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7" r:id="rId2"/>
    <p:sldId id="273" r:id="rId3"/>
    <p:sldId id="284" r:id="rId4"/>
    <p:sldId id="277" r:id="rId5"/>
    <p:sldId id="328" r:id="rId6"/>
    <p:sldId id="278" r:id="rId7"/>
    <p:sldId id="345" r:id="rId8"/>
    <p:sldId id="347" r:id="rId9"/>
    <p:sldId id="344" r:id="rId10"/>
    <p:sldId id="348" r:id="rId11"/>
    <p:sldId id="346" r:id="rId12"/>
    <p:sldId id="357" r:id="rId13"/>
    <p:sldId id="333" r:id="rId14"/>
    <p:sldId id="353" r:id="rId15"/>
    <p:sldId id="355" r:id="rId16"/>
    <p:sldId id="336" r:id="rId17"/>
    <p:sldId id="335" r:id="rId18"/>
    <p:sldId id="364" r:id="rId19"/>
    <p:sldId id="362" r:id="rId20"/>
    <p:sldId id="365" r:id="rId21"/>
    <p:sldId id="317" r:id="rId22"/>
    <p:sldId id="358" r:id="rId23"/>
    <p:sldId id="338" r:id="rId24"/>
    <p:sldId id="285" r:id="rId25"/>
    <p:sldId id="303" r:id="rId26"/>
    <p:sldId id="322" r:id="rId27"/>
    <p:sldId id="321" r:id="rId28"/>
    <p:sldId id="316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3300"/>
    <a:srgbClr val="0000CC"/>
    <a:srgbClr val="66FF66"/>
    <a:srgbClr val="008000"/>
    <a:srgbClr val="CCFFCC"/>
    <a:srgbClr val="33CC33"/>
    <a:srgbClr val="FFFFCC"/>
    <a:srgbClr val="4F81B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8" autoAdjust="0"/>
    <p:restoredTop sz="86376" autoAdjust="0"/>
  </p:normalViewPr>
  <p:slideViewPr>
    <p:cSldViewPr>
      <p:cViewPr varScale="1">
        <p:scale>
          <a:sx n="62" d="100"/>
          <a:sy n="62" d="100"/>
        </p:scale>
        <p:origin x="130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6"/>
    </p:cViewPr>
  </p:outlin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B733F-34ED-45DD-AD8F-0DC21476E82A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3CF4B-35A9-4002-BD4B-A893A29808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01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41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85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23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11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056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0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5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96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8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4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40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9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0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26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4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5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CC98-7D8B-46C4-BF32-BD4A44958553}" type="datetimeFigureOut">
              <a:rPr lang="fr-FR" smtClean="0"/>
              <a:t>21/06/2025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00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hyperlink" Target="https://www.iea.org/reports/world-energy-outlook-202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tmp"/><Relationship Id="rId4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Photovoltaic_systems_ice_rink-01.jpg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23443" y="4528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647370" y="3551392"/>
            <a:ext cx="4585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ArialMT"/>
              </a:rPr>
              <a:t>Caterina </a:t>
            </a:r>
            <a:r>
              <a:rPr lang="en-GB" b="1" i="1" dirty="0" err="1" smtClean="0">
                <a:solidFill>
                  <a:schemeClr val="bg1"/>
                </a:solidFill>
                <a:latin typeface="ArialMT"/>
              </a:rPr>
              <a:t>Bloise</a:t>
            </a:r>
            <a:r>
              <a:rPr lang="en-GB" b="1" i="1" dirty="0" smtClean="0">
                <a:solidFill>
                  <a:schemeClr val="bg1"/>
                </a:solidFill>
                <a:latin typeface="ArialMT"/>
              </a:rPr>
              <a:t> / INFN </a:t>
            </a:r>
            <a:r>
              <a:rPr lang="en-GB" b="1" i="1" dirty="0" err="1" smtClean="0">
                <a:solidFill>
                  <a:schemeClr val="bg1"/>
                </a:solidFill>
                <a:latin typeface="ArialMT"/>
              </a:rPr>
              <a:t>Frascati</a:t>
            </a:r>
            <a:r>
              <a:rPr lang="en-GB" b="1" i="1" dirty="0" smtClean="0">
                <a:solidFill>
                  <a:schemeClr val="bg1"/>
                </a:solidFill>
                <a:latin typeface="ArialMT"/>
              </a:rPr>
              <a:t>, </a:t>
            </a:r>
            <a:br>
              <a:rPr lang="en-GB" b="1" i="1" dirty="0" smtClean="0">
                <a:solidFill>
                  <a:schemeClr val="bg1"/>
                </a:solidFill>
                <a:latin typeface="ArialMT"/>
              </a:rPr>
            </a:br>
            <a:r>
              <a:rPr lang="en-GB" b="1" i="1" dirty="0" smtClean="0">
                <a:solidFill>
                  <a:schemeClr val="bg1"/>
                </a:solidFill>
                <a:latin typeface="ArialMT"/>
              </a:rPr>
              <a:t>Maxim </a:t>
            </a:r>
            <a:r>
              <a:rPr lang="en-GB" b="1" i="1" dirty="0" err="1" smtClean="0">
                <a:solidFill>
                  <a:schemeClr val="bg1"/>
                </a:solidFill>
                <a:latin typeface="ArialMT"/>
              </a:rPr>
              <a:t>Titov</a:t>
            </a:r>
            <a:r>
              <a:rPr lang="en-GB" b="1" i="1" dirty="0" smtClean="0">
                <a:solidFill>
                  <a:schemeClr val="bg1"/>
                </a:solidFill>
                <a:latin typeface="ArialMT"/>
              </a:rPr>
              <a:t> / CEA </a:t>
            </a:r>
            <a:r>
              <a:rPr lang="en-GB" b="1" i="1" dirty="0" err="1" smtClean="0">
                <a:solidFill>
                  <a:schemeClr val="bg1"/>
                </a:solidFill>
                <a:latin typeface="ArialMT"/>
              </a:rPr>
              <a:t>Saclay</a:t>
            </a:r>
            <a:endParaRPr lang="en-GB" b="1" i="1" dirty="0" smtClean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en-GB" b="1" i="1" dirty="0" smtClean="0">
                <a:solidFill>
                  <a:schemeClr val="bg1"/>
                </a:solidFill>
                <a:latin typeface="ArialMT"/>
              </a:rPr>
              <a:t>(on behalf of LDG Sustainability WG)</a:t>
            </a: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5148064" y="5982379"/>
            <a:ext cx="381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600" b="1" i="1" dirty="0">
                <a:solidFill>
                  <a:schemeClr val="bg1"/>
                </a:solidFill>
                <a:latin typeface="ArialMT"/>
              </a:rPr>
              <a:t>Open Symposium on the European Strategy for Particle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Physics</a:t>
            </a:r>
            <a:endParaRPr lang="en-US" sz="1600" b="1" i="1" dirty="0">
              <a:solidFill>
                <a:schemeClr val="bg1"/>
              </a:solidFill>
              <a:latin typeface="ArialMT"/>
            </a:endParaRPr>
          </a:p>
          <a:p>
            <a:pPr algn="ctr">
              <a:defRPr/>
            </a:pP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Venice, Italy June 23-27, 2025</a:t>
            </a:r>
            <a:endParaRPr lang="en-US" sz="1600" b="1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923443" y="4528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4425410" y="2204864"/>
            <a:ext cx="4896544" cy="128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i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Environmental Impact and Considerations for Future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i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Accelerator Facilities</a:t>
            </a:r>
            <a:endParaRPr lang="en-GB" sz="2600" b="1" i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9" y="79083"/>
            <a:ext cx="4560341" cy="46173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" y="4752874"/>
            <a:ext cx="1621195" cy="2040307"/>
          </a:xfrm>
          <a:prstGeom prst="rect">
            <a:avLst/>
          </a:prstGeom>
        </p:spPr>
      </p:pic>
      <p:pic>
        <p:nvPicPr>
          <p:cNvPr id="10" name="Image 4" descr="Imag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615" y="4803739"/>
            <a:ext cx="2997828" cy="19385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9"/>
          <p:cNvSpPr txBox="1"/>
          <p:nvPr/>
        </p:nvSpPr>
        <p:spPr>
          <a:xfrm>
            <a:off x="487305" y="1988840"/>
            <a:ext cx="3803848" cy="60016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Final report will be available: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latin typeface="ArialMT"/>
                <a:cs typeface="Times New Roman"/>
              </a:rPr>
              <a:t>https://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ldg.web.cern.ch/working-groups/sustainability-assessment-of-accelerators</a:t>
            </a:r>
            <a:endParaRPr lang="en-GB" sz="1100" b="1" dirty="0">
              <a:solidFill>
                <a:schemeClr val="bg1"/>
              </a:solidFill>
              <a:latin typeface="ArialMT"/>
              <a:cs typeface="Times New Roman"/>
            </a:endParaRPr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104" y="85229"/>
            <a:ext cx="4379157" cy="21196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58" y="4494741"/>
            <a:ext cx="4344486" cy="1169494"/>
          </a:xfrm>
          <a:prstGeom prst="rect">
            <a:avLst/>
          </a:prstGeom>
        </p:spPr>
      </p:pic>
      <p:sp>
        <p:nvSpPr>
          <p:cNvPr id="12" name="TextBox 19"/>
          <p:cNvSpPr txBox="1"/>
          <p:nvPr/>
        </p:nvSpPr>
        <p:spPr>
          <a:xfrm>
            <a:off x="5458885" y="5517778"/>
            <a:ext cx="3194781" cy="430887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MT"/>
                <a:cs typeface="Times New Roman"/>
              </a:rPr>
              <a:t>ESPPU  Input #162 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/ </a:t>
            </a:r>
            <a:r>
              <a:rPr lang="en-GB" sz="11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arXiv</a:t>
            </a:r>
            <a:r>
              <a:rPr lang="en-GB" sz="1100" b="1" dirty="0">
                <a:solidFill>
                  <a:schemeClr val="bg1"/>
                </a:solidFill>
                <a:latin typeface="ArialMT"/>
                <a:cs typeface="Times New Roman"/>
              </a:rPr>
              <a:t>: 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2504.01235;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latin typeface="ArialMT"/>
                <a:cs typeface="Times New Roman"/>
              </a:rPr>
              <a:t>a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lso in ESPPU Input #220 (LDG Submission)</a:t>
            </a:r>
          </a:p>
        </p:txBody>
      </p:sp>
    </p:spTree>
    <p:extLst>
      <p:ext uri="{BB962C8B-B14F-4D97-AF65-F5344CB8AC3E}">
        <p14:creationId xmlns:p14="http://schemas.microsoft.com/office/powerpoint/2010/main" val="1898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5" y="603268"/>
            <a:ext cx="2955851" cy="3110316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789040"/>
            <a:ext cx="6196211" cy="30302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-396552" y="876847"/>
            <a:ext cx="7416824" cy="61329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5022" tIns="65022" rIns="65022" bIns="65022" anchor="t" anchorCtr="0" compatLnSpc="1">
            <a:spAutoFit/>
          </a:bodyPr>
          <a:lstStyle/>
          <a:p>
            <a:pPr marR="0" lvl="0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6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:</a:t>
            </a:r>
          </a:p>
          <a:p>
            <a:pPr marL="838203" marR="0" lvl="1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600" b="1" i="0" u="none" strike="noStrike" kern="0" cap="none" spc="0" baseline="0" dirty="0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LCA Goal and Scopes </a:t>
            </a:r>
            <a:r>
              <a:rPr lang="fr-FR" sz="1600" b="1" i="0" u="none" strike="noStrike" kern="0" cap="none" spc="0" baseline="0" dirty="0" err="1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Definition</a:t>
            </a:r>
            <a:endParaRPr lang="fr-FR" sz="1600" b="1" i="0" u="none" strike="noStrike" kern="0" cap="none" spc="0" baseline="0" dirty="0">
              <a:solidFill>
                <a:srgbClr val="FFFF00"/>
              </a:solidFill>
              <a:uFillTx/>
              <a:latin typeface="Arial"/>
              <a:ea typeface="Arial"/>
              <a:cs typeface="Arial"/>
            </a:endParaRPr>
          </a:p>
          <a:p>
            <a:pPr lvl="1"/>
            <a:r>
              <a:rPr lang="en-GB" sz="1600" dirty="0">
                <a:solidFill>
                  <a:schemeClr val="bg1"/>
                </a:solidFill>
                <a:latin typeface="ArialMT"/>
              </a:rPr>
              <a:t>      - </a:t>
            </a:r>
            <a:r>
              <a:rPr lang="en-GB" sz="1400" dirty="0">
                <a:solidFill>
                  <a:schemeClr val="bg1"/>
                </a:solidFill>
                <a:latin typeface="ArialMT"/>
              </a:rPr>
              <a:t>project stages: design, construction, operation, decommissioning</a:t>
            </a:r>
          </a:p>
          <a:p>
            <a:pPr lvl="1"/>
            <a:r>
              <a:rPr lang="en-GB" sz="1400" dirty="0">
                <a:solidFill>
                  <a:schemeClr val="bg1"/>
                </a:solidFill>
                <a:latin typeface="ArialMT"/>
              </a:rPr>
              <a:t>       -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functional units: accelerator, supporting infrastructures, cryogenic </a:t>
            </a:r>
            <a:br>
              <a:rPr lang="en-US" sz="1400" dirty="0">
                <a:solidFill>
                  <a:schemeClr val="bg1"/>
                </a:solidFill>
                <a:latin typeface="ArialMT"/>
              </a:rPr>
            </a:br>
            <a:r>
              <a:rPr lang="en-US" sz="1400" dirty="0">
                <a:solidFill>
                  <a:schemeClr val="bg1"/>
                </a:solidFill>
                <a:latin typeface="ArialMT"/>
              </a:rPr>
              <a:t>         systems, detector, computing 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ArialMT"/>
              </a:rPr>
              <a:t>       - boundaries: Cradle-to-gate, Cradle-to-grave </a:t>
            </a:r>
          </a:p>
          <a:p>
            <a:pPr lvl="1"/>
            <a:endParaRPr lang="en-GB" sz="1400" dirty="0">
              <a:solidFill>
                <a:srgbClr val="FFFF00"/>
              </a:solidFill>
              <a:latin typeface="ArialMT"/>
            </a:endParaRPr>
          </a:p>
          <a:p>
            <a:pPr marL="838203" marR="0" lvl="1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600" b="1" i="0" u="none" strike="noStrike" kern="0" cap="none" spc="0" baseline="0" dirty="0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LCA </a:t>
            </a:r>
            <a:r>
              <a:rPr lang="fr-FR" sz="1600" b="1" i="0" u="none" strike="noStrike" kern="0" cap="none" spc="0" baseline="0" dirty="0" err="1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Methodology</a:t>
            </a:r>
            <a:endParaRPr lang="fr-FR" sz="1600" b="1" i="0" u="none" strike="noStrike" kern="0" cap="none" spc="0" baseline="0" dirty="0">
              <a:solidFill>
                <a:srgbClr val="FFFF00"/>
              </a:solidFill>
              <a:uFillTx/>
              <a:latin typeface="Arial"/>
              <a:ea typeface="Arial"/>
              <a:cs typeface="Arial"/>
            </a:endParaRPr>
          </a:p>
          <a:p>
            <a:pPr marR="0" lvl="2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- Impact </a:t>
            </a: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Categories</a:t>
            </a:r>
            <a:r>
              <a:rPr lang="fr-FR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(</a:t>
            </a: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Midpoint</a:t>
            </a: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 vs </a:t>
            </a: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Endpoint</a:t>
            </a: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)</a:t>
            </a:r>
          </a:p>
          <a:p>
            <a:pPr marR="0" lvl="2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- Impact of Emission on </a:t>
            </a: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Climate</a:t>
            </a: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 Change: GWP</a:t>
            </a:r>
            <a:r>
              <a:rPr lang="fr-FR" sz="1400" b="0" i="0" u="none" strike="noStrike" kern="0" cap="none" spc="0" baseline="-5998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100</a:t>
            </a:r>
          </a:p>
          <a:p>
            <a:pPr marR="0" lvl="2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- Beyond GWP : ReCiPe2016, ILCD2011, CML-IA2012</a:t>
            </a:r>
          </a:p>
          <a:p>
            <a:pPr marL="1200150" marR="0" lvl="2" indent="-285750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endParaRPr lang="fr-FR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838203" marR="0" lvl="1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600" b="1" kern="0" dirty="0">
                <a:solidFill>
                  <a:srgbClr val="FFFF00"/>
                </a:solidFill>
                <a:latin typeface="Arial"/>
                <a:ea typeface="Arial"/>
                <a:cs typeface="Arial"/>
              </a:rPr>
              <a:t>LCA </a:t>
            </a:r>
            <a:r>
              <a:rPr lang="fr-FR" sz="1600" b="1" i="0" u="none" strike="noStrike" kern="0" cap="none" spc="0" baseline="0" dirty="0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Inventory </a:t>
            </a:r>
            <a:r>
              <a:rPr lang="fr-FR" sz="1600" b="1" i="0" u="none" strike="noStrike" kern="0" cap="none" spc="0" baseline="0" dirty="0" err="1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Analysis</a:t>
            </a:r>
            <a:r>
              <a:rPr lang="fr-FR" sz="1600" b="1" kern="0" dirty="0">
                <a:solidFill>
                  <a:srgbClr val="FFFF00"/>
                </a:solidFill>
                <a:latin typeface="Arial"/>
                <a:ea typeface="Arial"/>
                <a:cs typeface="Arial"/>
              </a:rPr>
              <a:t> </a:t>
            </a:r>
            <a:endParaRPr lang="en-US" sz="1400" b="1" kern="0" dirty="0">
              <a:solidFill>
                <a:srgbClr val="FFFF00"/>
              </a:solidFill>
              <a:latin typeface="Arial"/>
              <a:ea typeface="Arial"/>
              <a:cs typeface="Arial"/>
            </a:endParaRPr>
          </a:p>
          <a:p>
            <a:pPr marR="0" lvl="1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        - infrastructure, materials, </a:t>
            </a:r>
            <a:b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          energy, production process</a:t>
            </a:r>
            <a:endParaRPr lang="fr-FR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1295403" marR="0" lvl="2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Construction Phase</a:t>
            </a:r>
          </a:p>
          <a:p>
            <a:pPr marL="1295403" marR="0" lvl="2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Operation</a:t>
            </a: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 Phase</a:t>
            </a:r>
          </a:p>
          <a:p>
            <a:pPr marL="1295403" marR="0" lvl="2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Decommissioning</a:t>
            </a:r>
            <a:endParaRPr lang="fr-FR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1295403" marR="0" lvl="2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endParaRPr lang="fr-FR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838203" marR="0" lvl="1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600" b="1" i="0" u="none" strike="noStrike" kern="0" cap="none" spc="0" baseline="0" dirty="0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LCA </a:t>
            </a:r>
            <a:r>
              <a:rPr lang="fr-FR" sz="1600" b="1" i="0" u="none" strike="noStrike" kern="0" cap="none" spc="0" baseline="0" dirty="0" err="1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Assessment</a:t>
            </a:r>
            <a:r>
              <a:rPr lang="fr-FR" sz="1600" b="1" kern="0" dirty="0">
                <a:solidFill>
                  <a:srgbClr val="FFFF00"/>
                </a:solidFill>
                <a:latin typeface="Arial"/>
                <a:ea typeface="Arial"/>
                <a:cs typeface="Arial"/>
              </a:rPr>
              <a:t> and</a:t>
            </a:r>
          </a:p>
          <a:p>
            <a:pPr marR="0" lvl="1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600" b="1" kern="0" dirty="0">
                <a:solidFill>
                  <a:srgbClr val="FFFF00"/>
                </a:solidFill>
                <a:latin typeface="Arial"/>
                <a:ea typeface="Arial"/>
                <a:cs typeface="Arial"/>
              </a:rPr>
              <a:t>       </a:t>
            </a:r>
            <a:r>
              <a:rPr lang="fr-FR" sz="1600" b="1" i="0" u="none" strike="noStrike" kern="0" cap="none" spc="0" baseline="0" dirty="0" err="1">
                <a:solidFill>
                  <a:srgbClr val="FFFF00"/>
                </a:solidFill>
                <a:uFillTx/>
                <a:latin typeface="Arial"/>
                <a:ea typeface="Arial"/>
                <a:cs typeface="Arial"/>
              </a:rPr>
              <a:t>Interpretation</a:t>
            </a:r>
            <a:endParaRPr lang="fr-FR" sz="1600" b="1" i="0" u="none" strike="noStrike" kern="0" cap="none" spc="0" baseline="0" dirty="0">
              <a:solidFill>
                <a:srgbClr val="FFFF00"/>
              </a:solidFill>
              <a:uFillTx/>
              <a:latin typeface="Arial"/>
              <a:ea typeface="Arial"/>
              <a:cs typeface="Arial"/>
            </a:endParaRPr>
          </a:p>
          <a:p>
            <a:pPr marR="0" lvl="1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6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     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- environmental impact, </a:t>
            </a:r>
          </a:p>
          <a:p>
            <a:pPr marR="0" lvl="1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      -  methodology, specific </a:t>
            </a:r>
            <a:b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         software, databases,</a:t>
            </a:r>
            <a:endParaRPr lang="fr-FR" sz="1400" kern="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R="0" lvl="1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fr-FR" sz="1400" b="0" i="0" u="none" strike="noStrike" kern="0" cap="none" spc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       -  </a:t>
            </a:r>
            <a:r>
              <a:rPr lang="fr-FR" sz="1400" kern="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valuation</a:t>
            </a:r>
            <a:r>
              <a:rPr lang="fr-FR" sz="1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 of </a:t>
            </a:r>
            <a:r>
              <a:rPr lang="fr-FR" sz="1400" kern="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fr-FR" sz="1400" b="0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ncertainties</a:t>
            </a:r>
            <a:endParaRPr lang="fr-FR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838203" marR="0" lvl="1" indent="-381003" algn="l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pPr>
            <a:endParaRPr lang="fr-FR" sz="16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1259632" y="-28566"/>
            <a:ext cx="734481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Life-Cycle </a:t>
            </a:r>
            <a:r>
              <a:rPr lang="en-GB" sz="24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Assessment (LCA) Methodology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F3D1D9-8D76-4BAA-9881-1094C035AF58}"/>
              </a:ext>
            </a:extLst>
          </p:cNvPr>
          <p:cNvSpPr txBox="1"/>
          <p:nvPr/>
        </p:nvSpPr>
        <p:spPr>
          <a:xfrm>
            <a:off x="62044" y="652233"/>
            <a:ext cx="7724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  <a:latin typeface="ArialMT"/>
              </a:rPr>
              <a:t>Quantifies </a:t>
            </a:r>
            <a:r>
              <a:rPr lang="fr-FR" b="1" i="1" dirty="0" err="1">
                <a:solidFill>
                  <a:schemeClr val="bg1"/>
                </a:solidFill>
                <a:latin typeface="ArialMT"/>
              </a:rPr>
              <a:t>environmental</a:t>
            </a:r>
            <a:r>
              <a:rPr lang="fr-FR" b="1" i="1" dirty="0">
                <a:solidFill>
                  <a:schemeClr val="bg1"/>
                </a:solidFill>
                <a:latin typeface="ArialMT"/>
              </a:rPr>
              <a:t> impact (ISO14040 standard)</a:t>
            </a:r>
          </a:p>
        </p:txBody>
      </p:sp>
    </p:spTree>
    <p:extLst>
      <p:ext uri="{BB962C8B-B14F-4D97-AF65-F5344CB8AC3E}">
        <p14:creationId xmlns:p14="http://schemas.microsoft.com/office/powerpoint/2010/main" val="23661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727559" y="-54624"/>
            <a:ext cx="46354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LCA for Accelerator Facilities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4157" y="564826"/>
            <a:ext cx="603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ArialMT"/>
              </a:rPr>
              <a:t>Goals &amp; Scope also depends on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target audience:</a:t>
            </a:r>
          </a:p>
          <a:p>
            <a:endParaRPr lang="en-US" b="1" i="1" dirty="0" smtClean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bg1"/>
                </a:solidFill>
                <a:latin typeface="ArialMT"/>
              </a:rPr>
              <a:t>O</a:t>
            </a:r>
            <a:r>
              <a:rPr lang="en-US" b="1" i="1" dirty="0" smtClean="0">
                <a:solidFill>
                  <a:schemeClr val="bg1"/>
                </a:solidFill>
                <a:latin typeface="ArialMT"/>
              </a:rPr>
              <a:t>ptimize facility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(scientists)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 smtClean="0">
                <a:solidFill>
                  <a:schemeClr val="bg1"/>
                </a:solidFill>
                <a:latin typeface="ArialMT"/>
              </a:rPr>
              <a:t>Recommend improvements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(decision-makers)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 smtClean="0">
                <a:solidFill>
                  <a:schemeClr val="bg1"/>
                </a:solidFill>
                <a:latin typeface="ArialMT"/>
              </a:rPr>
              <a:t>Communicate global performance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(society)</a:t>
            </a:r>
            <a:endParaRPr lang="fr-FR" b="1" i="1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9" name="recipe2016.pdf" descr="recipe2016.pdf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44" y="116632"/>
            <a:ext cx="2939052" cy="30413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19"/>
          <p:cNvSpPr txBox="1"/>
          <p:nvPr/>
        </p:nvSpPr>
        <p:spPr>
          <a:xfrm>
            <a:off x="7963282" y="1265880"/>
            <a:ext cx="1001207" cy="310253"/>
          </a:xfrm>
          <a:prstGeom prst="rect">
            <a:avLst/>
          </a:prstGeom>
          <a:solidFill>
            <a:srgbClr val="006600"/>
          </a:solidFill>
          <a:ln cap="flat">
            <a:noFill/>
          </a:ln>
        </p:spPr>
        <p:txBody>
          <a:bodyPr vert="horz" wrap="square" lIns="65022" tIns="65022" rIns="65022" bIns="65022" anchor="t" anchorCtr="1" compatLnSpc="1">
            <a:spAutoFit/>
          </a:bodyPr>
          <a:lstStyle/>
          <a:p>
            <a:pPr marL="0" marR="0" lvl="0" indent="0" algn="ctr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ReCiPe2016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900" y="2347944"/>
            <a:ext cx="562367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quantifies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help to compare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alternatives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identifies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potential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of a common, widely-used LCIA method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midpoint (H) or the ILCD method</a:t>
            </a:r>
            <a:endParaRPr lang="en-US" sz="16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assessment of future accelerators</a:t>
            </a: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not well set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600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en-US" sz="16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US" sz="1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software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can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different results (data handling)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Chosen LCA </a:t>
            </a:r>
            <a:r>
              <a:rPr lang="en-US" sz="1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most impactful element 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(input data and DQ, global vs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local, age of database);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Collect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on materials and specific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</a:t>
            </a: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for accelerators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532942" y="3157989"/>
            <a:ext cx="3666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Snaphot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reference data for accelerator materials (started to be compiled by WG)</a:t>
            </a:r>
          </a:p>
          <a:p>
            <a:pPr algn="ctr"/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very preliminary, not comprehensive</a:t>
            </a:r>
            <a:endParaRPr lang="fr-FR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577" y="3873486"/>
            <a:ext cx="3339342" cy="2894943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6949DD39-1295-4674-ACE3-33E9CC8709FD}"/>
              </a:ext>
            </a:extLst>
          </p:cNvPr>
          <p:cNvSpPr txBox="1"/>
          <p:nvPr/>
        </p:nvSpPr>
        <p:spPr>
          <a:xfrm rot="21148751">
            <a:off x="5927883" y="4642751"/>
            <a:ext cx="3020654" cy="1169551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Coordinated effort 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is needed from all accelerator-based laboratories to establish a </a:t>
            </a:r>
            <a:r>
              <a:rPr lang="en-US" sz="14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centralized databases of materials and components</a:t>
            </a:r>
          </a:p>
          <a:p>
            <a:pPr algn="ctr"/>
            <a:r>
              <a:rPr lang="en-US" sz="14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n relation to </a:t>
            </a:r>
            <a:r>
              <a:rPr lang="en-US" sz="14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accelerators</a:t>
            </a:r>
            <a:endParaRPr lang="en-US" sz="1400" dirty="0">
              <a:solidFill>
                <a:srgbClr val="FF0000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70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272340" y="-48878"/>
            <a:ext cx="656527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LCA for Accelerator Systems: Uncertainties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5" name="Content Placeholder 7" descr="IEA (2022), World Energy Outlook 2022, IEA, Paris https://www.iea.org/reports/world-energy-outlook-2022, &#10;License: CC BY 4.0 (report); CC BY NC SA 4.0 (Annex A)&#10;">
            <a:hlinkClick r:id="rId4"/>
            <a:extLst>
              <a:ext uri="{FF2B5EF4-FFF2-40B4-BE49-F238E27FC236}">
                <a16:creationId xmlns:a16="http://schemas.microsoft.com/office/drawing/2014/main" id="{E40B46B9-0D99-5ACB-272E-DA9BA6B92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3645024"/>
            <a:ext cx="4462247" cy="2902326"/>
          </a:xfrm>
          <a:prstGeom prst="rect">
            <a:avLst/>
          </a:prstGeom>
          <a:ln w="12700">
            <a:solidFill>
              <a:schemeClr val="accent5"/>
            </a:solidFill>
          </a:ln>
          <a:effectLst>
            <a:outerShdw blurRad="63500" dist="63500" dir="2700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CC2AA01-C608-46EF-21EE-62191D16BA3E}"/>
              </a:ext>
            </a:extLst>
          </p:cNvPr>
          <p:cNvSpPr txBox="1">
            <a:spLocks/>
          </p:cNvSpPr>
          <p:nvPr/>
        </p:nvSpPr>
        <p:spPr>
          <a:xfrm>
            <a:off x="-56676" y="2349538"/>
            <a:ext cx="4628677" cy="4896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intensity of electricity production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enormously across regions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b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intensity of materials also varies</a:t>
            </a:r>
          </a:p>
          <a:p>
            <a:pPr lvl="1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local standards</a:t>
            </a:r>
          </a:p>
          <a:p>
            <a:pPr lvl="1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geology, primary minerals, concentrations</a:t>
            </a:r>
          </a:p>
          <a:p>
            <a:pPr lvl="1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carbon intensity for local energy, esp. electricity (-&gt; copper, niobium)</a:t>
            </a:r>
          </a:p>
          <a:p>
            <a:pPr lvl="1"/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construction: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and cement mostly from local sources, adhere to local codes </a:t>
            </a:r>
          </a:p>
          <a:p>
            <a:endParaRPr lang="en-GB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of LCA depends heavily on </a:t>
            </a:r>
          </a:p>
          <a:p>
            <a:pPr lvl="1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used materials</a:t>
            </a:r>
          </a:p>
          <a:p>
            <a:pPr lvl="1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and operation site</a:t>
            </a:r>
          </a:p>
          <a:p>
            <a:pPr lvl="1"/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LCA: use local values or global averages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4572001" y="6179117"/>
            <a:ext cx="4531812" cy="60016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MT"/>
              </a:rPr>
              <a:t>IEA (2022), World Energy Outlook 2022, IEA, Paris https://www.iea.org/reports/world-energy-outlook-2022, </a:t>
            </a:r>
            <a:endParaRPr lang="en-US" sz="1100" b="1" dirty="0" smtClean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MT"/>
              </a:rPr>
              <a:t>License</a:t>
            </a:r>
            <a:r>
              <a:rPr lang="en-US" sz="1100" b="1" dirty="0">
                <a:solidFill>
                  <a:schemeClr val="bg1"/>
                </a:solidFill>
                <a:latin typeface="ArialMT"/>
              </a:rPr>
              <a:t>: CC BY 4.0 (report); CC BY NC SA 4.0 (Annex A</a:t>
            </a:r>
            <a:r>
              <a:rPr lang="en-US" sz="1100" b="1" dirty="0" smtClean="0">
                <a:solidFill>
                  <a:schemeClr val="bg1"/>
                </a:solidFill>
                <a:latin typeface="ArialMT"/>
              </a:rPr>
              <a:t>)</a:t>
            </a:r>
            <a:endParaRPr lang="en-US" sz="11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560215"/>
            <a:ext cx="443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</a:t>
            </a:r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key </a:t>
            </a:r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</a:t>
            </a:r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b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</a:t>
            </a:r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reliability:</a:t>
            </a:r>
            <a:endParaRPr lang="en-US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977" y="836712"/>
            <a:ext cx="4496293" cy="266879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919434" y="497451"/>
            <a:ext cx="3767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Widely-used </a:t>
            </a:r>
            <a:r>
              <a:rPr lang="en-US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Ecoinvent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Quality System </a:t>
            </a:r>
            <a:endParaRPr lang="fr-FR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46" y="1289707"/>
            <a:ext cx="43695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simplifications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adopted, and sources of uncertainty within the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LCAs (e.g. accuracy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data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of extrapolations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time) deserves proper consideration and reporting: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6949DD39-1295-4674-ACE3-33E9CC8709FD}"/>
              </a:ext>
            </a:extLst>
          </p:cNvPr>
          <p:cNvSpPr txBox="1"/>
          <p:nvPr/>
        </p:nvSpPr>
        <p:spPr>
          <a:xfrm rot="21148751">
            <a:off x="4840997" y="1586332"/>
            <a:ext cx="3970892" cy="1169551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Accelerator </a:t>
            </a:r>
            <a:r>
              <a:rPr lang="en-US" sz="14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laboratories should collaborate to </a:t>
            </a:r>
            <a:r>
              <a:rPr lang="en-US" sz="14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provide open-source and cost-free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LCA tools, data and software </a:t>
            </a:r>
            <a:r>
              <a:rPr lang="en-US" sz="14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e.g. accelerator </a:t>
            </a:r>
            <a:r>
              <a:rPr lang="en-US" sz="14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specific extension to </a:t>
            </a:r>
            <a:r>
              <a:rPr lang="en-US" sz="1400" dirty="0" err="1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US" sz="1400" dirty="0" err="1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coinvent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), </a:t>
            </a:r>
            <a:r>
              <a:rPr lang="en-US" sz="14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in </a:t>
            </a:r>
            <a:r>
              <a:rPr lang="en-US" sz="1400" dirty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 similar manner </a:t>
            </a:r>
            <a:r>
              <a:rPr lang="en-US" sz="14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as </a:t>
            </a:r>
            <a:r>
              <a:rPr lang="en-US" sz="1400" dirty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open-access </a:t>
            </a:r>
            <a:r>
              <a:rPr lang="en-US" sz="14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publishing</a:t>
            </a:r>
          </a:p>
        </p:txBody>
      </p:sp>
    </p:spTree>
    <p:extLst>
      <p:ext uri="{BB962C8B-B14F-4D97-AF65-F5344CB8AC3E}">
        <p14:creationId xmlns:p14="http://schemas.microsoft.com/office/powerpoint/2010/main" val="2388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89354" y="42530"/>
            <a:ext cx="88028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Environmental Impacts of Large Accelerator Facilities (I)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80DFD-16C4-4F2C-ACB0-17D4B648CA4D}"/>
              </a:ext>
            </a:extLst>
          </p:cNvPr>
          <p:cNvSpPr/>
          <p:nvPr/>
        </p:nvSpPr>
        <p:spPr>
          <a:xfrm>
            <a:off x="15539" y="685800"/>
            <a:ext cx="91767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The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construction phase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(LCA stages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A1 to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A5),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covers the environmental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impact up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to the start of accelerator operation, considering all processes necessary to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build CE infrastructure,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from raw material supply (stage A1), transport (A2) to manufacturing (A3), as well as the assembly,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from transport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(A4)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to installation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at the site (A5).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ArialMT"/>
              </a:rPr>
            </a:b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Civil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engineering’s 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works: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excavation material and concrete shielding constitute core subjects of sustainability assessment for CE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infrastructure (e.g. tunnels, caverns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):</a:t>
            </a:r>
            <a:endParaRPr lang="en-US" sz="1600" i="1" dirty="0" smtClean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en-US" sz="16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</a:t>
            </a:r>
            <a:r>
              <a:rPr lang="en-US" sz="16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civil engineering's works give a substantial contribution </a:t>
            </a:r>
            <a:endParaRPr lang="en-US" sz="1600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we might soon see a rapid change in the market of materials </a:t>
            </a:r>
            <a:r>
              <a:rPr lang="en-US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with </a:t>
            </a: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lower carbon footprint (at </a:t>
            </a:r>
            <a:r>
              <a:rPr lang="en-US" sz="1400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an </a:t>
            </a: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extra cost)</a:t>
            </a:r>
            <a:b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reuse or </a:t>
            </a: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recovery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of the inert </a:t>
            </a: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materials from excavation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two ways to preserve natural resources</a:t>
            </a:r>
          </a:p>
          <a:p>
            <a:endParaRPr lang="en-US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6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Accelerator construction: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assessment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of areas with the largest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emission (beam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line shielding, steel girders and supporting structures, magnets, RF cavities, power supplies,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…)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- </a:t>
            </a:r>
            <a:r>
              <a:rPr lang="en-US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material manufacturing: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resources for and emissions during </a:t>
            </a:r>
            <a:r>
              <a:rPr lang="en-US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fabrication (e.g. high-purity Ni, permanent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  magnet </a:t>
            </a:r>
            <a:r>
              <a:rPr lang="en-US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alloys)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and transport are relevant and should be considered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- construction of accelerators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will always rely on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mining and mineral processing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that is a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hard-to-abate </a:t>
            </a:r>
            <a:br>
              <a:rPr lang="en-US" sz="1400" dirty="0">
                <a:solidFill>
                  <a:srgbClr val="FFFF00"/>
                </a:solidFill>
                <a:latin typeface="ArialMT"/>
              </a:rPr>
            </a:br>
            <a:r>
              <a:rPr lang="en-US" sz="1400" dirty="0">
                <a:solidFill>
                  <a:srgbClr val="FFFF00"/>
                </a:solidFill>
                <a:latin typeface="ArialMT"/>
              </a:rPr>
              <a:t>     </a:t>
            </a: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        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activity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(independently of the energy used…) </a:t>
            </a:r>
          </a:p>
          <a:p>
            <a:endParaRPr lang="en-US" sz="1600" dirty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56" y="3006476"/>
            <a:ext cx="6918950" cy="1941875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9893FE62-BAF7-4129-9CBD-730D85216D4E}"/>
              </a:ext>
            </a:extLst>
          </p:cNvPr>
          <p:cNvSpPr txBox="1"/>
          <p:nvPr/>
        </p:nvSpPr>
        <p:spPr>
          <a:xfrm rot="21148751">
            <a:off x="3547673" y="3309803"/>
            <a:ext cx="5291490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Future </a:t>
            </a:r>
            <a:r>
              <a:rPr lang="en-US" sz="1200" dirty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12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ccelerators </a:t>
            </a:r>
            <a:r>
              <a:rPr lang="en-US" sz="1200" dirty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are encouraged to </a:t>
            </a:r>
            <a:r>
              <a:rPr lang="en-US" sz="12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perform LCAs at </a:t>
            </a:r>
            <a:r>
              <a:rPr lang="en-US" sz="1200" dirty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each </a:t>
            </a:r>
            <a:r>
              <a:rPr lang="en-US" sz="12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project stage:</a:t>
            </a:r>
          </a:p>
          <a:p>
            <a:r>
              <a:rPr lang="en-US" sz="12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- understand </a:t>
            </a:r>
            <a:r>
              <a:rPr lang="en-US" sz="12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the most critical elements in the </a:t>
            </a: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design </a:t>
            </a:r>
            <a:r>
              <a:rPr lang="en-US" sz="12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12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       </a:t>
            </a:r>
            <a:r>
              <a:rPr lang="en-US" sz="12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 largest sources, what to focus on and not to focus </a:t>
            </a:r>
            <a:r>
              <a:rPr lang="en-US" sz="12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12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   - provide </a:t>
            </a:r>
            <a:r>
              <a:rPr lang="en-US" sz="12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input for </a:t>
            </a: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technological choices </a:t>
            </a:r>
            <a:r>
              <a:rPr lang="en-US" sz="12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 look for mitigation strategies</a:t>
            </a: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b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   - fulfill legal requirements </a:t>
            </a:r>
            <a:r>
              <a:rPr lang="en-US" sz="12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for project </a:t>
            </a:r>
            <a:r>
              <a:rPr lang="en-US" sz="12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submission </a:t>
            </a: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and develop </a:t>
            </a:r>
            <a:r>
              <a:rPr lang="en-US" sz="12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CA  tools </a:t>
            </a:r>
            <a:b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2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      </a:t>
            </a:r>
            <a:r>
              <a:rPr lang="en-US" sz="12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to do this type </a:t>
            </a:r>
            <a:r>
              <a:rPr lang="en-US" sz="12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of </a:t>
            </a:r>
            <a:r>
              <a:rPr lang="en-US" sz="12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analysis </a:t>
            </a:r>
            <a:r>
              <a:rPr lang="en-US" sz="12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7853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179512" y="-65112"/>
            <a:ext cx="521046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Example: ILC </a:t>
            </a:r>
            <a:r>
              <a:rPr lang="en-GB" sz="24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&amp; CLIC LCA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Study 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5" name="Content Placeholder 7" descr="A picture containing text, diagram, plan, screenshot&#10;&#10;Description automatically generated">
            <a:extLst>
              <a:ext uri="{FF2B5EF4-FFF2-40B4-BE49-F238E27FC236}">
                <a16:creationId xmlns:a16="http://schemas.microsoft.com/office/drawing/2014/main" id="{E3208B83-D97C-C8AB-DBCE-A0BE9D30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551" y="57090"/>
            <a:ext cx="3987028" cy="18281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8936" y="559911"/>
            <a:ext cx="5059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214816" y="836712"/>
            <a:ext cx="4479111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ILC/CLIC ARUP LCA: https</a:t>
            </a:r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://</a:t>
            </a:r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edms.cern.ch/document/2917948/1</a:t>
            </a:r>
            <a:endParaRPr lang="en-GB" sz="1100" b="1" dirty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891" y="498158"/>
            <a:ext cx="4671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study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CE </a:t>
            </a:r>
            <a:r>
              <a:rPr lang="en-US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(tunnels</a:t>
            </a:r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shafts and </a:t>
            </a:r>
            <a:r>
              <a:rPr lang="en-US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caverns):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0951" y="1074802"/>
            <a:ext cx="44590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study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Accelerators and Detectors</a:t>
            </a:r>
          </a:p>
          <a:p>
            <a:r>
              <a:rPr lang="en-US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(ILC </a:t>
            </a:r>
            <a:r>
              <a:rPr lang="en-US" sz="1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CLIC 2-beam module):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4617" y="1628800"/>
            <a:ext cx="4479111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ILC/CLIC ARUP LCA: </a:t>
            </a:r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https://edms.cern.ch/document/3283864/1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963" y="1936617"/>
            <a:ext cx="5438036" cy="217684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11552" y="3286725"/>
            <a:ext cx="396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from using low carbon cement (CEM III/A) </a:t>
            </a: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from thinner lining </a:t>
            </a: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9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from future electricity mix 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project decision) 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149080"/>
            <a:ext cx="4433549" cy="267942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63981" y="2069433"/>
            <a:ext cx="3537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potential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 (41%) / CLIC (37%) from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design &amp; use of lower carbon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shows similar reduction potential (~50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en-US" dirty="0"/>
          </a:p>
          <a:p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26" name="TextBox 19"/>
          <p:cNvSpPr txBox="1"/>
          <p:nvPr/>
        </p:nvSpPr>
        <p:spPr>
          <a:xfrm>
            <a:off x="312880" y="3805786"/>
            <a:ext cx="3344185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FCC LCA: https</a:t>
            </a:r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://</a:t>
            </a:r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zenodo.org/records/13899160</a:t>
            </a:r>
            <a:endParaRPr lang="en-GB" sz="1100" b="1" dirty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5777" y="4142299"/>
            <a:ext cx="49162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and Detector GWP “hotspots”: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stainless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niobium, aluminium in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modules 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fr-FR" sz="14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rings: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yokes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 &amp;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yokes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and steel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dominant GHG source :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- </a:t>
            </a:r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 reduction potential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Others: </a:t>
            </a: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 ~11</a:t>
            </a:r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 Cu: </a:t>
            </a: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10%, Al </a:t>
            </a: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6</a:t>
            </a:r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4470" y="1988860"/>
            <a:ext cx="353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Engineering:</a:t>
            </a:r>
          </a:p>
        </p:txBody>
      </p:sp>
    </p:spTree>
    <p:extLst>
      <p:ext uri="{BB962C8B-B14F-4D97-AF65-F5344CB8AC3E}">
        <p14:creationId xmlns:p14="http://schemas.microsoft.com/office/powerpoint/2010/main" val="41140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01C5403-D739-4F91-B402-7446E35D9F8E}"/>
              </a:ext>
            </a:extLst>
          </p:cNvPr>
          <p:cNvSpPr txBox="1"/>
          <p:nvPr/>
        </p:nvSpPr>
        <p:spPr>
          <a:xfrm>
            <a:off x="-1" y="1412776"/>
            <a:ext cx="914400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FFFF00"/>
                </a:solidFill>
                <a:latin typeface="ArialMT"/>
              </a:rPr>
              <a:t>Accelerator operation: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electricity consumption, power for operation (air conditioning,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water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cooling, cryogenic plants, RF and klystrons,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magnets):</a:t>
            </a:r>
          </a:p>
          <a:p>
            <a:endParaRPr lang="en-US" sz="1600" dirty="0" smtClean="0">
              <a:solidFill>
                <a:srgbClr val="FFFF00"/>
              </a:solidFill>
              <a:latin typeface="ArialMT"/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currently assessment of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accelerator operation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concentrate mostly on the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electricity consumption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 assuming it is the dominant source to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GHG emissions (high dependency on electricity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from the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 country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of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origin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-&gt; procurement policy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important)</a:t>
            </a:r>
            <a:endParaRPr lang="en-US" sz="14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i="1" dirty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Particle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detectors operation &amp; computing: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impact of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gas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emissions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in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detectors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, optimization of power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consumption &amp;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environmental impact of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computing: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schemeClr val="bg1"/>
              </a:solidFill>
              <a:latin typeface="ArialMT"/>
            </a:endParaRPr>
          </a:p>
          <a:p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    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assume that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future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RI’s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will overcome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the current situation, where direct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(Scope 1) emissions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from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particle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detectors &amp; cooling plants are the most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abundant ones, by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elimination of GHGs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and/or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implementation of gas recirculation/recuperation systems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  adoption of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sustainable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and responsible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procurement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criteria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for computing infrastructure: 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power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consumption and effective usage are to be considered over full lifetime of experiment (e.g. the best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performing and most expensive chips are the most power-efficient)</a:t>
            </a:r>
            <a:endParaRPr lang="en-US" sz="14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600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Decommissioning (stages C1- C4):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analysis of recycling and disposal of used components, radioactive waste, land re-use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i="1" dirty="0">
              <a:solidFill>
                <a:srgbClr val="FFFF00"/>
              </a:solidFill>
              <a:latin typeface="ArialMT"/>
            </a:endParaRPr>
          </a:p>
          <a:p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global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approach, which takes into consideration the entire life-cycle of waste from the design phase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 of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the facilities to the disposal of waste shall be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implemented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   early consideration of radioactive waste disposal pathways simplifies the entire industrial disposal process</a:t>
            </a:r>
            <a:endParaRPr lang="en-US" sz="1400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611560" y="-65112"/>
            <a:ext cx="828262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V. Environmental Impacts of Large RI’s Facilities (II)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7529" y="602104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MT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peration (stages B1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to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B7) covers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the environmental impact of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the operational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lifetime of an accelerator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project: necessary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to operate (B1) and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maintain (B2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) the accelerator and experiments, including repairs (B3), replacement of components (B4) and refurbishments (B5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); particular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interest are the impact of energy (B6) and water (B7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609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1B8507-EB57-4571-8204-74DB625C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>
            <a:extLst>
              <a:ext uri="{FF2B5EF4-FFF2-40B4-BE49-F238E27FC236}">
                <a16:creationId xmlns:a16="http://schemas.microsoft.com/office/drawing/2014/main" id="{26745834-4FD1-4580-B816-DAEAFEC71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-40693"/>
            <a:ext cx="871296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Future Accelerator Projects (I) : FCC, CEPC, C3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561370"/>
            <a:ext cx="9125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Key parameters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(small numbers of Figures of Merit) for GHG emissions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in construction and operation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of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future collider projects, as discussed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and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 agreed 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>by the Sustainability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WG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i="1" dirty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rgbClr val="FFFF00"/>
                </a:solidFill>
                <a:latin typeface="ArialMT"/>
              </a:rPr>
              <a:t>Concurrent reporting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of methods, assumptions and simplifications adopted to evaluate carbon footprint is needed to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clarify the 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>boundaries of the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assessment</a:t>
            </a:r>
            <a:endParaRPr lang="fr-FR" sz="1600" i="1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925502"/>
            <a:ext cx="4960221" cy="40688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95" y="5994326"/>
            <a:ext cx="4938634" cy="817008"/>
          </a:xfrm>
          <a:prstGeom prst="rect">
            <a:avLst/>
          </a:prstGeom>
        </p:spPr>
      </p:pic>
      <p:pic>
        <p:nvPicPr>
          <p:cNvPr id="14" name="Image 1" descr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693" y="3387979"/>
            <a:ext cx="3203759" cy="3477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 1" descr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504" y="1925502"/>
            <a:ext cx="2960659" cy="337818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6949DD39-1295-4674-ACE3-33E9CC8709FD}"/>
              </a:ext>
            </a:extLst>
          </p:cNvPr>
          <p:cNvSpPr txBox="1"/>
          <p:nvPr/>
        </p:nvSpPr>
        <p:spPr>
          <a:xfrm rot="21148751">
            <a:off x="2556970" y="2331447"/>
            <a:ext cx="4321727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Reporting in the </a:t>
            </a:r>
            <a:r>
              <a:rPr lang="en-US" sz="1400" b="1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common format </a:t>
            </a:r>
            <a:r>
              <a:rPr lang="en-US" sz="1400" b="1" dirty="0" smtClean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 but </a:t>
            </a:r>
            <a:r>
              <a:rPr lang="en-US" sz="1400" b="1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separate tables for different accelerator facilities</a:t>
            </a:r>
            <a:endParaRPr lang="en-US" sz="1400" b="1" i="1" dirty="0">
              <a:solidFill>
                <a:srgbClr val="0000CC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2051720" y="6037327"/>
            <a:ext cx="2666114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FCC: https</a:t>
            </a:r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://</a:t>
            </a:r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arxiv.org/pdf/2505.00273</a:t>
            </a:r>
            <a:endParaRPr lang="en-GB" sz="1100" b="1" dirty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5807099" y="1802900"/>
            <a:ext cx="3320140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C3: PRX Energy, vol. 2, no. 4, p. 047 001, 2023</a:t>
            </a:r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.</a:t>
            </a:r>
            <a:endParaRPr lang="en-GB" sz="1100" b="1" dirty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3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1B8507-EB57-4571-8204-74DB625C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>
            <a:extLst>
              <a:ext uri="{FF2B5EF4-FFF2-40B4-BE49-F238E27FC236}">
                <a16:creationId xmlns:a16="http://schemas.microsoft.com/office/drawing/2014/main" id="{26745834-4FD1-4580-B816-DAEAFEC71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1226" y="-9052"/>
            <a:ext cx="966645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Future Accelerator Projects (II): ILC, CLIC, LCF@ CERN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3" y="1966831"/>
            <a:ext cx="5044437" cy="38858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002" y="1966831"/>
            <a:ext cx="4016884" cy="38858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561370"/>
            <a:ext cx="9125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Key parameters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(small numbers of Figures of Merit) for GHG emissions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in construction and operation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of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future collider projects, as discussed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and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 agreed 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>by the Sustainability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WG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i="1" dirty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rgbClr val="FFFF00"/>
                </a:solidFill>
                <a:latin typeface="ArialMT"/>
              </a:rPr>
              <a:t>Concurrent reporting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of methods, assumptions and simplifications adopted to evaluate carbon footprint is needed to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clarify the 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>boundaries of the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assessment</a:t>
            </a:r>
            <a:endParaRPr lang="fr-FR" sz="1600" i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5859269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4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omprehensive</a:t>
            </a:r>
            <a:r>
              <a:rPr lang="fr-FR" sz="14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GHG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construction and </a:t>
            </a:r>
            <a:r>
              <a:rPr lang="fr-FR" sz="14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fr-FR" sz="14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ILC in </a:t>
            </a:r>
            <a:r>
              <a:rPr lang="fr-FR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scaled</a:t>
            </a:r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an LCF at CERN </a:t>
            </a:r>
            <a:b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Tunnels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tunnels in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CLIC tunnel in Geneva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identical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main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ring </a:t>
            </a:r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longer main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3rd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ring </a:t>
            </a:r>
          </a:p>
        </p:txBody>
      </p:sp>
      <p:sp>
        <p:nvSpPr>
          <p:cNvPr id="11" name="TextBox 19"/>
          <p:cNvSpPr txBox="1"/>
          <p:nvPr/>
        </p:nvSpPr>
        <p:spPr>
          <a:xfrm>
            <a:off x="2915003" y="2315374"/>
            <a:ext cx="2063385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ILC / LCF: </a:t>
            </a:r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arXiv:2503.24049</a:t>
            </a:r>
            <a:endParaRPr lang="en-GB" sz="1100" b="1" dirty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7191602" y="5859269"/>
            <a:ext cx="1736373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FFFF"/>
                </a:solidFill>
                <a:latin typeface="ArialMT"/>
                <a:cs typeface="Times New Roman"/>
              </a:rPr>
              <a:t>CLIC: arXiv:2503.24168</a:t>
            </a:r>
            <a:endParaRPr lang="en-GB" sz="1100" b="1" dirty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69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367645" y="-65112"/>
            <a:ext cx="64087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Mitigation and Compensation Strategies (I)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1" y="546928"/>
            <a:ext cx="925251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RI’s Design with Sustainability as a Goal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o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ptimization 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of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CE works &amp; greener materials: </a:t>
            </a:r>
          </a:p>
          <a:p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      -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establishing performance oriented requirements (architecture and design optimized from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   construction, operation and </a:t>
            </a:r>
            <a:r>
              <a:rPr lang="en-US" sz="1600" i="1" dirty="0" err="1" smtClean="0">
                <a:solidFill>
                  <a:schemeClr val="bg1"/>
                </a:solidFill>
                <a:latin typeface="ArialMT"/>
              </a:rPr>
              <a:t>maintainace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perspectives)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-  optimizing tunnel shape and evacuation methods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-  detailed geological assessment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-  use of precast concrete segments, fiber reinforced concrete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</a:t>
            </a:r>
            <a:endParaRPr lang="en-US" sz="16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FFFF00"/>
                </a:solidFill>
                <a:latin typeface="ArialMT"/>
              </a:rPr>
              <a:t>Adoption of Responsible Procurement Policy (ISO20400) is a key to reduce an </a:t>
            </a: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impact</a:t>
            </a:r>
            <a:endParaRPr lang="en-US" sz="1600" i="1" dirty="0" smtClean="0">
              <a:solidFill>
                <a:srgbClr val="FFFF00"/>
              </a:solidFill>
              <a:latin typeface="ArialMT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- balancing of the initial, purchasing cost with total lifecycle cost (maintenance, operation,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  disposal)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- environmental impact against a given set of environmental objectives (reduction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  of CO2 emissions, minimization of radiological impact)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- social responsibility (e.g. extraction of raw materials)</a:t>
            </a:r>
          </a:p>
          <a:p>
            <a:endParaRPr lang="en-US" sz="16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FFFF00"/>
                </a:solidFill>
                <a:latin typeface="ArialMT"/>
              </a:rPr>
              <a:t>Sustainable operational </a:t>
            </a: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concepts </a:t>
            </a:r>
            <a:r>
              <a:rPr lang="en-US" sz="16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and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power 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purchase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agreements (PPA) 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- portfolio of energy supply contracts or PPA (procurement action) constitutes a strategic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 choice to foster transition to  renewables and reduce the GWP impact of accelerator-based </a:t>
            </a:r>
            <a:r>
              <a:rPr lang="en-US" sz="1600" i="1" dirty="0" err="1" smtClean="0">
                <a:solidFill>
                  <a:schemeClr val="bg1"/>
                </a:solidFill>
                <a:latin typeface="ArialMT"/>
              </a:rPr>
              <a:t>RiI’s</a:t>
            </a:r>
            <a:endParaRPr lang="en-US" sz="1600" i="1" dirty="0" smtClean="0">
              <a:solidFill>
                <a:schemeClr val="bg1"/>
              </a:solidFill>
              <a:latin typeface="ArialMT"/>
            </a:endParaRPr>
          </a:p>
          <a:p>
            <a:endParaRPr lang="en-US" sz="1600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Implementation of Energy management plans (ISO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50001):</a:t>
            </a:r>
            <a:endParaRPr lang="en-US" sz="1600" b="1" i="1" dirty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development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of a policy for the efficient use of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energy and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identification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of targets &amp; objectives, </a:t>
            </a:r>
            <a:b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implementation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of procedures and systems to gather data on energy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consumption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- planning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of review processes to enable further improvement in the energy management</a:t>
            </a:r>
          </a:p>
          <a:p>
            <a:endParaRPr lang="en-US" sz="1600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Energy Recovery Concepts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highest SRF sustainability targeted</a:t>
            </a:r>
            <a:endParaRPr lang="en-US" sz="1600" b="1" i="1" dirty="0">
              <a:solidFill>
                <a:srgbClr val="FFFF00"/>
              </a:solidFill>
              <a:latin typeface="ArialMT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MT"/>
              </a:rPr>
              <a:t>    - demonstrate the full potentiality of ERL’s (PERLE, </a:t>
            </a:r>
            <a:r>
              <a:rPr lang="en-US" sz="1600" i="1" dirty="0" err="1">
                <a:solidFill>
                  <a:schemeClr val="bg1"/>
                </a:solidFill>
                <a:latin typeface="ArialMT"/>
              </a:rPr>
              <a:t>LHeC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)</a:t>
            </a:r>
          </a:p>
          <a:p>
            <a:endParaRPr lang="en-US" sz="1600" b="1" i="1" dirty="0">
              <a:solidFill>
                <a:srgbClr val="FFFF00"/>
              </a:solidFill>
              <a:latin typeface="ArialMT"/>
            </a:endParaRPr>
          </a:p>
          <a:p>
            <a:endParaRPr lang="en-US" sz="16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6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335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2" y="375042"/>
            <a:ext cx="931185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Heat Recovery and Supply</a:t>
            </a:r>
          </a:p>
          <a:p>
            <a:r>
              <a:rPr lang="en-US" sz="16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comprehensive cost-benefit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(LCA) assessment can be used to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understand if heat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recovery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is viable for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specific project and to develop the most suited heat recovery and supply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scenari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</a:p>
          <a:p>
            <a:endParaRPr lang="en-US" sz="1600" b="1" i="1" dirty="0" smtClean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Investment in R&amp;D for “green” accelerator technologies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greener materials &amp; procedures: </a:t>
            </a:r>
            <a:endParaRPr lang="en-US" sz="1600" i="1" dirty="0" smtClean="0">
              <a:solidFill>
                <a:schemeClr val="bg1"/>
              </a:solidFill>
              <a:latin typeface="ArialMT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- 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improve the efficiency of the RF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systems (vacuum electron devices &amp; solid state amplifiers)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- 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design advanced permanent magnets</a:t>
            </a:r>
            <a:endParaRPr lang="en-US" sz="1600" i="1" dirty="0" smtClean="0">
              <a:solidFill>
                <a:schemeClr val="bg1"/>
              </a:solidFill>
              <a:latin typeface="ArialMT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- 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use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HTS (!)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in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high-field magnets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-  innovative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solutions to contain the energy demand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of accelerators (</a:t>
            </a:r>
            <a:r>
              <a:rPr lang="en-US" sz="1600" i="1" dirty="0" err="1" smtClean="0">
                <a:solidFill>
                  <a:schemeClr val="bg1"/>
                </a:solidFill>
                <a:latin typeface="ArialMT"/>
              </a:rPr>
              <a:t>iFAST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/</a:t>
            </a:r>
            <a:r>
              <a:rPr lang="en-US" sz="1600" i="1" dirty="0" err="1" smtClean="0">
                <a:solidFill>
                  <a:schemeClr val="bg1"/>
                </a:solidFill>
                <a:latin typeface="ArialMT"/>
              </a:rPr>
              <a:t>iSAS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/EAJADE/RF2.0)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</a:t>
            </a:r>
            <a:endParaRPr lang="en-US" sz="16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Nature-Based Interventions for Carbon Removal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</a:t>
            </a:r>
            <a:r>
              <a:rPr lang="en-US" sz="1600" b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also termed ‘Nature-based climate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solutions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’ (</a:t>
            </a:r>
            <a:r>
              <a:rPr lang="en-US" sz="1600" i="1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NbCS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)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conservation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restoration and improved management strategies (pathways)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in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natural and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working ecosystems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with the primary motivation to mitigate GHG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emissions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- 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decreasing GHG emissions related to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deforestation/land use, capturing CO2 from atmosphere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i="1" dirty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- 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enhancing the resilience of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ecosystems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</a:t>
            </a:r>
          </a:p>
        </p:txBody>
      </p:sp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1331640" y="-65112"/>
            <a:ext cx="6629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Mitigation and Compensation Strategies (II)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5" name="Picture 2" descr="ILC world energy center ">
            <a:extLst>
              <a:ext uri="{FF2B5EF4-FFF2-40B4-BE49-F238E27FC236}">
                <a16:creationId xmlns:a16="http://schemas.microsoft.com/office/drawing/2014/main" id="{A6805DAD-22CC-D655-5FC7-1A375129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77393" y="4420604"/>
            <a:ext cx="3259103" cy="23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9"/>
          <p:cNvSpPr txBox="1"/>
          <p:nvPr/>
        </p:nvSpPr>
        <p:spPr>
          <a:xfrm>
            <a:off x="5801319" y="4738666"/>
            <a:ext cx="1872077" cy="44627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  <a:cs typeface="Times New Roman"/>
              </a:rPr>
              <a:t>“</a:t>
            </a:r>
            <a:r>
              <a:rPr lang="en-US" sz="1100" b="1" dirty="0">
                <a:solidFill>
                  <a:schemeClr val="bg1"/>
                </a:solidFill>
                <a:latin typeface="ArialMT"/>
                <a:cs typeface="Times New Roman"/>
              </a:rPr>
              <a:t>Green ILC Concept</a:t>
            </a:r>
            <a:r>
              <a:rPr lang="en-US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”,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MT"/>
                <a:cs typeface="Times New Roman"/>
              </a:rPr>
              <a:t>p</a:t>
            </a:r>
            <a:r>
              <a:rPr lang="en-US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aper in preparation</a:t>
            </a:r>
            <a:endParaRPr lang="en-US" sz="1100" b="1" dirty="0">
              <a:solidFill>
                <a:schemeClr val="bg1"/>
              </a:solidFill>
              <a:latin typeface="ArialMT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3" y="4837547"/>
            <a:ext cx="3473621" cy="1953244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3009699" y="6251540"/>
            <a:ext cx="2731665" cy="430887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CERN/</a:t>
            </a:r>
            <a:r>
              <a:rPr lang="en-US" sz="11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OpenSkyLab</a:t>
            </a:r>
            <a:r>
              <a:rPr lang="en-US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 –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Excavated material management</a:t>
            </a:r>
            <a:endParaRPr lang="en-US" sz="1100" b="1" dirty="0">
              <a:solidFill>
                <a:schemeClr val="bg1"/>
              </a:solidFill>
              <a:latin typeface="ArialMT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F8DAD4-4D1F-C0BC-EFEF-DF6F948B7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2" y="4420604"/>
            <a:ext cx="3399911" cy="1528676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611560" y="5304645"/>
            <a:ext cx="2731665" cy="60016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MT"/>
                <a:cs typeface="Times New Roman"/>
              </a:rPr>
              <a:t>J. </a:t>
            </a:r>
            <a:r>
              <a:rPr lang="en-US" sz="1100" b="1" dirty="0" err="1">
                <a:solidFill>
                  <a:schemeClr val="bg1"/>
                </a:solidFill>
                <a:latin typeface="ArialMT"/>
                <a:cs typeface="Times New Roman"/>
              </a:rPr>
              <a:t>Gutleber</a:t>
            </a:r>
            <a:r>
              <a:rPr lang="en-US" sz="1100" b="1" dirty="0">
                <a:solidFill>
                  <a:schemeClr val="bg1"/>
                </a:solidFill>
                <a:latin typeface="ArialMT"/>
                <a:cs typeface="Times New Roman"/>
              </a:rPr>
              <a:t>, FCC Renewable Energy Supply Feasibility Study,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MT"/>
                <a:cs typeface="Times New Roman"/>
              </a:rPr>
              <a:t>https://zenodo.org/records/10023947 </a:t>
            </a:r>
          </a:p>
        </p:txBody>
      </p:sp>
    </p:spTree>
    <p:extLst>
      <p:ext uri="{BB962C8B-B14F-4D97-AF65-F5344CB8AC3E}">
        <p14:creationId xmlns:p14="http://schemas.microsoft.com/office/powerpoint/2010/main" val="8503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4B06645-BC50-7A33-65E9-A8993A21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9" y="-34029"/>
            <a:ext cx="5028425" cy="6892029"/>
          </a:xfrm>
          <a:prstGeom prst="rect">
            <a:avLst/>
          </a:prstGeom>
        </p:spPr>
      </p:pic>
      <p:pic>
        <p:nvPicPr>
          <p:cNvPr id="4" name="Picture 2" descr="Diagram&#10;&#10;Description automatically generated">
            <a:extLst>
              <a:ext uri="{FF2B5EF4-FFF2-40B4-BE49-F238E27FC236}">
                <a16:creationId xmlns:a16="http://schemas.microsoft.com/office/drawing/2014/main" id="{1EF84709-B873-33EC-B777-9AF8374722A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472225"/>
            <a:ext cx="4789806" cy="41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022226" y="5778451"/>
            <a:ext cx="41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  <a:latin typeface="ArialMT"/>
              </a:rPr>
              <a:t>Sustainability Working Group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added since January 2024 (in addition to 5 LDG Expert  Panels)</a:t>
            </a:r>
            <a:endParaRPr lang="fr-FR" b="1" i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4551" y="44624"/>
            <a:ext cx="3891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MT"/>
              </a:rPr>
              <a:t>CERN Council has mandated the Laboratory Directors Group (LDG) to 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>define and maintain a prioritized accelerator R&amp;D roadmap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towards future large-scale facilities for particle physics. </a:t>
            </a:r>
            <a:endParaRPr lang="fr-FR" sz="16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354064" y="4077072"/>
            <a:ext cx="3879587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MT"/>
              </a:rPr>
              <a:t>https://cds.cern.ch/record/2800190/files/146-138-PB.pdf</a:t>
            </a:r>
          </a:p>
        </p:txBody>
      </p:sp>
    </p:spTree>
    <p:extLst>
      <p:ext uri="{BB962C8B-B14F-4D97-AF65-F5344CB8AC3E}">
        <p14:creationId xmlns:p14="http://schemas.microsoft.com/office/powerpoint/2010/main" val="25109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936782"/>
            <a:ext cx="5418348" cy="230525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29550" y="418066"/>
            <a:ext cx="555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66FF66"/>
                </a:solidFill>
                <a:latin typeface="ArialMT"/>
              </a:rPr>
              <a:t>Wider Deployment of Permanent Magnets </a:t>
            </a:r>
          </a:p>
          <a:p>
            <a:r>
              <a:rPr lang="en-US" sz="1400" b="1" i="1" dirty="0" smtClean="0">
                <a:solidFill>
                  <a:srgbClr val="66FF66"/>
                </a:solidFill>
                <a:latin typeface="ArialMT"/>
              </a:rPr>
              <a:t>(ZEPTO: </a:t>
            </a:r>
            <a:r>
              <a:rPr lang="en-US" sz="1400" b="1" i="1" dirty="0">
                <a:solidFill>
                  <a:srgbClr val="66FF66"/>
                </a:solidFill>
                <a:latin typeface="ArialMT"/>
              </a:rPr>
              <a:t>Electromagnet Operation vs. Manufacturing </a:t>
            </a:r>
            <a:r>
              <a:rPr lang="en-US" sz="1400" b="1" i="1" dirty="0" err="1" smtClean="0">
                <a:solidFill>
                  <a:srgbClr val="66FF66"/>
                </a:solidFill>
                <a:latin typeface="ArialMT"/>
              </a:rPr>
              <a:t>Footprin</a:t>
            </a:r>
            <a:r>
              <a:rPr lang="en-US" sz="1400" b="1" i="1" dirty="0" smtClean="0">
                <a:solidFill>
                  <a:srgbClr val="66FF66"/>
                </a:solidFill>
                <a:latin typeface="ArialMT"/>
              </a:rPr>
              <a:t>)t</a:t>
            </a:r>
            <a:endParaRPr lang="fr-FR" sz="1400" b="1" i="1" dirty="0">
              <a:solidFill>
                <a:srgbClr val="66FF66"/>
              </a:solidFill>
              <a:latin typeface="ArialMT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1536193" y="-98118"/>
            <a:ext cx="70366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Energy Efficient Accelerator Technologies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884" y="3242035"/>
            <a:ext cx="535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66FF66"/>
                </a:solidFill>
                <a:latin typeface="ArialMT"/>
              </a:rPr>
              <a:t>RF Source Efficiency is a Limiting Factor for </a:t>
            </a:r>
            <a:r>
              <a:rPr lang="en-US" sz="1400" b="1" i="1" dirty="0" smtClean="0">
                <a:solidFill>
                  <a:srgbClr val="66FF66"/>
                </a:solidFill>
                <a:latin typeface="ArialMT"/>
              </a:rPr>
              <a:t>Sustainability</a:t>
            </a:r>
            <a:endParaRPr lang="fr-FR" sz="1400" b="1" i="1" dirty="0">
              <a:solidFill>
                <a:srgbClr val="66FF66"/>
              </a:solidFill>
              <a:latin typeface="Arial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17" y="537471"/>
            <a:ext cx="35637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Improving the key technology </a:t>
            </a:r>
            <a:endParaRPr lang="en-US" sz="1600" b="1" i="1" dirty="0" smtClean="0">
              <a:solidFill>
                <a:srgbClr val="FFFF00"/>
              </a:solidFill>
              <a:latin typeface="ArialMT"/>
            </a:endParaRPr>
          </a:p>
          <a:p>
            <a:pPr algn="ctr"/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for energy efficiency:</a:t>
            </a:r>
          </a:p>
          <a:p>
            <a:endParaRPr lang="en-US" sz="16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High E</a:t>
            </a:r>
            <a:r>
              <a:rPr lang="en-US" sz="1600" b="1" i="1" baseline="-25000" dirty="0" smtClean="0">
                <a:solidFill>
                  <a:schemeClr val="bg1"/>
                </a:solidFill>
                <a:latin typeface="ArialMT"/>
              </a:rPr>
              <a:t>acc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 gradient and Q</a:t>
            </a:r>
            <a:r>
              <a:rPr lang="en-US" sz="1600" b="1" i="1" baseline="-25000" dirty="0" smtClean="0">
                <a:solidFill>
                  <a:schemeClr val="bg1"/>
                </a:solidFill>
                <a:latin typeface="ArialMT"/>
              </a:rPr>
              <a:t>0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cavities, operation </a:t>
            </a:r>
            <a:r>
              <a:rPr lang="en-US" sz="1600" b="1" i="1" dirty="0">
                <a:solidFill>
                  <a:schemeClr val="bg1"/>
                </a:solidFill>
                <a:latin typeface="ArialMT"/>
              </a:rPr>
              <a:t>a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t higher T</a:t>
            </a:r>
          </a:p>
          <a:p>
            <a:pPr marL="285750" indent="-285750">
              <a:buFontTx/>
              <a:buChar char="-"/>
            </a:pPr>
            <a:endParaRPr lang="en-US" sz="1600" b="1" i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High efficiency RF sources (klystrons)</a:t>
            </a:r>
          </a:p>
          <a:p>
            <a:pPr marL="285750" indent="-285750">
              <a:buFontTx/>
              <a:buChar char="-"/>
            </a:pPr>
            <a:endParaRPr lang="en-US" sz="1600" b="1" i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Permanent magnets</a:t>
            </a:r>
          </a:p>
        </p:txBody>
      </p:sp>
      <p:pic>
        <p:nvPicPr>
          <p:cNvPr id="8" name="Picture 150" descr="TESLA cavity 20100627_top_B">
            <a:extLst>
              <a:ext uri="{FF2B5EF4-FFF2-40B4-BE49-F238E27FC236}">
                <a16:creationId xmlns:a16="http://schemas.microsoft.com/office/drawing/2014/main" id="{4F2FD53A-AA9D-ACAD-01B9-16C0FECE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247500"/>
            <a:ext cx="3729960" cy="621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24536" y="4998655"/>
            <a:ext cx="4283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FF00"/>
                </a:solidFill>
                <a:latin typeface="ArialMT"/>
              </a:rPr>
              <a:t>R&amp;D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into replacement of bulk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</a:rPr>
              <a:t>Ni-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cavities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</a:rPr>
              <a:t>with thin-</a:t>
            </a:r>
            <a:r>
              <a:rPr lang="en-US" sz="1400" i="1" dirty="0" err="1" smtClean="0">
                <a:solidFill>
                  <a:srgbClr val="FFFF00"/>
                </a:solidFill>
                <a:latin typeface="ArialMT"/>
              </a:rPr>
              <a:t>fillm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</a:rPr>
              <a:t>-SRF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(e.g. </a:t>
            </a:r>
            <a:r>
              <a:rPr lang="en-US" sz="1400" i="1" dirty="0" err="1" smtClean="0">
                <a:solidFill>
                  <a:schemeClr val="bg1"/>
                </a:solidFill>
                <a:latin typeface="ArialMT"/>
              </a:rPr>
              <a:t>Nb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or Nb3Sn coated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Cu):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reduce </a:t>
            </a:r>
            <a:r>
              <a:rPr lang="en-US" sz="1400" i="1" dirty="0" err="1" smtClean="0">
                <a:solidFill>
                  <a:schemeClr val="bg1"/>
                </a:solidFill>
                <a:latin typeface="ArialMT"/>
              </a:rPr>
              <a:t>Nb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 consumption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higher T operation (2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4.5 K)  reduces </a:t>
            </a:r>
            <a:r>
              <a:rPr lang="en-US" sz="1400" i="1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cryo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power by factor 3</a:t>
            </a:r>
          </a:p>
          <a:p>
            <a:pPr marL="463550" indent="-285750">
              <a:buFont typeface="Arial" panose="020B0604020202020204" pitchFamily="34" charset="0"/>
              <a:buChar char="•"/>
            </a:pPr>
            <a:endParaRPr lang="en-US" sz="14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4635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00"/>
                </a:solidFill>
                <a:latin typeface="ArialMT"/>
              </a:rPr>
              <a:t>Ferro-Electric Fast Reactive Tuners (FE-FRT):</a:t>
            </a:r>
          </a:p>
          <a:p>
            <a:pPr marL="177800"/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      potential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game-changer for SRF cavity tuning,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 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      particularly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beneficial for ERL applications.</a:t>
            </a:r>
          </a:p>
          <a:p>
            <a:pPr marL="463550" indent="-285750">
              <a:buFont typeface="Arial" panose="020B0604020202020204" pitchFamily="34" charset="0"/>
              <a:buChar char="•"/>
            </a:pPr>
            <a:endParaRPr lang="en-US" sz="1400" i="1" dirty="0" smtClean="0">
              <a:solidFill>
                <a:schemeClr val="bg1"/>
              </a:solidFill>
              <a:latin typeface="ArialMT"/>
            </a:endParaRPr>
          </a:p>
          <a:p>
            <a:pPr marL="177800"/>
            <a:endParaRPr lang="en-US" sz="1400" i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542284"/>
            <a:ext cx="4843713" cy="3171941"/>
          </a:xfrm>
          <a:prstGeom prst="rect">
            <a:avLst/>
          </a:prstGeom>
        </p:spPr>
      </p:pic>
      <p:sp>
        <p:nvSpPr>
          <p:cNvPr id="11" name="TextBox 19"/>
          <p:cNvSpPr txBox="1"/>
          <p:nvPr/>
        </p:nvSpPr>
        <p:spPr>
          <a:xfrm>
            <a:off x="1763688" y="3574757"/>
            <a:ext cx="3180097" cy="60016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MT"/>
              </a:rPr>
              <a:t>https</a:t>
            </a:r>
            <a:r>
              <a:rPr lang="en-US" sz="1100" b="1" dirty="0">
                <a:solidFill>
                  <a:schemeClr val="bg1"/>
                </a:solidFill>
                <a:latin typeface="ArialMT"/>
              </a:rPr>
              <a:t>://</a:t>
            </a:r>
            <a:r>
              <a:rPr lang="en-US" sz="1100" b="1" dirty="0" smtClean="0">
                <a:solidFill>
                  <a:schemeClr val="bg1"/>
                </a:solidFill>
                <a:latin typeface="ArialMT"/>
              </a:rPr>
              <a:t>indico.cern.ch/event/1138197/contributions/4821294/attachments/2474897/4246880/HE_WS_2022_Syratchev.pdf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57582" y="3293185"/>
            <a:ext cx="416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66FF66"/>
                </a:solidFill>
                <a:latin typeface="ArialMT"/>
              </a:rPr>
              <a:t>SRF can fundamentally drive higher sustainability </a:t>
            </a:r>
            <a:r>
              <a:rPr lang="en-US" sz="1400" b="1" i="1" dirty="0" smtClean="0">
                <a:solidFill>
                  <a:srgbClr val="66FF66"/>
                </a:solidFill>
                <a:latin typeface="ArialMT"/>
              </a:rPr>
              <a:t>for </a:t>
            </a:r>
            <a:r>
              <a:rPr lang="en-US" sz="1400" b="1" i="1" dirty="0">
                <a:solidFill>
                  <a:srgbClr val="66FF66"/>
                </a:solidFill>
                <a:latin typeface="ArialMT"/>
              </a:rPr>
              <a:t>future large-scale </a:t>
            </a:r>
            <a:r>
              <a:rPr lang="en-US" sz="1400" b="1" i="1" dirty="0" smtClean="0">
                <a:solidFill>
                  <a:srgbClr val="66FF66"/>
                </a:solidFill>
                <a:latin typeface="ArialMT"/>
              </a:rPr>
              <a:t>facilities</a:t>
            </a:r>
            <a:endParaRPr lang="fr-FR" sz="1400" b="1" i="1" dirty="0">
              <a:solidFill>
                <a:srgbClr val="66FF66"/>
              </a:solidFill>
              <a:latin typeface="ArialMT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5216193" y="3852686"/>
            <a:ext cx="3843697" cy="307777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  <a:sym typeface="Wingdings" panose="05000000000000000000" pitchFamily="2" charset="2"/>
              </a:rPr>
              <a:t> </a:t>
            </a:r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See P. </a:t>
            </a:r>
            <a:r>
              <a:rPr lang="en-GB" sz="14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McIintosh</a:t>
            </a:r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 talk @ ESPPU2025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6949DD39-1295-4674-ACE3-33E9CC8709FD}"/>
              </a:ext>
            </a:extLst>
          </p:cNvPr>
          <p:cNvSpPr txBox="1"/>
          <p:nvPr/>
        </p:nvSpPr>
        <p:spPr>
          <a:xfrm rot="21148751">
            <a:off x="1016203" y="2640899"/>
            <a:ext cx="5948109" cy="738664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US" sz="1400" b="1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nergy </a:t>
            </a:r>
            <a:r>
              <a:rPr lang="en-US" sz="1400" b="1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efficiency </a:t>
            </a:r>
            <a:r>
              <a:rPr lang="en-US" sz="1400" b="1" dirty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sz="1400" b="1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reduced energy consumption </a:t>
            </a:r>
            <a:r>
              <a:rPr lang="en-US" sz="1400" b="1" dirty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for all facilities </a:t>
            </a:r>
            <a:r>
              <a:rPr lang="en-US" sz="1400" b="1" dirty="0" smtClean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as an </a:t>
            </a:r>
            <a:r>
              <a:rPr lang="en-US" sz="1400" b="1" dirty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important part of reducing carbon </a:t>
            </a:r>
            <a:r>
              <a:rPr lang="en-US" sz="1400" b="1" dirty="0" smtClean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emissions</a:t>
            </a:r>
            <a:br>
              <a:rPr lang="en-US" sz="1400" b="1" dirty="0" smtClean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400" b="1" dirty="0" smtClean="0"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US" sz="1400" b="1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Complementary </a:t>
            </a:r>
            <a:r>
              <a:rPr lang="en-US" sz="1400" b="1" dirty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to the transition to low-carbon energy </a:t>
            </a:r>
            <a:r>
              <a:rPr lang="en-US" sz="1400" b="1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sources</a:t>
            </a:r>
            <a:endParaRPr lang="en-US" sz="1400" b="1" dirty="0">
              <a:solidFill>
                <a:srgbClr val="0000CC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259632" y="-102252"/>
            <a:ext cx="676875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Decarbonisation and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Large Accelerator RI’s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34541" y="3478356"/>
            <a:ext cx="44618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Project 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>costing must be done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on a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project lifetime basis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: number of examples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of sustainability interventions that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come with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a higher initial price tag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>,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but over the multi-decade life of a typical accelerator will pay for themselves several times over.</a:t>
            </a:r>
          </a:p>
          <a:p>
            <a:endParaRPr lang="en-US" sz="1600" i="1" dirty="0" smtClean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Smaller environmental footprint from re-use of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planned / existing 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CE facilities: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 - FCC-</a:t>
            </a:r>
            <a:r>
              <a:rPr lang="en-US" sz="1600" i="1" dirty="0" err="1" smtClean="0">
                <a:solidFill>
                  <a:schemeClr val="bg1"/>
                </a:solidFill>
                <a:latin typeface="ArialMT"/>
              </a:rPr>
              <a:t>ee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FCC-</a:t>
            </a:r>
            <a:r>
              <a:rPr lang="en-US" sz="1600" i="1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hh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- conventional LCF  LC based on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</a:t>
            </a:r>
            <a:r>
              <a:rPr lang="en-US" sz="1600" i="1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wakefield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acceleration (shorter length) </a:t>
            </a:r>
            <a:endParaRPr lang="en-US" sz="1600" i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47" y="4011934"/>
            <a:ext cx="4593069" cy="272943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20148" y="620688"/>
            <a:ext cx="28883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Construction of accelerator large-scale RI’s has to face </a:t>
            </a:r>
            <a:r>
              <a:rPr lang="en-US" sz="1600" b="1" i="1" dirty="0" err="1" smtClean="0">
                <a:solidFill>
                  <a:schemeClr val="bg1"/>
                </a:solidFill>
                <a:latin typeface="ArialMT"/>
              </a:rPr>
              <a:t>decarbonisation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 path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:</a:t>
            </a:r>
            <a:endParaRPr lang="en-US" sz="1600" b="1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600" b="1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Cost </a:t>
            </a:r>
            <a:r>
              <a:rPr lang="en-US" sz="1600" b="1" i="1" dirty="0" err="1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optimisation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for large facilities is often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weighted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heavily in </a:t>
            </a:r>
            <a:r>
              <a:rPr lang="en-US" sz="1600" b="1" i="1" dirty="0" err="1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favour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of upfront costs, 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which will reduce the chances of funding being available for environmental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improvements.</a:t>
            </a:r>
            <a:endParaRPr lang="en-US" sz="1600" b="1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508" y="3586111"/>
            <a:ext cx="8568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Carbon Footprint Accounting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and Reporting </a:t>
            </a:r>
            <a:r>
              <a:rPr lang="fr-FR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fr-FR" sz="1600" i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9552" y="4085887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Shadow Carbon Cost:</a:t>
            </a:r>
          </a:p>
          <a:p>
            <a:r>
              <a:rPr lang="en-US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Penalising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the economic performance of carbon intensive projects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sends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an important signal to the 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9" y="565408"/>
            <a:ext cx="5996935" cy="2909477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1449790" y="1340768"/>
            <a:ext cx="1811450" cy="27699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MT"/>
                <a:cs typeface="Times New Roman"/>
              </a:rPr>
              <a:t>H</a:t>
            </a:r>
            <a:r>
              <a:rPr lang="en-GB" sz="1200" b="1" dirty="0" smtClean="0">
                <a:solidFill>
                  <a:schemeClr val="bg1"/>
                </a:solidFill>
                <a:latin typeface="ArialMT"/>
                <a:cs typeface="Times New Roman"/>
              </a:rPr>
              <a:t>. </a:t>
            </a:r>
            <a:r>
              <a:rPr lang="en-GB" sz="12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Pantelidou</a:t>
            </a:r>
            <a:r>
              <a:rPr lang="en-GB" sz="1200" b="1" dirty="0" smtClean="0">
                <a:solidFill>
                  <a:schemeClr val="bg1"/>
                </a:solidFill>
                <a:latin typeface="ArialMT"/>
                <a:cs typeface="Times New Roman"/>
              </a:rPr>
              <a:t> / ARUP</a:t>
            </a:r>
          </a:p>
        </p:txBody>
      </p:sp>
      <p:sp>
        <p:nvSpPr>
          <p:cNvPr id="17" name="TextBox 19"/>
          <p:cNvSpPr txBox="1"/>
          <p:nvPr/>
        </p:nvSpPr>
        <p:spPr>
          <a:xfrm>
            <a:off x="5729261" y="6481829"/>
            <a:ext cx="3263754" cy="307777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  <a:sym typeface="Wingdings" panose="05000000000000000000" pitchFamily="2" charset="2"/>
              </a:rPr>
              <a:t> </a:t>
            </a:r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See M. Turner talk @ ESPPU2025</a:t>
            </a:r>
          </a:p>
        </p:txBody>
      </p:sp>
    </p:spTree>
    <p:extLst>
      <p:ext uri="{BB962C8B-B14F-4D97-AF65-F5344CB8AC3E}">
        <p14:creationId xmlns:p14="http://schemas.microsoft.com/office/powerpoint/2010/main" val="27397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/>
          <p:nvPr/>
        </p:nvSpPr>
        <p:spPr>
          <a:xfrm>
            <a:off x="1547664" y="-13521"/>
            <a:ext cx="5616625" cy="562201"/>
          </a:xfrm>
          <a:prstGeom prst="rect">
            <a:avLst/>
          </a:prstGeom>
          <a:noFill/>
          <a:ln cap="flat">
            <a:noFill/>
          </a:ln>
          <a:effectLst>
            <a:outerShdw dist="50794" dir="2700000" algn="tl">
              <a:srgbClr val="000000">
                <a:alpha val="74997"/>
              </a:srgbClr>
            </a:outerShdw>
          </a:effectLst>
        </p:spPr>
        <p:txBody>
          <a:bodyPr vert="horz" wrap="square" lIns="65022" tIns="65022" rIns="65022" bIns="65022" anchor="ctr" anchorCtr="1" compatLnSpc="1">
            <a:spAutoFit/>
          </a:bodyPr>
          <a:lstStyle/>
          <a:p>
            <a:pPr marL="0" marR="0" lvl="0" indent="0" algn="ctr" defTabSz="1300477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0" cap="none" spc="0" baseline="0" dirty="0" err="1">
                <a:solidFill>
                  <a:srgbClr val="FCF93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/>
                <a:ea typeface="Arial"/>
                <a:cs typeface="Arial"/>
              </a:rPr>
              <a:t>Summary</a:t>
            </a:r>
            <a:r>
              <a:rPr lang="fr-FR" sz="2800" b="1" i="0" u="none" strike="noStrike" kern="0" cap="none" spc="0" baseline="0" dirty="0">
                <a:solidFill>
                  <a:srgbClr val="FCF933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/>
                <a:ea typeface="Arial"/>
                <a:cs typeface="Arial"/>
              </a:rPr>
              <a:t> and Outlook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548680"/>
            <a:ext cx="932452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Funding </a:t>
            </a:r>
            <a:r>
              <a:rPr lang="en-US" sz="1600" b="1" i="1" dirty="0">
                <a:solidFill>
                  <a:schemeClr val="bg1"/>
                </a:solidFill>
                <a:latin typeface="ArialMT"/>
              </a:rPr>
              <a:t>landscape are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rapidly changing in </a:t>
            </a:r>
            <a:r>
              <a:rPr lang="en-US" sz="1600" b="1" i="1" dirty="0">
                <a:solidFill>
                  <a:schemeClr val="bg1"/>
                </a:solidFill>
                <a:latin typeface="ArialMT"/>
              </a:rPr>
              <a:t>Europe and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beyond: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 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requires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 long-term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vision and “culture”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for 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all aspects of the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project, including </a:t>
            </a:r>
          </a:p>
          <a:p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      </a:t>
            </a:r>
            <a:r>
              <a:rPr lang="en-US" sz="1600" b="1" i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decarbonization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path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of </a:t>
            </a:r>
            <a:r>
              <a:rPr lang="en-US" sz="1600" b="1" i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RI’s</a:t>
            </a:r>
            <a:r>
              <a:rPr lang="en-US" sz="1600" b="1" i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b="1" i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- </a:t>
            </a:r>
            <a:r>
              <a:rPr lang="en-US" sz="1600" b="1" i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which</a:t>
            </a:r>
            <a:r>
              <a:rPr lang="en-US" sz="1600" b="1" i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b="1" i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help 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to demonstrate the </a:t>
            </a:r>
            <a:r>
              <a:rPr lang="en-US" sz="1600" b="1" i="1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laboratory’s </a:t>
            </a:r>
            <a:r>
              <a:rPr lang="en-US" sz="1600" b="1" i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600" b="1" i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b="1" i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       commitment to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sustainability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to the state and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public</a:t>
            </a:r>
            <a:endParaRPr lang="en-US" sz="1600" b="1" i="1" dirty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Sustainability assessment for future large-scale accelerator infrastructures is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complex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:</a:t>
            </a:r>
            <a:r>
              <a:rPr lang="en-US" sz="1600" i="1" dirty="0">
                <a:solidFill>
                  <a:srgbClr val="FFFF00"/>
                </a:solidFill>
                <a:latin typeface="ArialMT"/>
              </a:rPr>
              <a:t/>
            </a:r>
            <a:br>
              <a:rPr lang="en-US" sz="1600" i="1" dirty="0">
                <a:solidFill>
                  <a:srgbClr val="FFFF00"/>
                </a:solidFill>
                <a:latin typeface="ArialMT"/>
              </a:rPr>
            </a:br>
            <a:r>
              <a:rPr lang="en-US" sz="1600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criteria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needs to be properly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tailored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to the maturity of the project (stage)</a:t>
            </a:r>
            <a:b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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developed differently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for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scientists, decision and policy makers, and society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Coordinated approach 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to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develop a common database for accelerator materials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and 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components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and to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provide open-source and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cost-free LCA tools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and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software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is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strategic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to establish a framework for project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accountability</a:t>
            </a:r>
            <a:endParaRPr lang="en-US" sz="16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6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The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bulk of the issues elaborated in the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LDG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Sustainability WG report </a:t>
            </a: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pertain </a:t>
            </a:r>
            <a:r>
              <a:rPr lang="en-US" sz="16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to: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socio-economic benefits of accelerators-based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RI’s</a:t>
            </a:r>
            <a:endParaRPr lang="en-US" sz="16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basis of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LCA methodology and reporting for sustainability assessment in HEP projects</a:t>
            </a:r>
            <a:endParaRPr lang="en-US" sz="16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environmental impacts of Large RI’s during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construction, operation,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decommissioning phases</a:t>
            </a:r>
            <a:endParaRPr lang="en-US" sz="16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</a:t>
            </a:r>
            <a:r>
              <a:rPr lang="en-US" sz="16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mitigation and compensation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strategies</a:t>
            </a:r>
          </a:p>
          <a:p>
            <a:endParaRPr lang="en-US" sz="16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The LDG Sustainability WG Report proposes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common format for sustainability reporting </a:t>
            </a:r>
            <a:r>
              <a:rPr lang="en-US" sz="16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–</a:t>
            </a:r>
            <a:br>
              <a:rPr lang="en-US" sz="16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small numbers of “figures of merit” </a:t>
            </a:r>
            <a:r>
              <a:rPr lang="en-US" sz="16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relevant for the construction and operation of future accelerators </a:t>
            </a:r>
          </a:p>
          <a:p>
            <a:endParaRPr lang="en-US" sz="1600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Input to the European Strategy process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has been submitted </a:t>
            </a:r>
            <a:r>
              <a:rPr lang="en-US" sz="16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[arXiv:2504.01235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]</a:t>
            </a:r>
            <a:endParaRPr lang="en-US" sz="1600" b="1" i="1" dirty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Final WG report will become public in the next few weeks</a:t>
            </a:r>
            <a:endParaRPr lang="en-US" sz="1600" b="1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626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131840" y="2746742"/>
            <a:ext cx="353935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BACK-UP SLIDES</a:t>
            </a:r>
            <a:endParaRPr lang="en-GB" sz="28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824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23528" y="-27384"/>
            <a:ext cx="842493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Some Other (More Technical) Objectives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262365"/>
            <a:ext cx="86371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00"/>
              </a:spcBef>
              <a:defRPr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• Treatment of future carbon intensity of electricity and materials: </a:t>
            </a:r>
          </a:p>
          <a:p>
            <a:pPr>
              <a:defRPr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         - what scenarios should be assumed?</a:t>
            </a:r>
          </a:p>
          <a:p>
            <a:pPr>
              <a:defRPr sz="2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• Assessing the potential for dynamic operation of the various facilities: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         - i.e. the ability to adapt to a fluctuating energy supply in a grid fed by renewables. This </a:t>
            </a:r>
            <a:br>
              <a:rPr lang="en-US" sz="1600" dirty="0">
                <a:solidFill>
                  <a:schemeClr val="bg1"/>
                </a:solidFill>
                <a:latin typeface="ArialMT"/>
              </a:rPr>
            </a:br>
            <a:r>
              <a:rPr lang="en-US" sz="1600" dirty="0">
                <a:solidFill>
                  <a:schemeClr val="bg1"/>
                </a:solidFill>
                <a:latin typeface="ArialMT"/>
              </a:rPr>
              <a:t>           may include standby mode power consumption, recovery time to full luminosity and </a:t>
            </a:r>
            <a:br>
              <a:rPr lang="en-US" sz="1600" dirty="0">
                <a:solidFill>
                  <a:schemeClr val="bg1"/>
                </a:solidFill>
                <a:latin typeface="ArialMT"/>
              </a:rPr>
            </a:br>
            <a:r>
              <a:rPr lang="en-US" sz="1600" dirty="0">
                <a:solidFill>
                  <a:schemeClr val="bg1"/>
                </a:solidFill>
                <a:latin typeface="ArialMT"/>
              </a:rPr>
              <a:t>           fraction of integrated luminosity per year preserved in a dynamic operation scenario.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• Treatment of regional vs global parameters: </a:t>
            </a:r>
            <a:br>
              <a:rPr lang="en-US" sz="1600" dirty="0">
                <a:solidFill>
                  <a:schemeClr val="bg1"/>
                </a:solidFill>
                <a:latin typeface="ArialMT"/>
              </a:rPr>
            </a:br>
            <a:r>
              <a:rPr lang="en-US" sz="1600" dirty="0">
                <a:solidFill>
                  <a:schemeClr val="bg1"/>
                </a:solidFill>
                <a:latin typeface="ArialMT"/>
              </a:rPr>
              <a:t>         - how to treat differences e.g. in carbon intensity between different host countries? 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• Carbon intensity / lifecycle inventory (LCI) studies of materials specific to the   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           accelerator projects: high-purity niobium, permanent magnet alloys etc.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• How to interface with open-source LCI databases and LCA tools to potentially 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           ease/automate the assessment for future research infrastructures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• How the recommendations for colliders can be extended to other scientific /</a:t>
            </a:r>
            <a:r>
              <a:rPr lang="en-US" sz="1600" dirty="0" err="1">
                <a:solidFill>
                  <a:schemeClr val="bg1"/>
                </a:solidFill>
                <a:latin typeface="ArialMT"/>
              </a:rPr>
              <a:t>endeavours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 </a:t>
            </a:r>
            <a:br>
              <a:rPr lang="en-US" sz="1600" dirty="0">
                <a:solidFill>
                  <a:schemeClr val="bg1"/>
                </a:solidFill>
                <a:latin typeface="ArialMT"/>
              </a:rPr>
            </a:br>
            <a:r>
              <a:rPr lang="en-US" sz="1600" dirty="0">
                <a:solidFill>
                  <a:schemeClr val="bg1"/>
                </a:solidFill>
                <a:latin typeface="ArialMT"/>
              </a:rPr>
              <a:t>           related to HEP</a:t>
            </a:r>
          </a:p>
          <a:p>
            <a:pPr>
              <a:defRPr sz="2400">
                <a:solidFill>
                  <a:srgbClr val="5E5E5E"/>
                </a:solidFill>
              </a:defRPr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>
              <a:defRPr sz="2400">
                <a:solidFill>
                  <a:srgbClr val="5E5E5E"/>
                </a:solidFill>
              </a:defRPr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• How HEP labs represented in the LDG can share/build up expertise jointly 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399" y="699070"/>
            <a:ext cx="9037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ArialMT"/>
              </a:rPr>
              <a:t>LDG WG may comment on other aspects if deemed appropriate, for example:</a:t>
            </a:r>
          </a:p>
        </p:txBody>
      </p:sp>
    </p:spTree>
    <p:extLst>
      <p:ext uri="{BB962C8B-B14F-4D97-AF65-F5344CB8AC3E}">
        <p14:creationId xmlns:p14="http://schemas.microsoft.com/office/powerpoint/2010/main" val="424779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23" name="Rectangle 1027"/>
          <p:cNvSpPr txBox="1">
            <a:spLocks noChangeArrowheads="1"/>
          </p:cNvSpPr>
          <p:nvPr/>
        </p:nvSpPr>
        <p:spPr bwMode="auto">
          <a:xfrm>
            <a:off x="64957" y="10633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LC Example: Towards Carbon Accounting with LCA</a:t>
            </a:r>
            <a:endParaRPr lang="en-GB" sz="28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13" y="685800"/>
            <a:ext cx="8906583" cy="6079227"/>
          </a:xfrm>
          <a:prstGeom prst="rect">
            <a:avLst/>
          </a:prstGeom>
        </p:spPr>
      </p:pic>
      <p:sp>
        <p:nvSpPr>
          <p:cNvPr id="25" name="TextBox 19"/>
          <p:cNvSpPr txBox="1"/>
          <p:nvPr/>
        </p:nvSpPr>
        <p:spPr>
          <a:xfrm>
            <a:off x="3059832" y="2348880"/>
            <a:ext cx="1152128" cy="31487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S. </a:t>
            </a:r>
            <a:r>
              <a:rPr lang="en-GB" sz="14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Stapnes</a:t>
            </a:r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44208" y="836712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MT"/>
              </a:rPr>
              <a:t>CLIC example, </a:t>
            </a:r>
            <a:endParaRPr lang="fr-FR" sz="2000" dirty="0">
              <a:solidFill>
                <a:srgbClr val="FF00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243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3" y="1124744"/>
            <a:ext cx="8932396" cy="4455899"/>
          </a:xfrm>
          <a:prstGeom prst="rect">
            <a:avLst/>
          </a:prstGeom>
        </p:spPr>
      </p:pic>
      <p:sp>
        <p:nvSpPr>
          <p:cNvPr id="4" name="TextBox 19"/>
          <p:cNvSpPr txBox="1"/>
          <p:nvPr/>
        </p:nvSpPr>
        <p:spPr>
          <a:xfrm>
            <a:off x="1680716" y="3484289"/>
            <a:ext cx="1152128" cy="31487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R. </a:t>
            </a:r>
            <a:r>
              <a:rPr lang="en-GB" sz="14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Losito</a:t>
            </a:r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 </a:t>
            </a: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1403648" y="-65112"/>
            <a:ext cx="64916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Future Colliders: Running on Renewables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62" y="5652942"/>
            <a:ext cx="8995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FF00"/>
                </a:solidFill>
                <a:latin typeface="ArialMT"/>
              </a:rPr>
              <a:t>Two factors provide uncertainty today in a scenario fully based on renewables</a:t>
            </a: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:</a:t>
            </a: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Lack of one or more efficient technology to store energy in order to provide a sufficiently stable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baseload </a:t>
            </a:r>
            <a:r>
              <a:rPr lang="en-US" sz="16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adapt to fluctuating power supply will remain a concern</a:t>
            </a: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ArialMT"/>
              </a:rPr>
              <a:t>Lack of capacity and of the possibility to reserve capacity to move energy across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borders </a:t>
            </a: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96271" y="3435947"/>
            <a:ext cx="3051008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1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warm magnets but a large SRF system with stable power required for </a:t>
            </a:r>
            <a:r>
              <a:rPr lang="en-US" sz="1400" i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cryogenics:</a:t>
            </a:r>
            <a:endParaRPr lang="en-US" sz="1400" i="1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Large </a:t>
            </a:r>
            <a:r>
              <a:rPr lang="en-US" sz="1400" i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oscillations among operational modes makes it difficult to manage the excess energy with the legal framework of today.</a:t>
            </a:r>
          </a:p>
          <a:p>
            <a:r>
              <a:rPr lang="en-US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Energy 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in stand-by ~25% of energy during beam operation.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883" y="529225"/>
            <a:ext cx="9041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FFFF00"/>
                </a:solidFill>
                <a:latin typeface="ArialMT"/>
              </a:rPr>
              <a:t>There will be no future large-scale </a:t>
            </a:r>
            <a:r>
              <a:rPr lang="en-US" sz="1400" b="1" i="1" dirty="0" smtClean="0">
                <a:solidFill>
                  <a:srgbClr val="FFFF00"/>
                </a:solidFill>
                <a:latin typeface="ArialMT"/>
              </a:rPr>
              <a:t>collider </a:t>
            </a:r>
            <a:r>
              <a:rPr lang="en-US" sz="1400" b="1" i="1" dirty="0">
                <a:solidFill>
                  <a:srgbClr val="FFFF00"/>
                </a:solidFill>
                <a:latin typeface="ArialMT"/>
              </a:rPr>
              <a:t>project without an energy management </a:t>
            </a:r>
            <a:r>
              <a:rPr lang="en-US" sz="1400" b="1" i="1" dirty="0" smtClean="0">
                <a:solidFill>
                  <a:srgbClr val="FFFF00"/>
                </a:solidFill>
                <a:latin typeface="ArialMT"/>
              </a:rPr>
              <a:t>component:</a:t>
            </a:r>
          </a:p>
          <a:p>
            <a:pPr algn="ctr"/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fluctuating 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sustainable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energy - energy 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management / dynamic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operation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use surplus energy for RIs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8511" y="3497503"/>
            <a:ext cx="79220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MT"/>
              </a:rPr>
              <a:t>CERN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MT"/>
              </a:rPr>
              <a:t>Energy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MT"/>
              </a:rPr>
              <a:t>Use in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MT"/>
              </a:rPr>
              <a:t>2017</a:t>
            </a:r>
            <a:endParaRPr lang="fr-FR" sz="1400" b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5713" y="1569034"/>
            <a:ext cx="451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MT"/>
              </a:rPr>
              <a:t>Modulate power according to availability (price) </a:t>
            </a:r>
            <a:endParaRPr lang="fr-FR" sz="1600" dirty="0">
              <a:solidFill>
                <a:srgbClr val="FF00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0179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5496" y="-25085"/>
            <a:ext cx="91031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Fluctuating Energy Sources: PPA &amp; Running on Renewables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51B49FE-42CE-69A9-1894-80A1D2576B10}"/>
              </a:ext>
            </a:extLst>
          </p:cNvPr>
          <p:cNvSpPr txBox="1"/>
          <p:nvPr/>
        </p:nvSpPr>
        <p:spPr>
          <a:xfrm>
            <a:off x="0" y="577422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dirty="0" smtClean="0">
                <a:solidFill>
                  <a:schemeClr val="bg1"/>
                </a:solidFill>
                <a:effectLst/>
                <a:latin typeface="ArialMT"/>
              </a:rPr>
              <a:t>Switch to carbon-neutral energy sources &amp;enabling framework for renewables: </a:t>
            </a:r>
            <a:r>
              <a:rPr lang="en-US" sz="1600" b="1" dirty="0">
                <a:solidFill>
                  <a:srgbClr val="FFFF00"/>
                </a:solidFill>
                <a:latin typeface="ArialMT"/>
              </a:rPr>
              <a:t/>
            </a:r>
            <a:br>
              <a:rPr lang="en-US" sz="1600" b="1" dirty="0">
                <a:solidFill>
                  <a:srgbClr val="FFFF00"/>
                </a:solidFill>
                <a:latin typeface="ArialMT"/>
              </a:rPr>
            </a:b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en-US" sz="1600" b="1" u="none" strike="noStrike" dirty="0" smtClean="0">
                <a:solidFill>
                  <a:srgbClr val="FFFF00"/>
                </a:solidFill>
                <a:effectLst/>
                <a:latin typeface="ArialMT"/>
              </a:rPr>
              <a:t> </a:t>
            </a:r>
            <a:r>
              <a:rPr lang="en-US" sz="1600" b="1" u="none" strike="noStrike" dirty="0">
                <a:solidFill>
                  <a:srgbClr val="FFFF00"/>
                </a:solidFill>
                <a:effectLst/>
                <a:latin typeface="ArialMT"/>
              </a:rPr>
              <a:t>power purchase agreement (PPA) </a:t>
            </a:r>
            <a:r>
              <a:rPr lang="en-US" sz="1600" b="1" dirty="0" smtClean="0">
                <a:solidFill>
                  <a:schemeClr val="bg1"/>
                </a:solidFill>
                <a:latin typeface="ArialMT"/>
              </a:rPr>
              <a:t>- </a:t>
            </a:r>
            <a:r>
              <a:rPr lang="en-US" sz="1600" b="1" u="none" strike="noStrike" dirty="0" smtClean="0">
                <a:solidFill>
                  <a:schemeClr val="bg1"/>
                </a:solidFill>
                <a:effectLst/>
                <a:latin typeface="ArialMT"/>
              </a:rPr>
              <a:t>long-term </a:t>
            </a:r>
            <a:r>
              <a:rPr lang="en-US" sz="1600" b="1" u="none" strike="noStrike" dirty="0">
                <a:solidFill>
                  <a:schemeClr val="bg1"/>
                </a:solidFill>
                <a:effectLst/>
                <a:latin typeface="ArialMT"/>
              </a:rPr>
              <a:t>contract for the </a:t>
            </a:r>
            <a:r>
              <a:rPr lang="en-US" sz="1600" b="1" u="none" strike="noStrike" dirty="0" smtClean="0">
                <a:solidFill>
                  <a:schemeClr val="bg1"/>
                </a:solidFill>
                <a:effectLst/>
                <a:latin typeface="ArialMT"/>
              </a:rPr>
              <a:t>electricity supply (</a:t>
            </a:r>
            <a:r>
              <a:rPr lang="en-US" sz="1600" b="1" dirty="0" smtClean="0">
                <a:solidFill>
                  <a:schemeClr val="bg1"/>
                </a:solidFill>
                <a:latin typeface="ArialMT"/>
              </a:rPr>
              <a:t>~</a:t>
            </a:r>
            <a:r>
              <a:rPr lang="en-US" sz="1600" b="1" u="none" strike="noStrike" dirty="0" smtClean="0">
                <a:solidFill>
                  <a:schemeClr val="bg1"/>
                </a:solidFill>
                <a:effectLst/>
                <a:latin typeface="ArialMT"/>
              </a:rPr>
              <a:t> 20 years)</a:t>
            </a:r>
            <a:endParaRPr lang="en-US" sz="1600" b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5" name="Picture 6"/>
          <p:cNvPicPr/>
          <p:nvPr/>
        </p:nvPicPr>
        <p:blipFill>
          <a:blip r:embed="rId3"/>
          <a:stretch/>
        </p:blipFill>
        <p:spPr>
          <a:xfrm>
            <a:off x="5539624" y="1265448"/>
            <a:ext cx="3424180" cy="2224386"/>
          </a:xfrm>
          <a:prstGeom prst="rect">
            <a:avLst/>
          </a:prstGeom>
          <a:ln w="0">
            <a:noFill/>
          </a:ln>
        </p:spPr>
      </p:pic>
      <p:sp>
        <p:nvSpPr>
          <p:cNvPr id="6" name="TextBox 19"/>
          <p:cNvSpPr txBox="1"/>
          <p:nvPr/>
        </p:nvSpPr>
        <p:spPr>
          <a:xfrm>
            <a:off x="7581812" y="1310365"/>
            <a:ext cx="1347609" cy="26161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A. </a:t>
            </a:r>
            <a:r>
              <a:rPr lang="en-GB" sz="11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Sunesson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 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B4A9A857-0B97-1D72-585B-8FAC2EAE3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4189472"/>
            <a:ext cx="2370900" cy="2545377"/>
          </a:xfrm>
          <a:prstGeom prst="rect">
            <a:avLst/>
          </a:prstGeom>
        </p:spPr>
      </p:pic>
      <p:pic>
        <p:nvPicPr>
          <p:cNvPr id="8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39026219-43DF-7811-4DFC-89C0EA00D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12"/>
          <a:stretch/>
        </p:blipFill>
        <p:spPr>
          <a:xfrm>
            <a:off x="258455" y="1265448"/>
            <a:ext cx="4064348" cy="23113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304" y="4279155"/>
            <a:ext cx="43411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MT"/>
              </a:rPr>
              <a:t>Study by </a:t>
            </a:r>
            <a:r>
              <a:rPr lang="en-GB" sz="1400" dirty="0" err="1">
                <a:solidFill>
                  <a:schemeClr val="bg1"/>
                </a:solidFill>
                <a:latin typeface="ArialMT"/>
              </a:rPr>
              <a:t>Fraunhofer</a:t>
            </a:r>
            <a:r>
              <a:rPr lang="en-GB" sz="1400" dirty="0">
                <a:solidFill>
                  <a:schemeClr val="bg1"/>
                </a:solidFill>
                <a:latin typeface="ArialMT"/>
              </a:rPr>
              <a:t> institute (</a:t>
            </a:r>
            <a:r>
              <a:rPr lang="en-GB" sz="1400" dirty="0" smtClean="0">
                <a:solidFill>
                  <a:schemeClr val="bg1"/>
                </a:solidFill>
                <a:latin typeface="ArialMT"/>
              </a:rPr>
              <a:t>2018) considered running CLIC (380 GeV)  for a total power of 200 MW (in reality only 110 MW needed) on </a:t>
            </a:r>
            <a:r>
              <a:rPr lang="en-GB" sz="1400" dirty="0">
                <a:solidFill>
                  <a:schemeClr val="bg1"/>
                </a:solidFill>
                <a:latin typeface="ArialMT"/>
              </a:rPr>
              <a:t>renewables and participating in </a:t>
            </a:r>
            <a:r>
              <a:rPr lang="en-GB" sz="1400" b="1" i="1" dirty="0">
                <a:solidFill>
                  <a:srgbClr val="FFFF00"/>
                </a:solidFill>
                <a:latin typeface="ArialMT"/>
              </a:rPr>
              <a:t>demand side </a:t>
            </a:r>
            <a:r>
              <a:rPr lang="en-GB" sz="1400" b="1" i="1" dirty="0" smtClean="0">
                <a:solidFill>
                  <a:srgbClr val="FFFF00"/>
                </a:solidFill>
                <a:latin typeface="ArialMT"/>
              </a:rPr>
              <a:t>flexibility:</a:t>
            </a:r>
          </a:p>
          <a:p>
            <a:endParaRPr lang="en-GB" sz="1400" b="1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rgbClr val="FFFF00"/>
                </a:solidFill>
                <a:latin typeface="ArialMT"/>
              </a:rPr>
              <a:t>CLIC’s total energy consumption could be generated from </a:t>
            </a:r>
            <a:r>
              <a:rPr lang="en-GB" sz="1400" i="1" dirty="0" smtClean="0">
                <a:solidFill>
                  <a:srgbClr val="FFFF00"/>
                </a:solidFill>
                <a:latin typeface="ArialMT"/>
              </a:rPr>
              <a:t>renewables </a:t>
            </a:r>
            <a:r>
              <a:rPr lang="en-GB" sz="1400" i="1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using local solar plant of 330 </a:t>
            </a:r>
            <a:r>
              <a:rPr lang="en-US" sz="1400" i="1" dirty="0" err="1">
                <a:solidFill>
                  <a:schemeClr val="bg1"/>
                </a:solidFill>
                <a:latin typeface="ArialMT"/>
              </a:rPr>
              <a:t>MWp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 a local wind farm of 220 </a:t>
            </a:r>
            <a:r>
              <a:rPr lang="en-US" sz="1400" i="1" dirty="0" err="1" smtClean="0">
                <a:solidFill>
                  <a:schemeClr val="bg1"/>
                </a:solidFill>
                <a:latin typeface="ArialMT"/>
              </a:rPr>
              <a:t>MWp</a:t>
            </a:r>
            <a:r>
              <a:rPr lang="en-GB" sz="1400" i="1" dirty="0" smtClean="0">
                <a:solidFill>
                  <a:schemeClr val="bg1"/>
                </a:solidFill>
                <a:latin typeface="ArialMT"/>
              </a:rPr>
              <a:t>)</a:t>
            </a:r>
            <a:r>
              <a:rPr lang="en-GB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en-GB" sz="1400" dirty="0">
                <a:solidFill>
                  <a:schemeClr val="bg1"/>
                </a:solidFill>
                <a:latin typeface="ArialMT"/>
              </a:rPr>
              <a:t>but still needs public grid for </a:t>
            </a:r>
            <a:r>
              <a:rPr lang="en-GB" sz="1400" dirty="0" smtClean="0">
                <a:solidFill>
                  <a:schemeClr val="bg1"/>
                </a:solidFill>
                <a:latin typeface="ArialMT"/>
              </a:rPr>
              <a:t>continuity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ArialMT"/>
              </a:rPr>
              <a:t>Operating </a:t>
            </a:r>
            <a:r>
              <a:rPr lang="en-GB" sz="1400" dirty="0">
                <a:solidFill>
                  <a:schemeClr val="bg1"/>
                </a:solidFill>
                <a:latin typeface="ArialMT"/>
              </a:rPr>
              <a:t>modes with power modulation were </a:t>
            </a:r>
            <a:r>
              <a:rPr lang="en-GB" sz="1400" dirty="0" smtClean="0">
                <a:solidFill>
                  <a:schemeClr val="bg1"/>
                </a:solidFill>
                <a:latin typeface="ArialMT"/>
              </a:rPr>
              <a:t>investigated</a:t>
            </a:r>
            <a:endParaRPr lang="en-GB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381" y="4230503"/>
            <a:ext cx="1984835" cy="2461734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92CADD3-097A-A74C-909A-F0C378126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350" y="1286463"/>
            <a:ext cx="1040763" cy="81489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A784DEE-EC02-AA42-BA5C-D409C2DFF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8"/>
          <a:stretch/>
        </p:blipFill>
        <p:spPr bwMode="auto">
          <a:xfrm>
            <a:off x="4427795" y="2182897"/>
            <a:ext cx="982863" cy="14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>
            <a:off x="5815184" y="6568313"/>
            <a:ext cx="3018775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MT"/>
              </a:rPr>
              <a:t>https</a:t>
            </a:r>
            <a:r>
              <a:rPr lang="en-US" sz="1100" b="1" dirty="0">
                <a:solidFill>
                  <a:schemeClr val="bg1"/>
                </a:solidFill>
                <a:latin typeface="ArialMT"/>
              </a:rPr>
              <a:t>://edms.cern.ch/document/2065162/1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329422" y="2198617"/>
            <a:ext cx="9605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MT"/>
              </a:rPr>
              <a:t>Power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MT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ArialMT"/>
              </a:rPr>
              <a:t>urchase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MT"/>
              </a:rPr>
              <a:t>agreement</a:t>
            </a:r>
            <a:endParaRPr lang="fr-FR" sz="1200" b="1" dirty="0">
              <a:solidFill>
                <a:srgbClr val="FF0000"/>
              </a:solidFill>
              <a:latin typeface="ArialMT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1331640" y="2625382"/>
            <a:ext cx="2016224" cy="5785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759398" y="3639643"/>
            <a:ext cx="7060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full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collider operation at times of high grid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  <a:latin typeface="ArialMT"/>
              </a:rPr>
              <a:t>r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educed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operation or standby modes with fast L recovery otherwise</a:t>
            </a:r>
            <a:endParaRPr lang="fr-FR" sz="1600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4278" y="3645728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Linear </a:t>
            </a:r>
          </a:p>
          <a:p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Colliders</a:t>
            </a:r>
            <a:endParaRPr lang="fr-FR" sz="1600" dirty="0"/>
          </a:p>
        </p:txBody>
      </p:sp>
      <p:sp>
        <p:nvSpPr>
          <p:cNvPr id="18" name="TextBox 19"/>
          <p:cNvSpPr txBox="1"/>
          <p:nvPr/>
        </p:nvSpPr>
        <p:spPr>
          <a:xfrm>
            <a:off x="2371936" y="1757528"/>
            <a:ext cx="1347609" cy="26161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MT"/>
                <a:cs typeface="Times New Roman"/>
              </a:rPr>
              <a:t>R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. </a:t>
            </a:r>
            <a:r>
              <a:rPr lang="en-GB" sz="1100" b="1" dirty="0" err="1" smtClean="0">
                <a:solidFill>
                  <a:schemeClr val="bg1"/>
                </a:solidFill>
                <a:latin typeface="ArialMT"/>
                <a:cs typeface="Times New Roman"/>
              </a:rPr>
              <a:t>Losito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6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6674" y="542503"/>
            <a:ext cx="37079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66FF66"/>
                </a:solidFill>
                <a:latin typeface="ArialMT"/>
              </a:rPr>
              <a:t>Identifying relevant </a:t>
            </a:r>
            <a:r>
              <a:rPr lang="en-US" sz="1600" b="1" i="1" dirty="0" smtClean="0">
                <a:solidFill>
                  <a:srgbClr val="66FF66"/>
                </a:solidFill>
                <a:latin typeface="ArialMT"/>
              </a:rPr>
              <a:t>initiatives to </a:t>
            </a:r>
            <a:r>
              <a:rPr lang="en-US" sz="1600" b="1" i="1" dirty="0">
                <a:solidFill>
                  <a:srgbClr val="66FF66"/>
                </a:solidFill>
                <a:latin typeface="ArialMT"/>
              </a:rPr>
              <a:t>complement </a:t>
            </a:r>
            <a:r>
              <a:rPr lang="en-US" sz="1600" b="1" i="1" dirty="0" err="1" smtClean="0">
                <a:solidFill>
                  <a:srgbClr val="66FF66"/>
                </a:solidFill>
                <a:latin typeface="ArialMT"/>
              </a:rPr>
              <a:t>decarbonisation</a:t>
            </a:r>
            <a:r>
              <a:rPr lang="en-US" sz="1600" b="1" i="1" dirty="0" smtClean="0">
                <a:solidFill>
                  <a:srgbClr val="66FF66"/>
                </a:solidFill>
                <a:latin typeface="ArialMT"/>
              </a:rPr>
              <a:t>:</a:t>
            </a:r>
            <a:br>
              <a:rPr lang="en-US" sz="1600" b="1" i="1" dirty="0" smtClean="0">
                <a:solidFill>
                  <a:srgbClr val="66FF66"/>
                </a:solidFill>
                <a:latin typeface="ArialMT"/>
              </a:rPr>
            </a:br>
            <a:r>
              <a:rPr lang="en-US" sz="1600" b="1" u="sng" dirty="0" smtClean="0">
                <a:solidFill>
                  <a:srgbClr val="66FF66"/>
                </a:solidFill>
                <a:latin typeface="ArialMT"/>
              </a:rPr>
              <a:t> </a:t>
            </a:r>
            <a:br>
              <a:rPr lang="en-US" sz="1600" b="1" u="sng" dirty="0" smtClean="0">
                <a:solidFill>
                  <a:srgbClr val="66FF66"/>
                </a:solidFill>
                <a:latin typeface="ArialMT"/>
              </a:rPr>
            </a:br>
            <a:r>
              <a:rPr lang="en-US" sz="1600" b="1" i="1" dirty="0" smtClean="0">
                <a:solidFill>
                  <a:schemeClr val="bg1"/>
                </a:solidFill>
                <a:latin typeface="ArialMT"/>
              </a:rPr>
              <a:t>-  </a:t>
            </a:r>
            <a:r>
              <a:rPr lang="en-US" sz="1600" b="1" i="1" dirty="0" err="1" smtClean="0">
                <a:solidFill>
                  <a:srgbClr val="FFFF00"/>
                </a:solidFill>
                <a:latin typeface="ArialMT"/>
              </a:rPr>
              <a:t>prioritising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 nature-based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   </a:t>
            </a:r>
            <a:br>
              <a:rPr lang="en-US" sz="1600" b="1" i="1" dirty="0" smtClean="0">
                <a:solidFill>
                  <a:srgbClr val="FFFF00"/>
                </a:solidFill>
                <a:latin typeface="ArialMT"/>
              </a:rPr>
            </a:b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   interventions for NEW RI’s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: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/>
            </a:r>
            <a:br>
              <a:rPr lang="en-US" sz="1600" b="1" i="1" dirty="0" smtClean="0">
                <a:solidFill>
                  <a:srgbClr val="FFFF00"/>
                </a:solidFill>
                <a:latin typeface="ArialMT"/>
              </a:rPr>
            </a:br>
            <a:r>
              <a:rPr lang="en-US" sz="1600" i="1" dirty="0" smtClean="0">
                <a:solidFill>
                  <a:srgbClr val="FFFF00"/>
                </a:solidFill>
                <a:latin typeface="ArialMT"/>
              </a:rPr>
              <a:t>  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integration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in 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local environment</a:t>
            </a:r>
            <a:br>
              <a:rPr lang="en-US" sz="1600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  as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part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of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the asset 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management  </a:t>
            </a:r>
            <a:br>
              <a:rPr lang="en-US" sz="1600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  (e.g. CERN. Green ILC concept)</a:t>
            </a: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- 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potential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to contribute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towards</a:t>
            </a:r>
            <a:br>
              <a:rPr lang="en-US" sz="1600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   carbon removal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through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   environmental enhancement</a:t>
            </a:r>
            <a:endParaRPr lang="fr-FR" sz="16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605497" y="-100888"/>
            <a:ext cx="898631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Prioritising Nature-Based Interventions (ILC Example)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" y="556395"/>
            <a:ext cx="5427341" cy="218547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B90A45FB-15D7-1CC2-E055-C7B3425C09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6" y="2828779"/>
            <a:ext cx="5428883" cy="391259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3BAAEC9-B72C-3B63-13B3-97BDD52C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674" y="3469897"/>
            <a:ext cx="3453986" cy="24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E7397CE4-F17D-7F33-D1ED-8AEE36C43018}"/>
              </a:ext>
            </a:extLst>
          </p:cNvPr>
          <p:cNvSpPr txBox="1"/>
          <p:nvPr/>
        </p:nvSpPr>
        <p:spPr>
          <a:xfrm>
            <a:off x="6469748" y="6276187"/>
            <a:ext cx="2266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venir Book" panose="02000503020000020003" pitchFamily="2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Asurnipal</a:t>
            </a:r>
            <a:r>
              <a:rPr lang="en-GB" sz="12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venir Book" panose="02000503020000020003" pitchFamily="2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CC-BY-SA-4.0</a:t>
            </a:r>
            <a:endParaRPr lang="en-GB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1B7F3623-4917-67F1-32D1-E53D751BD8E6}"/>
              </a:ext>
            </a:extLst>
          </p:cNvPr>
          <p:cNvSpPr txBox="1"/>
          <p:nvPr/>
        </p:nvSpPr>
        <p:spPr>
          <a:xfrm>
            <a:off x="5740410" y="6053516"/>
            <a:ext cx="3219614" cy="677108"/>
          </a:xfrm>
          <a:prstGeom prst="rect">
            <a:avLst/>
          </a:prstGeom>
          <a:solidFill>
            <a:srgbClr val="008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MT"/>
              </a:rPr>
              <a:t>For ILC: renewable energy available (Tohoku Electric Power) in local grid at ~23% level, need 0.5-1 % for ILC. Additionally considers increased CO2 absorption to be fully </a:t>
            </a:r>
            <a:r>
              <a:rPr lang="en-GB" sz="1100" b="1" dirty="0" smtClean="0">
                <a:solidFill>
                  <a:schemeClr val="bg1"/>
                </a:solidFill>
                <a:latin typeface="ArialMT"/>
              </a:rPr>
              <a:t>neutral</a:t>
            </a:r>
            <a:endParaRPr lang="en-GB" sz="1100" b="1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9238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538536" y="-3448"/>
            <a:ext cx="878497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LDG Sustainability Working </a:t>
            </a:r>
            <a:r>
              <a:rPr lang="en-GB" sz="24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Group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: Mandate / Charge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85800"/>
            <a:ext cx="3672408" cy="59864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17998" y="692696"/>
            <a:ext cx="52260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FF00"/>
                </a:solidFill>
                <a:latin typeface="ArialMT"/>
              </a:rPr>
              <a:t>Definition of key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indicators </a:t>
            </a:r>
            <a:br>
              <a:rPr lang="en-US" b="1" i="1" dirty="0" smtClean="0">
                <a:solidFill>
                  <a:srgbClr val="FFFF00"/>
                </a:solidFill>
                <a:latin typeface="ArialMT"/>
              </a:rPr>
            </a:b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  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b="1" i="1" dirty="0" smtClean="0">
                <a:solidFill>
                  <a:srgbClr val="FFFF00"/>
                </a:solidFill>
                <a:latin typeface="ArialMT"/>
              </a:rPr>
              <a:t>small numbers of “figures of merit”</a:t>
            </a:r>
            <a:endParaRPr lang="en-US" sz="1600" b="1" i="1" dirty="0">
              <a:solidFill>
                <a:srgbClr val="FFFF00"/>
              </a:solidFill>
              <a:latin typeface="ArialMT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MT"/>
              </a:rPr>
              <a:t>       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Possible examples:</a:t>
            </a:r>
            <a:br>
              <a:rPr lang="en-US" sz="1400" i="1" dirty="0">
                <a:solidFill>
                  <a:schemeClr val="bg1"/>
                </a:solidFill>
                <a:latin typeface="ArialMT"/>
              </a:rPr>
            </a:br>
            <a:r>
              <a:rPr lang="en-US" sz="1400" i="1" dirty="0">
                <a:solidFill>
                  <a:schemeClr val="bg1"/>
                </a:solidFill>
                <a:latin typeface="ArialMT"/>
              </a:rPr>
              <a:t>           -  Peak / instantaneous lifetime- &amp; specific (per </a:t>
            </a:r>
            <a:br>
              <a:rPr lang="en-US" sz="1400" i="1" dirty="0">
                <a:solidFill>
                  <a:schemeClr val="bg1"/>
                </a:solidFill>
                <a:latin typeface="ArialMT"/>
              </a:rPr>
            </a:br>
            <a:r>
              <a:rPr lang="en-US" sz="1400" i="1" dirty="0">
                <a:solidFill>
                  <a:schemeClr val="bg1"/>
                </a:solidFill>
                <a:latin typeface="ArialMT"/>
              </a:rPr>
              <a:t>               luminosity) energy consumption 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MT"/>
              </a:rPr>
              <a:t>           -  Lifetime and specific Global Warming Potential </a:t>
            </a:r>
            <a:br>
              <a:rPr lang="en-US" sz="1400" i="1" dirty="0">
                <a:solidFill>
                  <a:schemeClr val="bg1"/>
                </a:solidFill>
                <a:latin typeface="ArialMT"/>
              </a:rPr>
            </a:br>
            <a:r>
              <a:rPr lang="en-US" sz="1400" i="1" dirty="0">
                <a:solidFill>
                  <a:schemeClr val="bg1"/>
                </a:solidFill>
                <a:latin typeface="ArialMT"/>
              </a:rPr>
              <a:t>              (GWP), including construction 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MT"/>
              </a:rPr>
              <a:t>           -  Include margins of uncertainty and possibly an </a:t>
            </a:r>
            <a:br>
              <a:rPr lang="en-US" sz="1400" i="1" dirty="0">
                <a:solidFill>
                  <a:schemeClr val="bg1"/>
                </a:solidFill>
                <a:latin typeface="ArialMT"/>
              </a:rPr>
            </a:br>
            <a:r>
              <a:rPr lang="en-US" sz="1400" i="1" dirty="0">
                <a:solidFill>
                  <a:schemeClr val="bg1"/>
                </a:solidFill>
                <a:latin typeface="ArialMT"/>
              </a:rPr>
              <a:t>              assessment of the potential for improvement </a:t>
            </a:r>
          </a:p>
          <a:p>
            <a:r>
              <a:rPr lang="en-US" sz="1400" i="1" dirty="0">
                <a:solidFill>
                  <a:srgbClr val="FF2500"/>
                </a:solidFill>
                <a:latin typeface="ArialM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FF00"/>
                </a:solidFill>
                <a:latin typeface="ArialMT"/>
              </a:rPr>
              <a:t>Definition of methodology &amp; assumptions </a:t>
            </a:r>
            <a:r>
              <a:rPr lang="en-US" b="1" i="1" dirty="0">
                <a:solidFill>
                  <a:schemeClr val="bg1"/>
                </a:solidFill>
                <a:latin typeface="ArialMT"/>
              </a:rPr>
              <a:t>to be applied for transparent determination of key figures across proposals</a:t>
            </a:r>
            <a:r>
              <a:rPr lang="en-US" i="1" dirty="0">
                <a:solidFill>
                  <a:schemeClr val="bg1"/>
                </a:solidFill>
                <a:latin typeface="ArialMT"/>
              </a:rPr>
              <a:t>. </a:t>
            </a:r>
            <a:endParaRPr lang="en-US" sz="2400" i="1" dirty="0">
              <a:solidFill>
                <a:schemeClr val="bg1"/>
              </a:solidFill>
              <a:latin typeface="ArialMT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MT"/>
              </a:rPr>
              <a:t>         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- The maturity of a proposal should be  determined, for   </a:t>
            </a:r>
            <a:br>
              <a:rPr lang="en-US" sz="1400" i="1" dirty="0">
                <a:solidFill>
                  <a:schemeClr val="bg1"/>
                </a:solidFill>
                <a:latin typeface="ArialMT"/>
              </a:rPr>
            </a:br>
            <a:r>
              <a:rPr lang="en-US" sz="1400" i="1" dirty="0">
                <a:solidFill>
                  <a:schemeClr val="bg1"/>
                </a:solidFill>
                <a:latin typeface="ArialMT"/>
              </a:rPr>
              <a:t>              example, at early concept  phase, CDR, TDR levels </a:t>
            </a:r>
          </a:p>
          <a:p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FF00"/>
                </a:solidFill>
                <a:latin typeface="ArialMT"/>
              </a:rPr>
              <a:t>Identification of additional </a:t>
            </a:r>
            <a:r>
              <a:rPr lang="en-US" i="1" dirty="0">
                <a:solidFill>
                  <a:schemeClr val="bg1"/>
                </a:solidFill>
                <a:latin typeface="ArialMT"/>
              </a:rPr>
              <a:t>high level </a:t>
            </a:r>
            <a:r>
              <a:rPr lang="en-US" b="1" i="1" dirty="0">
                <a:solidFill>
                  <a:srgbClr val="FFFF00"/>
                </a:solidFill>
                <a:latin typeface="ArialMT"/>
              </a:rPr>
              <a:t>environmental impacts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that may be relevant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for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all or specific collider proposals 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3093" y="5469642"/>
            <a:ext cx="51558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66FF66"/>
                </a:solidFill>
                <a:latin typeface="ArialMT"/>
              </a:rPr>
              <a:t>Public </a:t>
            </a:r>
            <a:r>
              <a:rPr lang="en-US" sz="1600" b="1" i="1" dirty="0">
                <a:solidFill>
                  <a:srgbClr val="66FF66"/>
                </a:solidFill>
                <a:latin typeface="ArialMT"/>
              </a:rPr>
              <a:t>perception of the value of the investments in large </a:t>
            </a:r>
            <a:r>
              <a:rPr lang="en-US" sz="1600" b="1" i="1" dirty="0" smtClean="0">
                <a:solidFill>
                  <a:srgbClr val="66FF66"/>
                </a:solidFill>
                <a:latin typeface="ArialMT"/>
              </a:rPr>
              <a:t>accelerator-based RI’s relies </a:t>
            </a:r>
            <a:r>
              <a:rPr lang="en-US" sz="1600" b="1" i="1" dirty="0">
                <a:solidFill>
                  <a:srgbClr val="66FF66"/>
                </a:solidFill>
                <a:latin typeface="ArialMT"/>
              </a:rPr>
              <a:t>on the efforts and performance for explaining </a:t>
            </a:r>
            <a:r>
              <a:rPr lang="en-US" sz="1600" b="1" i="1" dirty="0" smtClean="0">
                <a:solidFill>
                  <a:srgbClr val="66FF66"/>
                </a:solidFill>
                <a:latin typeface="ArialMT"/>
              </a:rPr>
              <a:t>scientific potential </a:t>
            </a:r>
            <a:r>
              <a:rPr lang="en-US" sz="1600" b="1" i="1" dirty="0">
                <a:solidFill>
                  <a:srgbClr val="66FF66"/>
                </a:solidFill>
                <a:latin typeface="ArialMT"/>
              </a:rPr>
              <a:t>and the returns for the society in knowledge, </a:t>
            </a:r>
            <a:r>
              <a:rPr lang="en-US" sz="1600" b="1" i="1" dirty="0" smtClean="0">
                <a:solidFill>
                  <a:srgbClr val="66FF66"/>
                </a:solidFill>
                <a:latin typeface="ArialMT"/>
              </a:rPr>
              <a:t>technology &amp; education</a:t>
            </a:r>
            <a:endParaRPr lang="en-US" sz="1600" b="1" i="1" dirty="0">
              <a:solidFill>
                <a:srgbClr val="66FF66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7356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95936" y="1933880"/>
            <a:ext cx="475617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  <a:latin typeface="ArialMT"/>
              </a:rPr>
              <a:t>Walib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Kaabi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     -  PERLE, EU-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iSAS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Mats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Lindroos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  -  ESS  (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deceased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May 2,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Roberto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Losito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 -  CERN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Sust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 Panel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Ben Shepherd          -  STFC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Sust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Task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Force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Andrea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Klumpp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-  DESY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Sust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 Panel, EU-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iFAST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Hannah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Wakeling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-  ISIS-II Neutron &amp; Muon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Patrick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Koppenburg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-   NIKHEF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Sust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Johannes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Gutleber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-  FCC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  <a:latin typeface="ArialMT"/>
              </a:rPr>
              <a:t>Yuhui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Li                      - 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CePC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Benno List                  -  ILC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Emilio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Nanni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      -  ICFA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Sust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 Panel &amp; C3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Vladimir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Shiltsev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- 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LHeC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  <a:latin typeface="ArialMT"/>
              </a:rPr>
              <a:t>Steinar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Stapnes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 -  CLIC &amp; Muon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collider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Caterina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Bloise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  -  Co-Chair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Maxim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Titov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              -  Co-Chair, EU-EAJADE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also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invited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 the Editorial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Board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Enrico Cennini (CERN), Luisa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Ulrici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(CERN).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Beatrice </a:t>
            </a:r>
            <a:r>
              <a:rPr lang="en-US" sz="1400" dirty="0" err="1">
                <a:solidFill>
                  <a:schemeClr val="bg1"/>
                </a:solidFill>
                <a:latin typeface="ArialMT"/>
              </a:rPr>
              <a:t>Mandelli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 (CERN), Niko Neufeld (CERN)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Thomas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Schoerner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(DESY)</a:t>
            </a:r>
          </a:p>
        </p:txBody>
      </p:sp>
      <p:sp>
        <p:nvSpPr>
          <p:cNvPr id="5" name="Rectangle 4"/>
          <p:cNvSpPr/>
          <p:nvPr/>
        </p:nvSpPr>
        <p:spPr>
          <a:xfrm>
            <a:off x="-76838" y="1234077"/>
            <a:ext cx="9135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MT"/>
              </a:rPr>
              <a:t>Panel consisting of 15 members with technical expertize in evaluation of accelerator sustainability and future collider project representatives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38603" y="1937024"/>
            <a:ext cx="33525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  <a:latin typeface="ArialMT"/>
              </a:rPr>
              <a:t>Ensuring broad 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  <a:latin typeface="ArialMT"/>
              </a:rPr>
              <a:t>community  representation:</a:t>
            </a:r>
          </a:p>
          <a:p>
            <a:pPr algn="ctr"/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MT"/>
              </a:rPr>
              <a:t>Sustainability Lab. Panels  established at CERN, DESY, ESS, NIKHEF, STFC</a:t>
            </a:r>
          </a:p>
          <a:p>
            <a:r>
              <a:rPr lang="en-US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MT"/>
              </a:rPr>
              <a:t>ICFA Sustainability Panel</a:t>
            </a:r>
            <a:endParaRPr lang="en-US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MT"/>
              </a:rPr>
              <a:t>EU- Horizon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MT"/>
              </a:rPr>
              <a:t>Future accelerator projects: FCC, ILC, </a:t>
            </a:r>
            <a:r>
              <a:rPr lang="en-US" dirty="0" err="1">
                <a:solidFill>
                  <a:schemeClr val="bg1"/>
                </a:solidFill>
                <a:latin typeface="ArialMT"/>
              </a:rPr>
              <a:t>CePC</a:t>
            </a:r>
            <a:r>
              <a:rPr lang="en-US" dirty="0">
                <a:solidFill>
                  <a:schemeClr val="bg1"/>
                </a:solidFill>
                <a:latin typeface="ArialMT"/>
              </a:rPr>
              <a:t>, CLIC/Muon, </a:t>
            </a:r>
            <a:r>
              <a:rPr lang="en-US" dirty="0" err="1">
                <a:solidFill>
                  <a:schemeClr val="bg1"/>
                </a:solidFill>
                <a:latin typeface="ArialMT"/>
              </a:rPr>
              <a:t>LHeC</a:t>
            </a:r>
            <a:r>
              <a:rPr lang="en-US" dirty="0">
                <a:solidFill>
                  <a:schemeClr val="bg1"/>
                </a:solidFill>
                <a:latin typeface="ArialMT"/>
              </a:rPr>
              <a:t>, C3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MT"/>
              </a:rPr>
              <a:t>Invited experts on specific topics</a:t>
            </a:r>
            <a:endParaRPr lang="fr-FR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722" y="587396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EFB65"/>
                </a:solidFill>
                <a:latin typeface="ArialMT"/>
              </a:rPr>
              <a:t>Development of guidelines and a minimum set of key Indicators for the sustainability assessment of future accelerators </a:t>
            </a:r>
            <a:endParaRPr lang="fr-FR" i="1" dirty="0">
              <a:latin typeface="ArialMT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 bwMode="auto">
          <a:xfrm>
            <a:off x="538536" y="-3448"/>
            <a:ext cx="878497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LDG Sustainability Working </a:t>
            </a:r>
            <a:r>
              <a:rPr lang="en-GB" sz="24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Group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: Membership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743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5496" y="-99392"/>
            <a:ext cx="909944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EU-Horizon: Sustainability Programs for Future Accelerators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TextBox 10"/>
          <p:cNvSpPr/>
          <p:nvPr/>
        </p:nvSpPr>
        <p:spPr>
          <a:xfrm>
            <a:off x="-41534" y="887573"/>
            <a:ext cx="4562184" cy="30711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Innovation </a:t>
            </a:r>
            <a:r>
              <a:rPr lang="en-US" sz="1400" i="1" spc="-1" dirty="0">
                <a:solidFill>
                  <a:srgbClr val="66FF66"/>
                </a:solidFill>
                <a:latin typeface="ArialMT"/>
                <a:ea typeface="Arial"/>
              </a:rPr>
              <a:t>Fostering in Accelerator Science  </a:t>
            </a: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and </a:t>
            </a:r>
            <a:r>
              <a:rPr lang="en-US" sz="1400" i="1" spc="-1" dirty="0">
                <a:solidFill>
                  <a:srgbClr val="66FF66"/>
                </a:solidFill>
                <a:latin typeface="ArialMT"/>
                <a:ea typeface="Arial"/>
              </a:rPr>
              <a:t>Technology (I.FAST</a:t>
            </a: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)</a:t>
            </a:r>
            <a:r>
              <a:rPr lang="en-GB" sz="1400" i="1" spc="-1" dirty="0" smtClean="0">
                <a:solidFill>
                  <a:srgbClr val="33CC33"/>
                </a:solidFill>
                <a:latin typeface="ArialMT"/>
                <a:ea typeface="Arial"/>
              </a:rPr>
              <a:t>: </a:t>
            </a:r>
            <a:r>
              <a:rPr lang="en-GB" sz="1400" i="1" spc="-1" dirty="0">
                <a:solidFill>
                  <a:schemeClr val="bg1"/>
                </a:solidFill>
                <a:latin typeface="ArialMT"/>
                <a:ea typeface="Arial"/>
              </a:rPr>
              <a:t>https://</a:t>
            </a:r>
            <a:r>
              <a:rPr lang="en-GB" sz="1400" i="1" spc="-1" dirty="0" smtClean="0">
                <a:solidFill>
                  <a:schemeClr val="bg1"/>
                </a:solidFill>
                <a:latin typeface="ArialMT"/>
                <a:ea typeface="Arial"/>
              </a:rPr>
              <a:t>ifast-project.eu</a:t>
            </a:r>
          </a:p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endParaRPr lang="en-GB" sz="1400" i="1" spc="-1" dirty="0">
              <a:solidFill>
                <a:srgbClr val="FFFF00"/>
              </a:solidFill>
              <a:latin typeface="ArialMT"/>
              <a:ea typeface="Arial"/>
            </a:endParaRPr>
          </a:p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r>
              <a:rPr lang="en-GB" sz="1400" i="1" spc="-1" dirty="0">
                <a:solidFill>
                  <a:srgbClr val="66FF66"/>
                </a:solidFill>
                <a:latin typeface="ArialMT"/>
                <a:ea typeface="Arial"/>
              </a:rPr>
              <a:t>Europe-America-Japan Accelerator Development  </a:t>
            </a:r>
            <a:r>
              <a:rPr lang="en-GB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Exchange </a:t>
            </a:r>
            <a:r>
              <a:rPr lang="en-GB" sz="1400" i="1" spc="-1" dirty="0">
                <a:solidFill>
                  <a:srgbClr val="66FF66"/>
                </a:solidFill>
                <a:latin typeface="ArialMT"/>
                <a:ea typeface="Arial"/>
              </a:rPr>
              <a:t>Programme (EAJADE</a:t>
            </a:r>
            <a:r>
              <a:rPr lang="en-GB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):</a:t>
            </a:r>
            <a:r>
              <a:rPr lang="en-GB" sz="1400" i="1" spc="-1" dirty="0">
                <a:solidFill>
                  <a:srgbClr val="66FF66"/>
                </a:solidFill>
                <a:latin typeface="ArialMT"/>
                <a:ea typeface="Arial"/>
              </a:rPr>
              <a:t>  </a:t>
            </a:r>
            <a:r>
              <a:rPr lang="en-GB" sz="1400" i="1" spc="-1" dirty="0">
                <a:solidFill>
                  <a:schemeClr val="bg1"/>
                </a:solidFill>
                <a:latin typeface="ArialMT"/>
                <a:ea typeface="Arial"/>
              </a:rPr>
              <a:t>https://www.eajade.eu</a:t>
            </a:r>
            <a:r>
              <a:rPr lang="en-GB" sz="1400" i="1" spc="-1" dirty="0" smtClean="0">
                <a:solidFill>
                  <a:schemeClr val="bg1"/>
                </a:solidFill>
                <a:latin typeface="ArialMT"/>
                <a:ea typeface="Arial"/>
              </a:rPr>
              <a:t>/</a:t>
            </a:r>
            <a:endParaRPr lang="fr-FR" sz="1400" i="1" spc="-1" dirty="0">
              <a:solidFill>
                <a:srgbClr val="FFFF00"/>
              </a:solidFill>
              <a:latin typeface="ArialMT"/>
            </a:endParaRPr>
          </a:p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endParaRPr lang="en-US" sz="1400" i="1" spc="-1" dirty="0" smtClean="0">
              <a:solidFill>
                <a:srgbClr val="FFFF00"/>
              </a:solidFill>
              <a:latin typeface="ArialMT"/>
              <a:ea typeface="Arial"/>
            </a:endParaRPr>
          </a:p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Innovate </a:t>
            </a:r>
            <a:r>
              <a:rPr lang="en-US" sz="1400" i="1" spc="-1" dirty="0">
                <a:solidFill>
                  <a:srgbClr val="66FF66"/>
                </a:solidFill>
                <a:latin typeface="ArialMT"/>
                <a:ea typeface="Arial"/>
              </a:rPr>
              <a:t>for Sustainable Accelerating </a:t>
            </a: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Systems (</a:t>
            </a:r>
            <a:r>
              <a:rPr lang="en-US" sz="1400" i="1" spc="-1" dirty="0" err="1" smtClean="0">
                <a:solidFill>
                  <a:srgbClr val="66FF66"/>
                </a:solidFill>
                <a:latin typeface="ArialMT"/>
                <a:ea typeface="Arial"/>
              </a:rPr>
              <a:t>iSAS</a:t>
            </a:r>
            <a:r>
              <a:rPr lang="en-US" sz="1400" i="1" spc="-1" dirty="0">
                <a:solidFill>
                  <a:srgbClr val="66FF66"/>
                </a:solidFill>
                <a:latin typeface="ArialMT"/>
                <a:ea typeface="Arial"/>
              </a:rPr>
              <a:t>): </a:t>
            </a:r>
            <a:r>
              <a:rPr lang="en-US" sz="1400" i="1" spc="-1" dirty="0">
                <a:solidFill>
                  <a:schemeClr val="bg1"/>
                </a:solidFill>
                <a:latin typeface="ArialMT"/>
                <a:ea typeface="Arial"/>
              </a:rPr>
              <a:t>https://indico.ijclab.in2p3.fr/event/9521</a:t>
            </a:r>
            <a:r>
              <a:rPr lang="en-US" sz="1400" i="1" spc="-1" dirty="0" smtClean="0">
                <a:solidFill>
                  <a:schemeClr val="bg1"/>
                </a:solidFill>
                <a:latin typeface="ArialMT"/>
                <a:ea typeface="Arial"/>
              </a:rPr>
              <a:t>/</a:t>
            </a:r>
          </a:p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endParaRPr lang="en-GB" sz="1400" i="1" strike="noStrike" spc="-1" dirty="0" smtClean="0">
              <a:solidFill>
                <a:schemeClr val="bg1"/>
              </a:solidFill>
              <a:latin typeface="ArialMT"/>
              <a:ea typeface="Arial"/>
            </a:endParaRPr>
          </a:p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r>
              <a:rPr lang="en-GB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RF2.0 – sustainable and efficient </a:t>
            </a: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design </a:t>
            </a:r>
            <a:r>
              <a:rPr lang="en-US" sz="1400" i="1" spc="-1" dirty="0">
                <a:solidFill>
                  <a:srgbClr val="66FF66"/>
                </a:solidFill>
                <a:latin typeface="ArialMT"/>
                <a:ea typeface="Arial"/>
              </a:rPr>
              <a:t>and </a:t>
            </a: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operation of accelerator-based </a:t>
            </a:r>
            <a:r>
              <a:rPr lang="en-US" sz="1400" i="1" spc="-1" dirty="0" err="1" smtClean="0">
                <a:solidFill>
                  <a:srgbClr val="66FF66"/>
                </a:solidFill>
                <a:latin typeface="ArialMT"/>
                <a:ea typeface="Arial"/>
              </a:rPr>
              <a:t>Ri’s</a:t>
            </a:r>
            <a:r>
              <a:rPr lang="en-US" sz="1400" i="1" spc="-1" dirty="0" smtClean="0">
                <a:solidFill>
                  <a:srgbClr val="66FF66"/>
                </a:solidFill>
                <a:latin typeface="ArialMT"/>
                <a:ea typeface="Arial"/>
              </a:rPr>
              <a:t>.: </a:t>
            </a:r>
            <a:r>
              <a:rPr lang="en-US" sz="1400" i="1" spc="-1" dirty="0" smtClean="0">
                <a:solidFill>
                  <a:schemeClr val="bg1"/>
                </a:solidFill>
                <a:latin typeface="ArialMT"/>
                <a:ea typeface="Arial"/>
              </a:rPr>
              <a:t>https</a:t>
            </a:r>
            <a:r>
              <a:rPr lang="en-US" sz="1400" i="1" spc="-1" dirty="0">
                <a:solidFill>
                  <a:schemeClr val="bg1"/>
                </a:solidFill>
                <a:latin typeface="ArialMT"/>
                <a:ea typeface="Arial"/>
              </a:rPr>
              <a:t>://rf20.eu/</a:t>
            </a:r>
            <a:endParaRPr lang="en-US" sz="1400" i="1" spc="-1" dirty="0" smtClean="0">
              <a:solidFill>
                <a:schemeClr val="bg1"/>
              </a:solidFill>
              <a:latin typeface="ArialMT"/>
              <a:ea typeface="Arial"/>
            </a:endParaRPr>
          </a:p>
          <a:p>
            <a:pPr marL="285750" indent="-285750" defTabSz="457200">
              <a:lnSpc>
                <a:spcPct val="100000"/>
              </a:lnSpc>
              <a:spcAft>
                <a:spcPts val="201"/>
              </a:spcAft>
              <a:buClr>
                <a:srgbClr val="FFFFFF"/>
              </a:buClr>
              <a:buFont typeface="Wingdings" panose="05000000000000000000" pitchFamily="2" charset="2"/>
              <a:buChar char="ü"/>
            </a:pPr>
            <a:endParaRPr lang="en-GB" sz="1400" i="1" strike="noStrike" spc="-1" dirty="0">
              <a:solidFill>
                <a:schemeClr val="bg1"/>
              </a:solidFill>
              <a:latin typeface="ArialMT"/>
              <a:ea typeface="Ari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272" y="3771096"/>
            <a:ext cx="4464177" cy="2890462"/>
          </a:xfrm>
          <a:prstGeom prst="rect">
            <a:avLst/>
          </a:prstGeom>
        </p:spPr>
      </p:pic>
      <p:sp>
        <p:nvSpPr>
          <p:cNvPr id="12" name="TextBox 19"/>
          <p:cNvSpPr txBox="1"/>
          <p:nvPr/>
        </p:nvSpPr>
        <p:spPr>
          <a:xfrm>
            <a:off x="7020272" y="6521440"/>
            <a:ext cx="2152837" cy="26161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MT"/>
                <a:cs typeface="Times New Roman"/>
              </a:rPr>
              <a:t>https://wsfa2023.huhep.org/</a:t>
            </a:r>
            <a:endParaRPr lang="en-GB" sz="1100" b="1" dirty="0" smtClean="0">
              <a:solidFill>
                <a:schemeClr val="bg1"/>
              </a:solidFill>
              <a:latin typeface="ArialMT"/>
              <a:cs typeface="Times New Roman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87573"/>
            <a:ext cx="4545674" cy="2700468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4592194" y="1871417"/>
            <a:ext cx="4574986" cy="26161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https://indico.cern.ch/event/1464979/sessions/596359/#20250408</a:t>
            </a:r>
            <a:endParaRPr lang="en-GB" sz="1100" b="1" dirty="0" smtClean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6" y="3847404"/>
            <a:ext cx="4403708" cy="2950730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163353" y="6447523"/>
            <a:ext cx="2914484" cy="26161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FFFF"/>
                </a:solidFill>
                <a:latin typeface="ArialMT"/>
                <a:cs typeface="Times New Roman"/>
              </a:rPr>
              <a:t>https://indico.ijclab.in2p3.fr/event/11291</a:t>
            </a:r>
            <a:endParaRPr lang="en-GB" sz="1100" b="1" dirty="0" smtClean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377" y="498158"/>
            <a:ext cx="85131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Committed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advancement of innovative solutions to contain the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fr-FR" sz="1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fr-FR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20595" y="3875356"/>
            <a:ext cx="2743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ArialMT"/>
              </a:rPr>
              <a:t>March 25: </a:t>
            </a:r>
          </a:p>
          <a:p>
            <a:r>
              <a:rPr lang="en-US" sz="1600" b="1" i="1" dirty="0" err="1" smtClean="0">
                <a:solidFill>
                  <a:srgbClr val="FF0000"/>
                </a:solidFill>
                <a:latin typeface="ArialMT"/>
              </a:rPr>
              <a:t>iSAS</a:t>
            </a:r>
            <a:r>
              <a:rPr lang="en-US" sz="1600" b="1" i="1" dirty="0" smtClean="0">
                <a:solidFill>
                  <a:srgbClr val="FF0000"/>
                </a:solidFill>
                <a:latin typeface="ArialMT"/>
              </a:rPr>
              <a:t> First Annual Meetin</a:t>
            </a:r>
            <a:r>
              <a:rPr lang="en-US" sz="1600" b="1" i="1" dirty="0">
                <a:solidFill>
                  <a:srgbClr val="FF0000"/>
                </a:solidFill>
                <a:latin typeface="ArialMT"/>
              </a:rPr>
              <a:t>g</a:t>
            </a:r>
            <a:endParaRPr lang="fr-FR" sz="1600" b="1" i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58172" y="2420888"/>
            <a:ext cx="285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ArialMT"/>
              </a:rPr>
              <a:t>April 2025: </a:t>
            </a:r>
          </a:p>
          <a:p>
            <a:r>
              <a:rPr lang="en-US" sz="1600" b="1" i="1" dirty="0" err="1" smtClean="0">
                <a:solidFill>
                  <a:srgbClr val="FF0000"/>
                </a:solidFill>
                <a:latin typeface="ArialMT"/>
              </a:rPr>
              <a:t>iFAST</a:t>
            </a:r>
            <a:r>
              <a:rPr lang="en-US" sz="1600" b="1" i="1" dirty="0" smtClean="0">
                <a:solidFill>
                  <a:srgbClr val="FF0000"/>
                </a:solidFill>
                <a:latin typeface="ArialMT"/>
              </a:rPr>
              <a:t> / EAJADE workshop </a:t>
            </a:r>
            <a:endParaRPr lang="fr-FR" sz="1600" b="1" i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956376" y="8875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8" name="TextBox 19"/>
          <p:cNvSpPr txBox="1"/>
          <p:nvPr/>
        </p:nvSpPr>
        <p:spPr>
          <a:xfrm>
            <a:off x="539552" y="5061159"/>
            <a:ext cx="2352490" cy="52322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  <a:sym typeface="Wingdings" panose="05000000000000000000" pitchFamily="2" charset="2"/>
              </a:rPr>
              <a:t> </a:t>
            </a:r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See P. McIntosh talk @ ESPPU2025</a:t>
            </a:r>
          </a:p>
        </p:txBody>
      </p:sp>
    </p:spTree>
    <p:extLst>
      <p:ext uri="{BB962C8B-B14F-4D97-AF65-F5344CB8AC3E}">
        <p14:creationId xmlns:p14="http://schemas.microsoft.com/office/powerpoint/2010/main" val="5542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683568" y="-58356"/>
            <a:ext cx="741682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LDG Sustainability Working Group Report Outline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F16F06-E663-40D2-A07D-824076343888}"/>
              </a:ext>
            </a:extLst>
          </p:cNvPr>
          <p:cNvSpPr txBox="1"/>
          <p:nvPr/>
        </p:nvSpPr>
        <p:spPr>
          <a:xfrm>
            <a:off x="4005" y="685800"/>
            <a:ext cx="5237882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rgbClr val="FFFB79"/>
                </a:solidFill>
                <a:latin typeface="ArialMT"/>
              </a:rPr>
              <a:t>Landscape </a:t>
            </a:r>
            <a:r>
              <a:rPr lang="en-US" i="1" dirty="0">
                <a:solidFill>
                  <a:srgbClr val="FFFB79"/>
                </a:solidFill>
                <a:latin typeface="ArialMT"/>
              </a:rPr>
              <a:t>of comprehensive sustainability </a:t>
            </a:r>
            <a:r>
              <a:rPr lang="en-US" i="1" dirty="0" smtClean="0">
                <a:solidFill>
                  <a:srgbClr val="FFFB79"/>
                </a:solidFill>
                <a:latin typeface="ArialMT"/>
              </a:rPr>
              <a:t>analysis (best practices adopted by RI’s)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FFFB79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rgbClr val="D683FF"/>
                </a:solidFill>
                <a:latin typeface="ArialMT"/>
              </a:rPr>
              <a:t>Basis of LCA - Status </a:t>
            </a:r>
            <a:r>
              <a:rPr lang="en-US" i="1" dirty="0" smtClean="0">
                <a:solidFill>
                  <a:srgbClr val="D683FF"/>
                </a:solidFill>
                <a:latin typeface="ArialMT"/>
              </a:rPr>
              <a:t>&amp; recommendations </a:t>
            </a:r>
            <a:r>
              <a:rPr lang="en-US" i="1" dirty="0">
                <a:solidFill>
                  <a:srgbClr val="D683FF"/>
                </a:solidFill>
                <a:latin typeface="ArialMT"/>
              </a:rPr>
              <a:t>for developing analysis </a:t>
            </a:r>
            <a:r>
              <a:rPr lang="en-US" i="1" dirty="0" smtClean="0">
                <a:solidFill>
                  <a:srgbClr val="D683FF"/>
                </a:solidFill>
                <a:latin typeface="ArialMT"/>
              </a:rPr>
              <a:t>for </a:t>
            </a:r>
            <a:r>
              <a:rPr lang="en-US" i="1" dirty="0">
                <a:solidFill>
                  <a:srgbClr val="D683FF"/>
                </a:solidFill>
                <a:latin typeface="ArialMT"/>
              </a:rPr>
              <a:t>accelerator </a:t>
            </a:r>
            <a:r>
              <a:rPr lang="en-US" i="1" dirty="0" smtClean="0">
                <a:solidFill>
                  <a:srgbClr val="D683FF"/>
                </a:solidFill>
                <a:latin typeface="ArialMT"/>
              </a:rPr>
              <a:t>infrastructures, components </a:t>
            </a:r>
            <a:r>
              <a:rPr lang="en-US" i="1" dirty="0">
                <a:solidFill>
                  <a:srgbClr val="D683FF"/>
                </a:solidFill>
                <a:latin typeface="ArialMT"/>
              </a:rPr>
              <a:t>and systems</a:t>
            </a:r>
            <a:endParaRPr lang="en-US" dirty="0">
              <a:solidFill>
                <a:srgbClr val="D683FF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i="1" dirty="0" smtClean="0">
              <a:solidFill>
                <a:srgbClr val="8EF9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rgbClr val="8EF900"/>
                </a:solidFill>
                <a:latin typeface="ArialMT"/>
              </a:rPr>
              <a:t>Environmental </a:t>
            </a:r>
            <a:r>
              <a:rPr lang="en-US" i="1" dirty="0">
                <a:solidFill>
                  <a:srgbClr val="8EF900"/>
                </a:solidFill>
                <a:latin typeface="ArialMT"/>
              </a:rPr>
              <a:t>impact of </a:t>
            </a:r>
            <a:r>
              <a:rPr lang="en-US" i="1" dirty="0" smtClean="0">
                <a:solidFill>
                  <a:srgbClr val="8EF900"/>
                </a:solidFill>
                <a:latin typeface="ArialMT"/>
              </a:rPr>
              <a:t>Large RI’s </a:t>
            </a:r>
            <a:r>
              <a:rPr lang="en-US" i="1" dirty="0">
                <a:solidFill>
                  <a:srgbClr val="8EF900"/>
                </a:solidFill>
                <a:latin typeface="ArialMT"/>
              </a:rPr>
              <a:t>during construction, </a:t>
            </a:r>
            <a:r>
              <a:rPr lang="en-US" i="1" dirty="0" smtClean="0">
                <a:solidFill>
                  <a:srgbClr val="8EF900"/>
                </a:solidFill>
                <a:latin typeface="ArialMT"/>
              </a:rPr>
              <a:t>operation</a:t>
            </a:r>
            <a:r>
              <a:rPr lang="en-US" i="1" dirty="0">
                <a:solidFill>
                  <a:srgbClr val="8EF900"/>
                </a:solidFill>
                <a:latin typeface="ArialMT"/>
              </a:rPr>
              <a:t> </a:t>
            </a:r>
            <a:r>
              <a:rPr lang="en-US" i="1" dirty="0" smtClean="0">
                <a:solidFill>
                  <a:srgbClr val="8EF900"/>
                </a:solidFill>
                <a:latin typeface="ArialMT"/>
              </a:rPr>
              <a:t>&amp; decommissioning phases</a:t>
            </a:r>
            <a:endParaRPr lang="fr-FR" dirty="0" smtClean="0"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i="1" dirty="0" smtClean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 smtClean="0">
                <a:solidFill>
                  <a:srgbClr val="FFFF00"/>
                </a:solidFill>
                <a:latin typeface="ArialMT"/>
              </a:rPr>
              <a:t>Mitigation </a:t>
            </a:r>
            <a:r>
              <a:rPr lang="en-US" i="1" dirty="0">
                <a:solidFill>
                  <a:srgbClr val="FFFF00"/>
                </a:solidFill>
                <a:latin typeface="ArialMT"/>
              </a:rPr>
              <a:t>and Compensation Measures</a:t>
            </a:r>
            <a:endParaRPr lang="en-US" i="1" dirty="0" smtClean="0">
              <a:solidFill>
                <a:srgbClr val="FFFF00"/>
              </a:solidFill>
              <a:latin typeface="ArialMT"/>
            </a:endParaRPr>
          </a:p>
          <a:p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  -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Targets future accelerators &amp; particle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physics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projects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, relevant for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other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research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infrastructures</a:t>
            </a:r>
          </a:p>
          <a:p>
            <a:endParaRPr lang="en-US" sz="1600" i="1" dirty="0">
              <a:solidFill>
                <a:schemeClr val="bg1"/>
              </a:solidFill>
              <a:latin typeface="ArialMT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-  Promotes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transparent, open discussions within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research communities, to adequately convey </a:t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the information to a broader set of stakeholders</a:t>
            </a:r>
          </a:p>
          <a:p>
            <a:endParaRPr lang="en-US" sz="1600" dirty="0" smtClean="0">
              <a:solidFill>
                <a:schemeClr val="bg1"/>
              </a:solidFill>
              <a:latin typeface="ArialMT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   - 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Establishing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“Guidelines” is the responsibility of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      each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RI,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based on national &amp; local legislations</a:t>
            </a:r>
            <a:endParaRPr lang="en-US" sz="1600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5847" y="501415"/>
            <a:ext cx="846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Framework for Sustainability Assessment of Future Accelerators:</a:t>
            </a:r>
            <a:endParaRPr lang="fr-FR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889900"/>
            <a:ext cx="3856720" cy="55054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6404917"/>
            <a:ext cx="3863764" cy="364811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6949DD39-1295-4674-ACE3-33E9CC8709FD}"/>
              </a:ext>
            </a:extLst>
          </p:cNvPr>
          <p:cNvSpPr txBox="1"/>
          <p:nvPr/>
        </p:nvSpPr>
        <p:spPr>
          <a:xfrm rot="21148751">
            <a:off x="5564461" y="2540520"/>
            <a:ext cx="3117749" cy="2031325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~ 100 pages document</a:t>
            </a:r>
          </a:p>
          <a:p>
            <a:endParaRPr lang="en-US" sz="1400" dirty="0">
              <a:solidFill>
                <a:srgbClr val="663300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Not </a:t>
            </a:r>
            <a:r>
              <a:rPr lang="en-US" sz="14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all of 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sustainability-related topics have been addressed in the WG report due to the short timescale</a:t>
            </a:r>
            <a:endParaRPr lang="en-US" sz="1400" dirty="0">
              <a:solidFill>
                <a:srgbClr val="663300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400" dirty="0">
              <a:solidFill>
                <a:srgbClr val="663300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1400" b="1" i="1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 homogeneous evaluations of all issues </a:t>
            </a:r>
            <a:r>
              <a:rPr lang="en-US" sz="1400" b="1" i="1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deserves </a:t>
            </a:r>
            <a:r>
              <a:rPr lang="en-US" sz="1400" b="1" i="1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US" sz="1400" b="1" i="1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future strategy </a:t>
            </a:r>
            <a:r>
              <a:rPr lang="en-US" sz="1400" b="1" i="1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to be </a:t>
            </a:r>
            <a:r>
              <a:rPr lang="en-US" sz="1400" b="1" i="1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pursued</a:t>
            </a:r>
            <a:endParaRPr lang="en-US" sz="1400" b="1" i="1" dirty="0">
              <a:solidFill>
                <a:srgbClr val="FF0000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2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35496" y="-65112"/>
            <a:ext cx="939653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Setting Sustainability Basis: Society, Economy, Environment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64" y="530096"/>
            <a:ext cx="90740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Comprehensive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sustainability assessment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includes evaluation of all costs and benefits of the project – as recommended by the OECD – and is based on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quantative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b="1" i="1" dirty="0" smtClean="0">
                <a:solidFill>
                  <a:srgbClr val="FFFF00"/>
                </a:solidFill>
                <a:latin typeface="ArialMT"/>
              </a:rPr>
              <a:t>Cost-Benefit Analysis (CBA)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that integrates economic, social, environmental benefits, and the total costs including indirect costs from environmental impact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7" y="1419510"/>
            <a:ext cx="5328592" cy="218279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0735" y="3708397"/>
            <a:ext cx="9063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 pathways are a valuable inventory of sustainability enablers: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are encouraged to carry out a comprehensive charting of the impact pathway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potentials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sustainability-enabling plans: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8164" y="1602968"/>
            <a:ext cx="2915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Cost – Benefit Analysis of RI’s:</a:t>
            </a:r>
          </a:p>
          <a:p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The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EU-funded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 project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RI-PATHS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 has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developed a toolkit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federating research infrastructures across various domains, including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particle accelerator facilities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, such as ALBA, CERN and DESY</a:t>
            </a:r>
          </a:p>
        </p:txBody>
      </p:sp>
      <p:sp>
        <p:nvSpPr>
          <p:cNvPr id="9" name="Rectangle 8"/>
          <p:cNvSpPr/>
          <p:nvPr/>
        </p:nvSpPr>
        <p:spPr>
          <a:xfrm>
            <a:off x="69964" y="4513854"/>
            <a:ext cx="37819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i="1" dirty="0">
                <a:solidFill>
                  <a:schemeClr val="bg1"/>
                </a:solidFill>
                <a:latin typeface="ArialMT"/>
              </a:rPr>
              <a:t>Fundamental </a:t>
            </a: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Physics</a:t>
            </a:r>
            <a:r>
              <a:rPr lang="fr-FR" sz="12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Knowledge</a:t>
            </a:r>
            <a:endParaRPr lang="fr-FR" sz="12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ArialMT"/>
              </a:rPr>
              <a:t>Sustainability through education and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ArialMT"/>
              </a:rPr>
              <a:t>Sustainability through engagement of international research communities and collaborations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Sustainability</a:t>
            </a:r>
            <a:r>
              <a:rPr lang="fr-FR" sz="12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through</a:t>
            </a:r>
            <a:r>
              <a:rPr lang="fr-FR" sz="12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industrial</a:t>
            </a:r>
            <a:r>
              <a:rPr lang="fr-FR" sz="12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spillovers</a:t>
            </a:r>
            <a:r>
              <a:rPr lang="fr-FR" sz="1200" i="1" dirty="0">
                <a:solidFill>
                  <a:schemeClr val="bg1"/>
                </a:solidFill>
                <a:latin typeface="ArialM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ArialMT"/>
              </a:rPr>
              <a:t>Sustainability through open information and computing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Sustainability</a:t>
            </a:r>
            <a:r>
              <a:rPr lang="fr-FR" sz="12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through</a:t>
            </a:r>
            <a:r>
              <a:rPr lang="fr-FR" sz="1200" i="1" dirty="0">
                <a:solidFill>
                  <a:schemeClr val="bg1"/>
                </a:solidFill>
                <a:latin typeface="ArialMT"/>
              </a:rPr>
              <a:t> cultural </a:t>
            </a:r>
            <a:r>
              <a:rPr lang="fr-FR" sz="1200" i="1" dirty="0" err="1">
                <a:solidFill>
                  <a:schemeClr val="bg1"/>
                </a:solidFill>
                <a:latin typeface="ArialMT"/>
              </a:rPr>
              <a:t>goods</a:t>
            </a:r>
            <a:endParaRPr lang="fr-FR" sz="12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ArialMT"/>
              </a:rPr>
              <a:t>Sustainability through positive environmental externalities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i="1" dirty="0">
                <a:solidFill>
                  <a:schemeClr val="bg1"/>
                </a:solidFill>
                <a:latin typeface="ArialMT"/>
              </a:rPr>
              <a:t>Innovation and R&amp;D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220" y="4607752"/>
            <a:ext cx="2223086" cy="19975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13478" y="4660116"/>
            <a:ext cx="290315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3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to </a:t>
            </a:r>
            <a:r>
              <a:rPr lang="en-US" sz="13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environmental </a:t>
            </a:r>
            <a:r>
              <a:rPr lang="en-US" sz="13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new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accelerator </a:t>
            </a:r>
            <a:r>
              <a:rPr lang="en-US" sz="13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an opportunity for industrial </a:t>
            </a:r>
            <a:r>
              <a:rPr lang="en-US" sz="13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innovations:</a:t>
            </a:r>
            <a:br>
              <a:rPr lang="en-US" sz="13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e,g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developing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low-carbon concrete 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13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or </a:t>
            </a: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construction techniques that make use of natural materials as wood and compressed earth.</a:t>
            </a:r>
            <a:endParaRPr lang="fr-FR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949DD39-1295-4674-ACE3-33E9CC8709FD}"/>
              </a:ext>
            </a:extLst>
          </p:cNvPr>
          <p:cNvSpPr txBox="1"/>
          <p:nvPr/>
        </p:nvSpPr>
        <p:spPr>
          <a:xfrm rot="21148751">
            <a:off x="319791" y="5083813"/>
            <a:ext cx="578781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Comprehensive sustainability assessment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, based on </a:t>
            </a:r>
            <a:r>
              <a:rPr lang="en-US" sz="14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CBA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, are required by several countries </a:t>
            </a:r>
            <a:r>
              <a:rPr lang="en-US" sz="1400" dirty="0" smtClean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for public investment, including science projects </a:t>
            </a:r>
            <a:endParaRPr lang="en-US" sz="1400" dirty="0">
              <a:solidFill>
                <a:srgbClr val="FF0000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5772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7384"/>
            <a:ext cx="9144000" cy="68853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051" y="3982075"/>
            <a:ext cx="4728479" cy="26858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5022" tIns="65022" rIns="65022" bIns="65022" anchor="t" anchorCtr="0" compatLnSpc="1">
            <a:spAutoFit/>
          </a:bodyPr>
          <a:lstStyle/>
          <a:p>
            <a:pPr marL="285750" lvl="0" indent="-285750" defTabSz="1300477" hangingPunct="0"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600" b="1" i="1" kern="0" dirty="0">
                <a:solidFill>
                  <a:srgbClr val="FFFB00"/>
                </a:solidFill>
                <a:latin typeface="Arial"/>
                <a:ea typeface="Arial"/>
                <a:cs typeface="Arial"/>
              </a:rPr>
              <a:t>As challenging global technological enterprises, </a:t>
            </a:r>
            <a:r>
              <a:rPr lang="en-US" sz="1600" b="1" i="1" kern="0" dirty="0" smtClean="0">
                <a:solidFill>
                  <a:srgbClr val="FFFB00"/>
                </a:solidFill>
                <a:latin typeface="Arial"/>
                <a:ea typeface="Arial"/>
                <a:cs typeface="Arial"/>
              </a:rPr>
              <a:t>HEP accelerator RI’s </a:t>
            </a:r>
            <a:r>
              <a:rPr lang="en-US" sz="1600" b="1" i="1" kern="0" dirty="0">
                <a:solidFill>
                  <a:srgbClr val="FFFB00"/>
                </a:solidFill>
                <a:latin typeface="Arial"/>
                <a:ea typeface="Arial"/>
                <a:cs typeface="Arial"/>
              </a:rPr>
              <a:t>generate socio-economic impact </a:t>
            </a:r>
            <a:r>
              <a:rPr lang="en-US" sz="1600" b="1" i="1" kern="0" dirty="0" smtClean="0">
                <a:solidFill>
                  <a:srgbClr val="FFFB00"/>
                </a:solidFill>
                <a:latin typeface="Arial"/>
                <a:ea typeface="Arial"/>
                <a:cs typeface="Arial"/>
              </a:rPr>
              <a:t>beyond scientific </a:t>
            </a:r>
            <a:r>
              <a:rPr lang="en-US" sz="1600" b="1" i="1" kern="0" dirty="0">
                <a:solidFill>
                  <a:srgbClr val="FFFB00"/>
                </a:solidFill>
                <a:latin typeface="Arial"/>
                <a:ea typeface="Arial"/>
                <a:cs typeface="Arial"/>
              </a:rPr>
              <a:t>knowledge across several of the </a:t>
            </a:r>
            <a:r>
              <a:rPr lang="en-US" sz="1600" b="1" i="1" kern="0" dirty="0" smtClean="0">
                <a:solidFill>
                  <a:srgbClr val="FFFB00"/>
                </a:solidFill>
                <a:latin typeface="Arial"/>
                <a:ea typeface="Arial"/>
                <a:cs typeface="Arial"/>
              </a:rPr>
              <a:t>UN Sustainable </a:t>
            </a:r>
            <a:r>
              <a:rPr lang="en-US" sz="1600" b="1" i="1" kern="0" dirty="0">
                <a:solidFill>
                  <a:srgbClr val="FFFB00"/>
                </a:solidFill>
                <a:latin typeface="Arial"/>
                <a:ea typeface="Arial"/>
                <a:cs typeface="Arial"/>
              </a:rPr>
              <a:t>Development Goals (SDGs</a:t>
            </a:r>
            <a:r>
              <a:rPr lang="en-US" sz="1600" b="1" i="1" kern="0" dirty="0" smtClean="0">
                <a:solidFill>
                  <a:srgbClr val="FFFB00"/>
                </a:solidFill>
                <a:latin typeface="Arial"/>
                <a:ea typeface="Arial"/>
                <a:cs typeface="Arial"/>
              </a:rPr>
              <a:t>):</a:t>
            </a:r>
          </a:p>
          <a:p>
            <a:pPr lvl="0" defTabSz="1300477" hangingPunct="0">
              <a:buSzPct val="100000"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600" b="1" i="1" kern="0" dirty="0" smtClean="0">
                <a:solidFill>
                  <a:srgbClr val="FFFB00"/>
                </a:solidFill>
                <a:latin typeface="Arial"/>
                <a:ea typeface="Arial"/>
                <a:cs typeface="Arial"/>
              </a:rPr>
              <a:t>       </a:t>
            </a:r>
            <a:r>
              <a:rPr lang="en-US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- good health and well-being (3)</a:t>
            </a:r>
          </a:p>
          <a:p>
            <a:pPr lvl="0" defTabSz="1300477" hangingPunct="0">
              <a:buSzPct val="100000"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400" i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- </a:t>
            </a:r>
            <a:r>
              <a:rPr lang="fr-FR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high-</a:t>
            </a:r>
            <a:r>
              <a:rPr lang="fr-FR" sz="1400" i="1" kern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quality</a:t>
            </a:r>
            <a:r>
              <a:rPr lang="fr-FR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1400" i="1" kern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education</a:t>
            </a:r>
            <a:r>
              <a:rPr lang="fr-FR" sz="1400" i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(4)</a:t>
            </a:r>
          </a:p>
          <a:p>
            <a:pPr lvl="0" defTabSz="1300477" hangingPunct="0">
              <a:buSzPct val="100000"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400" i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- industry, innovation and infrastructure (9)</a:t>
            </a:r>
          </a:p>
          <a:p>
            <a:pPr lvl="0" defTabSz="1300477" hangingPunct="0">
              <a:buSzPct val="100000"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400" i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- climate action (13)</a:t>
            </a:r>
          </a:p>
          <a:p>
            <a:pPr lvl="0" defTabSz="1300477" hangingPunct="0">
              <a:buSzPct val="100000"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400" i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- piece, justice and strong institutions (16)</a:t>
            </a:r>
          </a:p>
          <a:p>
            <a:pPr lvl="0" defTabSz="1300477" hangingPunct="0">
              <a:buSzPct val="100000"/>
              <a:defRPr sz="1800" b="0" i="0" u="none" strike="noStrike" kern="0" cap="none" spc="0" baseline="0">
                <a:solidFill>
                  <a:srgbClr val="FFFB00"/>
                </a:solidFill>
                <a:uFillTx/>
                <a:latin typeface="Arial"/>
                <a:ea typeface="Arial"/>
                <a:cs typeface="Arial"/>
              </a:defRPr>
            </a:pPr>
            <a:r>
              <a:rPr lang="en-US" sz="1400" i="1" kern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4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- partnership for the goals (17)</a:t>
            </a:r>
            <a:endParaRPr lang="fr-FR" sz="1400" b="0" i="1" u="none" strike="noStrike" kern="0" cap="none" spc="0" baseline="0" dirty="0">
              <a:solidFill>
                <a:schemeClr val="bg1"/>
              </a:solidFill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1979712" y="-81660"/>
            <a:ext cx="81369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Social – Economic Impact Analysis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526028"/>
            <a:ext cx="480858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C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omprehensive 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sustainability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assessment based on quantitative Cost-Benefit Analysis was performed for the FCC @ CERN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state-of-the-art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economics knowledge that integrates total costs,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negative environmental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externalities,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and industrial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, social and environmental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benefits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solidFill>
                <a:schemeClr val="bg1"/>
              </a:solidFill>
              <a:latin typeface="ArialMT"/>
            </a:endParaRPr>
          </a:p>
          <a:p>
            <a:endParaRPr lang="en-US" sz="1600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Benefits and positive externalities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are not </a:t>
            </a:r>
            <a:r>
              <a:rPr lang="en-US" sz="1600" b="1" i="1" dirty="0">
                <a:solidFill>
                  <a:srgbClr val="FFFF00"/>
                </a:solidFill>
                <a:latin typeface="ArialMT"/>
              </a:rPr>
              <a:t>fully </a:t>
            </a:r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captured: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RIs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should “Develop internal expertise for impact assessment” 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and “define </a:t>
            </a:r>
            <a:r>
              <a:rPr lang="en-US" sz="1600" i="1" dirty="0">
                <a:solidFill>
                  <a:schemeClr val="bg1"/>
                </a:solidFill>
                <a:latin typeface="ArialMT"/>
              </a:rPr>
              <a:t>relevant impact dimensions in a proactive way</a:t>
            </a:r>
            <a:r>
              <a:rPr lang="en-US" sz="1600" i="1" dirty="0" smtClean="0">
                <a:solidFill>
                  <a:schemeClr val="bg1"/>
                </a:solidFill>
                <a:latin typeface="ArialMT"/>
              </a:rPr>
              <a:t>”</a:t>
            </a:r>
          </a:p>
        </p:txBody>
      </p:sp>
      <p:pic>
        <p:nvPicPr>
          <p:cNvPr id="6" name="Image 4" descr="Imag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82" y="604140"/>
            <a:ext cx="4265606" cy="26808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19"/>
          <p:cNvSpPr txBox="1"/>
          <p:nvPr/>
        </p:nvSpPr>
        <p:spPr>
          <a:xfrm>
            <a:off x="5526841" y="1909760"/>
            <a:ext cx="2893742" cy="2616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MT"/>
              </a:rPr>
              <a:t>Reference for the FCC integrated </a:t>
            </a:r>
            <a:r>
              <a:rPr lang="en-US" sz="1100" b="1" dirty="0" err="1" smtClean="0">
                <a:solidFill>
                  <a:schemeClr val="bg1"/>
                </a:solidFill>
                <a:latin typeface="ArialMT"/>
              </a:rPr>
              <a:t>mode:l</a:t>
            </a:r>
            <a:endParaRPr lang="en-US" sz="1100" b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217" y="3364447"/>
            <a:ext cx="3294122" cy="21000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585" y="4876586"/>
            <a:ext cx="3800603" cy="1864782"/>
          </a:xfrm>
          <a:prstGeom prst="rect">
            <a:avLst/>
          </a:prstGeom>
        </p:spPr>
      </p:pic>
      <p:sp>
        <p:nvSpPr>
          <p:cNvPr id="11" name="TextBox 19"/>
          <p:cNvSpPr txBox="1"/>
          <p:nvPr/>
        </p:nvSpPr>
        <p:spPr>
          <a:xfrm>
            <a:off x="375017" y="2060848"/>
            <a:ext cx="4196983" cy="43088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MT"/>
              </a:rPr>
              <a:t>Social “Benefit / Cost ratio” for FCC was evaluated to be 1.2: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MT"/>
              </a:rPr>
              <a:t>https://doi.org/10.5281/zenodo.10653395</a:t>
            </a:r>
          </a:p>
        </p:txBody>
      </p:sp>
    </p:spTree>
    <p:extLst>
      <p:ext uri="{BB962C8B-B14F-4D97-AF65-F5344CB8AC3E}">
        <p14:creationId xmlns:p14="http://schemas.microsoft.com/office/powerpoint/2010/main" val="18120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22376" y="20088"/>
            <a:ext cx="925252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Building Strategic Accountability: Sustainability Assessment</a:t>
            </a:r>
            <a:endParaRPr lang="en-GB" sz="23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376" y="592195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Report provides a reference framework to enable coherent flux of information 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- Focused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on future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colliders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much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of the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work is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relevant for current and future RIs 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- Summary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of current best practices,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obligations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and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standards </a:t>
            </a:r>
            <a:endParaRPr lang="fr-FR" sz="1600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220486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i="1" dirty="0" err="1">
                <a:solidFill>
                  <a:srgbClr val="FFFF00"/>
                </a:solidFill>
                <a:latin typeface="Arial" panose="020B0604020202020204" pitchFamily="34" charset="0"/>
              </a:rPr>
              <a:t>Sustainability</a:t>
            </a:r>
            <a:r>
              <a:rPr lang="fr-FR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fr-FR" sz="1600" b="1" i="1" dirty="0" err="1">
                <a:solidFill>
                  <a:srgbClr val="FFFF00"/>
                </a:solidFill>
                <a:latin typeface="Arial" panose="020B0604020202020204" pitchFamily="34" charset="0"/>
              </a:rPr>
              <a:t>assessment</a:t>
            </a:r>
            <a:r>
              <a:rPr lang="fr-FR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fr-FR" sz="1600" b="1" i="1" dirty="0" err="1">
                <a:solidFill>
                  <a:srgbClr val="FFFF00"/>
                </a:solidFill>
                <a:latin typeface="Arial" panose="020B0604020202020204" pitchFamily="34" charset="0"/>
              </a:rPr>
              <a:t>is</a:t>
            </a:r>
            <a:r>
              <a:rPr lang="fr-FR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fr-FR" sz="1600" b="1" i="1" dirty="0" err="1">
                <a:solidFill>
                  <a:srgbClr val="FFFF00"/>
                </a:solidFill>
                <a:latin typeface="Arial" panose="020B0604020202020204" pitchFamily="34" charset="0"/>
              </a:rPr>
              <a:t>complex</a:t>
            </a:r>
            <a:r>
              <a:rPr lang="fr-FR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- Criteria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to be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tailored to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the maturity of the </a:t>
            </a: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project </a:t>
            </a:r>
            <a:endParaRPr lang="en-US" sz="16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sz="1600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  - Separately </a:t>
            </a:r>
            <a:r>
              <a:rPr lang="en-US" sz="1600" i="1" dirty="0">
                <a:solidFill>
                  <a:srgbClr val="FFFF00"/>
                </a:solidFill>
                <a:latin typeface="Arial" panose="020B0604020202020204" pitchFamily="34" charset="0"/>
              </a:rPr>
              <a:t>developed for scientists, </a:t>
            </a:r>
            <a:r>
              <a:rPr lang="en-US" sz="1600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policy-</a:t>
            </a:r>
            <a:br>
              <a:rPr lang="en-US" sz="1600" i="1" dirty="0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sz="1600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    and decision- makers</a:t>
            </a:r>
            <a:r>
              <a:rPr lang="en-US" sz="1600" i="1" dirty="0">
                <a:solidFill>
                  <a:srgbClr val="FFFF00"/>
                </a:solidFill>
                <a:latin typeface="Arial" panose="020B0604020202020204" pitchFamily="34" charset="0"/>
              </a:rPr>
              <a:t>, and society </a:t>
            </a:r>
            <a:endParaRPr lang="fr-FR" sz="1600" i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73" y="3591383"/>
            <a:ext cx="5109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Economists and environmental scientists contributed a range of work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- Used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</a:rPr>
              <a:t>in setting guidelines,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standards,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legislations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96" y="4725144"/>
            <a:ext cx="4963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EU </a:t>
            </a:r>
            <a:r>
              <a:rPr lang="fr-FR" sz="1600" b="1" i="1" dirty="0" err="1">
                <a:solidFill>
                  <a:srgbClr val="FFFF00"/>
                </a:solidFill>
                <a:latin typeface="Arial" panose="020B0604020202020204" pitchFamily="34" charset="0"/>
              </a:rPr>
              <a:t>Policies</a:t>
            </a:r>
            <a:r>
              <a:rPr lang="fr-FR"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fr-FR" sz="16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/ </a:t>
            </a:r>
            <a:r>
              <a:rPr lang="fr-FR" sz="1600" b="1" i="1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Enrironmental</a:t>
            </a:r>
            <a:r>
              <a:rPr lang="fr-FR" sz="16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&amp; </a:t>
            </a:r>
            <a:r>
              <a:rPr lang="fr-FR" sz="1600" b="1" i="1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Sustainability</a:t>
            </a:r>
            <a:r>
              <a:rPr lang="fr-FR" sz="16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performance </a:t>
            </a:r>
            <a:r>
              <a:rPr lang="fr-FR" sz="1600" b="1" i="1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reporting</a:t>
            </a:r>
            <a:r>
              <a:rPr lang="fr-FR" sz="1600" b="1" i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standards:</a:t>
            </a:r>
            <a:endParaRPr lang="fr-FR" sz="1600" b="1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r>
              <a:rPr lang="fr-FR" sz="16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- Global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Reporting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</a:rPr>
              <a:t> Initiative </a:t>
            </a:r>
          </a:p>
          <a:p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- </a:t>
            </a:r>
            <a:r>
              <a:rPr lang="fr-FR" sz="1400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European</a:t>
            </a:r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Sustainability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Reporting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</a:rPr>
              <a:t> Standards 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- European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</a:rPr>
              <a:t>Union Eco-Management and Audit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b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Scheme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</a:rPr>
              <a:t>(EMAS) </a:t>
            </a:r>
          </a:p>
          <a:p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- EC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Economic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Appraisal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</a:rPr>
              <a:t>Vademecum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National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</a:rPr>
              <a:t>Guidelines (France,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Germany, Swiss,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</a:rPr>
              <a:t>…) </a:t>
            </a:r>
            <a:endParaRPr lang="en-US" sz="1400" i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411" y="1645716"/>
            <a:ext cx="3855682" cy="49685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464" y="1595007"/>
            <a:ext cx="1947460" cy="1809562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6949DD39-1295-4674-ACE3-33E9CC8709FD}"/>
              </a:ext>
            </a:extLst>
          </p:cNvPr>
          <p:cNvSpPr txBox="1"/>
          <p:nvPr/>
        </p:nvSpPr>
        <p:spPr>
          <a:xfrm rot="21148751">
            <a:off x="5657446" y="5032802"/>
            <a:ext cx="3093195" cy="1384995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ESFRI </a:t>
            </a:r>
            <a:r>
              <a:rPr lang="en-US" sz="1400" dirty="0">
                <a:solidFill>
                  <a:srgbClr val="0000CC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Roadmap 2026 </a:t>
            </a:r>
            <a:r>
              <a:rPr lang="en-US" sz="14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will put significant focus on the financial sustainability of the RI ecosystem, while introducing the </a:t>
            </a:r>
            <a:r>
              <a:rPr lang="en-US" sz="1400" dirty="0">
                <a:solidFill>
                  <a:srgbClr val="FF00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new dimension of ‘environmental considerations’ </a:t>
            </a:r>
            <a:r>
              <a:rPr lang="en-US" sz="1400" dirty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to foster environmental </a:t>
            </a:r>
            <a:r>
              <a:rPr lang="en-US" sz="1400" dirty="0" smtClean="0">
                <a:solidFill>
                  <a:srgbClr val="663300"/>
                </a:solidFill>
                <a:latin typeface="ArialMT"/>
                <a:cs typeface="Arial" panose="020B0604020202020204" pitchFamily="34" charset="0"/>
                <a:sym typeface="Wingdings" panose="05000000000000000000" pitchFamily="2" charset="2"/>
              </a:rPr>
              <a:t>sustainability</a:t>
            </a:r>
            <a:endParaRPr lang="en-US" sz="1400" dirty="0">
              <a:solidFill>
                <a:srgbClr val="663300"/>
              </a:solidFill>
              <a:latin typeface="ArialM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6063" y="602679"/>
            <a:ext cx="4035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</a:t>
            </a:r>
            <a:r>
              <a:rPr lang="fr-FR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become one of the important considerations in the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ESFRI </a:t>
            </a:r>
            <a:r>
              <a:rPr lang="en-US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roadmapping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that identifies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investment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priorities in Research Infrastructures</a:t>
            </a:r>
            <a:endParaRPr lang="fr-FR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3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18012</TotalTime>
  <Words>4682</Words>
  <Application>Microsoft Office PowerPoint</Application>
  <PresentationFormat>Affichage à l'écran (4:3)</PresentationFormat>
  <Paragraphs>453</Paragraphs>
  <Slides>28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ArialMT</vt:lpstr>
      <vt:lpstr>Avenir Book</vt:lpstr>
      <vt:lpstr>Calibri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589</cp:revision>
  <dcterms:created xsi:type="dcterms:W3CDTF">2014-10-28T06:43:35Z</dcterms:created>
  <dcterms:modified xsi:type="dcterms:W3CDTF">2025-06-22T04:18:10Z</dcterms:modified>
</cp:coreProperties>
</file>