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Verdana"/>
        <a:ea typeface="Verdana"/>
        <a:cs typeface="Verdana"/>
        <a:sym typeface="Verdan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perKEKB_logo_b.png" descr="SuperKEKB_logo_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39700"/>
            <a:ext cx="1828800" cy="9026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テキスト"/>
          <p:cNvSpPr/>
          <p:nvPr>
            <p:ph type="body" sz="quarter" idx="21"/>
          </p:nvPr>
        </p:nvSpPr>
        <p:spPr>
          <a:xfrm>
            <a:off x="2324100" y="-794"/>
            <a:ext cx="22097256" cy="712788"/>
          </a:xfrm>
          <a:prstGeom prst="rect">
            <a:avLst/>
          </a:prstGeom>
          <a:solidFill>
            <a:srgbClr val="0433FF"/>
          </a:solidFill>
        </p:spPr>
        <p:txBody>
          <a:bodyPr lIns="178593" tIns="178593" rIns="178593" bIns="178593">
            <a:spAutoFit/>
          </a:bodyPr>
          <a:lstStyle>
            <a:lvl1pPr marL="0" indent="0" algn="r" defTabSz="821531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テキスト</a:t>
            </a:r>
          </a:p>
        </p:txBody>
      </p:sp>
      <p:sp>
        <p:nvSpPr>
          <p:cNvPr id="13" name="タイトルテキスト"/>
          <p:cNvSpPr/>
          <p:nvPr>
            <p:ph type="title"/>
          </p:nvPr>
        </p:nvSpPr>
        <p:spPr>
          <a:xfrm>
            <a:off x="1270000" y="1638300"/>
            <a:ext cx="21955622" cy="3302000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defRPr b="1" sz="11800">
                <a:solidFill>
                  <a:srgbClr val="011993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4" name="本文レベル1…"/>
          <p:cNvSpPr/>
          <p:nvPr>
            <p:ph type="body" sz="half" idx="1"/>
          </p:nvPr>
        </p:nvSpPr>
        <p:spPr>
          <a:xfrm>
            <a:off x="1270000" y="5372100"/>
            <a:ext cx="21844000" cy="6070352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>
                <a:latin typeface="Verdana"/>
                <a:ea typeface="Verdana"/>
                <a:cs typeface="Verdana"/>
                <a:sym typeface="Verdana"/>
              </a:defRPr>
            </a:lvl1pPr>
            <a:lvl2pPr marL="0" indent="0" algn="ctr" defTabSz="821531">
              <a:spcBef>
                <a:spcPts val="0"/>
              </a:spcBef>
              <a:buSzTx/>
              <a:buNone/>
              <a:defRPr sz="5000">
                <a:latin typeface="Verdana"/>
                <a:ea typeface="Verdana"/>
                <a:cs typeface="Verdana"/>
                <a:sym typeface="Verdana"/>
              </a:defRPr>
            </a:lvl2pPr>
            <a:lvl3pPr marL="0" indent="0" algn="ctr" defTabSz="821531">
              <a:spcBef>
                <a:spcPts val="0"/>
              </a:spcBef>
              <a:buSzTx/>
              <a:buNone/>
              <a:defRPr sz="5000">
                <a:latin typeface="Verdana"/>
                <a:ea typeface="Verdana"/>
                <a:cs typeface="Verdana"/>
                <a:sym typeface="Verdana"/>
              </a:defRPr>
            </a:lvl3pPr>
            <a:lvl4pPr marL="0" indent="0" algn="ctr" defTabSz="821531">
              <a:spcBef>
                <a:spcPts val="0"/>
              </a:spcBef>
              <a:buSzTx/>
              <a:buNone/>
              <a:defRPr sz="5000">
                <a:latin typeface="Verdana"/>
                <a:ea typeface="Verdana"/>
                <a:cs typeface="Verdana"/>
                <a:sym typeface="Verdana"/>
              </a:defRPr>
            </a:lvl4pPr>
            <a:lvl5pPr marL="0" indent="0" algn="ctr" defTabSz="821531">
              <a:spcBef>
                <a:spcPts val="0"/>
              </a:spcBef>
              <a:buSzTx/>
              <a:buNone/>
              <a:defRPr sz="50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5" name="スライド番号"/>
          <p:cNvSpPr/>
          <p:nvPr>
            <p:ph type="sldNum" sz="quarter" idx="2"/>
          </p:nvPr>
        </p:nvSpPr>
        <p:spPr>
          <a:xfrm>
            <a:off x="6218008" y="9296400"/>
            <a:ext cx="556084" cy="4476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96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9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画像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06" name="本文レベル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0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本文レベル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1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画像"/>
          <p:cNvSpPr/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画像"/>
          <p:cNvSpPr/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4" name="画像"/>
          <p:cNvSpPr/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33" name="“ここに引用を入力してください。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13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画像"/>
          <p:cNvSpPr/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uperKEKB_logo_b.png" descr="SuperKEKB_logo_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38100"/>
            <a:ext cx="1801152" cy="88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タイトルテキスト"/>
          <p:cNvSpPr/>
          <p:nvPr>
            <p:ph type="title"/>
          </p:nvPr>
        </p:nvSpPr>
        <p:spPr>
          <a:xfrm>
            <a:off x="2362200" y="0"/>
            <a:ext cx="22022297" cy="1327795"/>
          </a:xfrm>
          <a:prstGeom prst="rect">
            <a:avLst/>
          </a:prstGeom>
          <a:solidFill>
            <a:srgbClr val="0433FF"/>
          </a:solidFill>
        </p:spPr>
        <p:txBody>
          <a:bodyPr lIns="267890" tIns="267890" rIns="267890" bIns="267890">
            <a:noAutofit/>
          </a:bodyPr>
          <a:lstStyle>
            <a:lvl1pPr algn="r" defTabSz="821531">
              <a:defRPr b="1" sz="44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58" name="スライド番号"/>
          <p:cNvSpPr/>
          <p:nvPr>
            <p:ph type="sldNum" sz="quarter" idx="2"/>
          </p:nvPr>
        </p:nvSpPr>
        <p:spPr>
          <a:xfrm>
            <a:off x="11987076" y="13169900"/>
            <a:ext cx="409848" cy="4222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631995"/>
            <a:ext cx="24384000" cy="108400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本文レベル1…"/>
          <p:cNvSpPr txBox="1"/>
          <p:nvPr>
            <p:ph type="body" idx="1"/>
          </p:nvPr>
        </p:nvSpPr>
        <p:spPr>
          <a:xfrm>
            <a:off x="815978" y="3184525"/>
            <a:ext cx="22752049" cy="9217026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828800">
              <a:lnSpc>
                <a:spcPct val="90000"/>
              </a:lnSpc>
              <a:spcBef>
                <a:spcPts val="3600"/>
              </a:spcBef>
              <a:buSzTx/>
              <a:buNone/>
              <a:defRPr b="1" sz="4200">
                <a:solidFill>
                  <a:srgbClr val="2F2F2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755999" indent="-755999" defTabSz="1828800">
              <a:lnSpc>
                <a:spcPct val="90000"/>
              </a:lnSpc>
              <a:spcBef>
                <a:spcPts val="3600"/>
              </a:spcBef>
              <a:buSzPct val="100000"/>
              <a:defRPr b="1" sz="4200">
                <a:solidFill>
                  <a:srgbClr val="2F2F2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124470" indent="-800470" defTabSz="1828800">
              <a:lnSpc>
                <a:spcPct val="90000"/>
              </a:lnSpc>
              <a:spcBef>
                <a:spcPts val="3600"/>
              </a:spcBef>
              <a:buSzPct val="100000"/>
              <a:defRPr b="1" sz="4200">
                <a:solidFill>
                  <a:srgbClr val="2F2F2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498500" indent="-850500" defTabSz="1828800">
              <a:lnSpc>
                <a:spcPct val="90000"/>
              </a:lnSpc>
              <a:spcBef>
                <a:spcPts val="3600"/>
              </a:spcBef>
              <a:buSzPct val="100000"/>
              <a:defRPr b="1" sz="4200">
                <a:solidFill>
                  <a:srgbClr val="2F2F2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428875" indent="-600075" defTabSz="1828800">
              <a:lnSpc>
                <a:spcPct val="90000"/>
              </a:lnSpc>
              <a:spcBef>
                <a:spcPts val="3600"/>
              </a:spcBef>
              <a:buSzPct val="100000"/>
              <a:defRPr b="1" sz="4200">
                <a:solidFill>
                  <a:srgbClr val="2F2F2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67" name="タイトルテキスト"/>
          <p:cNvSpPr txBox="1"/>
          <p:nvPr>
            <p:ph type="title"/>
          </p:nvPr>
        </p:nvSpPr>
        <p:spPr>
          <a:xfrm>
            <a:off x="815975" y="747185"/>
            <a:ext cx="22752051" cy="2131486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800">
              <a:lnSpc>
                <a:spcPct val="90000"/>
              </a:lnSpc>
              <a:defRPr b="1" sz="7200">
                <a:solidFill>
                  <a:srgbClr val="0033A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68" name="スライド番号"/>
          <p:cNvSpPr txBox="1"/>
          <p:nvPr>
            <p:ph type="sldNum" sz="quarter" idx="2"/>
          </p:nvPr>
        </p:nvSpPr>
        <p:spPr>
          <a:xfrm>
            <a:off x="23282374" y="12925425"/>
            <a:ext cx="295226" cy="304801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828800"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タイトルテキスト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76" name="本文レベル1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Helvetica"/>
                <a:ea typeface="Helvetica"/>
                <a:cs typeface="Helvetica"/>
                <a:sym typeface="Helvetica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Helvetica"/>
                <a:ea typeface="Helvetica"/>
                <a:cs typeface="Helvetica"/>
                <a:sym typeface="Helvetica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Helvetica"/>
                <a:ea typeface="Helvetica"/>
                <a:cs typeface="Helvetica"/>
                <a:sym typeface="Helvetica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77" name="スライド番号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uperKEKB_logo_b.png" descr="SuperKEKB_logo_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38100"/>
            <a:ext cx="1801152" cy="88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タイトルテキスト"/>
          <p:cNvSpPr/>
          <p:nvPr>
            <p:ph type="title"/>
          </p:nvPr>
        </p:nvSpPr>
        <p:spPr>
          <a:xfrm>
            <a:off x="2362200" y="0"/>
            <a:ext cx="22019419" cy="1354138"/>
          </a:xfrm>
          <a:prstGeom prst="rect">
            <a:avLst/>
          </a:prstGeom>
          <a:solidFill>
            <a:srgbClr val="0433FF"/>
          </a:solidFill>
        </p:spPr>
        <p:txBody>
          <a:bodyPr lIns="267890" tIns="267890" rIns="267890" bIns="267890">
            <a:noAutofit/>
          </a:bodyPr>
          <a:lstStyle>
            <a:lvl1pPr algn="r" defTabSz="821531">
              <a:defRPr b="1" sz="4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4" name="本文レベル1…"/>
          <p:cNvSpPr/>
          <p:nvPr>
            <p:ph type="body" idx="1"/>
          </p:nvPr>
        </p:nvSpPr>
        <p:spPr>
          <a:xfrm>
            <a:off x="152400" y="1451272"/>
            <a:ext cx="24079200" cy="1158339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1103312" indent="-785812" defTabSz="821531">
              <a:spcBef>
                <a:spcPts val="3300"/>
              </a:spcBef>
              <a:buSzPct val="60000"/>
              <a:buBlip>
                <a:blip r:embed="rId3"/>
              </a:buBlip>
              <a:defRPr sz="3600">
                <a:latin typeface="Verdana"/>
                <a:ea typeface="Verdana"/>
                <a:cs typeface="Verdana"/>
                <a:sym typeface="Verdana"/>
              </a:defRPr>
            </a:lvl1pPr>
            <a:lvl2pPr marL="1547812" indent="-785812" defTabSz="821531">
              <a:spcBef>
                <a:spcPts val="3300"/>
              </a:spcBef>
              <a:buSzPct val="60000"/>
              <a:buBlip>
                <a:blip r:embed="rId3"/>
              </a:buBlip>
              <a:defRPr sz="3200">
                <a:latin typeface="Verdana"/>
                <a:ea typeface="Verdana"/>
                <a:cs typeface="Verdana"/>
                <a:sym typeface="Verdana"/>
              </a:defRPr>
            </a:lvl2pPr>
            <a:lvl3pPr marL="1982107" indent="-775607" defTabSz="821531">
              <a:spcBef>
                <a:spcPts val="3300"/>
              </a:spcBef>
              <a:buSzPct val="60000"/>
              <a:buBlip>
                <a:blip r:embed="rId3"/>
              </a:buBlip>
              <a:defRPr sz="3200">
                <a:latin typeface="Verdana"/>
                <a:ea typeface="Verdana"/>
                <a:cs typeface="Verdana"/>
                <a:sym typeface="Verdana"/>
              </a:defRPr>
            </a:lvl3pPr>
            <a:lvl4pPr marL="2426607" indent="-775607" defTabSz="821531">
              <a:spcBef>
                <a:spcPts val="3300"/>
              </a:spcBef>
              <a:buSzPct val="60000"/>
              <a:buBlip>
                <a:blip r:embed="rId3"/>
              </a:buBlip>
              <a:defRPr sz="3000">
                <a:latin typeface="Verdana"/>
                <a:ea typeface="Verdana"/>
                <a:cs typeface="Verdana"/>
                <a:sym typeface="Verdana"/>
              </a:defRPr>
            </a:lvl4pPr>
            <a:lvl5pPr marL="2857500" indent="-762000" defTabSz="821531">
              <a:spcBef>
                <a:spcPts val="3300"/>
              </a:spcBef>
              <a:buSzPct val="60000"/>
              <a:buBlip>
                <a:blip r:embed="rId3"/>
              </a:buBlip>
              <a:defRPr sz="30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5" name="スライド番号"/>
          <p:cNvSpPr/>
          <p:nvPr>
            <p:ph type="sldNum" sz="quarter" idx="2"/>
          </p:nvPr>
        </p:nvSpPr>
        <p:spPr>
          <a:xfrm>
            <a:off x="11987076" y="13131800"/>
            <a:ext cx="409848" cy="4222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タイトルテキスト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sz="12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85" name="本文レベル1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Verdana"/>
                <a:ea typeface="Verdana"/>
                <a:cs typeface="Verdana"/>
                <a:sym typeface="Verdana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Verdana"/>
                <a:ea typeface="Verdana"/>
                <a:cs typeface="Verdana"/>
                <a:sym typeface="Verdana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Verdana"/>
                <a:ea typeface="Verdana"/>
                <a:cs typeface="Verdana"/>
                <a:sym typeface="Verdana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Verdana"/>
                <a:ea typeface="Verdana"/>
                <a:cs typeface="Verdana"/>
                <a:sym typeface="Verdana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86" name="スライド番号"/>
          <p:cNvSpPr txBox="1"/>
          <p:nvPr>
            <p:ph type="sldNum" sz="quarter" idx="2"/>
          </p:nvPr>
        </p:nvSpPr>
        <p:spPr>
          <a:xfrm>
            <a:off x="22124471" y="12802235"/>
            <a:ext cx="583130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uperKEKB_logo_b.png" descr="SuperKEKB_logo_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38100"/>
            <a:ext cx="1801152" cy="889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タイトルテキスト"/>
          <p:cNvSpPr/>
          <p:nvPr>
            <p:ph type="title"/>
          </p:nvPr>
        </p:nvSpPr>
        <p:spPr>
          <a:xfrm>
            <a:off x="2362200" y="0"/>
            <a:ext cx="22022297" cy="1327795"/>
          </a:xfrm>
          <a:prstGeom prst="rect">
            <a:avLst/>
          </a:prstGeom>
          <a:solidFill>
            <a:srgbClr val="0433FF"/>
          </a:solidFill>
        </p:spPr>
        <p:txBody>
          <a:bodyPr lIns="267890" tIns="267890" rIns="267890" bIns="267890">
            <a:noAutofit/>
          </a:bodyPr>
          <a:lstStyle>
            <a:lvl1pPr algn="r" defTabSz="821531">
              <a:defRPr b="1" sz="4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34" name="スライド番号"/>
          <p:cNvSpPr/>
          <p:nvPr>
            <p:ph type="sldNum" sz="quarter" idx="2"/>
          </p:nvPr>
        </p:nvSpPr>
        <p:spPr>
          <a:xfrm>
            <a:off x="11987076" y="13169900"/>
            <a:ext cx="409848" cy="4222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uperKEKB_logo_b.png" descr="SuperKEKB_logo_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38100"/>
            <a:ext cx="1801152" cy="889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タイトルテキスト"/>
          <p:cNvSpPr/>
          <p:nvPr>
            <p:ph type="title"/>
          </p:nvPr>
        </p:nvSpPr>
        <p:spPr>
          <a:xfrm>
            <a:off x="1168400" y="3771900"/>
            <a:ext cx="22047200" cy="3708400"/>
          </a:xfrm>
          <a:prstGeom prst="rect">
            <a:avLst/>
          </a:prstGeom>
          <a:solidFill>
            <a:srgbClr val="0433FF"/>
          </a:solidFill>
        </p:spPr>
        <p:txBody>
          <a:bodyPr lIns="267890" tIns="267890" rIns="267890" bIns="267890">
            <a:noAutofit/>
          </a:bodyPr>
          <a:lstStyle>
            <a:lvl1pPr defTabSz="821531">
              <a:defRPr b="1" sz="6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3" name="スライド番号"/>
          <p:cNvSpPr/>
          <p:nvPr>
            <p:ph type="sldNum" sz="quarter" idx="2"/>
          </p:nvPr>
        </p:nvSpPr>
        <p:spPr>
          <a:xfrm>
            <a:off x="11987076" y="13157200"/>
            <a:ext cx="409848" cy="42227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タイトルテキスト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51" name="本文レベル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画像"/>
          <p:cNvSpPr/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0" name="タイトルテキスト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61" name="本文レベル1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タイトルテキスト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7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画像"/>
          <p:cNvSpPr/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タイトルテキスト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79" name="本文レベル1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8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8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本文レベル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olo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ottotitolo 2"/>
          <p:cNvSpPr txBox="1"/>
          <p:nvPr>
            <p:ph type="body" sz="quarter" idx="1"/>
          </p:nvPr>
        </p:nvSpPr>
        <p:spPr>
          <a:xfrm>
            <a:off x="3048000" y="7204075"/>
            <a:ext cx="18288000" cy="331152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CasellaDiTesto 5"/>
          <p:cNvSpPr txBox="1"/>
          <p:nvPr/>
        </p:nvSpPr>
        <p:spPr>
          <a:xfrm>
            <a:off x="7423115" y="2244725"/>
            <a:ext cx="11605936" cy="7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FFFFFF"/>
                </a:solidFill>
              </a:defRPr>
            </a:pPr>
            <a:r>
              <a:t>PARALLEL 2 </a:t>
            </a:r>
            <a:r>
              <a:rPr b="1"/>
              <a:t>/  ACCELERATOR TECHNOLOGIES</a:t>
            </a:r>
          </a:p>
        </p:txBody>
      </p:sp>
      <p:sp>
        <p:nvSpPr>
          <p:cNvPr id="199" name="CasellaDiTesto 6"/>
          <p:cNvSpPr txBox="1"/>
          <p:nvPr/>
        </p:nvSpPr>
        <p:spPr>
          <a:xfrm>
            <a:off x="1384780" y="5434705"/>
            <a:ext cx="16639038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b="1" sz="6400">
                <a:solidFill>
                  <a:srgbClr val="FFFFFF"/>
                </a:solidFill>
              </a:defRPr>
            </a:pPr>
            <a:r>
              <a:t>Lessons from Current e</a:t>
            </a:r>
            <a:r>
              <a:rPr baseline="31999"/>
              <a:t>+</a:t>
            </a:r>
            <a:r>
              <a:t>e</a:t>
            </a:r>
            <a:r>
              <a:rPr baseline="31999"/>
              <a:t>-</a:t>
            </a:r>
            <a:r>
              <a:t> Colliders </a:t>
            </a:r>
          </a:p>
        </p:txBody>
      </p:sp>
      <p:sp>
        <p:nvSpPr>
          <p:cNvPr id="200" name="CasellaDiTesto 7"/>
          <p:cNvSpPr txBox="1"/>
          <p:nvPr/>
        </p:nvSpPr>
        <p:spPr>
          <a:xfrm>
            <a:off x="1384780" y="8165386"/>
            <a:ext cx="10655618" cy="116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Yukiyoshi / Ohnishi (KEK)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Interaction Region at SuperKEKB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Interaction Region at SuperKEKB</a:t>
            </a:r>
          </a:p>
        </p:txBody>
      </p:sp>
      <p:sp>
        <p:nvSpPr>
          <p:cNvPr id="413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4" name="ペーストされたムービー.png" descr="ペーストされたムービ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395" y="1578591"/>
            <a:ext cx="11034797" cy="5743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ペーストされたムービー.png" descr="ペーストされたムービ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61253" y="1356648"/>
            <a:ext cx="12413988" cy="848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ペーストされたムービー.png" descr="ペーストされたムービ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95" y="7973976"/>
            <a:ext cx="11034797" cy="5152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ペーストされたムービー.png" descr="ペーストされたムービ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55267" y="10589152"/>
            <a:ext cx="5195640" cy="2545979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Direct Winding of SC Corrector Coil (BNL)"/>
          <p:cNvSpPr txBox="1"/>
          <p:nvPr/>
        </p:nvSpPr>
        <p:spPr>
          <a:xfrm>
            <a:off x="12726083" y="10054085"/>
            <a:ext cx="755950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Direct Winding of SC Corrector Coil (BNL)</a:t>
            </a:r>
          </a:p>
        </p:txBody>
      </p:sp>
      <p:sp>
        <p:nvSpPr>
          <p:cNvPr id="419" name="Alignment of the components affects performance. (Larger Impact)"/>
          <p:cNvSpPr txBox="1"/>
          <p:nvPr/>
        </p:nvSpPr>
        <p:spPr>
          <a:xfrm>
            <a:off x="113115" y="7368830"/>
            <a:ext cx="130511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pPr/>
            <a:r>
              <a:t>Alignment of the components affects performance. (Larger Impact)</a:t>
            </a:r>
          </a:p>
        </p:txBody>
      </p:sp>
      <p:sp>
        <p:nvSpPr>
          <p:cNvPr id="420" name="Reducing Error Field to Improve Luminosity."/>
          <p:cNvSpPr txBox="1"/>
          <p:nvPr/>
        </p:nvSpPr>
        <p:spPr>
          <a:xfrm>
            <a:off x="11348386" y="9412057"/>
            <a:ext cx="854950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pPr/>
            <a:r>
              <a:t>Reducing Error Field to Improve Luminosity.</a:t>
            </a:r>
          </a:p>
        </p:txBody>
      </p:sp>
      <p:sp>
        <p:nvSpPr>
          <p:cNvPr id="421" name="Solenoid Field"/>
          <p:cNvSpPr txBox="1"/>
          <p:nvPr/>
        </p:nvSpPr>
        <p:spPr>
          <a:xfrm>
            <a:off x="4868639" y="9911407"/>
            <a:ext cx="277813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pPr/>
            <a:r>
              <a:t>Solenoid Field</a:t>
            </a:r>
          </a:p>
        </p:txBody>
      </p:sp>
      <p:sp>
        <p:nvSpPr>
          <p:cNvPr id="422" name="1.5 T"/>
          <p:cNvSpPr txBox="1"/>
          <p:nvPr/>
        </p:nvSpPr>
        <p:spPr>
          <a:xfrm>
            <a:off x="5704681" y="11062864"/>
            <a:ext cx="110605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1.5 T</a:t>
            </a:r>
          </a:p>
        </p:txBody>
      </p:sp>
      <p:sp>
        <p:nvSpPr>
          <p:cNvPr id="423" name="Using Many Corrector Coils…"/>
          <p:cNvSpPr txBox="1"/>
          <p:nvPr/>
        </p:nvSpPr>
        <p:spPr>
          <a:xfrm>
            <a:off x="18346538" y="11201758"/>
            <a:ext cx="528607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40FF"/>
                </a:solidFill>
              </a:defRPr>
            </a:pPr>
            <a:r>
              <a:t>Using Many Corrector Coils</a:t>
            </a:r>
          </a:p>
          <a:p>
            <a:pPr>
              <a:defRPr>
                <a:solidFill>
                  <a:srgbClr val="FF40FF"/>
                </a:solidFill>
              </a:defRPr>
            </a:pPr>
            <a:r>
              <a:t>to Correct Error Field</a:t>
            </a:r>
          </a:p>
        </p:txBody>
      </p:sp>
      <p:sp>
        <p:nvSpPr>
          <p:cNvPr id="424" name="Detector Coverage and Accel. Region"/>
          <p:cNvSpPr txBox="1"/>
          <p:nvPr/>
        </p:nvSpPr>
        <p:spPr>
          <a:xfrm>
            <a:off x="17413005" y="1548127"/>
            <a:ext cx="674117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Detector Coverage and Accel. Region</a:t>
            </a:r>
          </a:p>
        </p:txBody>
      </p:sp>
      <p:sp>
        <p:nvSpPr>
          <p:cNvPr id="425" name="Small Space !"/>
          <p:cNvSpPr txBox="1"/>
          <p:nvPr/>
        </p:nvSpPr>
        <p:spPr>
          <a:xfrm>
            <a:off x="1131984" y="9711086"/>
            <a:ext cx="27532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Small Space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leaning Work at Wiggler Flange on November 6"/>
          <p:cNvSpPr txBox="1"/>
          <p:nvPr/>
        </p:nvSpPr>
        <p:spPr>
          <a:xfrm>
            <a:off x="10389637" y="13064193"/>
            <a:ext cx="98797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Cleaning Work at Wiggler Flange on November 6</a:t>
            </a:r>
          </a:p>
        </p:txBody>
      </p:sp>
      <p:pic>
        <p:nvPicPr>
          <p:cNvPr id="428" name="ペーストされたムービー.png" descr="ペーストされたムービ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2256" y="7496878"/>
            <a:ext cx="22129044" cy="5579817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Wiggler"/>
          <p:cNvSpPr txBox="1"/>
          <p:nvPr/>
        </p:nvSpPr>
        <p:spPr>
          <a:xfrm>
            <a:off x="22052433" y="7557768"/>
            <a:ext cx="1728057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2400"/>
            </a:lvl1pPr>
          </a:lstStyle>
          <a:p>
            <a:pPr/>
            <a:r>
              <a:t>Wiggler</a:t>
            </a:r>
          </a:p>
        </p:txBody>
      </p:sp>
      <p:sp>
        <p:nvSpPr>
          <p:cNvPr id="430" name="Wiggler"/>
          <p:cNvSpPr txBox="1"/>
          <p:nvPr/>
        </p:nvSpPr>
        <p:spPr>
          <a:xfrm>
            <a:off x="8492679" y="7698361"/>
            <a:ext cx="1728057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2400"/>
            </a:lvl1pPr>
          </a:lstStyle>
          <a:p>
            <a:pPr/>
            <a:r>
              <a:t>Wiggler</a:t>
            </a:r>
          </a:p>
        </p:txBody>
      </p:sp>
      <p:sp>
        <p:nvSpPr>
          <p:cNvPr id="431" name="Beam…"/>
          <p:cNvSpPr txBox="1"/>
          <p:nvPr/>
        </p:nvSpPr>
        <p:spPr>
          <a:xfrm>
            <a:off x="9389480" y="9475420"/>
            <a:ext cx="156481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Beam</a:t>
            </a:r>
          </a:p>
          <a:p>
            <a: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Current</a:t>
            </a:r>
          </a:p>
        </p:txBody>
      </p:sp>
      <p:sp>
        <p:nvSpPr>
          <p:cNvPr id="432" name="Obstacles to Increase Beam Current"/>
          <p:cNvSpPr txBox="1"/>
          <p:nvPr/>
        </p:nvSpPr>
        <p:spPr>
          <a:xfrm>
            <a:off x="434128" y="379808"/>
            <a:ext cx="940006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433FF"/>
                </a:solidFill>
              </a:defRPr>
            </a:lvl1pPr>
          </a:lstStyle>
          <a:p>
            <a:pPr/>
            <a:r>
              <a:t>Obstacles to Increase Beam Current</a:t>
            </a:r>
          </a:p>
        </p:txBody>
      </p:sp>
      <p:sp>
        <p:nvSpPr>
          <p:cNvPr id="433" name="Sudden Beam Loss   Quench of SC Final Focus Magnet, Collimator Damage, Detector Damage"/>
          <p:cNvSpPr txBox="1"/>
          <p:nvPr/>
        </p:nvSpPr>
        <p:spPr>
          <a:xfrm>
            <a:off x="494475" y="1258272"/>
            <a:ext cx="20171579" cy="56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40FF"/>
                </a:solidFill>
              </a:defRPr>
            </a:pPr>
            <a:r>
              <a:t>Sudden Beam Loss </a:t>
            </a:r>
            <a14:m>
              <m:oMath>
                <m:r>
                  <a:rPr xmlns:a="http://schemas.openxmlformats.org/drawingml/2006/main" sz="3000" i="1">
                    <a:solidFill>
                      <a:srgbClr val="FF40FF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Quench of SC Final Focus Magnet, Collimator Damage, Detector Damage</a:t>
            </a:r>
          </a:p>
        </p:txBody>
      </p:sp>
      <p:sp>
        <p:nvSpPr>
          <p:cNvPr id="434" name="Large beam loss (~40 %) within a few turns…"/>
          <p:cNvSpPr txBox="1"/>
          <p:nvPr/>
        </p:nvSpPr>
        <p:spPr>
          <a:xfrm>
            <a:off x="522850" y="1952034"/>
            <a:ext cx="865071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Large beam loss (~40 %) within a few turns</a:t>
            </a:r>
          </a:p>
          <a:p>
            <a:pPr algn="l"/>
            <a:r>
              <a:t>Quit different from known beam instabilities</a:t>
            </a:r>
          </a:p>
        </p:txBody>
      </p:sp>
      <p:sp>
        <p:nvSpPr>
          <p:cNvPr id="435" name="Beam-Dust interaction is a candidate of SBL events."/>
          <p:cNvSpPr txBox="1"/>
          <p:nvPr/>
        </p:nvSpPr>
        <p:spPr>
          <a:xfrm>
            <a:off x="12178597" y="4380496"/>
            <a:ext cx="112233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40FF"/>
                </a:solidFill>
              </a:defRPr>
            </a:lvl1pPr>
          </a:lstStyle>
          <a:p>
            <a:pPr/>
            <a:r>
              <a:t>Beam-Dust interaction is a candidate of SBL events.</a:t>
            </a:r>
          </a:p>
        </p:txBody>
      </p:sp>
      <p:grpSp>
        <p:nvGrpSpPr>
          <p:cNvPr id="443" name="グループ"/>
          <p:cNvGrpSpPr/>
          <p:nvPr/>
        </p:nvGrpSpPr>
        <p:grpSpPr>
          <a:xfrm>
            <a:off x="436914" y="3376554"/>
            <a:ext cx="9377083" cy="4073131"/>
            <a:chOff x="0" y="279399"/>
            <a:chExt cx="9377082" cy="4073130"/>
          </a:xfrm>
        </p:grpSpPr>
        <p:pic>
          <p:nvPicPr>
            <p:cNvPr id="436" name="ペーストされたムービー.png" descr="ペーストされたムービー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5286" y="1121071"/>
              <a:ext cx="7051864" cy="3231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&quot;VACSEAL&quot; (Vacuum Sealant)"/>
            <p:cNvSpPr/>
            <p:nvPr/>
          </p:nvSpPr>
          <p:spPr>
            <a:xfrm>
              <a:off x="6183234" y="27939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"VACSEAL" (Vacuum Sealant)</a:t>
              </a:r>
            </a:p>
          </p:txBody>
        </p:sp>
        <p:sp>
          <p:nvSpPr>
            <p:cNvPr id="438" name="線"/>
            <p:cNvSpPr/>
            <p:nvPr/>
          </p:nvSpPr>
          <p:spPr>
            <a:xfrm flipH="1">
              <a:off x="3538836" y="515975"/>
              <a:ext cx="1253092" cy="1998490"/>
            </a:xfrm>
            <a:prstGeom prst="line">
              <a:avLst/>
            </a:prstGeom>
            <a:noFill/>
            <a:ln w="25400" cap="flat">
              <a:solidFill>
                <a:srgbClr val="00FD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39" name="線"/>
            <p:cNvSpPr/>
            <p:nvPr/>
          </p:nvSpPr>
          <p:spPr>
            <a:xfrm flipH="1">
              <a:off x="1211149" y="541066"/>
              <a:ext cx="3601502" cy="2541957"/>
            </a:xfrm>
            <a:prstGeom prst="line">
              <a:avLst/>
            </a:prstGeom>
            <a:noFill/>
            <a:ln w="25400" cap="flat">
              <a:solidFill>
                <a:srgbClr val="00FD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40" name="MO-Type Flange"/>
            <p:cNvSpPr/>
            <p:nvPr/>
          </p:nvSpPr>
          <p:spPr>
            <a:xfrm>
              <a:off x="7959556" y="83993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MO-Type Flange</a:t>
              </a:r>
            </a:p>
          </p:txBody>
        </p:sp>
        <p:pic>
          <p:nvPicPr>
            <p:cNvPr id="441" name="ペーストされたムービー.png" descr="ペーストされたムービー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7858566" y="1165572"/>
              <a:ext cx="1518517" cy="31423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2" name="Changes Black Stain…"/>
            <p:cNvSpPr/>
            <p:nvPr/>
          </p:nvSpPr>
          <p:spPr>
            <a:xfrm>
              <a:off x="0" y="63411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400">
                  <a:solidFill>
                    <a:srgbClr val="FF2600"/>
                  </a:solidFill>
                </a:defRPr>
              </a:pPr>
              <a:r>
                <a:t>Changes Black Stain</a:t>
              </a:r>
            </a:p>
            <a:p>
              <a:pPr algn="l">
                <a:defRPr sz="2400">
                  <a:solidFill>
                    <a:srgbClr val="FF2600"/>
                  </a:solidFill>
                </a:defRPr>
              </a:pPr>
              <a:r>
                <a:t>Baked by SR </a:t>
              </a:r>
              <a14:m>
                <m:oMath>
                  <m:r>
                    <a:rPr xmlns:a="http://schemas.openxmlformats.org/drawingml/2006/main" sz="2400" i="1">
                      <a:solidFill>
                        <a:srgbClr val="FF2600"/>
                      </a:solidFill>
                      <a:latin typeface="Cambria Math" panose="02040503050406030204" pitchFamily="18" charset="0"/>
                    </a:rPr>
                    <m:t>→</m:t>
                  </m:r>
                </m:oMath>
              </a14:m>
              <a:r>
                <a:t> Amorphous Graphite </a:t>
              </a:r>
            </a:p>
          </p:txBody>
        </p:sp>
      </p:grpSp>
      <p:sp>
        <p:nvSpPr>
          <p:cNvPr id="444" name="Specific to Wiggler and IR because VACSEAL was used there."/>
          <p:cNvSpPr txBox="1"/>
          <p:nvPr/>
        </p:nvSpPr>
        <p:spPr>
          <a:xfrm>
            <a:off x="12178597" y="3352346"/>
            <a:ext cx="1202464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40FF"/>
                </a:solidFill>
              </a:defRPr>
            </a:pPr>
            <a:r>
              <a:t>Specific to Wiggler and IR because </a:t>
            </a:r>
            <a:r>
              <a:rPr b="1"/>
              <a:t>VACSEAL</a:t>
            </a:r>
            <a:r>
              <a:t> was used there.</a:t>
            </a:r>
          </a:p>
        </p:txBody>
      </p:sp>
      <p:sp>
        <p:nvSpPr>
          <p:cNvPr id="445" name="Cleaning Work   SBL events are significantly reduced."/>
          <p:cNvSpPr txBox="1"/>
          <p:nvPr/>
        </p:nvSpPr>
        <p:spPr>
          <a:xfrm>
            <a:off x="12493699" y="6575679"/>
            <a:ext cx="10593187" cy="56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Cleaning Work </a:t>
            </a:r>
            <a14:m>
              <m:oMath>
                <m:r>
                  <a:rPr xmlns:a="http://schemas.openxmlformats.org/drawingml/2006/main" sz="30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SBL events are significantly reduced.</a:t>
            </a:r>
          </a:p>
        </p:txBody>
      </p:sp>
      <p:sp>
        <p:nvSpPr>
          <p:cNvPr id="446" name="矢印"/>
          <p:cNvSpPr/>
          <p:nvPr/>
        </p:nvSpPr>
        <p:spPr>
          <a:xfrm>
            <a:off x="10430916" y="402489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abnormal_signal_D10.pdf" descr="abnormal_signal_D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85301" y="7667524"/>
            <a:ext cx="7497662" cy="483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ペーストされたムービー.png" descr="ペーストされたムービ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022" y="1325931"/>
            <a:ext cx="9414546" cy="2166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ペーストされたムービー.png" descr="ペーストされたムービ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180" y="4365733"/>
            <a:ext cx="9172231" cy="2496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ペーストされたムービー.png" descr="ペーストされたムービ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2453" y="7453768"/>
            <a:ext cx="8795192" cy="2731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ペーストされたムービー.png" descr="ペーストされたムービー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7371" y="10864321"/>
            <a:ext cx="8827351" cy="2320622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Ionization"/>
          <p:cNvSpPr txBox="1"/>
          <p:nvPr/>
        </p:nvSpPr>
        <p:spPr>
          <a:xfrm>
            <a:off x="901603" y="625576"/>
            <a:ext cx="230412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Ionization</a:t>
            </a:r>
          </a:p>
        </p:txBody>
      </p:sp>
      <p:sp>
        <p:nvSpPr>
          <p:cNvPr id="454" name="Heating"/>
          <p:cNvSpPr txBox="1"/>
          <p:nvPr/>
        </p:nvSpPr>
        <p:spPr>
          <a:xfrm>
            <a:off x="902467" y="3764410"/>
            <a:ext cx="178247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Heating</a:t>
            </a:r>
          </a:p>
        </p:txBody>
      </p:sp>
      <p:sp>
        <p:nvSpPr>
          <p:cNvPr id="455" name="Fission and Evaporation"/>
          <p:cNvSpPr txBox="1"/>
          <p:nvPr/>
        </p:nvSpPr>
        <p:spPr>
          <a:xfrm>
            <a:off x="893732" y="6836481"/>
            <a:ext cx="523138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Fission and Evaporation</a:t>
            </a:r>
          </a:p>
        </p:txBody>
      </p:sp>
      <p:sp>
        <p:nvSpPr>
          <p:cNvPr id="456" name="Charged Dust, Ion and Electron Clouds"/>
          <p:cNvSpPr txBox="1"/>
          <p:nvPr/>
        </p:nvSpPr>
        <p:spPr>
          <a:xfrm>
            <a:off x="902314" y="10381903"/>
            <a:ext cx="839547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Charged Dust, Ion and Electron Clouds</a:t>
            </a:r>
          </a:p>
        </p:txBody>
      </p:sp>
      <p:sp>
        <p:nvSpPr>
          <p:cNvPr id="457" name="Simulations of Beam-Dust interaction is on-going.…"/>
          <p:cNvSpPr txBox="1"/>
          <p:nvPr/>
        </p:nvSpPr>
        <p:spPr>
          <a:xfrm>
            <a:off x="11067494" y="12181182"/>
            <a:ext cx="12142216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Simulations of Beam-Dust interaction is on-going.</a:t>
            </a:r>
          </a:p>
          <a:p>
            <a:pPr>
              <a:defRPr sz="3200"/>
            </a:pPr>
            <a:r>
              <a:t>KEKB &lt; FCC-ee &lt; SuperKEKB</a:t>
            </a:r>
          </a:p>
        </p:txBody>
      </p:sp>
      <p:grpSp>
        <p:nvGrpSpPr>
          <p:cNvPr id="470" name="グループ"/>
          <p:cNvGrpSpPr/>
          <p:nvPr/>
        </p:nvGrpSpPr>
        <p:grpSpPr>
          <a:xfrm>
            <a:off x="9750897" y="738766"/>
            <a:ext cx="14299787" cy="6386149"/>
            <a:chOff x="0" y="0"/>
            <a:chExt cx="14299785" cy="6386148"/>
          </a:xfrm>
        </p:grpSpPr>
        <p:grpSp>
          <p:nvGrpSpPr>
            <p:cNvPr id="461" name="グループ"/>
            <p:cNvGrpSpPr/>
            <p:nvPr/>
          </p:nvGrpSpPr>
          <p:grpSpPr>
            <a:xfrm>
              <a:off x="5083371" y="525591"/>
              <a:ext cx="9216415" cy="5458109"/>
              <a:chOff x="0" y="0"/>
              <a:chExt cx="9216414" cy="5458108"/>
            </a:xfrm>
          </p:grpSpPr>
          <p:pic>
            <p:nvPicPr>
              <p:cNvPr id="458" name="ペーストされたムービー.png" descr="ペーストされたムービー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13126" t="10208" r="0" b="0"/>
              <a:stretch>
                <a:fillRect/>
              </a:stretch>
            </p:blipFill>
            <p:spPr>
              <a:xfrm>
                <a:off x="0" y="0"/>
                <a:ext cx="9216415" cy="54581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9" name="SBL Event"/>
              <p:cNvSpPr txBox="1"/>
              <p:nvPr/>
            </p:nvSpPr>
            <p:spPr>
              <a:xfrm>
                <a:off x="2771393" y="2081089"/>
                <a:ext cx="1673425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SBL Event</a:t>
                </a:r>
              </a:p>
            </p:txBody>
          </p:sp>
          <p:sp>
            <p:nvSpPr>
              <p:cNvPr id="460" name="No SBL Event"/>
              <p:cNvSpPr txBox="1"/>
              <p:nvPr/>
            </p:nvSpPr>
            <p:spPr>
              <a:xfrm>
                <a:off x="2778593" y="3211904"/>
                <a:ext cx="2193578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No SBL Event</a:t>
                </a:r>
              </a:p>
            </p:txBody>
          </p:sp>
        </p:grpSp>
        <p:grpSp>
          <p:nvGrpSpPr>
            <p:cNvPr id="466" name="グループ"/>
            <p:cNvGrpSpPr/>
            <p:nvPr/>
          </p:nvGrpSpPr>
          <p:grpSpPr>
            <a:xfrm>
              <a:off x="0" y="689849"/>
              <a:ext cx="4565269" cy="4138961"/>
              <a:chOff x="0" y="0"/>
              <a:chExt cx="4565268" cy="4138960"/>
            </a:xfrm>
          </p:grpSpPr>
          <p:pic>
            <p:nvPicPr>
              <p:cNvPr id="462" name="ペーストされたムービー.png" descr="ペーストされたムービー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899606" y="464503"/>
                <a:ext cx="3665663" cy="31875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3" name="4th turn: e+ beam"/>
              <p:cNvSpPr txBox="1"/>
              <p:nvPr/>
            </p:nvSpPr>
            <p:spPr>
              <a:xfrm>
                <a:off x="1065051" y="-1"/>
                <a:ext cx="2915743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2400"/>
                </a:pPr>
                <a:r>
                  <a:t>4th turn: e</a:t>
                </a:r>
                <a:r>
                  <a:rPr baseline="31999"/>
                  <a:t>+</a:t>
                </a:r>
                <a:r>
                  <a:t> beam</a:t>
                </a:r>
              </a:p>
            </p:txBody>
          </p:sp>
          <p:sp>
            <p:nvSpPr>
              <p:cNvPr id="464" name="テキスト"/>
              <p:cNvSpPr txBox="1"/>
              <p:nvPr/>
            </p:nvSpPr>
            <p:spPr>
              <a:xfrm>
                <a:off x="-1" y="1476273"/>
                <a:ext cx="728175" cy="6356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14:m>
                  <m:oMathPara>
                    <m:oMathParaPr>
                      <m:jc m:val="center"/>
                    </m:oMathParaPr>
                    <m:oMath>
                      <m:f>
                        <m:fPr>
                          <m:ctrlP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lin"/>
                        </m:fPr>
                        <m:num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sSub>
                            <m:e>
                              <m:r>
                                <a:rPr xmlns:a="http://schemas.openxmlformats.org/drawingml/2006/main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xmlns:a="http://schemas.openxmlformats.org/drawingml/2006/main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</a:p>
            </p:txBody>
          </p:sp>
          <p:sp>
            <p:nvSpPr>
              <p:cNvPr id="465" name="テキスト"/>
              <p:cNvSpPr txBox="1"/>
              <p:nvPr/>
            </p:nvSpPr>
            <p:spPr>
              <a:xfrm>
                <a:off x="2270891" y="3556088"/>
                <a:ext cx="738024" cy="58287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14:m>
                  <m:oMathPara>
                    <m:oMathParaPr>
                      <m:jc m:val="center"/>
                    </m:oMathParaPr>
                    <m:oMath>
                      <m:f>
                        <m:fPr>
                          <m:ctrlP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lin"/>
                        </m:fPr>
                        <m:num>
                          <m:r>
                            <a:rPr xmlns:a="http://schemas.openxmlformats.org/drawingml/2006/main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num>
                        <m:den>
                          <m:sSub>
                            <m:e>
                              <m:r>
                                <a:rPr xmlns:a="http://schemas.openxmlformats.org/drawingml/2006/main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xmlns:a="http://schemas.openxmlformats.org/drawingml/2006/main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</a:p>
            </p:txBody>
          </p:sp>
        </p:grpSp>
        <p:sp>
          <p:nvSpPr>
            <p:cNvPr id="467" name="Simulation"/>
            <p:cNvSpPr txBox="1"/>
            <p:nvPr/>
          </p:nvSpPr>
          <p:spPr>
            <a:xfrm>
              <a:off x="1235464" y="0"/>
              <a:ext cx="2411277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Simulation</a:t>
              </a:r>
            </a:p>
          </p:txBody>
        </p:sp>
        <p:sp>
          <p:nvSpPr>
            <p:cNvPr id="468" name="Observation by Streak Camera"/>
            <p:cNvSpPr txBox="1"/>
            <p:nvPr/>
          </p:nvSpPr>
          <p:spPr>
            <a:xfrm>
              <a:off x="6369604" y="0"/>
              <a:ext cx="664394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Observation by Streak Camera</a:t>
              </a:r>
            </a:p>
          </p:txBody>
        </p:sp>
        <p:sp>
          <p:nvSpPr>
            <p:cNvPr id="469" name="Vertical Beam Size Enlargement in SBL Event"/>
            <p:cNvSpPr txBox="1"/>
            <p:nvPr/>
          </p:nvSpPr>
          <p:spPr>
            <a:xfrm>
              <a:off x="5395336" y="5827348"/>
              <a:ext cx="8805119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40FF"/>
                  </a:solidFill>
                </a:defRPr>
              </a:lvl1pPr>
            </a:lstStyle>
            <a:p>
              <a:pPr/>
              <a:r>
                <a:t>Vertical Beam Size Enlargement in SBL Event</a:t>
              </a:r>
            </a:p>
          </p:txBody>
        </p:sp>
      </p:grpSp>
      <p:sp>
        <p:nvSpPr>
          <p:cNvPr id="471" name="K. Ohmi, eeFACT2025; S. Heifets, PR ST-AB 8 061002 (2005)"/>
          <p:cNvSpPr txBox="1"/>
          <p:nvPr/>
        </p:nvSpPr>
        <p:spPr>
          <a:xfrm>
            <a:off x="261047" y="13183562"/>
            <a:ext cx="80071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K. Ohmi, eeFACT2025; S. Heifets, PR ST-AB 8 061002 (2005)</a:t>
            </a:r>
          </a:p>
        </p:txBody>
      </p:sp>
      <p:sp>
        <p:nvSpPr>
          <p:cNvPr id="472" name="Beam-Dust, Ion, Electron Cloud Interaction"/>
          <p:cNvSpPr txBox="1"/>
          <p:nvPr/>
        </p:nvSpPr>
        <p:spPr>
          <a:xfrm>
            <a:off x="2726384" y="144655"/>
            <a:ext cx="84289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Beam-Dust, Ion, Electron Cloud Interaction</a:t>
            </a:r>
          </a:p>
        </p:txBody>
      </p:sp>
      <p:grpSp>
        <p:nvGrpSpPr>
          <p:cNvPr id="475" name="グループ"/>
          <p:cNvGrpSpPr/>
          <p:nvPr/>
        </p:nvGrpSpPr>
        <p:grpSpPr>
          <a:xfrm>
            <a:off x="21620213" y="7842292"/>
            <a:ext cx="1155701" cy="596655"/>
            <a:chOff x="0" y="0"/>
            <a:chExt cx="1155700" cy="596653"/>
          </a:xfrm>
        </p:grpSpPr>
        <p:sp>
          <p:nvSpPr>
            <p:cNvPr id="473" name="線"/>
            <p:cNvSpPr/>
            <p:nvPr/>
          </p:nvSpPr>
          <p:spPr>
            <a:xfrm>
              <a:off x="0" y="596653"/>
              <a:ext cx="11557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74" name="50"/>
            <p:cNvSpPr txBox="1"/>
            <p:nvPr/>
          </p:nvSpPr>
          <p:spPr>
            <a:xfrm>
              <a:off x="50364" y="0"/>
              <a:ext cx="1081296" cy="5646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50 </a:t>
              </a:r>
              <a14:m>
                <m:oMath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</m:oMath>
              </a14:m>
            </a:p>
          </p:txBody>
        </p:sp>
      </p:grpSp>
      <p:sp>
        <p:nvSpPr>
          <p:cNvPr id="476" name="Negative"/>
          <p:cNvSpPr txBox="1"/>
          <p:nvPr/>
        </p:nvSpPr>
        <p:spPr>
          <a:xfrm>
            <a:off x="18394999" y="10196332"/>
            <a:ext cx="179624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Negative</a:t>
            </a:r>
          </a:p>
        </p:txBody>
      </p:sp>
      <p:sp>
        <p:nvSpPr>
          <p:cNvPr id="477" name="Positive"/>
          <p:cNvSpPr txBox="1"/>
          <p:nvPr/>
        </p:nvSpPr>
        <p:spPr>
          <a:xfrm>
            <a:off x="19603211" y="8421051"/>
            <a:ext cx="15728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Positive</a:t>
            </a:r>
          </a:p>
        </p:txBody>
      </p:sp>
      <p:pic>
        <p:nvPicPr>
          <p:cNvPr id="478" name="ペーストされたムービー.png" descr="ペーストされたムービー.png"/>
          <p:cNvPicPr>
            <a:picLocks noChangeAspect="1"/>
          </p:cNvPicPr>
          <p:nvPr/>
        </p:nvPicPr>
        <p:blipFill>
          <a:blip r:embed="rId9">
            <a:extLst/>
          </a:blip>
          <a:srcRect l="0" t="0" r="0" b="16981"/>
          <a:stretch>
            <a:fillRect/>
          </a:stretch>
        </p:blipFill>
        <p:spPr>
          <a:xfrm>
            <a:off x="9972842" y="5803900"/>
            <a:ext cx="4565933" cy="2108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1" name="グループ"/>
          <p:cNvGrpSpPr/>
          <p:nvPr/>
        </p:nvGrpSpPr>
        <p:grpSpPr>
          <a:xfrm>
            <a:off x="9834255" y="8402695"/>
            <a:ext cx="7202342" cy="4778997"/>
            <a:chOff x="213047" y="279399"/>
            <a:chExt cx="7202340" cy="4778995"/>
          </a:xfrm>
        </p:grpSpPr>
        <p:sp>
          <p:nvSpPr>
            <p:cNvPr id="479" name="四角形"/>
            <p:cNvSpPr/>
            <p:nvPr/>
          </p:nvSpPr>
          <p:spPr>
            <a:xfrm>
              <a:off x="893250" y="1413800"/>
              <a:ext cx="4855480" cy="231905"/>
            </a:xfrm>
            <a:prstGeom prst="rect">
              <a:avLst/>
            </a:pr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80" name="四角形"/>
            <p:cNvSpPr/>
            <p:nvPr/>
          </p:nvSpPr>
          <p:spPr>
            <a:xfrm>
              <a:off x="1566350" y="1716247"/>
              <a:ext cx="3623580" cy="23190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81" name="四角形"/>
            <p:cNvSpPr/>
            <p:nvPr/>
          </p:nvSpPr>
          <p:spPr>
            <a:xfrm>
              <a:off x="4059166" y="591604"/>
              <a:ext cx="170444" cy="11049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82" name="Pick-up probe"/>
            <p:cNvSpPr/>
            <p:nvPr/>
          </p:nvSpPr>
          <p:spPr>
            <a:xfrm>
              <a:off x="4782087" y="27939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Pick-up probe</a:t>
              </a:r>
            </a:p>
          </p:txBody>
        </p:sp>
        <p:sp>
          <p:nvSpPr>
            <p:cNvPr id="483" name="線"/>
            <p:cNvSpPr/>
            <p:nvPr/>
          </p:nvSpPr>
          <p:spPr>
            <a:xfrm>
              <a:off x="6202474" y="279400"/>
              <a:ext cx="1212915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84" name="Clearing Electrode"/>
            <p:cNvSpPr/>
            <p:nvPr/>
          </p:nvSpPr>
          <p:spPr>
            <a:xfrm>
              <a:off x="5697920" y="229809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Clearing Electrode</a:t>
              </a:r>
            </a:p>
          </p:txBody>
        </p:sp>
        <p:grpSp>
          <p:nvGrpSpPr>
            <p:cNvPr id="491" name="グループ"/>
            <p:cNvGrpSpPr/>
            <p:nvPr/>
          </p:nvGrpSpPr>
          <p:grpSpPr>
            <a:xfrm>
              <a:off x="213047" y="2972278"/>
              <a:ext cx="1892408" cy="2086118"/>
              <a:chOff x="213047" y="21676"/>
              <a:chExt cx="1892406" cy="2086117"/>
            </a:xfrm>
          </p:grpSpPr>
          <p:sp>
            <p:nvSpPr>
              <p:cNvPr id="485" name="円形"/>
              <p:cNvSpPr/>
              <p:nvPr/>
            </p:nvSpPr>
            <p:spPr>
              <a:xfrm>
                <a:off x="560820" y="21676"/>
                <a:ext cx="250125" cy="254001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486" name="円形"/>
              <p:cNvSpPr/>
              <p:nvPr/>
            </p:nvSpPr>
            <p:spPr>
              <a:xfrm>
                <a:off x="339725" y="461961"/>
                <a:ext cx="250126" cy="254001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487" name="円形"/>
              <p:cNvSpPr/>
              <p:nvPr/>
            </p:nvSpPr>
            <p:spPr>
              <a:xfrm>
                <a:off x="710391" y="710794"/>
                <a:ext cx="250126" cy="254001"/>
              </a:xfrm>
              <a:prstGeom prst="ellipse">
                <a:avLst/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</a:p>
            </p:txBody>
          </p:sp>
          <p:sp>
            <p:nvSpPr>
              <p:cNvPr id="488" name="+"/>
              <p:cNvSpPr/>
              <p:nvPr/>
            </p:nvSpPr>
            <p:spPr>
              <a:xfrm>
                <a:off x="213047" y="27939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+</a:t>
                </a:r>
              </a:p>
            </p:txBody>
          </p:sp>
          <p:sp>
            <p:nvSpPr>
              <p:cNvPr id="489" name="+"/>
              <p:cNvSpPr/>
              <p:nvPr/>
            </p:nvSpPr>
            <p:spPr>
              <a:xfrm>
                <a:off x="464787" y="83779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+</a:t>
                </a:r>
              </a:p>
            </p:txBody>
          </p:sp>
          <p:sp>
            <p:nvSpPr>
              <p:cNvPr id="490" name="+"/>
              <p:cNvSpPr/>
              <p:nvPr/>
            </p:nvSpPr>
            <p:spPr>
              <a:xfrm>
                <a:off x="835454" y="45887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+</a:t>
                </a:r>
              </a:p>
            </p:txBody>
          </p:sp>
        </p:grpSp>
        <p:sp>
          <p:nvSpPr>
            <p:cNvPr id="492" name="線"/>
            <p:cNvSpPr/>
            <p:nvPr/>
          </p:nvSpPr>
          <p:spPr>
            <a:xfrm flipV="1">
              <a:off x="961128" y="3052205"/>
              <a:ext cx="587674" cy="5876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93" name="線"/>
            <p:cNvSpPr/>
            <p:nvPr/>
          </p:nvSpPr>
          <p:spPr>
            <a:xfrm flipV="1">
              <a:off x="809652" y="2714072"/>
              <a:ext cx="558244" cy="2145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94" name="楕円"/>
            <p:cNvSpPr/>
            <p:nvPr/>
          </p:nvSpPr>
          <p:spPr>
            <a:xfrm>
              <a:off x="1682568" y="2248411"/>
              <a:ext cx="1212915" cy="67987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accent1">
                    <a:lumOff val="-13575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95" name="線"/>
            <p:cNvSpPr/>
            <p:nvPr/>
          </p:nvSpPr>
          <p:spPr>
            <a:xfrm flipV="1">
              <a:off x="958516" y="2792805"/>
              <a:ext cx="590286" cy="3954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96" name="線"/>
            <p:cNvSpPr/>
            <p:nvPr/>
          </p:nvSpPr>
          <p:spPr>
            <a:xfrm flipV="1">
              <a:off x="2421145" y="2132993"/>
              <a:ext cx="435274" cy="3717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497" name="e-"/>
            <p:cNvSpPr/>
            <p:nvPr/>
          </p:nvSpPr>
          <p:spPr>
            <a:xfrm>
              <a:off x="3080812" y="253800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e-</a:t>
              </a:r>
            </a:p>
          </p:txBody>
        </p:sp>
        <p:sp>
          <p:nvSpPr>
            <p:cNvPr id="498" name="e-"/>
            <p:cNvSpPr/>
            <p:nvPr/>
          </p:nvSpPr>
          <p:spPr>
            <a:xfrm>
              <a:off x="2436672" y="300936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e-</a:t>
              </a:r>
            </a:p>
          </p:txBody>
        </p:sp>
        <p:sp>
          <p:nvSpPr>
            <p:cNvPr id="499" name="e-"/>
            <p:cNvSpPr/>
            <p:nvPr/>
          </p:nvSpPr>
          <p:spPr>
            <a:xfrm>
              <a:off x="2006308" y="225999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e-</a:t>
              </a:r>
            </a:p>
          </p:txBody>
        </p:sp>
        <p:sp>
          <p:nvSpPr>
            <p:cNvPr id="500" name="Beam Pipe"/>
            <p:cNvSpPr/>
            <p:nvPr/>
          </p:nvSpPr>
          <p:spPr>
            <a:xfrm>
              <a:off x="1967801" y="112639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Beam Pipe</a:t>
              </a:r>
            </a:p>
          </p:txBody>
        </p:sp>
      </p:grpSp>
      <p:sp>
        <p:nvSpPr>
          <p:cNvPr id="502" name="Shape of Charged Dust = Flat Beam"/>
          <p:cNvSpPr txBox="1"/>
          <p:nvPr/>
        </p:nvSpPr>
        <p:spPr>
          <a:xfrm>
            <a:off x="16635386" y="7082010"/>
            <a:ext cx="706327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Shape of Charged Dust = Flat Beam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グループ"/>
          <p:cNvGrpSpPr/>
          <p:nvPr/>
        </p:nvGrpSpPr>
        <p:grpSpPr>
          <a:xfrm>
            <a:off x="2844677" y="0"/>
            <a:ext cx="18694646" cy="12980758"/>
            <a:chOff x="0" y="0"/>
            <a:chExt cx="18694644" cy="12980757"/>
          </a:xfrm>
        </p:grpSpPr>
        <p:pic>
          <p:nvPicPr>
            <p:cNvPr id="504" name="画像" descr="画像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5360"/>
            <a:stretch>
              <a:fillRect/>
            </a:stretch>
          </p:blipFill>
          <p:spPr>
            <a:xfrm>
              <a:off x="0" y="0"/>
              <a:ext cx="18694645" cy="129807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5" name="Long Shutdown…"/>
            <p:cNvSpPr txBox="1"/>
            <p:nvPr/>
          </p:nvSpPr>
          <p:spPr>
            <a:xfrm>
              <a:off x="2507973" y="10259379"/>
              <a:ext cx="3084352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Long Shutdown</a:t>
              </a:r>
            </a:p>
            <a:p>
              <a:pPr/>
              <a:r>
                <a:t>(LS1)</a:t>
              </a:r>
            </a:p>
          </p:txBody>
        </p:sp>
        <p:sp>
          <p:nvSpPr>
            <p:cNvPr id="506" name="Long Shutdown…"/>
            <p:cNvSpPr txBox="1"/>
            <p:nvPr/>
          </p:nvSpPr>
          <p:spPr>
            <a:xfrm>
              <a:off x="8646731" y="7123913"/>
              <a:ext cx="3084352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Long Shutdown</a:t>
              </a:r>
            </a:p>
            <a:p>
              <a:pPr/>
              <a:r>
                <a:t>(LS2)</a:t>
              </a:r>
            </a:p>
          </p:txBody>
        </p:sp>
        <p:sp>
          <p:nvSpPr>
            <p:cNvPr id="507" name="We are here."/>
            <p:cNvSpPr txBox="1"/>
            <p:nvPr/>
          </p:nvSpPr>
          <p:spPr>
            <a:xfrm>
              <a:off x="4297917" y="9630418"/>
              <a:ext cx="258187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We are here.</a:t>
              </a:r>
            </a:p>
          </p:txBody>
        </p:sp>
        <p:sp>
          <p:nvSpPr>
            <p:cNvPr id="508" name="線"/>
            <p:cNvSpPr/>
            <p:nvPr/>
          </p:nvSpPr>
          <p:spPr>
            <a:xfrm>
              <a:off x="5787801" y="10209158"/>
              <a:ext cx="1" cy="13451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スライド番号"/>
          <p:cNvSpPr txBox="1"/>
          <p:nvPr>
            <p:ph type="sldNum" sz="quarter" idx="4294967295"/>
          </p:nvPr>
        </p:nvSpPr>
        <p:spPr>
          <a:xfrm>
            <a:off x="23735701" y="13126178"/>
            <a:ext cx="36857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defTabSz="584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graphicFrame>
        <p:nvGraphicFramePr>
          <p:cNvPr id="512" name="表1"/>
          <p:cNvGraphicFramePr/>
          <p:nvPr/>
        </p:nvGraphicFramePr>
        <p:xfrm>
          <a:off x="454191" y="1381131"/>
          <a:ext cx="23374018" cy="1085810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706420"/>
                <a:gridCol w="2824170"/>
                <a:gridCol w="2824170"/>
                <a:gridCol w="2824170"/>
                <a:gridCol w="2824170"/>
                <a:gridCol w="2824170"/>
                <a:gridCol w="2824170"/>
                <a:gridCol w="2824170"/>
              </a:tblGrid>
              <a:tr h="676064">
                <a:tc>
                  <a:txBody>
                    <a:bodyPr/>
                    <a:lstStyle/>
                    <a:p>
                      <a:pPr defTabSz="914400">
                        <a:defRPr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December 27, 2024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Next Target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Target  before LS2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Unit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Ring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LER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HER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LER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HER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LER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HER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Emittance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4.0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4.6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4.0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4.6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4.0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4.6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nm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Beam Current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1632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1259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2080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1480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3026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2000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mA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Number of bunches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2346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2346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2346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Bunch current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0.696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0.537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0.89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0.63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1.29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0.85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mA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Horizontal size σ</a:t>
                      </a:r>
                      <a:r>
                        <a:rPr baseline="-5999"/>
                        <a:t>x</a:t>
                      </a:r>
                      <a:r>
                        <a:t>*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15.5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16.6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15.5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16.6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15.5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16.6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μm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Vertical cap sigma Σ</a:t>
                      </a:r>
                      <a:r>
                        <a:rPr baseline="-5999"/>
                        <a:t>y</a:t>
                      </a:r>
                      <a:r>
                        <a:t>*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375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217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159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mm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Vertical size σ</a:t>
                      </a:r>
                      <a:r>
                        <a:rPr baseline="-5999"/>
                        <a:t>y</a:t>
                      </a:r>
                      <a:r>
                        <a:t>*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265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154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112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nm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Betatron tunes ν</a:t>
                      </a:r>
                      <a:r>
                        <a:rPr baseline="-5999"/>
                        <a:t>x</a:t>
                      </a:r>
                      <a:r>
                        <a:t> / ν</a:t>
                      </a:r>
                      <a:r>
                        <a:rPr baseline="-5999"/>
                        <a:t>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44.525 / 46.589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45.531 / 43.599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44.525 / 46.589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45.532 / 43.573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44.525 / 46.589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45.532 / 43.573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β</a:t>
                      </a:r>
                      <a:r>
                        <a:rPr baseline="-5999"/>
                        <a:t>x</a:t>
                      </a:r>
                      <a:r>
                        <a:t>* / β</a:t>
                      </a:r>
                      <a:r>
                        <a:rPr baseline="-5999"/>
                        <a:t>y</a:t>
                      </a:r>
                      <a:r>
                        <a:t>*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60 / 1.0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60 / 1.0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60 / 0.8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60 / 0.8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60 / 0.6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60 / 0.6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mm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σ</a:t>
                      </a:r>
                      <a:r>
                        <a:rPr baseline="-5999"/>
                        <a:t>z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4.6 (6.0</a:t>
                      </a:r>
                      <a:r>
                        <a:rPr baseline="31999"/>
                        <a:t>*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5.1 (6.1</a:t>
                      </a:r>
                      <a:r>
                        <a:rPr baseline="31999"/>
                        <a:t>*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4.6 (6.5</a:t>
                      </a:r>
                      <a:r>
                        <a:rPr baseline="31999"/>
                        <a:t>*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5.1 (6.4</a:t>
                      </a:r>
                      <a:r>
                        <a:rPr baseline="31999"/>
                        <a:t>*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4.6 (7.5</a:t>
                      </a:r>
                      <a:r>
                        <a:rPr baseline="31999"/>
                        <a:t>*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5.1 (6.9</a:t>
                      </a:r>
                      <a:r>
                        <a:rPr baseline="31999"/>
                        <a:t>*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mm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Piwinski angle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12.3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12.7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12.3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12.7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12.3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12.7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Crab waist  ratio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80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60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80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80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80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80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%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Beam-Beam  ξ</a:t>
                      </a:r>
                      <a:r>
                        <a:rPr baseline="-5999"/>
                        <a:t>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0.036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0.027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0.0444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0.0356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0.0549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0.0475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Specific luminosity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5.8 x 10</a:t>
                      </a:r>
                      <a:r>
                        <a:rPr baseline="31999"/>
                        <a:t>31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7.62 x 10</a:t>
                      </a:r>
                      <a:r>
                        <a:rPr baseline="31999"/>
                        <a:t>31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9.30 x 10</a:t>
                      </a:r>
                      <a:r>
                        <a:rPr baseline="31999"/>
                        <a:t>31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cm</a:t>
                      </a:r>
                      <a:r>
                        <a:rPr baseline="31999"/>
                        <a:t>-2</a:t>
                      </a:r>
                      <a:r>
                        <a:t>s</a:t>
                      </a:r>
                      <a:r>
                        <a:rPr baseline="31999"/>
                        <a:t>-1</a:t>
                      </a:r>
                      <a:r>
                        <a:t>/mA</a:t>
                      </a:r>
                      <a:r>
                        <a:rPr baseline="31999"/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7606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>
                          <a:solidFill>
                            <a:srgbClr val="FFFFFF"/>
                          </a:solidFill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rPr>
                        <a:t>Luminosity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5.1 x 10</a:t>
                      </a:r>
                      <a:r>
                        <a:rPr baseline="31999"/>
                        <a:t>34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1 x 10</a:t>
                      </a:r>
                      <a:r>
                        <a:rPr baseline="31999"/>
                        <a:t>35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2.4 x 10</a:t>
                      </a:r>
                      <a:r>
                        <a:rPr baseline="31999"/>
                        <a:t>35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Avenir Next Regular"/>
                          <a:ea typeface="Avenir Next Regular"/>
                          <a:cs typeface="Avenir Next Regular"/>
                          <a:sym typeface="Avenir Next Regular"/>
                        </a:defRPr>
                      </a:pPr>
                      <a:r>
                        <a:t>cm</a:t>
                      </a:r>
                      <a:r>
                        <a:rPr baseline="31999"/>
                        <a:t>-2</a:t>
                      </a:r>
                      <a:r>
                        <a:t>s</a:t>
                      </a:r>
                      <a:r>
                        <a:rPr baseline="31999"/>
                        <a:t>-1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13" name="Machine Parameters of SuperKEKB"/>
          <p:cNvSpPr txBox="1"/>
          <p:nvPr/>
        </p:nvSpPr>
        <p:spPr>
          <a:xfrm>
            <a:off x="436847" y="417987"/>
            <a:ext cx="786700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9437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Machine Parameters of SuperKEKB</a:t>
            </a:r>
          </a:p>
        </p:txBody>
      </p:sp>
      <p:sp>
        <p:nvSpPr>
          <p:cNvPr id="514" name="* Bunch lengthening is considered by using streak camera measurements."/>
          <p:cNvSpPr txBox="1"/>
          <p:nvPr/>
        </p:nvSpPr>
        <p:spPr>
          <a:xfrm>
            <a:off x="13923837" y="13003381"/>
            <a:ext cx="95769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baseline="31999"/>
              <a:t>* </a:t>
            </a:r>
            <a:r>
              <a:t>Bunch lengthening is considered by using streak camera measurements.</a:t>
            </a:r>
          </a:p>
        </p:txBody>
      </p:sp>
      <p:sp>
        <p:nvSpPr>
          <p:cNvPr id="515" name="楕円"/>
          <p:cNvSpPr/>
          <p:nvPr/>
        </p:nvSpPr>
        <p:spPr>
          <a:xfrm>
            <a:off x="9828283" y="3394504"/>
            <a:ext cx="5594585" cy="673101"/>
          </a:xfrm>
          <a:prstGeom prst="ellipse">
            <a:avLst/>
          </a:prstGeom>
          <a:ln w="38100">
            <a:solidFill>
              <a:srgbClr val="FF40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16" name="楕円"/>
          <p:cNvSpPr/>
          <p:nvPr/>
        </p:nvSpPr>
        <p:spPr>
          <a:xfrm>
            <a:off x="15480867" y="3394504"/>
            <a:ext cx="5594585" cy="673101"/>
          </a:xfrm>
          <a:prstGeom prst="ellipse">
            <a:avLst/>
          </a:prstGeom>
          <a:ln w="38100">
            <a:solidFill>
              <a:srgbClr val="FF40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17" name="楕円"/>
          <p:cNvSpPr/>
          <p:nvPr/>
        </p:nvSpPr>
        <p:spPr>
          <a:xfrm>
            <a:off x="15475207" y="8157667"/>
            <a:ext cx="5594585" cy="673101"/>
          </a:xfrm>
          <a:prstGeom prst="ellipse">
            <a:avLst/>
          </a:prstGeom>
          <a:ln w="38100">
            <a:solidFill>
              <a:srgbClr val="FF40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18" name="楕円"/>
          <p:cNvSpPr/>
          <p:nvPr/>
        </p:nvSpPr>
        <p:spPr>
          <a:xfrm>
            <a:off x="9828283" y="8157667"/>
            <a:ext cx="5594585" cy="673101"/>
          </a:xfrm>
          <a:prstGeom prst="ellipse">
            <a:avLst/>
          </a:prstGeom>
          <a:ln w="38100">
            <a:solidFill>
              <a:srgbClr val="FF40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19" name="矢印"/>
          <p:cNvSpPr/>
          <p:nvPr/>
        </p:nvSpPr>
        <p:spPr>
          <a:xfrm>
            <a:off x="9282372" y="308970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20" name="矢印"/>
          <p:cNvSpPr/>
          <p:nvPr/>
        </p:nvSpPr>
        <p:spPr>
          <a:xfrm>
            <a:off x="14842481" y="308970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521" name="Step-by-Step Improvement"/>
          <p:cNvSpPr txBox="1"/>
          <p:nvPr/>
        </p:nvSpPr>
        <p:spPr>
          <a:xfrm>
            <a:off x="16579778" y="570387"/>
            <a:ext cx="539211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96FF"/>
                </a:solidFill>
              </a:defRPr>
            </a:lvl1pPr>
          </a:lstStyle>
          <a:p>
            <a:pPr/>
            <a:r>
              <a:t>Step-by-Step Improvement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3" name="表1"/>
          <p:cNvGraphicFramePr/>
          <p:nvPr/>
        </p:nvGraphicFramePr>
        <p:xfrm>
          <a:off x="453752" y="911204"/>
          <a:ext cx="23489196" cy="1204439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4821222"/>
                <a:gridCol w="4663818"/>
                <a:gridCol w="4663818"/>
                <a:gridCol w="4663818"/>
                <a:gridCol w="4663818"/>
              </a:tblGrid>
              <a:tr h="1093790"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e</a:t>
                      </a:r>
                      <a:r>
                        <a:rPr baseline="31999"/>
                        <a:t>+</a:t>
                      </a:r>
                      <a:r>
                        <a:t> / e</a:t>
                      </a:r>
                      <a:r>
                        <a:rPr baseline="31999"/>
                        <a:t>-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DAΦNE Crab Waist
(2024)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SuperKEKB 
(2024)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FCC-ee (ZH)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CEPC (ZH)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09379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Energy E (GeV)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0.51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 / 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093790"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Emittance ε</a:t>
                      </a:r>
                      <a:r>
                        <a:rPr baseline="-5999"/>
                        <a:t>x</a:t>
                      </a:r>
                      <a:r>
                        <a:t> (nm)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280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4.0 / 4.6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0.66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0.64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093790"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σ</a:t>
                      </a:r>
                      <a:r>
                        <a:rPr baseline="-5999"/>
                        <a:t>y</a:t>
                      </a:r>
                      <a:r>
                        <a:rPr baseline="31999"/>
                        <a:t>*</a:t>
                      </a:r>
                      <a:r>
                        <a:t> (nm)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3100 (low current)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265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093790"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β</a:t>
                      </a:r>
                      <a:r>
                        <a:rPr baseline="-5999"/>
                        <a:t>x</a:t>
                      </a:r>
                      <a:r>
                        <a:rPr baseline="31999"/>
                        <a:t>*</a:t>
                      </a:r>
                      <a:r>
                        <a:t> (mm)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230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240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093790"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β</a:t>
                      </a:r>
                      <a:r>
                        <a:rPr baseline="-5999"/>
                        <a:t>y</a:t>
                      </a:r>
                      <a:r>
                        <a:rPr baseline="31999"/>
                        <a:t>*</a:t>
                      </a:r>
                      <a:r>
                        <a:t> (mm)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093790"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Bunch Length σ</a:t>
                      </a:r>
                      <a:r>
                        <a:rPr baseline="-5999"/>
                        <a:t>z </a:t>
                      </a:r>
                      <a:r>
                        <a:t>(mm)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4.6 (6.0) / 5.1 (6.1)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3.3 (5.6)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2.3 (4.1)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09379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Piwinski  Angle Φ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12.3 (16) / 12.7 (15)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3.8 (6.5)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800">
                          <a:solidFill>
                            <a:srgbClr val="FF26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2.8 (4.9)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093790"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Bunch Population N (x10</a:t>
                      </a:r>
                      <a:r>
                        <a:rPr baseline="31999"/>
                        <a:t>10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1.63 / 2.37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4.37 / 3.37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12.7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093790"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Number of Bunches n</a:t>
                      </a:r>
                      <a:r>
                        <a:rPr baseline="-5999"/>
                        <a:t>b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110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2346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440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268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093790"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L (cm</a:t>
                      </a:r>
                      <a:r>
                        <a:rPr baseline="31999"/>
                        <a:t>-2</a:t>
                      </a:r>
                      <a:r>
                        <a:t>s</a:t>
                      </a:r>
                      <a:r>
                        <a:rPr baseline="31999"/>
                        <a:t>-1</a:t>
                      </a:r>
                      <a:r>
                        <a:t>) / IP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2.4 x 10</a:t>
                      </a:r>
                      <a:r>
                        <a:rPr baseline="31999"/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5.1 x 10</a:t>
                      </a:r>
                      <a:r>
                        <a:rPr baseline="31999"/>
                        <a:t>34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7.5 x 10</a:t>
                      </a:r>
                      <a:r>
                        <a:rPr baseline="31999"/>
                        <a:t>34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5.0 x 10</a:t>
                      </a:r>
                      <a:r>
                        <a:rPr baseline="31999"/>
                        <a:t>34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24" name="FCC Integrated Program Stage 1: The FCC-ee"/>
          <p:cNvSpPr txBox="1"/>
          <p:nvPr/>
        </p:nvSpPr>
        <p:spPr>
          <a:xfrm>
            <a:off x="14629635" y="13085562"/>
            <a:ext cx="479514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FCC Integrated Program Stage 1: The FCC-ee</a:t>
            </a:r>
          </a:p>
        </p:txBody>
      </p:sp>
      <p:sp>
        <p:nvSpPr>
          <p:cNvPr id="525" name="eeFACT 2025"/>
          <p:cNvSpPr txBox="1"/>
          <p:nvPr/>
        </p:nvSpPr>
        <p:spPr>
          <a:xfrm>
            <a:off x="6898058" y="13085562"/>
            <a:ext cx="145742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eeFACT 2025</a:t>
            </a:r>
          </a:p>
        </p:txBody>
      </p:sp>
      <p:sp>
        <p:nvSpPr>
          <p:cNvPr id="526" name="eeFACT 2025"/>
          <p:cNvSpPr txBox="1"/>
          <p:nvPr/>
        </p:nvSpPr>
        <p:spPr>
          <a:xfrm>
            <a:off x="11730286" y="13085562"/>
            <a:ext cx="145742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eeFACT 2025</a:t>
            </a:r>
          </a:p>
        </p:txBody>
      </p:sp>
      <p:sp>
        <p:nvSpPr>
          <p:cNvPr id="527" name="CEPC TDR"/>
          <p:cNvSpPr txBox="1"/>
          <p:nvPr/>
        </p:nvSpPr>
        <p:spPr>
          <a:xfrm>
            <a:off x="21138703" y="13085562"/>
            <a:ext cx="114359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CEPC TDR</a:t>
            </a:r>
          </a:p>
        </p:txBody>
      </p:sp>
      <p:sp>
        <p:nvSpPr>
          <p:cNvPr id="528" name="Future Collider Projects"/>
          <p:cNvSpPr txBox="1"/>
          <p:nvPr/>
        </p:nvSpPr>
        <p:spPr>
          <a:xfrm>
            <a:off x="16426606" y="349439"/>
            <a:ext cx="517855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pPr/>
            <a:r>
              <a:t>Future Collider Projects</a:t>
            </a:r>
          </a:p>
        </p:txBody>
      </p:sp>
      <p:sp>
        <p:nvSpPr>
          <p:cNvPr id="529" name="On-Going"/>
          <p:cNvSpPr txBox="1"/>
          <p:nvPr/>
        </p:nvSpPr>
        <p:spPr>
          <a:xfrm>
            <a:off x="11126446" y="349439"/>
            <a:ext cx="213110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pPr/>
            <a:r>
              <a:t>On-Going</a:t>
            </a:r>
          </a:p>
        </p:txBody>
      </p:sp>
      <p:sp>
        <p:nvSpPr>
          <p:cNvPr id="530" name="Stand-By"/>
          <p:cNvSpPr txBox="1"/>
          <p:nvPr/>
        </p:nvSpPr>
        <p:spPr>
          <a:xfrm>
            <a:off x="6590795" y="349439"/>
            <a:ext cx="207194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pPr/>
            <a:r>
              <a:t>Stand-By</a:t>
            </a:r>
          </a:p>
        </p:txBody>
      </p:sp>
      <p:sp>
        <p:nvSpPr>
          <p:cNvPr id="531" name="楕円"/>
          <p:cNvSpPr/>
          <p:nvPr/>
        </p:nvSpPr>
        <p:spPr>
          <a:xfrm>
            <a:off x="15586338" y="4091349"/>
            <a:ext cx="7192560" cy="1270001"/>
          </a:xfrm>
          <a:prstGeom prst="ellipse">
            <a:avLst/>
          </a:prstGeom>
          <a:ln w="25400">
            <a:solidFill>
              <a:srgbClr val="FF40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alient Point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Salient Points</a:t>
            </a:r>
          </a:p>
        </p:txBody>
      </p:sp>
      <p:sp>
        <p:nvSpPr>
          <p:cNvPr id="534" name="High Intensity Machine   Very Interesting and Big Challeng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>
                <a:solidFill>
                  <a:srgbClr val="FF2600"/>
                </a:solidFill>
              </a:rPr>
              <a:t>High Intensity</a:t>
            </a:r>
            <a:r>
              <a:t> </a:t>
            </a:r>
            <a:r>
              <a:rPr>
                <a:solidFill>
                  <a:srgbClr val="FF2600"/>
                </a:solidFill>
              </a:rPr>
              <a:t>Machine</a:t>
            </a:r>
            <a:r>
              <a:t>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Very Interesting and Big Challenge</a:t>
            </a:r>
          </a:p>
          <a:p>
            <a:pPr>
              <a:buBlip>
                <a:blip r:embed="rId2"/>
              </a:buBlip>
              <a:defRPr>
                <a:solidFill>
                  <a:srgbClr val="FF2600"/>
                </a:solidFill>
              </a:defRPr>
            </a:pPr>
            <a:r>
              <a:t>Reducing Impedance</a:t>
            </a:r>
          </a:p>
          <a:p>
            <a:pPr lvl="1">
              <a:buBlip>
                <a:blip r:embed="rId2"/>
              </a:buBlip>
            </a:pPr>
            <a:r>
              <a:t>Nonlinear collimator helps reduce the impedance with background mitigation. (Full-Swing in the Next Run)</a:t>
            </a:r>
          </a:p>
          <a:p>
            <a:pPr>
              <a:buBlip>
                <a:blip r:embed="rId2"/>
              </a:buBlip>
            </a:pPr>
            <a:r>
              <a:rPr>
                <a:solidFill>
                  <a:srgbClr val="FF2600"/>
                </a:solidFill>
              </a:rPr>
              <a:t>Design of the IR should be simple as much as possible.</a:t>
            </a:r>
            <a:r>
              <a:t> </a:t>
            </a:r>
          </a:p>
          <a:p>
            <a:pPr>
              <a:buBlip>
                <a:blip r:embed="rId2"/>
              </a:buBlip>
            </a:pPr>
            <a:r>
              <a:rPr>
                <a:solidFill>
                  <a:srgbClr val="FF2600"/>
                </a:solidFill>
              </a:rPr>
              <a:t>Lattice</a:t>
            </a:r>
            <a:r>
              <a:t> </a:t>
            </a:r>
            <a:r>
              <a:rPr>
                <a:solidFill>
                  <a:srgbClr val="FF2600"/>
                </a:solidFill>
              </a:rPr>
              <a:t>nonlinear in the IR</a:t>
            </a:r>
            <a:r>
              <a:t> reduces dynamic aperture (Touschek lifetime) and can also affect Beam-Beam performance. </a:t>
            </a:r>
            <a:endParaRPr>
              <a:solidFill>
                <a:srgbClr val="FF2600"/>
              </a:solidFill>
            </a:endParaRPr>
          </a:p>
          <a:p>
            <a:pPr lvl="1" marL="1646039" indent="-884039">
              <a:buBlip>
                <a:blip r:embed="rId2"/>
              </a:buBlip>
              <a:defRPr sz="3600"/>
            </a:pPr>
            <a:r>
              <a:t>Try to correct imperfections. SuperKEKB has sextupole, skew sextupole, octupole correctors in the final focus.</a:t>
            </a:r>
          </a:p>
          <a:p>
            <a:pPr marL="1016000" indent="-698500">
              <a:buBlip>
                <a:blip r:embed="rId2"/>
              </a:buBlip>
              <a:defRPr>
                <a:solidFill>
                  <a:srgbClr val="FF2600"/>
                </a:solidFill>
              </a:defRPr>
            </a:pPr>
            <a:r>
              <a:t>Beam-Beam Blowup</a:t>
            </a:r>
          </a:p>
          <a:p>
            <a:pPr lvl="1" marL="1646039" indent="-884039">
              <a:buBlip>
                <a:blip r:embed="rId2"/>
              </a:buBlip>
              <a:defRPr sz="3600"/>
            </a:pPr>
            <a:r>
              <a:rPr>
                <a:solidFill>
                  <a:srgbClr val="FF2600"/>
                </a:solidFill>
              </a:rPr>
              <a:t>Combined effect of Beam-Beam, lattice nonlinear, and wakefield</a:t>
            </a:r>
            <a:r>
              <a:t> can affect luminosity.</a:t>
            </a:r>
          </a:p>
          <a:p>
            <a:pPr marL="1016000" indent="-698500">
              <a:buBlip>
                <a:blip r:embed="rId2"/>
              </a:buBlip>
            </a:pPr>
            <a:r>
              <a:rPr>
                <a:solidFill>
                  <a:srgbClr val="FF2600"/>
                </a:solidFill>
              </a:rPr>
              <a:t>Squeezing </a:t>
            </a:r>
            <a14:m>
              <m:oMath>
                <m:r>
                  <a:rPr xmlns:a="http://schemas.openxmlformats.org/drawingml/2006/main" sz="3600" i="1">
                    <a:solidFill>
                      <a:srgbClr val="FF2600"/>
                    </a:solidFill>
                    <a:latin typeface="Cambria Math" panose="02040503050406030204" pitchFamily="18" charset="0"/>
                  </a:rPr>
                  <m:t>β</m:t>
                </m:r>
              </m:oMath>
            </a14:m>
            <a:r>
              <a:rPr>
                <a:solidFill>
                  <a:srgbClr val="FF2600"/>
                </a:solidFill>
              </a:rPr>
              <a:t>* and increasing beam currents</a:t>
            </a:r>
            <a:r>
              <a:t> form the basis toward higher luminosity.</a:t>
            </a:r>
          </a:p>
          <a:p>
            <a:pPr lvl="1" marL="1460500" indent="-698500">
              <a:buBlip>
                <a:blip r:embed="rId2"/>
              </a:buBlip>
            </a:pPr>
            <a:r>
              <a:t>Lower </a:t>
            </a:r>
            <a14:m>
              <m:oMath>
                <m:r>
                  <a:rPr xmlns:a="http://schemas.openxmlformats.org/drawingml/2006/main" sz="3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β</m:t>
                </m:r>
              </m:oMath>
            </a14:m>
            <a:r>
              <a:t>* with small emittance reduces dynamic aperture. Chromaticity correction is big challenge.</a:t>
            </a:r>
          </a:p>
        </p:txBody>
      </p:sp>
      <p:sp>
        <p:nvSpPr>
          <p:cNvPr id="535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DA NE Team"/>
          <p:cNvSpPr txBox="1"/>
          <p:nvPr/>
        </p:nvSpPr>
        <p:spPr>
          <a:xfrm>
            <a:off x="10741760" y="764549"/>
            <a:ext cx="2900480" cy="56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/>
            </a:pPr>
            <a:r>
              <a:t>DA</a:t>
            </a:r>
            <a14:m>
              <m:oMath>
                <m:r>
                  <m:rPr>
                    <m:sty m:val="p"/>
                  </m:rP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Φ</m:t>
                </m:r>
              </m:oMath>
            </a14:m>
            <a:r>
              <a:t>NE Team</a:t>
            </a:r>
          </a:p>
        </p:txBody>
      </p:sp>
      <p:sp>
        <p:nvSpPr>
          <p:cNvPr id="538" name="SuperKEKB Team"/>
          <p:cNvSpPr txBox="1"/>
          <p:nvPr/>
        </p:nvSpPr>
        <p:spPr>
          <a:xfrm>
            <a:off x="10290125" y="6278565"/>
            <a:ext cx="380375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SuperKEKB Team</a:t>
            </a:r>
          </a:p>
        </p:txBody>
      </p:sp>
      <p:sp>
        <p:nvSpPr>
          <p:cNvPr id="539" name="Contributions from:…"/>
          <p:cNvSpPr txBox="1"/>
          <p:nvPr/>
        </p:nvSpPr>
        <p:spPr>
          <a:xfrm>
            <a:off x="4844121" y="10163466"/>
            <a:ext cx="17349063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Contributions from:</a:t>
            </a:r>
          </a:p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G. Broggi, J. Keintzel, M. L. Garrec, M. Ady, J. Salvesen, K. Oide, R. Soos, F. Zimmermann, R. Tomas, CERN</a:t>
            </a:r>
          </a:p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B. Dalena, Q. Buruant, CEA/Sacley</a:t>
            </a:r>
          </a:p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M. Li, IHEP/IJCLab; S. Wallon, IJCLab </a:t>
            </a:r>
          </a:p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I. Agapov, DESY</a:t>
            </a:r>
          </a:p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M. Migliorati, Sapienza University of Rome </a:t>
            </a:r>
          </a:p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L. Ruckman, SLAC </a:t>
            </a:r>
          </a:p>
        </p:txBody>
      </p:sp>
      <p:sp>
        <p:nvSpPr>
          <p:cNvPr id="540" name="T. Abe, Y. Arimoto, H. Ikeda, T. Ishibashi, F. Ito, S. Iwabuchi, R. Ueki, S. Enomoto, X. Wang,…"/>
          <p:cNvSpPr txBox="1"/>
          <p:nvPr/>
        </p:nvSpPr>
        <p:spPr>
          <a:xfrm>
            <a:off x="4844121" y="7306616"/>
            <a:ext cx="18365745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T. Abe, Y. Arimoto, H. Ikeda, T. Ishibashi, F. Ito, S. Iwabuchi, R. Ueki, S. Enomoto, X. Wang,</a:t>
            </a:r>
          </a:p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T. Oki, Y. Ohnishi, T. Okada, S. Ogasawara, H. Kaji, T. Kawamoto, H. Koiso, T. Kobayashi, K. Shibata,</a:t>
            </a:r>
          </a:p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H. Sugimura, H. Sugimoto, M. Tawada, M. Tobiyama, S. Nakamura, M. Nishiwaki, Y. Funakoshi, </a:t>
            </a:r>
          </a:p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M. Masuzawa, G. Mitsuka, T. Mimashi, A. Morita, S. Yoshimoto, T. Yamaguchi, Y. Yamamoto, </a:t>
            </a:r>
          </a:p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K. Watanabe, Y. Mu-Lee, O. E. Driss, M. Kurata, N. Iida, T. Kamitani, Y. Seimiya, K. Furukawa, T. Yoshimoto, </a:t>
            </a:r>
          </a:p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F. Miyahara, K. Matsuoka, K. Ohmi, D. Zhou, H. Nakayama, S. Tanaka, I. Nakamura, T. Koga, K. Uno, S. Uno, KEK</a:t>
            </a:r>
          </a:p>
        </p:txBody>
      </p:sp>
      <p:sp>
        <p:nvSpPr>
          <p:cNvPr id="541" name="C. Milardi, D. Alesini, S. Bilanishvili, S. Bini, M. Boscolo, B. Buonomo, S. Cantarella, A. Ciarma,…"/>
          <p:cNvSpPr txBox="1"/>
          <p:nvPr/>
        </p:nvSpPr>
        <p:spPr>
          <a:xfrm>
            <a:off x="4844121" y="1816652"/>
            <a:ext cx="1573241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C. Milardi, D. Alesini, S. Bilanishvili, S. Bini, M. Boscolo, B. Buonomo, S. Cantarella, A. Ciarma,</a:t>
            </a:r>
          </a:p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A. Drago, A. De Santis, E. Di Pasquale, D. Di Giovenale, C. Di Giulio, G. Di Pirro, L. Foggetta,</a:t>
            </a:r>
          </a:p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G. Franzini, A. Gallo, R. Gargana, S. Incremona, A. Liedl, A. Michelotti, L. Pellegrino, L. Piersanti, </a:t>
            </a:r>
          </a:p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R. Ricci, U. Rotundo, S. Spampinati, A. Stella, A. Vannozzi, M. Zobov, LNF-INFN Frascati</a:t>
            </a:r>
          </a:p>
        </p:txBody>
      </p:sp>
      <p:sp>
        <p:nvSpPr>
          <p:cNvPr id="542" name="Contributions from:…"/>
          <p:cNvSpPr txBox="1"/>
          <p:nvPr/>
        </p:nvSpPr>
        <p:spPr>
          <a:xfrm>
            <a:off x="4844121" y="3929715"/>
            <a:ext cx="5056170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Contributions from:</a:t>
            </a:r>
          </a:p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P. Raimondi, Fermilab</a:t>
            </a:r>
          </a:p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J. Chavanne, G. Le Bec, ESRF</a:t>
            </a:r>
          </a:p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O. R. Blanco-Garcia, ALBA  </a:t>
            </a:r>
          </a:p>
          <a:p>
            <a:pPr algn="l">
              <a:defRPr sz="2500">
                <a:solidFill>
                  <a:schemeClr val="accent1">
                    <a:lumOff val="-13575"/>
                  </a:schemeClr>
                </a:solidFill>
              </a:defRPr>
            </a:pPr>
            <a:r>
              <a:t>O. Etisken, Kirikalle University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onclusion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545" name="Sudden Beam Loss in SuperKEKB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Sudden Beam Loss in SuperKEKB</a:t>
            </a:r>
          </a:p>
          <a:p>
            <a:pPr lvl="1">
              <a:buBlip>
                <a:blip r:embed="rId2"/>
              </a:buBlip>
            </a:pPr>
            <a:r>
              <a:rPr>
                <a:solidFill>
                  <a:srgbClr val="0433FF"/>
                </a:solidFill>
              </a:rPr>
              <a:t>Beam-Dust interactions</a:t>
            </a:r>
            <a:r>
              <a:t>; </a:t>
            </a:r>
            <a:r>
              <a:rPr>
                <a:solidFill>
                  <a:srgbClr val="FF2600"/>
                </a:solidFill>
              </a:rPr>
              <a:t>Amorphous Graphite: VACSEAL Baked by Intense SR</a:t>
            </a:r>
            <a:r>
              <a:t> in the Flange Connection</a:t>
            </a:r>
          </a:p>
          <a:p>
            <a:pPr lvl="1">
              <a:buBlip>
                <a:blip r:embed="rId2"/>
              </a:buBlip>
              <a:defRPr>
                <a:solidFill>
                  <a:srgbClr val="0433FF"/>
                </a:solidFill>
              </a:defRPr>
            </a:pPr>
            <a:r>
              <a:t>Cleaning work is on-going. </a:t>
            </a:r>
            <a14:m>
              <m:oMath>
                <m:r>
                  <a:rPr xmlns:a="http://schemas.openxmlformats.org/drawingml/2006/main" sz="32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Expected to Be Solved.</a:t>
            </a:r>
          </a:p>
          <a:p>
            <a:pPr lvl="1">
              <a:buBlip>
                <a:blip r:embed="rId2"/>
              </a:buBlip>
            </a:pPr>
            <a:r>
              <a:t>Comparison between experiments and simulations is also on-going.</a:t>
            </a:r>
          </a:p>
          <a:p>
            <a:pPr lvl="1">
              <a:buBlip>
                <a:blip r:embed="rId2"/>
              </a:buBlip>
            </a:pPr>
            <a:r>
              <a:t>Don't use VACSEAL for MO-type flange. (Not found inside HELICOFLEX-type flange)  </a:t>
            </a:r>
          </a:p>
          <a:p>
            <a:pPr>
              <a:buBlip>
                <a:blip r:embed="rId2"/>
              </a:buBlip>
            </a:pPr>
            <a:r>
              <a:t>Beam-Beam Issues</a:t>
            </a:r>
          </a:p>
          <a:p>
            <a:pPr lvl="1">
              <a:buBlip>
                <a:blip r:embed="rId2"/>
              </a:buBlip>
              <a:defRPr>
                <a:solidFill>
                  <a:srgbClr val="0433FF"/>
                </a:solidFill>
              </a:defRPr>
            </a:pPr>
            <a:r>
              <a:t>X-Z instability can be understood. Reason for the Beam-Beam blowup is still unclear.</a:t>
            </a:r>
          </a:p>
          <a:p>
            <a:pPr lvl="1">
              <a:buBlip>
                <a:blip r:embed="rId2"/>
              </a:buBlip>
            </a:pPr>
            <a:r>
              <a:rPr>
                <a:solidFill>
                  <a:srgbClr val="0433FF"/>
                </a:solidFill>
              </a:rPr>
              <a:t>Beam-Beam simulations on GPU machines</a:t>
            </a:r>
            <a:r>
              <a:t> (Weak-Strong and Strong-Strong include lattice, machine imperfections, and wakefield) are on-going. </a:t>
            </a:r>
          </a:p>
          <a:p>
            <a:pPr>
              <a:buBlip>
                <a:blip r:embed="rId2"/>
              </a:buBlip>
            </a:pPr>
            <a:r>
              <a:t>Very Short Lifetime in Nono-Beam Scheme with Crab Waist Scheme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Injection Performance</a:t>
            </a:r>
          </a:p>
          <a:p>
            <a:pPr lvl="1">
              <a:buBlip>
                <a:blip r:embed="rId2"/>
              </a:buBlip>
              <a:defRPr>
                <a:solidFill>
                  <a:srgbClr val="0433FF"/>
                </a:solidFill>
              </a:defRPr>
            </a:pPr>
            <a:r>
              <a:t>Small dynamic aperture and Beam-Beam may require longitudinal phase-space injection.   </a:t>
            </a:r>
          </a:p>
          <a:p>
            <a:pPr>
              <a:buBlip>
                <a:blip r:embed="rId2"/>
              </a:buBlip>
            </a:pPr>
            <a:r>
              <a:t>International collaboration with CERN, IJCLab, DESY, IHEP, Frascati, SLAC, BNL, and Fermilab works to overcome these challenges. </a:t>
            </a:r>
          </a:p>
        </p:txBody>
      </p:sp>
      <p:sp>
        <p:nvSpPr>
          <p:cNvPr id="546" name="スライド番号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ontents"/>
          <p:cNvSpPr/>
          <p:nvPr>
            <p:ph type="body" idx="21"/>
          </p:nvPr>
        </p:nvSpPr>
        <p:spPr>
          <a:xfrm>
            <a:off x="2324100" y="-32544"/>
            <a:ext cx="22097256" cy="776288"/>
          </a:xfrm>
          <a:prstGeom prst="rect">
            <a:avLst/>
          </a:prstGeom>
        </p:spPr>
        <p:txBody>
          <a:bodyPr/>
          <a:lstStyle/>
          <a:p>
            <a:pPr/>
            <a:r>
              <a:t>Contents</a:t>
            </a:r>
          </a:p>
        </p:txBody>
      </p:sp>
      <p:sp>
        <p:nvSpPr>
          <p:cNvPr id="203" name="Ring Colliders: DA NE and SuperKEKB…"/>
          <p:cNvSpPr/>
          <p:nvPr/>
        </p:nvSpPr>
        <p:spPr>
          <a:xfrm>
            <a:off x="4090612" y="8397488"/>
            <a:ext cx="16202776" cy="410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1103312" indent="-785812" algn="l" defTabSz="821531">
              <a:spcBef>
                <a:spcPts val="3300"/>
              </a:spcBef>
              <a:buSzPct val="60000"/>
              <a:buBlip>
                <a:blip r:embed="rId2"/>
              </a:buBlip>
              <a:defRPr sz="3600"/>
            </a:pPr>
            <a:r>
              <a:t>Ring Colliders: DA</a:t>
            </a:r>
            <a14:m>
              <m:oMath>
                <m:r>
                  <m:rPr>
                    <m:sty m:val="p"/>
                  </m:rP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Φ</m:t>
                </m:r>
              </m:oMath>
            </a14:m>
            <a:r>
              <a:t>NE and SuperKEKB</a:t>
            </a:r>
          </a:p>
          <a:p>
            <a:pPr marL="1103312" indent="-785812" algn="l" defTabSz="821531">
              <a:spcBef>
                <a:spcPts val="3300"/>
              </a:spcBef>
              <a:buSzPct val="60000"/>
              <a:buBlip>
                <a:blip r:embed="rId2"/>
              </a:buBlip>
              <a:defRPr sz="3600"/>
            </a:pPr>
            <a:r>
              <a:t>Current Status and Achievements</a:t>
            </a:r>
          </a:p>
          <a:p>
            <a:pPr marL="1103312" indent="-785812" algn="l" defTabSz="821531">
              <a:spcBef>
                <a:spcPts val="3300"/>
              </a:spcBef>
              <a:buSzPct val="60000"/>
              <a:buBlip>
                <a:blip r:embed="rId2"/>
              </a:buBlip>
              <a:defRPr sz="3600"/>
            </a:pPr>
            <a:r>
              <a:t>Experiences and What is Challenge ?</a:t>
            </a:r>
          </a:p>
          <a:p>
            <a:pPr marL="1103312" indent="-785812" algn="l" defTabSz="821531">
              <a:spcBef>
                <a:spcPts val="3300"/>
              </a:spcBef>
              <a:buSzPct val="60000"/>
              <a:buBlip>
                <a:blip r:embed="rId2"/>
              </a:buBlip>
              <a:defRPr sz="3600"/>
            </a:pPr>
            <a:r>
              <a:t>Path Forward and Useful Experiences for Future Collider Projects </a:t>
            </a:r>
          </a:p>
        </p:txBody>
      </p:sp>
      <p:grpSp>
        <p:nvGrpSpPr>
          <p:cNvPr id="206" name="グループ"/>
          <p:cNvGrpSpPr/>
          <p:nvPr/>
        </p:nvGrpSpPr>
        <p:grpSpPr>
          <a:xfrm>
            <a:off x="14369417" y="1137728"/>
            <a:ext cx="8038768" cy="6161390"/>
            <a:chOff x="0" y="0"/>
            <a:chExt cx="8038766" cy="6161389"/>
          </a:xfrm>
        </p:grpSpPr>
        <p:pic>
          <p:nvPicPr>
            <p:cNvPr id="204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038767" cy="6161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e+"/>
            <p:cNvSpPr txBox="1"/>
            <p:nvPr/>
          </p:nvSpPr>
          <p:spPr>
            <a:xfrm>
              <a:off x="1425880" y="5163540"/>
              <a:ext cx="348275" cy="3235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solidFill>
                    <a:srgbClr val="FFFB00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/>
              <a:r>
                <a:t>e+</a:t>
              </a:r>
            </a:p>
          </p:txBody>
        </p:sp>
      </p:grpSp>
      <p:pic>
        <p:nvPicPr>
          <p:cNvPr id="207" name="ペーストされたムービー.png" descr="ペーストされたムービ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477" y="1135170"/>
            <a:ext cx="6312525" cy="6166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028" y="5854500"/>
            <a:ext cx="2473279" cy="2639572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Luminosity Challeng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Luminosity Challenge</a:t>
            </a:r>
          </a:p>
        </p:txBody>
      </p:sp>
      <p:sp>
        <p:nvSpPr>
          <p:cNvPr id="211" name="スライド番号"/>
          <p:cNvSpPr/>
          <p:nvPr>
            <p:ph type="sldNum" sz="quarter" idx="2"/>
          </p:nvPr>
        </p:nvSpPr>
        <p:spPr>
          <a:xfrm>
            <a:off x="12050644" y="13169900"/>
            <a:ext cx="282712" cy="4222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画像" descr="画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13625" y="2002394"/>
            <a:ext cx="11148531" cy="224150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矢印"/>
          <p:cNvSpPr/>
          <p:nvPr/>
        </p:nvSpPr>
        <p:spPr>
          <a:xfrm>
            <a:off x="3464357" y="8667599"/>
            <a:ext cx="1081633" cy="635623"/>
          </a:xfrm>
          <a:prstGeom prst="rightArrow">
            <a:avLst>
              <a:gd name="adj1" fmla="val 32943"/>
              <a:gd name="adj2" fmla="val 105005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4" name="Geometrical Loss…"/>
          <p:cNvSpPr txBox="1"/>
          <p:nvPr/>
        </p:nvSpPr>
        <p:spPr>
          <a:xfrm>
            <a:off x="17356332" y="3626318"/>
            <a:ext cx="687742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Geometrical Loss</a:t>
            </a:r>
          </a:p>
          <a:p>
            <a:pPr algn="l"/>
            <a:r>
              <a:rPr b="1">
                <a:solidFill>
                  <a:srgbClr val="0433FF"/>
                </a:solidFill>
              </a:rPr>
              <a:t>Hourglass Effect</a:t>
            </a:r>
            <a:r>
              <a:t>, Crossing Angle.</a:t>
            </a:r>
          </a:p>
        </p:txBody>
      </p:sp>
      <p:sp>
        <p:nvSpPr>
          <p:cNvPr id="215" name="線"/>
          <p:cNvSpPr/>
          <p:nvPr/>
        </p:nvSpPr>
        <p:spPr>
          <a:xfrm flipH="1" flipV="1">
            <a:off x="17041359" y="3284547"/>
            <a:ext cx="271455" cy="41639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16" name="In the flat beam,   = 30 - 50 nm is a target.     &lt; 1 mm and   &lt; 10 pm"/>
          <p:cNvSpPr txBox="1"/>
          <p:nvPr/>
        </p:nvSpPr>
        <p:spPr>
          <a:xfrm>
            <a:off x="3094110" y="4701378"/>
            <a:ext cx="15723396" cy="745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 the flat beam, </a:t>
            </a:r>
            <a14:m>
              <m:oMath>
                <m:sSubSup>
                  <m:e>
                    <m:r>
                      <a:rPr xmlns:a="http://schemas.openxmlformats.org/drawingml/2006/main" sz="36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σ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y</m:t>
                    </m:r>
                  </m:sub>
                  <m:sup>
                    <m:r>
                      <a:rPr xmlns:a="http://schemas.openxmlformats.org/drawingml/2006/main" sz="36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bSup>
              </m:oMath>
            </a14:m>
            <a:r>
              <a:t> </a:t>
            </a:r>
            <a:r>
              <a:rPr sz="3200">
                <a:solidFill>
                  <a:srgbClr val="FF2600"/>
                </a:solidFill>
              </a:rPr>
              <a:t>= </a:t>
            </a:r>
            <a:r>
              <a:rPr b="1" sz="3200">
                <a:solidFill>
                  <a:srgbClr val="FF2600"/>
                </a:solidFill>
              </a:rPr>
              <a:t>30 - 50 nm</a:t>
            </a:r>
            <a:r>
              <a:t> is a target. </a:t>
            </a:r>
            <a14:m>
              <m:oMath>
                <m: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rPr sz="3600"/>
              <a:t> </a:t>
            </a:r>
            <a14:m>
              <m:oMath>
                <m:sSubSup>
                  <m:e>
                    <m:r>
                      <a:rPr xmlns:a="http://schemas.openxmlformats.org/drawingml/2006/main" sz="32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β</m:t>
                    </m:r>
                  </m:e>
                  <m:sub>
                    <m:r>
                      <a:rPr xmlns:a="http://schemas.openxmlformats.org/drawingml/2006/main" sz="32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y</m:t>
                    </m:r>
                  </m:sub>
                  <m:sup>
                    <m:r>
                      <a:rPr xmlns:a="http://schemas.openxmlformats.org/drawingml/2006/main" sz="32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bSup>
              </m:oMath>
            </a14:m>
            <a:r>
              <a:rPr b="1" sz="3200">
                <a:solidFill>
                  <a:srgbClr val="FF2600"/>
                </a:solidFill>
              </a:rPr>
              <a:t> &lt; 1 mm and </a:t>
            </a:r>
            <a14:m>
              <m:oMath>
                <m:sSub>
                  <m:e>
                    <m:r>
                      <a:rPr xmlns:a="http://schemas.openxmlformats.org/drawingml/2006/main" sz="32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ε</m:t>
                    </m:r>
                  </m:e>
                  <m:sub>
                    <m:r>
                      <a:rPr xmlns:a="http://schemas.openxmlformats.org/drawingml/2006/main" sz="32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y</m:t>
                    </m:r>
                  </m:sub>
                </m:sSub>
              </m:oMath>
            </a14:m>
            <a:r>
              <a:rPr b="1" sz="3200">
                <a:solidFill>
                  <a:srgbClr val="FF2600"/>
                </a:solidFill>
              </a:rPr>
              <a:t> &lt; 10 pm</a:t>
            </a:r>
            <a:endParaRPr sz="3200">
              <a:solidFill>
                <a:srgbClr val="FF2600"/>
              </a:solidFill>
            </a:endParaRPr>
          </a:p>
        </p:txBody>
      </p:sp>
      <p:sp>
        <p:nvSpPr>
          <p:cNvPr id="217" name="Overcoming hourglass effect to squeeze"/>
          <p:cNvSpPr txBox="1"/>
          <p:nvPr/>
        </p:nvSpPr>
        <p:spPr>
          <a:xfrm>
            <a:off x="3532271" y="5684214"/>
            <a:ext cx="8718295" cy="635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Overcoming </a:t>
            </a:r>
            <a:r>
              <a:rPr b="1">
                <a:solidFill>
                  <a:srgbClr val="0433FF"/>
                </a:solidFill>
              </a:rPr>
              <a:t>hourglass effect</a:t>
            </a:r>
            <a:r>
              <a:t> to squeeze </a:t>
            </a:r>
            <a14:m>
              <m:oMath>
                <m:sSubSup>
                  <m:e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sub>
                  <m:sup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bSup>
              </m:oMath>
            </a14:m>
          </a:p>
        </p:txBody>
      </p:sp>
      <p:sp>
        <p:nvSpPr>
          <p:cNvPr id="218" name="Creating a Large Piwinski Angle…"/>
          <p:cNvSpPr txBox="1"/>
          <p:nvPr/>
        </p:nvSpPr>
        <p:spPr>
          <a:xfrm>
            <a:off x="12802150" y="7149692"/>
            <a:ext cx="7406032" cy="102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40FF"/>
                </a:solidFill>
              </a:defRPr>
            </a:pPr>
            <a14:m>
              <m:oMath>
                <m:r>
                  <a:rPr xmlns:a="http://schemas.openxmlformats.org/drawingml/2006/main" sz="3000" i="1">
                    <a:solidFill>
                      <a:srgbClr val="FF40FF"/>
                    </a:solidFill>
                    <a:latin typeface="Cambria Math" panose="02040503050406030204" pitchFamily="18" charset="0"/>
                  </a:rPr>
                  <m:t>←</m:t>
                </m:r>
              </m:oMath>
            </a14:m>
            <a:r>
              <a:t> Creating a Large Piwinski Angle</a:t>
            </a:r>
          </a:p>
          <a:p>
            <a:pPr>
              <a:defRPr b="1">
                <a:solidFill>
                  <a:srgbClr val="FF40FF"/>
                </a:solidFill>
              </a:defRPr>
            </a:pPr>
            <a:r>
              <a:t>to Make Short "Bunch"</a:t>
            </a:r>
          </a:p>
        </p:txBody>
      </p:sp>
      <p:sp>
        <p:nvSpPr>
          <p:cNvPr id="219" name="Large Crossing Angle and Low Emittance = Nano-Beam Scheme"/>
          <p:cNvSpPr txBox="1"/>
          <p:nvPr/>
        </p:nvSpPr>
        <p:spPr>
          <a:xfrm>
            <a:off x="4852254" y="8604410"/>
            <a:ext cx="1535571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rPr>
                <a:solidFill>
                  <a:srgbClr val="FF2600"/>
                </a:solidFill>
              </a:rPr>
              <a:t>Large Crossing Angle and Low Emittance</a:t>
            </a:r>
            <a:r>
              <a:t> = </a:t>
            </a:r>
            <a:r>
              <a:rPr b="1">
                <a:solidFill>
                  <a:srgbClr val="FF40FF"/>
                </a:solidFill>
              </a:rPr>
              <a:t>Nano-Beam Scheme</a:t>
            </a:r>
          </a:p>
        </p:txBody>
      </p:sp>
      <p:sp>
        <p:nvSpPr>
          <p:cNvPr id="220" name="DA NE:         = 1.7…"/>
          <p:cNvSpPr txBox="1"/>
          <p:nvPr/>
        </p:nvSpPr>
        <p:spPr>
          <a:xfrm>
            <a:off x="17208983" y="11652727"/>
            <a:ext cx="5621616" cy="1027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DA</a:t>
            </a:r>
            <a14:m>
              <m:oMath>
                <m:r>
                  <m:rPr>
                    <m:sty m:val="p"/>
                  </m:rP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Φ</m:t>
                </m:r>
              </m:oMath>
            </a14:m>
            <a:r>
              <a:t>NE:       </a:t>
            </a:r>
            <a14:m>
              <m:oMath>
                <m:r>
                  <m:rPr>
                    <m:sty m:val="p"/>
                  </m:rP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Φ</m:t>
                </m:r>
              </m:oMath>
            </a14:m>
            <a:r>
              <a:t> = 1.7</a:t>
            </a:r>
          </a:p>
          <a:p>
            <a:pPr algn="l"/>
            <a:r>
              <a:t>SuperKEKB: </a:t>
            </a:r>
            <a14:m>
              <m:oMath>
                <m:r>
                  <m:rPr>
                    <m:sty m:val="p"/>
                  </m:rP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Φ</m:t>
                </m:r>
              </m:oMath>
            </a14:m>
            <a:r>
              <a:t> = 12.3 / 12.7</a:t>
            </a:r>
          </a:p>
        </p:txBody>
      </p:sp>
      <p:pic>
        <p:nvPicPr>
          <p:cNvPr id="221" name="画像" descr="画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40426" y="6733298"/>
            <a:ext cx="3918973" cy="1521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画像" descr="画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04432" y="10294667"/>
            <a:ext cx="9743560" cy="2107716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線"/>
          <p:cNvSpPr/>
          <p:nvPr/>
        </p:nvSpPr>
        <p:spPr>
          <a:xfrm>
            <a:off x="20973955" y="4755324"/>
            <a:ext cx="1" cy="47046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24" name="角丸四角形"/>
          <p:cNvSpPr/>
          <p:nvPr/>
        </p:nvSpPr>
        <p:spPr>
          <a:xfrm>
            <a:off x="16674788" y="11531568"/>
            <a:ext cx="6690006" cy="1270001"/>
          </a:xfrm>
          <a:prstGeom prst="roundRect">
            <a:avLst>
              <a:gd name="adj" fmla="val 15000"/>
            </a:avLst>
          </a:prstGeom>
          <a:ln w="63500">
            <a:solidFill>
              <a:srgbClr val="FF40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grpSp>
        <p:nvGrpSpPr>
          <p:cNvPr id="230" name="グループ"/>
          <p:cNvGrpSpPr/>
          <p:nvPr/>
        </p:nvGrpSpPr>
        <p:grpSpPr>
          <a:xfrm>
            <a:off x="831574" y="10159604"/>
            <a:ext cx="3749109" cy="2152167"/>
            <a:chOff x="0" y="0"/>
            <a:chExt cx="3749107" cy="2152165"/>
          </a:xfrm>
        </p:grpSpPr>
        <p:sp>
          <p:nvSpPr>
            <p:cNvPr id="225" name="楕円"/>
            <p:cNvSpPr/>
            <p:nvPr/>
          </p:nvSpPr>
          <p:spPr>
            <a:xfrm rot="14400000">
              <a:off x="1659739" y="-626265"/>
              <a:ext cx="348953" cy="3475374"/>
            </a:xfrm>
            <a:prstGeom prst="ellipse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26" name="楕円"/>
            <p:cNvSpPr/>
            <p:nvPr/>
          </p:nvSpPr>
          <p:spPr>
            <a:xfrm flipH="1" rot="7200000">
              <a:off x="1659739" y="-626265"/>
              <a:ext cx="348953" cy="3475374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27" name="線"/>
            <p:cNvSpPr/>
            <p:nvPr/>
          </p:nvSpPr>
          <p:spPr>
            <a:xfrm flipV="1">
              <a:off x="124818" y="-1"/>
              <a:ext cx="3624290" cy="20924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28" name="線"/>
            <p:cNvSpPr/>
            <p:nvPr/>
          </p:nvSpPr>
          <p:spPr>
            <a:xfrm>
              <a:off x="-1" y="59680"/>
              <a:ext cx="3624291" cy="20924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229" name="方程式"/>
            <p:cNvSpPr txBox="1"/>
            <p:nvPr/>
          </p:nvSpPr>
          <p:spPr>
            <a:xfrm>
              <a:off x="2735731" y="961310"/>
              <a:ext cx="274174" cy="356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xmlns:a="http://schemas.openxmlformats.org/drawingml/2006/main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m:oMathPara>
              </a14:m>
              <a:endParaRPr sz="3000"/>
            </a:p>
          </p:txBody>
        </p:sp>
      </p:grpSp>
      <p:pic>
        <p:nvPicPr>
          <p:cNvPr id="231" name="画像" descr="画像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78552" y="6829197"/>
            <a:ext cx="3831767" cy="126585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Difficult to make   shorter"/>
          <p:cNvSpPr txBox="1"/>
          <p:nvPr/>
        </p:nvSpPr>
        <p:spPr>
          <a:xfrm>
            <a:off x="14043660" y="6557096"/>
            <a:ext cx="5199122" cy="601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>
                <a:solidFill>
                  <a:srgbClr val="FF2600"/>
                </a:solidFill>
              </a:rPr>
              <a:t>Difficult to make </a:t>
            </a:r>
            <a14:m>
              <m:oMath>
                <m:sSub>
                  <m:e>
                    <m:r>
                      <a:rPr xmlns:a="http://schemas.openxmlformats.org/drawingml/2006/main" sz="30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σ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z</m:t>
                    </m:r>
                  </m:sub>
                </m:sSub>
              </m:oMath>
            </a14:m>
            <a:r>
              <a:rPr>
                <a:solidFill>
                  <a:srgbClr val="FF2600"/>
                </a:solidFill>
              </a:rPr>
              <a:t> shorter</a:t>
            </a:r>
            <a:endParaRPr>
              <a:solidFill>
                <a:srgbClr val="FF2600"/>
              </a:solidFill>
            </a:endParaRPr>
          </a:p>
        </p:txBody>
      </p:sp>
      <p:pic>
        <p:nvPicPr>
          <p:cNvPr id="233" name="画像" descr="画像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168969" y="9472101"/>
            <a:ext cx="7708901" cy="133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Luminosity Challenge (cont'd)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Luminosity Challenge (cont'd)</a:t>
            </a:r>
          </a:p>
        </p:txBody>
      </p:sp>
      <p:sp>
        <p:nvSpPr>
          <p:cNvPr id="236" name="スライド番号"/>
          <p:cNvSpPr/>
          <p:nvPr>
            <p:ph type="sldNum" sz="quarter" idx="2"/>
          </p:nvPr>
        </p:nvSpPr>
        <p:spPr>
          <a:xfrm>
            <a:off x="12050644" y="13169900"/>
            <a:ext cx="282712" cy="4222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7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3394" y="2110358"/>
            <a:ext cx="8965769" cy="1928487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Vertical Beam Size at the IP"/>
          <p:cNvSpPr txBox="1"/>
          <p:nvPr/>
        </p:nvSpPr>
        <p:spPr>
          <a:xfrm>
            <a:off x="1640423" y="4737682"/>
            <a:ext cx="546671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Vertical Beam Size at the IP</a:t>
            </a:r>
          </a:p>
        </p:txBody>
      </p:sp>
      <p:pic>
        <p:nvPicPr>
          <p:cNvPr id="239" name="画像" descr="画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1988" y="5606044"/>
            <a:ext cx="11244135" cy="1378414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Vertical Dispersion"/>
          <p:cNvSpPr txBox="1"/>
          <p:nvPr/>
        </p:nvSpPr>
        <p:spPr>
          <a:xfrm>
            <a:off x="9196114" y="7294019"/>
            <a:ext cx="366515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Vertical Dispersion</a:t>
            </a:r>
          </a:p>
        </p:txBody>
      </p:sp>
      <p:sp>
        <p:nvSpPr>
          <p:cNvPr id="241" name="X-Y Couplings"/>
          <p:cNvSpPr txBox="1"/>
          <p:nvPr/>
        </p:nvSpPr>
        <p:spPr>
          <a:xfrm>
            <a:off x="13897204" y="7294019"/>
            <a:ext cx="273758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X-Y Couplings</a:t>
            </a:r>
          </a:p>
        </p:txBody>
      </p:sp>
      <p:sp>
        <p:nvSpPr>
          <p:cNvPr id="242" name="Machine Imperfection"/>
          <p:cNvSpPr txBox="1"/>
          <p:nvPr/>
        </p:nvSpPr>
        <p:spPr>
          <a:xfrm>
            <a:off x="17063408" y="7294019"/>
            <a:ext cx="4741451" cy="564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>
                <m:r>
                  <a:rPr xmlns:a="http://schemas.openxmlformats.org/drawingml/2006/main" sz="3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←</m:t>
                </m:r>
              </m:oMath>
            </a14:m>
            <a:r>
              <a:t> </a:t>
            </a:r>
            <a:r>
              <a:rPr>
                <a:solidFill>
                  <a:srgbClr val="FF2600"/>
                </a:solidFill>
              </a:rPr>
              <a:t>Machine Imperfection</a:t>
            </a:r>
          </a:p>
        </p:txBody>
      </p:sp>
      <p:sp>
        <p:nvSpPr>
          <p:cNvPr id="243" name="Vertical Emittance"/>
          <p:cNvSpPr txBox="1"/>
          <p:nvPr/>
        </p:nvSpPr>
        <p:spPr>
          <a:xfrm>
            <a:off x="1640423" y="8182212"/>
            <a:ext cx="357790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Vertical Emittance</a:t>
            </a:r>
          </a:p>
        </p:txBody>
      </p:sp>
      <p:sp>
        <p:nvSpPr>
          <p:cNvPr id="244" name="Beam-Beam Blowup"/>
          <p:cNvSpPr txBox="1"/>
          <p:nvPr/>
        </p:nvSpPr>
        <p:spPr>
          <a:xfrm>
            <a:off x="1640423" y="10378851"/>
            <a:ext cx="39836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Beam-Beam Blowup</a:t>
            </a:r>
          </a:p>
        </p:txBody>
      </p:sp>
      <p:sp>
        <p:nvSpPr>
          <p:cNvPr id="245" name="Combined Effect of Collimator Impedance and BxB Feedback Noise   -1 Mode Instability…"/>
          <p:cNvSpPr txBox="1"/>
          <p:nvPr/>
        </p:nvSpPr>
        <p:spPr>
          <a:xfrm>
            <a:off x="3454695" y="8950331"/>
            <a:ext cx="2055691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Combined Effect of </a:t>
            </a:r>
            <a:r>
              <a:rPr>
                <a:solidFill>
                  <a:srgbClr val="FF2600"/>
                </a:solidFill>
              </a:rPr>
              <a:t>Collimator Impedance</a:t>
            </a:r>
            <a:r>
              <a:t> and </a:t>
            </a:r>
            <a:r>
              <a:rPr>
                <a:solidFill>
                  <a:srgbClr val="FF2600"/>
                </a:solidFill>
              </a:rPr>
              <a:t>BxB Feedback Noise</a:t>
            </a:r>
            <a:r>
              <a:t>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</a:t>
            </a:r>
            <a:r>
              <a:rPr>
                <a:solidFill>
                  <a:srgbClr val="9437FF"/>
                </a:solidFill>
              </a:rPr>
              <a:t>-1 Mode Instability</a:t>
            </a:r>
          </a:p>
          <a:p>
            <a:pPr algn="l">
              <a:defRPr sz="3600"/>
            </a:pPr>
            <a:r>
              <a:t>Optics Distortion due to </a:t>
            </a:r>
            <a:r>
              <a:rPr>
                <a:solidFill>
                  <a:srgbClr val="FF2600"/>
                </a:solidFill>
              </a:rPr>
              <a:t>Machine Imperfection</a:t>
            </a:r>
          </a:p>
        </p:txBody>
      </p:sp>
      <p:sp>
        <p:nvSpPr>
          <p:cNvPr id="246" name="Betatron Resonance   Crab Waist Scheme can mitigate.…"/>
          <p:cNvSpPr txBox="1"/>
          <p:nvPr/>
        </p:nvSpPr>
        <p:spPr>
          <a:xfrm>
            <a:off x="3454695" y="11123615"/>
            <a:ext cx="1513984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rPr>
                <a:solidFill>
                  <a:srgbClr val="FF2600"/>
                </a:solidFill>
              </a:rPr>
              <a:t>Betatron Resonance</a:t>
            </a:r>
            <a:r>
              <a:t>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</a:t>
            </a:r>
            <a:r>
              <a:rPr b="1">
                <a:solidFill>
                  <a:srgbClr val="FF40FF"/>
                </a:solidFill>
              </a:rPr>
              <a:t>Crab Waist Scheme can mitigate.</a:t>
            </a:r>
            <a:endParaRPr b="1">
              <a:solidFill>
                <a:srgbClr val="FF40FF"/>
              </a:solidFill>
            </a:endParaRPr>
          </a:p>
          <a:p>
            <a:pPr algn="l">
              <a:defRPr sz="3600"/>
            </a:pPr>
            <a:r>
              <a:t>Combined Effect of </a:t>
            </a:r>
            <a:r>
              <a:rPr>
                <a:solidFill>
                  <a:srgbClr val="FF2600"/>
                </a:solidFill>
              </a:rPr>
              <a:t>Lattice Nonlinear</a:t>
            </a:r>
            <a:r>
              <a:t>, </a:t>
            </a:r>
            <a:r>
              <a:rPr>
                <a:solidFill>
                  <a:srgbClr val="9437FF"/>
                </a:solidFill>
              </a:rPr>
              <a:t>Beam-Beam</a:t>
            </a:r>
            <a:r>
              <a:t>, and </a:t>
            </a:r>
            <a:r>
              <a:rPr>
                <a:solidFill>
                  <a:srgbClr val="FF2600"/>
                </a:solidFill>
              </a:rPr>
              <a:t>Wakefield</a:t>
            </a:r>
          </a:p>
        </p:txBody>
      </p:sp>
      <p:pic>
        <p:nvPicPr>
          <p:cNvPr id="247" name="画像" descr="画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65280" y="1933008"/>
            <a:ext cx="8809126" cy="175857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Beam-Beam Parameter"/>
          <p:cNvSpPr txBox="1"/>
          <p:nvPr/>
        </p:nvSpPr>
        <p:spPr>
          <a:xfrm>
            <a:off x="15035854" y="3784547"/>
            <a:ext cx="456761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Beam-Beam Parameter</a:t>
            </a:r>
          </a:p>
        </p:txBody>
      </p:sp>
      <p:sp>
        <p:nvSpPr>
          <p:cNvPr id="249" name="線"/>
          <p:cNvSpPr/>
          <p:nvPr/>
        </p:nvSpPr>
        <p:spPr>
          <a:xfrm>
            <a:off x="10341698" y="7139238"/>
            <a:ext cx="1175581" cy="1"/>
          </a:xfrm>
          <a:prstGeom prst="line">
            <a:avLst/>
          </a:prstGeom>
          <a:ln w="38100">
            <a:solidFill>
              <a:srgbClr val="9437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50" name="線"/>
          <p:cNvSpPr/>
          <p:nvPr/>
        </p:nvSpPr>
        <p:spPr>
          <a:xfrm>
            <a:off x="12785558" y="7139238"/>
            <a:ext cx="4567610" cy="1"/>
          </a:xfrm>
          <a:prstGeom prst="line">
            <a:avLst/>
          </a:prstGeom>
          <a:ln w="38100">
            <a:solidFill>
              <a:srgbClr val="9437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51" name="Ratio of   to"/>
          <p:cNvSpPr txBox="1"/>
          <p:nvPr/>
        </p:nvSpPr>
        <p:spPr>
          <a:xfrm>
            <a:off x="20283409" y="3993096"/>
            <a:ext cx="3028031" cy="635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Ratio of </a:t>
            </a:r>
            <a14:m>
              <m:oMath>
                <m:sSubSup>
                  <m:e>
                    <m:r>
                      <a:rPr xmlns:a="http://schemas.openxmlformats.org/drawingml/2006/main" sz="30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β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y</m:t>
                    </m:r>
                  </m:sub>
                  <m:sup>
                    <m:r>
                      <a:rPr xmlns:a="http://schemas.openxmlformats.org/drawingml/2006/main" sz="30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bSup>
              </m:oMath>
            </a14:m>
            <a:r>
              <a:t> to </a:t>
            </a:r>
            <a14:m>
              <m:oMath>
                <m:sSub>
                  <m:e>
                    <m:r>
                      <a:rPr xmlns:a="http://schemas.openxmlformats.org/drawingml/2006/main" sz="30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ε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y</m:t>
                    </m:r>
                  </m:sub>
                </m:sSub>
              </m:oMath>
            </a14:m>
          </a:p>
        </p:txBody>
      </p:sp>
      <p:pic>
        <p:nvPicPr>
          <p:cNvPr id="252" name="画像" descr="画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050266" y="6196063"/>
            <a:ext cx="10795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Waist position…"/>
          <p:cNvSpPr txBox="1"/>
          <p:nvPr/>
        </p:nvSpPr>
        <p:spPr>
          <a:xfrm>
            <a:off x="20686121" y="5897613"/>
            <a:ext cx="278706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Waist position</a:t>
            </a:r>
          </a:p>
          <a:p>
            <a:pPr algn="l"/>
            <a:r>
              <a:t>is adjusted.</a:t>
            </a:r>
          </a:p>
        </p:txBody>
      </p:sp>
      <p:sp>
        <p:nvSpPr>
          <p:cNvPr id="254" name="線"/>
          <p:cNvSpPr/>
          <p:nvPr/>
        </p:nvSpPr>
        <p:spPr>
          <a:xfrm flipV="1">
            <a:off x="5265138" y="6620561"/>
            <a:ext cx="3141186" cy="17474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ペーストされたムービー.png" descr="ペーストされたムービ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43039" y="5516236"/>
            <a:ext cx="11374184" cy="4927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ペーストされたムービー.png" descr="ペーストされたムービ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09492" y="2022273"/>
            <a:ext cx="11190479" cy="3391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" name="グループ"/>
          <p:cNvGrpSpPr/>
          <p:nvPr/>
        </p:nvGrpSpPr>
        <p:grpSpPr>
          <a:xfrm>
            <a:off x="-441793" y="5102724"/>
            <a:ext cx="13344931" cy="4574470"/>
            <a:chOff x="0" y="-50799"/>
            <a:chExt cx="13344929" cy="4574468"/>
          </a:xfrm>
        </p:grpSpPr>
        <p:pic>
          <p:nvPicPr>
            <p:cNvPr id="258" name="ペーストされたムービー.png" descr="ペーストされたムービー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14703"/>
              <a:ext cx="13344930" cy="4308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テキスト"/>
            <p:cNvSpPr txBox="1"/>
            <p:nvPr/>
          </p:nvSpPr>
          <p:spPr>
            <a:xfrm>
              <a:off x="1361217" y="2012585"/>
              <a:ext cx="977016" cy="70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14:m>
                <m:oMathPara>
                  <m:oMathParaPr>
                    <m:jc m:val="center"/>
                  </m:oMathParaPr>
                  <m:oMath>
                    <m:sSub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m:oMathPara>
              </a14:m>
            </a:p>
          </p:txBody>
        </p:sp>
        <p:sp>
          <p:nvSpPr>
            <p:cNvPr id="260" name="/2"/>
            <p:cNvSpPr txBox="1"/>
            <p:nvPr/>
          </p:nvSpPr>
          <p:spPr>
            <a:xfrm>
              <a:off x="10166731" y="1935756"/>
              <a:ext cx="50184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/>
              <a:r>
                <a:t>/2</a:t>
              </a:r>
            </a:p>
          </p:txBody>
        </p:sp>
        <p:sp>
          <p:nvSpPr>
            <p:cNvPr id="261" name="テキスト"/>
            <p:cNvSpPr txBox="1"/>
            <p:nvPr/>
          </p:nvSpPr>
          <p:spPr>
            <a:xfrm>
              <a:off x="5466977" y="-50800"/>
              <a:ext cx="1712700" cy="11968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600"/>
              </a:pPr>
              <a:r>
                <a:t> </a:t>
              </a:r>
              <a14:m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f>
                    <m:fPr>
                      <m:ctrlP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  <m:sup>
                          <m:r>
                            <a:rPr xmlns:a="http://schemas.openxmlformats.org/drawingml/2006/ma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*</m:t>
                          </m:r>
                        </m:sup>
                      </m:sSubSup>
                    </m:num>
                    <m:den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e>
                          <m:r>
                            <a:rPr xmlns:a="http://schemas.openxmlformats.org/drawingml/2006/ma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xmlns:a="http://schemas.openxmlformats.org/drawingml/2006/main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a14:m>
            </a:p>
          </p:txBody>
        </p:sp>
        <p:sp>
          <p:nvSpPr>
            <p:cNvPr id="262" name="線"/>
            <p:cNvSpPr/>
            <p:nvPr/>
          </p:nvSpPr>
          <p:spPr>
            <a:xfrm flipV="1">
              <a:off x="6392280" y="2044787"/>
              <a:ext cx="219557" cy="851998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293" name="接続の線"/>
          <p:cNvSpPr/>
          <p:nvPr/>
        </p:nvSpPr>
        <p:spPr>
          <a:xfrm>
            <a:off x="4311543" y="3571767"/>
            <a:ext cx="3506971" cy="1211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fill="norm" stroke="1" extrusionOk="0">
                <a:moveTo>
                  <a:pt x="21600" y="0"/>
                </a:moveTo>
                <a:cubicBezTo>
                  <a:pt x="13948" y="21473"/>
                  <a:pt x="6748" y="21600"/>
                  <a:pt x="0" y="38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65" name="方程式"/>
          <p:cNvSpPr txBox="1"/>
          <p:nvPr/>
        </p:nvSpPr>
        <p:spPr>
          <a:xfrm>
            <a:off x="4595782" y="3497810"/>
            <a:ext cx="371853" cy="49115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</m:sSub>
                </m:oMath>
              </m:oMathPara>
            </a14:m>
            <a:endParaRPr sz="3600"/>
          </a:p>
        </p:txBody>
      </p:sp>
      <p:sp>
        <p:nvSpPr>
          <p:cNvPr id="266" name="1. Nano-Beam Scheme"/>
          <p:cNvSpPr txBox="1"/>
          <p:nvPr/>
        </p:nvSpPr>
        <p:spPr>
          <a:xfrm>
            <a:off x="3100186" y="1353830"/>
            <a:ext cx="592016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FF40FF"/>
                </a:solidFill>
              </a:defRPr>
            </a:lvl1pPr>
          </a:lstStyle>
          <a:p>
            <a:pPr/>
            <a:r>
              <a:t>1. Nano-Beam Scheme</a:t>
            </a:r>
          </a:p>
        </p:txBody>
      </p:sp>
      <p:sp>
        <p:nvSpPr>
          <p:cNvPr id="267" name="2. Crab-Waist Scheme"/>
          <p:cNvSpPr txBox="1"/>
          <p:nvPr/>
        </p:nvSpPr>
        <p:spPr>
          <a:xfrm>
            <a:off x="15606895" y="1353830"/>
            <a:ext cx="578733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FF40FF"/>
                </a:solidFill>
              </a:defRPr>
            </a:lvl1pPr>
          </a:lstStyle>
          <a:p>
            <a:pPr/>
            <a:r>
              <a:t>2. Crab-Waist Scheme</a:t>
            </a:r>
          </a:p>
        </p:txBody>
      </p:sp>
      <p:sp>
        <p:nvSpPr>
          <p:cNvPr id="268" name="Effectively Very Short Bunch   &quot;Hourglass&quot;"/>
          <p:cNvSpPr txBox="1"/>
          <p:nvPr/>
        </p:nvSpPr>
        <p:spPr>
          <a:xfrm>
            <a:off x="1350336" y="9908836"/>
            <a:ext cx="9428979" cy="56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9437FF"/>
                </a:solidFill>
              </a:defRPr>
            </a:pPr>
            <a:r>
              <a:t>Effectively Very Short Bunch </a:t>
            </a:r>
            <a14:m>
              <m:oMath>
                <m:r>
                  <a:rPr xmlns:a="http://schemas.openxmlformats.org/drawingml/2006/main" sz="3000" i="1">
                    <a:solidFill>
                      <a:srgbClr val="9437FF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"Hourglass"</a:t>
            </a:r>
          </a:p>
        </p:txBody>
      </p:sp>
      <p:sp>
        <p:nvSpPr>
          <p:cNvPr id="269" name="Two New Technologies"/>
          <p:cNvSpPr txBox="1"/>
          <p:nvPr/>
        </p:nvSpPr>
        <p:spPr>
          <a:xfrm>
            <a:off x="8859887" y="233176"/>
            <a:ext cx="666422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0433FF"/>
                </a:solidFill>
              </a:defRPr>
            </a:lvl1pPr>
          </a:lstStyle>
          <a:p>
            <a:pPr/>
            <a:r>
              <a:t>Two New Technologies</a:t>
            </a:r>
          </a:p>
        </p:txBody>
      </p:sp>
      <p:sp>
        <p:nvSpPr>
          <p:cNvPr id="270" name="四角形"/>
          <p:cNvSpPr/>
          <p:nvPr/>
        </p:nvSpPr>
        <p:spPr>
          <a:xfrm>
            <a:off x="138373" y="1193485"/>
            <a:ext cx="12369919" cy="12076052"/>
          </a:xfrm>
          <a:prstGeom prst="rect">
            <a:avLst/>
          </a:prstGeom>
          <a:ln w="254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1" name="四角形"/>
          <p:cNvSpPr/>
          <p:nvPr/>
        </p:nvSpPr>
        <p:spPr>
          <a:xfrm>
            <a:off x="12751953" y="1193485"/>
            <a:ext cx="11497216" cy="12076052"/>
          </a:xfrm>
          <a:prstGeom prst="rect">
            <a:avLst/>
          </a:prstGeom>
          <a:ln w="25400">
            <a:solidFill>
              <a:srgbClr val="79797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2" name="P. Raimondi et al., LNF-07/003"/>
          <p:cNvSpPr txBox="1"/>
          <p:nvPr/>
        </p:nvSpPr>
        <p:spPr>
          <a:xfrm>
            <a:off x="20040258" y="550676"/>
            <a:ext cx="402141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P. Raimondi et al., LNF-07/003</a:t>
            </a:r>
          </a:p>
        </p:txBody>
      </p:sp>
      <p:sp>
        <p:nvSpPr>
          <p:cNvPr id="273" name="Suppression of Betatron Resonance"/>
          <p:cNvSpPr txBox="1"/>
          <p:nvPr/>
        </p:nvSpPr>
        <p:spPr>
          <a:xfrm>
            <a:off x="14315879" y="10927757"/>
            <a:ext cx="774044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9437FF"/>
                </a:solidFill>
              </a:defRPr>
            </a:lvl1pPr>
          </a:lstStyle>
          <a:p>
            <a:pPr/>
            <a:r>
              <a:t>Suppression of Betatron Resonance</a:t>
            </a:r>
          </a:p>
        </p:txBody>
      </p:sp>
      <p:sp>
        <p:nvSpPr>
          <p:cNvPr id="274" name="線"/>
          <p:cNvSpPr/>
          <p:nvPr/>
        </p:nvSpPr>
        <p:spPr>
          <a:xfrm flipH="1" flipV="1">
            <a:off x="17163576" y="8645775"/>
            <a:ext cx="824079" cy="195252"/>
          </a:xfrm>
          <a:prstGeom prst="line">
            <a:avLst/>
          </a:prstGeom>
          <a:ln w="50800">
            <a:solidFill>
              <a:srgbClr val="9437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5" name="&quot;waist&quot;"/>
          <p:cNvSpPr txBox="1"/>
          <p:nvPr/>
        </p:nvSpPr>
        <p:spPr>
          <a:xfrm>
            <a:off x="5337762" y="3463985"/>
            <a:ext cx="145412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"waist"</a:t>
            </a:r>
          </a:p>
        </p:txBody>
      </p:sp>
      <p:sp>
        <p:nvSpPr>
          <p:cNvPr id="276" name="線"/>
          <p:cNvSpPr/>
          <p:nvPr/>
        </p:nvSpPr>
        <p:spPr>
          <a:xfrm>
            <a:off x="6060266" y="3982925"/>
            <a:ext cx="1" cy="7112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7" name="Collision Region"/>
          <p:cNvSpPr txBox="1"/>
          <p:nvPr/>
        </p:nvSpPr>
        <p:spPr>
          <a:xfrm>
            <a:off x="4499116" y="6421996"/>
            <a:ext cx="313141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Collision Region</a:t>
            </a:r>
          </a:p>
        </p:txBody>
      </p:sp>
      <p:sp>
        <p:nvSpPr>
          <p:cNvPr id="278" name="線"/>
          <p:cNvSpPr/>
          <p:nvPr/>
        </p:nvSpPr>
        <p:spPr>
          <a:xfrm flipH="1" flipV="1">
            <a:off x="18301729" y="7831377"/>
            <a:ext cx="824080" cy="195253"/>
          </a:xfrm>
          <a:prstGeom prst="line">
            <a:avLst/>
          </a:prstGeom>
          <a:ln w="50800">
            <a:solidFill>
              <a:srgbClr val="9437FF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79" name="Related to Beam-Beam Interaction"/>
          <p:cNvSpPr txBox="1"/>
          <p:nvPr/>
        </p:nvSpPr>
        <p:spPr>
          <a:xfrm>
            <a:off x="14803663" y="11489708"/>
            <a:ext cx="676487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Related to Beam-Beam Interaction</a:t>
            </a:r>
          </a:p>
        </p:txBody>
      </p:sp>
      <p:sp>
        <p:nvSpPr>
          <p:cNvPr id="280" name="方程式"/>
          <p:cNvSpPr txBox="1"/>
          <p:nvPr/>
        </p:nvSpPr>
        <p:spPr>
          <a:xfrm>
            <a:off x="18701430" y="3856525"/>
            <a:ext cx="3231352" cy="4085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b>
                  </m:sSub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r>
                    <m:rPr>
                      <m:sty m:val="p"/>
                    </m:rP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</m:sSub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</m:oMath>
              </m:oMathPara>
            </a14:m>
            <a:endParaRPr sz="3000"/>
          </a:p>
        </p:txBody>
      </p:sp>
      <p:sp>
        <p:nvSpPr>
          <p:cNvPr id="281" name="Waist moves to…"/>
          <p:cNvSpPr txBox="1"/>
          <p:nvPr/>
        </p:nvSpPr>
        <p:spPr>
          <a:xfrm>
            <a:off x="18367123" y="9600051"/>
            <a:ext cx="477356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800"/>
            </a:pPr>
            <a:r>
              <a:t>Waist moves to </a:t>
            </a:r>
          </a:p>
          <a:p>
            <a:pPr algn="l">
              <a:defRPr sz="2800"/>
            </a:pPr>
            <a:r>
              <a:t>the opposite beam center.</a:t>
            </a:r>
          </a:p>
        </p:txBody>
      </p:sp>
      <p:grpSp>
        <p:nvGrpSpPr>
          <p:cNvPr id="284" name="グループ"/>
          <p:cNvGrpSpPr/>
          <p:nvPr/>
        </p:nvGrpSpPr>
        <p:grpSpPr>
          <a:xfrm>
            <a:off x="3348203" y="11199309"/>
            <a:ext cx="5433245" cy="1066801"/>
            <a:chOff x="0" y="0"/>
            <a:chExt cx="5433244" cy="1066800"/>
          </a:xfrm>
        </p:grpSpPr>
        <p:pic>
          <p:nvPicPr>
            <p:cNvPr id="282" name="画像" descr="画像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530600" cy="1066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方程式"/>
            <p:cNvSpPr txBox="1"/>
            <p:nvPr/>
          </p:nvSpPr>
          <p:spPr>
            <a:xfrm>
              <a:off x="4219352" y="400050"/>
              <a:ext cx="1213893" cy="266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m:oMathPara>
              </a14:m>
              <a:endParaRPr sz="3000"/>
            </a:p>
          </p:txBody>
        </p:sp>
      </p:grpSp>
      <p:sp>
        <p:nvSpPr>
          <p:cNvPr id="285" name="&lt; Focal Depth ( )"/>
          <p:cNvSpPr txBox="1"/>
          <p:nvPr/>
        </p:nvSpPr>
        <p:spPr>
          <a:xfrm>
            <a:off x="6819078" y="5354581"/>
            <a:ext cx="3813106" cy="635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&lt; Focal Depth (</a:t>
            </a:r>
            <a14:m>
              <m:oMath>
                <m:sSubSup>
                  <m:e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sub>
                  <m:sup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bSup>
              </m:oMath>
            </a14:m>
            <a:r>
              <a:t>)</a:t>
            </a:r>
          </a:p>
        </p:txBody>
      </p:sp>
      <p:sp>
        <p:nvSpPr>
          <p:cNvPr id="286" name="= 6 mm…"/>
          <p:cNvSpPr txBox="1"/>
          <p:nvPr/>
        </p:nvSpPr>
        <p:spPr>
          <a:xfrm>
            <a:off x="10296583" y="11399276"/>
            <a:ext cx="1841154" cy="87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14:m>
              <m:oMath>
                <m:sSub>
                  <m:e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σ</m:t>
                    </m:r>
                  </m:e>
                  <m:sub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z</m:t>
                    </m:r>
                  </m:sub>
                </m:sSub>
              </m:oMath>
            </a14:m>
            <a:r>
              <a:t> = 6 mm </a:t>
            </a:r>
          </a:p>
          <a:p>
            <a:pPr>
              <a:defRPr sz="2400"/>
            </a:pPr>
            <a:r>
              <a:t>SuperKEKB</a:t>
            </a:r>
          </a:p>
        </p:txBody>
      </p:sp>
      <p:sp>
        <p:nvSpPr>
          <p:cNvPr id="287" name="Key: Strong Sextupoles with Specific Optics"/>
          <p:cNvSpPr txBox="1"/>
          <p:nvPr/>
        </p:nvSpPr>
        <p:spPr>
          <a:xfrm>
            <a:off x="14250999" y="12388646"/>
            <a:ext cx="850746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Key: Strong Sextupoles with Specific Optics</a:t>
            </a:r>
          </a:p>
        </p:txBody>
      </p:sp>
      <p:sp>
        <p:nvSpPr>
          <p:cNvPr id="288" name="Key: Large Crossing Angle with Low"/>
          <p:cNvSpPr txBox="1"/>
          <p:nvPr/>
        </p:nvSpPr>
        <p:spPr>
          <a:xfrm>
            <a:off x="2354691" y="12376610"/>
            <a:ext cx="7411151" cy="58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Key: Large Crossing Angle with Low </a:t>
            </a:r>
            <a14:m>
              <m:oMath>
                <m:sSub>
                  <m:e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ε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</m:sub>
                </m:sSub>
              </m:oMath>
            </a14:m>
          </a:p>
        </p:txBody>
      </p:sp>
      <p:sp>
        <p:nvSpPr>
          <p:cNvPr id="289" name="&quot;Head-On Collision&quot;"/>
          <p:cNvSpPr txBox="1"/>
          <p:nvPr/>
        </p:nvSpPr>
        <p:spPr>
          <a:xfrm>
            <a:off x="4125929" y="10530007"/>
            <a:ext cx="387779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"Head-On Collision"</a:t>
            </a:r>
          </a:p>
        </p:txBody>
      </p:sp>
      <p:sp>
        <p:nvSpPr>
          <p:cNvPr id="290" name="線"/>
          <p:cNvSpPr/>
          <p:nvPr/>
        </p:nvSpPr>
        <p:spPr>
          <a:xfrm>
            <a:off x="9206901" y="11732709"/>
            <a:ext cx="9878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91" name="線"/>
          <p:cNvSpPr/>
          <p:nvPr/>
        </p:nvSpPr>
        <p:spPr>
          <a:xfrm>
            <a:off x="17699801" y="7194526"/>
            <a:ext cx="1362843" cy="776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2" fill="norm" stroke="1" extrusionOk="0">
                <a:moveTo>
                  <a:pt x="0" y="391"/>
                </a:moveTo>
                <a:cubicBezTo>
                  <a:pt x="854" y="4739"/>
                  <a:pt x="2005" y="8891"/>
                  <a:pt x="3426" y="12757"/>
                </a:cubicBezTo>
                <a:cubicBezTo>
                  <a:pt x="5096" y="17298"/>
                  <a:pt x="7367" y="21522"/>
                  <a:pt x="10404" y="21562"/>
                </a:cubicBezTo>
                <a:cubicBezTo>
                  <a:pt x="13277" y="21600"/>
                  <a:pt x="15517" y="17828"/>
                  <a:pt x="17252" y="13745"/>
                </a:cubicBezTo>
                <a:cubicBezTo>
                  <a:pt x="19045" y="9524"/>
                  <a:pt x="20507" y="4901"/>
                  <a:pt x="21600" y="0"/>
                </a:cubicBezTo>
              </a:path>
            </a:pathLst>
          </a:custGeom>
          <a:ln w="25400">
            <a:solidFill>
              <a:srgbClr val="FF7E7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92" name="線"/>
          <p:cNvSpPr/>
          <p:nvPr/>
        </p:nvSpPr>
        <p:spPr>
          <a:xfrm>
            <a:off x="17433101" y="7931126"/>
            <a:ext cx="1362843" cy="776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2" fill="norm" stroke="1" extrusionOk="0">
                <a:moveTo>
                  <a:pt x="0" y="391"/>
                </a:moveTo>
                <a:cubicBezTo>
                  <a:pt x="854" y="4739"/>
                  <a:pt x="2005" y="8891"/>
                  <a:pt x="3426" y="12757"/>
                </a:cubicBezTo>
                <a:cubicBezTo>
                  <a:pt x="5096" y="17298"/>
                  <a:pt x="7367" y="21522"/>
                  <a:pt x="10404" y="21562"/>
                </a:cubicBezTo>
                <a:cubicBezTo>
                  <a:pt x="13277" y="21600"/>
                  <a:pt x="15517" y="17828"/>
                  <a:pt x="17252" y="13745"/>
                </a:cubicBezTo>
                <a:cubicBezTo>
                  <a:pt x="19045" y="9524"/>
                  <a:pt x="20507" y="4901"/>
                  <a:pt x="21600" y="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ペーストされたムービー.png" descr="ペーストされたムービー.png"/>
          <p:cNvPicPr>
            <a:picLocks noChangeAspect="1"/>
          </p:cNvPicPr>
          <p:nvPr/>
        </p:nvPicPr>
        <p:blipFill>
          <a:blip r:embed="rId2">
            <a:extLst/>
          </a:blip>
          <a:srcRect l="1173" t="7435" r="1966" b="7435"/>
          <a:stretch>
            <a:fillRect/>
          </a:stretch>
        </p:blipFill>
        <p:spPr>
          <a:xfrm>
            <a:off x="5048176" y="2492106"/>
            <a:ext cx="14643972" cy="953377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線"/>
          <p:cNvSpPr/>
          <p:nvPr/>
        </p:nvSpPr>
        <p:spPr>
          <a:xfrm>
            <a:off x="17135912" y="6999251"/>
            <a:ext cx="1237953" cy="670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388" y="19202"/>
                  <a:pt x="8535" y="16008"/>
                  <a:pt x="12336" y="12100"/>
                </a:cubicBezTo>
                <a:cubicBezTo>
                  <a:pt x="15750" y="8590"/>
                  <a:pt x="18859" y="4529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97" name="= .59"/>
          <p:cNvSpPr txBox="1"/>
          <p:nvPr/>
        </p:nvSpPr>
        <p:spPr>
          <a:xfrm>
            <a:off x="15088923" y="9035599"/>
            <a:ext cx="1788107" cy="635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>
                <m:sSub>
                  <m:e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sub>
                </m:sSub>
              </m:oMath>
            </a14:m>
            <a:r>
              <a:t> = .59</a:t>
            </a:r>
          </a:p>
        </p:txBody>
      </p:sp>
      <p:sp>
        <p:nvSpPr>
          <p:cNvPr id="298" name="= .567"/>
          <p:cNvSpPr txBox="1"/>
          <p:nvPr/>
        </p:nvSpPr>
        <p:spPr>
          <a:xfrm>
            <a:off x="16288676" y="8229537"/>
            <a:ext cx="2030325" cy="635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>
                <m:sSub>
                  <m:e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sub>
                </m:sSub>
              </m:oMath>
            </a14:m>
            <a:r>
              <a:t> = .567</a:t>
            </a:r>
          </a:p>
        </p:txBody>
      </p:sp>
      <p:sp>
        <p:nvSpPr>
          <p:cNvPr id="299" name="線"/>
          <p:cNvSpPr/>
          <p:nvPr/>
        </p:nvSpPr>
        <p:spPr>
          <a:xfrm flipH="1" flipV="1">
            <a:off x="16365380" y="7798184"/>
            <a:ext cx="549820" cy="5498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00" name="線"/>
          <p:cNvSpPr/>
          <p:nvPr/>
        </p:nvSpPr>
        <p:spPr>
          <a:xfrm flipH="1" flipV="1">
            <a:off x="15260002" y="8485737"/>
            <a:ext cx="514899" cy="5148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01" name="ON"/>
          <p:cNvSpPr txBox="1"/>
          <p:nvPr/>
        </p:nvSpPr>
        <p:spPr>
          <a:xfrm>
            <a:off x="16295183" y="5211411"/>
            <a:ext cx="69919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ON</a:t>
            </a:r>
          </a:p>
        </p:txBody>
      </p:sp>
      <p:sp>
        <p:nvSpPr>
          <p:cNvPr id="302" name="OFF"/>
          <p:cNvSpPr txBox="1"/>
          <p:nvPr/>
        </p:nvSpPr>
        <p:spPr>
          <a:xfrm>
            <a:off x="13355034" y="7583199"/>
            <a:ext cx="8521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8F00"/>
                </a:solidFill>
              </a:defRPr>
            </a:lvl1pPr>
          </a:lstStyle>
          <a:p>
            <a:pPr>
              <a:defRPr>
                <a:solidFill>
                  <a:srgbClr val="0433FF"/>
                </a:solidFill>
              </a:defRPr>
            </a:pPr>
            <a:r>
              <a:rPr>
                <a:solidFill>
                  <a:srgbClr val="008F00"/>
                </a:solidFill>
              </a:rPr>
              <a:t>OFF</a:t>
            </a:r>
          </a:p>
        </p:txBody>
      </p:sp>
      <p:sp>
        <p:nvSpPr>
          <p:cNvPr id="303" name="OFF"/>
          <p:cNvSpPr txBox="1"/>
          <p:nvPr/>
        </p:nvSpPr>
        <p:spPr>
          <a:xfrm>
            <a:off x="12819143" y="6176974"/>
            <a:ext cx="8521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OFF</a:t>
            </a:r>
          </a:p>
        </p:txBody>
      </p:sp>
      <p:sp>
        <p:nvSpPr>
          <p:cNvPr id="304" name="= 20 pm"/>
          <p:cNvSpPr txBox="1"/>
          <p:nvPr/>
        </p:nvSpPr>
        <p:spPr>
          <a:xfrm>
            <a:off x="8286271" y="3256903"/>
            <a:ext cx="2196214" cy="635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>
                <m:sSub>
                  <m:e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ε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sub>
                </m:sSub>
              </m:oMath>
            </a14:m>
            <a:r>
              <a:t> = 20 pm</a:t>
            </a:r>
          </a:p>
        </p:txBody>
      </p:sp>
      <p:sp>
        <p:nvSpPr>
          <p:cNvPr id="305" name="= .570"/>
          <p:cNvSpPr txBox="1"/>
          <p:nvPr/>
        </p:nvSpPr>
        <p:spPr>
          <a:xfrm>
            <a:off x="18547327" y="6445850"/>
            <a:ext cx="2030325" cy="635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>
                <m:sSub>
                  <m:e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xmlns:a="http://schemas.openxmlformats.org/drawingml/2006/main"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sub>
                </m:sSub>
              </m:oMath>
            </a14:m>
            <a:r>
              <a:t> = .570</a:t>
            </a:r>
          </a:p>
        </p:txBody>
      </p:sp>
      <p:sp>
        <p:nvSpPr>
          <p:cNvPr id="306" name="Simulation"/>
          <p:cNvSpPr txBox="1"/>
          <p:nvPr/>
        </p:nvSpPr>
        <p:spPr>
          <a:xfrm>
            <a:off x="10570397" y="9606805"/>
            <a:ext cx="21513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Simulation</a:t>
            </a:r>
          </a:p>
        </p:txBody>
      </p:sp>
      <p:sp>
        <p:nvSpPr>
          <p:cNvPr id="307" name="Crab Waist ON and OFF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Crab Waist ON and OFF</a:t>
            </a:r>
          </a:p>
        </p:txBody>
      </p:sp>
      <p:sp>
        <p:nvSpPr>
          <p:cNvPr id="308" name="393 Bunches"/>
          <p:cNvSpPr txBox="1"/>
          <p:nvPr/>
        </p:nvSpPr>
        <p:spPr>
          <a:xfrm>
            <a:off x="22376821" y="1883526"/>
            <a:ext cx="176034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393 Bunches</a:t>
            </a:r>
          </a:p>
        </p:txBody>
      </p:sp>
      <p:sp>
        <p:nvSpPr>
          <p:cNvPr id="309" name="SuperKEKB Machine Study in 2024"/>
          <p:cNvSpPr txBox="1"/>
          <p:nvPr/>
        </p:nvSpPr>
        <p:spPr>
          <a:xfrm>
            <a:off x="8960291" y="1903530"/>
            <a:ext cx="67998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SuperKEKB Machine Study in 2024</a:t>
            </a:r>
          </a:p>
        </p:txBody>
      </p:sp>
      <p:pic>
        <p:nvPicPr>
          <p:cNvPr id="310" name="画像" descr="画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77679" y="2710803"/>
            <a:ext cx="4330701" cy="1117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Beam-Beam Blowup"/>
          <p:cNvSpPr txBox="1"/>
          <p:nvPr/>
        </p:nvSpPr>
        <p:spPr>
          <a:xfrm>
            <a:off x="12113595" y="3748923"/>
            <a:ext cx="398364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Beam-Beam Blowup</a:t>
            </a:r>
          </a:p>
        </p:txBody>
      </p:sp>
      <p:sp>
        <p:nvSpPr>
          <p:cNvPr id="312" name="線"/>
          <p:cNvSpPr/>
          <p:nvPr/>
        </p:nvSpPr>
        <p:spPr>
          <a:xfrm>
            <a:off x="17865566" y="4186381"/>
            <a:ext cx="1" cy="1820386"/>
          </a:xfrm>
          <a:prstGeom prst="line">
            <a:avLst/>
          </a:prstGeom>
          <a:ln w="38100">
            <a:solidFill>
              <a:srgbClr val="9437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13" name="Lsp decreases by 30 %"/>
          <p:cNvSpPr txBox="1"/>
          <p:nvPr/>
        </p:nvSpPr>
        <p:spPr>
          <a:xfrm>
            <a:off x="13337108" y="4384731"/>
            <a:ext cx="436966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9437FF"/>
                </a:solidFill>
              </a:defRPr>
            </a:pPr>
            <a:r>
              <a:t>L</a:t>
            </a:r>
            <a:r>
              <a:rPr baseline="-5999"/>
              <a:t>sp </a:t>
            </a:r>
            <a:r>
              <a:t>decreases by 30 %</a:t>
            </a:r>
          </a:p>
        </p:txBody>
      </p:sp>
      <p:sp>
        <p:nvSpPr>
          <p:cNvPr id="314" name="Experiment on March 12 and March 21-22 2024"/>
          <p:cNvSpPr txBox="1"/>
          <p:nvPr/>
        </p:nvSpPr>
        <p:spPr>
          <a:xfrm>
            <a:off x="17880074" y="1455611"/>
            <a:ext cx="633916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Experiment on March 12 and March 21-22 2024 </a:t>
            </a:r>
          </a:p>
        </p:txBody>
      </p:sp>
      <p:sp>
        <p:nvSpPr>
          <p:cNvPr id="315" name="スライド番号"/>
          <p:cNvSpPr/>
          <p:nvPr>
            <p:ph type="sldNum" sz="quarter" idx="2"/>
          </p:nvPr>
        </p:nvSpPr>
        <p:spPr>
          <a:xfrm>
            <a:off x="12050644" y="13169900"/>
            <a:ext cx="282712" cy="4222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6" name="Luminosity is OK for small  ."/>
          <p:cNvSpPr txBox="1"/>
          <p:nvPr/>
        </p:nvSpPr>
        <p:spPr>
          <a:xfrm>
            <a:off x="4621560" y="11917627"/>
            <a:ext cx="6406312" cy="59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9437FF"/>
                </a:solidFill>
              </a:defRPr>
            </a:pPr>
            <a:r>
              <a:t>Luminosity is OK for small </a:t>
            </a:r>
            <a14:m>
              <m:oMath>
                <m:sSub>
                  <m:e>
                    <m:r>
                      <a:rPr xmlns:a="http://schemas.openxmlformats.org/drawingml/2006/main" sz="30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I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0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+</m:t>
                    </m:r>
                  </m:sub>
                </m:sSub>
                <m:sSub>
                  <m:e>
                    <m:r>
                      <a:rPr xmlns:a="http://schemas.openxmlformats.org/drawingml/2006/main" sz="30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I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0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-</m:t>
                    </m:r>
                  </m:sub>
                </m:sSub>
              </m:oMath>
            </a14:m>
            <a:r>
              <a:t>. </a:t>
            </a:r>
          </a:p>
        </p:txBody>
      </p:sp>
      <p:sp>
        <p:nvSpPr>
          <p:cNvPr id="317" name="線"/>
          <p:cNvSpPr/>
          <p:nvPr/>
        </p:nvSpPr>
        <p:spPr>
          <a:xfrm flipV="1">
            <a:off x="7994772" y="10874747"/>
            <a:ext cx="1" cy="1015647"/>
          </a:xfrm>
          <a:prstGeom prst="line">
            <a:avLst/>
          </a:prstGeom>
          <a:ln w="25400">
            <a:solidFill>
              <a:srgbClr val="9437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18" name="We don't know the reason."/>
          <p:cNvSpPr txBox="1"/>
          <p:nvPr/>
        </p:nvSpPr>
        <p:spPr>
          <a:xfrm>
            <a:off x="18532230" y="4106567"/>
            <a:ext cx="525296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37FF"/>
                </a:solidFill>
              </a:defRPr>
            </a:lvl1pPr>
          </a:lstStyle>
          <a:p>
            <a:pPr/>
            <a:r>
              <a:t>We don't know the reason.</a:t>
            </a:r>
          </a:p>
        </p:txBody>
      </p:sp>
      <p:sp>
        <p:nvSpPr>
          <p:cNvPr id="319" name="Lattice Nonlinear ?…"/>
          <p:cNvSpPr txBox="1"/>
          <p:nvPr/>
        </p:nvSpPr>
        <p:spPr>
          <a:xfrm>
            <a:off x="19492055" y="4808347"/>
            <a:ext cx="368710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9437FF"/>
                </a:solidFill>
              </a:defRPr>
            </a:pPr>
            <a:r>
              <a:t>Lattice Nonlinear ?</a:t>
            </a:r>
          </a:p>
          <a:p>
            <a:pPr>
              <a:defRPr>
                <a:solidFill>
                  <a:srgbClr val="9437FF"/>
                </a:solidFill>
              </a:defRPr>
            </a:pPr>
            <a:r>
              <a:t>Space Charge ?</a:t>
            </a:r>
          </a:p>
          <a:p>
            <a:pPr>
              <a:defRPr>
                <a:solidFill>
                  <a:srgbClr val="9437FF"/>
                </a:solidFill>
              </a:defRPr>
            </a:pPr>
            <a:r>
              <a:t>Combined Effect ?</a:t>
            </a:r>
          </a:p>
        </p:txBody>
      </p:sp>
      <p:sp>
        <p:nvSpPr>
          <p:cNvPr id="320" name="Crab waist is effective at high intensity."/>
          <p:cNvSpPr txBox="1"/>
          <p:nvPr/>
        </p:nvSpPr>
        <p:spPr>
          <a:xfrm>
            <a:off x="15260981" y="11450139"/>
            <a:ext cx="86345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40FF"/>
                </a:solidFill>
              </a:defRPr>
            </a:lvl1pPr>
          </a:lstStyle>
          <a:p>
            <a:pPr/>
            <a:r>
              <a:t>Crab waist is effective at high intensity.</a:t>
            </a:r>
          </a:p>
        </p:txBody>
      </p:sp>
      <p:sp>
        <p:nvSpPr>
          <p:cNvPr id="321" name="Crab waist changes betatron resonance structure."/>
          <p:cNvSpPr txBox="1"/>
          <p:nvPr/>
        </p:nvSpPr>
        <p:spPr>
          <a:xfrm>
            <a:off x="11816696" y="12155676"/>
            <a:ext cx="1235161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400">
                <a:solidFill>
                  <a:srgbClr val="FF2600"/>
                </a:solidFill>
              </a:defRPr>
            </a:lvl1pPr>
          </a:lstStyle>
          <a:p>
            <a:pPr/>
            <a:r>
              <a:t>Crab waist changes betatron resonance structure.</a:t>
            </a:r>
          </a:p>
        </p:txBody>
      </p:sp>
      <p:pic>
        <p:nvPicPr>
          <p:cNvPr id="322" name="ペーストされたムービー.png" descr="ペーストされたムービ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877" y="3052502"/>
            <a:ext cx="4597401" cy="337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ペーストされたムービー.png" descr="ペーストされたムービ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622" y="8197998"/>
            <a:ext cx="43180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CW OFF"/>
          <p:cNvSpPr txBox="1"/>
          <p:nvPr/>
        </p:nvSpPr>
        <p:spPr>
          <a:xfrm>
            <a:off x="1415802" y="2679239"/>
            <a:ext cx="176964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CW OFF</a:t>
            </a:r>
          </a:p>
        </p:txBody>
      </p:sp>
      <p:sp>
        <p:nvSpPr>
          <p:cNvPr id="325" name="CW ON"/>
          <p:cNvSpPr txBox="1"/>
          <p:nvPr/>
        </p:nvSpPr>
        <p:spPr>
          <a:xfrm>
            <a:off x="1502308" y="7732431"/>
            <a:ext cx="159662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CW ON</a:t>
            </a:r>
          </a:p>
        </p:txBody>
      </p:sp>
      <p:sp>
        <p:nvSpPr>
          <p:cNvPr id="326" name="Beam-Beam Simulations…"/>
          <p:cNvSpPr txBox="1"/>
          <p:nvPr/>
        </p:nvSpPr>
        <p:spPr>
          <a:xfrm>
            <a:off x="630795" y="11705121"/>
            <a:ext cx="333965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Beam-Beam Simulations</a:t>
            </a:r>
          </a:p>
          <a:p>
            <a:pPr algn="l">
              <a:defRPr sz="2000"/>
            </a:pPr>
            <a:r>
              <a:t>D. Zhou et al.,</a:t>
            </a:r>
          </a:p>
          <a:p>
            <a:pPr algn="l">
              <a:defRPr sz="2000"/>
            </a:pPr>
            <a:r>
              <a:t>Phys. Rev. AB 26 071001</a:t>
            </a:r>
          </a:p>
        </p:txBody>
      </p:sp>
      <p:sp>
        <p:nvSpPr>
          <p:cNvPr id="327" name="線"/>
          <p:cNvSpPr/>
          <p:nvPr/>
        </p:nvSpPr>
        <p:spPr>
          <a:xfrm>
            <a:off x="8091354" y="3124145"/>
            <a:ext cx="9773496" cy="81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345"/>
                </a:moveTo>
                <a:lnTo>
                  <a:pt x="3135" y="0"/>
                </a:lnTo>
                <a:lnTo>
                  <a:pt x="9262" y="24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28" name="楕円"/>
          <p:cNvSpPr/>
          <p:nvPr/>
        </p:nvSpPr>
        <p:spPr>
          <a:xfrm rot="780000">
            <a:off x="288887" y="4839646"/>
            <a:ext cx="3687106" cy="572122"/>
          </a:xfrm>
          <a:prstGeom prst="ellipse">
            <a:avLst/>
          </a:prstGeom>
          <a:ln w="63500">
            <a:solidFill>
              <a:srgbClr val="FF40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29" name="線"/>
          <p:cNvSpPr/>
          <p:nvPr/>
        </p:nvSpPr>
        <p:spPr>
          <a:xfrm flipV="1">
            <a:off x="2937726" y="5644667"/>
            <a:ext cx="1" cy="692143"/>
          </a:xfrm>
          <a:prstGeom prst="line">
            <a:avLst/>
          </a:prstGeom>
          <a:ln w="38100">
            <a:solidFill>
              <a:srgbClr val="FF40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グループ"/>
          <p:cNvGrpSpPr/>
          <p:nvPr/>
        </p:nvGrpSpPr>
        <p:grpSpPr>
          <a:xfrm>
            <a:off x="12483047" y="7319491"/>
            <a:ext cx="11538247" cy="6051200"/>
            <a:chOff x="0" y="0"/>
            <a:chExt cx="11538246" cy="6051198"/>
          </a:xfrm>
        </p:grpSpPr>
        <p:pic>
          <p:nvPicPr>
            <p:cNvPr id="331" name="ペーストされたムービー.png" descr="ペーストされたムービー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538247" cy="5649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" name="2024"/>
            <p:cNvSpPr txBox="1"/>
            <p:nvPr/>
          </p:nvSpPr>
          <p:spPr>
            <a:xfrm>
              <a:off x="9079341" y="5492398"/>
              <a:ext cx="1083173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2024</a:t>
              </a:r>
            </a:p>
          </p:txBody>
        </p:sp>
        <p:sp>
          <p:nvSpPr>
            <p:cNvPr id="333" name="2023"/>
            <p:cNvSpPr txBox="1"/>
            <p:nvPr/>
          </p:nvSpPr>
          <p:spPr>
            <a:xfrm>
              <a:off x="3344302" y="5492398"/>
              <a:ext cx="108317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2023</a:t>
              </a:r>
            </a:p>
          </p:txBody>
        </p:sp>
      </p:grpSp>
      <p:sp>
        <p:nvSpPr>
          <p:cNvPr id="335" name="Physics events evaluated on the base of preliminary conservative considerations exhibit a signal to noise ratio 3 time higher with respect to the one measured in 2009."/>
          <p:cNvSpPr txBox="1"/>
          <p:nvPr/>
        </p:nvSpPr>
        <p:spPr>
          <a:xfrm>
            <a:off x="4485728" y="3640730"/>
            <a:ext cx="7723797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/>
            <a:r>
              <a:t>Physics events evaluated on the base of preliminary conservative considerations exhibit a signal to noise ratio 3 time higher with respect to the one measured in 2009.</a:t>
            </a:r>
          </a:p>
        </p:txBody>
      </p:sp>
      <p:sp>
        <p:nvSpPr>
          <p:cNvPr id="336" name="DA NE Performance Summary"/>
          <p:cNvSpPr txBox="1"/>
          <p:nvPr/>
        </p:nvSpPr>
        <p:spPr>
          <a:xfrm>
            <a:off x="1518823" y="553654"/>
            <a:ext cx="79455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3600">
                <a:solidFill>
                  <a:srgbClr val="0433FF"/>
                </a:solidFill>
              </a:defRPr>
            </a:pPr>
            <a:r>
              <a:t>DA</a:t>
            </a:r>
            <a14:m>
              <m:oMath>
                <m:r>
                  <m:rPr>
                    <m:sty m:val="p"/>
                  </m:rPr>
                  <a:rPr xmlns:a="http://schemas.openxmlformats.org/drawingml/2006/main" sz="36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Φ</m:t>
                </m:r>
              </m:oMath>
            </a14:m>
            <a:r>
              <a:t>NE Performance Summary</a:t>
            </a:r>
          </a:p>
        </p:txBody>
      </p:sp>
      <p:pic>
        <p:nvPicPr>
          <p:cNvPr id="337" name="ペーストされたムービー.png" descr="ペーストされたムービ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986" y="5764576"/>
            <a:ext cx="9996904" cy="7300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グループ" descr="グループ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27556" y="893227"/>
            <a:ext cx="11775680" cy="5045243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2.4 x 1032 cm-2s-1"/>
          <p:cNvSpPr txBox="1"/>
          <p:nvPr/>
        </p:nvSpPr>
        <p:spPr>
          <a:xfrm>
            <a:off x="8406638" y="5265815"/>
            <a:ext cx="380046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0433FF"/>
                </a:solidFill>
              </a:defRPr>
            </a:pPr>
            <a:r>
              <a:t>2.4 x 10</a:t>
            </a:r>
            <a:r>
              <a:rPr baseline="31999"/>
              <a:t>32</a:t>
            </a:r>
            <a:r>
              <a:t> cm</a:t>
            </a:r>
            <a:r>
              <a:rPr baseline="31999"/>
              <a:t>-2</a:t>
            </a:r>
            <a:r>
              <a:t>s</a:t>
            </a:r>
            <a:r>
              <a:rPr baseline="31999"/>
              <a:t>-1</a:t>
            </a:r>
          </a:p>
        </p:txBody>
      </p:sp>
      <p:pic>
        <p:nvPicPr>
          <p:cNvPr id="340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2245" y="1851940"/>
            <a:ext cx="2640828" cy="3521103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P. Raimondi et al.…"/>
          <p:cNvSpPr txBox="1"/>
          <p:nvPr/>
        </p:nvSpPr>
        <p:spPr>
          <a:xfrm>
            <a:off x="4168685" y="1856759"/>
            <a:ext cx="7964915" cy="1475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40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P. Raimondi et al.</a:t>
            </a:r>
          </a:p>
          <a:p>
            <a:pPr algn="l">
              <a:defRPr>
                <a:solidFill>
                  <a:srgbClr val="FF40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The first crab sextupole in the world (DA</a:t>
            </a:r>
            <a14:m>
              <m:oMath>
                <m:r>
                  <m:rPr>
                    <m:sty m:val="p"/>
                  </m:rPr>
                  <a:rPr xmlns:a="http://schemas.openxmlformats.org/drawingml/2006/main" sz="3000" i="1">
                    <a:solidFill>
                      <a:srgbClr val="FF40FF"/>
                    </a:solidFill>
                    <a:latin typeface="Cambria Math" panose="02040503050406030204" pitchFamily="18" charset="0"/>
                  </a:rPr>
                  <m:t>Φ</m:t>
                </m:r>
              </m:oMath>
            </a14:m>
            <a:r>
              <a:t>NE).</a:t>
            </a:r>
          </a:p>
          <a:p>
            <a:pPr algn="l">
              <a:defRPr>
                <a:solidFill>
                  <a:srgbClr val="FF40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Successfully tested in 2008 - 2009</a:t>
            </a:r>
          </a:p>
        </p:txBody>
      </p:sp>
      <p:sp>
        <p:nvSpPr>
          <p:cNvPr id="342" name="C. Milardi, eeFACT2025"/>
          <p:cNvSpPr txBox="1"/>
          <p:nvPr/>
        </p:nvSpPr>
        <p:spPr>
          <a:xfrm>
            <a:off x="10661162" y="12968670"/>
            <a:ext cx="368156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C. Milardi, eeFACT2025</a:t>
            </a:r>
          </a:p>
        </p:txBody>
      </p:sp>
      <p:grpSp>
        <p:nvGrpSpPr>
          <p:cNvPr id="345" name="グループ"/>
          <p:cNvGrpSpPr/>
          <p:nvPr/>
        </p:nvGrpSpPr>
        <p:grpSpPr>
          <a:xfrm>
            <a:off x="629307" y="1393356"/>
            <a:ext cx="3394622" cy="1385802"/>
            <a:chOff x="-567779" y="0"/>
            <a:chExt cx="3394620" cy="1385801"/>
          </a:xfrm>
        </p:grpSpPr>
        <p:sp>
          <p:nvSpPr>
            <p:cNvPr id="343" name="線"/>
            <p:cNvSpPr/>
            <p:nvPr/>
          </p:nvSpPr>
          <p:spPr>
            <a:xfrm flipH="1">
              <a:off x="934025" y="725401"/>
              <a:ext cx="1" cy="660401"/>
            </a:xfrm>
            <a:prstGeom prst="line">
              <a:avLst/>
            </a:prstGeom>
            <a:noFill/>
            <a:ln w="50800" cap="flat">
              <a:solidFill>
                <a:srgbClr val="00FD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  <p:sp>
          <p:nvSpPr>
            <p:cNvPr id="344" name="Crab Waist Sextupole"/>
            <p:cNvSpPr txBox="1"/>
            <p:nvPr/>
          </p:nvSpPr>
          <p:spPr>
            <a:xfrm>
              <a:off x="-567780" y="-1"/>
              <a:ext cx="3394622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Crab Waist Sextupole</a:t>
              </a:r>
            </a:p>
          </p:txBody>
        </p:sp>
      </p:grpSp>
      <p:sp>
        <p:nvSpPr>
          <p:cNvPr id="346" name="SHIDDHARTA-2"/>
          <p:cNvSpPr txBox="1"/>
          <p:nvPr/>
        </p:nvSpPr>
        <p:spPr>
          <a:xfrm>
            <a:off x="4739611" y="5265815"/>
            <a:ext cx="346665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pPr/>
            <a:r>
              <a:t>SHIDDHARTA-2</a:t>
            </a:r>
          </a:p>
        </p:txBody>
      </p:sp>
      <p:sp>
        <p:nvSpPr>
          <p:cNvPr id="347" name="Peak Luminosity"/>
          <p:cNvSpPr txBox="1"/>
          <p:nvPr/>
        </p:nvSpPr>
        <p:spPr>
          <a:xfrm rot="16200000">
            <a:off x="-846832" y="6968535"/>
            <a:ext cx="322741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Peak Luminosity</a:t>
            </a:r>
          </a:p>
        </p:txBody>
      </p:sp>
      <p:sp>
        <p:nvSpPr>
          <p:cNvPr id="348" name="Daily Int. L"/>
          <p:cNvSpPr txBox="1"/>
          <p:nvPr/>
        </p:nvSpPr>
        <p:spPr>
          <a:xfrm rot="16200000">
            <a:off x="-353839" y="10968900"/>
            <a:ext cx="224142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Daily Int. L</a:t>
            </a:r>
          </a:p>
        </p:txBody>
      </p:sp>
      <p:sp>
        <p:nvSpPr>
          <p:cNvPr id="349" name="Integrated Luminosity"/>
          <p:cNvSpPr txBox="1"/>
          <p:nvPr/>
        </p:nvSpPr>
        <p:spPr>
          <a:xfrm>
            <a:off x="13839663" y="6759679"/>
            <a:ext cx="434083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Integrated Luminosity</a:t>
            </a:r>
          </a:p>
        </p:txBody>
      </p:sp>
      <p:grpSp>
        <p:nvGrpSpPr>
          <p:cNvPr id="355" name="グループ"/>
          <p:cNvGrpSpPr/>
          <p:nvPr/>
        </p:nvGrpSpPr>
        <p:grpSpPr>
          <a:xfrm>
            <a:off x="11672713" y="5874900"/>
            <a:ext cx="12180467" cy="469901"/>
            <a:chOff x="0" y="0"/>
            <a:chExt cx="12180466" cy="469900"/>
          </a:xfrm>
        </p:grpSpPr>
        <p:sp>
          <p:nvSpPr>
            <p:cNvPr id="350" name="Lsp [cm-2s-1/mA2]"/>
            <p:cNvSpPr txBox="1"/>
            <p:nvPr/>
          </p:nvSpPr>
          <p:spPr>
            <a:xfrm>
              <a:off x="-1" y="-1"/>
              <a:ext cx="272980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/>
              </a:pPr>
              <a:r>
                <a:t>L</a:t>
              </a:r>
              <a:r>
                <a:rPr baseline="-5999"/>
                <a:t>sp</a:t>
              </a:r>
              <a:r>
                <a:t> [cm</a:t>
              </a:r>
              <a:r>
                <a:rPr baseline="31999"/>
                <a:t>-2</a:t>
              </a:r>
              <a:r>
                <a:t>s</a:t>
              </a:r>
              <a:r>
                <a:rPr baseline="31999"/>
                <a:t>-1</a:t>
              </a:r>
              <a:r>
                <a:t>/mA</a:t>
              </a:r>
              <a:r>
                <a:rPr baseline="31999"/>
                <a:t>2</a:t>
              </a:r>
              <a:r>
                <a:t>]</a:t>
              </a:r>
            </a:p>
          </p:txBody>
        </p:sp>
        <p:sp>
          <p:nvSpPr>
            <p:cNvPr id="351" name="0.99 x 1028"/>
            <p:cNvSpPr txBox="1"/>
            <p:nvPr/>
          </p:nvSpPr>
          <p:spPr>
            <a:xfrm>
              <a:off x="3078102" y="-1"/>
              <a:ext cx="184710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/>
              </a:pPr>
              <a:r>
                <a:t>0.99 x 10</a:t>
              </a:r>
              <a:r>
                <a:rPr baseline="31999"/>
                <a:t>28</a:t>
              </a:r>
            </a:p>
          </p:txBody>
        </p:sp>
        <p:sp>
          <p:nvSpPr>
            <p:cNvPr id="352" name="3.13 x 1028"/>
            <p:cNvSpPr txBox="1"/>
            <p:nvPr/>
          </p:nvSpPr>
          <p:spPr>
            <a:xfrm>
              <a:off x="5608030" y="-1"/>
              <a:ext cx="184710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/>
              </a:pPr>
              <a:r>
                <a:t>3.13 x 10</a:t>
              </a:r>
              <a:r>
                <a:rPr baseline="31999"/>
                <a:t>28</a:t>
              </a:r>
            </a:p>
          </p:txBody>
        </p:sp>
        <p:sp>
          <p:nvSpPr>
            <p:cNvPr id="353" name="2.46 x 1028"/>
            <p:cNvSpPr txBox="1"/>
            <p:nvPr/>
          </p:nvSpPr>
          <p:spPr>
            <a:xfrm>
              <a:off x="8137956" y="-1"/>
              <a:ext cx="184710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/>
              </a:pPr>
              <a:r>
                <a:t>2.46 x 10</a:t>
              </a:r>
              <a:r>
                <a:rPr baseline="31999"/>
                <a:t>28</a:t>
              </a:r>
            </a:p>
          </p:txBody>
        </p:sp>
        <p:sp>
          <p:nvSpPr>
            <p:cNvPr id="354" name="2.31 x 1028"/>
            <p:cNvSpPr txBox="1"/>
            <p:nvPr/>
          </p:nvSpPr>
          <p:spPr>
            <a:xfrm>
              <a:off x="10333360" y="-1"/>
              <a:ext cx="184710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400"/>
              </a:pPr>
              <a:r>
                <a:t>2.31 x 10</a:t>
              </a:r>
              <a:r>
                <a:rPr baseline="31999"/>
                <a:t>28</a:t>
              </a:r>
            </a:p>
          </p:txBody>
        </p:sp>
      </p:grpSp>
      <p:sp>
        <p:nvSpPr>
          <p:cNvPr id="356" name="High Intensity…"/>
          <p:cNvSpPr txBox="1"/>
          <p:nvPr/>
        </p:nvSpPr>
        <p:spPr>
          <a:xfrm>
            <a:off x="20291916" y="6349999"/>
            <a:ext cx="310332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High Intensity</a:t>
            </a:r>
          </a:p>
          <a:p>
            <a:pPr/>
            <a:r>
              <a:t>Axial Field in IR</a:t>
            </a:r>
          </a:p>
        </p:txBody>
      </p:sp>
      <p:sp>
        <p:nvSpPr>
          <p:cNvPr id="357" name="Simple IR"/>
          <p:cNvSpPr txBox="1"/>
          <p:nvPr/>
        </p:nvSpPr>
        <p:spPr>
          <a:xfrm>
            <a:off x="17126396" y="262855"/>
            <a:ext cx="19780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pPr/>
            <a:r>
              <a:t>Simple IR</a:t>
            </a:r>
          </a:p>
        </p:txBody>
      </p:sp>
      <p:sp>
        <p:nvSpPr>
          <p:cNvPr id="358" name="Physics for IR"/>
          <p:cNvSpPr txBox="1"/>
          <p:nvPr/>
        </p:nvSpPr>
        <p:spPr>
          <a:xfrm>
            <a:off x="21126834" y="262855"/>
            <a:ext cx="27279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pPr/>
            <a:r>
              <a:t>Physics for IR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0" y="1069095"/>
            <a:ext cx="16002000" cy="1276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uperKEKB Operation History"/>
          <p:cNvSpPr txBox="1"/>
          <p:nvPr/>
        </p:nvSpPr>
        <p:spPr>
          <a:xfrm>
            <a:off x="314153" y="392050"/>
            <a:ext cx="5058285" cy="584201"/>
          </a:xfrm>
          <a:prstGeom prst="rect">
            <a:avLst/>
          </a:prstGeom>
          <a:ln w="25400">
            <a:solidFill>
              <a:srgbClr val="FF26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SuperKEKB Operation History</a:t>
            </a:r>
          </a:p>
        </p:txBody>
      </p:sp>
      <p:sp>
        <p:nvSpPr>
          <p:cNvPr id="362" name="方程式"/>
          <p:cNvSpPr txBox="1"/>
          <p:nvPr/>
        </p:nvSpPr>
        <p:spPr>
          <a:xfrm>
            <a:off x="5373166" y="1709534"/>
            <a:ext cx="1396962" cy="3274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  <m:sup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3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m:oMathPara>
            </a14:m>
            <a:endParaRPr sz="2400">
              <a:solidFill>
                <a:srgbClr val="941100"/>
              </a:solidFill>
            </a:endParaRPr>
          </a:p>
        </p:txBody>
      </p:sp>
      <p:sp>
        <p:nvSpPr>
          <p:cNvPr id="363" name="線"/>
          <p:cNvSpPr/>
          <p:nvPr/>
        </p:nvSpPr>
        <p:spPr>
          <a:xfrm>
            <a:off x="5449697" y="2103410"/>
            <a:ext cx="1039316" cy="1"/>
          </a:xfrm>
          <a:prstGeom prst="line">
            <a:avLst/>
          </a:prstGeom>
          <a:ln w="12700">
            <a:solidFill>
              <a:srgbClr val="941100"/>
            </a:solidFill>
            <a:miter lim="400000"/>
            <a:headEnd type="arrow"/>
            <a:tailEnd type="arrow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64" name="方程式"/>
          <p:cNvSpPr txBox="1"/>
          <p:nvPr/>
        </p:nvSpPr>
        <p:spPr>
          <a:xfrm>
            <a:off x="7084800" y="1627751"/>
            <a:ext cx="1396962" cy="32743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  <m:sup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m:oMathPara>
            </a14:m>
            <a:endParaRPr sz="2400">
              <a:solidFill>
                <a:srgbClr val="941100"/>
              </a:solidFill>
            </a:endParaRPr>
          </a:p>
        </p:txBody>
      </p:sp>
      <p:sp>
        <p:nvSpPr>
          <p:cNvPr id="365" name="線"/>
          <p:cNvSpPr/>
          <p:nvPr/>
        </p:nvSpPr>
        <p:spPr>
          <a:xfrm>
            <a:off x="7094495" y="2087111"/>
            <a:ext cx="370433" cy="1"/>
          </a:xfrm>
          <a:prstGeom prst="line">
            <a:avLst/>
          </a:prstGeom>
          <a:ln w="12700">
            <a:solidFill>
              <a:srgbClr val="941100"/>
            </a:solidFill>
            <a:miter lim="400000"/>
            <a:headEnd type="arrow"/>
            <a:tailEnd type="arrow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66" name="方程式"/>
          <p:cNvSpPr txBox="1"/>
          <p:nvPr/>
        </p:nvSpPr>
        <p:spPr>
          <a:xfrm>
            <a:off x="12603556" y="1545294"/>
            <a:ext cx="1625562" cy="32743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  <m:sup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0.8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m:oMathPara>
            </a14:m>
            <a:endParaRPr sz="2400">
              <a:solidFill>
                <a:srgbClr val="941100"/>
              </a:solidFill>
            </a:endParaRPr>
          </a:p>
        </p:txBody>
      </p:sp>
      <p:sp>
        <p:nvSpPr>
          <p:cNvPr id="367" name="方程式"/>
          <p:cNvSpPr txBox="1"/>
          <p:nvPr/>
        </p:nvSpPr>
        <p:spPr>
          <a:xfrm>
            <a:off x="7936238" y="2162036"/>
            <a:ext cx="1625562" cy="3274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  <m:sup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0.8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m:oMathPara>
            </a14:m>
            <a:endParaRPr sz="2400">
              <a:solidFill>
                <a:srgbClr val="941100"/>
              </a:solidFill>
            </a:endParaRPr>
          </a:p>
        </p:txBody>
      </p:sp>
      <p:sp>
        <p:nvSpPr>
          <p:cNvPr id="368" name="線"/>
          <p:cNvSpPr/>
          <p:nvPr/>
        </p:nvSpPr>
        <p:spPr>
          <a:xfrm>
            <a:off x="8735807" y="2619230"/>
            <a:ext cx="244302" cy="1"/>
          </a:xfrm>
          <a:prstGeom prst="line">
            <a:avLst/>
          </a:prstGeom>
          <a:ln w="12700">
            <a:solidFill>
              <a:srgbClr val="941100"/>
            </a:solidFill>
            <a:miter lim="400000"/>
            <a:headEnd type="arrow"/>
            <a:tailEnd type="arrow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69" name="線"/>
          <p:cNvSpPr/>
          <p:nvPr/>
        </p:nvSpPr>
        <p:spPr>
          <a:xfrm>
            <a:off x="13218557" y="1936751"/>
            <a:ext cx="244302" cy="1"/>
          </a:xfrm>
          <a:prstGeom prst="line">
            <a:avLst/>
          </a:prstGeom>
          <a:ln w="12700">
            <a:solidFill>
              <a:srgbClr val="941100"/>
            </a:solidFill>
            <a:miter lim="400000"/>
            <a:headEnd type="arrow"/>
            <a:tailEnd type="arrow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70" name="方程式"/>
          <p:cNvSpPr txBox="1"/>
          <p:nvPr/>
        </p:nvSpPr>
        <p:spPr>
          <a:xfrm>
            <a:off x="8422467" y="736582"/>
            <a:ext cx="1396962" cy="3274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  <m:sup>
                      <m:r>
                        <a:rPr xmlns:a="http://schemas.openxmlformats.org/drawingml/2006/main" sz="2400" i="1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2400" i="1">
                      <a:solidFill>
                        <a:srgbClr val="941100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m:oMathPara>
            </a14:m>
            <a:endParaRPr sz="2400">
              <a:solidFill>
                <a:srgbClr val="941100"/>
              </a:solidFill>
            </a:endParaRPr>
          </a:p>
        </p:txBody>
      </p:sp>
      <p:sp>
        <p:nvSpPr>
          <p:cNvPr id="371" name="線"/>
          <p:cNvSpPr/>
          <p:nvPr/>
        </p:nvSpPr>
        <p:spPr>
          <a:xfrm>
            <a:off x="7423829" y="1191824"/>
            <a:ext cx="12372171" cy="1"/>
          </a:xfrm>
          <a:prstGeom prst="line">
            <a:avLst/>
          </a:prstGeom>
          <a:ln w="25400">
            <a:solidFill>
              <a:srgbClr val="9411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72" name="線"/>
          <p:cNvSpPr/>
          <p:nvPr/>
        </p:nvSpPr>
        <p:spPr>
          <a:xfrm>
            <a:off x="8456442" y="436808"/>
            <a:ext cx="11306718" cy="1"/>
          </a:xfrm>
          <a:prstGeom prst="line">
            <a:avLst/>
          </a:prstGeom>
          <a:ln w="254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73" name="Crab Waist"/>
          <p:cNvSpPr txBox="1"/>
          <p:nvPr/>
        </p:nvSpPr>
        <p:spPr>
          <a:xfrm>
            <a:off x="12512692" y="461593"/>
            <a:ext cx="17854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rgbClr val="008F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Crab Waist</a:t>
            </a:r>
          </a:p>
        </p:txBody>
      </p:sp>
      <p:grpSp>
        <p:nvGrpSpPr>
          <p:cNvPr id="376" name="グループ"/>
          <p:cNvGrpSpPr/>
          <p:nvPr/>
        </p:nvGrpSpPr>
        <p:grpSpPr>
          <a:xfrm>
            <a:off x="13644847" y="8147205"/>
            <a:ext cx="3729156" cy="1016001"/>
            <a:chOff x="0" y="-406400"/>
            <a:chExt cx="3729154" cy="1016000"/>
          </a:xfrm>
        </p:grpSpPr>
        <p:sp>
          <p:nvSpPr>
            <p:cNvPr id="374" name="Long Shutdown…"/>
            <p:cNvSpPr txBox="1"/>
            <p:nvPr/>
          </p:nvSpPr>
          <p:spPr>
            <a:xfrm>
              <a:off x="239852" y="-406401"/>
              <a:ext cx="3084352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Long Shutdown</a:t>
              </a:r>
            </a:p>
            <a:p>
              <a:pPr/>
              <a:r>
                <a:t>LS1</a:t>
              </a:r>
            </a:p>
          </p:txBody>
        </p:sp>
        <p:sp>
          <p:nvSpPr>
            <p:cNvPr id="375" name="線"/>
            <p:cNvSpPr/>
            <p:nvPr/>
          </p:nvSpPr>
          <p:spPr>
            <a:xfrm>
              <a:off x="0" y="601433"/>
              <a:ext cx="372915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</a:p>
          </p:txBody>
        </p:sp>
      </p:grpSp>
      <p:sp>
        <p:nvSpPr>
          <p:cNvPr id="377" name="5.1 x 1034 cm-2s-1"/>
          <p:cNvSpPr txBox="1"/>
          <p:nvPr/>
        </p:nvSpPr>
        <p:spPr>
          <a:xfrm>
            <a:off x="20039730" y="6994531"/>
            <a:ext cx="380046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0433FF"/>
                </a:solidFill>
              </a:defRPr>
            </a:pPr>
            <a:r>
              <a:t>5.1 x 10</a:t>
            </a:r>
            <a:r>
              <a:rPr baseline="31999"/>
              <a:t>34</a:t>
            </a:r>
            <a:r>
              <a:t> cm</a:t>
            </a:r>
            <a:r>
              <a:rPr baseline="31999"/>
              <a:t>-2</a:t>
            </a:r>
            <a:r>
              <a:t>s</a:t>
            </a:r>
            <a:r>
              <a:rPr baseline="31999"/>
              <a:t>-1</a:t>
            </a:r>
          </a:p>
        </p:txBody>
      </p:sp>
      <p:sp>
        <p:nvSpPr>
          <p:cNvPr id="378" name="New Record !"/>
          <p:cNvSpPr txBox="1"/>
          <p:nvPr/>
        </p:nvSpPr>
        <p:spPr>
          <a:xfrm>
            <a:off x="20182315" y="6162668"/>
            <a:ext cx="29693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40FF"/>
                </a:solidFill>
              </a:defRPr>
            </a:lvl1pPr>
          </a:lstStyle>
          <a:p>
            <a:pPr/>
            <a:r>
              <a:t>New Record !</a:t>
            </a:r>
          </a:p>
        </p:txBody>
      </p:sp>
      <p:sp>
        <p:nvSpPr>
          <p:cNvPr id="379" name="1.7 A"/>
          <p:cNvSpPr txBox="1"/>
          <p:nvPr/>
        </p:nvSpPr>
        <p:spPr>
          <a:xfrm>
            <a:off x="20004757" y="4212987"/>
            <a:ext cx="121972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pPr/>
            <a:r>
              <a:t>1.7 A</a:t>
            </a:r>
          </a:p>
        </p:txBody>
      </p:sp>
      <p:sp>
        <p:nvSpPr>
          <p:cNvPr id="380" name="1.3 A"/>
          <p:cNvSpPr txBox="1"/>
          <p:nvPr/>
        </p:nvSpPr>
        <p:spPr>
          <a:xfrm>
            <a:off x="19952003" y="1485026"/>
            <a:ext cx="121972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pPr/>
            <a:r>
              <a:t>1.3 A</a:t>
            </a:r>
          </a:p>
        </p:txBody>
      </p:sp>
      <p:sp>
        <p:nvSpPr>
          <p:cNvPr id="381" name="Electron…"/>
          <p:cNvSpPr txBox="1"/>
          <p:nvPr/>
        </p:nvSpPr>
        <p:spPr>
          <a:xfrm>
            <a:off x="2008146" y="1882630"/>
            <a:ext cx="167029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Electron</a:t>
            </a:r>
          </a:p>
          <a:p>
            <a:pPr/>
            <a:r>
              <a:t>Beam</a:t>
            </a:r>
          </a:p>
          <a:p>
            <a:pPr/>
            <a:r>
              <a:t>(7 GeV)</a:t>
            </a:r>
          </a:p>
        </p:txBody>
      </p:sp>
      <p:sp>
        <p:nvSpPr>
          <p:cNvPr id="382" name="Positron…"/>
          <p:cNvSpPr txBox="1"/>
          <p:nvPr/>
        </p:nvSpPr>
        <p:spPr>
          <a:xfrm>
            <a:off x="2016239" y="4765178"/>
            <a:ext cx="165411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Positron</a:t>
            </a:r>
          </a:p>
          <a:p>
            <a:pPr/>
            <a:r>
              <a:t>Beam</a:t>
            </a:r>
          </a:p>
          <a:p>
            <a:pPr/>
            <a:r>
              <a:t>(4 GeV)</a:t>
            </a:r>
          </a:p>
        </p:txBody>
      </p:sp>
      <p:sp>
        <p:nvSpPr>
          <p:cNvPr id="383" name="Peak Luminosity"/>
          <p:cNvSpPr txBox="1"/>
          <p:nvPr/>
        </p:nvSpPr>
        <p:spPr>
          <a:xfrm>
            <a:off x="777901" y="8099350"/>
            <a:ext cx="322741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Peak Luminosity</a:t>
            </a:r>
          </a:p>
        </p:txBody>
      </p:sp>
      <p:sp>
        <p:nvSpPr>
          <p:cNvPr id="384" name="Int. Luminosity"/>
          <p:cNvSpPr txBox="1"/>
          <p:nvPr/>
        </p:nvSpPr>
        <p:spPr>
          <a:xfrm>
            <a:off x="883662" y="10916908"/>
            <a:ext cx="30158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Int. Luminosity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方程式"/>
          <p:cNvSpPr txBox="1"/>
          <p:nvPr/>
        </p:nvSpPr>
        <p:spPr>
          <a:xfrm>
            <a:off x="15555858" y="1485781"/>
            <a:ext cx="5123289" cy="4115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b>
                    <m: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60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sSubSup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  <m: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000"/>
          </a:p>
        </p:txBody>
      </p:sp>
      <p:pic>
        <p:nvPicPr>
          <p:cNvPr id="387" name="ペーストされたムービー.png" descr="ペーストされたムービー.png"/>
          <p:cNvPicPr>
            <a:picLocks noChangeAspect="1"/>
          </p:cNvPicPr>
          <p:nvPr/>
        </p:nvPicPr>
        <p:blipFill>
          <a:blip r:embed="rId2">
            <a:extLst/>
          </a:blip>
          <a:srcRect l="3870" t="10069" r="2892" b="5802"/>
          <a:stretch>
            <a:fillRect/>
          </a:stretch>
        </p:blipFill>
        <p:spPr>
          <a:xfrm>
            <a:off x="347618" y="1798011"/>
            <a:ext cx="11999619" cy="1153901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方程式"/>
          <p:cNvSpPr txBox="1"/>
          <p:nvPr/>
        </p:nvSpPr>
        <p:spPr>
          <a:xfrm>
            <a:off x="3529838" y="910721"/>
            <a:ext cx="5144244" cy="4115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b>
                    <m: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60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sSubSup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  <m: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000"/>
          </a:p>
        </p:txBody>
      </p:sp>
      <p:sp>
        <p:nvSpPr>
          <p:cNvPr id="389" name="方程式"/>
          <p:cNvSpPr txBox="1"/>
          <p:nvPr/>
        </p:nvSpPr>
        <p:spPr>
          <a:xfrm>
            <a:off x="3555847" y="1503772"/>
            <a:ext cx="5092225" cy="409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Sup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b>
                    <m: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80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sSubSup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sub>
                    <m:sup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*</m:t>
                      </m:r>
                    </m:sup>
                  </m:sSubSup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000"/>
          </a:p>
        </p:txBody>
      </p:sp>
      <p:pic>
        <p:nvPicPr>
          <p:cNvPr id="390" name="ペーストされたムービー.png" descr="ペーストされたムービー.png"/>
          <p:cNvPicPr>
            <a:picLocks noChangeAspect="1"/>
          </p:cNvPicPr>
          <p:nvPr/>
        </p:nvPicPr>
        <p:blipFill>
          <a:blip r:embed="rId3">
            <a:extLst/>
          </a:blip>
          <a:srcRect l="4021" t="9718" r="3206" b="5956"/>
          <a:stretch>
            <a:fillRect/>
          </a:stretch>
        </p:blipFill>
        <p:spPr>
          <a:xfrm>
            <a:off x="12272864" y="1759316"/>
            <a:ext cx="11939707" cy="11565919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2024 Dec. 24 09:55 - 10:58"/>
          <p:cNvSpPr txBox="1"/>
          <p:nvPr/>
        </p:nvSpPr>
        <p:spPr>
          <a:xfrm>
            <a:off x="8429737" y="12930401"/>
            <a:ext cx="3014267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2024 Dec. 24 09:55 - 10:58</a:t>
            </a:r>
          </a:p>
        </p:txBody>
      </p:sp>
      <p:sp>
        <p:nvSpPr>
          <p:cNvPr id="392" name="2024 Dec. 27 01:00 - 01:44"/>
          <p:cNvSpPr txBox="1"/>
          <p:nvPr/>
        </p:nvSpPr>
        <p:spPr>
          <a:xfrm>
            <a:off x="20397795" y="12930401"/>
            <a:ext cx="301426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2024 Dec. 27 01:00 - 01:44</a:t>
            </a:r>
          </a:p>
        </p:txBody>
      </p:sp>
      <p:sp>
        <p:nvSpPr>
          <p:cNvPr id="393" name="Horizontal emittance blowup in LER"/>
          <p:cNvSpPr txBox="1"/>
          <p:nvPr/>
        </p:nvSpPr>
        <p:spPr>
          <a:xfrm>
            <a:off x="3789647" y="6695580"/>
            <a:ext cx="691332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pPr/>
            <a:r>
              <a:t>Horizontal emittance blowup in LER</a:t>
            </a:r>
          </a:p>
        </p:txBody>
      </p:sp>
      <p:sp>
        <p:nvSpPr>
          <p:cNvPr id="394" name="線"/>
          <p:cNvSpPr/>
          <p:nvPr/>
        </p:nvSpPr>
        <p:spPr>
          <a:xfrm>
            <a:off x="9379856" y="7216165"/>
            <a:ext cx="1" cy="411580"/>
          </a:xfrm>
          <a:prstGeom prst="line">
            <a:avLst/>
          </a:prstGeom>
          <a:ln w="25400">
            <a:solidFill>
              <a:srgbClr val="FF40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395" name="Lsp"/>
          <p:cNvSpPr txBox="1"/>
          <p:nvPr/>
        </p:nvSpPr>
        <p:spPr>
          <a:xfrm>
            <a:off x="3088754" y="2601252"/>
            <a:ext cx="68536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009051"/>
                </a:solidFill>
              </a:defRPr>
            </a:pPr>
            <a:r>
              <a:t>L</a:t>
            </a:r>
            <a:r>
              <a:rPr baseline="-5999"/>
              <a:t>sp</a:t>
            </a:r>
          </a:p>
        </p:txBody>
      </p:sp>
      <p:sp>
        <p:nvSpPr>
          <p:cNvPr id="396" name="Lsp"/>
          <p:cNvSpPr txBox="1"/>
          <p:nvPr/>
        </p:nvSpPr>
        <p:spPr>
          <a:xfrm>
            <a:off x="14315933" y="2312320"/>
            <a:ext cx="68536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009051"/>
                </a:solidFill>
              </a:defRPr>
            </a:pPr>
            <a:r>
              <a:t>L</a:t>
            </a:r>
            <a:r>
              <a:rPr baseline="-5999"/>
              <a:t>sp</a:t>
            </a:r>
          </a:p>
        </p:txBody>
      </p:sp>
      <p:sp>
        <p:nvSpPr>
          <p:cNvPr id="397" name="Luminosity"/>
          <p:cNvSpPr txBox="1"/>
          <p:nvPr/>
        </p:nvSpPr>
        <p:spPr>
          <a:xfrm>
            <a:off x="8239111" y="2312320"/>
            <a:ext cx="247266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Luminosity</a:t>
            </a:r>
          </a:p>
        </p:txBody>
      </p:sp>
      <p:sp>
        <p:nvSpPr>
          <p:cNvPr id="398" name="Luminosity"/>
          <p:cNvSpPr txBox="1"/>
          <p:nvPr/>
        </p:nvSpPr>
        <p:spPr>
          <a:xfrm>
            <a:off x="19102350" y="2156346"/>
            <a:ext cx="247266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pPr/>
            <a:r>
              <a:t>Luminosity</a:t>
            </a:r>
          </a:p>
        </p:txBody>
      </p:sp>
      <p:sp>
        <p:nvSpPr>
          <p:cNvPr id="399" name="Vertical emittance is unstable."/>
          <p:cNvSpPr txBox="1"/>
          <p:nvPr/>
        </p:nvSpPr>
        <p:spPr>
          <a:xfrm>
            <a:off x="3538093" y="11632237"/>
            <a:ext cx="590204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pPr/>
            <a:r>
              <a:t>Vertical emittance is unstable.</a:t>
            </a:r>
          </a:p>
        </p:txBody>
      </p:sp>
      <p:sp>
        <p:nvSpPr>
          <p:cNvPr id="400" name="After Squeezing   in LER"/>
          <p:cNvSpPr txBox="1"/>
          <p:nvPr/>
        </p:nvSpPr>
        <p:spPr>
          <a:xfrm>
            <a:off x="15300493" y="761276"/>
            <a:ext cx="5634018" cy="582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9437FF"/>
                </a:solidFill>
              </a:defRPr>
            </a:pPr>
            <a:r>
              <a:t>After Squeezing </a:t>
            </a:r>
            <a14:m>
              <m:oMath>
                <m:sSubSup>
                  <m:e>
                    <m:r>
                      <a:rPr xmlns:a="http://schemas.openxmlformats.org/drawingml/2006/main" sz="30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β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x</m:t>
                    </m:r>
                  </m:sub>
                  <m:sup>
                    <m:r>
                      <a:rPr xmlns:a="http://schemas.openxmlformats.org/drawingml/2006/main" sz="3000" i="1">
                        <a:solidFill>
                          <a:srgbClr val="9437FF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bSup>
              </m:oMath>
            </a14:m>
            <a:r>
              <a:t> in LER </a:t>
            </a:r>
          </a:p>
        </p:txBody>
      </p:sp>
      <p:sp>
        <p:nvSpPr>
          <p:cNvPr id="401" name="5.1 x 1034"/>
          <p:cNvSpPr txBox="1"/>
          <p:nvPr/>
        </p:nvSpPr>
        <p:spPr>
          <a:xfrm>
            <a:off x="21346678" y="1473468"/>
            <a:ext cx="17923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400"/>
            </a:pPr>
            <a:r>
              <a:t>5.1 x 10</a:t>
            </a:r>
            <a:r>
              <a:rPr baseline="31999"/>
              <a:t>34</a:t>
            </a:r>
          </a:p>
        </p:txBody>
      </p:sp>
      <p:sp>
        <p:nvSpPr>
          <p:cNvPr id="402" name="nb = 2346"/>
          <p:cNvSpPr txBox="1"/>
          <p:nvPr/>
        </p:nvSpPr>
        <p:spPr>
          <a:xfrm>
            <a:off x="11160893" y="1132493"/>
            <a:ext cx="206221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</a:t>
            </a:r>
            <a:r>
              <a:rPr baseline="-5999"/>
              <a:t>b</a:t>
            </a:r>
            <a:r>
              <a:t> = 2346</a:t>
            </a:r>
          </a:p>
        </p:txBody>
      </p:sp>
      <p:sp>
        <p:nvSpPr>
          <p:cNvPr id="403" name="Horizontal emittance becomes stable."/>
          <p:cNvSpPr txBox="1"/>
          <p:nvPr/>
        </p:nvSpPr>
        <p:spPr>
          <a:xfrm>
            <a:off x="15179865" y="8137151"/>
            <a:ext cx="732744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pPr/>
            <a:r>
              <a:t>Horizontal emittance becomes stable.</a:t>
            </a:r>
          </a:p>
        </p:txBody>
      </p:sp>
      <p:sp>
        <p:nvSpPr>
          <p:cNvPr id="404" name="X-Z Beam-Beam Instability"/>
          <p:cNvSpPr txBox="1"/>
          <p:nvPr/>
        </p:nvSpPr>
        <p:spPr>
          <a:xfrm>
            <a:off x="4471737" y="5997392"/>
            <a:ext cx="59089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pPr/>
            <a:r>
              <a:t>X-Z Beam-Beam Instability</a:t>
            </a:r>
          </a:p>
        </p:txBody>
      </p:sp>
      <p:sp>
        <p:nvSpPr>
          <p:cNvPr id="405" name="Lower   helps reduce X-Z instability."/>
          <p:cNvSpPr txBox="1"/>
          <p:nvPr/>
        </p:nvSpPr>
        <p:spPr>
          <a:xfrm>
            <a:off x="15013568" y="6566563"/>
            <a:ext cx="8082612" cy="58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t>Lower </a:t>
            </a:r>
            <a14:m>
              <m:oMath>
                <m:sSubSup>
                  <m:e>
                    <m:r>
                      <a:rPr xmlns:a="http://schemas.openxmlformats.org/drawingml/2006/main" sz="30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β</m:t>
                    </m:r>
                  </m:e>
                  <m:sub>
                    <m:r>
                      <a:rPr xmlns:a="http://schemas.openxmlformats.org/drawingml/2006/main" sz="30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x</m:t>
                    </m:r>
                  </m:sub>
                  <m:sup>
                    <m:r>
                      <a:rPr xmlns:a="http://schemas.openxmlformats.org/drawingml/2006/main" sz="3000" i="1">
                        <a:solidFill>
                          <a:srgbClr val="FF26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bSup>
              </m:oMath>
            </a14:m>
            <a:r>
              <a:t> helps reduce X-Z instability.</a:t>
            </a:r>
          </a:p>
        </p:txBody>
      </p:sp>
      <p:sp>
        <p:nvSpPr>
          <p:cNvPr id="406" name="Large Crossing-Angle Collision"/>
          <p:cNvSpPr txBox="1"/>
          <p:nvPr/>
        </p:nvSpPr>
        <p:spPr>
          <a:xfrm>
            <a:off x="8570796" y="157653"/>
            <a:ext cx="664450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pPr/>
            <a:r>
              <a:t>Large Crossing-Angle Collision</a:t>
            </a:r>
          </a:p>
        </p:txBody>
      </p:sp>
      <p:sp>
        <p:nvSpPr>
          <p:cNvPr id="407" name="Difficult…"/>
          <p:cNvSpPr txBox="1"/>
          <p:nvPr/>
        </p:nvSpPr>
        <p:spPr>
          <a:xfrm>
            <a:off x="9491940" y="7766391"/>
            <a:ext cx="1799408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Difficult 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LER 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Injection</a:t>
            </a:r>
          </a:p>
        </p:txBody>
      </p:sp>
      <p:sp>
        <p:nvSpPr>
          <p:cNvPr id="408" name="方程式"/>
          <p:cNvSpPr txBox="1"/>
          <p:nvPr/>
        </p:nvSpPr>
        <p:spPr>
          <a:xfrm>
            <a:off x="15594792" y="337394"/>
            <a:ext cx="2084957" cy="3584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sub>
                  </m:sSub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83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</m:oMath>
              </m:oMathPara>
            </a14:m>
            <a:endParaRPr sz="3000"/>
          </a:p>
        </p:txBody>
      </p:sp>
      <p:sp>
        <p:nvSpPr>
          <p:cNvPr id="409" name="Beam-Beam Issue"/>
          <p:cNvSpPr txBox="1"/>
          <p:nvPr/>
        </p:nvSpPr>
        <p:spPr>
          <a:xfrm>
            <a:off x="788670" y="157653"/>
            <a:ext cx="362180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Beam-Beam Issue</a:t>
            </a:r>
          </a:p>
        </p:txBody>
      </p:sp>
      <p:sp>
        <p:nvSpPr>
          <p:cNvPr id="410" name="線"/>
          <p:cNvSpPr/>
          <p:nvPr/>
        </p:nvSpPr>
        <p:spPr>
          <a:xfrm flipV="1">
            <a:off x="9538053" y="7750761"/>
            <a:ext cx="1" cy="453086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Verdana"/>
            <a:ea typeface="Verdana"/>
            <a:cs typeface="Verdana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