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5211" r:id="rId3"/>
    <p:sldId id="5192" r:id="rId4"/>
    <p:sldId id="5195" r:id="rId5"/>
    <p:sldId id="5196" r:id="rId6"/>
    <p:sldId id="4323" r:id="rId7"/>
    <p:sldId id="4346" r:id="rId8"/>
    <p:sldId id="4357" r:id="rId9"/>
    <p:sldId id="4358" r:id="rId10"/>
    <p:sldId id="5199" r:id="rId11"/>
    <p:sldId id="5208" r:id="rId12"/>
    <p:sldId id="4362" r:id="rId13"/>
    <p:sldId id="4348" r:id="rId14"/>
    <p:sldId id="5209" r:id="rId15"/>
    <p:sldId id="5210" r:id="rId16"/>
    <p:sldId id="5212" r:id="rId17"/>
    <p:sldId id="4356" r:id="rId18"/>
    <p:sldId id="5214" r:id="rId19"/>
    <p:sldId id="5215" r:id="rId20"/>
    <p:sldId id="5216" r:id="rId21"/>
    <p:sldId id="5218" r:id="rId22"/>
    <p:sldId id="5219"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2F2F2F"/>
    <a:srgbClr val="9C95D1"/>
    <a:srgbClr val="6666FF"/>
    <a:srgbClr val="FF9933"/>
    <a:srgbClr val="003399"/>
    <a:srgbClr val="6FCA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0289" autoAdjust="0"/>
  </p:normalViewPr>
  <p:slideViewPr>
    <p:cSldViewPr snapToGrid="0" snapToObjects="1">
      <p:cViewPr varScale="1">
        <p:scale>
          <a:sx n="89" d="100"/>
          <a:sy n="89" d="100"/>
        </p:scale>
        <p:origin x="1758" y="78"/>
      </p:cViewPr>
      <p:guideLst/>
    </p:cSldViewPr>
  </p:slideViewPr>
  <p:outlineViewPr>
    <p:cViewPr>
      <p:scale>
        <a:sx n="33" d="100"/>
        <a:sy n="33" d="100"/>
      </p:scale>
      <p:origin x="0" y="-657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0" d="100"/>
          <a:sy n="70" d="100"/>
        </p:scale>
        <p:origin x="24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t>6/27/2025</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D062E-52F7-A14D-A443-1F3854784447}"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4</a:t>
            </a:fld>
            <a:endParaRPr lang="en-US"/>
          </a:p>
        </p:txBody>
      </p:sp>
    </p:spTree>
    <p:extLst>
      <p:ext uri="{BB962C8B-B14F-4D97-AF65-F5344CB8AC3E}">
        <p14:creationId xmlns:p14="http://schemas.microsoft.com/office/powerpoint/2010/main" val="24378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C788-F95E-0101-B8F1-366EA1268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A2BCE-F09A-2486-0F26-0B036E544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B4FCC-B319-4F9F-B938-30609C262E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FB88688-40AA-ACE5-DC6A-3A83F248F8D2}"/>
              </a:ext>
            </a:extLst>
          </p:cNvPr>
          <p:cNvSpPr>
            <a:spLocks noGrp="1"/>
          </p:cNvSpPr>
          <p:nvPr>
            <p:ph type="sldNum" sz="quarter" idx="5"/>
          </p:nvPr>
        </p:nvSpPr>
        <p:spPr/>
        <p:txBody>
          <a:bodyPr/>
          <a:lstStyle/>
          <a:p>
            <a:fld id="{8CB0EE9E-52B8-AA4F-8DD5-ED0FB4E5CBCC}" type="slidenum">
              <a:rPr lang="en-US" smtClean="0"/>
              <a:t>21</a:t>
            </a:fld>
            <a:endParaRPr lang="en-US"/>
          </a:p>
        </p:txBody>
      </p:sp>
    </p:spTree>
    <p:extLst>
      <p:ext uri="{BB962C8B-B14F-4D97-AF65-F5344CB8AC3E}">
        <p14:creationId xmlns:p14="http://schemas.microsoft.com/office/powerpoint/2010/main" val="128251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A7D4-8105-5174-D489-DBE5A66CC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57168-FECC-F82F-935F-3E3DAF7BA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06BE7-3133-899D-9F83-4F3FBC844B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39D3EF-B5EB-E117-6C35-8784F97CF823}"/>
              </a:ext>
            </a:extLst>
          </p:cNvPr>
          <p:cNvSpPr>
            <a:spLocks noGrp="1"/>
          </p:cNvSpPr>
          <p:nvPr>
            <p:ph type="sldNum" sz="quarter" idx="5"/>
          </p:nvPr>
        </p:nvSpPr>
        <p:spPr/>
        <p:txBody>
          <a:bodyPr/>
          <a:lstStyle/>
          <a:p>
            <a:fld id="{8CB0EE9E-52B8-AA4F-8DD5-ED0FB4E5CBCC}" type="slidenum">
              <a:rPr lang="en-US" smtClean="0"/>
              <a:t>22</a:t>
            </a:fld>
            <a:endParaRPr lang="en-US"/>
          </a:p>
        </p:txBody>
      </p:sp>
    </p:spTree>
    <p:extLst>
      <p:ext uri="{BB962C8B-B14F-4D97-AF65-F5344CB8AC3E}">
        <p14:creationId xmlns:p14="http://schemas.microsoft.com/office/powerpoint/2010/main" val="329065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42424"/>
                </a:solidFill>
                <a:effectLst/>
                <a:latin typeface="Segoe UI" panose="020B0502040204020203" pitchFamily="34" charset="0"/>
              </a:rPr>
              <a:t>Considered the projects for which input following the Guidelines for large-scale projects has been provided</a:t>
            </a:r>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5</a:t>
            </a:fld>
            <a:endParaRPr lang="en-US"/>
          </a:p>
        </p:txBody>
      </p:sp>
    </p:spTree>
    <p:extLst>
      <p:ext uri="{BB962C8B-B14F-4D97-AF65-F5344CB8AC3E}">
        <p14:creationId xmlns:p14="http://schemas.microsoft.com/office/powerpoint/2010/main" val="403731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Contributed to standardise/normalise the input provided by the large scale projects to the ESPP2026</a:t>
            </a:r>
          </a:p>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6</a:t>
            </a:fld>
            <a:endParaRPr lang="en-US"/>
          </a:p>
        </p:txBody>
      </p:sp>
    </p:spTree>
    <p:extLst>
      <p:ext uri="{BB962C8B-B14F-4D97-AF65-F5344CB8AC3E}">
        <p14:creationId xmlns:p14="http://schemas.microsoft.com/office/powerpoint/2010/main" val="328913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FCC-ee energy flexibility is reduced after the upgrade for operation at the highest energy</a:t>
            </a:r>
          </a:p>
          <a:p>
            <a:r>
              <a:rPr lang="en-GB" dirty="0"/>
              <a:t>and operation at lower energy will be possible, albeit at lower luminosity.</a:t>
            </a:r>
          </a:p>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9</a:t>
            </a:fld>
            <a:endParaRPr lang="en-US"/>
          </a:p>
        </p:txBody>
      </p:sp>
    </p:spTree>
    <p:extLst>
      <p:ext uri="{BB962C8B-B14F-4D97-AF65-F5344CB8AC3E}">
        <p14:creationId xmlns:p14="http://schemas.microsoft.com/office/powerpoint/2010/main" val="175050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French Electricity Transmission system operator</a:t>
            </a:r>
          </a:p>
          <a:p>
            <a:endParaRPr lang="en-US" dirty="0"/>
          </a:p>
          <a:p>
            <a:r>
              <a:rPr lang="en-US" dirty="0"/>
              <a:t>RTE=Reseau de Transport </a:t>
            </a:r>
            <a:r>
              <a:rPr lang="en-US" dirty="0" err="1"/>
              <a:t>d’Electricite</a:t>
            </a:r>
            <a:r>
              <a:rPr lang="en-US" dirty="0"/>
              <a:t>’</a:t>
            </a:r>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10</a:t>
            </a:fld>
            <a:endParaRPr lang="en-US"/>
          </a:p>
        </p:txBody>
      </p:sp>
    </p:spTree>
    <p:extLst>
      <p:ext uri="{BB962C8B-B14F-4D97-AF65-F5344CB8AC3E}">
        <p14:creationId xmlns:p14="http://schemas.microsoft.com/office/powerpoint/2010/main" val="2892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CEMBUREAU = European cement association has established a Net Zero Roadmap targeting carbon neutrality of the EU cement industry by 2050</a:t>
            </a:r>
          </a:p>
          <a:p>
            <a:r>
              <a:rPr lang="en-US" dirty="0"/>
              <a:t>Aims for a 37% reduction by 2030 and 78% reduction in GHG emissions by 2040</a:t>
            </a:r>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11</a:t>
            </a:fld>
            <a:endParaRPr lang="en-US"/>
          </a:p>
        </p:txBody>
      </p:sp>
    </p:spTree>
    <p:extLst>
      <p:ext uri="{BB962C8B-B14F-4D97-AF65-F5344CB8AC3E}">
        <p14:creationId xmlns:p14="http://schemas.microsoft.com/office/powerpoint/2010/main" val="58108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0"/>
              </a:spcAft>
              <a:buFont typeface="Arial" panose="020B0604020202020204" pitchFamily="34" charset="0"/>
              <a:buNone/>
            </a:pPr>
            <a:r>
              <a:rPr lang="en-US" sz="1200" b="0" dirty="0"/>
              <a:t>Cost </a:t>
            </a:r>
            <a:r>
              <a:rPr lang="en-US" sz="2000" dirty="0"/>
              <a:t>excludes: </a:t>
            </a:r>
            <a:r>
              <a:rPr lang="en-US" sz="1700" b="0" dirty="0"/>
              <a:t>explicit </a:t>
            </a:r>
            <a:r>
              <a:rPr lang="en-US" sz="1700" b="0" dirty="0" err="1"/>
              <a:t>labour</a:t>
            </a:r>
            <a:r>
              <a:rPr lang="en-US" sz="1700" b="0" dirty="0"/>
              <a:t> / contingency / costs prior to project approval / off-line computing /  spares &amp; maintenance / beam commissioning</a:t>
            </a:r>
          </a:p>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13</a:t>
            </a:fld>
            <a:endParaRPr lang="en-US"/>
          </a:p>
        </p:txBody>
      </p:sp>
    </p:spTree>
    <p:extLst>
      <p:ext uri="{BB962C8B-B14F-4D97-AF65-F5344CB8AC3E}">
        <p14:creationId xmlns:p14="http://schemas.microsoft.com/office/powerpoint/2010/main" val="246622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2400" dirty="0">
                <a:ea typeface="Times New Roman" panose="02020603050405020304" pitchFamily="18" charset="0"/>
              </a:rPr>
              <a:t>For CLIC &amp; LCF, timeline depends on several dates which will be defined later:</a:t>
            </a:r>
          </a:p>
          <a:p>
            <a:pPr marL="781200" lvl="1" indent="-457200">
              <a:buFont typeface="Wingdings" pitchFamily="2" charset="2"/>
              <a:buChar char="Ø"/>
            </a:pPr>
            <a:r>
              <a:rPr lang="en-US" sz="2100" dirty="0">
                <a:ea typeface="Times New Roman" panose="02020603050405020304" pitchFamily="18" charset="0"/>
              </a:rPr>
              <a:t>T</a:t>
            </a:r>
            <a:r>
              <a:rPr lang="en-US" sz="2100" baseline="-25000" dirty="0">
                <a:ea typeface="Times New Roman" panose="02020603050405020304" pitchFamily="18" charset="0"/>
              </a:rPr>
              <a:t>0</a:t>
            </a:r>
            <a:r>
              <a:rPr lang="en-US" sz="2100" dirty="0">
                <a:ea typeface="Times New Roman" panose="02020603050405020304" pitchFamily="18" charset="0"/>
              </a:rPr>
              <a:t> is determined by a process in 2028-29 to validate the progress and promise of the project for a further development towards implementation.</a:t>
            </a:r>
          </a:p>
          <a:p>
            <a:pPr marL="781200" lvl="1" indent="-457200">
              <a:buFont typeface="Wingdings" pitchFamily="2" charset="2"/>
              <a:buChar char="Ø"/>
            </a:pPr>
            <a:r>
              <a:rPr lang="en-US" sz="2100" dirty="0">
                <a:ea typeface="Times New Roman" panose="02020603050405020304" pitchFamily="18" charset="0"/>
              </a:rPr>
              <a:t>T</a:t>
            </a:r>
            <a:r>
              <a:rPr lang="en-US" sz="2100" baseline="-25000" dirty="0">
                <a:ea typeface="Times New Roman" panose="02020603050405020304" pitchFamily="18" charset="0"/>
              </a:rPr>
              <a:t>1</a:t>
            </a:r>
            <a:r>
              <a:rPr lang="en-US" sz="2100" dirty="0">
                <a:ea typeface="Times New Roman" panose="02020603050405020304" pitchFamily="18" charset="0"/>
              </a:rPr>
              <a:t> for Preparation Phase 2 will be determined by the processes needed, by the CERN Council and with host-states, for project approval and to start construction.</a:t>
            </a:r>
            <a:endParaRPr lang="en-GB" sz="1700" dirty="0"/>
          </a:p>
          <a:p>
            <a:endParaRPr lang="en-GB" dirty="0"/>
          </a:p>
        </p:txBody>
      </p:sp>
      <p:sp>
        <p:nvSpPr>
          <p:cNvPr id="4" name="Slide Number Placeholder 3"/>
          <p:cNvSpPr>
            <a:spLocks noGrp="1"/>
          </p:cNvSpPr>
          <p:nvPr>
            <p:ph type="sldNum" sz="quarter" idx="5"/>
          </p:nvPr>
        </p:nvSpPr>
        <p:spPr/>
        <p:txBody>
          <a:bodyPr/>
          <a:lstStyle/>
          <a:p>
            <a:fld id="{8CB0EE9E-52B8-AA4F-8DD5-ED0FB4E5CBCC}" type="slidenum">
              <a:rPr lang="en-US" smtClean="0"/>
              <a:t>14</a:t>
            </a:fld>
            <a:endParaRPr lang="en-US"/>
          </a:p>
        </p:txBody>
      </p:sp>
    </p:spTree>
    <p:extLst>
      <p:ext uri="{BB962C8B-B14F-4D97-AF65-F5344CB8AC3E}">
        <p14:creationId xmlns:p14="http://schemas.microsoft.com/office/powerpoint/2010/main" val="309150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estimates might be pessimistic and represent an upper limit considering the expected impact</a:t>
            </a:r>
          </a:p>
          <a:p>
            <a:r>
              <a:rPr lang="en-GB" dirty="0"/>
              <a:t>of modern controls, Artificial Intelligence (AI) and robotics by the time of the operation of the future</a:t>
            </a:r>
          </a:p>
          <a:p>
            <a:r>
              <a:rPr lang="en-GB" dirty="0"/>
              <a:t>colliders.</a:t>
            </a:r>
          </a:p>
        </p:txBody>
      </p:sp>
      <p:sp>
        <p:nvSpPr>
          <p:cNvPr id="4" name="Slide Number Placeholder 3"/>
          <p:cNvSpPr>
            <a:spLocks noGrp="1"/>
          </p:cNvSpPr>
          <p:nvPr>
            <p:ph type="sldNum" sz="quarter" idx="5"/>
          </p:nvPr>
        </p:nvSpPr>
        <p:spPr/>
        <p:txBody>
          <a:bodyPr/>
          <a:lstStyle/>
          <a:p>
            <a:fld id="{8CB0EE9E-52B8-AA4F-8DD5-ED0FB4E5CBCC}" type="slidenum">
              <a:rPr lang="en-US" smtClean="0"/>
              <a:t>16</a:t>
            </a:fld>
            <a:endParaRPr lang="en-US"/>
          </a:p>
        </p:txBody>
      </p:sp>
    </p:spTree>
    <p:extLst>
      <p:ext uri="{BB962C8B-B14F-4D97-AF65-F5344CB8AC3E}">
        <p14:creationId xmlns:p14="http://schemas.microsoft.com/office/powerpoint/2010/main" val="3015253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chemeClr val="tx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36403" y="2169047"/>
            <a:ext cx="2520000" cy="2494674"/>
          </a:xfrm>
          <a:prstGeom prst="rect">
            <a:avLst/>
          </a:prstGeom>
        </p:spPr>
      </p:pic>
      <p:pic>
        <p:nvPicPr>
          <p:cNvPr id="2" name="Picture 1" descr="A close-up of a logo&#10;&#10;Description automatically generated">
            <a:extLst>
              <a:ext uri="{FF2B5EF4-FFF2-40B4-BE49-F238E27FC236}">
                <a16:creationId xmlns:a16="http://schemas.microsoft.com/office/drawing/2014/main" id="{641666DB-752C-9056-C4E9-287997C913FC}"/>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3667"/>
                    </a14:imgEffect>
                    <a14:imgEffect>
                      <a14:saturation sat="95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7987" y="2427287"/>
            <a:ext cx="5616575"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27287"/>
            <a:ext cx="5611813" cy="3773488"/>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r>
              <a:rPr lang="en-US"/>
              <a:t>27/06/2025</a:t>
            </a:r>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GB"/>
              <a:t>G. Arduini - WG2a report: Project comparison (status)</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2117"/>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0"/>
            <a:ext cx="6024562" cy="62071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GB"/>
              <a:t>G. Arduini - WG2a report: Project comparison (status)</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87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GB"/>
              <a:t>G. Arduini - WG2a report: Project comparison (status)</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03672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GB"/>
              <a:t>G. Arduini - WG2a report: Project comparison (status)</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407050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0938"/>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GB"/>
              <a:t>G. Arduini - WG2a report: Project comparison (status)</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EC9037A8-3728-274F-ADAC-4D3957FCBA46}"/>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GB"/>
              <a:t>G. Arduini - WG2a report: Project comparison (status)</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GB"/>
              <a:t>G. Arduini - WG2a report: Project comparison (status)</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en-US"/>
              <a:t>27/06/2025</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GB"/>
              <a:t>G. Arduini - WG2a report: Project comparison (status)</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en-US"/>
              <a:t>27/06/2025</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GB"/>
              <a:t>G. Arduini - WG2a report: Project comparison (status)</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GB"/>
              <a:t>G. Arduini - WG2a report: Project comparison (status)</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63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119B3E2A-0B0F-434E-B8B5-23D05F72C797}"/>
              </a:ext>
            </a:extLst>
          </p:cNvPr>
          <p:cNvSpPr>
            <a:spLocks noGrp="1"/>
          </p:cNvSpPr>
          <p:nvPr>
            <p:ph type="dt" sz="half" idx="10"/>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33CECA80-B569-3D47-B163-138B2BA81B88}"/>
              </a:ext>
            </a:extLst>
          </p:cNvPr>
          <p:cNvSpPr>
            <a:spLocks noGrp="1"/>
          </p:cNvSpPr>
          <p:nvPr>
            <p:ph type="ftr" sz="quarter" idx="11"/>
          </p:nvPr>
        </p:nvSpPr>
        <p:spPr/>
        <p:txBody>
          <a:bodyPr/>
          <a:lstStyle/>
          <a:p>
            <a:r>
              <a:rPr lang="en-GB"/>
              <a:t>G. Arduini - WG2a report: Project comparison (status)</a:t>
            </a:r>
            <a:endParaRPr lang="en-US" dirty="0"/>
          </a:p>
        </p:txBody>
      </p:sp>
      <p:sp>
        <p:nvSpPr>
          <p:cNvPr id="9" name="Slide Number Placeholder 8">
            <a:extLst>
              <a:ext uri="{FF2B5EF4-FFF2-40B4-BE49-F238E27FC236}">
                <a16:creationId xmlns:a16="http://schemas.microsoft.com/office/drawing/2014/main" id="{EFD8CA65-7C13-A442-AF74-D3BBDBCB28B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r>
              <a:rPr lang="en-US"/>
              <a:t>27/06/2025</a:t>
            </a:r>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n-GB"/>
              <a:t>G. Arduini - WG2a report: Project comparison (status)</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570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GB"/>
              <a:t>G. Arduini - WG2a report: Project comparison (status)</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3704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89" y="1166648"/>
            <a:ext cx="11376024" cy="5034127"/>
          </a:xfrm>
        </p:spPr>
        <p:txBody>
          <a:bodyPr/>
          <a:lstStyle>
            <a:lvl1pPr>
              <a:defRPr b="0">
                <a:solidFill>
                  <a:schemeClr val="tx1"/>
                </a:solidFill>
              </a:defRPr>
            </a:lvl1pPr>
            <a:lvl2pPr marL="324000" indent="-324000">
              <a:buFont typeface="Arial" charset="0"/>
              <a:buChar char="•"/>
              <a:tabLst/>
              <a:defRPr sz="1800">
                <a:solidFill>
                  <a:schemeClr val="tx1"/>
                </a:solidFill>
              </a:defRPr>
            </a:lvl2pPr>
            <a:lvl3pPr marL="648000" indent="-324000">
              <a:buSzPct val="100000"/>
              <a:buFont typeface="Arial" panose="020B0604020202020204" pitchFamily="34" charset="0"/>
              <a:buChar char="•"/>
              <a:tabLst/>
              <a:defRPr>
                <a:solidFill>
                  <a:schemeClr val="tx1"/>
                </a:solidFill>
              </a:defRPr>
            </a:lvl3pPr>
            <a:lvl4pPr marL="972000" indent="-324000">
              <a:buSzPct val="100000"/>
              <a:buFont typeface="Arial" charset="0"/>
              <a:buChar char="•"/>
              <a:tabLst/>
              <a:defRPr>
                <a:solidFill>
                  <a:schemeClr val="tx1"/>
                </a:solidFill>
              </a:defRPr>
            </a:lvl4pPr>
            <a:lvl5pPr marL="2057400" indent="-228600">
              <a:buSzPct val="100000"/>
              <a:buFont typeface="Arial" charset="0"/>
              <a:buChar char="•"/>
              <a:defRPr>
                <a:solidFill>
                  <a:schemeClr val="tx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a:xfrm>
            <a:off x="11107546" y="6356350"/>
            <a:ext cx="681254" cy="365125"/>
          </a:xfrm>
          <a:prstGeom prst="rect">
            <a:avLst/>
          </a:prstGeom>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77049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tx1"/>
        </a:solidFill>
        <a:effectLst/>
      </p:bgPr>
    </p:bg>
    <p:spTree>
      <p:nvGrpSpPr>
        <p:cNvPr id="1" name=""/>
        <p:cNvGrpSpPr/>
        <p:nvPr/>
      </p:nvGrpSpPr>
      <p:grpSpPr>
        <a:xfrm>
          <a:off x="0" y="0"/>
          <a:ext cx="0" cy="0"/>
          <a:chOff x="0" y="0"/>
          <a:chExt cx="0" cy="0"/>
        </a:xfrm>
      </p:grpSpPr>
      <p:pic>
        <p:nvPicPr>
          <p:cNvPr id="7" name="Picture 6" descr="A close-up of a logo&#10;&#10;Description automatically generated">
            <a:extLst>
              <a:ext uri="{FF2B5EF4-FFF2-40B4-BE49-F238E27FC236}">
                <a16:creationId xmlns:a16="http://schemas.microsoft.com/office/drawing/2014/main" id="{A18C908D-0370-44A8-321B-9F6CA47D11FB}"/>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3667"/>
                    </a14:imgEffect>
                    <a14:imgEffect>
                      <a14:saturation sat="95000"/>
                    </a14:imgEffect>
                  </a14:imgLayer>
                </a14:imgProps>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586596"/>
            <a:ext cx="11376025" cy="716967"/>
          </a:xfrm>
        </p:spPr>
        <p:txBody>
          <a:bodyPr anchor="t" anchorCtr="0"/>
          <a:lstStyle>
            <a:lvl1pPr algn="l">
              <a:defRPr sz="5000">
                <a:solidFill>
                  <a:schemeClr val="bg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700252"/>
            <a:ext cx="11376026" cy="803787"/>
          </a:xfrm>
        </p:spPr>
        <p:txBody>
          <a:bodyPr>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a:xfrm>
            <a:off x="3416531" y="6378349"/>
            <a:ext cx="699857" cy="365125"/>
          </a:xfrm>
        </p:spPr>
        <p:txBody>
          <a:bodyPr/>
          <a:lstStyle/>
          <a:p>
            <a:r>
              <a:rPr lang="en-US"/>
              <a:t>27/06/2025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GB"/>
              <a:t>G. Arduini - WG2a report: Project comparison (status)</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US"/>
              <a:t>27/06/2025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GB"/>
              <a:t>G. Arduini - WG2a report: Project comparison (status)</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8655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US"/>
              <a:t>27/06/2025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GB"/>
              <a:t>G. Arduini - WG2a report: Project comparison (status)</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9133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page colour or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B6E0-915E-6A4B-BE3D-83464DDCC02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3F185B5-CF74-D44D-A9E3-83166F096FD5}"/>
              </a:ext>
            </a:extLst>
          </p:cNvPr>
          <p:cNvSpPr>
            <a:spLocks noGrp="1"/>
          </p:cNvSpPr>
          <p:nvPr>
            <p:ph type="dt" sz="half" idx="10"/>
          </p:nvPr>
        </p:nvSpPr>
        <p:spPr/>
        <p:txBody>
          <a:bodyPr/>
          <a:lstStyle>
            <a:lvl1pPr>
              <a:defRPr>
                <a:solidFill>
                  <a:schemeClr val="bg1"/>
                </a:solidFill>
              </a:defRPr>
            </a:lvl1pPr>
          </a:lstStyle>
          <a:p>
            <a:r>
              <a:rPr lang="en-US"/>
              <a:t>27/06/2025</a:t>
            </a:r>
            <a:endParaRPr lang="en-US" dirty="0"/>
          </a:p>
        </p:txBody>
      </p:sp>
      <p:sp>
        <p:nvSpPr>
          <p:cNvPr id="4" name="Slide Number Placeholder 3">
            <a:extLst>
              <a:ext uri="{FF2B5EF4-FFF2-40B4-BE49-F238E27FC236}">
                <a16:creationId xmlns:a16="http://schemas.microsoft.com/office/drawing/2014/main" id="{5AD60124-268E-2640-B552-632FCB92FCF3}"/>
              </a:ext>
            </a:extLst>
          </p:cNvPr>
          <p:cNvSpPr>
            <a:spLocks noGrp="1"/>
          </p:cNvSpPr>
          <p:nvPr>
            <p:ph type="sldNum" sz="quarter" idx="11"/>
          </p:nvPr>
        </p:nvSpPr>
        <p:spPr/>
        <p:txBody>
          <a:bodyPr/>
          <a:lstStyle>
            <a:lvl1pPr>
              <a:defRPr>
                <a:solidFill>
                  <a:schemeClr val="bg1"/>
                </a:solidFill>
              </a:defRPr>
            </a:lvl1pPr>
          </a:lstStyle>
          <a:p>
            <a:fld id="{36B5EA5A-BC32-A742-B11B-8E7414D5B535}" type="slidenum">
              <a:rPr lang="en-US" smtClean="0"/>
              <a:pPr/>
              <a:t>‹#›</a:t>
            </a:fld>
            <a:endParaRPr lang="en-US" dirty="0"/>
          </a:p>
        </p:txBody>
      </p:sp>
      <p:sp>
        <p:nvSpPr>
          <p:cNvPr id="5" name="Footer Placeholder 4">
            <a:extLst>
              <a:ext uri="{FF2B5EF4-FFF2-40B4-BE49-F238E27FC236}">
                <a16:creationId xmlns:a16="http://schemas.microsoft.com/office/drawing/2014/main" id="{3E7D4B92-ED84-1D4C-81AB-7D7F79EF892F}"/>
              </a:ext>
            </a:extLst>
          </p:cNvPr>
          <p:cNvSpPr>
            <a:spLocks noGrp="1"/>
          </p:cNvSpPr>
          <p:nvPr>
            <p:ph type="ftr" sz="quarter" idx="12"/>
          </p:nvPr>
        </p:nvSpPr>
        <p:spPr/>
        <p:txBody>
          <a:bodyPr/>
          <a:lstStyle>
            <a:lvl1pPr>
              <a:defRPr>
                <a:solidFill>
                  <a:schemeClr val="bg1"/>
                </a:solidFill>
              </a:defRPr>
            </a:lvl1pPr>
          </a:lstStyle>
          <a:p>
            <a:r>
              <a:rPr lang="en-GB"/>
              <a:t>G. Arduini - WG2a report: Project comparison (status)</a:t>
            </a:r>
            <a:endParaRPr lang="en-US" dirty="0"/>
          </a:p>
        </p:txBody>
      </p:sp>
      <p:cxnSp>
        <p:nvCxnSpPr>
          <p:cNvPr id="19" name="Straight Connector 18">
            <a:extLst>
              <a:ext uri="{FF2B5EF4-FFF2-40B4-BE49-F238E27FC236}">
                <a16:creationId xmlns:a16="http://schemas.microsoft.com/office/drawing/2014/main" id="{F1E223B3-FDCC-6949-9C0B-F052B97037C1}"/>
              </a:ext>
            </a:extLst>
          </p:cNvPr>
          <p:cNvCxnSpPr/>
          <p:nvPr userDrawn="1"/>
        </p:nvCxnSpPr>
        <p:spPr>
          <a:xfrm>
            <a:off x="407987" y="6266608"/>
            <a:ext cx="113760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082788-0C78-F842-A18F-84667EAC7E6A}"/>
              </a:ext>
            </a:extLst>
          </p:cNvPr>
          <p:cNvPicPr>
            <a:picLocks noChangeAspect="1"/>
          </p:cNvPicPr>
          <p:nvPr userDrawn="1"/>
        </p:nvPicPr>
        <p:blipFill>
          <a:blip r:embed="rId2"/>
          <a:stretch>
            <a:fillRect/>
          </a:stretch>
        </p:blipFill>
        <p:spPr>
          <a:xfrm>
            <a:off x="407988" y="6364800"/>
            <a:ext cx="495300" cy="393700"/>
          </a:xfrm>
          <a:prstGeom prst="rect">
            <a:avLst/>
          </a:prstGeom>
        </p:spPr>
      </p:pic>
    </p:spTree>
    <p:extLst>
      <p:ext uri="{BB962C8B-B14F-4D97-AF65-F5344CB8AC3E}">
        <p14:creationId xmlns:p14="http://schemas.microsoft.com/office/powerpoint/2010/main" val="191935580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29980"/>
            <a:ext cx="12192000" cy="6230755"/>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48846"/>
            <a:ext cx="4116387" cy="6249621"/>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US"/>
              <a:t>27/06/2025</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GB"/>
              <a:t>G. Arduini - WG2a report: Project comparison (status)</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7987" y="1592264"/>
            <a:ext cx="56165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r>
              <a:rPr lang="en-US"/>
              <a:t>27/06/2025</a:t>
            </a:r>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GB"/>
              <a:t>G. Arduini - WG2a report: Project comparison (status)</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722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106574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4" name="Date Placeholder 3"/>
          <p:cNvSpPr>
            <a:spLocks noGrp="1"/>
          </p:cNvSpPr>
          <p:nvPr>
            <p:ph type="dt" sz="half" idx="2"/>
          </p:nvPr>
        </p:nvSpPr>
        <p:spPr>
          <a:xfrm>
            <a:off x="3485228" y="6378349"/>
            <a:ext cx="631160" cy="365125"/>
          </a:xfrm>
          <a:prstGeom prst="rect">
            <a:avLst/>
          </a:prstGeom>
        </p:spPr>
        <p:txBody>
          <a:bodyPr vert="horz" lIns="0" tIns="0" rIns="0" bIns="0" rtlCol="0" anchor="ctr"/>
          <a:lstStyle>
            <a:lvl1pPr algn="r">
              <a:defRPr sz="1000">
                <a:solidFill>
                  <a:schemeClr val="tx1"/>
                </a:solidFill>
              </a:defRPr>
            </a:lvl1pPr>
          </a:lstStyle>
          <a:p>
            <a:r>
              <a:rPr lang="en-US"/>
              <a:t>27/06/2025</a:t>
            </a:r>
            <a:endParaRPr lang="en-US" dirty="0"/>
          </a:p>
        </p:txBody>
      </p:sp>
      <p:sp>
        <p:nvSpPr>
          <p:cNvPr id="6" name="Slide Number Placeholder 5"/>
          <p:cNvSpPr>
            <a:spLocks noGrp="1"/>
          </p:cNvSpPr>
          <p:nvPr>
            <p:ph type="sldNum" sz="quarter" idx="4"/>
          </p:nvPr>
        </p:nvSpPr>
        <p:spPr>
          <a:xfrm>
            <a:off x="11107546" y="6383848"/>
            <a:ext cx="681254" cy="365125"/>
          </a:xfrm>
          <a:prstGeom prst="rect">
            <a:avLst/>
          </a:prstGeom>
        </p:spPr>
        <p:txBody>
          <a:bodyPr vert="horz" lIns="0" tIns="0" rIns="0" bIns="0" rtlCol="0" anchor="ctr"/>
          <a:lstStyle>
            <a:lvl1pPr algn="r">
              <a:defRPr sz="1000">
                <a:solidFill>
                  <a:schemeClr val="tx1"/>
                </a:solidFill>
              </a:defRPr>
            </a:lvl1pPr>
          </a:lstStyle>
          <a:p>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4259262" y="6383848"/>
            <a:ext cx="6572221" cy="365125"/>
          </a:xfrm>
          <a:prstGeom prst="rect">
            <a:avLst/>
          </a:prstGeom>
        </p:spPr>
        <p:txBody>
          <a:bodyPr vert="horz" lIns="91440" tIns="45720" rIns="91440" bIns="45720" rtlCol="0" anchor="ctr"/>
          <a:lstStyle>
            <a:lvl1pPr algn="ctr">
              <a:defRPr sz="1200">
                <a:solidFill>
                  <a:schemeClr val="tx1"/>
                </a:solidFill>
              </a:defRPr>
            </a:lvl1pPr>
          </a:lstStyle>
          <a:p>
            <a:r>
              <a:rPr lang="en-GB"/>
              <a:t>G. Arduini - WG2a report: Project comparison (status)</a:t>
            </a:r>
            <a:endParaRPr lang="en-US" dirty="0"/>
          </a:p>
        </p:txBody>
      </p:sp>
      <p:cxnSp>
        <p:nvCxnSpPr>
          <p:cNvPr id="14" name="Straight Connector 13">
            <a:extLst>
              <a:ext uri="{FF2B5EF4-FFF2-40B4-BE49-F238E27FC236}">
                <a16:creationId xmlns:a16="http://schemas.microsoft.com/office/drawing/2014/main" id="{BD9C6532-AEDE-354E-83AD-7F67D706DF38}"/>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9" name="Picture 8" descr="A blue screen with white text&#10;&#10;AI-generated content may be incorrect.">
            <a:extLst>
              <a:ext uri="{FF2B5EF4-FFF2-40B4-BE49-F238E27FC236}">
                <a16:creationId xmlns:a16="http://schemas.microsoft.com/office/drawing/2014/main" id="{C5FD4865-E7EA-B1EB-08EF-C66A8335005D}"/>
              </a:ext>
            </a:extLst>
          </p:cNvPr>
          <p:cNvPicPr>
            <a:picLocks noChangeAspect="1"/>
          </p:cNvPicPr>
          <p:nvPr userDrawn="1"/>
        </p:nvPicPr>
        <p:blipFill>
          <a:blip r:embed="rId24"/>
          <a:stretch>
            <a:fillRect/>
          </a:stretch>
        </p:blipFill>
        <p:spPr>
          <a:xfrm>
            <a:off x="8290560" y="-12178"/>
            <a:ext cx="3901440" cy="1028700"/>
          </a:xfrm>
          <a:prstGeom prst="rect">
            <a:avLst/>
          </a:prstGeom>
        </p:spPr>
      </p:pic>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50" r:id="rId4"/>
    <p:sldLayoutId id="2147483665" r:id="rId5"/>
    <p:sldLayoutId id="2147483668" r:id="rId6"/>
    <p:sldLayoutId id="2147483677" r:id="rId7"/>
    <p:sldLayoutId id="2147483674" r:id="rId8"/>
    <p:sldLayoutId id="2147483652" r:id="rId9"/>
    <p:sldLayoutId id="2147483653" r:id="rId10"/>
    <p:sldLayoutId id="2147483661" r:id="rId11"/>
    <p:sldLayoutId id="2147483666" r:id="rId12"/>
    <p:sldLayoutId id="2147483667" r:id="rId13"/>
    <p:sldLayoutId id="2147483658" r:id="rId14"/>
    <p:sldLayoutId id="2147483659" r:id="rId15"/>
    <p:sldLayoutId id="2147483673" r:id="rId16"/>
    <p:sldLayoutId id="2147483660" r:id="rId17"/>
    <p:sldLayoutId id="2147483671" r:id="rId18"/>
    <p:sldLayoutId id="2147483651" r:id="rId19"/>
    <p:sldLayoutId id="2147483654" r:id="rId20"/>
    <p:sldLayoutId id="2147483669" r:id="rId21"/>
    <p:sldLayoutId id="2147483678" r:id="rId2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800"/>
        </a:spcBef>
        <a:spcAft>
          <a:spcPts val="40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indico.cern.ch/event/1439855/abstracts/191014/" TargetMode="External"/><Relationship Id="rId3" Type="http://schemas.openxmlformats.org/officeDocument/2006/relationships/hyperlink" Target="https://indico.cern.ch/event/1439855/abstracts/190778/" TargetMode="External"/><Relationship Id="rId7" Type="http://schemas.openxmlformats.org/officeDocument/2006/relationships/hyperlink" Target="https://indico.cern.ch/event/1439855/abstracts/190997/" TargetMode="External"/><Relationship Id="rId12" Type="http://schemas.openxmlformats.org/officeDocument/2006/relationships/hyperlink" Target="https://indico.cern.ch/event/1439855/abstracts/19109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indico.cern.ch/event/1439855/abstracts/190917/" TargetMode="External"/><Relationship Id="rId11" Type="http://schemas.openxmlformats.org/officeDocument/2006/relationships/hyperlink" Target="https://indico.cern.ch/event/1439855/abstracts/191060/" TargetMode="External"/><Relationship Id="rId5" Type="http://schemas.openxmlformats.org/officeDocument/2006/relationships/hyperlink" Target="https://indico.cern.ch/event/1439855/abstracts/190885/" TargetMode="External"/><Relationship Id="rId10" Type="http://schemas.openxmlformats.org/officeDocument/2006/relationships/hyperlink" Target="https://indico.cern.ch/event/1439855/abstracts/191046/" TargetMode="External"/><Relationship Id="rId4" Type="http://schemas.openxmlformats.org/officeDocument/2006/relationships/hyperlink" Target="https://indico.cern.ch/event/1439855/abstracts/190833/" TargetMode="External"/><Relationship Id="rId9" Type="http://schemas.openxmlformats.org/officeDocument/2006/relationships/hyperlink" Target="https://indico.cern.ch/event/1439855/abstracts/19101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indico.cern.ch/event/1439855/contributions/6461618/" TargetMode="External"/><Relationship Id="rId7" Type="http://schemas.openxmlformats.org/officeDocument/2006/relationships/hyperlink" Target="https://indico.cern.ch/event/1439855/abstracts/191176/"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indico.cern.ch/event/1439855/abstracts/191170/" TargetMode="External"/><Relationship Id="rId5" Type="http://schemas.openxmlformats.org/officeDocument/2006/relationships/hyperlink" Target="https://indico.cern.ch/event/1439855/abstracts/191157/" TargetMode="External"/><Relationship Id="rId4" Type="http://schemas.openxmlformats.org/officeDocument/2006/relationships/hyperlink" Target="https://indico.cern.ch/event/1439855/abstracts/19113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cern.ch/event/1439855/contributions/6542430/"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4D32A-37B0-7FCF-5CDA-93BAB6E3554E}"/>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C499F23F-34F2-3873-4042-B348A4B8368F}"/>
              </a:ext>
            </a:extLst>
          </p:cNvPr>
          <p:cNvSpPr>
            <a:spLocks noGrp="1"/>
          </p:cNvSpPr>
          <p:nvPr>
            <p:ph type="subTitle" idx="1"/>
          </p:nvPr>
        </p:nvSpPr>
        <p:spPr/>
        <p:txBody>
          <a:bodyPr/>
          <a:lstStyle/>
          <a:p>
            <a:endParaRPr lang="it-IT" dirty="0"/>
          </a:p>
        </p:txBody>
      </p:sp>
      <p:pic>
        <p:nvPicPr>
          <p:cNvPr id="5" name="Immagine 4" descr="Immagine che contiene testo, schermata, logo, Carattere&#10;&#10;Descrizione generata automaticamente">
            <a:extLst>
              <a:ext uri="{FF2B5EF4-FFF2-40B4-BE49-F238E27FC236}">
                <a16:creationId xmlns:a16="http://schemas.microsoft.com/office/drawing/2014/main" id="{3C85681B-4351-ACEE-7F40-6EE3475B729C}"/>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78A06F54-8AA2-695D-3E71-4E31B039FAFA}"/>
              </a:ext>
            </a:extLst>
          </p:cNvPr>
          <p:cNvSpPr txBox="1"/>
          <p:nvPr/>
        </p:nvSpPr>
        <p:spPr>
          <a:xfrm>
            <a:off x="3665838" y="1122363"/>
            <a:ext cx="4019049" cy="369332"/>
          </a:xfrm>
          <a:prstGeom prst="rect">
            <a:avLst/>
          </a:prstGeom>
          <a:noFill/>
        </p:spPr>
        <p:txBody>
          <a:bodyPr wrap="none" rtlCol="0">
            <a:spAutoFit/>
          </a:bodyPr>
          <a:lstStyle/>
          <a:p>
            <a:r>
              <a:rPr lang="it-IT" dirty="0">
                <a:solidFill>
                  <a:schemeClr val="bg1"/>
                </a:solidFill>
                <a:latin typeface="Lato Light" panose="020F0302020204030203" pitchFamily="34" charset="77"/>
              </a:rPr>
              <a:t>PLENARY </a:t>
            </a:r>
            <a:r>
              <a:rPr lang="it-IT" b="1" dirty="0">
                <a:solidFill>
                  <a:schemeClr val="bg1"/>
                </a:solidFill>
                <a:latin typeface="Lato Black" panose="020F0502020204030203" pitchFamily="34" charset="77"/>
              </a:rPr>
              <a:t>/  OVERARCHING TOPICS</a:t>
            </a:r>
          </a:p>
        </p:txBody>
      </p:sp>
      <p:sp>
        <p:nvSpPr>
          <p:cNvPr id="7" name="CasellaDiTesto 6">
            <a:extLst>
              <a:ext uri="{FF2B5EF4-FFF2-40B4-BE49-F238E27FC236}">
                <a16:creationId xmlns:a16="http://schemas.microsoft.com/office/drawing/2014/main" id="{73A1E599-217A-1A22-EBE1-D3742A4DE9CF}"/>
              </a:ext>
            </a:extLst>
          </p:cNvPr>
          <p:cNvSpPr txBox="1"/>
          <p:nvPr/>
        </p:nvSpPr>
        <p:spPr>
          <a:xfrm>
            <a:off x="539020" y="2755805"/>
            <a:ext cx="8015336" cy="584775"/>
          </a:xfrm>
          <a:prstGeom prst="rect">
            <a:avLst/>
          </a:prstGeom>
          <a:noFill/>
        </p:spPr>
        <p:txBody>
          <a:bodyPr wrap="none" rtlCol="0">
            <a:spAutoFit/>
          </a:bodyPr>
          <a:lstStyle/>
          <a:p>
            <a:r>
              <a:rPr lang="en-GB" sz="3200" b="1" dirty="0">
                <a:solidFill>
                  <a:schemeClr val="bg1"/>
                </a:solidFill>
                <a:latin typeface="Lato Black" panose="020F0502020204030203" pitchFamily="34" charset="77"/>
              </a:rPr>
              <a:t>WG2a report: Project comparison (status)</a:t>
            </a:r>
            <a:endParaRPr lang="it-IT" sz="3200" b="1" dirty="0">
              <a:solidFill>
                <a:schemeClr val="bg1"/>
              </a:solidFill>
              <a:latin typeface="Lato Black" panose="020F0502020204030203" pitchFamily="34" charset="77"/>
            </a:endParaRPr>
          </a:p>
        </p:txBody>
      </p:sp>
      <p:sp>
        <p:nvSpPr>
          <p:cNvPr id="8" name="CasellaDiTesto 7">
            <a:extLst>
              <a:ext uri="{FF2B5EF4-FFF2-40B4-BE49-F238E27FC236}">
                <a16:creationId xmlns:a16="http://schemas.microsoft.com/office/drawing/2014/main" id="{4B5B5C3E-9E27-045B-01EB-06CE76D77327}"/>
              </a:ext>
            </a:extLst>
          </p:cNvPr>
          <p:cNvSpPr txBox="1"/>
          <p:nvPr/>
        </p:nvSpPr>
        <p:spPr>
          <a:xfrm>
            <a:off x="539020" y="3602038"/>
            <a:ext cx="11089996" cy="2462213"/>
          </a:xfrm>
          <a:prstGeom prst="rect">
            <a:avLst/>
          </a:prstGeom>
          <a:noFill/>
        </p:spPr>
        <p:txBody>
          <a:bodyPr wrap="square" rtlCol="0">
            <a:spAutoFit/>
          </a:bodyPr>
          <a:lstStyle/>
          <a:p>
            <a:pPr algn="l"/>
            <a:br>
              <a:rPr lang="it-IT" sz="1400" dirty="0">
                <a:solidFill>
                  <a:schemeClr val="bg1"/>
                </a:solidFill>
                <a:latin typeface="Lato" panose="020F0502020204030203" pitchFamily="34" charset="77"/>
              </a:rPr>
            </a:br>
            <a:r>
              <a:rPr lang="en-US" sz="2400" dirty="0">
                <a:solidFill>
                  <a:schemeClr val="bg1"/>
                </a:solidFill>
              </a:rPr>
              <a:t>Gianluigi Arduini, Phil Burrows for WG2a</a:t>
            </a:r>
          </a:p>
          <a:p>
            <a:pPr algn="l"/>
            <a:endParaRPr lang="en-US" sz="2400" dirty="0">
              <a:solidFill>
                <a:schemeClr val="bg1"/>
              </a:solidFill>
            </a:endParaRPr>
          </a:p>
          <a:p>
            <a:pPr algn="l"/>
            <a:r>
              <a:rPr lang="en-GB" sz="1600" dirty="0">
                <a:solidFill>
                  <a:schemeClr val="bg1"/>
                </a:solidFill>
              </a:rPr>
              <a:t>K. Desch, S. Farrington, F. Gianotti, K. </a:t>
            </a:r>
            <a:r>
              <a:rPr lang="en-GB" sz="1600" dirty="0" err="1">
                <a:solidFill>
                  <a:schemeClr val="bg1"/>
                </a:solidFill>
              </a:rPr>
              <a:t>Hanagaki</a:t>
            </a:r>
            <a:r>
              <a:rPr lang="en-GB" sz="1600" dirty="0">
                <a:solidFill>
                  <a:schemeClr val="bg1"/>
                </a:solidFill>
              </a:rPr>
              <a:t>, J. Keintzel, B. Kilminster, T. Lesiak, F. </a:t>
            </a:r>
            <a:r>
              <a:rPr lang="en-GB" sz="1600" dirty="0" err="1">
                <a:solidFill>
                  <a:schemeClr val="bg1"/>
                </a:solidFill>
              </a:rPr>
              <a:t>Sabatié</a:t>
            </a:r>
            <a:r>
              <a:rPr lang="en-GB" sz="1600" dirty="0">
                <a:solidFill>
                  <a:schemeClr val="bg1"/>
                </a:solidFill>
              </a:rPr>
              <a:t>, M. Tuts, A. Zoccoli</a:t>
            </a:r>
          </a:p>
          <a:p>
            <a:pPr algn="l"/>
            <a:endParaRPr lang="en-GB" sz="1600" dirty="0">
              <a:solidFill>
                <a:schemeClr val="bg1"/>
              </a:solidFill>
            </a:endParaRPr>
          </a:p>
          <a:p>
            <a:pPr algn="l"/>
            <a:r>
              <a:rPr lang="en-GB" sz="1600" dirty="0">
                <a:solidFill>
                  <a:schemeClr val="bg1"/>
                </a:solidFill>
              </a:rPr>
              <a:t>Acknowledgements: Future Colliders Comparative Evaluation WG</a:t>
            </a:r>
            <a:endParaRPr lang="en-US" sz="1400" dirty="0">
              <a:solidFill>
                <a:schemeClr val="bg1"/>
              </a:solidFill>
            </a:endParaRPr>
          </a:p>
          <a:p>
            <a:pPr algn="l"/>
            <a:endParaRPr lang="en-US" sz="1400" dirty="0">
              <a:solidFill>
                <a:schemeClr val="bg1"/>
              </a:solidFill>
            </a:endParaRPr>
          </a:p>
          <a:p>
            <a:pPr algn="l"/>
            <a:r>
              <a:rPr lang="en-US" sz="1600" dirty="0">
                <a:solidFill>
                  <a:schemeClr val="bg1"/>
                </a:solidFill>
              </a:rPr>
              <a:t>27</a:t>
            </a:r>
            <a:r>
              <a:rPr lang="en-US" sz="1600" baseline="30000" dirty="0">
                <a:solidFill>
                  <a:schemeClr val="bg1"/>
                </a:solidFill>
              </a:rPr>
              <a:t>th</a:t>
            </a:r>
            <a:r>
              <a:rPr lang="en-US" sz="1600" dirty="0">
                <a:solidFill>
                  <a:schemeClr val="bg1"/>
                </a:solidFill>
              </a:rPr>
              <a:t> June 2025</a:t>
            </a:r>
          </a:p>
          <a:p>
            <a:pPr algn="l"/>
            <a:endParaRPr lang="en-US" sz="1400" dirty="0">
              <a:solidFill>
                <a:schemeClr val="bg1"/>
              </a:solidFill>
            </a:endParaRPr>
          </a:p>
        </p:txBody>
      </p:sp>
    </p:spTree>
    <p:extLst>
      <p:ext uri="{BB962C8B-B14F-4D97-AF65-F5344CB8AC3E}">
        <p14:creationId xmlns:p14="http://schemas.microsoft.com/office/powerpoint/2010/main" val="7176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5DE259-0314-9C19-941B-5A7BEA7508E9}"/>
              </a:ext>
            </a:extLst>
          </p:cNvPr>
          <p:cNvPicPr>
            <a:picLocks noChangeAspect="1"/>
          </p:cNvPicPr>
          <p:nvPr/>
        </p:nvPicPr>
        <p:blipFill>
          <a:blip r:embed="rId3"/>
          <a:srcRect t="39691"/>
          <a:stretch/>
        </p:blipFill>
        <p:spPr>
          <a:xfrm>
            <a:off x="6093200" y="4990268"/>
            <a:ext cx="6070912" cy="742988"/>
          </a:xfrm>
          <a:prstGeom prst="rect">
            <a:avLst/>
          </a:prstGeom>
        </p:spPr>
      </p:pic>
      <p:sp>
        <p:nvSpPr>
          <p:cNvPr id="3" name="Title 2">
            <a:extLst>
              <a:ext uri="{FF2B5EF4-FFF2-40B4-BE49-F238E27FC236}">
                <a16:creationId xmlns:a16="http://schemas.microsoft.com/office/drawing/2014/main" id="{4BB39A21-A0F7-00AA-8DF9-AECFB23AFB23}"/>
              </a:ext>
            </a:extLst>
          </p:cNvPr>
          <p:cNvSpPr>
            <a:spLocks noGrp="1"/>
          </p:cNvSpPr>
          <p:nvPr>
            <p:ph type="title"/>
          </p:nvPr>
        </p:nvSpPr>
        <p:spPr/>
        <p:txBody>
          <a:bodyPr/>
          <a:lstStyle/>
          <a:p>
            <a:r>
              <a:rPr lang="en-US" dirty="0"/>
              <a:t>Environmental aspects</a:t>
            </a:r>
            <a:endParaRPr lang="en-GB" dirty="0"/>
          </a:p>
        </p:txBody>
      </p:sp>
      <p:sp>
        <p:nvSpPr>
          <p:cNvPr id="5" name="Content Placeholder 4">
            <a:extLst>
              <a:ext uri="{FF2B5EF4-FFF2-40B4-BE49-F238E27FC236}">
                <a16:creationId xmlns:a16="http://schemas.microsoft.com/office/drawing/2014/main" id="{CF61D7A1-B7E5-9A89-8835-3796A145CA47}"/>
              </a:ext>
            </a:extLst>
          </p:cNvPr>
          <p:cNvSpPr>
            <a:spLocks noGrp="1"/>
          </p:cNvSpPr>
          <p:nvPr>
            <p:ph sz="half" idx="1"/>
          </p:nvPr>
        </p:nvSpPr>
        <p:spPr>
          <a:xfrm>
            <a:off x="368363" y="1444541"/>
            <a:ext cx="5957397" cy="4608512"/>
          </a:xfrm>
        </p:spPr>
        <p:txBody>
          <a:bodyPr/>
          <a:lstStyle/>
          <a:p>
            <a:r>
              <a:rPr lang="en-GB" dirty="0">
                <a:solidFill>
                  <a:schemeClr val="tx1"/>
                </a:solidFill>
              </a:rPr>
              <a:t>Life Cycle Assessment (LCA) is an internationally standardised method to assess environmental impact</a:t>
            </a:r>
          </a:p>
          <a:p>
            <a:r>
              <a:rPr lang="en-GB" dirty="0">
                <a:solidFill>
                  <a:srgbClr val="FF0000"/>
                </a:solidFill>
              </a:rPr>
              <a:t>Focus on Greenhouse Gas (GHG) emissions</a:t>
            </a:r>
            <a:r>
              <a:rPr lang="en-GB" dirty="0">
                <a:sym typeface="Wingdings" panose="05000000000000000000" pitchFamily="2" charset="2"/>
              </a:rPr>
              <a:t>:</a:t>
            </a:r>
          </a:p>
          <a:p>
            <a:pPr marL="342900" indent="-342900">
              <a:buFont typeface="Arial" panose="020B0604020202020204" pitchFamily="34" charset="0"/>
              <a:buChar char="•"/>
            </a:pPr>
            <a:r>
              <a:rPr lang="en-GB" sz="1800" b="0" dirty="0">
                <a:solidFill>
                  <a:schemeClr val="tx1"/>
                </a:solidFill>
                <a:sym typeface="Wingdings" panose="05000000000000000000" pitchFamily="2" charset="2"/>
              </a:rPr>
              <a:t>Civil Engineering (modules A1 to A5*)</a:t>
            </a:r>
          </a:p>
          <a:p>
            <a:pPr marL="342900" indent="-342900">
              <a:buFont typeface="Arial" panose="020B0604020202020204" pitchFamily="34" charset="0"/>
              <a:buChar char="•"/>
            </a:pPr>
            <a:r>
              <a:rPr lang="en-GB" sz="1800" b="0" dirty="0">
                <a:solidFill>
                  <a:schemeClr val="tx1"/>
                </a:solidFill>
                <a:sym typeface="Wingdings" panose="05000000000000000000" pitchFamily="2" charset="2"/>
              </a:rPr>
              <a:t>HW components of accelerators, technical infrastructure, detectors (modules A1 to A3**)</a:t>
            </a:r>
          </a:p>
          <a:p>
            <a:pPr marL="342900" indent="-342900">
              <a:buFont typeface="Arial" panose="020B0604020202020204" pitchFamily="34" charset="0"/>
              <a:buChar char="•"/>
            </a:pPr>
            <a:r>
              <a:rPr lang="en-GB" sz="1800" b="0" dirty="0">
                <a:solidFill>
                  <a:schemeClr val="tx1"/>
                </a:solidFill>
                <a:sym typeface="Wingdings" panose="05000000000000000000" pitchFamily="2" charset="2"/>
              </a:rPr>
              <a:t>GHG emissions associated with electricity consumption</a:t>
            </a:r>
          </a:p>
          <a:p>
            <a:r>
              <a:rPr lang="en-GB" dirty="0">
                <a:solidFill>
                  <a:schemeClr val="tx1"/>
                </a:solidFill>
                <a:sym typeface="Wingdings" panose="05000000000000000000" pitchFamily="2" charset="2"/>
              </a:rPr>
              <a:t>Worked with LDG sustainability panel to guarantee coherence of the methodology</a:t>
            </a:r>
          </a:p>
        </p:txBody>
      </p:sp>
      <p:sp>
        <p:nvSpPr>
          <p:cNvPr id="4" name="Slide Number Placeholder 3">
            <a:extLst>
              <a:ext uri="{FF2B5EF4-FFF2-40B4-BE49-F238E27FC236}">
                <a16:creationId xmlns:a16="http://schemas.microsoft.com/office/drawing/2014/main" id="{A32C927E-24A3-752F-CBE5-B1407E8AADBE}"/>
              </a:ext>
            </a:extLst>
          </p:cNvPr>
          <p:cNvSpPr>
            <a:spLocks noGrp="1"/>
          </p:cNvSpPr>
          <p:nvPr>
            <p:ph type="sldNum" sz="quarter" idx="12"/>
          </p:nvPr>
        </p:nvSpPr>
        <p:spPr/>
        <p:txBody>
          <a:bodyPr/>
          <a:lstStyle/>
          <a:p>
            <a:fld id="{36B5EA5A-BC32-A742-B11B-8E7414D5B535}" type="slidenum">
              <a:rPr lang="en-US" smtClean="0"/>
              <a:pPr/>
              <a:t>10</a:t>
            </a:fld>
            <a:endParaRPr lang="en-US" dirty="0"/>
          </a:p>
        </p:txBody>
      </p:sp>
      <p:sp>
        <p:nvSpPr>
          <p:cNvPr id="6" name="Content Placeholder 5">
            <a:extLst>
              <a:ext uri="{FF2B5EF4-FFF2-40B4-BE49-F238E27FC236}">
                <a16:creationId xmlns:a16="http://schemas.microsoft.com/office/drawing/2014/main" id="{A601C713-441E-EA17-DB5D-7C114B83EC50}"/>
              </a:ext>
            </a:extLst>
          </p:cNvPr>
          <p:cNvSpPr>
            <a:spLocks noGrp="1"/>
          </p:cNvSpPr>
          <p:nvPr>
            <p:ph sz="half" idx="2"/>
          </p:nvPr>
        </p:nvSpPr>
        <p:spPr>
          <a:xfrm>
            <a:off x="6480679" y="3111419"/>
            <a:ext cx="5528515" cy="1799430"/>
          </a:xfrm>
        </p:spPr>
        <p:txBody>
          <a:bodyPr/>
          <a:lstStyle/>
          <a:p>
            <a:pPr>
              <a:lnSpc>
                <a:spcPct val="100000"/>
              </a:lnSpc>
              <a:spcBef>
                <a:spcPts val="0"/>
              </a:spcBef>
              <a:spcAft>
                <a:spcPts val="0"/>
              </a:spcAft>
            </a:pPr>
            <a:r>
              <a:rPr lang="en-US" dirty="0">
                <a:solidFill>
                  <a:schemeClr val="tx1"/>
                </a:solidFill>
              </a:rPr>
              <a:t>*</a:t>
            </a:r>
            <a:r>
              <a:rPr lang="en-GB" sz="1100" i="1" dirty="0">
                <a:solidFill>
                  <a:schemeClr val="tx1"/>
                </a:solidFill>
              </a:rPr>
              <a:t>raw material supply, transport, manufacture, transport to work site, construction process on the work site</a:t>
            </a:r>
          </a:p>
          <a:p>
            <a:pPr>
              <a:lnSpc>
                <a:spcPct val="100000"/>
              </a:lnSpc>
              <a:spcBef>
                <a:spcPts val="0"/>
              </a:spcBef>
              <a:spcAft>
                <a:spcPts val="0"/>
              </a:spcAft>
            </a:pPr>
            <a:r>
              <a:rPr kumimoji="0" lang="en-US" sz="2100" b="1" i="0" u="none" strike="noStrike" kern="1200" cap="none" spc="0" normalizeH="0" baseline="0" noProof="0" dirty="0">
                <a:ln>
                  <a:noFill/>
                </a:ln>
                <a:solidFill>
                  <a:schemeClr val="tx1"/>
                </a:solidFill>
                <a:effectLst/>
                <a:uLnTx/>
                <a:uFillTx/>
                <a:latin typeface="Arial"/>
                <a:ea typeface="+mn-ea"/>
                <a:cs typeface="+mn-cs"/>
              </a:rPr>
              <a:t>**</a:t>
            </a:r>
            <a:r>
              <a:rPr lang="en-GB" sz="2400" i="1" dirty="0">
                <a:solidFill>
                  <a:schemeClr val="tx1"/>
                </a:solidFill>
              </a:rPr>
              <a:t> </a:t>
            </a:r>
            <a:r>
              <a:rPr lang="en-GB" sz="1100" i="1" dirty="0">
                <a:solidFill>
                  <a:schemeClr val="tx1"/>
                </a:solidFill>
              </a:rPr>
              <a:t>raw material supply, transport, manufacture</a:t>
            </a:r>
            <a:endParaRPr lang="en-GB" i="1" dirty="0">
              <a:solidFill>
                <a:schemeClr val="tx1"/>
              </a:solidFill>
            </a:endParaRPr>
          </a:p>
        </p:txBody>
      </p:sp>
      <p:pic>
        <p:nvPicPr>
          <p:cNvPr id="11" name="Picture 10">
            <a:extLst>
              <a:ext uri="{FF2B5EF4-FFF2-40B4-BE49-F238E27FC236}">
                <a16:creationId xmlns:a16="http://schemas.microsoft.com/office/drawing/2014/main" id="{0B178869-A90E-F447-12C1-E6992891E642}"/>
              </a:ext>
            </a:extLst>
          </p:cNvPr>
          <p:cNvPicPr>
            <a:picLocks noChangeAspect="1"/>
          </p:cNvPicPr>
          <p:nvPr/>
        </p:nvPicPr>
        <p:blipFill>
          <a:blip r:embed="rId4"/>
          <a:stretch>
            <a:fillRect/>
          </a:stretch>
        </p:blipFill>
        <p:spPr>
          <a:xfrm>
            <a:off x="6310441" y="4244973"/>
            <a:ext cx="5543835" cy="742988"/>
          </a:xfrm>
          <a:prstGeom prst="rect">
            <a:avLst/>
          </a:prstGeom>
        </p:spPr>
      </p:pic>
      <p:sp>
        <p:nvSpPr>
          <p:cNvPr id="2" name="Rectangle: Rounded Corners 1">
            <a:extLst>
              <a:ext uri="{FF2B5EF4-FFF2-40B4-BE49-F238E27FC236}">
                <a16:creationId xmlns:a16="http://schemas.microsoft.com/office/drawing/2014/main" id="{F7A3638D-B9D4-5318-2A81-E9560184F5B7}"/>
              </a:ext>
            </a:extLst>
          </p:cNvPr>
          <p:cNvSpPr/>
          <p:nvPr/>
        </p:nvSpPr>
        <p:spPr>
          <a:xfrm>
            <a:off x="10831484" y="4330931"/>
            <a:ext cx="739832" cy="598516"/>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6">
            <a:extLst>
              <a:ext uri="{FF2B5EF4-FFF2-40B4-BE49-F238E27FC236}">
                <a16:creationId xmlns:a16="http://schemas.microsoft.com/office/drawing/2014/main" id="{94DCE886-4DD5-3CCE-83DC-11DFF2505298}"/>
              </a:ext>
            </a:extLst>
          </p:cNvPr>
          <p:cNvSpPr>
            <a:spLocks noGrp="1"/>
          </p:cNvSpPr>
          <p:nvPr>
            <p:ph type="dt" sz="half" idx="10"/>
          </p:nvPr>
        </p:nvSpPr>
        <p:spPr/>
        <p:txBody>
          <a:bodyPr/>
          <a:lstStyle/>
          <a:p>
            <a:r>
              <a:rPr lang="en-US"/>
              <a:t>27/06/2025</a:t>
            </a:r>
            <a:endParaRPr lang="en-US" dirty="0"/>
          </a:p>
        </p:txBody>
      </p:sp>
      <p:sp>
        <p:nvSpPr>
          <p:cNvPr id="9" name="Footer Placeholder 8">
            <a:extLst>
              <a:ext uri="{FF2B5EF4-FFF2-40B4-BE49-F238E27FC236}">
                <a16:creationId xmlns:a16="http://schemas.microsoft.com/office/drawing/2014/main" id="{6E04638F-8E7A-766C-A399-DB9D968E4244}"/>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3309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5013-C353-9C30-ACD9-7CED40E459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DEE1BD-AD1D-CE9C-415A-C30A1DB39370}"/>
              </a:ext>
            </a:extLst>
          </p:cNvPr>
          <p:cNvSpPr>
            <a:spLocks noGrp="1"/>
          </p:cNvSpPr>
          <p:nvPr>
            <p:ph type="title"/>
          </p:nvPr>
        </p:nvSpPr>
        <p:spPr/>
        <p:txBody>
          <a:bodyPr/>
          <a:lstStyle/>
          <a:p>
            <a:r>
              <a:rPr lang="en-US" dirty="0"/>
              <a:t>Environmental aspects</a:t>
            </a:r>
            <a:endParaRPr lang="en-GB" dirty="0"/>
          </a:p>
        </p:txBody>
      </p:sp>
      <p:sp>
        <p:nvSpPr>
          <p:cNvPr id="5" name="Content Placeholder 4">
            <a:extLst>
              <a:ext uri="{FF2B5EF4-FFF2-40B4-BE49-F238E27FC236}">
                <a16:creationId xmlns:a16="http://schemas.microsoft.com/office/drawing/2014/main" id="{56091F4B-8466-E269-FCA9-49B57C8A857C}"/>
              </a:ext>
            </a:extLst>
          </p:cNvPr>
          <p:cNvSpPr>
            <a:spLocks noGrp="1"/>
          </p:cNvSpPr>
          <p:nvPr>
            <p:ph sz="half" idx="1"/>
          </p:nvPr>
        </p:nvSpPr>
        <p:spPr>
          <a:xfrm>
            <a:off x="407987" y="1124744"/>
            <a:ext cx="6358573" cy="4140992"/>
          </a:xfrm>
        </p:spPr>
        <p:txBody>
          <a:bodyPr/>
          <a:lstStyle/>
          <a:p>
            <a:pPr>
              <a:lnSpc>
                <a:spcPct val="100000"/>
              </a:lnSpc>
            </a:pPr>
            <a:r>
              <a:rPr lang="en-GB" sz="1800" dirty="0">
                <a:solidFill>
                  <a:schemeClr val="tx1"/>
                </a:solidFill>
              </a:rPr>
              <a:t>Range of values: </a:t>
            </a:r>
            <a:r>
              <a:rPr lang="en-GB" sz="1800" b="0" dirty="0">
                <a:solidFill>
                  <a:schemeClr val="tx1"/>
                </a:solidFill>
              </a:rPr>
              <a:t>estimates based on presently known technologies and potential for realistic reduction (e.g. taking into account the roadmap established by the European Cement Association for CE) </a:t>
            </a:r>
          </a:p>
          <a:p>
            <a:pPr>
              <a:lnSpc>
                <a:spcPct val="100000"/>
              </a:lnSpc>
            </a:pPr>
            <a:r>
              <a:rPr lang="en-GB" sz="1800" b="0" dirty="0">
                <a:solidFill>
                  <a:schemeClr val="tx1"/>
                </a:solidFill>
                <a:sym typeface="Wingdings" panose="05000000000000000000" pitchFamily="2" charset="2"/>
              </a:rPr>
              <a:t>Major contributions expected from:</a:t>
            </a:r>
          </a:p>
          <a:p>
            <a:pPr marL="342900" indent="-342900">
              <a:lnSpc>
                <a:spcPct val="100000"/>
              </a:lnSpc>
              <a:spcBef>
                <a:spcPts val="1200"/>
              </a:spcBef>
              <a:spcAft>
                <a:spcPts val="0"/>
              </a:spcAft>
              <a:buFont typeface="Arial" panose="020B0604020202020204" pitchFamily="34" charset="0"/>
              <a:buChar char="•"/>
            </a:pPr>
            <a:r>
              <a:rPr lang="en-GB" sz="1600" dirty="0">
                <a:solidFill>
                  <a:schemeClr val="tx1"/>
                </a:solidFill>
                <a:sym typeface="Wingdings" panose="05000000000000000000" pitchFamily="2" charset="2"/>
              </a:rPr>
              <a:t>HW components</a:t>
            </a:r>
            <a:r>
              <a:rPr lang="en-GB" sz="1600" b="0" dirty="0">
                <a:solidFill>
                  <a:schemeClr val="tx1"/>
                </a:solidFill>
                <a:sym typeface="Wingdings" panose="05000000000000000000" pitchFamily="2" charset="2"/>
              </a:rPr>
              <a:t> of accelerators, detectors and technical infrastructure (</a:t>
            </a:r>
            <a:r>
              <a:rPr lang="en-GB" sz="1600" dirty="0">
                <a:solidFill>
                  <a:schemeClr val="tx1"/>
                </a:solidFill>
                <a:sym typeface="Wingdings" panose="05000000000000000000" pitchFamily="2" charset="2"/>
              </a:rPr>
              <a:t>ongoing</a:t>
            </a:r>
            <a:r>
              <a:rPr lang="en-GB" sz="1600" b="0" dirty="0">
                <a:solidFill>
                  <a:schemeClr val="tx1"/>
                </a:solidFill>
                <a:sym typeface="Wingdings" panose="05000000000000000000" pitchFamily="2" charset="2"/>
              </a:rPr>
              <a:t>, limited to A1-A3). </a:t>
            </a:r>
            <a:r>
              <a:rPr lang="en-GB" sz="1600">
                <a:solidFill>
                  <a:schemeClr val="tx1"/>
                </a:solidFill>
                <a:sym typeface="Wingdings" panose="05000000000000000000" pitchFamily="2" charset="2"/>
              </a:rPr>
              <a:t>Data </a:t>
            </a:r>
            <a:r>
              <a:rPr lang="en-GB" sz="1600" dirty="0">
                <a:solidFill>
                  <a:schemeClr val="tx1"/>
                </a:solidFill>
                <a:sym typeface="Wingdings" panose="05000000000000000000" pitchFamily="2" charset="2"/>
              </a:rPr>
              <a:t>for FCC-ee expected in summer</a:t>
            </a:r>
            <a:r>
              <a:rPr lang="en-GB" sz="1600" b="0" dirty="0">
                <a:solidFill>
                  <a:schemeClr val="tx1"/>
                </a:solidFill>
                <a:sym typeface="Wingdings" panose="05000000000000000000" pitchFamily="2" charset="2"/>
              </a:rPr>
              <a:t> </a:t>
            </a:r>
          </a:p>
          <a:p>
            <a:pPr marL="342900" indent="-342900">
              <a:lnSpc>
                <a:spcPct val="100000"/>
              </a:lnSpc>
              <a:spcBef>
                <a:spcPts val="1200"/>
              </a:spcBef>
              <a:spcAft>
                <a:spcPts val="0"/>
              </a:spcAft>
              <a:buFont typeface="Arial" panose="020B0604020202020204" pitchFamily="34" charset="0"/>
              <a:buChar char="•"/>
            </a:pPr>
            <a:r>
              <a:rPr lang="en-GB" sz="1600" dirty="0">
                <a:solidFill>
                  <a:schemeClr val="tx1"/>
                </a:solidFill>
                <a:sym typeface="Wingdings" panose="05000000000000000000" pitchFamily="2" charset="2"/>
              </a:rPr>
              <a:t>Civil Engineering</a:t>
            </a:r>
          </a:p>
          <a:p>
            <a:pPr>
              <a:lnSpc>
                <a:spcPct val="100000"/>
              </a:lnSpc>
              <a:spcBef>
                <a:spcPts val="1200"/>
              </a:spcBef>
              <a:spcAft>
                <a:spcPts val="0"/>
              </a:spcAft>
            </a:pPr>
            <a:r>
              <a:rPr lang="en-GB" sz="1600" b="0" dirty="0">
                <a:solidFill>
                  <a:schemeClr val="tx1"/>
                </a:solidFill>
                <a:sym typeface="Wingdings" panose="05000000000000000000" pitchFamily="2" charset="2"/>
              </a:rPr>
              <a:t>GHG emissions related to </a:t>
            </a:r>
            <a:r>
              <a:rPr lang="en-GB" sz="1600" dirty="0">
                <a:solidFill>
                  <a:schemeClr val="tx1"/>
                </a:solidFill>
                <a:sym typeface="Wingdings" panose="05000000000000000000" pitchFamily="2" charset="2"/>
              </a:rPr>
              <a:t>electricity consumption </a:t>
            </a:r>
            <a:r>
              <a:rPr lang="en-GB" sz="1600" b="0" dirty="0">
                <a:solidFill>
                  <a:schemeClr val="tx1"/>
                </a:solidFill>
                <a:sym typeface="Wingdings" panose="05000000000000000000" pitchFamily="2" charset="2"/>
              </a:rPr>
              <a:t>are lower thanks to the low carbon intensity of the electricity produced in France (2050s) </a:t>
            </a:r>
          </a:p>
          <a:p>
            <a:pPr>
              <a:lnSpc>
                <a:spcPct val="100000"/>
              </a:lnSpc>
            </a:pPr>
            <a:r>
              <a:rPr lang="en-GB" sz="1800" b="0" dirty="0">
                <a:solidFill>
                  <a:schemeClr val="tx1"/>
                </a:solidFill>
                <a:sym typeface="Wingdings" panose="05000000000000000000" pitchFamily="2" charset="2"/>
              </a:rPr>
              <a:t>Reuse of infrastructure (e.g. CE) for future upgrades will benefit the sustainability of projects</a:t>
            </a:r>
          </a:p>
        </p:txBody>
      </p:sp>
      <p:sp>
        <p:nvSpPr>
          <p:cNvPr id="4" name="Slide Number Placeholder 3">
            <a:extLst>
              <a:ext uri="{FF2B5EF4-FFF2-40B4-BE49-F238E27FC236}">
                <a16:creationId xmlns:a16="http://schemas.microsoft.com/office/drawing/2014/main" id="{861AD518-FDA4-4159-5E51-2606BA9EFD66}"/>
              </a:ext>
            </a:extLst>
          </p:cNvPr>
          <p:cNvSpPr>
            <a:spLocks noGrp="1"/>
          </p:cNvSpPr>
          <p:nvPr>
            <p:ph type="sldNum" sz="quarter" idx="12"/>
          </p:nvPr>
        </p:nvSpPr>
        <p:spPr/>
        <p:txBody>
          <a:bodyPr/>
          <a:lstStyle/>
          <a:p>
            <a:fld id="{36B5EA5A-BC32-A742-B11B-8E7414D5B535}" type="slidenum">
              <a:rPr lang="en-US" smtClean="0"/>
              <a:pPr/>
              <a:t>11</a:t>
            </a:fld>
            <a:endParaRPr lang="en-US" dirty="0"/>
          </a:p>
        </p:txBody>
      </p:sp>
      <p:pic>
        <p:nvPicPr>
          <p:cNvPr id="8" name="Content Placeholder 7" descr="A graph with different colored squares&#10;&#10;AI-generated content may be incorrect.">
            <a:extLst>
              <a:ext uri="{FF2B5EF4-FFF2-40B4-BE49-F238E27FC236}">
                <a16:creationId xmlns:a16="http://schemas.microsoft.com/office/drawing/2014/main" id="{77270D18-7F28-027A-4ACD-38CFE583D0A8}"/>
              </a:ext>
            </a:extLst>
          </p:cNvPr>
          <p:cNvPicPr>
            <a:picLocks noGrp="1" noChangeAspect="1"/>
          </p:cNvPicPr>
          <p:nvPr>
            <p:ph sz="half" idx="2"/>
          </p:nvPr>
        </p:nvPicPr>
        <p:blipFill>
          <a:blip r:embed="rId3"/>
          <a:stretch>
            <a:fillRect/>
          </a:stretch>
        </p:blipFill>
        <p:spPr>
          <a:xfrm>
            <a:off x="6677006" y="2293146"/>
            <a:ext cx="5611813" cy="2711894"/>
          </a:xfrm>
        </p:spPr>
      </p:pic>
      <p:sp>
        <p:nvSpPr>
          <p:cNvPr id="2" name="Date Placeholder 1">
            <a:extLst>
              <a:ext uri="{FF2B5EF4-FFF2-40B4-BE49-F238E27FC236}">
                <a16:creationId xmlns:a16="http://schemas.microsoft.com/office/drawing/2014/main" id="{3CACE534-3A0B-7B44-17A5-361628631B14}"/>
              </a:ext>
            </a:extLst>
          </p:cNvPr>
          <p:cNvSpPr>
            <a:spLocks noGrp="1"/>
          </p:cNvSpPr>
          <p:nvPr>
            <p:ph type="dt" sz="half" idx="10"/>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4812B349-EF77-909C-A40E-82B754932D94}"/>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58384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A3D7A-F42E-6B31-61CB-4BB8FF557FDA}"/>
              </a:ext>
            </a:extLst>
          </p:cNvPr>
          <p:cNvSpPr>
            <a:spLocks noGrp="1"/>
          </p:cNvSpPr>
          <p:nvPr>
            <p:ph idx="1"/>
          </p:nvPr>
        </p:nvSpPr>
        <p:spPr>
          <a:xfrm>
            <a:off x="289655" y="1124744"/>
            <a:ext cx="7507919" cy="4608512"/>
          </a:xfrm>
        </p:spPr>
        <p:txBody>
          <a:bodyPr/>
          <a:lstStyle/>
          <a:p>
            <a:r>
              <a:rPr lang="en-GB" sz="2000" b="0" dirty="0">
                <a:solidFill>
                  <a:schemeClr val="tx1"/>
                </a:solidFill>
              </a:rPr>
              <a:t>Building on Snowmass’21 Implementation Task Force review and on the LDG accelerator R&amp;D review held in February 2025:</a:t>
            </a:r>
          </a:p>
          <a:p>
            <a:pPr marL="342900" indent="-342900">
              <a:buFont typeface="Arial" panose="020B0604020202020204" pitchFamily="34" charset="0"/>
              <a:buChar char="•"/>
            </a:pPr>
            <a:r>
              <a:rPr lang="en-GB" sz="1600" b="0" dirty="0">
                <a:solidFill>
                  <a:schemeClr val="tx1"/>
                </a:solidFill>
              </a:rPr>
              <a:t>TRL of the accelerator components / subsystems representing the highest technical risk</a:t>
            </a:r>
          </a:p>
          <a:p>
            <a:pPr marL="342900" indent="-342900">
              <a:buFont typeface="Arial" panose="020B0604020202020204" pitchFamily="34" charset="0"/>
              <a:buChar char="•"/>
            </a:pPr>
            <a:r>
              <a:rPr lang="en-US" sz="1600" b="0" dirty="0">
                <a:solidFill>
                  <a:schemeClr val="tx1"/>
                </a:solidFill>
              </a:rPr>
              <a:t>Improvement factor on critical components, R&amp;D effort needed to reach it</a:t>
            </a:r>
          </a:p>
          <a:p>
            <a:r>
              <a:rPr lang="en-US" sz="2000" dirty="0">
                <a:solidFill>
                  <a:schemeClr val="tx1"/>
                </a:solidFill>
              </a:rPr>
              <a:t>Technical readiness of CLIC, FCC-ee and LCF are comparable</a:t>
            </a:r>
          </a:p>
          <a:p>
            <a:pPr marL="342900" indent="-342900">
              <a:buFont typeface="Arial" panose="020B0604020202020204" pitchFamily="34" charset="0"/>
              <a:buChar char="•"/>
            </a:pPr>
            <a:r>
              <a:rPr lang="en-US" sz="1600" b="0" dirty="0">
                <a:solidFill>
                  <a:schemeClr val="tx1"/>
                </a:solidFill>
              </a:rPr>
              <a:t>LCF benefitting of the RF developments for XFEL and LCLS-II</a:t>
            </a:r>
          </a:p>
          <a:p>
            <a:pPr marL="342900" indent="-342900">
              <a:buFont typeface="Arial" panose="020B0604020202020204" pitchFamily="34" charset="0"/>
              <a:buChar char="•"/>
            </a:pPr>
            <a:r>
              <a:rPr lang="en-US" sz="1600" b="0" dirty="0">
                <a:solidFill>
                  <a:schemeClr val="tx1"/>
                </a:solidFill>
              </a:rPr>
              <a:t>IP spot size control and position </a:t>
            </a:r>
            <a:r>
              <a:rPr lang="en-US" sz="1600" b="0" dirty="0" err="1">
                <a:solidFill>
                  <a:schemeClr val="tx1"/>
                </a:solidFill>
              </a:rPr>
              <a:t>stabilisation</a:t>
            </a:r>
            <a:r>
              <a:rPr lang="en-US" sz="1600" b="0" dirty="0">
                <a:solidFill>
                  <a:schemeClr val="tx1"/>
                </a:solidFill>
              </a:rPr>
              <a:t> remain one of the main challenges for LCs</a:t>
            </a:r>
          </a:p>
          <a:p>
            <a:pPr marL="342900" indent="-342900">
              <a:buFont typeface="Arial" panose="020B0604020202020204" pitchFamily="34" charset="0"/>
              <a:buChar char="•"/>
            </a:pPr>
            <a:r>
              <a:rPr lang="en-US" sz="1600" b="0" dirty="0">
                <a:solidFill>
                  <a:schemeClr val="tx1"/>
                </a:solidFill>
              </a:rPr>
              <a:t>e</a:t>
            </a:r>
            <a:r>
              <a:rPr lang="en-US" sz="1600" b="0" baseline="30000" dirty="0">
                <a:solidFill>
                  <a:schemeClr val="tx1"/>
                </a:solidFill>
              </a:rPr>
              <a:t>+</a:t>
            </a:r>
            <a:r>
              <a:rPr lang="en-US" sz="1600" b="0" dirty="0">
                <a:solidFill>
                  <a:schemeClr val="tx1"/>
                </a:solidFill>
              </a:rPr>
              <a:t> production rate for LCF is particularly demanding (even higher than ILC)</a:t>
            </a:r>
          </a:p>
          <a:p>
            <a:r>
              <a:rPr lang="en-US" sz="2000" b="0" dirty="0">
                <a:solidFill>
                  <a:schemeClr val="tx1"/>
                </a:solidFill>
              </a:rPr>
              <a:t>TRL could provide guidance </a:t>
            </a:r>
            <a:r>
              <a:rPr lang="en-US" sz="2000" dirty="0">
                <a:solidFill>
                  <a:schemeClr val="tx1"/>
                </a:solidFill>
              </a:rPr>
              <a:t>in prioritizing efforts in accelerator R&amp;D considering  the ESPP2026 recommendations </a:t>
            </a:r>
          </a:p>
          <a:p>
            <a:pPr marL="457200" indent="-457200">
              <a:spcBef>
                <a:spcPts val="1200"/>
              </a:spcBef>
              <a:spcAft>
                <a:spcPts val="0"/>
              </a:spcAft>
              <a:buFont typeface="Arial" panose="020B0604020202020204" pitchFamily="34" charset="0"/>
              <a:buChar char="•"/>
            </a:pPr>
            <a:endParaRPr lang="en-US" sz="2000" b="1"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a:spcBef>
                <a:spcPts val="1200"/>
              </a:spcBef>
              <a:spcAft>
                <a:spcPts val="0"/>
              </a:spcAft>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US" sz="2000" dirty="0"/>
          </a:p>
          <a:p>
            <a:pPr marL="457200" indent="-457200">
              <a:spcBef>
                <a:spcPts val="1200"/>
              </a:spcBef>
              <a:spcAft>
                <a:spcPts val="0"/>
              </a:spcAft>
              <a:buFont typeface="Arial" panose="020B0604020202020204" pitchFamily="34" charset="0"/>
              <a:buChar char="•"/>
            </a:pPr>
            <a:endParaRPr lang="en-GB" sz="1800" dirty="0"/>
          </a:p>
        </p:txBody>
      </p:sp>
      <p:sp>
        <p:nvSpPr>
          <p:cNvPr id="3" name="Title 2">
            <a:extLst>
              <a:ext uri="{FF2B5EF4-FFF2-40B4-BE49-F238E27FC236}">
                <a16:creationId xmlns:a16="http://schemas.microsoft.com/office/drawing/2014/main" id="{FF77EEDB-B6C2-C452-1C33-E4ECAC002E3E}"/>
              </a:ext>
            </a:extLst>
          </p:cNvPr>
          <p:cNvSpPr>
            <a:spLocks noGrp="1"/>
          </p:cNvSpPr>
          <p:nvPr>
            <p:ph type="title"/>
          </p:nvPr>
        </p:nvSpPr>
        <p:spPr/>
        <p:txBody>
          <a:bodyPr/>
          <a:lstStyle/>
          <a:p>
            <a:r>
              <a:rPr lang="en-US" dirty="0"/>
              <a:t>Technical readiness</a:t>
            </a:r>
            <a:endParaRPr lang="en-GB" dirty="0"/>
          </a:p>
        </p:txBody>
      </p:sp>
      <p:sp>
        <p:nvSpPr>
          <p:cNvPr id="5" name="Date Placeholder 4">
            <a:extLst>
              <a:ext uri="{FF2B5EF4-FFF2-40B4-BE49-F238E27FC236}">
                <a16:creationId xmlns:a16="http://schemas.microsoft.com/office/drawing/2014/main" id="{ECA9E900-FD55-57E5-4A54-A7CDBC548FF2}"/>
              </a:ext>
            </a:extLst>
          </p:cNvPr>
          <p:cNvSpPr>
            <a:spLocks noGrp="1"/>
          </p:cNvSpPr>
          <p:nvPr>
            <p:ph type="dt" sz="half" idx="10"/>
          </p:nvPr>
        </p:nvSpPr>
        <p:spPr/>
        <p:txBody>
          <a:bodyPr/>
          <a:lstStyle/>
          <a:p>
            <a:r>
              <a:rPr lang="en-US"/>
              <a:t>27/06/2025</a:t>
            </a:r>
            <a:endParaRPr lang="en-US" dirty="0"/>
          </a:p>
        </p:txBody>
      </p:sp>
      <p:sp>
        <p:nvSpPr>
          <p:cNvPr id="7" name="Footer Placeholder 6">
            <a:extLst>
              <a:ext uri="{FF2B5EF4-FFF2-40B4-BE49-F238E27FC236}">
                <a16:creationId xmlns:a16="http://schemas.microsoft.com/office/drawing/2014/main" id="{280929DF-0E70-0101-17BB-A61D4FC9D1AF}"/>
              </a:ext>
            </a:extLst>
          </p:cNvPr>
          <p:cNvSpPr>
            <a:spLocks noGrp="1"/>
          </p:cNvSpPr>
          <p:nvPr>
            <p:ph type="ftr" sz="quarter" idx="11"/>
          </p:nvPr>
        </p:nvSpPr>
        <p:spPr/>
        <p:txBody>
          <a:bodyPr/>
          <a:lstStyle/>
          <a:p>
            <a:r>
              <a:rPr lang="en-GB"/>
              <a:t>G. Arduini - WG2a report: Project comparison (status)</a:t>
            </a:r>
            <a:endParaRPr lang="en-US" dirty="0"/>
          </a:p>
        </p:txBody>
      </p:sp>
      <p:sp>
        <p:nvSpPr>
          <p:cNvPr id="4" name="Slide Number Placeholder 3">
            <a:extLst>
              <a:ext uri="{FF2B5EF4-FFF2-40B4-BE49-F238E27FC236}">
                <a16:creationId xmlns:a16="http://schemas.microsoft.com/office/drawing/2014/main" id="{641EA7C0-E729-66BD-7E82-1A46908FEECC}"/>
              </a:ext>
            </a:extLst>
          </p:cNvPr>
          <p:cNvSpPr>
            <a:spLocks noGrp="1"/>
          </p:cNvSpPr>
          <p:nvPr>
            <p:ph type="sldNum" sz="quarter" idx="12"/>
          </p:nvPr>
        </p:nvSpPr>
        <p:spPr/>
        <p:txBody>
          <a:bodyPr/>
          <a:lstStyle/>
          <a:p>
            <a:fld id="{36B5EA5A-BC32-A742-B11B-8E7414D5B535}" type="slidenum">
              <a:rPr lang="en-US" smtClean="0"/>
              <a:pPr/>
              <a:t>12</a:t>
            </a:fld>
            <a:endParaRPr lang="en-US" dirty="0"/>
          </a:p>
        </p:txBody>
      </p:sp>
      <p:pic>
        <p:nvPicPr>
          <p:cNvPr id="6" name="Picture 5">
            <a:extLst>
              <a:ext uri="{FF2B5EF4-FFF2-40B4-BE49-F238E27FC236}">
                <a16:creationId xmlns:a16="http://schemas.microsoft.com/office/drawing/2014/main" id="{C2F55CE1-4FC8-5641-A6F8-447E29D8CA27}"/>
              </a:ext>
            </a:extLst>
          </p:cNvPr>
          <p:cNvPicPr>
            <a:picLocks noChangeAspect="1"/>
          </p:cNvPicPr>
          <p:nvPr/>
        </p:nvPicPr>
        <p:blipFill>
          <a:blip r:embed="rId2"/>
          <a:stretch>
            <a:fillRect/>
          </a:stretch>
        </p:blipFill>
        <p:spPr>
          <a:xfrm>
            <a:off x="7797574" y="2015448"/>
            <a:ext cx="4394426" cy="3060857"/>
          </a:xfrm>
          <a:prstGeom prst="rect">
            <a:avLst/>
          </a:prstGeom>
        </p:spPr>
      </p:pic>
    </p:spTree>
    <p:extLst>
      <p:ext uri="{BB962C8B-B14F-4D97-AF65-F5344CB8AC3E}">
        <p14:creationId xmlns:p14="http://schemas.microsoft.com/office/powerpoint/2010/main" val="41021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7EEDB-B6C2-C452-1C33-E4ECAC002E3E}"/>
              </a:ext>
            </a:extLst>
          </p:cNvPr>
          <p:cNvSpPr>
            <a:spLocks noGrp="1"/>
          </p:cNvSpPr>
          <p:nvPr>
            <p:ph type="title"/>
          </p:nvPr>
        </p:nvSpPr>
        <p:spPr/>
        <p:txBody>
          <a:bodyPr/>
          <a:lstStyle/>
          <a:p>
            <a:r>
              <a:rPr lang="en-US" dirty="0"/>
              <a:t>Construction and Installation Costs: </a:t>
            </a:r>
            <a:br>
              <a:rPr lang="en-US" dirty="0"/>
            </a:br>
            <a:r>
              <a:rPr lang="en-US" dirty="0"/>
              <a:t>Material and Personnel</a:t>
            </a:r>
            <a:endParaRPr lang="en-GB" dirty="0"/>
          </a:p>
        </p:txBody>
      </p:sp>
      <p:sp>
        <p:nvSpPr>
          <p:cNvPr id="2" name="Content Placeholder 1">
            <a:extLst>
              <a:ext uri="{FF2B5EF4-FFF2-40B4-BE49-F238E27FC236}">
                <a16:creationId xmlns:a16="http://schemas.microsoft.com/office/drawing/2014/main" id="{BA6A3D7A-F42E-6B31-61CB-4BB8FF557FDA}"/>
              </a:ext>
            </a:extLst>
          </p:cNvPr>
          <p:cNvSpPr>
            <a:spLocks noGrp="1"/>
          </p:cNvSpPr>
          <p:nvPr>
            <p:ph sz="half" idx="1"/>
          </p:nvPr>
        </p:nvSpPr>
        <p:spPr>
          <a:xfrm>
            <a:off x="311165" y="1851358"/>
            <a:ext cx="6745848" cy="4349417"/>
          </a:xfrm>
        </p:spPr>
        <p:txBody>
          <a:bodyPr/>
          <a:lstStyle/>
          <a:p>
            <a:pPr>
              <a:lnSpc>
                <a:spcPct val="100000"/>
              </a:lnSpc>
              <a:spcBef>
                <a:spcPts val="600"/>
              </a:spcBef>
            </a:pPr>
            <a:r>
              <a:rPr lang="en-US" sz="2000" dirty="0">
                <a:solidFill>
                  <a:schemeClr val="tx1"/>
                </a:solidFill>
              </a:rPr>
              <a:t>Detailed costing for CLIC, FCC-ee, LCF </a:t>
            </a:r>
            <a:r>
              <a:rPr lang="en-US" sz="2000" b="0" dirty="0">
                <a:solidFill>
                  <a:schemeClr val="tx1"/>
                </a:solidFill>
              </a:rPr>
              <a:t>(the latter considering ILC cost update, 2 IPs, CERN implementation): </a:t>
            </a:r>
          </a:p>
          <a:p>
            <a:pPr marL="285750" indent="-285750">
              <a:lnSpc>
                <a:spcPct val="100000"/>
              </a:lnSpc>
              <a:spcBef>
                <a:spcPts val="600"/>
              </a:spcBef>
              <a:buFont typeface="Arial" panose="020B0604020202020204" pitchFamily="34" charset="0"/>
              <a:buChar char="•"/>
            </a:pPr>
            <a:r>
              <a:rPr lang="en-US" sz="1700" b="0" dirty="0">
                <a:solidFill>
                  <a:schemeClr val="tx1"/>
                </a:solidFill>
              </a:rPr>
              <a:t>Main tunnel accelerators, (pre-)Injectors &amp; transfer lines, Civil Engineering, Technical infrastructures, Experiments</a:t>
            </a:r>
          </a:p>
          <a:p>
            <a:pPr>
              <a:lnSpc>
                <a:spcPct val="100000"/>
              </a:lnSpc>
              <a:spcBef>
                <a:spcPts val="600"/>
              </a:spcBef>
            </a:pPr>
            <a:r>
              <a:rPr lang="en-US" sz="2000" b="0" dirty="0">
                <a:solidFill>
                  <a:schemeClr val="tx1"/>
                </a:solidFill>
              </a:rPr>
              <a:t>with cost uncertainty class</a:t>
            </a:r>
          </a:p>
          <a:p>
            <a:pPr>
              <a:spcBef>
                <a:spcPts val="600"/>
              </a:spcBef>
              <a:spcAft>
                <a:spcPts val="0"/>
              </a:spcAft>
            </a:pPr>
            <a:endParaRPr lang="en-US" sz="2000" b="1" dirty="0"/>
          </a:p>
          <a:p>
            <a:pPr marL="457200" indent="-457200">
              <a:spcBef>
                <a:spcPts val="600"/>
              </a:spcBef>
              <a:spcAft>
                <a:spcPts val="0"/>
              </a:spcAft>
              <a:buFont typeface="Arial" panose="020B0604020202020204" pitchFamily="34" charset="0"/>
              <a:buChar char="•"/>
            </a:pPr>
            <a:endParaRPr lang="en-US" sz="2000" b="1" dirty="0"/>
          </a:p>
          <a:p>
            <a:pPr marL="457200" indent="-457200">
              <a:spcBef>
                <a:spcPts val="600"/>
              </a:spcBef>
              <a:spcAft>
                <a:spcPts val="0"/>
              </a:spcAft>
              <a:buFont typeface="Arial" panose="020B0604020202020204" pitchFamily="34" charset="0"/>
              <a:buChar char="•"/>
            </a:pPr>
            <a:endParaRPr lang="en-US" sz="2000" b="1" dirty="0"/>
          </a:p>
          <a:p>
            <a:pPr marL="457200" indent="-457200">
              <a:spcBef>
                <a:spcPts val="600"/>
              </a:spcBef>
              <a:spcAft>
                <a:spcPts val="0"/>
              </a:spcAft>
              <a:buFont typeface="Arial" panose="020B0604020202020204" pitchFamily="34" charset="0"/>
              <a:buChar char="•"/>
            </a:pPr>
            <a:endParaRPr lang="en-GB" sz="1800" dirty="0"/>
          </a:p>
        </p:txBody>
      </p:sp>
      <p:sp>
        <p:nvSpPr>
          <p:cNvPr id="9" name="Content Placeholder 8">
            <a:extLst>
              <a:ext uri="{FF2B5EF4-FFF2-40B4-BE49-F238E27FC236}">
                <a16:creationId xmlns:a16="http://schemas.microsoft.com/office/drawing/2014/main" id="{52D24CD7-81ED-27ED-E483-E9D8E0D6FF28}"/>
              </a:ext>
            </a:extLst>
          </p:cNvPr>
          <p:cNvSpPr>
            <a:spLocks noGrp="1"/>
          </p:cNvSpPr>
          <p:nvPr>
            <p:ph sz="half" idx="2"/>
          </p:nvPr>
        </p:nvSpPr>
        <p:spPr>
          <a:xfrm>
            <a:off x="317136" y="3804018"/>
            <a:ext cx="8668387" cy="2162307"/>
          </a:xfrm>
        </p:spPr>
        <p:txBody>
          <a:bodyPr/>
          <a:lstStyle/>
          <a:p>
            <a:pPr>
              <a:lnSpc>
                <a:spcPct val="100000"/>
              </a:lnSpc>
              <a:spcBef>
                <a:spcPts val="600"/>
              </a:spcBef>
            </a:pPr>
            <a:r>
              <a:rPr lang="en-US" sz="2000" dirty="0">
                <a:solidFill>
                  <a:schemeClr val="tx1"/>
                </a:solidFill>
              </a:rPr>
              <a:t>Have different level of uncertainty (and scrutiny):</a:t>
            </a:r>
          </a:p>
          <a:p>
            <a:pPr marL="781050" lvl="1" indent="-457200">
              <a:spcBef>
                <a:spcPts val="600"/>
              </a:spcBef>
              <a:spcAft>
                <a:spcPts val="400"/>
              </a:spcAft>
              <a:buFont typeface="Arial" panose="020B0604020202020204" pitchFamily="34" charset="0"/>
              <a:buChar char="•"/>
            </a:pPr>
            <a:r>
              <a:rPr lang="en-US" sz="1700" dirty="0">
                <a:solidFill>
                  <a:schemeClr val="tx1"/>
                </a:solidFill>
              </a:rPr>
              <a:t>FCC-ee has generally the most accurate cost estimate: CE highest contributor but with good accuracy as the placement scenario has been fully defined. </a:t>
            </a:r>
            <a:r>
              <a:rPr lang="en-GB" sz="1700" dirty="0">
                <a:solidFill>
                  <a:schemeClr val="tx1"/>
                </a:solidFill>
              </a:rPr>
              <a:t>Cost has been reviewed by expert committees, CERN Council and its subordinate bodies</a:t>
            </a:r>
            <a:endParaRPr lang="en-US" sz="1700" dirty="0">
              <a:solidFill>
                <a:schemeClr val="tx1"/>
              </a:solidFill>
            </a:endParaRPr>
          </a:p>
          <a:p>
            <a:pPr>
              <a:lnSpc>
                <a:spcPct val="100000"/>
              </a:lnSpc>
              <a:spcBef>
                <a:spcPts val="600"/>
              </a:spcBef>
            </a:pPr>
            <a:r>
              <a:rPr lang="en-US" sz="2000" dirty="0">
                <a:solidFill>
                  <a:schemeClr val="tx1"/>
                </a:solidFill>
              </a:rPr>
              <a:t>Personnel for the construction of the accelerators ranges between 10 and 15 </a:t>
            </a:r>
            <a:r>
              <a:rPr lang="en-US" sz="2000" dirty="0" err="1">
                <a:solidFill>
                  <a:schemeClr val="tx1"/>
                </a:solidFill>
              </a:rPr>
              <a:t>kFTEy</a:t>
            </a:r>
            <a:r>
              <a:rPr lang="en-US" sz="2000" b="0" dirty="0">
                <a:solidFill>
                  <a:schemeClr val="tx1"/>
                </a:solidFill>
              </a:rPr>
              <a:t>. Consistent with scaling law developed by Snowmass’21 ITF</a:t>
            </a:r>
          </a:p>
          <a:p>
            <a:endParaRPr lang="en-GB" dirty="0"/>
          </a:p>
        </p:txBody>
      </p:sp>
      <p:sp>
        <p:nvSpPr>
          <p:cNvPr id="5" name="Date Placeholder 4">
            <a:extLst>
              <a:ext uri="{FF2B5EF4-FFF2-40B4-BE49-F238E27FC236}">
                <a16:creationId xmlns:a16="http://schemas.microsoft.com/office/drawing/2014/main" id="{261FD25D-BD3F-7863-0321-D930F5B10ACA}"/>
              </a:ext>
            </a:extLst>
          </p:cNvPr>
          <p:cNvSpPr>
            <a:spLocks noGrp="1"/>
          </p:cNvSpPr>
          <p:nvPr>
            <p:ph type="dt" sz="half" idx="10"/>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97E6D962-711D-AF10-A5C5-C872A7C9D7D2}"/>
              </a:ext>
            </a:extLst>
          </p:cNvPr>
          <p:cNvSpPr>
            <a:spLocks noGrp="1"/>
          </p:cNvSpPr>
          <p:nvPr>
            <p:ph type="ftr" sz="quarter" idx="11"/>
          </p:nvPr>
        </p:nvSpPr>
        <p:spPr/>
        <p:txBody>
          <a:bodyPr/>
          <a:lstStyle/>
          <a:p>
            <a:r>
              <a:rPr lang="en-GB"/>
              <a:t>G. Arduini - WG2a report: Project comparison (status)</a:t>
            </a:r>
            <a:endParaRPr lang="en-US" dirty="0"/>
          </a:p>
        </p:txBody>
      </p:sp>
      <p:sp>
        <p:nvSpPr>
          <p:cNvPr id="4" name="Slide Number Placeholder 3">
            <a:extLst>
              <a:ext uri="{FF2B5EF4-FFF2-40B4-BE49-F238E27FC236}">
                <a16:creationId xmlns:a16="http://schemas.microsoft.com/office/drawing/2014/main" id="{641EA7C0-E729-66BD-7E82-1A46908FEECC}"/>
              </a:ext>
            </a:extLst>
          </p:cNvPr>
          <p:cNvSpPr>
            <a:spLocks noGrp="1"/>
          </p:cNvSpPr>
          <p:nvPr>
            <p:ph type="sldNum" sz="quarter" idx="12"/>
          </p:nvPr>
        </p:nvSpPr>
        <p:spPr/>
        <p:txBody>
          <a:bodyPr/>
          <a:lstStyle/>
          <a:p>
            <a:fld id="{36B5EA5A-BC32-A742-B11B-8E7414D5B535}" type="slidenum">
              <a:rPr lang="en-US" smtClean="0"/>
              <a:pPr/>
              <a:t>13</a:t>
            </a:fld>
            <a:endParaRPr lang="en-US" dirty="0"/>
          </a:p>
        </p:txBody>
      </p:sp>
      <p:pic>
        <p:nvPicPr>
          <p:cNvPr id="6" name="Picture 5">
            <a:extLst>
              <a:ext uri="{FF2B5EF4-FFF2-40B4-BE49-F238E27FC236}">
                <a16:creationId xmlns:a16="http://schemas.microsoft.com/office/drawing/2014/main" id="{7609FB2D-5649-DA49-945C-59F1CDEC2E07}"/>
              </a:ext>
            </a:extLst>
          </p:cNvPr>
          <p:cNvPicPr>
            <a:picLocks noChangeAspect="1"/>
          </p:cNvPicPr>
          <p:nvPr/>
        </p:nvPicPr>
        <p:blipFill>
          <a:blip r:embed="rId3"/>
          <a:stretch>
            <a:fillRect/>
          </a:stretch>
        </p:blipFill>
        <p:spPr>
          <a:xfrm>
            <a:off x="6999541" y="1397139"/>
            <a:ext cx="5099312" cy="2000353"/>
          </a:xfrm>
          <a:prstGeom prst="rect">
            <a:avLst/>
          </a:prstGeom>
        </p:spPr>
      </p:pic>
      <p:pic>
        <p:nvPicPr>
          <p:cNvPr id="7" name="Picture 6">
            <a:extLst>
              <a:ext uri="{FF2B5EF4-FFF2-40B4-BE49-F238E27FC236}">
                <a16:creationId xmlns:a16="http://schemas.microsoft.com/office/drawing/2014/main" id="{08E1A770-A964-F518-7BFF-FF059CB82205}"/>
              </a:ext>
            </a:extLst>
          </p:cNvPr>
          <p:cNvPicPr>
            <a:picLocks noChangeAspect="1"/>
          </p:cNvPicPr>
          <p:nvPr/>
        </p:nvPicPr>
        <p:blipFill>
          <a:blip r:embed="rId4"/>
          <a:stretch>
            <a:fillRect/>
          </a:stretch>
        </p:blipFill>
        <p:spPr>
          <a:xfrm>
            <a:off x="9071587" y="3460509"/>
            <a:ext cx="3120413" cy="2573674"/>
          </a:xfrm>
          <a:prstGeom prst="rect">
            <a:avLst/>
          </a:prstGeom>
        </p:spPr>
      </p:pic>
    </p:spTree>
    <p:extLst>
      <p:ext uri="{BB962C8B-B14F-4D97-AF65-F5344CB8AC3E}">
        <p14:creationId xmlns:p14="http://schemas.microsoft.com/office/powerpoint/2010/main" val="358828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5BA21B-6E54-D83C-8EE5-8F8366B63ECD}"/>
              </a:ext>
            </a:extLst>
          </p:cNvPr>
          <p:cNvSpPr>
            <a:spLocks noGrp="1"/>
          </p:cNvSpPr>
          <p:nvPr>
            <p:ph type="title"/>
          </p:nvPr>
        </p:nvSpPr>
        <p:spPr/>
        <p:txBody>
          <a:bodyPr/>
          <a:lstStyle/>
          <a:p>
            <a:r>
              <a:rPr lang="en-US" dirty="0"/>
              <a:t>Project timeline</a:t>
            </a:r>
            <a:endParaRPr lang="en-GB" dirty="0"/>
          </a:p>
        </p:txBody>
      </p:sp>
      <p:sp>
        <p:nvSpPr>
          <p:cNvPr id="6" name="Content Placeholder 5">
            <a:extLst>
              <a:ext uri="{FF2B5EF4-FFF2-40B4-BE49-F238E27FC236}">
                <a16:creationId xmlns:a16="http://schemas.microsoft.com/office/drawing/2014/main" id="{BFB3D62F-ACD0-F117-AB1F-1F21275982D9}"/>
              </a:ext>
            </a:extLst>
          </p:cNvPr>
          <p:cNvSpPr>
            <a:spLocks noGrp="1"/>
          </p:cNvSpPr>
          <p:nvPr>
            <p:ph sz="half" idx="1"/>
          </p:nvPr>
        </p:nvSpPr>
        <p:spPr>
          <a:xfrm>
            <a:off x="407986" y="1053250"/>
            <a:ext cx="6654363" cy="5330598"/>
          </a:xfrm>
        </p:spPr>
        <p:txBody>
          <a:bodyPr/>
          <a:lstStyle/>
          <a:p>
            <a:pPr>
              <a:lnSpc>
                <a:spcPct val="100000"/>
              </a:lnSpc>
            </a:pPr>
            <a:r>
              <a:rPr lang="en-US" b="0" dirty="0">
                <a:solidFill>
                  <a:schemeClr val="tx1"/>
                </a:solidFill>
              </a:rPr>
              <a:t>Financial and personnel commitments for HL-LHC operations imply that </a:t>
            </a:r>
            <a:r>
              <a:rPr lang="en-US" dirty="0">
                <a:solidFill>
                  <a:schemeClr val="tx1"/>
                </a:solidFill>
              </a:rPr>
              <a:t>a future collider cannot realistically start operation before mid 40s</a:t>
            </a:r>
          </a:p>
          <a:p>
            <a:pPr>
              <a:lnSpc>
                <a:spcPct val="100000"/>
              </a:lnSpc>
            </a:pPr>
            <a:r>
              <a:rPr lang="en-US" dirty="0">
                <a:solidFill>
                  <a:schemeClr val="tx1"/>
                </a:solidFill>
              </a:rPr>
              <a:t>FCC</a:t>
            </a:r>
            <a:r>
              <a:rPr lang="en-US" b="0" dirty="0">
                <a:solidFill>
                  <a:schemeClr val="tx1"/>
                </a:solidFill>
              </a:rPr>
              <a:t> feasibility study completed and </a:t>
            </a:r>
            <a:r>
              <a:rPr lang="en-US" dirty="0">
                <a:solidFill>
                  <a:schemeClr val="tx1"/>
                </a:solidFill>
              </a:rPr>
              <a:t>detailed timeline </a:t>
            </a:r>
            <a:r>
              <a:rPr lang="en-US" b="0" dirty="0">
                <a:solidFill>
                  <a:schemeClr val="tx1"/>
                </a:solidFill>
              </a:rPr>
              <a:t>established considering the above constraints</a:t>
            </a:r>
          </a:p>
          <a:p>
            <a:pPr>
              <a:lnSpc>
                <a:spcPct val="100000"/>
              </a:lnSpc>
            </a:pPr>
            <a:r>
              <a:rPr lang="en-US" dirty="0">
                <a:solidFill>
                  <a:schemeClr val="tx1"/>
                </a:solidFill>
              </a:rPr>
              <a:t>CLIC</a:t>
            </a:r>
            <a:r>
              <a:rPr lang="en-US" b="0" dirty="0">
                <a:solidFill>
                  <a:schemeClr val="tx1"/>
                </a:solidFill>
              </a:rPr>
              <a:t>, and particularly </a:t>
            </a:r>
            <a:r>
              <a:rPr lang="en-US" dirty="0">
                <a:solidFill>
                  <a:schemeClr val="tx1"/>
                </a:solidFill>
              </a:rPr>
              <a:t>LCF@CERN</a:t>
            </a:r>
            <a:r>
              <a:rPr lang="en-US" b="0" dirty="0">
                <a:solidFill>
                  <a:schemeClr val="tx1"/>
                </a:solidFill>
              </a:rPr>
              <a:t>, </a:t>
            </a:r>
            <a:r>
              <a:rPr lang="en-US" dirty="0">
                <a:solidFill>
                  <a:schemeClr val="tx1"/>
                </a:solidFill>
              </a:rPr>
              <a:t>would require a preparation phase </a:t>
            </a:r>
            <a:r>
              <a:rPr lang="en-US" b="0" dirty="0">
                <a:solidFill>
                  <a:schemeClr val="tx1"/>
                </a:solidFill>
              </a:rPr>
              <a:t>(with corresponding resources) to reach a level of detail comparable to the FCC FS </a:t>
            </a:r>
            <a:r>
              <a:rPr lang="en-US" b="0" dirty="0">
                <a:solidFill>
                  <a:schemeClr val="tx1"/>
                </a:solidFill>
                <a:sym typeface="Wingdings" panose="05000000000000000000" pitchFamily="2" charset="2"/>
              </a:rPr>
              <a:t> </a:t>
            </a:r>
            <a:r>
              <a:rPr lang="en-US" dirty="0">
                <a:solidFill>
                  <a:schemeClr val="tx1"/>
                </a:solidFill>
                <a:sym typeface="Wingdings" panose="05000000000000000000" pitchFamily="2" charset="2"/>
              </a:rPr>
              <a:t>Difficult to conduct two territorial implementation studies in parallel in the Host States</a:t>
            </a:r>
          </a:p>
          <a:p>
            <a:pPr>
              <a:lnSpc>
                <a:spcPct val="100000"/>
              </a:lnSpc>
            </a:pPr>
            <a:r>
              <a:rPr lang="en-US" b="0" dirty="0">
                <a:solidFill>
                  <a:schemeClr val="tx1"/>
                </a:solidFill>
                <a:sym typeface="Wingdings" panose="05000000000000000000" pitchFamily="2" charset="2"/>
              </a:rPr>
              <a:t>CLIC/LCF: only relative timelines with respect to decision points (and considering the above constraint)</a:t>
            </a:r>
          </a:p>
        </p:txBody>
      </p:sp>
      <p:sp>
        <p:nvSpPr>
          <p:cNvPr id="7" name="Content Placeholder 6">
            <a:extLst>
              <a:ext uri="{FF2B5EF4-FFF2-40B4-BE49-F238E27FC236}">
                <a16:creationId xmlns:a16="http://schemas.microsoft.com/office/drawing/2014/main" id="{99702F19-AF81-EB28-4BEA-BDA692CC134B}"/>
              </a:ext>
            </a:extLst>
          </p:cNvPr>
          <p:cNvSpPr>
            <a:spLocks noGrp="1"/>
          </p:cNvSpPr>
          <p:nvPr>
            <p:ph sz="half" idx="2"/>
          </p:nvPr>
        </p:nvSpPr>
        <p:spPr/>
        <p:txBody>
          <a:bodyPr/>
          <a:lstStyle/>
          <a:p>
            <a:endParaRPr lang="en-GB" dirty="0"/>
          </a:p>
        </p:txBody>
      </p:sp>
      <p:sp>
        <p:nvSpPr>
          <p:cNvPr id="4" name="Slide Number Placeholder 3">
            <a:extLst>
              <a:ext uri="{FF2B5EF4-FFF2-40B4-BE49-F238E27FC236}">
                <a16:creationId xmlns:a16="http://schemas.microsoft.com/office/drawing/2014/main" id="{CFFD2A1D-4C0B-A35C-5EC3-49A6D60F31CE}"/>
              </a:ext>
            </a:extLst>
          </p:cNvPr>
          <p:cNvSpPr>
            <a:spLocks noGrp="1"/>
          </p:cNvSpPr>
          <p:nvPr>
            <p:ph type="sldNum" sz="quarter" idx="12"/>
          </p:nvPr>
        </p:nvSpPr>
        <p:spPr/>
        <p:txBody>
          <a:bodyPr/>
          <a:lstStyle/>
          <a:p>
            <a:fld id="{36B5EA5A-BC32-A742-B11B-8E7414D5B535}" type="slidenum">
              <a:rPr lang="en-US" smtClean="0"/>
              <a:pPr/>
              <a:t>14</a:t>
            </a:fld>
            <a:endParaRPr lang="en-US" dirty="0"/>
          </a:p>
        </p:txBody>
      </p:sp>
      <p:pic>
        <p:nvPicPr>
          <p:cNvPr id="18" name="Picture 17">
            <a:extLst>
              <a:ext uri="{FF2B5EF4-FFF2-40B4-BE49-F238E27FC236}">
                <a16:creationId xmlns:a16="http://schemas.microsoft.com/office/drawing/2014/main" id="{7BEBFC34-A614-B489-6193-934292DA9EED}"/>
              </a:ext>
            </a:extLst>
          </p:cNvPr>
          <p:cNvPicPr>
            <a:picLocks noChangeAspect="1"/>
          </p:cNvPicPr>
          <p:nvPr/>
        </p:nvPicPr>
        <p:blipFill>
          <a:blip r:embed="rId3"/>
          <a:srcRect b="1604"/>
          <a:stretch/>
        </p:blipFill>
        <p:spPr>
          <a:xfrm>
            <a:off x="7472458" y="1370232"/>
            <a:ext cx="4316342" cy="2058768"/>
          </a:xfrm>
          <a:prstGeom prst="rect">
            <a:avLst/>
          </a:prstGeom>
        </p:spPr>
      </p:pic>
      <p:pic>
        <p:nvPicPr>
          <p:cNvPr id="19" name="Picture 18">
            <a:extLst>
              <a:ext uri="{FF2B5EF4-FFF2-40B4-BE49-F238E27FC236}">
                <a16:creationId xmlns:a16="http://schemas.microsoft.com/office/drawing/2014/main" id="{C008E13D-109D-A82F-F181-8D2E4314DC2E}"/>
              </a:ext>
            </a:extLst>
          </p:cNvPr>
          <p:cNvPicPr>
            <a:picLocks noChangeAspect="1"/>
          </p:cNvPicPr>
          <p:nvPr/>
        </p:nvPicPr>
        <p:blipFill>
          <a:blip r:embed="rId4"/>
          <a:stretch>
            <a:fillRect/>
          </a:stretch>
        </p:blipFill>
        <p:spPr>
          <a:xfrm>
            <a:off x="7328402" y="3718549"/>
            <a:ext cx="4582395" cy="2601094"/>
          </a:xfrm>
          <a:prstGeom prst="rect">
            <a:avLst/>
          </a:prstGeom>
        </p:spPr>
      </p:pic>
      <p:sp>
        <p:nvSpPr>
          <p:cNvPr id="2" name="Date Placeholder 1">
            <a:extLst>
              <a:ext uri="{FF2B5EF4-FFF2-40B4-BE49-F238E27FC236}">
                <a16:creationId xmlns:a16="http://schemas.microsoft.com/office/drawing/2014/main" id="{103E06A3-1F32-6A00-518F-638698CEE570}"/>
              </a:ext>
            </a:extLst>
          </p:cNvPr>
          <p:cNvSpPr>
            <a:spLocks noGrp="1"/>
          </p:cNvSpPr>
          <p:nvPr>
            <p:ph type="dt" sz="half" idx="10"/>
          </p:nvPr>
        </p:nvSpPr>
        <p:spPr/>
        <p:txBody>
          <a:bodyPr/>
          <a:lstStyle/>
          <a:p>
            <a:r>
              <a:rPr lang="en-US"/>
              <a:t>27/06/2025</a:t>
            </a:r>
            <a:endParaRPr lang="en-US" dirty="0"/>
          </a:p>
        </p:txBody>
      </p:sp>
      <p:sp>
        <p:nvSpPr>
          <p:cNvPr id="3" name="Footer Placeholder 2">
            <a:extLst>
              <a:ext uri="{FF2B5EF4-FFF2-40B4-BE49-F238E27FC236}">
                <a16:creationId xmlns:a16="http://schemas.microsoft.com/office/drawing/2014/main" id="{5050C73E-6889-23D0-A9B8-A1233F015D5F}"/>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422933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60C4-965A-8DFB-8A54-38DCEA2E54EF}"/>
              </a:ext>
            </a:extLst>
          </p:cNvPr>
          <p:cNvSpPr>
            <a:spLocks noGrp="1"/>
          </p:cNvSpPr>
          <p:nvPr>
            <p:ph type="title"/>
          </p:nvPr>
        </p:nvSpPr>
        <p:spPr/>
        <p:txBody>
          <a:bodyPr/>
          <a:lstStyle/>
          <a:p>
            <a:r>
              <a:rPr lang="en-US" dirty="0"/>
              <a:t>Project timeline</a:t>
            </a:r>
            <a:endParaRPr lang="en-GB" dirty="0"/>
          </a:p>
        </p:txBody>
      </p:sp>
      <p:sp>
        <p:nvSpPr>
          <p:cNvPr id="3" name="Content Placeholder 2">
            <a:extLst>
              <a:ext uri="{FF2B5EF4-FFF2-40B4-BE49-F238E27FC236}">
                <a16:creationId xmlns:a16="http://schemas.microsoft.com/office/drawing/2014/main" id="{44FD45A6-5C91-6B26-ADFB-4E7A287C4486}"/>
              </a:ext>
            </a:extLst>
          </p:cNvPr>
          <p:cNvSpPr>
            <a:spLocks noGrp="1"/>
          </p:cNvSpPr>
          <p:nvPr>
            <p:ph sz="half" idx="1"/>
          </p:nvPr>
        </p:nvSpPr>
        <p:spPr>
          <a:xfrm>
            <a:off x="407987" y="1592264"/>
            <a:ext cx="7282598" cy="4608512"/>
          </a:xfrm>
        </p:spPr>
        <p:txBody>
          <a:bodyPr/>
          <a:lstStyle/>
          <a:p>
            <a:endParaRPr lang="en-US" dirty="0"/>
          </a:p>
          <a:p>
            <a:r>
              <a:rPr lang="en-US" b="0" dirty="0">
                <a:solidFill>
                  <a:schemeClr val="tx1"/>
                </a:solidFill>
              </a:rPr>
              <a:t>As a </a:t>
            </a:r>
            <a:r>
              <a:rPr lang="en-US" dirty="0">
                <a:solidFill>
                  <a:schemeClr val="tx1"/>
                </a:solidFill>
              </a:rPr>
              <a:t>2</a:t>
            </a:r>
            <a:r>
              <a:rPr lang="en-US" baseline="30000" dirty="0">
                <a:solidFill>
                  <a:schemeClr val="tx1"/>
                </a:solidFill>
              </a:rPr>
              <a:t>nd</a:t>
            </a:r>
            <a:r>
              <a:rPr lang="en-US" dirty="0">
                <a:solidFill>
                  <a:schemeClr val="tx1"/>
                </a:solidFill>
              </a:rPr>
              <a:t> phase after FCC-ee</a:t>
            </a:r>
            <a:r>
              <a:rPr lang="en-US" b="0" dirty="0">
                <a:solidFill>
                  <a:schemeClr val="tx1"/>
                </a:solidFill>
              </a:rPr>
              <a:t>, FCC-</a:t>
            </a:r>
            <a:r>
              <a:rPr lang="en-US" b="0" dirty="0" err="1">
                <a:solidFill>
                  <a:schemeClr val="tx1"/>
                </a:solidFill>
              </a:rPr>
              <a:t>hh</a:t>
            </a:r>
            <a:r>
              <a:rPr lang="en-US" b="0" dirty="0">
                <a:solidFill>
                  <a:schemeClr val="tx1"/>
                </a:solidFill>
              </a:rPr>
              <a:t> could start operation in mid 2070s</a:t>
            </a:r>
          </a:p>
          <a:p>
            <a:endParaRPr lang="en-US" b="0" dirty="0">
              <a:solidFill>
                <a:schemeClr val="tx1"/>
              </a:solidFill>
            </a:endParaRPr>
          </a:p>
          <a:p>
            <a:endParaRPr lang="en-US" b="0" dirty="0">
              <a:solidFill>
                <a:schemeClr val="tx1"/>
              </a:solidFill>
            </a:endParaRPr>
          </a:p>
          <a:p>
            <a:r>
              <a:rPr lang="en-US" b="0" dirty="0">
                <a:solidFill>
                  <a:schemeClr val="tx1"/>
                </a:solidFill>
              </a:rPr>
              <a:t>On a </a:t>
            </a:r>
            <a:r>
              <a:rPr lang="en-US" dirty="0">
                <a:solidFill>
                  <a:schemeClr val="tx1"/>
                </a:solidFill>
              </a:rPr>
              <a:t>technically-limited timescale </a:t>
            </a:r>
            <a:r>
              <a:rPr lang="en-US" b="0" dirty="0">
                <a:solidFill>
                  <a:schemeClr val="tx1"/>
                </a:solidFill>
              </a:rPr>
              <a:t>(assuming accelerated R&amp;D) a </a:t>
            </a:r>
            <a:r>
              <a:rPr lang="en-US" dirty="0">
                <a:solidFill>
                  <a:schemeClr val="tx1"/>
                </a:solidFill>
              </a:rPr>
              <a:t>stand-alone</a:t>
            </a:r>
            <a:r>
              <a:rPr lang="en-US" b="0" dirty="0">
                <a:solidFill>
                  <a:schemeClr val="tx1"/>
                </a:solidFill>
              </a:rPr>
              <a:t> FCC-</a:t>
            </a:r>
            <a:r>
              <a:rPr lang="en-US" b="0" dirty="0" err="1">
                <a:solidFill>
                  <a:schemeClr val="tx1"/>
                </a:solidFill>
              </a:rPr>
              <a:t>hh</a:t>
            </a:r>
            <a:r>
              <a:rPr lang="en-US" b="0" dirty="0">
                <a:solidFill>
                  <a:schemeClr val="tx1"/>
                </a:solidFill>
              </a:rPr>
              <a:t> with 14 T Nb</a:t>
            </a:r>
            <a:r>
              <a:rPr lang="en-US" b="0" baseline="-25000" dirty="0">
                <a:solidFill>
                  <a:schemeClr val="tx1"/>
                </a:solidFill>
              </a:rPr>
              <a:t>3</a:t>
            </a:r>
            <a:r>
              <a:rPr lang="en-US" b="0" dirty="0">
                <a:solidFill>
                  <a:schemeClr val="tx1"/>
                </a:solidFill>
              </a:rPr>
              <a:t>Sn dipoles could start operation around mid 2050s</a:t>
            </a:r>
          </a:p>
          <a:p>
            <a:endParaRPr lang="en-GB" dirty="0"/>
          </a:p>
        </p:txBody>
      </p:sp>
      <p:sp>
        <p:nvSpPr>
          <p:cNvPr id="4" name="Content Placeholder 3">
            <a:extLst>
              <a:ext uri="{FF2B5EF4-FFF2-40B4-BE49-F238E27FC236}">
                <a16:creationId xmlns:a16="http://schemas.microsoft.com/office/drawing/2014/main" id="{DA456189-5728-DA40-755D-3596627CD82D}"/>
              </a:ext>
            </a:extLst>
          </p:cNvPr>
          <p:cNvSpPr>
            <a:spLocks noGrp="1"/>
          </p:cNvSpPr>
          <p:nvPr>
            <p:ph sz="half" idx="2"/>
          </p:nvPr>
        </p:nvSpPr>
        <p:spPr/>
        <p:txBody>
          <a:bodyPr/>
          <a:lstStyle/>
          <a:p>
            <a:endParaRPr lang="en-GB"/>
          </a:p>
        </p:txBody>
      </p:sp>
      <p:sp>
        <p:nvSpPr>
          <p:cNvPr id="5" name="Slide Number Placeholder 4">
            <a:extLst>
              <a:ext uri="{FF2B5EF4-FFF2-40B4-BE49-F238E27FC236}">
                <a16:creationId xmlns:a16="http://schemas.microsoft.com/office/drawing/2014/main" id="{E52FCD84-3370-1185-4605-B9158D21A76F}"/>
              </a:ext>
            </a:extLst>
          </p:cNvPr>
          <p:cNvSpPr>
            <a:spLocks noGrp="1"/>
          </p:cNvSpPr>
          <p:nvPr>
            <p:ph type="sldNum" sz="quarter" idx="12"/>
          </p:nvPr>
        </p:nvSpPr>
        <p:spPr/>
        <p:txBody>
          <a:bodyPr/>
          <a:lstStyle/>
          <a:p>
            <a:fld id="{36B5EA5A-BC32-A742-B11B-8E7414D5B535}" type="slidenum">
              <a:rPr lang="en-US" smtClean="0"/>
              <a:pPr/>
              <a:t>15</a:t>
            </a:fld>
            <a:endParaRPr lang="en-US" dirty="0"/>
          </a:p>
        </p:txBody>
      </p:sp>
      <p:pic>
        <p:nvPicPr>
          <p:cNvPr id="7" name="Picture 6">
            <a:extLst>
              <a:ext uri="{FF2B5EF4-FFF2-40B4-BE49-F238E27FC236}">
                <a16:creationId xmlns:a16="http://schemas.microsoft.com/office/drawing/2014/main" id="{9114F87D-1036-4E27-9539-3ED59963691B}"/>
              </a:ext>
            </a:extLst>
          </p:cNvPr>
          <p:cNvPicPr>
            <a:picLocks noChangeAspect="1"/>
          </p:cNvPicPr>
          <p:nvPr/>
        </p:nvPicPr>
        <p:blipFill>
          <a:blip r:embed="rId2"/>
          <a:stretch>
            <a:fillRect/>
          </a:stretch>
        </p:blipFill>
        <p:spPr>
          <a:xfrm>
            <a:off x="8060354" y="1101344"/>
            <a:ext cx="3871295" cy="2766300"/>
          </a:xfrm>
          <a:prstGeom prst="rect">
            <a:avLst/>
          </a:prstGeom>
        </p:spPr>
      </p:pic>
      <p:pic>
        <p:nvPicPr>
          <p:cNvPr id="9" name="Picture 8">
            <a:extLst>
              <a:ext uri="{FF2B5EF4-FFF2-40B4-BE49-F238E27FC236}">
                <a16:creationId xmlns:a16="http://schemas.microsoft.com/office/drawing/2014/main" id="{06E8CD42-E812-9F2A-9BBF-325854E7612D}"/>
              </a:ext>
            </a:extLst>
          </p:cNvPr>
          <p:cNvPicPr>
            <a:picLocks noChangeAspect="1"/>
          </p:cNvPicPr>
          <p:nvPr/>
        </p:nvPicPr>
        <p:blipFill>
          <a:blip r:embed="rId3"/>
          <a:stretch>
            <a:fillRect/>
          </a:stretch>
        </p:blipFill>
        <p:spPr>
          <a:xfrm>
            <a:off x="8117945" y="3867583"/>
            <a:ext cx="3810330" cy="2621507"/>
          </a:xfrm>
          <a:prstGeom prst="rect">
            <a:avLst/>
          </a:prstGeom>
        </p:spPr>
      </p:pic>
      <p:sp>
        <p:nvSpPr>
          <p:cNvPr id="6" name="Date Placeholder 5">
            <a:extLst>
              <a:ext uri="{FF2B5EF4-FFF2-40B4-BE49-F238E27FC236}">
                <a16:creationId xmlns:a16="http://schemas.microsoft.com/office/drawing/2014/main" id="{8B76D2C9-9B62-8AA7-7E65-106574CDE326}"/>
              </a:ext>
            </a:extLst>
          </p:cNvPr>
          <p:cNvSpPr>
            <a:spLocks noGrp="1"/>
          </p:cNvSpPr>
          <p:nvPr>
            <p:ph type="dt" sz="half" idx="10"/>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EE19A232-C027-F577-CB6F-51ADD3A8EE73}"/>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348262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C45A86-FCD6-A152-F3BA-08CB76AC3D5B}"/>
              </a:ext>
            </a:extLst>
          </p:cNvPr>
          <p:cNvSpPr>
            <a:spLocks noGrp="1"/>
          </p:cNvSpPr>
          <p:nvPr>
            <p:ph idx="1"/>
          </p:nvPr>
        </p:nvSpPr>
        <p:spPr>
          <a:xfrm>
            <a:off x="407988" y="1543623"/>
            <a:ext cx="11376024" cy="4608512"/>
          </a:xfrm>
        </p:spPr>
        <p:txBody>
          <a:bodyPr/>
          <a:lstStyle/>
          <a:p>
            <a:r>
              <a:rPr lang="en-GB" sz="2400" dirty="0">
                <a:solidFill>
                  <a:schemeClr val="tx1"/>
                </a:solidFill>
              </a:rPr>
              <a:t>Material:</a:t>
            </a:r>
          </a:p>
          <a:p>
            <a:pPr marL="342900" indent="-342900">
              <a:buFont typeface="Arial" panose="020B0604020202020204" pitchFamily="34" charset="0"/>
              <a:buChar char="•"/>
            </a:pPr>
            <a:r>
              <a:rPr lang="en-GB" dirty="0">
                <a:solidFill>
                  <a:schemeClr val="tx1"/>
                </a:solidFill>
              </a:rPr>
              <a:t>Maintenance and replacement costs:</a:t>
            </a:r>
          </a:p>
          <a:p>
            <a:pPr marL="666900" lvl="1" indent="-342900">
              <a:buFont typeface="Arial" panose="020B0604020202020204" pitchFamily="34" charset="0"/>
              <a:buChar char="•"/>
            </a:pPr>
            <a:r>
              <a:rPr lang="en-GB" dirty="0">
                <a:solidFill>
                  <a:schemeClr val="tx1"/>
                </a:solidFill>
              </a:rPr>
              <a:t>3% of powering systems (e.g. klystrons, RF and magnet power converters) CAPEX, considering the limited lifetime of these parts; </a:t>
            </a:r>
          </a:p>
          <a:p>
            <a:pPr marL="666900" lvl="1" indent="-342900">
              <a:buFont typeface="Arial" panose="020B0604020202020204" pitchFamily="34" charset="0"/>
              <a:buChar char="•"/>
            </a:pPr>
            <a:r>
              <a:rPr lang="en-GB" dirty="0">
                <a:solidFill>
                  <a:schemeClr val="tx1"/>
                </a:solidFill>
              </a:rPr>
              <a:t>1% of remaining accelerator HW (RF cavities/structures, magnets) CAPEX for replacements</a:t>
            </a:r>
          </a:p>
          <a:p>
            <a:pPr marL="666900" lvl="1" indent="-342900">
              <a:buFont typeface="Arial" panose="020B0604020202020204" pitchFamily="34" charset="0"/>
              <a:buChar char="•"/>
            </a:pPr>
            <a:r>
              <a:rPr lang="en-GB" dirty="0">
                <a:solidFill>
                  <a:schemeClr val="tx1"/>
                </a:solidFill>
              </a:rPr>
              <a:t>5% of technical infrastructure (e.g. cooling, ventilation, electronics and electrical infrastructures, access and safety systems, cryogenics, computer and network infrastructure, control systems, robotics, lifts and transport system) CAPEX. It includes the cost of contractors;</a:t>
            </a:r>
          </a:p>
          <a:p>
            <a:pPr marL="342900" indent="-342900">
              <a:buFont typeface="Arial" panose="020B0604020202020204" pitchFamily="34" charset="0"/>
              <a:buChar char="•"/>
            </a:pPr>
            <a:r>
              <a:rPr lang="en-GB" dirty="0">
                <a:solidFill>
                  <a:schemeClr val="tx1"/>
                </a:solidFill>
              </a:rPr>
              <a:t>Electricity cost (assumed 80 </a:t>
            </a:r>
            <a:r>
              <a:rPr lang="en-US" dirty="0">
                <a:solidFill>
                  <a:schemeClr val="tx1"/>
                </a:solidFill>
              </a:rPr>
              <a:t>€</a:t>
            </a:r>
            <a:r>
              <a:rPr lang="en-GB" dirty="0">
                <a:solidFill>
                  <a:schemeClr val="tx1"/>
                </a:solidFill>
              </a:rPr>
              <a:t>/MWh)</a:t>
            </a:r>
          </a:p>
          <a:p>
            <a:r>
              <a:rPr lang="en-GB" sz="2400" dirty="0">
                <a:solidFill>
                  <a:schemeClr val="tx1"/>
                </a:solidFill>
              </a:rPr>
              <a:t>Personnel:</a:t>
            </a:r>
          </a:p>
          <a:p>
            <a:pPr marL="342900" indent="-342900">
              <a:buFont typeface="Arial" panose="020B0604020202020204" pitchFamily="34" charset="0"/>
              <a:buChar char="•"/>
            </a:pPr>
            <a:r>
              <a:rPr lang="en-GB" b="0" dirty="0">
                <a:solidFill>
                  <a:schemeClr val="tx1"/>
                </a:solidFill>
              </a:rPr>
              <a:t>Based on LHC experience</a:t>
            </a:r>
          </a:p>
        </p:txBody>
      </p:sp>
      <p:sp>
        <p:nvSpPr>
          <p:cNvPr id="3" name="Title 2">
            <a:extLst>
              <a:ext uri="{FF2B5EF4-FFF2-40B4-BE49-F238E27FC236}">
                <a16:creationId xmlns:a16="http://schemas.microsoft.com/office/drawing/2014/main" id="{13A7083C-5CFA-6F9B-35D9-7665FC2FF261}"/>
              </a:ext>
            </a:extLst>
          </p:cNvPr>
          <p:cNvSpPr>
            <a:spLocks noGrp="1"/>
          </p:cNvSpPr>
          <p:nvPr>
            <p:ph type="title"/>
          </p:nvPr>
        </p:nvSpPr>
        <p:spPr/>
        <p:txBody>
          <a:bodyPr/>
          <a:lstStyle/>
          <a:p>
            <a:r>
              <a:rPr lang="en-US" dirty="0"/>
              <a:t>Operation: resources</a:t>
            </a:r>
            <a:br>
              <a:rPr lang="en-US" dirty="0"/>
            </a:br>
            <a:r>
              <a:rPr lang="en-US" dirty="0"/>
              <a:t>(annual requirements)</a:t>
            </a:r>
            <a:endParaRPr lang="en-GB" dirty="0"/>
          </a:p>
        </p:txBody>
      </p:sp>
      <p:sp>
        <p:nvSpPr>
          <p:cNvPr id="4" name="Slide Number Placeholder 3">
            <a:extLst>
              <a:ext uri="{FF2B5EF4-FFF2-40B4-BE49-F238E27FC236}">
                <a16:creationId xmlns:a16="http://schemas.microsoft.com/office/drawing/2014/main" id="{E01DFDDF-2509-E78F-B0FA-B0722D8F64A9}"/>
              </a:ext>
            </a:extLst>
          </p:cNvPr>
          <p:cNvSpPr>
            <a:spLocks noGrp="1"/>
          </p:cNvSpPr>
          <p:nvPr>
            <p:ph type="sldNum" sz="quarter" idx="12"/>
          </p:nvPr>
        </p:nvSpPr>
        <p:spPr/>
        <p:txBody>
          <a:bodyPr/>
          <a:lstStyle/>
          <a:p>
            <a:fld id="{36B5EA5A-BC32-A742-B11B-8E7414D5B535}" type="slidenum">
              <a:rPr lang="en-US" smtClean="0"/>
              <a:pPr/>
              <a:t>16</a:t>
            </a:fld>
            <a:endParaRPr lang="en-US" dirty="0"/>
          </a:p>
        </p:txBody>
      </p:sp>
      <p:pic>
        <p:nvPicPr>
          <p:cNvPr id="7" name="Picture 6">
            <a:extLst>
              <a:ext uri="{FF2B5EF4-FFF2-40B4-BE49-F238E27FC236}">
                <a16:creationId xmlns:a16="http://schemas.microsoft.com/office/drawing/2014/main" id="{C8DF3EE6-2938-AAA2-1CF8-6A0E3B4220A1}"/>
              </a:ext>
            </a:extLst>
          </p:cNvPr>
          <p:cNvPicPr>
            <a:picLocks noChangeAspect="1"/>
          </p:cNvPicPr>
          <p:nvPr/>
        </p:nvPicPr>
        <p:blipFill>
          <a:blip r:embed="rId3"/>
          <a:stretch>
            <a:fillRect/>
          </a:stretch>
        </p:blipFill>
        <p:spPr>
          <a:xfrm>
            <a:off x="5820886" y="4371386"/>
            <a:ext cx="5967914" cy="1780749"/>
          </a:xfrm>
          <a:prstGeom prst="rect">
            <a:avLst/>
          </a:prstGeom>
        </p:spPr>
      </p:pic>
      <p:sp>
        <p:nvSpPr>
          <p:cNvPr id="5" name="Date Placeholder 4">
            <a:extLst>
              <a:ext uri="{FF2B5EF4-FFF2-40B4-BE49-F238E27FC236}">
                <a16:creationId xmlns:a16="http://schemas.microsoft.com/office/drawing/2014/main" id="{252C7D25-FFFA-A3F1-EC8D-77808963F31D}"/>
              </a:ext>
            </a:extLst>
          </p:cNvPr>
          <p:cNvSpPr>
            <a:spLocks noGrp="1"/>
          </p:cNvSpPr>
          <p:nvPr>
            <p:ph type="dt" sz="half" idx="10"/>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70526ECE-4FFC-5DBF-FB66-59B6810FC6E3}"/>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314394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215CF-AC87-7E8F-6E60-BD88ABDB10C2}"/>
              </a:ext>
            </a:extLst>
          </p:cNvPr>
          <p:cNvSpPr>
            <a:spLocks noGrp="1"/>
          </p:cNvSpPr>
          <p:nvPr>
            <p:ph idx="1"/>
          </p:nvPr>
        </p:nvSpPr>
        <p:spPr/>
        <p:txBody>
          <a:bodyPr/>
          <a:lstStyle/>
          <a:p>
            <a:pPr marL="666750" lvl="1" indent="-342900">
              <a:spcBef>
                <a:spcPts val="600"/>
              </a:spcBef>
              <a:spcAft>
                <a:spcPts val="0"/>
              </a:spcAft>
            </a:pPr>
            <a:r>
              <a:rPr lang="en-GB" sz="2000" dirty="0">
                <a:solidFill>
                  <a:schemeClr val="tx1"/>
                </a:solidFill>
              </a:rPr>
              <a:t>Muon Collider (MC) ambitions to approach 10 TeV </a:t>
            </a:r>
            <a:r>
              <a:rPr lang="en-GB" sz="2000" dirty="0" err="1">
                <a:solidFill>
                  <a:schemeClr val="tx1"/>
                </a:solidFill>
              </a:rPr>
              <a:t>pCM</a:t>
            </a:r>
            <a:r>
              <a:rPr lang="en-GB" sz="2000" dirty="0">
                <a:solidFill>
                  <a:schemeClr val="tx1"/>
                </a:solidFill>
              </a:rPr>
              <a:t> energy.</a:t>
            </a:r>
          </a:p>
          <a:p>
            <a:pPr marL="666750" lvl="1" indent="-342900">
              <a:spcBef>
                <a:spcPts val="600"/>
              </a:spcBef>
              <a:spcAft>
                <a:spcPts val="0"/>
              </a:spcAft>
            </a:pPr>
            <a:r>
              <a:rPr lang="en-GB" sz="2000" b="1" dirty="0">
                <a:solidFill>
                  <a:schemeClr val="tx1"/>
                </a:solidFill>
              </a:rPr>
              <a:t>MC has not yet reached a maturity level that gives sufficient confidence in its feasibility</a:t>
            </a:r>
            <a:r>
              <a:rPr lang="en-GB" sz="2000" dirty="0">
                <a:solidFill>
                  <a:schemeClr val="tx1"/>
                </a:solidFill>
              </a:rPr>
              <a:t>.</a:t>
            </a:r>
          </a:p>
          <a:p>
            <a:pPr marL="666750" lvl="1" indent="-342900">
              <a:spcBef>
                <a:spcPts val="600"/>
              </a:spcBef>
              <a:spcAft>
                <a:spcPts val="0"/>
              </a:spcAft>
            </a:pPr>
            <a:r>
              <a:rPr lang="en-GB" sz="2000" b="1" dirty="0">
                <a:solidFill>
                  <a:schemeClr val="tx1"/>
                </a:solidFill>
              </a:rPr>
              <a:t>Demonstration of 6D cooling is a necessary condition </a:t>
            </a:r>
            <a:r>
              <a:rPr lang="en-GB" sz="2000" dirty="0">
                <a:solidFill>
                  <a:schemeClr val="tx1"/>
                </a:solidFill>
              </a:rPr>
              <a:t>to assess feasibility and performance</a:t>
            </a:r>
          </a:p>
          <a:p>
            <a:pPr marL="666750" lvl="1" indent="-342900">
              <a:spcBef>
                <a:spcPts val="600"/>
              </a:spcBef>
              <a:spcAft>
                <a:spcPts val="0"/>
              </a:spcAft>
            </a:pPr>
            <a:r>
              <a:rPr lang="en-GB" sz="2000" dirty="0">
                <a:solidFill>
                  <a:schemeClr val="tx1"/>
                </a:solidFill>
              </a:rPr>
              <a:t>A variety of technological challenges are associated with the various acceleration steps</a:t>
            </a:r>
          </a:p>
          <a:p>
            <a:pPr marL="666750" lvl="1" indent="-342900">
              <a:spcBef>
                <a:spcPts val="600"/>
              </a:spcBef>
              <a:spcAft>
                <a:spcPts val="0"/>
              </a:spcAft>
            </a:pPr>
            <a:r>
              <a:rPr lang="en-GB" sz="2000" dirty="0">
                <a:solidFill>
                  <a:schemeClr val="tx1"/>
                </a:solidFill>
              </a:rPr>
              <a:t>The technical design of the demonstrator and its construction demand resources significantly exceeding the present level.</a:t>
            </a:r>
          </a:p>
          <a:p>
            <a:pPr marL="666750" lvl="1" indent="-342900">
              <a:spcBef>
                <a:spcPts val="600"/>
              </a:spcBef>
              <a:spcAft>
                <a:spcPts val="0"/>
              </a:spcAft>
            </a:pPr>
            <a:r>
              <a:rPr lang="en-GB" sz="2000" dirty="0">
                <a:solidFill>
                  <a:schemeClr val="tx1"/>
                </a:solidFill>
              </a:rPr>
              <a:t>A </a:t>
            </a:r>
            <a:r>
              <a:rPr lang="en-GB" sz="2000" b="1" dirty="0">
                <a:solidFill>
                  <a:schemeClr val="tx1"/>
                </a:solidFill>
              </a:rPr>
              <a:t>detailed timeline cannot be defined at present but only sketched</a:t>
            </a:r>
            <a:r>
              <a:rPr lang="en-GB" sz="2000" dirty="0">
                <a:solidFill>
                  <a:schemeClr val="tx1"/>
                </a:solidFill>
              </a:rPr>
              <a:t> with some decision points.</a:t>
            </a:r>
          </a:p>
        </p:txBody>
      </p:sp>
      <p:sp>
        <p:nvSpPr>
          <p:cNvPr id="3" name="Title 2">
            <a:extLst>
              <a:ext uri="{FF2B5EF4-FFF2-40B4-BE49-F238E27FC236}">
                <a16:creationId xmlns:a16="http://schemas.microsoft.com/office/drawing/2014/main" id="{E084F89A-4173-8185-76D0-B900B9693267}"/>
              </a:ext>
            </a:extLst>
          </p:cNvPr>
          <p:cNvSpPr>
            <a:spLocks noGrp="1"/>
          </p:cNvSpPr>
          <p:nvPr>
            <p:ph type="title"/>
          </p:nvPr>
        </p:nvSpPr>
        <p:spPr/>
        <p:txBody>
          <a:bodyPr/>
          <a:lstStyle/>
          <a:p>
            <a:r>
              <a:rPr lang="en-GB" dirty="0"/>
              <a:t>Muon Collider</a:t>
            </a:r>
          </a:p>
        </p:txBody>
      </p:sp>
      <p:sp>
        <p:nvSpPr>
          <p:cNvPr id="4" name="Slide Number Placeholder 3">
            <a:extLst>
              <a:ext uri="{FF2B5EF4-FFF2-40B4-BE49-F238E27FC236}">
                <a16:creationId xmlns:a16="http://schemas.microsoft.com/office/drawing/2014/main" id="{0B5F7DE2-DC16-559D-DC67-D67F09462E65}"/>
              </a:ext>
            </a:extLst>
          </p:cNvPr>
          <p:cNvSpPr>
            <a:spLocks noGrp="1"/>
          </p:cNvSpPr>
          <p:nvPr>
            <p:ph type="sldNum" sz="quarter" idx="12"/>
          </p:nvPr>
        </p:nvSpPr>
        <p:spPr/>
        <p:txBody>
          <a:bodyPr/>
          <a:lstStyle/>
          <a:p>
            <a:fld id="{36B5EA5A-BC32-A742-B11B-8E7414D5B535}" type="slidenum">
              <a:rPr lang="en-US" smtClean="0"/>
              <a:pPr/>
              <a:t>17</a:t>
            </a:fld>
            <a:endParaRPr lang="en-US" dirty="0"/>
          </a:p>
        </p:txBody>
      </p:sp>
      <p:sp>
        <p:nvSpPr>
          <p:cNvPr id="5" name="Date Placeholder 4">
            <a:extLst>
              <a:ext uri="{FF2B5EF4-FFF2-40B4-BE49-F238E27FC236}">
                <a16:creationId xmlns:a16="http://schemas.microsoft.com/office/drawing/2014/main" id="{56EE65A6-A843-11FF-8438-B83E9E38784A}"/>
              </a:ext>
            </a:extLst>
          </p:cNvPr>
          <p:cNvSpPr>
            <a:spLocks noGrp="1"/>
          </p:cNvSpPr>
          <p:nvPr>
            <p:ph type="dt" sz="half" idx="10"/>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134F3C48-A11B-C8A2-BA25-9F47819F60FC}"/>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418948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09457-D789-ADCF-4FC9-B0F6351353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F271CA-3589-3ABC-CBCF-8AF32AA24E8F}"/>
              </a:ext>
            </a:extLst>
          </p:cNvPr>
          <p:cNvSpPr>
            <a:spLocks noGrp="1"/>
          </p:cNvSpPr>
          <p:nvPr>
            <p:ph idx="1"/>
          </p:nvPr>
        </p:nvSpPr>
        <p:spPr/>
        <p:txBody>
          <a:bodyPr/>
          <a:lstStyle/>
          <a:p>
            <a:pPr lvl="1" indent="0">
              <a:spcBef>
                <a:spcPts val="600"/>
              </a:spcBef>
              <a:spcAft>
                <a:spcPts val="0"/>
              </a:spcAft>
              <a:buNone/>
            </a:pPr>
            <a:r>
              <a:rPr lang="en-GB" sz="2400" dirty="0">
                <a:solidFill>
                  <a:schemeClr val="tx1"/>
                </a:solidFill>
              </a:rPr>
              <a:t>LEP3:</a:t>
            </a:r>
          </a:p>
          <a:p>
            <a:pPr marL="666750" lvl="1" indent="-342900">
              <a:spcBef>
                <a:spcPts val="600"/>
              </a:spcBef>
              <a:spcAft>
                <a:spcPts val="0"/>
              </a:spcAft>
            </a:pPr>
            <a:r>
              <a:rPr lang="en-GB" sz="2000" b="1" dirty="0">
                <a:solidFill>
                  <a:schemeClr val="tx1"/>
                </a:solidFill>
              </a:rPr>
              <a:t>Pre-conceptual design</a:t>
            </a:r>
            <a:r>
              <a:rPr lang="en-GB" sz="2000" dirty="0">
                <a:solidFill>
                  <a:schemeClr val="tx1"/>
                </a:solidFill>
              </a:rPr>
              <a:t> with operation limited to 230 GeV, but not yet validated by simulation studies to confirm performance (luminosity, power consumption, …)</a:t>
            </a:r>
          </a:p>
          <a:p>
            <a:pPr marL="666750" lvl="1" indent="-342900">
              <a:spcBef>
                <a:spcPts val="600"/>
              </a:spcBef>
              <a:spcAft>
                <a:spcPts val="0"/>
              </a:spcAft>
            </a:pPr>
            <a:r>
              <a:rPr lang="en-GB" sz="2000" dirty="0">
                <a:solidFill>
                  <a:schemeClr val="tx1"/>
                </a:solidFill>
              </a:rPr>
              <a:t>Large SC RF system, possible need for SC magnets, and high-energy booster installed in the same tunnel of the collider demand for integration studies to assess extent of the civil engineering</a:t>
            </a:r>
          </a:p>
          <a:p>
            <a:pPr marL="666750" lvl="1" indent="-342900">
              <a:spcBef>
                <a:spcPts val="600"/>
              </a:spcBef>
              <a:spcAft>
                <a:spcPts val="0"/>
              </a:spcAft>
            </a:pPr>
            <a:r>
              <a:rPr lang="en-GB" sz="2000" dirty="0">
                <a:solidFill>
                  <a:schemeClr val="tx1"/>
                </a:solidFill>
              </a:rPr>
              <a:t>Prospected luminosity x IP number lower by a factor 6 to 10 as compared to FCC-ee, power consumption comparable to that of FCC-ee (at low energy). </a:t>
            </a:r>
          </a:p>
          <a:p>
            <a:pPr marL="666750" lvl="1" indent="-342900">
              <a:spcBef>
                <a:spcPts val="600"/>
              </a:spcBef>
              <a:spcAft>
                <a:spcPts val="0"/>
              </a:spcAft>
            </a:pPr>
            <a:r>
              <a:rPr lang="en-GB" sz="2000" dirty="0">
                <a:solidFill>
                  <a:schemeClr val="tx1"/>
                </a:solidFill>
              </a:rPr>
              <a:t>Resources for operation comparable to LHC</a:t>
            </a:r>
          </a:p>
          <a:p>
            <a:pPr lvl="1" indent="0">
              <a:spcBef>
                <a:spcPts val="600"/>
              </a:spcBef>
              <a:spcAft>
                <a:spcPts val="0"/>
              </a:spcAft>
              <a:buNone/>
            </a:pPr>
            <a:endParaRPr lang="en-GB" sz="2400" dirty="0">
              <a:solidFill>
                <a:schemeClr val="tx1"/>
              </a:solidFill>
            </a:endParaRPr>
          </a:p>
          <a:p>
            <a:pPr lvl="1" indent="0">
              <a:spcBef>
                <a:spcPts val="600"/>
              </a:spcBef>
              <a:spcAft>
                <a:spcPts val="0"/>
              </a:spcAft>
              <a:buNone/>
            </a:pPr>
            <a:endParaRPr lang="en-GB" sz="2400" dirty="0">
              <a:solidFill>
                <a:schemeClr val="tx1"/>
              </a:solidFill>
            </a:endParaRPr>
          </a:p>
        </p:txBody>
      </p:sp>
      <p:sp>
        <p:nvSpPr>
          <p:cNvPr id="3" name="Title 2">
            <a:extLst>
              <a:ext uri="{FF2B5EF4-FFF2-40B4-BE49-F238E27FC236}">
                <a16:creationId xmlns:a16="http://schemas.microsoft.com/office/drawing/2014/main" id="{E687CC4F-9FAB-C488-AB2F-F3007727F4DA}"/>
              </a:ext>
            </a:extLst>
          </p:cNvPr>
          <p:cNvSpPr>
            <a:spLocks noGrp="1"/>
          </p:cNvSpPr>
          <p:nvPr>
            <p:ph type="title"/>
          </p:nvPr>
        </p:nvSpPr>
        <p:spPr/>
        <p:txBody>
          <a:bodyPr/>
          <a:lstStyle/>
          <a:p>
            <a:r>
              <a:rPr lang="en-GB" dirty="0"/>
              <a:t>Re-use of the LHC tunnel</a:t>
            </a:r>
          </a:p>
        </p:txBody>
      </p:sp>
      <p:sp>
        <p:nvSpPr>
          <p:cNvPr id="4" name="Slide Number Placeholder 3">
            <a:extLst>
              <a:ext uri="{FF2B5EF4-FFF2-40B4-BE49-F238E27FC236}">
                <a16:creationId xmlns:a16="http://schemas.microsoft.com/office/drawing/2014/main" id="{8BBE2471-81DB-411E-2529-21D2F17A2861}"/>
              </a:ext>
            </a:extLst>
          </p:cNvPr>
          <p:cNvSpPr>
            <a:spLocks noGrp="1"/>
          </p:cNvSpPr>
          <p:nvPr>
            <p:ph type="sldNum" sz="quarter" idx="12"/>
          </p:nvPr>
        </p:nvSpPr>
        <p:spPr/>
        <p:txBody>
          <a:bodyPr/>
          <a:lstStyle/>
          <a:p>
            <a:fld id="{36B5EA5A-BC32-A742-B11B-8E7414D5B535}" type="slidenum">
              <a:rPr lang="en-US" smtClean="0"/>
              <a:pPr/>
              <a:t>18</a:t>
            </a:fld>
            <a:endParaRPr lang="en-US" dirty="0"/>
          </a:p>
        </p:txBody>
      </p:sp>
      <p:sp>
        <p:nvSpPr>
          <p:cNvPr id="5" name="Date Placeholder 4">
            <a:extLst>
              <a:ext uri="{FF2B5EF4-FFF2-40B4-BE49-F238E27FC236}">
                <a16:creationId xmlns:a16="http://schemas.microsoft.com/office/drawing/2014/main" id="{EA8700F6-4986-7306-1569-D1D34D14E883}"/>
              </a:ext>
            </a:extLst>
          </p:cNvPr>
          <p:cNvSpPr>
            <a:spLocks noGrp="1"/>
          </p:cNvSpPr>
          <p:nvPr>
            <p:ph type="dt" sz="half" idx="10"/>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6519372B-6BA5-9F76-8C17-33DA9EBF9E8C}"/>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364314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205FDA-737A-A464-B157-A8C0F051C07C}"/>
              </a:ext>
            </a:extLst>
          </p:cNvPr>
          <p:cNvSpPr>
            <a:spLocks noGrp="1"/>
          </p:cNvSpPr>
          <p:nvPr>
            <p:ph idx="1"/>
          </p:nvPr>
        </p:nvSpPr>
        <p:spPr>
          <a:xfrm>
            <a:off x="412776" y="1291049"/>
            <a:ext cx="11376024" cy="4608512"/>
          </a:xfrm>
        </p:spPr>
        <p:txBody>
          <a:bodyPr/>
          <a:lstStyle/>
          <a:p>
            <a:pPr lvl="1" indent="0">
              <a:spcBef>
                <a:spcPts val="600"/>
              </a:spcBef>
              <a:spcAft>
                <a:spcPts val="0"/>
              </a:spcAft>
              <a:buNone/>
            </a:pPr>
            <a:r>
              <a:rPr lang="en-GB" sz="2400" dirty="0" err="1">
                <a:solidFill>
                  <a:schemeClr val="tx1"/>
                </a:solidFill>
              </a:rPr>
              <a:t>LHeC</a:t>
            </a:r>
            <a:r>
              <a:rPr lang="en-GB" sz="2400" dirty="0">
                <a:solidFill>
                  <a:schemeClr val="tx1"/>
                </a:solidFill>
              </a:rPr>
              <a:t>:</a:t>
            </a:r>
          </a:p>
          <a:p>
            <a:pPr marL="666750" lvl="1" indent="-342900">
              <a:spcBef>
                <a:spcPts val="600"/>
              </a:spcBef>
              <a:spcAft>
                <a:spcPts val="0"/>
              </a:spcAft>
            </a:pPr>
            <a:r>
              <a:rPr lang="en-GB" sz="2000" b="1" dirty="0">
                <a:solidFill>
                  <a:schemeClr val="tx1"/>
                </a:solidFill>
              </a:rPr>
              <a:t>Detailed conceptual design developed </a:t>
            </a:r>
            <a:r>
              <a:rPr lang="en-GB" sz="2000" dirty="0">
                <a:solidFill>
                  <a:schemeClr val="tx1"/>
                </a:solidFill>
              </a:rPr>
              <a:t>and based on high-current high-energy ERL</a:t>
            </a:r>
          </a:p>
          <a:p>
            <a:pPr marL="666750" lvl="1" indent="-342900">
              <a:spcBef>
                <a:spcPts val="600"/>
              </a:spcBef>
              <a:spcAft>
                <a:spcPts val="0"/>
              </a:spcAft>
            </a:pPr>
            <a:r>
              <a:rPr lang="en-GB" sz="2000" dirty="0">
                <a:solidFill>
                  <a:schemeClr val="tx1"/>
                </a:solidFill>
              </a:rPr>
              <a:t>Civil engineering required for the ERL tunnel </a:t>
            </a:r>
          </a:p>
          <a:p>
            <a:pPr marL="666750" lvl="1" indent="-342900">
              <a:spcBef>
                <a:spcPts val="600"/>
              </a:spcBef>
              <a:spcAft>
                <a:spcPts val="0"/>
              </a:spcAft>
            </a:pPr>
            <a:r>
              <a:rPr lang="en-GB" sz="2000" dirty="0">
                <a:solidFill>
                  <a:schemeClr val="tx1"/>
                </a:solidFill>
              </a:rPr>
              <a:t>Requires </a:t>
            </a:r>
            <a:r>
              <a:rPr lang="en-GB" sz="2000" b="1" dirty="0">
                <a:solidFill>
                  <a:schemeClr val="tx1"/>
                </a:solidFill>
              </a:rPr>
              <a:t>demonstration of high-current multi-turn energy recovery</a:t>
            </a:r>
            <a:r>
              <a:rPr lang="en-GB" sz="2000" dirty="0">
                <a:solidFill>
                  <a:schemeClr val="tx1"/>
                </a:solidFill>
              </a:rPr>
              <a:t> </a:t>
            </a:r>
            <a:r>
              <a:rPr lang="en-GB" sz="2000" dirty="0">
                <a:solidFill>
                  <a:schemeClr val="tx1"/>
                </a:solidFill>
                <a:sym typeface="Wingdings" panose="05000000000000000000" pitchFamily="2" charset="2"/>
              </a:rPr>
              <a:t> PERLE @ </a:t>
            </a:r>
            <a:r>
              <a:rPr lang="en-GB" sz="2000" dirty="0" err="1">
                <a:solidFill>
                  <a:schemeClr val="tx1"/>
                </a:solidFill>
                <a:sym typeface="Wingdings" panose="05000000000000000000" pitchFamily="2" charset="2"/>
              </a:rPr>
              <a:t>IJCLab</a:t>
            </a:r>
            <a:endParaRPr lang="en-GB" sz="2000" dirty="0">
              <a:solidFill>
                <a:schemeClr val="tx1"/>
              </a:solidFill>
              <a:sym typeface="Wingdings" panose="05000000000000000000" pitchFamily="2" charset="2"/>
            </a:endParaRPr>
          </a:p>
          <a:p>
            <a:pPr marL="666750" lvl="1" indent="-342900">
              <a:spcBef>
                <a:spcPts val="600"/>
              </a:spcBef>
              <a:spcAft>
                <a:spcPts val="0"/>
              </a:spcAft>
            </a:pPr>
            <a:r>
              <a:rPr lang="en-GB" sz="2000" dirty="0">
                <a:solidFill>
                  <a:schemeClr val="tx1"/>
                </a:solidFill>
                <a:sym typeface="Wingdings" panose="05000000000000000000" pitchFamily="2" charset="2"/>
              </a:rPr>
              <a:t>Technically-driven schedule for </a:t>
            </a:r>
            <a:r>
              <a:rPr lang="en-GB" sz="2000" dirty="0" err="1">
                <a:solidFill>
                  <a:schemeClr val="tx1"/>
                </a:solidFill>
                <a:sym typeface="Wingdings" panose="05000000000000000000" pitchFamily="2" charset="2"/>
              </a:rPr>
              <a:t>LHeC</a:t>
            </a:r>
            <a:r>
              <a:rPr lang="en-GB" sz="2000" dirty="0">
                <a:solidFill>
                  <a:schemeClr val="tx1"/>
                </a:solidFill>
                <a:sym typeface="Wingdings" panose="05000000000000000000" pitchFamily="2" charset="2"/>
              </a:rPr>
              <a:t> implies </a:t>
            </a:r>
            <a:r>
              <a:rPr lang="en-GB" sz="2000" b="1" dirty="0">
                <a:solidFill>
                  <a:schemeClr val="tx1"/>
                </a:solidFill>
                <a:sym typeface="Wingdings" panose="05000000000000000000" pitchFamily="2" charset="2"/>
              </a:rPr>
              <a:t>operation after the end of the presently planned HL-LHC programme at the earliest</a:t>
            </a:r>
          </a:p>
          <a:p>
            <a:pPr marL="666750" lvl="1" indent="-342900">
              <a:spcBef>
                <a:spcPts val="600"/>
              </a:spcBef>
              <a:spcAft>
                <a:spcPts val="0"/>
              </a:spcAft>
            </a:pPr>
            <a:r>
              <a:rPr lang="en-GB" sz="2000" dirty="0">
                <a:solidFill>
                  <a:schemeClr val="tx1"/>
                </a:solidFill>
                <a:sym typeface="Wingdings" panose="05000000000000000000" pitchFamily="2" charset="2"/>
              </a:rPr>
              <a:t>Yearly electricity consumption comparable to FCC-ee at low energy and expected operation resources comparable to LHC </a:t>
            </a:r>
          </a:p>
          <a:p>
            <a:pPr marL="666750" lvl="1" indent="-342900">
              <a:spcBef>
                <a:spcPts val="600"/>
              </a:spcBef>
              <a:spcAft>
                <a:spcPts val="0"/>
              </a:spcAft>
            </a:pPr>
            <a:endParaRPr lang="en-GB" sz="2000" dirty="0">
              <a:solidFill>
                <a:schemeClr val="tx1"/>
              </a:solidFill>
              <a:sym typeface="Wingdings" panose="05000000000000000000" pitchFamily="2" charset="2"/>
            </a:endParaRPr>
          </a:p>
          <a:p>
            <a:pPr marL="323850" lvl="1" indent="0">
              <a:spcBef>
                <a:spcPts val="600"/>
              </a:spcBef>
              <a:spcAft>
                <a:spcPts val="0"/>
              </a:spcAft>
              <a:buNone/>
            </a:pPr>
            <a:r>
              <a:rPr lang="en-GB" sz="2400" dirty="0">
                <a:solidFill>
                  <a:schemeClr val="tx1"/>
                </a:solidFill>
                <a:sym typeface="Wingdings" panose="05000000000000000000" pitchFamily="2" charset="2"/>
              </a:rPr>
              <a:t>General considerations for options using the LHC tunnel:</a:t>
            </a:r>
          </a:p>
          <a:p>
            <a:pPr marL="666750" lvl="1" indent="-342900">
              <a:spcBef>
                <a:spcPts val="600"/>
              </a:spcBef>
              <a:spcAft>
                <a:spcPts val="0"/>
              </a:spcAft>
            </a:pPr>
            <a:r>
              <a:rPr lang="en-GB" sz="2000" dirty="0">
                <a:solidFill>
                  <a:schemeClr val="tx1"/>
                </a:solidFill>
                <a:sym typeface="Wingdings" panose="05000000000000000000" pitchFamily="2" charset="2"/>
              </a:rPr>
              <a:t>major infrastructure investments and operating costs </a:t>
            </a:r>
          </a:p>
          <a:p>
            <a:pPr marL="666750" lvl="1" indent="-342900">
              <a:spcBef>
                <a:spcPts val="600"/>
              </a:spcBef>
              <a:spcAft>
                <a:spcPts val="0"/>
              </a:spcAft>
            </a:pPr>
            <a:r>
              <a:rPr lang="en-GB" sz="2000" dirty="0">
                <a:solidFill>
                  <a:schemeClr val="tx1"/>
                </a:solidFill>
                <a:sym typeface="Wingdings" panose="05000000000000000000" pitchFamily="2" charset="2"/>
              </a:rPr>
              <a:t>delay of the implementation of a next-generation collider by at least one decade</a:t>
            </a:r>
          </a:p>
          <a:p>
            <a:pPr marL="323850" lvl="1" indent="0">
              <a:spcBef>
                <a:spcPts val="600"/>
              </a:spcBef>
              <a:spcAft>
                <a:spcPts val="0"/>
              </a:spcAft>
              <a:buNone/>
            </a:pPr>
            <a:r>
              <a:rPr lang="en-GB" sz="2000" dirty="0">
                <a:solidFill>
                  <a:schemeClr val="tx1"/>
                </a:solidFill>
                <a:sym typeface="Wingdings" panose="05000000000000000000" pitchFamily="2" charset="2"/>
              </a:rPr>
              <a:t>cannot be considered as “bridge” options but as alternative to other proposed colliders</a:t>
            </a:r>
          </a:p>
          <a:p>
            <a:pPr marL="323850" lvl="1" indent="0">
              <a:spcBef>
                <a:spcPts val="600"/>
              </a:spcBef>
              <a:spcAft>
                <a:spcPts val="0"/>
              </a:spcAft>
              <a:buNone/>
            </a:pPr>
            <a:endParaRPr lang="en-GB" sz="2400" dirty="0">
              <a:solidFill>
                <a:schemeClr val="tx1"/>
              </a:solidFill>
            </a:endParaRPr>
          </a:p>
          <a:p>
            <a:pPr marL="323850" lvl="1" indent="0">
              <a:spcBef>
                <a:spcPts val="600"/>
              </a:spcBef>
              <a:spcAft>
                <a:spcPts val="0"/>
              </a:spcAft>
              <a:buNone/>
            </a:pPr>
            <a:endParaRPr lang="en-GB" sz="2000" dirty="0">
              <a:solidFill>
                <a:schemeClr val="tx1"/>
              </a:solidFill>
              <a:sym typeface="Wingdings" panose="05000000000000000000" pitchFamily="2" charset="2"/>
            </a:endParaRPr>
          </a:p>
        </p:txBody>
      </p:sp>
      <p:sp>
        <p:nvSpPr>
          <p:cNvPr id="2" name="Title 1">
            <a:extLst>
              <a:ext uri="{FF2B5EF4-FFF2-40B4-BE49-F238E27FC236}">
                <a16:creationId xmlns:a16="http://schemas.microsoft.com/office/drawing/2014/main" id="{B299C812-B60C-B0AA-B55C-5674FCAE8D60}"/>
              </a:ext>
            </a:extLst>
          </p:cNvPr>
          <p:cNvSpPr>
            <a:spLocks noGrp="1"/>
          </p:cNvSpPr>
          <p:nvPr>
            <p:ph type="title"/>
          </p:nvPr>
        </p:nvSpPr>
        <p:spPr/>
        <p:txBody>
          <a:bodyPr/>
          <a:lstStyle/>
          <a:p>
            <a:r>
              <a:rPr lang="en-GB" dirty="0"/>
              <a:t>Re-use of the LHC tunnel</a:t>
            </a:r>
          </a:p>
        </p:txBody>
      </p:sp>
      <p:sp>
        <p:nvSpPr>
          <p:cNvPr id="5" name="Slide Number Placeholder 4">
            <a:extLst>
              <a:ext uri="{FF2B5EF4-FFF2-40B4-BE49-F238E27FC236}">
                <a16:creationId xmlns:a16="http://schemas.microsoft.com/office/drawing/2014/main" id="{13B30048-19D1-1F44-255C-F45FBC3CA407}"/>
              </a:ext>
            </a:extLst>
          </p:cNvPr>
          <p:cNvSpPr>
            <a:spLocks noGrp="1"/>
          </p:cNvSpPr>
          <p:nvPr>
            <p:ph type="sldNum" sz="quarter" idx="12"/>
          </p:nvPr>
        </p:nvSpPr>
        <p:spPr/>
        <p:txBody>
          <a:bodyPr/>
          <a:lstStyle/>
          <a:p>
            <a:fld id="{36B5EA5A-BC32-A742-B11B-8E7414D5B535}" type="slidenum">
              <a:rPr lang="en-US" smtClean="0"/>
              <a:pPr/>
              <a:t>19</a:t>
            </a:fld>
            <a:endParaRPr lang="en-US" dirty="0"/>
          </a:p>
        </p:txBody>
      </p:sp>
      <p:sp>
        <p:nvSpPr>
          <p:cNvPr id="3" name="Date Placeholder 2">
            <a:extLst>
              <a:ext uri="{FF2B5EF4-FFF2-40B4-BE49-F238E27FC236}">
                <a16:creationId xmlns:a16="http://schemas.microsoft.com/office/drawing/2014/main" id="{FE435C8F-EDA7-6B1D-8A8E-B0FC41D45135}"/>
              </a:ext>
            </a:extLst>
          </p:cNvPr>
          <p:cNvSpPr>
            <a:spLocks noGrp="1"/>
          </p:cNvSpPr>
          <p:nvPr>
            <p:ph type="dt" sz="half" idx="10"/>
          </p:nvPr>
        </p:nvSpPr>
        <p:spPr/>
        <p:txBody>
          <a:bodyPr/>
          <a:lstStyle/>
          <a:p>
            <a:r>
              <a:rPr lang="en-US"/>
              <a:t>27/06/2025</a:t>
            </a:r>
            <a:endParaRPr lang="en-US" dirty="0"/>
          </a:p>
        </p:txBody>
      </p:sp>
      <p:sp>
        <p:nvSpPr>
          <p:cNvPr id="4" name="Footer Placeholder 3">
            <a:extLst>
              <a:ext uri="{FF2B5EF4-FFF2-40B4-BE49-F238E27FC236}">
                <a16:creationId xmlns:a16="http://schemas.microsoft.com/office/drawing/2014/main" id="{3140E47A-693B-42DE-A44C-8168275A17B0}"/>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259945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C343C8-99B7-E20D-78F7-6F2B8441F79B}"/>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WG2a – charge and status</a:t>
            </a:r>
          </a:p>
          <a:p>
            <a:pPr marL="342900" indent="-342900">
              <a:buFont typeface="Arial" panose="020B0604020202020204" pitchFamily="34" charset="0"/>
              <a:buChar char="•"/>
            </a:pPr>
            <a:r>
              <a:rPr lang="en-US" dirty="0">
                <a:solidFill>
                  <a:schemeClr val="tx1"/>
                </a:solidFill>
              </a:rPr>
              <a:t>Summary of the report of the Future Colliders Comparative Evaluation WG</a:t>
            </a:r>
          </a:p>
          <a:p>
            <a:pPr marL="342900" indent="-342900">
              <a:buFont typeface="Arial" panose="020B0604020202020204" pitchFamily="34" charset="0"/>
              <a:buChar char="•"/>
            </a:pPr>
            <a:r>
              <a:rPr lang="en-US" dirty="0">
                <a:solidFill>
                  <a:schemeClr val="tx1"/>
                </a:solidFill>
              </a:rPr>
              <a:t>Next steps</a:t>
            </a:r>
            <a:endParaRPr lang="en-GB" dirty="0">
              <a:solidFill>
                <a:schemeClr val="tx1"/>
              </a:solidFill>
            </a:endParaRPr>
          </a:p>
        </p:txBody>
      </p:sp>
      <p:sp>
        <p:nvSpPr>
          <p:cNvPr id="4" name="Title 3">
            <a:extLst>
              <a:ext uri="{FF2B5EF4-FFF2-40B4-BE49-F238E27FC236}">
                <a16:creationId xmlns:a16="http://schemas.microsoft.com/office/drawing/2014/main" id="{BB9DDADD-8444-A208-C8DE-8BB6AFDC0A38}"/>
              </a:ext>
            </a:extLst>
          </p:cNvPr>
          <p:cNvSpPr>
            <a:spLocks noGrp="1"/>
          </p:cNvSpPr>
          <p:nvPr>
            <p:ph type="title"/>
          </p:nvPr>
        </p:nvSpPr>
        <p:spPr/>
        <p:txBody>
          <a:bodyPr/>
          <a:lstStyle/>
          <a:p>
            <a:r>
              <a:rPr lang="en-US" dirty="0"/>
              <a:t>Outlook</a:t>
            </a:r>
            <a:endParaRPr lang="en-GB" dirty="0"/>
          </a:p>
        </p:txBody>
      </p:sp>
      <p:sp>
        <p:nvSpPr>
          <p:cNvPr id="2" name="Date Placeholder 1">
            <a:extLst>
              <a:ext uri="{FF2B5EF4-FFF2-40B4-BE49-F238E27FC236}">
                <a16:creationId xmlns:a16="http://schemas.microsoft.com/office/drawing/2014/main" id="{AE916D07-11B1-C588-89CA-8FDA93F6E7CC}"/>
              </a:ext>
            </a:extLst>
          </p:cNvPr>
          <p:cNvSpPr>
            <a:spLocks noGrp="1"/>
          </p:cNvSpPr>
          <p:nvPr>
            <p:ph type="dt" sz="half" idx="10"/>
          </p:nvPr>
        </p:nvSpPr>
        <p:spPr/>
        <p:txBody>
          <a:bodyPr/>
          <a:lstStyle/>
          <a:p>
            <a:r>
              <a:rPr lang="en-US"/>
              <a:t>27/06/2025</a:t>
            </a:r>
            <a:endParaRPr lang="en-US" dirty="0"/>
          </a:p>
        </p:txBody>
      </p:sp>
      <p:sp>
        <p:nvSpPr>
          <p:cNvPr id="3" name="Footer Placeholder 2">
            <a:extLst>
              <a:ext uri="{FF2B5EF4-FFF2-40B4-BE49-F238E27FC236}">
                <a16:creationId xmlns:a16="http://schemas.microsoft.com/office/drawing/2014/main" id="{7936F3C0-9CB5-2E58-F254-8C34FDAF315B}"/>
              </a:ext>
            </a:extLst>
          </p:cNvPr>
          <p:cNvSpPr>
            <a:spLocks noGrp="1"/>
          </p:cNvSpPr>
          <p:nvPr>
            <p:ph type="ftr" sz="quarter" idx="11"/>
          </p:nvPr>
        </p:nvSpPr>
        <p:spPr/>
        <p:txBody>
          <a:bodyPr/>
          <a:lstStyle/>
          <a:p>
            <a:r>
              <a:rPr lang="en-GB"/>
              <a:t>G. Arduini - WG2a report: Project comparison (status)</a:t>
            </a:r>
            <a:endParaRPr lang="en-US" dirty="0"/>
          </a:p>
        </p:txBody>
      </p:sp>
      <p:sp>
        <p:nvSpPr>
          <p:cNvPr id="6" name="Slide Number Placeholder 5">
            <a:extLst>
              <a:ext uri="{FF2B5EF4-FFF2-40B4-BE49-F238E27FC236}">
                <a16:creationId xmlns:a16="http://schemas.microsoft.com/office/drawing/2014/main" id="{48A0EBA7-51C3-F66F-71B2-80D6D434D58D}"/>
              </a:ext>
            </a:extLst>
          </p:cNvPr>
          <p:cNvSpPr>
            <a:spLocks noGrp="1"/>
          </p:cNvSpPr>
          <p:nvPr>
            <p:ph type="sldNum" sz="quarter" idx="12"/>
          </p:nvPr>
        </p:nvSpPr>
        <p:spPr/>
        <p:txBody>
          <a:bodyPr/>
          <a:lstStyle/>
          <a:p>
            <a:fld id="{36B5EA5A-BC32-A742-B11B-8E7414D5B535}" type="slidenum">
              <a:rPr lang="en-US" smtClean="0"/>
              <a:pPr/>
              <a:t>2</a:t>
            </a:fld>
            <a:endParaRPr lang="en-US" dirty="0"/>
          </a:p>
        </p:txBody>
      </p:sp>
    </p:spTree>
    <p:extLst>
      <p:ext uri="{BB962C8B-B14F-4D97-AF65-F5344CB8AC3E}">
        <p14:creationId xmlns:p14="http://schemas.microsoft.com/office/powerpoint/2010/main" val="403269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44ADDB-1B0C-C759-BD92-BE8B8B361F61}"/>
              </a:ext>
            </a:extLst>
          </p:cNvPr>
          <p:cNvSpPr>
            <a:spLocks noGrp="1"/>
          </p:cNvSpPr>
          <p:nvPr>
            <p:ph idx="1"/>
          </p:nvPr>
        </p:nvSpPr>
        <p:spPr>
          <a:xfrm>
            <a:off x="412776" y="1460493"/>
            <a:ext cx="11376024" cy="4608512"/>
          </a:xfrm>
        </p:spPr>
        <p:txBody>
          <a:bodyPr/>
          <a:lstStyle/>
          <a:p>
            <a:r>
              <a:rPr lang="en-US" b="0" dirty="0">
                <a:solidFill>
                  <a:schemeClr val="tx1"/>
                </a:solidFill>
              </a:rPr>
              <a:t>Future Collider Comparative Evaluation WG report as (</a:t>
            </a:r>
            <a:r>
              <a:rPr lang="en-US" dirty="0">
                <a:solidFill>
                  <a:schemeClr val="tx1"/>
                </a:solidFill>
              </a:rPr>
              <a:t>one of the</a:t>
            </a:r>
            <a:r>
              <a:rPr lang="en-US" b="0" dirty="0">
                <a:solidFill>
                  <a:schemeClr val="tx1"/>
                </a:solidFill>
              </a:rPr>
              <a:t>) input</a:t>
            </a:r>
          </a:p>
          <a:p>
            <a:r>
              <a:rPr lang="en-US" b="0" dirty="0">
                <a:solidFill>
                  <a:schemeClr val="tx1"/>
                </a:solidFill>
              </a:rPr>
              <a:t>Cost estimates and associated uncertainties used in the report have been mostly based on the Projects input</a:t>
            </a:r>
          </a:p>
          <a:p>
            <a:r>
              <a:rPr lang="en-US" b="0" dirty="0">
                <a:solidFill>
                  <a:schemeClr val="tx1"/>
                </a:solidFill>
              </a:rPr>
              <a:t>Some of them went through international reviews but need to make sure that the level of scrutiny and the methodologies used are comparable</a:t>
            </a:r>
          </a:p>
          <a:p>
            <a:r>
              <a:rPr lang="en-US" b="0" dirty="0">
                <a:solidFill>
                  <a:schemeClr val="tx1"/>
                </a:solidFill>
              </a:rPr>
              <a:t>Plan to co-opt external experts involved in the cost and schedule reviews of the large-scale projects (but not involved directly in any of the projects) to make sure that:</a:t>
            </a:r>
          </a:p>
          <a:p>
            <a:pPr marL="342900" indent="-342900">
              <a:lnSpc>
                <a:spcPct val="100000"/>
              </a:lnSpc>
              <a:spcBef>
                <a:spcPts val="600"/>
              </a:spcBef>
              <a:buFont typeface="Arial" panose="020B0604020202020204" pitchFamily="34" charset="0"/>
              <a:buChar char="•"/>
            </a:pPr>
            <a:r>
              <a:rPr lang="en-US" b="0" dirty="0">
                <a:solidFill>
                  <a:schemeClr val="tx1"/>
                </a:solidFill>
              </a:rPr>
              <a:t>Construction costs and their uncertainties</a:t>
            </a:r>
          </a:p>
          <a:p>
            <a:pPr marL="342900" indent="-342900">
              <a:lnSpc>
                <a:spcPct val="100000"/>
              </a:lnSpc>
              <a:spcBef>
                <a:spcPts val="600"/>
              </a:spcBef>
              <a:buFont typeface="Arial" panose="020B0604020202020204" pitchFamily="34" charset="0"/>
              <a:buChar char="•"/>
            </a:pPr>
            <a:r>
              <a:rPr lang="en-US" b="0" dirty="0">
                <a:solidFill>
                  <a:schemeClr val="tx1"/>
                </a:solidFill>
              </a:rPr>
              <a:t>Risks </a:t>
            </a:r>
          </a:p>
          <a:p>
            <a:pPr marL="342900" indent="-342900">
              <a:lnSpc>
                <a:spcPct val="100000"/>
              </a:lnSpc>
              <a:spcBef>
                <a:spcPts val="600"/>
              </a:spcBef>
              <a:buFont typeface="Arial" panose="020B0604020202020204" pitchFamily="34" charset="0"/>
              <a:buChar char="•"/>
            </a:pPr>
            <a:r>
              <a:rPr lang="en-US" b="0" dirty="0">
                <a:solidFill>
                  <a:schemeClr val="tx1"/>
                </a:solidFill>
              </a:rPr>
              <a:t>Timelines </a:t>
            </a:r>
          </a:p>
          <a:p>
            <a:r>
              <a:rPr lang="en-US" b="0" dirty="0">
                <a:solidFill>
                  <a:schemeClr val="tx1"/>
                </a:solidFill>
              </a:rPr>
              <a:t>are assessed in a similar fashion across projects</a:t>
            </a:r>
            <a:endParaRPr lang="en-GB" b="0" dirty="0">
              <a:solidFill>
                <a:schemeClr val="tx1"/>
              </a:solidFill>
            </a:endParaRPr>
          </a:p>
        </p:txBody>
      </p:sp>
      <p:sp>
        <p:nvSpPr>
          <p:cNvPr id="3" name="Title 2">
            <a:extLst>
              <a:ext uri="{FF2B5EF4-FFF2-40B4-BE49-F238E27FC236}">
                <a16:creationId xmlns:a16="http://schemas.microsoft.com/office/drawing/2014/main" id="{51908398-6083-3E92-F58B-78631E1DC96F}"/>
              </a:ext>
            </a:extLst>
          </p:cNvPr>
          <p:cNvSpPr>
            <a:spLocks noGrp="1"/>
          </p:cNvSpPr>
          <p:nvPr>
            <p:ph type="title"/>
          </p:nvPr>
        </p:nvSpPr>
        <p:spPr/>
        <p:txBody>
          <a:bodyPr/>
          <a:lstStyle/>
          <a:p>
            <a:r>
              <a:rPr lang="en-US" dirty="0"/>
              <a:t>Next steps (WG2a)</a:t>
            </a:r>
            <a:endParaRPr lang="en-GB" dirty="0"/>
          </a:p>
        </p:txBody>
      </p:sp>
      <p:sp>
        <p:nvSpPr>
          <p:cNvPr id="4" name="Slide Number Placeholder 3">
            <a:extLst>
              <a:ext uri="{FF2B5EF4-FFF2-40B4-BE49-F238E27FC236}">
                <a16:creationId xmlns:a16="http://schemas.microsoft.com/office/drawing/2014/main" id="{73116FFF-E342-76E3-F2A3-AE2ACE866FAE}"/>
              </a:ext>
            </a:extLst>
          </p:cNvPr>
          <p:cNvSpPr>
            <a:spLocks noGrp="1"/>
          </p:cNvSpPr>
          <p:nvPr>
            <p:ph type="sldNum" sz="quarter" idx="12"/>
          </p:nvPr>
        </p:nvSpPr>
        <p:spPr/>
        <p:txBody>
          <a:bodyPr/>
          <a:lstStyle/>
          <a:p>
            <a:fld id="{36B5EA5A-BC32-A742-B11B-8E7414D5B535}" type="slidenum">
              <a:rPr lang="en-US" smtClean="0"/>
              <a:pPr/>
              <a:t>20</a:t>
            </a:fld>
            <a:endParaRPr lang="en-US" dirty="0"/>
          </a:p>
        </p:txBody>
      </p:sp>
      <p:sp>
        <p:nvSpPr>
          <p:cNvPr id="7" name="Date Placeholder 6">
            <a:extLst>
              <a:ext uri="{FF2B5EF4-FFF2-40B4-BE49-F238E27FC236}">
                <a16:creationId xmlns:a16="http://schemas.microsoft.com/office/drawing/2014/main" id="{2B8DA2C2-5EE5-E1F1-DB82-DFB9FE39CBB0}"/>
              </a:ext>
            </a:extLst>
          </p:cNvPr>
          <p:cNvSpPr>
            <a:spLocks noGrp="1"/>
          </p:cNvSpPr>
          <p:nvPr>
            <p:ph type="dt" sz="half" idx="10"/>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300224BB-1919-4252-9CAB-2DAD8396479C}"/>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2089888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83BA0-57AF-C947-D718-0FAD5B5F0A2B}"/>
            </a:ext>
          </a:extLst>
        </p:cNvPr>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9D06F1F1-D009-548F-5157-C3B35E136939}"/>
              </a:ext>
            </a:extLst>
          </p:cNvPr>
          <p:cNvGraphicFramePr>
            <a:graphicFrameLocks noGrp="1"/>
          </p:cNvGraphicFramePr>
          <p:nvPr>
            <p:ph idx="1"/>
            <p:extLst>
              <p:ext uri="{D42A27DB-BD31-4B8C-83A1-F6EECF244321}">
                <p14:modId xmlns:p14="http://schemas.microsoft.com/office/powerpoint/2010/main" val="3121543469"/>
              </p:ext>
            </p:extLst>
          </p:nvPr>
        </p:nvGraphicFramePr>
        <p:xfrm>
          <a:off x="128289" y="1592263"/>
          <a:ext cx="11784011" cy="4079371"/>
        </p:xfrm>
        <a:graphic>
          <a:graphicData uri="http://schemas.openxmlformats.org/drawingml/2006/table">
            <a:tbl>
              <a:tblPr firstRow="1" bandRow="1">
                <a:tableStyleId>{8EC20E35-A176-4012-BC5E-935CFFF8708E}</a:tableStyleId>
              </a:tblPr>
              <a:tblGrid>
                <a:gridCol w="461850">
                  <a:extLst>
                    <a:ext uri="{9D8B030D-6E8A-4147-A177-3AD203B41FA5}">
                      <a16:colId xmlns:a16="http://schemas.microsoft.com/office/drawing/2014/main" val="4156740924"/>
                    </a:ext>
                  </a:extLst>
                </a:gridCol>
                <a:gridCol w="9157901">
                  <a:extLst>
                    <a:ext uri="{9D8B030D-6E8A-4147-A177-3AD203B41FA5}">
                      <a16:colId xmlns:a16="http://schemas.microsoft.com/office/drawing/2014/main" val="419565653"/>
                    </a:ext>
                  </a:extLst>
                </a:gridCol>
                <a:gridCol w="2164260">
                  <a:extLst>
                    <a:ext uri="{9D8B030D-6E8A-4147-A177-3AD203B41FA5}">
                      <a16:colId xmlns:a16="http://schemas.microsoft.com/office/drawing/2014/main" val="98685914"/>
                    </a:ext>
                  </a:extLst>
                </a:gridCol>
              </a:tblGrid>
              <a:tr h="370971">
                <a:tc>
                  <a:txBody>
                    <a:bodyPr/>
                    <a:lstStyle/>
                    <a:p>
                      <a:r>
                        <a:rPr lang="en-US" dirty="0"/>
                        <a:t>ID</a:t>
                      </a:r>
                      <a:endParaRPr lang="en-GB" dirty="0"/>
                    </a:p>
                  </a:txBody>
                  <a:tcPr/>
                </a:tc>
                <a:tc>
                  <a:txBody>
                    <a:bodyPr/>
                    <a:lstStyle/>
                    <a:p>
                      <a:r>
                        <a:rPr lang="en-US" dirty="0"/>
                        <a:t>Title</a:t>
                      </a:r>
                      <a:endParaRPr lang="en-GB" dirty="0"/>
                    </a:p>
                  </a:txBody>
                  <a:tcPr/>
                </a:tc>
                <a:tc>
                  <a:txBody>
                    <a:bodyPr/>
                    <a:lstStyle/>
                    <a:p>
                      <a:r>
                        <a:rPr lang="en-US" dirty="0"/>
                        <a:t>Contact</a:t>
                      </a:r>
                      <a:endParaRPr lang="en-GB" dirty="0"/>
                    </a:p>
                  </a:txBody>
                  <a:tcPr/>
                </a:tc>
                <a:extLst>
                  <a:ext uri="{0D108BD9-81ED-4DB2-BD59-A6C34878D82A}">
                    <a16:rowId xmlns:a16="http://schemas.microsoft.com/office/drawing/2014/main" val="3045470544"/>
                  </a:ext>
                </a:extLst>
              </a:tr>
              <a:tr h="370840">
                <a:tc>
                  <a:txBody>
                    <a:bodyPr/>
                    <a:lstStyle/>
                    <a:p>
                      <a:pPr algn="r" fontAlgn="b"/>
                      <a:r>
                        <a:rPr lang="en-GB" sz="1800" b="1" i="0" u="none" strike="noStrike" dirty="0">
                          <a:solidFill>
                            <a:srgbClr val="000000"/>
                          </a:solidFill>
                          <a:effectLst/>
                          <a:latin typeface="Calibri" panose="020F0502020204030204" pitchFamily="34" charset="0"/>
                        </a:rPr>
                        <a:t>40</a:t>
                      </a:r>
                    </a:p>
                  </a:txBody>
                  <a:tcPr marL="9525" marR="9525" marT="9525" marB="0" anchor="b"/>
                </a:tc>
                <a:tc>
                  <a:txBody>
                    <a:bodyPr/>
                    <a:lstStyle/>
                    <a:p>
                      <a:pPr algn="l" fontAlgn="b"/>
                      <a:r>
                        <a:rPr lang="en-GB" sz="1800" b="1" i="0" u="sng" strike="noStrike" dirty="0">
                          <a:solidFill>
                            <a:srgbClr val="0000FF"/>
                          </a:solidFill>
                          <a:effectLst/>
                          <a:latin typeface="Calibri" panose="020F0502020204030204" pitchFamily="34" charset="0"/>
                          <a:hlinkClick r:id="rId3"/>
                        </a:rPr>
                        <a:t>The Linear Collider Facility (LCF) at CERN</a:t>
                      </a:r>
                      <a:endParaRPr lang="en-GB" sz="1800" b="1" i="0" u="sng"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Jenny List</a:t>
                      </a:r>
                    </a:p>
                  </a:txBody>
                  <a:tcPr marL="9525" marR="9525" marT="9525" marB="0" anchor="b"/>
                </a:tc>
                <a:extLst>
                  <a:ext uri="{0D108BD9-81ED-4DB2-BD59-A6C34878D82A}">
                    <a16:rowId xmlns:a16="http://schemas.microsoft.com/office/drawing/2014/main" val="2167458282"/>
                  </a:ext>
                </a:extLst>
              </a:tr>
              <a:tr h="370840">
                <a:tc>
                  <a:txBody>
                    <a:bodyPr/>
                    <a:lstStyle/>
                    <a:p>
                      <a:pPr algn="r" fontAlgn="b"/>
                      <a:r>
                        <a:rPr lang="en-GB" sz="1800" b="1" i="0" u="none" strike="noStrike" dirty="0">
                          <a:solidFill>
                            <a:srgbClr val="000000"/>
                          </a:solidFill>
                          <a:effectLst/>
                          <a:latin typeface="Calibri" panose="020F0502020204030204" pitchFamily="34" charset="0"/>
                        </a:rPr>
                        <a:t>57</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4"/>
                        </a:rPr>
                        <a:t>HALHF: a hybrid, asymmetric, linear Higgs factory using plasma- and RF-based acceleration</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Brian Foster</a:t>
                      </a:r>
                    </a:p>
                  </a:txBody>
                  <a:tcPr marL="9525" marR="9525" marT="9525" marB="0" anchor="b"/>
                </a:tc>
                <a:extLst>
                  <a:ext uri="{0D108BD9-81ED-4DB2-BD59-A6C34878D82A}">
                    <a16:rowId xmlns:a16="http://schemas.microsoft.com/office/drawing/2014/main" val="34842797"/>
                  </a:ext>
                </a:extLst>
              </a:tr>
              <a:tr h="370840">
                <a:tc>
                  <a:txBody>
                    <a:bodyPr/>
                    <a:lstStyle/>
                    <a:p>
                      <a:pPr algn="r" fontAlgn="b"/>
                      <a:r>
                        <a:rPr lang="en-GB" sz="1800" b="1" i="0" u="none" strike="noStrike" dirty="0">
                          <a:solidFill>
                            <a:srgbClr val="000000"/>
                          </a:solidFill>
                          <a:effectLst/>
                          <a:latin typeface="Calibri" panose="020F0502020204030204" pitchFamily="34" charset="0"/>
                        </a:rPr>
                        <a:t>78</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5"/>
                        </a:rPr>
                        <a:t>The Compact Linear e+e- Collider (CLIC)</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Erik Adli</a:t>
                      </a:r>
                    </a:p>
                  </a:txBody>
                  <a:tcPr marL="9525" marR="9525" marT="9525" marB="0" anchor="b"/>
                </a:tc>
                <a:extLst>
                  <a:ext uri="{0D108BD9-81ED-4DB2-BD59-A6C34878D82A}">
                    <a16:rowId xmlns:a16="http://schemas.microsoft.com/office/drawing/2014/main" val="3431915269"/>
                  </a:ext>
                </a:extLst>
              </a:tr>
              <a:tr h="370840">
                <a:tc>
                  <a:txBody>
                    <a:bodyPr/>
                    <a:lstStyle/>
                    <a:p>
                      <a:pPr algn="r" fontAlgn="b"/>
                      <a:r>
                        <a:rPr lang="en-GB" sz="1800" b="1" i="0" u="none" strike="noStrike" dirty="0">
                          <a:solidFill>
                            <a:srgbClr val="000000"/>
                          </a:solidFill>
                          <a:effectLst/>
                          <a:latin typeface="Calibri" panose="020F0502020204030204" pitchFamily="34" charset="0"/>
                        </a:rPr>
                        <a:t>97</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6"/>
                        </a:rPr>
                        <a:t>ESPPU INPUT: C3 within the "Linear Collider Vision"</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Emilio Nanni</a:t>
                      </a:r>
                    </a:p>
                  </a:txBody>
                  <a:tcPr marL="9525" marR="9525" marT="9525" marB="0" anchor="b"/>
                </a:tc>
                <a:extLst>
                  <a:ext uri="{0D108BD9-81ED-4DB2-BD59-A6C34878D82A}">
                    <a16:rowId xmlns:a16="http://schemas.microsoft.com/office/drawing/2014/main" val="136165720"/>
                  </a:ext>
                </a:extLst>
              </a:tr>
              <a:tr h="370840">
                <a:tc>
                  <a:txBody>
                    <a:bodyPr/>
                    <a:lstStyle/>
                    <a:p>
                      <a:pPr algn="r" fontAlgn="b"/>
                      <a:r>
                        <a:rPr lang="en-GB" sz="1800" b="1" i="0" u="none" strike="noStrike" dirty="0">
                          <a:solidFill>
                            <a:srgbClr val="000000"/>
                          </a:solidFill>
                          <a:effectLst/>
                          <a:latin typeface="Calibri" panose="020F0502020204030204" pitchFamily="34" charset="0"/>
                        </a:rPr>
                        <a:t>140</a:t>
                      </a:r>
                    </a:p>
                  </a:txBody>
                  <a:tcPr marL="9525" marR="9525" marT="9525" marB="0" anchor="b"/>
                </a:tc>
                <a:tc>
                  <a:txBody>
                    <a:bodyPr/>
                    <a:lstStyle/>
                    <a:p>
                      <a:pPr algn="l" fontAlgn="b"/>
                      <a:r>
                        <a:rPr lang="en-GB" sz="1800" b="1" i="0" u="sng" strike="noStrike" dirty="0">
                          <a:solidFill>
                            <a:srgbClr val="0000FF"/>
                          </a:solidFill>
                          <a:effectLst/>
                          <a:latin typeface="Calibri" panose="020F0502020204030204" pitchFamily="34" charset="0"/>
                          <a:hlinkClick r:id="rId7"/>
                        </a:rPr>
                        <a:t>A Linear Collider Vision for the Future of Particle Physics</a:t>
                      </a:r>
                      <a:endParaRPr lang="en-GB" sz="1800" b="1" i="0" u="sng"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Jenny List</a:t>
                      </a:r>
                    </a:p>
                  </a:txBody>
                  <a:tcPr marL="9525" marR="9525" marT="9525" marB="0" anchor="b"/>
                </a:tc>
                <a:extLst>
                  <a:ext uri="{0D108BD9-81ED-4DB2-BD59-A6C34878D82A}">
                    <a16:rowId xmlns:a16="http://schemas.microsoft.com/office/drawing/2014/main" val="1036281745"/>
                  </a:ext>
                </a:extLst>
              </a:tr>
              <a:tr h="370840">
                <a:tc>
                  <a:txBody>
                    <a:bodyPr/>
                    <a:lstStyle/>
                    <a:p>
                      <a:pPr algn="r" fontAlgn="b"/>
                      <a:r>
                        <a:rPr lang="en-GB" sz="1800" b="1" i="0" u="none" strike="noStrike" dirty="0">
                          <a:solidFill>
                            <a:srgbClr val="000000"/>
                          </a:solidFill>
                          <a:effectLst/>
                          <a:latin typeface="Calibri" panose="020F0502020204030204" pitchFamily="34" charset="0"/>
                        </a:rPr>
                        <a:t>152</a:t>
                      </a:r>
                    </a:p>
                  </a:txBody>
                  <a:tcPr marL="9525" marR="9525" marT="9525" marB="0" anchor="b"/>
                </a:tc>
                <a:tc>
                  <a:txBody>
                    <a:bodyPr/>
                    <a:lstStyle/>
                    <a:p>
                      <a:pPr algn="l" fontAlgn="b"/>
                      <a:r>
                        <a:rPr lang="en-GB" sz="1800" b="1" i="0" u="sng" strike="noStrike" dirty="0">
                          <a:solidFill>
                            <a:srgbClr val="0000FF"/>
                          </a:solidFill>
                          <a:effectLst/>
                          <a:latin typeface="Calibri" panose="020F0502020204030204" pitchFamily="34" charset="0"/>
                          <a:hlinkClick r:id="rId8"/>
                        </a:rPr>
                        <a:t>US Muon Collider Community White Paper for the European Strategy for Particle Physics Update</a:t>
                      </a:r>
                      <a:endParaRPr lang="en-GB" sz="1800" b="1" i="0" u="sng"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Sergo Jindariani</a:t>
                      </a:r>
                    </a:p>
                  </a:txBody>
                  <a:tcPr marL="9525" marR="9525" marT="9525" marB="0" anchor="b"/>
                </a:tc>
                <a:extLst>
                  <a:ext uri="{0D108BD9-81ED-4DB2-BD59-A6C34878D82A}">
                    <a16:rowId xmlns:a16="http://schemas.microsoft.com/office/drawing/2014/main" val="1288647571"/>
                  </a:ext>
                </a:extLst>
              </a:tr>
              <a:tr h="370840">
                <a:tc>
                  <a:txBody>
                    <a:bodyPr/>
                    <a:lstStyle/>
                    <a:p>
                      <a:pPr algn="r" fontAlgn="b"/>
                      <a:r>
                        <a:rPr lang="en-GB" sz="1800" b="1" i="0" u="none" strike="noStrike" dirty="0">
                          <a:solidFill>
                            <a:srgbClr val="000000"/>
                          </a:solidFill>
                          <a:effectLst/>
                          <a:latin typeface="Calibri" panose="020F0502020204030204" pitchFamily="34" charset="0"/>
                        </a:rPr>
                        <a:t>154</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9"/>
                        </a:rPr>
                        <a:t>Midterm Review of the European Accelerator R&amp;D Roadmap</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dirty="0">
                          <a:solidFill>
                            <a:srgbClr val="000000"/>
                          </a:solidFill>
                          <a:effectLst/>
                          <a:latin typeface="Calibri" panose="020F0502020204030204" pitchFamily="34" charset="0"/>
                        </a:rPr>
                        <a:t>Mike Seidel</a:t>
                      </a:r>
                    </a:p>
                  </a:txBody>
                  <a:tcPr marL="9525" marR="9525" marT="9525" marB="0" anchor="b"/>
                </a:tc>
                <a:extLst>
                  <a:ext uri="{0D108BD9-81ED-4DB2-BD59-A6C34878D82A}">
                    <a16:rowId xmlns:a16="http://schemas.microsoft.com/office/drawing/2014/main" val="2126345112"/>
                  </a:ext>
                </a:extLst>
              </a:tr>
              <a:tr h="370840">
                <a:tc>
                  <a:txBody>
                    <a:bodyPr/>
                    <a:lstStyle/>
                    <a:p>
                      <a:pPr algn="r" fontAlgn="b"/>
                      <a:r>
                        <a:rPr lang="en-GB" sz="1800" b="1" i="0" u="none" strike="noStrike" dirty="0">
                          <a:solidFill>
                            <a:srgbClr val="000000"/>
                          </a:solidFill>
                          <a:effectLst/>
                          <a:latin typeface="Calibri" panose="020F0502020204030204" pitchFamily="34" charset="0"/>
                        </a:rPr>
                        <a:t>165</a:t>
                      </a:r>
                    </a:p>
                  </a:txBody>
                  <a:tcPr marL="9525" marR="9525" marT="9525" marB="0" anchor="b"/>
                </a:tc>
                <a:tc>
                  <a:txBody>
                    <a:bodyPr/>
                    <a:lstStyle/>
                    <a:p>
                      <a:pPr algn="l" fontAlgn="b"/>
                      <a:r>
                        <a:rPr lang="en-GB" sz="1800" b="1" i="0" u="sng" strike="noStrike" dirty="0">
                          <a:solidFill>
                            <a:srgbClr val="0000FF"/>
                          </a:solidFill>
                          <a:effectLst/>
                          <a:latin typeface="Calibri" panose="020F0502020204030204" pitchFamily="34" charset="0"/>
                          <a:hlinkClick r:id="rId10"/>
                        </a:rPr>
                        <a:t>A Possible Future Use of the LHC Tunnel</a:t>
                      </a:r>
                      <a:endParaRPr lang="en-GB" sz="1800" b="1" i="0" u="sng"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dirty="0">
                          <a:solidFill>
                            <a:srgbClr val="000000"/>
                          </a:solidFill>
                          <a:effectLst/>
                          <a:latin typeface="Calibri" panose="020F0502020204030204" pitchFamily="34" charset="0"/>
                        </a:rPr>
                        <a:t>Marco Drewes</a:t>
                      </a:r>
                    </a:p>
                  </a:txBody>
                  <a:tcPr marL="9525" marR="9525" marT="9525" marB="0" anchor="b"/>
                </a:tc>
                <a:extLst>
                  <a:ext uri="{0D108BD9-81ED-4DB2-BD59-A6C34878D82A}">
                    <a16:rowId xmlns:a16="http://schemas.microsoft.com/office/drawing/2014/main" val="427674539"/>
                  </a:ext>
                </a:extLst>
              </a:tr>
              <a:tr h="370840">
                <a:tc>
                  <a:txBody>
                    <a:bodyPr/>
                    <a:lstStyle/>
                    <a:p>
                      <a:pPr algn="r" fontAlgn="b"/>
                      <a:r>
                        <a:rPr lang="en-GB" sz="1800" b="1" i="0" u="none" strike="noStrike" dirty="0">
                          <a:solidFill>
                            <a:srgbClr val="000000"/>
                          </a:solidFill>
                          <a:effectLst/>
                          <a:latin typeface="Calibri" panose="020F0502020204030204" pitchFamily="34" charset="0"/>
                        </a:rPr>
                        <a:t>174</a:t>
                      </a:r>
                    </a:p>
                  </a:txBody>
                  <a:tcPr marL="9525" marR="9525" marT="9525" marB="0" anchor="b"/>
                </a:tc>
                <a:tc>
                  <a:txBody>
                    <a:bodyPr/>
                    <a:lstStyle/>
                    <a:p>
                      <a:pPr algn="l" fontAlgn="b"/>
                      <a:r>
                        <a:rPr lang="en-GB" sz="1800" b="1" i="0" u="sng" strike="noStrike" dirty="0">
                          <a:solidFill>
                            <a:srgbClr val="0000FF"/>
                          </a:solidFill>
                          <a:effectLst/>
                          <a:latin typeface="Calibri" panose="020F0502020204030204" pitchFamily="34" charset="0"/>
                          <a:hlinkClick r:id="rId11"/>
                        </a:rPr>
                        <a:t>Phase-One </a:t>
                      </a:r>
                      <a:r>
                        <a:rPr lang="en-GB" sz="1800" b="1" i="0" u="sng" strike="noStrike" dirty="0" err="1">
                          <a:solidFill>
                            <a:srgbClr val="0000FF"/>
                          </a:solidFill>
                          <a:effectLst/>
                          <a:latin typeface="Calibri" panose="020F0502020204030204" pitchFamily="34" charset="0"/>
                          <a:hlinkClick r:id="rId11"/>
                        </a:rPr>
                        <a:t>LHeC</a:t>
                      </a:r>
                      <a:endParaRPr lang="en-GB" sz="1800" b="1" i="0" u="sng"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dirty="0">
                          <a:solidFill>
                            <a:srgbClr val="000000"/>
                          </a:solidFill>
                          <a:effectLst/>
                          <a:latin typeface="Calibri" panose="020F0502020204030204" pitchFamily="34" charset="0"/>
                        </a:rPr>
                        <a:t>Krzysztof </a:t>
                      </a:r>
                      <a:r>
                        <a:rPr lang="en-GB" sz="1800" b="1" i="0" u="none" strike="noStrike" dirty="0" err="1">
                          <a:solidFill>
                            <a:srgbClr val="000000"/>
                          </a:solidFill>
                          <a:effectLst/>
                          <a:latin typeface="Calibri" panose="020F0502020204030204" pitchFamily="34" charset="0"/>
                        </a:rPr>
                        <a:t>Piotrzkowski</a:t>
                      </a:r>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1384507"/>
                  </a:ext>
                </a:extLst>
              </a:tr>
              <a:tr h="370840">
                <a:tc>
                  <a:txBody>
                    <a:bodyPr/>
                    <a:lstStyle/>
                    <a:p>
                      <a:pPr algn="r" fontAlgn="b"/>
                      <a:r>
                        <a:rPr lang="en-GB" sz="1800" b="1" i="0" u="none" strike="noStrike" dirty="0">
                          <a:solidFill>
                            <a:srgbClr val="000000"/>
                          </a:solidFill>
                          <a:effectLst/>
                          <a:latin typeface="Calibri" panose="020F0502020204030204" pitchFamily="34" charset="0"/>
                        </a:rPr>
                        <a:t>188</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12"/>
                        </a:rPr>
                        <a:t>LEP3: A High-Luminosity e+e− Higgs &amp; Electroweak Factory in the LHC Tunnel</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dirty="0">
                          <a:solidFill>
                            <a:srgbClr val="000000"/>
                          </a:solidFill>
                          <a:effectLst/>
                          <a:latin typeface="Calibri" panose="020F0502020204030204" pitchFamily="34" charset="0"/>
                        </a:rPr>
                        <a:t>Tiziano Camporesi</a:t>
                      </a:r>
                    </a:p>
                  </a:txBody>
                  <a:tcPr marL="9525" marR="9525" marT="9525" marB="0" anchor="b"/>
                </a:tc>
                <a:extLst>
                  <a:ext uri="{0D108BD9-81ED-4DB2-BD59-A6C34878D82A}">
                    <a16:rowId xmlns:a16="http://schemas.microsoft.com/office/drawing/2014/main" val="3521790154"/>
                  </a:ext>
                </a:extLst>
              </a:tr>
            </a:tbl>
          </a:graphicData>
        </a:graphic>
      </p:graphicFrame>
      <p:sp>
        <p:nvSpPr>
          <p:cNvPr id="3" name="Title 2">
            <a:extLst>
              <a:ext uri="{FF2B5EF4-FFF2-40B4-BE49-F238E27FC236}">
                <a16:creationId xmlns:a16="http://schemas.microsoft.com/office/drawing/2014/main" id="{F1EE05A3-D4E9-54C5-9C75-031012B64EF3}"/>
              </a:ext>
            </a:extLst>
          </p:cNvPr>
          <p:cNvSpPr>
            <a:spLocks noGrp="1"/>
          </p:cNvSpPr>
          <p:nvPr>
            <p:ph type="title"/>
          </p:nvPr>
        </p:nvSpPr>
        <p:spPr/>
        <p:txBody>
          <a:bodyPr/>
          <a:lstStyle/>
          <a:p>
            <a:r>
              <a:rPr lang="en-US" dirty="0"/>
              <a:t>Related submissions</a:t>
            </a:r>
            <a:endParaRPr lang="en-GB" dirty="0"/>
          </a:p>
        </p:txBody>
      </p:sp>
      <p:sp>
        <p:nvSpPr>
          <p:cNvPr id="4" name="Date Placeholder 3">
            <a:extLst>
              <a:ext uri="{FF2B5EF4-FFF2-40B4-BE49-F238E27FC236}">
                <a16:creationId xmlns:a16="http://schemas.microsoft.com/office/drawing/2014/main" id="{80DEB68C-2DF2-BB49-8DCD-41F1B6778302}"/>
              </a:ext>
            </a:extLst>
          </p:cNvPr>
          <p:cNvSpPr>
            <a:spLocks noGrp="1"/>
          </p:cNvSpPr>
          <p:nvPr>
            <p:ph type="dt" sz="half" idx="10"/>
          </p:nvPr>
        </p:nvSpPr>
        <p:spPr/>
        <p:txBody>
          <a:bodyPr/>
          <a:lstStyle/>
          <a:p>
            <a:r>
              <a:rPr lang="en-US"/>
              <a:t>27/06/2025</a:t>
            </a:r>
            <a:endParaRPr lang="en-US" dirty="0"/>
          </a:p>
        </p:txBody>
      </p:sp>
      <p:sp>
        <p:nvSpPr>
          <p:cNvPr id="5" name="Footer Placeholder 4">
            <a:extLst>
              <a:ext uri="{FF2B5EF4-FFF2-40B4-BE49-F238E27FC236}">
                <a16:creationId xmlns:a16="http://schemas.microsoft.com/office/drawing/2014/main" id="{8358B6CE-CD0A-A758-44CA-99672C7831A2}"/>
              </a:ext>
            </a:extLst>
          </p:cNvPr>
          <p:cNvSpPr>
            <a:spLocks noGrp="1"/>
          </p:cNvSpPr>
          <p:nvPr>
            <p:ph type="ftr" sz="quarter" idx="11"/>
          </p:nvPr>
        </p:nvSpPr>
        <p:spPr/>
        <p:txBody>
          <a:bodyPr/>
          <a:lstStyle/>
          <a:p>
            <a:r>
              <a:rPr lang="en-GB"/>
              <a:t>G. Arduini - WG2a report: Project comparison (status)</a:t>
            </a:r>
            <a:endParaRPr lang="en-US" dirty="0"/>
          </a:p>
        </p:txBody>
      </p:sp>
      <p:sp>
        <p:nvSpPr>
          <p:cNvPr id="6" name="Slide Number Placeholder 5">
            <a:extLst>
              <a:ext uri="{FF2B5EF4-FFF2-40B4-BE49-F238E27FC236}">
                <a16:creationId xmlns:a16="http://schemas.microsoft.com/office/drawing/2014/main" id="{49901AAA-F521-A321-2B2C-BD7E8B783D54}"/>
              </a:ext>
            </a:extLst>
          </p:cNvPr>
          <p:cNvSpPr>
            <a:spLocks noGrp="1"/>
          </p:cNvSpPr>
          <p:nvPr>
            <p:ph type="sldNum" sz="quarter" idx="12"/>
          </p:nvPr>
        </p:nvSpPr>
        <p:spPr/>
        <p:txBody>
          <a:bodyPr/>
          <a:lstStyle/>
          <a:p>
            <a:fld id="{36B5EA5A-BC32-A742-B11B-8E7414D5B535}" type="slidenum">
              <a:rPr lang="en-US" smtClean="0"/>
              <a:pPr/>
              <a:t>21</a:t>
            </a:fld>
            <a:endParaRPr lang="en-US" dirty="0"/>
          </a:p>
        </p:txBody>
      </p:sp>
    </p:spTree>
    <p:extLst>
      <p:ext uri="{BB962C8B-B14F-4D97-AF65-F5344CB8AC3E}">
        <p14:creationId xmlns:p14="http://schemas.microsoft.com/office/powerpoint/2010/main" val="226021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8A44-F66A-FB6C-E8BF-36A7F0B5788C}"/>
            </a:ext>
          </a:extLst>
        </p:cNvPr>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5FF80086-CBF5-74E1-435A-5F5009E370FB}"/>
              </a:ext>
            </a:extLst>
          </p:cNvPr>
          <p:cNvGraphicFramePr>
            <a:graphicFrameLocks noGrp="1"/>
          </p:cNvGraphicFramePr>
          <p:nvPr>
            <p:ph idx="1"/>
            <p:extLst>
              <p:ext uri="{D42A27DB-BD31-4B8C-83A1-F6EECF244321}">
                <p14:modId xmlns:p14="http://schemas.microsoft.com/office/powerpoint/2010/main" val="1887851052"/>
              </p:ext>
            </p:extLst>
          </p:nvPr>
        </p:nvGraphicFramePr>
        <p:xfrm>
          <a:off x="407988" y="1592263"/>
          <a:ext cx="11376023" cy="2225171"/>
        </p:xfrm>
        <a:graphic>
          <a:graphicData uri="http://schemas.openxmlformats.org/drawingml/2006/table">
            <a:tbl>
              <a:tblPr firstRow="1" bandRow="1">
                <a:tableStyleId>{8EC20E35-A176-4012-BC5E-935CFFF8708E}</a:tableStyleId>
              </a:tblPr>
              <a:tblGrid>
                <a:gridCol w="454542">
                  <a:extLst>
                    <a:ext uri="{9D8B030D-6E8A-4147-A177-3AD203B41FA5}">
                      <a16:colId xmlns:a16="http://schemas.microsoft.com/office/drawing/2014/main" val="4156740924"/>
                    </a:ext>
                  </a:extLst>
                </a:gridCol>
                <a:gridCol w="8827941">
                  <a:extLst>
                    <a:ext uri="{9D8B030D-6E8A-4147-A177-3AD203B41FA5}">
                      <a16:colId xmlns:a16="http://schemas.microsoft.com/office/drawing/2014/main" val="419565653"/>
                    </a:ext>
                  </a:extLst>
                </a:gridCol>
                <a:gridCol w="2093540">
                  <a:extLst>
                    <a:ext uri="{9D8B030D-6E8A-4147-A177-3AD203B41FA5}">
                      <a16:colId xmlns:a16="http://schemas.microsoft.com/office/drawing/2014/main" val="98685914"/>
                    </a:ext>
                  </a:extLst>
                </a:gridCol>
              </a:tblGrid>
              <a:tr h="370971">
                <a:tc>
                  <a:txBody>
                    <a:bodyPr/>
                    <a:lstStyle/>
                    <a:p>
                      <a:r>
                        <a:rPr lang="en-US" dirty="0"/>
                        <a:t>ID</a:t>
                      </a:r>
                      <a:endParaRPr lang="en-GB" dirty="0"/>
                    </a:p>
                  </a:txBody>
                  <a:tcPr/>
                </a:tc>
                <a:tc>
                  <a:txBody>
                    <a:bodyPr/>
                    <a:lstStyle/>
                    <a:p>
                      <a:r>
                        <a:rPr lang="en-US" dirty="0"/>
                        <a:t>Title</a:t>
                      </a:r>
                      <a:endParaRPr lang="en-GB" dirty="0"/>
                    </a:p>
                  </a:txBody>
                  <a:tcPr/>
                </a:tc>
                <a:tc>
                  <a:txBody>
                    <a:bodyPr/>
                    <a:lstStyle/>
                    <a:p>
                      <a:r>
                        <a:rPr lang="en-US" dirty="0"/>
                        <a:t>Contact</a:t>
                      </a:r>
                      <a:endParaRPr lang="en-GB" dirty="0"/>
                    </a:p>
                  </a:txBody>
                  <a:tcPr/>
                </a:tc>
                <a:extLst>
                  <a:ext uri="{0D108BD9-81ED-4DB2-BD59-A6C34878D82A}">
                    <a16:rowId xmlns:a16="http://schemas.microsoft.com/office/drawing/2014/main" val="3045470544"/>
                  </a:ext>
                </a:extLst>
              </a:tr>
              <a:tr h="370840">
                <a:tc>
                  <a:txBody>
                    <a:bodyPr/>
                    <a:lstStyle/>
                    <a:p>
                      <a:pPr algn="r" fontAlgn="b"/>
                      <a:r>
                        <a:rPr lang="en-GB" sz="1800" b="1" i="0" u="none" strike="noStrike">
                          <a:solidFill>
                            <a:srgbClr val="000000"/>
                          </a:solidFill>
                          <a:effectLst/>
                          <a:latin typeface="Calibri" panose="020F0502020204030204" pitchFamily="34" charset="0"/>
                        </a:rPr>
                        <a:t>207</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3"/>
                        </a:rPr>
                        <a:t>The Muon Collider</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dirty="0">
                          <a:solidFill>
                            <a:srgbClr val="000000"/>
                          </a:solidFill>
                          <a:effectLst/>
                          <a:latin typeface="Calibri" panose="020F0502020204030204" pitchFamily="34" charset="0"/>
                        </a:rPr>
                        <a:t>Federico Meloni</a:t>
                      </a:r>
                    </a:p>
                  </a:txBody>
                  <a:tcPr marL="9525" marR="9525" marT="9525" marB="0" anchor="b"/>
                </a:tc>
                <a:extLst>
                  <a:ext uri="{0D108BD9-81ED-4DB2-BD59-A6C34878D82A}">
                    <a16:rowId xmlns:a16="http://schemas.microsoft.com/office/drawing/2014/main" val="1067240047"/>
                  </a:ext>
                </a:extLst>
              </a:tr>
              <a:tr h="370840">
                <a:tc>
                  <a:txBody>
                    <a:bodyPr/>
                    <a:lstStyle/>
                    <a:p>
                      <a:pPr algn="r" fontAlgn="b"/>
                      <a:r>
                        <a:rPr lang="en-GB" sz="1800" b="1" i="0" u="none" strike="noStrike">
                          <a:solidFill>
                            <a:srgbClr val="000000"/>
                          </a:solidFill>
                          <a:effectLst/>
                          <a:latin typeface="Calibri" panose="020F0502020204030204" pitchFamily="34" charset="0"/>
                        </a:rPr>
                        <a:t>214</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4"/>
                        </a:rPr>
                        <a:t>The Large Hadron electron Collider (LHeC) as a bridge project for CERN</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Jorgen D'Hondt</a:t>
                      </a:r>
                    </a:p>
                  </a:txBody>
                  <a:tcPr marL="9525" marR="9525" marT="9525" marB="0" anchor="b"/>
                </a:tc>
                <a:extLst>
                  <a:ext uri="{0D108BD9-81ED-4DB2-BD59-A6C34878D82A}">
                    <a16:rowId xmlns:a16="http://schemas.microsoft.com/office/drawing/2014/main" val="1394253540"/>
                  </a:ext>
                </a:extLst>
              </a:tr>
              <a:tr h="370840">
                <a:tc>
                  <a:txBody>
                    <a:bodyPr/>
                    <a:lstStyle/>
                    <a:p>
                      <a:pPr algn="r" fontAlgn="b"/>
                      <a:r>
                        <a:rPr lang="en-GB" sz="1800" b="1" i="0" u="none" strike="noStrike">
                          <a:solidFill>
                            <a:srgbClr val="000000"/>
                          </a:solidFill>
                          <a:effectLst/>
                          <a:latin typeface="Calibri" panose="020F0502020204030204" pitchFamily="34" charset="0"/>
                        </a:rPr>
                        <a:t>233</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5"/>
                        </a:rPr>
                        <a:t>FCC Integrated Programme Stage 1: The FCC-ee</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Panagiotis Charitos</a:t>
                      </a:r>
                    </a:p>
                  </a:txBody>
                  <a:tcPr marL="9525" marR="9525" marT="9525" marB="0" anchor="b"/>
                </a:tc>
                <a:extLst>
                  <a:ext uri="{0D108BD9-81ED-4DB2-BD59-A6C34878D82A}">
                    <a16:rowId xmlns:a16="http://schemas.microsoft.com/office/drawing/2014/main" val="3449271063"/>
                  </a:ext>
                </a:extLst>
              </a:tr>
              <a:tr h="370840">
                <a:tc>
                  <a:txBody>
                    <a:bodyPr/>
                    <a:lstStyle/>
                    <a:p>
                      <a:pPr algn="r" fontAlgn="b"/>
                      <a:r>
                        <a:rPr lang="en-GB" sz="1800" b="1" i="0" u="none" strike="noStrike">
                          <a:solidFill>
                            <a:srgbClr val="000000"/>
                          </a:solidFill>
                          <a:effectLst/>
                          <a:latin typeface="Calibri" panose="020F0502020204030204" pitchFamily="34" charset="0"/>
                        </a:rPr>
                        <a:t>243</a:t>
                      </a:r>
                    </a:p>
                  </a:txBody>
                  <a:tcPr marL="9525" marR="9525" marT="9525" marB="0" anchor="b"/>
                </a:tc>
                <a:tc>
                  <a:txBody>
                    <a:bodyPr/>
                    <a:lstStyle/>
                    <a:p>
                      <a:pPr algn="l" fontAlgn="b"/>
                      <a:r>
                        <a:rPr lang="en-GB" sz="1800" b="1" i="0" u="sng" strike="noStrike">
                          <a:solidFill>
                            <a:srgbClr val="0000FF"/>
                          </a:solidFill>
                          <a:effectLst/>
                          <a:latin typeface="Calibri" panose="020F0502020204030204" pitchFamily="34" charset="0"/>
                          <a:hlinkClick r:id="rId6"/>
                        </a:rPr>
                        <a:t>High Field Magnet Programme – European Strategy Input</a:t>
                      </a:r>
                      <a:endParaRPr lang="en-GB" sz="1800" b="1" i="0" u="sng"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a:solidFill>
                            <a:srgbClr val="000000"/>
                          </a:solidFill>
                          <a:effectLst/>
                          <a:latin typeface="Calibri" panose="020F0502020204030204" pitchFamily="34" charset="0"/>
                        </a:rPr>
                        <a:t>Bernhard Auchmann</a:t>
                      </a:r>
                    </a:p>
                  </a:txBody>
                  <a:tcPr marL="9525" marR="9525" marT="9525" marB="0" anchor="b"/>
                </a:tc>
                <a:extLst>
                  <a:ext uri="{0D108BD9-81ED-4DB2-BD59-A6C34878D82A}">
                    <a16:rowId xmlns:a16="http://schemas.microsoft.com/office/drawing/2014/main" val="3128010543"/>
                  </a:ext>
                </a:extLst>
              </a:tr>
              <a:tr h="370840">
                <a:tc>
                  <a:txBody>
                    <a:bodyPr/>
                    <a:lstStyle/>
                    <a:p>
                      <a:pPr algn="r" fontAlgn="b"/>
                      <a:r>
                        <a:rPr lang="en-GB" sz="1800" b="1" i="0" u="none" strike="noStrike">
                          <a:solidFill>
                            <a:srgbClr val="000000"/>
                          </a:solidFill>
                          <a:effectLst/>
                          <a:latin typeface="Calibri" panose="020F0502020204030204" pitchFamily="34" charset="0"/>
                        </a:rPr>
                        <a:t>247</a:t>
                      </a:r>
                    </a:p>
                  </a:txBody>
                  <a:tcPr marL="9525" marR="9525" marT="9525" marB="0" anchor="b"/>
                </a:tc>
                <a:tc>
                  <a:txBody>
                    <a:bodyPr/>
                    <a:lstStyle/>
                    <a:p>
                      <a:pPr algn="l" fontAlgn="b"/>
                      <a:r>
                        <a:rPr lang="en-GB" sz="1800" b="1" i="0" u="sng" strike="noStrike" dirty="0">
                          <a:solidFill>
                            <a:srgbClr val="0000FF"/>
                          </a:solidFill>
                          <a:effectLst/>
                          <a:latin typeface="Calibri" panose="020F0502020204030204" pitchFamily="34" charset="0"/>
                          <a:hlinkClick r:id="rId7"/>
                        </a:rPr>
                        <a:t>FCC Integrated Programme Stage 2: The FCC-</a:t>
                      </a:r>
                      <a:r>
                        <a:rPr lang="en-GB" sz="1800" b="1" i="0" u="sng" strike="noStrike" dirty="0" err="1">
                          <a:solidFill>
                            <a:srgbClr val="0000FF"/>
                          </a:solidFill>
                          <a:effectLst/>
                          <a:latin typeface="Calibri" panose="020F0502020204030204" pitchFamily="34" charset="0"/>
                          <a:hlinkClick r:id="rId7"/>
                        </a:rPr>
                        <a:t>hh</a:t>
                      </a:r>
                      <a:endParaRPr lang="en-GB" sz="1800" b="1" i="0" u="sng"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GB" sz="1800" b="1" i="0" u="none" strike="noStrike" dirty="0">
                          <a:solidFill>
                            <a:srgbClr val="000000"/>
                          </a:solidFill>
                          <a:effectLst/>
                          <a:latin typeface="Calibri" panose="020F0502020204030204" pitchFamily="34" charset="0"/>
                        </a:rPr>
                        <a:t>Panagiotis Charitos</a:t>
                      </a:r>
                    </a:p>
                  </a:txBody>
                  <a:tcPr marL="9525" marR="9525" marT="9525" marB="0" anchor="b"/>
                </a:tc>
                <a:extLst>
                  <a:ext uri="{0D108BD9-81ED-4DB2-BD59-A6C34878D82A}">
                    <a16:rowId xmlns:a16="http://schemas.microsoft.com/office/drawing/2014/main" val="1087425269"/>
                  </a:ext>
                </a:extLst>
              </a:tr>
            </a:tbl>
          </a:graphicData>
        </a:graphic>
      </p:graphicFrame>
      <p:sp>
        <p:nvSpPr>
          <p:cNvPr id="3" name="Title 2">
            <a:extLst>
              <a:ext uri="{FF2B5EF4-FFF2-40B4-BE49-F238E27FC236}">
                <a16:creationId xmlns:a16="http://schemas.microsoft.com/office/drawing/2014/main" id="{98F0FF75-2653-D283-33F5-639BE271FED1}"/>
              </a:ext>
            </a:extLst>
          </p:cNvPr>
          <p:cNvSpPr>
            <a:spLocks noGrp="1"/>
          </p:cNvSpPr>
          <p:nvPr>
            <p:ph type="title"/>
          </p:nvPr>
        </p:nvSpPr>
        <p:spPr/>
        <p:txBody>
          <a:bodyPr/>
          <a:lstStyle/>
          <a:p>
            <a:r>
              <a:rPr lang="en-US" dirty="0"/>
              <a:t>Related submissions</a:t>
            </a:r>
            <a:endParaRPr lang="en-GB" dirty="0"/>
          </a:p>
        </p:txBody>
      </p:sp>
      <p:sp>
        <p:nvSpPr>
          <p:cNvPr id="4" name="Date Placeholder 3">
            <a:extLst>
              <a:ext uri="{FF2B5EF4-FFF2-40B4-BE49-F238E27FC236}">
                <a16:creationId xmlns:a16="http://schemas.microsoft.com/office/drawing/2014/main" id="{0CAF3671-1C30-B1E2-DFF4-D80D1D7135F7}"/>
              </a:ext>
            </a:extLst>
          </p:cNvPr>
          <p:cNvSpPr>
            <a:spLocks noGrp="1"/>
          </p:cNvSpPr>
          <p:nvPr>
            <p:ph type="dt" sz="half" idx="10"/>
          </p:nvPr>
        </p:nvSpPr>
        <p:spPr/>
        <p:txBody>
          <a:bodyPr/>
          <a:lstStyle/>
          <a:p>
            <a:r>
              <a:rPr lang="en-US"/>
              <a:t>27/06/2025</a:t>
            </a:r>
            <a:endParaRPr lang="en-US" dirty="0"/>
          </a:p>
        </p:txBody>
      </p:sp>
      <p:sp>
        <p:nvSpPr>
          <p:cNvPr id="5" name="Footer Placeholder 4">
            <a:extLst>
              <a:ext uri="{FF2B5EF4-FFF2-40B4-BE49-F238E27FC236}">
                <a16:creationId xmlns:a16="http://schemas.microsoft.com/office/drawing/2014/main" id="{28FBEAEB-45F5-3FDF-B45E-AAD9041EC806}"/>
              </a:ext>
            </a:extLst>
          </p:cNvPr>
          <p:cNvSpPr>
            <a:spLocks noGrp="1"/>
          </p:cNvSpPr>
          <p:nvPr>
            <p:ph type="ftr" sz="quarter" idx="11"/>
          </p:nvPr>
        </p:nvSpPr>
        <p:spPr/>
        <p:txBody>
          <a:bodyPr/>
          <a:lstStyle/>
          <a:p>
            <a:r>
              <a:rPr lang="en-GB"/>
              <a:t>G. Arduini - WG2a report: Project comparison (status)</a:t>
            </a:r>
            <a:endParaRPr lang="en-US" dirty="0"/>
          </a:p>
        </p:txBody>
      </p:sp>
      <p:sp>
        <p:nvSpPr>
          <p:cNvPr id="6" name="Slide Number Placeholder 5">
            <a:extLst>
              <a:ext uri="{FF2B5EF4-FFF2-40B4-BE49-F238E27FC236}">
                <a16:creationId xmlns:a16="http://schemas.microsoft.com/office/drawing/2014/main" id="{521DD65C-75F5-1C85-1ED5-1C9D0AE3BCF9}"/>
              </a:ext>
            </a:extLst>
          </p:cNvPr>
          <p:cNvSpPr>
            <a:spLocks noGrp="1"/>
          </p:cNvSpPr>
          <p:nvPr>
            <p:ph type="sldNum" sz="quarter" idx="12"/>
          </p:nvPr>
        </p:nvSpPr>
        <p:spPr/>
        <p:txBody>
          <a:bodyPr/>
          <a:lstStyle/>
          <a:p>
            <a:fld id="{36B5EA5A-BC32-A742-B11B-8E7414D5B535}" type="slidenum">
              <a:rPr lang="en-US" smtClean="0"/>
              <a:pPr/>
              <a:t>22</a:t>
            </a:fld>
            <a:endParaRPr lang="en-US" dirty="0"/>
          </a:p>
        </p:txBody>
      </p:sp>
    </p:spTree>
    <p:extLst>
      <p:ext uri="{BB962C8B-B14F-4D97-AF65-F5344CB8AC3E}">
        <p14:creationId xmlns:p14="http://schemas.microsoft.com/office/powerpoint/2010/main" val="263682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3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C44F4-BB9E-9B39-129E-05BFB9920E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EE226-6E55-C20D-3E6F-690806219F04}"/>
              </a:ext>
            </a:extLst>
          </p:cNvPr>
          <p:cNvSpPr>
            <a:spLocks noGrp="1"/>
          </p:cNvSpPr>
          <p:nvPr>
            <p:ph idx="1"/>
          </p:nvPr>
        </p:nvSpPr>
        <p:spPr>
          <a:xfrm>
            <a:off x="407987" y="1439335"/>
            <a:ext cx="11376024" cy="4608512"/>
          </a:xfrm>
        </p:spPr>
        <p:txBody>
          <a:bodyPr/>
          <a:lstStyle/>
          <a:p>
            <a:r>
              <a:rPr lang="en-GB" b="0" dirty="0">
                <a:solidFill>
                  <a:schemeClr val="tx1"/>
                </a:solidFill>
              </a:rPr>
              <a:t>For projects to be considered for realisation as the next flagship project at CERN, several aspects need to be thoroughly evaluated and compared. Two sub-groups tasked:</a:t>
            </a:r>
          </a:p>
          <a:p>
            <a:pPr marL="342900" indent="-342900">
              <a:spcBef>
                <a:spcPts val="600"/>
              </a:spcBef>
              <a:spcAft>
                <a:spcPts val="0"/>
              </a:spcAft>
              <a:buFont typeface="Arial" panose="020B0604020202020204" pitchFamily="34" charset="0"/>
              <a:buChar char="•"/>
            </a:pPr>
            <a:r>
              <a:rPr lang="en-GB" b="0" dirty="0">
                <a:solidFill>
                  <a:schemeClr val="tx1"/>
                </a:solidFill>
              </a:rPr>
              <a:t>2a)     </a:t>
            </a:r>
            <a:r>
              <a:rPr lang="en-GB" sz="2000" b="0" dirty="0">
                <a:solidFill>
                  <a:schemeClr val="tx1"/>
                </a:solidFill>
              </a:rPr>
              <a:t>Project assessment       </a:t>
            </a:r>
          </a:p>
          <a:p>
            <a:pPr marL="666900" lvl="1" indent="-342900">
              <a:spcBef>
                <a:spcPts val="600"/>
              </a:spcBef>
              <a:spcAft>
                <a:spcPts val="0"/>
              </a:spcAft>
              <a:buFont typeface="Arial" panose="020B0604020202020204" pitchFamily="34" charset="0"/>
              <a:buChar char="•"/>
            </a:pPr>
            <a:r>
              <a:rPr lang="en-GB" sz="1700" b="0" dirty="0">
                <a:solidFill>
                  <a:schemeClr val="tx1"/>
                </a:solidFill>
              </a:rPr>
              <a:t>Technical feasibility, required R&amp;D   </a:t>
            </a:r>
          </a:p>
          <a:p>
            <a:pPr marL="666900" lvl="1" indent="-342900">
              <a:spcBef>
                <a:spcPts val="600"/>
              </a:spcBef>
              <a:spcAft>
                <a:spcPts val="0"/>
              </a:spcAft>
              <a:buFont typeface="Arial" panose="020B0604020202020204" pitchFamily="34" charset="0"/>
              <a:buChar char="•"/>
            </a:pPr>
            <a:r>
              <a:rPr lang="en-GB" sz="1700" b="0" dirty="0">
                <a:solidFill>
                  <a:schemeClr val="tx1"/>
                </a:solidFill>
              </a:rPr>
              <a:t>Risks </a:t>
            </a:r>
          </a:p>
          <a:p>
            <a:pPr marL="666900" lvl="1" indent="-342900">
              <a:spcBef>
                <a:spcPts val="600"/>
              </a:spcBef>
              <a:spcAft>
                <a:spcPts val="0"/>
              </a:spcAft>
              <a:buFont typeface="Arial" panose="020B0604020202020204" pitchFamily="34" charset="0"/>
              <a:buChar char="•"/>
            </a:pPr>
            <a:r>
              <a:rPr lang="en-GB" sz="1700" b="0" dirty="0">
                <a:solidFill>
                  <a:schemeClr val="tx1"/>
                </a:solidFill>
              </a:rPr>
              <a:t>Timeline        </a:t>
            </a:r>
          </a:p>
          <a:p>
            <a:pPr marL="666900" lvl="1" indent="-342900">
              <a:spcBef>
                <a:spcPts val="600"/>
              </a:spcBef>
              <a:spcAft>
                <a:spcPts val="0"/>
              </a:spcAft>
              <a:buFont typeface="Arial" panose="020B0604020202020204" pitchFamily="34" charset="0"/>
              <a:buChar char="•"/>
            </a:pPr>
            <a:r>
              <a:rPr lang="en-GB" sz="1700" b="0" dirty="0">
                <a:solidFill>
                  <a:schemeClr val="tx1"/>
                </a:solidFill>
              </a:rPr>
              <a:t>Costs and human resources (including estimates for the associated detectors)  </a:t>
            </a:r>
          </a:p>
          <a:p>
            <a:pPr marL="666900" lvl="1" indent="-342900">
              <a:spcBef>
                <a:spcPts val="600"/>
              </a:spcBef>
              <a:spcAft>
                <a:spcPts val="0"/>
              </a:spcAft>
              <a:buFont typeface="Arial" panose="020B0604020202020204" pitchFamily="34" charset="0"/>
              <a:buChar char="•"/>
            </a:pPr>
            <a:r>
              <a:rPr lang="en-GB" sz="1700" b="0" dirty="0">
                <a:solidFill>
                  <a:schemeClr val="tx1"/>
                </a:solidFill>
              </a:rPr>
              <a:t>Environmental impact</a:t>
            </a:r>
          </a:p>
          <a:p>
            <a:pPr lvl="1" indent="0">
              <a:spcBef>
                <a:spcPts val="600"/>
              </a:spcBef>
              <a:spcAft>
                <a:spcPts val="0"/>
              </a:spcAft>
              <a:buNone/>
            </a:pPr>
            <a:endParaRPr lang="en-GB" sz="1700" b="0" dirty="0">
              <a:solidFill>
                <a:schemeClr val="tx1"/>
              </a:solidFill>
            </a:endParaRPr>
          </a:p>
          <a:p>
            <a:pPr marL="342900" indent="-342900">
              <a:spcBef>
                <a:spcPts val="600"/>
              </a:spcBef>
              <a:spcAft>
                <a:spcPts val="0"/>
              </a:spcAft>
              <a:buFont typeface="Arial" panose="020B0604020202020204" pitchFamily="34" charset="0"/>
              <a:buChar char="•"/>
            </a:pPr>
            <a:r>
              <a:rPr lang="en-GB" sz="2000" b="0" dirty="0">
                <a:solidFill>
                  <a:schemeClr val="tx1"/>
                </a:solidFill>
              </a:rPr>
              <a:t>2b)     Physics potential</a:t>
            </a:r>
          </a:p>
          <a:p>
            <a:pPr>
              <a:spcBef>
                <a:spcPts val="600"/>
              </a:spcBef>
              <a:spcAft>
                <a:spcPts val="0"/>
              </a:spcAft>
            </a:pPr>
            <a:endParaRPr lang="en-GB" sz="2000" b="0" dirty="0">
              <a:solidFill>
                <a:schemeClr val="tx1"/>
              </a:solidFill>
            </a:endParaRPr>
          </a:p>
          <a:p>
            <a:pPr>
              <a:spcBef>
                <a:spcPts val="600"/>
              </a:spcBef>
              <a:spcAft>
                <a:spcPts val="0"/>
              </a:spcAft>
            </a:pPr>
            <a:r>
              <a:rPr lang="en-GB" sz="2000" b="0" dirty="0">
                <a:solidFill>
                  <a:schemeClr val="tx1"/>
                </a:solidFill>
              </a:rPr>
              <a:t>Two WG2a meetings held, so far:</a:t>
            </a:r>
          </a:p>
          <a:p>
            <a:pPr marL="342900" indent="-342900">
              <a:spcBef>
                <a:spcPts val="600"/>
              </a:spcBef>
              <a:spcAft>
                <a:spcPts val="0"/>
              </a:spcAft>
              <a:buFont typeface="Arial" panose="020B0604020202020204" pitchFamily="34" charset="0"/>
              <a:buChar char="•"/>
            </a:pPr>
            <a:r>
              <a:rPr lang="en-GB" sz="2000" b="0" dirty="0">
                <a:solidFill>
                  <a:schemeClr val="tx1"/>
                </a:solidFill>
              </a:rPr>
              <a:t>Assigned “reviewers” for the large-scale project proposals submitted to the ESPP2026</a:t>
            </a:r>
          </a:p>
          <a:p>
            <a:pPr marL="342900" indent="-342900">
              <a:spcBef>
                <a:spcPts val="600"/>
              </a:spcBef>
              <a:spcAft>
                <a:spcPts val="0"/>
              </a:spcAft>
              <a:buFont typeface="Arial" panose="020B0604020202020204" pitchFamily="34" charset="0"/>
              <a:buChar char="•"/>
            </a:pPr>
            <a:r>
              <a:rPr lang="en-GB" sz="2000" b="0" dirty="0">
                <a:solidFill>
                  <a:schemeClr val="tx1"/>
                </a:solidFill>
              </a:rPr>
              <a:t>Discussion on the report of the Future Collider Comparative Evaluation WG</a:t>
            </a:r>
          </a:p>
          <a:p>
            <a:pPr>
              <a:spcBef>
                <a:spcPts val="600"/>
              </a:spcBef>
              <a:spcAft>
                <a:spcPts val="0"/>
              </a:spcAft>
            </a:pPr>
            <a:endParaRPr lang="en-GB" sz="2000" dirty="0"/>
          </a:p>
        </p:txBody>
      </p:sp>
      <p:sp>
        <p:nvSpPr>
          <p:cNvPr id="7" name="Title 6">
            <a:extLst>
              <a:ext uri="{FF2B5EF4-FFF2-40B4-BE49-F238E27FC236}">
                <a16:creationId xmlns:a16="http://schemas.microsoft.com/office/drawing/2014/main" id="{CA86622A-4C31-3C0D-1BD0-8CEC66482F19}"/>
              </a:ext>
            </a:extLst>
          </p:cNvPr>
          <p:cNvSpPr>
            <a:spLocks noGrp="1"/>
          </p:cNvSpPr>
          <p:nvPr>
            <p:ph type="title"/>
          </p:nvPr>
        </p:nvSpPr>
        <p:spPr/>
        <p:txBody>
          <a:bodyPr/>
          <a:lstStyle/>
          <a:p>
            <a:r>
              <a:rPr lang="en-US" dirty="0"/>
              <a:t>WG2a – charge</a:t>
            </a:r>
            <a:endParaRPr lang="en-GB" dirty="0"/>
          </a:p>
        </p:txBody>
      </p:sp>
      <p:sp>
        <p:nvSpPr>
          <p:cNvPr id="6" name="Slide Number Placeholder 5">
            <a:extLst>
              <a:ext uri="{FF2B5EF4-FFF2-40B4-BE49-F238E27FC236}">
                <a16:creationId xmlns:a16="http://schemas.microsoft.com/office/drawing/2014/main" id="{5019C338-D578-01EC-92F5-8DAA04327C2D}"/>
              </a:ext>
            </a:extLst>
          </p:cNvPr>
          <p:cNvSpPr>
            <a:spLocks noGrp="1"/>
          </p:cNvSpPr>
          <p:nvPr>
            <p:ph type="sldNum" sz="quarter" idx="12"/>
          </p:nvPr>
        </p:nvSpPr>
        <p:spPr/>
        <p:txBody>
          <a:bodyPr/>
          <a:lstStyle/>
          <a:p>
            <a:fld id="{36B5EA5A-BC32-A742-B11B-8E7414D5B535}" type="slidenum">
              <a:rPr lang="en-US" smtClean="0"/>
              <a:pPr/>
              <a:t>3</a:t>
            </a:fld>
            <a:endParaRPr lang="en-US" dirty="0"/>
          </a:p>
        </p:txBody>
      </p:sp>
      <p:sp>
        <p:nvSpPr>
          <p:cNvPr id="3" name="Date Placeholder 2">
            <a:extLst>
              <a:ext uri="{FF2B5EF4-FFF2-40B4-BE49-F238E27FC236}">
                <a16:creationId xmlns:a16="http://schemas.microsoft.com/office/drawing/2014/main" id="{12F5DEFF-6549-277A-6B4A-391DB74E01C6}"/>
              </a:ext>
            </a:extLst>
          </p:cNvPr>
          <p:cNvSpPr>
            <a:spLocks noGrp="1"/>
          </p:cNvSpPr>
          <p:nvPr>
            <p:ph type="dt" sz="half" idx="10"/>
          </p:nvPr>
        </p:nvSpPr>
        <p:spPr/>
        <p:txBody>
          <a:bodyPr/>
          <a:lstStyle/>
          <a:p>
            <a:r>
              <a:rPr lang="en-US"/>
              <a:t>27/06/2025</a:t>
            </a:r>
            <a:endParaRPr lang="en-US" dirty="0"/>
          </a:p>
        </p:txBody>
      </p:sp>
      <p:sp>
        <p:nvSpPr>
          <p:cNvPr id="4" name="Footer Placeholder 3">
            <a:extLst>
              <a:ext uri="{FF2B5EF4-FFF2-40B4-BE49-F238E27FC236}">
                <a16:creationId xmlns:a16="http://schemas.microsoft.com/office/drawing/2014/main" id="{32048637-11DE-2B25-C418-8021F2A49A0E}"/>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293409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CED4E4-0F82-D3BA-ADFA-465F3E19BF70}"/>
              </a:ext>
            </a:extLst>
          </p:cNvPr>
          <p:cNvSpPr>
            <a:spLocks noGrp="1"/>
          </p:cNvSpPr>
          <p:nvPr>
            <p:ph idx="1"/>
          </p:nvPr>
        </p:nvSpPr>
        <p:spPr>
          <a:xfrm>
            <a:off x="423950" y="1439335"/>
            <a:ext cx="11376024" cy="5034127"/>
          </a:xfrm>
        </p:spPr>
        <p:txBody>
          <a:bodyPr/>
          <a:lstStyle/>
          <a:p>
            <a:r>
              <a:rPr lang="en-GB" sz="2000" dirty="0">
                <a:solidFill>
                  <a:schemeClr val="accent1"/>
                </a:solidFill>
              </a:rPr>
              <a:t>Working group established by CERN Directorate in June 2023, involving Project Leaders of main projects and other experts</a:t>
            </a:r>
          </a:p>
          <a:p>
            <a:r>
              <a:rPr lang="en-GB" sz="2000" dirty="0">
                <a:solidFill>
                  <a:schemeClr val="accent1"/>
                </a:solidFill>
              </a:rPr>
              <a:t>Membership: </a:t>
            </a:r>
            <a:r>
              <a:rPr lang="en-GB" sz="2000" u="sng" dirty="0"/>
              <a:t>G. Arduini</a:t>
            </a:r>
            <a:r>
              <a:rPr lang="en-GB" sz="2000" dirty="0"/>
              <a:t>, M. Benedikt, F. Gianotti, K. Jakobs, M. Lamont, R. Losito, M. Meddahi, J. Mnich, N. Mounet, D. Schulte, F. Sonnemann, S. Stapnes, F. Zimmermann</a:t>
            </a:r>
            <a:endParaRPr lang="en-GB" sz="2000" dirty="0">
              <a:solidFill>
                <a:schemeClr val="accent1"/>
              </a:solidFill>
            </a:endParaRPr>
          </a:p>
          <a:p>
            <a:r>
              <a:rPr lang="en-GB" sz="2000" dirty="0">
                <a:solidFill>
                  <a:schemeClr val="accent1"/>
                </a:solidFill>
              </a:rPr>
              <a:t>Goal: </a:t>
            </a:r>
            <a:r>
              <a:rPr lang="en-GB" sz="2000" b="1" dirty="0">
                <a:solidFill>
                  <a:srgbClr val="FF0000"/>
                </a:solidFill>
              </a:rPr>
              <a:t>compare </a:t>
            </a:r>
            <a:r>
              <a:rPr lang="en-GB" sz="2000" b="1" dirty="0">
                <a:solidFill>
                  <a:schemeClr val="accent1"/>
                </a:solidFill>
              </a:rPr>
              <a:t>FCC</a:t>
            </a:r>
            <a:r>
              <a:rPr lang="en-GB" sz="2000" dirty="0">
                <a:solidFill>
                  <a:schemeClr val="accent1"/>
                </a:solidFill>
              </a:rPr>
              <a:t> and </a:t>
            </a:r>
            <a:r>
              <a:rPr lang="en-GB" sz="2000" b="1" dirty="0">
                <a:solidFill>
                  <a:schemeClr val="accent1"/>
                </a:solidFill>
              </a:rPr>
              <a:t>alternative scenarios </a:t>
            </a:r>
            <a:r>
              <a:rPr lang="en-GB" sz="2000" dirty="0">
                <a:solidFill>
                  <a:schemeClr val="accent1"/>
                </a:solidFill>
              </a:rPr>
              <a:t>in a consistent way, using common assumptions and methodology, in view of the ESPP Update 2026</a:t>
            </a:r>
            <a:endParaRPr lang="en-GB" sz="2000" dirty="0"/>
          </a:p>
          <a:p>
            <a:r>
              <a:rPr lang="en-GB" sz="2000" dirty="0"/>
              <a:t>Deliverables:</a:t>
            </a:r>
          </a:p>
          <a:p>
            <a:pPr marL="666900" lvl="1" indent="-342900">
              <a:buFont typeface="Arial" panose="020B0604020202020204" pitchFamily="34" charset="0"/>
              <a:buChar char="•"/>
            </a:pPr>
            <a:r>
              <a:rPr lang="en-GB" b="1" dirty="0">
                <a:solidFill>
                  <a:srgbClr val="FF0000"/>
                </a:solidFill>
              </a:rPr>
              <a:t>Summaries of FCC-ee and alternative options for implementation at CERN</a:t>
            </a:r>
            <a:endParaRPr lang="en-GB" dirty="0"/>
          </a:p>
          <a:p>
            <a:pPr marL="666900" lvl="1" indent="-342900">
              <a:buFont typeface="Arial" panose="020B0604020202020204" pitchFamily="34" charset="0"/>
              <a:buChar char="•"/>
            </a:pPr>
            <a:r>
              <a:rPr lang="en-GB" b="1" dirty="0">
                <a:solidFill>
                  <a:srgbClr val="FF0000"/>
                </a:solidFill>
              </a:rPr>
              <a:t>Metrics for comparison</a:t>
            </a:r>
            <a:endParaRPr lang="en-GB" dirty="0"/>
          </a:p>
          <a:p>
            <a:pPr marL="666900" lvl="1" indent="-342900">
              <a:buFont typeface="Arial" panose="020B0604020202020204" pitchFamily="34" charset="0"/>
              <a:buChar char="•"/>
            </a:pPr>
            <a:r>
              <a:rPr lang="en-GB" dirty="0"/>
              <a:t>Comparative evaluation of the potential options for </a:t>
            </a:r>
            <a:r>
              <a:rPr lang="en-GB" b="1" dirty="0">
                <a:solidFill>
                  <a:srgbClr val="FF0000"/>
                </a:solidFill>
              </a:rPr>
              <a:t>realization at CERN</a:t>
            </a:r>
            <a:endParaRPr lang="en-GB" b="1" dirty="0"/>
          </a:p>
          <a:p>
            <a:pPr marL="666900" lvl="1" indent="-342900">
              <a:buFont typeface="Arial" panose="020B0604020202020204" pitchFamily="34" charset="0"/>
              <a:buChar char="•"/>
            </a:pPr>
            <a:r>
              <a:rPr lang="en-GB" dirty="0"/>
              <a:t>Credible and consistent </a:t>
            </a:r>
            <a:r>
              <a:rPr lang="en-GB" b="1" dirty="0">
                <a:solidFill>
                  <a:srgbClr val="FF0000"/>
                </a:solidFill>
              </a:rPr>
              <a:t>timelines </a:t>
            </a:r>
            <a:r>
              <a:rPr lang="en-GB" dirty="0"/>
              <a:t>for implementation and time to first physics</a:t>
            </a:r>
            <a:r>
              <a:rPr lang="en-GB" b="1" dirty="0">
                <a:solidFill>
                  <a:srgbClr val="FF0000"/>
                </a:solidFill>
              </a:rPr>
              <a:t> </a:t>
            </a:r>
          </a:p>
          <a:p>
            <a:pPr marL="666900" lvl="1" indent="-342900">
              <a:buFont typeface="Arial" panose="020B0604020202020204" pitchFamily="34" charset="0"/>
              <a:buChar char="•"/>
            </a:pPr>
            <a:r>
              <a:rPr lang="en-GB" dirty="0"/>
              <a:t>Summary of options considered elsewhere in the world that could be realized within the given time frame</a:t>
            </a:r>
          </a:p>
          <a:p>
            <a:endParaRPr lang="en-GB" dirty="0"/>
          </a:p>
        </p:txBody>
      </p:sp>
      <p:sp>
        <p:nvSpPr>
          <p:cNvPr id="3" name="Title 2">
            <a:extLst>
              <a:ext uri="{FF2B5EF4-FFF2-40B4-BE49-F238E27FC236}">
                <a16:creationId xmlns:a16="http://schemas.microsoft.com/office/drawing/2014/main" id="{EBE2518A-6AD3-63A9-18F8-CED7A9831906}"/>
              </a:ext>
            </a:extLst>
          </p:cNvPr>
          <p:cNvSpPr>
            <a:spLocks noGrp="1"/>
          </p:cNvSpPr>
          <p:nvPr>
            <p:ph type="title"/>
          </p:nvPr>
        </p:nvSpPr>
        <p:spPr/>
        <p:txBody>
          <a:bodyPr/>
          <a:lstStyle/>
          <a:p>
            <a:r>
              <a:rPr lang="en-GB" dirty="0"/>
              <a:t>Future Colliders Comparative </a:t>
            </a:r>
            <a:br>
              <a:rPr lang="en-GB" dirty="0"/>
            </a:br>
            <a:r>
              <a:rPr lang="en-GB" dirty="0"/>
              <a:t>Evaluation</a:t>
            </a:r>
          </a:p>
        </p:txBody>
      </p:sp>
      <p:sp>
        <p:nvSpPr>
          <p:cNvPr id="4" name="Slide Number Placeholder 3">
            <a:extLst>
              <a:ext uri="{FF2B5EF4-FFF2-40B4-BE49-F238E27FC236}">
                <a16:creationId xmlns:a16="http://schemas.microsoft.com/office/drawing/2014/main" id="{6C7323A4-0C94-B864-44BA-8DA0B67932D5}"/>
              </a:ext>
            </a:extLst>
          </p:cNvPr>
          <p:cNvSpPr>
            <a:spLocks noGrp="1"/>
          </p:cNvSpPr>
          <p:nvPr>
            <p:ph type="sldNum" sz="quarter" idx="12"/>
          </p:nvPr>
        </p:nvSpPr>
        <p:spPr/>
        <p:txBody>
          <a:bodyPr/>
          <a:lstStyle/>
          <a:p>
            <a:fld id="{36B5EA5A-BC32-A742-B11B-8E7414D5B535}" type="slidenum">
              <a:rPr lang="en-US" smtClean="0"/>
              <a:pPr/>
              <a:t>4</a:t>
            </a:fld>
            <a:endParaRPr lang="en-US" dirty="0"/>
          </a:p>
        </p:txBody>
      </p:sp>
      <p:sp>
        <p:nvSpPr>
          <p:cNvPr id="5" name="TextBox 4">
            <a:extLst>
              <a:ext uri="{FF2B5EF4-FFF2-40B4-BE49-F238E27FC236}">
                <a16:creationId xmlns:a16="http://schemas.microsoft.com/office/drawing/2014/main" id="{30130EBC-1A5A-09C8-A017-F92033ACBC13}"/>
              </a:ext>
            </a:extLst>
          </p:cNvPr>
          <p:cNvSpPr txBox="1"/>
          <p:nvPr/>
        </p:nvSpPr>
        <p:spPr>
          <a:xfrm>
            <a:off x="1437588" y="6198255"/>
            <a:ext cx="6904533" cy="523220"/>
          </a:xfrm>
          <a:prstGeom prst="rect">
            <a:avLst/>
          </a:prstGeom>
          <a:solidFill>
            <a:srgbClr val="FF99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b="1" dirty="0">
                <a:solidFill>
                  <a:srgbClr val="FFFF00"/>
                </a:solidFill>
              </a:rPr>
              <a:t>W</a:t>
            </a:r>
            <a:r>
              <a:rPr lang="en-GB" sz="1400" b="1" dirty="0" err="1">
                <a:solidFill>
                  <a:srgbClr val="FFFF00"/>
                </a:solidFill>
              </a:rPr>
              <a:t>orking</a:t>
            </a:r>
            <a:r>
              <a:rPr lang="en-GB" sz="1400" b="1" dirty="0">
                <a:solidFill>
                  <a:srgbClr val="FFFF00"/>
                </a:solidFill>
              </a:rPr>
              <a:t> Group report submitted as input to ESPP2026 on 26/5/2025</a:t>
            </a:r>
          </a:p>
          <a:p>
            <a:pPr algn="ctr"/>
            <a:r>
              <a:rPr lang="en-GB" sz="1400" b="1" dirty="0">
                <a:solidFill>
                  <a:schemeClr val="tx2"/>
                </a:solidFill>
                <a:hlinkClick r:id="rId3"/>
              </a:rPr>
              <a:t>https://indico.cern.ch/event/1439855/contributions/6542430/</a:t>
            </a:r>
            <a:r>
              <a:rPr lang="en-GB" sz="1400" b="1" dirty="0">
                <a:solidFill>
                  <a:schemeClr val="tx2"/>
                </a:solidFill>
              </a:rPr>
              <a:t> </a:t>
            </a:r>
            <a:r>
              <a:rPr lang="en-GB" sz="1400" b="1" dirty="0">
                <a:solidFill>
                  <a:srgbClr val="FFFF00"/>
                </a:solidFill>
              </a:rPr>
              <a:t> </a:t>
            </a:r>
          </a:p>
        </p:txBody>
      </p:sp>
    </p:spTree>
    <p:extLst>
      <p:ext uri="{BB962C8B-B14F-4D97-AF65-F5344CB8AC3E}">
        <p14:creationId xmlns:p14="http://schemas.microsoft.com/office/powerpoint/2010/main" val="206708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3F68D-8170-5ACF-88B8-A26B3E9EFD17}"/>
              </a:ext>
            </a:extLst>
          </p:cNvPr>
          <p:cNvSpPr>
            <a:spLocks noGrp="1"/>
          </p:cNvSpPr>
          <p:nvPr>
            <p:ph idx="1"/>
          </p:nvPr>
        </p:nvSpPr>
        <p:spPr>
          <a:xfrm>
            <a:off x="412776" y="1334080"/>
            <a:ext cx="11376024" cy="4608512"/>
          </a:xfrm>
        </p:spPr>
        <p:txBody>
          <a:bodyPr/>
          <a:lstStyle/>
          <a:p>
            <a:r>
              <a:rPr lang="en-GB" sz="2000" b="1" dirty="0">
                <a:solidFill>
                  <a:schemeClr val="tx1"/>
                </a:solidFill>
              </a:rPr>
              <a:t>Within the time frame of </a:t>
            </a:r>
            <a:r>
              <a:rPr lang="en-GB" sz="2000" dirty="0">
                <a:solidFill>
                  <a:schemeClr val="tx1"/>
                </a:solidFill>
              </a:rPr>
              <a:t>operation starting in mid-2040s</a:t>
            </a:r>
          </a:p>
          <a:p>
            <a:pPr marL="609750" lvl="1" indent="-285750"/>
            <a:r>
              <a:rPr lang="en-GB" sz="1600" dirty="0">
                <a:solidFill>
                  <a:schemeClr val="tx1"/>
                </a:solidFill>
              </a:rPr>
              <a:t>CLIC 380 GeV</a:t>
            </a:r>
          </a:p>
          <a:p>
            <a:pPr marL="609750" lvl="1" indent="-285750"/>
            <a:r>
              <a:rPr lang="en-GB" sz="1600" dirty="0">
                <a:solidFill>
                  <a:schemeClr val="tx1"/>
                </a:solidFill>
              </a:rPr>
              <a:t>FCC-</a:t>
            </a:r>
            <a:r>
              <a:rPr lang="en-GB" sz="1600" dirty="0" err="1">
                <a:solidFill>
                  <a:schemeClr val="tx1"/>
                </a:solidFill>
              </a:rPr>
              <a:t>ee</a:t>
            </a:r>
            <a:endParaRPr lang="en-GB" sz="1600" dirty="0">
              <a:solidFill>
                <a:schemeClr val="tx1"/>
              </a:solidFill>
            </a:endParaRPr>
          </a:p>
          <a:p>
            <a:pPr marL="609750" lvl="1" indent="-285750"/>
            <a:r>
              <a:rPr lang="en-GB" sz="1600" dirty="0">
                <a:solidFill>
                  <a:schemeClr val="tx1"/>
                </a:solidFill>
              </a:rPr>
              <a:t>LCF@CERN 250 GeV</a:t>
            </a:r>
          </a:p>
          <a:p>
            <a:r>
              <a:rPr lang="en-GB" sz="2000" dirty="0">
                <a:solidFill>
                  <a:schemeClr val="tx1"/>
                </a:solidFill>
              </a:rPr>
              <a:t>… and their evolution (</a:t>
            </a:r>
            <a:r>
              <a:rPr lang="en-GB" sz="2000" b="1" dirty="0">
                <a:solidFill>
                  <a:schemeClr val="tx1"/>
                </a:solidFill>
              </a:rPr>
              <a:t>outside the above time frame</a:t>
            </a:r>
            <a:r>
              <a:rPr lang="en-GB" sz="2000" dirty="0">
                <a:solidFill>
                  <a:schemeClr val="tx1"/>
                </a:solidFill>
              </a:rPr>
              <a:t>):</a:t>
            </a:r>
          </a:p>
          <a:p>
            <a:pPr marL="609750" lvl="1" indent="-285750"/>
            <a:r>
              <a:rPr lang="en-GB" sz="1600" dirty="0">
                <a:solidFill>
                  <a:schemeClr val="tx1"/>
                </a:solidFill>
              </a:rPr>
              <a:t>CLIC energy upgrades</a:t>
            </a:r>
          </a:p>
          <a:p>
            <a:pPr marL="609750" lvl="1" indent="-285750"/>
            <a:r>
              <a:rPr lang="en-GB" sz="1600" dirty="0">
                <a:solidFill>
                  <a:schemeClr val="tx1"/>
                </a:solidFill>
              </a:rPr>
              <a:t>FCC-</a:t>
            </a:r>
            <a:r>
              <a:rPr lang="en-GB" sz="1600" dirty="0" err="1">
                <a:solidFill>
                  <a:schemeClr val="tx1"/>
                </a:solidFill>
              </a:rPr>
              <a:t>hh</a:t>
            </a:r>
            <a:endParaRPr lang="en-GB" sz="1600" dirty="0">
              <a:solidFill>
                <a:schemeClr val="tx1"/>
              </a:solidFill>
            </a:endParaRPr>
          </a:p>
          <a:p>
            <a:pPr marL="609750" lvl="1" indent="-285750"/>
            <a:r>
              <a:rPr lang="en-GB" sz="1600" dirty="0">
                <a:solidFill>
                  <a:schemeClr val="tx1"/>
                </a:solidFill>
              </a:rPr>
              <a:t>LCF@CERN energy upgrades</a:t>
            </a:r>
          </a:p>
          <a:p>
            <a:r>
              <a:rPr lang="en-GB" sz="2000" dirty="0">
                <a:solidFill>
                  <a:schemeClr val="tx1"/>
                </a:solidFill>
              </a:rPr>
              <a:t>Muon collider </a:t>
            </a:r>
            <a:r>
              <a:rPr lang="en-GB" sz="2000" b="0" dirty="0">
                <a:solidFill>
                  <a:schemeClr val="tx1"/>
                </a:solidFill>
              </a:rPr>
              <a:t>(outside the above time frame)</a:t>
            </a:r>
          </a:p>
          <a:p>
            <a:r>
              <a:rPr lang="en-GB" sz="2000" dirty="0">
                <a:solidFill>
                  <a:schemeClr val="tx1"/>
                </a:solidFill>
              </a:rPr>
              <a:t>Also included:</a:t>
            </a:r>
          </a:p>
          <a:p>
            <a:pPr marL="609750" lvl="1" indent="-285750"/>
            <a:r>
              <a:rPr lang="en-GB" dirty="0">
                <a:solidFill>
                  <a:schemeClr val="tx1"/>
                </a:solidFill>
              </a:rPr>
              <a:t>Proposed reuse the LHC tunnel (LEP3, </a:t>
            </a:r>
            <a:r>
              <a:rPr lang="en-GB" dirty="0" err="1">
                <a:solidFill>
                  <a:schemeClr val="tx1"/>
                </a:solidFill>
              </a:rPr>
              <a:t>LHeC</a:t>
            </a:r>
            <a:r>
              <a:rPr lang="en-GB" dirty="0">
                <a:solidFill>
                  <a:schemeClr val="tx1"/>
                </a:solidFill>
              </a:rPr>
              <a:t>)</a:t>
            </a:r>
          </a:p>
          <a:p>
            <a:pPr marL="609750" lvl="1" indent="-285750"/>
            <a:r>
              <a:rPr lang="en-GB" dirty="0">
                <a:solidFill>
                  <a:schemeClr val="tx1"/>
                </a:solidFill>
              </a:rPr>
              <a:t>International landscape (CEPC, ILC 250 GeV in Japan)</a:t>
            </a:r>
            <a:endParaRPr lang="en-GB" sz="2400" dirty="0">
              <a:solidFill>
                <a:schemeClr val="tx1"/>
              </a:solidFill>
            </a:endParaRPr>
          </a:p>
        </p:txBody>
      </p:sp>
      <p:sp>
        <p:nvSpPr>
          <p:cNvPr id="3" name="Title 2">
            <a:extLst>
              <a:ext uri="{FF2B5EF4-FFF2-40B4-BE49-F238E27FC236}">
                <a16:creationId xmlns:a16="http://schemas.microsoft.com/office/drawing/2014/main" id="{DBD80AE7-641D-217C-4A58-344BD3A9287E}"/>
              </a:ext>
            </a:extLst>
          </p:cNvPr>
          <p:cNvSpPr>
            <a:spLocks noGrp="1"/>
          </p:cNvSpPr>
          <p:nvPr>
            <p:ph type="title"/>
          </p:nvPr>
        </p:nvSpPr>
        <p:spPr/>
        <p:txBody>
          <a:bodyPr/>
          <a:lstStyle/>
          <a:p>
            <a:r>
              <a:rPr lang="en-GB" dirty="0"/>
              <a:t>FCC and alternatives at CERN</a:t>
            </a:r>
            <a:endParaRPr lang="en-GB" dirty="0">
              <a:solidFill>
                <a:srgbClr val="FF0000"/>
              </a:solidFill>
            </a:endParaRPr>
          </a:p>
        </p:txBody>
      </p:sp>
      <p:sp>
        <p:nvSpPr>
          <p:cNvPr id="4" name="Slide Number Placeholder 3">
            <a:extLst>
              <a:ext uri="{FF2B5EF4-FFF2-40B4-BE49-F238E27FC236}">
                <a16:creationId xmlns:a16="http://schemas.microsoft.com/office/drawing/2014/main" id="{416003EC-1AB5-FC8E-B8FE-F4B4B4F2F30D}"/>
              </a:ext>
            </a:extLst>
          </p:cNvPr>
          <p:cNvSpPr>
            <a:spLocks noGrp="1"/>
          </p:cNvSpPr>
          <p:nvPr>
            <p:ph type="sldNum" sz="quarter" idx="12"/>
          </p:nvPr>
        </p:nvSpPr>
        <p:spPr/>
        <p:txBody>
          <a:bodyPr/>
          <a:lstStyle/>
          <a:p>
            <a:fld id="{36B5EA5A-BC32-A742-B11B-8E7414D5B535}" type="slidenum">
              <a:rPr lang="en-US" smtClean="0"/>
              <a:pPr/>
              <a:t>5</a:t>
            </a:fld>
            <a:endParaRPr lang="en-US" dirty="0"/>
          </a:p>
        </p:txBody>
      </p:sp>
      <p:pic>
        <p:nvPicPr>
          <p:cNvPr id="20" name="Picture 19">
            <a:extLst>
              <a:ext uri="{FF2B5EF4-FFF2-40B4-BE49-F238E27FC236}">
                <a16:creationId xmlns:a16="http://schemas.microsoft.com/office/drawing/2014/main" id="{81B3C8D7-BD21-29E1-DB62-62763EA4ED37}"/>
              </a:ext>
            </a:extLst>
          </p:cNvPr>
          <p:cNvPicPr>
            <a:picLocks noChangeAspect="1"/>
          </p:cNvPicPr>
          <p:nvPr/>
        </p:nvPicPr>
        <p:blipFill>
          <a:blip r:embed="rId3"/>
          <a:srcRect r="18686"/>
          <a:stretch/>
        </p:blipFill>
        <p:spPr>
          <a:xfrm>
            <a:off x="7909349" y="1930298"/>
            <a:ext cx="3965880" cy="2780017"/>
          </a:xfrm>
          <a:prstGeom prst="rect">
            <a:avLst/>
          </a:prstGeom>
        </p:spPr>
      </p:pic>
      <p:sp>
        <p:nvSpPr>
          <p:cNvPr id="6" name="Date Placeholder 5">
            <a:extLst>
              <a:ext uri="{FF2B5EF4-FFF2-40B4-BE49-F238E27FC236}">
                <a16:creationId xmlns:a16="http://schemas.microsoft.com/office/drawing/2014/main" id="{1F7836D1-F8E7-4971-3048-BBC8CA24C81E}"/>
              </a:ext>
            </a:extLst>
          </p:cNvPr>
          <p:cNvSpPr>
            <a:spLocks noGrp="1"/>
          </p:cNvSpPr>
          <p:nvPr>
            <p:ph type="dt" sz="half" idx="10"/>
          </p:nvPr>
        </p:nvSpPr>
        <p:spPr/>
        <p:txBody>
          <a:bodyPr/>
          <a:lstStyle/>
          <a:p>
            <a:r>
              <a:rPr lang="en-US"/>
              <a:t>27/06/2025</a:t>
            </a:r>
            <a:endParaRPr lang="en-US" dirty="0"/>
          </a:p>
        </p:txBody>
      </p:sp>
      <p:sp>
        <p:nvSpPr>
          <p:cNvPr id="7" name="Footer Placeholder 6">
            <a:extLst>
              <a:ext uri="{FF2B5EF4-FFF2-40B4-BE49-F238E27FC236}">
                <a16:creationId xmlns:a16="http://schemas.microsoft.com/office/drawing/2014/main" id="{3F535315-CA35-A94B-C83A-CBB694F17D98}"/>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171912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3F68D-8170-5ACF-88B8-A26B3E9EFD17}"/>
              </a:ext>
            </a:extLst>
          </p:cNvPr>
          <p:cNvSpPr>
            <a:spLocks noGrp="1"/>
          </p:cNvSpPr>
          <p:nvPr>
            <p:ph idx="1"/>
          </p:nvPr>
        </p:nvSpPr>
        <p:spPr>
          <a:xfrm>
            <a:off x="407989" y="1428709"/>
            <a:ext cx="11376024" cy="4608512"/>
          </a:xfrm>
        </p:spPr>
        <p:txBody>
          <a:bodyPr/>
          <a:lstStyle/>
          <a:p>
            <a:r>
              <a:rPr lang="en-GB" sz="2400" b="1" dirty="0">
                <a:solidFill>
                  <a:schemeClr val="tx1"/>
                </a:solidFill>
              </a:rPr>
              <a:t>Key aspects analysed:</a:t>
            </a:r>
            <a:endParaRPr lang="en-GB" sz="2400" dirty="0">
              <a:solidFill>
                <a:schemeClr val="tx1"/>
              </a:solidFill>
            </a:endParaRPr>
          </a:p>
          <a:p>
            <a:pPr marL="781200" lvl="1" indent="-457200">
              <a:buFont typeface="Arial" panose="020B0604020202020204" pitchFamily="34" charset="0"/>
              <a:buChar char="•"/>
            </a:pPr>
            <a:r>
              <a:rPr lang="en-GB" sz="2400" b="1" dirty="0">
                <a:solidFill>
                  <a:schemeClr val="tx1"/>
                </a:solidFill>
              </a:rPr>
              <a:t>main parameters </a:t>
            </a:r>
            <a:r>
              <a:rPr lang="en-GB" sz="2400" dirty="0">
                <a:solidFill>
                  <a:schemeClr val="tx1"/>
                </a:solidFill>
              </a:rPr>
              <a:t>and performance </a:t>
            </a:r>
          </a:p>
          <a:p>
            <a:pPr marL="781200" lvl="1" indent="-457200">
              <a:buFont typeface="Arial" panose="020B0604020202020204" pitchFamily="34" charset="0"/>
              <a:buChar char="•"/>
            </a:pPr>
            <a:r>
              <a:rPr lang="en-GB" sz="2400" b="1" dirty="0">
                <a:solidFill>
                  <a:schemeClr val="tx1"/>
                </a:solidFill>
              </a:rPr>
              <a:t>environmental</a:t>
            </a:r>
            <a:r>
              <a:rPr lang="en-GB" sz="2400" dirty="0">
                <a:solidFill>
                  <a:schemeClr val="tx1"/>
                </a:solidFill>
              </a:rPr>
              <a:t> aspects (carbon footprint)</a:t>
            </a:r>
          </a:p>
          <a:p>
            <a:pPr marL="781200" lvl="1" indent="-457200">
              <a:buFont typeface="Arial" panose="020B0604020202020204" pitchFamily="34" charset="0"/>
              <a:buChar char="•"/>
            </a:pPr>
            <a:r>
              <a:rPr lang="en-GB" sz="2400" b="1" dirty="0">
                <a:solidFill>
                  <a:schemeClr val="tx1"/>
                </a:solidFill>
              </a:rPr>
              <a:t>technical readiness</a:t>
            </a:r>
          </a:p>
          <a:p>
            <a:pPr marL="781200" lvl="1" indent="-457200">
              <a:buFont typeface="Arial" panose="020B0604020202020204" pitchFamily="34" charset="0"/>
              <a:buChar char="•"/>
            </a:pPr>
            <a:r>
              <a:rPr lang="en-GB" sz="2400" b="1" dirty="0">
                <a:solidFill>
                  <a:schemeClr val="tx1"/>
                </a:solidFill>
              </a:rPr>
              <a:t>material</a:t>
            </a:r>
            <a:r>
              <a:rPr lang="en-GB" sz="2400" dirty="0">
                <a:solidFill>
                  <a:schemeClr val="tx1"/>
                </a:solidFill>
              </a:rPr>
              <a:t> </a:t>
            </a:r>
            <a:r>
              <a:rPr lang="en-GB" sz="2400" b="1" dirty="0">
                <a:solidFill>
                  <a:schemeClr val="tx1"/>
                </a:solidFill>
              </a:rPr>
              <a:t>costs</a:t>
            </a:r>
            <a:r>
              <a:rPr lang="en-GB" sz="2400" dirty="0">
                <a:solidFill>
                  <a:schemeClr val="tx1"/>
                </a:solidFill>
              </a:rPr>
              <a:t> for accelerator and experiments construction and installation</a:t>
            </a:r>
            <a:endParaRPr lang="en-GB" sz="2400" b="1" dirty="0">
              <a:solidFill>
                <a:schemeClr val="tx1"/>
              </a:solidFill>
            </a:endParaRPr>
          </a:p>
          <a:p>
            <a:pPr marL="781200" lvl="1" indent="-457200">
              <a:buFont typeface="Arial" panose="020B0604020202020204" pitchFamily="34" charset="0"/>
              <a:buChar char="•"/>
            </a:pPr>
            <a:r>
              <a:rPr lang="en-GB" sz="2400" dirty="0">
                <a:solidFill>
                  <a:schemeClr val="tx1"/>
                </a:solidFill>
              </a:rPr>
              <a:t>human resources for accelerator construction and installation</a:t>
            </a:r>
          </a:p>
          <a:p>
            <a:pPr marL="781200" lvl="1" indent="-457200">
              <a:buFont typeface="Arial" panose="020B0604020202020204" pitchFamily="34" charset="0"/>
              <a:buChar char="•"/>
            </a:pPr>
            <a:r>
              <a:rPr lang="en-GB" sz="2400" b="1" dirty="0">
                <a:solidFill>
                  <a:schemeClr val="tx1"/>
                </a:solidFill>
              </a:rPr>
              <a:t>project timeline</a:t>
            </a:r>
          </a:p>
          <a:p>
            <a:pPr marL="781200" lvl="1" indent="-457200">
              <a:buFont typeface="Arial" panose="020B0604020202020204" pitchFamily="34" charset="0"/>
              <a:buChar char="•"/>
            </a:pPr>
            <a:r>
              <a:rPr lang="en-GB" sz="2400" dirty="0">
                <a:solidFill>
                  <a:schemeClr val="tx1"/>
                </a:solidFill>
              </a:rPr>
              <a:t>material and personnel costs for operation</a:t>
            </a:r>
          </a:p>
          <a:p>
            <a:r>
              <a:rPr lang="en-GB" sz="2400" dirty="0">
                <a:solidFill>
                  <a:schemeClr val="tx1"/>
                </a:solidFill>
              </a:rPr>
              <a:t>Contributed to standardise/normalise the input provided by the projects to the ESPP2026</a:t>
            </a:r>
          </a:p>
          <a:p>
            <a:endParaRPr lang="en-GB" sz="2400" dirty="0"/>
          </a:p>
        </p:txBody>
      </p:sp>
      <p:sp>
        <p:nvSpPr>
          <p:cNvPr id="3" name="Title 2">
            <a:extLst>
              <a:ext uri="{FF2B5EF4-FFF2-40B4-BE49-F238E27FC236}">
                <a16:creationId xmlns:a16="http://schemas.microsoft.com/office/drawing/2014/main" id="{DBD80AE7-641D-217C-4A58-344BD3A9287E}"/>
              </a:ext>
            </a:extLst>
          </p:cNvPr>
          <p:cNvSpPr>
            <a:spLocks noGrp="1"/>
          </p:cNvSpPr>
          <p:nvPr>
            <p:ph type="title"/>
          </p:nvPr>
        </p:nvSpPr>
        <p:spPr/>
        <p:txBody>
          <a:bodyPr/>
          <a:lstStyle/>
          <a:p>
            <a:r>
              <a:rPr lang="en-GB" dirty="0"/>
              <a:t>Methodology</a:t>
            </a:r>
            <a:endParaRPr lang="en-GB" dirty="0">
              <a:solidFill>
                <a:srgbClr val="FF0000"/>
              </a:solidFill>
            </a:endParaRPr>
          </a:p>
        </p:txBody>
      </p:sp>
      <p:sp>
        <p:nvSpPr>
          <p:cNvPr id="4" name="Slide Number Placeholder 3">
            <a:extLst>
              <a:ext uri="{FF2B5EF4-FFF2-40B4-BE49-F238E27FC236}">
                <a16:creationId xmlns:a16="http://schemas.microsoft.com/office/drawing/2014/main" id="{416003EC-1AB5-FC8E-B8FE-F4B4B4F2F30D}"/>
              </a:ext>
            </a:extLst>
          </p:cNvPr>
          <p:cNvSpPr>
            <a:spLocks noGrp="1"/>
          </p:cNvSpPr>
          <p:nvPr>
            <p:ph type="sldNum" sz="quarter" idx="12"/>
          </p:nvPr>
        </p:nvSpPr>
        <p:spPr/>
        <p:txBody>
          <a:bodyPr/>
          <a:lstStyle/>
          <a:p>
            <a:fld id="{36B5EA5A-BC32-A742-B11B-8E7414D5B535}" type="slidenum">
              <a:rPr lang="en-US" smtClean="0"/>
              <a:pPr/>
              <a:t>6</a:t>
            </a:fld>
            <a:endParaRPr lang="en-US" dirty="0"/>
          </a:p>
        </p:txBody>
      </p:sp>
      <p:sp>
        <p:nvSpPr>
          <p:cNvPr id="5" name="TextBox 4">
            <a:extLst>
              <a:ext uri="{FF2B5EF4-FFF2-40B4-BE49-F238E27FC236}">
                <a16:creationId xmlns:a16="http://schemas.microsoft.com/office/drawing/2014/main" id="{1BE8FD0B-05F1-EC4E-9476-29F5AC0E92CC}"/>
              </a:ext>
            </a:extLst>
          </p:cNvPr>
          <p:cNvSpPr txBox="1"/>
          <p:nvPr/>
        </p:nvSpPr>
        <p:spPr>
          <a:xfrm>
            <a:off x="9427468" y="4236720"/>
            <a:ext cx="2527465" cy="923330"/>
          </a:xfrm>
          <a:prstGeom prst="rect">
            <a:avLst/>
          </a:prstGeom>
          <a:noFill/>
        </p:spPr>
        <p:txBody>
          <a:bodyPr wrap="square" lIns="72000" tIns="0" rIns="0" bIns="0" rtlCol="0">
            <a:spAutoFit/>
          </a:bodyPr>
          <a:lstStyle/>
          <a:p>
            <a:r>
              <a:rPr lang="en-GB" sz="2000" dirty="0">
                <a:solidFill>
                  <a:srgbClr val="FF0000"/>
                </a:solidFill>
              </a:rPr>
              <a:t>only for </a:t>
            </a:r>
            <a:r>
              <a:rPr lang="en-GB" sz="2000" i="1" dirty="0">
                <a:solidFill>
                  <a:srgbClr val="FF0000"/>
                </a:solidFill>
              </a:rPr>
              <a:t>first phase</a:t>
            </a:r>
            <a:r>
              <a:rPr lang="en-GB" sz="2000" dirty="0">
                <a:solidFill>
                  <a:srgbClr val="FF0000"/>
                </a:solidFill>
              </a:rPr>
              <a:t> </a:t>
            </a:r>
            <a:r>
              <a:rPr lang="en-GB" sz="2000" dirty="0" err="1">
                <a:solidFill>
                  <a:srgbClr val="FF0000"/>
                </a:solidFill>
              </a:rPr>
              <a:t>e</a:t>
            </a:r>
            <a:r>
              <a:rPr lang="en-GB" sz="2000" baseline="30000" dirty="0" err="1">
                <a:solidFill>
                  <a:srgbClr val="FF0000"/>
                </a:solidFill>
              </a:rPr>
              <a:t>+</a:t>
            </a:r>
            <a:r>
              <a:rPr lang="en-GB" sz="2000" dirty="0" err="1">
                <a:solidFill>
                  <a:srgbClr val="FF0000"/>
                </a:solidFill>
              </a:rPr>
              <a:t>e</a:t>
            </a:r>
            <a:r>
              <a:rPr lang="en-GB" sz="2000" baseline="30000" dirty="0">
                <a:solidFill>
                  <a:srgbClr val="FF0000"/>
                </a:solidFill>
              </a:rPr>
              <a:t>-</a:t>
            </a:r>
            <a:r>
              <a:rPr lang="en-GB" sz="2000" dirty="0">
                <a:solidFill>
                  <a:srgbClr val="FF0000"/>
                </a:solidFill>
              </a:rPr>
              <a:t> colliders starting in the mid 2040s</a:t>
            </a:r>
          </a:p>
        </p:txBody>
      </p:sp>
      <p:cxnSp>
        <p:nvCxnSpPr>
          <p:cNvPr id="7" name="Straight Arrow Connector 6">
            <a:extLst>
              <a:ext uri="{FF2B5EF4-FFF2-40B4-BE49-F238E27FC236}">
                <a16:creationId xmlns:a16="http://schemas.microsoft.com/office/drawing/2014/main" id="{66E1DCFC-A8B2-1841-93FA-937BD8BF8FE4}"/>
              </a:ext>
            </a:extLst>
          </p:cNvPr>
          <p:cNvCxnSpPr>
            <a:cxnSpLocks/>
            <a:stCxn id="5" idx="1"/>
          </p:cNvCxnSpPr>
          <p:nvPr/>
        </p:nvCxnSpPr>
        <p:spPr>
          <a:xfrm flipH="1" flipV="1">
            <a:off x="9010996" y="4081145"/>
            <a:ext cx="416472" cy="617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047CE1A-825B-824E-AF8F-52C5DD0876CD}"/>
              </a:ext>
            </a:extLst>
          </p:cNvPr>
          <p:cNvCxnSpPr>
            <a:cxnSpLocks/>
            <a:stCxn id="5" idx="1"/>
          </p:cNvCxnSpPr>
          <p:nvPr/>
        </p:nvCxnSpPr>
        <p:spPr>
          <a:xfrm flipH="1">
            <a:off x="7049193" y="4698385"/>
            <a:ext cx="2378275" cy="155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F0C471FB-3C76-AF76-8111-FD93EF845FB5}"/>
              </a:ext>
            </a:extLst>
          </p:cNvPr>
          <p:cNvSpPr>
            <a:spLocks noGrp="1"/>
          </p:cNvSpPr>
          <p:nvPr>
            <p:ph type="dt" sz="half" idx="10"/>
          </p:nvPr>
        </p:nvSpPr>
        <p:spPr/>
        <p:txBody>
          <a:bodyPr/>
          <a:lstStyle/>
          <a:p>
            <a:r>
              <a:rPr lang="en-US"/>
              <a:t>27/06/2025</a:t>
            </a:r>
            <a:endParaRPr lang="en-US" dirty="0"/>
          </a:p>
        </p:txBody>
      </p:sp>
      <p:sp>
        <p:nvSpPr>
          <p:cNvPr id="9" name="Footer Placeholder 8">
            <a:extLst>
              <a:ext uri="{FF2B5EF4-FFF2-40B4-BE49-F238E27FC236}">
                <a16:creationId xmlns:a16="http://schemas.microsoft.com/office/drawing/2014/main" id="{116C9F04-DD95-E83B-F079-7FA2E1A74B78}"/>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110634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7EEDB-B6C2-C452-1C33-E4ECAC002E3E}"/>
              </a:ext>
            </a:extLst>
          </p:cNvPr>
          <p:cNvSpPr>
            <a:spLocks noGrp="1"/>
          </p:cNvSpPr>
          <p:nvPr>
            <p:ph type="title"/>
          </p:nvPr>
        </p:nvSpPr>
        <p:spPr/>
        <p:txBody>
          <a:bodyPr/>
          <a:lstStyle/>
          <a:p>
            <a:r>
              <a:rPr lang="en-US" dirty="0"/>
              <a:t>Performance comparison</a:t>
            </a:r>
            <a:endParaRPr lang="en-GB" dirty="0"/>
          </a:p>
        </p:txBody>
      </p:sp>
      <p:sp>
        <p:nvSpPr>
          <p:cNvPr id="2" name="Content Placeholder 1">
            <a:extLst>
              <a:ext uri="{FF2B5EF4-FFF2-40B4-BE49-F238E27FC236}">
                <a16:creationId xmlns:a16="http://schemas.microsoft.com/office/drawing/2014/main" id="{BA6A3D7A-F42E-6B31-61CB-4BB8FF557FDA}"/>
              </a:ext>
            </a:extLst>
          </p:cNvPr>
          <p:cNvSpPr>
            <a:spLocks noGrp="1"/>
          </p:cNvSpPr>
          <p:nvPr>
            <p:ph sz="half" idx="1"/>
          </p:nvPr>
        </p:nvSpPr>
        <p:spPr/>
        <p:txBody>
          <a:bodyPr/>
          <a:lstStyle/>
          <a:p>
            <a:r>
              <a:rPr lang="en-GB" sz="2000" dirty="0">
                <a:solidFill>
                  <a:schemeClr val="tx1"/>
                </a:solidFill>
                <a:ea typeface="Times New Roman" panose="02020603050405020304" pitchFamily="18" charset="0"/>
              </a:rPr>
              <a:t>Common assumptions for the operational scenarios for e</a:t>
            </a:r>
            <a:r>
              <a:rPr lang="en-GB" sz="2000" baseline="30000" dirty="0">
                <a:solidFill>
                  <a:schemeClr val="tx1"/>
                </a:solidFill>
                <a:ea typeface="Times New Roman" panose="02020603050405020304" pitchFamily="18" charset="0"/>
              </a:rPr>
              <a:t>+</a:t>
            </a:r>
            <a:r>
              <a:rPr lang="en-GB" sz="2000" dirty="0">
                <a:solidFill>
                  <a:schemeClr val="tx1"/>
                </a:solidFill>
                <a:ea typeface="Times New Roman" panose="02020603050405020304" pitchFamily="18" charset="0"/>
              </a:rPr>
              <a:t>/e</a:t>
            </a:r>
            <a:r>
              <a:rPr lang="en-GB" sz="2000" baseline="30000" dirty="0">
                <a:solidFill>
                  <a:schemeClr val="tx1"/>
                </a:solidFill>
                <a:ea typeface="Times New Roman" panose="02020603050405020304" pitchFamily="18" charset="0"/>
              </a:rPr>
              <a:t>-</a:t>
            </a:r>
            <a:r>
              <a:rPr lang="en-GB" sz="2000" dirty="0">
                <a:solidFill>
                  <a:schemeClr val="tx1"/>
                </a:solidFill>
                <a:ea typeface="Times New Roman" panose="02020603050405020304" pitchFamily="18" charset="0"/>
              </a:rPr>
              <a:t> colliders </a:t>
            </a:r>
          </a:p>
          <a:p>
            <a:pPr marL="609750" lvl="1" indent="-285750">
              <a:buFont typeface="Arial" panose="020B0604020202020204" pitchFamily="34" charset="0"/>
              <a:buChar char="•"/>
            </a:pPr>
            <a:r>
              <a:rPr lang="en-GB" sz="1700" b="1" dirty="0">
                <a:solidFill>
                  <a:srgbClr val="FF0000"/>
                </a:solidFill>
                <a:ea typeface="Times New Roman" panose="02020603050405020304" pitchFamily="18" charset="0"/>
              </a:rPr>
              <a:t>integrated luminosity </a:t>
            </a:r>
            <a:r>
              <a:rPr lang="en-GB" sz="1700" dirty="0">
                <a:solidFill>
                  <a:schemeClr val="tx1"/>
                </a:solidFill>
                <a:ea typeface="Times New Roman" panose="02020603050405020304" pitchFamily="18" charset="0"/>
              </a:rPr>
              <a:t>estimate per year (</a:t>
            </a:r>
            <a:r>
              <a:rPr lang="en-GB" sz="1700" b="1" dirty="0">
                <a:solidFill>
                  <a:schemeClr val="tx1"/>
                </a:solidFill>
                <a:ea typeface="Times New Roman" panose="02020603050405020304" pitchFamily="18" charset="0"/>
              </a:rPr>
              <a:t>summed over all IPs</a:t>
            </a:r>
            <a:r>
              <a:rPr lang="en-GB" sz="1700" dirty="0">
                <a:solidFill>
                  <a:schemeClr val="tx1"/>
                </a:solidFill>
                <a:ea typeface="Times New Roman" panose="02020603050405020304" pitchFamily="18" charset="0"/>
              </a:rPr>
              <a:t>)</a:t>
            </a:r>
          </a:p>
          <a:p>
            <a:pPr marL="609750" lvl="1" indent="-285750">
              <a:buFont typeface="Arial" panose="020B0604020202020204" pitchFamily="34" charset="0"/>
              <a:buChar char="•"/>
            </a:pPr>
            <a:r>
              <a:rPr lang="en-GB" sz="1700" b="1" dirty="0">
                <a:solidFill>
                  <a:srgbClr val="FF0000"/>
                </a:solidFill>
                <a:ea typeface="Times New Roman" panose="02020603050405020304" pitchFamily="18" charset="0"/>
              </a:rPr>
              <a:t>electricity consumption</a:t>
            </a:r>
            <a:r>
              <a:rPr lang="en-GB" sz="1700" dirty="0">
                <a:ea typeface="Times New Roman" panose="02020603050405020304" pitchFamily="18" charset="0"/>
              </a:rPr>
              <a:t> </a:t>
            </a:r>
            <a:r>
              <a:rPr lang="en-GB" sz="1700" dirty="0">
                <a:solidFill>
                  <a:schemeClr val="tx1"/>
                </a:solidFill>
                <a:ea typeface="Times New Roman" panose="02020603050405020304" pitchFamily="18" charset="0"/>
              </a:rPr>
              <a:t>per year, knowing the peak wall plug power and the fraction used during each operation phase, </a:t>
            </a:r>
            <a:r>
              <a:rPr lang="en-GB" sz="1700" b="1" dirty="0">
                <a:solidFill>
                  <a:schemeClr val="tx1"/>
                </a:solidFill>
                <a:ea typeface="Times New Roman" panose="02020603050405020304" pitchFamily="18" charset="0"/>
              </a:rPr>
              <a:t>provided by the projects</a:t>
            </a:r>
            <a:r>
              <a:rPr lang="en-GB" sz="1700" dirty="0">
                <a:solidFill>
                  <a:schemeClr val="tx1"/>
                </a:solidFill>
                <a:ea typeface="Times New Roman" panose="02020603050405020304" pitchFamily="18" charset="0"/>
              </a:rPr>
              <a:t>.</a:t>
            </a:r>
          </a:p>
        </p:txBody>
      </p:sp>
      <p:sp>
        <p:nvSpPr>
          <p:cNvPr id="5" name="Content Placeholder 4">
            <a:extLst>
              <a:ext uri="{FF2B5EF4-FFF2-40B4-BE49-F238E27FC236}">
                <a16:creationId xmlns:a16="http://schemas.microsoft.com/office/drawing/2014/main" id="{40236834-F123-7582-3814-B644429D9015}"/>
              </a:ext>
            </a:extLst>
          </p:cNvPr>
          <p:cNvSpPr>
            <a:spLocks noGrp="1"/>
          </p:cNvSpPr>
          <p:nvPr>
            <p:ph sz="half" idx="2"/>
          </p:nvPr>
        </p:nvSpPr>
        <p:spPr/>
        <p:txBody>
          <a:bodyPr/>
          <a:lstStyle/>
          <a:p>
            <a:endParaRPr lang="en-GB"/>
          </a:p>
        </p:txBody>
      </p:sp>
      <p:sp>
        <p:nvSpPr>
          <p:cNvPr id="4" name="Slide Number Placeholder 3">
            <a:extLst>
              <a:ext uri="{FF2B5EF4-FFF2-40B4-BE49-F238E27FC236}">
                <a16:creationId xmlns:a16="http://schemas.microsoft.com/office/drawing/2014/main" id="{641EA7C0-E729-66BD-7E82-1A46908FEECC}"/>
              </a:ext>
            </a:extLst>
          </p:cNvPr>
          <p:cNvSpPr>
            <a:spLocks noGrp="1"/>
          </p:cNvSpPr>
          <p:nvPr>
            <p:ph type="sldNum" sz="quarter" idx="12"/>
          </p:nvPr>
        </p:nvSpPr>
        <p:spPr/>
        <p:txBody>
          <a:bodyPr/>
          <a:lstStyle/>
          <a:p>
            <a:fld id="{36B5EA5A-BC32-A742-B11B-8E7414D5B535}" type="slidenum">
              <a:rPr lang="en-US" smtClean="0"/>
              <a:pPr/>
              <a:t>7</a:t>
            </a:fld>
            <a:endParaRPr lang="en-US" dirty="0"/>
          </a:p>
        </p:txBody>
      </p:sp>
      <p:pic>
        <p:nvPicPr>
          <p:cNvPr id="7" name="Picture 6">
            <a:extLst>
              <a:ext uri="{FF2B5EF4-FFF2-40B4-BE49-F238E27FC236}">
                <a16:creationId xmlns:a16="http://schemas.microsoft.com/office/drawing/2014/main" id="{EBA75699-9F69-6547-9C9D-759B00D4DC4F}"/>
              </a:ext>
            </a:extLst>
          </p:cNvPr>
          <p:cNvPicPr>
            <a:picLocks noChangeAspect="1"/>
          </p:cNvPicPr>
          <p:nvPr/>
        </p:nvPicPr>
        <p:blipFill>
          <a:blip r:embed="rId2"/>
          <a:stretch>
            <a:fillRect/>
          </a:stretch>
        </p:blipFill>
        <p:spPr>
          <a:xfrm>
            <a:off x="6024562" y="1076841"/>
            <a:ext cx="6155407" cy="3318903"/>
          </a:xfrm>
          <a:prstGeom prst="rect">
            <a:avLst/>
          </a:prstGeom>
        </p:spPr>
      </p:pic>
      <p:pic>
        <p:nvPicPr>
          <p:cNvPr id="21" name="Picture 20">
            <a:extLst>
              <a:ext uri="{FF2B5EF4-FFF2-40B4-BE49-F238E27FC236}">
                <a16:creationId xmlns:a16="http://schemas.microsoft.com/office/drawing/2014/main" id="{27936577-106A-3942-9167-55DA2AEF1700}"/>
              </a:ext>
            </a:extLst>
          </p:cNvPr>
          <p:cNvPicPr>
            <a:picLocks noChangeAspect="1"/>
          </p:cNvPicPr>
          <p:nvPr/>
        </p:nvPicPr>
        <p:blipFill>
          <a:blip r:embed="rId3"/>
          <a:stretch>
            <a:fillRect/>
          </a:stretch>
        </p:blipFill>
        <p:spPr>
          <a:xfrm>
            <a:off x="187361" y="4220168"/>
            <a:ext cx="7809632" cy="1865726"/>
          </a:xfrm>
          <a:prstGeom prst="rect">
            <a:avLst/>
          </a:prstGeom>
        </p:spPr>
      </p:pic>
      <p:sp>
        <p:nvSpPr>
          <p:cNvPr id="6" name="Date Placeholder 5">
            <a:extLst>
              <a:ext uri="{FF2B5EF4-FFF2-40B4-BE49-F238E27FC236}">
                <a16:creationId xmlns:a16="http://schemas.microsoft.com/office/drawing/2014/main" id="{0A621C1F-BBE1-1941-7243-01625D26F048}"/>
              </a:ext>
            </a:extLst>
          </p:cNvPr>
          <p:cNvSpPr>
            <a:spLocks noGrp="1"/>
          </p:cNvSpPr>
          <p:nvPr>
            <p:ph type="dt" sz="half" idx="10"/>
          </p:nvPr>
        </p:nvSpPr>
        <p:spPr/>
        <p:txBody>
          <a:bodyPr/>
          <a:lstStyle/>
          <a:p>
            <a:r>
              <a:rPr lang="en-US"/>
              <a:t>27/06/2025</a:t>
            </a:r>
            <a:endParaRPr lang="en-US" dirty="0"/>
          </a:p>
        </p:txBody>
      </p:sp>
      <p:sp>
        <p:nvSpPr>
          <p:cNvPr id="8" name="Footer Placeholder 7">
            <a:extLst>
              <a:ext uri="{FF2B5EF4-FFF2-40B4-BE49-F238E27FC236}">
                <a16:creationId xmlns:a16="http://schemas.microsoft.com/office/drawing/2014/main" id="{DBECB43E-E518-F28C-4AB8-F69936DFEB17}"/>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374428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5AE676-7434-2642-8651-5C23047458B5}"/>
              </a:ext>
            </a:extLst>
          </p:cNvPr>
          <p:cNvPicPr>
            <a:picLocks noChangeAspect="1"/>
          </p:cNvPicPr>
          <p:nvPr/>
        </p:nvPicPr>
        <p:blipFill>
          <a:blip r:embed="rId2"/>
          <a:stretch>
            <a:fillRect/>
          </a:stretch>
        </p:blipFill>
        <p:spPr>
          <a:xfrm>
            <a:off x="0" y="1488536"/>
            <a:ext cx="11879288" cy="4623674"/>
          </a:xfrm>
          <a:prstGeom prst="rect">
            <a:avLst/>
          </a:prstGeom>
        </p:spPr>
      </p:pic>
      <p:sp>
        <p:nvSpPr>
          <p:cNvPr id="2" name="Content Placeholder 1">
            <a:extLst>
              <a:ext uri="{FF2B5EF4-FFF2-40B4-BE49-F238E27FC236}">
                <a16:creationId xmlns:a16="http://schemas.microsoft.com/office/drawing/2014/main" id="{BA6A3D7A-F42E-6B31-61CB-4BB8FF557FDA}"/>
              </a:ext>
            </a:extLst>
          </p:cNvPr>
          <p:cNvSpPr>
            <a:spLocks noGrp="1"/>
          </p:cNvSpPr>
          <p:nvPr>
            <p:ph idx="1"/>
          </p:nvPr>
        </p:nvSpPr>
        <p:spPr>
          <a:xfrm>
            <a:off x="265486" y="1216898"/>
            <a:ext cx="11376024" cy="4608512"/>
          </a:xfrm>
        </p:spPr>
        <p:txBody>
          <a:bodyPr/>
          <a:lstStyle/>
          <a:p>
            <a:r>
              <a:rPr lang="en-GB" sz="2000" b="1" dirty="0">
                <a:solidFill>
                  <a:schemeClr val="tx1"/>
                </a:solidFill>
              </a:rPr>
              <a:t>Comparison table for </a:t>
            </a:r>
            <a:r>
              <a:rPr lang="en-GB" sz="2000" b="1" dirty="0" err="1">
                <a:solidFill>
                  <a:schemeClr val="tx1"/>
                </a:solidFill>
              </a:rPr>
              <a:t>e</a:t>
            </a:r>
            <a:r>
              <a:rPr lang="en-GB" sz="2000" b="1" baseline="30000" dirty="0" err="1">
                <a:solidFill>
                  <a:schemeClr val="tx1"/>
                </a:solidFill>
              </a:rPr>
              <a:t>+</a:t>
            </a:r>
            <a:r>
              <a:rPr lang="en-GB" sz="2000" b="1" dirty="0" err="1">
                <a:solidFill>
                  <a:schemeClr val="tx1"/>
                </a:solidFill>
              </a:rPr>
              <a:t>e</a:t>
            </a:r>
            <a:r>
              <a:rPr lang="en-GB" sz="2000" b="1" baseline="30000" dirty="0">
                <a:solidFill>
                  <a:schemeClr val="tx1"/>
                </a:solidFill>
              </a:rPr>
              <a:t>-</a:t>
            </a:r>
            <a:r>
              <a:rPr lang="en-GB" sz="2000" b="1" dirty="0">
                <a:solidFill>
                  <a:schemeClr val="tx1"/>
                </a:solidFill>
              </a:rPr>
              <a:t> colliders </a:t>
            </a:r>
            <a:r>
              <a:rPr lang="en-GB" sz="2000" dirty="0">
                <a:solidFill>
                  <a:schemeClr val="tx1"/>
                </a:solidFill>
              </a:rPr>
              <a:t>starting in the </a:t>
            </a:r>
            <a:r>
              <a:rPr lang="en-GB" sz="2000" b="1" dirty="0">
                <a:solidFill>
                  <a:schemeClr val="tx1"/>
                </a:solidFill>
              </a:rPr>
              <a:t>mid 2040s</a:t>
            </a:r>
            <a:r>
              <a:rPr lang="en-GB" sz="2000" dirty="0">
                <a:solidFill>
                  <a:schemeClr val="tx1"/>
                </a:solidFill>
              </a:rPr>
              <a:t>:</a:t>
            </a:r>
          </a:p>
        </p:txBody>
      </p:sp>
      <p:sp>
        <p:nvSpPr>
          <p:cNvPr id="3" name="Title 2">
            <a:extLst>
              <a:ext uri="{FF2B5EF4-FFF2-40B4-BE49-F238E27FC236}">
                <a16:creationId xmlns:a16="http://schemas.microsoft.com/office/drawing/2014/main" id="{FF77EEDB-B6C2-C452-1C33-E4ECAC002E3E}"/>
              </a:ext>
            </a:extLst>
          </p:cNvPr>
          <p:cNvSpPr>
            <a:spLocks noGrp="1"/>
          </p:cNvSpPr>
          <p:nvPr>
            <p:ph type="title"/>
          </p:nvPr>
        </p:nvSpPr>
        <p:spPr/>
        <p:txBody>
          <a:bodyPr/>
          <a:lstStyle/>
          <a:p>
            <a:r>
              <a:rPr lang="en-US" dirty="0"/>
              <a:t>Performance comparison</a:t>
            </a:r>
            <a:endParaRPr lang="en-GB" dirty="0"/>
          </a:p>
        </p:txBody>
      </p:sp>
      <p:sp>
        <p:nvSpPr>
          <p:cNvPr id="4" name="Slide Number Placeholder 3">
            <a:extLst>
              <a:ext uri="{FF2B5EF4-FFF2-40B4-BE49-F238E27FC236}">
                <a16:creationId xmlns:a16="http://schemas.microsoft.com/office/drawing/2014/main" id="{641EA7C0-E729-66BD-7E82-1A46908FEECC}"/>
              </a:ext>
            </a:extLst>
          </p:cNvPr>
          <p:cNvSpPr>
            <a:spLocks noGrp="1"/>
          </p:cNvSpPr>
          <p:nvPr>
            <p:ph type="sldNum" sz="quarter" idx="12"/>
          </p:nvPr>
        </p:nvSpPr>
        <p:spPr/>
        <p:txBody>
          <a:bodyPr/>
          <a:lstStyle/>
          <a:p>
            <a:fld id="{36B5EA5A-BC32-A742-B11B-8E7414D5B535}" type="slidenum">
              <a:rPr lang="en-US" smtClean="0"/>
              <a:pPr/>
              <a:t>8</a:t>
            </a:fld>
            <a:endParaRPr lang="en-US" dirty="0"/>
          </a:p>
        </p:txBody>
      </p:sp>
      <p:sp>
        <p:nvSpPr>
          <p:cNvPr id="8" name="Rounded Rectangle 7">
            <a:extLst>
              <a:ext uri="{FF2B5EF4-FFF2-40B4-BE49-F238E27FC236}">
                <a16:creationId xmlns:a16="http://schemas.microsoft.com/office/drawing/2014/main" id="{880BE6B8-6B52-6C48-9FDB-EF7F7D4F14FD}"/>
              </a:ext>
            </a:extLst>
          </p:cNvPr>
          <p:cNvSpPr/>
          <p:nvPr/>
        </p:nvSpPr>
        <p:spPr>
          <a:xfrm>
            <a:off x="6069" y="2836506"/>
            <a:ext cx="11843809" cy="242596"/>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B6C0F460-DB82-7A45-B8CD-7B3A5FA3FA68}"/>
              </a:ext>
            </a:extLst>
          </p:cNvPr>
          <p:cNvSpPr/>
          <p:nvPr/>
        </p:nvSpPr>
        <p:spPr>
          <a:xfrm>
            <a:off x="27709" y="3825551"/>
            <a:ext cx="11851579" cy="104503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29D250A4-93B2-C54B-AD51-456D01D79162}"/>
              </a:ext>
            </a:extLst>
          </p:cNvPr>
          <p:cNvSpPr/>
          <p:nvPr/>
        </p:nvSpPr>
        <p:spPr>
          <a:xfrm>
            <a:off x="61084" y="5337110"/>
            <a:ext cx="11818204" cy="756439"/>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EA3C514-2BFC-AE1C-902B-13F2B0B39FA7}"/>
              </a:ext>
            </a:extLst>
          </p:cNvPr>
          <p:cNvSpPr txBox="1"/>
          <p:nvPr/>
        </p:nvSpPr>
        <p:spPr>
          <a:xfrm>
            <a:off x="9961068" y="1071657"/>
            <a:ext cx="1979712" cy="523220"/>
          </a:xfrm>
          <a:prstGeom prst="rect">
            <a:avLst/>
          </a:prstGeom>
          <a:solidFill>
            <a:srgbClr val="FF99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b="1" dirty="0">
                <a:solidFill>
                  <a:srgbClr val="FFFF00"/>
                </a:solidFill>
              </a:rPr>
              <a:t>LP: low power</a:t>
            </a:r>
          </a:p>
          <a:p>
            <a:pPr algn="ctr"/>
            <a:r>
              <a:rPr lang="en-GB" sz="1400" b="1" dirty="0">
                <a:solidFill>
                  <a:srgbClr val="FFFF00"/>
                </a:solidFill>
              </a:rPr>
              <a:t>FP: full power</a:t>
            </a:r>
          </a:p>
        </p:txBody>
      </p:sp>
      <p:sp>
        <p:nvSpPr>
          <p:cNvPr id="7" name="Date Placeholder 6">
            <a:extLst>
              <a:ext uri="{FF2B5EF4-FFF2-40B4-BE49-F238E27FC236}">
                <a16:creationId xmlns:a16="http://schemas.microsoft.com/office/drawing/2014/main" id="{B294E702-060D-3DC6-785B-FE3EF9725A00}"/>
              </a:ext>
            </a:extLst>
          </p:cNvPr>
          <p:cNvSpPr>
            <a:spLocks noGrp="1"/>
          </p:cNvSpPr>
          <p:nvPr>
            <p:ph type="dt" sz="half" idx="10"/>
          </p:nvPr>
        </p:nvSpPr>
        <p:spPr/>
        <p:txBody>
          <a:bodyPr/>
          <a:lstStyle/>
          <a:p>
            <a:r>
              <a:rPr lang="en-US"/>
              <a:t>27/06/2025</a:t>
            </a:r>
            <a:endParaRPr lang="en-US" dirty="0"/>
          </a:p>
        </p:txBody>
      </p:sp>
      <p:sp>
        <p:nvSpPr>
          <p:cNvPr id="9" name="Footer Placeholder 8">
            <a:extLst>
              <a:ext uri="{FF2B5EF4-FFF2-40B4-BE49-F238E27FC236}">
                <a16:creationId xmlns:a16="http://schemas.microsoft.com/office/drawing/2014/main" id="{69BEB761-F973-2934-E3C2-3660C412FC14}"/>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9903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7EEDB-B6C2-C452-1C33-E4ECAC002E3E}"/>
              </a:ext>
            </a:extLst>
          </p:cNvPr>
          <p:cNvSpPr>
            <a:spLocks noGrp="1"/>
          </p:cNvSpPr>
          <p:nvPr>
            <p:ph type="title"/>
          </p:nvPr>
        </p:nvSpPr>
        <p:spPr/>
        <p:txBody>
          <a:bodyPr/>
          <a:lstStyle/>
          <a:p>
            <a:r>
              <a:rPr lang="en-US" dirty="0"/>
              <a:t>Performance comparison</a:t>
            </a:r>
            <a:endParaRPr lang="en-GB" dirty="0"/>
          </a:p>
        </p:txBody>
      </p:sp>
      <p:sp>
        <p:nvSpPr>
          <p:cNvPr id="8" name="Content Placeholder 7">
            <a:extLst>
              <a:ext uri="{FF2B5EF4-FFF2-40B4-BE49-F238E27FC236}">
                <a16:creationId xmlns:a16="http://schemas.microsoft.com/office/drawing/2014/main" id="{9F063302-C1CB-69FD-111D-D096ADCDBADB}"/>
              </a:ext>
            </a:extLst>
          </p:cNvPr>
          <p:cNvSpPr>
            <a:spLocks noGrp="1"/>
          </p:cNvSpPr>
          <p:nvPr>
            <p:ph sz="half" idx="2"/>
          </p:nvPr>
        </p:nvSpPr>
        <p:spPr>
          <a:xfrm>
            <a:off x="5477934" y="1294047"/>
            <a:ext cx="6638223" cy="4608511"/>
          </a:xfrm>
        </p:spPr>
        <p:txBody>
          <a:bodyPr/>
          <a:lstStyle/>
          <a:p>
            <a:pPr marL="342900" indent="-342900">
              <a:lnSpc>
                <a:spcPct val="100000"/>
              </a:lnSpc>
              <a:buFont typeface="Arial" panose="020B0604020202020204" pitchFamily="34" charset="0"/>
              <a:buChar char="•"/>
            </a:pPr>
            <a:r>
              <a:rPr lang="en-GB" sz="1800" dirty="0">
                <a:solidFill>
                  <a:schemeClr val="tx1"/>
                </a:solidFill>
              </a:rPr>
              <a:t>Circular colliders (CC) are more efficient than Linear Colliders (LC) at energies up to 300-350 GeV.</a:t>
            </a:r>
            <a:r>
              <a:rPr lang="en-GB" sz="1800" b="0" dirty="0">
                <a:solidFill>
                  <a:schemeClr val="tx1"/>
                </a:solidFill>
              </a:rPr>
              <a:t> Note the improvement </a:t>
            </a:r>
            <a:r>
              <a:rPr lang="en-GB" sz="1800" b="0" dirty="0" err="1">
                <a:solidFill>
                  <a:schemeClr val="tx1"/>
                </a:solidFill>
              </a:rPr>
              <a:t>w.r.t.</a:t>
            </a:r>
            <a:r>
              <a:rPr lang="en-GB" sz="1800" b="0" dirty="0">
                <a:solidFill>
                  <a:schemeClr val="tx1"/>
                </a:solidFill>
              </a:rPr>
              <a:t> LEP/LEP2</a:t>
            </a:r>
          </a:p>
          <a:p>
            <a:pPr marL="342900" indent="-342900">
              <a:lnSpc>
                <a:spcPct val="100000"/>
              </a:lnSpc>
              <a:buFont typeface="Arial" panose="020B0604020202020204" pitchFamily="34" charset="0"/>
              <a:buChar char="•"/>
            </a:pPr>
            <a:r>
              <a:rPr lang="en-GB" sz="1800" dirty="0">
                <a:solidFill>
                  <a:schemeClr val="tx1"/>
                </a:solidFill>
              </a:rPr>
              <a:t>LC can reach the O(TeV) region </a:t>
            </a:r>
            <a:r>
              <a:rPr lang="en-GB" sz="1800" b="0" dirty="0">
                <a:solidFill>
                  <a:schemeClr val="tx1"/>
                </a:solidFill>
              </a:rPr>
              <a:t>(no synchrotron radiation loss)</a:t>
            </a:r>
          </a:p>
          <a:p>
            <a:pPr marL="342900" indent="-342900">
              <a:lnSpc>
                <a:spcPct val="100000"/>
              </a:lnSpc>
              <a:buFont typeface="Arial" panose="020B0604020202020204" pitchFamily="34" charset="0"/>
              <a:buChar char="•"/>
            </a:pPr>
            <a:r>
              <a:rPr lang="en-GB" sz="1800" dirty="0">
                <a:solidFill>
                  <a:schemeClr val="tx1"/>
                </a:solidFill>
              </a:rPr>
              <a:t>CC can accommodate more experiments </a:t>
            </a:r>
            <a:r>
              <a:rPr lang="en-GB" sz="1800" b="0" dirty="0">
                <a:solidFill>
                  <a:schemeClr val="tx1"/>
                </a:solidFill>
              </a:rPr>
              <a:t>operating in parallel</a:t>
            </a:r>
          </a:p>
          <a:p>
            <a:pPr marL="342900" indent="-342900">
              <a:lnSpc>
                <a:spcPct val="100000"/>
              </a:lnSpc>
              <a:buFont typeface="Arial" panose="020B0604020202020204" pitchFamily="34" charset="0"/>
              <a:buChar char="•"/>
            </a:pPr>
            <a:r>
              <a:rPr lang="en-GB" sz="1800" dirty="0">
                <a:solidFill>
                  <a:schemeClr val="tx1"/>
                </a:solidFill>
              </a:rPr>
              <a:t>FCC-ee collision energy can be varied between 90 and 240 GeV seamlessly</a:t>
            </a:r>
            <a:r>
              <a:rPr lang="en-GB" sz="1800" b="0" dirty="0">
                <a:solidFill>
                  <a:schemeClr val="tx1"/>
                </a:solidFill>
              </a:rPr>
              <a:t> at unparalleled luminosity.</a:t>
            </a:r>
          </a:p>
          <a:p>
            <a:pPr marL="342900" indent="-342900">
              <a:lnSpc>
                <a:spcPct val="100000"/>
              </a:lnSpc>
              <a:buFont typeface="Arial" panose="020B0604020202020204" pitchFamily="34" charset="0"/>
              <a:buChar char="•"/>
            </a:pPr>
            <a:r>
              <a:rPr lang="en-GB" sz="1800" dirty="0">
                <a:solidFill>
                  <a:schemeClr val="tx1"/>
                </a:solidFill>
              </a:rPr>
              <a:t>LC baselines include polarized </a:t>
            </a:r>
            <a:r>
              <a:rPr lang="en-GB" sz="1800" b="0" dirty="0">
                <a:solidFill>
                  <a:schemeClr val="tx1"/>
                </a:solidFill>
              </a:rPr>
              <a:t>e</a:t>
            </a:r>
            <a:r>
              <a:rPr lang="en-GB" sz="1800" b="0" baseline="30000" dirty="0">
                <a:solidFill>
                  <a:schemeClr val="tx1"/>
                </a:solidFill>
              </a:rPr>
              <a:t>- </a:t>
            </a:r>
            <a:r>
              <a:rPr lang="en-GB" sz="1800" b="0" dirty="0">
                <a:solidFill>
                  <a:schemeClr val="tx1"/>
                </a:solidFill>
              </a:rPr>
              <a:t>beam. For LCF e</a:t>
            </a:r>
            <a:r>
              <a:rPr lang="en-GB" sz="1800" b="0" baseline="30000" dirty="0">
                <a:solidFill>
                  <a:schemeClr val="tx1"/>
                </a:solidFill>
              </a:rPr>
              <a:t>+</a:t>
            </a:r>
            <a:r>
              <a:rPr lang="en-GB" sz="1800" b="0" dirty="0">
                <a:solidFill>
                  <a:schemeClr val="tx1"/>
                </a:solidFill>
              </a:rPr>
              <a:t> too.</a:t>
            </a:r>
          </a:p>
          <a:p>
            <a:pPr marL="342900" indent="-342900">
              <a:lnSpc>
                <a:spcPct val="100000"/>
              </a:lnSpc>
              <a:buFont typeface="Arial" panose="020B0604020202020204" pitchFamily="34" charset="0"/>
              <a:buChar char="•"/>
            </a:pPr>
            <a:r>
              <a:rPr lang="en-GB" sz="1800" dirty="0">
                <a:solidFill>
                  <a:schemeClr val="tx1"/>
                </a:solidFill>
              </a:rPr>
              <a:t>LEP3 proposal still at pre-conceptual design level</a:t>
            </a:r>
            <a:r>
              <a:rPr lang="en-GB" sz="1800" b="0" dirty="0">
                <a:solidFill>
                  <a:schemeClr val="tx1"/>
                </a:solidFill>
              </a:rPr>
              <a:t>: larger uncertainty on luminosity, power consumption</a:t>
            </a:r>
          </a:p>
        </p:txBody>
      </p:sp>
      <p:sp>
        <p:nvSpPr>
          <p:cNvPr id="4" name="Slide Number Placeholder 3">
            <a:extLst>
              <a:ext uri="{FF2B5EF4-FFF2-40B4-BE49-F238E27FC236}">
                <a16:creationId xmlns:a16="http://schemas.microsoft.com/office/drawing/2014/main" id="{641EA7C0-E729-66BD-7E82-1A46908FEECC}"/>
              </a:ext>
            </a:extLst>
          </p:cNvPr>
          <p:cNvSpPr>
            <a:spLocks noGrp="1"/>
          </p:cNvSpPr>
          <p:nvPr>
            <p:ph type="sldNum" sz="quarter" idx="12"/>
          </p:nvPr>
        </p:nvSpPr>
        <p:spPr/>
        <p:txBody>
          <a:bodyPr/>
          <a:lstStyle/>
          <a:p>
            <a:fld id="{36B5EA5A-BC32-A742-B11B-8E7414D5B535}" type="slidenum">
              <a:rPr lang="en-US" smtClean="0"/>
              <a:pPr/>
              <a:t>9</a:t>
            </a:fld>
            <a:endParaRPr lang="en-US" dirty="0"/>
          </a:p>
        </p:txBody>
      </p:sp>
      <p:pic>
        <p:nvPicPr>
          <p:cNvPr id="5" name="Picture 4" descr="A graph of energy and energy&#10;&#10;AI-generated content may be incorrect.">
            <a:extLst>
              <a:ext uri="{FF2B5EF4-FFF2-40B4-BE49-F238E27FC236}">
                <a16:creationId xmlns:a16="http://schemas.microsoft.com/office/drawing/2014/main" id="{8A8CC2FA-396F-A658-16A7-D2F6EEF2ACF1}"/>
              </a:ext>
            </a:extLst>
          </p:cNvPr>
          <p:cNvPicPr>
            <a:picLocks noChangeAspect="1"/>
          </p:cNvPicPr>
          <p:nvPr/>
        </p:nvPicPr>
        <p:blipFill>
          <a:blip r:embed="rId3"/>
          <a:stretch>
            <a:fillRect/>
          </a:stretch>
        </p:blipFill>
        <p:spPr>
          <a:xfrm>
            <a:off x="274320" y="2162869"/>
            <a:ext cx="5061214" cy="3016154"/>
          </a:xfrm>
          <a:prstGeom prst="rect">
            <a:avLst/>
          </a:prstGeom>
        </p:spPr>
      </p:pic>
      <p:sp>
        <p:nvSpPr>
          <p:cNvPr id="2" name="Date Placeholder 1">
            <a:extLst>
              <a:ext uri="{FF2B5EF4-FFF2-40B4-BE49-F238E27FC236}">
                <a16:creationId xmlns:a16="http://schemas.microsoft.com/office/drawing/2014/main" id="{5C6F3DF9-C5E7-1CCB-C9C0-E441FEFC69DB}"/>
              </a:ext>
            </a:extLst>
          </p:cNvPr>
          <p:cNvSpPr>
            <a:spLocks noGrp="1"/>
          </p:cNvSpPr>
          <p:nvPr>
            <p:ph type="dt" sz="half" idx="10"/>
          </p:nvPr>
        </p:nvSpPr>
        <p:spPr/>
        <p:txBody>
          <a:bodyPr/>
          <a:lstStyle/>
          <a:p>
            <a:r>
              <a:rPr lang="en-US"/>
              <a:t>27/06/2025</a:t>
            </a:r>
            <a:endParaRPr lang="en-US" dirty="0"/>
          </a:p>
        </p:txBody>
      </p:sp>
      <p:sp>
        <p:nvSpPr>
          <p:cNvPr id="6" name="Footer Placeholder 5">
            <a:extLst>
              <a:ext uri="{FF2B5EF4-FFF2-40B4-BE49-F238E27FC236}">
                <a16:creationId xmlns:a16="http://schemas.microsoft.com/office/drawing/2014/main" id="{BC070E31-7505-C6F4-19F7-65EA97089DA2}"/>
              </a:ext>
            </a:extLst>
          </p:cNvPr>
          <p:cNvSpPr>
            <a:spLocks noGrp="1"/>
          </p:cNvSpPr>
          <p:nvPr>
            <p:ph type="ftr" sz="quarter" idx="11"/>
          </p:nvPr>
        </p:nvSpPr>
        <p:spPr/>
        <p:txBody>
          <a:bodyPr/>
          <a:lstStyle/>
          <a:p>
            <a:r>
              <a:rPr lang="en-GB"/>
              <a:t>G. Arduini - WG2a report: Project comparison (status)</a:t>
            </a:r>
            <a:endParaRPr lang="en-US" dirty="0"/>
          </a:p>
        </p:txBody>
      </p:sp>
    </p:spTree>
    <p:extLst>
      <p:ext uri="{BB962C8B-B14F-4D97-AF65-F5344CB8AC3E}">
        <p14:creationId xmlns:p14="http://schemas.microsoft.com/office/powerpoint/2010/main" val="2506280911"/>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CERN Cobranding 16x9_PPT_Arial" id="{69E3F326-202C-5348-BF51-285B308BAEA0}" vid="{0C1FF187-A39B-EC4E-BD0A-5FA14DA68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CERN Cobranding 16x9_PPT_Arial</Template>
  <TotalTime>13172</TotalTime>
  <Words>2521</Words>
  <Application>Microsoft Office PowerPoint</Application>
  <PresentationFormat>Widescreen</PresentationFormat>
  <Paragraphs>319</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Lato</vt:lpstr>
      <vt:lpstr>Lato Black</vt:lpstr>
      <vt:lpstr>Lato Light</vt:lpstr>
      <vt:lpstr>Segoe UI</vt:lpstr>
      <vt:lpstr>Times New Roman</vt:lpstr>
      <vt:lpstr>Wingdings</vt:lpstr>
      <vt:lpstr>Office Theme</vt:lpstr>
      <vt:lpstr>PowerPoint Presentation</vt:lpstr>
      <vt:lpstr>Outlook</vt:lpstr>
      <vt:lpstr>WG2a – charge</vt:lpstr>
      <vt:lpstr>Future Colliders Comparative  Evaluation</vt:lpstr>
      <vt:lpstr>FCC and alternatives at CERN</vt:lpstr>
      <vt:lpstr>Methodology</vt:lpstr>
      <vt:lpstr>Performance comparison</vt:lpstr>
      <vt:lpstr>Performance comparison</vt:lpstr>
      <vt:lpstr>Performance comparison</vt:lpstr>
      <vt:lpstr>Environmental aspects</vt:lpstr>
      <vt:lpstr>Environmental aspects</vt:lpstr>
      <vt:lpstr>Technical readiness</vt:lpstr>
      <vt:lpstr>Construction and Installation Costs:  Material and Personnel</vt:lpstr>
      <vt:lpstr>Project timeline</vt:lpstr>
      <vt:lpstr>Project timeline</vt:lpstr>
      <vt:lpstr>Operation: resources (annual requirements)</vt:lpstr>
      <vt:lpstr>Muon Collider</vt:lpstr>
      <vt:lpstr>Re-use of the LHC tunnel</vt:lpstr>
      <vt:lpstr>Re-use of the LHC tunnel</vt:lpstr>
      <vt:lpstr>Next steps (WG2a)</vt:lpstr>
      <vt:lpstr>Related submissions</vt:lpstr>
      <vt:lpstr>Related submissions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50pt  up to three lines</dc:title>
  <dc:creator>Rhodri Jones</dc:creator>
  <cp:lastModifiedBy>Gianluigi Arduini</cp:lastModifiedBy>
  <cp:revision>736</cp:revision>
  <cp:lastPrinted>2020-01-30T13:49:18Z</cp:lastPrinted>
  <dcterms:created xsi:type="dcterms:W3CDTF">2021-01-04T09:26:56Z</dcterms:created>
  <dcterms:modified xsi:type="dcterms:W3CDTF">2025-06-27T08:41:14Z</dcterms:modified>
</cp:coreProperties>
</file>