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handoutMasterIdLst>
    <p:handoutMasterId r:id="rId45"/>
  </p:handoutMasterIdLst>
  <p:sldIdLst>
    <p:sldId id="264" r:id="rId2"/>
    <p:sldId id="21516" r:id="rId3"/>
    <p:sldId id="21581" r:id="rId4"/>
    <p:sldId id="21580" r:id="rId5"/>
    <p:sldId id="21577" r:id="rId6"/>
    <p:sldId id="21481" r:id="rId7"/>
    <p:sldId id="21304" r:id="rId8"/>
    <p:sldId id="21212" r:id="rId9"/>
    <p:sldId id="21420" r:id="rId10"/>
    <p:sldId id="21421" r:id="rId11"/>
    <p:sldId id="21532" r:id="rId12"/>
    <p:sldId id="21535" r:id="rId13"/>
    <p:sldId id="21545" r:id="rId14"/>
    <p:sldId id="21539" r:id="rId15"/>
    <p:sldId id="21538" r:id="rId16"/>
    <p:sldId id="21487" r:id="rId17"/>
    <p:sldId id="21462" r:id="rId18"/>
    <p:sldId id="21566" r:id="rId19"/>
    <p:sldId id="21572" r:id="rId20"/>
    <p:sldId id="21570" r:id="rId21"/>
    <p:sldId id="21507" r:id="rId22"/>
    <p:sldId id="21582" r:id="rId23"/>
    <p:sldId id="21512" r:id="rId24"/>
    <p:sldId id="21564" r:id="rId25"/>
    <p:sldId id="21542" r:id="rId26"/>
    <p:sldId id="21567" r:id="rId27"/>
    <p:sldId id="21569" r:id="rId28"/>
    <p:sldId id="21551" r:id="rId29"/>
    <p:sldId id="21568" r:id="rId30"/>
    <p:sldId id="598" r:id="rId31"/>
    <p:sldId id="600" r:id="rId32"/>
    <p:sldId id="594" r:id="rId33"/>
    <p:sldId id="601" r:id="rId34"/>
    <p:sldId id="21552" r:id="rId35"/>
    <p:sldId id="21427" r:id="rId36"/>
    <p:sldId id="21317" r:id="rId37"/>
    <p:sldId id="21436" r:id="rId38"/>
    <p:sldId id="21536" r:id="rId39"/>
    <p:sldId id="21497" r:id="rId40"/>
    <p:sldId id="21350" r:id="rId41"/>
    <p:sldId id="21191" r:id="rId42"/>
    <p:sldId id="21522" r:id="rId43"/>
  </p:sldIdLst>
  <p:sldSz cx="9144000" cy="5143500" type="screen16x9"/>
  <p:notesSz cx="9144000" cy="6858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9FFBD"/>
    <a:srgbClr val="C8FCF4"/>
    <a:srgbClr val="FFE221"/>
    <a:srgbClr val="FFDB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636" autoAdjust="0"/>
    <p:restoredTop sz="96281" autoAdjust="0"/>
  </p:normalViewPr>
  <p:slideViewPr>
    <p:cSldViewPr snapToObjects="1" showGuides="1">
      <p:cViewPr varScale="1">
        <p:scale>
          <a:sx n="103" d="100"/>
          <a:sy n="103" d="100"/>
        </p:scale>
        <p:origin x="176" y="92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9D03EEF-9089-C744-8C93-EE73F8B15776}" type="datetimeFigureOut">
              <a:rPr lang="fr-FR" smtClean="0"/>
              <a:pPr/>
              <a:t>16/06/2025</a:t>
            </a:fld>
            <a:endParaRPr lang="en-GB"/>
          </a:p>
        </p:txBody>
      </p:sp>
      <p:sp>
        <p:nvSpPr>
          <p:cNvPr id="4" name="Espace réservé du pied de page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9AF8E451-F231-B046-B379-61FE019F64C0}" type="slidenum">
              <a:rPr lang="en-GB" smtClean="0"/>
              <a:pPr/>
              <a:t>‹#›</a:t>
            </a:fld>
            <a:endParaRPr lang="en-GB"/>
          </a:p>
        </p:txBody>
      </p:sp>
    </p:spTree>
    <p:extLst>
      <p:ext uri="{BB962C8B-B14F-4D97-AF65-F5344CB8AC3E}">
        <p14:creationId xmlns:p14="http://schemas.microsoft.com/office/powerpoint/2010/main" val="29239726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557F9A8-E4A4-1C40-93CC-37CDF0C3283E}" type="datetimeFigureOut">
              <a:rPr lang="fr-FR" smtClean="0"/>
              <a:pPr/>
              <a:t>16/06/2025</a:t>
            </a:fld>
            <a:endParaRPr lang="en-GB"/>
          </a:p>
        </p:txBody>
      </p:sp>
      <p:sp>
        <p:nvSpPr>
          <p:cNvPr id="4" name="Espace réservé de l'image des diapositives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9393A5D-14D6-4646-84B9-A0E78F83D06C}" type="slidenum">
              <a:rPr lang="en-GB" smtClean="0"/>
              <a:pPr/>
              <a:t>‹#›</a:t>
            </a:fld>
            <a:endParaRPr lang="en-GB"/>
          </a:p>
        </p:txBody>
      </p:sp>
    </p:spTree>
    <p:extLst>
      <p:ext uri="{BB962C8B-B14F-4D97-AF65-F5344CB8AC3E}">
        <p14:creationId xmlns:p14="http://schemas.microsoft.com/office/powerpoint/2010/main" val="1329704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4"/>
          </p:nvPr>
        </p:nvSpPr>
        <p:spPr>
          <a:xfrm>
            <a:off x="7848600" y="4890194"/>
            <a:ext cx="457200" cy="273844"/>
          </a:xfrm>
          <a:prstGeom prst="rect">
            <a:avLst/>
          </a:prstGeom>
        </p:spPr>
        <p:txBody>
          <a:bodyPr vert="horz" lIns="91440" tIns="45720" rIns="91440" bIns="45720" rtlCol="0" anchor="ctr"/>
          <a:lstStyle>
            <a:lvl1pPr algn="r">
              <a:defRPr sz="1200" b="0">
                <a:solidFill>
                  <a:schemeClr val="bg1"/>
                </a:solidFill>
                <a:latin typeface="Calibri" panose="020F0502020204030204" pitchFamily="34" charset="0"/>
                <a:cs typeface="Calibri" panose="020F0502020204030204" pitchFamily="34" charset="0"/>
              </a:defRPr>
            </a:lvl1pPr>
          </a:lstStyle>
          <a:p>
            <a:fld id="{974172A1-1CBF-0B40-9234-7D4D80EC19EA}" type="slidenum">
              <a:rPr lang="en-GB" smtClean="0"/>
              <a:pPr/>
              <a:t>‹#›</a:t>
            </a:fld>
            <a:endParaRPr lang="en-GB" dirty="0"/>
          </a:p>
        </p:txBody>
      </p:sp>
      <p:sp>
        <p:nvSpPr>
          <p:cNvPr id="5" name="Titre 6"/>
          <p:cNvSpPr>
            <a:spLocks noGrp="1"/>
          </p:cNvSpPr>
          <p:nvPr>
            <p:ph type="title"/>
          </p:nvPr>
        </p:nvSpPr>
        <p:spPr>
          <a:xfrm>
            <a:off x="1295400" y="-20538"/>
            <a:ext cx="6781800" cy="432048"/>
          </a:xfrm>
          <a:prstGeom prst="rect">
            <a:avLst/>
          </a:prstGeom>
        </p:spPr>
        <p:txBody>
          <a:bodyPr vert="horz" lIns="0" tIns="0" rIns="0" bIns="0"/>
          <a:lstStyle>
            <a:lvl1pPr>
              <a:defRPr sz="3200" b="0">
                <a:latin typeface="Calibri" panose="020F0502020204030204" pitchFamily="34" charset="0"/>
                <a:cs typeface="Calibri" panose="020F0502020204030204" pitchFamily="34" charset="0"/>
              </a:defRPr>
            </a:lvl1pPr>
          </a:lstStyle>
          <a:p>
            <a:r>
              <a:rPr lang="fr-FR" dirty="0"/>
              <a:t>Cliquez et modifiez le titre</a:t>
            </a:r>
            <a:endParaRPr lang="en-GB" dirty="0"/>
          </a:p>
        </p:txBody>
      </p:sp>
      <p:sp>
        <p:nvSpPr>
          <p:cNvPr id="2" name="Espace réservé du pied de page 4">
            <a:extLst>
              <a:ext uri="{FF2B5EF4-FFF2-40B4-BE49-F238E27FC236}">
                <a16:creationId xmlns:a16="http://schemas.microsoft.com/office/drawing/2014/main" id="{962526C8-2CD8-A408-88A9-C354C40B4EAF}"/>
              </a:ext>
            </a:extLst>
          </p:cNvPr>
          <p:cNvSpPr>
            <a:spLocks noGrp="1"/>
          </p:cNvSpPr>
          <p:nvPr>
            <p:ph type="ftr" sz="quarter" idx="3"/>
          </p:nvPr>
        </p:nvSpPr>
        <p:spPr>
          <a:xfrm>
            <a:off x="107504" y="4968553"/>
            <a:ext cx="6768752" cy="195485"/>
          </a:xfrm>
          <a:prstGeom prst="rect">
            <a:avLst/>
          </a:prstGeom>
        </p:spPr>
        <p:txBody>
          <a:bodyPr lIns="0" tIns="0" rIns="0" bIns="0"/>
          <a:lstStyle>
            <a:lvl1pPr algn="ctr">
              <a:defRPr sz="1200">
                <a:latin typeface="Calibri"/>
                <a:cs typeface="Calibri"/>
              </a:defRPr>
            </a:lvl1pPr>
          </a:lstStyle>
          <a:p>
            <a:pPr algn="l"/>
            <a:r>
              <a:rPr lang="en-US"/>
              <a:t>D. Schulte, Muon Collider,  ESPPU Open Symposium, Venice, June 2025</a:t>
            </a:r>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457200" y="987574"/>
            <a:ext cx="8305800" cy="3824932"/>
          </a:xfrm>
          <a:prstGeom prst="rect">
            <a:avLst/>
          </a:prstGeom>
        </p:spPr>
        <p:txBody>
          <a:bodyPr/>
          <a:lstStyle>
            <a:lvl1pPr marL="342900" indent="-34290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1pPr>
            <a:lvl2pPr marL="742950" indent="-28575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2pPr>
            <a:lvl3pPr marL="1143000" indent="-22860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3pPr>
            <a:lvl4pPr marL="1600200" indent="-22860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4pPr>
            <a:lvl5pPr marL="2057400" indent="-228600">
              <a:buClr>
                <a:schemeClr val="tx1"/>
              </a:buClr>
              <a:buFont typeface="Arial"/>
              <a:buChar char="•"/>
              <a:defRPr sz="2000">
                <a:solidFill>
                  <a:srgbClr val="000000"/>
                </a:solidFill>
                <a:latin typeface="Calibri" panose="020F0502020204030204" pitchFamily="34" charset="0"/>
                <a:cs typeface="Calibri" panose="020F050202020403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8" name="Espace réservé du pied de page 4"/>
          <p:cNvSpPr>
            <a:spLocks noGrp="1"/>
          </p:cNvSpPr>
          <p:nvPr>
            <p:ph type="ftr" sz="quarter" idx="3"/>
          </p:nvPr>
        </p:nvSpPr>
        <p:spPr>
          <a:xfrm>
            <a:off x="107504" y="4968553"/>
            <a:ext cx="6768752" cy="195485"/>
          </a:xfrm>
          <a:prstGeom prst="rect">
            <a:avLst/>
          </a:prstGeom>
        </p:spPr>
        <p:txBody>
          <a:bodyPr lIns="0" tIns="0" rIns="0" bIns="0"/>
          <a:lstStyle>
            <a:lvl1pPr algn="ctr">
              <a:defRPr sz="1200">
                <a:latin typeface="Calibri"/>
                <a:cs typeface="Calibri"/>
              </a:defRPr>
            </a:lvl1pPr>
          </a:lstStyle>
          <a:p>
            <a:pPr algn="l"/>
            <a:r>
              <a:rPr lang="en-US"/>
              <a:t>D. Schulte, Muon Collider,  ESPPU Open Symposium, Venice, June 2025</a:t>
            </a:r>
            <a:endParaRPr lang="en-GB" dirty="0"/>
          </a:p>
        </p:txBody>
      </p:sp>
      <p:sp>
        <p:nvSpPr>
          <p:cNvPr id="9" name="Espace réservé du numéro de diapositive 5"/>
          <p:cNvSpPr>
            <a:spLocks noGrp="1"/>
          </p:cNvSpPr>
          <p:nvPr>
            <p:ph type="sldNum" sz="quarter" idx="4"/>
          </p:nvPr>
        </p:nvSpPr>
        <p:spPr>
          <a:xfrm>
            <a:off x="7848600" y="4890194"/>
            <a:ext cx="457200" cy="273844"/>
          </a:xfrm>
          <a:prstGeom prst="rect">
            <a:avLst/>
          </a:prstGeom>
        </p:spPr>
        <p:txBody>
          <a:bodyPr vert="horz" lIns="91440" tIns="45720" rIns="91440" bIns="45720" rtlCol="0" anchor="ctr"/>
          <a:lstStyle>
            <a:lvl1pPr algn="r">
              <a:defRPr sz="1200" b="0">
                <a:solidFill>
                  <a:schemeClr val="bg1"/>
                </a:solidFill>
                <a:latin typeface="Calibri" panose="020F0502020204030204" pitchFamily="34" charset="0"/>
                <a:cs typeface="Calibri" panose="020F0502020204030204" pitchFamily="34" charset="0"/>
              </a:defRPr>
            </a:lvl1pPr>
          </a:lstStyle>
          <a:p>
            <a:fld id="{974172A1-1CBF-0B40-9234-7D4D80EC19EA}" type="slidenum">
              <a:rPr lang="en-GB" smtClean="0"/>
              <a:pPr/>
              <a:t>‹#›</a:t>
            </a:fld>
            <a:endParaRPr lang="en-GB" dirty="0"/>
          </a:p>
        </p:txBody>
      </p:sp>
      <p:sp>
        <p:nvSpPr>
          <p:cNvPr id="7" name="Titre 6"/>
          <p:cNvSpPr>
            <a:spLocks noGrp="1"/>
          </p:cNvSpPr>
          <p:nvPr>
            <p:ph type="title"/>
          </p:nvPr>
        </p:nvSpPr>
        <p:spPr>
          <a:xfrm>
            <a:off x="1181100" y="1"/>
            <a:ext cx="6781800" cy="483518"/>
          </a:xfrm>
          <a:prstGeom prst="rect">
            <a:avLst/>
          </a:prstGeom>
        </p:spPr>
        <p:txBody>
          <a:bodyPr vert="horz" lIns="0" tIns="0" rIns="0" bIns="0"/>
          <a:lstStyle>
            <a:lvl1pPr>
              <a:defRPr sz="3200" b="0">
                <a:latin typeface="Calibri" panose="020F0502020204030204" pitchFamily="34" charset="0"/>
                <a:cs typeface="Calibri" panose="020F0502020204030204" pitchFamily="34" charset="0"/>
              </a:defRPr>
            </a:lvl1pPr>
          </a:lstStyle>
          <a:p>
            <a:r>
              <a:rPr lang="fr-FR" dirty="0"/>
              <a:t>Cliquez et modifiez le titre</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Content  ">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p:txBody>
          <a:bodyPr/>
          <a:lstStyle>
            <a:lvl1pPr>
              <a:defRPr>
                <a:solidFill>
                  <a:schemeClr val="tx2"/>
                </a:solidFill>
              </a:defRPr>
            </a:lvl1pPr>
            <a:lvl2pPr marL="243000" indent="-243000">
              <a:buFont typeface="Arial"/>
              <a:buChar char="•"/>
              <a:defRPr sz="1350">
                <a:solidFill>
                  <a:schemeClr val="tx2"/>
                </a:solidFill>
              </a:defRPr>
            </a:lvl2pPr>
            <a:lvl3pPr marL="486000" indent="-243000">
              <a:buSzPct val="100000"/>
              <a:buFont typeface="Arial"/>
              <a:buChar char="•"/>
              <a:defRPr>
                <a:solidFill>
                  <a:schemeClr val="tx2"/>
                </a:solidFill>
              </a:defRPr>
            </a:lvl3pPr>
            <a:lvl4pPr marL="729000" indent="-243000">
              <a:buSzPct val="100000"/>
              <a:buFont typeface="Arial"/>
              <a:buChar char="•"/>
              <a:defRPr>
                <a:solidFill>
                  <a:schemeClr val="tx2"/>
                </a:solidFill>
              </a:defRPr>
            </a:lvl4pPr>
            <a:lvl5pPr marL="1543050" indent="-17145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5" name="Title 6"/>
          <p:cNvSpPr>
            <a:spLocks noGrp="1"/>
          </p:cNvSpPr>
          <p:nvPr>
            <p:ph type="title"/>
          </p:nvPr>
        </p:nvSpPr>
        <p:spPr bwMode="auto"/>
        <p:txBody>
          <a:bodyPr/>
          <a:lstStyle/>
          <a:p>
            <a:pPr>
              <a:defRPr/>
            </a:pPr>
            <a:r>
              <a:rPr lang="en-US"/>
              <a:t>Click to edit Master title style</a:t>
            </a:r>
          </a:p>
        </p:txBody>
      </p:sp>
      <p:sp>
        <p:nvSpPr>
          <p:cNvPr id="6" name="Date Placeholder 10"/>
          <p:cNvSpPr>
            <a:spLocks noGrp="1"/>
          </p:cNvSpPr>
          <p:nvPr>
            <p:ph type="dt" sz="half" idx="10"/>
          </p:nvPr>
        </p:nvSpPr>
        <p:spPr bwMode="auto">
          <a:xfrm>
            <a:off x="2436394" y="4806000"/>
            <a:ext cx="650897" cy="273844"/>
          </a:xfrm>
        </p:spPr>
        <p:txBody>
          <a:bodyPr/>
          <a:lstStyle/>
          <a:p>
            <a:pPr>
              <a:defRPr/>
            </a:pPr>
            <a:endParaRPr lang="en-US"/>
          </a:p>
        </p:txBody>
      </p:sp>
      <p:sp>
        <p:nvSpPr>
          <p:cNvPr id="7" name="Footer Placeholder 11"/>
          <p:cNvSpPr>
            <a:spLocks noGrp="1"/>
          </p:cNvSpPr>
          <p:nvPr>
            <p:ph type="ftr" sz="quarter" idx="11"/>
          </p:nvPr>
        </p:nvSpPr>
        <p:spPr bwMode="auto">
          <a:xfrm>
            <a:off x="3194447" y="4806000"/>
            <a:ext cx="4929166" cy="273844"/>
          </a:xfrm>
        </p:spPr>
        <p:txBody>
          <a:bodyPr/>
          <a:lstStyle/>
          <a:p>
            <a:pPr>
              <a:defRPr/>
            </a:pPr>
            <a:r>
              <a:rPr lang="en-US"/>
              <a:t>D. Schulte, Muon Collider,  ESPPU Open Symposium, Venice, June 2025</a:t>
            </a:r>
          </a:p>
        </p:txBody>
      </p:sp>
      <p:sp>
        <p:nvSpPr>
          <p:cNvPr id="8" name="Slide Number Placeholder 12"/>
          <p:cNvSpPr>
            <a:spLocks noGrp="1"/>
          </p:cNvSpPr>
          <p:nvPr>
            <p:ph type="sldNum" sz="quarter" idx="12"/>
          </p:nvPr>
        </p:nvSpPr>
        <p:spPr bwMode="auto">
          <a:xfrm>
            <a:off x="8298414" y="4806000"/>
            <a:ext cx="510941" cy="273844"/>
          </a:xfrm>
        </p:spPr>
        <p:txBody>
          <a:bodyPr/>
          <a:lstStyle/>
          <a:p>
            <a:pPr>
              <a:defRPr/>
            </a:pPr>
            <a:fld id="{36B5EA5A-BC32-A742-B11B-8E7414D5B535}" type="slidenum">
              <a:rPr lang="en-US"/>
              <a:t>‹#›</a:t>
            </a:fld>
            <a:endParaRPr lang="en-US"/>
          </a:p>
        </p:txBody>
      </p:sp>
    </p:spTree>
    <p:extLst>
      <p:ext uri="{BB962C8B-B14F-4D97-AF65-F5344CB8AC3E}">
        <p14:creationId xmlns:p14="http://schemas.microsoft.com/office/powerpoint/2010/main" val="929721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5"/>
          <a:stretch>
            <a:fillRect/>
          </a:stretch>
        </p:blipFill>
        <p:spPr>
          <a:xfrm>
            <a:off x="0" y="4803998"/>
            <a:ext cx="9144000" cy="409352"/>
          </a:xfrm>
          <a:prstGeom prst="rect">
            <a:avLst/>
          </a:prstGeom>
        </p:spPr>
      </p:pic>
      <p:pic>
        <p:nvPicPr>
          <p:cNvPr id="7" name="Image 6" descr="MCC-inernational-finalV01.png"/>
          <p:cNvPicPr>
            <a:picLocks noChangeAspect="1"/>
          </p:cNvPicPr>
          <p:nvPr userDrawn="1"/>
        </p:nvPicPr>
        <p:blipFill>
          <a:blip r:embed="rId6"/>
          <a:stretch>
            <a:fillRect/>
          </a:stretch>
        </p:blipFill>
        <p:spPr>
          <a:xfrm>
            <a:off x="8245033" y="36001"/>
            <a:ext cx="879566" cy="879566"/>
          </a:xfrm>
          <a:prstGeom prst="rect">
            <a:avLst/>
          </a:prstGeom>
        </p:spPr>
      </p:pic>
      <p:sp>
        <p:nvSpPr>
          <p:cNvPr id="4" name="Espace réservé du numéro de diapositive 5"/>
          <p:cNvSpPr>
            <a:spLocks noGrp="1"/>
          </p:cNvSpPr>
          <p:nvPr>
            <p:ph type="sldNum" sz="quarter" idx="4"/>
          </p:nvPr>
        </p:nvSpPr>
        <p:spPr>
          <a:xfrm>
            <a:off x="7848600" y="4890194"/>
            <a:ext cx="457200" cy="273844"/>
          </a:xfrm>
          <a:prstGeom prst="rect">
            <a:avLst/>
          </a:prstGeom>
        </p:spPr>
        <p:txBody>
          <a:bodyPr vert="horz" lIns="91440" tIns="45720" rIns="91440" bIns="45720" rtlCol="0" anchor="ctr"/>
          <a:lstStyle>
            <a:lvl1pPr algn="r">
              <a:defRPr sz="1200" b="0">
                <a:solidFill>
                  <a:schemeClr val="bg1"/>
                </a:solidFill>
                <a:latin typeface="Calibri" panose="020F0502020204030204" pitchFamily="34" charset="0"/>
                <a:cs typeface="Calibri" panose="020F0502020204030204" pitchFamily="34" charset="0"/>
              </a:defRPr>
            </a:lvl1pPr>
          </a:lstStyle>
          <a:p>
            <a:fld id="{974172A1-1CBF-0B40-9234-7D4D80EC19EA}" type="slidenum">
              <a:rPr lang="en-GB" smtClean="0"/>
              <a:pPr/>
              <a:t>‹#›</a:t>
            </a:fld>
            <a:endParaRPr lang="en-GB" dirty="0"/>
          </a:p>
        </p:txBody>
      </p:sp>
      <p:sp>
        <p:nvSpPr>
          <p:cNvPr id="3" name="Espace réservé du pied de page 4">
            <a:extLst>
              <a:ext uri="{FF2B5EF4-FFF2-40B4-BE49-F238E27FC236}">
                <a16:creationId xmlns:a16="http://schemas.microsoft.com/office/drawing/2014/main" id="{F1C7A207-2640-641C-59F2-B3996420C706}"/>
              </a:ext>
            </a:extLst>
          </p:cNvPr>
          <p:cNvSpPr>
            <a:spLocks noGrp="1"/>
          </p:cNvSpPr>
          <p:nvPr>
            <p:ph type="ftr" sz="quarter" idx="3"/>
          </p:nvPr>
        </p:nvSpPr>
        <p:spPr>
          <a:xfrm>
            <a:off x="107504" y="4968553"/>
            <a:ext cx="6768752" cy="195485"/>
          </a:xfrm>
          <a:prstGeom prst="rect">
            <a:avLst/>
          </a:prstGeom>
        </p:spPr>
        <p:txBody>
          <a:bodyPr lIns="0" tIns="0" rIns="0" bIns="0"/>
          <a:lstStyle>
            <a:lvl1pPr algn="ctr">
              <a:defRPr sz="1200">
                <a:latin typeface="Calibri"/>
                <a:cs typeface="Calibri"/>
              </a:defRPr>
            </a:lvl1pPr>
          </a:lstStyle>
          <a:p>
            <a:pPr algn="l"/>
            <a:r>
              <a:rPr lang="en-US"/>
              <a:t>D. Schulte, Muon Collider,  ESPPU Open Symposium, Venice, June 2025</a:t>
            </a:r>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dt="0"/>
  <p:txStyles>
    <p:titleStyle>
      <a:lvl1pPr algn="ctr" defTabSz="457200" rtl="0" eaLnBrk="1" latinLnBrk="0" hangingPunct="1">
        <a:spcBef>
          <a:spcPct val="0"/>
        </a:spcBef>
        <a:buNone/>
        <a:defRPr sz="2800" b="1" kern="1200">
          <a:solidFill>
            <a:schemeClr val="tx1"/>
          </a:solidFill>
          <a:latin typeface="Arial Narrow"/>
          <a:ea typeface="+mj-ea"/>
          <a:cs typeface="Arial Narrow"/>
        </a:defRPr>
      </a:lvl1pPr>
    </p:titleStyle>
    <p:body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emf"/><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emf"/><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tmp"/><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2.emf"/></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gif"/><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2" Type="http://schemas.openxmlformats.org/officeDocument/2006/relationships/hyperlink" Target="http://muoncollider.web.cern.ch"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5.tmp"/><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jpe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09.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arxiv.org/abs/2201.07895" TargetMode="External"/><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113.emf"/><Relationship Id="rId4" Type="http://schemas.openxmlformats.org/officeDocument/2006/relationships/image" Target="../media/image112.tiff"/></Relationships>
</file>

<file path=ppt/slides/_rels/slide5.xml.rels><?xml version="1.0" encoding="UTF-8" standalone="yes"?>
<Relationships xmlns="http://schemas.openxmlformats.org/package/2006/relationships"><Relationship Id="rId2" Type="http://schemas.openxmlformats.org/officeDocument/2006/relationships/hyperlink" Target="https://arxiv.org/pdf/2503.23695"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MUON-SlideGraph-gradient.png"/>
          <p:cNvPicPr>
            <a:picLocks noChangeAspect="1"/>
          </p:cNvPicPr>
          <p:nvPr/>
        </p:nvPicPr>
        <p:blipFill>
          <a:blip r:embed="rId2">
            <a:alphaModFix amt="75000"/>
          </a:blip>
          <a:stretch>
            <a:fillRect/>
          </a:stretch>
        </p:blipFill>
        <p:spPr>
          <a:xfrm>
            <a:off x="0" y="3069829"/>
            <a:ext cx="9144000" cy="2108200"/>
          </a:xfrm>
          <a:prstGeom prst="rect">
            <a:avLst/>
          </a:prstGeom>
        </p:spPr>
      </p:pic>
      <p:pic>
        <p:nvPicPr>
          <p:cNvPr id="83" name="Image 82" descr="MUON-SlideGraph-LogoBkgnd2.png"/>
          <p:cNvPicPr>
            <a:picLocks noChangeAspect="1"/>
          </p:cNvPicPr>
          <p:nvPr/>
        </p:nvPicPr>
        <p:blipFill>
          <a:blip r:embed="rId3"/>
          <a:stretch>
            <a:fillRect/>
          </a:stretch>
        </p:blipFill>
        <p:spPr>
          <a:xfrm>
            <a:off x="0" y="0"/>
            <a:ext cx="9144000" cy="5140960"/>
          </a:xfrm>
          <a:prstGeom prst="rect">
            <a:avLst/>
          </a:prstGeom>
        </p:spPr>
      </p:pic>
      <p:pic>
        <p:nvPicPr>
          <p:cNvPr id="86" name="Image 85" descr="MCC-inernational-finalV01.png"/>
          <p:cNvPicPr>
            <a:picLocks noChangeAspect="1"/>
          </p:cNvPicPr>
          <p:nvPr/>
        </p:nvPicPr>
        <p:blipFill>
          <a:blip r:embed="rId4"/>
          <a:stretch>
            <a:fillRect/>
          </a:stretch>
        </p:blipFill>
        <p:spPr>
          <a:xfrm>
            <a:off x="132503" y="57150"/>
            <a:ext cx="1391497" cy="1391497"/>
          </a:xfrm>
          <a:prstGeom prst="rect">
            <a:avLst/>
          </a:prstGeom>
        </p:spPr>
      </p:pic>
      <p:sp>
        <p:nvSpPr>
          <p:cNvPr id="87" name="ZoneTexte 86"/>
          <p:cNvSpPr txBox="1"/>
          <p:nvPr/>
        </p:nvSpPr>
        <p:spPr>
          <a:xfrm>
            <a:off x="4860032" y="4155926"/>
            <a:ext cx="4032448" cy="338554"/>
          </a:xfrm>
          <a:prstGeom prst="rect">
            <a:avLst/>
          </a:prstGeom>
          <a:noFill/>
        </p:spPr>
        <p:txBody>
          <a:bodyPr wrap="square" rtlCol="0">
            <a:spAutoFit/>
          </a:bodyPr>
          <a:lstStyle/>
          <a:p>
            <a:pPr algn="r"/>
            <a:r>
              <a:rPr lang="en-US" sz="1600" dirty="0">
                <a:solidFill>
                  <a:schemeClr val="bg1"/>
                </a:solidFill>
                <a:latin typeface="Calibri"/>
                <a:cs typeface="Calibri"/>
              </a:rPr>
              <a:t>ESPPU, Venice, June 2025    </a:t>
            </a:r>
            <a:endParaRPr lang="en-GB" dirty="0">
              <a:latin typeface="Calibri"/>
              <a:cs typeface="Calibri"/>
            </a:endParaRPr>
          </a:p>
        </p:txBody>
      </p:sp>
      <p:sp>
        <p:nvSpPr>
          <p:cNvPr id="11" name="ZoneTexte 10"/>
          <p:cNvSpPr txBox="1"/>
          <p:nvPr/>
        </p:nvSpPr>
        <p:spPr>
          <a:xfrm>
            <a:off x="1979712" y="1995686"/>
            <a:ext cx="5040560" cy="461665"/>
          </a:xfrm>
          <a:prstGeom prst="rect">
            <a:avLst/>
          </a:prstGeom>
          <a:noFill/>
        </p:spPr>
        <p:txBody>
          <a:bodyPr wrap="square" rtlCol="0">
            <a:spAutoFit/>
          </a:bodyPr>
          <a:lstStyle/>
          <a:p>
            <a:pPr algn="ctr"/>
            <a:r>
              <a:rPr lang="en-US" sz="2400" dirty="0"/>
              <a:t>Muon Collider</a:t>
            </a:r>
          </a:p>
        </p:txBody>
      </p:sp>
      <p:sp>
        <p:nvSpPr>
          <p:cNvPr id="9" name="ZoneTexte 86"/>
          <p:cNvSpPr txBox="1"/>
          <p:nvPr/>
        </p:nvSpPr>
        <p:spPr>
          <a:xfrm>
            <a:off x="1691680" y="2804413"/>
            <a:ext cx="5472608" cy="523220"/>
          </a:xfrm>
          <a:prstGeom prst="rect">
            <a:avLst/>
          </a:prstGeom>
          <a:noFill/>
        </p:spPr>
        <p:txBody>
          <a:bodyPr wrap="square" rtlCol="0">
            <a:spAutoFit/>
          </a:bodyPr>
          <a:lstStyle/>
          <a:p>
            <a:pPr algn="ctr"/>
            <a:r>
              <a:rPr lang="en-US" sz="1400" dirty="0">
                <a:latin typeface="Calibri"/>
                <a:cs typeface="Calibri"/>
              </a:rPr>
              <a:t>D. Schulte</a:t>
            </a:r>
          </a:p>
          <a:p>
            <a:pPr algn="ctr"/>
            <a:r>
              <a:rPr lang="en-US" sz="1400" dirty="0">
                <a:latin typeface="Calibri"/>
                <a:cs typeface="Calibri"/>
              </a:rPr>
              <a:t>On behalf of the International Muon Collider Collaboration</a:t>
            </a:r>
          </a:p>
        </p:txBody>
      </p:sp>
      <p:pic>
        <p:nvPicPr>
          <p:cNvPr id="3" name="Picture 2" descr="A picture containing text, font, graphics, design&#10;&#10;Description automatically generated">
            <a:extLst>
              <a:ext uri="{FF2B5EF4-FFF2-40B4-BE49-F238E27FC236}">
                <a16:creationId xmlns:a16="http://schemas.microsoft.com/office/drawing/2014/main" id="{F240389E-9CEE-39F2-F307-4C292D9B1135}"/>
              </a:ext>
            </a:extLst>
          </p:cNvPr>
          <p:cNvPicPr>
            <a:picLocks noChangeAspect="1"/>
          </p:cNvPicPr>
          <p:nvPr/>
        </p:nvPicPr>
        <p:blipFill>
          <a:blip r:embed="rId5"/>
          <a:stretch>
            <a:fillRect/>
          </a:stretch>
        </p:blipFill>
        <p:spPr>
          <a:xfrm>
            <a:off x="7812360" y="94453"/>
            <a:ext cx="1278826" cy="1469185"/>
          </a:xfrm>
          <a:prstGeom prst="rect">
            <a:avLst/>
          </a:prstGeom>
        </p:spPr>
      </p:pic>
      <p:pic>
        <p:nvPicPr>
          <p:cNvPr id="4" name="Picture 3">
            <a:extLst>
              <a:ext uri="{FF2B5EF4-FFF2-40B4-BE49-F238E27FC236}">
                <a16:creationId xmlns:a16="http://schemas.microsoft.com/office/drawing/2014/main" id="{E2F6C843-49F1-6D74-AF6B-BBBFA07D4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5" y="4155926"/>
            <a:ext cx="1292030" cy="861354"/>
          </a:xfrm>
          <a:prstGeom prst="rect">
            <a:avLst/>
          </a:prstGeom>
        </p:spPr>
      </p:pic>
      <p:sp>
        <p:nvSpPr>
          <p:cNvPr id="5" name="Rectangle 4">
            <a:extLst>
              <a:ext uri="{FF2B5EF4-FFF2-40B4-BE49-F238E27FC236}">
                <a16:creationId xmlns:a16="http://schemas.microsoft.com/office/drawing/2014/main" id="{19D3C3A7-A2E6-0F03-03B3-3F83A51A2268}"/>
              </a:ext>
            </a:extLst>
          </p:cNvPr>
          <p:cNvSpPr/>
          <p:nvPr/>
        </p:nvSpPr>
        <p:spPr>
          <a:xfrm>
            <a:off x="1327525" y="4189729"/>
            <a:ext cx="5332707" cy="758285"/>
          </a:xfrm>
          <a:prstGeom prst="rect">
            <a:avLst/>
          </a:prstGeom>
        </p:spPr>
        <p:txBody>
          <a:bodyPr wrap="square" anchor="ctr">
            <a:spAutoFit/>
          </a:bodyPr>
          <a:lstStyle/>
          <a:p>
            <a:pPr algn="l">
              <a:lnSpc>
                <a:spcPct val="150000"/>
              </a:lnSpc>
            </a:pPr>
            <a:r>
              <a:rPr lang="en-US" sz="1000" dirty="0">
                <a:solidFill>
                  <a:schemeClr val="bg1"/>
                </a:solidFill>
              </a:rPr>
              <a:t>Funded by the European Union (EU). Views and opinions expressed are however those of the author(s) only and do not necessarily reflect those of the EU or European Research Executive Agency (REA). Neither the EU nor the REA can be held responsible for them.</a:t>
            </a:r>
            <a:endParaRPr lang="en-GB" sz="800" dirty="0">
              <a:solidFill>
                <a:schemeClr val="bg1"/>
              </a:solidFill>
              <a:latin typeface="Montserrat" panose="00000500000000000000" pitchFamily="2"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28221-C2AD-1239-A618-7848DE81579B}"/>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2B090019-908F-745D-E013-D1D92BEA494D}"/>
              </a:ext>
            </a:extLst>
          </p:cNvPr>
          <p:cNvSpPr>
            <a:spLocks noGrp="1"/>
          </p:cNvSpPr>
          <p:nvPr>
            <p:ph type="title"/>
          </p:nvPr>
        </p:nvSpPr>
        <p:spPr>
          <a:xfrm>
            <a:off x="1295400" y="-20538"/>
            <a:ext cx="6781800" cy="432048"/>
          </a:xfrm>
        </p:spPr>
        <p:txBody>
          <a:bodyPr/>
          <a:lstStyle/>
          <a:p>
            <a:pPr algn="ctr"/>
            <a:r>
              <a:rPr lang="en-GB" sz="3200" b="0" dirty="0">
                <a:latin typeface="Calibri"/>
                <a:cs typeface="Calibri"/>
              </a:rPr>
              <a:t>Target</a:t>
            </a:r>
          </a:p>
        </p:txBody>
      </p:sp>
      <p:sp>
        <p:nvSpPr>
          <p:cNvPr id="52" name="Espace réservé du pied de page 4">
            <a:extLst>
              <a:ext uri="{FF2B5EF4-FFF2-40B4-BE49-F238E27FC236}">
                <a16:creationId xmlns:a16="http://schemas.microsoft.com/office/drawing/2014/main" id="{52549B90-29CA-B7C6-3C9C-187ACA679F62}"/>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0D9C0808-6108-6C89-6B02-803A778C3B0C}"/>
              </a:ext>
            </a:extLst>
          </p:cNvPr>
          <p:cNvSpPr>
            <a:spLocks noGrp="1"/>
          </p:cNvSpPr>
          <p:nvPr>
            <p:ph type="sldNum" sz="quarter" idx="4"/>
          </p:nvPr>
        </p:nvSpPr>
        <p:spPr/>
        <p:txBody>
          <a:bodyPr/>
          <a:lstStyle/>
          <a:p>
            <a:fld id="{974172A1-1CBF-0B40-9234-7D4D80EC19EA}" type="slidenum">
              <a:rPr lang="en-GB" smtClean="0"/>
              <a:pPr/>
              <a:t>10</a:t>
            </a:fld>
            <a:endParaRPr lang="en-GB" dirty="0"/>
          </a:p>
        </p:txBody>
      </p:sp>
      <p:sp>
        <p:nvSpPr>
          <p:cNvPr id="7" name="TextBox 6">
            <a:extLst>
              <a:ext uri="{FF2B5EF4-FFF2-40B4-BE49-F238E27FC236}">
                <a16:creationId xmlns:a16="http://schemas.microsoft.com/office/drawing/2014/main" id="{13A5870F-CFE7-32F8-29E2-241CCAA1A05D}"/>
              </a:ext>
            </a:extLst>
          </p:cNvPr>
          <p:cNvSpPr txBox="1"/>
          <p:nvPr/>
        </p:nvSpPr>
        <p:spPr>
          <a:xfrm>
            <a:off x="129292" y="1131590"/>
            <a:ext cx="2841400" cy="1200329"/>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Initial 2 MW graphite target conceptual design, pion yield </a:t>
            </a:r>
            <a:r>
              <a:rPr lang="en-US" sz="1200" spc="-1" dirty="0" err="1">
                <a:solidFill>
                  <a:srgbClr val="000000"/>
                </a:solidFill>
                <a:latin typeface="Calibri" panose="020F0502020204030204" pitchFamily="34" charset="0"/>
                <a:cs typeface="Calibri" panose="020F0502020204030204" pitchFamily="34" charset="0"/>
              </a:rPr>
              <a:t>optimised</a:t>
            </a:r>
            <a:endParaRPr lang="en-US" sz="1200" spc="-1" dirty="0">
              <a:solidFill>
                <a:srgbClr val="00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HTS solenoid and shielding concept developed</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Study of proton removal ongoing</a:t>
            </a:r>
          </a:p>
        </p:txBody>
      </p:sp>
      <p:sp>
        <p:nvSpPr>
          <p:cNvPr id="35" name="AutoShape 2">
            <a:extLst>
              <a:ext uri="{FF2B5EF4-FFF2-40B4-BE49-F238E27FC236}">
                <a16:creationId xmlns:a16="http://schemas.microsoft.com/office/drawing/2014/main" id="{1CB60C6D-29DB-5CC0-5CFF-9AB6E51B3769}"/>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56BA94A2-4A0B-94BB-6FD6-620D19F944F7}"/>
              </a:ext>
            </a:extLst>
          </p:cNvPr>
          <p:cNvSpPr txBox="1"/>
          <p:nvPr/>
        </p:nvSpPr>
        <p:spPr>
          <a:xfrm>
            <a:off x="129293" y="407136"/>
            <a:ext cx="2818208" cy="646331"/>
          </a:xfrm>
          <a:prstGeom prst="rect">
            <a:avLst/>
          </a:prstGeom>
          <a:solidFill>
            <a:schemeClr val="accent1">
              <a:lumMod val="20000"/>
              <a:lumOff val="80000"/>
              <a:alpha val="50000"/>
            </a:schemeClr>
          </a:solidFill>
        </p:spPr>
        <p:txBody>
          <a:bodyPr wrap="square">
            <a:spAutoFit/>
          </a:bodyPr>
          <a:lstStyle/>
          <a:p>
            <a:r>
              <a:rPr lang="en-US" sz="1200" b="1" dirty="0">
                <a:latin typeface="Calibri" panose="020F0502020204030204" pitchFamily="34" charset="0"/>
                <a:cs typeface="Calibri" panose="020F0502020204030204" pitchFamily="34" charset="0"/>
              </a:rPr>
              <a:t>Challenges: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2 MW, 5 Hz, 400 MJ/pulse  target</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Can we replace mercury with graphite?</a:t>
            </a:r>
          </a:p>
        </p:txBody>
      </p:sp>
      <p:pic>
        <p:nvPicPr>
          <p:cNvPr id="9" name="Picture 8" descr="A diagram of a machine&#10;&#10;Description automatically generated">
            <a:extLst>
              <a:ext uri="{FF2B5EF4-FFF2-40B4-BE49-F238E27FC236}">
                <a16:creationId xmlns:a16="http://schemas.microsoft.com/office/drawing/2014/main" id="{5794A414-DA1C-DDFA-874F-7E61DC342CC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970692" y="411510"/>
            <a:ext cx="4352297" cy="1914875"/>
          </a:xfrm>
          <a:prstGeom prst="rect">
            <a:avLst/>
          </a:prstGeom>
        </p:spPr>
      </p:pic>
      <p:pic>
        <p:nvPicPr>
          <p:cNvPr id="11" name="Picture 10" descr="Diagram of a graphite tank&#10;&#10;Description automatically generated">
            <a:extLst>
              <a:ext uri="{FF2B5EF4-FFF2-40B4-BE49-F238E27FC236}">
                <a16:creationId xmlns:a16="http://schemas.microsoft.com/office/drawing/2014/main" id="{43247550-C260-B577-DAEB-3751154A10C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808013" y="2340320"/>
            <a:ext cx="2293043" cy="1167534"/>
          </a:xfrm>
          <a:prstGeom prst="rect">
            <a:avLst/>
          </a:prstGeom>
        </p:spPr>
      </p:pic>
      <p:pic>
        <p:nvPicPr>
          <p:cNvPr id="13" name="Picture 12" descr="A diagram of a liquid lead target curtain&#10;&#10;Description automatically generated">
            <a:extLst>
              <a:ext uri="{FF2B5EF4-FFF2-40B4-BE49-F238E27FC236}">
                <a16:creationId xmlns:a16="http://schemas.microsoft.com/office/drawing/2014/main" id="{FEC471EC-62D4-8410-5C38-39B4E6DA0D2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23173" y="3857870"/>
            <a:ext cx="1737114" cy="1170236"/>
          </a:xfrm>
          <a:prstGeom prst="rect">
            <a:avLst/>
          </a:prstGeom>
        </p:spPr>
      </p:pic>
      <p:pic>
        <p:nvPicPr>
          <p:cNvPr id="6" name="Picture 5" descr="A diagram of a diagram&#10;&#10;AI-generated content may be incorrect.">
            <a:extLst>
              <a:ext uri="{FF2B5EF4-FFF2-40B4-BE49-F238E27FC236}">
                <a16:creationId xmlns:a16="http://schemas.microsoft.com/office/drawing/2014/main" id="{B5D541F0-CAF2-CA5E-A39A-D432F4ED9D4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1079" r="68700" b="23235"/>
          <a:stretch>
            <a:fillRect/>
          </a:stretch>
        </p:blipFill>
        <p:spPr>
          <a:xfrm>
            <a:off x="7452320" y="339502"/>
            <a:ext cx="648071" cy="1004433"/>
          </a:xfrm>
          <a:prstGeom prst="rect">
            <a:avLst/>
          </a:prstGeom>
        </p:spPr>
      </p:pic>
      <p:sp>
        <p:nvSpPr>
          <p:cNvPr id="8" name="TextBox 7">
            <a:extLst>
              <a:ext uri="{FF2B5EF4-FFF2-40B4-BE49-F238E27FC236}">
                <a16:creationId xmlns:a16="http://schemas.microsoft.com/office/drawing/2014/main" id="{17C19F26-4C1B-14C6-EEE5-2589A0B6D528}"/>
              </a:ext>
            </a:extLst>
          </p:cNvPr>
          <p:cNvSpPr txBox="1"/>
          <p:nvPr/>
        </p:nvSpPr>
        <p:spPr>
          <a:xfrm>
            <a:off x="6101056" y="3435846"/>
            <a:ext cx="3007448" cy="1569660"/>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r>
              <a:rPr lang="en-US" sz="1200" spc="-1" dirty="0">
                <a:solidFill>
                  <a:srgbClr val="000000"/>
                </a:solidFill>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Yield, magnet shielding, target stress, cooling, radiation are OK</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Components survive 2 MW beam</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Higher power alternatives to study:</a:t>
            </a:r>
          </a:p>
          <a:p>
            <a:pPr marL="628650" lvl="1"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Graphite</a:t>
            </a:r>
          </a:p>
          <a:p>
            <a:pPr marL="628650" lvl="1"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Liquid metal</a:t>
            </a:r>
          </a:p>
          <a:p>
            <a:r>
              <a:rPr lang="en-US" sz="1200" b="1" spc="-1" dirty="0">
                <a:solidFill>
                  <a:srgbClr val="000000"/>
                </a:solidFill>
                <a:latin typeface="Calibri" panose="020F0502020204030204" pitchFamily="34" charset="0"/>
                <a:cs typeface="Calibri" panose="020F0502020204030204" pitchFamily="34" charset="0"/>
              </a:rPr>
              <a:t>Need magnet hardwa</a:t>
            </a:r>
            <a:r>
              <a:rPr lang="en-US" sz="1200" spc="-1" dirty="0">
                <a:solidFill>
                  <a:srgbClr val="000000"/>
                </a:solidFill>
                <a:latin typeface="Calibri" panose="020F0502020204030204" pitchFamily="34" charset="0"/>
                <a:cs typeface="Calibri" panose="020F0502020204030204" pitchFamily="34" charset="0"/>
              </a:rPr>
              <a:t>re</a:t>
            </a:r>
          </a:p>
        </p:txBody>
      </p:sp>
      <p:pic>
        <p:nvPicPr>
          <p:cNvPr id="15" name="Picture 14">
            <a:extLst>
              <a:ext uri="{FF2B5EF4-FFF2-40B4-BE49-F238E27FC236}">
                <a16:creationId xmlns:a16="http://schemas.microsoft.com/office/drawing/2014/main" id="{3CE3B44A-B4ED-5CCC-8FA1-2A1BD531A2E7}"/>
              </a:ext>
            </a:extLst>
          </p:cNvPr>
          <p:cNvPicPr>
            <a:picLocks noChangeAspect="1"/>
          </p:cNvPicPr>
          <p:nvPr/>
        </p:nvPicPr>
        <p:blipFill>
          <a:blip r:embed="rId6"/>
          <a:stretch>
            <a:fillRect/>
          </a:stretch>
        </p:blipFill>
        <p:spPr>
          <a:xfrm>
            <a:off x="7224533" y="2211710"/>
            <a:ext cx="1883971" cy="1133085"/>
          </a:xfrm>
          <a:prstGeom prst="rect">
            <a:avLst/>
          </a:prstGeom>
        </p:spPr>
      </p:pic>
      <p:pic>
        <p:nvPicPr>
          <p:cNvPr id="16" name="Picture 15">
            <a:extLst>
              <a:ext uri="{FF2B5EF4-FFF2-40B4-BE49-F238E27FC236}">
                <a16:creationId xmlns:a16="http://schemas.microsoft.com/office/drawing/2014/main" id="{CD3A6E9B-514D-DF50-F2F8-D4C1A572CEDF}"/>
              </a:ext>
            </a:extLst>
          </p:cNvPr>
          <p:cNvPicPr>
            <a:picLocks noChangeAspect="1"/>
          </p:cNvPicPr>
          <p:nvPr/>
        </p:nvPicPr>
        <p:blipFill>
          <a:blip r:embed="rId7"/>
          <a:stretch>
            <a:fillRect/>
          </a:stretch>
        </p:blipFill>
        <p:spPr>
          <a:xfrm>
            <a:off x="7528124" y="1551157"/>
            <a:ext cx="1409501" cy="682052"/>
          </a:xfrm>
          <a:prstGeom prst="rect">
            <a:avLst/>
          </a:prstGeom>
        </p:spPr>
      </p:pic>
      <p:pic>
        <p:nvPicPr>
          <p:cNvPr id="17" name="Picture 16">
            <a:extLst>
              <a:ext uri="{FF2B5EF4-FFF2-40B4-BE49-F238E27FC236}">
                <a16:creationId xmlns:a16="http://schemas.microsoft.com/office/drawing/2014/main" id="{370D4F2E-EF9D-02A5-1D79-05304215B7C1}"/>
              </a:ext>
            </a:extLst>
          </p:cNvPr>
          <p:cNvPicPr>
            <a:picLocks noChangeAspect="1"/>
          </p:cNvPicPr>
          <p:nvPr/>
        </p:nvPicPr>
        <p:blipFill rotWithShape="1">
          <a:blip r:embed="rId8"/>
          <a:srcRect t="22808"/>
          <a:stretch/>
        </p:blipFill>
        <p:spPr>
          <a:xfrm>
            <a:off x="466717" y="2499742"/>
            <a:ext cx="2217820" cy="830498"/>
          </a:xfrm>
          <a:prstGeom prst="rect">
            <a:avLst/>
          </a:prstGeom>
        </p:spPr>
      </p:pic>
      <p:pic>
        <p:nvPicPr>
          <p:cNvPr id="18" name="Picture 17" descr="A graph of a graph of a graph&#10;&#10;Description automatically generated with medium confidence">
            <a:extLst>
              <a:ext uri="{FF2B5EF4-FFF2-40B4-BE49-F238E27FC236}">
                <a16:creationId xmlns:a16="http://schemas.microsoft.com/office/drawing/2014/main" id="{535A1B84-7765-7DEA-6698-C55CCEBC661D}"/>
              </a:ext>
            </a:extLst>
          </p:cNvPr>
          <p:cNvPicPr>
            <a:picLocks noChangeAspect="1"/>
          </p:cNvPicPr>
          <p:nvPr/>
        </p:nvPicPr>
        <p:blipFill>
          <a:blip r:embed="rId9">
            <a:extLst>
              <a:ext uri="{28A0092B-C50C-407E-A947-70E740481C1C}">
                <a14:useLocalDpi xmlns:a14="http://schemas.microsoft.com/office/drawing/2010/main"/>
              </a:ext>
            </a:extLst>
          </a:blip>
          <a:srcRect t="32931"/>
          <a:stretch/>
        </p:blipFill>
        <p:spPr>
          <a:xfrm>
            <a:off x="150785" y="3375694"/>
            <a:ext cx="3547748" cy="1284288"/>
          </a:xfrm>
          <a:prstGeom prst="rect">
            <a:avLst/>
          </a:prstGeom>
        </p:spPr>
      </p:pic>
    </p:spTree>
    <p:extLst>
      <p:ext uri="{BB962C8B-B14F-4D97-AF65-F5344CB8AC3E}">
        <p14:creationId xmlns:p14="http://schemas.microsoft.com/office/powerpoint/2010/main" val="633967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DA623-53FE-0099-1C2C-174AD05D96F6}"/>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0776EA67-299D-4AC5-3D25-4E58AE5AFB6F}"/>
              </a:ext>
            </a:extLst>
          </p:cNvPr>
          <p:cNvSpPr>
            <a:spLocks noGrp="1"/>
          </p:cNvSpPr>
          <p:nvPr>
            <p:ph type="title"/>
          </p:nvPr>
        </p:nvSpPr>
        <p:spPr>
          <a:xfrm>
            <a:off x="1295400" y="-20538"/>
            <a:ext cx="6781800" cy="432048"/>
          </a:xfrm>
        </p:spPr>
        <p:txBody>
          <a:bodyPr/>
          <a:lstStyle/>
          <a:p>
            <a:pPr algn="ctr"/>
            <a:r>
              <a:rPr lang="en-GB" sz="3200" b="0" dirty="0">
                <a:latin typeface="Calibri"/>
                <a:cs typeface="Calibri"/>
              </a:rPr>
              <a:t>Muon Cooling Lattice Design</a:t>
            </a:r>
          </a:p>
        </p:txBody>
      </p:sp>
      <p:sp>
        <p:nvSpPr>
          <p:cNvPr id="52" name="Espace réservé du pied de page 4">
            <a:extLst>
              <a:ext uri="{FF2B5EF4-FFF2-40B4-BE49-F238E27FC236}">
                <a16:creationId xmlns:a16="http://schemas.microsoft.com/office/drawing/2014/main" id="{B3E9B37E-D84C-0431-596A-1CBEEDBF91B5}"/>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3110FD3E-F7AC-4A7D-089D-39BE1452ADDF}"/>
              </a:ext>
            </a:extLst>
          </p:cNvPr>
          <p:cNvSpPr>
            <a:spLocks noGrp="1"/>
          </p:cNvSpPr>
          <p:nvPr>
            <p:ph type="sldNum" sz="quarter" idx="4"/>
          </p:nvPr>
        </p:nvSpPr>
        <p:spPr/>
        <p:txBody>
          <a:bodyPr/>
          <a:lstStyle/>
          <a:p>
            <a:fld id="{974172A1-1CBF-0B40-9234-7D4D80EC19EA}" type="slidenum">
              <a:rPr lang="en-GB" smtClean="0"/>
              <a:pPr/>
              <a:t>11</a:t>
            </a:fld>
            <a:endParaRPr lang="en-GB" dirty="0"/>
          </a:p>
        </p:txBody>
      </p:sp>
      <p:sp>
        <p:nvSpPr>
          <p:cNvPr id="35" name="AutoShape 2">
            <a:extLst>
              <a:ext uri="{FF2B5EF4-FFF2-40B4-BE49-F238E27FC236}">
                <a16:creationId xmlns:a16="http://schemas.microsoft.com/office/drawing/2014/main" id="{873893BC-3B8E-2438-F061-DD41EDC33EAD}"/>
              </a:ext>
            </a:extLst>
          </p:cNvPr>
          <p:cNvSpPr>
            <a:spLocks noChangeAspect="1" noChangeArrowheads="1"/>
          </p:cNvSpPr>
          <p:nvPr/>
        </p:nvSpPr>
        <p:spPr bwMode="auto">
          <a:xfrm>
            <a:off x="4534968" y="2634152"/>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DDFB93B-0B79-3117-5AD3-99B88264EDF7}"/>
              </a:ext>
            </a:extLst>
          </p:cNvPr>
          <p:cNvPicPr/>
          <p:nvPr/>
        </p:nvPicPr>
        <p:blipFill>
          <a:blip r:embed="rId2"/>
          <a:stretch/>
        </p:blipFill>
        <p:spPr>
          <a:xfrm>
            <a:off x="5322142" y="1203598"/>
            <a:ext cx="3714354" cy="2724055"/>
          </a:xfrm>
          <a:prstGeom prst="rect">
            <a:avLst/>
          </a:prstGeom>
          <a:ln w="0">
            <a:noFill/>
          </a:ln>
        </p:spPr>
      </p:pic>
      <p:sp>
        <p:nvSpPr>
          <p:cNvPr id="17" name="TextBox 16">
            <a:extLst>
              <a:ext uri="{FF2B5EF4-FFF2-40B4-BE49-F238E27FC236}">
                <a16:creationId xmlns:a16="http://schemas.microsoft.com/office/drawing/2014/main" id="{EA2BE16E-4CAB-262F-1168-D35FD56BEE7F}"/>
              </a:ext>
            </a:extLst>
          </p:cNvPr>
          <p:cNvSpPr txBox="1"/>
          <p:nvPr/>
        </p:nvSpPr>
        <p:spPr>
          <a:xfrm rot="16200000">
            <a:off x="5059306" y="2341314"/>
            <a:ext cx="641522" cy="307777"/>
          </a:xfrm>
          <a:prstGeom prst="rect">
            <a:avLst/>
          </a:prstGeom>
          <a:solidFill>
            <a:schemeClr val="bg1"/>
          </a:solidFill>
        </p:spPr>
        <p:txBody>
          <a:bodyPr wrap="none" rtlCol="0">
            <a:spAutoFit/>
          </a:bodyPr>
          <a:lstStyle/>
          <a:p>
            <a:r>
              <a:rPr lang="en-CH" sz="1400" dirty="0"/>
              <a:t>better</a:t>
            </a:r>
          </a:p>
        </p:txBody>
      </p:sp>
      <p:sp>
        <p:nvSpPr>
          <p:cNvPr id="22" name="TextBox 21">
            <a:extLst>
              <a:ext uri="{FF2B5EF4-FFF2-40B4-BE49-F238E27FC236}">
                <a16:creationId xmlns:a16="http://schemas.microsoft.com/office/drawing/2014/main" id="{EF08C32B-B2CB-4A84-0A33-EF50C1440673}"/>
              </a:ext>
            </a:extLst>
          </p:cNvPr>
          <p:cNvSpPr txBox="1"/>
          <p:nvPr/>
        </p:nvSpPr>
        <p:spPr>
          <a:xfrm>
            <a:off x="7021339" y="3798894"/>
            <a:ext cx="641522" cy="307777"/>
          </a:xfrm>
          <a:prstGeom prst="rect">
            <a:avLst/>
          </a:prstGeom>
          <a:solidFill>
            <a:schemeClr val="bg1"/>
          </a:solidFill>
        </p:spPr>
        <p:txBody>
          <a:bodyPr wrap="none" rtlCol="0">
            <a:spAutoFit/>
          </a:bodyPr>
          <a:lstStyle/>
          <a:p>
            <a:r>
              <a:rPr lang="en-CH" sz="1400" dirty="0"/>
              <a:t>better</a:t>
            </a:r>
          </a:p>
        </p:txBody>
      </p:sp>
      <p:sp>
        <p:nvSpPr>
          <p:cNvPr id="23" name="TextBox 22">
            <a:extLst>
              <a:ext uri="{FF2B5EF4-FFF2-40B4-BE49-F238E27FC236}">
                <a16:creationId xmlns:a16="http://schemas.microsoft.com/office/drawing/2014/main" id="{49282236-1932-7B49-2BBF-1D386376652A}"/>
              </a:ext>
            </a:extLst>
          </p:cNvPr>
          <p:cNvSpPr txBox="1"/>
          <p:nvPr/>
        </p:nvSpPr>
        <p:spPr>
          <a:xfrm>
            <a:off x="5376460" y="686773"/>
            <a:ext cx="1589281"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Previous design (MAP)</a:t>
            </a:r>
          </a:p>
        </p:txBody>
      </p:sp>
      <p:sp>
        <p:nvSpPr>
          <p:cNvPr id="24" name="TextBox 23">
            <a:extLst>
              <a:ext uri="{FF2B5EF4-FFF2-40B4-BE49-F238E27FC236}">
                <a16:creationId xmlns:a16="http://schemas.microsoft.com/office/drawing/2014/main" id="{19C40134-24AB-B43A-826B-6EC465CA967A}"/>
              </a:ext>
            </a:extLst>
          </p:cNvPr>
          <p:cNvSpPr txBox="1"/>
          <p:nvPr/>
        </p:nvSpPr>
        <p:spPr>
          <a:xfrm>
            <a:off x="5350971" y="983811"/>
            <a:ext cx="47320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Goal</a:t>
            </a:r>
          </a:p>
        </p:txBody>
      </p:sp>
      <p:cxnSp>
        <p:nvCxnSpPr>
          <p:cNvPr id="25" name="Straight Arrow Connector 24">
            <a:extLst>
              <a:ext uri="{FF2B5EF4-FFF2-40B4-BE49-F238E27FC236}">
                <a16:creationId xmlns:a16="http://schemas.microsoft.com/office/drawing/2014/main" id="{8FCE0918-F7D8-EB30-1DF1-62061ADA39BD}"/>
              </a:ext>
            </a:extLst>
          </p:cNvPr>
          <p:cNvCxnSpPr>
            <a:cxnSpLocks/>
          </p:cNvCxnSpPr>
          <p:nvPr/>
        </p:nvCxnSpPr>
        <p:spPr>
          <a:xfrm>
            <a:off x="5674406" y="1269176"/>
            <a:ext cx="409762" cy="294462"/>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B91543A-B9C4-7DA5-B928-FCB7BED0D5A4}"/>
              </a:ext>
            </a:extLst>
          </p:cNvPr>
          <p:cNvSpPr txBox="1"/>
          <p:nvPr/>
        </p:nvSpPr>
        <p:spPr>
          <a:xfrm>
            <a:off x="4764541" y="1571970"/>
            <a:ext cx="756297"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Achieved</a:t>
            </a:r>
          </a:p>
        </p:txBody>
      </p:sp>
      <p:cxnSp>
        <p:nvCxnSpPr>
          <p:cNvPr id="27" name="Straight Arrow Connector 26">
            <a:extLst>
              <a:ext uri="{FF2B5EF4-FFF2-40B4-BE49-F238E27FC236}">
                <a16:creationId xmlns:a16="http://schemas.microsoft.com/office/drawing/2014/main" id="{337F6532-1604-1075-E285-393CB3BE0676}"/>
              </a:ext>
            </a:extLst>
          </p:cNvPr>
          <p:cNvCxnSpPr>
            <a:cxnSpLocks/>
          </p:cNvCxnSpPr>
          <p:nvPr/>
        </p:nvCxnSpPr>
        <p:spPr>
          <a:xfrm>
            <a:off x="5455733" y="1705000"/>
            <a:ext cx="588716" cy="409898"/>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C2BAF7-FB32-EF87-E19F-7019CAACB56C}"/>
              </a:ext>
            </a:extLst>
          </p:cNvPr>
          <p:cNvCxnSpPr>
            <a:cxnSpLocks/>
          </p:cNvCxnSpPr>
          <p:nvPr/>
        </p:nvCxnSpPr>
        <p:spPr>
          <a:xfrm>
            <a:off x="6118487" y="1563638"/>
            <a:ext cx="0" cy="26143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5C2F62B-EB30-295B-22FA-249AF5D41B0A}"/>
              </a:ext>
            </a:extLst>
          </p:cNvPr>
          <p:cNvCxnSpPr>
            <a:cxnSpLocks/>
          </p:cNvCxnSpPr>
          <p:nvPr/>
        </p:nvCxnSpPr>
        <p:spPr>
          <a:xfrm flipH="1" flipV="1">
            <a:off x="5663911" y="1581846"/>
            <a:ext cx="447665" cy="3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BDC8617-813F-9679-6FEF-70EB953513A2}"/>
              </a:ext>
            </a:extLst>
          </p:cNvPr>
          <p:cNvCxnSpPr>
            <a:cxnSpLocks/>
            <a:stCxn id="23" idx="2"/>
          </p:cNvCxnSpPr>
          <p:nvPr/>
        </p:nvCxnSpPr>
        <p:spPr>
          <a:xfrm>
            <a:off x="6171101" y="963772"/>
            <a:ext cx="244681" cy="527858"/>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7CBB2484-1C7E-4C00-1F97-CBF4AAC00BD8}"/>
              </a:ext>
            </a:extLst>
          </p:cNvPr>
          <p:cNvSpPr/>
          <p:nvPr/>
        </p:nvSpPr>
        <p:spPr>
          <a:xfrm>
            <a:off x="6686821" y="1740732"/>
            <a:ext cx="1413571" cy="8310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AE62DD2-BCCB-99BC-BE7A-7DFA110EB592}"/>
              </a:ext>
            </a:extLst>
          </p:cNvPr>
          <p:cNvSpPr/>
          <p:nvPr/>
        </p:nvSpPr>
        <p:spPr>
          <a:xfrm>
            <a:off x="7287033" y="1347614"/>
            <a:ext cx="1413571"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3A2089A-EAD6-0BA7-9BE5-D2F0A3D9D01E}"/>
              </a:ext>
            </a:extLst>
          </p:cNvPr>
          <p:cNvSpPr/>
          <p:nvPr/>
        </p:nvSpPr>
        <p:spPr>
          <a:xfrm>
            <a:off x="6660232" y="1367414"/>
            <a:ext cx="1848849" cy="4842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A diagram of a diagram&#10;&#10;AI-generated content may be incorrect.">
            <a:extLst>
              <a:ext uri="{FF2B5EF4-FFF2-40B4-BE49-F238E27FC236}">
                <a16:creationId xmlns:a16="http://schemas.microsoft.com/office/drawing/2014/main" id="{363AF0FD-C88C-5A34-CE82-1801B278AF5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116" r="29806" b="23235"/>
          <a:stretch>
            <a:fillRect/>
          </a:stretch>
        </p:blipFill>
        <p:spPr>
          <a:xfrm flipH="1">
            <a:off x="6562569" y="780842"/>
            <a:ext cx="1753847" cy="926812"/>
          </a:xfrm>
          <a:prstGeom prst="rect">
            <a:avLst/>
          </a:prstGeom>
        </p:spPr>
      </p:pic>
      <p:cxnSp>
        <p:nvCxnSpPr>
          <p:cNvPr id="40" name="Straight Arrow Connector 39">
            <a:extLst>
              <a:ext uri="{FF2B5EF4-FFF2-40B4-BE49-F238E27FC236}">
                <a16:creationId xmlns:a16="http://schemas.microsoft.com/office/drawing/2014/main" id="{FC21BB86-EDFE-CC67-FF23-60B24FDE8ED9}"/>
              </a:ext>
            </a:extLst>
          </p:cNvPr>
          <p:cNvCxnSpPr>
            <a:cxnSpLocks/>
          </p:cNvCxnSpPr>
          <p:nvPr/>
        </p:nvCxnSpPr>
        <p:spPr>
          <a:xfrm flipH="1">
            <a:off x="6589291" y="1609542"/>
            <a:ext cx="671893" cy="1186616"/>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a:extLst>
              <a:ext uri="{FF2B5EF4-FFF2-40B4-BE49-F238E27FC236}">
                <a16:creationId xmlns:a16="http://schemas.microsoft.com/office/drawing/2014/main" id="{27B70BEA-FA15-6F64-5B3E-6832CF8D7C2D}"/>
              </a:ext>
            </a:extLst>
          </p:cNvPr>
          <p:cNvCxnSpPr>
            <a:cxnSpLocks/>
          </p:cNvCxnSpPr>
          <p:nvPr/>
        </p:nvCxnSpPr>
        <p:spPr>
          <a:xfrm flipH="1">
            <a:off x="7287033" y="1581846"/>
            <a:ext cx="211487" cy="1709984"/>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Straight Arrow Connector 44">
            <a:extLst>
              <a:ext uri="{FF2B5EF4-FFF2-40B4-BE49-F238E27FC236}">
                <a16:creationId xmlns:a16="http://schemas.microsoft.com/office/drawing/2014/main" id="{AE9F4886-8F84-D094-08FA-07B5B3D7BF89}"/>
              </a:ext>
            </a:extLst>
          </p:cNvPr>
          <p:cNvCxnSpPr>
            <a:cxnSpLocks/>
          </p:cNvCxnSpPr>
          <p:nvPr/>
        </p:nvCxnSpPr>
        <p:spPr>
          <a:xfrm>
            <a:off x="7756733" y="1581846"/>
            <a:ext cx="248849" cy="1410932"/>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A9BF887A-4FBB-59DC-8F4B-87D2EED0BE34}"/>
              </a:ext>
            </a:extLst>
          </p:cNvPr>
          <p:cNvCxnSpPr>
            <a:cxnSpLocks/>
          </p:cNvCxnSpPr>
          <p:nvPr/>
        </p:nvCxnSpPr>
        <p:spPr>
          <a:xfrm>
            <a:off x="7980894" y="1609542"/>
            <a:ext cx="266285" cy="579719"/>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6" name="Picture 5" descr="damping.eps">
            <a:extLst>
              <a:ext uri="{FF2B5EF4-FFF2-40B4-BE49-F238E27FC236}">
                <a16:creationId xmlns:a16="http://schemas.microsoft.com/office/drawing/2014/main" id="{6E3948C8-55F8-2120-5252-6FA5751581E2}"/>
              </a:ext>
            </a:extLst>
          </p:cNvPr>
          <p:cNvPicPr>
            <a:picLocks noChangeAspect="1"/>
          </p:cNvPicPr>
          <p:nvPr/>
        </p:nvPicPr>
        <p:blipFill rotWithShape="1">
          <a:blip r:embed="rId4"/>
          <a:srcRect t="25926" b="10091"/>
          <a:stretch/>
        </p:blipFill>
        <p:spPr>
          <a:xfrm>
            <a:off x="1809959" y="1686807"/>
            <a:ext cx="2847581" cy="596911"/>
          </a:xfrm>
          <a:prstGeom prst="rect">
            <a:avLst/>
          </a:prstGeom>
        </p:spPr>
      </p:pic>
      <p:pic>
        <p:nvPicPr>
          <p:cNvPr id="7" name="Picture 6" descr="p0.tiff">
            <a:extLst>
              <a:ext uri="{FF2B5EF4-FFF2-40B4-BE49-F238E27FC236}">
                <a16:creationId xmlns:a16="http://schemas.microsoft.com/office/drawing/2014/main" id="{72533DA8-C296-583E-BF56-3E4679409B3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91743" y="543945"/>
            <a:ext cx="3512305" cy="1117986"/>
          </a:xfrm>
          <a:prstGeom prst="rect">
            <a:avLst/>
          </a:prstGeom>
        </p:spPr>
      </p:pic>
      <p:sp>
        <p:nvSpPr>
          <p:cNvPr id="8" name="TextBox 7">
            <a:extLst>
              <a:ext uri="{FF2B5EF4-FFF2-40B4-BE49-F238E27FC236}">
                <a16:creationId xmlns:a16="http://schemas.microsoft.com/office/drawing/2014/main" id="{1AE59483-A261-D912-EAC0-C342DB2BAF31}"/>
              </a:ext>
            </a:extLst>
          </p:cNvPr>
          <p:cNvSpPr txBox="1"/>
          <p:nvPr/>
        </p:nvSpPr>
        <p:spPr>
          <a:xfrm>
            <a:off x="37069" y="627534"/>
            <a:ext cx="1438587" cy="1200329"/>
          </a:xfrm>
          <a:prstGeom prst="rect">
            <a:avLst/>
          </a:prstGeom>
          <a:solidFill>
            <a:schemeClr val="accent1">
              <a:lumMod val="20000"/>
              <a:lumOff val="80000"/>
              <a:alpha val="49896"/>
            </a:schemeClr>
          </a:solidFill>
        </p:spPr>
        <p:txBody>
          <a:bodyPr wrap="square">
            <a:spAutoFit/>
          </a:bodyPr>
          <a:lstStyle/>
          <a:p>
            <a:r>
              <a:rPr lang="en-US" sz="1200" b="1" dirty="0">
                <a:latin typeface="Calibri" panose="020F0502020204030204" pitchFamily="34" charset="0"/>
                <a:cs typeface="Calibri" panose="020F0502020204030204" pitchFamily="34" charset="0"/>
              </a:rPr>
              <a:t>Challenges:</a:t>
            </a:r>
          </a:p>
          <a:p>
            <a:r>
              <a:rPr lang="en-US" sz="1200" dirty="0">
                <a:latin typeface="Calibri" panose="020F0502020204030204" pitchFamily="34" charset="0"/>
                <a:cs typeface="Calibri" panose="020F0502020204030204" pitchFamily="34" charset="0"/>
              </a:rPr>
              <a:t>Novel, complex lattice with cavities and absorbers in solenoids</a:t>
            </a:r>
          </a:p>
          <a:p>
            <a:r>
              <a:rPr lang="en-US" sz="1200" dirty="0">
                <a:latin typeface="Calibri" panose="020F0502020204030204" pitchFamily="34" charset="0"/>
                <a:cs typeface="Calibri" panose="020F0502020204030204" pitchFamily="34" charset="0"/>
              </a:rPr>
              <a:t>High magnetic field</a:t>
            </a:r>
          </a:p>
        </p:txBody>
      </p:sp>
      <p:sp>
        <p:nvSpPr>
          <p:cNvPr id="9" name="TextBox 8">
            <a:extLst>
              <a:ext uri="{FF2B5EF4-FFF2-40B4-BE49-F238E27FC236}">
                <a16:creationId xmlns:a16="http://schemas.microsoft.com/office/drawing/2014/main" id="{5C4509EE-4A84-C4A6-35B4-A29FF8B19652}"/>
              </a:ext>
            </a:extLst>
          </p:cNvPr>
          <p:cNvSpPr txBox="1"/>
          <p:nvPr/>
        </p:nvSpPr>
        <p:spPr>
          <a:xfrm>
            <a:off x="37069" y="2355726"/>
            <a:ext cx="3561795" cy="1384995"/>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r>
              <a:rPr lang="en-US" sz="1200" spc="-1" dirty="0">
                <a:solidFill>
                  <a:srgbClr val="000000"/>
                </a:solidFill>
                <a:latin typeface="Calibri" panose="020F0502020204030204" pitchFamily="34" charset="0"/>
                <a:cs typeface="Calibri" panose="020F0502020204030204" pitchFamily="34" charset="0"/>
              </a:rPr>
              <a:t>Much improved lattice design</a:t>
            </a:r>
          </a:p>
          <a:p>
            <a:r>
              <a:rPr lang="en-US" sz="1200" spc="-1" dirty="0">
                <a:solidFill>
                  <a:srgbClr val="000000"/>
                </a:solidFill>
                <a:latin typeface="Calibri" panose="020F0502020204030204" pitchFamily="34" charset="0"/>
                <a:cs typeface="Calibri" panose="020F0502020204030204" pitchFamily="34" charset="0"/>
              </a:rPr>
              <a:t>Developed simulation tools: BDSIM and </a:t>
            </a:r>
            <a:r>
              <a:rPr lang="en-US" sz="1200" spc="-1" dirty="0" err="1">
                <a:solidFill>
                  <a:srgbClr val="000000"/>
                </a:solidFill>
                <a:latin typeface="Calibri" panose="020F0502020204030204" pitchFamily="34" charset="0"/>
                <a:cs typeface="Calibri" panose="020F0502020204030204" pitchFamily="34" charset="0"/>
              </a:rPr>
              <a:t>RFTrack</a:t>
            </a:r>
            <a:endParaRPr lang="en-US" sz="1200" spc="-1" dirty="0">
              <a:solidFill>
                <a:srgbClr val="000000"/>
              </a:solidFill>
              <a:latin typeface="Calibri" panose="020F0502020204030204" pitchFamily="34" charset="0"/>
              <a:cs typeface="Calibri" panose="020F0502020204030204" pitchFamily="34" charset="0"/>
            </a:endParaRPr>
          </a:p>
          <a:p>
            <a:r>
              <a:rPr lang="en-US" sz="1200" spc="-1" dirty="0">
                <a:solidFill>
                  <a:srgbClr val="000000"/>
                </a:solidFill>
                <a:latin typeface="Calibri" panose="020F0502020204030204" pitchFamily="34" charset="0"/>
                <a:cs typeface="Calibri" panose="020F0502020204030204" pitchFamily="34" charset="0"/>
              </a:rPr>
              <a:t>This allowed to start collective effects studies</a:t>
            </a:r>
          </a:p>
          <a:p>
            <a:r>
              <a:rPr lang="en-US" sz="1200" spc="-1" dirty="0">
                <a:solidFill>
                  <a:srgbClr val="000000"/>
                </a:solidFill>
                <a:latin typeface="Calibri" panose="020F0502020204030204" pitchFamily="34" charset="0"/>
                <a:cs typeface="Calibri" panose="020F0502020204030204" pitchFamily="34" charset="0"/>
              </a:rPr>
              <a:t>Magnet scaled and conceptual designs for 6D cooling </a:t>
            </a:r>
          </a:p>
          <a:p>
            <a:r>
              <a:rPr lang="en-US" sz="1200" spc="-1" dirty="0">
                <a:solidFill>
                  <a:srgbClr val="000000"/>
                </a:solidFill>
                <a:latin typeface="Calibri" panose="020F0502020204030204" pitchFamily="34" charset="0"/>
                <a:cs typeface="Calibri" panose="020F0502020204030204" pitchFamily="34" charset="0"/>
              </a:rPr>
              <a:t>40 T final cooling solenoid conceptual design (55 T is identified to be the limit)</a:t>
            </a:r>
          </a:p>
        </p:txBody>
      </p:sp>
      <p:sp>
        <p:nvSpPr>
          <p:cNvPr id="10" name="TextBox 9">
            <a:extLst>
              <a:ext uri="{FF2B5EF4-FFF2-40B4-BE49-F238E27FC236}">
                <a16:creationId xmlns:a16="http://schemas.microsoft.com/office/drawing/2014/main" id="{C59D839F-5DDA-4658-AB34-946542A2B86E}"/>
              </a:ext>
            </a:extLst>
          </p:cNvPr>
          <p:cNvSpPr txBox="1"/>
          <p:nvPr/>
        </p:nvSpPr>
        <p:spPr>
          <a:xfrm>
            <a:off x="5041101" y="4076367"/>
            <a:ext cx="4067403" cy="1015663"/>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r>
              <a:rPr lang="en-US" sz="1200" spc="-1" dirty="0">
                <a:solidFill>
                  <a:srgbClr val="000000"/>
                </a:solidFill>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Can in principle reach or exceed performance target</a:t>
            </a:r>
          </a:p>
          <a:p>
            <a:pPr marL="171450" indent="-171450">
              <a:buFont typeface="Arial" panose="020B0604020202020204" pitchFamily="34" charset="0"/>
              <a:buChar char="•"/>
            </a:pPr>
            <a:r>
              <a:rPr lang="en-US" sz="1200" b="1" spc="-1" dirty="0">
                <a:solidFill>
                  <a:srgbClr val="000000"/>
                </a:solidFill>
                <a:latin typeface="Calibri" panose="020F0502020204030204" pitchFamily="34" charset="0"/>
                <a:cs typeface="Calibri" panose="020F0502020204030204" pitchFamily="34" charset="0"/>
              </a:rPr>
              <a:t>Need to build magnet models and prototypes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Much improved longitudinal, is useful for collider ring</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Study of collective effects important</a:t>
            </a:r>
          </a:p>
        </p:txBody>
      </p:sp>
      <p:cxnSp>
        <p:nvCxnSpPr>
          <p:cNvPr id="36" name="Straight Arrow Connector 35">
            <a:extLst>
              <a:ext uri="{FF2B5EF4-FFF2-40B4-BE49-F238E27FC236}">
                <a16:creationId xmlns:a16="http://schemas.microsoft.com/office/drawing/2014/main" id="{0CF1D9D3-21AA-12EE-46B8-62CC7027E33E}"/>
              </a:ext>
            </a:extLst>
          </p:cNvPr>
          <p:cNvCxnSpPr>
            <a:cxnSpLocks/>
          </p:cNvCxnSpPr>
          <p:nvPr/>
        </p:nvCxnSpPr>
        <p:spPr>
          <a:xfrm rot="5400000">
            <a:off x="7344308" y="3255826"/>
            <a:ext cx="0" cy="1080120"/>
          </a:xfrm>
          <a:prstGeom prst="straightConnector1">
            <a:avLst/>
          </a:prstGeom>
          <a:ln w="34925">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013512F-0CBC-FBB0-985D-6B8D0A8CF8C8}"/>
              </a:ext>
            </a:extLst>
          </p:cNvPr>
          <p:cNvCxnSpPr>
            <a:cxnSpLocks/>
          </p:cNvCxnSpPr>
          <p:nvPr/>
        </p:nvCxnSpPr>
        <p:spPr>
          <a:xfrm>
            <a:off x="5520838" y="2108593"/>
            <a:ext cx="0" cy="967213"/>
          </a:xfrm>
          <a:prstGeom prst="straightConnector1">
            <a:avLst/>
          </a:prstGeom>
          <a:ln w="34925">
            <a:tailEnd type="triangle"/>
          </a:ln>
        </p:spPr>
        <p:style>
          <a:lnRef idx="2">
            <a:schemeClr val="accent1"/>
          </a:lnRef>
          <a:fillRef idx="0">
            <a:schemeClr val="accent1"/>
          </a:fillRef>
          <a:effectRef idx="1">
            <a:schemeClr val="accent1"/>
          </a:effectRef>
          <a:fontRef idx="minor">
            <a:schemeClr val="tx1"/>
          </a:fontRef>
        </p:style>
      </p:cxnSp>
      <p:pic>
        <p:nvPicPr>
          <p:cNvPr id="44" name="Picture 43" descr="A diagram of a structure&#10;&#10;Description automatically generated with medium confidence">
            <a:extLst>
              <a:ext uri="{FF2B5EF4-FFF2-40B4-BE49-F238E27FC236}">
                <a16:creationId xmlns:a16="http://schemas.microsoft.com/office/drawing/2014/main" id="{49BCC7EF-4435-E321-7E5E-EDE26678E95C}"/>
              </a:ext>
            </a:extLst>
          </p:cNvPr>
          <p:cNvPicPr>
            <a:picLocks noChangeAspect="1"/>
          </p:cNvPicPr>
          <p:nvPr/>
        </p:nvPicPr>
        <p:blipFill>
          <a:blip r:embed="rId6">
            <a:extLst>
              <a:ext uri="{28A0092B-C50C-407E-A947-70E740481C1C}">
                <a14:useLocalDpi xmlns:a14="http://schemas.microsoft.com/office/drawing/2010/main"/>
              </a:ext>
            </a:extLst>
          </a:blip>
          <a:srcRect b="8667"/>
          <a:stretch>
            <a:fillRect/>
          </a:stretch>
        </p:blipFill>
        <p:spPr>
          <a:xfrm>
            <a:off x="3635896" y="2571750"/>
            <a:ext cx="1523708" cy="1095702"/>
          </a:xfrm>
          <a:prstGeom prst="rect">
            <a:avLst/>
          </a:prstGeom>
        </p:spPr>
      </p:pic>
      <p:pic>
        <p:nvPicPr>
          <p:cNvPr id="46" name="Picture 45">
            <a:extLst>
              <a:ext uri="{FF2B5EF4-FFF2-40B4-BE49-F238E27FC236}">
                <a16:creationId xmlns:a16="http://schemas.microsoft.com/office/drawing/2014/main" id="{2209FD10-1B74-B081-78B2-8A33BC366633}"/>
              </a:ext>
            </a:extLst>
          </p:cNvPr>
          <p:cNvPicPr>
            <a:picLocks noChangeAspect="1"/>
          </p:cNvPicPr>
          <p:nvPr/>
        </p:nvPicPr>
        <p:blipFill>
          <a:blip r:embed="rId7"/>
          <a:srcRect b="37288"/>
          <a:stretch>
            <a:fillRect/>
          </a:stretch>
        </p:blipFill>
        <p:spPr>
          <a:xfrm>
            <a:off x="11564" y="3795886"/>
            <a:ext cx="4698965" cy="980264"/>
          </a:xfrm>
          <a:prstGeom prst="rect">
            <a:avLst/>
          </a:prstGeom>
        </p:spPr>
      </p:pic>
    </p:spTree>
    <p:extLst>
      <p:ext uri="{BB962C8B-B14F-4D97-AF65-F5344CB8AC3E}">
        <p14:creationId xmlns:p14="http://schemas.microsoft.com/office/powerpoint/2010/main" val="687526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A7357-5BBF-46A5-7D5E-7DF1CA3320C3}"/>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CC73430A-0150-F0F2-2411-683F5EE47416}"/>
              </a:ext>
            </a:extLst>
          </p:cNvPr>
          <p:cNvSpPr>
            <a:spLocks noGrp="1"/>
          </p:cNvSpPr>
          <p:nvPr>
            <p:ph type="title"/>
          </p:nvPr>
        </p:nvSpPr>
        <p:spPr>
          <a:xfrm>
            <a:off x="1295400" y="-20538"/>
            <a:ext cx="6781800" cy="432048"/>
          </a:xfrm>
        </p:spPr>
        <p:txBody>
          <a:bodyPr/>
          <a:lstStyle/>
          <a:p>
            <a:pPr algn="ctr"/>
            <a:r>
              <a:rPr lang="en-GB" sz="3200" b="0" dirty="0">
                <a:latin typeface="Calibri"/>
                <a:cs typeface="Calibri"/>
              </a:rPr>
              <a:t>Muon Cooling Technology</a:t>
            </a:r>
          </a:p>
        </p:txBody>
      </p:sp>
      <p:sp>
        <p:nvSpPr>
          <p:cNvPr id="52" name="Espace réservé du pied de page 4">
            <a:extLst>
              <a:ext uri="{FF2B5EF4-FFF2-40B4-BE49-F238E27FC236}">
                <a16:creationId xmlns:a16="http://schemas.microsoft.com/office/drawing/2014/main" id="{CC170B7B-4EF0-A598-1108-B225202955A2}"/>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A4CC7AB9-014D-748D-6948-A2AF7E490E09}"/>
              </a:ext>
            </a:extLst>
          </p:cNvPr>
          <p:cNvSpPr>
            <a:spLocks noGrp="1"/>
          </p:cNvSpPr>
          <p:nvPr>
            <p:ph type="sldNum" sz="quarter" idx="4"/>
          </p:nvPr>
        </p:nvSpPr>
        <p:spPr/>
        <p:txBody>
          <a:bodyPr/>
          <a:lstStyle/>
          <a:p>
            <a:fld id="{974172A1-1CBF-0B40-9234-7D4D80EC19EA}" type="slidenum">
              <a:rPr lang="en-GB" smtClean="0"/>
              <a:pPr/>
              <a:t>12</a:t>
            </a:fld>
            <a:endParaRPr lang="en-GB" dirty="0"/>
          </a:p>
        </p:txBody>
      </p:sp>
      <p:sp>
        <p:nvSpPr>
          <p:cNvPr id="35" name="AutoShape 2">
            <a:extLst>
              <a:ext uri="{FF2B5EF4-FFF2-40B4-BE49-F238E27FC236}">
                <a16:creationId xmlns:a16="http://schemas.microsoft.com/office/drawing/2014/main" id="{B858C419-B4FF-38D9-FE58-4F5659D10667}"/>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6AC0D32-21F7-F1D3-C186-2709672040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47931" y="915566"/>
            <a:ext cx="2575910" cy="2028004"/>
          </a:xfrm>
          <a:prstGeom prst="rect">
            <a:avLst/>
          </a:prstGeom>
        </p:spPr>
      </p:pic>
      <p:sp>
        <p:nvSpPr>
          <p:cNvPr id="8" name="TextBox 7">
            <a:extLst>
              <a:ext uri="{FF2B5EF4-FFF2-40B4-BE49-F238E27FC236}">
                <a16:creationId xmlns:a16="http://schemas.microsoft.com/office/drawing/2014/main" id="{36EB532C-026E-BEA9-BDC0-1F91369C2710}"/>
              </a:ext>
            </a:extLst>
          </p:cNvPr>
          <p:cNvSpPr txBox="1"/>
          <p:nvPr/>
        </p:nvSpPr>
        <p:spPr>
          <a:xfrm>
            <a:off x="2195736" y="1956777"/>
            <a:ext cx="1918229" cy="830997"/>
          </a:xfrm>
          <a:prstGeom prst="rect">
            <a:avLst/>
          </a:prstGeom>
          <a:solidFill>
            <a:schemeClr val="accent3">
              <a:lumMod val="20000"/>
              <a:lumOff val="80000"/>
              <a:alpha val="50000"/>
            </a:schemeClr>
          </a:solidFill>
          <a:ln>
            <a:noFill/>
          </a:ln>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MAP proved gradient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Initial RF designs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More RF design ongoing to </a:t>
            </a:r>
            <a:r>
              <a:rPr lang="en-US" sz="1200" spc="-1" dirty="0" err="1">
                <a:solidFill>
                  <a:srgbClr val="000000"/>
                </a:solidFill>
                <a:latin typeface="Calibri" panose="020F0502020204030204" pitchFamily="34" charset="0"/>
                <a:cs typeface="Calibri" panose="020F0502020204030204" pitchFamily="34" charset="0"/>
              </a:rPr>
              <a:t>optimise</a:t>
            </a:r>
            <a:r>
              <a:rPr lang="en-US" sz="1200" spc="-1" dirty="0">
                <a:solidFill>
                  <a:srgbClr val="000000"/>
                </a:solidFill>
                <a:latin typeface="Calibri" panose="020F0502020204030204" pitchFamily="34" charset="0"/>
                <a:cs typeface="Calibri" panose="020F0502020204030204" pitchFamily="34" charset="0"/>
              </a:rPr>
              <a:t> </a:t>
            </a:r>
            <a:r>
              <a:rPr lang="en-US" sz="1200" spc="-1" dirty="0" err="1">
                <a:solidFill>
                  <a:srgbClr val="000000"/>
                </a:solidFill>
                <a:latin typeface="Calibri" panose="020F0502020204030204" pitchFamily="34" charset="0"/>
                <a:cs typeface="Calibri" panose="020F0502020204030204" pitchFamily="34" charset="0"/>
              </a:rPr>
              <a:t>beamloading</a:t>
            </a:r>
            <a:endParaRPr lang="en-US" sz="1200" spc="-1" dirty="0">
              <a:solidFill>
                <a:srgbClr val="0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03176A1E-8416-3F1B-C027-673FBAF8B52F}"/>
              </a:ext>
            </a:extLst>
          </p:cNvPr>
          <p:cNvSpPr txBox="1"/>
          <p:nvPr/>
        </p:nvSpPr>
        <p:spPr>
          <a:xfrm>
            <a:off x="120158" y="588625"/>
            <a:ext cx="3132722" cy="1015663"/>
          </a:xfrm>
          <a:prstGeom prst="rect">
            <a:avLst/>
          </a:prstGeom>
          <a:solidFill>
            <a:schemeClr val="accent1">
              <a:lumMod val="20000"/>
              <a:lumOff val="80000"/>
              <a:alpha val="50000"/>
            </a:schemeClr>
          </a:solidFill>
          <a:ln w="19050" cmpd="sng">
            <a:noFill/>
          </a:ln>
        </p:spPr>
        <p:txBody>
          <a:bodyPr wrap="square" rtlCol="0">
            <a:spAutoFit/>
          </a:bodyPr>
          <a:lstStyle/>
          <a:p>
            <a:r>
              <a:rPr lang="en-US" sz="1200" b="1" dirty="0">
                <a:latin typeface="Calibri"/>
                <a:cs typeface="Calibri"/>
              </a:rPr>
              <a:t>Challenges:</a:t>
            </a:r>
          </a:p>
          <a:p>
            <a:pPr marL="171450" indent="-171450">
              <a:buFont typeface="Arial" panose="020B0604020202020204" pitchFamily="34" charset="0"/>
              <a:buChar char="•"/>
            </a:pPr>
            <a:r>
              <a:rPr lang="en-US" sz="1200" dirty="0">
                <a:latin typeface="Calibri"/>
                <a:cs typeface="Calibri"/>
              </a:rPr>
              <a:t>NC RF cavities in magnetic field (30 MV/m)</a:t>
            </a:r>
          </a:p>
          <a:p>
            <a:pPr marL="171450" indent="-171450">
              <a:buFont typeface="Arial" panose="020B0604020202020204" pitchFamily="34" charset="0"/>
              <a:buChar char="•"/>
            </a:pPr>
            <a:r>
              <a:rPr lang="en-US" sz="1200" dirty="0">
                <a:latin typeface="Calibri"/>
                <a:cs typeface="Calibri"/>
              </a:rPr>
              <a:t>HTS magnets (up to 40 T in final cooling)</a:t>
            </a:r>
          </a:p>
          <a:p>
            <a:pPr marL="171450" indent="-171450">
              <a:buFont typeface="Arial" panose="020B0604020202020204" pitchFamily="34" charset="0"/>
              <a:buChar char="•"/>
            </a:pPr>
            <a:r>
              <a:rPr lang="en-US" sz="1200" dirty="0">
                <a:latin typeface="Calibri"/>
                <a:cs typeface="Calibri"/>
              </a:rPr>
              <a:t>Bright beam hard on absorbers and windows</a:t>
            </a:r>
          </a:p>
          <a:p>
            <a:pPr marL="628650" lvl="1" indent="-171450">
              <a:buFont typeface="Arial" panose="020B0604020202020204" pitchFamily="34" charset="0"/>
              <a:buChar char="•"/>
            </a:pPr>
            <a:r>
              <a:rPr lang="en-US" sz="1200" dirty="0">
                <a:latin typeface="Calibri"/>
                <a:cs typeface="Calibri"/>
              </a:rPr>
              <a:t>Can </a:t>
            </a:r>
            <a:r>
              <a:rPr lang="en-US" sz="1200" dirty="0" err="1">
                <a:latin typeface="Calibri"/>
                <a:cs typeface="Calibri"/>
              </a:rPr>
              <a:t>evaporise</a:t>
            </a:r>
            <a:r>
              <a:rPr lang="en-US" sz="1200" dirty="0">
                <a:latin typeface="Calibri"/>
                <a:cs typeface="Calibri"/>
              </a:rPr>
              <a:t> liquid hydrogen</a:t>
            </a:r>
          </a:p>
        </p:txBody>
      </p:sp>
      <p:pic>
        <p:nvPicPr>
          <p:cNvPr id="13" name="Picture 12">
            <a:extLst>
              <a:ext uri="{FF2B5EF4-FFF2-40B4-BE49-F238E27FC236}">
                <a16:creationId xmlns:a16="http://schemas.microsoft.com/office/drawing/2014/main" id="{311FEFD1-EB9C-7D77-2B84-03BBD4C7EB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79986" y="548863"/>
            <a:ext cx="1728192" cy="1307314"/>
          </a:xfrm>
          <a:prstGeom prst="rect">
            <a:avLst/>
          </a:prstGeom>
          <a:ln>
            <a:solidFill>
              <a:schemeClr val="bg1">
                <a:lumMod val="75000"/>
              </a:schemeClr>
            </a:solidFill>
          </a:ln>
        </p:spPr>
      </p:pic>
      <p:sp>
        <p:nvSpPr>
          <p:cNvPr id="14" name="TextBox 13">
            <a:extLst>
              <a:ext uri="{FF2B5EF4-FFF2-40B4-BE49-F238E27FC236}">
                <a16:creationId xmlns:a16="http://schemas.microsoft.com/office/drawing/2014/main" id="{FC7DA084-4A23-0E18-71E5-CF433D894FED}"/>
              </a:ext>
            </a:extLst>
          </p:cNvPr>
          <p:cNvSpPr txBox="1"/>
          <p:nvPr/>
        </p:nvSpPr>
        <p:spPr>
          <a:xfrm>
            <a:off x="5208178" y="579517"/>
            <a:ext cx="1884102" cy="840105"/>
          </a:xfrm>
          <a:prstGeom prst="rect">
            <a:avLst/>
          </a:prstGeom>
          <a:noFill/>
        </p:spPr>
        <p:txBody>
          <a:bodyPr wrap="square" lIns="100459" tIns="50230" rIns="100459" bIns="50230" rtlCol="0">
            <a:spAutoFit/>
          </a:bodyPr>
          <a:lstStyle/>
          <a:p>
            <a:r>
              <a:rPr lang="en-US" sz="1200" b="1" dirty="0" err="1">
                <a:latin typeface="Calibri"/>
                <a:cs typeface="Calibri"/>
              </a:rPr>
              <a:t>MuCool</a:t>
            </a:r>
            <a:r>
              <a:rPr lang="en-US" sz="1200" dirty="0">
                <a:latin typeface="Calibri"/>
                <a:cs typeface="Calibri"/>
              </a:rPr>
              <a:t> demonstrated &gt;50 MV/m in 5 T</a:t>
            </a:r>
          </a:p>
          <a:p>
            <a:pPr marL="171450" indent="-171450">
              <a:buFont typeface="Arial" panose="020B0604020202020204" pitchFamily="34" charset="0"/>
              <a:buChar char="•"/>
            </a:pPr>
            <a:r>
              <a:rPr lang="en-US" sz="1200" dirty="0">
                <a:latin typeface="Calibri"/>
                <a:cs typeface="Calibri"/>
              </a:rPr>
              <a:t>H2-filled copper</a:t>
            </a:r>
          </a:p>
          <a:p>
            <a:pPr marL="171450" indent="-171450">
              <a:buFont typeface="Arial" panose="020B0604020202020204" pitchFamily="34" charset="0"/>
              <a:buChar char="•"/>
            </a:pPr>
            <a:r>
              <a:rPr lang="en-US" sz="1200" dirty="0">
                <a:latin typeface="Calibri"/>
                <a:cs typeface="Calibri"/>
              </a:rPr>
              <a:t>Be end caps</a:t>
            </a:r>
          </a:p>
        </p:txBody>
      </p:sp>
      <p:pic>
        <p:nvPicPr>
          <p:cNvPr id="17" name="Picture 16">
            <a:extLst>
              <a:ext uri="{FF2B5EF4-FFF2-40B4-BE49-F238E27FC236}">
                <a16:creationId xmlns:a16="http://schemas.microsoft.com/office/drawing/2014/main" id="{C54778F6-7A48-E4F9-7598-2F2B6ED240AD}"/>
              </a:ext>
            </a:extLst>
          </p:cNvPr>
          <p:cNvPicPr>
            <a:picLocks noChangeAspect="1"/>
          </p:cNvPicPr>
          <p:nvPr/>
        </p:nvPicPr>
        <p:blipFill>
          <a:blip r:embed="rId4"/>
          <a:stretch>
            <a:fillRect/>
          </a:stretch>
        </p:blipFill>
        <p:spPr>
          <a:xfrm>
            <a:off x="8201429" y="2355726"/>
            <a:ext cx="845388" cy="847465"/>
          </a:xfrm>
          <a:prstGeom prst="rect">
            <a:avLst/>
          </a:prstGeom>
        </p:spPr>
      </p:pic>
      <p:pic>
        <p:nvPicPr>
          <p:cNvPr id="19" name="Picture 18" descr="A rainbow colored diagram of a graph&#10;&#10;Description automatically generated with medium confidence">
            <a:extLst>
              <a:ext uri="{FF2B5EF4-FFF2-40B4-BE49-F238E27FC236}">
                <a16:creationId xmlns:a16="http://schemas.microsoft.com/office/drawing/2014/main" id="{32293275-1C3D-8B44-68C0-16AC234007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0647" y="1764449"/>
            <a:ext cx="1918229" cy="736711"/>
          </a:xfrm>
          <a:prstGeom prst="rect">
            <a:avLst/>
          </a:prstGeom>
        </p:spPr>
      </p:pic>
      <p:sp>
        <p:nvSpPr>
          <p:cNvPr id="20" name="TextBox 19">
            <a:extLst>
              <a:ext uri="{FF2B5EF4-FFF2-40B4-BE49-F238E27FC236}">
                <a16:creationId xmlns:a16="http://schemas.microsoft.com/office/drawing/2014/main" id="{B73C6CE6-FB82-2D1F-08E6-F7805863743A}"/>
              </a:ext>
            </a:extLst>
          </p:cNvPr>
          <p:cNvSpPr txBox="1"/>
          <p:nvPr/>
        </p:nvSpPr>
        <p:spPr>
          <a:xfrm>
            <a:off x="1331640" y="4587974"/>
            <a:ext cx="3382619" cy="276999"/>
          </a:xfrm>
          <a:prstGeom prst="rect">
            <a:avLst/>
          </a:prstGeom>
          <a:solidFill>
            <a:schemeClr val="accent3">
              <a:lumMod val="20000"/>
              <a:lumOff val="80000"/>
              <a:alpha val="50000"/>
            </a:schemeClr>
          </a:solidFill>
          <a:ln>
            <a:noFill/>
          </a:ln>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6D cooling cell engineering design almost ready</a:t>
            </a:r>
          </a:p>
        </p:txBody>
      </p:sp>
      <p:sp>
        <p:nvSpPr>
          <p:cNvPr id="22" name="TextBox 21">
            <a:extLst>
              <a:ext uri="{FF2B5EF4-FFF2-40B4-BE49-F238E27FC236}">
                <a16:creationId xmlns:a16="http://schemas.microsoft.com/office/drawing/2014/main" id="{D642ECF2-B8E2-AF99-F064-7DF8FB407147}"/>
              </a:ext>
            </a:extLst>
          </p:cNvPr>
          <p:cNvSpPr txBox="1"/>
          <p:nvPr/>
        </p:nvSpPr>
        <p:spPr>
          <a:xfrm>
            <a:off x="5508104" y="3572311"/>
            <a:ext cx="3512123" cy="1200329"/>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r>
              <a:rPr lang="en-US" sz="1200" spc="-1" dirty="0">
                <a:solidFill>
                  <a:srgbClr val="000000"/>
                </a:solidFill>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Ready to </a:t>
            </a:r>
            <a:r>
              <a:rPr lang="en-US" sz="1200" b="1" spc="-1" dirty="0">
                <a:solidFill>
                  <a:srgbClr val="000000"/>
                </a:solidFill>
                <a:latin typeface="Calibri" panose="020F0502020204030204" pitchFamily="34" charset="0"/>
                <a:cs typeface="Calibri" panose="020F0502020204030204" pitchFamily="34" charset="0"/>
              </a:rPr>
              <a:t>ramp-up effort</a:t>
            </a:r>
            <a:r>
              <a:rPr lang="en-US" sz="1200" spc="-1" dirty="0">
                <a:solidFill>
                  <a:srgbClr val="000000"/>
                </a:solidFill>
                <a:latin typeface="Calibri" panose="020F0502020204030204" pitchFamily="34" charset="0"/>
                <a:cs typeface="Calibri" panose="020F0502020204030204" pitchFamily="34" charset="0"/>
              </a:rPr>
              <a:t>, in particular prototyping and experimental work, also </a:t>
            </a:r>
            <a:r>
              <a:rPr lang="en-US" sz="1200" spc="-1" dirty="0" err="1">
                <a:solidFill>
                  <a:srgbClr val="000000"/>
                </a:solidFill>
                <a:latin typeface="Calibri" panose="020F0502020204030204" pitchFamily="34" charset="0"/>
                <a:cs typeface="Calibri" panose="020F0502020204030204" pitchFamily="34" charset="0"/>
              </a:rPr>
              <a:t>beamdynamics</a:t>
            </a:r>
            <a:endParaRPr lang="en-US" sz="1200" spc="-1" dirty="0">
              <a:solidFill>
                <a:srgbClr val="00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b="1" spc="-1" dirty="0">
                <a:solidFill>
                  <a:srgbClr val="000000"/>
                </a:solidFill>
                <a:latin typeface="Calibri" panose="020F0502020204030204" pitchFamily="34" charset="0"/>
                <a:cs typeface="Calibri" panose="020F0502020204030204" pitchFamily="34" charset="0"/>
              </a:rPr>
              <a:t>Need RF test stands </a:t>
            </a:r>
            <a:r>
              <a:rPr lang="en-US" sz="1200" spc="-1" dirty="0">
                <a:solidFill>
                  <a:srgbClr val="000000"/>
                </a:solidFill>
                <a:latin typeface="Calibri" panose="020F0502020204030204" pitchFamily="34" charset="0"/>
                <a:cs typeface="Calibri" panose="020F0502020204030204" pitchFamily="34" charset="0"/>
              </a:rPr>
              <a:t>for experimental optimization</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 SLAC is building one, INFN and UK are preparing</a:t>
            </a:r>
          </a:p>
          <a:p>
            <a:pPr marL="171450" indent="-171450">
              <a:buFont typeface="Arial" panose="020B0604020202020204" pitchFamily="34" charset="0"/>
              <a:buChar char="•"/>
            </a:pPr>
            <a:r>
              <a:rPr lang="en-US" sz="1200" b="1" spc="-1" dirty="0">
                <a:solidFill>
                  <a:srgbClr val="000000"/>
                </a:solidFill>
                <a:latin typeface="Calibri" panose="020F0502020204030204" pitchFamily="34" charset="0"/>
                <a:cs typeface="Calibri" panose="020F0502020204030204" pitchFamily="34" charset="0"/>
              </a:rPr>
              <a:t>Need test cell prototype</a:t>
            </a:r>
          </a:p>
        </p:txBody>
      </p:sp>
      <p:pic>
        <p:nvPicPr>
          <p:cNvPr id="23" name="Grafik 11">
            <a:extLst>
              <a:ext uri="{FF2B5EF4-FFF2-40B4-BE49-F238E27FC236}">
                <a16:creationId xmlns:a16="http://schemas.microsoft.com/office/drawing/2014/main" id="{1B5DB52F-564F-B81A-8879-18C223A5FB3F}"/>
              </a:ext>
            </a:extLst>
          </p:cNvPr>
          <p:cNvPicPr>
            <a:picLocks noChangeAspect="1"/>
          </p:cNvPicPr>
          <p:nvPr/>
        </p:nvPicPr>
        <p:blipFill>
          <a:blip r:embed="rId6"/>
          <a:stretch>
            <a:fillRect/>
          </a:stretch>
        </p:blipFill>
        <p:spPr>
          <a:xfrm>
            <a:off x="4932040" y="1934947"/>
            <a:ext cx="1641485" cy="735603"/>
          </a:xfrm>
          <a:prstGeom prst="rect">
            <a:avLst/>
          </a:prstGeom>
        </p:spPr>
      </p:pic>
      <p:sp>
        <p:nvSpPr>
          <p:cNvPr id="24" name="TextBox 23">
            <a:extLst>
              <a:ext uri="{FF2B5EF4-FFF2-40B4-BE49-F238E27FC236}">
                <a16:creationId xmlns:a16="http://schemas.microsoft.com/office/drawing/2014/main" id="{F95813EA-AB03-65CC-54DC-024D76FFCD9F}"/>
              </a:ext>
            </a:extLst>
          </p:cNvPr>
          <p:cNvSpPr txBox="1"/>
          <p:nvPr/>
        </p:nvSpPr>
        <p:spPr>
          <a:xfrm>
            <a:off x="4925157" y="2787774"/>
            <a:ext cx="3186661" cy="461665"/>
          </a:xfrm>
          <a:prstGeom prst="rect">
            <a:avLst/>
          </a:prstGeom>
          <a:solidFill>
            <a:schemeClr val="accent3">
              <a:lumMod val="20000"/>
              <a:lumOff val="80000"/>
              <a:alpha val="50000"/>
            </a:schemeClr>
          </a:solidFill>
          <a:ln>
            <a:noFill/>
          </a:ln>
        </p:spPr>
        <p:txBody>
          <a:bodyPr wrap="square" rtlCol="0">
            <a:spAutoFit/>
          </a:bodyPr>
          <a:lstStyle/>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First window tests performed with protons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Use of H2 gas in final absorbers</a:t>
            </a:r>
          </a:p>
        </p:txBody>
      </p:sp>
      <p:pic>
        <p:nvPicPr>
          <p:cNvPr id="4" name="Picture 3">
            <a:extLst>
              <a:ext uri="{FF2B5EF4-FFF2-40B4-BE49-F238E27FC236}">
                <a16:creationId xmlns:a16="http://schemas.microsoft.com/office/drawing/2014/main" id="{708688FF-9BD8-9A58-C439-AF63347268A1}"/>
              </a:ext>
            </a:extLst>
          </p:cNvPr>
          <p:cNvPicPr>
            <a:picLocks noChangeAspect="1"/>
          </p:cNvPicPr>
          <p:nvPr/>
        </p:nvPicPr>
        <p:blipFill>
          <a:blip r:embed="rId7"/>
          <a:srcRect l="2003" t="948" b="2996"/>
          <a:stretch/>
        </p:blipFill>
        <p:spPr>
          <a:xfrm>
            <a:off x="206061" y="2491428"/>
            <a:ext cx="3495746" cy="2199149"/>
          </a:xfrm>
          <a:prstGeom prst="rect">
            <a:avLst/>
          </a:prstGeom>
        </p:spPr>
      </p:pic>
      <p:pic>
        <p:nvPicPr>
          <p:cNvPr id="7" name="Picture 6">
            <a:extLst>
              <a:ext uri="{FF2B5EF4-FFF2-40B4-BE49-F238E27FC236}">
                <a16:creationId xmlns:a16="http://schemas.microsoft.com/office/drawing/2014/main" id="{7F622DBC-3C78-1F09-9B02-FC30ACFE49D3}"/>
              </a:ext>
            </a:extLst>
          </p:cNvPr>
          <p:cNvPicPr>
            <a:picLocks noChangeAspect="1"/>
          </p:cNvPicPr>
          <p:nvPr/>
        </p:nvPicPr>
        <p:blipFill>
          <a:blip r:embed="rId8"/>
          <a:stretch>
            <a:fillRect/>
          </a:stretch>
        </p:blipFill>
        <p:spPr>
          <a:xfrm>
            <a:off x="3707904" y="3347469"/>
            <a:ext cx="1707344" cy="1240505"/>
          </a:xfrm>
          <a:prstGeom prst="rect">
            <a:avLst/>
          </a:prstGeom>
        </p:spPr>
      </p:pic>
    </p:spTree>
    <p:extLst>
      <p:ext uri="{BB962C8B-B14F-4D97-AF65-F5344CB8AC3E}">
        <p14:creationId xmlns:p14="http://schemas.microsoft.com/office/powerpoint/2010/main" val="3600772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B4722-CA81-5B6A-3D22-E6DA587A7743}"/>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DB4EE881-4A40-8E21-062D-712A1E49FDE9}"/>
              </a:ext>
            </a:extLst>
          </p:cNvPr>
          <p:cNvSpPr>
            <a:spLocks noGrp="1"/>
          </p:cNvSpPr>
          <p:nvPr>
            <p:ph type="title"/>
          </p:nvPr>
        </p:nvSpPr>
        <p:spPr>
          <a:xfrm>
            <a:off x="1295400" y="-20538"/>
            <a:ext cx="6781800" cy="432048"/>
          </a:xfrm>
        </p:spPr>
        <p:txBody>
          <a:bodyPr/>
          <a:lstStyle/>
          <a:p>
            <a:pPr algn="ctr"/>
            <a:r>
              <a:rPr lang="en-GB" sz="3200" b="0" dirty="0">
                <a:latin typeface="Calibri"/>
                <a:cs typeface="Calibri"/>
              </a:rPr>
              <a:t>RCS Designs</a:t>
            </a:r>
          </a:p>
        </p:txBody>
      </p:sp>
      <p:sp>
        <p:nvSpPr>
          <p:cNvPr id="52" name="Espace réservé du pied de page 4">
            <a:extLst>
              <a:ext uri="{FF2B5EF4-FFF2-40B4-BE49-F238E27FC236}">
                <a16:creationId xmlns:a16="http://schemas.microsoft.com/office/drawing/2014/main" id="{667C319A-9EC8-CBF8-2DB4-2EA16E12E0C5}"/>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4" name="TextBox 3">
            <a:extLst>
              <a:ext uri="{FF2B5EF4-FFF2-40B4-BE49-F238E27FC236}">
                <a16:creationId xmlns:a16="http://schemas.microsoft.com/office/drawing/2014/main" id="{73814E63-3404-F1E9-695D-492297D14D94}"/>
              </a:ext>
            </a:extLst>
          </p:cNvPr>
          <p:cNvSpPr txBox="1"/>
          <p:nvPr/>
        </p:nvSpPr>
        <p:spPr>
          <a:xfrm>
            <a:off x="6444208" y="3651870"/>
            <a:ext cx="2564511" cy="1200329"/>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r>
              <a:rPr lang="en-US" sz="1200" spc="-1" dirty="0">
                <a:solidFill>
                  <a:srgbClr val="000000"/>
                </a:solidFill>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1.3 GHz TESLA-type cavities work</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Emittance transport is OK</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Cost and power is OK</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Need to connect to initial linacs</a:t>
            </a:r>
          </a:p>
          <a:p>
            <a:pPr marL="171450" indent="-171450">
              <a:buFont typeface="Arial" panose="020B0604020202020204" pitchFamily="34" charset="0"/>
              <a:buChar char="•"/>
            </a:pPr>
            <a:r>
              <a:rPr lang="en-US" sz="1200" b="1" spc="-1" dirty="0">
                <a:solidFill>
                  <a:srgbClr val="000000"/>
                </a:solidFill>
                <a:latin typeface="Calibri" panose="020F0502020204030204" pitchFamily="34" charset="0"/>
                <a:cs typeface="Calibri" panose="020F0502020204030204" pitchFamily="34" charset="0"/>
              </a:rPr>
              <a:t>Need to build prototypes</a:t>
            </a:r>
          </a:p>
        </p:txBody>
      </p:sp>
      <p:sp>
        <p:nvSpPr>
          <p:cNvPr id="7" name="TextBox 6">
            <a:extLst>
              <a:ext uri="{FF2B5EF4-FFF2-40B4-BE49-F238E27FC236}">
                <a16:creationId xmlns:a16="http://schemas.microsoft.com/office/drawing/2014/main" id="{3913BC74-83B8-7D14-4D75-DC87B07C9AA8}"/>
              </a:ext>
            </a:extLst>
          </p:cNvPr>
          <p:cNvSpPr txBox="1"/>
          <p:nvPr/>
        </p:nvSpPr>
        <p:spPr>
          <a:xfrm>
            <a:off x="135282" y="2163509"/>
            <a:ext cx="2896276" cy="1200329"/>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Lattices for all site independent RCSs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Beam propagation through complex</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Conceptual design of magnets and power converters</a:t>
            </a:r>
          </a:p>
          <a:p>
            <a:pPr marL="171450" indent="-171450">
              <a:buFont typeface="Arial" panose="020B0604020202020204" pitchFamily="34" charset="0"/>
              <a:buChar char="•"/>
            </a:pPr>
            <a:r>
              <a:rPr lang="en-US" sz="1200" spc="-1" dirty="0" err="1">
                <a:solidFill>
                  <a:srgbClr val="000000"/>
                </a:solidFill>
                <a:latin typeface="Calibri" panose="020F0502020204030204" pitchFamily="34" charset="0"/>
                <a:cs typeface="Calibri" panose="020F0502020204030204" pitchFamily="34" charset="0"/>
              </a:rPr>
              <a:t>Optimised</a:t>
            </a:r>
            <a:r>
              <a:rPr lang="en-US" sz="1200" spc="-1" dirty="0">
                <a:solidFill>
                  <a:srgbClr val="000000"/>
                </a:solidFill>
                <a:latin typeface="Calibri" panose="020F0502020204030204" pitchFamily="34" charset="0"/>
                <a:cs typeface="Calibri" panose="020F0502020204030204" pitchFamily="34" charset="0"/>
              </a:rPr>
              <a:t> design together with RF</a:t>
            </a:r>
          </a:p>
        </p:txBody>
      </p:sp>
      <p:sp>
        <p:nvSpPr>
          <p:cNvPr id="35" name="AutoShape 2">
            <a:extLst>
              <a:ext uri="{FF2B5EF4-FFF2-40B4-BE49-F238E27FC236}">
                <a16:creationId xmlns:a16="http://schemas.microsoft.com/office/drawing/2014/main" id="{D5D49683-CEAC-67B6-BD0C-ED9B3E1995C6}"/>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diagram of a rainbow&#10;&#10;Description automatically generated with medium confidence">
            <a:extLst>
              <a:ext uri="{FF2B5EF4-FFF2-40B4-BE49-F238E27FC236}">
                <a16:creationId xmlns:a16="http://schemas.microsoft.com/office/drawing/2014/main" id="{968599A5-49F5-1997-91D2-C846571B14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71800" y="750348"/>
            <a:ext cx="3623310" cy="1050516"/>
          </a:xfrm>
          <a:prstGeom prst="rect">
            <a:avLst/>
          </a:prstGeom>
        </p:spPr>
      </p:pic>
      <p:pic>
        <p:nvPicPr>
          <p:cNvPr id="14" name="Picture 13" descr="A diagram of a graph&#10;&#10;Description automatically generated">
            <a:extLst>
              <a:ext uri="{FF2B5EF4-FFF2-40B4-BE49-F238E27FC236}">
                <a16:creationId xmlns:a16="http://schemas.microsoft.com/office/drawing/2014/main" id="{6F558C8A-C023-4EAF-C2A5-CA7BA65AD6F5}"/>
              </a:ext>
            </a:extLst>
          </p:cNvPr>
          <p:cNvPicPr>
            <a:picLocks noChangeAspect="1"/>
          </p:cNvPicPr>
          <p:nvPr/>
        </p:nvPicPr>
        <p:blipFill>
          <a:blip r:embed="rId3">
            <a:extLst>
              <a:ext uri="{28A0092B-C50C-407E-A947-70E740481C1C}">
                <a14:useLocalDpi xmlns:a14="http://schemas.microsoft.com/office/drawing/2010/main"/>
              </a:ext>
            </a:extLst>
          </a:blip>
          <a:srcRect b="16283"/>
          <a:stretch>
            <a:fillRect/>
          </a:stretch>
        </p:blipFill>
        <p:spPr>
          <a:xfrm>
            <a:off x="203707" y="3363838"/>
            <a:ext cx="2821862" cy="1511194"/>
          </a:xfrm>
          <a:prstGeom prst="rect">
            <a:avLst/>
          </a:prstGeom>
        </p:spPr>
      </p:pic>
      <p:pic>
        <p:nvPicPr>
          <p:cNvPr id="6" name="Picture 5">
            <a:extLst>
              <a:ext uri="{FF2B5EF4-FFF2-40B4-BE49-F238E27FC236}">
                <a16:creationId xmlns:a16="http://schemas.microsoft.com/office/drawing/2014/main" id="{6B6E6D92-05FD-E0EB-E095-62AB459EE0FD}"/>
              </a:ext>
            </a:extLst>
          </p:cNvPr>
          <p:cNvPicPr/>
          <p:nvPr/>
        </p:nvPicPr>
        <p:blipFill>
          <a:blip r:embed="rId4"/>
          <a:stretch/>
        </p:blipFill>
        <p:spPr>
          <a:xfrm>
            <a:off x="4572000" y="564909"/>
            <a:ext cx="2564511" cy="1598600"/>
          </a:xfrm>
          <a:prstGeom prst="rect">
            <a:avLst/>
          </a:prstGeom>
          <a:ln w="0">
            <a:noFill/>
          </a:ln>
        </p:spPr>
      </p:pic>
      <p:pic>
        <p:nvPicPr>
          <p:cNvPr id="9" name="Picture 8" descr="A diagram of a diagram&#10;&#10;AI-generated content may be incorrect.">
            <a:extLst>
              <a:ext uri="{FF2B5EF4-FFF2-40B4-BE49-F238E27FC236}">
                <a16:creationId xmlns:a16="http://schemas.microsoft.com/office/drawing/2014/main" id="{C5F1CA5C-9EC6-7748-7F35-EA6D05674AC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0332" r="9644" b="23235"/>
          <a:stretch>
            <a:fillRect/>
          </a:stretch>
        </p:blipFill>
        <p:spPr>
          <a:xfrm>
            <a:off x="7377364" y="2163509"/>
            <a:ext cx="1706532" cy="1350090"/>
          </a:xfrm>
          <a:prstGeom prst="rect">
            <a:avLst/>
          </a:prstGeom>
        </p:spPr>
      </p:pic>
      <p:sp>
        <p:nvSpPr>
          <p:cNvPr id="8" name="TextBox 7">
            <a:extLst>
              <a:ext uri="{FF2B5EF4-FFF2-40B4-BE49-F238E27FC236}">
                <a16:creationId xmlns:a16="http://schemas.microsoft.com/office/drawing/2014/main" id="{D2F591DF-C11E-317A-100F-BC6743A03B53}"/>
              </a:ext>
            </a:extLst>
          </p:cNvPr>
          <p:cNvSpPr txBox="1"/>
          <p:nvPr/>
        </p:nvSpPr>
        <p:spPr>
          <a:xfrm>
            <a:off x="129292" y="555526"/>
            <a:ext cx="2896276" cy="1569660"/>
          </a:xfrm>
          <a:prstGeom prst="rect">
            <a:avLst/>
          </a:prstGeom>
          <a:solidFill>
            <a:schemeClr val="accent1">
              <a:lumMod val="20000"/>
              <a:lumOff val="80000"/>
              <a:alpha val="50000"/>
            </a:schemeClr>
          </a:solidFill>
        </p:spPr>
        <p:txBody>
          <a:bodyPr wrap="square">
            <a:spAutoFit/>
          </a:bodyPr>
          <a:lstStyle/>
          <a:p>
            <a:r>
              <a:rPr lang="en-US" sz="1200" b="1" dirty="0">
                <a:latin typeface="Calibri" panose="020F0502020204030204" pitchFamily="34" charset="0"/>
                <a:cs typeface="Calibri" panose="020F0502020204030204" pitchFamily="34" charset="0"/>
              </a:rPr>
              <a:t>Challenge:</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Uses fast-pulsed normal magnets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5 Hz pulses of O(1-10ms)</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6-35 km circumference</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Cost</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Recover energy from magnetic field</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High bunch charge</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Maintain beam quality</a:t>
            </a:r>
          </a:p>
        </p:txBody>
      </p:sp>
      <p:pic>
        <p:nvPicPr>
          <p:cNvPr id="5" name="Picture 4" descr="A diagram of a diagram of a window frame&#10;&#10;Description automatically generated with medium confidence">
            <a:extLst>
              <a:ext uri="{FF2B5EF4-FFF2-40B4-BE49-F238E27FC236}">
                <a16:creationId xmlns:a16="http://schemas.microsoft.com/office/drawing/2014/main" id="{30368D54-4D0C-2971-55B1-386410DFB9C0}"/>
              </a:ext>
            </a:extLst>
          </p:cNvPr>
          <p:cNvPicPr>
            <a:picLocks noChangeAspect="1"/>
          </p:cNvPicPr>
          <p:nvPr/>
        </p:nvPicPr>
        <p:blipFill>
          <a:blip r:embed="rId6">
            <a:extLst>
              <a:ext uri="{28A0092B-C50C-407E-A947-70E740481C1C}">
                <a14:useLocalDpi xmlns:a14="http://schemas.microsoft.com/office/drawing/2010/main"/>
              </a:ext>
            </a:extLst>
          </a:blip>
          <a:srcRect b="10450"/>
          <a:stretch>
            <a:fillRect/>
          </a:stretch>
        </p:blipFill>
        <p:spPr>
          <a:xfrm>
            <a:off x="3288349" y="2069144"/>
            <a:ext cx="1868219" cy="1350090"/>
          </a:xfrm>
          <a:prstGeom prst="rect">
            <a:avLst/>
          </a:prstGeom>
        </p:spPr>
      </p:pic>
      <p:graphicFrame>
        <p:nvGraphicFramePr>
          <p:cNvPr id="16" name="Table 15">
            <a:extLst>
              <a:ext uri="{FF2B5EF4-FFF2-40B4-BE49-F238E27FC236}">
                <a16:creationId xmlns:a16="http://schemas.microsoft.com/office/drawing/2014/main" id="{86CB275F-4526-C7C1-89D8-1ED97704531B}"/>
              </a:ext>
            </a:extLst>
          </p:cNvPr>
          <p:cNvGraphicFramePr>
            <a:graphicFrameLocks noGrp="1"/>
          </p:cNvGraphicFramePr>
          <p:nvPr/>
        </p:nvGraphicFramePr>
        <p:xfrm>
          <a:off x="3131840" y="3616099"/>
          <a:ext cx="2960716" cy="1193488"/>
        </p:xfrm>
        <a:graphic>
          <a:graphicData uri="http://schemas.openxmlformats.org/drawingml/2006/table">
            <a:tbl>
              <a:tblPr firstRow="1" bandRow="1">
                <a:tableStyleId>{5C22544A-7EE6-4342-B048-85BDC9FD1C3A}</a:tableStyleId>
              </a:tblPr>
              <a:tblGrid>
                <a:gridCol w="636257">
                  <a:extLst>
                    <a:ext uri="{9D8B030D-6E8A-4147-A177-3AD203B41FA5}">
                      <a16:colId xmlns:a16="http://schemas.microsoft.com/office/drawing/2014/main" val="2532892650"/>
                    </a:ext>
                  </a:extLst>
                </a:gridCol>
                <a:gridCol w="725333">
                  <a:extLst>
                    <a:ext uri="{9D8B030D-6E8A-4147-A177-3AD203B41FA5}">
                      <a16:colId xmlns:a16="http://schemas.microsoft.com/office/drawing/2014/main" val="653191170"/>
                    </a:ext>
                  </a:extLst>
                </a:gridCol>
                <a:gridCol w="799563">
                  <a:extLst>
                    <a:ext uri="{9D8B030D-6E8A-4147-A177-3AD203B41FA5}">
                      <a16:colId xmlns:a16="http://schemas.microsoft.com/office/drawing/2014/main" val="2424605056"/>
                    </a:ext>
                  </a:extLst>
                </a:gridCol>
                <a:gridCol w="799563">
                  <a:extLst>
                    <a:ext uri="{9D8B030D-6E8A-4147-A177-3AD203B41FA5}">
                      <a16:colId xmlns:a16="http://schemas.microsoft.com/office/drawing/2014/main" val="3516920967"/>
                    </a:ext>
                  </a:extLst>
                </a:gridCol>
              </a:tblGrid>
              <a:tr h="298372">
                <a:tc>
                  <a:txBody>
                    <a:bodyPr/>
                    <a:lstStyle/>
                    <a:p>
                      <a:r>
                        <a:rPr lang="en-US" sz="1200" dirty="0">
                          <a:latin typeface="Calibri" panose="020F0502020204030204" pitchFamily="34" charset="0"/>
                          <a:cs typeface="Calibri" panose="020F0502020204030204" pitchFamily="34" charset="0"/>
                        </a:rPr>
                        <a:t>RCS</a:t>
                      </a:r>
                    </a:p>
                  </a:txBody>
                  <a:tcPr/>
                </a:tc>
                <a:tc>
                  <a:txBody>
                    <a:bodyPr/>
                    <a:lstStyle/>
                    <a:p>
                      <a:r>
                        <a:rPr lang="en-US" sz="1200" dirty="0">
                          <a:latin typeface="Calibri" panose="020F0502020204030204" pitchFamily="34" charset="0"/>
                          <a:cs typeface="Calibri" panose="020F0502020204030204" pitchFamily="34" charset="0"/>
                        </a:rPr>
                        <a:t>E [J/m]</a:t>
                      </a:r>
                    </a:p>
                  </a:txBody>
                  <a:tcPr/>
                </a:tc>
                <a:tc>
                  <a:txBody>
                    <a:bodyPr/>
                    <a:lstStyle/>
                    <a:p>
                      <a:r>
                        <a:rPr lang="en-US" sz="1200" b="1" dirty="0">
                          <a:latin typeface="Calibri" panose="020F0502020204030204" pitchFamily="34" charset="0"/>
                          <a:cs typeface="Calibri" panose="020F0502020204030204" pitchFamily="34" charset="0"/>
                        </a:rPr>
                        <a:t>Loss [%]</a:t>
                      </a:r>
                    </a:p>
                  </a:txBody>
                  <a:tcPr/>
                </a:tc>
                <a:tc>
                  <a:txBody>
                    <a:bodyPr/>
                    <a:lstStyle/>
                    <a:p>
                      <a:r>
                        <a:rPr lang="en-US" sz="1200" dirty="0">
                          <a:latin typeface="Calibri" panose="020F0502020204030204" pitchFamily="34" charset="0"/>
                          <a:cs typeface="Calibri" panose="020F0502020204030204" pitchFamily="34" charset="0"/>
                        </a:rPr>
                        <a:t>P [MW]</a:t>
                      </a:r>
                    </a:p>
                  </a:txBody>
                  <a:tcPr/>
                </a:tc>
                <a:extLst>
                  <a:ext uri="{0D108BD9-81ED-4DB2-BD59-A6C34878D82A}">
                    <a16:rowId xmlns:a16="http://schemas.microsoft.com/office/drawing/2014/main" val="800385429"/>
                  </a:ext>
                </a:extLst>
              </a:tr>
              <a:tr h="298372">
                <a:tc>
                  <a:txBody>
                    <a:bodyPr/>
                    <a:lstStyle/>
                    <a:p>
                      <a:r>
                        <a:rPr lang="en-US" sz="1200" dirty="0">
                          <a:latin typeface="Calibri" panose="020F0502020204030204" pitchFamily="34" charset="0"/>
                          <a:cs typeface="Calibri" panose="020F0502020204030204" pitchFamily="34" charset="0"/>
                        </a:rPr>
                        <a:t>SPS 1</a:t>
                      </a:r>
                    </a:p>
                  </a:txBody>
                  <a:tcPr/>
                </a:tc>
                <a:tc>
                  <a:txBody>
                    <a:bodyPr/>
                    <a:lstStyle/>
                    <a:p>
                      <a:pPr algn="ctr"/>
                      <a:r>
                        <a:rPr lang="en-US" sz="1200" dirty="0">
                          <a:latin typeface="Calibri" panose="020F0502020204030204" pitchFamily="34" charset="0"/>
                          <a:cs typeface="Calibri" panose="020F0502020204030204" pitchFamily="34" charset="0"/>
                        </a:rPr>
                        <a:t>5447</a:t>
                      </a:r>
                    </a:p>
                  </a:txBody>
                  <a:tcPr/>
                </a:tc>
                <a:tc>
                  <a:txBody>
                    <a:bodyPr/>
                    <a:lstStyle/>
                    <a:p>
                      <a:pPr algn="ctr"/>
                      <a:r>
                        <a:rPr lang="en-US" sz="1200" b="1" dirty="0">
                          <a:latin typeface="Calibri" panose="020F0502020204030204" pitchFamily="34" charset="0"/>
                          <a:cs typeface="Calibri" panose="020F0502020204030204" pitchFamily="34" charset="0"/>
                        </a:rPr>
                        <a:t>1.1</a:t>
                      </a:r>
                    </a:p>
                  </a:txBody>
                  <a:tcPr/>
                </a:tc>
                <a:tc>
                  <a:txBody>
                    <a:bodyPr/>
                    <a:lstStyle/>
                    <a:p>
                      <a:pPr algn="ctr"/>
                      <a:r>
                        <a:rPr lang="en-US" sz="1200" dirty="0">
                          <a:latin typeface="Calibri" panose="020F0502020204030204" pitchFamily="34" charset="0"/>
                          <a:cs typeface="Calibri" panose="020F0502020204030204" pitchFamily="34" charset="0"/>
                        </a:rPr>
                        <a:t>1.9</a:t>
                      </a:r>
                    </a:p>
                  </a:txBody>
                  <a:tcPr/>
                </a:tc>
                <a:extLst>
                  <a:ext uri="{0D108BD9-81ED-4DB2-BD59-A6C34878D82A}">
                    <a16:rowId xmlns:a16="http://schemas.microsoft.com/office/drawing/2014/main" val="1181773759"/>
                  </a:ext>
                </a:extLst>
              </a:tr>
              <a:tr h="298372">
                <a:tc>
                  <a:txBody>
                    <a:bodyPr/>
                    <a:lstStyle/>
                    <a:p>
                      <a:r>
                        <a:rPr lang="en-US" sz="1200" dirty="0">
                          <a:latin typeface="Calibri" panose="020F0502020204030204" pitchFamily="34" charset="0"/>
                          <a:cs typeface="Calibri" panose="020F0502020204030204" pitchFamily="34" charset="0"/>
                        </a:rPr>
                        <a:t>LHC 1</a:t>
                      </a:r>
                    </a:p>
                  </a:txBody>
                  <a:tcPr/>
                </a:tc>
                <a:tc>
                  <a:txBody>
                    <a:bodyPr/>
                    <a:lstStyle/>
                    <a:p>
                      <a:pPr algn="ctr"/>
                      <a:r>
                        <a:rPr lang="en-US" sz="1200" dirty="0">
                          <a:latin typeface="Calibri" panose="020F0502020204030204" pitchFamily="34" charset="0"/>
                          <a:cs typeface="Calibri" panose="020F0502020204030204" pitchFamily="34" charset="0"/>
                        </a:rPr>
                        <a:t>5678</a:t>
                      </a:r>
                    </a:p>
                  </a:txBody>
                  <a:tcPr/>
                </a:tc>
                <a:tc>
                  <a:txBody>
                    <a:bodyPr/>
                    <a:lstStyle/>
                    <a:p>
                      <a:pPr algn="ctr"/>
                      <a:r>
                        <a:rPr lang="en-US" sz="1200" b="1" dirty="0">
                          <a:latin typeface="Calibri" panose="020F0502020204030204" pitchFamily="34" charset="0"/>
                          <a:cs typeface="Calibri" panose="020F0502020204030204" pitchFamily="34" charset="0"/>
                        </a:rPr>
                        <a:t>1.6</a:t>
                      </a:r>
                    </a:p>
                  </a:txBody>
                  <a:tcPr/>
                </a:tc>
                <a:tc>
                  <a:txBody>
                    <a:bodyPr/>
                    <a:lstStyle/>
                    <a:p>
                      <a:pPr algn="ctr"/>
                      <a:r>
                        <a:rPr lang="en-US" sz="1200" dirty="0">
                          <a:latin typeface="Calibri" panose="020F0502020204030204" pitchFamily="34" charset="0"/>
                          <a:cs typeface="Calibri" panose="020F0502020204030204" pitchFamily="34" charset="0"/>
                        </a:rPr>
                        <a:t>12.8</a:t>
                      </a:r>
                    </a:p>
                  </a:txBody>
                  <a:tcPr/>
                </a:tc>
                <a:extLst>
                  <a:ext uri="{0D108BD9-81ED-4DB2-BD59-A6C34878D82A}">
                    <a16:rowId xmlns:a16="http://schemas.microsoft.com/office/drawing/2014/main" val="3618954721"/>
                  </a:ext>
                </a:extLst>
              </a:tr>
              <a:tr h="298372">
                <a:tc>
                  <a:txBody>
                    <a:bodyPr/>
                    <a:lstStyle/>
                    <a:p>
                      <a:r>
                        <a:rPr lang="en-US" sz="1200" dirty="0">
                          <a:latin typeface="Calibri" panose="020F0502020204030204" pitchFamily="34" charset="0"/>
                          <a:cs typeface="Calibri" panose="020F0502020204030204" pitchFamily="34" charset="0"/>
                        </a:rPr>
                        <a:t>LHC 2</a:t>
                      </a:r>
                    </a:p>
                  </a:txBody>
                  <a:tcPr/>
                </a:tc>
                <a:tc>
                  <a:txBody>
                    <a:bodyPr/>
                    <a:lstStyle/>
                    <a:p>
                      <a:pPr algn="ctr"/>
                      <a:r>
                        <a:rPr lang="en-US" sz="1200" dirty="0">
                          <a:latin typeface="Calibri" panose="020F0502020204030204" pitchFamily="34" charset="0"/>
                          <a:cs typeface="Calibri" panose="020F0502020204030204" pitchFamily="34" charset="0"/>
                        </a:rPr>
                        <a:t>5752</a:t>
                      </a:r>
                    </a:p>
                  </a:txBody>
                  <a:tcPr/>
                </a:tc>
                <a:tc>
                  <a:txBody>
                    <a:bodyPr/>
                    <a:lstStyle/>
                    <a:p>
                      <a:pPr algn="ctr"/>
                      <a:r>
                        <a:rPr lang="en-US" sz="1200" b="1" dirty="0">
                          <a:latin typeface="Calibri" panose="020F0502020204030204" pitchFamily="34" charset="0"/>
                          <a:cs typeface="Calibri" panose="020F0502020204030204" pitchFamily="34" charset="0"/>
                        </a:rPr>
                        <a:t>6.3/2</a:t>
                      </a:r>
                    </a:p>
                  </a:txBody>
                  <a:tcPr/>
                </a:tc>
                <a:tc>
                  <a:txBody>
                    <a:bodyPr/>
                    <a:lstStyle/>
                    <a:p>
                      <a:pPr algn="ctr"/>
                      <a:r>
                        <a:rPr lang="en-US" sz="1200" dirty="0">
                          <a:latin typeface="Calibri" panose="020F0502020204030204" pitchFamily="34" charset="0"/>
                          <a:cs typeface="Calibri" panose="020F0502020204030204" pitchFamily="34" charset="0"/>
                        </a:rPr>
                        <a:t>26.6</a:t>
                      </a:r>
                    </a:p>
                  </a:txBody>
                  <a:tcPr/>
                </a:tc>
                <a:extLst>
                  <a:ext uri="{0D108BD9-81ED-4DB2-BD59-A6C34878D82A}">
                    <a16:rowId xmlns:a16="http://schemas.microsoft.com/office/drawing/2014/main" val="2689803951"/>
                  </a:ext>
                </a:extLst>
              </a:tr>
            </a:tbl>
          </a:graphicData>
        </a:graphic>
      </p:graphicFrame>
      <p:pic>
        <p:nvPicPr>
          <p:cNvPr id="17" name="Picture 16" descr="A diagram of a machine&#10;&#10;Description automatically generated">
            <a:extLst>
              <a:ext uri="{FF2B5EF4-FFF2-40B4-BE49-F238E27FC236}">
                <a16:creationId xmlns:a16="http://schemas.microsoft.com/office/drawing/2014/main" id="{B659A8DB-A2C2-E12C-DDEC-2BB4F4479901}"/>
              </a:ext>
            </a:extLst>
          </p:cNvPr>
          <p:cNvPicPr>
            <a:picLocks noChangeAspect="1"/>
          </p:cNvPicPr>
          <p:nvPr/>
        </p:nvPicPr>
        <p:blipFill>
          <a:blip r:embed="rId7">
            <a:extLst>
              <a:ext uri="{28A0092B-C50C-407E-A947-70E740481C1C}">
                <a14:useLocalDpi xmlns:a14="http://schemas.microsoft.com/office/drawing/2010/main" val="0"/>
              </a:ext>
            </a:extLst>
          </a:blip>
          <a:srcRect l="47523"/>
          <a:stretch/>
        </p:blipFill>
        <p:spPr>
          <a:xfrm>
            <a:off x="5129864" y="2251072"/>
            <a:ext cx="1937342" cy="1113872"/>
          </a:xfrm>
          <a:prstGeom prst="rect">
            <a:avLst/>
          </a:prstGeom>
        </p:spPr>
      </p:pic>
      <p:sp>
        <p:nvSpPr>
          <p:cNvPr id="18" name="Donut 17">
            <a:extLst>
              <a:ext uri="{FF2B5EF4-FFF2-40B4-BE49-F238E27FC236}">
                <a16:creationId xmlns:a16="http://schemas.microsoft.com/office/drawing/2014/main" id="{6AD4AED4-53A0-B51B-CDD3-47805C7A1AC8}"/>
              </a:ext>
            </a:extLst>
          </p:cNvPr>
          <p:cNvSpPr/>
          <p:nvPr/>
        </p:nvSpPr>
        <p:spPr>
          <a:xfrm>
            <a:off x="3282359" y="2067694"/>
            <a:ext cx="558140" cy="601983"/>
          </a:xfrm>
          <a:prstGeom prst="donut">
            <a:avLst>
              <a:gd name="adj" fmla="val 4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a:extLst>
              <a:ext uri="{FF2B5EF4-FFF2-40B4-BE49-F238E27FC236}">
                <a16:creationId xmlns:a16="http://schemas.microsoft.com/office/drawing/2014/main" id="{C387A4D3-48F8-06E9-15A2-562B26286ADD}"/>
              </a:ext>
            </a:extLst>
          </p:cNvPr>
          <p:cNvSpPr/>
          <p:nvPr/>
        </p:nvSpPr>
        <p:spPr>
          <a:xfrm>
            <a:off x="3556867" y="2735584"/>
            <a:ext cx="558140" cy="601983"/>
          </a:xfrm>
          <a:prstGeom prst="donut">
            <a:avLst>
              <a:gd name="adj" fmla="val 423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F272154C-396A-5D30-FCC8-5415F6E2D2A5}"/>
              </a:ext>
            </a:extLst>
          </p:cNvPr>
          <p:cNvPicPr>
            <a:picLocks noChangeAspect="1"/>
          </p:cNvPicPr>
          <p:nvPr/>
        </p:nvPicPr>
        <p:blipFill>
          <a:blip r:embed="rId8">
            <a:lum/>
            <a:alphaModFix/>
          </a:blip>
          <a:srcRect/>
          <a:stretch>
            <a:fillRect/>
          </a:stretch>
        </p:blipFill>
        <p:spPr>
          <a:xfrm>
            <a:off x="7380312" y="1037830"/>
            <a:ext cx="1637227" cy="1169461"/>
          </a:xfrm>
          <a:prstGeom prst="rect">
            <a:avLst/>
          </a:prstGeom>
          <a:noFill/>
          <a:ln>
            <a:noFill/>
          </a:ln>
        </p:spPr>
      </p:pic>
      <p:sp>
        <p:nvSpPr>
          <p:cNvPr id="3" name="Slide Number Placeholder 2">
            <a:extLst>
              <a:ext uri="{FF2B5EF4-FFF2-40B4-BE49-F238E27FC236}">
                <a16:creationId xmlns:a16="http://schemas.microsoft.com/office/drawing/2014/main" id="{689FB6CA-5CA3-03E5-BAE9-DB4FBF40955F}"/>
              </a:ext>
            </a:extLst>
          </p:cNvPr>
          <p:cNvSpPr>
            <a:spLocks noGrp="1"/>
          </p:cNvSpPr>
          <p:nvPr>
            <p:ph type="sldNum" sz="quarter" idx="4"/>
          </p:nvPr>
        </p:nvSpPr>
        <p:spPr/>
        <p:txBody>
          <a:bodyPr/>
          <a:lstStyle/>
          <a:p>
            <a:fld id="{974172A1-1CBF-0B40-9234-7D4D80EC19EA}" type="slidenum">
              <a:rPr lang="en-GB" smtClean="0"/>
              <a:pPr/>
              <a:t>13</a:t>
            </a:fld>
            <a:endParaRPr lang="en-GB" dirty="0"/>
          </a:p>
        </p:txBody>
      </p:sp>
    </p:spTree>
    <p:extLst>
      <p:ext uri="{BB962C8B-B14F-4D97-AF65-F5344CB8AC3E}">
        <p14:creationId xmlns:p14="http://schemas.microsoft.com/office/powerpoint/2010/main" val="253931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E026-6667-F4E8-6AAC-692A77B9F9C0}"/>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AEE61D58-40C9-2855-60C1-981AA4B93EAD}"/>
              </a:ext>
            </a:extLst>
          </p:cNvPr>
          <p:cNvSpPr>
            <a:spLocks noGrp="1"/>
          </p:cNvSpPr>
          <p:nvPr>
            <p:ph type="title"/>
          </p:nvPr>
        </p:nvSpPr>
        <p:spPr>
          <a:xfrm>
            <a:off x="1295400" y="-20538"/>
            <a:ext cx="6781800" cy="432048"/>
          </a:xfrm>
        </p:spPr>
        <p:txBody>
          <a:bodyPr/>
          <a:lstStyle/>
          <a:p>
            <a:pPr algn="ctr"/>
            <a:r>
              <a:rPr lang="en-GB" sz="3200" dirty="0">
                <a:latin typeface="Calibri"/>
                <a:cs typeface="Calibri"/>
              </a:rPr>
              <a:t>Collider Ring</a:t>
            </a:r>
            <a:endParaRPr lang="en-GB" sz="3200" b="0" dirty="0">
              <a:latin typeface="Calibri"/>
              <a:cs typeface="Calibri"/>
            </a:endParaRPr>
          </a:p>
        </p:txBody>
      </p:sp>
      <p:sp>
        <p:nvSpPr>
          <p:cNvPr id="52" name="Espace réservé du pied de page 4">
            <a:extLst>
              <a:ext uri="{FF2B5EF4-FFF2-40B4-BE49-F238E27FC236}">
                <a16:creationId xmlns:a16="http://schemas.microsoft.com/office/drawing/2014/main" id="{8EA761E6-0338-EFFA-4CB2-1A1D83BADE5D}"/>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4" name="TextBox 3">
            <a:extLst>
              <a:ext uri="{FF2B5EF4-FFF2-40B4-BE49-F238E27FC236}">
                <a16:creationId xmlns:a16="http://schemas.microsoft.com/office/drawing/2014/main" id="{4C53778B-0791-AD53-C79C-57092CA96454}"/>
              </a:ext>
            </a:extLst>
          </p:cNvPr>
          <p:cNvSpPr txBox="1"/>
          <p:nvPr/>
        </p:nvSpPr>
        <p:spPr>
          <a:xfrm>
            <a:off x="5914705" y="3651870"/>
            <a:ext cx="3049783" cy="1200329"/>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r>
              <a:rPr lang="en-US" sz="1200" spc="-1" dirty="0">
                <a:solidFill>
                  <a:srgbClr val="000000"/>
                </a:solidFill>
                <a:latin typeface="Calibri" panose="020F0502020204030204" pitchFamily="34" charset="0"/>
                <a:cs typeface="Calibri" panose="020F0502020204030204" pitchFamily="34" charset="0"/>
              </a:rPr>
              <a:t>:</a:t>
            </a:r>
          </a:p>
          <a:p>
            <a:r>
              <a:rPr lang="en-US" sz="1200" spc="-1" dirty="0">
                <a:solidFill>
                  <a:srgbClr val="000000"/>
                </a:solidFill>
                <a:latin typeface="Calibri" panose="020F0502020204030204" pitchFamily="34" charset="0"/>
                <a:cs typeface="Calibri" panose="020F0502020204030204" pitchFamily="34" charset="0"/>
              </a:rPr>
              <a:t>Magnets, shielding, cooling concepts are OK</a:t>
            </a:r>
          </a:p>
          <a:p>
            <a:r>
              <a:rPr lang="en-US" sz="1200" spc="-1" dirty="0">
                <a:solidFill>
                  <a:srgbClr val="000000"/>
                </a:solidFill>
                <a:latin typeface="Calibri" panose="020F0502020204030204" pitchFamily="34" charset="0"/>
                <a:cs typeface="Calibri" panose="020F0502020204030204" pitchFamily="34" charset="0"/>
              </a:rPr>
              <a:t>Further improve energy acceptance, but OK with energy spread predicted in muon cooling</a:t>
            </a:r>
          </a:p>
          <a:p>
            <a:r>
              <a:rPr lang="en-US" sz="1200" spc="-1" dirty="0">
                <a:solidFill>
                  <a:srgbClr val="000000"/>
                </a:solidFill>
                <a:latin typeface="Calibri" panose="020F0502020204030204" pitchFamily="34" charset="0"/>
                <a:cs typeface="Calibri" panose="020F0502020204030204" pitchFamily="34" charset="0"/>
              </a:rPr>
              <a:t>Imperfection mitigation next</a:t>
            </a:r>
          </a:p>
          <a:p>
            <a:r>
              <a:rPr lang="en-US" sz="1200" b="1" spc="-1" dirty="0">
                <a:solidFill>
                  <a:srgbClr val="000000"/>
                </a:solidFill>
                <a:latin typeface="Calibri" panose="020F0502020204030204" pitchFamily="34" charset="0"/>
                <a:cs typeface="Calibri" panose="020F0502020204030204" pitchFamily="34" charset="0"/>
              </a:rPr>
              <a:t>Magnet model/prototypes</a:t>
            </a:r>
          </a:p>
        </p:txBody>
      </p:sp>
      <p:sp>
        <p:nvSpPr>
          <p:cNvPr id="2" name="Slide Number Placeholder 1">
            <a:extLst>
              <a:ext uri="{FF2B5EF4-FFF2-40B4-BE49-F238E27FC236}">
                <a16:creationId xmlns:a16="http://schemas.microsoft.com/office/drawing/2014/main" id="{171122B8-716C-7E50-914B-BB2F3F4CC970}"/>
              </a:ext>
            </a:extLst>
          </p:cNvPr>
          <p:cNvSpPr>
            <a:spLocks noGrp="1"/>
          </p:cNvSpPr>
          <p:nvPr>
            <p:ph type="sldNum" sz="quarter" idx="4"/>
          </p:nvPr>
        </p:nvSpPr>
        <p:spPr/>
        <p:txBody>
          <a:bodyPr/>
          <a:lstStyle/>
          <a:p>
            <a:fld id="{974172A1-1CBF-0B40-9234-7D4D80EC19EA}" type="slidenum">
              <a:rPr lang="en-GB" smtClean="0"/>
              <a:pPr/>
              <a:t>14</a:t>
            </a:fld>
            <a:endParaRPr lang="en-GB" dirty="0"/>
          </a:p>
        </p:txBody>
      </p:sp>
      <p:sp>
        <p:nvSpPr>
          <p:cNvPr id="7" name="TextBox 6">
            <a:extLst>
              <a:ext uri="{FF2B5EF4-FFF2-40B4-BE49-F238E27FC236}">
                <a16:creationId xmlns:a16="http://schemas.microsoft.com/office/drawing/2014/main" id="{598A9608-69B5-4205-B321-30D7D1AA86BE}"/>
              </a:ext>
            </a:extLst>
          </p:cNvPr>
          <p:cNvSpPr txBox="1"/>
          <p:nvPr/>
        </p:nvSpPr>
        <p:spPr>
          <a:xfrm>
            <a:off x="135535" y="1275606"/>
            <a:ext cx="2365162" cy="2123658"/>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endParaRPr lang="en-US" sz="1200" spc="-1" dirty="0">
              <a:solidFill>
                <a:srgbClr val="00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Magnet shielding design</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Magnet performance model and conceptual designs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Cryogenics conceptual design</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Lattice reaches target beta-functions but not yet full target energy acceptance</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First studies of mover system impact on beam</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Impedance is OK</a:t>
            </a:r>
          </a:p>
        </p:txBody>
      </p:sp>
      <p:sp>
        <p:nvSpPr>
          <p:cNvPr id="35" name="AutoShape 2">
            <a:extLst>
              <a:ext uri="{FF2B5EF4-FFF2-40B4-BE49-F238E27FC236}">
                <a16:creationId xmlns:a16="http://schemas.microsoft.com/office/drawing/2014/main" id="{AB1A6F66-6F06-5E56-0B9D-993E4805B34C}"/>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61FC821A-6F41-7F55-9D1A-01F991E0D866}"/>
              </a:ext>
            </a:extLst>
          </p:cNvPr>
          <p:cNvSpPr txBox="1"/>
          <p:nvPr/>
        </p:nvSpPr>
        <p:spPr>
          <a:xfrm>
            <a:off x="129293" y="411510"/>
            <a:ext cx="2371404" cy="830997"/>
          </a:xfrm>
          <a:prstGeom prst="rect">
            <a:avLst/>
          </a:prstGeom>
          <a:solidFill>
            <a:schemeClr val="accent1">
              <a:lumMod val="20000"/>
              <a:lumOff val="80000"/>
              <a:alpha val="49530"/>
            </a:schemeClr>
          </a:solidFill>
        </p:spPr>
        <p:txBody>
          <a:bodyPr wrap="square">
            <a:spAutoFit/>
          </a:bodyPr>
          <a:lstStyle/>
          <a:p>
            <a:r>
              <a:rPr lang="en-US" sz="1200" b="1" dirty="0">
                <a:latin typeface="Calibri" panose="020F0502020204030204" pitchFamily="34" charset="0"/>
                <a:cs typeface="Calibri" panose="020F0502020204030204" pitchFamily="34" charset="0"/>
              </a:rPr>
              <a:t>Challenges:</a:t>
            </a:r>
          </a:p>
          <a:p>
            <a:r>
              <a:rPr lang="en-US" sz="1200" dirty="0">
                <a:latin typeface="Calibri" panose="020F0502020204030204" pitchFamily="34" charset="0"/>
                <a:cs typeface="Calibri" panose="020F0502020204030204" pitchFamily="34" charset="0"/>
              </a:rPr>
              <a:t>500 W/m loss, magnet strength, lattice design with beta 1.5-5 mm, 0.1% beam energy spread</a:t>
            </a:r>
          </a:p>
        </p:txBody>
      </p:sp>
      <p:pic>
        <p:nvPicPr>
          <p:cNvPr id="5" name="Figure_46.png" descr="Figure_46.png">
            <a:extLst>
              <a:ext uri="{FF2B5EF4-FFF2-40B4-BE49-F238E27FC236}">
                <a16:creationId xmlns:a16="http://schemas.microsoft.com/office/drawing/2014/main" id="{881A077F-5CEB-9C96-ABED-F598AF74FEE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707339" y="539264"/>
            <a:ext cx="2800765" cy="1600438"/>
          </a:xfrm>
          <a:prstGeom prst="rect">
            <a:avLst/>
          </a:prstGeom>
          <a:ln w="12700">
            <a:miter lim="400000"/>
          </a:ln>
        </p:spPr>
      </p:pic>
      <p:pic>
        <p:nvPicPr>
          <p:cNvPr id="10" name="Picture 9" descr="A graph of a magnet&#10;&#10;Description automatically generated with medium confidence">
            <a:extLst>
              <a:ext uri="{FF2B5EF4-FFF2-40B4-BE49-F238E27FC236}">
                <a16:creationId xmlns:a16="http://schemas.microsoft.com/office/drawing/2014/main" id="{162CE1D3-C6A3-A135-A2D1-5D1C5770AA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98450" y="778700"/>
            <a:ext cx="2645958" cy="1144978"/>
          </a:xfrm>
          <a:prstGeom prst="rect">
            <a:avLst/>
          </a:prstGeom>
        </p:spPr>
      </p:pic>
      <p:pic>
        <p:nvPicPr>
          <p:cNvPr id="11" name="Picture 10" descr="A graph of a heat mass&#10;&#10;Description automatically generated with medium confidence">
            <a:extLst>
              <a:ext uri="{FF2B5EF4-FFF2-40B4-BE49-F238E27FC236}">
                <a16:creationId xmlns:a16="http://schemas.microsoft.com/office/drawing/2014/main" id="{298BB925-4A08-457C-AEC4-D8E555792E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0969" y="2199745"/>
            <a:ext cx="2645958" cy="1092460"/>
          </a:xfrm>
          <a:prstGeom prst="rect">
            <a:avLst/>
          </a:prstGeom>
        </p:spPr>
      </p:pic>
      <p:pic>
        <p:nvPicPr>
          <p:cNvPr id="13" name="Picture 12" descr="A graph of different colored lines&#10;&#10;Description automatically generated">
            <a:extLst>
              <a:ext uri="{FF2B5EF4-FFF2-40B4-BE49-F238E27FC236}">
                <a16:creationId xmlns:a16="http://schemas.microsoft.com/office/drawing/2014/main" id="{3E563283-E135-822A-911A-CBBAF78A525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98543" y="1911810"/>
            <a:ext cx="1850330" cy="1624680"/>
          </a:xfrm>
          <a:prstGeom prst="rect">
            <a:avLst/>
          </a:prstGeom>
        </p:spPr>
      </p:pic>
      <p:pic>
        <p:nvPicPr>
          <p:cNvPr id="16" name="Picture 15" descr="A diagram of a graph&#10;&#10;AI-generated content may be incorrect.">
            <a:extLst>
              <a:ext uri="{FF2B5EF4-FFF2-40B4-BE49-F238E27FC236}">
                <a16:creationId xmlns:a16="http://schemas.microsoft.com/office/drawing/2014/main" id="{C91AA1D2-2604-AE46-3C50-31B51B613198}"/>
              </a:ext>
            </a:extLst>
          </p:cNvPr>
          <p:cNvPicPr>
            <a:picLocks noChangeAspect="1"/>
          </p:cNvPicPr>
          <p:nvPr/>
        </p:nvPicPr>
        <p:blipFill>
          <a:blip r:embed="rId6"/>
          <a:stretch>
            <a:fillRect/>
          </a:stretch>
        </p:blipFill>
        <p:spPr>
          <a:xfrm>
            <a:off x="7226874" y="2013527"/>
            <a:ext cx="1781591" cy="1350312"/>
          </a:xfrm>
          <a:prstGeom prst="rect">
            <a:avLst/>
          </a:prstGeom>
        </p:spPr>
      </p:pic>
      <p:sp>
        <p:nvSpPr>
          <p:cNvPr id="20" name="TextBox 19">
            <a:extLst>
              <a:ext uri="{FF2B5EF4-FFF2-40B4-BE49-F238E27FC236}">
                <a16:creationId xmlns:a16="http://schemas.microsoft.com/office/drawing/2014/main" id="{18AB6A22-05BD-16B5-D84B-22322C115EB3}"/>
              </a:ext>
            </a:extLst>
          </p:cNvPr>
          <p:cNvSpPr txBox="1"/>
          <p:nvPr/>
        </p:nvSpPr>
        <p:spPr>
          <a:xfrm>
            <a:off x="2654501" y="2942823"/>
            <a:ext cx="2781595" cy="276999"/>
          </a:xfrm>
          <a:prstGeom prst="rect">
            <a:avLst/>
          </a:prstGeom>
          <a:solidFill>
            <a:schemeClr val="bg1"/>
          </a:solidFill>
        </p:spPr>
        <p:txBody>
          <a:bodyPr wrap="none" rtlCol="0">
            <a:spAutoFit/>
          </a:bodyPr>
          <a:lstStyle/>
          <a:p>
            <a:r>
              <a:rPr lang="en-US" sz="1200" dirty="0"/>
              <a:t>Cryogenic loads at different temperatures</a:t>
            </a:r>
          </a:p>
        </p:txBody>
      </p:sp>
      <p:sp>
        <p:nvSpPr>
          <p:cNvPr id="21" name="TextBox 20">
            <a:extLst>
              <a:ext uri="{FF2B5EF4-FFF2-40B4-BE49-F238E27FC236}">
                <a16:creationId xmlns:a16="http://schemas.microsoft.com/office/drawing/2014/main" id="{203FA625-C977-B19D-E19E-627E965DD3FE}"/>
              </a:ext>
            </a:extLst>
          </p:cNvPr>
          <p:cNvSpPr txBox="1"/>
          <p:nvPr/>
        </p:nvSpPr>
        <p:spPr>
          <a:xfrm>
            <a:off x="6268042" y="494551"/>
            <a:ext cx="1521570" cy="276999"/>
          </a:xfrm>
          <a:prstGeom prst="rect">
            <a:avLst/>
          </a:prstGeom>
          <a:solidFill>
            <a:schemeClr val="bg1"/>
          </a:solidFill>
        </p:spPr>
        <p:txBody>
          <a:bodyPr wrap="none" rtlCol="0">
            <a:spAutoFit/>
          </a:bodyPr>
          <a:lstStyle/>
          <a:p>
            <a:r>
              <a:rPr lang="en-US" sz="1200" dirty="0"/>
              <a:t>Shielding (30-40 mm)</a:t>
            </a:r>
          </a:p>
        </p:txBody>
      </p:sp>
      <p:pic>
        <p:nvPicPr>
          <p:cNvPr id="6" name="Picture 5" descr="A diagram of a stress-free graph&#10;&#10;Description automatically generated with medium confidence">
            <a:extLst>
              <a:ext uri="{FF2B5EF4-FFF2-40B4-BE49-F238E27FC236}">
                <a16:creationId xmlns:a16="http://schemas.microsoft.com/office/drawing/2014/main" id="{3EE27D83-4FA7-A6AF-11FB-5A529A4266A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37770" y="3479179"/>
            <a:ext cx="2805375" cy="1486070"/>
          </a:xfrm>
          <a:prstGeom prst="rect">
            <a:avLst/>
          </a:prstGeom>
        </p:spPr>
      </p:pic>
      <p:sp>
        <p:nvSpPr>
          <p:cNvPr id="8" name="TextBox 7">
            <a:extLst>
              <a:ext uri="{FF2B5EF4-FFF2-40B4-BE49-F238E27FC236}">
                <a16:creationId xmlns:a16="http://schemas.microsoft.com/office/drawing/2014/main" id="{AC82DC6B-5F38-6DA8-723C-42CA57D8CB43}"/>
              </a:ext>
            </a:extLst>
          </p:cNvPr>
          <p:cNvSpPr txBox="1"/>
          <p:nvPr/>
        </p:nvSpPr>
        <p:spPr>
          <a:xfrm>
            <a:off x="2901530" y="4688250"/>
            <a:ext cx="1185709" cy="276999"/>
          </a:xfrm>
          <a:prstGeom prst="rect">
            <a:avLst/>
          </a:prstGeom>
          <a:solidFill>
            <a:schemeClr val="bg1"/>
          </a:solidFill>
        </p:spPr>
        <p:txBody>
          <a:bodyPr wrap="none" rtlCol="0">
            <a:spAutoFit/>
          </a:bodyPr>
          <a:lstStyle/>
          <a:p>
            <a:r>
              <a:rPr lang="en-US" sz="1200" dirty="0"/>
              <a:t>Magnet Designs</a:t>
            </a:r>
          </a:p>
        </p:txBody>
      </p:sp>
      <p:pic>
        <p:nvPicPr>
          <p:cNvPr id="9" name="Picture 8">
            <a:extLst>
              <a:ext uri="{FF2B5EF4-FFF2-40B4-BE49-F238E27FC236}">
                <a16:creationId xmlns:a16="http://schemas.microsoft.com/office/drawing/2014/main" id="{B6BDAB57-5969-A1E8-387A-A19C835DE9AB}"/>
              </a:ext>
            </a:extLst>
          </p:cNvPr>
          <p:cNvPicPr>
            <a:picLocks noChangeAspect="1"/>
          </p:cNvPicPr>
          <p:nvPr/>
        </p:nvPicPr>
        <p:blipFill>
          <a:blip r:embed="rId8">
            <a:lum/>
            <a:alphaModFix/>
          </a:blip>
          <a:srcRect/>
          <a:stretch>
            <a:fillRect/>
          </a:stretch>
        </p:blipFill>
        <p:spPr>
          <a:xfrm>
            <a:off x="226676" y="3435846"/>
            <a:ext cx="2096186" cy="1467242"/>
          </a:xfrm>
          <a:prstGeom prst="rect">
            <a:avLst/>
          </a:prstGeom>
          <a:noFill/>
          <a:ln>
            <a:noFill/>
          </a:ln>
        </p:spPr>
      </p:pic>
      <p:sp>
        <p:nvSpPr>
          <p:cNvPr id="15" name="TextBox 14">
            <a:extLst>
              <a:ext uri="{FF2B5EF4-FFF2-40B4-BE49-F238E27FC236}">
                <a16:creationId xmlns:a16="http://schemas.microsoft.com/office/drawing/2014/main" id="{B7C4BF9F-FD5F-2DDA-BD37-DA580CD2FECA}"/>
              </a:ext>
            </a:extLst>
          </p:cNvPr>
          <p:cNvSpPr txBox="1"/>
          <p:nvPr/>
        </p:nvSpPr>
        <p:spPr>
          <a:xfrm>
            <a:off x="603231" y="3374871"/>
            <a:ext cx="1580882" cy="276999"/>
          </a:xfrm>
          <a:prstGeom prst="rect">
            <a:avLst/>
          </a:prstGeom>
          <a:solidFill>
            <a:schemeClr val="bg1"/>
          </a:solidFill>
        </p:spPr>
        <p:txBody>
          <a:bodyPr wrap="none" rtlCol="0">
            <a:spAutoFit/>
          </a:bodyPr>
          <a:lstStyle/>
          <a:p>
            <a:r>
              <a:rPr lang="en-US" sz="1200" dirty="0"/>
              <a:t>Beam pipe impedance</a:t>
            </a:r>
          </a:p>
        </p:txBody>
      </p:sp>
    </p:spTree>
    <p:extLst>
      <p:ext uri="{BB962C8B-B14F-4D97-AF65-F5344CB8AC3E}">
        <p14:creationId xmlns:p14="http://schemas.microsoft.com/office/powerpoint/2010/main" val="2911702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73D7-606C-A9D6-9ADD-D3F40C7E744D}"/>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291EF7F8-6B69-8164-2488-A72D3A419136}"/>
              </a:ext>
            </a:extLst>
          </p:cNvPr>
          <p:cNvSpPr>
            <a:spLocks noGrp="1"/>
          </p:cNvSpPr>
          <p:nvPr>
            <p:ph type="title"/>
          </p:nvPr>
        </p:nvSpPr>
        <p:spPr>
          <a:xfrm>
            <a:off x="1295400" y="-20538"/>
            <a:ext cx="6781800" cy="432048"/>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Placement Studies</a:t>
            </a:r>
            <a:endParaRPr lang="en-GB" sz="3200" b="0" dirty="0">
              <a:latin typeface="Calibri"/>
              <a:cs typeface="Calibri"/>
            </a:endParaRPr>
          </a:p>
        </p:txBody>
      </p:sp>
      <p:sp>
        <p:nvSpPr>
          <p:cNvPr id="52" name="Espace réservé du pied de page 4">
            <a:extLst>
              <a:ext uri="{FF2B5EF4-FFF2-40B4-BE49-F238E27FC236}">
                <a16:creationId xmlns:a16="http://schemas.microsoft.com/office/drawing/2014/main" id="{A7DBF71A-FB2C-8422-5CAC-1EE276B406E9}"/>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525248F1-2B7B-EA51-0144-3FA97B4194E5}"/>
              </a:ext>
            </a:extLst>
          </p:cNvPr>
          <p:cNvSpPr>
            <a:spLocks noGrp="1"/>
          </p:cNvSpPr>
          <p:nvPr>
            <p:ph type="sldNum" sz="quarter" idx="4"/>
          </p:nvPr>
        </p:nvSpPr>
        <p:spPr/>
        <p:txBody>
          <a:bodyPr/>
          <a:lstStyle/>
          <a:p>
            <a:fld id="{974172A1-1CBF-0B40-9234-7D4D80EC19EA}" type="slidenum">
              <a:rPr lang="en-GB" smtClean="0"/>
              <a:pPr/>
              <a:t>15</a:t>
            </a:fld>
            <a:endParaRPr lang="en-GB" dirty="0"/>
          </a:p>
        </p:txBody>
      </p:sp>
      <p:sp>
        <p:nvSpPr>
          <p:cNvPr id="35" name="AutoShape 2">
            <a:extLst>
              <a:ext uri="{FF2B5EF4-FFF2-40B4-BE49-F238E27FC236}">
                <a16:creationId xmlns:a16="http://schemas.microsoft.com/office/drawing/2014/main" id="{B9158F6C-5D65-DE2B-52B3-BAE452D444F4}"/>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3B11BF16-44F7-171C-6BF8-659F1F912676}"/>
              </a:ext>
            </a:extLst>
          </p:cNvPr>
          <p:cNvSpPr txBox="1"/>
          <p:nvPr/>
        </p:nvSpPr>
        <p:spPr>
          <a:xfrm>
            <a:off x="129291" y="525909"/>
            <a:ext cx="2225687" cy="461665"/>
          </a:xfrm>
          <a:prstGeom prst="rect">
            <a:avLst/>
          </a:prstGeom>
          <a:solidFill>
            <a:schemeClr val="accent1">
              <a:lumMod val="20000"/>
              <a:lumOff val="80000"/>
              <a:alpha val="50000"/>
            </a:schemeClr>
          </a:solidFill>
        </p:spPr>
        <p:txBody>
          <a:bodyPr wrap="square">
            <a:spAutoFit/>
          </a:bodyPr>
          <a:lstStyle/>
          <a:p>
            <a:r>
              <a:rPr lang="en-US" sz="1200" b="1" dirty="0">
                <a:latin typeface="Calibri" panose="020F0502020204030204" pitchFamily="34" charset="0"/>
                <a:cs typeface="Calibri" panose="020F0502020204030204" pitchFamily="34" charset="0"/>
              </a:rPr>
              <a:t>Challenge:</a:t>
            </a:r>
          </a:p>
          <a:p>
            <a:r>
              <a:rPr lang="en-US" sz="1200" dirty="0">
                <a:latin typeface="Calibri" panose="020F0502020204030204" pitchFamily="34" charset="0"/>
                <a:cs typeface="Calibri" panose="020F0502020204030204" pitchFamily="34" charset="0"/>
              </a:rPr>
              <a:t>Obtain negligible neutrino flux</a:t>
            </a:r>
          </a:p>
        </p:txBody>
      </p:sp>
      <p:sp>
        <p:nvSpPr>
          <p:cNvPr id="16" name="TextBox 15">
            <a:extLst>
              <a:ext uri="{FF2B5EF4-FFF2-40B4-BE49-F238E27FC236}">
                <a16:creationId xmlns:a16="http://schemas.microsoft.com/office/drawing/2014/main" id="{F197AD83-14DD-AC1A-EDD3-669FF75ABD4E}"/>
              </a:ext>
            </a:extLst>
          </p:cNvPr>
          <p:cNvSpPr txBox="1"/>
          <p:nvPr/>
        </p:nvSpPr>
        <p:spPr>
          <a:xfrm>
            <a:off x="122887" y="1059582"/>
            <a:ext cx="2232092" cy="830997"/>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Detailed modelling</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First good orientation found</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Mover system concept</a:t>
            </a:r>
          </a:p>
        </p:txBody>
      </p:sp>
      <p:pic>
        <p:nvPicPr>
          <p:cNvPr id="18" name="Picture 17" descr="A screen shot of a graph&#10;&#10;Description automatically generated">
            <a:extLst>
              <a:ext uri="{FF2B5EF4-FFF2-40B4-BE49-F238E27FC236}">
                <a16:creationId xmlns:a16="http://schemas.microsoft.com/office/drawing/2014/main" id="{60151592-EE80-9607-6381-54F8E430FDE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757742" y="2533433"/>
            <a:ext cx="2247905" cy="1417338"/>
          </a:xfrm>
          <a:prstGeom prst="rect">
            <a:avLst/>
          </a:prstGeom>
        </p:spPr>
      </p:pic>
      <p:pic>
        <p:nvPicPr>
          <p:cNvPr id="20" name="Picture 19" descr="A close-up of a white surface&#10;&#10;Description automatically generated">
            <a:extLst>
              <a:ext uri="{FF2B5EF4-FFF2-40B4-BE49-F238E27FC236}">
                <a16:creationId xmlns:a16="http://schemas.microsoft.com/office/drawing/2014/main" id="{780F8974-05E3-710E-2574-6C51BAD871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15837"/>
            <a:ext cx="3522413" cy="1375994"/>
          </a:xfrm>
          <a:prstGeom prst="rect">
            <a:avLst/>
          </a:prstGeom>
        </p:spPr>
      </p:pic>
      <p:pic>
        <p:nvPicPr>
          <p:cNvPr id="21" name="Picture 20" descr="p1.pdf">
            <a:extLst>
              <a:ext uri="{FF2B5EF4-FFF2-40B4-BE49-F238E27FC236}">
                <a16:creationId xmlns:a16="http://schemas.microsoft.com/office/drawing/2014/main" id="{16B217CB-75BF-7BF5-A8E6-870F8379ED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2078" y="1554543"/>
            <a:ext cx="3456384" cy="784768"/>
          </a:xfrm>
          <a:prstGeom prst="rect">
            <a:avLst/>
          </a:prstGeom>
        </p:spPr>
      </p:pic>
      <p:pic>
        <p:nvPicPr>
          <p:cNvPr id="24" name="Picture 23">
            <a:extLst>
              <a:ext uri="{FF2B5EF4-FFF2-40B4-BE49-F238E27FC236}">
                <a16:creationId xmlns:a16="http://schemas.microsoft.com/office/drawing/2014/main" id="{7BA1E630-D8B3-B790-7392-BC77C7E2136E}"/>
              </a:ext>
            </a:extLst>
          </p:cNvPr>
          <p:cNvPicPr>
            <a:picLocks noChangeAspect="1"/>
          </p:cNvPicPr>
          <p:nvPr/>
        </p:nvPicPr>
        <p:blipFill>
          <a:blip r:embed="rId5"/>
          <a:srcRect b="20820"/>
          <a:stretch>
            <a:fillRect/>
          </a:stretch>
        </p:blipFill>
        <p:spPr>
          <a:xfrm>
            <a:off x="6203337" y="3088651"/>
            <a:ext cx="1530706" cy="903065"/>
          </a:xfrm>
          <a:prstGeom prst="rect">
            <a:avLst/>
          </a:prstGeom>
        </p:spPr>
      </p:pic>
      <p:pic>
        <p:nvPicPr>
          <p:cNvPr id="6" name="Picture 5" descr="a-Feynman-diagram-for-the-decay-of-a-positive-muon-b-Helicity-diagram-of-positive.png">
            <a:extLst>
              <a:ext uri="{FF2B5EF4-FFF2-40B4-BE49-F238E27FC236}">
                <a16:creationId xmlns:a16="http://schemas.microsoft.com/office/drawing/2014/main" id="{22415990-3826-9DA2-95B2-03C19242C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9968" y="1371154"/>
            <a:ext cx="1094432" cy="1003159"/>
          </a:xfrm>
          <a:prstGeom prst="rect">
            <a:avLst/>
          </a:prstGeom>
        </p:spPr>
      </p:pic>
      <p:sp>
        <p:nvSpPr>
          <p:cNvPr id="8" name="TextBox 7">
            <a:extLst>
              <a:ext uri="{FF2B5EF4-FFF2-40B4-BE49-F238E27FC236}">
                <a16:creationId xmlns:a16="http://schemas.microsoft.com/office/drawing/2014/main" id="{D83DC1D7-E794-0BAD-2065-581FA75E10CC}"/>
              </a:ext>
            </a:extLst>
          </p:cNvPr>
          <p:cNvSpPr txBox="1"/>
          <p:nvPr/>
        </p:nvSpPr>
        <p:spPr>
          <a:xfrm>
            <a:off x="3923508" y="3867894"/>
            <a:ext cx="2016644" cy="276999"/>
          </a:xfrm>
          <a:prstGeom prst="rect">
            <a:avLst/>
          </a:prstGeom>
          <a:no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FLUKA and RP studies</a:t>
            </a:r>
          </a:p>
        </p:txBody>
      </p:sp>
      <p:sp>
        <p:nvSpPr>
          <p:cNvPr id="9" name="TextBox 8">
            <a:extLst>
              <a:ext uri="{FF2B5EF4-FFF2-40B4-BE49-F238E27FC236}">
                <a16:creationId xmlns:a16="http://schemas.microsoft.com/office/drawing/2014/main" id="{9CB581FE-387A-7B8E-374D-E5243FEDA244}"/>
              </a:ext>
            </a:extLst>
          </p:cNvPr>
          <p:cNvSpPr txBox="1"/>
          <p:nvPr/>
        </p:nvSpPr>
        <p:spPr>
          <a:xfrm>
            <a:off x="7437876" y="3701693"/>
            <a:ext cx="1568390" cy="276999"/>
          </a:xfrm>
          <a:prstGeom prst="rect">
            <a:avLst/>
          </a:prstGeom>
          <a:solidFill>
            <a:schemeClr val="bg1"/>
          </a:solid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Mover system design</a:t>
            </a:r>
          </a:p>
        </p:txBody>
      </p:sp>
      <p:sp>
        <p:nvSpPr>
          <p:cNvPr id="10" name="TextBox 9">
            <a:extLst>
              <a:ext uri="{FF2B5EF4-FFF2-40B4-BE49-F238E27FC236}">
                <a16:creationId xmlns:a16="http://schemas.microsoft.com/office/drawing/2014/main" id="{97B43F96-4FBC-8056-531D-0A5AD1823591}"/>
              </a:ext>
            </a:extLst>
          </p:cNvPr>
          <p:cNvSpPr txBox="1"/>
          <p:nvPr/>
        </p:nvSpPr>
        <p:spPr>
          <a:xfrm>
            <a:off x="5599823" y="2283718"/>
            <a:ext cx="1662913" cy="276999"/>
          </a:xfrm>
          <a:prstGeom prst="rect">
            <a:avLst/>
          </a:prstGeom>
          <a:solidFill>
            <a:schemeClr val="bg1"/>
          </a:solid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Arc mitigation concept</a:t>
            </a:r>
          </a:p>
        </p:txBody>
      </p:sp>
      <p:sp>
        <p:nvSpPr>
          <p:cNvPr id="11" name="TextBox 10">
            <a:extLst>
              <a:ext uri="{FF2B5EF4-FFF2-40B4-BE49-F238E27FC236}">
                <a16:creationId xmlns:a16="http://schemas.microsoft.com/office/drawing/2014/main" id="{C652C93A-5683-0FB1-1511-A6563E2840C0}"/>
              </a:ext>
            </a:extLst>
          </p:cNvPr>
          <p:cNvSpPr txBox="1"/>
          <p:nvPr/>
        </p:nvSpPr>
        <p:spPr>
          <a:xfrm>
            <a:off x="129291" y="4526999"/>
            <a:ext cx="3074557" cy="276999"/>
          </a:xfrm>
          <a:prstGeom prst="rect">
            <a:avLst/>
          </a:prstGeom>
          <a:solidFill>
            <a:schemeClr val="bg1"/>
          </a:solid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Site study at CERN for experimental insertion</a:t>
            </a:r>
          </a:p>
        </p:txBody>
      </p:sp>
      <p:sp>
        <p:nvSpPr>
          <p:cNvPr id="13" name="TextBox 12">
            <a:extLst>
              <a:ext uri="{FF2B5EF4-FFF2-40B4-BE49-F238E27FC236}">
                <a16:creationId xmlns:a16="http://schemas.microsoft.com/office/drawing/2014/main" id="{D05C2D2C-1C58-6735-EC62-1323176BB0D6}"/>
              </a:ext>
            </a:extLst>
          </p:cNvPr>
          <p:cNvSpPr txBox="1"/>
          <p:nvPr/>
        </p:nvSpPr>
        <p:spPr>
          <a:xfrm>
            <a:off x="6203337" y="4045009"/>
            <a:ext cx="2604517" cy="830997"/>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Are close to a solution</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More work to be done</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Expand to all systems</a:t>
            </a:r>
          </a:p>
        </p:txBody>
      </p:sp>
      <p:sp>
        <p:nvSpPr>
          <p:cNvPr id="15" name="TextBox 14">
            <a:extLst>
              <a:ext uri="{FF2B5EF4-FFF2-40B4-BE49-F238E27FC236}">
                <a16:creationId xmlns:a16="http://schemas.microsoft.com/office/drawing/2014/main" id="{86FD3F11-0EC4-FF18-EA3A-85CCE849963C}"/>
              </a:ext>
            </a:extLst>
          </p:cNvPr>
          <p:cNvSpPr txBox="1"/>
          <p:nvPr/>
        </p:nvSpPr>
        <p:spPr>
          <a:xfrm>
            <a:off x="105034" y="2931790"/>
            <a:ext cx="3386846"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                                                    </a:t>
            </a:r>
          </a:p>
        </p:txBody>
      </p:sp>
      <p:pic>
        <p:nvPicPr>
          <p:cNvPr id="19" name="Picture 18">
            <a:extLst>
              <a:ext uri="{FF2B5EF4-FFF2-40B4-BE49-F238E27FC236}">
                <a16:creationId xmlns:a16="http://schemas.microsoft.com/office/drawing/2014/main" id="{5A8E9846-78EE-28CD-5158-78ABD78D36DA}"/>
              </a:ext>
            </a:extLst>
          </p:cNvPr>
          <p:cNvPicPr>
            <a:picLocks noChangeAspect="1"/>
          </p:cNvPicPr>
          <p:nvPr/>
        </p:nvPicPr>
        <p:blipFill rotWithShape="1">
          <a:blip r:embed="rId7"/>
          <a:srcRect l="2968" t="29000" r="72303" b="13600"/>
          <a:stretch/>
        </p:blipFill>
        <p:spPr>
          <a:xfrm rot="-2700000">
            <a:off x="2711715" y="3245077"/>
            <a:ext cx="858107" cy="1407507"/>
          </a:xfrm>
          <a:prstGeom prst="rect">
            <a:avLst/>
          </a:prstGeom>
        </p:spPr>
      </p:pic>
      <p:pic>
        <p:nvPicPr>
          <p:cNvPr id="25" name="Picture 24" descr="A map with a red circle&#10;&#10;Description automatically generated">
            <a:extLst>
              <a:ext uri="{FF2B5EF4-FFF2-40B4-BE49-F238E27FC236}">
                <a16:creationId xmlns:a16="http://schemas.microsoft.com/office/drawing/2014/main" id="{7461E565-20CA-6919-F40F-0B6C9043062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26252" y="3122557"/>
            <a:ext cx="2566319" cy="1434507"/>
          </a:xfrm>
          <a:prstGeom prst="rect">
            <a:avLst/>
          </a:prstGeom>
        </p:spPr>
      </p:pic>
      <p:pic>
        <p:nvPicPr>
          <p:cNvPr id="4" name="Picture 3">
            <a:extLst>
              <a:ext uri="{FF2B5EF4-FFF2-40B4-BE49-F238E27FC236}">
                <a16:creationId xmlns:a16="http://schemas.microsoft.com/office/drawing/2014/main" id="{B4E883C9-2D79-40F8-B626-5E635226D8FF}"/>
              </a:ext>
            </a:extLst>
          </p:cNvPr>
          <p:cNvPicPr>
            <a:picLocks noChangeAspect="1"/>
          </p:cNvPicPr>
          <p:nvPr/>
        </p:nvPicPr>
        <p:blipFill rotWithShape="1">
          <a:blip r:embed="rId9"/>
          <a:srcRect t="25205" b="16189"/>
          <a:stretch/>
        </p:blipFill>
        <p:spPr>
          <a:xfrm>
            <a:off x="3085555" y="430618"/>
            <a:ext cx="4738060" cy="1047299"/>
          </a:xfrm>
          <a:prstGeom prst="rect">
            <a:avLst/>
          </a:prstGeom>
        </p:spPr>
      </p:pic>
      <p:sp>
        <p:nvSpPr>
          <p:cNvPr id="27" name="TextBox 26">
            <a:extLst>
              <a:ext uri="{FF2B5EF4-FFF2-40B4-BE49-F238E27FC236}">
                <a16:creationId xmlns:a16="http://schemas.microsoft.com/office/drawing/2014/main" id="{061836EF-00B3-2DC1-1441-74A5A618B361}"/>
              </a:ext>
            </a:extLst>
          </p:cNvPr>
          <p:cNvSpPr txBox="1"/>
          <p:nvPr/>
        </p:nvSpPr>
        <p:spPr>
          <a:xfrm>
            <a:off x="8172400" y="1203598"/>
            <a:ext cx="306494" cy="307777"/>
          </a:xfrm>
          <a:prstGeom prst="rect">
            <a:avLst/>
          </a:prstGeom>
          <a:noFill/>
        </p:spPr>
        <p:txBody>
          <a:bodyPr wrap="none" rtlCol="0">
            <a:spAutoFit/>
          </a:bodyPr>
          <a:lstStyle/>
          <a:p>
            <a:r>
              <a:rPr lang="en-CH" sz="1400" dirty="0">
                <a:latin typeface="Calibri" panose="020F0502020204030204" pitchFamily="34" charset="0"/>
                <a:cs typeface="Calibri" panose="020F0502020204030204" pitchFamily="34" charset="0"/>
              </a:rPr>
              <a:t>t</a:t>
            </a:r>
            <a:r>
              <a:rPr lang="en-CH" sz="1400" baseline="-25000" dirty="0">
                <a:latin typeface="Calibri" panose="020F0502020204030204" pitchFamily="34" charset="0"/>
                <a:cs typeface="Calibri" panose="020F0502020204030204" pitchFamily="34" charset="0"/>
              </a:rPr>
              <a:t>1</a:t>
            </a:r>
            <a:endParaRPr lang="en-CH" sz="1400"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4EFD1339-AED2-5163-5138-22DCA46DFCB7}"/>
              </a:ext>
            </a:extLst>
          </p:cNvPr>
          <p:cNvSpPr txBox="1"/>
          <p:nvPr/>
        </p:nvSpPr>
        <p:spPr>
          <a:xfrm>
            <a:off x="8225946" y="1779662"/>
            <a:ext cx="306494" cy="307777"/>
          </a:xfrm>
          <a:prstGeom prst="rect">
            <a:avLst/>
          </a:prstGeom>
          <a:noFill/>
        </p:spPr>
        <p:txBody>
          <a:bodyPr wrap="none" rtlCol="0">
            <a:spAutoFit/>
          </a:bodyPr>
          <a:lstStyle/>
          <a:p>
            <a:r>
              <a:rPr lang="en-CH" sz="1400" dirty="0">
                <a:latin typeface="Calibri" panose="020F0502020204030204" pitchFamily="34" charset="0"/>
                <a:cs typeface="Calibri" panose="020F0502020204030204" pitchFamily="34" charset="0"/>
              </a:rPr>
              <a:t>t</a:t>
            </a:r>
            <a:r>
              <a:rPr lang="en-CH" sz="1400" baseline="-25000" dirty="0">
                <a:latin typeface="Calibri" panose="020F0502020204030204" pitchFamily="34" charset="0"/>
                <a:cs typeface="Calibri" panose="020F0502020204030204" pitchFamily="34" charset="0"/>
              </a:rPr>
              <a:t>2</a:t>
            </a:r>
            <a:endParaRPr lang="en-CH" sz="1400" dirty="0">
              <a:latin typeface="Calibri" panose="020F0502020204030204" pitchFamily="34" charset="0"/>
              <a:cs typeface="Calibri" panose="020F0502020204030204" pitchFamily="34" charset="0"/>
            </a:endParaRPr>
          </a:p>
        </p:txBody>
      </p:sp>
      <p:pic>
        <p:nvPicPr>
          <p:cNvPr id="14" name="Picture 13" descr="Graphical user interface, diagram, application&#10;&#10;Description automatically generated">
            <a:extLst>
              <a:ext uri="{FF2B5EF4-FFF2-40B4-BE49-F238E27FC236}">
                <a16:creationId xmlns:a16="http://schemas.microsoft.com/office/drawing/2014/main" id="{EA4689F2-BFF9-D7AE-8D09-E99E480DADD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634571" y="4219638"/>
            <a:ext cx="2351600" cy="794998"/>
          </a:xfrm>
          <a:prstGeom prst="rect">
            <a:avLst/>
          </a:prstGeom>
        </p:spPr>
      </p:pic>
      <p:pic>
        <p:nvPicPr>
          <p:cNvPr id="5" name="Picture 4" descr="A close-up of a machine&#10;&#10;AI-generated content may be incorrect.">
            <a:extLst>
              <a:ext uri="{FF2B5EF4-FFF2-40B4-BE49-F238E27FC236}">
                <a16:creationId xmlns:a16="http://schemas.microsoft.com/office/drawing/2014/main" id="{32C93643-D82D-45D3-A6E6-DE0F132F9C17}"/>
              </a:ext>
            </a:extLst>
          </p:cNvPr>
          <p:cNvPicPr>
            <a:picLocks noChangeAspect="1"/>
          </p:cNvPicPr>
          <p:nvPr/>
        </p:nvPicPr>
        <p:blipFill>
          <a:blip r:embed="rId11"/>
          <a:stretch>
            <a:fillRect/>
          </a:stretch>
        </p:blipFill>
        <p:spPr>
          <a:xfrm>
            <a:off x="6148995" y="2582784"/>
            <a:ext cx="2577762" cy="550132"/>
          </a:xfrm>
          <a:prstGeom prst="rect">
            <a:avLst/>
          </a:prstGeom>
        </p:spPr>
      </p:pic>
      <p:sp>
        <p:nvSpPr>
          <p:cNvPr id="7" name="TextBox 6">
            <a:extLst>
              <a:ext uri="{FF2B5EF4-FFF2-40B4-BE49-F238E27FC236}">
                <a16:creationId xmlns:a16="http://schemas.microsoft.com/office/drawing/2014/main" id="{0F7AB5CB-210A-0113-23B7-6ADF53F2C7E4}"/>
              </a:ext>
            </a:extLst>
          </p:cNvPr>
          <p:cNvSpPr txBox="1"/>
          <p:nvPr/>
        </p:nvSpPr>
        <p:spPr>
          <a:xfrm>
            <a:off x="7735821" y="3083117"/>
            <a:ext cx="1072033" cy="276999"/>
          </a:xfrm>
          <a:prstGeom prst="rect">
            <a:avLst/>
          </a:prstGeom>
          <a:solidFill>
            <a:schemeClr val="bg1"/>
          </a:solidFill>
        </p:spPr>
        <p:txBody>
          <a:bodyPr wrap="square" rtlCol="0">
            <a:spAutoFit/>
          </a:bodyPr>
          <a:lstStyle/>
          <a:p>
            <a:r>
              <a:rPr lang="en-US" sz="1200" spc="-1" dirty="0">
                <a:solidFill>
                  <a:srgbClr val="000000"/>
                </a:solidFill>
                <a:latin typeface="Calibri" panose="020F0502020204030204" pitchFamily="34" charset="0"/>
                <a:cs typeface="Calibri" panose="020F0502020204030204" pitchFamily="34" charset="0"/>
              </a:rPr>
              <a:t>Beam studies</a:t>
            </a:r>
          </a:p>
        </p:txBody>
      </p:sp>
    </p:spTree>
    <p:extLst>
      <p:ext uri="{BB962C8B-B14F-4D97-AF65-F5344CB8AC3E}">
        <p14:creationId xmlns:p14="http://schemas.microsoft.com/office/powerpoint/2010/main" val="3413160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EB550-2C99-6D4F-09D5-34B27F370D3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1E165D-8D25-326B-2ECA-AB7FD04A49F1}"/>
              </a:ext>
            </a:extLst>
          </p:cNvPr>
          <p:cNvSpPr>
            <a:spLocks noGrp="1"/>
          </p:cNvSpPr>
          <p:nvPr>
            <p:ph type="ftr" sz="quarter" idx="3"/>
          </p:nvPr>
        </p:nvSpPr>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F182EA00-4AD2-B438-5237-923B667CDF79}"/>
              </a:ext>
            </a:extLst>
          </p:cNvPr>
          <p:cNvSpPr>
            <a:spLocks noGrp="1"/>
          </p:cNvSpPr>
          <p:nvPr>
            <p:ph type="title"/>
          </p:nvPr>
        </p:nvSpPr>
        <p:spPr>
          <a:xfrm>
            <a:off x="1295400" y="-20538"/>
            <a:ext cx="6781800" cy="565175"/>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Site Specific Designs</a:t>
            </a:r>
            <a:endParaRPr lang="en-US" sz="3200" dirty="0">
              <a:latin typeface="Calibri"/>
              <a:cs typeface="Calibri"/>
            </a:endParaRPr>
          </a:p>
        </p:txBody>
      </p:sp>
      <p:sp>
        <p:nvSpPr>
          <p:cNvPr id="6" name="Slide Number Placeholder 5">
            <a:extLst>
              <a:ext uri="{FF2B5EF4-FFF2-40B4-BE49-F238E27FC236}">
                <a16:creationId xmlns:a16="http://schemas.microsoft.com/office/drawing/2014/main" id="{AFE1201E-17D4-DDC3-EA2C-926E9038B576}"/>
              </a:ext>
            </a:extLst>
          </p:cNvPr>
          <p:cNvSpPr>
            <a:spLocks noGrp="1"/>
          </p:cNvSpPr>
          <p:nvPr>
            <p:ph type="sldNum" sz="quarter" idx="4"/>
          </p:nvPr>
        </p:nvSpPr>
        <p:spPr/>
        <p:txBody>
          <a:bodyPr/>
          <a:lstStyle/>
          <a:p>
            <a:fld id="{974172A1-1CBF-0B40-9234-7D4D80EC19EA}" type="slidenum">
              <a:rPr lang="en-GB" smtClean="0"/>
              <a:pPr/>
              <a:t>16</a:t>
            </a:fld>
            <a:endParaRPr lang="en-GB" dirty="0"/>
          </a:p>
        </p:txBody>
      </p:sp>
      <p:sp>
        <p:nvSpPr>
          <p:cNvPr id="4" name="TextBox 3">
            <a:extLst>
              <a:ext uri="{FF2B5EF4-FFF2-40B4-BE49-F238E27FC236}">
                <a16:creationId xmlns:a16="http://schemas.microsoft.com/office/drawing/2014/main" id="{A65C6D15-FF45-41DB-63E7-55F3236ACD8F}"/>
              </a:ext>
            </a:extLst>
          </p:cNvPr>
          <p:cNvSpPr txBox="1"/>
          <p:nvPr/>
        </p:nvSpPr>
        <p:spPr>
          <a:xfrm>
            <a:off x="1331640" y="463773"/>
            <a:ext cx="6696744" cy="307777"/>
          </a:xfrm>
          <a:prstGeom prst="rect">
            <a:avLst/>
          </a:prstGeom>
          <a:noFill/>
        </p:spPr>
        <p:txBody>
          <a:bodyPr wrap="square" rtlCol="0">
            <a:spAutoFit/>
          </a:bodyPr>
          <a:lstStyle/>
          <a:p>
            <a:r>
              <a:rPr lang="de-CH" sz="1400" dirty="0" err="1">
                <a:latin typeface="Calibri" panose="020F0502020204030204" pitchFamily="34" charset="0"/>
                <a:cs typeface="Calibri" panose="020F0502020204030204" pitchFamily="34" charset="0"/>
              </a:rPr>
              <a:t>Started</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studies</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for</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concrete</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site</a:t>
            </a:r>
            <a:r>
              <a:rPr lang="de-CH" sz="1400" dirty="0">
                <a:latin typeface="Calibri" panose="020F0502020204030204" pitchFamily="34" charset="0"/>
                <a:cs typeface="Calibri" panose="020F0502020204030204" pitchFamily="34" charset="0"/>
              </a:rPr>
              <a:t> at CERN and </a:t>
            </a:r>
            <a:r>
              <a:rPr lang="de-CH" sz="1400" dirty="0" err="1">
                <a:latin typeface="Calibri" panose="020F0502020204030204" pitchFamily="34" charset="0"/>
                <a:cs typeface="Calibri" panose="020F0502020204030204" pitchFamily="34" charset="0"/>
              </a:rPr>
              <a:t>Fermilab</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looks</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very</a:t>
            </a:r>
            <a:r>
              <a:rPr lang="de-CH" sz="1400" dirty="0">
                <a:latin typeface="Calibri" panose="020F0502020204030204" pitchFamily="34" charset="0"/>
                <a:cs typeface="Calibri" panose="020F0502020204030204" pitchFamily="34" charset="0"/>
              </a:rPr>
              <a:t> promising</a:t>
            </a:r>
          </a:p>
        </p:txBody>
      </p:sp>
      <p:pic>
        <p:nvPicPr>
          <p:cNvPr id="9" name="Picture 8" descr="A map of a plane&#10;&#10;Description automatically generated">
            <a:extLst>
              <a:ext uri="{FF2B5EF4-FFF2-40B4-BE49-F238E27FC236}">
                <a16:creationId xmlns:a16="http://schemas.microsoft.com/office/drawing/2014/main" id="{FF85D7BB-0DFB-23E4-BD93-DA865B0C3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60157"/>
            <a:ext cx="4260826" cy="3015849"/>
          </a:xfrm>
          <a:prstGeom prst="rect">
            <a:avLst/>
          </a:prstGeom>
        </p:spPr>
      </p:pic>
      <p:pic>
        <p:nvPicPr>
          <p:cNvPr id="12" name="Picture 11" descr="A map with a diagram of a city&#10;&#10;AI-generated content may be incorrect.">
            <a:extLst>
              <a:ext uri="{FF2B5EF4-FFF2-40B4-BE49-F238E27FC236}">
                <a16:creationId xmlns:a16="http://schemas.microsoft.com/office/drawing/2014/main" id="{462B113B-09E5-C11A-1830-3B3F92C26DC8}"/>
              </a:ext>
            </a:extLst>
          </p:cNvPr>
          <p:cNvPicPr>
            <a:picLocks noChangeAspect="1"/>
          </p:cNvPicPr>
          <p:nvPr/>
        </p:nvPicPr>
        <p:blipFill>
          <a:blip r:embed="rId3"/>
          <a:stretch>
            <a:fillRect/>
          </a:stretch>
        </p:blipFill>
        <p:spPr>
          <a:xfrm>
            <a:off x="5944332" y="1797240"/>
            <a:ext cx="3072817" cy="3068402"/>
          </a:xfrm>
          <a:prstGeom prst="rect">
            <a:avLst/>
          </a:prstGeom>
        </p:spPr>
      </p:pic>
      <p:sp>
        <p:nvSpPr>
          <p:cNvPr id="13" name="TextBox 12">
            <a:extLst>
              <a:ext uri="{FF2B5EF4-FFF2-40B4-BE49-F238E27FC236}">
                <a16:creationId xmlns:a16="http://schemas.microsoft.com/office/drawing/2014/main" id="{CC49431E-3265-753D-D36B-B71607FB57C0}"/>
              </a:ext>
            </a:extLst>
          </p:cNvPr>
          <p:cNvSpPr txBox="1"/>
          <p:nvPr/>
        </p:nvSpPr>
        <p:spPr>
          <a:xfrm>
            <a:off x="6349133" y="968990"/>
            <a:ext cx="2794868" cy="738664"/>
          </a:xfrm>
          <a:prstGeom prst="rect">
            <a:avLst/>
          </a:prstGeom>
          <a:noFill/>
        </p:spPr>
        <p:txBody>
          <a:bodyPr wrap="square" rtlCol="0">
            <a:spAutoFit/>
          </a:bodyPr>
          <a:lstStyle/>
          <a:p>
            <a:r>
              <a:rPr lang="de-CH" sz="1400" b="1" dirty="0" err="1">
                <a:latin typeface="Calibri" panose="020F0502020204030204" pitchFamily="34" charset="0"/>
                <a:cs typeface="Calibri" panose="020F0502020204030204" pitchFamily="34" charset="0"/>
              </a:rPr>
              <a:t>Fermilab</a:t>
            </a:r>
            <a:r>
              <a:rPr lang="de-CH" sz="1400" b="1" dirty="0">
                <a:latin typeface="Calibri" panose="020F0502020204030204" pitchFamily="34" charset="0"/>
                <a:cs typeface="Calibri" panose="020F0502020204030204" pitchFamily="34" charset="0"/>
              </a:rPr>
              <a:t>:</a:t>
            </a:r>
          </a:p>
          <a:p>
            <a:r>
              <a:rPr lang="de-CH" sz="1400" dirty="0" err="1">
                <a:latin typeface="Calibri" panose="020F0502020204030204" pitchFamily="34" charset="0"/>
                <a:cs typeface="Calibri" panose="020F0502020204030204" pitchFamily="34" charset="0"/>
              </a:rPr>
              <a:t>One</a:t>
            </a:r>
            <a:r>
              <a:rPr lang="de-CH" sz="1400" dirty="0">
                <a:latin typeface="Calibri" panose="020F0502020204030204" pitchFamily="34" charset="0"/>
                <a:cs typeface="Calibri" panose="020F0502020204030204" pitchFamily="34" charset="0"/>
              </a:rPr>
              <a:t> RCS in </a:t>
            </a:r>
            <a:r>
              <a:rPr lang="de-CH" sz="1400" dirty="0" err="1">
                <a:latin typeface="Calibri" panose="020F0502020204030204" pitchFamily="34" charset="0"/>
                <a:cs typeface="Calibri" panose="020F0502020204030204" pitchFamily="34" charset="0"/>
              </a:rPr>
              <a:t>Tevatron</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tunnel</a:t>
            </a:r>
            <a:r>
              <a:rPr lang="de-CH" sz="1400" dirty="0">
                <a:latin typeface="Calibri" panose="020F0502020204030204" pitchFamily="34" charset="0"/>
                <a:cs typeface="Calibri" panose="020F0502020204030204" pitchFamily="34" charset="0"/>
              </a:rPr>
              <a:t>,</a:t>
            </a:r>
          </a:p>
          <a:p>
            <a:r>
              <a:rPr lang="de-CH" sz="1400" dirty="0" err="1">
                <a:latin typeface="Calibri" panose="020F0502020204030204" pitchFamily="34" charset="0"/>
                <a:cs typeface="Calibri" panose="020F0502020204030204" pitchFamily="34" charset="0"/>
              </a:rPr>
              <a:t>Three</a:t>
            </a:r>
            <a:r>
              <a:rPr lang="de-CH" sz="1400" dirty="0">
                <a:latin typeface="Calibri" panose="020F0502020204030204" pitchFamily="34" charset="0"/>
                <a:cs typeface="Calibri" panose="020F0502020204030204" pitchFamily="34" charset="0"/>
              </a:rPr>
              <a:t> RCSs in </a:t>
            </a:r>
            <a:r>
              <a:rPr lang="de-CH" sz="1400" dirty="0" err="1">
                <a:latin typeface="Calibri" panose="020F0502020204030204" pitchFamily="34" charset="0"/>
                <a:cs typeface="Calibri" panose="020F0502020204030204" pitchFamily="34" charset="0"/>
              </a:rPr>
              <a:t>one</a:t>
            </a:r>
            <a:r>
              <a:rPr lang="de-CH" sz="1400" dirty="0">
                <a:latin typeface="Calibri" panose="020F0502020204030204" pitchFamily="34" charset="0"/>
                <a:cs typeface="Calibri" panose="020F0502020204030204" pitchFamily="34" charset="0"/>
              </a:rPr>
              <a:t> site-filler </a:t>
            </a:r>
            <a:r>
              <a:rPr lang="de-CH" sz="1400" dirty="0" err="1">
                <a:latin typeface="Calibri" panose="020F0502020204030204" pitchFamily="34" charset="0"/>
                <a:cs typeface="Calibri" panose="020F0502020204030204" pitchFamily="34" charset="0"/>
              </a:rPr>
              <a:t>tunnel</a:t>
            </a:r>
            <a:endParaRPr lang="de-CH" sz="1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6464133-FDB2-022F-D38D-706D9580E88C}"/>
              </a:ext>
            </a:extLst>
          </p:cNvPr>
          <p:cNvSpPr txBox="1"/>
          <p:nvPr/>
        </p:nvSpPr>
        <p:spPr>
          <a:xfrm>
            <a:off x="120088" y="610111"/>
            <a:ext cx="3840090" cy="1169551"/>
          </a:xfrm>
          <a:prstGeom prst="rect">
            <a:avLst/>
          </a:prstGeom>
          <a:noFill/>
        </p:spPr>
        <p:txBody>
          <a:bodyPr wrap="none" rtlCol="0">
            <a:spAutoFit/>
          </a:bodyPr>
          <a:lstStyle/>
          <a:p>
            <a:r>
              <a:rPr lang="de-CH" sz="1400" b="1" dirty="0">
                <a:latin typeface="Calibri" panose="020F0502020204030204" pitchFamily="34" charset="0"/>
                <a:cs typeface="Calibri" panose="020F0502020204030204" pitchFamily="34" charset="0"/>
              </a:rPr>
              <a:t>CERN:</a:t>
            </a:r>
          </a:p>
          <a:p>
            <a:r>
              <a:rPr lang="de-CH" sz="1400" dirty="0" err="1">
                <a:latin typeface="Calibri" panose="020F0502020204030204" pitchFamily="34" charset="0"/>
                <a:cs typeface="Calibri" panose="020F0502020204030204" pitchFamily="34" charset="0"/>
              </a:rPr>
              <a:t>One</a:t>
            </a:r>
            <a:r>
              <a:rPr lang="de-CH" sz="1400" dirty="0">
                <a:latin typeface="Calibri" panose="020F0502020204030204" pitchFamily="34" charset="0"/>
                <a:cs typeface="Calibri" panose="020F0502020204030204" pitchFamily="34" charset="0"/>
              </a:rPr>
              <a:t> RCS in SPS and </a:t>
            </a:r>
            <a:r>
              <a:rPr lang="de-CH" sz="1400" dirty="0" err="1">
                <a:latin typeface="Calibri" panose="020F0502020204030204" pitchFamily="34" charset="0"/>
                <a:cs typeface="Calibri" panose="020F0502020204030204" pitchFamily="34" charset="0"/>
              </a:rPr>
              <a:t>two</a:t>
            </a:r>
            <a:r>
              <a:rPr lang="de-CH" sz="1400" dirty="0">
                <a:latin typeface="Calibri" panose="020F0502020204030204" pitchFamily="34" charset="0"/>
                <a:cs typeface="Calibri" panose="020F0502020204030204" pitchFamily="34" charset="0"/>
              </a:rPr>
              <a:t> in LHC</a:t>
            </a:r>
          </a:p>
          <a:p>
            <a:r>
              <a:rPr lang="de-CH" sz="1400" dirty="0" err="1">
                <a:latin typeface="Calibri" panose="020F0502020204030204" pitchFamily="34" charset="0"/>
                <a:cs typeface="Calibri" panose="020F0502020204030204" pitchFamily="34" charset="0"/>
              </a:rPr>
              <a:t>Construct</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facility</a:t>
            </a:r>
            <a:r>
              <a:rPr lang="de-CH" sz="1400" dirty="0">
                <a:latin typeface="Calibri" panose="020F0502020204030204" pitchFamily="34" charset="0"/>
                <a:cs typeface="Calibri" panose="020F0502020204030204" pitchFamily="34" charset="0"/>
              </a:rPr>
              <a:t> on CERN </a:t>
            </a:r>
            <a:r>
              <a:rPr lang="de-CH" sz="1400" dirty="0" err="1">
                <a:latin typeface="Calibri" panose="020F0502020204030204" pitchFamily="34" charset="0"/>
                <a:cs typeface="Calibri" panose="020F0502020204030204" pitchFamily="34" charset="0"/>
              </a:rPr>
              <a:t>land</a:t>
            </a:r>
            <a:endParaRPr lang="de-CH"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400" dirty="0">
                <a:latin typeface="Calibri" panose="020F0502020204030204" pitchFamily="34" charset="0"/>
                <a:cs typeface="Calibri" panose="020F0502020204030204" pitchFamily="34" charset="0"/>
              </a:rPr>
              <a:t>Natural </a:t>
            </a:r>
            <a:r>
              <a:rPr lang="de-CH" sz="1400" dirty="0" err="1">
                <a:latin typeface="Calibri" panose="020F0502020204030204" pitchFamily="34" charset="0"/>
                <a:cs typeface="Calibri" panose="020F0502020204030204" pitchFamily="34" charset="0"/>
              </a:rPr>
              <a:t>energy</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stages</a:t>
            </a:r>
            <a:r>
              <a:rPr lang="de-CH" sz="1400" dirty="0">
                <a:latin typeface="Calibri" panose="020F0502020204030204" pitchFamily="34" charset="0"/>
                <a:cs typeface="Calibri" panose="020F0502020204030204" pitchFamily="34" charset="0"/>
              </a:rPr>
              <a:t>: 3.2 and 7.6 </a:t>
            </a:r>
            <a:r>
              <a:rPr lang="de-CH" sz="1400" dirty="0" err="1">
                <a:latin typeface="Calibri" panose="020F0502020204030204" pitchFamily="34" charset="0"/>
                <a:cs typeface="Calibri" panose="020F0502020204030204" pitchFamily="34" charset="0"/>
              </a:rPr>
              <a:t>TeV</a:t>
            </a:r>
            <a:endParaRPr lang="de-CH"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400" dirty="0">
                <a:latin typeface="Calibri" panose="020F0502020204030204" pitchFamily="34" charset="0"/>
                <a:cs typeface="Calibri" panose="020F0502020204030204" pitchFamily="34" charset="0"/>
              </a:rPr>
              <a:t>10 </a:t>
            </a:r>
            <a:r>
              <a:rPr lang="de-CH" sz="1400" dirty="0" err="1">
                <a:latin typeface="Calibri" panose="020F0502020204030204" pitchFamily="34" charset="0"/>
                <a:cs typeface="Calibri" panose="020F0502020204030204" pitchFamily="34" charset="0"/>
              </a:rPr>
              <a:t>TeV</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maybe</a:t>
            </a:r>
            <a:r>
              <a:rPr lang="de-CH" sz="1400" dirty="0">
                <a:latin typeface="Calibri" panose="020F0502020204030204" pitchFamily="34" charset="0"/>
                <a:cs typeface="Calibri" panose="020F0502020204030204" pitchFamily="34" charset="0"/>
              </a:rPr>
              <a:t> possible </a:t>
            </a:r>
            <a:r>
              <a:rPr lang="de-CH" sz="1400" dirty="0" err="1">
                <a:latin typeface="Calibri" panose="020F0502020204030204" pitchFamily="34" charset="0"/>
                <a:cs typeface="Calibri" panose="020F0502020204030204" pitchFamily="34" charset="0"/>
              </a:rPr>
              <a:t>with</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better</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technology</a:t>
            </a:r>
            <a:endParaRPr lang="de-CH" sz="14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EA8D4B6-3C5C-0F17-CABB-EAC6F9F7DB04}"/>
              </a:ext>
            </a:extLst>
          </p:cNvPr>
          <p:cNvPicPr>
            <a:picLocks noChangeAspect="1"/>
          </p:cNvPicPr>
          <p:nvPr/>
        </p:nvPicPr>
        <p:blipFill>
          <a:blip r:embed="rId4"/>
          <a:srcRect l="1198" r="1459" b="7553"/>
          <a:stretch/>
        </p:blipFill>
        <p:spPr>
          <a:xfrm>
            <a:off x="3927370" y="843558"/>
            <a:ext cx="2222916" cy="894856"/>
          </a:xfrm>
          <a:prstGeom prst="rect">
            <a:avLst/>
          </a:prstGeom>
        </p:spPr>
      </p:pic>
      <p:pic>
        <p:nvPicPr>
          <p:cNvPr id="8" name="Picture 7" descr="A diagram of a circular object&#10;&#10;Description automatically generated">
            <a:extLst>
              <a:ext uri="{FF2B5EF4-FFF2-40B4-BE49-F238E27FC236}">
                <a16:creationId xmlns:a16="http://schemas.microsoft.com/office/drawing/2014/main" id="{8658528B-3A6A-8A3C-C852-160D4DE696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83472" y="1978262"/>
            <a:ext cx="1356680" cy="1169552"/>
          </a:xfrm>
          <a:prstGeom prst="rect">
            <a:avLst/>
          </a:prstGeom>
        </p:spPr>
      </p:pic>
      <p:sp>
        <p:nvSpPr>
          <p:cNvPr id="10" name="TextBox 9">
            <a:extLst>
              <a:ext uri="{FF2B5EF4-FFF2-40B4-BE49-F238E27FC236}">
                <a16:creationId xmlns:a16="http://schemas.microsoft.com/office/drawing/2014/main" id="{F876A510-A314-A70F-91C2-E744A9ABF792}"/>
              </a:ext>
            </a:extLst>
          </p:cNvPr>
          <p:cNvSpPr txBox="1"/>
          <p:nvPr/>
        </p:nvSpPr>
        <p:spPr>
          <a:xfrm>
            <a:off x="4676442" y="3910643"/>
            <a:ext cx="1263710" cy="830997"/>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p>
          <a:p>
            <a:r>
              <a:rPr lang="en-US" sz="1200" spc="-1" dirty="0">
                <a:solidFill>
                  <a:srgbClr val="000000"/>
                </a:solidFill>
                <a:latin typeface="Calibri" panose="020F0502020204030204" pitchFamily="34" charset="0"/>
                <a:cs typeface="Calibri" panose="020F0502020204030204" pitchFamily="34" charset="0"/>
              </a:rPr>
              <a:t>Looks promising</a:t>
            </a:r>
          </a:p>
          <a:p>
            <a:r>
              <a:rPr lang="en-US" sz="1200" spc="-1" dirty="0">
                <a:solidFill>
                  <a:srgbClr val="000000"/>
                </a:solidFill>
                <a:latin typeface="Calibri" panose="020F0502020204030204" pitchFamily="34" charset="0"/>
                <a:cs typeface="Calibri" panose="020F0502020204030204" pitchFamily="34" charset="0"/>
              </a:rPr>
              <a:t>Detailed study needed</a:t>
            </a:r>
          </a:p>
        </p:txBody>
      </p:sp>
    </p:spTree>
    <p:extLst>
      <p:ext uri="{BB962C8B-B14F-4D97-AF65-F5344CB8AC3E}">
        <p14:creationId xmlns:p14="http://schemas.microsoft.com/office/powerpoint/2010/main" val="2735913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ABD2A-87C3-C50E-6B59-1A99526A0C4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4991F1-B285-860B-3E0E-48EDA422299F}"/>
              </a:ext>
            </a:extLst>
          </p:cNvPr>
          <p:cNvSpPr>
            <a:spLocks noGrp="1"/>
          </p:cNvSpPr>
          <p:nvPr>
            <p:ph type="ftr" sz="quarter" idx="3"/>
          </p:nvPr>
        </p:nvSpPr>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91EB4A3D-4199-91AF-F828-8014CCE233D4}"/>
              </a:ext>
            </a:extLst>
          </p:cNvPr>
          <p:cNvSpPr>
            <a:spLocks noGrp="1"/>
          </p:cNvSpPr>
          <p:nvPr>
            <p:ph type="title"/>
          </p:nvPr>
        </p:nvSpPr>
        <p:spPr>
          <a:xfrm>
            <a:off x="1295400" y="-20538"/>
            <a:ext cx="6781800" cy="565175"/>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Cost and Power Scale</a:t>
            </a:r>
            <a:endParaRPr lang="en-US" sz="3200" dirty="0">
              <a:latin typeface="Calibri"/>
              <a:cs typeface="Calibri"/>
            </a:endParaRPr>
          </a:p>
        </p:txBody>
      </p:sp>
      <p:sp>
        <p:nvSpPr>
          <p:cNvPr id="6" name="Slide Number Placeholder 5">
            <a:extLst>
              <a:ext uri="{FF2B5EF4-FFF2-40B4-BE49-F238E27FC236}">
                <a16:creationId xmlns:a16="http://schemas.microsoft.com/office/drawing/2014/main" id="{51C5CDC0-CEC6-8D85-803F-FE343B7ADD96}"/>
              </a:ext>
            </a:extLst>
          </p:cNvPr>
          <p:cNvSpPr>
            <a:spLocks noGrp="1"/>
          </p:cNvSpPr>
          <p:nvPr>
            <p:ph type="sldNum" sz="quarter" idx="4"/>
          </p:nvPr>
        </p:nvSpPr>
        <p:spPr/>
        <p:txBody>
          <a:bodyPr/>
          <a:lstStyle/>
          <a:p>
            <a:fld id="{974172A1-1CBF-0B40-9234-7D4D80EC19EA}" type="slidenum">
              <a:rPr lang="en-GB" smtClean="0"/>
              <a:pPr/>
              <a:t>17</a:t>
            </a:fld>
            <a:endParaRPr lang="en-GB" dirty="0"/>
          </a:p>
        </p:txBody>
      </p:sp>
      <p:sp>
        <p:nvSpPr>
          <p:cNvPr id="13" name="TextBox 12">
            <a:extLst>
              <a:ext uri="{FF2B5EF4-FFF2-40B4-BE49-F238E27FC236}">
                <a16:creationId xmlns:a16="http://schemas.microsoft.com/office/drawing/2014/main" id="{8C386963-2D2C-11EF-9BC9-1679928A78AA}"/>
              </a:ext>
            </a:extLst>
          </p:cNvPr>
          <p:cNvSpPr txBox="1"/>
          <p:nvPr/>
        </p:nvSpPr>
        <p:spPr>
          <a:xfrm>
            <a:off x="107504" y="694313"/>
            <a:ext cx="3574073" cy="3754874"/>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Design of collider and components advanced enough to estimate cost and power</a:t>
            </a:r>
          </a:p>
          <a:p>
            <a:endParaRPr lang="en-US" sz="1400" dirty="0">
              <a:latin typeface="Calibri" panose="020F0502020204030204" pitchFamily="34" charset="0"/>
              <a:cs typeface="Calibri" panose="020F0502020204030204" pitchFamily="34" charset="0"/>
            </a:endParaRPr>
          </a:p>
          <a:p>
            <a:r>
              <a:rPr lang="en-US" sz="1400" b="1" dirty="0">
                <a:latin typeface="Calibri" panose="020F0502020204030204" pitchFamily="34" charset="0"/>
                <a:cs typeface="Calibri" panose="020F0502020204030204" pitchFamily="34" charset="0"/>
              </a:rPr>
              <a:t>Cost and power estimates </a:t>
            </a:r>
            <a:r>
              <a:rPr lang="en-US" sz="1400" dirty="0">
                <a:latin typeface="Calibri" panose="020F0502020204030204" pitchFamily="34" charset="0"/>
                <a:cs typeface="Calibri" panose="020F0502020204030204" pitchFamily="34" charset="0"/>
              </a:rPr>
              <a:t>based on conceptual designs and scaling from know components, e.g.</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Conceptual design and simulations of fast-ramping magnets and power converter</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Detailed scaling from ILC cryostats and cavities to RCS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Beam loss studies for cryogenics power</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More work to be done</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Will perform overall optimization</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Further R&amp;D will reduce cost uncertainty (e.g. HTS solenoids)</a:t>
            </a:r>
          </a:p>
        </p:txBody>
      </p:sp>
      <p:pic>
        <p:nvPicPr>
          <p:cNvPr id="2" name="Picture 1" descr="A graph of blue rectangular shapes&#10;&#10;Description automatically generated with medium confidence">
            <a:extLst>
              <a:ext uri="{FF2B5EF4-FFF2-40B4-BE49-F238E27FC236}">
                <a16:creationId xmlns:a16="http://schemas.microsoft.com/office/drawing/2014/main" id="{DD3FE082-BED1-07E8-5EC1-E9014A554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635043"/>
            <a:ext cx="4112781" cy="1936706"/>
          </a:xfrm>
          <a:prstGeom prst="rect">
            <a:avLst/>
          </a:prstGeom>
        </p:spPr>
      </p:pic>
      <p:pic>
        <p:nvPicPr>
          <p:cNvPr id="8" name="Picture 7" descr="A table of numbers with black text&#10;&#10;AI-generated content may be incorrect.">
            <a:extLst>
              <a:ext uri="{FF2B5EF4-FFF2-40B4-BE49-F238E27FC236}">
                <a16:creationId xmlns:a16="http://schemas.microsoft.com/office/drawing/2014/main" id="{BC075D86-A073-9B2A-978F-0F6EDD7629BC}"/>
              </a:ext>
            </a:extLst>
          </p:cNvPr>
          <p:cNvPicPr>
            <a:picLocks noChangeAspect="1"/>
          </p:cNvPicPr>
          <p:nvPr/>
        </p:nvPicPr>
        <p:blipFill>
          <a:blip r:embed="rId3"/>
          <a:stretch>
            <a:fillRect/>
          </a:stretch>
        </p:blipFill>
        <p:spPr>
          <a:xfrm>
            <a:off x="4211960" y="2801798"/>
            <a:ext cx="4234737" cy="1936706"/>
          </a:xfrm>
          <a:prstGeom prst="rect">
            <a:avLst/>
          </a:prstGeom>
        </p:spPr>
      </p:pic>
    </p:spTree>
    <p:extLst>
      <p:ext uri="{BB962C8B-B14F-4D97-AF65-F5344CB8AC3E}">
        <p14:creationId xmlns:p14="http://schemas.microsoft.com/office/powerpoint/2010/main" val="3522627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14816-809D-B1C4-D48E-6F5786177E4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30C4CB-B7F3-AC1C-E640-6475FC1CA239}"/>
              </a:ext>
            </a:extLst>
          </p:cNvPr>
          <p:cNvSpPr>
            <a:spLocks noGrp="1"/>
          </p:cNvSpPr>
          <p:nvPr>
            <p:ph type="ftr" sz="quarter" idx="3"/>
          </p:nvPr>
        </p:nvSpPr>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817A0C6E-CC2D-D602-8E2E-AF18291341FE}"/>
              </a:ext>
            </a:extLst>
          </p:cNvPr>
          <p:cNvSpPr>
            <a:spLocks noGrp="1"/>
          </p:cNvSpPr>
          <p:nvPr>
            <p:ph type="title"/>
          </p:nvPr>
        </p:nvSpPr>
        <p:spPr>
          <a:xfrm>
            <a:off x="1295400" y="-20538"/>
            <a:ext cx="6781800" cy="565175"/>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Timeline and R&amp;D </a:t>
            </a:r>
            <a:r>
              <a:rPr lang="en-US" sz="3200" spc="-1" dirty="0" err="1">
                <a:solidFill>
                  <a:srgbClr val="000000"/>
                </a:solidFill>
                <a:latin typeface="Calibri" panose="020F0502020204030204" pitchFamily="34" charset="0"/>
                <a:cs typeface="Calibri" panose="020F0502020204030204" pitchFamily="34" charset="0"/>
              </a:rPr>
              <a:t>Programme</a:t>
            </a:r>
            <a:r>
              <a:rPr lang="en-US" sz="3200" spc="-1" dirty="0">
                <a:solidFill>
                  <a:srgbClr val="000000"/>
                </a:solidFill>
                <a:latin typeface="Calibri" panose="020F0502020204030204" pitchFamily="34" charset="0"/>
                <a:cs typeface="Calibri" panose="020F0502020204030204" pitchFamily="34" charset="0"/>
              </a:rPr>
              <a:t> Proposal</a:t>
            </a:r>
            <a:endParaRPr lang="en-US" sz="3200" dirty="0">
              <a:latin typeface="Calibri"/>
              <a:cs typeface="Calibri"/>
            </a:endParaRPr>
          </a:p>
        </p:txBody>
      </p:sp>
      <p:sp>
        <p:nvSpPr>
          <p:cNvPr id="2" name="TextBox 1">
            <a:extLst>
              <a:ext uri="{FF2B5EF4-FFF2-40B4-BE49-F238E27FC236}">
                <a16:creationId xmlns:a16="http://schemas.microsoft.com/office/drawing/2014/main" id="{8B155D55-701E-26CA-89FB-EA397679BB29}"/>
              </a:ext>
            </a:extLst>
          </p:cNvPr>
          <p:cNvSpPr txBox="1"/>
          <p:nvPr/>
        </p:nvSpPr>
        <p:spPr>
          <a:xfrm>
            <a:off x="75310" y="2787774"/>
            <a:ext cx="6583569" cy="1815882"/>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Timeline is </a:t>
            </a:r>
            <a:r>
              <a:rPr lang="en-US" sz="1400" b="1" dirty="0">
                <a:latin typeface="Calibri" panose="020F0502020204030204" pitchFamily="34" charset="0"/>
                <a:cs typeface="Calibri" panose="020F0502020204030204" pitchFamily="34" charset="0"/>
              </a:rPr>
              <a:t>driven by R&amp;D</a:t>
            </a:r>
          </a:p>
          <a:p>
            <a:r>
              <a:rPr lang="en-US" sz="1400" dirty="0">
                <a:solidFill>
                  <a:srgbClr val="0070C0"/>
                </a:solidFill>
                <a:latin typeface="Calibri" panose="020F0502020204030204" pitchFamily="34" charset="0"/>
                <a:cs typeface="Calibri" panose="020F0502020204030204" pitchFamily="34" charset="0"/>
              </a:rPr>
              <a:t>Most ambitious example </a:t>
            </a:r>
            <a:r>
              <a:rPr lang="en-US" sz="1400" dirty="0">
                <a:latin typeface="Calibri" panose="020F0502020204030204" pitchFamily="34" charset="0"/>
                <a:cs typeface="Calibri" panose="020F0502020204030204" pitchFamily="34" charset="0"/>
              </a:rPr>
              <a:t>to define R&amp;D </a:t>
            </a:r>
            <a:r>
              <a:rPr lang="en-US" sz="1400" dirty="0" err="1">
                <a:latin typeface="Calibri" panose="020F0502020204030204" pitchFamily="34" charset="0"/>
                <a:cs typeface="Calibri" panose="020F0502020204030204" pitchFamily="34" charset="0"/>
              </a:rPr>
              <a:t>programme</a:t>
            </a:r>
            <a:r>
              <a:rPr lang="en-US" sz="1400" dirty="0">
                <a:latin typeface="Calibri" panose="020F0502020204030204" pitchFamily="34" charset="0"/>
                <a:cs typeface="Calibri" panose="020F0502020204030204" pitchFamily="34" charset="0"/>
              </a:rPr>
              <a:t> priorities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Assumes </a:t>
            </a:r>
            <a:r>
              <a:rPr lang="en-US" sz="1400" dirty="0">
                <a:solidFill>
                  <a:srgbClr val="0070C0"/>
                </a:solidFill>
                <a:latin typeface="Calibri" panose="020F0502020204030204" pitchFamily="34" charset="0"/>
                <a:cs typeface="Calibri" panose="020F0502020204030204" pitchFamily="34" charset="0"/>
              </a:rPr>
              <a:t>firm commitment </a:t>
            </a:r>
            <a:r>
              <a:rPr lang="en-US" sz="1400" dirty="0">
                <a:latin typeface="Calibri" panose="020F0502020204030204" pitchFamily="34" charset="0"/>
                <a:cs typeface="Calibri" panose="020F0502020204030204" pitchFamily="34" charset="0"/>
              </a:rPr>
              <a:t>to enable the muon collider as </a:t>
            </a:r>
            <a:r>
              <a:rPr lang="en-US" sz="1400" dirty="0">
                <a:solidFill>
                  <a:srgbClr val="0070C0"/>
                </a:solidFill>
                <a:latin typeface="Calibri" panose="020F0502020204030204" pitchFamily="34" charset="0"/>
                <a:cs typeface="Calibri" panose="020F0502020204030204" pitchFamily="34" charset="0"/>
              </a:rPr>
              <a:t>next flagship after HL-LHC</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R&amp;D is fully successful</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No delays due to decision making</a:t>
            </a:r>
          </a:p>
          <a:p>
            <a:r>
              <a:rPr lang="en-US" sz="1400" dirty="0">
                <a:latin typeface="Calibri" panose="020F0502020204030204" pitchFamily="34" charset="0"/>
                <a:cs typeface="Calibri" panose="020F0502020204030204" pitchFamily="34" charset="0"/>
              </a:rPr>
              <a:t>Other options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In </a:t>
            </a:r>
            <a:r>
              <a:rPr lang="en-US" sz="1400" dirty="0">
                <a:solidFill>
                  <a:srgbClr val="0070C0"/>
                </a:solidFill>
                <a:latin typeface="Calibri" panose="020F0502020204030204" pitchFamily="34" charset="0"/>
                <a:cs typeface="Calibri" panose="020F0502020204030204" pitchFamily="34" charset="0"/>
              </a:rPr>
              <a:t>Europe after a </a:t>
            </a:r>
            <a:r>
              <a:rPr lang="en-US" sz="1400" dirty="0" err="1">
                <a:solidFill>
                  <a:srgbClr val="0070C0"/>
                </a:solidFill>
                <a:latin typeface="Calibri" panose="020F0502020204030204" pitchFamily="34" charset="0"/>
                <a:cs typeface="Calibri" panose="020F0502020204030204" pitchFamily="34" charset="0"/>
              </a:rPr>
              <a:t>higgs</a:t>
            </a:r>
            <a:r>
              <a:rPr lang="en-US" sz="1400" dirty="0">
                <a:solidFill>
                  <a:srgbClr val="0070C0"/>
                </a:solidFill>
                <a:latin typeface="Calibri" panose="020F0502020204030204" pitchFamily="34" charset="0"/>
                <a:cs typeface="Calibri" panose="020F0502020204030204" pitchFamily="34" charset="0"/>
              </a:rPr>
              <a:t> fact</a:t>
            </a:r>
            <a:r>
              <a:rPr lang="en-US" sz="1400" dirty="0">
                <a:latin typeface="Calibri" panose="020F0502020204030204" pitchFamily="34" charset="0"/>
                <a:cs typeface="Calibri" panose="020F0502020204030204" pitchFamily="34" charset="0"/>
              </a:rPr>
              <a:t>ory</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In the </a:t>
            </a:r>
            <a:r>
              <a:rPr lang="en-US" sz="1400" dirty="0">
                <a:solidFill>
                  <a:srgbClr val="0070C0"/>
                </a:solidFill>
                <a:latin typeface="Calibri" panose="020F0502020204030204" pitchFamily="34" charset="0"/>
                <a:cs typeface="Calibri" panose="020F0502020204030204" pitchFamily="34" charset="0"/>
              </a:rPr>
              <a:t>US to become leader at the energy frontier</a:t>
            </a:r>
          </a:p>
        </p:txBody>
      </p:sp>
      <p:pic>
        <p:nvPicPr>
          <p:cNvPr id="8" name="Picture 7">
            <a:extLst>
              <a:ext uri="{FF2B5EF4-FFF2-40B4-BE49-F238E27FC236}">
                <a16:creationId xmlns:a16="http://schemas.microsoft.com/office/drawing/2014/main" id="{131CD2F0-16B1-769E-9C4B-286B5199F5D1}"/>
              </a:ext>
            </a:extLst>
          </p:cNvPr>
          <p:cNvPicPr>
            <a:picLocks noChangeAspect="1"/>
          </p:cNvPicPr>
          <p:nvPr/>
        </p:nvPicPr>
        <p:blipFill>
          <a:blip r:embed="rId2"/>
          <a:stretch>
            <a:fillRect/>
          </a:stretch>
        </p:blipFill>
        <p:spPr>
          <a:xfrm>
            <a:off x="-1" y="636393"/>
            <a:ext cx="9144001" cy="1834487"/>
          </a:xfrm>
          <a:prstGeom prst="rect">
            <a:avLst/>
          </a:prstGeom>
        </p:spPr>
      </p:pic>
      <p:cxnSp>
        <p:nvCxnSpPr>
          <p:cNvPr id="11" name="Straight Arrow Connector 10">
            <a:extLst>
              <a:ext uri="{FF2B5EF4-FFF2-40B4-BE49-F238E27FC236}">
                <a16:creationId xmlns:a16="http://schemas.microsoft.com/office/drawing/2014/main" id="{51FAD22B-5252-1810-ACE7-1ED8C25C2452}"/>
              </a:ext>
            </a:extLst>
          </p:cNvPr>
          <p:cNvCxnSpPr>
            <a:cxnSpLocks/>
          </p:cNvCxnSpPr>
          <p:nvPr/>
        </p:nvCxnSpPr>
        <p:spPr>
          <a:xfrm>
            <a:off x="1066800" y="2344693"/>
            <a:ext cx="1488976" cy="0"/>
          </a:xfrm>
          <a:prstGeom prst="straightConnector1">
            <a:avLst/>
          </a:prstGeom>
          <a:ln>
            <a:headEnd type="triangl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89A2E033-5ECA-B40C-E294-90AB53B163FF}"/>
              </a:ext>
            </a:extLst>
          </p:cNvPr>
          <p:cNvCxnSpPr>
            <a:cxnSpLocks/>
          </p:cNvCxnSpPr>
          <p:nvPr/>
        </p:nvCxnSpPr>
        <p:spPr>
          <a:xfrm>
            <a:off x="2555776" y="2344693"/>
            <a:ext cx="1080120" cy="0"/>
          </a:xfrm>
          <a:prstGeom prst="straightConnector1">
            <a:avLst/>
          </a:prstGeom>
          <a:ln>
            <a:headEnd type="triangle" w="lg" len="med"/>
            <a:tailEnd type="triangle" w="lg" len="med"/>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32CD01D-1887-D537-CD3C-8EC6FB5CF361}"/>
              </a:ext>
            </a:extLst>
          </p:cNvPr>
          <p:cNvSpPr txBox="1"/>
          <p:nvPr/>
        </p:nvSpPr>
        <p:spPr>
          <a:xfrm>
            <a:off x="49592" y="411510"/>
            <a:ext cx="1969065" cy="276999"/>
          </a:xfrm>
          <a:prstGeom prst="rect">
            <a:avLst/>
          </a:prstGeom>
          <a:noFill/>
        </p:spPr>
        <p:txBody>
          <a:bodyPr wrap="none" rtlCol="0">
            <a:spAutoFit/>
          </a:bodyPr>
          <a:lstStyle/>
          <a:p>
            <a:r>
              <a:rPr lang="en-US" sz="1200" dirty="0"/>
              <a:t>Decision on demonstrator T</a:t>
            </a:r>
            <a:r>
              <a:rPr lang="en-US" sz="1200" baseline="-25000" dirty="0"/>
              <a:t>0</a:t>
            </a:r>
            <a:endParaRPr lang="en-US" sz="1200" dirty="0"/>
          </a:p>
        </p:txBody>
      </p:sp>
      <p:cxnSp>
        <p:nvCxnSpPr>
          <p:cNvPr id="20" name="Straight Arrow Connector 19">
            <a:extLst>
              <a:ext uri="{FF2B5EF4-FFF2-40B4-BE49-F238E27FC236}">
                <a16:creationId xmlns:a16="http://schemas.microsoft.com/office/drawing/2014/main" id="{F2DF811F-87FF-FDD3-0D8B-3B8B18BA9A10}"/>
              </a:ext>
            </a:extLst>
          </p:cNvPr>
          <p:cNvCxnSpPr>
            <a:cxnSpLocks/>
          </p:cNvCxnSpPr>
          <p:nvPr/>
        </p:nvCxnSpPr>
        <p:spPr>
          <a:xfrm>
            <a:off x="827584" y="636393"/>
            <a:ext cx="167208" cy="3291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49259F2-53AA-FB96-15CF-6CFBE5DFFB42}"/>
              </a:ext>
            </a:extLst>
          </p:cNvPr>
          <p:cNvSpPr txBox="1"/>
          <p:nvPr/>
        </p:nvSpPr>
        <p:spPr>
          <a:xfrm>
            <a:off x="1331640" y="2355726"/>
            <a:ext cx="2440348" cy="276999"/>
          </a:xfrm>
          <a:prstGeom prst="rect">
            <a:avLst/>
          </a:prstGeom>
          <a:noFill/>
        </p:spPr>
        <p:txBody>
          <a:bodyPr wrap="none" rtlCol="0">
            <a:spAutoFit/>
          </a:bodyPr>
          <a:lstStyle/>
          <a:p>
            <a:r>
              <a:rPr lang="en-US" sz="1200" dirty="0"/>
              <a:t>Initial                     final demonstrator</a:t>
            </a:r>
          </a:p>
        </p:txBody>
      </p:sp>
      <p:sp>
        <p:nvSpPr>
          <p:cNvPr id="4" name="Slide Number Placeholder 3">
            <a:extLst>
              <a:ext uri="{FF2B5EF4-FFF2-40B4-BE49-F238E27FC236}">
                <a16:creationId xmlns:a16="http://schemas.microsoft.com/office/drawing/2014/main" id="{79C5AAED-74D7-00C0-EE4E-82ED5EB460F6}"/>
              </a:ext>
            </a:extLst>
          </p:cNvPr>
          <p:cNvSpPr>
            <a:spLocks noGrp="1"/>
          </p:cNvSpPr>
          <p:nvPr>
            <p:ph type="sldNum" sz="quarter" idx="4"/>
          </p:nvPr>
        </p:nvSpPr>
        <p:spPr/>
        <p:txBody>
          <a:bodyPr/>
          <a:lstStyle/>
          <a:p>
            <a:fld id="{974172A1-1CBF-0B40-9234-7D4D80EC19EA}" type="slidenum">
              <a:rPr lang="en-GB" smtClean="0"/>
              <a:pPr/>
              <a:t>18</a:t>
            </a:fld>
            <a:endParaRPr lang="en-GB" dirty="0"/>
          </a:p>
        </p:txBody>
      </p:sp>
      <p:pic>
        <p:nvPicPr>
          <p:cNvPr id="7" name="Picture 6" descr="A white sheet with black text&#10;&#10;AI-generated content may be incorrect.">
            <a:extLst>
              <a:ext uri="{FF2B5EF4-FFF2-40B4-BE49-F238E27FC236}">
                <a16:creationId xmlns:a16="http://schemas.microsoft.com/office/drawing/2014/main" id="{8B167133-5970-82ED-3D1C-B1E2614C5BC9}"/>
              </a:ext>
            </a:extLst>
          </p:cNvPr>
          <p:cNvPicPr>
            <a:picLocks noChangeAspect="1"/>
          </p:cNvPicPr>
          <p:nvPr/>
        </p:nvPicPr>
        <p:blipFill>
          <a:blip r:embed="rId3"/>
          <a:stretch>
            <a:fillRect/>
          </a:stretch>
        </p:blipFill>
        <p:spPr>
          <a:xfrm>
            <a:off x="6622722" y="2477454"/>
            <a:ext cx="2409811" cy="2315969"/>
          </a:xfrm>
          <a:prstGeom prst="rect">
            <a:avLst/>
          </a:prstGeom>
        </p:spPr>
      </p:pic>
      <p:sp>
        <p:nvSpPr>
          <p:cNvPr id="15" name="TextBox 14">
            <a:extLst>
              <a:ext uri="{FF2B5EF4-FFF2-40B4-BE49-F238E27FC236}">
                <a16:creationId xmlns:a16="http://schemas.microsoft.com/office/drawing/2014/main" id="{E3F0D034-5272-FC3C-82BF-0E2C15AE1D54}"/>
              </a:ext>
            </a:extLst>
          </p:cNvPr>
          <p:cNvSpPr txBox="1"/>
          <p:nvPr/>
        </p:nvSpPr>
        <p:spPr>
          <a:xfrm>
            <a:off x="4699474" y="4746758"/>
            <a:ext cx="4172501" cy="246221"/>
          </a:xfrm>
          <a:prstGeom prst="rect">
            <a:avLst/>
          </a:prstGeom>
          <a:noFill/>
        </p:spPr>
        <p:txBody>
          <a:bodyPr wrap="square">
            <a:spAutoFit/>
          </a:bodyPr>
          <a:lstStyle/>
          <a:p>
            <a:r>
              <a:rPr lang="en-US" sz="1000" dirty="0"/>
              <a:t>https://</a:t>
            </a:r>
            <a:r>
              <a:rPr lang="en-US" sz="1000" dirty="0" err="1"/>
              <a:t>indico.cern.ch</a:t>
            </a:r>
            <a:r>
              <a:rPr lang="en-US" sz="1000" dirty="0"/>
              <a:t>/event/1439855/contributions/6542430/</a:t>
            </a:r>
          </a:p>
        </p:txBody>
      </p:sp>
    </p:spTree>
    <p:extLst>
      <p:ext uri="{BB962C8B-B14F-4D97-AF65-F5344CB8AC3E}">
        <p14:creationId xmlns:p14="http://schemas.microsoft.com/office/powerpoint/2010/main" val="3065360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075D0-CB53-E656-08DD-BEA45CFF5AC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B8D600-A39D-D01C-97C9-D6DF3027E6F7}"/>
              </a:ext>
            </a:extLst>
          </p:cNvPr>
          <p:cNvSpPr>
            <a:spLocks noGrp="1"/>
          </p:cNvSpPr>
          <p:nvPr>
            <p:ph type="ftr" sz="quarter" idx="3"/>
          </p:nvPr>
        </p:nvSpPr>
        <p:spPr>
          <a:xfrm>
            <a:off x="35496" y="4977845"/>
            <a:ext cx="6768752" cy="195485"/>
          </a:xfrm>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5D46F73C-40B0-D52B-2708-6078D0F230AB}"/>
              </a:ext>
            </a:extLst>
          </p:cNvPr>
          <p:cNvSpPr>
            <a:spLocks noGrp="1"/>
          </p:cNvSpPr>
          <p:nvPr>
            <p:ph type="title"/>
          </p:nvPr>
        </p:nvSpPr>
        <p:spPr>
          <a:xfrm>
            <a:off x="1295400" y="-20538"/>
            <a:ext cx="6781800" cy="565175"/>
          </a:xfrm>
        </p:spPr>
        <p:txBody>
          <a:bodyPr/>
          <a:lstStyle/>
          <a:p>
            <a:pPr algn="ctr"/>
            <a:r>
              <a:rPr lang="en-US" sz="3200" dirty="0">
                <a:latin typeface="Calibri"/>
                <a:cs typeface="Calibri"/>
              </a:rPr>
              <a:t>R&amp;D </a:t>
            </a:r>
            <a:r>
              <a:rPr lang="en-US" sz="3200" dirty="0" err="1">
                <a:latin typeface="Calibri"/>
                <a:cs typeface="Calibri"/>
              </a:rPr>
              <a:t>Programme</a:t>
            </a:r>
            <a:endParaRPr lang="en-US" sz="3200" dirty="0">
              <a:latin typeface="Calibri"/>
              <a:cs typeface="Calibri"/>
            </a:endParaRPr>
          </a:p>
        </p:txBody>
      </p:sp>
      <p:sp>
        <p:nvSpPr>
          <p:cNvPr id="8" name="TextBox 4">
            <a:extLst>
              <a:ext uri="{FF2B5EF4-FFF2-40B4-BE49-F238E27FC236}">
                <a16:creationId xmlns:a16="http://schemas.microsoft.com/office/drawing/2014/main" id="{D51C2EF2-1583-FD4F-E864-6F08A0F27FDA}"/>
              </a:ext>
            </a:extLst>
          </p:cNvPr>
          <p:cNvSpPr/>
          <p:nvPr/>
        </p:nvSpPr>
        <p:spPr>
          <a:xfrm>
            <a:off x="129608" y="420822"/>
            <a:ext cx="3888432" cy="4599200"/>
          </a:xfrm>
          <a:prstGeom prst="rect">
            <a:avLst/>
          </a:prstGeom>
          <a:noFill/>
          <a:ln w="0">
            <a:noFill/>
          </a:ln>
        </p:spPr>
        <p:style>
          <a:lnRef idx="0">
            <a:scrgbClr r="0" g="0" b="0"/>
          </a:lnRef>
          <a:fillRef idx="0">
            <a:scrgbClr r="0" g="0" b="0"/>
          </a:fillRef>
          <a:effectRef idx="0">
            <a:scrgbClr r="0" g="0" b="0"/>
          </a:effectRef>
          <a:fontRef idx="minor"/>
        </p:style>
        <p:txBody>
          <a:bodyPr wrap="square" lIns="74160" tIns="37080" rIns="74160" bIns="37080" anchor="t">
            <a:spAutoFit/>
          </a:bodyPr>
          <a:lstStyle/>
          <a:p>
            <a:r>
              <a:rPr lang="en-US" sz="1400" b="1" spc="-1" dirty="0">
                <a:solidFill>
                  <a:srgbClr val="000000"/>
                </a:solidFill>
                <a:latin typeface="Calibri" panose="020F0502020204030204" pitchFamily="34" charset="0"/>
                <a:cs typeface="Calibri" panose="020F0502020204030204" pitchFamily="34" charset="0"/>
              </a:rPr>
              <a:t>Accelerator design</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Complete </a:t>
            </a:r>
            <a:r>
              <a:rPr lang="en-US" sz="1400" spc="-1" dirty="0">
                <a:solidFill>
                  <a:srgbClr val="0070C0"/>
                </a:solidFill>
                <a:latin typeface="Calibri" panose="020F0502020204030204" pitchFamily="34" charset="0"/>
                <a:cs typeface="Calibri" panose="020F0502020204030204" pitchFamily="34" charset="0"/>
              </a:rPr>
              <a:t>start-to-end design </a:t>
            </a:r>
            <a:r>
              <a:rPr lang="en-US" sz="1400" spc="-1" dirty="0">
                <a:solidFill>
                  <a:srgbClr val="000000"/>
                </a:solidFill>
                <a:latin typeface="Calibri" panose="020F0502020204030204" pitchFamily="34" charset="0"/>
                <a:cs typeface="Calibri" panose="020F0502020204030204" pitchFamily="34" charset="0"/>
              </a:rPr>
              <a:t>to validate and optimize performance, cost, power and risk</a:t>
            </a:r>
          </a:p>
          <a:p>
            <a:endParaRPr lang="en-US" sz="1400" spc="-1" dirty="0">
              <a:solidFill>
                <a:srgbClr val="000000"/>
              </a:solidFill>
              <a:latin typeface="Calibri" panose="020F0502020204030204" pitchFamily="34" charset="0"/>
              <a:cs typeface="Calibri" panose="020F0502020204030204" pitchFamily="34" charset="0"/>
            </a:endParaRPr>
          </a:p>
          <a:p>
            <a:r>
              <a:rPr lang="en-US" sz="1400" b="1" spc="-1" dirty="0">
                <a:solidFill>
                  <a:srgbClr val="000000"/>
                </a:solidFill>
                <a:latin typeface="Calibri" panose="020F0502020204030204" pitchFamily="34" charset="0"/>
                <a:cs typeface="Calibri" panose="020F0502020204030204" pitchFamily="34" charset="0"/>
              </a:rPr>
              <a:t>Muon cooling technology</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Implementation in steps important for timeline</a:t>
            </a:r>
          </a:p>
          <a:p>
            <a:pPr marL="285750" indent="-285750">
              <a:buFont typeface="Arial" panose="020B0604020202020204" pitchFamily="34" charset="0"/>
              <a:buChar char="•"/>
            </a:pPr>
            <a:r>
              <a:rPr lang="en-US" sz="1400" spc="-1" dirty="0">
                <a:solidFill>
                  <a:srgbClr val="0070C0"/>
                </a:solidFill>
                <a:latin typeface="Calibri" panose="020F0502020204030204" pitchFamily="34" charset="0"/>
                <a:cs typeface="Calibri" panose="020F0502020204030204" pitchFamily="34" charset="0"/>
              </a:rPr>
              <a:t>Need hardware</a:t>
            </a:r>
            <a:r>
              <a:rPr lang="en-US" sz="1400" spc="-1" dirty="0">
                <a:solidFill>
                  <a:srgbClr val="000000"/>
                </a:solidFill>
                <a:latin typeface="Calibri" panose="020F0502020204030204" pitchFamily="34" charset="0"/>
                <a:cs typeface="Calibri" panose="020F0502020204030204" pitchFamily="34" charset="0"/>
              </a:rPr>
              <a:t>, in particular RF test stands</a:t>
            </a:r>
          </a:p>
          <a:p>
            <a:pPr marL="285750" indent="-285750">
              <a:buFont typeface="Arial" panose="020B0604020202020204" pitchFamily="34" charset="0"/>
              <a:buChar char="•"/>
            </a:pPr>
            <a:r>
              <a:rPr lang="en-US" sz="1400" spc="-1" dirty="0">
                <a:solidFill>
                  <a:srgbClr val="0070C0"/>
                </a:solidFill>
                <a:latin typeface="Calibri" panose="020F0502020204030204" pitchFamily="34" charset="0"/>
                <a:cs typeface="Calibri" panose="020F0502020204030204" pitchFamily="34" charset="0"/>
              </a:rPr>
              <a:t>New detector technologies </a:t>
            </a:r>
            <a:r>
              <a:rPr lang="en-US" sz="1400" spc="-1" dirty="0">
                <a:latin typeface="Calibri" panose="020F0502020204030204" pitchFamily="34" charset="0"/>
                <a:cs typeface="Calibri" panose="020F0502020204030204" pitchFamily="34" charset="0"/>
              </a:rPr>
              <a:t>useful for instrumentation</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Cooling RF requires </a:t>
            </a:r>
            <a:r>
              <a:rPr lang="en-US" sz="1400" spc="-1" dirty="0">
                <a:solidFill>
                  <a:srgbClr val="0070C0"/>
                </a:solidFill>
                <a:latin typeface="Calibri" panose="020F0502020204030204" pitchFamily="34" charset="0"/>
                <a:cs typeface="Calibri" panose="020F0502020204030204" pitchFamily="34" charset="0"/>
              </a:rPr>
              <a:t>urgent test infrastructure</a:t>
            </a:r>
            <a:endParaRPr lang="en-US" sz="1400" spc="-1" dirty="0">
              <a:latin typeface="Calibri" panose="020F0502020204030204" pitchFamily="34" charset="0"/>
              <a:cs typeface="Calibri" panose="020F0502020204030204" pitchFamily="34" charset="0"/>
            </a:endParaRPr>
          </a:p>
          <a:p>
            <a:endParaRPr lang="en-US" sz="1400" spc="-1" dirty="0">
              <a:solidFill>
                <a:srgbClr val="000000"/>
              </a:solidFill>
              <a:latin typeface="Calibri" panose="020F0502020204030204" pitchFamily="34" charset="0"/>
              <a:cs typeface="Calibri" panose="020F0502020204030204" pitchFamily="34" charset="0"/>
            </a:endParaRPr>
          </a:p>
          <a:p>
            <a:r>
              <a:rPr lang="en-US" sz="1400" b="1" spc="-1" dirty="0">
                <a:solidFill>
                  <a:srgbClr val="000000"/>
                </a:solidFill>
                <a:latin typeface="Calibri" panose="020F0502020204030204" pitchFamily="34" charset="0"/>
                <a:cs typeface="Calibri" panose="020F0502020204030204" pitchFamily="34" charset="0"/>
              </a:rPr>
              <a:t>Detector</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Strong potential for further </a:t>
            </a:r>
            <a:r>
              <a:rPr lang="en-US" sz="1400" spc="-1" dirty="0">
                <a:solidFill>
                  <a:srgbClr val="0070C0"/>
                </a:solidFill>
                <a:latin typeface="Calibri" panose="020F0502020204030204" pitchFamily="34" charset="0"/>
                <a:cs typeface="Calibri" panose="020F0502020204030204" pitchFamily="34" charset="0"/>
              </a:rPr>
              <a:t>improve physics potential</a:t>
            </a:r>
            <a:r>
              <a:rPr lang="en-US" sz="1400" spc="-1" dirty="0">
                <a:solidFill>
                  <a:srgbClr val="000000"/>
                </a:solidFill>
                <a:latin typeface="Calibri" panose="020F0502020204030204" pitchFamily="34" charset="0"/>
                <a:cs typeface="Calibri" panose="020F0502020204030204" pitchFamily="34" charset="0"/>
              </a:rPr>
              <a:t> with </a:t>
            </a:r>
            <a:r>
              <a:rPr lang="en-US" sz="1400" spc="-1" dirty="0">
                <a:solidFill>
                  <a:srgbClr val="0070C0"/>
                </a:solidFill>
                <a:latin typeface="Calibri" panose="020F0502020204030204" pitchFamily="34" charset="0"/>
                <a:cs typeface="Calibri" panose="020F0502020204030204" pitchFamily="34" charset="0"/>
              </a:rPr>
              <a:t>technologies, AI and ML</a:t>
            </a:r>
          </a:p>
          <a:p>
            <a:endParaRPr lang="en-US" sz="1400" spc="-1" dirty="0">
              <a:solidFill>
                <a:srgbClr val="000000"/>
              </a:solidFill>
              <a:latin typeface="Calibri" panose="020F0502020204030204" pitchFamily="34" charset="0"/>
              <a:cs typeface="Calibri" panose="020F0502020204030204" pitchFamily="34" charset="0"/>
            </a:endParaRPr>
          </a:p>
          <a:p>
            <a:r>
              <a:rPr lang="en-US" sz="1400" b="1" spc="-1" dirty="0">
                <a:solidFill>
                  <a:srgbClr val="000000"/>
                </a:solidFill>
                <a:latin typeface="Calibri" panose="020F0502020204030204" pitchFamily="34" charset="0"/>
                <a:cs typeface="Calibri" panose="020F0502020204030204" pitchFamily="34" charset="0"/>
              </a:rPr>
              <a:t>Magnet </a:t>
            </a:r>
            <a:r>
              <a:rPr lang="en-US" sz="1400" b="1" spc="-1" dirty="0" err="1">
                <a:solidFill>
                  <a:srgbClr val="000000"/>
                </a:solidFill>
                <a:latin typeface="Calibri" panose="020F0502020204030204" pitchFamily="34" charset="0"/>
                <a:cs typeface="Calibri" panose="020F0502020204030204" pitchFamily="34" charset="0"/>
              </a:rPr>
              <a:t>programme</a:t>
            </a:r>
            <a:endParaRPr lang="en-US" sz="1400" b="1" spc="-1"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Have conceptual designs, need hardware</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HTS solenoids have important </a:t>
            </a:r>
            <a:r>
              <a:rPr lang="en-US" sz="1400" spc="-1" dirty="0">
                <a:solidFill>
                  <a:srgbClr val="0070C0"/>
                </a:solidFill>
                <a:latin typeface="Calibri" panose="020F0502020204030204" pitchFamily="34" charset="0"/>
                <a:cs typeface="Calibri" panose="020F0502020204030204" pitchFamily="34" charset="0"/>
              </a:rPr>
              <a:t>synergy with society </a:t>
            </a:r>
            <a:r>
              <a:rPr lang="en-US" sz="1400" spc="-1" dirty="0">
                <a:solidFill>
                  <a:srgbClr val="000000"/>
                </a:solidFill>
                <a:latin typeface="Calibri" panose="020F0502020204030204" pitchFamily="34" charset="0"/>
                <a:cs typeface="Calibri" panose="020F0502020204030204" pitchFamily="34" charset="0"/>
              </a:rPr>
              <a:t>(also power converter)</a:t>
            </a:r>
          </a:p>
          <a:p>
            <a:pPr marL="742950" lvl="1" indent="-285750">
              <a:buFont typeface="Arial" panose="020B0604020202020204" pitchFamily="34" charset="0"/>
              <a:buChar char="•"/>
            </a:pPr>
            <a:r>
              <a:rPr lang="en-US" sz="1400" spc="-1" dirty="0">
                <a:solidFill>
                  <a:srgbClr val="0070C0"/>
                </a:solidFill>
                <a:latin typeface="Calibri" panose="020F0502020204030204" pitchFamily="34" charset="0"/>
                <a:cs typeface="Calibri" panose="020F0502020204030204" pitchFamily="34" charset="0"/>
              </a:rPr>
              <a:t>Industry</a:t>
            </a:r>
            <a:r>
              <a:rPr lang="en-US" sz="1400" spc="-1" dirty="0">
                <a:solidFill>
                  <a:srgbClr val="000000"/>
                </a:solidFill>
                <a:latin typeface="Calibri" panose="020F0502020204030204" pitchFamily="34" charset="0"/>
                <a:cs typeface="Calibri" panose="020F0502020204030204" pitchFamily="34" charset="0"/>
              </a:rPr>
              <a:t> is ready to invest</a:t>
            </a:r>
          </a:p>
          <a:p>
            <a:pPr marL="742950" lvl="1"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Must not miss the </a:t>
            </a:r>
            <a:r>
              <a:rPr lang="en-US" sz="1400" spc="-1" dirty="0">
                <a:solidFill>
                  <a:srgbClr val="0070C0"/>
                </a:solidFill>
                <a:latin typeface="Calibri" panose="020F0502020204030204" pitchFamily="34" charset="0"/>
                <a:cs typeface="Calibri" panose="020F0502020204030204" pitchFamily="34" charset="0"/>
              </a:rPr>
              <a:t>opportunity</a:t>
            </a:r>
          </a:p>
        </p:txBody>
      </p:sp>
      <p:sp>
        <p:nvSpPr>
          <p:cNvPr id="4" name="Slide Number Placeholder 3">
            <a:extLst>
              <a:ext uri="{FF2B5EF4-FFF2-40B4-BE49-F238E27FC236}">
                <a16:creationId xmlns:a16="http://schemas.microsoft.com/office/drawing/2014/main" id="{9F3ECEF9-98AE-CA5A-7820-E7462ADB97F3}"/>
              </a:ext>
            </a:extLst>
          </p:cNvPr>
          <p:cNvSpPr>
            <a:spLocks noGrp="1"/>
          </p:cNvSpPr>
          <p:nvPr>
            <p:ph type="sldNum" sz="quarter" idx="4"/>
          </p:nvPr>
        </p:nvSpPr>
        <p:spPr/>
        <p:txBody>
          <a:bodyPr/>
          <a:lstStyle/>
          <a:p>
            <a:fld id="{974172A1-1CBF-0B40-9234-7D4D80EC19EA}" type="slidenum">
              <a:rPr lang="en-GB" smtClean="0"/>
              <a:pPr/>
              <a:t>19</a:t>
            </a:fld>
            <a:endParaRPr lang="en-GB" dirty="0"/>
          </a:p>
        </p:txBody>
      </p:sp>
      <p:pic>
        <p:nvPicPr>
          <p:cNvPr id="2" name="Picture 1" descr="A table with numbers and numbers&#10;&#10;Description automatically generated">
            <a:extLst>
              <a:ext uri="{FF2B5EF4-FFF2-40B4-BE49-F238E27FC236}">
                <a16:creationId xmlns:a16="http://schemas.microsoft.com/office/drawing/2014/main" id="{DB46AA63-29C3-4708-B925-D7DD187F9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252702"/>
            <a:ext cx="5018456" cy="2471176"/>
          </a:xfrm>
          <a:prstGeom prst="rect">
            <a:avLst/>
          </a:prstGeom>
        </p:spPr>
      </p:pic>
      <p:sp>
        <p:nvSpPr>
          <p:cNvPr id="9" name="TextBox 8">
            <a:extLst>
              <a:ext uri="{FF2B5EF4-FFF2-40B4-BE49-F238E27FC236}">
                <a16:creationId xmlns:a16="http://schemas.microsoft.com/office/drawing/2014/main" id="{C8204A4A-673C-DD02-8065-F530F043E351}"/>
              </a:ext>
            </a:extLst>
          </p:cNvPr>
          <p:cNvSpPr txBox="1"/>
          <p:nvPr/>
        </p:nvSpPr>
        <p:spPr>
          <a:xfrm>
            <a:off x="3995936" y="955923"/>
            <a:ext cx="4708468" cy="307777"/>
          </a:xfrm>
          <a:prstGeom prst="rect">
            <a:avLst/>
          </a:prstGeom>
          <a:noFill/>
        </p:spPr>
        <p:txBody>
          <a:bodyPr wrap="none" rtlCol="0">
            <a:spAutoFit/>
          </a:bodyPr>
          <a:lstStyle/>
          <a:p>
            <a:r>
              <a:rPr lang="en-US" sz="1400" spc="-1" dirty="0">
                <a:solidFill>
                  <a:srgbClr val="000000"/>
                </a:solidFill>
                <a:latin typeface="Calibri" panose="020F0502020204030204" pitchFamily="34" charset="0"/>
                <a:cs typeface="Calibri" panose="020F0502020204030204" pitchFamily="34" charset="0"/>
              </a:rPr>
              <a:t>Detailed R&amp;D </a:t>
            </a:r>
            <a:r>
              <a:rPr lang="en-US" sz="1400" spc="-1" dirty="0" err="1">
                <a:solidFill>
                  <a:srgbClr val="000000"/>
                </a:solidFill>
                <a:latin typeface="Calibri" panose="020F0502020204030204" pitchFamily="34" charset="0"/>
                <a:cs typeface="Calibri" panose="020F0502020204030204" pitchFamily="34" charset="0"/>
              </a:rPr>
              <a:t>programme</a:t>
            </a:r>
            <a:r>
              <a:rPr lang="en-US" sz="1400" spc="-1" dirty="0">
                <a:solidFill>
                  <a:srgbClr val="000000"/>
                </a:solidFill>
                <a:latin typeface="Calibri" panose="020F0502020204030204" pitchFamily="34" charset="0"/>
                <a:cs typeface="Calibri" panose="020F0502020204030204" pitchFamily="34" charset="0"/>
              </a:rPr>
              <a:t> proposal with deliverables defined</a:t>
            </a:r>
          </a:p>
        </p:txBody>
      </p:sp>
      <p:sp>
        <p:nvSpPr>
          <p:cNvPr id="10" name="TextBox 9">
            <a:extLst>
              <a:ext uri="{FF2B5EF4-FFF2-40B4-BE49-F238E27FC236}">
                <a16:creationId xmlns:a16="http://schemas.microsoft.com/office/drawing/2014/main" id="{96B03C63-05C6-F142-96B5-3E6C0C488088}"/>
              </a:ext>
            </a:extLst>
          </p:cNvPr>
          <p:cNvSpPr txBox="1"/>
          <p:nvPr/>
        </p:nvSpPr>
        <p:spPr>
          <a:xfrm>
            <a:off x="5090999" y="3890798"/>
            <a:ext cx="3382618" cy="830997"/>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r>
              <a:rPr lang="en-US" sz="1200" spc="-1" dirty="0">
                <a:solidFill>
                  <a:srgbClr val="000000"/>
                </a:solidFill>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Need the budget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Start in Europe using exiting momentum</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Ramp up in the US and other regions</a:t>
            </a:r>
          </a:p>
        </p:txBody>
      </p:sp>
    </p:spTree>
    <p:extLst>
      <p:ext uri="{BB962C8B-B14F-4D97-AF65-F5344CB8AC3E}">
        <p14:creationId xmlns:p14="http://schemas.microsoft.com/office/powerpoint/2010/main" val="1411496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F1263-89F5-E184-AD44-8FE810AE321D}"/>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3094613B-F846-051F-E5E3-423DAB78C710}"/>
              </a:ext>
            </a:extLst>
          </p:cNvPr>
          <p:cNvSpPr>
            <a:spLocks noGrp="1"/>
          </p:cNvSpPr>
          <p:nvPr>
            <p:ph type="title"/>
          </p:nvPr>
        </p:nvSpPr>
        <p:spPr>
          <a:xfrm>
            <a:off x="1115616" y="51470"/>
            <a:ext cx="7190184" cy="432048"/>
          </a:xfrm>
        </p:spPr>
        <p:txBody>
          <a:bodyPr>
            <a:noAutofit/>
          </a:bodyPr>
          <a:lstStyle/>
          <a:p>
            <a:pPr>
              <a:lnSpc>
                <a:spcPts val="3456"/>
              </a:lnSpc>
            </a:pPr>
            <a:r>
              <a:rPr lang="en-US" spc="29" dirty="0">
                <a:solidFill>
                  <a:srgbClr val="000000"/>
                </a:solidFill>
                <a:ea typeface="Optima Bold"/>
                <a:sym typeface="Optima Bold"/>
              </a:rPr>
              <a:t>Muon Collider Concept</a:t>
            </a:r>
          </a:p>
        </p:txBody>
      </p:sp>
      <p:sp>
        <p:nvSpPr>
          <p:cNvPr id="5" name="Espace réservé du numéro de diapositive 3">
            <a:extLst>
              <a:ext uri="{FF2B5EF4-FFF2-40B4-BE49-F238E27FC236}">
                <a16:creationId xmlns:a16="http://schemas.microsoft.com/office/drawing/2014/main" id="{B3E4F800-1411-EF73-760F-AEE7B26E5B47}"/>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2</a:t>
            </a:fld>
            <a:endParaRPr lang="en-GB" dirty="0"/>
          </a:p>
        </p:txBody>
      </p:sp>
      <p:sp>
        <p:nvSpPr>
          <p:cNvPr id="52" name="Espace réservé du pied de page 4">
            <a:extLst>
              <a:ext uri="{FF2B5EF4-FFF2-40B4-BE49-F238E27FC236}">
                <a16:creationId xmlns:a16="http://schemas.microsoft.com/office/drawing/2014/main" id="{C5D1937E-8FCF-1BF7-BF9C-C4A969E743D1}"/>
              </a:ext>
            </a:extLst>
          </p:cNvPr>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C92320C1-FC6A-65A4-E450-B778585A11A8}"/>
              </a:ext>
            </a:extLst>
          </p:cNvPr>
          <p:cNvSpPr>
            <a:spLocks noGrp="1"/>
          </p:cNvSpPr>
          <p:nvPr>
            <p:ph type="sldNum" sz="quarter" idx="4"/>
          </p:nvPr>
        </p:nvSpPr>
        <p:spPr/>
        <p:txBody>
          <a:bodyPr/>
          <a:lstStyle/>
          <a:p>
            <a:fld id="{974172A1-1CBF-0B40-9234-7D4D80EC19EA}" type="slidenum">
              <a:rPr lang="en-GB" smtClean="0"/>
              <a:pPr/>
              <a:t>2</a:t>
            </a:fld>
            <a:endParaRPr lang="en-GB" dirty="0"/>
          </a:p>
        </p:txBody>
      </p:sp>
      <p:grpSp>
        <p:nvGrpSpPr>
          <p:cNvPr id="4" name="Group 13">
            <a:extLst>
              <a:ext uri="{FF2B5EF4-FFF2-40B4-BE49-F238E27FC236}">
                <a16:creationId xmlns:a16="http://schemas.microsoft.com/office/drawing/2014/main" id="{D2CF8AFA-761B-C13A-E7F3-BAAA9DA6636D}"/>
              </a:ext>
            </a:extLst>
          </p:cNvPr>
          <p:cNvGrpSpPr/>
          <p:nvPr/>
        </p:nvGrpSpPr>
        <p:grpSpPr>
          <a:xfrm>
            <a:off x="365718" y="3612868"/>
            <a:ext cx="1253954" cy="523970"/>
            <a:chOff x="-15995" y="-28576"/>
            <a:chExt cx="3343877" cy="1397255"/>
          </a:xfrm>
        </p:grpSpPr>
        <p:sp>
          <p:nvSpPr>
            <p:cNvPr id="6" name="Freeform 14">
              <a:extLst>
                <a:ext uri="{FF2B5EF4-FFF2-40B4-BE49-F238E27FC236}">
                  <a16:creationId xmlns:a16="http://schemas.microsoft.com/office/drawing/2014/main" id="{73DB96C9-0C83-DDFF-CCE7-0A231155633A}"/>
                </a:ext>
              </a:extLst>
            </p:cNvPr>
            <p:cNvSpPr/>
            <p:nvPr/>
          </p:nvSpPr>
          <p:spPr>
            <a:xfrm>
              <a:off x="0" y="0"/>
              <a:ext cx="3327882" cy="1368679"/>
            </a:xfrm>
            <a:custGeom>
              <a:avLst/>
              <a:gdLst/>
              <a:ahLst/>
              <a:cxnLst/>
              <a:rect l="l" t="t" r="r" b="b"/>
              <a:pathLst>
                <a:path w="3327882" h="1368679">
                  <a:moveTo>
                    <a:pt x="0" y="0"/>
                  </a:moveTo>
                  <a:lnTo>
                    <a:pt x="3327882" y="0"/>
                  </a:lnTo>
                  <a:lnTo>
                    <a:pt x="3327882" y="1368679"/>
                  </a:lnTo>
                  <a:lnTo>
                    <a:pt x="0" y="1368679"/>
                  </a:lnTo>
                  <a:close/>
                </a:path>
              </a:pathLst>
            </a:custGeom>
            <a:solidFill>
              <a:srgbClr val="C3D7FF"/>
            </a:solidFill>
          </p:spPr>
          <p:txBody>
            <a:bodyPr/>
            <a:lstStyle/>
            <a:p>
              <a:endParaRPr lang="en-US"/>
            </a:p>
          </p:txBody>
        </p:sp>
        <p:sp>
          <p:nvSpPr>
            <p:cNvPr id="7" name="TextBox 15">
              <a:extLst>
                <a:ext uri="{FF2B5EF4-FFF2-40B4-BE49-F238E27FC236}">
                  <a16:creationId xmlns:a16="http://schemas.microsoft.com/office/drawing/2014/main" id="{A1D97207-7699-8AE1-EAA8-52CE15C2BFC6}"/>
                </a:ext>
              </a:extLst>
            </p:cNvPr>
            <p:cNvSpPr txBox="1"/>
            <p:nvPr/>
          </p:nvSpPr>
          <p:spPr>
            <a:xfrm>
              <a:off x="-15995" y="-28576"/>
              <a:ext cx="3327840" cy="1397228"/>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Short, intense proton bunch</a:t>
              </a:r>
            </a:p>
          </p:txBody>
        </p:sp>
      </p:grpSp>
      <p:grpSp>
        <p:nvGrpSpPr>
          <p:cNvPr id="8" name="Group 16">
            <a:extLst>
              <a:ext uri="{FF2B5EF4-FFF2-40B4-BE49-F238E27FC236}">
                <a16:creationId xmlns:a16="http://schemas.microsoft.com/office/drawing/2014/main" id="{7D3A4FF4-8FB3-EFCC-36EF-67D328048A0E}"/>
              </a:ext>
            </a:extLst>
          </p:cNvPr>
          <p:cNvGrpSpPr/>
          <p:nvPr/>
        </p:nvGrpSpPr>
        <p:grpSpPr>
          <a:xfrm>
            <a:off x="1907704" y="3438706"/>
            <a:ext cx="1656184" cy="933244"/>
            <a:chOff x="-6472" y="-192021"/>
            <a:chExt cx="4416491" cy="2488652"/>
          </a:xfrm>
        </p:grpSpPr>
        <p:sp>
          <p:nvSpPr>
            <p:cNvPr id="9" name="Freeform 17">
              <a:extLst>
                <a:ext uri="{FF2B5EF4-FFF2-40B4-BE49-F238E27FC236}">
                  <a16:creationId xmlns:a16="http://schemas.microsoft.com/office/drawing/2014/main" id="{B959CE6D-DC60-62BC-5E6F-F21051E13593}"/>
                </a:ext>
              </a:extLst>
            </p:cNvPr>
            <p:cNvSpPr/>
            <p:nvPr/>
          </p:nvSpPr>
          <p:spPr>
            <a:xfrm>
              <a:off x="-6472" y="-192021"/>
              <a:ext cx="4317802" cy="2460036"/>
            </a:xfrm>
            <a:custGeom>
              <a:avLst/>
              <a:gdLst/>
              <a:ahLst/>
              <a:cxnLst/>
              <a:rect l="l" t="t" r="r" b="b"/>
              <a:pathLst>
                <a:path w="4317803" h="2460036">
                  <a:moveTo>
                    <a:pt x="0" y="0"/>
                  </a:moveTo>
                  <a:lnTo>
                    <a:pt x="4317803" y="0"/>
                  </a:lnTo>
                  <a:lnTo>
                    <a:pt x="4317803" y="2460036"/>
                  </a:lnTo>
                  <a:lnTo>
                    <a:pt x="0" y="2460036"/>
                  </a:lnTo>
                  <a:close/>
                </a:path>
              </a:pathLst>
            </a:custGeom>
            <a:solidFill>
              <a:srgbClr val="CFCFED"/>
            </a:solidFill>
          </p:spPr>
          <p:txBody>
            <a:bodyPr/>
            <a:lstStyle/>
            <a:p>
              <a:endParaRPr lang="en-US"/>
            </a:p>
          </p:txBody>
        </p:sp>
        <p:sp>
          <p:nvSpPr>
            <p:cNvPr id="10" name="TextBox 18">
              <a:extLst>
                <a:ext uri="{FF2B5EF4-FFF2-40B4-BE49-F238E27FC236}">
                  <a16:creationId xmlns:a16="http://schemas.microsoft.com/office/drawing/2014/main" id="{DB0481CF-4EC7-1A01-DD39-E5514F210036}"/>
                </a:ext>
              </a:extLst>
            </p:cNvPr>
            <p:cNvSpPr txBox="1"/>
            <p:nvPr/>
          </p:nvSpPr>
          <p:spPr>
            <a:xfrm>
              <a:off x="92251" y="-192021"/>
              <a:ext cx="4317768" cy="2488652"/>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Protons produce </a:t>
              </a:r>
              <a:r>
                <a:rPr lang="en-US" sz="1399" dirty="0" err="1">
                  <a:solidFill>
                    <a:srgbClr val="000000"/>
                  </a:solidFill>
                  <a:latin typeface="Calibri" panose="020F0502020204030204" pitchFamily="34" charset="0"/>
                  <a:ea typeface="Arial"/>
                  <a:cs typeface="Calibri" panose="020F0502020204030204" pitchFamily="34" charset="0"/>
                  <a:sym typeface="Arial"/>
                </a:rPr>
                <a:t>pions</a:t>
              </a:r>
              <a:r>
                <a:rPr lang="en-US" sz="1399" dirty="0">
                  <a:solidFill>
                    <a:srgbClr val="000000"/>
                  </a:solidFill>
                  <a:latin typeface="Calibri" panose="020F0502020204030204" pitchFamily="34" charset="0"/>
                  <a:ea typeface="Arial"/>
                  <a:cs typeface="Calibri" panose="020F0502020204030204" pitchFamily="34" charset="0"/>
                  <a:sym typeface="Arial"/>
                </a:rPr>
                <a:t> which decay into muons which are captured</a:t>
              </a:r>
            </a:p>
          </p:txBody>
        </p:sp>
      </p:grpSp>
      <p:grpSp>
        <p:nvGrpSpPr>
          <p:cNvPr id="13" name="Group 19">
            <a:extLst>
              <a:ext uri="{FF2B5EF4-FFF2-40B4-BE49-F238E27FC236}">
                <a16:creationId xmlns:a16="http://schemas.microsoft.com/office/drawing/2014/main" id="{A0411E9D-B0AA-2910-1436-99CD06B16B33}"/>
              </a:ext>
            </a:extLst>
          </p:cNvPr>
          <p:cNvGrpSpPr/>
          <p:nvPr/>
        </p:nvGrpSpPr>
        <p:grpSpPr>
          <a:xfrm>
            <a:off x="4283968" y="3537691"/>
            <a:ext cx="1559803" cy="533764"/>
            <a:chOff x="-785043" y="-7533490"/>
            <a:chExt cx="4159475" cy="1423372"/>
          </a:xfrm>
        </p:grpSpPr>
        <p:sp>
          <p:nvSpPr>
            <p:cNvPr id="14" name="Freeform 20">
              <a:extLst>
                <a:ext uri="{FF2B5EF4-FFF2-40B4-BE49-F238E27FC236}">
                  <a16:creationId xmlns:a16="http://schemas.microsoft.com/office/drawing/2014/main" id="{8096FB5C-8BBA-F86C-EBC1-D42397BCDD0C}"/>
                </a:ext>
              </a:extLst>
            </p:cNvPr>
            <p:cNvSpPr/>
            <p:nvPr/>
          </p:nvSpPr>
          <p:spPr>
            <a:xfrm>
              <a:off x="-785043" y="-7478797"/>
              <a:ext cx="4159475" cy="1368679"/>
            </a:xfrm>
            <a:custGeom>
              <a:avLst/>
              <a:gdLst/>
              <a:ahLst/>
              <a:cxnLst/>
              <a:rect l="l" t="t" r="r" b="b"/>
              <a:pathLst>
                <a:path w="4159475" h="1368679">
                  <a:moveTo>
                    <a:pt x="0" y="0"/>
                  </a:moveTo>
                  <a:lnTo>
                    <a:pt x="4159475" y="0"/>
                  </a:lnTo>
                  <a:lnTo>
                    <a:pt x="4159475" y="1368679"/>
                  </a:lnTo>
                  <a:lnTo>
                    <a:pt x="0" y="1368679"/>
                  </a:lnTo>
                  <a:close/>
                </a:path>
              </a:pathLst>
            </a:custGeom>
            <a:solidFill>
              <a:srgbClr val="E7D2EA"/>
            </a:solidFill>
          </p:spPr>
          <p:txBody>
            <a:bodyPr/>
            <a:lstStyle/>
            <a:p>
              <a:endParaRPr lang="en-US"/>
            </a:p>
          </p:txBody>
        </p:sp>
        <p:sp>
          <p:nvSpPr>
            <p:cNvPr id="15" name="TextBox 21">
              <a:extLst>
                <a:ext uri="{FF2B5EF4-FFF2-40B4-BE49-F238E27FC236}">
                  <a16:creationId xmlns:a16="http://schemas.microsoft.com/office/drawing/2014/main" id="{937B7285-197B-1128-0517-C8DDCA6F7404}"/>
                </a:ext>
              </a:extLst>
            </p:cNvPr>
            <p:cNvSpPr txBox="1"/>
            <p:nvPr/>
          </p:nvSpPr>
          <p:spPr>
            <a:xfrm>
              <a:off x="-784995" y="-7533490"/>
              <a:ext cx="4159427" cy="1397228"/>
            </a:xfrm>
            <a:prstGeom prst="rect">
              <a:avLst/>
            </a:prstGeom>
          </p:spPr>
          <p:txBody>
            <a:bodyPr lIns="25400" tIns="25400" rIns="25400" bIns="25400" rtlCol="0" anchor="t"/>
            <a:lstStyle/>
            <a:p>
              <a:pPr algn="ctr">
                <a:lnSpc>
                  <a:spcPts val="1679"/>
                </a:lnSpc>
              </a:pPr>
              <a:r>
                <a:rPr lang="en-US" sz="1399" dirty="0" err="1">
                  <a:solidFill>
                    <a:srgbClr val="000000"/>
                  </a:solidFill>
                  <a:latin typeface="Calibri" panose="020F0502020204030204" pitchFamily="34" charset="0"/>
                  <a:ea typeface="Arial"/>
                  <a:cs typeface="Calibri" panose="020F0502020204030204" pitchFamily="34" charset="0"/>
                  <a:sym typeface="Arial"/>
                </a:rPr>
                <a:t>Ionisation</a:t>
              </a:r>
              <a:r>
                <a:rPr lang="en-US" sz="1399" dirty="0">
                  <a:solidFill>
                    <a:srgbClr val="000000"/>
                  </a:solidFill>
                  <a:latin typeface="Calibri" panose="020F0502020204030204" pitchFamily="34" charset="0"/>
                  <a:ea typeface="Arial"/>
                  <a:cs typeface="Calibri" panose="020F0502020204030204" pitchFamily="34" charset="0"/>
                  <a:sym typeface="Arial"/>
                </a:rPr>
                <a:t> cooling of muon in matter</a:t>
              </a:r>
            </a:p>
          </p:txBody>
        </p:sp>
      </p:grpSp>
      <p:grpSp>
        <p:nvGrpSpPr>
          <p:cNvPr id="16" name="Group 22">
            <a:extLst>
              <a:ext uri="{FF2B5EF4-FFF2-40B4-BE49-F238E27FC236}">
                <a16:creationId xmlns:a16="http://schemas.microsoft.com/office/drawing/2014/main" id="{9E419C68-6633-6AE1-08FB-E9297C78EC16}"/>
              </a:ext>
            </a:extLst>
          </p:cNvPr>
          <p:cNvGrpSpPr/>
          <p:nvPr/>
        </p:nvGrpSpPr>
        <p:grpSpPr>
          <a:xfrm>
            <a:off x="6735367" y="3507854"/>
            <a:ext cx="1293017" cy="513244"/>
            <a:chOff x="0" y="0"/>
            <a:chExt cx="3448045" cy="1368651"/>
          </a:xfrm>
        </p:grpSpPr>
        <p:sp>
          <p:nvSpPr>
            <p:cNvPr id="17" name="Freeform 23">
              <a:extLst>
                <a:ext uri="{FF2B5EF4-FFF2-40B4-BE49-F238E27FC236}">
                  <a16:creationId xmlns:a16="http://schemas.microsoft.com/office/drawing/2014/main" id="{907D2919-DB0D-D086-4CA3-AC83069DD953}"/>
                </a:ext>
              </a:extLst>
            </p:cNvPr>
            <p:cNvSpPr/>
            <p:nvPr/>
          </p:nvSpPr>
          <p:spPr>
            <a:xfrm>
              <a:off x="0" y="0"/>
              <a:ext cx="3448017" cy="1368679"/>
            </a:xfrm>
            <a:custGeom>
              <a:avLst/>
              <a:gdLst/>
              <a:ahLst/>
              <a:cxnLst/>
              <a:rect l="l" t="t" r="r" b="b"/>
              <a:pathLst>
                <a:path w="3448017" h="1368679">
                  <a:moveTo>
                    <a:pt x="0" y="0"/>
                  </a:moveTo>
                  <a:lnTo>
                    <a:pt x="3448017" y="0"/>
                  </a:lnTo>
                  <a:lnTo>
                    <a:pt x="3448017" y="1368679"/>
                  </a:lnTo>
                  <a:lnTo>
                    <a:pt x="0" y="1368679"/>
                  </a:lnTo>
                  <a:close/>
                </a:path>
              </a:pathLst>
            </a:custGeom>
            <a:solidFill>
              <a:srgbClr val="EFCDD8"/>
            </a:solidFill>
          </p:spPr>
          <p:txBody>
            <a:bodyPr/>
            <a:lstStyle/>
            <a:p>
              <a:endParaRPr lang="en-US"/>
            </a:p>
          </p:txBody>
        </p:sp>
        <p:sp>
          <p:nvSpPr>
            <p:cNvPr id="18" name="TextBox 24">
              <a:extLst>
                <a:ext uri="{FF2B5EF4-FFF2-40B4-BE49-F238E27FC236}">
                  <a16:creationId xmlns:a16="http://schemas.microsoft.com/office/drawing/2014/main" id="{AE7828BE-41DB-F2C0-A0CD-CFE3C159917E}"/>
                </a:ext>
              </a:extLst>
            </p:cNvPr>
            <p:cNvSpPr txBox="1"/>
            <p:nvPr/>
          </p:nvSpPr>
          <p:spPr>
            <a:xfrm>
              <a:off x="0" y="-28575"/>
              <a:ext cx="3448045" cy="1397226"/>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Acceleration to collision energy</a:t>
              </a:r>
            </a:p>
          </p:txBody>
        </p:sp>
      </p:grpSp>
      <p:grpSp>
        <p:nvGrpSpPr>
          <p:cNvPr id="19" name="Group 25">
            <a:extLst>
              <a:ext uri="{FF2B5EF4-FFF2-40B4-BE49-F238E27FC236}">
                <a16:creationId xmlns:a16="http://schemas.microsoft.com/office/drawing/2014/main" id="{0DAFCC3B-A9E1-450E-CB4F-312DF5ABFD46}"/>
              </a:ext>
            </a:extLst>
          </p:cNvPr>
          <p:cNvGrpSpPr/>
          <p:nvPr/>
        </p:nvGrpSpPr>
        <p:grpSpPr>
          <a:xfrm>
            <a:off x="8316416" y="3579862"/>
            <a:ext cx="757565" cy="307600"/>
            <a:chOff x="0" y="0"/>
            <a:chExt cx="2020174" cy="820266"/>
          </a:xfrm>
        </p:grpSpPr>
        <p:sp>
          <p:nvSpPr>
            <p:cNvPr id="20" name="Freeform 26">
              <a:extLst>
                <a:ext uri="{FF2B5EF4-FFF2-40B4-BE49-F238E27FC236}">
                  <a16:creationId xmlns:a16="http://schemas.microsoft.com/office/drawing/2014/main" id="{74254EB7-9904-0849-4AB3-A30D151348CA}"/>
                </a:ext>
              </a:extLst>
            </p:cNvPr>
            <p:cNvSpPr/>
            <p:nvPr/>
          </p:nvSpPr>
          <p:spPr>
            <a:xfrm>
              <a:off x="0" y="0"/>
              <a:ext cx="2020139" cy="820264"/>
            </a:xfrm>
            <a:custGeom>
              <a:avLst/>
              <a:gdLst/>
              <a:ahLst/>
              <a:cxnLst/>
              <a:rect l="l" t="t" r="r" b="b"/>
              <a:pathLst>
                <a:path w="2020139" h="820264">
                  <a:moveTo>
                    <a:pt x="0" y="0"/>
                  </a:moveTo>
                  <a:lnTo>
                    <a:pt x="2020139" y="0"/>
                  </a:lnTo>
                  <a:lnTo>
                    <a:pt x="2020139" y="820264"/>
                  </a:lnTo>
                  <a:lnTo>
                    <a:pt x="0" y="820264"/>
                  </a:lnTo>
                  <a:close/>
                </a:path>
              </a:pathLst>
            </a:custGeom>
            <a:solidFill>
              <a:srgbClr val="FFBDC1"/>
            </a:solidFill>
          </p:spPr>
          <p:txBody>
            <a:bodyPr/>
            <a:lstStyle/>
            <a:p>
              <a:endParaRPr lang="en-US"/>
            </a:p>
          </p:txBody>
        </p:sp>
        <p:sp>
          <p:nvSpPr>
            <p:cNvPr id="21" name="TextBox 27">
              <a:extLst>
                <a:ext uri="{FF2B5EF4-FFF2-40B4-BE49-F238E27FC236}">
                  <a16:creationId xmlns:a16="http://schemas.microsoft.com/office/drawing/2014/main" id="{290A0E5F-A87F-B322-70C5-2343F9B110EC}"/>
                </a:ext>
              </a:extLst>
            </p:cNvPr>
            <p:cNvSpPr txBox="1"/>
            <p:nvPr/>
          </p:nvSpPr>
          <p:spPr>
            <a:xfrm>
              <a:off x="0" y="-28575"/>
              <a:ext cx="2020174" cy="848841"/>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Collision</a:t>
              </a:r>
            </a:p>
          </p:txBody>
        </p:sp>
      </p:grpSp>
      <p:sp>
        <p:nvSpPr>
          <p:cNvPr id="22" name="TextBox 21">
            <a:extLst>
              <a:ext uri="{FF2B5EF4-FFF2-40B4-BE49-F238E27FC236}">
                <a16:creationId xmlns:a16="http://schemas.microsoft.com/office/drawing/2014/main" id="{4261E3F3-0FFD-70EA-1657-B892A2E5F62D}"/>
              </a:ext>
            </a:extLst>
          </p:cNvPr>
          <p:cNvSpPr txBox="1"/>
          <p:nvPr/>
        </p:nvSpPr>
        <p:spPr>
          <a:xfrm>
            <a:off x="1511698" y="849710"/>
            <a:ext cx="5714128"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The main challenge is the short muon lifetime </a:t>
            </a:r>
            <a:r>
              <a:rPr lang="en-US" dirty="0" err="1"/>
              <a:t>τ</a:t>
            </a:r>
            <a:r>
              <a:rPr lang="en-US" dirty="0"/>
              <a:t> = </a:t>
            </a:r>
            <a:r>
              <a:rPr lang="en-US" dirty="0" err="1"/>
              <a:t>γ</a:t>
            </a:r>
            <a:r>
              <a:rPr lang="en-US" dirty="0"/>
              <a:t> x 2.2 </a:t>
            </a:r>
            <a:r>
              <a:rPr lang="en-US" dirty="0" err="1"/>
              <a:t>μs</a:t>
            </a:r>
            <a:endParaRPr lang="en-US" dirty="0"/>
          </a:p>
        </p:txBody>
      </p:sp>
      <p:pic>
        <p:nvPicPr>
          <p:cNvPr id="23" name="Picture 22" descr="A diagram of a diagram&#10;&#10;AI-generated content may be incorrect.">
            <a:extLst>
              <a:ext uri="{FF2B5EF4-FFF2-40B4-BE49-F238E27FC236}">
                <a16:creationId xmlns:a16="http://schemas.microsoft.com/office/drawing/2014/main" id="{FF94186D-7113-37ED-3411-FEBDAA8E98C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3235"/>
          <a:stretch/>
        </p:blipFill>
        <p:spPr>
          <a:xfrm>
            <a:off x="960" y="1638443"/>
            <a:ext cx="9073008" cy="1437363"/>
          </a:xfrm>
          <a:prstGeom prst="rect">
            <a:avLst/>
          </a:prstGeom>
        </p:spPr>
      </p:pic>
    </p:spTree>
    <p:extLst>
      <p:ext uri="{BB962C8B-B14F-4D97-AF65-F5344CB8AC3E}">
        <p14:creationId xmlns:p14="http://schemas.microsoft.com/office/powerpoint/2010/main" val="7432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118C3-2CBB-4DF6-D87C-7184FB1F9119}"/>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E4138B9A-C222-0BF2-181F-D4F1AD6A94D7}"/>
              </a:ext>
            </a:extLst>
          </p:cNvPr>
          <p:cNvSpPr>
            <a:spLocks noGrp="1"/>
          </p:cNvSpPr>
          <p:nvPr>
            <p:ph type="title"/>
          </p:nvPr>
        </p:nvSpPr>
        <p:spPr>
          <a:xfrm>
            <a:off x="1295400" y="-20538"/>
            <a:ext cx="6781800" cy="432048"/>
          </a:xfrm>
        </p:spPr>
        <p:txBody>
          <a:bodyPr/>
          <a:lstStyle/>
          <a:p>
            <a:pPr algn="ctr"/>
            <a:r>
              <a:rPr lang="en-GB" sz="3200" b="0" dirty="0">
                <a:latin typeface="Calibri"/>
                <a:cs typeface="Calibri"/>
              </a:rPr>
              <a:t>Muon Cooling Demonstrator</a:t>
            </a:r>
          </a:p>
        </p:txBody>
      </p:sp>
      <p:sp>
        <p:nvSpPr>
          <p:cNvPr id="52" name="Espace réservé du pied de page 4">
            <a:extLst>
              <a:ext uri="{FF2B5EF4-FFF2-40B4-BE49-F238E27FC236}">
                <a16:creationId xmlns:a16="http://schemas.microsoft.com/office/drawing/2014/main" id="{5D42B108-E8FB-7E5F-F8BD-8B2545CCB7D1}"/>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pic>
        <p:nvPicPr>
          <p:cNvPr id="6" name="Content Placeholder 32" descr="Aerial view of a city&#10;&#10;Description automatically generated">
            <a:extLst>
              <a:ext uri="{FF2B5EF4-FFF2-40B4-BE49-F238E27FC236}">
                <a16:creationId xmlns:a16="http://schemas.microsoft.com/office/drawing/2014/main" id="{53362259-87D1-54EF-B210-A0A5FD382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0613" y="3932069"/>
            <a:ext cx="738928" cy="942172"/>
          </a:xfrm>
          <a:prstGeom prst="rect">
            <a:avLst/>
          </a:prstGeom>
        </p:spPr>
      </p:pic>
      <p:pic>
        <p:nvPicPr>
          <p:cNvPr id="5" name="Picture 4">
            <a:extLst>
              <a:ext uri="{FF2B5EF4-FFF2-40B4-BE49-F238E27FC236}">
                <a16:creationId xmlns:a16="http://schemas.microsoft.com/office/drawing/2014/main" id="{9EBC9355-04B3-30F8-D28D-77293DE0E233}"/>
              </a:ext>
            </a:extLst>
          </p:cNvPr>
          <p:cNvPicPr>
            <a:picLocks noChangeAspect="1"/>
          </p:cNvPicPr>
          <p:nvPr/>
        </p:nvPicPr>
        <p:blipFill>
          <a:blip r:embed="rId3">
            <a:extLst>
              <a:ext uri="{28A0092B-C50C-407E-A947-70E740481C1C}">
                <a14:useLocalDpi xmlns:a14="http://schemas.microsoft.com/office/drawing/2010/main" val="0"/>
              </a:ext>
            </a:extLst>
          </a:blip>
          <a:srcRect l="38789" t="37229" r="24462" b="27763"/>
          <a:stretch>
            <a:fillRect/>
          </a:stretch>
        </p:blipFill>
        <p:spPr bwMode="auto">
          <a:xfrm>
            <a:off x="6012160" y="3964980"/>
            <a:ext cx="1698236" cy="1002079"/>
          </a:xfrm>
          <a:prstGeom prst="rect">
            <a:avLst/>
          </a:prstGeom>
          <a:noFill/>
          <a:ln>
            <a:noFill/>
          </a:ln>
        </p:spPr>
      </p:pic>
      <p:sp>
        <p:nvSpPr>
          <p:cNvPr id="2" name="Slide Number Placeholder 1">
            <a:extLst>
              <a:ext uri="{FF2B5EF4-FFF2-40B4-BE49-F238E27FC236}">
                <a16:creationId xmlns:a16="http://schemas.microsoft.com/office/drawing/2014/main" id="{BC516651-BA78-12E0-9B06-657E3442B0E9}"/>
              </a:ext>
            </a:extLst>
          </p:cNvPr>
          <p:cNvSpPr>
            <a:spLocks noGrp="1"/>
          </p:cNvSpPr>
          <p:nvPr>
            <p:ph type="sldNum" sz="quarter" idx="4"/>
          </p:nvPr>
        </p:nvSpPr>
        <p:spPr/>
        <p:txBody>
          <a:bodyPr/>
          <a:lstStyle/>
          <a:p>
            <a:fld id="{974172A1-1CBF-0B40-9234-7D4D80EC19EA}" type="slidenum">
              <a:rPr lang="en-GB" smtClean="0"/>
              <a:pPr/>
              <a:t>20</a:t>
            </a:fld>
            <a:endParaRPr lang="en-GB" dirty="0"/>
          </a:p>
        </p:txBody>
      </p:sp>
      <p:pic>
        <p:nvPicPr>
          <p:cNvPr id="10" name="Picture 9">
            <a:extLst>
              <a:ext uri="{FF2B5EF4-FFF2-40B4-BE49-F238E27FC236}">
                <a16:creationId xmlns:a16="http://schemas.microsoft.com/office/drawing/2014/main" id="{A7DB4F78-855F-8DEF-0E4D-32594853E24D}"/>
              </a:ext>
            </a:extLst>
          </p:cNvPr>
          <p:cNvPicPr>
            <a:picLocks noChangeAspect="1"/>
          </p:cNvPicPr>
          <p:nvPr/>
        </p:nvPicPr>
        <p:blipFill>
          <a:blip r:embed="rId4"/>
          <a:srcRect t="12937" r="39384"/>
          <a:stretch>
            <a:fillRect/>
          </a:stretch>
        </p:blipFill>
        <p:spPr>
          <a:xfrm>
            <a:off x="36829" y="3320976"/>
            <a:ext cx="5327259" cy="1555030"/>
          </a:xfrm>
          <a:prstGeom prst="rect">
            <a:avLst/>
          </a:prstGeom>
        </p:spPr>
      </p:pic>
      <p:sp>
        <p:nvSpPr>
          <p:cNvPr id="3" name="TextBox 2">
            <a:extLst>
              <a:ext uri="{FF2B5EF4-FFF2-40B4-BE49-F238E27FC236}">
                <a16:creationId xmlns:a16="http://schemas.microsoft.com/office/drawing/2014/main" id="{7606EFD7-C42E-D5FD-96C3-FB52F65ACB9B}"/>
              </a:ext>
            </a:extLst>
          </p:cNvPr>
          <p:cNvSpPr txBox="1"/>
          <p:nvPr/>
        </p:nvSpPr>
        <p:spPr>
          <a:xfrm>
            <a:off x="5796136" y="3147814"/>
            <a:ext cx="3341055" cy="738664"/>
          </a:xfrm>
          <a:prstGeom prst="rect">
            <a:avLst/>
          </a:prstGeom>
          <a:noFill/>
        </p:spPr>
        <p:txBody>
          <a:bodyPr wrap="square" rtlCol="0">
            <a:spAutoFit/>
          </a:bodyPr>
          <a:lstStyle/>
          <a:p>
            <a:r>
              <a:rPr lang="en-US" sz="1400" dirty="0"/>
              <a:t>Two promising demonstrator site studies at  at </a:t>
            </a:r>
            <a:r>
              <a:rPr lang="en-US" sz="1400" dirty="0">
                <a:solidFill>
                  <a:srgbClr val="0070C0"/>
                </a:solidFill>
              </a:rPr>
              <a:t>CERN</a:t>
            </a:r>
          </a:p>
          <a:p>
            <a:r>
              <a:rPr lang="en-US" sz="1400" dirty="0">
                <a:solidFill>
                  <a:srgbClr val="0070C0"/>
                </a:solidFill>
              </a:rPr>
              <a:t>Budget for site Fermilab study approved</a:t>
            </a:r>
            <a:endParaRPr lang="en-US" sz="1400" dirty="0"/>
          </a:p>
        </p:txBody>
      </p:sp>
      <p:sp>
        <p:nvSpPr>
          <p:cNvPr id="7" name="TextBox 6">
            <a:extLst>
              <a:ext uri="{FF2B5EF4-FFF2-40B4-BE49-F238E27FC236}">
                <a16:creationId xmlns:a16="http://schemas.microsoft.com/office/drawing/2014/main" id="{79B2A83F-250F-198B-A09A-92757C1997C0}"/>
              </a:ext>
            </a:extLst>
          </p:cNvPr>
          <p:cNvSpPr txBox="1"/>
          <p:nvPr/>
        </p:nvSpPr>
        <p:spPr>
          <a:xfrm>
            <a:off x="6794824" y="968990"/>
            <a:ext cx="2241672" cy="738664"/>
          </a:xfrm>
          <a:prstGeom prst="rect">
            <a:avLst/>
          </a:prstGeom>
          <a:noFill/>
        </p:spPr>
        <p:txBody>
          <a:bodyPr wrap="square" rtlCol="0">
            <a:spAutoFit/>
          </a:bodyPr>
          <a:lstStyle/>
          <a:p>
            <a:r>
              <a:rPr lang="en-US" sz="1400" dirty="0"/>
              <a:t>Launch </a:t>
            </a:r>
            <a:r>
              <a:rPr lang="en-US" sz="1400" dirty="0">
                <a:solidFill>
                  <a:srgbClr val="0070C0"/>
                </a:solidFill>
              </a:rPr>
              <a:t>RF test stands </a:t>
            </a:r>
            <a:r>
              <a:rPr lang="en-US" sz="1400" dirty="0"/>
              <a:t>and first module (700 MHz test stand) right away</a:t>
            </a:r>
          </a:p>
        </p:txBody>
      </p:sp>
      <p:sp>
        <p:nvSpPr>
          <p:cNvPr id="8" name="AutoShape 2">
            <a:extLst>
              <a:ext uri="{FF2B5EF4-FFF2-40B4-BE49-F238E27FC236}">
                <a16:creationId xmlns:a16="http://schemas.microsoft.com/office/drawing/2014/main" id="{7108523B-E17A-F1B9-9DAD-280E580F04E5}"/>
              </a:ext>
            </a:extLst>
          </p:cNvPr>
          <p:cNvSpPr>
            <a:spLocks noChangeAspect="1" noChangeArrowheads="1"/>
          </p:cNvSpPr>
          <p:nvPr/>
        </p:nvSpPr>
        <p:spPr bwMode="auto">
          <a:xfrm>
            <a:off x="4419600" y="165586"/>
            <a:ext cx="2558564" cy="25585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diagram of a process&#10;&#10;AI-generated content may be incorrect.">
            <a:extLst>
              <a:ext uri="{FF2B5EF4-FFF2-40B4-BE49-F238E27FC236}">
                <a16:creationId xmlns:a16="http://schemas.microsoft.com/office/drawing/2014/main" id="{87D0638D-90B5-F73E-58E4-38D038AE48F1}"/>
              </a:ext>
            </a:extLst>
          </p:cNvPr>
          <p:cNvPicPr>
            <a:picLocks noChangeAspect="1"/>
          </p:cNvPicPr>
          <p:nvPr/>
        </p:nvPicPr>
        <p:blipFill>
          <a:blip r:embed="rId5"/>
          <a:stretch>
            <a:fillRect/>
          </a:stretch>
        </p:blipFill>
        <p:spPr>
          <a:xfrm>
            <a:off x="35497" y="440656"/>
            <a:ext cx="7416823" cy="2894268"/>
          </a:xfrm>
          <a:prstGeom prst="rect">
            <a:avLst/>
          </a:prstGeom>
        </p:spPr>
      </p:pic>
      <p:sp>
        <p:nvSpPr>
          <p:cNvPr id="13" name="TextBox 12">
            <a:extLst>
              <a:ext uri="{FF2B5EF4-FFF2-40B4-BE49-F238E27FC236}">
                <a16:creationId xmlns:a16="http://schemas.microsoft.com/office/drawing/2014/main" id="{CE3EE664-DB7B-4B4A-7582-CDEE53598DFB}"/>
              </a:ext>
            </a:extLst>
          </p:cNvPr>
          <p:cNvSpPr txBox="1"/>
          <p:nvPr/>
        </p:nvSpPr>
        <p:spPr>
          <a:xfrm>
            <a:off x="6737869" y="1901667"/>
            <a:ext cx="2241672" cy="738664"/>
          </a:xfrm>
          <a:prstGeom prst="rect">
            <a:avLst/>
          </a:prstGeom>
          <a:noFill/>
        </p:spPr>
        <p:txBody>
          <a:bodyPr wrap="square" rtlCol="0">
            <a:spAutoFit/>
          </a:bodyPr>
          <a:lstStyle/>
          <a:p>
            <a:r>
              <a:rPr lang="en-US" sz="1400" dirty="0"/>
              <a:t>Important </a:t>
            </a:r>
            <a:r>
              <a:rPr lang="en-US" sz="1400" dirty="0">
                <a:solidFill>
                  <a:srgbClr val="0070C0"/>
                </a:solidFill>
              </a:rPr>
              <a:t>decision in 2028 on</a:t>
            </a:r>
            <a:r>
              <a:rPr lang="en-US" sz="1400" dirty="0"/>
              <a:t> sharing of effort and </a:t>
            </a:r>
            <a:r>
              <a:rPr lang="en-US" sz="1400" dirty="0">
                <a:solidFill>
                  <a:srgbClr val="0070C0"/>
                </a:solidFill>
              </a:rPr>
              <a:t>demonstrator location</a:t>
            </a:r>
            <a:endParaRPr lang="en-US" sz="1400" dirty="0"/>
          </a:p>
        </p:txBody>
      </p:sp>
    </p:spTree>
    <p:extLst>
      <p:ext uri="{BB962C8B-B14F-4D97-AF65-F5344CB8AC3E}">
        <p14:creationId xmlns:p14="http://schemas.microsoft.com/office/powerpoint/2010/main" val="3833683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3DD06-4060-DE16-6F0F-DDD31EA0037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EB1250-90A8-EE51-D936-9679231EFD22}"/>
              </a:ext>
            </a:extLst>
          </p:cNvPr>
          <p:cNvSpPr>
            <a:spLocks noGrp="1"/>
          </p:cNvSpPr>
          <p:nvPr>
            <p:ph type="ftr" sz="quarter" idx="3"/>
          </p:nvPr>
        </p:nvSpPr>
        <p:spPr>
          <a:xfrm>
            <a:off x="35496" y="4977845"/>
            <a:ext cx="6768752" cy="195485"/>
          </a:xfrm>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B63B584A-2EA8-DF96-22F2-605D797414FF}"/>
              </a:ext>
            </a:extLst>
          </p:cNvPr>
          <p:cNvSpPr>
            <a:spLocks noGrp="1"/>
          </p:cNvSpPr>
          <p:nvPr>
            <p:ph type="title"/>
          </p:nvPr>
        </p:nvSpPr>
        <p:spPr>
          <a:xfrm>
            <a:off x="1295400" y="-20538"/>
            <a:ext cx="6781800" cy="565175"/>
          </a:xfrm>
        </p:spPr>
        <p:txBody>
          <a:bodyPr/>
          <a:lstStyle/>
          <a:p>
            <a:pPr algn="ctr"/>
            <a:r>
              <a:rPr lang="en-US" sz="3200" b="0" strike="noStrike" spc="-1" dirty="0">
                <a:solidFill>
                  <a:srgbClr val="000000"/>
                </a:solidFill>
                <a:latin typeface="Calibri" panose="020F0502020204030204" pitchFamily="34" charset="0"/>
                <a:cs typeface="Calibri" panose="020F0502020204030204" pitchFamily="34" charset="0"/>
              </a:rPr>
              <a:t>Way Forward</a:t>
            </a:r>
            <a:endParaRPr lang="en-US" sz="3200" dirty="0">
              <a:latin typeface="Calibri"/>
              <a:cs typeface="Calibri"/>
            </a:endParaRPr>
          </a:p>
        </p:txBody>
      </p:sp>
      <p:sp>
        <p:nvSpPr>
          <p:cNvPr id="8" name="TextBox 4">
            <a:extLst>
              <a:ext uri="{FF2B5EF4-FFF2-40B4-BE49-F238E27FC236}">
                <a16:creationId xmlns:a16="http://schemas.microsoft.com/office/drawing/2014/main" id="{3C644AD6-86B9-A4C9-0DFD-81A1B836B1AD}"/>
              </a:ext>
            </a:extLst>
          </p:cNvPr>
          <p:cNvSpPr/>
          <p:nvPr/>
        </p:nvSpPr>
        <p:spPr>
          <a:xfrm>
            <a:off x="118526" y="555526"/>
            <a:ext cx="4165442" cy="4383756"/>
          </a:xfrm>
          <a:prstGeom prst="rect">
            <a:avLst/>
          </a:prstGeom>
          <a:noFill/>
          <a:ln w="0">
            <a:noFill/>
          </a:ln>
        </p:spPr>
        <p:style>
          <a:lnRef idx="0">
            <a:scrgbClr r="0" g="0" b="0"/>
          </a:lnRef>
          <a:fillRef idx="0">
            <a:scrgbClr r="0" g="0" b="0"/>
          </a:fillRef>
          <a:effectRef idx="0">
            <a:scrgbClr r="0" g="0" b="0"/>
          </a:effectRef>
          <a:fontRef idx="minor"/>
        </p:style>
        <p:txBody>
          <a:bodyPr wrap="square" lIns="74160" tIns="37080" rIns="74160" bIns="37080" anchor="t">
            <a:spAutoFit/>
          </a:bodyPr>
          <a:lstStyle/>
          <a:p>
            <a:r>
              <a:rPr lang="en-US" sz="1400" b="1" spc="-1" dirty="0">
                <a:solidFill>
                  <a:srgbClr val="000000"/>
                </a:solidFill>
                <a:latin typeface="Calibri" panose="020F0502020204030204" pitchFamily="34" charset="0"/>
                <a:cs typeface="Calibri" panose="020F0502020204030204" pitchFamily="34" charset="0"/>
              </a:rPr>
              <a:t>Implement the proposed R&amp;D plan</a:t>
            </a:r>
            <a:r>
              <a:rPr lang="en-US" sz="1400" spc="-1" dirty="0">
                <a:solidFill>
                  <a:srgbClr val="000000"/>
                </a:solidFill>
                <a:latin typeface="Calibri" panose="020F0502020204030204" pitchFamily="34" charset="0"/>
                <a:cs typeface="Calibri" panose="020F0502020204030204" pitchFamily="34" charset="0"/>
              </a:rPr>
              <a:t>, with deliverables and resources estimates for the next 10 years</a:t>
            </a:r>
          </a:p>
          <a:p>
            <a:pPr marL="171450" indent="-171450">
              <a:buFont typeface="Arial" panose="020B0604020202020204" pitchFamily="34" charset="0"/>
              <a:buChar char="•"/>
            </a:pPr>
            <a:r>
              <a:rPr lang="en-US" sz="1400" spc="-1" dirty="0">
                <a:solidFill>
                  <a:srgbClr val="0070C0"/>
                </a:solidFill>
                <a:latin typeface="Calibri" panose="020F0502020204030204" pitchFamily="34" charset="0"/>
                <a:cs typeface="Calibri" panose="020F0502020204030204" pitchFamily="34" charset="0"/>
              </a:rPr>
              <a:t>Prepare sharing of work between partners</a:t>
            </a:r>
          </a:p>
          <a:p>
            <a:pPr marL="171450" indent="-171450">
              <a:buFont typeface="Arial" panose="020B0604020202020204" pitchFamily="34" charset="0"/>
              <a:buChar char="•"/>
            </a:pPr>
            <a:r>
              <a:rPr lang="en-US" sz="1400" spc="-1" dirty="0">
                <a:solidFill>
                  <a:srgbClr val="0070C0"/>
                </a:solidFill>
                <a:latin typeface="Calibri" panose="020F0502020204030204" pitchFamily="34" charset="0"/>
                <a:cs typeface="Calibri" panose="020F0502020204030204" pitchFamily="34" charset="0"/>
              </a:rPr>
              <a:t>Central funding through CERN and other partners is instrumental</a:t>
            </a:r>
          </a:p>
          <a:p>
            <a:pPr marL="171450" indent="-171450">
              <a:buFont typeface="Arial" panose="020B0604020202020204" pitchFamily="34" charset="0"/>
              <a:buChar char="•"/>
            </a:pPr>
            <a:r>
              <a:rPr lang="en-US" sz="1400" spc="-1" dirty="0">
                <a:solidFill>
                  <a:srgbClr val="0070C0"/>
                </a:solidFill>
                <a:latin typeface="Calibri" panose="020F0502020204030204" pitchFamily="34" charset="0"/>
                <a:cs typeface="Calibri" panose="020F0502020204030204" pitchFamily="34" charset="0"/>
              </a:rPr>
              <a:t>Identify additional funding sources</a:t>
            </a:r>
          </a:p>
          <a:p>
            <a:pPr marL="171450" indent="-171450">
              <a:buFont typeface="Arial" panose="020B0604020202020204" pitchFamily="34" charset="0"/>
              <a:buChar char="•"/>
            </a:pPr>
            <a:r>
              <a:rPr lang="en-US" sz="1400" spc="-1" dirty="0">
                <a:solidFill>
                  <a:srgbClr val="0070C0"/>
                </a:solidFill>
                <a:latin typeface="Calibri" panose="020F0502020204030204" pitchFamily="34" charset="0"/>
                <a:cs typeface="Calibri" panose="020F0502020204030204" pitchFamily="34" charset="0"/>
              </a:rPr>
              <a:t>Need strong support of ESPPU</a:t>
            </a:r>
          </a:p>
          <a:p>
            <a:endParaRPr lang="en-US" sz="1400" b="1" spc="-1" dirty="0">
              <a:solidFill>
                <a:srgbClr val="000000"/>
              </a:solidFill>
              <a:latin typeface="Calibri" panose="020F0502020204030204" pitchFamily="34" charset="0"/>
              <a:cs typeface="Calibri" panose="020F0502020204030204" pitchFamily="34" charset="0"/>
            </a:endParaRPr>
          </a:p>
          <a:p>
            <a:r>
              <a:rPr lang="en-US" sz="1400" b="1" spc="-1" dirty="0">
                <a:solidFill>
                  <a:srgbClr val="000000"/>
                </a:solidFill>
                <a:latin typeface="Calibri" panose="020F0502020204030204" pitchFamily="34" charset="0"/>
                <a:cs typeface="Calibri" panose="020F0502020204030204" pitchFamily="34" charset="0"/>
              </a:rPr>
              <a:t>Started a task force to prepare the implementation</a:t>
            </a:r>
          </a:p>
          <a:p>
            <a:pPr marL="285750" indent="-285750">
              <a:buFont typeface="Arial" panose="020B0604020202020204" pitchFamily="34" charset="0"/>
              <a:buChar char="•"/>
            </a:pPr>
            <a:endParaRPr lang="en-US" sz="1400" spc="-1" dirty="0">
              <a:solidFill>
                <a:srgbClr val="000000"/>
              </a:solidFill>
              <a:latin typeface="Calibri" panose="020F0502020204030204" pitchFamily="34" charset="0"/>
              <a:cs typeface="Calibri" panose="020F0502020204030204" pitchFamily="34" charset="0"/>
            </a:endParaRPr>
          </a:p>
          <a:p>
            <a:r>
              <a:rPr lang="en-US" sz="1400" spc="-1" dirty="0">
                <a:solidFill>
                  <a:srgbClr val="000000"/>
                </a:solidFill>
                <a:latin typeface="Calibri" panose="020F0502020204030204" pitchFamily="34" charset="0"/>
                <a:cs typeface="Calibri" panose="020F0502020204030204" pitchFamily="34" charset="0"/>
              </a:rPr>
              <a:t>Exploit synergy with other particle physics and accelerators</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Muons, neutrinos, …</a:t>
            </a:r>
          </a:p>
          <a:p>
            <a:endParaRPr lang="en-US" sz="1400" spc="-1" dirty="0">
              <a:solidFill>
                <a:srgbClr val="000000"/>
              </a:solidFill>
              <a:latin typeface="Calibri" panose="020F0502020204030204" pitchFamily="34" charset="0"/>
              <a:cs typeface="Calibri" panose="020F0502020204030204" pitchFamily="34" charset="0"/>
            </a:endParaRPr>
          </a:p>
          <a:p>
            <a:r>
              <a:rPr lang="en-US" sz="1400" b="1" spc="-1" dirty="0">
                <a:solidFill>
                  <a:srgbClr val="000000"/>
                </a:solidFill>
                <a:latin typeface="Calibri" panose="020F0502020204030204" pitchFamily="34" charset="0"/>
                <a:cs typeface="Calibri" panose="020F0502020204030204" pitchFamily="34" charset="0"/>
              </a:rPr>
              <a:t>Strong synergy with societal applications </a:t>
            </a:r>
            <a:r>
              <a:rPr lang="en-US" sz="1400" spc="-1" dirty="0">
                <a:solidFill>
                  <a:srgbClr val="000000"/>
                </a:solidFill>
                <a:latin typeface="Calibri" panose="020F0502020204030204" pitchFamily="34" charset="0"/>
                <a:cs typeface="Calibri" panose="020F0502020204030204" pitchFamily="34" charset="0"/>
              </a:rPr>
              <a:t>exist</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HTS magnets for fusion reactors, wind power generators, motors, material science, health applications</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Power converter</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D921D73D-052A-BC7E-E2B8-24041CEC0E9E}"/>
              </a:ext>
            </a:extLst>
          </p:cNvPr>
          <p:cNvSpPr>
            <a:spLocks noGrp="1"/>
          </p:cNvSpPr>
          <p:nvPr>
            <p:ph type="sldNum" sz="quarter" idx="4"/>
          </p:nvPr>
        </p:nvSpPr>
        <p:spPr/>
        <p:txBody>
          <a:bodyPr/>
          <a:lstStyle/>
          <a:p>
            <a:fld id="{974172A1-1CBF-0B40-9234-7D4D80EC19EA}" type="slidenum">
              <a:rPr lang="en-GB" smtClean="0"/>
              <a:pPr/>
              <a:t>21</a:t>
            </a:fld>
            <a:endParaRPr lang="en-GB" dirty="0"/>
          </a:p>
        </p:txBody>
      </p:sp>
      <p:pic>
        <p:nvPicPr>
          <p:cNvPr id="16" name="Picture 6" descr="Fig. 3. - (a) Magnetic field distribution of the 10 MW HTS generator and (b) perpendicular magnetic field distribution of the HTS coil.">
            <a:extLst>
              <a:ext uri="{FF2B5EF4-FFF2-40B4-BE49-F238E27FC236}">
                <a16:creationId xmlns:a16="http://schemas.microsoft.com/office/drawing/2014/main" id="{59D6B572-F4D9-891A-7AA7-3128C66C76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1451" y="551907"/>
            <a:ext cx="2066346" cy="9956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RI with ultrahigh field strength and high-performance gradients:  challenges and opportunities for clinical neuroimaging at 7 T and beyond |  European Radiology Experimental | Full Text">
            <a:extLst>
              <a:ext uri="{FF2B5EF4-FFF2-40B4-BE49-F238E27FC236}">
                <a16:creationId xmlns:a16="http://schemas.microsoft.com/office/drawing/2014/main" id="{2156811D-088C-5CC4-E928-EFC04543111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806732" y="921010"/>
            <a:ext cx="1279746" cy="7267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296D79D-399E-E4B6-ADC7-CEC4A011C568}"/>
              </a:ext>
            </a:extLst>
          </p:cNvPr>
          <p:cNvSpPr txBox="1"/>
          <p:nvPr/>
        </p:nvSpPr>
        <p:spPr>
          <a:xfrm>
            <a:off x="6517797" y="466926"/>
            <a:ext cx="1330803" cy="400110"/>
          </a:xfrm>
          <a:prstGeom prst="rect">
            <a:avLst/>
          </a:prstGeom>
          <a:solidFill>
            <a:schemeClr val="bg1">
              <a:alpha val="50191"/>
            </a:schemeClr>
          </a:solidFill>
        </p:spPr>
        <p:txBody>
          <a:bodyPr wrap="square" rtlCol="0">
            <a:spAutoFit/>
          </a:bodyPr>
          <a:lstStyle/>
          <a:p>
            <a:r>
              <a:rPr lang="en-US" sz="1000" dirty="0"/>
              <a:t>D</a:t>
            </a:r>
            <a:r>
              <a:rPr lang="en-CH" sz="1000" dirty="0"/>
              <a:t>esign of 10 MW HTS wind generator</a:t>
            </a:r>
          </a:p>
        </p:txBody>
      </p:sp>
      <p:pic>
        <p:nvPicPr>
          <p:cNvPr id="20" name="Picture 19" descr="A picture containing diagram, text, line, plan&#10;&#10;Description automatically generated">
            <a:extLst>
              <a:ext uri="{FF2B5EF4-FFF2-40B4-BE49-F238E27FC236}">
                <a16:creationId xmlns:a16="http://schemas.microsoft.com/office/drawing/2014/main" id="{DB736BE5-D047-3936-E52B-4BC44A28408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91165" y="1714202"/>
            <a:ext cx="1895641" cy="893989"/>
          </a:xfrm>
          <a:prstGeom prst="rect">
            <a:avLst/>
          </a:prstGeom>
        </p:spPr>
      </p:pic>
      <p:pic>
        <p:nvPicPr>
          <p:cNvPr id="21" name="Picture 2" descr="Fusion for Energy (F4E) | Europäische Union">
            <a:extLst>
              <a:ext uri="{FF2B5EF4-FFF2-40B4-BE49-F238E27FC236}">
                <a16:creationId xmlns:a16="http://schemas.microsoft.com/office/drawing/2014/main" id="{FF9D638B-A18F-861E-80E7-0EBBDC30780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5720" y="1133041"/>
            <a:ext cx="611143" cy="6111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EUROfusion | LinkedIn">
            <a:extLst>
              <a:ext uri="{FF2B5EF4-FFF2-40B4-BE49-F238E27FC236}">
                <a16:creationId xmlns:a16="http://schemas.microsoft.com/office/drawing/2014/main" id="{06D77A5B-E716-3591-8DC5-C3FF6BD1EA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5720" y="1908550"/>
            <a:ext cx="611143" cy="6111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Gauss Fusion | LinkedIn">
            <a:extLst>
              <a:ext uri="{FF2B5EF4-FFF2-40B4-BE49-F238E27FC236}">
                <a16:creationId xmlns:a16="http://schemas.microsoft.com/office/drawing/2014/main" id="{D6F53CE9-1143-90B4-6E19-6695DFB1DF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5720" y="2615775"/>
            <a:ext cx="611143" cy="6111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gip – Wikipedia">
            <a:extLst>
              <a:ext uri="{FF2B5EF4-FFF2-40B4-BE49-F238E27FC236}">
                <a16:creationId xmlns:a16="http://schemas.microsoft.com/office/drawing/2014/main" id="{2B6BA2E3-678B-1A29-5580-7D270341C1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9810" y="3335855"/>
            <a:ext cx="602960" cy="7366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Infineon Technologies AG - InCabin">
            <a:extLst>
              <a:ext uri="{FF2B5EF4-FFF2-40B4-BE49-F238E27FC236}">
                <a16:creationId xmlns:a16="http://schemas.microsoft.com/office/drawing/2014/main" id="{C03E1E24-7406-9D0E-6D48-4416D133D5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8095" y="4415975"/>
            <a:ext cx="826393" cy="36429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4">
            <a:extLst>
              <a:ext uri="{FF2B5EF4-FFF2-40B4-BE49-F238E27FC236}">
                <a16:creationId xmlns:a16="http://schemas.microsoft.com/office/drawing/2014/main" id="{492F0048-FCE0-F7B7-D090-81FFFC5C2062}"/>
              </a:ext>
            </a:extLst>
          </p:cNvPr>
          <p:cNvSpPr/>
          <p:nvPr/>
        </p:nvSpPr>
        <p:spPr>
          <a:xfrm>
            <a:off x="4283559" y="4170803"/>
            <a:ext cx="3816833" cy="505771"/>
          </a:xfrm>
          <a:prstGeom prst="rect">
            <a:avLst/>
          </a:prstGeom>
          <a:solidFill>
            <a:schemeClr val="accent5">
              <a:lumMod val="20000"/>
              <a:lumOff val="80000"/>
              <a:alpha val="50100"/>
            </a:schemeClr>
          </a:solidFill>
          <a:ln w="0">
            <a:noFill/>
          </a:ln>
        </p:spPr>
        <p:style>
          <a:lnRef idx="0">
            <a:scrgbClr r="0" g="0" b="0"/>
          </a:lnRef>
          <a:fillRef idx="0">
            <a:scrgbClr r="0" g="0" b="0"/>
          </a:fillRef>
          <a:effectRef idx="0">
            <a:scrgbClr r="0" g="0" b="0"/>
          </a:effectRef>
          <a:fontRef idx="minor"/>
        </p:style>
        <p:txBody>
          <a:bodyPr wrap="square" lIns="74160" tIns="37080" rIns="74160" bIns="37080" anchor="t">
            <a:spAutoFit/>
          </a:bodyPr>
          <a:lstStyle/>
          <a:p>
            <a:r>
              <a:rPr lang="en-US" sz="1400" b="1" spc="-1" dirty="0">
                <a:solidFill>
                  <a:srgbClr val="000000"/>
                </a:solidFill>
                <a:latin typeface="Calibri" panose="020F0502020204030204" pitchFamily="34" charset="0"/>
                <a:cs typeface="Calibri" panose="020F0502020204030204" pitchFamily="34" charset="0"/>
              </a:rPr>
              <a:t>Early career experts </a:t>
            </a:r>
            <a:r>
              <a:rPr lang="en-US" sz="1400" spc="-1" dirty="0">
                <a:solidFill>
                  <a:srgbClr val="000000"/>
                </a:solidFill>
                <a:latin typeface="Calibri" panose="020F0502020204030204" pitchFamily="34" charset="0"/>
                <a:cs typeface="Calibri" panose="020F0502020204030204" pitchFamily="34" charset="0"/>
              </a:rPr>
              <a:t>are very motivated by the required and possible innovations</a:t>
            </a:r>
          </a:p>
        </p:txBody>
      </p:sp>
      <p:sp>
        <p:nvSpPr>
          <p:cNvPr id="30" name="TextBox 4">
            <a:extLst>
              <a:ext uri="{FF2B5EF4-FFF2-40B4-BE49-F238E27FC236}">
                <a16:creationId xmlns:a16="http://schemas.microsoft.com/office/drawing/2014/main" id="{F7A2639F-E8F8-EB60-98EB-4EBD833193D4}"/>
              </a:ext>
            </a:extLst>
          </p:cNvPr>
          <p:cNvSpPr/>
          <p:nvPr/>
        </p:nvSpPr>
        <p:spPr>
          <a:xfrm>
            <a:off x="4283559" y="2787774"/>
            <a:ext cx="3816833" cy="1152102"/>
          </a:xfrm>
          <a:prstGeom prst="rect">
            <a:avLst/>
          </a:prstGeom>
          <a:solidFill>
            <a:schemeClr val="accent5">
              <a:lumMod val="20000"/>
              <a:lumOff val="80000"/>
              <a:alpha val="50100"/>
            </a:schemeClr>
          </a:solidFill>
          <a:ln w="0">
            <a:noFill/>
          </a:ln>
        </p:spPr>
        <p:style>
          <a:lnRef idx="0">
            <a:scrgbClr r="0" g="0" b="0"/>
          </a:lnRef>
          <a:fillRef idx="0">
            <a:scrgbClr r="0" g="0" b="0"/>
          </a:fillRef>
          <a:effectRef idx="0">
            <a:scrgbClr r="0" g="0" b="0"/>
          </a:effectRef>
          <a:fontRef idx="minor"/>
        </p:style>
        <p:txBody>
          <a:bodyPr wrap="square" lIns="74160" tIns="37080" rIns="74160" bIns="37080" anchor="t">
            <a:spAutoFit/>
          </a:bodyPr>
          <a:lstStyle/>
          <a:p>
            <a:r>
              <a:rPr lang="en-US" sz="1400" b="1" spc="-1" dirty="0">
                <a:solidFill>
                  <a:srgbClr val="000000"/>
                </a:solidFill>
                <a:latin typeface="Calibri" panose="020F0502020204030204" pitchFamily="34" charset="0"/>
                <a:cs typeface="Calibri" panose="020F0502020204030204" pitchFamily="34" charset="0"/>
              </a:rPr>
              <a:t>Collaboration on target solenoid/fusion</a:t>
            </a:r>
            <a:r>
              <a:rPr lang="en-US" sz="1400" spc="-1" dirty="0">
                <a:solidFill>
                  <a:srgbClr val="000000"/>
                </a:solidFill>
                <a:latin typeface="Calibri" panose="020F0502020204030204" pitchFamily="34" charset="0"/>
                <a:cs typeface="Calibri" panose="020F0502020204030204" pitchFamily="34" charset="0"/>
              </a:rPr>
              <a:t> with F4P, </a:t>
            </a:r>
            <a:r>
              <a:rPr lang="en-US" sz="1400" spc="-1" dirty="0" err="1">
                <a:solidFill>
                  <a:srgbClr val="000000"/>
                </a:solidFill>
                <a:latin typeface="Calibri" panose="020F0502020204030204" pitchFamily="34" charset="0"/>
                <a:cs typeface="Calibri" panose="020F0502020204030204" pitchFamily="34" charset="0"/>
              </a:rPr>
              <a:t>ERUOFusion</a:t>
            </a:r>
            <a:r>
              <a:rPr lang="en-US" sz="1400" spc="-1" dirty="0">
                <a:solidFill>
                  <a:srgbClr val="000000"/>
                </a:solidFill>
                <a:latin typeface="Calibri" panose="020F0502020204030204" pitchFamily="34" charset="0"/>
                <a:cs typeface="Calibri" panose="020F0502020204030204" pitchFamily="34" charset="0"/>
              </a:rPr>
              <a:t>, </a:t>
            </a:r>
            <a:r>
              <a:rPr lang="en-US" sz="1400" spc="-1" dirty="0" err="1">
                <a:solidFill>
                  <a:srgbClr val="000000"/>
                </a:solidFill>
                <a:latin typeface="Calibri" panose="020F0502020204030204" pitchFamily="34" charset="0"/>
                <a:cs typeface="Calibri" panose="020F0502020204030204" pitchFamily="34" charset="0"/>
              </a:rPr>
              <a:t>GaussFusion</a:t>
            </a:r>
            <a:r>
              <a:rPr lang="en-US" sz="1400" spc="-1" dirty="0">
                <a:solidFill>
                  <a:srgbClr val="000000"/>
                </a:solidFill>
                <a:latin typeface="Calibri" panose="020F0502020204030204" pitchFamily="34" charset="0"/>
                <a:cs typeface="Calibri" panose="020F0502020204030204" pitchFamily="34" charset="0"/>
              </a:rPr>
              <a:t>, ENI is key example</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Have agreements that will lead to resources</a:t>
            </a: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An opportunity for particle physics to make an important impact on society</a:t>
            </a:r>
          </a:p>
        </p:txBody>
      </p:sp>
    </p:spTree>
    <p:extLst>
      <p:ext uri="{BB962C8B-B14F-4D97-AF65-F5344CB8AC3E}">
        <p14:creationId xmlns:p14="http://schemas.microsoft.com/office/powerpoint/2010/main" val="2987752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B61A6-3970-B541-9BB8-36CB387F1CF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2BF400-B1F6-18FA-5D38-DC94FFA4724A}"/>
              </a:ext>
            </a:extLst>
          </p:cNvPr>
          <p:cNvSpPr>
            <a:spLocks noGrp="1"/>
          </p:cNvSpPr>
          <p:nvPr>
            <p:ph type="ftr" sz="quarter" idx="3"/>
          </p:nvPr>
        </p:nvSpPr>
        <p:spPr>
          <a:xfrm>
            <a:off x="35496" y="4977845"/>
            <a:ext cx="6768752" cy="195485"/>
          </a:xfrm>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BF543881-A9D5-14EE-FDED-3ECD2DFCB4BE}"/>
              </a:ext>
            </a:extLst>
          </p:cNvPr>
          <p:cNvSpPr>
            <a:spLocks noGrp="1"/>
          </p:cNvSpPr>
          <p:nvPr>
            <p:ph type="title"/>
          </p:nvPr>
        </p:nvSpPr>
        <p:spPr>
          <a:xfrm>
            <a:off x="1295400" y="-20538"/>
            <a:ext cx="6781800" cy="565175"/>
          </a:xfrm>
        </p:spPr>
        <p:txBody>
          <a:bodyPr/>
          <a:lstStyle/>
          <a:p>
            <a:pPr algn="ctr"/>
            <a:r>
              <a:rPr lang="en-US" sz="3200" b="0" strike="noStrike" spc="-1" dirty="0">
                <a:solidFill>
                  <a:srgbClr val="000000"/>
                </a:solidFill>
                <a:latin typeface="Calibri" panose="020F0502020204030204" pitchFamily="34" charset="0"/>
                <a:cs typeface="Calibri" panose="020F0502020204030204" pitchFamily="34" charset="0"/>
              </a:rPr>
              <a:t>Conclusion</a:t>
            </a:r>
            <a:endParaRPr lang="en-US" sz="3200" dirty="0">
              <a:latin typeface="Calibri"/>
              <a:cs typeface="Calibri"/>
            </a:endParaRPr>
          </a:p>
        </p:txBody>
      </p:sp>
      <p:sp>
        <p:nvSpPr>
          <p:cNvPr id="8" name="TextBox 4">
            <a:extLst>
              <a:ext uri="{FF2B5EF4-FFF2-40B4-BE49-F238E27FC236}">
                <a16:creationId xmlns:a16="http://schemas.microsoft.com/office/drawing/2014/main" id="{BB4866FF-9341-9DEA-D946-1AB1C94C023F}"/>
              </a:ext>
            </a:extLst>
          </p:cNvPr>
          <p:cNvSpPr/>
          <p:nvPr/>
        </p:nvSpPr>
        <p:spPr>
          <a:xfrm>
            <a:off x="107504" y="627534"/>
            <a:ext cx="5976664" cy="1059769"/>
          </a:xfrm>
          <a:prstGeom prst="rect">
            <a:avLst/>
          </a:prstGeom>
          <a:noFill/>
          <a:ln w="0">
            <a:noFill/>
          </a:ln>
        </p:spPr>
        <p:style>
          <a:lnRef idx="0">
            <a:scrgbClr r="0" g="0" b="0"/>
          </a:lnRef>
          <a:fillRef idx="0">
            <a:scrgbClr r="0" g="0" b="0"/>
          </a:fillRef>
          <a:effectRef idx="0">
            <a:scrgbClr r="0" g="0" b="0"/>
          </a:effectRef>
          <a:fontRef idx="minor"/>
        </p:style>
        <p:txBody>
          <a:bodyPr wrap="square" lIns="74160" tIns="37080" rIns="74160" bIns="37080" anchor="t">
            <a:spAutoFit/>
          </a:bodyPr>
          <a:lstStyle/>
          <a:p>
            <a:r>
              <a:rPr lang="en-US" sz="1600" spc="-1" dirty="0">
                <a:solidFill>
                  <a:srgbClr val="000000"/>
                </a:solidFill>
                <a:latin typeface="Calibri" panose="020F0502020204030204" pitchFamily="34" charset="0"/>
                <a:cs typeface="Calibri" panose="020F0502020204030204" pitchFamily="34" charset="0"/>
              </a:rPr>
              <a:t>Excellent technical progress has been made, in spite of resource limitations</a:t>
            </a:r>
          </a:p>
          <a:p>
            <a:pPr marL="285750" indent="-285750">
              <a:buFont typeface="Arial" panose="020B0604020202020204" pitchFamily="34" charset="0"/>
              <a:buChar char="•"/>
            </a:pPr>
            <a:r>
              <a:rPr lang="en-US" sz="1600" spc="-1" dirty="0">
                <a:solidFill>
                  <a:srgbClr val="000000"/>
                </a:solidFill>
                <a:latin typeface="Calibri" panose="020F0502020204030204" pitchFamily="34" charset="0"/>
                <a:cs typeface="Calibri" panose="020F0502020204030204" pitchFamily="34" charset="0"/>
              </a:rPr>
              <a:t>Supported by review committees from </a:t>
            </a:r>
            <a:r>
              <a:rPr lang="en-US" sz="1600" b="1" spc="-1" dirty="0">
                <a:solidFill>
                  <a:srgbClr val="000000"/>
                </a:solidFill>
                <a:latin typeface="Calibri" panose="020F0502020204030204" pitchFamily="34" charset="0"/>
                <a:cs typeface="Calibri" panose="020F0502020204030204" pitchFamily="34" charset="0"/>
              </a:rPr>
              <a:t>LDG</a:t>
            </a:r>
            <a:r>
              <a:rPr lang="en-US" sz="1600" spc="-1" dirty="0">
                <a:solidFill>
                  <a:srgbClr val="000000"/>
                </a:solidFill>
                <a:latin typeface="Calibri" panose="020F0502020204030204" pitchFamily="34" charset="0"/>
                <a:cs typeface="Calibri" panose="020F0502020204030204" pitchFamily="34" charset="0"/>
              </a:rPr>
              <a:t>, </a:t>
            </a:r>
            <a:r>
              <a:rPr lang="en-US" sz="1600" b="1" spc="-1" dirty="0">
                <a:solidFill>
                  <a:srgbClr val="000000"/>
                </a:solidFill>
                <a:latin typeface="Calibri" panose="020F0502020204030204" pitchFamily="34" charset="0"/>
                <a:cs typeface="Calibri" panose="020F0502020204030204" pitchFamily="34" charset="0"/>
              </a:rPr>
              <a:t>MuCol</a:t>
            </a:r>
            <a:r>
              <a:rPr lang="en-US" sz="1600" spc="-1" dirty="0">
                <a:solidFill>
                  <a:srgbClr val="000000"/>
                </a:solidFill>
                <a:latin typeface="Calibri" panose="020F0502020204030204" pitchFamily="34" charset="0"/>
                <a:cs typeface="Calibri" panose="020F0502020204030204" pitchFamily="34" charset="0"/>
              </a:rPr>
              <a:t>, and </a:t>
            </a:r>
            <a:r>
              <a:rPr lang="en-US" sz="1600" b="1" spc="-1" dirty="0">
                <a:solidFill>
                  <a:srgbClr val="000000"/>
                </a:solidFill>
                <a:latin typeface="Calibri" panose="020F0502020204030204" pitchFamily="34" charset="0"/>
                <a:cs typeface="Calibri" panose="020F0502020204030204" pitchFamily="34" charset="0"/>
              </a:rPr>
              <a:t>International Advisory Committee</a:t>
            </a:r>
            <a:r>
              <a:rPr lang="en-US" sz="1600" spc="-1" dirty="0">
                <a:solidFill>
                  <a:srgbClr val="000000"/>
                </a:solidFill>
                <a:latin typeface="Calibri" panose="020F0502020204030204" pitchFamily="34" charset="0"/>
                <a:cs typeface="Calibri" panose="020F0502020204030204" pitchFamily="34" charset="0"/>
              </a:rPr>
              <a:t> reviews</a:t>
            </a:r>
          </a:p>
        </p:txBody>
      </p:sp>
      <p:sp>
        <p:nvSpPr>
          <p:cNvPr id="4" name="Slide Number Placeholder 3">
            <a:extLst>
              <a:ext uri="{FF2B5EF4-FFF2-40B4-BE49-F238E27FC236}">
                <a16:creationId xmlns:a16="http://schemas.microsoft.com/office/drawing/2014/main" id="{7C240463-5F2F-6FF5-B417-01624A766702}"/>
              </a:ext>
            </a:extLst>
          </p:cNvPr>
          <p:cNvSpPr>
            <a:spLocks noGrp="1"/>
          </p:cNvSpPr>
          <p:nvPr>
            <p:ph type="sldNum" sz="quarter" idx="4"/>
          </p:nvPr>
        </p:nvSpPr>
        <p:spPr/>
        <p:txBody>
          <a:bodyPr/>
          <a:lstStyle/>
          <a:p>
            <a:fld id="{974172A1-1CBF-0B40-9234-7D4D80EC19EA}" type="slidenum">
              <a:rPr lang="en-GB" smtClean="0"/>
              <a:pPr/>
              <a:t>22</a:t>
            </a:fld>
            <a:endParaRPr lang="en-GB" dirty="0"/>
          </a:p>
        </p:txBody>
      </p:sp>
      <p:sp>
        <p:nvSpPr>
          <p:cNvPr id="2" name="TextBox 1">
            <a:extLst>
              <a:ext uri="{FF2B5EF4-FFF2-40B4-BE49-F238E27FC236}">
                <a16:creationId xmlns:a16="http://schemas.microsoft.com/office/drawing/2014/main" id="{BF074939-771D-B18B-9F06-ADA28588F675}"/>
              </a:ext>
            </a:extLst>
          </p:cNvPr>
          <p:cNvSpPr txBox="1"/>
          <p:nvPr/>
        </p:nvSpPr>
        <p:spPr>
          <a:xfrm>
            <a:off x="6349763" y="3472697"/>
            <a:ext cx="2592288" cy="1384995"/>
          </a:xfrm>
          <a:prstGeom prst="rect">
            <a:avLst/>
          </a:prstGeom>
          <a:noFill/>
          <a:ln>
            <a:solidFill>
              <a:schemeClr val="tx1"/>
            </a:solidFill>
          </a:ln>
        </p:spPr>
        <p:txBody>
          <a:bodyPr wrap="square" rtlCol="0">
            <a:spAutoFit/>
          </a:bodyPr>
          <a:lstStyle/>
          <a:p>
            <a:r>
              <a:rPr lang="en-US" sz="1200" dirty="0">
                <a:solidFill>
                  <a:srgbClr val="0000FF"/>
                </a:solidFill>
                <a:latin typeface="Calibri" panose="020F0502020204030204" pitchFamily="34" charset="0"/>
                <a:cs typeface="Calibri" panose="020F0502020204030204" pitchFamily="34" charset="0"/>
              </a:rPr>
              <a:t>Many thanks to the collaborators for all the work</a:t>
            </a:r>
          </a:p>
          <a:p>
            <a:endParaRPr lang="en-US" sz="1200" dirty="0">
              <a:solidFill>
                <a:srgbClr val="0000FF"/>
              </a:solidFill>
              <a:latin typeface="Calibri" panose="020F0502020204030204" pitchFamily="34" charset="0"/>
              <a:cs typeface="Calibri" panose="020F0502020204030204" pitchFamily="34" charset="0"/>
            </a:endParaRPr>
          </a:p>
          <a:p>
            <a:r>
              <a:rPr lang="en-US" sz="1200" dirty="0">
                <a:solidFill>
                  <a:srgbClr val="0000FF"/>
                </a:solidFill>
                <a:latin typeface="Calibri" panose="020F0502020204030204" pitchFamily="34" charset="0"/>
                <a:cs typeface="Calibri" panose="020F0502020204030204" pitchFamily="34" charset="0"/>
              </a:rPr>
              <a:t>Our web page: </a:t>
            </a:r>
            <a:r>
              <a:rPr lang="en-US" sz="1200" dirty="0">
                <a:latin typeface="Calibri" panose="020F0502020204030204" pitchFamily="34" charset="0"/>
                <a:cs typeface="Calibri" panose="020F0502020204030204" pitchFamily="34" charset="0"/>
                <a:hlinkClick r:id="rId2"/>
              </a:rPr>
              <a:t>http://muoncollider.web.cern.ch</a:t>
            </a:r>
            <a:endParaRPr lang="en-US" sz="1200" dirty="0">
              <a:latin typeface="Calibri" panose="020F0502020204030204" pitchFamily="34" charset="0"/>
              <a:cs typeface="Calibri" panose="020F0502020204030204" pitchFamily="34" charset="0"/>
            </a:endParaRPr>
          </a:p>
          <a:p>
            <a:r>
              <a:rPr lang="en-US" sz="1200" dirty="0">
                <a:solidFill>
                  <a:srgbClr val="0000FF"/>
                </a:solidFill>
                <a:latin typeface="Calibri" panose="020F0502020204030204" pitchFamily="34" charset="0"/>
                <a:cs typeface="Calibri" panose="020F0502020204030204" pitchFamily="34" charset="0"/>
              </a:rPr>
              <a:t>If you want to join: </a:t>
            </a:r>
            <a:r>
              <a:rPr lang="en-US" sz="1200" dirty="0" err="1">
                <a:solidFill>
                  <a:srgbClr val="0000FF"/>
                </a:solidFill>
                <a:latin typeface="Calibri" panose="020F0502020204030204" pitchFamily="34" charset="0"/>
                <a:cs typeface="Calibri" panose="020F0502020204030204" pitchFamily="34" charset="0"/>
              </a:rPr>
              <a:t>muon.collider.secretariat@cern.ch</a:t>
            </a:r>
            <a:endParaRPr lang="en-US" sz="1200" dirty="0">
              <a:solidFill>
                <a:srgbClr val="0000F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40389AD-F31E-F6B4-736D-6128F072BC5E}"/>
              </a:ext>
            </a:extLst>
          </p:cNvPr>
          <p:cNvSpPr txBox="1"/>
          <p:nvPr/>
        </p:nvSpPr>
        <p:spPr>
          <a:xfrm>
            <a:off x="6133739" y="1073152"/>
            <a:ext cx="3024336" cy="1600438"/>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IAC composition:</a:t>
            </a:r>
          </a:p>
          <a:p>
            <a:r>
              <a:rPr lang="en-GB" sz="1200" dirty="0">
                <a:latin typeface="Calibri" panose="020F0502020204030204" pitchFamily="34" charset="0"/>
                <a:cs typeface="Calibri" panose="020F0502020204030204" pitchFamily="34" charset="0"/>
              </a:rPr>
              <a:t>Permanent members: Ursula Bassler (chair), Mauro </a:t>
            </a:r>
            <a:r>
              <a:rPr lang="en-GB" sz="1200" dirty="0" err="1">
                <a:latin typeface="Calibri" panose="020F0502020204030204" pitchFamily="34" charset="0"/>
                <a:cs typeface="Calibri" panose="020F0502020204030204" pitchFamily="34" charset="0"/>
              </a:rPr>
              <a:t>Mezetto</a:t>
            </a:r>
            <a:r>
              <a:rPr lang="en-GB" sz="1200" dirty="0">
                <a:latin typeface="Calibri" panose="020F0502020204030204" pitchFamily="34" charset="0"/>
                <a:cs typeface="Calibri" panose="020F0502020204030204" pitchFamily="34" charset="0"/>
              </a:rPr>
              <a:t>, Hongwei Zhao, Akira Yamamoto, Maurizio </a:t>
            </a:r>
            <a:r>
              <a:rPr lang="en-GB" sz="1200" dirty="0" err="1">
                <a:latin typeface="Calibri" panose="020F0502020204030204" pitchFamily="34" charset="0"/>
                <a:cs typeface="Calibri" panose="020F0502020204030204" pitchFamily="34" charset="0"/>
              </a:rPr>
              <a:t>Vretenar</a:t>
            </a:r>
            <a:r>
              <a:rPr lang="en-GB" sz="1200" dirty="0">
                <a:latin typeface="Calibri" panose="020F0502020204030204" pitchFamily="34" charset="0"/>
                <a:cs typeface="Calibri" panose="020F0502020204030204" pitchFamily="34" charset="0"/>
              </a:rPr>
              <a:t>, Stewart </a:t>
            </a:r>
            <a:r>
              <a:rPr lang="en-GB" sz="1200" dirty="0" err="1">
                <a:latin typeface="Calibri" panose="020F0502020204030204" pitchFamily="34" charset="0"/>
                <a:cs typeface="Calibri" panose="020F0502020204030204" pitchFamily="34" charset="0"/>
              </a:rPr>
              <a:t>Boogert</a:t>
            </a:r>
            <a:r>
              <a:rPr lang="en-GB" sz="1200" dirty="0">
                <a:latin typeface="Calibri" panose="020F0502020204030204" pitchFamily="34" charset="0"/>
                <a:cs typeface="Calibri" panose="020F0502020204030204" pitchFamily="34" charset="0"/>
              </a:rPr>
              <a:t>, Sarah, Demers, Giorgio </a:t>
            </a:r>
            <a:r>
              <a:rPr lang="en-GB" sz="1200" dirty="0" err="1">
                <a:latin typeface="Calibri" panose="020F0502020204030204" pitchFamily="34" charset="0"/>
                <a:cs typeface="Calibri" panose="020F0502020204030204" pitchFamily="34" charset="0"/>
              </a:rPr>
              <a:t>Apollinari</a:t>
            </a:r>
            <a:endParaRPr lang="en-GB" sz="1200" dirty="0">
              <a:latin typeface="Calibri" panose="020F0502020204030204" pitchFamily="34" charset="0"/>
              <a:cs typeface="Calibri" panose="020F0502020204030204" pitchFamily="34" charset="0"/>
            </a:endParaRPr>
          </a:p>
          <a:p>
            <a:r>
              <a:rPr lang="en-GB" sz="1200" dirty="0">
                <a:latin typeface="Calibri" panose="020F0502020204030204" pitchFamily="34" charset="0"/>
                <a:cs typeface="Calibri" panose="020F0502020204030204" pitchFamily="34" charset="0"/>
              </a:rPr>
              <a:t>Additional experts confirmed: Pierre Vedrine, Stephen Gourlay, Lyn Evans,  Alessandro Gallo, Barbara Dalena, Pantaleo Raimondi</a:t>
            </a:r>
          </a:p>
        </p:txBody>
      </p:sp>
      <p:sp>
        <p:nvSpPr>
          <p:cNvPr id="7" name="TextBox 6">
            <a:extLst>
              <a:ext uri="{FF2B5EF4-FFF2-40B4-BE49-F238E27FC236}">
                <a16:creationId xmlns:a16="http://schemas.microsoft.com/office/drawing/2014/main" id="{86AB04F6-E0F2-A11E-4145-E42AFD024AC0}"/>
              </a:ext>
            </a:extLst>
          </p:cNvPr>
          <p:cNvSpPr txBox="1"/>
          <p:nvPr/>
        </p:nvSpPr>
        <p:spPr>
          <a:xfrm>
            <a:off x="107504" y="1851670"/>
            <a:ext cx="5976664" cy="2062103"/>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IAC review </a:t>
            </a:r>
            <a:r>
              <a:rPr lang="en-US" sz="1600" dirty="0">
                <a:latin typeface="Calibri" panose="020F0502020204030204" pitchFamily="34" charset="0"/>
                <a:cs typeface="Calibri" panose="020F0502020204030204" pitchFamily="34" charset="0"/>
              </a:rPr>
              <a:t>(last week):</a:t>
            </a:r>
          </a:p>
          <a:p>
            <a:r>
              <a:rPr lang="en-GB" sz="1600" dirty="0">
                <a:latin typeface="Calibri" panose="020F0502020204030204" pitchFamily="34" charset="0"/>
                <a:cs typeface="Calibri" panose="020F0502020204030204" pitchFamily="34" charset="0"/>
              </a:rPr>
              <a:t>“During its current IMCC review, the IAC was highly impressed by the </a:t>
            </a:r>
            <a:r>
              <a:rPr lang="en-GB" sz="1600" dirty="0">
                <a:solidFill>
                  <a:srgbClr val="0070C0"/>
                </a:solidFill>
                <a:latin typeface="Calibri" panose="020F0502020204030204" pitchFamily="34" charset="0"/>
                <a:cs typeface="Calibri" panose="020F0502020204030204" pitchFamily="34" charset="0"/>
              </a:rPr>
              <a:t>significant progress </a:t>
            </a:r>
            <a:r>
              <a:rPr lang="en-GB" sz="1600" dirty="0">
                <a:latin typeface="Calibri" panose="020F0502020204030204" pitchFamily="34" charset="0"/>
                <a:cs typeface="Calibri" panose="020F0502020204030204" pitchFamily="34" charset="0"/>
              </a:rPr>
              <a:t>and the </a:t>
            </a:r>
            <a:r>
              <a:rPr lang="en-GB" sz="1600" dirty="0">
                <a:solidFill>
                  <a:srgbClr val="0070C0"/>
                </a:solidFill>
                <a:latin typeface="Calibri" panose="020F0502020204030204" pitchFamily="34" charset="0"/>
                <a:cs typeface="Calibri" panose="020F0502020204030204" pitchFamily="34" charset="0"/>
              </a:rPr>
              <a:t>marked improvement </a:t>
            </a:r>
            <a:r>
              <a:rPr lang="en-GB" sz="1600" dirty="0">
                <a:latin typeface="Calibri" panose="020F0502020204030204" pitchFamily="34" charset="0"/>
                <a:cs typeface="Calibri" panose="020F0502020204030204" pitchFamily="34" charset="0"/>
              </a:rPr>
              <a:t>in the robustness and quality of the studies. The muon collider presents an </a:t>
            </a:r>
            <a:r>
              <a:rPr lang="en-GB" sz="1600" dirty="0">
                <a:solidFill>
                  <a:srgbClr val="0070C0"/>
                </a:solidFill>
                <a:latin typeface="Calibri" panose="020F0502020204030204" pitchFamily="34" charset="0"/>
                <a:cs typeface="Calibri" panose="020F0502020204030204" pitchFamily="34" charset="0"/>
              </a:rPr>
              <a:t>extraordinary technical opportunity</a:t>
            </a:r>
            <a:r>
              <a:rPr lang="en-GB" sz="1600" dirty="0">
                <a:latin typeface="Calibri" panose="020F0502020204030204" pitchFamily="34" charset="0"/>
                <a:cs typeface="Calibri" panose="020F0502020204030204" pitchFamily="34" charset="0"/>
              </a:rPr>
              <a:t>, and encouragingly</a:t>
            </a:r>
            <a:r>
              <a:rPr lang="en-GB" sz="1600" dirty="0">
                <a:solidFill>
                  <a:srgbClr val="0070C0"/>
                </a:solidFill>
                <a:latin typeface="Calibri" panose="020F0502020204030204" pitchFamily="34" charset="0"/>
                <a:cs typeface="Calibri" panose="020F0502020204030204" pitchFamily="34" charset="0"/>
              </a:rPr>
              <a:t>, all major technical challenges are being actively tackled</a:t>
            </a:r>
            <a:r>
              <a:rPr lang="en-GB" sz="1600" dirty="0">
                <a:latin typeface="Calibri" panose="020F0502020204030204" pitchFamily="34" charset="0"/>
                <a:cs typeface="Calibri" panose="020F0502020204030204" pitchFamily="34" charset="0"/>
              </a:rPr>
              <a:t>. In particular, </a:t>
            </a:r>
            <a:r>
              <a:rPr lang="en-GB" sz="1600" dirty="0">
                <a:solidFill>
                  <a:srgbClr val="0070C0"/>
                </a:solidFill>
                <a:latin typeface="Calibri" panose="020F0502020204030204" pitchFamily="34" charset="0"/>
                <a:cs typeface="Calibri" panose="020F0502020204030204" pitchFamily="34" charset="0"/>
              </a:rPr>
              <a:t>launching and supporting a cooling demonstrator and test stands as soon as possible </a:t>
            </a:r>
            <a:r>
              <a:rPr lang="en-GB" sz="1600" dirty="0">
                <a:latin typeface="Calibri" panose="020F0502020204030204" pitchFamily="34" charset="0"/>
                <a:cs typeface="Calibri" panose="020F0502020204030204" pitchFamily="34" charset="0"/>
              </a:rPr>
              <a:t>will be crucial to sustaining this strong momentum.”</a:t>
            </a:r>
            <a:endParaRPr lang="en-US" sz="1600" b="1" dirty="0">
              <a:latin typeface="Calibri" panose="020F0502020204030204" pitchFamily="34" charset="0"/>
              <a:cs typeface="Calibri" panose="020F0502020204030204" pitchFamily="34" charset="0"/>
            </a:endParaRPr>
          </a:p>
        </p:txBody>
      </p:sp>
      <p:sp>
        <p:nvSpPr>
          <p:cNvPr id="9" name="TextBox 4">
            <a:extLst>
              <a:ext uri="{FF2B5EF4-FFF2-40B4-BE49-F238E27FC236}">
                <a16:creationId xmlns:a16="http://schemas.microsoft.com/office/drawing/2014/main" id="{8CA3C4D6-DD79-1F95-60DB-C2265AF7B6B7}"/>
              </a:ext>
            </a:extLst>
          </p:cNvPr>
          <p:cNvSpPr/>
          <p:nvPr/>
        </p:nvSpPr>
        <p:spPr>
          <a:xfrm>
            <a:off x="107504" y="4308679"/>
            <a:ext cx="5976664" cy="567327"/>
          </a:xfrm>
          <a:prstGeom prst="rect">
            <a:avLst/>
          </a:prstGeom>
          <a:noFill/>
          <a:ln w="0">
            <a:noFill/>
          </a:ln>
        </p:spPr>
        <p:style>
          <a:lnRef idx="0">
            <a:scrgbClr r="0" g="0" b="0"/>
          </a:lnRef>
          <a:fillRef idx="0">
            <a:scrgbClr r="0" g="0" b="0"/>
          </a:fillRef>
          <a:effectRef idx="0">
            <a:scrgbClr r="0" g="0" b="0"/>
          </a:effectRef>
          <a:fontRef idx="minor"/>
        </p:style>
        <p:txBody>
          <a:bodyPr wrap="square" lIns="74160" tIns="37080" rIns="74160" bIns="37080" anchor="t">
            <a:spAutoFit/>
          </a:bodyPr>
          <a:lstStyle/>
          <a:p>
            <a:r>
              <a:rPr lang="en-US" sz="1600" spc="-1" dirty="0">
                <a:solidFill>
                  <a:srgbClr val="000000"/>
                </a:solidFill>
                <a:latin typeface="Calibri" panose="020F0502020204030204" pitchFamily="34" charset="0"/>
                <a:cs typeface="Calibri" panose="020F0502020204030204" pitchFamily="34" charset="0"/>
              </a:rPr>
              <a:t>Now need the </a:t>
            </a:r>
            <a:r>
              <a:rPr lang="en-US" sz="1600" b="1" spc="-1" dirty="0">
                <a:solidFill>
                  <a:srgbClr val="000000"/>
                </a:solidFill>
                <a:latin typeface="Calibri" panose="020F0502020204030204" pitchFamily="34" charset="0"/>
                <a:cs typeface="Calibri" panose="020F0502020204030204" pitchFamily="34" charset="0"/>
              </a:rPr>
              <a:t>support of the ESPPU </a:t>
            </a:r>
            <a:r>
              <a:rPr lang="en-US" sz="1600" spc="-1" dirty="0">
                <a:solidFill>
                  <a:srgbClr val="000000"/>
                </a:solidFill>
                <a:latin typeface="Calibri" panose="020F0502020204030204" pitchFamily="34" charset="0"/>
                <a:cs typeface="Calibri" panose="020F0502020204030204" pitchFamily="34" charset="0"/>
              </a:rPr>
              <a:t>and others for this </a:t>
            </a:r>
            <a:r>
              <a:rPr lang="en-US" sz="1600" b="1" spc="-1" dirty="0">
                <a:solidFill>
                  <a:srgbClr val="000000"/>
                </a:solidFill>
                <a:latin typeface="Calibri" panose="020F0502020204030204" pitchFamily="34" charset="0"/>
                <a:cs typeface="Calibri" panose="020F0502020204030204" pitchFamily="34" charset="0"/>
              </a:rPr>
              <a:t>global R&amp;D </a:t>
            </a:r>
            <a:r>
              <a:rPr lang="en-US" sz="1600" b="1" spc="-1" dirty="0" err="1">
                <a:solidFill>
                  <a:srgbClr val="000000"/>
                </a:solidFill>
                <a:latin typeface="Calibri" panose="020F0502020204030204" pitchFamily="34" charset="0"/>
                <a:cs typeface="Calibri" panose="020F0502020204030204" pitchFamily="34" charset="0"/>
              </a:rPr>
              <a:t>programme</a:t>
            </a:r>
            <a:endParaRPr lang="en-US" sz="1600" b="1"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403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DED-6BE5-6D20-82B5-E7CD5AFDAC6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E6CAB5-1BEB-AF79-9B5F-D02160B21E93}"/>
              </a:ext>
            </a:extLst>
          </p:cNvPr>
          <p:cNvSpPr>
            <a:spLocks noGrp="1"/>
          </p:cNvSpPr>
          <p:nvPr>
            <p:ph type="ftr" sz="quarter" idx="3"/>
          </p:nvPr>
        </p:nvSpPr>
        <p:spPr>
          <a:xfrm>
            <a:off x="35496" y="4977845"/>
            <a:ext cx="6768752" cy="195485"/>
          </a:xfrm>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FBB054F9-04E8-5346-C4D4-DC64AFD25637}"/>
              </a:ext>
            </a:extLst>
          </p:cNvPr>
          <p:cNvSpPr>
            <a:spLocks noGrp="1"/>
          </p:cNvSpPr>
          <p:nvPr>
            <p:ph type="title"/>
          </p:nvPr>
        </p:nvSpPr>
        <p:spPr>
          <a:xfrm>
            <a:off x="1295400" y="-20538"/>
            <a:ext cx="6781800" cy="565175"/>
          </a:xfrm>
        </p:spPr>
        <p:txBody>
          <a:bodyPr/>
          <a:lstStyle/>
          <a:p>
            <a:pPr algn="ctr"/>
            <a:r>
              <a:rPr lang="en-US" sz="3200" b="0" strike="noStrike" spc="-1" dirty="0">
                <a:solidFill>
                  <a:srgbClr val="000000"/>
                </a:solidFill>
                <a:latin typeface="Calibri" panose="020F0502020204030204" pitchFamily="34" charset="0"/>
                <a:cs typeface="Calibri" panose="020F0502020204030204" pitchFamily="34" charset="0"/>
              </a:rPr>
              <a:t>Reserve</a:t>
            </a:r>
            <a:endParaRPr lang="en-US" sz="3200" dirty="0">
              <a:latin typeface="Calibri"/>
              <a:cs typeface="Calibri"/>
            </a:endParaRPr>
          </a:p>
        </p:txBody>
      </p:sp>
      <p:sp>
        <p:nvSpPr>
          <p:cNvPr id="4" name="Slide Number Placeholder 3">
            <a:extLst>
              <a:ext uri="{FF2B5EF4-FFF2-40B4-BE49-F238E27FC236}">
                <a16:creationId xmlns:a16="http://schemas.microsoft.com/office/drawing/2014/main" id="{7975D2D8-3A55-3C9D-8435-ADFEAA3C2677}"/>
              </a:ext>
            </a:extLst>
          </p:cNvPr>
          <p:cNvSpPr>
            <a:spLocks noGrp="1"/>
          </p:cNvSpPr>
          <p:nvPr>
            <p:ph type="sldNum" sz="quarter" idx="4"/>
          </p:nvPr>
        </p:nvSpPr>
        <p:spPr/>
        <p:txBody>
          <a:bodyPr/>
          <a:lstStyle/>
          <a:p>
            <a:fld id="{974172A1-1CBF-0B40-9234-7D4D80EC19EA}" type="slidenum">
              <a:rPr lang="en-GB" smtClean="0"/>
              <a:pPr/>
              <a:t>23</a:t>
            </a:fld>
            <a:endParaRPr lang="en-GB" dirty="0"/>
          </a:p>
        </p:txBody>
      </p:sp>
    </p:spTree>
    <p:extLst>
      <p:ext uri="{BB962C8B-B14F-4D97-AF65-F5344CB8AC3E}">
        <p14:creationId xmlns:p14="http://schemas.microsoft.com/office/powerpoint/2010/main" val="275162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F0AE5-3306-BF8A-E05B-BBF88879C90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ABAEBC-3DD6-AD35-444C-6A9660459502}"/>
              </a:ext>
            </a:extLst>
          </p:cNvPr>
          <p:cNvSpPr>
            <a:spLocks noGrp="1"/>
          </p:cNvSpPr>
          <p:nvPr>
            <p:ph type="ftr" sz="quarter" idx="3"/>
          </p:nvPr>
        </p:nvSpPr>
        <p:spPr>
          <a:xfrm>
            <a:off x="35496" y="4977845"/>
            <a:ext cx="6768752" cy="195485"/>
          </a:xfrm>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C13BBFAF-1DB0-E921-DE77-A10B04984D89}"/>
              </a:ext>
            </a:extLst>
          </p:cNvPr>
          <p:cNvSpPr>
            <a:spLocks noGrp="1"/>
          </p:cNvSpPr>
          <p:nvPr>
            <p:ph type="title"/>
          </p:nvPr>
        </p:nvSpPr>
        <p:spPr>
          <a:xfrm>
            <a:off x="1295400" y="-20538"/>
            <a:ext cx="6781800" cy="565175"/>
          </a:xfrm>
        </p:spPr>
        <p:txBody>
          <a:bodyPr/>
          <a:lstStyle/>
          <a:p>
            <a:pPr algn="ctr"/>
            <a:r>
              <a:rPr lang="en-US" sz="3200" b="0" strike="noStrike" spc="-1" dirty="0">
                <a:solidFill>
                  <a:srgbClr val="000000"/>
                </a:solidFill>
                <a:latin typeface="Calibri" panose="020F0502020204030204" pitchFamily="34" charset="0"/>
                <a:cs typeface="Calibri" panose="020F0502020204030204" pitchFamily="34" charset="0"/>
              </a:rPr>
              <a:t>R&amp;D Plan Reviews</a:t>
            </a:r>
            <a:endParaRPr lang="en-US" sz="3200" dirty="0">
              <a:latin typeface="Calibri"/>
              <a:cs typeface="Calibri"/>
            </a:endParaRPr>
          </a:p>
        </p:txBody>
      </p:sp>
      <p:sp>
        <p:nvSpPr>
          <p:cNvPr id="4" name="Slide Number Placeholder 3">
            <a:extLst>
              <a:ext uri="{FF2B5EF4-FFF2-40B4-BE49-F238E27FC236}">
                <a16:creationId xmlns:a16="http://schemas.microsoft.com/office/drawing/2014/main" id="{38FB8D8E-7A50-5EFB-E57D-6DD0EA1C95FE}"/>
              </a:ext>
            </a:extLst>
          </p:cNvPr>
          <p:cNvSpPr>
            <a:spLocks noGrp="1"/>
          </p:cNvSpPr>
          <p:nvPr>
            <p:ph type="sldNum" sz="quarter" idx="4"/>
          </p:nvPr>
        </p:nvSpPr>
        <p:spPr/>
        <p:txBody>
          <a:bodyPr/>
          <a:lstStyle/>
          <a:p>
            <a:fld id="{974172A1-1CBF-0B40-9234-7D4D80EC19EA}" type="slidenum">
              <a:rPr lang="en-GB" smtClean="0"/>
              <a:pPr/>
              <a:t>24</a:t>
            </a:fld>
            <a:endParaRPr lang="en-GB" dirty="0"/>
          </a:p>
        </p:txBody>
      </p:sp>
      <p:sp>
        <p:nvSpPr>
          <p:cNvPr id="6" name="TextBox 5">
            <a:extLst>
              <a:ext uri="{FF2B5EF4-FFF2-40B4-BE49-F238E27FC236}">
                <a16:creationId xmlns:a16="http://schemas.microsoft.com/office/drawing/2014/main" id="{CED3FB12-6A2E-074E-8238-CA20E04BD155}"/>
              </a:ext>
            </a:extLst>
          </p:cNvPr>
          <p:cNvSpPr txBox="1"/>
          <p:nvPr/>
        </p:nvSpPr>
        <p:spPr>
          <a:xfrm>
            <a:off x="179512" y="475382"/>
            <a:ext cx="3960440" cy="4616648"/>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LDG Mid-term Review</a:t>
            </a:r>
          </a:p>
          <a:p>
            <a:r>
              <a:rPr lang="en-US" sz="1200" dirty="0"/>
              <a:t>Reviewers: Norbert Holtkamp (chair), Mei Bai, </a:t>
            </a:r>
            <a:r>
              <a:rPr lang="en-US" sz="1200" dirty="0">
                <a:solidFill>
                  <a:srgbClr val="0070C0"/>
                </a:solidFill>
              </a:rPr>
              <a:t>Frederick </a:t>
            </a:r>
            <a:r>
              <a:rPr lang="en-US" sz="1200" dirty="0" err="1">
                <a:solidFill>
                  <a:srgbClr val="0070C0"/>
                </a:solidFill>
              </a:rPr>
              <a:t>Bordry</a:t>
            </a:r>
            <a:r>
              <a:rPr lang="en-US" sz="1200" dirty="0"/>
              <a:t>, Nuria Catalan-Lasheras, </a:t>
            </a:r>
            <a:r>
              <a:rPr lang="en-US" sz="1200" dirty="0">
                <a:solidFill>
                  <a:srgbClr val="0070C0"/>
                </a:solidFill>
              </a:rPr>
              <a:t>Barbara Dalena</a:t>
            </a:r>
            <a:r>
              <a:rPr lang="en-US" sz="1200" dirty="0"/>
              <a:t>, Massimo Ferrario, Andreas Jankowiak, Robert Rimmer, Herman ten Kate, Peter Williams</a:t>
            </a:r>
          </a:p>
          <a:p>
            <a:endParaRPr lang="en-US" sz="1400" b="1"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Found</a:t>
            </a:r>
            <a:r>
              <a:rPr lang="en-US" sz="1400" b="1" dirty="0">
                <a:latin typeface="Calibri" panose="020F0502020204030204" pitchFamily="34" charset="0"/>
                <a:cs typeface="Calibri" panose="020F0502020204030204" pitchFamily="34" charset="0"/>
              </a:rPr>
              <a:t> good progress for Roadmap implementation</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“75% of Roadmap goals have been achieved”</a:t>
            </a:r>
          </a:p>
          <a:p>
            <a:endParaRPr lang="en-US" sz="1400" b="1" dirty="0">
              <a:latin typeface="Calibri" panose="020F0502020204030204" pitchFamily="34" charset="0"/>
              <a:cs typeface="Calibri" panose="020F0502020204030204" pitchFamily="34" charset="0"/>
            </a:endParaRPr>
          </a:p>
          <a:p>
            <a:r>
              <a:rPr lang="en-US" sz="1400" b="1" dirty="0">
                <a:latin typeface="Calibri" panose="020F0502020204030204" pitchFamily="34" charset="0"/>
                <a:cs typeface="Calibri" panose="020F0502020204030204" pitchFamily="34" charset="0"/>
              </a:rPr>
              <a:t>Recommendations:</a:t>
            </a:r>
          </a:p>
          <a:p>
            <a:pPr marL="285750" indent="-285750">
              <a:buFont typeface="Arial" panose="020B0604020202020204" pitchFamily="34" charset="0"/>
              <a:buChar char="•"/>
            </a:pPr>
            <a:r>
              <a:rPr lang="en-US" sz="1400" b="1" dirty="0">
                <a:latin typeface="Calibri" panose="020F0502020204030204" pitchFamily="34" charset="0"/>
                <a:cs typeface="Calibri" panose="020F0502020204030204" pitchFamily="34" charset="0"/>
              </a:rPr>
              <a:t>Develop a Start-to-End Performance Simulator:</a:t>
            </a:r>
          </a:p>
          <a:p>
            <a:pPr marL="742950" lvl="1" indent="-285750">
              <a:buFont typeface="Arial" panose="020B0604020202020204" pitchFamily="34" charset="0"/>
              <a:buChar char="•"/>
            </a:pPr>
            <a:r>
              <a:rPr lang="en-US" sz="1400" dirty="0">
                <a:solidFill>
                  <a:srgbClr val="C00000"/>
                </a:solidFill>
                <a:latin typeface="Calibri" panose="020F0502020204030204" pitchFamily="34" charset="0"/>
                <a:cs typeface="Calibri" panose="020F0502020204030204" pitchFamily="34" charset="0"/>
              </a:rPr>
              <a:t>This is (one of) the most urgent and crucial parts of the R&amp;D plan</a:t>
            </a:r>
            <a:endParaRPr lang="en-US"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b="1" dirty="0">
                <a:latin typeface="Calibri" panose="020F0502020204030204" pitchFamily="34" charset="0"/>
                <a:cs typeface="Calibri" panose="020F0502020204030204" pitchFamily="34" charset="0"/>
              </a:rPr>
              <a:t>Define and fund a High-Field HTS and RF Development Strategy:</a:t>
            </a:r>
          </a:p>
          <a:p>
            <a:pPr marL="742950" lvl="1" indent="-285750">
              <a:buFont typeface="Arial" panose="020B0604020202020204" pitchFamily="34" charset="0"/>
              <a:buChar char="•"/>
            </a:pPr>
            <a:r>
              <a:rPr lang="en-US" sz="1400" dirty="0">
                <a:solidFill>
                  <a:srgbClr val="C00000"/>
                </a:solidFill>
                <a:latin typeface="Calibri" panose="020F0502020204030204" pitchFamily="34" charset="0"/>
                <a:cs typeface="Calibri" panose="020F0502020204030204" pitchFamily="34" charset="0"/>
              </a:rPr>
              <a:t>This is an important part of the  R&amp;D plan</a:t>
            </a:r>
          </a:p>
          <a:p>
            <a:pPr marL="742950" lvl="1" indent="-285750">
              <a:buFont typeface="Arial" panose="020B0604020202020204" pitchFamily="34" charset="0"/>
              <a:buChar char="•"/>
            </a:pPr>
            <a:r>
              <a:rPr lang="en-US" sz="1400" dirty="0">
                <a:solidFill>
                  <a:srgbClr val="C00000"/>
                </a:solidFill>
                <a:latin typeface="Calibri" panose="020F0502020204030204" pitchFamily="34" charset="0"/>
                <a:cs typeface="Calibri" panose="020F0502020204030204" pitchFamily="34" charset="0"/>
              </a:rPr>
              <a:t>New funding needed</a:t>
            </a:r>
            <a:endParaRPr lang="en-US"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b="1" dirty="0">
                <a:latin typeface="Calibri" panose="020F0502020204030204" pitchFamily="34" charset="0"/>
                <a:cs typeface="Calibri" panose="020F0502020204030204" pitchFamily="34" charset="0"/>
              </a:rPr>
              <a:t>Conduct an Independent Review of Scope, Schedule, and Costs:</a:t>
            </a:r>
          </a:p>
          <a:p>
            <a:pPr marL="742950" lvl="1" indent="-285750">
              <a:buFont typeface="Arial" panose="020B0604020202020204" pitchFamily="34" charset="0"/>
              <a:buChar char="•"/>
            </a:pPr>
            <a:r>
              <a:rPr lang="en-US" sz="1400" dirty="0">
                <a:solidFill>
                  <a:srgbClr val="C00000"/>
                </a:solidFill>
                <a:latin typeface="Calibri" panose="020F0502020204030204" pitchFamily="34" charset="0"/>
                <a:cs typeface="Calibri" panose="020F0502020204030204" pitchFamily="34" charset="0"/>
              </a:rPr>
              <a:t>Initial review by our International Advisory Committee (IAC)</a:t>
            </a:r>
          </a:p>
        </p:txBody>
      </p:sp>
      <p:sp>
        <p:nvSpPr>
          <p:cNvPr id="7" name="TextBox 6">
            <a:extLst>
              <a:ext uri="{FF2B5EF4-FFF2-40B4-BE49-F238E27FC236}">
                <a16:creationId xmlns:a16="http://schemas.microsoft.com/office/drawing/2014/main" id="{371C0601-26A8-DB7A-A255-6CA97253968A}"/>
              </a:ext>
            </a:extLst>
          </p:cNvPr>
          <p:cNvSpPr txBox="1"/>
          <p:nvPr/>
        </p:nvSpPr>
        <p:spPr>
          <a:xfrm>
            <a:off x="4788024" y="586591"/>
            <a:ext cx="2389821" cy="523220"/>
          </a:xfrm>
          <a:prstGeom prst="rect">
            <a:avLst/>
          </a:prstGeom>
          <a:noFill/>
        </p:spPr>
        <p:txBody>
          <a:bodyPr wrap="none" rtlCol="0">
            <a:spAutoFit/>
          </a:bodyPr>
          <a:lstStyle/>
          <a:p>
            <a:r>
              <a:rPr lang="en-US" sz="1400" b="1" dirty="0">
                <a:latin typeface="Calibri" panose="020F0502020204030204" pitchFamily="34" charset="0"/>
                <a:cs typeface="Calibri" panose="020F0502020204030204" pitchFamily="34" charset="0"/>
              </a:rPr>
              <a:t>MuCol </a:t>
            </a:r>
            <a:r>
              <a:rPr lang="en-US" sz="1400" dirty="0">
                <a:latin typeface="Calibri" panose="020F0502020204030204" pitchFamily="34" charset="0"/>
                <a:cs typeface="Calibri" panose="020F0502020204030204" pitchFamily="34" charset="0"/>
              </a:rPr>
              <a:t>mid-term review by EU</a:t>
            </a:r>
          </a:p>
          <a:p>
            <a:r>
              <a:rPr lang="en-US" sz="1400" dirty="0">
                <a:latin typeface="Calibri" panose="020F0502020204030204" pitchFamily="34" charset="0"/>
                <a:cs typeface="Calibri" panose="020F0502020204030204" pitchFamily="34" charset="0"/>
              </a:rPr>
              <a:t>Very good technical progress</a:t>
            </a:r>
          </a:p>
        </p:txBody>
      </p:sp>
      <p:sp>
        <p:nvSpPr>
          <p:cNvPr id="9" name="TextBox 8">
            <a:extLst>
              <a:ext uri="{FF2B5EF4-FFF2-40B4-BE49-F238E27FC236}">
                <a16:creationId xmlns:a16="http://schemas.microsoft.com/office/drawing/2014/main" id="{B8C41917-8D3B-9606-9D6C-C195CFEB591B}"/>
              </a:ext>
            </a:extLst>
          </p:cNvPr>
          <p:cNvSpPr txBox="1"/>
          <p:nvPr/>
        </p:nvSpPr>
        <p:spPr>
          <a:xfrm>
            <a:off x="4788024" y="1490464"/>
            <a:ext cx="4176464" cy="3385542"/>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IAC review:</a:t>
            </a:r>
          </a:p>
          <a:p>
            <a:r>
              <a:rPr lang="en-GB" sz="1200" dirty="0">
                <a:latin typeface="Calibri" panose="020F0502020204030204" pitchFamily="34" charset="0"/>
                <a:cs typeface="Calibri" panose="020F0502020204030204" pitchFamily="34" charset="0"/>
              </a:rPr>
              <a:t>Permanent members: Ursula Bassler (chair), Mauro </a:t>
            </a:r>
            <a:r>
              <a:rPr lang="en-GB" sz="1200" dirty="0" err="1">
                <a:latin typeface="Calibri" panose="020F0502020204030204" pitchFamily="34" charset="0"/>
                <a:cs typeface="Calibri" panose="020F0502020204030204" pitchFamily="34" charset="0"/>
              </a:rPr>
              <a:t>Mezetto</a:t>
            </a:r>
            <a:r>
              <a:rPr lang="en-GB" sz="1200" dirty="0">
                <a:latin typeface="Calibri" panose="020F0502020204030204" pitchFamily="34" charset="0"/>
                <a:cs typeface="Calibri" panose="020F0502020204030204" pitchFamily="34" charset="0"/>
              </a:rPr>
              <a:t>, Hongwei Zhao, Akira Yamamoto, Maurizio </a:t>
            </a:r>
            <a:r>
              <a:rPr lang="en-GB" sz="1200" dirty="0" err="1">
                <a:latin typeface="Calibri" panose="020F0502020204030204" pitchFamily="34" charset="0"/>
                <a:cs typeface="Calibri" panose="020F0502020204030204" pitchFamily="34" charset="0"/>
              </a:rPr>
              <a:t>Vretenar</a:t>
            </a:r>
            <a:r>
              <a:rPr lang="en-GB" sz="1200" dirty="0">
                <a:latin typeface="Calibri" panose="020F0502020204030204" pitchFamily="34" charset="0"/>
                <a:cs typeface="Calibri" panose="020F0502020204030204" pitchFamily="34" charset="0"/>
              </a:rPr>
              <a:t>, Stewart </a:t>
            </a:r>
            <a:r>
              <a:rPr lang="en-GB" sz="1200" dirty="0" err="1">
                <a:latin typeface="Calibri" panose="020F0502020204030204" pitchFamily="34" charset="0"/>
                <a:cs typeface="Calibri" panose="020F0502020204030204" pitchFamily="34" charset="0"/>
              </a:rPr>
              <a:t>Boogert</a:t>
            </a:r>
            <a:r>
              <a:rPr lang="en-GB" sz="1200" dirty="0">
                <a:latin typeface="Calibri" panose="020F0502020204030204" pitchFamily="34" charset="0"/>
                <a:cs typeface="Calibri" panose="020F0502020204030204" pitchFamily="34" charset="0"/>
              </a:rPr>
              <a:t>, Sarah, Demers, Giorgio </a:t>
            </a:r>
            <a:r>
              <a:rPr lang="en-GB" sz="1200" dirty="0" err="1">
                <a:latin typeface="Calibri" panose="020F0502020204030204" pitchFamily="34" charset="0"/>
                <a:cs typeface="Calibri" panose="020F0502020204030204" pitchFamily="34" charset="0"/>
              </a:rPr>
              <a:t>Apollinari</a:t>
            </a:r>
            <a:endParaRPr lang="en-GB" sz="1200" dirty="0">
              <a:latin typeface="Calibri" panose="020F0502020204030204" pitchFamily="34" charset="0"/>
              <a:cs typeface="Calibri" panose="020F0502020204030204" pitchFamily="34" charset="0"/>
            </a:endParaRPr>
          </a:p>
          <a:p>
            <a:r>
              <a:rPr lang="en-GB" sz="1200" dirty="0">
                <a:latin typeface="Calibri" panose="020F0502020204030204" pitchFamily="34" charset="0"/>
                <a:cs typeface="Calibri" panose="020F0502020204030204" pitchFamily="34" charset="0"/>
              </a:rPr>
              <a:t>Additional experts confirmed: Pierre Vedrine, Stephen Gourlay, Lyn Evans,  Alessandro Gallo, Barbara Dalena, Pantaleo Raimondi</a:t>
            </a:r>
          </a:p>
          <a:p>
            <a:endParaRPr lang="en-US" sz="1400" b="1"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“During its current IMCC review, the IAC was highly impressed by the </a:t>
            </a:r>
            <a:r>
              <a:rPr lang="en-GB" sz="1400" dirty="0">
                <a:solidFill>
                  <a:srgbClr val="0070C0"/>
                </a:solidFill>
                <a:latin typeface="Calibri" panose="020F0502020204030204" pitchFamily="34" charset="0"/>
                <a:cs typeface="Calibri" panose="020F0502020204030204" pitchFamily="34" charset="0"/>
              </a:rPr>
              <a:t>significant progress </a:t>
            </a:r>
            <a:r>
              <a:rPr lang="en-GB" sz="1400" dirty="0">
                <a:latin typeface="Calibri" panose="020F0502020204030204" pitchFamily="34" charset="0"/>
                <a:cs typeface="Calibri" panose="020F0502020204030204" pitchFamily="34" charset="0"/>
              </a:rPr>
              <a:t>and the </a:t>
            </a:r>
            <a:r>
              <a:rPr lang="en-GB" sz="1400" dirty="0">
                <a:solidFill>
                  <a:srgbClr val="0070C0"/>
                </a:solidFill>
                <a:latin typeface="Calibri" panose="020F0502020204030204" pitchFamily="34" charset="0"/>
                <a:cs typeface="Calibri" panose="020F0502020204030204" pitchFamily="34" charset="0"/>
              </a:rPr>
              <a:t>marked improvement </a:t>
            </a:r>
            <a:r>
              <a:rPr lang="en-GB" sz="1400" dirty="0">
                <a:latin typeface="Calibri" panose="020F0502020204030204" pitchFamily="34" charset="0"/>
                <a:cs typeface="Calibri" panose="020F0502020204030204" pitchFamily="34" charset="0"/>
              </a:rPr>
              <a:t>in the robustness and quality of the studies. The muon collider presents an </a:t>
            </a:r>
            <a:r>
              <a:rPr lang="en-GB" sz="1400" dirty="0">
                <a:solidFill>
                  <a:srgbClr val="0070C0"/>
                </a:solidFill>
                <a:latin typeface="Calibri" panose="020F0502020204030204" pitchFamily="34" charset="0"/>
                <a:cs typeface="Calibri" panose="020F0502020204030204" pitchFamily="34" charset="0"/>
              </a:rPr>
              <a:t>extraordinary technical opportunity</a:t>
            </a:r>
            <a:r>
              <a:rPr lang="en-GB" sz="1400" dirty="0">
                <a:latin typeface="Calibri" panose="020F0502020204030204" pitchFamily="34" charset="0"/>
                <a:cs typeface="Calibri" panose="020F0502020204030204" pitchFamily="34" charset="0"/>
              </a:rPr>
              <a:t>, and encouragingly</a:t>
            </a:r>
            <a:r>
              <a:rPr lang="en-GB" sz="1400" dirty="0">
                <a:solidFill>
                  <a:srgbClr val="0070C0"/>
                </a:solidFill>
                <a:latin typeface="Calibri" panose="020F0502020204030204" pitchFamily="34" charset="0"/>
                <a:cs typeface="Calibri" panose="020F0502020204030204" pitchFamily="34" charset="0"/>
              </a:rPr>
              <a:t>, all major technical challenges are being actively tackled</a:t>
            </a:r>
            <a:r>
              <a:rPr lang="en-GB" sz="1400" dirty="0">
                <a:latin typeface="Calibri" panose="020F0502020204030204" pitchFamily="34" charset="0"/>
                <a:cs typeface="Calibri" panose="020F0502020204030204" pitchFamily="34" charset="0"/>
              </a:rPr>
              <a:t>. In particular, </a:t>
            </a:r>
            <a:r>
              <a:rPr lang="en-GB" sz="1400" dirty="0">
                <a:solidFill>
                  <a:srgbClr val="0070C0"/>
                </a:solidFill>
                <a:latin typeface="Calibri" panose="020F0502020204030204" pitchFamily="34" charset="0"/>
                <a:cs typeface="Calibri" panose="020F0502020204030204" pitchFamily="34" charset="0"/>
              </a:rPr>
              <a:t>launching and supporting a cooling demonstrator and test stands as soon as possible </a:t>
            </a:r>
            <a:r>
              <a:rPr lang="en-GB" sz="1400" dirty="0">
                <a:latin typeface="Calibri" panose="020F0502020204030204" pitchFamily="34" charset="0"/>
                <a:cs typeface="Calibri" panose="020F0502020204030204" pitchFamily="34" charset="0"/>
              </a:rPr>
              <a:t>will be crucial to sustaining this strong momentum.”</a:t>
            </a:r>
            <a:endParaRPr lang="en-U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9269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781CC-2798-6631-1127-5DAFBE8BDEA9}"/>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8A5A3C19-FAF8-E239-600A-90C724868216}"/>
              </a:ext>
            </a:extLst>
          </p:cNvPr>
          <p:cNvSpPr>
            <a:spLocks noGrp="1"/>
          </p:cNvSpPr>
          <p:nvPr>
            <p:ph type="title"/>
          </p:nvPr>
        </p:nvSpPr>
        <p:spPr>
          <a:xfrm>
            <a:off x="1115616" y="-20538"/>
            <a:ext cx="7190184" cy="432048"/>
          </a:xfrm>
        </p:spPr>
        <p:txBody>
          <a:bodyPr>
            <a:noAutofit/>
          </a:bodyPr>
          <a:lstStyle/>
          <a:p>
            <a:r>
              <a:rPr lang="en-US" spc="29" dirty="0">
                <a:solidFill>
                  <a:srgbClr val="000000"/>
                </a:solidFill>
                <a:ea typeface="Optima Bold"/>
                <a:sym typeface="Optima Bold"/>
              </a:rPr>
              <a:t>Key Target Parameters</a:t>
            </a:r>
            <a:endParaRPr lang="en-US" sz="1600" spc="29" dirty="0">
              <a:solidFill>
                <a:srgbClr val="000000"/>
              </a:solidFill>
              <a:ea typeface="Optima Bold"/>
              <a:sym typeface="Optima Bold"/>
            </a:endParaRPr>
          </a:p>
        </p:txBody>
      </p:sp>
      <p:sp>
        <p:nvSpPr>
          <p:cNvPr id="5" name="Espace réservé du numéro de diapositive 3">
            <a:extLst>
              <a:ext uri="{FF2B5EF4-FFF2-40B4-BE49-F238E27FC236}">
                <a16:creationId xmlns:a16="http://schemas.microsoft.com/office/drawing/2014/main" id="{9B2CD308-D5DF-24E0-996F-6E8E2F79A362}"/>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25</a:t>
            </a:fld>
            <a:endParaRPr lang="en-GB" dirty="0"/>
          </a:p>
        </p:txBody>
      </p:sp>
      <p:sp>
        <p:nvSpPr>
          <p:cNvPr id="52" name="Espace réservé du pied de page 4">
            <a:extLst>
              <a:ext uri="{FF2B5EF4-FFF2-40B4-BE49-F238E27FC236}">
                <a16:creationId xmlns:a16="http://schemas.microsoft.com/office/drawing/2014/main" id="{A7627D6B-1A32-EB09-61EE-0773796F92F6}"/>
              </a:ext>
            </a:extLst>
          </p:cNvPr>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graphicFrame>
        <p:nvGraphicFramePr>
          <p:cNvPr id="13" name="Table 12">
            <a:extLst>
              <a:ext uri="{FF2B5EF4-FFF2-40B4-BE49-F238E27FC236}">
                <a16:creationId xmlns:a16="http://schemas.microsoft.com/office/drawing/2014/main" id="{68A64656-7212-7563-8572-651223472A6A}"/>
              </a:ext>
            </a:extLst>
          </p:cNvPr>
          <p:cNvGraphicFramePr>
            <a:graphicFrameLocks noGrp="1"/>
          </p:cNvGraphicFramePr>
          <p:nvPr/>
        </p:nvGraphicFramePr>
        <p:xfrm>
          <a:off x="179515" y="915566"/>
          <a:ext cx="8784973" cy="3243072"/>
        </p:xfrm>
        <a:graphic>
          <a:graphicData uri="http://schemas.openxmlformats.org/drawingml/2006/table">
            <a:tbl>
              <a:tblPr firstRow="1" bandRow="1">
                <a:tableStyleId>{5C22544A-7EE6-4342-B048-85BDC9FD1C3A}</a:tableStyleId>
              </a:tblPr>
              <a:tblGrid>
                <a:gridCol w="1512165">
                  <a:extLst>
                    <a:ext uri="{9D8B030D-6E8A-4147-A177-3AD203B41FA5}">
                      <a16:colId xmlns:a16="http://schemas.microsoft.com/office/drawing/2014/main" val="20000"/>
                    </a:ext>
                  </a:extLst>
                </a:gridCol>
                <a:gridCol w="1172301">
                  <a:extLst>
                    <a:ext uri="{9D8B030D-6E8A-4147-A177-3AD203B41FA5}">
                      <a16:colId xmlns:a16="http://schemas.microsoft.com/office/drawing/2014/main" val="20001"/>
                    </a:ext>
                  </a:extLst>
                </a:gridCol>
                <a:gridCol w="980627">
                  <a:extLst>
                    <a:ext uri="{9D8B030D-6E8A-4147-A177-3AD203B41FA5}">
                      <a16:colId xmlns:a16="http://schemas.microsoft.com/office/drawing/2014/main" val="20002"/>
                    </a:ext>
                  </a:extLst>
                </a:gridCol>
                <a:gridCol w="1023976">
                  <a:extLst>
                    <a:ext uri="{9D8B030D-6E8A-4147-A177-3AD203B41FA5}">
                      <a16:colId xmlns:a16="http://schemas.microsoft.com/office/drawing/2014/main" val="2385039876"/>
                    </a:ext>
                  </a:extLst>
                </a:gridCol>
                <a:gridCol w="1023976">
                  <a:extLst>
                    <a:ext uri="{9D8B030D-6E8A-4147-A177-3AD203B41FA5}">
                      <a16:colId xmlns:a16="http://schemas.microsoft.com/office/drawing/2014/main" val="2875313934"/>
                    </a:ext>
                  </a:extLst>
                </a:gridCol>
                <a:gridCol w="1023976">
                  <a:extLst>
                    <a:ext uri="{9D8B030D-6E8A-4147-A177-3AD203B41FA5}">
                      <a16:colId xmlns:a16="http://schemas.microsoft.com/office/drawing/2014/main" val="1294496486"/>
                    </a:ext>
                  </a:extLst>
                </a:gridCol>
                <a:gridCol w="1023976">
                  <a:extLst>
                    <a:ext uri="{9D8B030D-6E8A-4147-A177-3AD203B41FA5}">
                      <a16:colId xmlns:a16="http://schemas.microsoft.com/office/drawing/2014/main" val="971302870"/>
                    </a:ext>
                  </a:extLst>
                </a:gridCol>
                <a:gridCol w="1023976">
                  <a:extLst>
                    <a:ext uri="{9D8B030D-6E8A-4147-A177-3AD203B41FA5}">
                      <a16:colId xmlns:a16="http://schemas.microsoft.com/office/drawing/2014/main" val="979739317"/>
                    </a:ext>
                  </a:extLst>
                </a:gridCol>
              </a:tblGrid>
              <a:tr h="0">
                <a:tc>
                  <a:txBody>
                    <a:bodyPr/>
                    <a:lstStyle/>
                    <a:p>
                      <a:pPr algn="ctr"/>
                      <a:r>
                        <a:rPr lang="en-US" sz="1600" dirty="0">
                          <a:latin typeface="Calibri"/>
                          <a:cs typeface="Calibri"/>
                        </a:rPr>
                        <a:t>Param.</a:t>
                      </a:r>
                    </a:p>
                  </a:txBody>
                  <a:tcPr marL="100489" marR="100489" marT="50292" marB="50292"/>
                </a:tc>
                <a:tc>
                  <a:txBody>
                    <a:bodyPr/>
                    <a:lstStyle/>
                    <a:p>
                      <a:pPr algn="ctr"/>
                      <a:r>
                        <a:rPr lang="en-US" sz="1600" dirty="0">
                          <a:latin typeface="Calibri"/>
                          <a:cs typeface="Calibri"/>
                        </a:rPr>
                        <a:t>Unit</a:t>
                      </a:r>
                    </a:p>
                  </a:txBody>
                  <a:tcPr marL="100489" marR="100489" marT="50292" marB="50292"/>
                </a:tc>
                <a:tc gridSpan="2">
                  <a:txBody>
                    <a:bodyPr/>
                    <a:lstStyle/>
                    <a:p>
                      <a:pPr algn="ctr"/>
                      <a:r>
                        <a:rPr lang="en-US" sz="1600" dirty="0">
                          <a:solidFill>
                            <a:srgbClr val="000000"/>
                          </a:solidFill>
                          <a:latin typeface="Calibri"/>
                          <a:cs typeface="Calibri"/>
                        </a:rPr>
                        <a:t>Site independent</a:t>
                      </a:r>
                    </a:p>
                  </a:txBody>
                  <a:tcPr marL="100489" marR="100489" marT="50292" marB="50292">
                    <a:solidFill>
                      <a:srgbClr val="FDEADA"/>
                    </a:solidFill>
                  </a:tcPr>
                </a:tc>
                <a:tc hMerge="1">
                  <a:txBody>
                    <a:bodyPr/>
                    <a:lstStyle/>
                    <a:p>
                      <a:endParaRPr dirty="0"/>
                    </a:p>
                  </a:txBody>
                  <a:tcPr marL="100489" marR="100489" marT="50292" marB="50292">
                    <a:solidFill>
                      <a:srgbClr val="FDEADA"/>
                    </a:solidFill>
                  </a:tcPr>
                </a:tc>
                <a:tc gridSpan="2">
                  <a:txBody>
                    <a:bodyPr/>
                    <a:lstStyle/>
                    <a:p>
                      <a:pPr algn="ctr"/>
                      <a:r>
                        <a:rPr lang="en-US" sz="1600" dirty="0">
                          <a:solidFill>
                            <a:srgbClr val="000000"/>
                          </a:solidFill>
                          <a:latin typeface="Calibri"/>
                          <a:cs typeface="Calibri"/>
                        </a:rPr>
                        <a:t>CERN 2 tunnels</a:t>
                      </a:r>
                    </a:p>
                  </a:txBody>
                  <a:tcPr marL="100489" marR="100489" marT="50292" marB="50292">
                    <a:solidFill>
                      <a:srgbClr val="FDEADA"/>
                    </a:solidFill>
                  </a:tcPr>
                </a:tc>
                <a:tc hMerge="1">
                  <a:txBody>
                    <a:bodyPr/>
                    <a:lstStyle/>
                    <a:p>
                      <a:pPr algn="ctr"/>
                      <a:endParaRPr lang="en-US" sz="1200" dirty="0">
                        <a:solidFill>
                          <a:srgbClr val="000000"/>
                        </a:solidFill>
                        <a:latin typeface="Calibri"/>
                        <a:cs typeface="Calibri"/>
                      </a:endParaRPr>
                    </a:p>
                  </a:txBody>
                  <a:tcPr marL="100489" marR="100489" marT="50292" marB="50292">
                    <a:solidFill>
                      <a:srgbClr val="FDEADA"/>
                    </a:solidFill>
                  </a:tcPr>
                </a:tc>
                <a:tc gridSpan="2">
                  <a:txBody>
                    <a:bodyPr/>
                    <a:lstStyle/>
                    <a:p>
                      <a:pPr algn="ctr"/>
                      <a:r>
                        <a:rPr lang="en-US" sz="1600" dirty="0">
                          <a:solidFill>
                            <a:srgbClr val="000000"/>
                          </a:solidFill>
                          <a:latin typeface="Calibri"/>
                          <a:cs typeface="Calibri"/>
                        </a:rPr>
                        <a:t>CERN 1 tunnel</a:t>
                      </a:r>
                    </a:p>
                  </a:txBody>
                  <a:tcPr marL="100489" marR="100489" marT="50292" marB="50292">
                    <a:solidFill>
                      <a:srgbClr val="FDEADA"/>
                    </a:solidFill>
                  </a:tcPr>
                </a:tc>
                <a:tc hMerge="1">
                  <a:txBody>
                    <a:bodyPr/>
                    <a:lstStyle/>
                    <a:p>
                      <a:pPr algn="ctr"/>
                      <a:endParaRPr lang="en-US" sz="1200" dirty="0">
                        <a:solidFill>
                          <a:srgbClr val="000000"/>
                        </a:solidFill>
                        <a:latin typeface="Calibri"/>
                        <a:cs typeface="Calibri"/>
                      </a:endParaRPr>
                    </a:p>
                  </a:txBody>
                  <a:tcPr marL="100489" marR="100489" marT="50292" marB="50292">
                    <a:solidFill>
                      <a:srgbClr val="FDEADA"/>
                    </a:solidFill>
                  </a:tcPr>
                </a:tc>
                <a:extLst>
                  <a:ext uri="{0D108BD9-81ED-4DB2-BD59-A6C34878D82A}">
                    <a16:rowId xmlns:a16="http://schemas.microsoft.com/office/drawing/2014/main" val="10000"/>
                  </a:ext>
                </a:extLst>
              </a:tr>
              <a:tr h="0">
                <a:tc>
                  <a:txBody>
                    <a:bodyPr/>
                    <a:lstStyle/>
                    <a:p>
                      <a:pPr algn="ctr"/>
                      <a:r>
                        <a:rPr lang="en-US" sz="1600" b="0" dirty="0">
                          <a:latin typeface="Calibri"/>
                          <a:cs typeface="Calibri"/>
                        </a:rPr>
                        <a:t>Sqrt(s)</a:t>
                      </a:r>
                    </a:p>
                  </a:txBody>
                  <a:tcPr marL="100489" marR="100489" marT="50292" marB="50292"/>
                </a:tc>
                <a:tc>
                  <a:txBody>
                    <a:bodyPr/>
                    <a:lstStyle/>
                    <a:p>
                      <a:pPr algn="ctr"/>
                      <a:r>
                        <a:rPr lang="en-US" sz="1600" b="0" dirty="0">
                          <a:latin typeface="Calibri"/>
                          <a:cs typeface="Calibri"/>
                        </a:rPr>
                        <a:t>TeV</a:t>
                      </a:r>
                    </a:p>
                  </a:txBody>
                  <a:tcPr marL="100489" marR="100489" marT="50292" marB="50292"/>
                </a:tc>
                <a:tc>
                  <a:txBody>
                    <a:bodyPr/>
                    <a:lstStyle/>
                    <a:p>
                      <a:pPr algn="ctr"/>
                      <a:r>
                        <a:rPr lang="en-US" sz="1600" b="0" dirty="0">
                          <a:solidFill>
                            <a:srgbClr val="000000"/>
                          </a:solidFill>
                          <a:latin typeface="Calibri"/>
                          <a:cs typeface="Calibri"/>
                        </a:rPr>
                        <a:t>3</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10</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3.2</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7.6</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3.2</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7.6</a:t>
                      </a:r>
                    </a:p>
                  </a:txBody>
                  <a:tcPr marL="100489" marR="100489" marT="50292" marB="50292">
                    <a:solidFill>
                      <a:srgbClr val="FDEADA"/>
                    </a:solidFill>
                  </a:tcPr>
                </a:tc>
                <a:extLst>
                  <a:ext uri="{0D108BD9-81ED-4DB2-BD59-A6C34878D82A}">
                    <a16:rowId xmlns:a16="http://schemas.microsoft.com/office/drawing/2014/main" val="2438721577"/>
                  </a:ext>
                </a:extLst>
              </a:tr>
              <a:tr h="288032">
                <a:tc>
                  <a:txBody>
                    <a:bodyPr/>
                    <a:lstStyle/>
                    <a:p>
                      <a:pPr algn="ctr"/>
                      <a:r>
                        <a:rPr lang="en-US" sz="1600" b="0" dirty="0">
                          <a:latin typeface="Calibri"/>
                          <a:cs typeface="Calibri"/>
                        </a:rPr>
                        <a:t>L/IP</a:t>
                      </a:r>
                    </a:p>
                  </a:txBody>
                  <a:tcPr marL="100489" marR="100489" marT="50292" marB="50292"/>
                </a:tc>
                <a:tc>
                  <a:txBody>
                    <a:bodyPr/>
                    <a:lstStyle/>
                    <a:p>
                      <a:pPr algn="ctr"/>
                      <a:r>
                        <a:rPr lang="en-US" sz="1600" b="0" dirty="0">
                          <a:latin typeface="Calibri"/>
                          <a:cs typeface="Calibri"/>
                        </a:rPr>
                        <a:t>10</a:t>
                      </a:r>
                      <a:r>
                        <a:rPr lang="en-US" sz="1600" b="0" baseline="30000" dirty="0">
                          <a:latin typeface="Calibri"/>
                          <a:cs typeface="Calibri"/>
                        </a:rPr>
                        <a:t>34</a:t>
                      </a:r>
                      <a:r>
                        <a:rPr lang="en-US" sz="1600" b="0" baseline="0" dirty="0">
                          <a:latin typeface="Calibri"/>
                          <a:cs typeface="Calibri"/>
                        </a:rPr>
                        <a:t> cm</a:t>
                      </a:r>
                      <a:r>
                        <a:rPr lang="en-US" sz="1600" b="0" baseline="30000" dirty="0">
                          <a:latin typeface="Calibri"/>
                          <a:cs typeface="Calibri"/>
                        </a:rPr>
                        <a:t>-2</a:t>
                      </a:r>
                      <a:r>
                        <a:rPr lang="en-US" sz="1600" b="0" baseline="0" dirty="0">
                          <a:latin typeface="Calibri"/>
                          <a:cs typeface="Calibri"/>
                        </a:rPr>
                        <a:t>s</a:t>
                      </a:r>
                      <a:r>
                        <a:rPr lang="en-US" sz="1600" b="0" baseline="30000" dirty="0">
                          <a:latin typeface="Calibri"/>
                          <a:cs typeface="Calibri"/>
                        </a:rPr>
                        <a:t>-1</a:t>
                      </a:r>
                      <a:endParaRPr lang="en-US" sz="1600" b="0" dirty="0">
                        <a:latin typeface="Calibri"/>
                        <a:cs typeface="Calibri"/>
                      </a:endParaRPr>
                    </a:p>
                  </a:txBody>
                  <a:tcPr marL="100489" marR="100489" marT="50292" marB="50292"/>
                </a:tc>
                <a:tc>
                  <a:txBody>
                    <a:bodyPr/>
                    <a:lstStyle/>
                    <a:p>
                      <a:pPr algn="ctr"/>
                      <a:r>
                        <a:rPr lang="en-US" sz="1600" b="0" dirty="0">
                          <a:latin typeface="Calibri"/>
                          <a:cs typeface="Calibri"/>
                        </a:rPr>
                        <a:t>1.8</a:t>
                      </a:r>
                    </a:p>
                  </a:txBody>
                  <a:tcPr marL="100489" marR="100489" marT="50292" marB="50292">
                    <a:solidFill>
                      <a:srgbClr val="FDEADA"/>
                    </a:solidFill>
                  </a:tcPr>
                </a:tc>
                <a:tc>
                  <a:txBody>
                    <a:bodyPr/>
                    <a:lstStyle/>
                    <a:p>
                      <a:pPr algn="ctr"/>
                      <a:r>
                        <a:rPr lang="en-US" sz="1600" b="0" dirty="0">
                          <a:latin typeface="Calibri"/>
                          <a:cs typeface="Calibri"/>
                        </a:rPr>
                        <a:t>17.5</a:t>
                      </a:r>
                    </a:p>
                  </a:txBody>
                  <a:tcPr marL="100489" marR="100489" marT="50292" marB="50292">
                    <a:solidFill>
                      <a:srgbClr val="FDEADA"/>
                    </a:solidFill>
                  </a:tcPr>
                </a:tc>
                <a:tc>
                  <a:txBody>
                    <a:bodyPr/>
                    <a:lstStyle/>
                    <a:p>
                      <a:pPr algn="ctr"/>
                      <a:r>
                        <a:rPr lang="en-US" sz="1600" b="0" dirty="0">
                          <a:latin typeface="Calibri"/>
                          <a:cs typeface="Calibri"/>
                        </a:rPr>
                        <a:t>2</a:t>
                      </a:r>
                    </a:p>
                  </a:txBody>
                  <a:tcPr marL="100489" marR="100489" marT="50292" marB="50292">
                    <a:solidFill>
                      <a:srgbClr val="FDEADA"/>
                    </a:solidFill>
                  </a:tcPr>
                </a:tc>
                <a:tc>
                  <a:txBody>
                    <a:bodyPr/>
                    <a:lstStyle/>
                    <a:p>
                      <a:pPr algn="ctr"/>
                      <a:r>
                        <a:rPr lang="en-US" sz="1600" b="0" dirty="0">
                          <a:latin typeface="Calibri"/>
                          <a:cs typeface="Calibri"/>
                        </a:rPr>
                        <a:t>10</a:t>
                      </a:r>
                    </a:p>
                  </a:txBody>
                  <a:tcPr marL="100489" marR="100489" marT="50292" marB="50292">
                    <a:solidFill>
                      <a:srgbClr val="FDEADA"/>
                    </a:solidFill>
                  </a:tcPr>
                </a:tc>
                <a:tc>
                  <a:txBody>
                    <a:bodyPr/>
                    <a:lstStyle/>
                    <a:p>
                      <a:pPr algn="ctr"/>
                      <a:r>
                        <a:rPr lang="en-US" sz="1600" b="0" dirty="0">
                          <a:latin typeface="Calibri"/>
                          <a:cs typeface="Calibri"/>
                        </a:rPr>
                        <a:t>0.9</a:t>
                      </a:r>
                    </a:p>
                  </a:txBody>
                  <a:tcPr marL="100489" marR="100489" marT="50292" marB="50292">
                    <a:solidFill>
                      <a:srgbClr val="FDEADA"/>
                    </a:solidFill>
                  </a:tcPr>
                </a:tc>
                <a:tc>
                  <a:txBody>
                    <a:bodyPr/>
                    <a:lstStyle/>
                    <a:p>
                      <a:pPr algn="ctr"/>
                      <a:r>
                        <a:rPr lang="en-US" sz="1600" b="0" dirty="0">
                          <a:latin typeface="Calibri"/>
                          <a:cs typeface="Calibri"/>
                        </a:rPr>
                        <a:t>7.9</a:t>
                      </a:r>
                    </a:p>
                  </a:txBody>
                  <a:tcPr marL="100489" marR="100489" marT="50292" marB="50292">
                    <a:solidFill>
                      <a:srgbClr val="FDEADA"/>
                    </a:solidFill>
                  </a:tcPr>
                </a:tc>
                <a:extLst>
                  <a:ext uri="{0D108BD9-81ED-4DB2-BD59-A6C34878D82A}">
                    <a16:rowId xmlns:a16="http://schemas.microsoft.com/office/drawing/2014/main" val="10001"/>
                  </a:ext>
                </a:extLst>
              </a:tr>
              <a:tr h="288032">
                <a:tc>
                  <a:txBody>
                    <a:bodyPr/>
                    <a:lstStyle/>
                    <a:p>
                      <a:pPr algn="ctr"/>
                      <a:r>
                        <a:rPr lang="en-US" sz="1600" b="0" dirty="0">
                          <a:solidFill>
                            <a:srgbClr val="0000FF"/>
                          </a:solidFill>
                          <a:latin typeface="Calibri"/>
                          <a:cs typeface="Calibri"/>
                        </a:rPr>
                        <a:t>Int L</a:t>
                      </a:r>
                    </a:p>
                  </a:txBody>
                  <a:tcPr marL="100489" marR="100489" marT="50292" marB="50292"/>
                </a:tc>
                <a:tc>
                  <a:txBody>
                    <a:bodyPr/>
                    <a:lstStyle/>
                    <a:p>
                      <a:pPr algn="ctr"/>
                      <a:r>
                        <a:rPr lang="en-US" sz="1600" b="0" dirty="0">
                          <a:solidFill>
                            <a:srgbClr val="0000FF"/>
                          </a:solidFill>
                          <a:latin typeface="Calibri"/>
                          <a:cs typeface="Calibri"/>
                        </a:rPr>
                        <a:t>ab</a:t>
                      </a:r>
                      <a:r>
                        <a:rPr lang="en-US" sz="1600" b="0" baseline="30000" dirty="0">
                          <a:solidFill>
                            <a:srgbClr val="0000FF"/>
                          </a:solidFill>
                          <a:latin typeface="Calibri"/>
                          <a:cs typeface="Calibri"/>
                        </a:rPr>
                        <a:t>-1</a:t>
                      </a:r>
                      <a:endParaRPr lang="en-US" sz="1600" b="0" dirty="0">
                        <a:solidFill>
                          <a:srgbClr val="0000FF"/>
                        </a:solidFill>
                        <a:latin typeface="Calibri"/>
                        <a:cs typeface="Calibri"/>
                      </a:endParaRPr>
                    </a:p>
                  </a:txBody>
                  <a:tcPr marL="100489" marR="100489" marT="50292" marB="50292"/>
                </a:tc>
                <a:tc>
                  <a:txBody>
                    <a:bodyPr/>
                    <a:lstStyle/>
                    <a:p>
                      <a:pPr algn="ctr"/>
                      <a:r>
                        <a:rPr lang="en-US" sz="1600" b="0" dirty="0">
                          <a:solidFill>
                            <a:srgbClr val="0000FF"/>
                          </a:solidFill>
                          <a:latin typeface="Calibri"/>
                          <a:cs typeface="Calibri"/>
                        </a:rPr>
                        <a:t>1</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10</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10</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10</a:t>
                      </a:r>
                    </a:p>
                  </a:txBody>
                  <a:tcPr marL="100489" marR="100489" marT="50292" marB="50292">
                    <a:solidFill>
                      <a:srgbClr val="FDEADA"/>
                    </a:solidFill>
                  </a:tcPr>
                </a:tc>
                <a:extLst>
                  <a:ext uri="{0D108BD9-81ED-4DB2-BD59-A6C34878D82A}">
                    <a16:rowId xmlns:a16="http://schemas.microsoft.com/office/drawing/2014/main" val="10002"/>
                  </a:ext>
                </a:extLst>
              </a:tr>
              <a:tr h="288032">
                <a:tc>
                  <a:txBody>
                    <a:bodyPr/>
                    <a:lstStyle/>
                    <a:p>
                      <a:pPr algn="ctr"/>
                      <a:r>
                        <a:rPr lang="en-US" sz="1600" b="0" dirty="0">
                          <a:solidFill>
                            <a:srgbClr val="0000FF"/>
                          </a:solidFill>
                          <a:latin typeface="Calibri"/>
                          <a:cs typeface="Calibri"/>
                        </a:rPr>
                        <a:t>Accumulation time </a:t>
                      </a:r>
                    </a:p>
                  </a:txBody>
                  <a:tcPr marL="100489" marR="100489" marT="50292" marB="50292"/>
                </a:tc>
                <a:tc>
                  <a:txBody>
                    <a:bodyPr/>
                    <a:lstStyle/>
                    <a:p>
                      <a:pPr algn="ctr"/>
                      <a:r>
                        <a:rPr lang="en-US" sz="1600" b="0" dirty="0">
                          <a:solidFill>
                            <a:srgbClr val="0000FF"/>
                          </a:solidFill>
                          <a:latin typeface="Calibri"/>
                          <a:cs typeface="Calibri"/>
                        </a:rPr>
                        <a:t>years</a:t>
                      </a:r>
                    </a:p>
                  </a:txBody>
                  <a:tcPr marL="100489" marR="100489" marT="50292" marB="50292"/>
                </a:tc>
                <a:tc>
                  <a:txBody>
                    <a:bodyPr/>
                    <a:lstStyle/>
                    <a:p>
                      <a:pPr algn="ctr"/>
                      <a:r>
                        <a:rPr lang="en-US" sz="1600" b="0" dirty="0">
                          <a:solidFill>
                            <a:srgbClr val="0000FF"/>
                          </a:solidFill>
                          <a:latin typeface="Calibri"/>
                          <a:cs typeface="Calibri"/>
                        </a:rPr>
                        <a:t>2+2.8</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2+2.9</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2+2.5</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2+5</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2+5.6</a:t>
                      </a:r>
                    </a:p>
                  </a:txBody>
                  <a:tcPr marL="100489" marR="100489" marT="50292" marB="50292">
                    <a:solidFill>
                      <a:srgbClr val="FDEADA"/>
                    </a:solidFill>
                  </a:tcPr>
                </a:tc>
                <a:tc>
                  <a:txBody>
                    <a:bodyPr/>
                    <a:lstStyle/>
                    <a:p>
                      <a:pPr algn="ctr"/>
                      <a:r>
                        <a:rPr lang="en-US" sz="1600" b="0" dirty="0">
                          <a:solidFill>
                            <a:srgbClr val="0000FF"/>
                          </a:solidFill>
                          <a:latin typeface="Calibri"/>
                          <a:cs typeface="Calibri"/>
                        </a:rPr>
                        <a:t>2+6.3</a:t>
                      </a:r>
                    </a:p>
                  </a:txBody>
                  <a:tcPr marL="100489" marR="100489" marT="50292" marB="50292">
                    <a:solidFill>
                      <a:srgbClr val="FDEADA"/>
                    </a:solidFill>
                  </a:tcPr>
                </a:tc>
                <a:extLst>
                  <a:ext uri="{0D108BD9-81ED-4DB2-BD59-A6C34878D82A}">
                    <a16:rowId xmlns:a16="http://schemas.microsoft.com/office/drawing/2014/main" val="1503398529"/>
                  </a:ext>
                </a:extLst>
              </a:tr>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a:solidFill>
                            <a:srgbClr val="000000"/>
                          </a:solidFill>
                          <a:latin typeface="Calibri"/>
                          <a:cs typeface="Calibri"/>
                        </a:rPr>
                        <a:t>C</a:t>
                      </a:r>
                    </a:p>
                  </a:txBody>
                  <a:tcPr marL="100489" marR="100489" marT="50292" marB="50292"/>
                </a:tc>
                <a:tc>
                  <a:txBody>
                    <a:bodyPr/>
                    <a:lstStyle/>
                    <a:p>
                      <a:pPr algn="ctr"/>
                      <a:r>
                        <a:rPr lang="en-US" sz="1600" b="0" dirty="0">
                          <a:solidFill>
                            <a:srgbClr val="000000"/>
                          </a:solidFill>
                          <a:latin typeface="Calibri"/>
                          <a:cs typeface="Calibri"/>
                        </a:rPr>
                        <a:t>km</a:t>
                      </a:r>
                    </a:p>
                  </a:txBody>
                  <a:tcPr marL="100489" marR="100489" marT="50292" marB="50292"/>
                </a:tc>
                <a:tc>
                  <a:txBody>
                    <a:bodyPr/>
                    <a:lstStyle/>
                    <a:p>
                      <a:pPr algn="ctr"/>
                      <a:r>
                        <a:rPr lang="en-US" sz="1600" b="0" dirty="0">
                          <a:solidFill>
                            <a:srgbClr val="000000"/>
                          </a:solidFill>
                          <a:latin typeface="Calibri"/>
                          <a:cs typeface="Calibri"/>
                        </a:rPr>
                        <a:t>4.5</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11.4</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4.8</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8.7</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extLst>
                  <a:ext uri="{0D108BD9-81ED-4DB2-BD59-A6C34878D82A}">
                    <a16:rowId xmlns:a16="http://schemas.microsoft.com/office/drawing/2014/main" val="10005"/>
                  </a:ext>
                </a:extLst>
              </a:tr>
              <a:tr h="28803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err="1">
                          <a:solidFill>
                            <a:srgbClr val="000000"/>
                          </a:solidFill>
                          <a:latin typeface="Calibri"/>
                          <a:cs typeface="Calibri"/>
                        </a:rPr>
                        <a:t>B</a:t>
                      </a:r>
                      <a:r>
                        <a:rPr lang="en-US" sz="1600" b="0" baseline="-25000" dirty="0" err="1">
                          <a:solidFill>
                            <a:srgbClr val="000000"/>
                          </a:solidFill>
                          <a:latin typeface="Calibri"/>
                          <a:cs typeface="Calibri"/>
                        </a:rPr>
                        <a:t>dipole</a:t>
                      </a:r>
                      <a:endParaRPr lang="en-US" sz="1600" b="0" dirty="0">
                        <a:solidFill>
                          <a:srgbClr val="000000"/>
                        </a:solidFill>
                        <a:latin typeface="Calibri"/>
                        <a:cs typeface="Calibri"/>
                      </a:endParaRPr>
                    </a:p>
                  </a:txBody>
                  <a:tcPr marL="100489" marR="100489" marT="50292" marB="50292"/>
                </a:tc>
                <a:tc>
                  <a:txBody>
                    <a:bodyPr/>
                    <a:lstStyle/>
                    <a:p>
                      <a:pPr algn="ctr"/>
                      <a:r>
                        <a:rPr lang="en-US" sz="1600" b="0" dirty="0">
                          <a:solidFill>
                            <a:srgbClr val="000000"/>
                          </a:solidFill>
                          <a:latin typeface="Calibri"/>
                          <a:cs typeface="Calibri"/>
                        </a:rPr>
                        <a:t>T</a:t>
                      </a:r>
                    </a:p>
                  </a:txBody>
                  <a:tcPr marL="100489" marR="100489" marT="50292" marB="50292"/>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14</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14</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4.8</a:t>
                      </a:r>
                    </a:p>
                  </a:txBody>
                  <a:tcPr marL="100489" marR="100489" marT="50292" marB="50292">
                    <a:solidFill>
                      <a:srgbClr val="FDEADA"/>
                    </a:solidFill>
                  </a:tcPr>
                </a:tc>
                <a:tc>
                  <a:txBody>
                    <a:bodyPr/>
                    <a:lstStyle/>
                    <a:p>
                      <a:pPr algn="ctr"/>
                      <a:r>
                        <a:rPr lang="en-US" sz="1600" b="0" dirty="0">
                          <a:solidFill>
                            <a:srgbClr val="000000"/>
                          </a:solidFill>
                          <a:latin typeface="Calibri"/>
                          <a:cs typeface="Calibri"/>
                        </a:rPr>
                        <a:t>11</a:t>
                      </a:r>
                    </a:p>
                  </a:txBody>
                  <a:tcPr marL="100489" marR="100489" marT="50292" marB="50292">
                    <a:solidFill>
                      <a:srgbClr val="FDEADA"/>
                    </a:solidFill>
                  </a:tcPr>
                </a:tc>
                <a:extLst>
                  <a:ext uri="{0D108BD9-81ED-4DB2-BD59-A6C34878D82A}">
                    <a16:rowId xmlns:a16="http://schemas.microsoft.com/office/drawing/2014/main" val="10006"/>
                  </a:ext>
                </a:extLst>
              </a:tr>
              <a:tr h="288032">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Calibri"/>
                          <a:cs typeface="Calibri"/>
                        </a:rPr>
                        <a:t>Collider dipole technology</a:t>
                      </a:r>
                    </a:p>
                  </a:txBody>
                  <a:tcPr marL="100489" marR="100489" marT="50292" marB="50292"/>
                </a:tc>
                <a:tc hMerge="1">
                  <a:txBody>
                    <a:bodyPr/>
                    <a:lstStyle/>
                    <a:p>
                      <a:pPr algn="ctr"/>
                      <a:endParaRPr lang="en-US" sz="1400" dirty="0">
                        <a:solidFill>
                          <a:srgbClr val="FF0000"/>
                        </a:solidFill>
                        <a:latin typeface="Calibri"/>
                        <a:cs typeface="Calibri"/>
                      </a:endParaRPr>
                    </a:p>
                  </a:txBody>
                  <a:tcPr marL="100489" marR="100489" marT="50292" marB="50292"/>
                </a:tc>
                <a:tc>
                  <a:txBody>
                    <a:bodyPr/>
                    <a:lstStyle/>
                    <a:p>
                      <a:pPr algn="ctr"/>
                      <a:r>
                        <a:rPr lang="en-US" sz="1600" b="0" dirty="0">
                          <a:solidFill>
                            <a:schemeClr val="tx1"/>
                          </a:solidFill>
                          <a:latin typeface="Calibri"/>
                          <a:cs typeface="Calibri"/>
                        </a:rPr>
                        <a:t>Nb3Sn</a:t>
                      </a:r>
                    </a:p>
                  </a:txBody>
                  <a:tcPr marL="100489" marR="100489" marT="50292" marB="50292">
                    <a:solidFill>
                      <a:srgbClr val="FDEADA"/>
                    </a:solidFill>
                  </a:tcPr>
                </a:tc>
                <a:tc>
                  <a:txBody>
                    <a:bodyPr/>
                    <a:lstStyle/>
                    <a:p>
                      <a:pPr algn="ctr"/>
                      <a:r>
                        <a:rPr lang="en-US" sz="1600" b="0" dirty="0">
                          <a:solidFill>
                            <a:schemeClr val="tx1"/>
                          </a:solidFill>
                          <a:latin typeface="Calibri"/>
                          <a:cs typeface="Calibri"/>
                        </a:rPr>
                        <a:t>HTS</a:t>
                      </a:r>
                    </a:p>
                  </a:txBody>
                  <a:tcPr marL="100489" marR="100489" marT="50292" marB="50292">
                    <a:solidFill>
                      <a:srgbClr val="FDEADA"/>
                    </a:solidFill>
                  </a:tcPr>
                </a:tc>
                <a:tc>
                  <a:txBody>
                    <a:bodyPr/>
                    <a:lstStyle/>
                    <a:p>
                      <a:pPr algn="ctr"/>
                      <a:r>
                        <a:rPr lang="en-US" sz="1600" b="0" dirty="0">
                          <a:solidFill>
                            <a:schemeClr val="tx1"/>
                          </a:solidFill>
                          <a:latin typeface="Calibri"/>
                          <a:cs typeface="Calibri"/>
                        </a:rPr>
                        <a:t>Nb3Sn</a:t>
                      </a:r>
                    </a:p>
                  </a:txBody>
                  <a:tcPr marL="100489" marR="100489" marT="50292" marB="50292">
                    <a:solidFill>
                      <a:srgbClr val="FDEADA"/>
                    </a:solidFill>
                  </a:tcPr>
                </a:tc>
                <a:tc>
                  <a:txBody>
                    <a:bodyPr/>
                    <a:lstStyle/>
                    <a:p>
                      <a:pPr algn="ctr"/>
                      <a:r>
                        <a:rPr lang="en-US" sz="1600" b="0" dirty="0">
                          <a:solidFill>
                            <a:schemeClr val="tx1"/>
                          </a:solidFill>
                          <a:latin typeface="Calibri"/>
                          <a:cs typeface="Calibri"/>
                        </a:rPr>
                        <a:t>HTS</a:t>
                      </a:r>
                    </a:p>
                  </a:txBody>
                  <a:tcPr marL="100489" marR="100489" marT="50292" marB="50292">
                    <a:solidFill>
                      <a:srgbClr val="FDEADA"/>
                    </a:solidFill>
                  </a:tcPr>
                </a:tc>
                <a:tc>
                  <a:txBody>
                    <a:bodyPr/>
                    <a:lstStyle/>
                    <a:p>
                      <a:pPr algn="ctr"/>
                      <a:r>
                        <a:rPr lang="en-US" sz="1600" b="0" dirty="0" err="1">
                          <a:solidFill>
                            <a:schemeClr val="tx1"/>
                          </a:solidFill>
                          <a:latin typeface="Calibri"/>
                          <a:cs typeface="Calibri"/>
                        </a:rPr>
                        <a:t>NbTi</a:t>
                      </a:r>
                      <a:endParaRPr lang="en-US" sz="1600" b="0" dirty="0">
                        <a:solidFill>
                          <a:schemeClr val="tx1"/>
                        </a:solidFill>
                        <a:latin typeface="Calibri"/>
                        <a:cs typeface="Calibri"/>
                      </a:endParaRPr>
                    </a:p>
                  </a:txBody>
                  <a:tcPr marL="100489" marR="100489" marT="50292" marB="50292">
                    <a:solidFill>
                      <a:srgbClr val="FDEADA"/>
                    </a:solidFill>
                  </a:tcPr>
                </a:tc>
                <a:tc>
                  <a:txBody>
                    <a:bodyPr/>
                    <a:lstStyle/>
                    <a:p>
                      <a:pPr algn="ctr"/>
                      <a:r>
                        <a:rPr lang="en-US" sz="1600" b="0" dirty="0">
                          <a:solidFill>
                            <a:schemeClr val="tx1"/>
                          </a:solidFill>
                          <a:latin typeface="Calibri"/>
                          <a:cs typeface="Calibri"/>
                        </a:rPr>
                        <a:t>Nb3Sn</a:t>
                      </a:r>
                    </a:p>
                    <a:p>
                      <a:pPr algn="ctr"/>
                      <a:r>
                        <a:rPr lang="en-US" sz="1600" b="0" dirty="0">
                          <a:solidFill>
                            <a:schemeClr val="tx1"/>
                          </a:solidFill>
                          <a:latin typeface="Calibri"/>
                          <a:cs typeface="Calibri"/>
                        </a:rPr>
                        <a:t>or HTS</a:t>
                      </a:r>
                    </a:p>
                  </a:txBody>
                  <a:tcPr marL="100489" marR="100489" marT="50292" marB="50292">
                    <a:solidFill>
                      <a:srgbClr val="FDEADA"/>
                    </a:solidFill>
                  </a:tcPr>
                </a:tc>
                <a:extLst>
                  <a:ext uri="{0D108BD9-81ED-4DB2-BD59-A6C34878D82A}">
                    <a16:rowId xmlns:a16="http://schemas.microsoft.com/office/drawing/2014/main" val="1634752097"/>
                  </a:ext>
                </a:extLst>
              </a:tr>
            </a:tbl>
          </a:graphicData>
        </a:graphic>
      </p:graphicFrame>
      <p:sp>
        <p:nvSpPr>
          <p:cNvPr id="3" name="TextBox 2">
            <a:extLst>
              <a:ext uri="{FF2B5EF4-FFF2-40B4-BE49-F238E27FC236}">
                <a16:creationId xmlns:a16="http://schemas.microsoft.com/office/drawing/2014/main" id="{F06DC0B7-FCD4-4628-49A7-2C95591431BC}"/>
              </a:ext>
            </a:extLst>
          </p:cNvPr>
          <p:cNvSpPr txBox="1"/>
          <p:nvPr/>
        </p:nvSpPr>
        <p:spPr>
          <a:xfrm>
            <a:off x="179515" y="4155926"/>
            <a:ext cx="8712965" cy="584775"/>
          </a:xfrm>
          <a:prstGeom prst="rect">
            <a:avLst/>
          </a:prstGeom>
          <a:noFill/>
        </p:spPr>
        <p:txBody>
          <a:bodyPr wrap="square" rtlCol="0">
            <a:spAutoFit/>
          </a:bodyPr>
          <a:lstStyle/>
          <a:p>
            <a:r>
              <a:rPr lang="en-US" sz="1600" dirty="0"/>
              <a:t>Accumulation time: Time to obtain the integrated luminosity with two IPs.</a:t>
            </a:r>
          </a:p>
          <a:p>
            <a:r>
              <a:rPr lang="en-US" sz="1600" dirty="0"/>
              <a:t>Ramp-up over the first three years 5%, 25%, 70% of nominal.</a:t>
            </a:r>
          </a:p>
        </p:txBody>
      </p:sp>
      <p:sp>
        <p:nvSpPr>
          <p:cNvPr id="2" name="Slide Number Placeholder 1">
            <a:extLst>
              <a:ext uri="{FF2B5EF4-FFF2-40B4-BE49-F238E27FC236}">
                <a16:creationId xmlns:a16="http://schemas.microsoft.com/office/drawing/2014/main" id="{4A687EF1-2E22-DD4C-5B11-401871741904}"/>
              </a:ext>
            </a:extLst>
          </p:cNvPr>
          <p:cNvSpPr>
            <a:spLocks noGrp="1"/>
          </p:cNvSpPr>
          <p:nvPr>
            <p:ph type="sldNum" sz="quarter" idx="4"/>
          </p:nvPr>
        </p:nvSpPr>
        <p:spPr/>
        <p:txBody>
          <a:bodyPr/>
          <a:lstStyle/>
          <a:p>
            <a:fld id="{974172A1-1CBF-0B40-9234-7D4D80EC19EA}" type="slidenum">
              <a:rPr lang="en-GB" smtClean="0"/>
              <a:pPr/>
              <a:t>25</a:t>
            </a:fld>
            <a:endParaRPr lang="en-GB" dirty="0"/>
          </a:p>
        </p:txBody>
      </p:sp>
    </p:spTree>
    <p:extLst>
      <p:ext uri="{BB962C8B-B14F-4D97-AF65-F5344CB8AC3E}">
        <p14:creationId xmlns:p14="http://schemas.microsoft.com/office/powerpoint/2010/main" val="2230421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96CCC-67BF-2501-D961-28234D70537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9CCFD-FB88-6CF2-8B7D-9A3EAFD6D6F7}"/>
              </a:ext>
            </a:extLst>
          </p:cNvPr>
          <p:cNvSpPr>
            <a:spLocks noGrp="1"/>
          </p:cNvSpPr>
          <p:nvPr>
            <p:ph type="ftr" sz="quarter" idx="3"/>
          </p:nvPr>
        </p:nvSpPr>
        <p:spPr>
          <a:xfrm>
            <a:off x="35496" y="4977845"/>
            <a:ext cx="6768752" cy="195485"/>
          </a:xfrm>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88B7EAD4-5BA7-BBBB-7389-147BAA3F47B6}"/>
              </a:ext>
            </a:extLst>
          </p:cNvPr>
          <p:cNvSpPr>
            <a:spLocks noGrp="1"/>
          </p:cNvSpPr>
          <p:nvPr>
            <p:ph type="title"/>
          </p:nvPr>
        </p:nvSpPr>
        <p:spPr>
          <a:xfrm>
            <a:off x="1295400" y="-20538"/>
            <a:ext cx="6781800" cy="565175"/>
          </a:xfrm>
        </p:spPr>
        <p:txBody>
          <a:bodyPr/>
          <a:lstStyle/>
          <a:p>
            <a:pPr algn="ctr"/>
            <a:r>
              <a:rPr lang="en-US" sz="3200" b="0" strike="noStrike" spc="-1" dirty="0">
                <a:solidFill>
                  <a:srgbClr val="000000"/>
                </a:solidFill>
                <a:latin typeface="Calibri" panose="020F0502020204030204" pitchFamily="34" charset="0"/>
                <a:cs typeface="Calibri" panose="020F0502020204030204" pitchFamily="34" charset="0"/>
              </a:rPr>
              <a:t>Magnet R&amp;D Impact</a:t>
            </a:r>
            <a:endParaRPr lang="en-US" sz="3200" dirty="0">
              <a:latin typeface="Calibri"/>
              <a:cs typeface="Calibri"/>
            </a:endParaRPr>
          </a:p>
        </p:txBody>
      </p:sp>
      <p:pic>
        <p:nvPicPr>
          <p:cNvPr id="2" name="Picture 1">
            <a:extLst>
              <a:ext uri="{FF2B5EF4-FFF2-40B4-BE49-F238E27FC236}">
                <a16:creationId xmlns:a16="http://schemas.microsoft.com/office/drawing/2014/main" id="{18A2E555-6E5C-EA85-C273-F62A5745F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996" y="696116"/>
            <a:ext cx="7275133" cy="4176206"/>
          </a:xfrm>
          <a:prstGeom prst="rect">
            <a:avLst/>
          </a:prstGeom>
        </p:spPr>
      </p:pic>
      <p:sp>
        <p:nvSpPr>
          <p:cNvPr id="6" name="TextBox 5">
            <a:extLst>
              <a:ext uri="{FF2B5EF4-FFF2-40B4-BE49-F238E27FC236}">
                <a16:creationId xmlns:a16="http://schemas.microsoft.com/office/drawing/2014/main" id="{49823AB8-5BDF-B7A4-3D48-A740D59CE18B}"/>
              </a:ext>
            </a:extLst>
          </p:cNvPr>
          <p:cNvSpPr txBox="1"/>
          <p:nvPr/>
        </p:nvSpPr>
        <p:spPr>
          <a:xfrm>
            <a:off x="8314726" y="4299942"/>
            <a:ext cx="791692" cy="276999"/>
          </a:xfrm>
          <a:prstGeom prst="rect">
            <a:avLst/>
          </a:prstGeom>
          <a:solidFill>
            <a:schemeClr val="bg2"/>
          </a:solidFill>
        </p:spPr>
        <p:txBody>
          <a:bodyPr wrap="none" rtlCol="0">
            <a:spAutoFit/>
          </a:bodyPr>
          <a:lstStyle/>
          <a:p>
            <a:r>
              <a:rPr lang="en-US" sz="1200" dirty="0">
                <a:latin typeface="Calibri" panose="020F0502020204030204" pitchFamily="34" charset="0"/>
                <a:cs typeface="Calibri" panose="020F0502020204030204" pitchFamily="34" charset="0"/>
              </a:rPr>
              <a:t>L. </a:t>
            </a:r>
            <a:r>
              <a:rPr lang="en-US" sz="1200" dirty="0" err="1">
                <a:latin typeface="Calibri" panose="020F0502020204030204" pitchFamily="34" charset="0"/>
                <a:cs typeface="Calibri" panose="020F0502020204030204" pitchFamily="34" charset="0"/>
              </a:rPr>
              <a:t>Bottura</a:t>
            </a:r>
            <a:endParaRPr lang="en-US" sz="1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EC0CF93-8533-B36E-8063-E1FEB4F199AA}"/>
              </a:ext>
            </a:extLst>
          </p:cNvPr>
          <p:cNvSpPr>
            <a:spLocks noGrp="1"/>
          </p:cNvSpPr>
          <p:nvPr>
            <p:ph type="sldNum" sz="quarter" idx="4"/>
          </p:nvPr>
        </p:nvSpPr>
        <p:spPr/>
        <p:txBody>
          <a:bodyPr/>
          <a:lstStyle/>
          <a:p>
            <a:fld id="{974172A1-1CBF-0B40-9234-7D4D80EC19EA}" type="slidenum">
              <a:rPr lang="en-GB" smtClean="0"/>
              <a:pPr/>
              <a:t>26</a:t>
            </a:fld>
            <a:endParaRPr lang="en-GB" dirty="0"/>
          </a:p>
        </p:txBody>
      </p:sp>
    </p:spTree>
    <p:extLst>
      <p:ext uri="{BB962C8B-B14F-4D97-AF65-F5344CB8AC3E}">
        <p14:creationId xmlns:p14="http://schemas.microsoft.com/office/powerpoint/2010/main" val="243712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165F2-1714-9393-BB54-055BE76B2E1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546FCD-57A6-D7E2-0BC0-B5F3A5A0B01A}"/>
              </a:ext>
            </a:extLst>
          </p:cNvPr>
          <p:cNvSpPr>
            <a:spLocks noGrp="1"/>
          </p:cNvSpPr>
          <p:nvPr>
            <p:ph type="ftr" sz="quarter" idx="3"/>
          </p:nvPr>
        </p:nvSpPr>
        <p:spPr>
          <a:xfrm>
            <a:off x="35496" y="4977845"/>
            <a:ext cx="6768752" cy="195485"/>
          </a:xfrm>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06687403-2596-B483-8738-3BDF02EECAC3}"/>
              </a:ext>
            </a:extLst>
          </p:cNvPr>
          <p:cNvSpPr>
            <a:spLocks noGrp="1"/>
          </p:cNvSpPr>
          <p:nvPr>
            <p:ph type="title"/>
          </p:nvPr>
        </p:nvSpPr>
        <p:spPr>
          <a:xfrm>
            <a:off x="1295400" y="-20538"/>
            <a:ext cx="6781800" cy="565175"/>
          </a:xfrm>
        </p:spPr>
        <p:txBody>
          <a:bodyPr/>
          <a:lstStyle/>
          <a:p>
            <a:pPr algn="ctr"/>
            <a:r>
              <a:rPr lang="en-US" spc="-1" dirty="0">
                <a:solidFill>
                  <a:srgbClr val="000000"/>
                </a:solidFill>
              </a:rPr>
              <a:t>R&amp;D Impact</a:t>
            </a:r>
            <a:r>
              <a:rPr lang="en-US" sz="3200" b="0" strike="noStrike" spc="-1" dirty="0">
                <a:solidFill>
                  <a:srgbClr val="000000"/>
                </a:solidFill>
                <a:latin typeface="Calibri" panose="020F0502020204030204" pitchFamily="34" charset="0"/>
                <a:cs typeface="Calibri" panose="020F0502020204030204" pitchFamily="34" charset="0"/>
              </a:rPr>
              <a:t> </a:t>
            </a:r>
            <a:r>
              <a:rPr lang="en-US" spc="-1" dirty="0">
                <a:solidFill>
                  <a:srgbClr val="000000"/>
                </a:solidFill>
              </a:rPr>
              <a:t>E</a:t>
            </a:r>
            <a:r>
              <a:rPr lang="en-US" sz="3200" b="0" strike="noStrike" spc="-1" dirty="0">
                <a:solidFill>
                  <a:srgbClr val="000000"/>
                </a:solidFill>
                <a:latin typeface="Calibri" panose="020F0502020204030204" pitchFamily="34" charset="0"/>
                <a:cs typeface="Calibri" panose="020F0502020204030204" pitchFamily="34" charset="0"/>
              </a:rPr>
              <a:t>xamples</a:t>
            </a:r>
            <a:endParaRPr lang="en-US" sz="3200" dirty="0">
              <a:latin typeface="Calibri"/>
              <a:cs typeface="Calibri"/>
            </a:endParaRPr>
          </a:p>
        </p:txBody>
      </p:sp>
      <p:sp>
        <p:nvSpPr>
          <p:cNvPr id="2" name="Content Placeholder 5">
            <a:extLst>
              <a:ext uri="{FF2B5EF4-FFF2-40B4-BE49-F238E27FC236}">
                <a16:creationId xmlns:a16="http://schemas.microsoft.com/office/drawing/2014/main" id="{87094FF5-171E-33E4-9EA1-2947C422F700}"/>
              </a:ext>
            </a:extLst>
          </p:cNvPr>
          <p:cNvSpPr txBox="1">
            <a:spLocks/>
          </p:cNvSpPr>
          <p:nvPr/>
        </p:nvSpPr>
        <p:spPr>
          <a:xfrm>
            <a:off x="750171" y="432881"/>
            <a:ext cx="8358413" cy="4299109"/>
          </a:xfrm>
          <a:prstGeom prst="rect">
            <a:avLst/>
          </a:prstGeom>
        </p:spPr>
        <p:txBody>
          <a:bodyPr>
            <a:noAutofit/>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chemeClr val="tx1"/>
              </a:buClr>
              <a:buFont typeface="Arial" panose="020B0604020202020204" pitchFamily="34" charset="0"/>
              <a:buChar char="•"/>
            </a:pPr>
            <a:r>
              <a:rPr lang="en-US" sz="1400" b="1" dirty="0">
                <a:latin typeface="Calibri" panose="020F0502020204030204" pitchFamily="34" charset="0"/>
                <a:cs typeface="Calibri" panose="020F0502020204030204" pitchFamily="34" charset="0"/>
              </a:rPr>
              <a:t>Fusion for Energy </a:t>
            </a:r>
            <a:r>
              <a:rPr lang="en-US" sz="1400" dirty="0">
                <a:latin typeface="Calibri" panose="020F0502020204030204" pitchFamily="34" charset="0"/>
                <a:cs typeface="Calibri" panose="020F0502020204030204" pitchFamily="34" charset="0"/>
              </a:rPr>
              <a:t>(ITER EU Domestic Agency) </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Framework agreement and first addendum in final negotiation </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Contribution to the design of the HTS target solenoid, relevant to the central solenoid of DTT</a:t>
            </a:r>
          </a:p>
          <a:p>
            <a:pPr>
              <a:spcBef>
                <a:spcPts val="0"/>
              </a:spcBef>
              <a:buClr>
                <a:schemeClr val="tx1"/>
              </a:buClr>
              <a:buFont typeface="Arial" panose="020B0604020202020204" pitchFamily="34" charset="0"/>
              <a:buChar char="•"/>
            </a:pPr>
            <a:r>
              <a:rPr lang="en-US" sz="1400" b="1" dirty="0" err="1">
                <a:latin typeface="Calibri" panose="020F0502020204030204" pitchFamily="34" charset="0"/>
                <a:cs typeface="Calibri" panose="020F0502020204030204" pitchFamily="34" charset="0"/>
              </a:rPr>
              <a:t>EUROFusion</a:t>
            </a:r>
            <a:r>
              <a:rPr lang="en-US" sz="1400" dirty="0">
                <a:latin typeface="Calibri" panose="020F0502020204030204" pitchFamily="34" charset="0"/>
                <a:cs typeface="Calibri" panose="020F0502020204030204" pitchFamily="34" charset="0"/>
              </a:rPr>
              <a:t> (next step European fusion reactor)</a:t>
            </a:r>
            <a:endParaRPr lang="en-US" sz="1400" b="1" dirty="0">
              <a:latin typeface="Calibri" panose="020F0502020204030204" pitchFamily="34" charset="0"/>
              <a:cs typeface="Calibri" panose="020F0502020204030204" pitchFamily="34" charset="0"/>
            </a:endParaRP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Framework agreement signed in 2023, first addendum signed in 2024</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Contribution to the design of the HTS target solenoid, relevant to the magnets of a Volumetric Neutron Source proposed as next step in the European fusion strategy</a:t>
            </a:r>
          </a:p>
          <a:p>
            <a:pPr>
              <a:spcBef>
                <a:spcPts val="0"/>
              </a:spcBef>
              <a:buClr>
                <a:schemeClr val="tx1"/>
              </a:buClr>
              <a:buFont typeface="Arial" panose="020B0604020202020204" pitchFamily="34" charset="0"/>
              <a:buChar char="•"/>
            </a:pPr>
            <a:r>
              <a:rPr lang="en-US" sz="1400" b="1" dirty="0">
                <a:latin typeface="Calibri" panose="020F0502020204030204" pitchFamily="34" charset="0"/>
                <a:cs typeface="Calibri" panose="020F0502020204030204" pitchFamily="34" charset="0"/>
              </a:rPr>
              <a:t>Gauss Fusion </a:t>
            </a:r>
            <a:r>
              <a:rPr lang="en-US" sz="1400" dirty="0">
                <a:latin typeface="Calibri" panose="020F0502020204030204" pitchFamily="34" charset="0"/>
                <a:cs typeface="Calibri" panose="020F0502020204030204" pitchFamily="34" charset="0"/>
              </a:rPr>
              <a:t>(one of the leading EU fusion start-ups)</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Consultancy agreement signed in 2023</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CERN contribution to the design of the LTS/HTS GIGA stellarator magnets, based on advances in the HTS target solenoid</a:t>
            </a:r>
          </a:p>
          <a:p>
            <a:pPr>
              <a:spcBef>
                <a:spcPts val="0"/>
              </a:spcBef>
              <a:buClr>
                <a:schemeClr val="tx1"/>
              </a:buClr>
              <a:buFont typeface="Arial" panose="020B0604020202020204" pitchFamily="34" charset="0"/>
              <a:buChar char="•"/>
            </a:pPr>
            <a:r>
              <a:rPr lang="en-US" sz="1400" b="1" dirty="0">
                <a:latin typeface="Calibri" panose="020F0502020204030204" pitchFamily="34" charset="0"/>
                <a:cs typeface="Calibri" panose="020F0502020204030204" pitchFamily="34" charset="0"/>
              </a:rPr>
              <a:t>ENI</a:t>
            </a:r>
            <a:r>
              <a:rPr lang="en-US" sz="1400" dirty="0">
                <a:latin typeface="Calibri" panose="020F0502020204030204" pitchFamily="34" charset="0"/>
                <a:cs typeface="Calibri" panose="020F0502020204030204" pitchFamily="34" charset="0"/>
              </a:rPr>
              <a:t> (oil and gas energy giant)</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Framework agreement and first addendum signed in 2024</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Collaboration on the conceptual design and project proposal for the CERN construction of a large bore HTS solenoid (20@20 model coil) relevant to the muon collider and fusion</a:t>
            </a:r>
          </a:p>
          <a:p>
            <a:pPr>
              <a:spcBef>
                <a:spcPts val="0"/>
              </a:spcBef>
              <a:buClr>
                <a:schemeClr val="tx1"/>
              </a:buClr>
              <a:buFont typeface="Arial" panose="020B0604020202020204" pitchFamily="34" charset="0"/>
              <a:buChar char="•"/>
            </a:pPr>
            <a:r>
              <a:rPr lang="en-US" sz="1400" b="1" dirty="0">
                <a:latin typeface="Calibri" panose="020F0502020204030204" pitchFamily="34" charset="0"/>
                <a:cs typeface="Calibri" panose="020F0502020204030204" pitchFamily="34" charset="0"/>
              </a:rPr>
              <a:t>Infineon Technologies Bipolar </a:t>
            </a:r>
            <a:r>
              <a:rPr lang="en-US" sz="1400" dirty="0">
                <a:latin typeface="Calibri" panose="020F0502020204030204" pitchFamily="34" charset="0"/>
                <a:cs typeface="Calibri" panose="020F0502020204030204" pitchFamily="34" charset="0"/>
              </a:rPr>
              <a:t>(world leader bipolar high-power semiconductors, focus on green grid)</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IFAST-2 proposal to </a:t>
            </a:r>
            <a:r>
              <a:rPr lang="en-US" sz="1400" b="1" dirty="0">
                <a:latin typeface="Calibri" panose="020F0502020204030204" pitchFamily="34" charset="0"/>
                <a:cs typeface="Calibri" panose="020F0502020204030204" pitchFamily="34" charset="0"/>
              </a:rPr>
              <a:t>INFRA-2025-TECH-01-02 </a:t>
            </a:r>
            <a:r>
              <a:rPr lang="en-US" sz="1400" dirty="0">
                <a:latin typeface="Calibri" panose="020F0502020204030204" pitchFamily="34" charset="0"/>
                <a:cs typeface="Calibri" panose="020F0502020204030204" pitchFamily="34" charset="0"/>
              </a:rPr>
              <a:t>(CERN, INFINEON, PSI)</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Proposal of fast pulsed power cell + magnet system sent to IFAST-2 coordination for ranking at TIARA</a:t>
            </a:r>
          </a:p>
          <a:p>
            <a:pPr lvl="1">
              <a:spcBef>
                <a:spcPts val="0"/>
              </a:spcBef>
              <a:buClr>
                <a:schemeClr val="tx1"/>
              </a:buClr>
              <a:buFont typeface="Arial" panose="020B0604020202020204" pitchFamily="34" charset="0"/>
              <a:buChar char="•"/>
            </a:pPr>
            <a:r>
              <a:rPr lang="en-US" sz="1400" dirty="0">
                <a:latin typeface="Calibri" panose="020F0502020204030204" pitchFamily="34" charset="0"/>
                <a:cs typeface="Calibri" panose="020F0502020204030204" pitchFamily="34" charset="0"/>
              </a:rPr>
              <a:t>Industrial interest in rapidly pulsed and large energy/power supplies</a:t>
            </a:r>
          </a:p>
        </p:txBody>
      </p:sp>
      <p:pic>
        <p:nvPicPr>
          <p:cNvPr id="6" name="Picture 2" descr="Fusion for Energy (F4E) | Europäische Union">
            <a:extLst>
              <a:ext uri="{FF2B5EF4-FFF2-40B4-BE49-F238E27FC236}">
                <a16:creationId xmlns:a16="http://schemas.microsoft.com/office/drawing/2014/main" id="{D368CE91-5162-F07C-E1BC-3B344342F12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121" y="576897"/>
            <a:ext cx="611143" cy="6111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UROfusion | LinkedIn">
            <a:extLst>
              <a:ext uri="{FF2B5EF4-FFF2-40B4-BE49-F238E27FC236}">
                <a16:creationId xmlns:a16="http://schemas.microsoft.com/office/drawing/2014/main" id="{4DF0F6E9-CCBD-A596-858A-591339E52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21" y="1449590"/>
            <a:ext cx="611143" cy="611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auss Fusion | LinkedIn">
            <a:extLst>
              <a:ext uri="{FF2B5EF4-FFF2-40B4-BE49-F238E27FC236}">
                <a16:creationId xmlns:a16="http://schemas.microsoft.com/office/drawing/2014/main" id="{B891CFDA-DE11-1C56-F4F4-455619661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21" y="2198002"/>
            <a:ext cx="611143" cy="611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gip – Wikipedia">
            <a:extLst>
              <a:ext uri="{FF2B5EF4-FFF2-40B4-BE49-F238E27FC236}">
                <a16:creationId xmlns:a16="http://schemas.microsoft.com/office/drawing/2014/main" id="{40DCDC45-1CF9-D436-4ADB-361DCE91A5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211" y="2936620"/>
            <a:ext cx="602960" cy="7366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nfineon Technologies AG - InCabin">
            <a:extLst>
              <a:ext uri="{FF2B5EF4-FFF2-40B4-BE49-F238E27FC236}">
                <a16:creationId xmlns:a16="http://schemas.microsoft.com/office/drawing/2014/main" id="{8797A09B-B00A-1BA1-B642-BB4B4769A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3957015"/>
            <a:ext cx="826393" cy="3642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2CFCA69-61EB-8005-D70C-76B3A5FDB124}"/>
              </a:ext>
            </a:extLst>
          </p:cNvPr>
          <p:cNvSpPr txBox="1"/>
          <p:nvPr/>
        </p:nvSpPr>
        <p:spPr>
          <a:xfrm>
            <a:off x="6588224" y="4299942"/>
            <a:ext cx="2520280" cy="646331"/>
          </a:xfrm>
          <a:prstGeom prst="rect">
            <a:avLst/>
          </a:prstGeom>
          <a:solidFill>
            <a:schemeClr val="bg2"/>
          </a:solidFill>
        </p:spPr>
        <p:txBody>
          <a:bodyPr wrap="square" rtlCol="0">
            <a:spAutoFit/>
          </a:bodyPr>
          <a:lstStyle/>
          <a:p>
            <a:r>
              <a:rPr lang="en-US" sz="1200" dirty="0">
                <a:latin typeface="Calibri" panose="020F0502020204030204" pitchFamily="34" charset="0"/>
                <a:cs typeface="Calibri" panose="020F0502020204030204" pitchFamily="34" charset="0"/>
              </a:rPr>
              <a:t>Note: Examples in Europe because we restarted here</a:t>
            </a:r>
          </a:p>
          <a:p>
            <a:r>
              <a:rPr lang="en-US" sz="1200" dirty="0">
                <a:latin typeface="Calibri" panose="020F0502020204030204" pitchFamily="34" charset="0"/>
                <a:cs typeface="Calibri" panose="020F0502020204030204" pitchFamily="34" charset="0"/>
              </a:rPr>
              <a:t>Expect similar interest in all regions</a:t>
            </a:r>
          </a:p>
        </p:txBody>
      </p:sp>
      <p:sp>
        <p:nvSpPr>
          <p:cNvPr id="4" name="Slide Number Placeholder 3">
            <a:extLst>
              <a:ext uri="{FF2B5EF4-FFF2-40B4-BE49-F238E27FC236}">
                <a16:creationId xmlns:a16="http://schemas.microsoft.com/office/drawing/2014/main" id="{9F25888A-A298-4CF4-18AA-86B7C387052B}"/>
              </a:ext>
            </a:extLst>
          </p:cNvPr>
          <p:cNvSpPr>
            <a:spLocks noGrp="1"/>
          </p:cNvSpPr>
          <p:nvPr>
            <p:ph type="sldNum" sz="quarter" idx="4"/>
          </p:nvPr>
        </p:nvSpPr>
        <p:spPr/>
        <p:txBody>
          <a:bodyPr/>
          <a:lstStyle/>
          <a:p>
            <a:fld id="{974172A1-1CBF-0B40-9234-7D4D80EC19EA}" type="slidenum">
              <a:rPr lang="en-GB" smtClean="0"/>
              <a:pPr/>
              <a:t>27</a:t>
            </a:fld>
            <a:endParaRPr lang="en-GB" dirty="0"/>
          </a:p>
        </p:txBody>
      </p:sp>
    </p:spTree>
    <p:extLst>
      <p:ext uri="{BB962C8B-B14F-4D97-AF65-F5344CB8AC3E}">
        <p14:creationId xmlns:p14="http://schemas.microsoft.com/office/powerpoint/2010/main" val="1422953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E328A-7D4A-0D8B-C90E-A3860F126F3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506E3F-46B5-9D23-42A4-150CA2AA2315}"/>
              </a:ext>
            </a:extLst>
          </p:cNvPr>
          <p:cNvSpPr>
            <a:spLocks noGrp="1"/>
          </p:cNvSpPr>
          <p:nvPr>
            <p:ph type="ftr" sz="quarter" idx="3"/>
          </p:nvPr>
        </p:nvSpPr>
        <p:spPr>
          <a:xfrm>
            <a:off x="35496" y="4977845"/>
            <a:ext cx="6768752" cy="195485"/>
          </a:xfrm>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CF067FC1-AFE4-3F53-B50C-0FC4C7F732FA}"/>
              </a:ext>
            </a:extLst>
          </p:cNvPr>
          <p:cNvSpPr>
            <a:spLocks noGrp="1"/>
          </p:cNvSpPr>
          <p:nvPr>
            <p:ph type="title"/>
          </p:nvPr>
        </p:nvSpPr>
        <p:spPr>
          <a:xfrm>
            <a:off x="1295400" y="-20538"/>
            <a:ext cx="6781800" cy="565175"/>
          </a:xfrm>
        </p:spPr>
        <p:txBody>
          <a:bodyPr/>
          <a:lstStyle/>
          <a:p>
            <a:pPr algn="ctr"/>
            <a:r>
              <a:rPr lang="en-US" sz="3200" b="0" strike="noStrike" spc="-1" dirty="0">
                <a:solidFill>
                  <a:srgbClr val="000000"/>
                </a:solidFill>
                <a:latin typeface="Calibri" panose="020F0502020204030204" pitchFamily="34" charset="0"/>
                <a:cs typeface="Calibri" panose="020F0502020204030204" pitchFamily="34" charset="0"/>
              </a:rPr>
              <a:t>Start-to-end Model</a:t>
            </a:r>
            <a:endParaRPr lang="en-US" sz="3200" dirty="0">
              <a:latin typeface="Calibri"/>
              <a:cs typeface="Calibri"/>
            </a:endParaRPr>
          </a:p>
        </p:txBody>
      </p:sp>
      <p:sp>
        <p:nvSpPr>
          <p:cNvPr id="2" name="Slide Number Placeholder 1">
            <a:extLst>
              <a:ext uri="{FF2B5EF4-FFF2-40B4-BE49-F238E27FC236}">
                <a16:creationId xmlns:a16="http://schemas.microsoft.com/office/drawing/2014/main" id="{E4F0D18B-9862-6FE1-A7E6-099E06DA31A8}"/>
              </a:ext>
            </a:extLst>
          </p:cNvPr>
          <p:cNvSpPr>
            <a:spLocks noGrp="1"/>
          </p:cNvSpPr>
          <p:nvPr>
            <p:ph type="sldNum" sz="quarter" idx="4"/>
          </p:nvPr>
        </p:nvSpPr>
        <p:spPr/>
        <p:txBody>
          <a:bodyPr/>
          <a:lstStyle/>
          <a:p>
            <a:fld id="{974172A1-1CBF-0B40-9234-7D4D80EC19EA}" type="slidenum">
              <a:rPr lang="en-GB" smtClean="0"/>
              <a:pPr/>
              <a:t>28</a:t>
            </a:fld>
            <a:endParaRPr lang="en-GB" dirty="0"/>
          </a:p>
        </p:txBody>
      </p:sp>
      <p:sp>
        <p:nvSpPr>
          <p:cNvPr id="4" name="TextBox 3">
            <a:extLst>
              <a:ext uri="{FF2B5EF4-FFF2-40B4-BE49-F238E27FC236}">
                <a16:creationId xmlns:a16="http://schemas.microsoft.com/office/drawing/2014/main" id="{4DD28CF4-61EF-BFCF-A7B5-5823C314F7E5}"/>
              </a:ext>
            </a:extLst>
          </p:cNvPr>
          <p:cNvSpPr txBox="1"/>
          <p:nvPr/>
        </p:nvSpPr>
        <p:spPr>
          <a:xfrm>
            <a:off x="84993" y="555526"/>
            <a:ext cx="8974014" cy="4185761"/>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This is an important part of the proposed R&amp;D plan</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Due to resource limitations we had to set priorities in the LDG Roadmap:</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Design of the collider areas with </a:t>
            </a:r>
            <a:r>
              <a:rPr lang="en-US" sz="1400" b="1" dirty="0">
                <a:latin typeface="Calibri" panose="020F0502020204030204" pitchFamily="34" charset="0"/>
                <a:cs typeface="Calibri" panose="020F0502020204030204" pitchFamily="34" charset="0"/>
              </a:rPr>
              <a:t>lattice challenges </a:t>
            </a:r>
            <a:r>
              <a:rPr lang="en-US" sz="1400" dirty="0">
                <a:latin typeface="Calibri" panose="020F0502020204030204" pitchFamily="34" charset="0"/>
                <a:cs typeface="Calibri" panose="020F0502020204030204" pitchFamily="34" charset="0"/>
              </a:rPr>
              <a:t>and contained </a:t>
            </a:r>
            <a:r>
              <a:rPr lang="en-US" sz="1400" b="1" dirty="0">
                <a:latin typeface="Calibri" panose="020F0502020204030204" pitchFamily="34" charset="0"/>
                <a:cs typeface="Calibri" panose="020F0502020204030204" pitchFamily="34" charset="0"/>
              </a:rPr>
              <a:t>Critical Technology Elements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Address the key challenges such as neutrino flux and beam-induced detector background</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Development of missing critical simulation tools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Development of realistic performance targets for the components</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Now available:</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Initial cost model</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Initial power consumption model</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With increased resources can:</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Design missing connecting systems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Further improve existing system designs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Refine cost and power consumption model</a:t>
            </a:r>
          </a:p>
          <a:p>
            <a:pPr marL="285750" indent="-285750">
              <a:buFont typeface="Arial" panose="020B0604020202020204" pitchFamily="34" charset="0"/>
              <a:buChar char="•"/>
            </a:pPr>
            <a:r>
              <a:rPr lang="en-US" sz="1400" dirty="0" err="1">
                <a:latin typeface="Calibri" panose="020F0502020204030204" pitchFamily="34" charset="0"/>
                <a:cs typeface="Calibri" panose="020F0502020204030204" pitchFamily="34" charset="0"/>
              </a:rPr>
              <a:t>Optimise</a:t>
            </a:r>
            <a:r>
              <a:rPr lang="en-US" sz="1400" dirty="0">
                <a:latin typeface="Calibri" panose="020F0502020204030204" pitchFamily="34" charset="0"/>
                <a:cs typeface="Calibri" panose="020F0502020204030204" pitchFamily="34" charset="0"/>
              </a:rPr>
              <a:t> for risk and cost</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Are introducing a </a:t>
            </a:r>
            <a:r>
              <a:rPr lang="en-US" sz="1400" b="1" dirty="0">
                <a:latin typeface="Calibri" panose="020F0502020204030204" pitchFamily="34" charset="0"/>
                <a:cs typeface="Calibri" panose="020F0502020204030204" pitchFamily="34" charset="0"/>
              </a:rPr>
              <a:t>formalized configuration management </a:t>
            </a:r>
            <a:r>
              <a:rPr lang="en-US" sz="1400" dirty="0">
                <a:latin typeface="Calibri" panose="020F0502020204030204" pitchFamily="34" charset="0"/>
                <a:cs typeface="Calibri" panose="020F0502020204030204" pitchFamily="34" charset="0"/>
              </a:rPr>
              <a:t>for the overall </a:t>
            </a:r>
            <a:r>
              <a:rPr lang="en-US" sz="1400" dirty="0" err="1">
                <a:latin typeface="Calibri" panose="020F0502020204030204" pitchFamily="34" charset="0"/>
                <a:cs typeface="Calibri" panose="020F0502020204030204" pitchFamily="34" charset="0"/>
              </a:rPr>
              <a:t>optimisation</a:t>
            </a:r>
            <a:endParaRPr lang="en-US" sz="14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A06E8AA-77FB-D22B-828F-9B1EC582692A}"/>
              </a:ext>
            </a:extLst>
          </p:cNvPr>
          <p:cNvPicPr>
            <a:picLocks noChangeAspect="1"/>
          </p:cNvPicPr>
          <p:nvPr/>
        </p:nvPicPr>
        <p:blipFill>
          <a:blip r:embed="rId2"/>
          <a:srcRect t="20951" b="9479"/>
          <a:stretch>
            <a:fillRect/>
          </a:stretch>
        </p:blipFill>
        <p:spPr>
          <a:xfrm>
            <a:off x="4686300" y="2227574"/>
            <a:ext cx="4215414" cy="2072368"/>
          </a:xfrm>
          <a:prstGeom prst="rect">
            <a:avLst/>
          </a:prstGeom>
        </p:spPr>
      </p:pic>
    </p:spTree>
    <p:extLst>
      <p:ext uri="{BB962C8B-B14F-4D97-AF65-F5344CB8AC3E}">
        <p14:creationId xmlns:p14="http://schemas.microsoft.com/office/powerpoint/2010/main" val="2005426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A6995-C2E4-CFBA-67B0-B60038F981C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63D16D-2E9C-ECD8-6EE7-AB5E970BCBE5}"/>
              </a:ext>
            </a:extLst>
          </p:cNvPr>
          <p:cNvSpPr>
            <a:spLocks noGrp="1"/>
          </p:cNvSpPr>
          <p:nvPr>
            <p:ph type="ftr" sz="quarter" idx="3"/>
          </p:nvPr>
        </p:nvSpPr>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F0E64DEF-845A-7BEC-8102-D533AD13DEB9}"/>
              </a:ext>
            </a:extLst>
          </p:cNvPr>
          <p:cNvSpPr>
            <a:spLocks noGrp="1"/>
          </p:cNvSpPr>
          <p:nvPr>
            <p:ph type="title"/>
          </p:nvPr>
        </p:nvSpPr>
        <p:spPr>
          <a:xfrm>
            <a:off x="1295400" y="-20538"/>
            <a:ext cx="6781800" cy="565175"/>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Power Consumption Estimate</a:t>
            </a:r>
            <a:endParaRPr lang="en-US" sz="3200" dirty="0">
              <a:latin typeface="Calibri"/>
              <a:cs typeface="Calibri"/>
            </a:endParaRPr>
          </a:p>
        </p:txBody>
      </p:sp>
      <p:sp>
        <p:nvSpPr>
          <p:cNvPr id="13" name="TextBox 12">
            <a:extLst>
              <a:ext uri="{FF2B5EF4-FFF2-40B4-BE49-F238E27FC236}">
                <a16:creationId xmlns:a16="http://schemas.microsoft.com/office/drawing/2014/main" id="{FE8058FE-B08B-1404-E24C-27F8C5A86776}"/>
              </a:ext>
            </a:extLst>
          </p:cNvPr>
          <p:cNvSpPr txBox="1"/>
          <p:nvPr/>
        </p:nvSpPr>
        <p:spPr>
          <a:xfrm>
            <a:off x="179512" y="555526"/>
            <a:ext cx="3902167" cy="3754874"/>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Power estimate is based on</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Conceptual designs, e.g. fast-ramping magnets and power converter</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Detailed estimates for RF systems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Cryogenics power estimates include beam losses and shielding</a:t>
            </a:r>
          </a:p>
          <a:p>
            <a:pPr marL="742950" lvl="1"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More study for beam loss in RCS RF, maximum range (-4 to +9 MW for 3.2 TeV and -10 to 19 MW for 7.6 TeV)</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For cryostats detailed scaling (e.g. pulse length, rate, etc.) from known cryostats has been applied</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An overall estimate for general cooling and ventilation has been added</a:t>
            </a:r>
          </a:p>
          <a:p>
            <a:pPr marL="285750" indent="-28575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No overall optimization has been performed for the power consumption</a:t>
            </a:r>
          </a:p>
        </p:txBody>
      </p:sp>
      <p:pic>
        <p:nvPicPr>
          <p:cNvPr id="8" name="Picture 7" descr="A table of numbers with black text&#10;&#10;AI-generated content may be incorrect.">
            <a:extLst>
              <a:ext uri="{FF2B5EF4-FFF2-40B4-BE49-F238E27FC236}">
                <a16:creationId xmlns:a16="http://schemas.microsoft.com/office/drawing/2014/main" id="{00417DDF-9A0E-2F40-1A25-41888386216A}"/>
              </a:ext>
            </a:extLst>
          </p:cNvPr>
          <p:cNvPicPr>
            <a:picLocks noChangeAspect="1"/>
          </p:cNvPicPr>
          <p:nvPr/>
        </p:nvPicPr>
        <p:blipFill>
          <a:blip r:embed="rId2"/>
          <a:stretch>
            <a:fillRect/>
          </a:stretch>
        </p:blipFill>
        <p:spPr>
          <a:xfrm>
            <a:off x="4081679" y="491028"/>
            <a:ext cx="4234737" cy="1936706"/>
          </a:xfrm>
          <a:prstGeom prst="rect">
            <a:avLst/>
          </a:prstGeom>
        </p:spPr>
      </p:pic>
      <p:sp>
        <p:nvSpPr>
          <p:cNvPr id="4" name="Slide Number Placeholder 3">
            <a:extLst>
              <a:ext uri="{FF2B5EF4-FFF2-40B4-BE49-F238E27FC236}">
                <a16:creationId xmlns:a16="http://schemas.microsoft.com/office/drawing/2014/main" id="{B1C14D88-E761-A272-E288-22A9C6C1288D}"/>
              </a:ext>
            </a:extLst>
          </p:cNvPr>
          <p:cNvSpPr>
            <a:spLocks noGrp="1"/>
          </p:cNvSpPr>
          <p:nvPr>
            <p:ph type="sldNum" sz="quarter" idx="4"/>
          </p:nvPr>
        </p:nvSpPr>
        <p:spPr/>
        <p:txBody>
          <a:bodyPr/>
          <a:lstStyle/>
          <a:p>
            <a:fld id="{974172A1-1CBF-0B40-9234-7D4D80EC19EA}" type="slidenum">
              <a:rPr lang="en-GB" smtClean="0"/>
              <a:pPr/>
              <a:t>29</a:t>
            </a:fld>
            <a:endParaRPr lang="en-GB" dirty="0"/>
          </a:p>
        </p:txBody>
      </p:sp>
      <p:pic>
        <p:nvPicPr>
          <p:cNvPr id="9" name="Picture 8" descr="A diagram of a metal detector&#10;&#10;Description automatically generated with medium confidence">
            <a:extLst>
              <a:ext uri="{FF2B5EF4-FFF2-40B4-BE49-F238E27FC236}">
                <a16:creationId xmlns:a16="http://schemas.microsoft.com/office/drawing/2014/main" id="{5AA53C83-9487-8C69-4ECB-B8B77A7A266C}"/>
              </a:ext>
            </a:extLst>
          </p:cNvPr>
          <p:cNvPicPr>
            <a:picLocks noChangeAspect="1"/>
          </p:cNvPicPr>
          <p:nvPr/>
        </p:nvPicPr>
        <p:blipFill>
          <a:blip r:embed="rId3">
            <a:extLst>
              <a:ext uri="{28A0092B-C50C-407E-A947-70E740481C1C}">
                <a14:useLocalDpi xmlns:a14="http://schemas.microsoft.com/office/drawing/2010/main"/>
              </a:ext>
            </a:extLst>
          </a:blip>
          <a:srcRect r="35196" b="9451"/>
          <a:stretch/>
        </p:blipFill>
        <p:spPr>
          <a:xfrm>
            <a:off x="7279733" y="2427169"/>
            <a:ext cx="1594933" cy="1080685"/>
          </a:xfrm>
          <a:prstGeom prst="rect">
            <a:avLst/>
          </a:prstGeom>
        </p:spPr>
      </p:pic>
      <p:graphicFrame>
        <p:nvGraphicFramePr>
          <p:cNvPr id="10" name="Table 9">
            <a:extLst>
              <a:ext uri="{FF2B5EF4-FFF2-40B4-BE49-F238E27FC236}">
                <a16:creationId xmlns:a16="http://schemas.microsoft.com/office/drawing/2014/main" id="{2FDB16CE-AD1C-53B2-0299-6CDD7C509ABD}"/>
              </a:ext>
            </a:extLst>
          </p:cNvPr>
          <p:cNvGraphicFramePr>
            <a:graphicFrameLocks noGrp="1"/>
          </p:cNvGraphicFramePr>
          <p:nvPr/>
        </p:nvGraphicFramePr>
        <p:xfrm>
          <a:off x="4211959" y="3579862"/>
          <a:ext cx="4691638" cy="1097280"/>
        </p:xfrm>
        <a:graphic>
          <a:graphicData uri="http://schemas.openxmlformats.org/drawingml/2006/table">
            <a:tbl>
              <a:tblPr firstRow="1" bandRow="1">
                <a:tableStyleId>{5C22544A-7EE6-4342-B048-85BDC9FD1C3A}</a:tableStyleId>
              </a:tblPr>
              <a:tblGrid>
                <a:gridCol w="622234">
                  <a:extLst>
                    <a:ext uri="{9D8B030D-6E8A-4147-A177-3AD203B41FA5}">
                      <a16:colId xmlns:a16="http://schemas.microsoft.com/office/drawing/2014/main" val="2532892650"/>
                    </a:ext>
                  </a:extLst>
                </a:gridCol>
                <a:gridCol w="709346">
                  <a:extLst>
                    <a:ext uri="{9D8B030D-6E8A-4147-A177-3AD203B41FA5}">
                      <a16:colId xmlns:a16="http://schemas.microsoft.com/office/drawing/2014/main" val="653191170"/>
                    </a:ext>
                  </a:extLst>
                </a:gridCol>
                <a:gridCol w="888549">
                  <a:extLst>
                    <a:ext uri="{9D8B030D-6E8A-4147-A177-3AD203B41FA5}">
                      <a16:colId xmlns:a16="http://schemas.microsoft.com/office/drawing/2014/main" val="718919577"/>
                    </a:ext>
                  </a:extLst>
                </a:gridCol>
                <a:gridCol w="948224">
                  <a:extLst>
                    <a:ext uri="{9D8B030D-6E8A-4147-A177-3AD203B41FA5}">
                      <a16:colId xmlns:a16="http://schemas.microsoft.com/office/drawing/2014/main" val="997840556"/>
                    </a:ext>
                  </a:extLst>
                </a:gridCol>
                <a:gridCol w="741345">
                  <a:extLst>
                    <a:ext uri="{9D8B030D-6E8A-4147-A177-3AD203B41FA5}">
                      <a16:colId xmlns:a16="http://schemas.microsoft.com/office/drawing/2014/main" val="2424605056"/>
                    </a:ext>
                  </a:extLst>
                </a:gridCol>
                <a:gridCol w="781940">
                  <a:extLst>
                    <a:ext uri="{9D8B030D-6E8A-4147-A177-3AD203B41FA5}">
                      <a16:colId xmlns:a16="http://schemas.microsoft.com/office/drawing/2014/main" val="3516920967"/>
                    </a:ext>
                  </a:extLst>
                </a:gridCol>
              </a:tblGrid>
              <a:tr h="270171">
                <a:tc>
                  <a:txBody>
                    <a:bodyPr/>
                    <a:lstStyle/>
                    <a:p>
                      <a:r>
                        <a:rPr lang="en-US" sz="1200" dirty="0">
                          <a:latin typeface="Calibri" panose="020F0502020204030204" pitchFamily="34" charset="0"/>
                          <a:cs typeface="Calibri" panose="020F0502020204030204" pitchFamily="34" charset="0"/>
                        </a:rPr>
                        <a:t>RCS</a:t>
                      </a:r>
                    </a:p>
                  </a:txBody>
                  <a:tcPr/>
                </a:tc>
                <a:tc>
                  <a:txBody>
                    <a:bodyPr/>
                    <a:lstStyle/>
                    <a:p>
                      <a:r>
                        <a:rPr lang="en-US" sz="1200" dirty="0">
                          <a:latin typeface="Calibri" panose="020F0502020204030204" pitchFamily="34" charset="0"/>
                          <a:cs typeface="Calibri" panose="020F0502020204030204" pitchFamily="34" charset="0"/>
                        </a:rPr>
                        <a:t>E [J/m]</a:t>
                      </a:r>
                    </a:p>
                  </a:txBody>
                  <a:tcPr/>
                </a:tc>
                <a:tc>
                  <a:txBody>
                    <a:bodyPr/>
                    <a:lstStyle/>
                    <a:p>
                      <a:r>
                        <a:rPr lang="en-US" sz="1200" dirty="0" err="1">
                          <a:latin typeface="Calibri" panose="020F0502020204030204" pitchFamily="34" charset="0"/>
                          <a:cs typeface="Calibri" panose="020F0502020204030204" pitchFamily="34" charset="0"/>
                        </a:rPr>
                        <a:t>E</a:t>
                      </a:r>
                      <a:r>
                        <a:rPr lang="en-US" sz="1200" b="1" baseline="-25000" dirty="0" err="1">
                          <a:latin typeface="Calibri" panose="020F0502020204030204" pitchFamily="34" charset="0"/>
                          <a:cs typeface="Calibri" panose="020F0502020204030204" pitchFamily="34" charset="0"/>
                        </a:rPr>
                        <a:t>iron</a:t>
                      </a:r>
                      <a:r>
                        <a:rPr lang="en-US" sz="1200" b="1" baseline="-250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[J/m]</a:t>
                      </a:r>
                    </a:p>
                  </a:txBody>
                  <a:tcPr/>
                </a:tc>
                <a:tc>
                  <a:txBody>
                    <a:bodyPr/>
                    <a:lstStyle/>
                    <a:p>
                      <a:r>
                        <a:rPr lang="en-US" sz="1200" dirty="0" err="1">
                          <a:latin typeface="Calibri" panose="020F0502020204030204" pitchFamily="34" charset="0"/>
                          <a:cs typeface="Calibri" panose="020F0502020204030204" pitchFamily="34" charset="0"/>
                        </a:rPr>
                        <a:t>E</a:t>
                      </a:r>
                      <a:r>
                        <a:rPr lang="en-US" sz="1200" baseline="-25000" dirty="0" err="1">
                          <a:latin typeface="Calibri" panose="020F0502020204030204" pitchFamily="34" charset="0"/>
                          <a:cs typeface="Calibri" panose="020F0502020204030204" pitchFamily="34" charset="0"/>
                        </a:rPr>
                        <a:t>copper</a:t>
                      </a:r>
                      <a:r>
                        <a:rPr lang="en-US" sz="1200" baseline="-250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[J/m]</a:t>
                      </a:r>
                    </a:p>
                  </a:txBody>
                  <a:tcPr/>
                </a:tc>
                <a:tc>
                  <a:txBody>
                    <a:bodyPr/>
                    <a:lstStyle/>
                    <a:p>
                      <a:r>
                        <a:rPr lang="en-US" sz="1200" b="1" dirty="0">
                          <a:latin typeface="Calibri" panose="020F0502020204030204" pitchFamily="34" charset="0"/>
                          <a:cs typeface="Calibri" panose="020F0502020204030204" pitchFamily="34" charset="0"/>
                        </a:rPr>
                        <a:t>Loss [%]</a:t>
                      </a:r>
                    </a:p>
                  </a:txBody>
                  <a:tcPr/>
                </a:tc>
                <a:tc>
                  <a:txBody>
                    <a:bodyPr/>
                    <a:lstStyle/>
                    <a:p>
                      <a:r>
                        <a:rPr lang="en-US" sz="1200" dirty="0">
                          <a:latin typeface="Calibri" panose="020F0502020204030204" pitchFamily="34" charset="0"/>
                          <a:cs typeface="Calibri" panose="020F0502020204030204" pitchFamily="34" charset="0"/>
                        </a:rPr>
                        <a:t>P [MW]</a:t>
                      </a:r>
                    </a:p>
                  </a:txBody>
                  <a:tcPr/>
                </a:tc>
                <a:extLst>
                  <a:ext uri="{0D108BD9-81ED-4DB2-BD59-A6C34878D82A}">
                    <a16:rowId xmlns:a16="http://schemas.microsoft.com/office/drawing/2014/main" val="800385429"/>
                  </a:ext>
                </a:extLst>
              </a:tr>
              <a:tr h="270171">
                <a:tc>
                  <a:txBody>
                    <a:bodyPr/>
                    <a:lstStyle/>
                    <a:p>
                      <a:r>
                        <a:rPr lang="en-US" sz="1200" dirty="0">
                          <a:latin typeface="Calibri" panose="020F0502020204030204" pitchFamily="34" charset="0"/>
                          <a:cs typeface="Calibri" panose="020F0502020204030204" pitchFamily="34" charset="0"/>
                        </a:rPr>
                        <a:t>SPS 1</a:t>
                      </a:r>
                    </a:p>
                  </a:txBody>
                  <a:tcPr/>
                </a:tc>
                <a:tc>
                  <a:txBody>
                    <a:bodyPr/>
                    <a:lstStyle/>
                    <a:p>
                      <a:pPr algn="ctr"/>
                      <a:r>
                        <a:rPr lang="en-US" sz="1200" dirty="0">
                          <a:latin typeface="Calibri" panose="020F0502020204030204" pitchFamily="34" charset="0"/>
                          <a:cs typeface="Calibri" panose="020F0502020204030204" pitchFamily="34" charset="0"/>
                        </a:rPr>
                        <a:t>5447</a:t>
                      </a:r>
                    </a:p>
                  </a:txBody>
                  <a:tcPr/>
                </a:tc>
                <a:tc>
                  <a:txBody>
                    <a:bodyPr/>
                    <a:lstStyle/>
                    <a:p>
                      <a:pPr algn="ctr"/>
                      <a:r>
                        <a:rPr lang="en-US" sz="1200" dirty="0">
                          <a:latin typeface="Calibri" panose="020F0502020204030204" pitchFamily="34" charset="0"/>
                          <a:cs typeface="Calibri" panose="020F0502020204030204" pitchFamily="34" charset="0"/>
                        </a:rPr>
                        <a:t>10</a:t>
                      </a:r>
                    </a:p>
                  </a:txBody>
                  <a:tcPr/>
                </a:tc>
                <a:tc>
                  <a:txBody>
                    <a:bodyPr/>
                    <a:lstStyle/>
                    <a:p>
                      <a:pPr algn="ctr"/>
                      <a:r>
                        <a:rPr lang="en-US" sz="1200" dirty="0">
                          <a:latin typeface="Calibri" panose="020F0502020204030204" pitchFamily="34" charset="0"/>
                          <a:cs typeface="Calibri" panose="020F0502020204030204" pitchFamily="34" charset="0"/>
                        </a:rPr>
                        <a:t>52</a:t>
                      </a:r>
                    </a:p>
                  </a:txBody>
                  <a:tcPr/>
                </a:tc>
                <a:tc>
                  <a:txBody>
                    <a:bodyPr/>
                    <a:lstStyle/>
                    <a:p>
                      <a:pPr algn="ctr"/>
                      <a:r>
                        <a:rPr lang="en-US" sz="1200" b="1" dirty="0">
                          <a:latin typeface="Calibri" panose="020F0502020204030204" pitchFamily="34" charset="0"/>
                          <a:cs typeface="Calibri" panose="020F0502020204030204" pitchFamily="34" charset="0"/>
                        </a:rPr>
                        <a:t>1.1</a:t>
                      </a:r>
                    </a:p>
                  </a:txBody>
                  <a:tcPr/>
                </a:tc>
                <a:tc>
                  <a:txBody>
                    <a:bodyPr/>
                    <a:lstStyle/>
                    <a:p>
                      <a:pPr algn="ctr"/>
                      <a:r>
                        <a:rPr lang="en-US" sz="1200" dirty="0">
                          <a:latin typeface="Calibri" panose="020F0502020204030204" pitchFamily="34" charset="0"/>
                          <a:cs typeface="Calibri" panose="020F0502020204030204" pitchFamily="34" charset="0"/>
                        </a:rPr>
                        <a:t>1.9</a:t>
                      </a:r>
                    </a:p>
                  </a:txBody>
                  <a:tcPr/>
                </a:tc>
                <a:extLst>
                  <a:ext uri="{0D108BD9-81ED-4DB2-BD59-A6C34878D82A}">
                    <a16:rowId xmlns:a16="http://schemas.microsoft.com/office/drawing/2014/main" val="1181773759"/>
                  </a:ext>
                </a:extLst>
              </a:tr>
              <a:tr h="270171">
                <a:tc>
                  <a:txBody>
                    <a:bodyPr/>
                    <a:lstStyle/>
                    <a:p>
                      <a:r>
                        <a:rPr lang="en-US" sz="1200" dirty="0">
                          <a:latin typeface="Calibri" panose="020F0502020204030204" pitchFamily="34" charset="0"/>
                          <a:cs typeface="Calibri" panose="020F0502020204030204" pitchFamily="34" charset="0"/>
                        </a:rPr>
                        <a:t>LHC 1</a:t>
                      </a:r>
                    </a:p>
                  </a:txBody>
                  <a:tcPr/>
                </a:tc>
                <a:tc>
                  <a:txBody>
                    <a:bodyPr/>
                    <a:lstStyle/>
                    <a:p>
                      <a:pPr algn="ctr"/>
                      <a:r>
                        <a:rPr lang="en-US" sz="1200" dirty="0">
                          <a:latin typeface="Calibri" panose="020F0502020204030204" pitchFamily="34" charset="0"/>
                          <a:cs typeface="Calibri" panose="020F0502020204030204" pitchFamily="34" charset="0"/>
                        </a:rPr>
                        <a:t>5678</a:t>
                      </a:r>
                    </a:p>
                  </a:txBody>
                  <a:tcPr/>
                </a:tc>
                <a:tc>
                  <a:txBody>
                    <a:bodyPr/>
                    <a:lstStyle/>
                    <a:p>
                      <a:pPr algn="ctr"/>
                      <a:r>
                        <a:rPr lang="en-US" sz="1200" dirty="0">
                          <a:latin typeface="Calibri" panose="020F0502020204030204" pitchFamily="34" charset="0"/>
                          <a:cs typeface="Calibri" panose="020F0502020204030204" pitchFamily="34" charset="0"/>
                        </a:rPr>
                        <a:t>9.2</a:t>
                      </a:r>
                    </a:p>
                  </a:txBody>
                  <a:tcPr/>
                </a:tc>
                <a:tc>
                  <a:txBody>
                    <a:bodyPr/>
                    <a:lstStyle/>
                    <a:p>
                      <a:pPr algn="ctr"/>
                      <a:r>
                        <a:rPr lang="en-US" sz="1200" dirty="0">
                          <a:latin typeface="Calibri" panose="020F0502020204030204" pitchFamily="34" charset="0"/>
                          <a:cs typeface="Calibri" panose="020F0502020204030204" pitchFamily="34" charset="0"/>
                        </a:rPr>
                        <a:t>80.6</a:t>
                      </a:r>
                    </a:p>
                  </a:txBody>
                  <a:tcPr/>
                </a:tc>
                <a:tc>
                  <a:txBody>
                    <a:bodyPr/>
                    <a:lstStyle/>
                    <a:p>
                      <a:pPr algn="ctr"/>
                      <a:r>
                        <a:rPr lang="en-US" sz="1200" b="1" dirty="0">
                          <a:latin typeface="Calibri" panose="020F0502020204030204" pitchFamily="34" charset="0"/>
                          <a:cs typeface="Calibri" panose="020F0502020204030204" pitchFamily="34" charset="0"/>
                        </a:rPr>
                        <a:t>1.6</a:t>
                      </a:r>
                    </a:p>
                  </a:txBody>
                  <a:tcPr/>
                </a:tc>
                <a:tc>
                  <a:txBody>
                    <a:bodyPr/>
                    <a:lstStyle/>
                    <a:p>
                      <a:pPr algn="ctr"/>
                      <a:r>
                        <a:rPr lang="en-US" sz="1200" dirty="0">
                          <a:latin typeface="Calibri" panose="020F0502020204030204" pitchFamily="34" charset="0"/>
                          <a:cs typeface="Calibri" panose="020F0502020204030204" pitchFamily="34" charset="0"/>
                        </a:rPr>
                        <a:t>12.8</a:t>
                      </a:r>
                    </a:p>
                  </a:txBody>
                  <a:tcPr/>
                </a:tc>
                <a:extLst>
                  <a:ext uri="{0D108BD9-81ED-4DB2-BD59-A6C34878D82A}">
                    <a16:rowId xmlns:a16="http://schemas.microsoft.com/office/drawing/2014/main" val="3618954721"/>
                  </a:ext>
                </a:extLst>
              </a:tr>
              <a:tr h="270171">
                <a:tc>
                  <a:txBody>
                    <a:bodyPr/>
                    <a:lstStyle/>
                    <a:p>
                      <a:r>
                        <a:rPr lang="en-US" sz="1200" dirty="0">
                          <a:latin typeface="Calibri" panose="020F0502020204030204" pitchFamily="34" charset="0"/>
                          <a:cs typeface="Calibri" panose="020F0502020204030204" pitchFamily="34" charset="0"/>
                        </a:rPr>
                        <a:t>LHC 2</a:t>
                      </a:r>
                    </a:p>
                  </a:txBody>
                  <a:tcPr/>
                </a:tc>
                <a:tc>
                  <a:txBody>
                    <a:bodyPr/>
                    <a:lstStyle/>
                    <a:p>
                      <a:pPr algn="ctr"/>
                      <a:r>
                        <a:rPr lang="en-US" sz="1200" dirty="0">
                          <a:latin typeface="Calibri" panose="020F0502020204030204" pitchFamily="34" charset="0"/>
                          <a:cs typeface="Calibri" panose="020F0502020204030204" pitchFamily="34" charset="0"/>
                        </a:rPr>
                        <a:t>5752</a:t>
                      </a:r>
                    </a:p>
                  </a:txBody>
                  <a:tcPr/>
                </a:tc>
                <a:tc>
                  <a:txBody>
                    <a:bodyPr/>
                    <a:lstStyle/>
                    <a:p>
                      <a:pPr algn="ctr"/>
                      <a:r>
                        <a:rPr lang="en-US" sz="1200" dirty="0">
                          <a:latin typeface="Calibri" panose="020F0502020204030204" pitchFamily="34" charset="0"/>
                          <a:cs typeface="Calibri" panose="020F0502020204030204" pitchFamily="34" charset="0"/>
                        </a:rPr>
                        <a:t>63.4</a:t>
                      </a:r>
                    </a:p>
                  </a:txBody>
                  <a:tcPr/>
                </a:tc>
                <a:tc>
                  <a:txBody>
                    <a:bodyPr/>
                    <a:lstStyle/>
                    <a:p>
                      <a:pPr algn="ctr"/>
                      <a:r>
                        <a:rPr lang="en-US" sz="1200" dirty="0">
                          <a:latin typeface="Calibri" panose="020F0502020204030204" pitchFamily="34" charset="0"/>
                          <a:cs typeface="Calibri" panose="020F0502020204030204" pitchFamily="34" charset="0"/>
                        </a:rPr>
                        <a:t>298</a:t>
                      </a:r>
                    </a:p>
                  </a:txBody>
                  <a:tcPr/>
                </a:tc>
                <a:tc>
                  <a:txBody>
                    <a:bodyPr/>
                    <a:lstStyle/>
                    <a:p>
                      <a:pPr algn="ctr"/>
                      <a:r>
                        <a:rPr lang="en-US" sz="1200" b="1" dirty="0">
                          <a:latin typeface="Calibri" panose="020F0502020204030204" pitchFamily="34" charset="0"/>
                          <a:cs typeface="Calibri" panose="020F0502020204030204" pitchFamily="34" charset="0"/>
                        </a:rPr>
                        <a:t>6.3/2</a:t>
                      </a:r>
                    </a:p>
                  </a:txBody>
                  <a:tcPr/>
                </a:tc>
                <a:tc>
                  <a:txBody>
                    <a:bodyPr/>
                    <a:lstStyle/>
                    <a:p>
                      <a:pPr algn="ctr"/>
                      <a:r>
                        <a:rPr lang="en-US" sz="1200" dirty="0">
                          <a:latin typeface="Calibri" panose="020F0502020204030204" pitchFamily="34" charset="0"/>
                          <a:cs typeface="Calibri" panose="020F0502020204030204" pitchFamily="34" charset="0"/>
                        </a:rPr>
                        <a:t>26.6</a:t>
                      </a:r>
                    </a:p>
                  </a:txBody>
                  <a:tcPr/>
                </a:tc>
                <a:extLst>
                  <a:ext uri="{0D108BD9-81ED-4DB2-BD59-A6C34878D82A}">
                    <a16:rowId xmlns:a16="http://schemas.microsoft.com/office/drawing/2014/main" val="2689803951"/>
                  </a:ext>
                </a:extLst>
              </a:tr>
            </a:tbl>
          </a:graphicData>
        </a:graphic>
      </p:graphicFrame>
      <p:sp>
        <p:nvSpPr>
          <p:cNvPr id="11" name="TextBox 10">
            <a:extLst>
              <a:ext uri="{FF2B5EF4-FFF2-40B4-BE49-F238E27FC236}">
                <a16:creationId xmlns:a16="http://schemas.microsoft.com/office/drawing/2014/main" id="{77EA628F-37BD-1D8D-BBBE-D416BCE6C98B}"/>
              </a:ext>
            </a:extLst>
          </p:cNvPr>
          <p:cNvSpPr txBox="1"/>
          <p:nvPr/>
        </p:nvSpPr>
        <p:spPr>
          <a:xfrm>
            <a:off x="4139952" y="4671015"/>
            <a:ext cx="4955203"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Energy in magnets, losses per cycle and total power at 5 Hz including cooling</a:t>
            </a:r>
          </a:p>
        </p:txBody>
      </p:sp>
      <p:pic>
        <p:nvPicPr>
          <p:cNvPr id="12" name="Picture 11" descr="A diagram of a machine&#10;&#10;Description automatically generated">
            <a:extLst>
              <a:ext uri="{FF2B5EF4-FFF2-40B4-BE49-F238E27FC236}">
                <a16:creationId xmlns:a16="http://schemas.microsoft.com/office/drawing/2014/main" id="{41A6D632-7B35-F4D4-6E70-6A93B20D4F6B}"/>
              </a:ext>
            </a:extLst>
          </p:cNvPr>
          <p:cNvPicPr>
            <a:picLocks noChangeAspect="1"/>
          </p:cNvPicPr>
          <p:nvPr/>
        </p:nvPicPr>
        <p:blipFill>
          <a:blip r:embed="rId4">
            <a:extLst>
              <a:ext uri="{28A0092B-C50C-407E-A947-70E740481C1C}">
                <a14:useLocalDpi xmlns:a14="http://schemas.microsoft.com/office/drawing/2010/main" val="0"/>
              </a:ext>
            </a:extLst>
          </a:blip>
          <a:srcRect l="47523"/>
          <a:stretch/>
        </p:blipFill>
        <p:spPr>
          <a:xfrm>
            <a:off x="5564285" y="2445859"/>
            <a:ext cx="1847113" cy="1061995"/>
          </a:xfrm>
          <a:prstGeom prst="rect">
            <a:avLst/>
          </a:prstGeom>
        </p:spPr>
      </p:pic>
    </p:spTree>
    <p:extLst>
      <p:ext uri="{BB962C8B-B14F-4D97-AF65-F5344CB8AC3E}">
        <p14:creationId xmlns:p14="http://schemas.microsoft.com/office/powerpoint/2010/main" val="3044635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DE559-282C-894E-2FDD-03DEBD668EA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37F147F-0237-C856-7561-8FA7B0B33B34}"/>
              </a:ext>
            </a:extLst>
          </p:cNvPr>
          <p:cNvSpPr>
            <a:spLocks noGrp="1"/>
          </p:cNvSpPr>
          <p:nvPr>
            <p:ph type="ftr" sz="quarter" idx="3"/>
          </p:nvPr>
        </p:nvSpPr>
        <p:spPr>
          <a:xfrm>
            <a:off x="35496" y="4977845"/>
            <a:ext cx="6768752" cy="195485"/>
          </a:xfrm>
        </p:spPr>
        <p:txBody>
          <a:bodyPr/>
          <a:lstStyle/>
          <a:p>
            <a:pPr algn="l"/>
            <a:r>
              <a:rPr lang="en-US"/>
              <a:t>D. Schulte, Introduction, IAC, CERN, June 2025</a:t>
            </a:r>
            <a:endParaRPr lang="en-GB" dirty="0"/>
          </a:p>
        </p:txBody>
      </p:sp>
      <p:sp>
        <p:nvSpPr>
          <p:cNvPr id="5" name="Title 4">
            <a:extLst>
              <a:ext uri="{FF2B5EF4-FFF2-40B4-BE49-F238E27FC236}">
                <a16:creationId xmlns:a16="http://schemas.microsoft.com/office/drawing/2014/main" id="{78993D45-2EDF-C5C8-CDAC-E4DAFD93EDC5}"/>
              </a:ext>
            </a:extLst>
          </p:cNvPr>
          <p:cNvSpPr>
            <a:spLocks noGrp="1"/>
          </p:cNvSpPr>
          <p:nvPr>
            <p:ph type="title"/>
          </p:nvPr>
        </p:nvSpPr>
        <p:spPr>
          <a:xfrm>
            <a:off x="1295400" y="-20538"/>
            <a:ext cx="6781800" cy="565175"/>
          </a:xfrm>
        </p:spPr>
        <p:txBody>
          <a:bodyPr/>
          <a:lstStyle/>
          <a:p>
            <a:pPr algn="ctr"/>
            <a:r>
              <a:rPr lang="en-US" sz="3200" dirty="0">
                <a:latin typeface="Calibri"/>
                <a:cs typeface="Calibri"/>
              </a:rPr>
              <a:t>Physics Case</a:t>
            </a:r>
          </a:p>
        </p:txBody>
      </p:sp>
      <p:sp>
        <p:nvSpPr>
          <p:cNvPr id="2" name="Slide Number Placeholder 1">
            <a:extLst>
              <a:ext uri="{FF2B5EF4-FFF2-40B4-BE49-F238E27FC236}">
                <a16:creationId xmlns:a16="http://schemas.microsoft.com/office/drawing/2014/main" id="{723C309C-EE26-EA82-E506-D9CD55EBB19C}"/>
              </a:ext>
            </a:extLst>
          </p:cNvPr>
          <p:cNvSpPr>
            <a:spLocks noGrp="1"/>
          </p:cNvSpPr>
          <p:nvPr>
            <p:ph type="sldNum" sz="quarter" idx="4"/>
          </p:nvPr>
        </p:nvSpPr>
        <p:spPr/>
        <p:txBody>
          <a:bodyPr/>
          <a:lstStyle/>
          <a:p>
            <a:fld id="{974172A1-1CBF-0B40-9234-7D4D80EC19EA}" type="slidenum">
              <a:rPr lang="en-GB" smtClean="0"/>
              <a:pPr/>
              <a:t>3</a:t>
            </a:fld>
            <a:endParaRPr lang="en-GB" dirty="0"/>
          </a:p>
        </p:txBody>
      </p:sp>
      <p:sp>
        <p:nvSpPr>
          <p:cNvPr id="4" name="TextBox 3">
            <a:extLst>
              <a:ext uri="{FF2B5EF4-FFF2-40B4-BE49-F238E27FC236}">
                <a16:creationId xmlns:a16="http://schemas.microsoft.com/office/drawing/2014/main" id="{AA65B499-178E-6D64-791E-F0F1ACC60F07}"/>
              </a:ext>
            </a:extLst>
          </p:cNvPr>
          <p:cNvSpPr txBox="1"/>
          <p:nvPr/>
        </p:nvSpPr>
        <p:spPr>
          <a:xfrm>
            <a:off x="107504" y="1601381"/>
            <a:ext cx="8928992" cy="2554545"/>
          </a:xfrm>
          <a:prstGeom prst="rect">
            <a:avLst/>
          </a:prstGeom>
          <a:noFill/>
          <a:ln>
            <a:solidFill>
              <a:schemeClr val="tx1"/>
            </a:solidFill>
          </a:ln>
        </p:spPr>
        <p:txBody>
          <a:bodyPr wrap="square" rtlCol="0">
            <a:spAutoFit/>
          </a:bodyPr>
          <a:lstStyle/>
          <a:p>
            <a:r>
              <a:rPr lang="en-US" sz="1400" b="1" dirty="0">
                <a:latin typeface="Calibri" panose="020F0502020204030204" pitchFamily="34" charset="0"/>
                <a:cs typeface="Calibri" panose="020F0502020204030204" pitchFamily="34" charset="0"/>
              </a:rPr>
              <a:t>National Academy of Science report: </a:t>
            </a:r>
            <a:r>
              <a:rPr lang="en-US" sz="1400" b="1" dirty="0"/>
              <a:t>Elementary Particle Physics: Progress and Promise</a:t>
            </a:r>
            <a:endParaRPr lang="en-US" sz="1400" b="1"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M. </a:t>
            </a:r>
            <a:r>
              <a:rPr lang="en-US" sz="1200" dirty="0" err="1">
                <a:latin typeface="Calibri" panose="020F0502020204030204" pitchFamily="34" charset="0"/>
                <a:cs typeface="Calibri" panose="020F0502020204030204" pitchFamily="34" charset="0"/>
              </a:rPr>
              <a:t>Spiropulu</a:t>
            </a:r>
            <a:r>
              <a:rPr lang="en-US" sz="1200"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rPr>
              <a:t>Co-Chair), </a:t>
            </a:r>
            <a:r>
              <a:rPr lang="en-US" sz="1200" dirty="0">
                <a:latin typeface="Calibri" panose="020F0502020204030204" pitchFamily="34" charset="0"/>
                <a:cs typeface="Calibri" panose="020F0502020204030204" pitchFamily="34" charset="0"/>
              </a:rPr>
              <a:t>M. S. Turner (</a:t>
            </a:r>
            <a:r>
              <a:rPr lang="en-US" sz="1200" i="1" dirty="0">
                <a:latin typeface="Calibri" panose="020F0502020204030204" pitchFamily="34" charset="0"/>
                <a:cs typeface="Calibri" panose="020F0502020204030204" pitchFamily="34" charset="0"/>
              </a:rPr>
              <a:t>Co-Chair), </a:t>
            </a:r>
            <a:r>
              <a:rPr lang="en-US" sz="1200" dirty="0">
                <a:latin typeface="Calibri" panose="020F0502020204030204" pitchFamily="34" charset="0"/>
                <a:cs typeface="Calibri" panose="020F0502020204030204" pitchFamily="34" charset="0"/>
              </a:rPr>
              <a:t>N. </a:t>
            </a:r>
            <a:r>
              <a:rPr lang="en-US" sz="1200" dirty="0" err="1">
                <a:latin typeface="Calibri" panose="020F0502020204030204" pitchFamily="34" charset="0"/>
                <a:cs typeface="Calibri" panose="020F0502020204030204" pitchFamily="34" charset="0"/>
              </a:rPr>
              <a:t>Arkani</a:t>
            </a:r>
            <a:r>
              <a:rPr lang="en-US" sz="1200" dirty="0">
                <a:latin typeface="Calibri" panose="020F0502020204030204" pitchFamily="34" charset="0"/>
                <a:cs typeface="Calibri" panose="020F0502020204030204" pitchFamily="34" charset="0"/>
              </a:rPr>
              <a:t>-Hamed, B. C. Barish, J. F. Beacom, PH. H. Bucksbaum, M. Carena, B. Fleming, F. Gianotti, D. J. Gross, S. Habib, Y.-K. Kim, P. J. Oddone, J. R. Patterson, F. Pilat, C. Prescod-Weinstein, N. Roe, T. M.P. Tait,</a:t>
            </a:r>
          </a:p>
          <a:p>
            <a:r>
              <a:rPr lang="en-US" sz="1200" i="1" dirty="0">
                <a:latin typeface="Calibri" panose="020F0502020204030204" pitchFamily="34" charset="0"/>
                <a:cs typeface="Calibri" panose="020F0502020204030204" pitchFamily="34" charset="0"/>
              </a:rPr>
              <a:t>Staff: </a:t>
            </a:r>
            <a:r>
              <a:rPr lang="en-US" sz="1200" dirty="0">
                <a:latin typeface="Calibri" panose="020F0502020204030204" pitchFamily="34" charset="0"/>
                <a:cs typeface="Calibri" panose="020F0502020204030204" pitchFamily="34" charset="0"/>
              </a:rPr>
              <a:t>T. Konchady, D. Nagasawa, L. Walker, D. Wise, C. N. Hartman, A. Mozhi</a:t>
            </a:r>
          </a:p>
          <a:p>
            <a:r>
              <a:rPr lang="en-US" sz="1200" dirty="0">
                <a:latin typeface="Calibri" panose="020F0502020204030204" pitchFamily="34" charset="0"/>
                <a:cs typeface="Calibri" panose="020F0502020204030204" pitchFamily="34" charset="0"/>
              </a:rPr>
              <a:t>https://</a:t>
            </a:r>
            <a:r>
              <a:rPr lang="en-US" sz="1200" dirty="0" err="1">
                <a:latin typeface="Calibri" panose="020F0502020204030204" pitchFamily="34" charset="0"/>
                <a:cs typeface="Calibri" panose="020F0502020204030204" pitchFamily="34" charset="0"/>
              </a:rPr>
              <a:t>www.nationalacademies.org</a:t>
            </a:r>
            <a:r>
              <a:rPr lang="en-US" sz="1200" dirty="0">
                <a:latin typeface="Calibri" panose="020F0502020204030204" pitchFamily="34" charset="0"/>
                <a:cs typeface="Calibri" panose="020F0502020204030204" pitchFamily="34" charset="0"/>
              </a:rPr>
              <a:t>/our-work/elementary-particle-physics-progress-and-promise</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A collider with approximately </a:t>
            </a:r>
            <a:r>
              <a:rPr lang="en-US" sz="1400" dirty="0">
                <a:solidFill>
                  <a:srgbClr val="0070C0"/>
                </a:solidFill>
                <a:latin typeface="Calibri" panose="020F0502020204030204" pitchFamily="34" charset="0"/>
                <a:cs typeface="Calibri" panose="020F0502020204030204" pitchFamily="34" charset="0"/>
              </a:rPr>
              <a:t>10 times the energy of the Large Hadron Collider (LHC) is crucial </a:t>
            </a:r>
            <a:r>
              <a:rPr lang="en-US" sz="1400" dirty="0">
                <a:latin typeface="Calibri" panose="020F0502020204030204" pitchFamily="34" charset="0"/>
                <a:cs typeface="Calibri" panose="020F0502020204030204" pitchFamily="34" charset="0"/>
              </a:rPr>
              <a:t>for addressing the big questions of particle physics and making discoveries. </a:t>
            </a:r>
          </a:p>
          <a:p>
            <a:r>
              <a:rPr lang="en-US" sz="1400" dirty="0">
                <a:latin typeface="Calibri" panose="020F0502020204030204" pitchFamily="34" charset="0"/>
                <a:cs typeface="Calibri" panose="020F0502020204030204" pitchFamily="34" charset="0"/>
              </a:rPr>
              <a:t>A </a:t>
            </a:r>
            <a:r>
              <a:rPr lang="en-US" sz="1400" dirty="0">
                <a:solidFill>
                  <a:srgbClr val="0070C0"/>
                </a:solidFill>
                <a:latin typeface="Calibri" panose="020F0502020204030204" pitchFamily="34" charset="0"/>
                <a:cs typeface="Calibri" panose="020F0502020204030204" pitchFamily="34" charset="0"/>
              </a:rPr>
              <a:t>10-TeV muon collider </a:t>
            </a:r>
            <a:r>
              <a:rPr lang="en-US" sz="1400" dirty="0">
                <a:latin typeface="Calibri" panose="020F0502020204030204" pitchFamily="34" charset="0"/>
                <a:cs typeface="Calibri" panose="020F0502020204030204" pitchFamily="34" charset="0"/>
              </a:rPr>
              <a:t>on the Fermi National Accelerator Laboratory (Fermilab) site would have </a:t>
            </a:r>
            <a:r>
              <a:rPr lang="en-US" sz="1400" dirty="0">
                <a:solidFill>
                  <a:srgbClr val="0070C0"/>
                </a:solidFill>
                <a:latin typeface="Calibri" panose="020F0502020204030204" pitchFamily="34" charset="0"/>
                <a:cs typeface="Calibri" panose="020F0502020204030204" pitchFamily="34" charset="0"/>
              </a:rPr>
              <a:t>similar discovery reach as a 100-TeV proton collider</a:t>
            </a:r>
            <a:r>
              <a:rPr lang="en-US" sz="1400" dirty="0">
                <a:latin typeface="Calibri" panose="020F0502020204030204" pitchFamily="34" charset="0"/>
                <a:cs typeface="Calibri" panose="020F0502020204030204" pitchFamily="34" charset="0"/>
              </a:rPr>
              <a:t>. </a:t>
            </a:r>
          </a:p>
          <a:p>
            <a:r>
              <a:rPr lang="en-US" sz="1400" dirty="0">
                <a:latin typeface="Calibri" panose="020F0502020204030204" pitchFamily="34" charset="0"/>
                <a:cs typeface="Calibri" panose="020F0502020204030204" pitchFamily="34" charset="0"/>
              </a:rPr>
              <a:t>A muon collider combines the physics </a:t>
            </a:r>
            <a:r>
              <a:rPr lang="en-US" sz="1400" dirty="0">
                <a:solidFill>
                  <a:srgbClr val="0070C0"/>
                </a:solidFill>
                <a:latin typeface="Calibri" panose="020F0502020204030204" pitchFamily="34" charset="0"/>
                <a:cs typeface="Calibri" panose="020F0502020204030204" pitchFamily="34" charset="0"/>
              </a:rPr>
              <a:t>advantages</a:t>
            </a:r>
            <a:r>
              <a:rPr lang="en-US" sz="1400" dirty="0">
                <a:latin typeface="Calibri" panose="020F0502020204030204" pitchFamily="34" charset="0"/>
                <a:cs typeface="Calibri" panose="020F0502020204030204" pitchFamily="34" charset="0"/>
              </a:rPr>
              <a:t> of an </a:t>
            </a:r>
            <a:r>
              <a:rPr lang="en-US" sz="1400" dirty="0">
                <a:solidFill>
                  <a:srgbClr val="0070C0"/>
                </a:solidFill>
                <a:latin typeface="Calibri" panose="020F0502020204030204" pitchFamily="34" charset="0"/>
                <a:cs typeface="Calibri" panose="020F0502020204030204" pitchFamily="34" charset="0"/>
              </a:rPr>
              <a:t>electron-positron</a:t>
            </a:r>
            <a:r>
              <a:rPr lang="en-US" sz="1400" dirty="0">
                <a:latin typeface="Calibri" panose="020F0502020204030204" pitchFamily="34" charset="0"/>
                <a:cs typeface="Calibri" panose="020F0502020204030204" pitchFamily="34" charset="0"/>
              </a:rPr>
              <a:t> and a </a:t>
            </a:r>
            <a:r>
              <a:rPr lang="en-US" sz="1400" dirty="0">
                <a:solidFill>
                  <a:srgbClr val="0070C0"/>
                </a:solidFill>
                <a:latin typeface="Calibri" panose="020F0502020204030204" pitchFamily="34" charset="0"/>
                <a:cs typeface="Calibri" panose="020F0502020204030204" pitchFamily="34" charset="0"/>
              </a:rPr>
              <a:t>proton-proton collider</a:t>
            </a:r>
            <a:r>
              <a:rPr lang="en-US" sz="1400" dirty="0">
                <a:latin typeface="Calibri" panose="020F0502020204030204" pitchFamily="34" charset="0"/>
                <a:cs typeface="Calibri" panose="020F0502020204030204" pitchFamily="34" charset="0"/>
              </a:rPr>
              <a:t>, with a </a:t>
            </a:r>
            <a:r>
              <a:rPr lang="en-US" sz="1400" dirty="0">
                <a:solidFill>
                  <a:srgbClr val="0070C0"/>
                </a:solidFill>
                <a:latin typeface="Calibri" panose="020F0502020204030204" pitchFamily="34" charset="0"/>
                <a:cs typeface="Calibri" panose="020F0502020204030204" pitchFamily="34" charset="0"/>
              </a:rPr>
              <a:t>much smaller size</a:t>
            </a:r>
            <a:r>
              <a:rPr lang="en-US" sz="1400" dirty="0">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74B91562-7425-3089-7253-92DDD7698D8D}"/>
              </a:ext>
            </a:extLst>
          </p:cNvPr>
          <p:cNvSpPr txBox="1"/>
          <p:nvPr/>
        </p:nvSpPr>
        <p:spPr>
          <a:xfrm>
            <a:off x="106188" y="708034"/>
            <a:ext cx="7897688" cy="738664"/>
          </a:xfrm>
          <a:prstGeom prst="rect">
            <a:avLst/>
          </a:prstGeom>
          <a:noFill/>
          <a:ln>
            <a:solidFill>
              <a:schemeClr val="tx1"/>
            </a:solidFill>
          </a:ln>
        </p:spPr>
        <p:txBody>
          <a:bodyPr wrap="square" rtlCol="0">
            <a:spAutoFit/>
          </a:bodyPr>
          <a:lstStyle/>
          <a:p>
            <a:r>
              <a:rPr lang="en-US" sz="1400" dirty="0"/>
              <a:t>The muon collider physics case for precision physics and BSM has been studied extensively</a:t>
            </a:r>
          </a:p>
          <a:p>
            <a:pPr marL="285750" indent="-285750">
              <a:buFont typeface="Arial" panose="020B0604020202020204" pitchFamily="34" charset="0"/>
              <a:buChar char="•"/>
            </a:pPr>
            <a:r>
              <a:rPr lang="en-US" sz="1400" dirty="0"/>
              <a:t>Should be presented in all relevant sessions</a:t>
            </a:r>
          </a:p>
          <a:p>
            <a:pPr marL="285750" indent="-285750">
              <a:buFont typeface="Arial" panose="020B0604020202020204" pitchFamily="34" charset="0"/>
              <a:buChar char="•"/>
            </a:pPr>
            <a:r>
              <a:rPr lang="en-US" sz="1400" dirty="0"/>
              <a:t>So you can form your own opinion</a:t>
            </a:r>
          </a:p>
        </p:txBody>
      </p:sp>
      <p:sp>
        <p:nvSpPr>
          <p:cNvPr id="11" name="TextBox 10">
            <a:extLst>
              <a:ext uri="{FF2B5EF4-FFF2-40B4-BE49-F238E27FC236}">
                <a16:creationId xmlns:a16="http://schemas.microsoft.com/office/drawing/2014/main" id="{082F3599-9289-E7AE-42C9-0C7CAD2017F8}"/>
              </a:ext>
            </a:extLst>
          </p:cNvPr>
          <p:cNvSpPr txBox="1"/>
          <p:nvPr/>
        </p:nvSpPr>
        <p:spPr>
          <a:xfrm>
            <a:off x="106188" y="4299942"/>
            <a:ext cx="8928991" cy="523220"/>
          </a:xfrm>
          <a:prstGeom prst="rect">
            <a:avLst/>
          </a:prstGeom>
          <a:noFill/>
          <a:ln>
            <a:solidFill>
              <a:schemeClr val="tx1"/>
            </a:solidFill>
          </a:ln>
        </p:spPr>
        <p:txBody>
          <a:bodyPr wrap="square" rtlCol="0">
            <a:spAutoFit/>
          </a:bodyPr>
          <a:lstStyle/>
          <a:p>
            <a:r>
              <a:rPr lang="en-US" sz="1400" dirty="0"/>
              <a:t>Strong physics case complementary to FCC-ee + FCC-</a:t>
            </a:r>
            <a:r>
              <a:rPr lang="en-US" sz="1400" dirty="0" err="1"/>
              <a:t>hh</a:t>
            </a:r>
            <a:r>
              <a:rPr lang="en-US" sz="1400" dirty="0"/>
              <a:t> exists</a:t>
            </a:r>
          </a:p>
          <a:p>
            <a:pPr marL="285750" indent="-285750">
              <a:buFont typeface="Arial" panose="020B0604020202020204" pitchFamily="34" charset="0"/>
              <a:buChar char="•"/>
            </a:pPr>
            <a:r>
              <a:rPr lang="en-US" sz="1400" dirty="0"/>
              <a:t>For example Snowmass and National Academy of Science recommend building muon collider in parallel to FCC</a:t>
            </a:r>
          </a:p>
        </p:txBody>
      </p:sp>
    </p:spTree>
    <p:extLst>
      <p:ext uri="{BB962C8B-B14F-4D97-AF65-F5344CB8AC3E}">
        <p14:creationId xmlns:p14="http://schemas.microsoft.com/office/powerpoint/2010/main" val="3337705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6B985A-375D-1116-EFFE-7C7BDAD82A7E}"/>
              </a:ext>
            </a:extLst>
          </p:cNvPr>
          <p:cNvPicPr>
            <a:picLocks noChangeAspect="1"/>
          </p:cNvPicPr>
          <p:nvPr/>
        </p:nvPicPr>
        <p:blipFill>
          <a:blip r:embed="rId2"/>
          <a:srcRect l="1198" r="1459" b="7553"/>
          <a:stretch/>
        </p:blipFill>
        <p:spPr>
          <a:xfrm>
            <a:off x="5575" y="1197246"/>
            <a:ext cx="9138425" cy="3678760"/>
          </a:xfrm>
          <a:prstGeom prst="rect">
            <a:avLst/>
          </a:prstGeom>
        </p:spPr>
      </p:pic>
      <p:sp>
        <p:nvSpPr>
          <p:cNvPr id="2" name="Content Placeholder 1">
            <a:extLst>
              <a:ext uri="{FF2B5EF4-FFF2-40B4-BE49-F238E27FC236}">
                <a16:creationId xmlns:a16="http://schemas.microsoft.com/office/drawing/2014/main" id="{DB7D6AD3-4A6D-6092-E04B-D8856A32D4C8}"/>
              </a:ext>
            </a:extLst>
          </p:cNvPr>
          <p:cNvSpPr>
            <a:spLocks noGrp="1"/>
          </p:cNvSpPr>
          <p:nvPr>
            <p:ph idx="1"/>
          </p:nvPr>
        </p:nvSpPr>
        <p:spPr>
          <a:xfrm>
            <a:off x="305990" y="611078"/>
            <a:ext cx="8532018" cy="1240592"/>
          </a:xfrm>
        </p:spPr>
        <p:txBody>
          <a:bodyPr/>
          <a:lstStyle/>
          <a:p>
            <a:pPr marL="257175" indent="-257175">
              <a:buClr>
                <a:schemeClr val="tx1"/>
              </a:buClr>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The injector complex needs to undergo optimization before detailed design.</a:t>
            </a:r>
          </a:p>
          <a:p>
            <a:pPr marL="257175" indent="-257175">
              <a:buClr>
                <a:schemeClr val="tx1"/>
              </a:buClr>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Each component of the surface injector complex needs tailored civil engineering design based on individual component requirements.</a:t>
            </a:r>
          </a:p>
          <a:p>
            <a:pPr marL="257175" indent="-257175">
              <a:buClr>
                <a:schemeClr val="tx1"/>
              </a:buClr>
              <a:buFont typeface="Arial" panose="020B0604020202020204" pitchFamily="34" charset="0"/>
              <a:buChar char="•"/>
            </a:pPr>
            <a:r>
              <a:rPr lang="en-US" sz="1600" dirty="0">
                <a:solidFill>
                  <a:schemeClr val="tx1"/>
                </a:solidFill>
                <a:latin typeface="Calibri" panose="020F0502020204030204" pitchFamily="34" charset="0"/>
                <a:cs typeface="Calibri" panose="020F0502020204030204" pitchFamily="34" charset="0"/>
              </a:rPr>
              <a:t>Upon freezing the layout, detailed studies into the environment, topography and below ground services can be conducted.</a:t>
            </a:r>
            <a:endParaRPr lang="en-GB" sz="1600" dirty="0">
              <a:solidFill>
                <a:schemeClr val="tx1"/>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B90BA1CB-18EC-FF03-EB01-45A73D7AAE05}"/>
              </a:ext>
            </a:extLst>
          </p:cNvPr>
          <p:cNvSpPr>
            <a:spLocks noGrp="1"/>
          </p:cNvSpPr>
          <p:nvPr>
            <p:ph type="title"/>
          </p:nvPr>
        </p:nvSpPr>
        <p:spPr>
          <a:xfrm>
            <a:off x="305990" y="-20538"/>
            <a:ext cx="8532019" cy="432732"/>
          </a:xfrm>
        </p:spPr>
        <p:txBody>
          <a:bodyPr/>
          <a:lstStyle/>
          <a:p>
            <a:r>
              <a:rPr lang="en-US" sz="3200" b="0" dirty="0">
                <a:latin typeface="Calibri" panose="020F0502020204030204" pitchFamily="34" charset="0"/>
                <a:cs typeface="Calibri" panose="020F0502020204030204" pitchFamily="34" charset="0"/>
              </a:rPr>
              <a:t>Injector Complex</a:t>
            </a:r>
            <a:endParaRPr lang="en-GB" sz="3200"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DF0A9F6-A164-2205-7298-87D415945494}"/>
              </a:ext>
            </a:extLst>
          </p:cNvPr>
          <p:cNvSpPr>
            <a:spLocks noGrp="1"/>
          </p:cNvSpPr>
          <p:nvPr>
            <p:ph type="sldNum" sz="quarter" idx="12"/>
          </p:nvPr>
        </p:nvSpPr>
        <p:spPr/>
        <p:txBody>
          <a:bodyPr/>
          <a:lstStyle/>
          <a:p>
            <a:pPr>
              <a:defRPr/>
            </a:pPr>
            <a:fld id="{36B5EA5A-BC32-A742-B11B-8E7414D5B535}" type="slidenum">
              <a:rPr lang="en-US" smtClean="0"/>
              <a:t>30</a:t>
            </a:fld>
            <a:endParaRPr lang="en-US"/>
          </a:p>
        </p:txBody>
      </p:sp>
      <p:sp>
        <p:nvSpPr>
          <p:cNvPr id="6" name="Footer Placeholder 5">
            <a:extLst>
              <a:ext uri="{FF2B5EF4-FFF2-40B4-BE49-F238E27FC236}">
                <a16:creationId xmlns:a16="http://schemas.microsoft.com/office/drawing/2014/main" id="{049C7941-FB0B-7811-572D-2F31DF881295}"/>
              </a:ext>
            </a:extLst>
          </p:cNvPr>
          <p:cNvSpPr>
            <a:spLocks noGrp="1"/>
          </p:cNvSpPr>
          <p:nvPr>
            <p:ph type="ftr" sz="quarter" idx="11"/>
          </p:nvPr>
        </p:nvSpPr>
        <p:spPr/>
        <p:txBody>
          <a:bodyPr/>
          <a:lstStyle/>
          <a:p>
            <a:pPr>
              <a:defRPr/>
            </a:pPr>
            <a:r>
              <a:rPr lang="en-US"/>
              <a:t>D. Schulte, Muon Collider,  ESPPU Open Symposium, Venice, June 2025</a:t>
            </a:r>
          </a:p>
        </p:txBody>
      </p:sp>
    </p:spTree>
    <p:extLst>
      <p:ext uri="{BB962C8B-B14F-4D97-AF65-F5344CB8AC3E}">
        <p14:creationId xmlns:p14="http://schemas.microsoft.com/office/powerpoint/2010/main" val="404792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9B53B8-257D-00C2-C348-9DFEDF3E3D08}"/>
              </a:ext>
            </a:extLst>
          </p:cNvPr>
          <p:cNvSpPr>
            <a:spLocks noGrp="1"/>
          </p:cNvSpPr>
          <p:nvPr>
            <p:ph idx="1"/>
          </p:nvPr>
        </p:nvSpPr>
        <p:spPr>
          <a:xfrm>
            <a:off x="195456" y="1348296"/>
            <a:ext cx="4043128" cy="3295897"/>
          </a:xfrm>
        </p:spPr>
        <p:txBody>
          <a:bodyPr/>
          <a:lstStyle/>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A preliminary cross section of the Collider Ring has been established based on an LHC cross section.</a:t>
            </a:r>
          </a:p>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The Interaction Regions haven’t yet been designed.</a:t>
            </a:r>
          </a:p>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An Interaction Region from the FCC housing a single detector has been used for the preliminary costing exercise as well as the affiliated shafts and surface sites.</a:t>
            </a:r>
          </a:p>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Therefore, specific designs tailored to the Muon Collider Ring need to be developed, specifically, cavern and shaft sizes for the Interaction Region as well as any further areas necessary to accommodate the required services.</a:t>
            </a:r>
            <a:endParaRPr lang="en-GB" sz="1400" dirty="0">
              <a:solidFill>
                <a:schemeClr val="tx1"/>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941B3C3B-2769-0817-9ADE-1A513B24B359}"/>
              </a:ext>
            </a:extLst>
          </p:cNvPr>
          <p:cNvSpPr>
            <a:spLocks noGrp="1"/>
          </p:cNvSpPr>
          <p:nvPr>
            <p:ph type="title"/>
          </p:nvPr>
        </p:nvSpPr>
        <p:spPr>
          <a:xfrm>
            <a:off x="168831" y="-20538"/>
            <a:ext cx="8532019" cy="399653"/>
          </a:xfrm>
        </p:spPr>
        <p:txBody>
          <a:bodyPr/>
          <a:lstStyle/>
          <a:p>
            <a:r>
              <a:rPr lang="en-US" sz="3200" b="0" dirty="0">
                <a:latin typeface="Calibri" panose="020F0502020204030204" pitchFamily="34" charset="0"/>
                <a:cs typeface="Calibri" panose="020F0502020204030204" pitchFamily="34" charset="0"/>
              </a:rPr>
              <a:t>Collider Ring and Interaction Region</a:t>
            </a:r>
            <a:endParaRPr lang="en-GB" sz="3200"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07B9018-3101-76E9-22D6-306B800B2EEF}"/>
              </a:ext>
            </a:extLst>
          </p:cNvPr>
          <p:cNvSpPr>
            <a:spLocks noGrp="1"/>
          </p:cNvSpPr>
          <p:nvPr>
            <p:ph type="sldNum" sz="quarter" idx="12"/>
          </p:nvPr>
        </p:nvSpPr>
        <p:spPr/>
        <p:txBody>
          <a:bodyPr/>
          <a:lstStyle/>
          <a:p>
            <a:pPr>
              <a:defRPr/>
            </a:pPr>
            <a:fld id="{36B5EA5A-BC32-A742-B11B-8E7414D5B535}" type="slidenum">
              <a:rPr lang="en-US" smtClean="0"/>
              <a:t>31</a:t>
            </a:fld>
            <a:endParaRPr lang="en-US"/>
          </a:p>
        </p:txBody>
      </p:sp>
      <p:pic>
        <p:nvPicPr>
          <p:cNvPr id="5" name="Picture 4">
            <a:extLst>
              <a:ext uri="{FF2B5EF4-FFF2-40B4-BE49-F238E27FC236}">
                <a16:creationId xmlns:a16="http://schemas.microsoft.com/office/drawing/2014/main" id="{092108C9-1ADF-3382-B8B4-94D9DCDFBDA9}"/>
              </a:ext>
            </a:extLst>
          </p:cNvPr>
          <p:cNvPicPr>
            <a:picLocks noChangeAspect="1"/>
          </p:cNvPicPr>
          <p:nvPr/>
        </p:nvPicPr>
        <p:blipFill>
          <a:blip r:embed="rId2"/>
          <a:srcRect b="1270"/>
          <a:stretch/>
        </p:blipFill>
        <p:spPr>
          <a:xfrm>
            <a:off x="5760796" y="780630"/>
            <a:ext cx="1843668" cy="1811927"/>
          </a:xfrm>
          <a:prstGeom prst="rect">
            <a:avLst/>
          </a:prstGeom>
        </p:spPr>
      </p:pic>
      <p:pic>
        <p:nvPicPr>
          <p:cNvPr id="6" name="Picture 5">
            <a:extLst>
              <a:ext uri="{FF2B5EF4-FFF2-40B4-BE49-F238E27FC236}">
                <a16:creationId xmlns:a16="http://schemas.microsoft.com/office/drawing/2014/main" id="{63485522-3D6F-707E-B4BF-FA4CC2568EBE}"/>
              </a:ext>
            </a:extLst>
          </p:cNvPr>
          <p:cNvPicPr>
            <a:picLocks noChangeAspect="1"/>
          </p:cNvPicPr>
          <p:nvPr/>
        </p:nvPicPr>
        <p:blipFill>
          <a:blip r:embed="rId3"/>
          <a:stretch>
            <a:fillRect/>
          </a:stretch>
        </p:blipFill>
        <p:spPr>
          <a:xfrm>
            <a:off x="4811376" y="2443523"/>
            <a:ext cx="3742508" cy="2360475"/>
          </a:xfrm>
          <a:prstGeom prst="rect">
            <a:avLst/>
          </a:prstGeom>
        </p:spPr>
      </p:pic>
      <p:sp>
        <p:nvSpPr>
          <p:cNvPr id="7" name="Footer Placeholder 6">
            <a:extLst>
              <a:ext uri="{FF2B5EF4-FFF2-40B4-BE49-F238E27FC236}">
                <a16:creationId xmlns:a16="http://schemas.microsoft.com/office/drawing/2014/main" id="{30319BAA-5441-2715-5342-889F3CD41D34}"/>
              </a:ext>
            </a:extLst>
          </p:cNvPr>
          <p:cNvSpPr>
            <a:spLocks noGrp="1"/>
          </p:cNvSpPr>
          <p:nvPr>
            <p:ph type="ftr" sz="quarter" idx="11"/>
          </p:nvPr>
        </p:nvSpPr>
        <p:spPr/>
        <p:txBody>
          <a:bodyPr/>
          <a:lstStyle/>
          <a:p>
            <a:pPr>
              <a:defRPr/>
            </a:pPr>
            <a:r>
              <a:rPr lang="en-US"/>
              <a:t>D. Schulte, Muon Collider,  ESPPU Open Symposium, Venice, June 2025</a:t>
            </a:r>
          </a:p>
        </p:txBody>
      </p:sp>
    </p:spTree>
    <p:extLst>
      <p:ext uri="{BB962C8B-B14F-4D97-AF65-F5344CB8AC3E}">
        <p14:creationId xmlns:p14="http://schemas.microsoft.com/office/powerpoint/2010/main" val="3583557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2409E9-7EF7-70E6-8D16-3F2D4BA20B65}"/>
              </a:ext>
            </a:extLst>
          </p:cNvPr>
          <p:cNvSpPr>
            <a:spLocks noGrp="1"/>
          </p:cNvSpPr>
          <p:nvPr>
            <p:ph idx="1"/>
          </p:nvPr>
        </p:nvSpPr>
        <p:spPr>
          <a:xfrm>
            <a:off x="305991" y="721561"/>
            <a:ext cx="8532018" cy="1852864"/>
          </a:xfrm>
        </p:spPr>
        <p:txBody>
          <a:bodyPr/>
          <a:lstStyle/>
          <a:p>
            <a:pPr marL="257175" indent="-257175">
              <a:buFont typeface="Arial" panose="020B0604020202020204" pitchFamily="34" charset="0"/>
              <a:buChar char="•"/>
            </a:pPr>
            <a:r>
              <a:rPr lang="en-US" sz="1500" dirty="0">
                <a:solidFill>
                  <a:schemeClr val="tx1"/>
                </a:solidFill>
                <a:latin typeface="Calibri" panose="020F0502020204030204" pitchFamily="34" charset="0"/>
                <a:cs typeface="Calibri" panose="020F0502020204030204" pitchFamily="34" charset="0"/>
              </a:rPr>
              <a:t>Ensuring the surface structures are housed where possible on CERN owned land is of upmost importance.</a:t>
            </a:r>
          </a:p>
          <a:p>
            <a:pPr marL="257175" indent="-257175">
              <a:buFont typeface="Arial" panose="020B0604020202020204" pitchFamily="34" charset="0"/>
              <a:buChar char="•"/>
            </a:pPr>
            <a:r>
              <a:rPr lang="en-US" sz="1500" dirty="0">
                <a:solidFill>
                  <a:schemeClr val="tx1"/>
                </a:solidFill>
                <a:latin typeface="Calibri" panose="020F0502020204030204" pitchFamily="34" charset="0"/>
                <a:cs typeface="Calibri" panose="020F0502020204030204" pitchFamily="34" charset="0"/>
              </a:rPr>
              <a:t>Geographical studies will confirm surface placement of the injector complex and particularly, the surface experimental sites if not to be housed on CERN land. Ensuring these surface sites are in turn located on feasible plots of land.</a:t>
            </a:r>
          </a:p>
          <a:p>
            <a:pPr marL="257175" indent="-257175">
              <a:buFont typeface="Arial" panose="020B0604020202020204" pitchFamily="34" charset="0"/>
              <a:buChar char="•"/>
            </a:pPr>
            <a:r>
              <a:rPr lang="en-US" sz="1500" dirty="0">
                <a:solidFill>
                  <a:schemeClr val="tx1"/>
                </a:solidFill>
                <a:latin typeface="Calibri" panose="020F0502020204030204" pitchFamily="34" charset="0"/>
                <a:cs typeface="Calibri" panose="020F0502020204030204" pitchFamily="34" charset="0"/>
              </a:rPr>
              <a:t>The Neutrino Flux model, however, aims to find an optimal Collider Ring placement with the surface experimental sites housed on CERN land.</a:t>
            </a:r>
          </a:p>
        </p:txBody>
      </p:sp>
      <p:sp>
        <p:nvSpPr>
          <p:cNvPr id="3" name="Title 2">
            <a:extLst>
              <a:ext uri="{FF2B5EF4-FFF2-40B4-BE49-F238E27FC236}">
                <a16:creationId xmlns:a16="http://schemas.microsoft.com/office/drawing/2014/main" id="{5DDEB42A-28D1-95F2-BC65-9831FB80C18E}"/>
              </a:ext>
            </a:extLst>
          </p:cNvPr>
          <p:cNvSpPr>
            <a:spLocks noGrp="1"/>
          </p:cNvSpPr>
          <p:nvPr>
            <p:ph type="title"/>
          </p:nvPr>
        </p:nvSpPr>
        <p:spPr>
          <a:xfrm>
            <a:off x="305991" y="-20538"/>
            <a:ext cx="8532019" cy="463334"/>
          </a:xfrm>
        </p:spPr>
        <p:txBody>
          <a:bodyPr/>
          <a:lstStyle/>
          <a:p>
            <a:r>
              <a:rPr lang="en-US" sz="3200" b="0" dirty="0">
                <a:latin typeface="Calibri" panose="020F0502020204030204" pitchFamily="34" charset="0"/>
                <a:cs typeface="Calibri" panose="020F0502020204030204" pitchFamily="34" charset="0"/>
              </a:rPr>
              <a:t>Surface Structures</a:t>
            </a:r>
            <a:endParaRPr lang="en-GB" sz="3200"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93E29AB-FFF9-D77F-A2CF-038353B800BA}"/>
              </a:ext>
            </a:extLst>
          </p:cNvPr>
          <p:cNvSpPr>
            <a:spLocks noGrp="1"/>
          </p:cNvSpPr>
          <p:nvPr>
            <p:ph type="sldNum" sz="quarter" idx="12"/>
          </p:nvPr>
        </p:nvSpPr>
        <p:spPr/>
        <p:txBody>
          <a:bodyPr/>
          <a:lstStyle/>
          <a:p>
            <a:pPr>
              <a:defRPr/>
            </a:pPr>
            <a:fld id="{36B5EA5A-BC32-A742-B11B-8E7414D5B535}" type="slidenum">
              <a:rPr lang="en-US" smtClean="0"/>
              <a:t>32</a:t>
            </a:fld>
            <a:endParaRPr lang="en-US"/>
          </a:p>
        </p:txBody>
      </p:sp>
      <p:pic>
        <p:nvPicPr>
          <p:cNvPr id="6" name="Picture 5">
            <a:extLst>
              <a:ext uri="{FF2B5EF4-FFF2-40B4-BE49-F238E27FC236}">
                <a16:creationId xmlns:a16="http://schemas.microsoft.com/office/drawing/2014/main" id="{49C43399-A9A6-4289-FFD8-1225800CADF9}"/>
              </a:ext>
            </a:extLst>
          </p:cNvPr>
          <p:cNvPicPr>
            <a:picLocks noChangeAspect="1"/>
          </p:cNvPicPr>
          <p:nvPr/>
        </p:nvPicPr>
        <p:blipFill>
          <a:blip r:embed="rId2"/>
          <a:stretch>
            <a:fillRect/>
          </a:stretch>
        </p:blipFill>
        <p:spPr>
          <a:xfrm>
            <a:off x="2270419" y="2574425"/>
            <a:ext cx="4603162" cy="2301581"/>
          </a:xfrm>
          <a:prstGeom prst="rect">
            <a:avLst/>
          </a:prstGeom>
        </p:spPr>
      </p:pic>
      <p:sp>
        <p:nvSpPr>
          <p:cNvPr id="5" name="Footer Placeholder 4">
            <a:extLst>
              <a:ext uri="{FF2B5EF4-FFF2-40B4-BE49-F238E27FC236}">
                <a16:creationId xmlns:a16="http://schemas.microsoft.com/office/drawing/2014/main" id="{4F38B347-0817-6B54-0D70-901CA540F8A5}"/>
              </a:ext>
            </a:extLst>
          </p:cNvPr>
          <p:cNvSpPr>
            <a:spLocks noGrp="1"/>
          </p:cNvSpPr>
          <p:nvPr>
            <p:ph type="ftr" sz="quarter" idx="11"/>
          </p:nvPr>
        </p:nvSpPr>
        <p:spPr/>
        <p:txBody>
          <a:bodyPr/>
          <a:lstStyle/>
          <a:p>
            <a:pPr>
              <a:defRPr/>
            </a:pPr>
            <a:r>
              <a:rPr lang="en-US"/>
              <a:t>D. Schulte, Muon Collider,  ESPPU Open Symposium, Venice, June 2025</a:t>
            </a:r>
          </a:p>
        </p:txBody>
      </p:sp>
    </p:spTree>
    <p:extLst>
      <p:ext uri="{BB962C8B-B14F-4D97-AF65-F5344CB8AC3E}">
        <p14:creationId xmlns:p14="http://schemas.microsoft.com/office/powerpoint/2010/main" val="2857948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CED6F7-7E80-2CC2-A02E-EC14C5CB4425}"/>
              </a:ext>
            </a:extLst>
          </p:cNvPr>
          <p:cNvSpPr>
            <a:spLocks noGrp="1"/>
          </p:cNvSpPr>
          <p:nvPr>
            <p:ph idx="1"/>
          </p:nvPr>
        </p:nvSpPr>
        <p:spPr>
          <a:xfrm>
            <a:off x="6475575" y="1130563"/>
            <a:ext cx="2591092" cy="3313395"/>
          </a:xfrm>
        </p:spPr>
        <p:txBody>
          <a:bodyPr/>
          <a:lstStyle/>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With the aim to begin Civil Construction in 2040.</a:t>
            </a:r>
          </a:p>
          <a:p>
            <a:pPr marL="257175" indent="-257175">
              <a:buFont typeface="Arial" panose="020B0604020202020204" pitchFamily="34" charset="0"/>
              <a:buChar char="•"/>
            </a:pPr>
            <a:r>
              <a:rPr lang="en-US" sz="1400" dirty="0">
                <a:solidFill>
                  <a:schemeClr val="tx1"/>
                </a:solidFill>
                <a:latin typeface="Calibri" panose="020F0502020204030204" pitchFamily="34" charset="0"/>
                <a:cs typeface="Calibri" panose="020F0502020204030204" pitchFamily="34" charset="0"/>
              </a:rPr>
              <a:t>S</a:t>
            </a:r>
            <a:r>
              <a:rPr lang="en-US" sz="1400" kern="0" dirty="0">
                <a:solidFill>
                  <a:schemeClr val="tx1"/>
                </a:solidFill>
                <a:latin typeface="Calibri" panose="020F0502020204030204" pitchFamily="34" charset="0"/>
                <a:cs typeface="Calibri" panose="020F0502020204030204" pitchFamily="34" charset="0"/>
              </a:rPr>
              <a:t>ite specific technical designs, site preparation, an environmental impact study and all the corresponding procedures in preparation for construction need to be conducted.</a:t>
            </a:r>
          </a:p>
          <a:p>
            <a:pPr marL="257175" indent="-257175">
              <a:buFont typeface="Arial" panose="020B0604020202020204" pitchFamily="34" charset="0"/>
              <a:buChar char="•"/>
            </a:pPr>
            <a:r>
              <a:rPr lang="en-US" sz="1400" kern="0" dirty="0">
                <a:solidFill>
                  <a:schemeClr val="tx1"/>
                </a:solidFill>
                <a:latin typeface="Calibri" panose="020F0502020204030204" pitchFamily="34" charset="0"/>
                <a:cs typeface="Calibri" panose="020F0502020204030204" pitchFamily="34" charset="0"/>
              </a:rPr>
              <a:t>As well as the preparation for civil engineering construction works, obtaining all required permits, preparation of technical documentation, tenders and commercial documents.</a:t>
            </a:r>
            <a:endParaRPr lang="en-GB" sz="1400" kern="0" dirty="0">
              <a:solidFill>
                <a:schemeClr val="tx1"/>
              </a:solidFill>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endParaRPr lang="en-GB" dirty="0">
              <a:solidFill>
                <a:schemeClr val="tx1"/>
              </a:solidFill>
            </a:endParaRPr>
          </a:p>
        </p:txBody>
      </p:sp>
      <p:sp>
        <p:nvSpPr>
          <p:cNvPr id="3" name="Title 2">
            <a:extLst>
              <a:ext uri="{FF2B5EF4-FFF2-40B4-BE49-F238E27FC236}">
                <a16:creationId xmlns:a16="http://schemas.microsoft.com/office/drawing/2014/main" id="{96A30B2C-FD73-17A5-C1B0-8552AFCD4DBF}"/>
              </a:ext>
            </a:extLst>
          </p:cNvPr>
          <p:cNvSpPr>
            <a:spLocks noGrp="1"/>
          </p:cNvSpPr>
          <p:nvPr>
            <p:ph type="title"/>
          </p:nvPr>
        </p:nvSpPr>
        <p:spPr>
          <a:xfrm>
            <a:off x="92140" y="-20538"/>
            <a:ext cx="8532019" cy="412979"/>
          </a:xfrm>
        </p:spPr>
        <p:txBody>
          <a:bodyPr/>
          <a:lstStyle/>
          <a:p>
            <a:r>
              <a:rPr lang="en-US" sz="3200" b="0" dirty="0">
                <a:latin typeface="Calibri" panose="020F0502020204030204" pitchFamily="34" charset="0"/>
                <a:cs typeface="Calibri" panose="020F0502020204030204" pitchFamily="34" charset="0"/>
              </a:rPr>
              <a:t>Long Term R&amp;D</a:t>
            </a:r>
            <a:endParaRPr lang="en-GB" sz="3200" b="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DB02A61-7125-36B6-367D-54085AEB9DFD}"/>
              </a:ext>
            </a:extLst>
          </p:cNvPr>
          <p:cNvSpPr>
            <a:spLocks noGrp="1"/>
          </p:cNvSpPr>
          <p:nvPr>
            <p:ph type="sldNum" sz="quarter" idx="12"/>
          </p:nvPr>
        </p:nvSpPr>
        <p:spPr/>
        <p:txBody>
          <a:bodyPr/>
          <a:lstStyle/>
          <a:p>
            <a:pPr>
              <a:defRPr/>
            </a:pPr>
            <a:fld id="{36B5EA5A-BC32-A742-B11B-8E7414D5B535}" type="slidenum">
              <a:rPr lang="en-US" smtClean="0"/>
              <a:t>33</a:t>
            </a:fld>
            <a:endParaRPr lang="en-US"/>
          </a:p>
        </p:txBody>
      </p:sp>
      <p:pic>
        <p:nvPicPr>
          <p:cNvPr id="6" name="Picture 5">
            <a:extLst>
              <a:ext uri="{FF2B5EF4-FFF2-40B4-BE49-F238E27FC236}">
                <a16:creationId xmlns:a16="http://schemas.microsoft.com/office/drawing/2014/main" id="{4B696B35-DEA6-88F2-1FC8-2742777B7034}"/>
              </a:ext>
            </a:extLst>
          </p:cNvPr>
          <p:cNvPicPr>
            <a:picLocks noChangeAspect="1"/>
          </p:cNvPicPr>
          <p:nvPr/>
        </p:nvPicPr>
        <p:blipFill>
          <a:blip r:embed="rId2"/>
          <a:stretch>
            <a:fillRect/>
          </a:stretch>
        </p:blipFill>
        <p:spPr>
          <a:xfrm>
            <a:off x="106073" y="3143669"/>
            <a:ext cx="6293840" cy="1300289"/>
          </a:xfrm>
          <a:prstGeom prst="rect">
            <a:avLst/>
          </a:prstGeom>
        </p:spPr>
      </p:pic>
      <p:pic>
        <p:nvPicPr>
          <p:cNvPr id="9" name="Picture 8">
            <a:extLst>
              <a:ext uri="{FF2B5EF4-FFF2-40B4-BE49-F238E27FC236}">
                <a16:creationId xmlns:a16="http://schemas.microsoft.com/office/drawing/2014/main" id="{25177615-25C4-B225-E505-DAE1A3D240A0}"/>
              </a:ext>
            </a:extLst>
          </p:cNvPr>
          <p:cNvPicPr>
            <a:picLocks noChangeAspect="1"/>
          </p:cNvPicPr>
          <p:nvPr/>
        </p:nvPicPr>
        <p:blipFill>
          <a:blip r:embed="rId3"/>
          <a:stretch>
            <a:fillRect/>
          </a:stretch>
        </p:blipFill>
        <p:spPr>
          <a:xfrm>
            <a:off x="92139" y="834651"/>
            <a:ext cx="6246917" cy="1809107"/>
          </a:xfrm>
          <a:prstGeom prst="rect">
            <a:avLst/>
          </a:prstGeom>
        </p:spPr>
      </p:pic>
      <p:sp>
        <p:nvSpPr>
          <p:cNvPr id="5" name="Footer Placeholder 4">
            <a:extLst>
              <a:ext uri="{FF2B5EF4-FFF2-40B4-BE49-F238E27FC236}">
                <a16:creationId xmlns:a16="http://schemas.microsoft.com/office/drawing/2014/main" id="{6FA99AB4-1775-4E63-8E7B-43C288F0D35C}"/>
              </a:ext>
            </a:extLst>
          </p:cNvPr>
          <p:cNvSpPr>
            <a:spLocks noGrp="1"/>
          </p:cNvSpPr>
          <p:nvPr>
            <p:ph type="ftr" sz="quarter" idx="11"/>
          </p:nvPr>
        </p:nvSpPr>
        <p:spPr/>
        <p:txBody>
          <a:bodyPr/>
          <a:lstStyle/>
          <a:p>
            <a:pPr>
              <a:defRPr/>
            </a:pPr>
            <a:r>
              <a:rPr lang="en-US"/>
              <a:t>D. Schulte, Muon Collider,  ESPPU Open Symposium, Venice, June 2025</a:t>
            </a:r>
          </a:p>
        </p:txBody>
      </p:sp>
    </p:spTree>
    <p:extLst>
      <p:ext uri="{BB962C8B-B14F-4D97-AF65-F5344CB8AC3E}">
        <p14:creationId xmlns:p14="http://schemas.microsoft.com/office/powerpoint/2010/main" val="2896709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C21F2-6617-8EA5-CF4A-714B3751175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C4BF83-FDEF-257A-6A48-E7232667DB77}"/>
              </a:ext>
            </a:extLst>
          </p:cNvPr>
          <p:cNvSpPr>
            <a:spLocks noGrp="1"/>
          </p:cNvSpPr>
          <p:nvPr>
            <p:ph type="ftr" sz="quarter" idx="3"/>
          </p:nvPr>
        </p:nvSpPr>
        <p:spPr>
          <a:xfrm>
            <a:off x="35496" y="4977845"/>
            <a:ext cx="6768752" cy="195485"/>
          </a:xfrm>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CB1CC1A8-302A-3D57-2867-D04D62F6D244}"/>
              </a:ext>
            </a:extLst>
          </p:cNvPr>
          <p:cNvSpPr>
            <a:spLocks noGrp="1"/>
          </p:cNvSpPr>
          <p:nvPr>
            <p:ph type="title"/>
          </p:nvPr>
        </p:nvSpPr>
        <p:spPr>
          <a:xfrm>
            <a:off x="395536" y="-20537"/>
            <a:ext cx="7992888" cy="483522"/>
          </a:xfrm>
        </p:spPr>
        <p:txBody>
          <a:bodyPr/>
          <a:lstStyle/>
          <a:p>
            <a:r>
              <a:rPr lang="en-US" dirty="0"/>
              <a:t>RF and High-Field HTS Development Strategy</a:t>
            </a:r>
            <a:endParaRPr lang="en-US" sz="3200" dirty="0">
              <a:latin typeface="Calibri"/>
              <a:cs typeface="Calibri"/>
            </a:endParaRPr>
          </a:p>
        </p:txBody>
      </p:sp>
      <p:sp>
        <p:nvSpPr>
          <p:cNvPr id="2" name="Slide Number Placeholder 1">
            <a:extLst>
              <a:ext uri="{FF2B5EF4-FFF2-40B4-BE49-F238E27FC236}">
                <a16:creationId xmlns:a16="http://schemas.microsoft.com/office/drawing/2014/main" id="{970010E8-B505-EAD3-CAB8-FD7C2D028E17}"/>
              </a:ext>
            </a:extLst>
          </p:cNvPr>
          <p:cNvSpPr>
            <a:spLocks noGrp="1"/>
          </p:cNvSpPr>
          <p:nvPr>
            <p:ph type="sldNum" sz="quarter" idx="4"/>
          </p:nvPr>
        </p:nvSpPr>
        <p:spPr/>
        <p:txBody>
          <a:bodyPr/>
          <a:lstStyle/>
          <a:p>
            <a:fld id="{974172A1-1CBF-0B40-9234-7D4D80EC19EA}" type="slidenum">
              <a:rPr lang="en-GB" smtClean="0"/>
              <a:pPr/>
              <a:t>34</a:t>
            </a:fld>
            <a:endParaRPr lang="en-GB" dirty="0"/>
          </a:p>
        </p:txBody>
      </p:sp>
      <p:sp>
        <p:nvSpPr>
          <p:cNvPr id="8" name="TextBox 7">
            <a:extLst>
              <a:ext uri="{FF2B5EF4-FFF2-40B4-BE49-F238E27FC236}">
                <a16:creationId xmlns:a16="http://schemas.microsoft.com/office/drawing/2014/main" id="{B9D145B9-643D-3E0A-E6B4-1F67A3EBA92A}"/>
              </a:ext>
            </a:extLst>
          </p:cNvPr>
          <p:cNvSpPr txBox="1"/>
          <p:nvPr/>
        </p:nvSpPr>
        <p:spPr>
          <a:xfrm>
            <a:off x="84993" y="618817"/>
            <a:ext cx="8974014" cy="4401205"/>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For the RF development:</a:t>
            </a:r>
          </a:p>
          <a:p>
            <a:r>
              <a:rPr lang="en-US" sz="1400" dirty="0">
                <a:latin typeface="Calibri" panose="020F0502020204030204" pitchFamily="34" charset="0"/>
                <a:cs typeface="Calibri" panose="020F0502020204030204" pitchFamily="34" charset="0"/>
              </a:rPr>
              <a:t>The key challenge is the normal conducting RF in the muon cooling section</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Attempt to remain within state of the art for the other parts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This might change once the commitment to a muon collider becomes stronger</a:t>
            </a:r>
          </a:p>
          <a:p>
            <a:r>
              <a:rPr lang="en-US" sz="1400" dirty="0">
                <a:latin typeface="Calibri" panose="020F0502020204030204" pitchFamily="34" charset="0"/>
                <a:cs typeface="Calibri" panose="020F0502020204030204" pitchFamily="34" charset="0"/>
              </a:rPr>
              <a:t>This is therefore a part of the muon cooling technology development</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Had good discussions with the LDG RF panel</a:t>
            </a:r>
          </a:p>
          <a:p>
            <a:r>
              <a:rPr lang="en-US" sz="1400" dirty="0">
                <a:latin typeface="Calibri" panose="020F0502020204030204" pitchFamily="34" charset="0"/>
                <a:cs typeface="Calibri" panose="020F0502020204030204" pitchFamily="34" charset="0"/>
              </a:rPr>
              <a:t>SLAC is investing into an RF test stand</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Also efforts at INFN and in the UK</a:t>
            </a:r>
          </a:p>
          <a:p>
            <a:endParaRPr lang="en-US" sz="1400" dirty="0">
              <a:latin typeface="Calibri" panose="020F0502020204030204" pitchFamily="34"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A clear Roadmap for the development of HTS magnets exists and funding needs to be secured</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The LDG should play an important role</a:t>
            </a:r>
          </a:p>
          <a:p>
            <a:endParaRPr lang="en-US" sz="1400" dirty="0">
              <a:latin typeface="Calibri" panose="020F0502020204030204" pitchFamily="34" charset="0"/>
              <a:cs typeface="Calibri" panose="020F0502020204030204" pitchFamily="34" charset="0"/>
            </a:endParaRPr>
          </a:p>
          <a:p>
            <a:r>
              <a:rPr lang="en-US" sz="1400" dirty="0">
                <a:latin typeface="Calibri" panose="020F0502020204030204" pitchFamily="34" charset="0"/>
                <a:cs typeface="Calibri" panose="020F0502020204030204" pitchFamily="34" charset="0"/>
              </a:rPr>
              <a:t>The HTS solenoid technology is of high importance for societal applications</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We can profit from developments driven by society</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We can contribute to society</a:t>
            </a:r>
          </a:p>
          <a:p>
            <a:pPr marL="285750" indent="-285750">
              <a:buFont typeface="Arial" panose="020B0604020202020204" pitchFamily="34" charset="0"/>
              <a:buChar char="•"/>
            </a:pPr>
            <a:r>
              <a:rPr lang="en-US" sz="1400" dirty="0">
                <a:latin typeface="Calibri" panose="020F0502020204030204" pitchFamily="34" charset="0"/>
                <a:cs typeface="Calibri" panose="020F0502020204030204" pitchFamily="34" charset="0"/>
              </a:rPr>
              <a:t>We see that this is leading to additional support for R&amp;D</a:t>
            </a:r>
          </a:p>
          <a:p>
            <a:r>
              <a:rPr lang="en-US" sz="1400" dirty="0">
                <a:latin typeface="Calibri" panose="020F0502020204030204" pitchFamily="34" charset="0"/>
                <a:cs typeface="Calibri" panose="020F0502020204030204" pitchFamily="34" charset="0"/>
              </a:rPr>
              <a:t>The power converter for the fast-ramping magnets are of high relevance for society</a:t>
            </a:r>
          </a:p>
          <a:p>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4965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69613-2B69-260B-6E64-23A046C47682}"/>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8087282F-DB05-61D2-A190-E14ABBFA35A1}"/>
              </a:ext>
            </a:extLst>
          </p:cNvPr>
          <p:cNvSpPr>
            <a:spLocks noGrp="1"/>
          </p:cNvSpPr>
          <p:nvPr>
            <p:ph type="title"/>
          </p:nvPr>
        </p:nvSpPr>
        <p:spPr>
          <a:xfrm>
            <a:off x="1295400" y="-20538"/>
            <a:ext cx="6781800" cy="432048"/>
          </a:xfrm>
        </p:spPr>
        <p:txBody>
          <a:bodyPr/>
          <a:lstStyle/>
          <a:p>
            <a:pPr algn="ctr"/>
            <a:r>
              <a:rPr lang="en-GB" sz="3200" b="0" dirty="0">
                <a:latin typeface="Calibri"/>
                <a:cs typeface="Calibri"/>
              </a:rPr>
              <a:t>Muon Cooling Demonstrator</a:t>
            </a:r>
          </a:p>
        </p:txBody>
      </p:sp>
      <p:sp>
        <p:nvSpPr>
          <p:cNvPr id="52" name="Espace réservé du pied de page 4">
            <a:extLst>
              <a:ext uri="{FF2B5EF4-FFF2-40B4-BE49-F238E27FC236}">
                <a16:creationId xmlns:a16="http://schemas.microsoft.com/office/drawing/2014/main" id="{9D80C849-B56D-E035-F320-196BF09A4F9D}"/>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4" name="TextBox 3">
            <a:extLst>
              <a:ext uri="{FF2B5EF4-FFF2-40B4-BE49-F238E27FC236}">
                <a16:creationId xmlns:a16="http://schemas.microsoft.com/office/drawing/2014/main" id="{F4BBF7CB-87BB-CACB-B060-22C302AA45A9}"/>
              </a:ext>
            </a:extLst>
          </p:cNvPr>
          <p:cNvSpPr txBox="1"/>
          <p:nvPr/>
        </p:nvSpPr>
        <p:spPr>
          <a:xfrm>
            <a:off x="6363204" y="3202979"/>
            <a:ext cx="2729422" cy="1384995"/>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Installation of demonstrator at CERN appears possible with limited cost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Fermilab has approved a study</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RF test stands are critical and urgent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Consistent with implementation timeline</a:t>
            </a:r>
          </a:p>
        </p:txBody>
      </p:sp>
      <p:sp>
        <p:nvSpPr>
          <p:cNvPr id="2" name="Slide Number Placeholder 1">
            <a:extLst>
              <a:ext uri="{FF2B5EF4-FFF2-40B4-BE49-F238E27FC236}">
                <a16:creationId xmlns:a16="http://schemas.microsoft.com/office/drawing/2014/main" id="{DAC29E28-0E8D-03A9-276B-4318798A1BDD}"/>
              </a:ext>
            </a:extLst>
          </p:cNvPr>
          <p:cNvSpPr>
            <a:spLocks noGrp="1"/>
          </p:cNvSpPr>
          <p:nvPr>
            <p:ph type="sldNum" sz="quarter" idx="4"/>
          </p:nvPr>
        </p:nvSpPr>
        <p:spPr/>
        <p:txBody>
          <a:bodyPr/>
          <a:lstStyle/>
          <a:p>
            <a:fld id="{974172A1-1CBF-0B40-9234-7D4D80EC19EA}" type="slidenum">
              <a:rPr lang="en-GB" smtClean="0"/>
              <a:pPr/>
              <a:t>35</a:t>
            </a:fld>
            <a:endParaRPr lang="en-GB" dirty="0"/>
          </a:p>
        </p:txBody>
      </p:sp>
      <p:sp>
        <p:nvSpPr>
          <p:cNvPr id="7" name="TextBox 6">
            <a:extLst>
              <a:ext uri="{FF2B5EF4-FFF2-40B4-BE49-F238E27FC236}">
                <a16:creationId xmlns:a16="http://schemas.microsoft.com/office/drawing/2014/main" id="{70F8BF4E-B221-C287-30A5-C073108763E7}"/>
              </a:ext>
            </a:extLst>
          </p:cNvPr>
          <p:cNvSpPr txBox="1"/>
          <p:nvPr/>
        </p:nvSpPr>
        <p:spPr>
          <a:xfrm>
            <a:off x="129292" y="1186755"/>
            <a:ext cx="3290580" cy="1384995"/>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Defined the scope and concept, made initial cost estimate, investigated three promising locations at CERN</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Staged timeline to implement demonstrator</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SLAC is moving forward building a 3/1.3 GHz test stand</a:t>
            </a:r>
          </a:p>
        </p:txBody>
      </p:sp>
      <p:sp>
        <p:nvSpPr>
          <p:cNvPr id="35" name="AutoShape 2">
            <a:extLst>
              <a:ext uri="{FF2B5EF4-FFF2-40B4-BE49-F238E27FC236}">
                <a16:creationId xmlns:a16="http://schemas.microsoft.com/office/drawing/2014/main" id="{82723206-A2B0-EDCC-AC62-2A17FA0CD9B3}"/>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1C9D8A6-5864-01EE-9079-CCC8B93BA4B2}"/>
              </a:ext>
            </a:extLst>
          </p:cNvPr>
          <p:cNvSpPr txBox="1"/>
          <p:nvPr/>
        </p:nvSpPr>
        <p:spPr>
          <a:xfrm>
            <a:off x="129292" y="483518"/>
            <a:ext cx="3290580" cy="646331"/>
          </a:xfrm>
          <a:prstGeom prst="rect">
            <a:avLst/>
          </a:prstGeom>
          <a:solidFill>
            <a:schemeClr val="accent1">
              <a:lumMod val="20000"/>
              <a:lumOff val="80000"/>
              <a:alpha val="50000"/>
            </a:schemeClr>
          </a:solidFill>
        </p:spPr>
        <p:txBody>
          <a:bodyPr wrap="square">
            <a:spAutoFit/>
          </a:bodyPr>
          <a:lstStyle/>
          <a:p>
            <a:r>
              <a:rPr lang="en-US" sz="1200" b="1" dirty="0">
                <a:latin typeface="Calibri" panose="020F0502020204030204" pitchFamily="34" charset="0"/>
                <a:cs typeface="Calibri" panose="020F0502020204030204" pitchFamily="34" charset="0"/>
              </a:rPr>
              <a:t>Challenge:</a:t>
            </a:r>
          </a:p>
          <a:p>
            <a:r>
              <a:rPr lang="en-US" sz="1200" dirty="0">
                <a:latin typeface="Calibri" panose="020F0502020204030204" pitchFamily="34" charset="0"/>
                <a:cs typeface="Calibri" panose="020F0502020204030204" pitchFamily="34" charset="0"/>
              </a:rPr>
              <a:t>Demonstrate muon cooling technology in stages</a:t>
            </a:r>
          </a:p>
          <a:p>
            <a:r>
              <a:rPr lang="en-US" sz="1200" dirty="0">
                <a:latin typeface="Calibri" panose="020F0502020204030204" pitchFamily="34" charset="0"/>
                <a:cs typeface="Calibri" panose="020F0502020204030204" pitchFamily="34" charset="0"/>
              </a:rPr>
              <a:t>Critical for timeline</a:t>
            </a:r>
          </a:p>
        </p:txBody>
      </p:sp>
      <p:sp>
        <p:nvSpPr>
          <p:cNvPr id="18" name="Rectangle 17">
            <a:extLst>
              <a:ext uri="{FF2B5EF4-FFF2-40B4-BE49-F238E27FC236}">
                <a16:creationId xmlns:a16="http://schemas.microsoft.com/office/drawing/2014/main" id="{CF31A007-A667-C6A6-D8E3-41FE26D4A527}"/>
              </a:ext>
            </a:extLst>
          </p:cNvPr>
          <p:cNvSpPr/>
          <p:nvPr/>
        </p:nvSpPr>
        <p:spPr>
          <a:xfrm>
            <a:off x="6258560" y="687461"/>
            <a:ext cx="1921300" cy="1238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32" descr="Aerial view of a city&#10;&#10;Description automatically generated">
            <a:extLst>
              <a:ext uri="{FF2B5EF4-FFF2-40B4-BE49-F238E27FC236}">
                <a16:creationId xmlns:a16="http://schemas.microsoft.com/office/drawing/2014/main" id="{F6D6B9A4-3ED6-2D05-C1EC-DCB6F5ACE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022881"/>
            <a:ext cx="1388121" cy="1769928"/>
          </a:xfrm>
          <a:prstGeom prst="rect">
            <a:avLst/>
          </a:prstGeom>
        </p:spPr>
      </p:pic>
      <p:pic>
        <p:nvPicPr>
          <p:cNvPr id="8" name="Picture 7">
            <a:extLst>
              <a:ext uri="{FF2B5EF4-FFF2-40B4-BE49-F238E27FC236}">
                <a16:creationId xmlns:a16="http://schemas.microsoft.com/office/drawing/2014/main" id="{3AA96105-E127-83FD-A376-2DAF53480D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74610" y="460770"/>
            <a:ext cx="3967900" cy="2465142"/>
          </a:xfrm>
          <a:prstGeom prst="rect">
            <a:avLst/>
          </a:prstGeom>
        </p:spPr>
      </p:pic>
      <p:pic>
        <p:nvPicPr>
          <p:cNvPr id="9" name="Picture 8" descr="A diagram of a process&#10;&#10;Description automatically generated">
            <a:extLst>
              <a:ext uri="{FF2B5EF4-FFF2-40B4-BE49-F238E27FC236}">
                <a16:creationId xmlns:a16="http://schemas.microsoft.com/office/drawing/2014/main" id="{F6DEC33A-1E39-DB38-D5D4-D41CE7679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761" y="2648110"/>
            <a:ext cx="4404239" cy="1867856"/>
          </a:xfrm>
          <a:prstGeom prst="rect">
            <a:avLst/>
          </a:prstGeom>
        </p:spPr>
      </p:pic>
      <p:cxnSp>
        <p:nvCxnSpPr>
          <p:cNvPr id="13" name="Straight Connector 12">
            <a:extLst>
              <a:ext uri="{FF2B5EF4-FFF2-40B4-BE49-F238E27FC236}">
                <a16:creationId xmlns:a16="http://schemas.microsoft.com/office/drawing/2014/main" id="{9EF954B0-0C63-D5BB-CD2B-0B3FE4FCB38B}"/>
              </a:ext>
            </a:extLst>
          </p:cNvPr>
          <p:cNvCxnSpPr>
            <a:cxnSpLocks/>
          </p:cNvCxnSpPr>
          <p:nvPr/>
        </p:nvCxnSpPr>
        <p:spPr>
          <a:xfrm>
            <a:off x="2771800" y="4439606"/>
            <a:ext cx="0" cy="2918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9FBE294-D4F0-76D9-B56C-38F75DF54455}"/>
              </a:ext>
            </a:extLst>
          </p:cNvPr>
          <p:cNvCxnSpPr>
            <a:cxnSpLocks/>
          </p:cNvCxnSpPr>
          <p:nvPr/>
        </p:nvCxnSpPr>
        <p:spPr>
          <a:xfrm>
            <a:off x="3635896" y="4440105"/>
            <a:ext cx="0" cy="291885"/>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2419648-39EA-F233-A5B2-5698AA873ADF}"/>
              </a:ext>
            </a:extLst>
          </p:cNvPr>
          <p:cNvSpPr txBox="1"/>
          <p:nvPr/>
        </p:nvSpPr>
        <p:spPr>
          <a:xfrm>
            <a:off x="3672862" y="4532515"/>
            <a:ext cx="986039" cy="276999"/>
          </a:xfrm>
          <a:prstGeom prst="rect">
            <a:avLst/>
          </a:prstGeom>
          <a:noFill/>
        </p:spPr>
        <p:txBody>
          <a:bodyPr wrap="none" rtlCol="0">
            <a:spAutoFit/>
          </a:bodyPr>
          <a:lstStyle/>
          <a:p>
            <a:r>
              <a:rPr lang="en-US" sz="1200" dirty="0"/>
              <a:t>Construction</a:t>
            </a:r>
          </a:p>
        </p:txBody>
      </p:sp>
      <p:sp>
        <p:nvSpPr>
          <p:cNvPr id="21" name="TextBox 20">
            <a:extLst>
              <a:ext uri="{FF2B5EF4-FFF2-40B4-BE49-F238E27FC236}">
                <a16:creationId xmlns:a16="http://schemas.microsoft.com/office/drawing/2014/main" id="{123E1B11-F885-8E10-AC4E-D7D250583EE9}"/>
              </a:ext>
            </a:extLst>
          </p:cNvPr>
          <p:cNvSpPr txBox="1"/>
          <p:nvPr/>
        </p:nvSpPr>
        <p:spPr>
          <a:xfrm>
            <a:off x="2755816" y="4504284"/>
            <a:ext cx="917046" cy="461665"/>
          </a:xfrm>
          <a:prstGeom prst="rect">
            <a:avLst/>
          </a:prstGeom>
          <a:noFill/>
        </p:spPr>
        <p:txBody>
          <a:bodyPr wrap="none" rtlCol="0">
            <a:spAutoFit/>
          </a:bodyPr>
          <a:lstStyle/>
          <a:p>
            <a:r>
              <a:rPr lang="en-US" sz="1200" dirty="0"/>
              <a:t>Project</a:t>
            </a:r>
          </a:p>
          <a:p>
            <a:r>
              <a:rPr lang="en-US" sz="1200" dirty="0"/>
              <a:t>preparation</a:t>
            </a:r>
          </a:p>
        </p:txBody>
      </p:sp>
      <p:sp>
        <p:nvSpPr>
          <p:cNvPr id="22" name="TextBox 21">
            <a:extLst>
              <a:ext uri="{FF2B5EF4-FFF2-40B4-BE49-F238E27FC236}">
                <a16:creationId xmlns:a16="http://schemas.microsoft.com/office/drawing/2014/main" id="{4B2FF8B5-4D7E-FD8F-55B6-A2C610CF0E8B}"/>
              </a:ext>
            </a:extLst>
          </p:cNvPr>
          <p:cNvSpPr txBox="1"/>
          <p:nvPr/>
        </p:nvSpPr>
        <p:spPr>
          <a:xfrm>
            <a:off x="1568387" y="4515966"/>
            <a:ext cx="771365" cy="276999"/>
          </a:xfrm>
          <a:prstGeom prst="rect">
            <a:avLst/>
          </a:prstGeom>
          <a:noFill/>
        </p:spPr>
        <p:txBody>
          <a:bodyPr wrap="none" rtlCol="0">
            <a:spAutoFit/>
          </a:bodyPr>
          <a:lstStyle/>
          <a:p>
            <a:r>
              <a:rPr lang="en-US" sz="1200" dirty="0"/>
              <a:t>R&amp;D plan</a:t>
            </a:r>
          </a:p>
        </p:txBody>
      </p:sp>
      <p:cxnSp>
        <p:nvCxnSpPr>
          <p:cNvPr id="23" name="Straight Connector 22">
            <a:extLst>
              <a:ext uri="{FF2B5EF4-FFF2-40B4-BE49-F238E27FC236}">
                <a16:creationId xmlns:a16="http://schemas.microsoft.com/office/drawing/2014/main" id="{48028DEA-32B9-7F0D-193B-8D2DBE76FA27}"/>
              </a:ext>
            </a:extLst>
          </p:cNvPr>
          <p:cNvCxnSpPr>
            <a:cxnSpLocks/>
          </p:cNvCxnSpPr>
          <p:nvPr/>
        </p:nvCxnSpPr>
        <p:spPr>
          <a:xfrm>
            <a:off x="1115616" y="4423173"/>
            <a:ext cx="0" cy="29188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049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2CBBC-CB1D-D611-F09E-67C78491A3D4}"/>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9B0EA161-6EB7-5AA3-5356-AFCBB4EB5D08}"/>
              </a:ext>
            </a:extLst>
          </p:cNvPr>
          <p:cNvSpPr>
            <a:spLocks noGrp="1"/>
          </p:cNvSpPr>
          <p:nvPr>
            <p:ph type="title"/>
          </p:nvPr>
        </p:nvSpPr>
        <p:spPr>
          <a:xfrm>
            <a:off x="502920" y="-7475"/>
            <a:ext cx="7574280" cy="432048"/>
          </a:xfrm>
        </p:spPr>
        <p:txBody>
          <a:bodyPr/>
          <a:lstStyle/>
          <a:p>
            <a:pPr algn="ctr"/>
            <a:r>
              <a:rPr lang="en-GB" sz="3200" dirty="0">
                <a:latin typeface="Calibri"/>
                <a:cs typeface="Calibri"/>
              </a:rPr>
              <a:t>Magnets</a:t>
            </a:r>
            <a:endParaRPr lang="en-GB" sz="3200" b="0" dirty="0">
              <a:latin typeface="Calibri"/>
              <a:cs typeface="Calibri"/>
            </a:endParaRPr>
          </a:p>
        </p:txBody>
      </p:sp>
      <p:sp>
        <p:nvSpPr>
          <p:cNvPr id="5" name="Espace réservé du numéro de diapositive 3">
            <a:extLst>
              <a:ext uri="{FF2B5EF4-FFF2-40B4-BE49-F238E27FC236}">
                <a16:creationId xmlns:a16="http://schemas.microsoft.com/office/drawing/2014/main" id="{CB5B8590-E6E9-172B-FC7F-DB79F075D85E}"/>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36</a:t>
            </a:fld>
            <a:endParaRPr lang="en-GB" dirty="0"/>
          </a:p>
        </p:txBody>
      </p:sp>
      <p:sp>
        <p:nvSpPr>
          <p:cNvPr id="6" name="Footer Placeholder 5">
            <a:extLst>
              <a:ext uri="{FF2B5EF4-FFF2-40B4-BE49-F238E27FC236}">
                <a16:creationId xmlns:a16="http://schemas.microsoft.com/office/drawing/2014/main" id="{51DA4C80-C039-9999-632D-BD7F8152EB5E}"/>
              </a:ext>
            </a:extLst>
          </p:cNvPr>
          <p:cNvSpPr>
            <a:spLocks noGrp="1"/>
          </p:cNvSpPr>
          <p:nvPr>
            <p:ph type="ftr" sz="quarter" idx="3"/>
          </p:nvPr>
        </p:nvSpPr>
        <p:spPr/>
        <p:txBody>
          <a:bodyPr/>
          <a:lstStyle/>
          <a:p>
            <a:pPr algn="l"/>
            <a:r>
              <a:rPr lang="en-US"/>
              <a:t>D. Schulte, Muon Collider,  ESPPU Open Symposium, Venice, June 2025</a:t>
            </a:r>
            <a:endParaRPr lang="en-GB" dirty="0"/>
          </a:p>
        </p:txBody>
      </p:sp>
      <p:sp>
        <p:nvSpPr>
          <p:cNvPr id="4" name="Slide Number Placeholder 3">
            <a:extLst>
              <a:ext uri="{FF2B5EF4-FFF2-40B4-BE49-F238E27FC236}">
                <a16:creationId xmlns:a16="http://schemas.microsoft.com/office/drawing/2014/main" id="{BFB9F4D6-D26B-F9F3-225E-DACEFE7CE9C8}"/>
              </a:ext>
            </a:extLst>
          </p:cNvPr>
          <p:cNvSpPr>
            <a:spLocks noGrp="1"/>
          </p:cNvSpPr>
          <p:nvPr>
            <p:ph type="sldNum" sz="quarter" idx="4"/>
          </p:nvPr>
        </p:nvSpPr>
        <p:spPr/>
        <p:txBody>
          <a:bodyPr/>
          <a:lstStyle/>
          <a:p>
            <a:fld id="{974172A1-1CBF-0B40-9234-7D4D80EC19EA}" type="slidenum">
              <a:rPr lang="en-GB" smtClean="0"/>
              <a:pPr/>
              <a:t>36</a:t>
            </a:fld>
            <a:endParaRPr lang="en-GB" dirty="0"/>
          </a:p>
        </p:txBody>
      </p:sp>
      <p:pic>
        <p:nvPicPr>
          <p:cNvPr id="26" name="Picture 25" descr="A diagram of a test&#10;&#10;Description automatically generated">
            <a:extLst>
              <a:ext uri="{FF2B5EF4-FFF2-40B4-BE49-F238E27FC236}">
                <a16:creationId xmlns:a16="http://schemas.microsoft.com/office/drawing/2014/main" id="{A38B3250-1A4F-74A3-4939-DD2AB9658F3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339706" y="624098"/>
            <a:ext cx="2369744" cy="2761663"/>
          </a:xfrm>
          <a:prstGeom prst="rect">
            <a:avLst/>
          </a:prstGeom>
        </p:spPr>
      </p:pic>
      <p:pic>
        <p:nvPicPr>
          <p:cNvPr id="31" name="Afbeelding 5">
            <a:extLst>
              <a:ext uri="{FF2B5EF4-FFF2-40B4-BE49-F238E27FC236}">
                <a16:creationId xmlns:a16="http://schemas.microsoft.com/office/drawing/2014/main" id="{D52EC912-3BA9-7169-8D23-7B86A274C7D6}"/>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10336" y="3578347"/>
            <a:ext cx="1587015" cy="1153840"/>
          </a:xfrm>
          <a:prstGeom prst="rect">
            <a:avLst/>
          </a:prstGeom>
        </p:spPr>
      </p:pic>
      <p:sp>
        <p:nvSpPr>
          <p:cNvPr id="32" name="TextBox 31">
            <a:extLst>
              <a:ext uri="{FF2B5EF4-FFF2-40B4-BE49-F238E27FC236}">
                <a16:creationId xmlns:a16="http://schemas.microsoft.com/office/drawing/2014/main" id="{6B64CDDD-49AA-FF27-24E6-E8ED9F2F3FA3}"/>
              </a:ext>
            </a:extLst>
          </p:cNvPr>
          <p:cNvSpPr txBox="1"/>
          <p:nvPr/>
        </p:nvSpPr>
        <p:spPr>
          <a:xfrm>
            <a:off x="2031729" y="4255234"/>
            <a:ext cx="1736764" cy="400110"/>
          </a:xfrm>
          <a:prstGeom prst="rect">
            <a:avLst/>
          </a:prstGeom>
          <a:solidFill>
            <a:schemeClr val="bg1">
              <a:alpha val="50000"/>
            </a:schemeClr>
          </a:solidFill>
        </p:spPr>
        <p:txBody>
          <a:bodyPr wrap="square" rtlCol="0">
            <a:spAutoFit/>
          </a:bodyPr>
          <a:lstStyle/>
          <a:p>
            <a:r>
              <a:rPr lang="en-US" sz="1000" dirty="0">
                <a:latin typeface="Calibri" panose="020F0502020204030204" pitchFamily="34" charset="0"/>
                <a:cs typeface="Calibri" panose="020F0502020204030204" pitchFamily="34" charset="0"/>
              </a:rPr>
              <a:t>Normal-conducting RCS </a:t>
            </a:r>
            <a:r>
              <a:rPr lang="en-US" sz="1000" b="1" dirty="0">
                <a:latin typeface="Calibri" panose="020F0502020204030204" pitchFamily="34" charset="0"/>
                <a:cs typeface="Calibri" panose="020F0502020204030204" pitchFamily="34" charset="0"/>
              </a:rPr>
              <a:t>pulsed magnets</a:t>
            </a:r>
            <a:endParaRPr lang="en-US" sz="100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009730CC-38AA-C235-A226-E88CFA399253}"/>
              </a:ext>
            </a:extLst>
          </p:cNvPr>
          <p:cNvGrpSpPr/>
          <p:nvPr/>
        </p:nvGrpSpPr>
        <p:grpSpPr>
          <a:xfrm>
            <a:off x="344398" y="2867356"/>
            <a:ext cx="1424649" cy="2021743"/>
            <a:chOff x="1783585" y="772159"/>
            <a:chExt cx="4146307" cy="5246844"/>
          </a:xfrm>
        </p:grpSpPr>
        <p:pic>
          <p:nvPicPr>
            <p:cNvPr id="3" name="Picture 2">
              <a:extLst>
                <a:ext uri="{FF2B5EF4-FFF2-40B4-BE49-F238E27FC236}">
                  <a16:creationId xmlns:a16="http://schemas.microsoft.com/office/drawing/2014/main" id="{0CEA8EA7-997B-C9BC-CC4E-16A62F7E6B4D}"/>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a:off x="35260" y="2553010"/>
              <a:ext cx="5229202" cy="1667500"/>
            </a:xfrm>
            <a:prstGeom prst="rect">
              <a:avLst/>
            </a:prstGeom>
          </p:spPr>
        </p:pic>
        <p:grpSp>
          <p:nvGrpSpPr>
            <p:cNvPr id="7" name="Group 6">
              <a:extLst>
                <a:ext uri="{FF2B5EF4-FFF2-40B4-BE49-F238E27FC236}">
                  <a16:creationId xmlns:a16="http://schemas.microsoft.com/office/drawing/2014/main" id="{3F3B58A1-8E2C-7A2A-EDAE-4800F06841B3}"/>
                </a:ext>
              </a:extLst>
            </p:cNvPr>
            <p:cNvGrpSpPr/>
            <p:nvPr/>
          </p:nvGrpSpPr>
          <p:grpSpPr>
            <a:xfrm>
              <a:off x="1783585" y="1522689"/>
              <a:ext cx="4146307" cy="4496314"/>
              <a:chOff x="1783585" y="1522689"/>
              <a:chExt cx="4146307" cy="4496314"/>
            </a:xfrm>
          </p:grpSpPr>
          <p:sp>
            <p:nvSpPr>
              <p:cNvPr id="25" name="TextBox 24">
                <a:extLst>
                  <a:ext uri="{FF2B5EF4-FFF2-40B4-BE49-F238E27FC236}">
                    <a16:creationId xmlns:a16="http://schemas.microsoft.com/office/drawing/2014/main" id="{B0EEDFDD-2420-3213-3182-6BE54B9BD046}"/>
                  </a:ext>
                </a:extLst>
              </p:cNvPr>
              <p:cNvSpPr txBox="1"/>
              <p:nvPr/>
            </p:nvSpPr>
            <p:spPr>
              <a:xfrm rot="16200000">
                <a:off x="313278" y="2992996"/>
                <a:ext cx="3525746" cy="58513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HTS pancakes 4 mm tape</a:t>
                </a:r>
              </a:p>
            </p:txBody>
          </p:sp>
          <p:grpSp>
            <p:nvGrpSpPr>
              <p:cNvPr id="11" name="Group 10">
                <a:extLst>
                  <a:ext uri="{FF2B5EF4-FFF2-40B4-BE49-F238E27FC236}">
                    <a16:creationId xmlns:a16="http://schemas.microsoft.com/office/drawing/2014/main" id="{C364DF5A-2D4E-2B1B-6047-B52D9D50112F}"/>
                  </a:ext>
                </a:extLst>
              </p:cNvPr>
              <p:cNvGrpSpPr/>
              <p:nvPr/>
            </p:nvGrpSpPr>
            <p:grpSpPr>
              <a:xfrm>
                <a:off x="3090627" y="3471505"/>
                <a:ext cx="2839265" cy="2547498"/>
                <a:chOff x="3331159" y="3577151"/>
                <a:chExt cx="2839265" cy="2547498"/>
              </a:xfrm>
            </p:grpSpPr>
            <p:pic>
              <p:nvPicPr>
                <p:cNvPr id="13" name="Picture 12">
                  <a:extLst>
                    <a:ext uri="{FF2B5EF4-FFF2-40B4-BE49-F238E27FC236}">
                      <a16:creationId xmlns:a16="http://schemas.microsoft.com/office/drawing/2014/main" id="{64180390-DFEB-00B8-DCDF-24722F15AE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00364" y="4954533"/>
                  <a:ext cx="2356771" cy="1170116"/>
                </a:xfrm>
                <a:prstGeom prst="rect">
                  <a:avLst/>
                </a:prstGeom>
              </p:spPr>
            </p:pic>
            <p:pic>
              <p:nvPicPr>
                <p:cNvPr id="23" name="Picture 22">
                  <a:extLst>
                    <a:ext uri="{FF2B5EF4-FFF2-40B4-BE49-F238E27FC236}">
                      <a16:creationId xmlns:a16="http://schemas.microsoft.com/office/drawing/2014/main" id="{3C19FCFF-FEB4-BFFB-A999-E10069760A5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31159" y="3577151"/>
                  <a:ext cx="2839265" cy="1343465"/>
                </a:xfrm>
                <a:prstGeom prst="rect">
                  <a:avLst/>
                </a:prstGeom>
              </p:spPr>
            </p:pic>
          </p:grpSp>
        </p:grpSp>
      </p:grpSp>
      <p:sp>
        <p:nvSpPr>
          <p:cNvPr id="29" name="TextBox 28">
            <a:extLst>
              <a:ext uri="{FF2B5EF4-FFF2-40B4-BE49-F238E27FC236}">
                <a16:creationId xmlns:a16="http://schemas.microsoft.com/office/drawing/2014/main" id="{982FBE1D-3B04-F12D-D0C3-B1B650FE0A1B}"/>
              </a:ext>
            </a:extLst>
          </p:cNvPr>
          <p:cNvSpPr txBox="1"/>
          <p:nvPr/>
        </p:nvSpPr>
        <p:spPr>
          <a:xfrm>
            <a:off x="11561" y="2479571"/>
            <a:ext cx="1587014" cy="400110"/>
          </a:xfrm>
          <a:prstGeom prst="rect">
            <a:avLst/>
          </a:prstGeom>
          <a:solidFill>
            <a:schemeClr val="bg1">
              <a:alpha val="50000"/>
            </a:schemeClr>
          </a:solidFill>
          <a:ln>
            <a:solidFill>
              <a:schemeClr val="accent1">
                <a:lumMod val="20000"/>
                <a:lumOff val="80000"/>
              </a:schemeClr>
            </a:solidFill>
          </a:ln>
        </p:spPr>
        <p:txBody>
          <a:bodyPr wrap="square" rtlCol="0">
            <a:spAutoFit/>
          </a:bodyPr>
          <a:lstStyle/>
          <a:p>
            <a:pPr>
              <a:lnSpc>
                <a:spcPct val="100000"/>
              </a:lnSpc>
            </a:pPr>
            <a:r>
              <a:rPr lang="en-US" sz="1000" spc="-1" dirty="0">
                <a:solidFill>
                  <a:srgbClr val="000000"/>
                </a:solidFill>
                <a:latin typeface="Calibri" panose="020F0502020204030204" pitchFamily="34" charset="0"/>
                <a:cs typeface="Calibri" panose="020F0502020204030204" pitchFamily="34" charset="0"/>
              </a:rPr>
              <a:t>HTS final cooling solenoid mechanical design</a:t>
            </a:r>
            <a:endParaRPr lang="en-US" sz="1000" b="1" spc="-1" dirty="0">
              <a:solidFill>
                <a:srgbClr val="000000"/>
              </a:solidFill>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8D36CB8A-3F9C-A914-FDD0-8B411676FB9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882410" y="1218120"/>
            <a:ext cx="1142488" cy="1131608"/>
          </a:xfrm>
          <a:prstGeom prst="rect">
            <a:avLst/>
          </a:prstGeom>
        </p:spPr>
      </p:pic>
      <p:pic>
        <p:nvPicPr>
          <p:cNvPr id="34" name="Picture 33">
            <a:extLst>
              <a:ext uri="{FF2B5EF4-FFF2-40B4-BE49-F238E27FC236}">
                <a16:creationId xmlns:a16="http://schemas.microsoft.com/office/drawing/2014/main" id="{50BD284A-672E-1DF7-303F-92FC21566CF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938522" y="2396608"/>
            <a:ext cx="934948" cy="712347"/>
          </a:xfrm>
          <a:prstGeom prst="rect">
            <a:avLst/>
          </a:prstGeom>
        </p:spPr>
      </p:pic>
      <p:sp>
        <p:nvSpPr>
          <p:cNvPr id="35" name="TextBox 34">
            <a:extLst>
              <a:ext uri="{FF2B5EF4-FFF2-40B4-BE49-F238E27FC236}">
                <a16:creationId xmlns:a16="http://schemas.microsoft.com/office/drawing/2014/main" id="{559A74CA-4C1D-6FFE-11AD-B95CB1B50803}"/>
              </a:ext>
            </a:extLst>
          </p:cNvPr>
          <p:cNvSpPr txBox="1"/>
          <p:nvPr/>
        </p:nvSpPr>
        <p:spPr>
          <a:xfrm>
            <a:off x="7753704" y="3085000"/>
            <a:ext cx="1387430" cy="246221"/>
          </a:xfrm>
          <a:prstGeom prst="rect">
            <a:avLst/>
          </a:prstGeom>
          <a:noFill/>
          <a:ln>
            <a:noFill/>
          </a:ln>
        </p:spPr>
        <p:txBody>
          <a:bodyPr wrap="square" rtlCol="0">
            <a:spAutoFit/>
          </a:bodyPr>
          <a:lstStyle/>
          <a:p>
            <a:pPr>
              <a:lnSpc>
                <a:spcPct val="100000"/>
              </a:lnSpc>
            </a:pPr>
            <a:r>
              <a:rPr lang="en-US" sz="1000" spc="-1" dirty="0">
                <a:solidFill>
                  <a:srgbClr val="000000"/>
                </a:solidFill>
                <a:latin typeface="Calibri" panose="020F0502020204030204" pitchFamily="34" charset="0"/>
                <a:cs typeface="Calibri" panose="020F0502020204030204" pitchFamily="34" charset="0"/>
              </a:rPr>
              <a:t>First </a:t>
            </a:r>
            <a:r>
              <a:rPr lang="en-US" sz="1000" b="1" spc="-1" dirty="0">
                <a:solidFill>
                  <a:srgbClr val="000000"/>
                </a:solidFill>
                <a:latin typeface="Calibri" panose="020F0502020204030204" pitchFamily="34" charset="0"/>
                <a:cs typeface="Calibri" panose="020F0502020204030204" pitchFamily="34" charset="0"/>
              </a:rPr>
              <a:t>HTS winding tests</a:t>
            </a:r>
          </a:p>
        </p:txBody>
      </p:sp>
      <p:pic>
        <p:nvPicPr>
          <p:cNvPr id="37" name="Content Placeholder 5" descr="A close-up of a machine&#10;&#10;Description automatically generated">
            <a:extLst>
              <a:ext uri="{FF2B5EF4-FFF2-40B4-BE49-F238E27FC236}">
                <a16:creationId xmlns:a16="http://schemas.microsoft.com/office/drawing/2014/main" id="{6B7770CE-C118-873A-FC48-3083FA81DF36}"/>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05706" y="2691630"/>
            <a:ext cx="1219196" cy="1059686"/>
          </a:xfrm>
          <a:prstGeom prst="rect">
            <a:avLst/>
          </a:prstGeom>
        </p:spPr>
      </p:pic>
      <p:sp>
        <p:nvSpPr>
          <p:cNvPr id="38" name="TextBox 37">
            <a:extLst>
              <a:ext uri="{FF2B5EF4-FFF2-40B4-BE49-F238E27FC236}">
                <a16:creationId xmlns:a16="http://schemas.microsoft.com/office/drawing/2014/main" id="{4D43BC5D-ED19-10D7-8BA6-97560CF2940C}"/>
              </a:ext>
            </a:extLst>
          </p:cNvPr>
          <p:cNvSpPr txBox="1"/>
          <p:nvPr/>
        </p:nvSpPr>
        <p:spPr>
          <a:xfrm>
            <a:off x="1403537" y="3487507"/>
            <a:ext cx="1211171" cy="246221"/>
          </a:xfrm>
          <a:prstGeom prst="rect">
            <a:avLst/>
          </a:prstGeom>
          <a:solidFill>
            <a:schemeClr val="bg1">
              <a:alpha val="50000"/>
            </a:schemeClr>
          </a:solidFill>
          <a:ln>
            <a:solidFill>
              <a:schemeClr val="accent1">
                <a:lumMod val="20000"/>
                <a:lumOff val="80000"/>
              </a:schemeClr>
            </a:solidFill>
          </a:ln>
        </p:spPr>
        <p:txBody>
          <a:bodyPr wrap="square" rtlCol="0">
            <a:spAutoFit/>
          </a:bodyPr>
          <a:lstStyle/>
          <a:p>
            <a:pPr>
              <a:lnSpc>
                <a:spcPct val="100000"/>
              </a:lnSpc>
            </a:pPr>
            <a:r>
              <a:rPr lang="en-US" sz="1000" spc="-1" dirty="0">
                <a:solidFill>
                  <a:srgbClr val="000000"/>
                </a:solidFill>
                <a:latin typeface="Calibri" panose="020F0502020204030204" pitchFamily="34" charset="0"/>
                <a:cs typeface="Calibri" panose="020F0502020204030204" pitchFamily="34" charset="0"/>
              </a:rPr>
              <a:t>Target HTS solenoid</a:t>
            </a:r>
            <a:endParaRPr lang="en-US" sz="1000" b="1" spc="-1" dirty="0">
              <a:solidFill>
                <a:srgbClr val="000000"/>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049BB51D-EFD1-7935-68F6-E425169D303B}"/>
              </a:ext>
            </a:extLst>
          </p:cNvPr>
          <p:cNvSpPr txBox="1"/>
          <p:nvPr/>
        </p:nvSpPr>
        <p:spPr>
          <a:xfrm>
            <a:off x="78505" y="476943"/>
            <a:ext cx="4571721" cy="1200329"/>
          </a:xfrm>
          <a:prstGeom prst="rect">
            <a:avLst/>
          </a:prstGeom>
          <a:solidFill>
            <a:schemeClr val="accent3">
              <a:lumMod val="20000"/>
              <a:lumOff val="80000"/>
              <a:alpha val="50000"/>
            </a:schemeClr>
          </a:solidFill>
          <a:ln>
            <a:noFill/>
          </a:ln>
        </p:spPr>
        <p:txBody>
          <a:bodyPr wrap="square" rtlCol="0">
            <a:spAutoFit/>
          </a:bodyPr>
          <a:lstStyle/>
          <a:p>
            <a:pPr>
              <a:lnSpc>
                <a:spcPct val="100000"/>
              </a:lnSpc>
            </a:pPr>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Systematic</a:t>
            </a:r>
            <a:r>
              <a:rPr lang="en-US" sz="1200" b="1" spc="-1" dirty="0">
                <a:solidFill>
                  <a:srgbClr val="000000"/>
                </a:solidFill>
                <a:latin typeface="Calibri" panose="020F0502020204030204" pitchFamily="34" charset="0"/>
                <a:cs typeface="Calibri" panose="020F0502020204030204" pitchFamily="34" charset="0"/>
              </a:rPr>
              <a:t> dipole/solenoid performance prediction (LTS </a:t>
            </a:r>
            <a:r>
              <a:rPr lang="en-US" sz="1200" spc="-1" dirty="0">
                <a:solidFill>
                  <a:srgbClr val="000000"/>
                </a:solidFill>
                <a:latin typeface="Calibri" panose="020F0502020204030204" pitchFamily="34" charset="0"/>
                <a:cs typeface="Calibri" panose="020F0502020204030204" pitchFamily="34" charset="0"/>
              </a:rPr>
              <a:t>and</a:t>
            </a:r>
            <a:r>
              <a:rPr lang="en-US" sz="1200" b="1" spc="-1" dirty="0">
                <a:solidFill>
                  <a:srgbClr val="000000"/>
                </a:solidFill>
                <a:latin typeface="Calibri" panose="020F0502020204030204" pitchFamily="34" charset="0"/>
                <a:cs typeface="Calibri" panose="020F0502020204030204" pitchFamily="34" charset="0"/>
              </a:rPr>
              <a:t> HTS)</a:t>
            </a:r>
          </a:p>
          <a:p>
            <a:pPr marL="628650" lvl="1"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Aperture, field, cost, stress, </a:t>
            </a:r>
            <a:r>
              <a:rPr lang="en-US" sz="1200" spc="-1" dirty="0" err="1">
                <a:solidFill>
                  <a:srgbClr val="000000"/>
                </a:solidFill>
                <a:latin typeface="Calibri" panose="020F0502020204030204" pitchFamily="34" charset="0"/>
                <a:cs typeface="Calibri" panose="020F0502020204030204" pitchFamily="34" charset="0"/>
              </a:rPr>
              <a:t>loadline</a:t>
            </a:r>
            <a:r>
              <a:rPr lang="en-US" sz="1200" spc="-1" dirty="0">
                <a:solidFill>
                  <a:srgbClr val="000000"/>
                </a:solidFill>
                <a:latin typeface="Calibri" panose="020F0502020204030204" pitchFamily="34" charset="0"/>
                <a:cs typeface="Calibri" panose="020F0502020204030204" pitchFamily="34" charset="0"/>
              </a:rPr>
              <a:t>, protection, …</a:t>
            </a:r>
          </a:p>
          <a:p>
            <a:pPr marL="171450" indent="-171450">
              <a:lnSpc>
                <a:spcPct val="100000"/>
              </a:lnSpc>
              <a:buFont typeface="Arial" panose="020B0604020202020204" pitchFamily="34" charset="0"/>
              <a:buChar char="•"/>
            </a:pPr>
            <a:r>
              <a:rPr lang="en-US" sz="1200" b="1" spc="-1" dirty="0">
                <a:solidFill>
                  <a:srgbClr val="000000"/>
                </a:solidFill>
                <a:latin typeface="Calibri" panose="020F0502020204030204" pitchFamily="34" charset="0"/>
                <a:cs typeface="Calibri" panose="020F0502020204030204" pitchFamily="34" charset="0"/>
              </a:rPr>
              <a:t>HTS solenoid designs (6D cooling, final cooling, target)</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Normal-conducting </a:t>
            </a:r>
            <a:r>
              <a:rPr lang="en-US" sz="1200" b="1" spc="-1" dirty="0">
                <a:solidFill>
                  <a:srgbClr val="000000"/>
                </a:solidFill>
                <a:latin typeface="Calibri" panose="020F0502020204030204" pitchFamily="34" charset="0"/>
                <a:cs typeface="Calibri" panose="020F0502020204030204" pitchFamily="34" charset="0"/>
              </a:rPr>
              <a:t>fast-pulsed dipoles </a:t>
            </a:r>
            <a:r>
              <a:rPr lang="en-US" sz="1200" spc="-1" dirty="0">
                <a:solidFill>
                  <a:srgbClr val="000000"/>
                </a:solidFill>
                <a:latin typeface="Calibri" panose="020F0502020204030204" pitchFamily="34" charset="0"/>
                <a:cs typeface="Calibri" panose="020F0502020204030204" pitchFamily="34" charset="0"/>
              </a:rPr>
              <a:t>(HTS as alternative)</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Technically limited R&amp;D timeline developed</a:t>
            </a:r>
          </a:p>
        </p:txBody>
      </p:sp>
      <p:grpSp>
        <p:nvGrpSpPr>
          <p:cNvPr id="40" name="Group 39">
            <a:extLst>
              <a:ext uri="{FF2B5EF4-FFF2-40B4-BE49-F238E27FC236}">
                <a16:creationId xmlns:a16="http://schemas.microsoft.com/office/drawing/2014/main" id="{C0B47307-25F8-F010-6CDC-AA6591A9DB4A}"/>
              </a:ext>
            </a:extLst>
          </p:cNvPr>
          <p:cNvGrpSpPr/>
          <p:nvPr/>
        </p:nvGrpSpPr>
        <p:grpSpPr>
          <a:xfrm>
            <a:off x="2951187" y="1707654"/>
            <a:ext cx="2182589" cy="1789602"/>
            <a:chOff x="3770970" y="2885938"/>
            <a:chExt cx="4449248" cy="3474720"/>
          </a:xfrm>
        </p:grpSpPr>
        <p:pic>
          <p:nvPicPr>
            <p:cNvPr id="41" name="Picture 40">
              <a:extLst>
                <a:ext uri="{FF2B5EF4-FFF2-40B4-BE49-F238E27FC236}">
                  <a16:creationId xmlns:a16="http://schemas.microsoft.com/office/drawing/2014/main" id="{F3177C5E-B947-28EE-0D8E-B5349CF2F547}"/>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3770970" y="2885938"/>
              <a:ext cx="4449248" cy="3474720"/>
            </a:xfrm>
            <a:prstGeom prst="rect">
              <a:avLst/>
            </a:prstGeom>
          </p:spPr>
        </p:pic>
        <p:sp>
          <p:nvSpPr>
            <p:cNvPr id="42" name="TextBox 41">
              <a:extLst>
                <a:ext uri="{FF2B5EF4-FFF2-40B4-BE49-F238E27FC236}">
                  <a16:creationId xmlns:a16="http://schemas.microsoft.com/office/drawing/2014/main" id="{07F83327-0A9B-250C-4B7F-15F65ADFAD16}"/>
                </a:ext>
              </a:extLst>
            </p:cNvPr>
            <p:cNvSpPr txBox="1"/>
            <p:nvPr/>
          </p:nvSpPr>
          <p:spPr>
            <a:xfrm>
              <a:off x="4190762" y="5050195"/>
              <a:ext cx="2904173" cy="641939"/>
            </a:xfrm>
            <a:prstGeom prst="rect">
              <a:avLst/>
            </a:prstGeom>
            <a:noFill/>
          </p:spPr>
          <p:txBody>
            <a:bodyPr wrap="none" rtlCol="0">
              <a:spAutoFit/>
            </a:bodyPr>
            <a:lstStyle/>
            <a:p>
              <a:r>
                <a:rPr lang="en-US" sz="1200" dirty="0"/>
                <a:t>REBCO, 20 K</a:t>
              </a:r>
            </a:p>
          </p:txBody>
        </p:sp>
      </p:grpSp>
      <p:pic>
        <p:nvPicPr>
          <p:cNvPr id="44" name="Picture 43">
            <a:extLst>
              <a:ext uri="{FF2B5EF4-FFF2-40B4-BE49-F238E27FC236}">
                <a16:creationId xmlns:a16="http://schemas.microsoft.com/office/drawing/2014/main" id="{3E1354ED-1115-6775-8FAF-C9D518E95C3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798620" y="514014"/>
            <a:ext cx="1462837" cy="974232"/>
          </a:xfrm>
          <a:prstGeom prst="rect">
            <a:avLst/>
          </a:prstGeom>
        </p:spPr>
      </p:pic>
      <p:sp>
        <p:nvSpPr>
          <p:cNvPr id="45" name="TextBox 44">
            <a:extLst>
              <a:ext uri="{FF2B5EF4-FFF2-40B4-BE49-F238E27FC236}">
                <a16:creationId xmlns:a16="http://schemas.microsoft.com/office/drawing/2014/main" id="{8646A52A-37BB-61A1-DE7F-5082D077D625}"/>
              </a:ext>
            </a:extLst>
          </p:cNvPr>
          <p:cNvSpPr txBox="1"/>
          <p:nvPr/>
        </p:nvSpPr>
        <p:spPr>
          <a:xfrm>
            <a:off x="4791940" y="547966"/>
            <a:ext cx="1337525" cy="338554"/>
          </a:xfrm>
          <a:prstGeom prst="rect">
            <a:avLst/>
          </a:prstGeom>
          <a:noFill/>
        </p:spPr>
        <p:txBody>
          <a:bodyPr wrap="square" rtlCol="0">
            <a:spAutoFit/>
          </a:bodyPr>
          <a:lstStyle/>
          <a:p>
            <a:pPr algn="ctr"/>
            <a:r>
              <a:rPr lang="en-CH" sz="800" dirty="0">
                <a:solidFill>
                  <a:srgbClr val="FFFF00"/>
                </a:solidFill>
                <a:latin typeface="Calibri" panose="020F0502020204030204" pitchFamily="34" charset="0"/>
                <a:cs typeface="Calibri" panose="020F0502020204030204" pitchFamily="34" charset="0"/>
              </a:rPr>
              <a:t>MuCol HTS conductor</a:t>
            </a:r>
          </a:p>
          <a:p>
            <a:pPr algn="ctr"/>
            <a:r>
              <a:rPr lang="en-CH" sz="800" dirty="0">
                <a:solidFill>
                  <a:srgbClr val="FFFF00"/>
                </a:solidFill>
                <a:latin typeface="Calibri" panose="020F0502020204030204" pitchFamily="34" charset="0"/>
                <a:cs typeface="Calibri" panose="020F0502020204030204" pitchFamily="34" charset="0"/>
              </a:rPr>
              <a:t>Operating current: 61 kA</a:t>
            </a:r>
          </a:p>
        </p:txBody>
      </p:sp>
      <p:sp>
        <p:nvSpPr>
          <p:cNvPr id="46" name="TextBox 45">
            <a:extLst>
              <a:ext uri="{FF2B5EF4-FFF2-40B4-BE49-F238E27FC236}">
                <a16:creationId xmlns:a16="http://schemas.microsoft.com/office/drawing/2014/main" id="{68B33B90-DBF1-70DE-1627-4DCDC1013849}"/>
              </a:ext>
            </a:extLst>
          </p:cNvPr>
          <p:cNvSpPr txBox="1"/>
          <p:nvPr/>
        </p:nvSpPr>
        <p:spPr>
          <a:xfrm>
            <a:off x="1043608" y="1913638"/>
            <a:ext cx="1960757" cy="276999"/>
          </a:xfrm>
          <a:prstGeom prst="rect">
            <a:avLst/>
          </a:prstGeom>
          <a:solidFill>
            <a:schemeClr val="accent3">
              <a:lumMod val="20000"/>
              <a:lumOff val="80000"/>
              <a:alpha val="50155"/>
            </a:schemeClr>
          </a:solidFill>
        </p:spPr>
        <p:txBody>
          <a:bodyPr wrap="square" rtlCol="0">
            <a:spAutoFit/>
          </a:bodyPr>
          <a:lstStyle/>
          <a:p>
            <a:r>
              <a:rPr lang="en-US" sz="1200" dirty="0">
                <a:latin typeface="Calibri" panose="020F0502020204030204" pitchFamily="34" charset="0"/>
                <a:cs typeface="Calibri" panose="020F0502020204030204" pitchFamily="34" charset="0"/>
              </a:rPr>
              <a:t>Did adjust collider ring field</a:t>
            </a:r>
          </a:p>
        </p:txBody>
      </p:sp>
      <p:sp>
        <p:nvSpPr>
          <p:cNvPr id="8" name="TextBox 7">
            <a:extLst>
              <a:ext uri="{FF2B5EF4-FFF2-40B4-BE49-F238E27FC236}">
                <a16:creationId xmlns:a16="http://schemas.microsoft.com/office/drawing/2014/main" id="{5CA1027F-AD1A-BCE9-350D-4483300FD0C5}"/>
              </a:ext>
            </a:extLst>
          </p:cNvPr>
          <p:cNvSpPr txBox="1"/>
          <p:nvPr/>
        </p:nvSpPr>
        <p:spPr>
          <a:xfrm>
            <a:off x="4972666" y="3435846"/>
            <a:ext cx="4135838" cy="1569660"/>
          </a:xfrm>
          <a:prstGeom prst="rect">
            <a:avLst/>
          </a:prstGeom>
          <a:solidFill>
            <a:schemeClr val="accent5">
              <a:lumMod val="20000"/>
              <a:lumOff val="80000"/>
              <a:alpha val="50000"/>
            </a:schemeClr>
          </a:solidFill>
          <a:ln>
            <a:noFill/>
          </a:ln>
        </p:spPr>
        <p:txBody>
          <a:bodyPr wrap="square" rtlCol="0">
            <a:spAutoFit/>
          </a:bodyPr>
          <a:lstStyle/>
          <a:p>
            <a:pPr>
              <a:lnSpc>
                <a:spcPct val="100000"/>
              </a:lnSpc>
            </a:pPr>
            <a:r>
              <a:rPr lang="en-US" sz="1200" b="1" spc="-1" dirty="0">
                <a:solidFill>
                  <a:srgbClr val="000000"/>
                </a:solidFill>
                <a:latin typeface="Calibri" panose="020F0502020204030204" pitchFamily="34" charset="0"/>
                <a:cs typeface="Calibri" panose="020F0502020204030204" pitchFamily="34" charset="0"/>
              </a:rPr>
              <a:t>Key conclusions:</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Design work is basically done</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Opportunity to </a:t>
            </a:r>
            <a:r>
              <a:rPr lang="en-US" sz="1200" b="1" spc="-1" dirty="0">
                <a:solidFill>
                  <a:srgbClr val="000000"/>
                </a:solidFill>
                <a:latin typeface="Calibri" panose="020F0502020204030204" pitchFamily="34" charset="0"/>
                <a:cs typeface="Calibri" panose="020F0502020204030204" pitchFamily="34" charset="0"/>
              </a:rPr>
              <a:t>ramp up </a:t>
            </a:r>
            <a:r>
              <a:rPr lang="en-US" sz="1200" spc="-1" dirty="0">
                <a:solidFill>
                  <a:srgbClr val="000000"/>
                </a:solidFill>
                <a:latin typeface="Calibri" panose="020F0502020204030204" pitchFamily="34" charset="0"/>
                <a:cs typeface="Calibri" panose="020F0502020204030204" pitchFamily="34" charset="0"/>
              </a:rPr>
              <a:t>effort (engineering designs, building models, …)</a:t>
            </a:r>
          </a:p>
          <a:p>
            <a:pPr marL="171450" indent="-171450">
              <a:lnSpc>
                <a:spcPct val="100000"/>
              </a:lnSpc>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With sufficient resources </a:t>
            </a:r>
            <a:r>
              <a:rPr lang="en-US" sz="1200" b="1" spc="-1" dirty="0">
                <a:solidFill>
                  <a:srgbClr val="000000"/>
                </a:solidFill>
                <a:latin typeface="Calibri" panose="020F0502020204030204" pitchFamily="34" charset="0"/>
                <a:cs typeface="Calibri" panose="020F0502020204030204" pitchFamily="34" charset="0"/>
              </a:rPr>
              <a:t>HTS solenoids </a:t>
            </a:r>
            <a:r>
              <a:rPr lang="en-US" sz="1200" spc="-1" dirty="0">
                <a:solidFill>
                  <a:srgbClr val="000000"/>
                </a:solidFill>
                <a:latin typeface="Calibri" panose="020F0502020204030204" pitchFamily="34" charset="0"/>
                <a:cs typeface="Calibri" panose="020F0502020204030204" pitchFamily="34" charset="0"/>
              </a:rPr>
              <a:t>and </a:t>
            </a:r>
            <a:r>
              <a:rPr lang="en-US" sz="1200" b="1" spc="-1" dirty="0">
                <a:solidFill>
                  <a:srgbClr val="000000"/>
                </a:solidFill>
                <a:latin typeface="Calibri" panose="020F0502020204030204" pitchFamily="34" charset="0"/>
                <a:cs typeface="Calibri" panose="020F0502020204030204" pitchFamily="34" charset="0"/>
              </a:rPr>
              <a:t>Nb</a:t>
            </a:r>
            <a:r>
              <a:rPr lang="en-US" sz="1200" b="1" spc="-1" baseline="-25000" dirty="0">
                <a:solidFill>
                  <a:srgbClr val="000000"/>
                </a:solidFill>
                <a:latin typeface="Calibri" panose="020F0502020204030204" pitchFamily="34" charset="0"/>
                <a:cs typeface="Calibri" panose="020F0502020204030204" pitchFamily="34" charset="0"/>
              </a:rPr>
              <a:t>3</a:t>
            </a:r>
            <a:r>
              <a:rPr lang="en-US" sz="1200" b="1" spc="-1" dirty="0">
                <a:solidFill>
                  <a:srgbClr val="000000"/>
                </a:solidFill>
                <a:latin typeface="Calibri" panose="020F0502020204030204" pitchFamily="34" charset="0"/>
                <a:cs typeface="Calibri" panose="020F0502020204030204" pitchFamily="34" charset="0"/>
              </a:rPr>
              <a:t>Sn dipoles </a:t>
            </a:r>
            <a:r>
              <a:rPr lang="en-US" sz="1200" spc="-1" dirty="0">
                <a:solidFill>
                  <a:srgbClr val="000000"/>
                </a:solidFill>
                <a:latin typeface="Calibri" panose="020F0502020204030204" pitchFamily="34" charset="0"/>
                <a:cs typeface="Calibri" panose="020F0502020204030204" pitchFamily="34" charset="0"/>
              </a:rPr>
              <a:t>could be ready for decision in 10-15 years, </a:t>
            </a:r>
            <a:r>
              <a:rPr lang="en-US" sz="1200" b="1" spc="-1" dirty="0">
                <a:solidFill>
                  <a:srgbClr val="000000"/>
                </a:solidFill>
                <a:latin typeface="Calibri" panose="020F0502020204030204" pitchFamily="34" charset="0"/>
                <a:cs typeface="Calibri" panose="020F0502020204030204" pitchFamily="34" charset="0"/>
              </a:rPr>
              <a:t>consistent with implementation timeline</a:t>
            </a:r>
          </a:p>
          <a:p>
            <a:pPr marL="171450" indent="-171450">
              <a:lnSpc>
                <a:spcPct val="100000"/>
              </a:lnSpc>
              <a:buFont typeface="Arial" panose="020B0604020202020204" pitchFamily="34" charset="0"/>
              <a:buChar char="•"/>
            </a:pPr>
            <a:r>
              <a:rPr lang="en-US" sz="1200" b="1" spc="-1" dirty="0">
                <a:solidFill>
                  <a:srgbClr val="000000"/>
                </a:solidFill>
                <a:latin typeface="Calibri" panose="020F0502020204030204" pitchFamily="34" charset="0"/>
                <a:cs typeface="Calibri" panose="020F0502020204030204" pitchFamily="34" charset="0"/>
              </a:rPr>
              <a:t>HTS dipoles </a:t>
            </a:r>
            <a:r>
              <a:rPr lang="en-US" sz="1200" spc="-1" dirty="0">
                <a:solidFill>
                  <a:srgbClr val="000000"/>
                </a:solidFill>
                <a:latin typeface="Calibri" panose="020F0502020204030204" pitchFamily="34" charset="0"/>
                <a:cs typeface="Calibri" panose="020F0502020204030204" pitchFamily="34" charset="0"/>
              </a:rPr>
              <a:t>likely take longer</a:t>
            </a:r>
            <a:endParaRPr lang="en-US" sz="1200" b="1" spc="-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4461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6BF3-13C8-8B45-1DC0-C7F2835922F2}"/>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B0B7FBDF-1F78-0D78-92AC-8163B6049CE1}"/>
              </a:ext>
            </a:extLst>
          </p:cNvPr>
          <p:cNvSpPr>
            <a:spLocks noGrp="1"/>
          </p:cNvSpPr>
          <p:nvPr>
            <p:ph type="title"/>
          </p:nvPr>
        </p:nvSpPr>
        <p:spPr>
          <a:xfrm>
            <a:off x="1295400" y="-20538"/>
            <a:ext cx="6781800" cy="432048"/>
          </a:xfrm>
        </p:spPr>
        <p:txBody>
          <a:bodyPr/>
          <a:lstStyle/>
          <a:p>
            <a:pPr algn="ctr"/>
            <a:r>
              <a:rPr lang="en-GB" sz="3200" b="0" dirty="0">
                <a:latin typeface="Calibri"/>
                <a:cs typeface="Calibri"/>
              </a:rPr>
              <a:t>Collective Effects</a:t>
            </a:r>
          </a:p>
        </p:txBody>
      </p:sp>
      <p:sp>
        <p:nvSpPr>
          <p:cNvPr id="52" name="Espace réservé du pied de page 4">
            <a:extLst>
              <a:ext uri="{FF2B5EF4-FFF2-40B4-BE49-F238E27FC236}">
                <a16:creationId xmlns:a16="http://schemas.microsoft.com/office/drawing/2014/main" id="{50BF91D5-CAB1-5444-07C7-CD57196BF1EE}"/>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4" name="TextBox 3">
            <a:extLst>
              <a:ext uri="{FF2B5EF4-FFF2-40B4-BE49-F238E27FC236}">
                <a16:creationId xmlns:a16="http://schemas.microsoft.com/office/drawing/2014/main" id="{C3D09225-2DB8-644B-C441-BD0C0627FE20}"/>
              </a:ext>
            </a:extLst>
          </p:cNvPr>
          <p:cNvSpPr txBox="1"/>
          <p:nvPr/>
        </p:nvSpPr>
        <p:spPr>
          <a:xfrm>
            <a:off x="5094557" y="3203669"/>
            <a:ext cx="3635294" cy="1569660"/>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Impedances in RCSs and collider ring can be taken care of by design</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Beam-beam can be handled by 20 turn feedback</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Resistive wall in muon cooling is OK</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Further key detailed studies: beam loading, longitudinal and transverse space charge in 6D cooling, impedance of cooling absorbers</a:t>
            </a:r>
          </a:p>
        </p:txBody>
      </p:sp>
      <p:sp>
        <p:nvSpPr>
          <p:cNvPr id="2" name="Slide Number Placeholder 1">
            <a:extLst>
              <a:ext uri="{FF2B5EF4-FFF2-40B4-BE49-F238E27FC236}">
                <a16:creationId xmlns:a16="http://schemas.microsoft.com/office/drawing/2014/main" id="{2DD97D51-D14B-326E-E927-4A31F72B71A6}"/>
              </a:ext>
            </a:extLst>
          </p:cNvPr>
          <p:cNvSpPr>
            <a:spLocks noGrp="1"/>
          </p:cNvSpPr>
          <p:nvPr>
            <p:ph type="sldNum" sz="quarter" idx="4"/>
          </p:nvPr>
        </p:nvSpPr>
        <p:spPr/>
        <p:txBody>
          <a:bodyPr/>
          <a:lstStyle/>
          <a:p>
            <a:fld id="{974172A1-1CBF-0B40-9234-7D4D80EC19EA}" type="slidenum">
              <a:rPr lang="en-GB" smtClean="0"/>
              <a:pPr/>
              <a:t>37</a:t>
            </a:fld>
            <a:endParaRPr lang="en-GB" dirty="0"/>
          </a:p>
        </p:txBody>
      </p:sp>
      <p:sp>
        <p:nvSpPr>
          <p:cNvPr id="7" name="TextBox 6">
            <a:extLst>
              <a:ext uri="{FF2B5EF4-FFF2-40B4-BE49-F238E27FC236}">
                <a16:creationId xmlns:a16="http://schemas.microsoft.com/office/drawing/2014/main" id="{7A3768B0-E5C3-5FAF-2E9E-E93B3823721C}"/>
              </a:ext>
            </a:extLst>
          </p:cNvPr>
          <p:cNvSpPr txBox="1"/>
          <p:nvPr/>
        </p:nvSpPr>
        <p:spPr>
          <a:xfrm>
            <a:off x="129293" y="1208822"/>
            <a:ext cx="2426484" cy="1569660"/>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Initial studies for proton complex</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Assessed impedances (beam screen and RF cavities) in RCSs and collider ring</a:t>
            </a:r>
          </a:p>
          <a:p>
            <a:pPr marL="628650" lvl="1"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Studying counter-rotating beam impedance</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Studies started on muon cooling</a:t>
            </a:r>
          </a:p>
        </p:txBody>
      </p:sp>
      <p:sp>
        <p:nvSpPr>
          <p:cNvPr id="35" name="AutoShape 2">
            <a:extLst>
              <a:ext uri="{FF2B5EF4-FFF2-40B4-BE49-F238E27FC236}">
                <a16:creationId xmlns:a16="http://schemas.microsoft.com/office/drawing/2014/main" id="{1E64C66E-DE06-3BB1-5B76-F53DA1E3657A}"/>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A650D3D1-2CFD-CB7B-C9C9-7D078DFC7D0A}"/>
              </a:ext>
            </a:extLst>
          </p:cNvPr>
          <p:cNvSpPr txBox="1"/>
          <p:nvPr/>
        </p:nvSpPr>
        <p:spPr>
          <a:xfrm>
            <a:off x="129292" y="489372"/>
            <a:ext cx="2426485" cy="646331"/>
          </a:xfrm>
          <a:prstGeom prst="rect">
            <a:avLst/>
          </a:prstGeom>
          <a:solidFill>
            <a:schemeClr val="accent1">
              <a:lumMod val="20000"/>
              <a:lumOff val="80000"/>
              <a:alpha val="50000"/>
            </a:schemeClr>
          </a:solidFill>
        </p:spPr>
        <p:txBody>
          <a:bodyPr wrap="square">
            <a:spAutoFit/>
          </a:bodyPr>
          <a:lstStyle/>
          <a:p>
            <a:r>
              <a:rPr lang="en-US" sz="1200" b="1" dirty="0">
                <a:latin typeface="Calibri" panose="020F0502020204030204" pitchFamily="34" charset="0"/>
                <a:cs typeface="Calibri" panose="020F0502020204030204" pitchFamily="34" charset="0"/>
              </a:rPr>
              <a:t>Goal:</a:t>
            </a:r>
          </a:p>
          <a:p>
            <a:r>
              <a:rPr lang="en-US" sz="1200" dirty="0">
                <a:latin typeface="Calibri" panose="020F0502020204030204" pitchFamily="34" charset="0"/>
                <a:cs typeface="Calibri" panose="020F0502020204030204" pitchFamily="34" charset="0"/>
              </a:rPr>
              <a:t>Identify collective effects intensity bottlenecks</a:t>
            </a:r>
          </a:p>
        </p:txBody>
      </p:sp>
      <p:pic>
        <p:nvPicPr>
          <p:cNvPr id="5" name="Picture 4">
            <a:extLst>
              <a:ext uri="{FF2B5EF4-FFF2-40B4-BE49-F238E27FC236}">
                <a16:creationId xmlns:a16="http://schemas.microsoft.com/office/drawing/2014/main" id="{AE9ECA61-6B15-0464-61A1-765EF7639D27}"/>
              </a:ext>
            </a:extLst>
          </p:cNvPr>
          <p:cNvPicPr>
            <a:picLocks noChangeAspect="1"/>
          </p:cNvPicPr>
          <p:nvPr/>
        </p:nvPicPr>
        <p:blipFill>
          <a:blip r:embed="rId2">
            <a:lum/>
            <a:alphaModFix/>
          </a:blip>
          <a:srcRect/>
          <a:stretch>
            <a:fillRect/>
          </a:stretch>
        </p:blipFill>
        <p:spPr>
          <a:xfrm>
            <a:off x="2632694" y="508536"/>
            <a:ext cx="2227502" cy="1559158"/>
          </a:xfrm>
          <a:prstGeom prst="rect">
            <a:avLst/>
          </a:prstGeom>
          <a:noFill/>
          <a:ln>
            <a:noFill/>
          </a:ln>
        </p:spPr>
      </p:pic>
      <p:pic>
        <p:nvPicPr>
          <p:cNvPr id="8" name="Picture 7">
            <a:extLst>
              <a:ext uri="{FF2B5EF4-FFF2-40B4-BE49-F238E27FC236}">
                <a16:creationId xmlns:a16="http://schemas.microsoft.com/office/drawing/2014/main" id="{323E45C7-ABC3-FF68-577C-4D464332B834}"/>
              </a:ext>
            </a:extLst>
          </p:cNvPr>
          <p:cNvPicPr>
            <a:picLocks noChangeAspect="1"/>
          </p:cNvPicPr>
          <p:nvPr/>
        </p:nvPicPr>
        <p:blipFill>
          <a:blip r:embed="rId3">
            <a:lum/>
            <a:alphaModFix/>
          </a:blip>
          <a:srcRect/>
          <a:stretch>
            <a:fillRect/>
          </a:stretch>
        </p:blipFill>
        <p:spPr>
          <a:xfrm>
            <a:off x="4372900" y="1707654"/>
            <a:ext cx="1927292" cy="1376653"/>
          </a:xfrm>
          <a:prstGeom prst="rect">
            <a:avLst/>
          </a:prstGeom>
          <a:noFill/>
          <a:ln>
            <a:noFill/>
          </a:ln>
        </p:spPr>
      </p:pic>
      <p:pic>
        <p:nvPicPr>
          <p:cNvPr id="10" name="Picture 9" descr="A graph of sound waves&#10;&#10;Description automatically generated">
            <a:extLst>
              <a:ext uri="{FF2B5EF4-FFF2-40B4-BE49-F238E27FC236}">
                <a16:creationId xmlns:a16="http://schemas.microsoft.com/office/drawing/2014/main" id="{E08A3F90-1614-61F5-7DF4-F4477B19A0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61422" y="1642403"/>
            <a:ext cx="2559050" cy="1577419"/>
          </a:xfrm>
          <a:prstGeom prst="rect">
            <a:avLst/>
          </a:prstGeom>
        </p:spPr>
      </p:pic>
      <p:pic>
        <p:nvPicPr>
          <p:cNvPr id="13" name="Picture 12"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AF08D27E-7229-F06A-F7C9-0459A5BBCFD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8912" y="498463"/>
            <a:ext cx="3193637" cy="1133416"/>
          </a:xfrm>
          <a:prstGeom prst="rect">
            <a:avLst/>
          </a:prstGeom>
        </p:spPr>
      </p:pic>
      <p:pic>
        <p:nvPicPr>
          <p:cNvPr id="15" name="Picture 14" descr="A graph with blue lines&#10;&#10;Description automatically generated">
            <a:extLst>
              <a:ext uri="{FF2B5EF4-FFF2-40B4-BE49-F238E27FC236}">
                <a16:creationId xmlns:a16="http://schemas.microsoft.com/office/drawing/2014/main" id="{C2DBC350-35EC-C873-E5C4-34FF6B6ABF2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39752" y="3249922"/>
            <a:ext cx="2598672" cy="1503194"/>
          </a:xfrm>
          <a:prstGeom prst="rect">
            <a:avLst/>
          </a:prstGeom>
        </p:spPr>
      </p:pic>
      <p:pic>
        <p:nvPicPr>
          <p:cNvPr id="17" name="Picture 16" descr="A graph of a graph&#10;&#10;Description automatically generated with medium confidence">
            <a:extLst>
              <a:ext uri="{FF2B5EF4-FFF2-40B4-BE49-F238E27FC236}">
                <a16:creationId xmlns:a16="http://schemas.microsoft.com/office/drawing/2014/main" id="{5F7BA58A-5453-D477-CF66-546B1D16D01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64854" y="3075806"/>
            <a:ext cx="1953086" cy="1576937"/>
          </a:xfrm>
          <a:prstGeom prst="rect">
            <a:avLst/>
          </a:prstGeom>
        </p:spPr>
      </p:pic>
      <p:sp>
        <p:nvSpPr>
          <p:cNvPr id="11" name="TextBox 10">
            <a:extLst>
              <a:ext uri="{FF2B5EF4-FFF2-40B4-BE49-F238E27FC236}">
                <a16:creationId xmlns:a16="http://schemas.microsoft.com/office/drawing/2014/main" id="{AF29C4FF-3EF6-DE7C-D008-731ABFBC97B9}"/>
              </a:ext>
            </a:extLst>
          </p:cNvPr>
          <p:cNvSpPr txBox="1"/>
          <p:nvPr/>
        </p:nvSpPr>
        <p:spPr>
          <a:xfrm>
            <a:off x="3105619" y="2664057"/>
            <a:ext cx="954107" cy="307777"/>
          </a:xfrm>
          <a:prstGeom prst="rect">
            <a:avLst/>
          </a:prstGeom>
          <a:solidFill>
            <a:srgbClr val="FFFF00"/>
          </a:solidFill>
        </p:spPr>
        <p:txBody>
          <a:bodyPr wrap="none" rtlCol="0">
            <a:spAutoFit/>
          </a:bodyPr>
          <a:lstStyle/>
          <a:p>
            <a:r>
              <a:rPr lang="en-US" sz="1400" dirty="0">
                <a:solidFill>
                  <a:srgbClr val="000000"/>
                </a:solidFill>
                <a:latin typeface="Calibri" panose="020F0502020204030204" pitchFamily="34" charset="0"/>
                <a:cs typeface="Calibri" panose="020F0502020204030204" pitchFamily="34" charset="0"/>
              </a:rPr>
              <a:t>WEPM095</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067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ED533-4052-0AA4-BADE-45017F0DBAE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DB12095-DCE3-495C-AB43-776BB6FE5A2E}"/>
              </a:ext>
            </a:extLst>
          </p:cNvPr>
          <p:cNvSpPr>
            <a:spLocks noGrp="1"/>
          </p:cNvSpPr>
          <p:nvPr>
            <p:ph type="ftr" sz="quarter" idx="3"/>
          </p:nvPr>
        </p:nvSpPr>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4A7ED111-6370-0A05-C03D-16E5E73721E0}"/>
              </a:ext>
            </a:extLst>
          </p:cNvPr>
          <p:cNvSpPr>
            <a:spLocks noGrp="1"/>
          </p:cNvSpPr>
          <p:nvPr>
            <p:ph type="title"/>
          </p:nvPr>
        </p:nvSpPr>
        <p:spPr>
          <a:xfrm>
            <a:off x="1295400" y="-20538"/>
            <a:ext cx="6781800" cy="565175"/>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R&amp;D Plan Deliverables and Resources</a:t>
            </a:r>
            <a:endParaRPr lang="en-US" sz="3200" dirty="0">
              <a:latin typeface="Calibri"/>
              <a:cs typeface="Calibri"/>
            </a:endParaRPr>
          </a:p>
        </p:txBody>
      </p:sp>
      <p:sp>
        <p:nvSpPr>
          <p:cNvPr id="6" name="Slide Number Placeholder 5">
            <a:extLst>
              <a:ext uri="{FF2B5EF4-FFF2-40B4-BE49-F238E27FC236}">
                <a16:creationId xmlns:a16="http://schemas.microsoft.com/office/drawing/2014/main" id="{EB82FFCD-9994-AC5F-DDC4-D853B75745DD}"/>
              </a:ext>
            </a:extLst>
          </p:cNvPr>
          <p:cNvSpPr>
            <a:spLocks noGrp="1"/>
          </p:cNvSpPr>
          <p:nvPr>
            <p:ph type="sldNum" sz="quarter" idx="4"/>
          </p:nvPr>
        </p:nvSpPr>
        <p:spPr/>
        <p:txBody>
          <a:bodyPr/>
          <a:lstStyle/>
          <a:p>
            <a:fld id="{974172A1-1CBF-0B40-9234-7D4D80EC19EA}" type="slidenum">
              <a:rPr lang="en-GB" smtClean="0"/>
              <a:pPr/>
              <a:t>38</a:t>
            </a:fld>
            <a:endParaRPr lang="en-GB" dirty="0"/>
          </a:p>
        </p:txBody>
      </p:sp>
      <p:pic>
        <p:nvPicPr>
          <p:cNvPr id="4" name="Picture 3" descr="A table of information&#10;&#10;Description automatically generated">
            <a:extLst>
              <a:ext uri="{FF2B5EF4-FFF2-40B4-BE49-F238E27FC236}">
                <a16:creationId xmlns:a16="http://schemas.microsoft.com/office/drawing/2014/main" id="{B864508F-BE62-B102-B399-153E30412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944" y="1262012"/>
            <a:ext cx="2572512" cy="3347189"/>
          </a:xfrm>
          <a:prstGeom prst="rect">
            <a:avLst/>
          </a:prstGeom>
        </p:spPr>
      </p:pic>
      <p:cxnSp>
        <p:nvCxnSpPr>
          <p:cNvPr id="9" name="Straight Connector 8">
            <a:extLst>
              <a:ext uri="{FF2B5EF4-FFF2-40B4-BE49-F238E27FC236}">
                <a16:creationId xmlns:a16="http://schemas.microsoft.com/office/drawing/2014/main" id="{9D58D56D-3472-E5FC-F6B3-C83C418CEFFE}"/>
              </a:ext>
            </a:extLst>
          </p:cNvPr>
          <p:cNvCxnSpPr>
            <a:cxnSpLocks/>
          </p:cNvCxnSpPr>
          <p:nvPr/>
        </p:nvCxnSpPr>
        <p:spPr>
          <a:xfrm>
            <a:off x="148094" y="680932"/>
            <a:ext cx="6261850" cy="484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5007DE-FC25-CA76-BC8D-8EF9467F2BF5}"/>
              </a:ext>
            </a:extLst>
          </p:cNvPr>
          <p:cNvCxnSpPr>
            <a:cxnSpLocks/>
          </p:cNvCxnSpPr>
          <p:nvPr/>
        </p:nvCxnSpPr>
        <p:spPr>
          <a:xfrm flipV="1">
            <a:off x="6276213" y="1979387"/>
            <a:ext cx="2853423" cy="382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47E03-AE9A-0FB4-8F1C-9FDA3C393C5A}"/>
              </a:ext>
            </a:extLst>
          </p:cNvPr>
          <p:cNvCxnSpPr>
            <a:cxnSpLocks/>
          </p:cNvCxnSpPr>
          <p:nvPr/>
        </p:nvCxnSpPr>
        <p:spPr>
          <a:xfrm flipV="1">
            <a:off x="161544" y="1994094"/>
            <a:ext cx="6261849" cy="417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ame 21">
            <a:extLst>
              <a:ext uri="{FF2B5EF4-FFF2-40B4-BE49-F238E27FC236}">
                <a16:creationId xmlns:a16="http://schemas.microsoft.com/office/drawing/2014/main" id="{DAA3A236-64BD-A2FC-4C39-BAA2A82E170B}"/>
              </a:ext>
            </a:extLst>
          </p:cNvPr>
          <p:cNvSpPr/>
          <p:nvPr/>
        </p:nvSpPr>
        <p:spPr>
          <a:xfrm>
            <a:off x="6423394" y="1145958"/>
            <a:ext cx="2706242" cy="833429"/>
          </a:xfrm>
          <a:prstGeom prst="frame">
            <a:avLst>
              <a:gd name="adj1" fmla="val 7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28">
            <a:extLst>
              <a:ext uri="{FF2B5EF4-FFF2-40B4-BE49-F238E27FC236}">
                <a16:creationId xmlns:a16="http://schemas.microsoft.com/office/drawing/2014/main" id="{ABF2372A-B7E1-910C-5C9F-6A89BB17D6B9}"/>
              </a:ext>
            </a:extLst>
          </p:cNvPr>
          <p:cNvCxnSpPr>
            <a:cxnSpLocks/>
          </p:cNvCxnSpPr>
          <p:nvPr/>
        </p:nvCxnSpPr>
        <p:spPr>
          <a:xfrm>
            <a:off x="6262764" y="680932"/>
            <a:ext cx="2866872" cy="484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descr="A table of information&#10;&#10;Description automatically generated">
            <a:extLst>
              <a:ext uri="{FF2B5EF4-FFF2-40B4-BE49-F238E27FC236}">
                <a16:creationId xmlns:a16="http://schemas.microsoft.com/office/drawing/2014/main" id="{237A98F4-AEBA-4AA0-77E4-73B1DEAAB2C6}"/>
              </a:ext>
            </a:extLst>
          </p:cNvPr>
          <p:cNvPicPr>
            <a:picLocks noChangeAspect="1"/>
          </p:cNvPicPr>
          <p:nvPr/>
        </p:nvPicPr>
        <p:blipFill>
          <a:blip r:embed="rId2">
            <a:extLst>
              <a:ext uri="{28A0092B-C50C-407E-A947-70E740481C1C}">
                <a14:useLocalDpi xmlns:a14="http://schemas.microsoft.com/office/drawing/2010/main" val="0"/>
              </a:ext>
            </a:extLst>
          </a:blip>
          <a:srcRect b="79367"/>
          <a:stretch/>
        </p:blipFill>
        <p:spPr>
          <a:xfrm>
            <a:off x="14363" y="693124"/>
            <a:ext cx="6261850" cy="1681040"/>
          </a:xfrm>
          <a:prstGeom prst="rect">
            <a:avLst/>
          </a:prstGeom>
        </p:spPr>
      </p:pic>
      <p:sp>
        <p:nvSpPr>
          <p:cNvPr id="34" name="Frame 33">
            <a:extLst>
              <a:ext uri="{FF2B5EF4-FFF2-40B4-BE49-F238E27FC236}">
                <a16:creationId xmlns:a16="http://schemas.microsoft.com/office/drawing/2014/main" id="{D8F27BAF-2F97-00F5-00D0-F977D6A29F03}"/>
              </a:ext>
            </a:extLst>
          </p:cNvPr>
          <p:cNvSpPr/>
          <p:nvPr/>
        </p:nvSpPr>
        <p:spPr>
          <a:xfrm>
            <a:off x="148094" y="672596"/>
            <a:ext cx="6114670" cy="1730981"/>
          </a:xfrm>
          <a:prstGeom prst="frame">
            <a:avLst>
              <a:gd name="adj1" fmla="val 7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descr="A table with numbers and numbers&#10;&#10;Description automatically generated">
            <a:extLst>
              <a:ext uri="{FF2B5EF4-FFF2-40B4-BE49-F238E27FC236}">
                <a16:creationId xmlns:a16="http://schemas.microsoft.com/office/drawing/2014/main" id="{ADA13EEC-EC4D-F372-690C-305134526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86" y="2426620"/>
            <a:ext cx="4994262" cy="2459262"/>
          </a:xfrm>
          <a:prstGeom prst="rect">
            <a:avLst/>
          </a:prstGeom>
        </p:spPr>
      </p:pic>
    </p:spTree>
    <p:extLst>
      <p:ext uri="{BB962C8B-B14F-4D97-AF65-F5344CB8AC3E}">
        <p14:creationId xmlns:p14="http://schemas.microsoft.com/office/powerpoint/2010/main" val="853930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DF76A-CFD2-6786-29EC-22F2511A8EB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2CAB59-B502-4C06-C859-AD04D89C7811}"/>
              </a:ext>
            </a:extLst>
          </p:cNvPr>
          <p:cNvSpPr>
            <a:spLocks noGrp="1"/>
          </p:cNvSpPr>
          <p:nvPr>
            <p:ph type="ftr" sz="quarter" idx="3"/>
          </p:nvPr>
        </p:nvSpPr>
        <p:spPr/>
        <p:txBody>
          <a:bodyPr/>
          <a:lstStyle/>
          <a:p>
            <a:pPr algn="l"/>
            <a:r>
              <a:rPr lang="en-US"/>
              <a:t>D. Schulte, Muon Collider,  ESPPU Open Symposium, Venice, June 2025</a:t>
            </a:r>
            <a:endParaRPr lang="en-GB" dirty="0"/>
          </a:p>
        </p:txBody>
      </p:sp>
      <p:sp>
        <p:nvSpPr>
          <p:cNvPr id="5" name="Title 4">
            <a:extLst>
              <a:ext uri="{FF2B5EF4-FFF2-40B4-BE49-F238E27FC236}">
                <a16:creationId xmlns:a16="http://schemas.microsoft.com/office/drawing/2014/main" id="{5D219736-5443-D751-72EA-C76F985E4576}"/>
              </a:ext>
            </a:extLst>
          </p:cNvPr>
          <p:cNvSpPr>
            <a:spLocks noGrp="1"/>
          </p:cNvSpPr>
          <p:nvPr>
            <p:ph type="title"/>
          </p:nvPr>
        </p:nvSpPr>
        <p:spPr>
          <a:xfrm>
            <a:off x="1295400" y="-20538"/>
            <a:ext cx="6781800" cy="565175"/>
          </a:xfrm>
        </p:spPr>
        <p:txBody>
          <a:bodyPr/>
          <a:lstStyle/>
          <a:p>
            <a:pPr algn="ctr"/>
            <a:r>
              <a:rPr lang="en-US" sz="3200" spc="-1" dirty="0">
                <a:solidFill>
                  <a:srgbClr val="000000"/>
                </a:solidFill>
                <a:latin typeface="Calibri" panose="020F0502020204030204" pitchFamily="34" charset="0"/>
                <a:cs typeface="Calibri" panose="020F0502020204030204" pitchFamily="34" charset="0"/>
              </a:rPr>
              <a:t>R&amp;D Plan Deliverables and Resources</a:t>
            </a:r>
            <a:endParaRPr lang="en-US" sz="3200" dirty="0">
              <a:latin typeface="Calibri"/>
              <a:cs typeface="Calibri"/>
            </a:endParaRPr>
          </a:p>
        </p:txBody>
      </p:sp>
      <p:sp>
        <p:nvSpPr>
          <p:cNvPr id="6" name="Slide Number Placeholder 5">
            <a:extLst>
              <a:ext uri="{FF2B5EF4-FFF2-40B4-BE49-F238E27FC236}">
                <a16:creationId xmlns:a16="http://schemas.microsoft.com/office/drawing/2014/main" id="{B34BE71E-0BB1-CF45-3963-5DA946321184}"/>
              </a:ext>
            </a:extLst>
          </p:cNvPr>
          <p:cNvSpPr>
            <a:spLocks noGrp="1"/>
          </p:cNvSpPr>
          <p:nvPr>
            <p:ph type="sldNum" sz="quarter" idx="4"/>
          </p:nvPr>
        </p:nvSpPr>
        <p:spPr/>
        <p:txBody>
          <a:bodyPr/>
          <a:lstStyle/>
          <a:p>
            <a:fld id="{974172A1-1CBF-0B40-9234-7D4D80EC19EA}" type="slidenum">
              <a:rPr lang="en-GB" smtClean="0"/>
              <a:pPr/>
              <a:t>39</a:t>
            </a:fld>
            <a:endParaRPr lang="en-GB" dirty="0"/>
          </a:p>
        </p:txBody>
      </p:sp>
      <p:pic>
        <p:nvPicPr>
          <p:cNvPr id="4" name="Picture 3" descr="A table of information&#10;&#10;Description automatically generated">
            <a:extLst>
              <a:ext uri="{FF2B5EF4-FFF2-40B4-BE49-F238E27FC236}">
                <a16:creationId xmlns:a16="http://schemas.microsoft.com/office/drawing/2014/main" id="{1AACB52C-DB57-63B9-3B98-780ADBB6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944" y="1262012"/>
            <a:ext cx="2572512" cy="3347189"/>
          </a:xfrm>
          <a:prstGeom prst="rect">
            <a:avLst/>
          </a:prstGeom>
        </p:spPr>
      </p:pic>
      <p:cxnSp>
        <p:nvCxnSpPr>
          <p:cNvPr id="9" name="Straight Connector 8">
            <a:extLst>
              <a:ext uri="{FF2B5EF4-FFF2-40B4-BE49-F238E27FC236}">
                <a16:creationId xmlns:a16="http://schemas.microsoft.com/office/drawing/2014/main" id="{7AB3D456-0C5C-2B07-D4D3-5924C28E7A97}"/>
              </a:ext>
            </a:extLst>
          </p:cNvPr>
          <p:cNvCxnSpPr>
            <a:cxnSpLocks/>
          </p:cNvCxnSpPr>
          <p:nvPr/>
        </p:nvCxnSpPr>
        <p:spPr>
          <a:xfrm>
            <a:off x="148094" y="680932"/>
            <a:ext cx="6261850" cy="484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D1F2F8-E918-F5B7-3C36-D4EAD1945CC1}"/>
              </a:ext>
            </a:extLst>
          </p:cNvPr>
          <p:cNvCxnSpPr>
            <a:cxnSpLocks/>
          </p:cNvCxnSpPr>
          <p:nvPr/>
        </p:nvCxnSpPr>
        <p:spPr>
          <a:xfrm flipV="1">
            <a:off x="6276213" y="1979387"/>
            <a:ext cx="2853423" cy="382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DCE67F-55BF-AB03-3AA2-EAE6A1A15064}"/>
              </a:ext>
            </a:extLst>
          </p:cNvPr>
          <p:cNvCxnSpPr>
            <a:cxnSpLocks/>
          </p:cNvCxnSpPr>
          <p:nvPr/>
        </p:nvCxnSpPr>
        <p:spPr>
          <a:xfrm flipV="1">
            <a:off x="161544" y="1994094"/>
            <a:ext cx="6261849" cy="4178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ame 21">
            <a:extLst>
              <a:ext uri="{FF2B5EF4-FFF2-40B4-BE49-F238E27FC236}">
                <a16:creationId xmlns:a16="http://schemas.microsoft.com/office/drawing/2014/main" id="{56A8E938-BCE5-332F-6DD6-D4CCE266C11E}"/>
              </a:ext>
            </a:extLst>
          </p:cNvPr>
          <p:cNvSpPr/>
          <p:nvPr/>
        </p:nvSpPr>
        <p:spPr>
          <a:xfrm>
            <a:off x="6423394" y="1145958"/>
            <a:ext cx="2706242" cy="833429"/>
          </a:xfrm>
          <a:prstGeom prst="frame">
            <a:avLst>
              <a:gd name="adj1" fmla="val 7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28">
            <a:extLst>
              <a:ext uri="{FF2B5EF4-FFF2-40B4-BE49-F238E27FC236}">
                <a16:creationId xmlns:a16="http://schemas.microsoft.com/office/drawing/2014/main" id="{6BC879D4-7230-7DA1-3994-EB91A5F67EA1}"/>
              </a:ext>
            </a:extLst>
          </p:cNvPr>
          <p:cNvCxnSpPr>
            <a:cxnSpLocks/>
          </p:cNvCxnSpPr>
          <p:nvPr/>
        </p:nvCxnSpPr>
        <p:spPr>
          <a:xfrm>
            <a:off x="6262764" y="680932"/>
            <a:ext cx="2866872" cy="4849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descr="A table of information&#10;&#10;Description automatically generated">
            <a:extLst>
              <a:ext uri="{FF2B5EF4-FFF2-40B4-BE49-F238E27FC236}">
                <a16:creationId xmlns:a16="http://schemas.microsoft.com/office/drawing/2014/main" id="{CF37CC70-376B-31E7-C461-5FB107C1E481}"/>
              </a:ext>
            </a:extLst>
          </p:cNvPr>
          <p:cNvPicPr>
            <a:picLocks noChangeAspect="1"/>
          </p:cNvPicPr>
          <p:nvPr/>
        </p:nvPicPr>
        <p:blipFill>
          <a:blip r:embed="rId2">
            <a:extLst>
              <a:ext uri="{28A0092B-C50C-407E-A947-70E740481C1C}">
                <a14:useLocalDpi xmlns:a14="http://schemas.microsoft.com/office/drawing/2010/main" val="0"/>
              </a:ext>
            </a:extLst>
          </a:blip>
          <a:srcRect b="79367"/>
          <a:stretch/>
        </p:blipFill>
        <p:spPr>
          <a:xfrm>
            <a:off x="14363" y="693124"/>
            <a:ext cx="6261850" cy="1681040"/>
          </a:xfrm>
          <a:prstGeom prst="rect">
            <a:avLst/>
          </a:prstGeom>
        </p:spPr>
      </p:pic>
      <p:sp>
        <p:nvSpPr>
          <p:cNvPr id="34" name="Frame 33">
            <a:extLst>
              <a:ext uri="{FF2B5EF4-FFF2-40B4-BE49-F238E27FC236}">
                <a16:creationId xmlns:a16="http://schemas.microsoft.com/office/drawing/2014/main" id="{78083958-5C21-4325-04D5-7E4C7721AC0B}"/>
              </a:ext>
            </a:extLst>
          </p:cNvPr>
          <p:cNvSpPr/>
          <p:nvPr/>
        </p:nvSpPr>
        <p:spPr>
          <a:xfrm>
            <a:off x="148094" y="672596"/>
            <a:ext cx="6114670" cy="1730981"/>
          </a:xfrm>
          <a:prstGeom prst="frame">
            <a:avLst>
              <a:gd name="adj1" fmla="val 7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5" name="Picture 34" descr="A table with numbers and numbers&#10;&#10;Description automatically generated">
            <a:extLst>
              <a:ext uri="{FF2B5EF4-FFF2-40B4-BE49-F238E27FC236}">
                <a16:creationId xmlns:a16="http://schemas.microsoft.com/office/drawing/2014/main" id="{0FD03149-21A3-29BA-4F97-8AA81F9DA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86" y="2426620"/>
            <a:ext cx="4994262" cy="2459262"/>
          </a:xfrm>
          <a:prstGeom prst="rect">
            <a:avLst/>
          </a:prstGeom>
        </p:spPr>
      </p:pic>
      <p:sp>
        <p:nvSpPr>
          <p:cNvPr id="7" name="TextBox 6">
            <a:extLst>
              <a:ext uri="{FF2B5EF4-FFF2-40B4-BE49-F238E27FC236}">
                <a16:creationId xmlns:a16="http://schemas.microsoft.com/office/drawing/2014/main" id="{760D1738-645C-A348-3C84-842BABD30843}"/>
              </a:ext>
            </a:extLst>
          </p:cNvPr>
          <p:cNvSpPr txBox="1"/>
          <p:nvPr/>
        </p:nvSpPr>
        <p:spPr>
          <a:xfrm>
            <a:off x="2416641" y="2089006"/>
            <a:ext cx="3785982" cy="1323439"/>
          </a:xfrm>
          <a:prstGeom prst="rect">
            <a:avLst/>
          </a:prstGeom>
          <a:solidFill>
            <a:schemeClr val="tx2">
              <a:lumMod val="20000"/>
              <a:lumOff val="80000"/>
            </a:schemeClr>
          </a:solidFill>
          <a:ln>
            <a:solidFill>
              <a:schemeClr val="tx1"/>
            </a:solidFill>
          </a:ln>
        </p:spPr>
        <p:txBody>
          <a:bodyPr wrap="square" rtlCol="0">
            <a:spAutoFit/>
          </a:bodyPr>
          <a:lstStyle/>
          <a:p>
            <a:r>
              <a:rPr lang="en-US" sz="1600" dirty="0">
                <a:latin typeface="Calibri" panose="020F0502020204030204" pitchFamily="34" charset="0"/>
                <a:cs typeface="Calibri" panose="020F0502020204030204" pitchFamily="34" charset="0"/>
              </a:rPr>
              <a:t>Totals:</a:t>
            </a:r>
          </a:p>
          <a:p>
            <a:r>
              <a:rPr lang="en-US" sz="1600" dirty="0">
                <a:latin typeface="Calibri" panose="020F0502020204030204" pitchFamily="34" charset="0"/>
                <a:cs typeface="Calibri" panose="020F0502020204030204" pitchFamily="34" charset="0"/>
              </a:rPr>
              <a:t>Duration 10 years</a:t>
            </a:r>
          </a:p>
          <a:p>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Accelerator: 300 MCHF material, 1800 </a:t>
            </a:r>
            <a:r>
              <a:rPr lang="en-US" sz="1600" dirty="0" err="1">
                <a:latin typeface="Calibri" panose="020F0502020204030204" pitchFamily="34" charset="0"/>
                <a:cs typeface="Calibri" panose="020F0502020204030204" pitchFamily="34" charset="0"/>
              </a:rPr>
              <a:t>FTEy</a:t>
            </a: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Detector:        20 MCHF material,   900 </a:t>
            </a:r>
            <a:r>
              <a:rPr lang="en-US" sz="1600" dirty="0" err="1">
                <a:latin typeface="Calibri" panose="020F0502020204030204" pitchFamily="34" charset="0"/>
                <a:cs typeface="Calibri" panose="020F0502020204030204" pitchFamily="34" charset="0"/>
              </a:rPr>
              <a:t>FTEy</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8880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0011-B39F-9364-C5A4-796A69FBA455}"/>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FD8659D8-BAD7-B12D-0917-2CF60FBA3BAC}"/>
              </a:ext>
            </a:extLst>
          </p:cNvPr>
          <p:cNvSpPr>
            <a:spLocks noGrp="1"/>
          </p:cNvSpPr>
          <p:nvPr>
            <p:ph type="title"/>
          </p:nvPr>
        </p:nvSpPr>
        <p:spPr>
          <a:xfrm>
            <a:off x="1115616" y="123478"/>
            <a:ext cx="7190184" cy="432048"/>
          </a:xfrm>
        </p:spPr>
        <p:txBody>
          <a:bodyPr>
            <a:noAutofit/>
          </a:bodyPr>
          <a:lstStyle/>
          <a:p>
            <a:pPr>
              <a:lnSpc>
                <a:spcPts val="1956"/>
              </a:lnSpc>
            </a:pPr>
            <a:r>
              <a:rPr lang="en-US" spc="29" dirty="0">
                <a:solidFill>
                  <a:srgbClr val="000000"/>
                </a:solidFill>
                <a:ea typeface="Optima Bold"/>
                <a:sym typeface="Optima Bold"/>
              </a:rPr>
              <a:t>IMCC</a:t>
            </a:r>
            <a:br>
              <a:rPr lang="en-US" spc="29" dirty="0">
                <a:solidFill>
                  <a:srgbClr val="000000"/>
                </a:solidFill>
                <a:ea typeface="Optima Bold"/>
                <a:sym typeface="Optima Bold"/>
              </a:rPr>
            </a:br>
            <a:r>
              <a:rPr lang="en-US" sz="1600" spc="29" dirty="0">
                <a:solidFill>
                  <a:srgbClr val="000000"/>
                </a:solidFill>
                <a:ea typeface="Optima Bold"/>
                <a:sym typeface="Optima Bold"/>
              </a:rPr>
              <a:t>International Muon Collider Collaboration</a:t>
            </a:r>
            <a:endParaRPr lang="en-US" spc="29" dirty="0">
              <a:solidFill>
                <a:srgbClr val="000000"/>
              </a:solidFill>
              <a:ea typeface="Optima Bold"/>
              <a:sym typeface="Optima Bold"/>
            </a:endParaRPr>
          </a:p>
        </p:txBody>
      </p:sp>
      <p:sp>
        <p:nvSpPr>
          <p:cNvPr id="5" name="Espace réservé du numéro de diapositive 3">
            <a:extLst>
              <a:ext uri="{FF2B5EF4-FFF2-40B4-BE49-F238E27FC236}">
                <a16:creationId xmlns:a16="http://schemas.microsoft.com/office/drawing/2014/main" id="{AAC4CBA1-B37A-8F58-0E21-B885887A4366}"/>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4</a:t>
            </a:fld>
            <a:endParaRPr lang="en-GB" dirty="0"/>
          </a:p>
        </p:txBody>
      </p:sp>
      <p:sp>
        <p:nvSpPr>
          <p:cNvPr id="52" name="Espace réservé du pied de page 4">
            <a:extLst>
              <a:ext uri="{FF2B5EF4-FFF2-40B4-BE49-F238E27FC236}">
                <a16:creationId xmlns:a16="http://schemas.microsoft.com/office/drawing/2014/main" id="{25D2C166-C54B-DB65-AADF-8B1EE2C6BE92}"/>
              </a:ext>
            </a:extLst>
          </p:cNvPr>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078B9725-7749-550F-18B9-C4CC00B97BAC}"/>
              </a:ext>
            </a:extLst>
          </p:cNvPr>
          <p:cNvSpPr>
            <a:spLocks noGrp="1"/>
          </p:cNvSpPr>
          <p:nvPr>
            <p:ph type="sldNum" sz="quarter" idx="4"/>
          </p:nvPr>
        </p:nvSpPr>
        <p:spPr/>
        <p:txBody>
          <a:bodyPr/>
          <a:lstStyle/>
          <a:p>
            <a:fld id="{974172A1-1CBF-0B40-9234-7D4D80EC19EA}" type="slidenum">
              <a:rPr lang="en-GB" smtClean="0"/>
              <a:pPr/>
              <a:t>4</a:t>
            </a:fld>
            <a:endParaRPr lang="en-GB" dirty="0"/>
          </a:p>
        </p:txBody>
      </p:sp>
      <p:sp>
        <p:nvSpPr>
          <p:cNvPr id="3" name="TextBox 2">
            <a:extLst>
              <a:ext uri="{FF2B5EF4-FFF2-40B4-BE49-F238E27FC236}">
                <a16:creationId xmlns:a16="http://schemas.microsoft.com/office/drawing/2014/main" id="{14D38C08-4F7F-3963-98DB-01ADF5C1757A}"/>
              </a:ext>
            </a:extLst>
          </p:cNvPr>
          <p:cNvSpPr txBox="1"/>
          <p:nvPr/>
        </p:nvSpPr>
        <p:spPr>
          <a:xfrm>
            <a:off x="251521" y="903983"/>
            <a:ext cx="8352927" cy="4031873"/>
          </a:xfrm>
          <a:prstGeom prst="rect">
            <a:avLst/>
          </a:prstGeom>
          <a:noFill/>
          <a:ln w="9525" cap="rnd">
            <a:noFill/>
          </a:ln>
          <a:effectLst/>
        </p:spPr>
        <p:txBody>
          <a:bodyPr wrap="square" rtlCol="0">
            <a:spAutoFit/>
          </a:bodyPr>
          <a:lstStyle/>
          <a:p>
            <a:r>
              <a:rPr lang="de-CH" sz="1600" dirty="0" err="1">
                <a:latin typeface="Calibri" panose="020F0502020204030204" pitchFamily="34" charset="0"/>
                <a:cs typeface="Calibri" panose="020F0502020204030204" pitchFamily="34" charset="0"/>
              </a:rPr>
              <a:t>Collaboration</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formed</a:t>
            </a:r>
            <a:r>
              <a:rPr lang="de-CH" sz="1600" dirty="0">
                <a:latin typeface="Calibri" panose="020F0502020204030204" pitchFamily="34" charset="0"/>
                <a:cs typeface="Calibri" panose="020F0502020204030204" pitchFamily="34" charset="0"/>
              </a:rPr>
              <a:t> 2022, </a:t>
            </a:r>
            <a:r>
              <a:rPr lang="de-CH" sz="1600" dirty="0" err="1">
                <a:latin typeface="Calibri" panose="020F0502020204030204" pitchFamily="34" charset="0"/>
                <a:cs typeface="Calibri" panose="020F0502020204030204" pitchFamily="34" charset="0"/>
              </a:rPr>
              <a:t>currently</a:t>
            </a:r>
            <a:r>
              <a:rPr lang="de-CH" sz="1600" dirty="0">
                <a:latin typeface="Calibri" panose="020F0502020204030204" pitchFamily="34" charset="0"/>
                <a:cs typeface="Calibri" panose="020F0502020204030204" pitchFamily="34" charset="0"/>
              </a:rPr>
              <a:t> </a:t>
            </a:r>
            <a:r>
              <a:rPr lang="de-CH" sz="1600" b="1" dirty="0" err="1">
                <a:latin typeface="Calibri" panose="020F0502020204030204" pitchFamily="34" charset="0"/>
                <a:cs typeface="Calibri" panose="020F0502020204030204" pitchFamily="34" charset="0"/>
              </a:rPr>
              <a:t>hosted</a:t>
            </a:r>
            <a:r>
              <a:rPr lang="de-CH" sz="1600" b="1" dirty="0">
                <a:latin typeface="Calibri" panose="020F0502020204030204" pitchFamily="34" charset="0"/>
                <a:cs typeface="Calibri" panose="020F0502020204030204" pitchFamily="34" charset="0"/>
              </a:rPr>
              <a:t> </a:t>
            </a:r>
            <a:r>
              <a:rPr lang="de-CH" sz="1600" b="1" dirty="0" err="1">
                <a:latin typeface="Calibri" panose="020F0502020204030204" pitchFamily="34" charset="0"/>
                <a:cs typeface="Calibri" panose="020F0502020204030204" pitchFamily="34" charset="0"/>
              </a:rPr>
              <a:t>by</a:t>
            </a:r>
            <a:r>
              <a:rPr lang="de-CH" sz="1600" b="1" dirty="0">
                <a:latin typeface="Calibri" panose="020F0502020204030204" pitchFamily="34" charset="0"/>
                <a:cs typeface="Calibri" panose="020F0502020204030204" pitchFamily="34" charset="0"/>
              </a:rPr>
              <a:t> CERN</a:t>
            </a:r>
            <a:endParaRPr lang="de-CH"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600" b="1" dirty="0">
                <a:latin typeface="Calibri" panose="020F0502020204030204" pitchFamily="34" charset="0"/>
                <a:cs typeface="Calibri" panose="020F0502020204030204" pitchFamily="34" charset="0"/>
              </a:rPr>
              <a:t>61 formal </a:t>
            </a:r>
            <a:r>
              <a:rPr lang="de-CH" sz="1600" b="1" dirty="0" err="1">
                <a:latin typeface="Calibri" panose="020F0502020204030204" pitchFamily="34" charset="0"/>
                <a:cs typeface="Calibri" panose="020F0502020204030204" pitchFamily="34" charset="0"/>
              </a:rPr>
              <a:t>member</a:t>
            </a:r>
            <a:r>
              <a:rPr lang="de-CH" sz="1600" b="1" dirty="0">
                <a:latin typeface="Calibri" panose="020F0502020204030204" pitchFamily="34" charset="0"/>
                <a:cs typeface="Calibri" panose="020F0502020204030204" pitchFamily="34" charset="0"/>
              </a:rPr>
              <a:t> </a:t>
            </a:r>
            <a:r>
              <a:rPr lang="de-CH" sz="1600" b="1" dirty="0" err="1">
                <a:latin typeface="Calibri" panose="020F0502020204030204" pitchFamily="34" charset="0"/>
                <a:cs typeface="Calibri" panose="020F0502020204030204" pitchFamily="34" charset="0"/>
              </a:rPr>
              <a:t>institutions</a:t>
            </a:r>
            <a:r>
              <a:rPr lang="de-CH" sz="1600" b="1" dirty="0">
                <a:latin typeface="Calibri" panose="020F0502020204030204" pitchFamily="34" charset="0"/>
                <a:cs typeface="Calibri" panose="020F0502020204030204" pitchFamily="34" charset="0"/>
              </a:rPr>
              <a:t>, </a:t>
            </a:r>
            <a:r>
              <a:rPr lang="de-CH" sz="1600" dirty="0">
                <a:latin typeface="Calibri" panose="020F0502020204030204" pitchFamily="34" charset="0"/>
                <a:cs typeface="Calibri" panose="020F0502020204030204" pitchFamily="34" charset="0"/>
              </a:rPr>
              <a:t>still </a:t>
            </a:r>
            <a:r>
              <a:rPr lang="de-CH" sz="1600" dirty="0" err="1">
                <a:latin typeface="Calibri" panose="020F0502020204030204" pitchFamily="34" charset="0"/>
                <a:cs typeface="Calibri" panose="020F0502020204030204" pitchFamily="34" charset="0"/>
              </a:rPr>
              <a:t>growing</a:t>
            </a:r>
            <a:endParaRPr lang="de-CH"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600" dirty="0" err="1">
                <a:latin typeface="Calibri" panose="020F0502020204030204" pitchFamily="34" charset="0"/>
                <a:cs typeface="Calibri" panose="020F0502020204030204" pitchFamily="34" charset="0"/>
              </a:rPr>
              <a:t>Currently</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centred</a:t>
            </a:r>
            <a:r>
              <a:rPr lang="de-CH" sz="1600" dirty="0">
                <a:latin typeface="Calibri" panose="020F0502020204030204" pitchFamily="34" charset="0"/>
                <a:cs typeface="Calibri" panose="020F0502020204030204" pitchFamily="34" charset="0"/>
              </a:rPr>
              <a:t> in Europe, strong US </a:t>
            </a:r>
            <a:r>
              <a:rPr lang="de-CH" sz="1600" dirty="0" err="1">
                <a:latin typeface="Calibri" panose="020F0502020204030204" pitchFamily="34" charset="0"/>
                <a:cs typeface="Calibri" panose="020F0502020204030204" pitchFamily="34" charset="0"/>
              </a:rPr>
              <a:t>contribution</a:t>
            </a:r>
            <a:endParaRPr lang="de-CH"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600" dirty="0">
                <a:latin typeface="Calibri" panose="020F0502020204030204" pitchFamily="34" charset="0"/>
                <a:cs typeface="Calibri" panose="020F0502020204030204" pitchFamily="34" charset="0"/>
              </a:rPr>
              <a:t>R&amp;D </a:t>
            </a:r>
            <a:r>
              <a:rPr lang="de-CH" sz="1600" dirty="0" err="1">
                <a:latin typeface="Calibri" panose="020F0502020204030204" pitchFamily="34" charset="0"/>
                <a:cs typeface="Calibri" panose="020F0502020204030204" pitchFamily="34" charset="0"/>
              </a:rPr>
              <a:t>progamme</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developed</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with</a:t>
            </a:r>
            <a:r>
              <a:rPr lang="de-CH" sz="1600" dirty="0">
                <a:latin typeface="Calibri" panose="020F0502020204030204" pitchFamily="34" charset="0"/>
                <a:cs typeface="Calibri" panose="020F0502020204030204" pitchFamily="34" charset="0"/>
              </a:rPr>
              <a:t> global </a:t>
            </a:r>
            <a:r>
              <a:rPr lang="de-CH" sz="1600" dirty="0" err="1">
                <a:latin typeface="Calibri" panose="020F0502020204030204" pitchFamily="34" charset="0"/>
                <a:cs typeface="Calibri" panose="020F0502020204030204" pitchFamily="34" charset="0"/>
              </a:rPr>
              <a:t>community</a:t>
            </a:r>
            <a:endParaRPr lang="de-CH" sz="1600" dirty="0">
              <a:latin typeface="Calibri" panose="020F0502020204030204" pitchFamily="34" charset="0"/>
              <a:cs typeface="Calibri" panose="020F0502020204030204" pitchFamily="34" charset="0"/>
            </a:endParaRPr>
          </a:p>
          <a:p>
            <a:endParaRPr lang="de-CH" sz="1600" dirty="0">
              <a:latin typeface="Calibri" panose="020F0502020204030204" pitchFamily="34" charset="0"/>
              <a:cs typeface="Calibri" panose="020F0502020204030204" pitchFamily="34" charset="0"/>
            </a:endParaRPr>
          </a:p>
          <a:p>
            <a:r>
              <a:rPr lang="de-CH" sz="1600" dirty="0">
                <a:latin typeface="Calibri" panose="020F0502020204030204" pitchFamily="34" charset="0"/>
                <a:cs typeface="Calibri" panose="020F0502020204030204" pitchFamily="34" charset="0"/>
              </a:rPr>
              <a:t>Goals:</a:t>
            </a:r>
          </a:p>
          <a:p>
            <a:pPr marL="285750" indent="-285750">
              <a:buFont typeface="Arial" panose="020B0604020202020204" pitchFamily="34" charset="0"/>
              <a:buChar char="•"/>
            </a:pPr>
            <a:r>
              <a:rPr lang="de-CH" sz="1600" dirty="0">
                <a:latin typeface="Calibri" panose="020F0502020204030204" pitchFamily="34" charset="0"/>
                <a:cs typeface="Calibri" panose="020F0502020204030204" pitchFamily="34" charset="0"/>
              </a:rPr>
              <a:t>O(10 </a:t>
            </a:r>
            <a:r>
              <a:rPr lang="de-CH" sz="1600" dirty="0" err="1">
                <a:latin typeface="Calibri" panose="020F0502020204030204" pitchFamily="34" charset="0"/>
                <a:cs typeface="Calibri" panose="020F0502020204030204" pitchFamily="34" charset="0"/>
              </a:rPr>
              <a:t>TeV</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collider</a:t>
            </a:r>
            <a:endParaRPr lang="de-CH"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600" dirty="0">
                <a:latin typeface="Calibri" panose="020F0502020204030204" pitchFamily="34" charset="0"/>
                <a:cs typeface="Calibri" panose="020F0502020204030204" pitchFamily="34" charset="0"/>
              </a:rPr>
              <a:t>First </a:t>
            </a:r>
            <a:r>
              <a:rPr lang="de-CH" sz="1600" dirty="0" err="1">
                <a:latin typeface="Calibri" panose="020F0502020204030204" pitchFamily="34" charset="0"/>
                <a:cs typeface="Calibri" panose="020F0502020204030204" pitchFamily="34" charset="0"/>
              </a:rPr>
              <a:t>stage</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by</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around</a:t>
            </a:r>
            <a:r>
              <a:rPr lang="de-CH" sz="1600" dirty="0">
                <a:latin typeface="Calibri" panose="020F0502020204030204" pitchFamily="34" charset="0"/>
                <a:cs typeface="Calibri" panose="020F0502020204030204" pitchFamily="34" charset="0"/>
              </a:rPr>
              <a:t> 2050</a:t>
            </a:r>
          </a:p>
          <a:p>
            <a:endParaRPr lang="de-CH" sz="1600" b="1" dirty="0">
              <a:latin typeface="Calibri" panose="020F0502020204030204" pitchFamily="34" charset="0"/>
              <a:cs typeface="Calibri" panose="020F0502020204030204" pitchFamily="34" charset="0"/>
            </a:endParaRPr>
          </a:p>
          <a:p>
            <a:r>
              <a:rPr lang="de-CH" sz="1600" dirty="0">
                <a:latin typeface="Calibri" panose="020F0502020204030204" pitchFamily="34" charset="0"/>
                <a:cs typeface="Calibri" panose="020F0502020204030204" pitchFamily="34" charset="0"/>
              </a:rPr>
              <a:t>In </a:t>
            </a:r>
            <a:r>
              <a:rPr lang="de-CH" sz="1600" dirty="0" err="1">
                <a:latin typeface="Calibri" panose="020F0502020204030204" pitchFamily="34" charset="0"/>
                <a:cs typeface="Calibri" panose="020F0502020204030204" pitchFamily="34" charset="0"/>
              </a:rPr>
              <a:t>response</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to</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strategic</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requests</a:t>
            </a:r>
            <a:r>
              <a:rPr lang="de-CH" sz="1600" dirty="0">
                <a:latin typeface="Calibri" panose="020F0502020204030204" pitchFamily="34" charset="0"/>
                <a:cs typeface="Calibri" panose="020F0502020204030204" pitchFamily="34" charset="0"/>
              </a:rPr>
              <a:t>:</a:t>
            </a:r>
          </a:p>
          <a:p>
            <a:endParaRPr lang="de-CH"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600" dirty="0">
                <a:solidFill>
                  <a:srgbClr val="0070C0"/>
                </a:solidFill>
                <a:latin typeface="Calibri" panose="020F0502020204030204" pitchFamily="34" charset="0"/>
                <a:cs typeface="Calibri" panose="020F0502020204030204" pitchFamily="34" charset="0"/>
              </a:rPr>
              <a:t>Last ESPPU </a:t>
            </a:r>
            <a:r>
              <a:rPr lang="de-CH" sz="1600" dirty="0" err="1">
                <a:latin typeface="Calibri" panose="020F0502020204030204" pitchFamily="34" charset="0"/>
                <a:cs typeface="Calibri" panose="020F0502020204030204" pitchFamily="34" charset="0"/>
              </a:rPr>
              <a:t>demanded</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integration</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into</a:t>
            </a:r>
            <a:r>
              <a:rPr lang="de-CH" sz="1600" dirty="0">
                <a:latin typeface="Calibri" panose="020F0502020204030204" pitchFamily="34" charset="0"/>
                <a:cs typeface="Calibri" panose="020F0502020204030204" pitchFamily="34" charset="0"/>
              </a:rPr>
              <a:t> </a:t>
            </a:r>
            <a:r>
              <a:rPr lang="de-CH" sz="1600" dirty="0">
                <a:solidFill>
                  <a:srgbClr val="0070C0"/>
                </a:solidFill>
                <a:latin typeface="Calibri" panose="020F0502020204030204" pitchFamily="34" charset="0"/>
                <a:cs typeface="Calibri" panose="020F0502020204030204" pitchFamily="34" charset="0"/>
              </a:rPr>
              <a:t>European </a:t>
            </a:r>
            <a:r>
              <a:rPr lang="de-CH" sz="1600" dirty="0" err="1">
                <a:solidFill>
                  <a:srgbClr val="0070C0"/>
                </a:solidFill>
                <a:latin typeface="Calibri" panose="020F0502020204030204" pitchFamily="34" charset="0"/>
                <a:cs typeface="Calibri" panose="020F0502020204030204" pitchFamily="34" charset="0"/>
              </a:rPr>
              <a:t>Accelerator</a:t>
            </a:r>
            <a:r>
              <a:rPr lang="de-CH" sz="1600" dirty="0">
                <a:solidFill>
                  <a:srgbClr val="0070C0"/>
                </a:solidFill>
                <a:latin typeface="Calibri" panose="020F0502020204030204" pitchFamily="34" charset="0"/>
                <a:cs typeface="Calibri" panose="020F0502020204030204" pitchFamily="34" charset="0"/>
              </a:rPr>
              <a:t> R&amp;D Roadmap</a:t>
            </a:r>
          </a:p>
          <a:p>
            <a:pPr marL="285750" indent="-285750">
              <a:buFont typeface="Arial" panose="020B0604020202020204" pitchFamily="34" charset="0"/>
              <a:buChar char="•"/>
            </a:pPr>
            <a:endParaRPr lang="de-CH" sz="1600"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600" dirty="0">
                <a:solidFill>
                  <a:srgbClr val="0070C0"/>
                </a:solidFill>
                <a:latin typeface="Calibri" panose="020F0502020204030204" pitchFamily="34" charset="0"/>
                <a:cs typeface="Calibri" panose="020F0502020204030204" pitchFamily="34" charset="0"/>
              </a:rPr>
              <a:t>EU </a:t>
            </a:r>
            <a:r>
              <a:rPr lang="de-CH" sz="1600" dirty="0" err="1">
                <a:solidFill>
                  <a:srgbClr val="0070C0"/>
                </a:solidFill>
                <a:latin typeface="Calibri" panose="020F0502020204030204" pitchFamily="34" charset="0"/>
                <a:cs typeface="Calibri" panose="020F0502020204030204" pitchFamily="34" charset="0"/>
              </a:rPr>
              <a:t>is</a:t>
            </a:r>
            <a:r>
              <a:rPr lang="de-CH" sz="1600" dirty="0">
                <a:solidFill>
                  <a:srgbClr val="0070C0"/>
                </a:solidFill>
                <a:latin typeface="Calibri" panose="020F0502020204030204" pitchFamily="34" charset="0"/>
                <a:cs typeface="Calibri" panose="020F0502020204030204" pitchFamily="34" charset="0"/>
              </a:rPr>
              <a:t> </a:t>
            </a:r>
            <a:r>
              <a:rPr lang="de-CH" sz="1600" dirty="0" err="1">
                <a:solidFill>
                  <a:srgbClr val="0070C0"/>
                </a:solidFill>
                <a:latin typeface="Calibri" panose="020F0502020204030204" pitchFamily="34" charset="0"/>
                <a:cs typeface="Calibri" panose="020F0502020204030204" pitchFamily="34" charset="0"/>
              </a:rPr>
              <a:t>co-funding</a:t>
            </a:r>
            <a:r>
              <a:rPr lang="de-CH" sz="1600" dirty="0">
                <a:solidFill>
                  <a:srgbClr val="0070C0"/>
                </a:solidFill>
                <a:latin typeface="Calibri" panose="020F0502020204030204" pitchFamily="34" charset="0"/>
                <a:cs typeface="Calibri" panose="020F0502020204030204" pitchFamily="34" charset="0"/>
              </a:rPr>
              <a:t> </a:t>
            </a:r>
            <a:r>
              <a:rPr lang="de-CH" sz="1600" dirty="0">
                <a:latin typeface="Calibri" panose="020F0502020204030204" pitchFamily="34" charset="0"/>
                <a:cs typeface="Calibri" panose="020F0502020204030204" pitchFamily="34" charset="0"/>
              </a:rPr>
              <a:t>design </a:t>
            </a:r>
            <a:r>
              <a:rPr lang="de-CH" sz="1600" dirty="0" err="1">
                <a:latin typeface="Calibri" panose="020F0502020204030204" pitchFamily="34" charset="0"/>
                <a:cs typeface="Calibri" panose="020F0502020204030204" pitchFamily="34" charset="0"/>
              </a:rPr>
              <a:t>study</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MuCol</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since</a:t>
            </a:r>
            <a:r>
              <a:rPr lang="de-CH" sz="1600" dirty="0">
                <a:latin typeface="Calibri" panose="020F0502020204030204" pitchFamily="34" charset="0"/>
                <a:cs typeface="Calibri" panose="020F0502020204030204" pitchFamily="34" charset="0"/>
              </a:rPr>
              <a:t> 2023</a:t>
            </a:r>
          </a:p>
          <a:p>
            <a:pPr marL="285750" indent="-285750">
              <a:buFont typeface="Arial" panose="020B0604020202020204" pitchFamily="34" charset="0"/>
              <a:buChar char="•"/>
            </a:pPr>
            <a:endParaRPr lang="de-CH"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de-CH" sz="1600" dirty="0">
                <a:latin typeface="Calibri" panose="020F0502020204030204" pitchFamily="34" charset="0"/>
                <a:cs typeface="Calibri" panose="020F0502020204030204" pitchFamily="34" charset="0"/>
              </a:rPr>
              <a:t>Different </a:t>
            </a:r>
            <a:r>
              <a:rPr lang="de-CH" sz="1600" dirty="0">
                <a:solidFill>
                  <a:srgbClr val="0070C0"/>
                </a:solidFill>
                <a:latin typeface="Calibri" panose="020F0502020204030204" pitchFamily="34" charset="0"/>
                <a:cs typeface="Calibri" panose="020F0502020204030204" pitchFamily="34" charset="0"/>
              </a:rPr>
              <a:t>US </a:t>
            </a:r>
            <a:r>
              <a:rPr lang="de-CH" sz="1600" dirty="0" err="1">
                <a:solidFill>
                  <a:srgbClr val="0070C0"/>
                </a:solidFill>
                <a:latin typeface="Calibri" panose="020F0502020204030204" pitchFamily="34" charset="0"/>
                <a:cs typeface="Calibri" panose="020F0502020204030204" pitchFamily="34" charset="0"/>
              </a:rPr>
              <a:t>recommendations</a:t>
            </a:r>
            <a:r>
              <a:rPr lang="de-CH" sz="1600" dirty="0">
                <a:latin typeface="Calibri" panose="020F0502020204030204" pitchFamily="34" charset="0"/>
                <a:cs typeface="Calibri" panose="020F0502020204030204" pitchFamily="34" charset="0"/>
              </a:rPr>
              <a:t>: </a:t>
            </a:r>
            <a:r>
              <a:rPr lang="de-CH" sz="1600" dirty="0" err="1">
                <a:latin typeface="Calibri" panose="020F0502020204030204" pitchFamily="34" charset="0"/>
                <a:cs typeface="Calibri" panose="020F0502020204030204" pitchFamily="34" charset="0"/>
              </a:rPr>
              <a:t>Snowmass</a:t>
            </a:r>
            <a:r>
              <a:rPr lang="de-CH" sz="1600" dirty="0">
                <a:latin typeface="Calibri" panose="020F0502020204030204" pitchFamily="34" charset="0"/>
                <a:cs typeface="Calibri" panose="020F0502020204030204" pitchFamily="34" charset="0"/>
              </a:rPr>
              <a:t>, P5 and National Academy </a:t>
            </a:r>
            <a:r>
              <a:rPr lang="de-CH" sz="1600" dirty="0" err="1">
                <a:latin typeface="Calibri" panose="020F0502020204030204" pitchFamily="34" charset="0"/>
                <a:cs typeface="Calibri" panose="020F0502020204030204" pitchFamily="34" charset="0"/>
              </a:rPr>
              <a:t>of</a:t>
            </a:r>
            <a:r>
              <a:rPr lang="de-CH" sz="1600" dirty="0">
                <a:latin typeface="Calibri" panose="020F0502020204030204" pitchFamily="34" charset="0"/>
                <a:cs typeface="Calibri" panose="020F0502020204030204" pitchFamily="34" charset="0"/>
              </a:rPr>
              <a:t> Science</a:t>
            </a:r>
          </a:p>
        </p:txBody>
      </p:sp>
      <p:pic>
        <p:nvPicPr>
          <p:cNvPr id="6" name="Picture 5">
            <a:extLst>
              <a:ext uri="{FF2B5EF4-FFF2-40B4-BE49-F238E27FC236}">
                <a16:creationId xmlns:a16="http://schemas.microsoft.com/office/drawing/2014/main" id="{BDCBCF99-62AD-9B61-1907-E359250CB77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644148" y="1836275"/>
            <a:ext cx="728237" cy="735475"/>
          </a:xfrm>
          <a:prstGeom prst="rect">
            <a:avLst/>
          </a:prstGeom>
        </p:spPr>
      </p:pic>
      <p:pic>
        <p:nvPicPr>
          <p:cNvPr id="7" name="Picture 6" descr="A picture containing text, font, graphics, design&#10;&#10;Description automatically generated">
            <a:extLst>
              <a:ext uri="{FF2B5EF4-FFF2-40B4-BE49-F238E27FC236}">
                <a16:creationId xmlns:a16="http://schemas.microsoft.com/office/drawing/2014/main" id="{C7ABEA16-98C6-EA2D-C7A3-82775C5730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44208" y="1165754"/>
            <a:ext cx="776766" cy="892391"/>
          </a:xfrm>
          <a:prstGeom prst="rect">
            <a:avLst/>
          </a:prstGeom>
        </p:spPr>
      </p:pic>
      <p:pic>
        <p:nvPicPr>
          <p:cNvPr id="10" name="Picture 9" descr="A picture containing graphics, circle, colorfulness, graphic design&#10;&#10;Description automatically generated">
            <a:extLst>
              <a:ext uri="{FF2B5EF4-FFF2-40B4-BE49-F238E27FC236}">
                <a16:creationId xmlns:a16="http://schemas.microsoft.com/office/drawing/2014/main" id="{9C66C5E3-32F7-9460-A1F4-38B0BD17D493}"/>
              </a:ext>
            </a:extLst>
          </p:cNvPr>
          <p:cNvPicPr>
            <a:picLocks noChangeAspect="1"/>
          </p:cNvPicPr>
          <p:nvPr/>
        </p:nvPicPr>
        <p:blipFill>
          <a:blip r:embed="rId4"/>
          <a:stretch>
            <a:fillRect/>
          </a:stretch>
        </p:blipFill>
        <p:spPr>
          <a:xfrm>
            <a:off x="7541810" y="1176553"/>
            <a:ext cx="917213" cy="523221"/>
          </a:xfrm>
          <a:prstGeom prst="rect">
            <a:avLst/>
          </a:prstGeom>
        </p:spPr>
      </p:pic>
    </p:spTree>
    <p:extLst>
      <p:ext uri="{BB962C8B-B14F-4D97-AF65-F5344CB8AC3E}">
        <p14:creationId xmlns:p14="http://schemas.microsoft.com/office/powerpoint/2010/main" val="397788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9540A-AECB-9E87-CBF3-FB59223CE2D6}"/>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B87C7DCD-2F9C-3A6B-9798-8D33FD3A7430}"/>
              </a:ext>
            </a:extLst>
          </p:cNvPr>
          <p:cNvSpPr>
            <a:spLocks noGrp="1"/>
          </p:cNvSpPr>
          <p:nvPr>
            <p:ph type="title"/>
          </p:nvPr>
        </p:nvSpPr>
        <p:spPr>
          <a:xfrm>
            <a:off x="1115616" y="64526"/>
            <a:ext cx="7190184" cy="432048"/>
          </a:xfrm>
        </p:spPr>
        <p:txBody>
          <a:bodyPr>
            <a:noAutofit/>
          </a:bodyPr>
          <a:lstStyle/>
          <a:p>
            <a:pPr algn="ctr"/>
            <a:r>
              <a:rPr lang="en-GB" dirty="0">
                <a:latin typeface="Calibri"/>
                <a:cs typeface="Calibri"/>
              </a:rPr>
              <a:t>European Accelerator R&amp;D Roadmap</a:t>
            </a:r>
            <a:endParaRPr lang="en-GB" b="0" dirty="0">
              <a:latin typeface="Calibri"/>
              <a:cs typeface="Calibri"/>
            </a:endParaRPr>
          </a:p>
        </p:txBody>
      </p:sp>
      <p:sp>
        <p:nvSpPr>
          <p:cNvPr id="5" name="Espace réservé du numéro de diapositive 3">
            <a:extLst>
              <a:ext uri="{FF2B5EF4-FFF2-40B4-BE49-F238E27FC236}">
                <a16:creationId xmlns:a16="http://schemas.microsoft.com/office/drawing/2014/main" id="{84BCBFCF-29F6-81D1-DE10-731C2D60F39F}"/>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40</a:t>
            </a:fld>
            <a:endParaRPr lang="en-GB" dirty="0"/>
          </a:p>
        </p:txBody>
      </p:sp>
      <p:sp>
        <p:nvSpPr>
          <p:cNvPr id="52" name="Espace réservé du pied de page 4">
            <a:extLst>
              <a:ext uri="{FF2B5EF4-FFF2-40B4-BE49-F238E27FC236}">
                <a16:creationId xmlns:a16="http://schemas.microsoft.com/office/drawing/2014/main" id="{B9DF0096-FFE1-4334-6B7F-8C66625D3E6E}"/>
              </a:ext>
            </a:extLst>
          </p:cNvPr>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pic>
        <p:nvPicPr>
          <p:cNvPr id="10" name="Picture 9" descr="p0.pdf">
            <a:extLst>
              <a:ext uri="{FF2B5EF4-FFF2-40B4-BE49-F238E27FC236}">
                <a16:creationId xmlns:a16="http://schemas.microsoft.com/office/drawing/2014/main" id="{C9EDDAB1-8D83-5483-5119-1C230CFF44CB}"/>
              </a:ext>
            </a:extLst>
          </p:cNvPr>
          <p:cNvPicPr>
            <a:picLocks noChangeAspect="1"/>
          </p:cNvPicPr>
          <p:nvPr/>
        </p:nvPicPr>
        <p:blipFill rotWithShape="1">
          <a:blip r:embed="rId2">
            <a:extLst>
              <a:ext uri="{28A0092B-C50C-407E-A947-70E740481C1C}">
                <a14:useLocalDpi xmlns:a14="http://schemas.microsoft.com/office/drawing/2010/main" val="0"/>
              </a:ext>
            </a:extLst>
          </a:blip>
          <a:srcRect l="14220" t="17551" r="8731" b="16902"/>
          <a:stretch/>
        </p:blipFill>
        <p:spPr>
          <a:xfrm>
            <a:off x="5669329" y="931989"/>
            <a:ext cx="3367168" cy="4053650"/>
          </a:xfrm>
          <a:prstGeom prst="rect">
            <a:avLst/>
          </a:prstGeom>
        </p:spPr>
      </p:pic>
      <p:sp>
        <p:nvSpPr>
          <p:cNvPr id="13" name="Rectangle 12">
            <a:extLst>
              <a:ext uri="{FF2B5EF4-FFF2-40B4-BE49-F238E27FC236}">
                <a16:creationId xmlns:a16="http://schemas.microsoft.com/office/drawing/2014/main" id="{DDF8CC15-8429-DD1B-DC48-E3D880143BF6}"/>
              </a:ext>
            </a:extLst>
          </p:cNvPr>
          <p:cNvSpPr/>
          <p:nvPr/>
        </p:nvSpPr>
        <p:spPr>
          <a:xfrm>
            <a:off x="6588224" y="4629572"/>
            <a:ext cx="2236442" cy="276999"/>
          </a:xfrm>
          <a:prstGeom prst="rect">
            <a:avLst/>
          </a:prstGeom>
          <a:solidFill>
            <a:schemeClr val="bg1"/>
          </a:solidFill>
          <a:ln>
            <a:noFill/>
          </a:ln>
        </p:spPr>
        <p:txBody>
          <a:bodyPr wrap="square">
            <a:spAutoFit/>
          </a:bodyPr>
          <a:lstStyle/>
          <a:p>
            <a:r>
              <a:rPr lang="en-US" sz="1200" u="sng" dirty="0">
                <a:solidFill>
                  <a:srgbClr val="276FFF"/>
                </a:solidFill>
                <a:latin typeface="Calibri" panose="020F0502020204030204" pitchFamily="34" charset="0"/>
                <a:cs typeface="Calibri" panose="020F0502020204030204" pitchFamily="34" charset="0"/>
                <a:hlinkClick r:id="rId3"/>
              </a:rPr>
              <a:t>http://arxiv.org/abs/2201.07895</a:t>
            </a:r>
          </a:p>
        </p:txBody>
      </p:sp>
      <p:sp>
        <p:nvSpPr>
          <p:cNvPr id="4" name="TextBox 3">
            <a:extLst>
              <a:ext uri="{FF2B5EF4-FFF2-40B4-BE49-F238E27FC236}">
                <a16:creationId xmlns:a16="http://schemas.microsoft.com/office/drawing/2014/main" id="{B270E5BD-443F-B383-6C8A-73489C09B0DF}"/>
              </a:ext>
            </a:extLst>
          </p:cNvPr>
          <p:cNvSpPr txBox="1"/>
          <p:nvPr/>
        </p:nvSpPr>
        <p:spPr>
          <a:xfrm>
            <a:off x="239512" y="874330"/>
            <a:ext cx="5429817" cy="3785652"/>
          </a:xfrm>
          <a:prstGeom prst="rect">
            <a:avLst/>
          </a:prstGeom>
          <a:noFill/>
        </p:spPr>
        <p:txBody>
          <a:bodyPr wrap="square" rtlCol="0">
            <a:spAutoFit/>
          </a:bodyPr>
          <a:lstStyle/>
          <a:p>
            <a:pPr>
              <a:buClr>
                <a:schemeClr val="tx1"/>
              </a:buClr>
            </a:pPr>
            <a:r>
              <a:rPr lang="en-US" sz="1600" dirty="0">
                <a:latin typeface="Calibri"/>
                <a:cs typeface="Calibri"/>
              </a:rPr>
              <a:t>Reviews in Europe and the US found muon collider promising</a:t>
            </a:r>
          </a:p>
          <a:p>
            <a:pPr marL="285750" indent="-285750">
              <a:buClr>
                <a:schemeClr val="tx1"/>
              </a:buClr>
              <a:buFont typeface="Arial" panose="020B0604020202020204" pitchFamily="34" charset="0"/>
              <a:buChar char="•"/>
            </a:pPr>
            <a:r>
              <a:rPr lang="en-US" sz="1600" dirty="0">
                <a:latin typeface="Calibri"/>
                <a:cs typeface="Calibri"/>
              </a:rPr>
              <a:t>Requires important innovation</a:t>
            </a:r>
          </a:p>
          <a:p>
            <a:endParaRPr lang="en-US" sz="1600" dirty="0">
              <a:latin typeface="Calibri"/>
              <a:cs typeface="Calibri"/>
            </a:endParaRPr>
          </a:p>
          <a:p>
            <a:r>
              <a:rPr lang="en-US" sz="1600" dirty="0">
                <a:latin typeface="Calibri"/>
                <a:cs typeface="Calibri"/>
              </a:rPr>
              <a:t>European Strategy for Particle Physics Update (</a:t>
            </a:r>
            <a:r>
              <a:rPr lang="en-US" sz="1600" b="1" dirty="0">
                <a:latin typeface="Calibri"/>
                <a:cs typeface="Calibri"/>
              </a:rPr>
              <a:t>ESPPU</a:t>
            </a:r>
            <a:r>
              <a:rPr lang="en-US" sz="1600" dirty="0">
                <a:latin typeface="Calibri"/>
                <a:cs typeface="Calibri"/>
              </a:rPr>
              <a:t>) supported muon collider R&amp;D in 2020</a:t>
            </a:r>
          </a:p>
          <a:p>
            <a:endParaRPr lang="en-US" sz="1600" dirty="0">
              <a:latin typeface="Calibri"/>
              <a:cs typeface="Calibri"/>
            </a:endParaRPr>
          </a:p>
          <a:p>
            <a:r>
              <a:rPr lang="en-US" sz="1600" dirty="0">
                <a:latin typeface="Calibri"/>
                <a:cs typeface="Calibri"/>
              </a:rPr>
              <a:t>CERN Council charged Laboratory Directors Group (</a:t>
            </a:r>
            <a:r>
              <a:rPr lang="en-US" sz="1600" b="1" dirty="0">
                <a:latin typeface="Calibri"/>
                <a:cs typeface="Calibri"/>
              </a:rPr>
              <a:t>LDG</a:t>
            </a:r>
            <a:r>
              <a:rPr lang="en-US" sz="1600" dirty="0">
                <a:latin typeface="Calibri"/>
                <a:cs typeface="Calibri"/>
              </a:rPr>
              <a:t>) to  develop Accelerator R&amp;D Roadmap</a:t>
            </a:r>
          </a:p>
          <a:p>
            <a:pPr marL="285750" indent="-285750">
              <a:buFont typeface="Arial" panose="020B0604020202020204" pitchFamily="34" charset="0"/>
              <a:buChar char="•"/>
            </a:pPr>
            <a:r>
              <a:rPr lang="en-US" sz="1600" dirty="0">
                <a:latin typeface="Calibri"/>
                <a:cs typeface="Calibri"/>
              </a:rPr>
              <a:t>Directors of institutes, e.g. INFN Frascati, PSI, DESY, RAL, CERN, …</a:t>
            </a:r>
          </a:p>
          <a:p>
            <a:pPr marL="285750" indent="-285750">
              <a:buFont typeface="Arial" panose="020B0604020202020204" pitchFamily="34" charset="0"/>
              <a:buChar char="•"/>
            </a:pPr>
            <a:endParaRPr lang="en-US" sz="1600" dirty="0">
              <a:latin typeface="Calibri"/>
              <a:cs typeface="Calibri"/>
            </a:endParaRPr>
          </a:p>
          <a:p>
            <a:r>
              <a:rPr lang="en-US" sz="1600" dirty="0">
                <a:latin typeface="Calibri"/>
                <a:cs typeface="Calibri"/>
              </a:rPr>
              <a:t>LDG formed five panels, one on Muon Collider</a:t>
            </a:r>
          </a:p>
          <a:p>
            <a:endParaRPr lang="en-US" sz="1600" dirty="0">
              <a:latin typeface="Calibri"/>
              <a:cs typeface="Calibri"/>
            </a:endParaRPr>
          </a:p>
          <a:p>
            <a:r>
              <a:rPr lang="en-US" sz="1600" dirty="0">
                <a:latin typeface="Calibri"/>
                <a:cs typeface="Calibri"/>
              </a:rPr>
              <a:t>Muon Collider panel developed an </a:t>
            </a:r>
            <a:r>
              <a:rPr lang="en-US" sz="1600" b="1" dirty="0">
                <a:latin typeface="Calibri"/>
                <a:cs typeface="Calibri"/>
              </a:rPr>
              <a:t>R&amp;D Roadmap </a:t>
            </a:r>
            <a:r>
              <a:rPr lang="en-US" sz="1600" dirty="0">
                <a:latin typeface="Calibri"/>
                <a:cs typeface="Calibri"/>
              </a:rPr>
              <a:t>with the help of the global community until end of 2021</a:t>
            </a:r>
          </a:p>
        </p:txBody>
      </p:sp>
      <p:sp>
        <p:nvSpPr>
          <p:cNvPr id="2" name="Slide Number Placeholder 1">
            <a:extLst>
              <a:ext uri="{FF2B5EF4-FFF2-40B4-BE49-F238E27FC236}">
                <a16:creationId xmlns:a16="http://schemas.microsoft.com/office/drawing/2014/main" id="{5EB60216-8489-87D8-442D-70B46430A8FC}"/>
              </a:ext>
            </a:extLst>
          </p:cNvPr>
          <p:cNvSpPr>
            <a:spLocks noGrp="1"/>
          </p:cNvSpPr>
          <p:nvPr>
            <p:ph type="sldNum" sz="quarter" idx="4"/>
          </p:nvPr>
        </p:nvSpPr>
        <p:spPr/>
        <p:txBody>
          <a:bodyPr/>
          <a:lstStyle/>
          <a:p>
            <a:fld id="{974172A1-1CBF-0B40-9234-7D4D80EC19EA}" type="slidenum">
              <a:rPr lang="en-GB" smtClean="0"/>
              <a:pPr/>
              <a:t>40</a:t>
            </a:fld>
            <a:endParaRPr lang="en-GB" dirty="0"/>
          </a:p>
        </p:txBody>
      </p:sp>
    </p:spTree>
    <p:extLst>
      <p:ext uri="{BB962C8B-B14F-4D97-AF65-F5344CB8AC3E}">
        <p14:creationId xmlns:p14="http://schemas.microsoft.com/office/powerpoint/2010/main" val="4193373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a:xfrm>
            <a:off x="1115616" y="51470"/>
            <a:ext cx="7190184" cy="432048"/>
          </a:xfrm>
        </p:spPr>
        <p:txBody>
          <a:bodyPr>
            <a:normAutofit fontScale="90000"/>
          </a:bodyPr>
          <a:lstStyle/>
          <a:p>
            <a:r>
              <a:rPr lang="en-US" spc="29" dirty="0">
                <a:solidFill>
                  <a:srgbClr val="000000"/>
                </a:solidFill>
                <a:ea typeface="Optima Bold"/>
                <a:sym typeface="Optima Bold"/>
              </a:rPr>
              <a:t>Muon Collider Roadmap CT</a:t>
            </a:r>
            <a:endParaRPr lang="en-GB" b="0" dirty="0">
              <a:latin typeface="Calibri"/>
              <a:cs typeface="Calibri"/>
            </a:endParaRPr>
          </a:p>
        </p:txBody>
      </p:sp>
      <p:sp>
        <p:nvSpPr>
          <p:cNvPr id="5" name="Espace réservé du numéro de diapositive 3"/>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41</a:t>
            </a:fld>
            <a:endParaRPr lang="en-GB" dirty="0"/>
          </a:p>
        </p:txBody>
      </p:sp>
      <p:sp>
        <p:nvSpPr>
          <p:cNvPr id="52" name="Espace réservé du pied de page 4"/>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DAA78AD5-9561-5A99-EEE4-365B32108DB0}"/>
              </a:ext>
            </a:extLst>
          </p:cNvPr>
          <p:cNvSpPr>
            <a:spLocks noGrp="1"/>
          </p:cNvSpPr>
          <p:nvPr>
            <p:ph type="sldNum" sz="quarter" idx="4"/>
          </p:nvPr>
        </p:nvSpPr>
        <p:spPr/>
        <p:txBody>
          <a:bodyPr/>
          <a:lstStyle/>
          <a:p>
            <a:fld id="{974172A1-1CBF-0B40-9234-7D4D80EC19EA}" type="slidenum">
              <a:rPr lang="en-GB" smtClean="0"/>
              <a:pPr/>
              <a:t>41</a:t>
            </a:fld>
            <a:endParaRPr lang="en-GB" dirty="0"/>
          </a:p>
        </p:txBody>
      </p:sp>
      <p:pic>
        <p:nvPicPr>
          <p:cNvPr id="4" name="Picture 3" descr="A diagram of a diagram&#10;&#10;AI-generated content may be incorrect.">
            <a:extLst>
              <a:ext uri="{FF2B5EF4-FFF2-40B4-BE49-F238E27FC236}">
                <a16:creationId xmlns:a16="http://schemas.microsoft.com/office/drawing/2014/main" id="{2BCB31FF-3FAF-C79F-1B5F-C88B587884E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3235"/>
          <a:stretch/>
        </p:blipFill>
        <p:spPr>
          <a:xfrm>
            <a:off x="0" y="1563638"/>
            <a:ext cx="9326880" cy="1477582"/>
          </a:xfrm>
          <a:prstGeom prst="rect">
            <a:avLst/>
          </a:prstGeom>
        </p:spPr>
      </p:pic>
      <p:grpSp>
        <p:nvGrpSpPr>
          <p:cNvPr id="6" name="Group 13">
            <a:extLst>
              <a:ext uri="{FF2B5EF4-FFF2-40B4-BE49-F238E27FC236}">
                <a16:creationId xmlns:a16="http://schemas.microsoft.com/office/drawing/2014/main" id="{CF400B72-40C1-B857-F913-CF35306F9137}"/>
              </a:ext>
            </a:extLst>
          </p:cNvPr>
          <p:cNvGrpSpPr/>
          <p:nvPr/>
        </p:nvGrpSpPr>
        <p:grpSpPr>
          <a:xfrm>
            <a:off x="342234" y="831628"/>
            <a:ext cx="1247940" cy="513244"/>
            <a:chOff x="0" y="0"/>
            <a:chExt cx="3327840" cy="1368651"/>
          </a:xfrm>
        </p:grpSpPr>
        <p:sp>
          <p:nvSpPr>
            <p:cNvPr id="7" name="Freeform 14">
              <a:extLst>
                <a:ext uri="{FF2B5EF4-FFF2-40B4-BE49-F238E27FC236}">
                  <a16:creationId xmlns:a16="http://schemas.microsoft.com/office/drawing/2014/main" id="{758EF62D-C27B-D629-E8EE-83A636AF33C4}"/>
                </a:ext>
              </a:extLst>
            </p:cNvPr>
            <p:cNvSpPr/>
            <p:nvPr/>
          </p:nvSpPr>
          <p:spPr>
            <a:xfrm>
              <a:off x="0" y="0"/>
              <a:ext cx="3327882" cy="1368679"/>
            </a:xfrm>
            <a:custGeom>
              <a:avLst/>
              <a:gdLst/>
              <a:ahLst/>
              <a:cxnLst/>
              <a:rect l="l" t="t" r="r" b="b"/>
              <a:pathLst>
                <a:path w="3327882" h="1368679">
                  <a:moveTo>
                    <a:pt x="0" y="0"/>
                  </a:moveTo>
                  <a:lnTo>
                    <a:pt x="3327882" y="0"/>
                  </a:lnTo>
                  <a:lnTo>
                    <a:pt x="3327882" y="1368679"/>
                  </a:lnTo>
                  <a:lnTo>
                    <a:pt x="0" y="1368679"/>
                  </a:lnTo>
                  <a:close/>
                </a:path>
              </a:pathLst>
            </a:custGeom>
            <a:solidFill>
              <a:srgbClr val="C3D7FF"/>
            </a:solidFill>
          </p:spPr>
          <p:txBody>
            <a:bodyPr/>
            <a:lstStyle/>
            <a:p>
              <a:endParaRPr lang="en-US"/>
            </a:p>
          </p:txBody>
        </p:sp>
        <p:sp>
          <p:nvSpPr>
            <p:cNvPr id="8" name="TextBox 15">
              <a:extLst>
                <a:ext uri="{FF2B5EF4-FFF2-40B4-BE49-F238E27FC236}">
                  <a16:creationId xmlns:a16="http://schemas.microsoft.com/office/drawing/2014/main" id="{1FCCAAEB-C65B-86FC-A46A-1AE9005F1B79}"/>
                </a:ext>
              </a:extLst>
            </p:cNvPr>
            <p:cNvSpPr txBox="1"/>
            <p:nvPr/>
          </p:nvSpPr>
          <p:spPr>
            <a:xfrm>
              <a:off x="0" y="-28575"/>
              <a:ext cx="3327840" cy="1397226"/>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Short, intense proton bunch</a:t>
              </a:r>
            </a:p>
          </p:txBody>
        </p:sp>
      </p:grpSp>
      <p:grpSp>
        <p:nvGrpSpPr>
          <p:cNvPr id="9" name="Group 16">
            <a:extLst>
              <a:ext uri="{FF2B5EF4-FFF2-40B4-BE49-F238E27FC236}">
                <a16:creationId xmlns:a16="http://schemas.microsoft.com/office/drawing/2014/main" id="{949D0B2C-B094-8CE9-8DC3-8B06CCFA8A11}"/>
              </a:ext>
            </a:extLst>
          </p:cNvPr>
          <p:cNvGrpSpPr/>
          <p:nvPr/>
        </p:nvGrpSpPr>
        <p:grpSpPr>
          <a:xfrm>
            <a:off x="1874635" y="643890"/>
            <a:ext cx="1619163" cy="922528"/>
            <a:chOff x="0" y="0"/>
            <a:chExt cx="4317768" cy="2460075"/>
          </a:xfrm>
        </p:grpSpPr>
        <p:sp>
          <p:nvSpPr>
            <p:cNvPr id="10" name="Freeform 17">
              <a:extLst>
                <a:ext uri="{FF2B5EF4-FFF2-40B4-BE49-F238E27FC236}">
                  <a16:creationId xmlns:a16="http://schemas.microsoft.com/office/drawing/2014/main" id="{4B7D81FB-94EB-4C16-75FA-EC6FCEC172EC}"/>
                </a:ext>
              </a:extLst>
            </p:cNvPr>
            <p:cNvSpPr/>
            <p:nvPr/>
          </p:nvSpPr>
          <p:spPr>
            <a:xfrm>
              <a:off x="0" y="0"/>
              <a:ext cx="4317803" cy="2460036"/>
            </a:xfrm>
            <a:custGeom>
              <a:avLst/>
              <a:gdLst/>
              <a:ahLst/>
              <a:cxnLst/>
              <a:rect l="l" t="t" r="r" b="b"/>
              <a:pathLst>
                <a:path w="4317803" h="2460036">
                  <a:moveTo>
                    <a:pt x="0" y="0"/>
                  </a:moveTo>
                  <a:lnTo>
                    <a:pt x="4317803" y="0"/>
                  </a:lnTo>
                  <a:lnTo>
                    <a:pt x="4317803" y="2460036"/>
                  </a:lnTo>
                  <a:lnTo>
                    <a:pt x="0" y="2460036"/>
                  </a:lnTo>
                  <a:close/>
                </a:path>
              </a:pathLst>
            </a:custGeom>
            <a:solidFill>
              <a:srgbClr val="CFCFED"/>
            </a:solidFill>
          </p:spPr>
          <p:txBody>
            <a:bodyPr/>
            <a:lstStyle/>
            <a:p>
              <a:endParaRPr lang="en-US"/>
            </a:p>
          </p:txBody>
        </p:sp>
        <p:sp>
          <p:nvSpPr>
            <p:cNvPr id="13" name="TextBox 18">
              <a:extLst>
                <a:ext uri="{FF2B5EF4-FFF2-40B4-BE49-F238E27FC236}">
                  <a16:creationId xmlns:a16="http://schemas.microsoft.com/office/drawing/2014/main" id="{D71B1855-1531-2588-522B-85EF4C9137C3}"/>
                </a:ext>
              </a:extLst>
            </p:cNvPr>
            <p:cNvSpPr txBox="1"/>
            <p:nvPr/>
          </p:nvSpPr>
          <p:spPr>
            <a:xfrm>
              <a:off x="0" y="-28575"/>
              <a:ext cx="4317768" cy="2488650"/>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Protons produce </a:t>
              </a:r>
              <a:r>
                <a:rPr lang="en-US" sz="1399" dirty="0" err="1">
                  <a:solidFill>
                    <a:srgbClr val="000000"/>
                  </a:solidFill>
                  <a:latin typeface="Calibri" panose="020F0502020204030204" pitchFamily="34" charset="0"/>
                  <a:ea typeface="Arial"/>
                  <a:cs typeface="Calibri" panose="020F0502020204030204" pitchFamily="34" charset="0"/>
                  <a:sym typeface="Arial"/>
                </a:rPr>
                <a:t>pions</a:t>
              </a:r>
              <a:r>
                <a:rPr lang="en-US" sz="1399" dirty="0">
                  <a:solidFill>
                    <a:srgbClr val="000000"/>
                  </a:solidFill>
                  <a:latin typeface="Calibri" panose="020F0502020204030204" pitchFamily="34" charset="0"/>
                  <a:ea typeface="Arial"/>
                  <a:cs typeface="Calibri" panose="020F0502020204030204" pitchFamily="34" charset="0"/>
                  <a:sym typeface="Arial"/>
                </a:rPr>
                <a:t> which decay into muons which are captured</a:t>
              </a:r>
            </a:p>
          </p:txBody>
        </p:sp>
      </p:grpSp>
      <p:grpSp>
        <p:nvGrpSpPr>
          <p:cNvPr id="14" name="Group 19">
            <a:extLst>
              <a:ext uri="{FF2B5EF4-FFF2-40B4-BE49-F238E27FC236}">
                <a16:creationId xmlns:a16="http://schemas.microsoft.com/office/drawing/2014/main" id="{A728A949-E803-A185-8EEC-956FF491C392}"/>
              </a:ext>
            </a:extLst>
          </p:cNvPr>
          <p:cNvGrpSpPr/>
          <p:nvPr/>
        </p:nvGrpSpPr>
        <p:grpSpPr>
          <a:xfrm>
            <a:off x="3982552" y="745735"/>
            <a:ext cx="1559803" cy="533764"/>
            <a:chOff x="-785043" y="-7533490"/>
            <a:chExt cx="4159475" cy="1423372"/>
          </a:xfrm>
        </p:grpSpPr>
        <p:sp>
          <p:nvSpPr>
            <p:cNvPr id="15" name="Freeform 20">
              <a:extLst>
                <a:ext uri="{FF2B5EF4-FFF2-40B4-BE49-F238E27FC236}">
                  <a16:creationId xmlns:a16="http://schemas.microsoft.com/office/drawing/2014/main" id="{221050C1-6CBA-2511-B83B-2762A2A6C822}"/>
                </a:ext>
              </a:extLst>
            </p:cNvPr>
            <p:cNvSpPr/>
            <p:nvPr/>
          </p:nvSpPr>
          <p:spPr>
            <a:xfrm>
              <a:off x="-785043" y="-7478797"/>
              <a:ext cx="4159475" cy="1368679"/>
            </a:xfrm>
            <a:custGeom>
              <a:avLst/>
              <a:gdLst/>
              <a:ahLst/>
              <a:cxnLst/>
              <a:rect l="l" t="t" r="r" b="b"/>
              <a:pathLst>
                <a:path w="4159475" h="1368679">
                  <a:moveTo>
                    <a:pt x="0" y="0"/>
                  </a:moveTo>
                  <a:lnTo>
                    <a:pt x="4159475" y="0"/>
                  </a:lnTo>
                  <a:lnTo>
                    <a:pt x="4159475" y="1368679"/>
                  </a:lnTo>
                  <a:lnTo>
                    <a:pt x="0" y="1368679"/>
                  </a:lnTo>
                  <a:close/>
                </a:path>
              </a:pathLst>
            </a:custGeom>
            <a:solidFill>
              <a:srgbClr val="E7D2EA"/>
            </a:solidFill>
          </p:spPr>
          <p:txBody>
            <a:bodyPr/>
            <a:lstStyle/>
            <a:p>
              <a:endParaRPr lang="en-US"/>
            </a:p>
          </p:txBody>
        </p:sp>
        <p:sp>
          <p:nvSpPr>
            <p:cNvPr id="16" name="TextBox 21">
              <a:extLst>
                <a:ext uri="{FF2B5EF4-FFF2-40B4-BE49-F238E27FC236}">
                  <a16:creationId xmlns:a16="http://schemas.microsoft.com/office/drawing/2014/main" id="{8C8FECC7-CDA0-8F15-D158-7017A92B3970}"/>
                </a:ext>
              </a:extLst>
            </p:cNvPr>
            <p:cNvSpPr txBox="1"/>
            <p:nvPr/>
          </p:nvSpPr>
          <p:spPr>
            <a:xfrm>
              <a:off x="-784995" y="-7533490"/>
              <a:ext cx="4159427" cy="1397228"/>
            </a:xfrm>
            <a:prstGeom prst="rect">
              <a:avLst/>
            </a:prstGeom>
          </p:spPr>
          <p:txBody>
            <a:bodyPr lIns="25400" tIns="25400" rIns="25400" bIns="25400" rtlCol="0" anchor="t"/>
            <a:lstStyle/>
            <a:p>
              <a:pPr algn="ctr">
                <a:lnSpc>
                  <a:spcPts val="1679"/>
                </a:lnSpc>
              </a:pPr>
              <a:r>
                <a:rPr lang="en-US" sz="1399" dirty="0" err="1">
                  <a:solidFill>
                    <a:srgbClr val="000000"/>
                  </a:solidFill>
                  <a:latin typeface="Calibri" panose="020F0502020204030204" pitchFamily="34" charset="0"/>
                  <a:ea typeface="Arial"/>
                  <a:cs typeface="Calibri" panose="020F0502020204030204" pitchFamily="34" charset="0"/>
                  <a:sym typeface="Arial"/>
                </a:rPr>
                <a:t>Ionisation</a:t>
              </a:r>
              <a:r>
                <a:rPr lang="en-US" sz="1399" dirty="0">
                  <a:solidFill>
                    <a:srgbClr val="000000"/>
                  </a:solidFill>
                  <a:latin typeface="Calibri" panose="020F0502020204030204" pitchFamily="34" charset="0"/>
                  <a:ea typeface="Arial"/>
                  <a:cs typeface="Calibri" panose="020F0502020204030204" pitchFamily="34" charset="0"/>
                  <a:sym typeface="Arial"/>
                </a:rPr>
                <a:t> cooling of muon in matter</a:t>
              </a:r>
            </a:p>
          </p:txBody>
        </p:sp>
      </p:grpSp>
      <p:grpSp>
        <p:nvGrpSpPr>
          <p:cNvPr id="17" name="Group 22">
            <a:extLst>
              <a:ext uri="{FF2B5EF4-FFF2-40B4-BE49-F238E27FC236}">
                <a16:creationId xmlns:a16="http://schemas.microsoft.com/office/drawing/2014/main" id="{9215BD2D-8B65-1F52-38B6-DBF55A16B783}"/>
              </a:ext>
            </a:extLst>
          </p:cNvPr>
          <p:cNvGrpSpPr/>
          <p:nvPr/>
        </p:nvGrpSpPr>
        <p:grpSpPr>
          <a:xfrm>
            <a:off x="6753853" y="804885"/>
            <a:ext cx="1293017" cy="513244"/>
            <a:chOff x="0" y="0"/>
            <a:chExt cx="3448045" cy="1368651"/>
          </a:xfrm>
        </p:grpSpPr>
        <p:sp>
          <p:nvSpPr>
            <p:cNvPr id="18" name="Freeform 23">
              <a:extLst>
                <a:ext uri="{FF2B5EF4-FFF2-40B4-BE49-F238E27FC236}">
                  <a16:creationId xmlns:a16="http://schemas.microsoft.com/office/drawing/2014/main" id="{40933FBE-9B7A-4B41-4D0F-F68FC4D53512}"/>
                </a:ext>
              </a:extLst>
            </p:cNvPr>
            <p:cNvSpPr/>
            <p:nvPr/>
          </p:nvSpPr>
          <p:spPr>
            <a:xfrm>
              <a:off x="0" y="0"/>
              <a:ext cx="3448017" cy="1368679"/>
            </a:xfrm>
            <a:custGeom>
              <a:avLst/>
              <a:gdLst/>
              <a:ahLst/>
              <a:cxnLst/>
              <a:rect l="l" t="t" r="r" b="b"/>
              <a:pathLst>
                <a:path w="3448017" h="1368679">
                  <a:moveTo>
                    <a:pt x="0" y="0"/>
                  </a:moveTo>
                  <a:lnTo>
                    <a:pt x="3448017" y="0"/>
                  </a:lnTo>
                  <a:lnTo>
                    <a:pt x="3448017" y="1368679"/>
                  </a:lnTo>
                  <a:lnTo>
                    <a:pt x="0" y="1368679"/>
                  </a:lnTo>
                  <a:close/>
                </a:path>
              </a:pathLst>
            </a:custGeom>
            <a:solidFill>
              <a:srgbClr val="EFCDD8"/>
            </a:solidFill>
          </p:spPr>
          <p:txBody>
            <a:bodyPr/>
            <a:lstStyle/>
            <a:p>
              <a:endParaRPr lang="en-US"/>
            </a:p>
          </p:txBody>
        </p:sp>
        <p:sp>
          <p:nvSpPr>
            <p:cNvPr id="19" name="TextBox 24">
              <a:extLst>
                <a:ext uri="{FF2B5EF4-FFF2-40B4-BE49-F238E27FC236}">
                  <a16:creationId xmlns:a16="http://schemas.microsoft.com/office/drawing/2014/main" id="{930231ED-C8A1-04FF-3D2E-F593AA96D413}"/>
                </a:ext>
              </a:extLst>
            </p:cNvPr>
            <p:cNvSpPr txBox="1"/>
            <p:nvPr/>
          </p:nvSpPr>
          <p:spPr>
            <a:xfrm>
              <a:off x="0" y="-28575"/>
              <a:ext cx="3448045" cy="1397226"/>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Acceleration to collision energy</a:t>
              </a:r>
            </a:p>
          </p:txBody>
        </p:sp>
      </p:grpSp>
      <p:grpSp>
        <p:nvGrpSpPr>
          <p:cNvPr id="20" name="Group 25">
            <a:extLst>
              <a:ext uri="{FF2B5EF4-FFF2-40B4-BE49-F238E27FC236}">
                <a16:creationId xmlns:a16="http://schemas.microsoft.com/office/drawing/2014/main" id="{F3BA755E-C22F-314F-D127-D15702F6F68F}"/>
              </a:ext>
            </a:extLst>
          </p:cNvPr>
          <p:cNvGrpSpPr/>
          <p:nvPr/>
        </p:nvGrpSpPr>
        <p:grpSpPr>
          <a:xfrm>
            <a:off x="8347057" y="1053009"/>
            <a:ext cx="757565" cy="307600"/>
            <a:chOff x="0" y="0"/>
            <a:chExt cx="2020174" cy="820266"/>
          </a:xfrm>
        </p:grpSpPr>
        <p:sp>
          <p:nvSpPr>
            <p:cNvPr id="21" name="Freeform 26">
              <a:extLst>
                <a:ext uri="{FF2B5EF4-FFF2-40B4-BE49-F238E27FC236}">
                  <a16:creationId xmlns:a16="http://schemas.microsoft.com/office/drawing/2014/main" id="{086B85CD-C32F-0225-652A-7F70A38BB85F}"/>
                </a:ext>
              </a:extLst>
            </p:cNvPr>
            <p:cNvSpPr/>
            <p:nvPr/>
          </p:nvSpPr>
          <p:spPr>
            <a:xfrm>
              <a:off x="0" y="0"/>
              <a:ext cx="2020139" cy="820264"/>
            </a:xfrm>
            <a:custGeom>
              <a:avLst/>
              <a:gdLst/>
              <a:ahLst/>
              <a:cxnLst/>
              <a:rect l="l" t="t" r="r" b="b"/>
              <a:pathLst>
                <a:path w="2020139" h="820264">
                  <a:moveTo>
                    <a:pt x="0" y="0"/>
                  </a:moveTo>
                  <a:lnTo>
                    <a:pt x="2020139" y="0"/>
                  </a:lnTo>
                  <a:lnTo>
                    <a:pt x="2020139" y="820264"/>
                  </a:lnTo>
                  <a:lnTo>
                    <a:pt x="0" y="820264"/>
                  </a:lnTo>
                  <a:close/>
                </a:path>
              </a:pathLst>
            </a:custGeom>
            <a:solidFill>
              <a:srgbClr val="FFBDC1"/>
            </a:solidFill>
          </p:spPr>
          <p:txBody>
            <a:bodyPr/>
            <a:lstStyle/>
            <a:p>
              <a:endParaRPr lang="en-US"/>
            </a:p>
          </p:txBody>
        </p:sp>
        <p:sp>
          <p:nvSpPr>
            <p:cNvPr id="22" name="TextBox 27">
              <a:extLst>
                <a:ext uri="{FF2B5EF4-FFF2-40B4-BE49-F238E27FC236}">
                  <a16:creationId xmlns:a16="http://schemas.microsoft.com/office/drawing/2014/main" id="{59683786-5CB3-D04F-5927-92DDB58CDDE0}"/>
                </a:ext>
              </a:extLst>
            </p:cNvPr>
            <p:cNvSpPr txBox="1"/>
            <p:nvPr/>
          </p:nvSpPr>
          <p:spPr>
            <a:xfrm>
              <a:off x="0" y="-28575"/>
              <a:ext cx="2020174" cy="848841"/>
            </a:xfrm>
            <a:prstGeom prst="rect">
              <a:avLst/>
            </a:prstGeom>
          </p:spPr>
          <p:txBody>
            <a:bodyPr lIns="25400" tIns="25400" rIns="25400" bIns="25400" rtlCol="0" anchor="t"/>
            <a:lstStyle/>
            <a:p>
              <a:pPr algn="ctr">
                <a:lnSpc>
                  <a:spcPts val="1679"/>
                </a:lnSpc>
              </a:pPr>
              <a:r>
                <a:rPr lang="en-US" sz="1399" dirty="0">
                  <a:solidFill>
                    <a:srgbClr val="000000"/>
                  </a:solidFill>
                  <a:latin typeface="Calibri" panose="020F0502020204030204" pitchFamily="34" charset="0"/>
                  <a:ea typeface="Arial"/>
                  <a:cs typeface="Calibri" panose="020F0502020204030204" pitchFamily="34" charset="0"/>
                  <a:sym typeface="Arial"/>
                </a:rPr>
                <a:t>Collision</a:t>
              </a:r>
            </a:p>
          </p:txBody>
        </p:sp>
      </p:grpSp>
      <p:sp>
        <p:nvSpPr>
          <p:cNvPr id="23" name="Donut 22">
            <a:extLst>
              <a:ext uri="{FF2B5EF4-FFF2-40B4-BE49-F238E27FC236}">
                <a16:creationId xmlns:a16="http://schemas.microsoft.com/office/drawing/2014/main" id="{1E5BC11E-C6DB-E28C-766A-8A06D9923432}"/>
              </a:ext>
            </a:extLst>
          </p:cNvPr>
          <p:cNvSpPr/>
          <p:nvPr/>
        </p:nvSpPr>
        <p:spPr>
          <a:xfrm>
            <a:off x="686489" y="1435509"/>
            <a:ext cx="1268083" cy="1789503"/>
          </a:xfrm>
          <a:prstGeom prst="donut">
            <a:avLst>
              <a:gd name="adj" fmla="val 326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a:extLst>
              <a:ext uri="{FF2B5EF4-FFF2-40B4-BE49-F238E27FC236}">
                <a16:creationId xmlns:a16="http://schemas.microsoft.com/office/drawing/2014/main" id="{5E4A4D43-6806-1B9C-078B-43B2825A9513}"/>
              </a:ext>
            </a:extLst>
          </p:cNvPr>
          <p:cNvSpPr/>
          <p:nvPr/>
        </p:nvSpPr>
        <p:spPr>
          <a:xfrm>
            <a:off x="3936429" y="1423911"/>
            <a:ext cx="463988" cy="1789503"/>
          </a:xfrm>
          <a:prstGeom prst="donut">
            <a:avLst>
              <a:gd name="adj" fmla="val 326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a:extLst>
              <a:ext uri="{FF2B5EF4-FFF2-40B4-BE49-F238E27FC236}">
                <a16:creationId xmlns:a16="http://schemas.microsoft.com/office/drawing/2014/main" id="{728D8476-595B-4F37-5DF3-31E971B227E3}"/>
              </a:ext>
            </a:extLst>
          </p:cNvPr>
          <p:cNvSpPr/>
          <p:nvPr/>
        </p:nvSpPr>
        <p:spPr>
          <a:xfrm>
            <a:off x="4571639" y="1465637"/>
            <a:ext cx="595583" cy="1770092"/>
          </a:xfrm>
          <a:prstGeom prst="donut">
            <a:avLst>
              <a:gd name="adj" fmla="val 326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a:extLst>
              <a:ext uri="{FF2B5EF4-FFF2-40B4-BE49-F238E27FC236}">
                <a16:creationId xmlns:a16="http://schemas.microsoft.com/office/drawing/2014/main" id="{18B155AE-8616-DF9D-1A07-A3EC46A22AAB}"/>
              </a:ext>
            </a:extLst>
          </p:cNvPr>
          <p:cNvSpPr/>
          <p:nvPr/>
        </p:nvSpPr>
        <p:spPr>
          <a:xfrm>
            <a:off x="5140618" y="1431133"/>
            <a:ext cx="293657" cy="1805774"/>
          </a:xfrm>
          <a:prstGeom prst="donut">
            <a:avLst>
              <a:gd name="adj" fmla="val 903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Donut 26">
            <a:extLst>
              <a:ext uri="{FF2B5EF4-FFF2-40B4-BE49-F238E27FC236}">
                <a16:creationId xmlns:a16="http://schemas.microsoft.com/office/drawing/2014/main" id="{5DD76EB4-5E45-E084-09C7-09A05F59851D}"/>
              </a:ext>
            </a:extLst>
          </p:cNvPr>
          <p:cNvSpPr/>
          <p:nvPr/>
        </p:nvSpPr>
        <p:spPr>
          <a:xfrm>
            <a:off x="7400362" y="1435509"/>
            <a:ext cx="1110287" cy="1788313"/>
          </a:xfrm>
          <a:prstGeom prst="donut">
            <a:avLst>
              <a:gd name="adj" fmla="val 326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a:extLst>
              <a:ext uri="{FF2B5EF4-FFF2-40B4-BE49-F238E27FC236}">
                <a16:creationId xmlns:a16="http://schemas.microsoft.com/office/drawing/2014/main" id="{6429B32A-DD4E-3D7B-848D-C42B2D9E580C}"/>
              </a:ext>
            </a:extLst>
          </p:cNvPr>
          <p:cNvSpPr/>
          <p:nvPr/>
        </p:nvSpPr>
        <p:spPr>
          <a:xfrm>
            <a:off x="8496722" y="1434321"/>
            <a:ext cx="683462" cy="1789502"/>
          </a:xfrm>
          <a:prstGeom prst="donut">
            <a:avLst>
              <a:gd name="adj" fmla="val 3264"/>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a:extLst>
              <a:ext uri="{FF2B5EF4-FFF2-40B4-BE49-F238E27FC236}">
                <a16:creationId xmlns:a16="http://schemas.microsoft.com/office/drawing/2014/main" id="{0B9B8FCB-4C21-8178-37B8-E0A09949F5DC}"/>
              </a:ext>
            </a:extLst>
          </p:cNvPr>
          <p:cNvSpPr/>
          <p:nvPr/>
        </p:nvSpPr>
        <p:spPr>
          <a:xfrm>
            <a:off x="1934429" y="1429954"/>
            <a:ext cx="1116503" cy="1805774"/>
          </a:xfrm>
          <a:prstGeom prst="donut">
            <a:avLst>
              <a:gd name="adj" fmla="val 4666"/>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AB604068-F0B4-AC5F-5BDE-C3E525BADA76}"/>
              </a:ext>
            </a:extLst>
          </p:cNvPr>
          <p:cNvSpPr txBox="1"/>
          <p:nvPr/>
        </p:nvSpPr>
        <p:spPr>
          <a:xfrm>
            <a:off x="40805" y="3338567"/>
            <a:ext cx="1725310" cy="523220"/>
          </a:xfrm>
          <a:prstGeom prst="rect">
            <a:avLst/>
          </a:prstGeom>
          <a:solidFill>
            <a:schemeClr val="accent5">
              <a:lumMod val="20000"/>
              <a:lumOff val="80000"/>
            </a:schemeClr>
          </a:solidFill>
        </p:spPr>
        <p:txBody>
          <a:bodyPr wrap="square" rtlCol="0">
            <a:spAutoFit/>
          </a:bodyPr>
          <a:lstStyle/>
          <a:p>
            <a:r>
              <a:rPr lang="en-US" sz="1400" dirty="0">
                <a:latin typeface="Calibri" panose="020F0502020204030204" pitchFamily="34" charset="0"/>
                <a:cs typeface="Calibri" panose="020F0502020204030204" pitchFamily="34" charset="0"/>
              </a:rPr>
              <a:t>- Proton driver</a:t>
            </a:r>
          </a:p>
          <a:p>
            <a:r>
              <a:rPr lang="en-US" sz="1400" dirty="0">
                <a:latin typeface="Calibri" panose="020F0502020204030204" pitchFamily="34" charset="0"/>
                <a:cs typeface="Calibri" panose="020F0502020204030204" pitchFamily="34" charset="0"/>
              </a:rPr>
              <a:t>  bunch compression</a:t>
            </a:r>
          </a:p>
        </p:txBody>
      </p:sp>
      <p:sp>
        <p:nvSpPr>
          <p:cNvPr id="31" name="TextBox 30">
            <a:extLst>
              <a:ext uri="{FF2B5EF4-FFF2-40B4-BE49-F238E27FC236}">
                <a16:creationId xmlns:a16="http://schemas.microsoft.com/office/drawing/2014/main" id="{5544179F-E96A-EF2C-1819-FECEF60480A9}"/>
              </a:ext>
            </a:extLst>
          </p:cNvPr>
          <p:cNvSpPr txBox="1"/>
          <p:nvPr/>
        </p:nvSpPr>
        <p:spPr>
          <a:xfrm>
            <a:off x="1825909" y="3344774"/>
            <a:ext cx="1624093" cy="523220"/>
          </a:xfrm>
          <a:prstGeom prst="rect">
            <a:avLst/>
          </a:prstGeom>
          <a:solidFill>
            <a:schemeClr val="accent4">
              <a:lumMod val="20000"/>
              <a:lumOff val="80000"/>
            </a:schemeClr>
          </a:solidFill>
        </p:spPr>
        <p:txBody>
          <a:bodyPr wrap="square" rtlCol="0">
            <a:spAutoFit/>
          </a:bodyPr>
          <a:lstStyle/>
          <a:p>
            <a:r>
              <a:rPr lang="en-US" sz="1400" dirty="0">
                <a:latin typeface="Calibri" panose="020F0502020204030204" pitchFamily="34" charset="0"/>
                <a:cs typeface="Calibri" panose="020F0502020204030204" pitchFamily="34" charset="0"/>
              </a:rPr>
              <a:t>- Graphite target</a:t>
            </a:r>
          </a:p>
          <a:p>
            <a:r>
              <a:rPr lang="en-US" sz="1400" dirty="0">
                <a:latin typeface="Calibri" panose="020F0502020204030204" pitchFamily="34" charset="0"/>
                <a:cs typeface="Calibri" panose="020F0502020204030204" pitchFamily="34" charset="0"/>
              </a:rPr>
              <a:t>- Target solenoid</a:t>
            </a:r>
          </a:p>
        </p:txBody>
      </p:sp>
      <p:sp>
        <p:nvSpPr>
          <p:cNvPr id="32" name="TextBox 31">
            <a:extLst>
              <a:ext uri="{FF2B5EF4-FFF2-40B4-BE49-F238E27FC236}">
                <a16:creationId xmlns:a16="http://schemas.microsoft.com/office/drawing/2014/main" id="{FAA79264-165C-8DA9-2B9F-30E36CC12869}"/>
              </a:ext>
            </a:extLst>
          </p:cNvPr>
          <p:cNvSpPr txBox="1"/>
          <p:nvPr/>
        </p:nvSpPr>
        <p:spPr>
          <a:xfrm>
            <a:off x="3874032" y="3359291"/>
            <a:ext cx="2082987" cy="954107"/>
          </a:xfrm>
          <a:prstGeom prst="rect">
            <a:avLst/>
          </a:prstGeom>
          <a:solidFill>
            <a:schemeClr val="accent3">
              <a:lumMod val="20000"/>
              <a:lumOff val="80000"/>
            </a:schemeClr>
          </a:solidFill>
        </p:spPr>
        <p:txBody>
          <a:bodyPr wrap="square" rtlCol="0">
            <a:spAutoFit/>
          </a:bodyPr>
          <a:lstStyle/>
          <a:p>
            <a:r>
              <a:rPr lang="de-DE" sz="1400" u="none" dirty="0">
                <a:solidFill>
                  <a:schemeClr val="tx1"/>
                </a:solidFill>
                <a:latin typeface="Calibri" panose="020F0502020204030204" pitchFamily="34" charset="0"/>
                <a:cs typeface="Calibri" panose="020F0502020204030204" pitchFamily="34" charset="0"/>
              </a:rPr>
              <a:t>- </a:t>
            </a:r>
            <a:r>
              <a:rPr lang="de-DE" sz="1400" u="none" dirty="0" err="1">
                <a:solidFill>
                  <a:schemeClr val="tx1"/>
                </a:solidFill>
                <a:latin typeface="Calibri" panose="020F0502020204030204" pitchFamily="34" charset="0"/>
                <a:cs typeface="Calibri" panose="020F0502020204030204" pitchFamily="34" charset="0"/>
              </a:rPr>
              <a:t>Muon</a:t>
            </a:r>
            <a:r>
              <a:rPr lang="de-DE" sz="1400" u="none" dirty="0">
                <a:solidFill>
                  <a:schemeClr val="tx1"/>
                </a:solidFill>
                <a:latin typeface="Calibri" panose="020F0502020204030204" pitchFamily="34" charset="0"/>
                <a:cs typeface="Calibri" panose="020F0502020204030204" pitchFamily="34" charset="0"/>
              </a:rPr>
              <a:t> </a:t>
            </a:r>
            <a:r>
              <a:rPr lang="de-DE" sz="1400" u="none" dirty="0" err="1">
                <a:solidFill>
                  <a:schemeClr val="tx1"/>
                </a:solidFill>
                <a:latin typeface="Calibri" panose="020F0502020204030204" pitchFamily="34" charset="0"/>
                <a:cs typeface="Calibri" panose="020F0502020204030204" pitchFamily="34" charset="0"/>
              </a:rPr>
              <a:t>cooling</a:t>
            </a:r>
            <a:r>
              <a:rPr lang="de-DE" sz="1400" u="none" dirty="0">
                <a:solidFill>
                  <a:schemeClr val="tx1"/>
                </a:solidFill>
                <a:latin typeface="Calibri" panose="020F0502020204030204" pitchFamily="34" charset="0"/>
                <a:cs typeface="Calibri" panose="020F0502020204030204" pitchFamily="34" charset="0"/>
              </a:rPr>
              <a:t> design</a:t>
            </a:r>
          </a:p>
          <a:p>
            <a:r>
              <a:rPr lang="de-DE" sz="1400" u="none" dirty="0">
                <a:solidFill>
                  <a:schemeClr val="tx1"/>
                </a:solidFill>
                <a:latin typeface="Calibri" panose="020F0502020204030204" pitchFamily="34" charset="0"/>
                <a:cs typeface="Calibri" panose="020F0502020204030204" pitchFamily="34" charset="0"/>
              </a:rPr>
              <a:t>- 6D </a:t>
            </a:r>
            <a:r>
              <a:rPr lang="de-DE" sz="1400" u="none" dirty="0" err="1">
                <a:solidFill>
                  <a:schemeClr val="tx1"/>
                </a:solidFill>
                <a:latin typeface="Calibri" panose="020F0502020204030204" pitchFamily="34" charset="0"/>
                <a:cs typeface="Calibri" panose="020F0502020204030204" pitchFamily="34" charset="0"/>
              </a:rPr>
              <a:t>cooling</a:t>
            </a:r>
            <a:r>
              <a:rPr lang="de-DE" sz="1400" u="none" dirty="0">
                <a:solidFill>
                  <a:schemeClr val="tx1"/>
                </a:solidFill>
                <a:latin typeface="Calibri" panose="020F0502020204030204" pitchFamily="34" charset="0"/>
                <a:cs typeface="Calibri" panose="020F0502020204030204" pitchFamily="34" charset="0"/>
              </a:rPr>
              <a:t> </a:t>
            </a:r>
            <a:r>
              <a:rPr lang="de-DE" sz="1400" u="none" dirty="0" err="1">
                <a:solidFill>
                  <a:schemeClr val="tx1"/>
                </a:solidFill>
                <a:latin typeface="Calibri" panose="020F0502020204030204" pitchFamily="34" charset="0"/>
                <a:cs typeface="Calibri" panose="020F0502020204030204" pitchFamily="34" charset="0"/>
              </a:rPr>
              <a:t>solenoids</a:t>
            </a:r>
            <a:endParaRPr lang="de-DE" sz="1400" u="none" dirty="0">
              <a:solidFill>
                <a:schemeClr val="tx1"/>
              </a:solidFill>
              <a:latin typeface="Calibri" panose="020F0502020204030204" pitchFamily="34" charset="0"/>
              <a:cs typeface="Calibri" panose="020F0502020204030204" pitchFamily="34" charset="0"/>
            </a:endParaRPr>
          </a:p>
          <a:p>
            <a:r>
              <a:rPr lang="de-DE" sz="1400" u="none" dirty="0">
                <a:solidFill>
                  <a:schemeClr val="tx1"/>
                </a:solidFill>
                <a:latin typeface="Calibri" panose="020F0502020204030204" pitchFamily="34" charset="0"/>
                <a:cs typeface="Calibri" panose="020F0502020204030204" pitchFamily="34" charset="0"/>
              </a:rPr>
              <a:t>- 6D </a:t>
            </a:r>
            <a:r>
              <a:rPr lang="de-DE" sz="1400" u="none" dirty="0" err="1">
                <a:solidFill>
                  <a:schemeClr val="tx1"/>
                </a:solidFill>
                <a:latin typeface="Calibri" panose="020F0502020204030204" pitchFamily="34" charset="0"/>
                <a:cs typeface="Calibri" panose="020F0502020204030204" pitchFamily="34" charset="0"/>
              </a:rPr>
              <a:t>cooling</a:t>
            </a:r>
            <a:r>
              <a:rPr lang="de-DE" sz="1400" u="none" dirty="0">
                <a:solidFill>
                  <a:schemeClr val="tx1"/>
                </a:solidFill>
                <a:latin typeface="Calibri" panose="020F0502020204030204" pitchFamily="34" charset="0"/>
                <a:cs typeface="Calibri" panose="020F0502020204030204" pitchFamily="34" charset="0"/>
              </a:rPr>
              <a:t> RF </a:t>
            </a:r>
            <a:r>
              <a:rPr lang="de-DE" sz="1400" u="none" dirty="0" err="1">
                <a:solidFill>
                  <a:schemeClr val="tx1"/>
                </a:solidFill>
                <a:latin typeface="Calibri" panose="020F0502020204030204" pitchFamily="34" charset="0"/>
                <a:cs typeface="Calibri" panose="020F0502020204030204" pitchFamily="34" charset="0"/>
              </a:rPr>
              <a:t>cavities</a:t>
            </a:r>
            <a:endParaRPr lang="de-DE" sz="1400" u="none" dirty="0">
              <a:solidFill>
                <a:schemeClr val="tx1"/>
              </a:solidFill>
              <a:latin typeface="Calibri" panose="020F0502020204030204" pitchFamily="34" charset="0"/>
              <a:cs typeface="Calibri" panose="020F0502020204030204" pitchFamily="34" charset="0"/>
            </a:endParaRPr>
          </a:p>
          <a:p>
            <a:r>
              <a:rPr lang="de-DE" sz="1400" u="none" dirty="0">
                <a:solidFill>
                  <a:schemeClr val="tx1"/>
                </a:solidFill>
                <a:latin typeface="Calibri" panose="020F0502020204030204" pitchFamily="34" charset="0"/>
                <a:cs typeface="Calibri" panose="020F0502020204030204" pitchFamily="34" charset="0"/>
              </a:rPr>
              <a:t>- Final </a:t>
            </a:r>
            <a:r>
              <a:rPr lang="de-DE" sz="1400" u="none" dirty="0" err="1">
                <a:solidFill>
                  <a:schemeClr val="tx1"/>
                </a:solidFill>
                <a:latin typeface="Calibri" panose="020F0502020204030204" pitchFamily="34" charset="0"/>
                <a:cs typeface="Calibri" panose="020F0502020204030204" pitchFamily="34" charset="0"/>
              </a:rPr>
              <a:t>cooling</a:t>
            </a:r>
            <a:r>
              <a:rPr lang="de-DE" sz="1400" u="none" dirty="0">
                <a:solidFill>
                  <a:schemeClr val="tx1"/>
                </a:solidFill>
                <a:latin typeface="Calibri" panose="020F0502020204030204" pitchFamily="34" charset="0"/>
                <a:cs typeface="Calibri" panose="020F0502020204030204" pitchFamily="34" charset="0"/>
              </a:rPr>
              <a:t> </a:t>
            </a:r>
            <a:r>
              <a:rPr lang="de-DE" sz="1400" u="none" dirty="0" err="1">
                <a:solidFill>
                  <a:schemeClr val="tx1"/>
                </a:solidFill>
                <a:latin typeface="Calibri" panose="020F0502020204030204" pitchFamily="34" charset="0"/>
                <a:cs typeface="Calibri" panose="020F0502020204030204" pitchFamily="34" charset="0"/>
              </a:rPr>
              <a:t>solenoids</a:t>
            </a:r>
            <a:endParaRPr lang="de-DE" sz="1400" u="none" dirty="0">
              <a:solidFill>
                <a:schemeClr val="tx1"/>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4ADCA300-3048-D208-EE7B-4C0D924E9079}"/>
              </a:ext>
            </a:extLst>
          </p:cNvPr>
          <p:cNvSpPr txBox="1"/>
          <p:nvPr/>
        </p:nvSpPr>
        <p:spPr>
          <a:xfrm>
            <a:off x="6529965" y="3268069"/>
            <a:ext cx="1743621" cy="738664"/>
          </a:xfrm>
          <a:prstGeom prst="rect">
            <a:avLst/>
          </a:prstGeom>
          <a:solidFill>
            <a:schemeClr val="accent2">
              <a:lumMod val="20000"/>
              <a:lumOff val="80000"/>
            </a:schemeClr>
          </a:solidFill>
        </p:spPr>
        <p:txBody>
          <a:bodyPr wrap="square" rtlCol="0">
            <a:spAutoFit/>
          </a:bodyPr>
          <a:lstStyle/>
          <a:p>
            <a:r>
              <a:rPr lang="de-DE" sz="1400" u="none" dirty="0">
                <a:solidFill>
                  <a:schemeClr val="tx1"/>
                </a:solidFill>
                <a:latin typeface="Calibri" panose="020F0502020204030204" pitchFamily="34" charset="0"/>
                <a:cs typeface="Calibri" panose="020F0502020204030204" pitchFamily="34" charset="0"/>
              </a:rPr>
              <a:t>- </a:t>
            </a:r>
            <a:r>
              <a:rPr lang="de-DE" sz="1400" u="none" dirty="0" err="1">
                <a:solidFill>
                  <a:schemeClr val="tx1"/>
                </a:solidFill>
                <a:latin typeface="Calibri" panose="020F0502020204030204" pitchFamily="34" charset="0"/>
                <a:cs typeface="Calibri" panose="020F0502020204030204" pitchFamily="34" charset="0"/>
              </a:rPr>
              <a:t>Pulsed</a:t>
            </a:r>
            <a:r>
              <a:rPr lang="de-DE" sz="1400" u="none" dirty="0">
                <a:solidFill>
                  <a:schemeClr val="tx1"/>
                </a:solidFill>
                <a:latin typeface="Calibri" panose="020F0502020204030204" pitchFamily="34" charset="0"/>
                <a:cs typeface="Calibri" panose="020F0502020204030204" pitchFamily="34" charset="0"/>
              </a:rPr>
              <a:t> </a:t>
            </a:r>
            <a:r>
              <a:rPr lang="de-DE" sz="1400" u="none" dirty="0" err="1">
                <a:solidFill>
                  <a:schemeClr val="tx1"/>
                </a:solidFill>
                <a:latin typeface="Calibri" panose="020F0502020204030204" pitchFamily="34" charset="0"/>
                <a:cs typeface="Calibri" panose="020F0502020204030204" pitchFamily="34" charset="0"/>
              </a:rPr>
              <a:t>magnets</a:t>
            </a:r>
            <a:r>
              <a:rPr lang="de-DE" sz="1400" u="none" dirty="0">
                <a:solidFill>
                  <a:schemeClr val="tx1"/>
                </a:solidFill>
                <a:latin typeface="Calibri" panose="020F0502020204030204" pitchFamily="34" charset="0"/>
                <a:cs typeface="Calibri" panose="020F0502020204030204" pitchFamily="34" charset="0"/>
              </a:rPr>
              <a:t> and</a:t>
            </a:r>
          </a:p>
          <a:p>
            <a:r>
              <a:rPr lang="de-DE" sz="1400" u="none" dirty="0">
                <a:solidFill>
                  <a:schemeClr val="tx1"/>
                </a:solidFill>
                <a:latin typeface="Calibri" panose="020F0502020204030204" pitchFamily="34" charset="0"/>
                <a:cs typeface="Calibri" panose="020F0502020204030204" pitchFamily="34" charset="0"/>
              </a:rPr>
              <a:t>  power </a:t>
            </a:r>
            <a:r>
              <a:rPr lang="de-DE" sz="1400" u="none" dirty="0" err="1">
                <a:solidFill>
                  <a:schemeClr val="tx1"/>
                </a:solidFill>
                <a:latin typeface="Calibri" panose="020F0502020204030204" pitchFamily="34" charset="0"/>
                <a:cs typeface="Calibri" panose="020F0502020204030204" pitchFamily="34" charset="0"/>
              </a:rPr>
              <a:t>converters</a:t>
            </a:r>
            <a:endParaRPr lang="de-DE" sz="1400" u="none" dirty="0">
              <a:solidFill>
                <a:schemeClr val="tx1"/>
              </a:solidFill>
              <a:latin typeface="Calibri" panose="020F0502020204030204" pitchFamily="34" charset="0"/>
              <a:cs typeface="Calibri" panose="020F0502020204030204" pitchFamily="34" charset="0"/>
            </a:endParaRPr>
          </a:p>
          <a:p>
            <a:r>
              <a:rPr lang="de-DE" sz="1400" u="none" dirty="0">
                <a:solidFill>
                  <a:schemeClr val="tx1"/>
                </a:solidFill>
                <a:latin typeface="Calibri" panose="020F0502020204030204" pitchFamily="34" charset="0"/>
                <a:cs typeface="Calibri" panose="020F0502020204030204" pitchFamily="34" charset="0"/>
              </a:rPr>
              <a:t>- RCS RF </a:t>
            </a:r>
            <a:r>
              <a:rPr lang="de-DE" sz="1400" u="none" dirty="0" err="1">
                <a:solidFill>
                  <a:schemeClr val="tx1"/>
                </a:solidFill>
                <a:latin typeface="Calibri" panose="020F0502020204030204" pitchFamily="34" charset="0"/>
                <a:cs typeface="Calibri" panose="020F0502020204030204" pitchFamily="34" charset="0"/>
              </a:rPr>
              <a:t>system</a:t>
            </a:r>
            <a:endParaRPr lang="de-DE" sz="1400" u="none" dirty="0">
              <a:solidFill>
                <a:schemeClr val="tx1"/>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9048F332-4DA4-57D6-B7F7-341E1E67E91B}"/>
              </a:ext>
            </a:extLst>
          </p:cNvPr>
          <p:cNvSpPr txBox="1"/>
          <p:nvPr/>
        </p:nvSpPr>
        <p:spPr>
          <a:xfrm>
            <a:off x="6700540" y="4083918"/>
            <a:ext cx="2420771" cy="738664"/>
          </a:xfrm>
          <a:prstGeom prst="rect">
            <a:avLst/>
          </a:prstGeom>
          <a:solidFill>
            <a:schemeClr val="accent1">
              <a:lumMod val="40000"/>
              <a:lumOff val="60000"/>
            </a:schemeClr>
          </a:solidFill>
        </p:spPr>
        <p:txBody>
          <a:bodyPr wrap="square" rtlCol="0">
            <a:spAutoFit/>
          </a:bodyPr>
          <a:lstStyle/>
          <a:p>
            <a:r>
              <a:rPr lang="de-DE" sz="1400" b="0" u="none" dirty="0">
                <a:solidFill>
                  <a:schemeClr val="tx1"/>
                </a:solidFill>
                <a:latin typeface="Calibri" panose="020F0502020204030204" pitchFamily="34" charset="0"/>
                <a:cs typeface="Calibri" panose="020F0502020204030204" pitchFamily="34" charset="0"/>
              </a:rPr>
              <a:t>- Collider ring </a:t>
            </a:r>
            <a:r>
              <a:rPr lang="de-DE" sz="1400" b="0" u="none" dirty="0" err="1">
                <a:solidFill>
                  <a:schemeClr val="tx1"/>
                </a:solidFill>
                <a:latin typeface="Calibri" panose="020F0502020204030204" pitchFamily="34" charset="0"/>
                <a:cs typeface="Calibri" panose="020F0502020204030204" pitchFamily="34" charset="0"/>
              </a:rPr>
              <a:t>dipoles</a:t>
            </a:r>
            <a:endParaRPr lang="de-DE" sz="1400" b="0" u="none" dirty="0">
              <a:solidFill>
                <a:schemeClr val="tx1"/>
              </a:solidFill>
              <a:latin typeface="Calibri" panose="020F0502020204030204" pitchFamily="34" charset="0"/>
              <a:cs typeface="Calibri" panose="020F0502020204030204" pitchFamily="34" charset="0"/>
            </a:endParaRPr>
          </a:p>
          <a:p>
            <a:r>
              <a:rPr lang="de-DE" sz="1400" b="0" u="none" dirty="0">
                <a:solidFill>
                  <a:schemeClr val="tx1"/>
                </a:solidFill>
                <a:latin typeface="Calibri" panose="020F0502020204030204" pitchFamily="34" charset="0"/>
                <a:cs typeface="Calibri" panose="020F0502020204030204" pitchFamily="34" charset="0"/>
              </a:rPr>
              <a:t>- Final </a:t>
            </a:r>
            <a:r>
              <a:rPr lang="de-DE" sz="1400" b="0" u="none" dirty="0" err="1">
                <a:solidFill>
                  <a:schemeClr val="tx1"/>
                </a:solidFill>
                <a:latin typeface="Calibri" panose="020F0502020204030204" pitchFamily="34" charset="0"/>
                <a:cs typeface="Calibri" panose="020F0502020204030204" pitchFamily="34" charset="0"/>
              </a:rPr>
              <a:t>focus</a:t>
            </a:r>
            <a:r>
              <a:rPr lang="de-DE" sz="1400" b="0" u="none" dirty="0">
                <a:solidFill>
                  <a:schemeClr val="tx1"/>
                </a:solidFill>
                <a:latin typeface="Calibri" panose="020F0502020204030204" pitchFamily="34" charset="0"/>
                <a:cs typeface="Calibri" panose="020F0502020204030204" pitchFamily="34" charset="0"/>
              </a:rPr>
              <a:t> </a:t>
            </a:r>
            <a:r>
              <a:rPr lang="de-DE" sz="1400" b="0" u="none" dirty="0" err="1">
                <a:solidFill>
                  <a:schemeClr val="tx1"/>
                </a:solidFill>
                <a:latin typeface="Calibri" panose="020F0502020204030204" pitchFamily="34" charset="0"/>
                <a:cs typeface="Calibri" panose="020F0502020204030204" pitchFamily="34" charset="0"/>
              </a:rPr>
              <a:t>quadrupoles</a:t>
            </a:r>
            <a:endParaRPr lang="de-DE" sz="1400" b="0" u="none" dirty="0">
              <a:solidFill>
                <a:schemeClr val="tx1"/>
              </a:solidFill>
              <a:latin typeface="Calibri" panose="020F0502020204030204" pitchFamily="34" charset="0"/>
              <a:cs typeface="Calibri" panose="020F0502020204030204" pitchFamily="34" charset="0"/>
            </a:endParaRPr>
          </a:p>
          <a:p>
            <a:r>
              <a:rPr lang="de-DE" sz="1400" dirty="0">
                <a:latin typeface="Calibri" panose="020F0502020204030204" pitchFamily="34" charset="0"/>
                <a:cs typeface="Calibri" panose="020F0502020204030204" pitchFamily="34" charset="0"/>
              </a:rPr>
              <a:t>- </a:t>
            </a:r>
            <a:r>
              <a:rPr lang="de-DE" sz="1400" dirty="0" err="1">
                <a:latin typeface="Calibri" panose="020F0502020204030204" pitchFamily="34" charset="0"/>
                <a:cs typeface="Calibri" panose="020F0502020204030204" pitchFamily="34" charset="0"/>
              </a:rPr>
              <a:t>Machine-detector</a:t>
            </a:r>
            <a:r>
              <a:rPr lang="de-DE" sz="1400" dirty="0">
                <a:latin typeface="Calibri" panose="020F0502020204030204" pitchFamily="34" charset="0"/>
                <a:cs typeface="Calibri" panose="020F0502020204030204" pitchFamily="34" charset="0"/>
              </a:rPr>
              <a:t> interface</a:t>
            </a:r>
            <a:endParaRPr lang="de-DE" sz="1400" b="0" u="none" dirty="0">
              <a:solidFill>
                <a:schemeClr val="tx1"/>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61B5A01E-DEAB-00A0-E536-0747441AAB41}"/>
              </a:ext>
            </a:extLst>
          </p:cNvPr>
          <p:cNvSpPr txBox="1"/>
          <p:nvPr/>
        </p:nvSpPr>
        <p:spPr>
          <a:xfrm>
            <a:off x="40805" y="4065011"/>
            <a:ext cx="3353034" cy="738664"/>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Identified and prioritized with community</a:t>
            </a:r>
          </a:p>
          <a:p>
            <a:r>
              <a:rPr lang="en-US" sz="1400" dirty="0">
                <a:latin typeface="Calibri" panose="020F0502020204030204" pitchFamily="34" charset="0"/>
                <a:cs typeface="Calibri" panose="020F0502020204030204" pitchFamily="34" charset="0"/>
              </a:rPr>
              <a:t>Other areas need now also to be addressed</a:t>
            </a:r>
          </a:p>
          <a:p>
            <a:r>
              <a:rPr lang="en-US" sz="1400" dirty="0">
                <a:latin typeface="Calibri" panose="020F0502020204030204" pitchFamily="34" charset="0"/>
                <a:cs typeface="Calibri" panose="020F0502020204030204" pitchFamily="34" charset="0"/>
              </a:rPr>
              <a:t>(some work started)</a:t>
            </a:r>
          </a:p>
        </p:txBody>
      </p:sp>
    </p:spTree>
    <p:extLst>
      <p:ext uri="{BB962C8B-B14F-4D97-AF65-F5344CB8AC3E}">
        <p14:creationId xmlns:p14="http://schemas.microsoft.com/office/powerpoint/2010/main" val="3933294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765E1-F61C-3B24-09F3-4C33CC817C4C}"/>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A57FFB38-314F-6744-0EB0-14A65A260AB4}"/>
              </a:ext>
            </a:extLst>
          </p:cNvPr>
          <p:cNvSpPr>
            <a:spLocks noGrp="1"/>
          </p:cNvSpPr>
          <p:nvPr>
            <p:ph type="title"/>
          </p:nvPr>
        </p:nvSpPr>
        <p:spPr>
          <a:xfrm>
            <a:off x="1115616" y="51470"/>
            <a:ext cx="7190184" cy="432048"/>
          </a:xfrm>
        </p:spPr>
        <p:txBody>
          <a:bodyPr>
            <a:noAutofit/>
          </a:bodyPr>
          <a:lstStyle/>
          <a:p>
            <a:pPr>
              <a:lnSpc>
                <a:spcPts val="3456"/>
              </a:lnSpc>
            </a:pPr>
            <a:r>
              <a:rPr lang="en-US" spc="29" dirty="0">
                <a:solidFill>
                  <a:srgbClr val="000000"/>
                </a:solidFill>
                <a:ea typeface="Optima Bold"/>
                <a:sym typeface="Optima Bold"/>
              </a:rPr>
              <a:t>Muon Cooling Challenges</a:t>
            </a:r>
          </a:p>
        </p:txBody>
      </p:sp>
      <p:sp>
        <p:nvSpPr>
          <p:cNvPr id="5" name="Espace réservé du numéro de diapositive 3">
            <a:extLst>
              <a:ext uri="{FF2B5EF4-FFF2-40B4-BE49-F238E27FC236}">
                <a16:creationId xmlns:a16="http://schemas.microsoft.com/office/drawing/2014/main" id="{05DB2FAD-9B26-D35D-F492-883455FC9FCE}"/>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42</a:t>
            </a:fld>
            <a:endParaRPr lang="en-GB" dirty="0"/>
          </a:p>
        </p:txBody>
      </p:sp>
      <p:sp>
        <p:nvSpPr>
          <p:cNvPr id="52" name="Espace réservé du pied de page 4">
            <a:extLst>
              <a:ext uri="{FF2B5EF4-FFF2-40B4-BE49-F238E27FC236}">
                <a16:creationId xmlns:a16="http://schemas.microsoft.com/office/drawing/2014/main" id="{4621E2DA-62E4-EAAA-EB4D-8F85CDD31924}"/>
              </a:ext>
            </a:extLst>
          </p:cNvPr>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E8EF8647-664E-94D4-3838-4B650895C961}"/>
              </a:ext>
            </a:extLst>
          </p:cNvPr>
          <p:cNvSpPr>
            <a:spLocks noGrp="1"/>
          </p:cNvSpPr>
          <p:nvPr>
            <p:ph type="sldNum" sz="quarter" idx="4"/>
          </p:nvPr>
        </p:nvSpPr>
        <p:spPr/>
        <p:txBody>
          <a:bodyPr/>
          <a:lstStyle/>
          <a:p>
            <a:fld id="{974172A1-1CBF-0B40-9234-7D4D80EC19EA}" type="slidenum">
              <a:rPr lang="en-GB" smtClean="0"/>
              <a:pPr/>
              <a:t>42</a:t>
            </a:fld>
            <a:endParaRPr lang="en-GB" dirty="0"/>
          </a:p>
        </p:txBody>
      </p:sp>
      <p:pic>
        <p:nvPicPr>
          <p:cNvPr id="3" name="Picture 2" descr="damping.eps">
            <a:extLst>
              <a:ext uri="{FF2B5EF4-FFF2-40B4-BE49-F238E27FC236}">
                <a16:creationId xmlns:a16="http://schemas.microsoft.com/office/drawing/2014/main" id="{89674F80-84AE-F06D-585F-D62A2A5C6EF9}"/>
              </a:ext>
            </a:extLst>
          </p:cNvPr>
          <p:cNvPicPr>
            <a:picLocks noChangeAspect="1"/>
          </p:cNvPicPr>
          <p:nvPr/>
        </p:nvPicPr>
        <p:blipFill rotWithShape="1">
          <a:blip r:embed="rId2"/>
          <a:srcRect t="25926" b="10091"/>
          <a:stretch/>
        </p:blipFill>
        <p:spPr>
          <a:xfrm>
            <a:off x="274251" y="2182968"/>
            <a:ext cx="4009718" cy="840518"/>
          </a:xfrm>
          <a:prstGeom prst="rect">
            <a:avLst/>
          </a:prstGeom>
        </p:spPr>
      </p:pic>
      <p:pic>
        <p:nvPicPr>
          <p:cNvPr id="4" name="Picture 3" descr="p0.tiff">
            <a:extLst>
              <a:ext uri="{FF2B5EF4-FFF2-40B4-BE49-F238E27FC236}">
                <a16:creationId xmlns:a16="http://schemas.microsoft.com/office/drawing/2014/main" id="{F930B7BD-D3A7-B3A5-B9A4-97FFDDC4B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5" y="574772"/>
            <a:ext cx="5052370" cy="1608197"/>
          </a:xfrm>
          <a:prstGeom prst="rect">
            <a:avLst/>
          </a:prstGeom>
        </p:spPr>
      </p:pic>
      <p:pic>
        <p:nvPicPr>
          <p:cNvPr id="6" name="Picture 5" descr="p2.tiff">
            <a:extLst>
              <a:ext uri="{FF2B5EF4-FFF2-40B4-BE49-F238E27FC236}">
                <a16:creationId xmlns:a16="http://schemas.microsoft.com/office/drawing/2014/main" id="{1795679F-B4A9-3E0B-5FBA-16337F46B7E6}"/>
              </a:ext>
            </a:extLst>
          </p:cNvPr>
          <p:cNvPicPr>
            <a:picLocks noChangeAspect="1"/>
          </p:cNvPicPr>
          <p:nvPr/>
        </p:nvPicPr>
        <p:blipFill>
          <a:blip r:embed="rId4"/>
          <a:stretch>
            <a:fillRect/>
          </a:stretch>
        </p:blipFill>
        <p:spPr>
          <a:xfrm>
            <a:off x="468824" y="3890137"/>
            <a:ext cx="6135767" cy="821840"/>
          </a:xfrm>
          <a:prstGeom prst="rect">
            <a:avLst/>
          </a:prstGeom>
        </p:spPr>
      </p:pic>
      <p:sp>
        <p:nvSpPr>
          <p:cNvPr id="7" name="Frame 6">
            <a:extLst>
              <a:ext uri="{FF2B5EF4-FFF2-40B4-BE49-F238E27FC236}">
                <a16:creationId xmlns:a16="http://schemas.microsoft.com/office/drawing/2014/main" id="{5794599D-3C06-C06B-D8BE-59344026FBB7}"/>
              </a:ext>
            </a:extLst>
          </p:cNvPr>
          <p:cNvSpPr/>
          <p:nvPr/>
        </p:nvSpPr>
        <p:spPr>
          <a:xfrm>
            <a:off x="1559590" y="3864160"/>
            <a:ext cx="1889720" cy="915659"/>
          </a:xfrm>
          <a:prstGeom prst="frame">
            <a:avLst>
              <a:gd name="adj1" fmla="val 3043"/>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74245" tIns="37122" rIns="74245" bIns="37122" spcCol="0"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459BFAE2-C2DC-ACF5-D882-B341E4B8D44B}"/>
              </a:ext>
            </a:extLst>
          </p:cNvPr>
          <p:cNvSpPr/>
          <p:nvPr/>
        </p:nvSpPr>
        <p:spPr>
          <a:xfrm>
            <a:off x="3453897" y="3866364"/>
            <a:ext cx="3206335" cy="915659"/>
          </a:xfrm>
          <a:prstGeom prst="frame">
            <a:avLst>
              <a:gd name="adj1" fmla="val 3043"/>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74245" tIns="37122" rIns="74245" bIns="37122" spcCol="0"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615F5637-FFBB-2A81-ABC3-E51AB1933DF3}"/>
              </a:ext>
            </a:extLst>
          </p:cNvPr>
          <p:cNvSpPr txBox="1"/>
          <p:nvPr/>
        </p:nvSpPr>
        <p:spPr>
          <a:xfrm>
            <a:off x="1381549" y="3493903"/>
            <a:ext cx="2410289" cy="351968"/>
          </a:xfrm>
          <a:prstGeom prst="rect">
            <a:avLst/>
          </a:prstGeom>
          <a:noFill/>
        </p:spPr>
        <p:txBody>
          <a:bodyPr wrap="square" lIns="74245" tIns="37122" rIns="74245" bIns="37122" rtlCol="0">
            <a:spAutoFit/>
          </a:bodyPr>
          <a:lstStyle/>
          <a:p>
            <a:r>
              <a:rPr lang="en-US" dirty="0">
                <a:solidFill>
                  <a:srgbClr val="0000FF"/>
                </a:solidFill>
                <a:latin typeface="Calibri"/>
                <a:cs typeface="Calibri"/>
              </a:rPr>
              <a:t>Energy loss = cooling</a:t>
            </a:r>
          </a:p>
        </p:txBody>
      </p:sp>
      <p:sp>
        <p:nvSpPr>
          <p:cNvPr id="10" name="TextBox 9">
            <a:extLst>
              <a:ext uri="{FF2B5EF4-FFF2-40B4-BE49-F238E27FC236}">
                <a16:creationId xmlns:a16="http://schemas.microsoft.com/office/drawing/2014/main" id="{9C7C382C-30D8-5749-96CD-0B730460BD5C}"/>
              </a:ext>
            </a:extLst>
          </p:cNvPr>
          <p:cNvSpPr txBox="1"/>
          <p:nvPr/>
        </p:nvSpPr>
        <p:spPr>
          <a:xfrm>
            <a:off x="3647822" y="3509076"/>
            <a:ext cx="2918303" cy="351968"/>
          </a:xfrm>
          <a:prstGeom prst="rect">
            <a:avLst/>
          </a:prstGeom>
          <a:noFill/>
        </p:spPr>
        <p:txBody>
          <a:bodyPr wrap="square" lIns="74245" tIns="37122" rIns="74245" bIns="37122" rtlCol="0">
            <a:spAutoFit/>
          </a:bodyPr>
          <a:lstStyle/>
          <a:p>
            <a:r>
              <a:rPr lang="en-US" dirty="0">
                <a:solidFill>
                  <a:srgbClr val="FF0000"/>
                </a:solidFill>
                <a:latin typeface="Calibri"/>
                <a:cs typeface="Calibri"/>
              </a:rPr>
              <a:t>Multiple scattering = heating</a:t>
            </a:r>
          </a:p>
        </p:txBody>
      </p:sp>
      <p:sp>
        <p:nvSpPr>
          <p:cNvPr id="11" name="TextBox 10">
            <a:extLst>
              <a:ext uri="{FF2B5EF4-FFF2-40B4-BE49-F238E27FC236}">
                <a16:creationId xmlns:a16="http://schemas.microsoft.com/office/drawing/2014/main" id="{F9BFE6A5-D481-6D4E-A25A-8210AA03F41B}"/>
              </a:ext>
            </a:extLst>
          </p:cNvPr>
          <p:cNvSpPr txBox="1"/>
          <p:nvPr/>
        </p:nvSpPr>
        <p:spPr>
          <a:xfrm>
            <a:off x="5370508" y="2457866"/>
            <a:ext cx="3593980" cy="905972"/>
          </a:xfrm>
          <a:prstGeom prst="rect">
            <a:avLst/>
          </a:prstGeom>
          <a:noFill/>
          <a:ln w="28575" cmpd="sng">
            <a:solidFill>
              <a:srgbClr val="FF0000"/>
            </a:solidFill>
          </a:ln>
        </p:spPr>
        <p:txBody>
          <a:bodyPr wrap="square" lIns="74252" tIns="37125" rIns="74252" bIns="37125" rtlCol="0">
            <a:spAutoFit/>
          </a:bodyPr>
          <a:lstStyle/>
          <a:p>
            <a:r>
              <a:rPr lang="en-US" dirty="0">
                <a:latin typeface="Calibri"/>
                <a:cs typeface="Calibri"/>
              </a:rPr>
              <a:t>High field solenoids </a:t>
            </a:r>
            <a:r>
              <a:rPr lang="en-US" dirty="0" err="1">
                <a:latin typeface="Calibri"/>
                <a:cs typeface="Calibri"/>
              </a:rPr>
              <a:t>minimise</a:t>
            </a:r>
            <a:r>
              <a:rPr lang="en-US" dirty="0">
                <a:latin typeface="Calibri"/>
                <a:cs typeface="Calibri"/>
              </a:rPr>
              <a:t> beta-function and impact of multiple scattering</a:t>
            </a:r>
          </a:p>
        </p:txBody>
      </p:sp>
      <p:cxnSp>
        <p:nvCxnSpPr>
          <p:cNvPr id="13" name="Straight Arrow Connector 12">
            <a:extLst>
              <a:ext uri="{FF2B5EF4-FFF2-40B4-BE49-F238E27FC236}">
                <a16:creationId xmlns:a16="http://schemas.microsoft.com/office/drawing/2014/main" id="{7E4A4699-D332-86CA-7282-CA989EE39B98}"/>
              </a:ext>
            </a:extLst>
          </p:cNvPr>
          <p:cNvCxnSpPr/>
          <p:nvPr/>
        </p:nvCxnSpPr>
        <p:spPr>
          <a:xfrm flipH="1">
            <a:off x="6660232" y="3363838"/>
            <a:ext cx="936105" cy="4820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Donut 13">
            <a:extLst>
              <a:ext uri="{FF2B5EF4-FFF2-40B4-BE49-F238E27FC236}">
                <a16:creationId xmlns:a16="http://schemas.microsoft.com/office/drawing/2014/main" id="{7ABA46A9-65AD-CE26-44A6-914122BA604D}"/>
              </a:ext>
            </a:extLst>
          </p:cNvPr>
          <p:cNvSpPr/>
          <p:nvPr/>
        </p:nvSpPr>
        <p:spPr>
          <a:xfrm>
            <a:off x="6084168" y="3895109"/>
            <a:ext cx="636146" cy="404833"/>
          </a:xfrm>
          <a:prstGeom prst="donut">
            <a:avLst>
              <a:gd name="adj" fmla="val 586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74252" tIns="37125" rIns="74252" bIns="37125" spcCol="0"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9C9E65B9-E5EB-B456-D56A-DB95A954C795}"/>
              </a:ext>
            </a:extLst>
          </p:cNvPr>
          <p:cNvPicPr>
            <a:picLocks noChangeAspect="1"/>
          </p:cNvPicPr>
          <p:nvPr/>
        </p:nvPicPr>
        <p:blipFill>
          <a:blip r:embed="rId5"/>
          <a:srcRect l="38783" r="29301"/>
          <a:stretch/>
        </p:blipFill>
        <p:spPr>
          <a:xfrm>
            <a:off x="5485903" y="894154"/>
            <a:ext cx="2918303" cy="1288814"/>
          </a:xfrm>
          <a:prstGeom prst="rect">
            <a:avLst/>
          </a:prstGeom>
        </p:spPr>
      </p:pic>
    </p:spTree>
    <p:extLst>
      <p:ext uri="{BB962C8B-B14F-4D97-AF65-F5344CB8AC3E}">
        <p14:creationId xmlns:p14="http://schemas.microsoft.com/office/powerpoint/2010/main" val="322458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721D8-CF27-7A0E-D269-9E26851D9E9B}"/>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60C2AE72-5A8E-511D-4D1A-23737E7B743D}"/>
              </a:ext>
            </a:extLst>
          </p:cNvPr>
          <p:cNvSpPr>
            <a:spLocks noGrp="1"/>
          </p:cNvSpPr>
          <p:nvPr>
            <p:ph type="title"/>
          </p:nvPr>
        </p:nvSpPr>
        <p:spPr>
          <a:xfrm>
            <a:off x="1115616" y="51470"/>
            <a:ext cx="7190184" cy="432048"/>
          </a:xfrm>
        </p:spPr>
        <p:txBody>
          <a:bodyPr>
            <a:noAutofit/>
          </a:bodyPr>
          <a:lstStyle/>
          <a:p>
            <a:pPr>
              <a:lnSpc>
                <a:spcPts val="3456"/>
              </a:lnSpc>
            </a:pPr>
            <a:r>
              <a:rPr lang="en-US" spc="29" dirty="0">
                <a:solidFill>
                  <a:srgbClr val="000000"/>
                </a:solidFill>
                <a:ea typeface="Optima Bold"/>
                <a:sym typeface="Optima Bold"/>
              </a:rPr>
              <a:t>Global Engagement</a:t>
            </a:r>
          </a:p>
        </p:txBody>
      </p:sp>
      <p:sp>
        <p:nvSpPr>
          <p:cNvPr id="5" name="Espace réservé du numéro de diapositive 3">
            <a:extLst>
              <a:ext uri="{FF2B5EF4-FFF2-40B4-BE49-F238E27FC236}">
                <a16:creationId xmlns:a16="http://schemas.microsoft.com/office/drawing/2014/main" id="{3819E41C-AE1E-E68F-4D58-C1C31A9D6A38}"/>
              </a:ext>
            </a:extLst>
          </p:cNvPr>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5</a:t>
            </a:fld>
            <a:endParaRPr lang="en-GB" dirty="0"/>
          </a:p>
        </p:txBody>
      </p:sp>
      <p:sp>
        <p:nvSpPr>
          <p:cNvPr id="52" name="Espace réservé du pied de page 4">
            <a:extLst>
              <a:ext uri="{FF2B5EF4-FFF2-40B4-BE49-F238E27FC236}">
                <a16:creationId xmlns:a16="http://schemas.microsoft.com/office/drawing/2014/main" id="{189232C0-6C42-F0EB-BA60-64E2894E6FC2}"/>
              </a:ext>
            </a:extLst>
          </p:cNvPr>
          <p:cNvSpPr>
            <a:spLocks noGrp="1"/>
          </p:cNvSpPr>
          <p:nvPr>
            <p:ph type="ftr" sz="quarter" idx="3"/>
          </p:nvPr>
        </p:nvSpPr>
        <p:spPr>
          <a:xfrm>
            <a:off x="3549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6ECCEFE6-358F-74E1-4EF9-5A89A98C06A8}"/>
              </a:ext>
            </a:extLst>
          </p:cNvPr>
          <p:cNvSpPr>
            <a:spLocks noGrp="1"/>
          </p:cNvSpPr>
          <p:nvPr>
            <p:ph type="sldNum" sz="quarter" idx="4"/>
          </p:nvPr>
        </p:nvSpPr>
        <p:spPr/>
        <p:txBody>
          <a:bodyPr/>
          <a:lstStyle/>
          <a:p>
            <a:fld id="{974172A1-1CBF-0B40-9234-7D4D80EC19EA}" type="slidenum">
              <a:rPr lang="en-GB" smtClean="0"/>
              <a:pPr/>
              <a:t>5</a:t>
            </a:fld>
            <a:endParaRPr lang="en-GB" dirty="0"/>
          </a:p>
        </p:txBody>
      </p:sp>
      <p:sp>
        <p:nvSpPr>
          <p:cNvPr id="9" name="TextBox 8">
            <a:extLst>
              <a:ext uri="{FF2B5EF4-FFF2-40B4-BE49-F238E27FC236}">
                <a16:creationId xmlns:a16="http://schemas.microsoft.com/office/drawing/2014/main" id="{65C5C983-B138-8CD7-E1FA-996654977527}"/>
              </a:ext>
            </a:extLst>
          </p:cNvPr>
          <p:cNvSpPr txBox="1"/>
          <p:nvPr/>
        </p:nvSpPr>
        <p:spPr>
          <a:xfrm>
            <a:off x="163593" y="3867894"/>
            <a:ext cx="8816814" cy="830997"/>
          </a:xfrm>
          <a:prstGeom prst="rect">
            <a:avLst/>
          </a:prstGeom>
          <a:solidFill>
            <a:schemeClr val="accent5">
              <a:lumMod val="20000"/>
              <a:lumOff val="80000"/>
              <a:alpha val="50000"/>
            </a:schemeClr>
          </a:solidFill>
          <a:ln w="9525">
            <a:solidFill>
              <a:schemeClr val="tx1"/>
            </a:solidFill>
          </a:ln>
          <a:effectLst/>
        </p:spPr>
        <p:txBody>
          <a:bodyPr wrap="square" rtlCol="0">
            <a:spAutoFit/>
          </a:bodyPr>
          <a:lstStyle/>
          <a:p>
            <a:r>
              <a:rPr lang="de-CH" sz="1600" dirty="0">
                <a:latin typeface="Calibri" panose="020F0502020204030204" pitchFamily="34" charset="0"/>
                <a:cs typeface="Calibri" panose="020F0502020204030204" pitchFamily="34" charset="0"/>
              </a:rPr>
              <a:t>IMCC will carry out </a:t>
            </a:r>
            <a:r>
              <a:rPr lang="de-CH" sz="1600" dirty="0" err="1">
                <a:latin typeface="Calibri" panose="020F0502020204030204" pitchFamily="34" charset="0"/>
                <a:cs typeface="Calibri" panose="020F0502020204030204" pitchFamily="34" charset="0"/>
              </a:rPr>
              <a:t>the</a:t>
            </a:r>
            <a:r>
              <a:rPr lang="de-CH" sz="1600" dirty="0">
                <a:latin typeface="Calibri" panose="020F0502020204030204" pitchFamily="34" charset="0"/>
                <a:cs typeface="Calibri" panose="020F0502020204030204" pitchFamily="34" charset="0"/>
              </a:rPr>
              <a:t> </a:t>
            </a:r>
            <a:r>
              <a:rPr lang="de-CH" sz="1600" b="1" dirty="0">
                <a:latin typeface="Calibri" panose="020F0502020204030204" pitchFamily="34" charset="0"/>
                <a:cs typeface="Calibri" panose="020F0502020204030204" pitchFamily="34" charset="0"/>
              </a:rPr>
              <a:t>R&amp;D </a:t>
            </a:r>
            <a:r>
              <a:rPr lang="de-CH" sz="1600" b="1" dirty="0" err="1">
                <a:latin typeface="Calibri" panose="020F0502020204030204" pitchFamily="34" charset="0"/>
                <a:cs typeface="Calibri" panose="020F0502020204030204" pitchFamily="34" charset="0"/>
              </a:rPr>
              <a:t>together</a:t>
            </a:r>
            <a:r>
              <a:rPr lang="de-CH" sz="1600" b="1" dirty="0">
                <a:latin typeface="Calibri" panose="020F0502020204030204" pitchFamily="34" charset="0"/>
                <a:cs typeface="Calibri" panose="020F0502020204030204" pitchFamily="34" charset="0"/>
              </a:rPr>
              <a:t> </a:t>
            </a:r>
            <a:r>
              <a:rPr lang="de-CH" sz="1600" dirty="0">
                <a:latin typeface="Calibri" panose="020F0502020204030204" pitchFamily="34" charset="0"/>
                <a:cs typeface="Calibri" panose="020F0502020204030204" pitchFamily="34" charset="0"/>
              </a:rPr>
              <a:t>and </a:t>
            </a:r>
            <a:r>
              <a:rPr lang="en-GB" sz="1600" dirty="0">
                <a:effectLst/>
                <a:latin typeface="Calibri" panose="020F0502020204030204" pitchFamily="34" charset="0"/>
                <a:ea typeface="Georgia" panose="02040502050405020303" pitchFamily="18" charset="0"/>
                <a:cs typeface="Calibri" panose="020F0502020204030204" pitchFamily="34" charset="0"/>
              </a:rPr>
              <a:t>develop options to host the collider at </a:t>
            </a:r>
            <a:r>
              <a:rPr lang="en-GB" sz="1600" b="1" dirty="0">
                <a:effectLst/>
                <a:latin typeface="Calibri" panose="020F0502020204030204" pitchFamily="34" charset="0"/>
                <a:ea typeface="Georgia" panose="02040502050405020303" pitchFamily="18" charset="0"/>
                <a:cs typeface="Calibri" panose="020F0502020204030204" pitchFamily="34" charset="0"/>
              </a:rPr>
              <a:t>CERN</a:t>
            </a:r>
            <a:r>
              <a:rPr lang="en-GB" sz="1600" dirty="0">
                <a:effectLst/>
                <a:latin typeface="Calibri" panose="020F0502020204030204" pitchFamily="34" charset="0"/>
                <a:ea typeface="Georgia" panose="02040502050405020303" pitchFamily="18" charset="0"/>
                <a:cs typeface="Calibri" panose="020F0502020204030204" pitchFamily="34" charset="0"/>
              </a:rPr>
              <a:t> or at </a:t>
            </a:r>
            <a:r>
              <a:rPr lang="en-GB" sz="1600" dirty="0">
                <a:latin typeface="Calibri" panose="020F0502020204030204" pitchFamily="34" charset="0"/>
                <a:ea typeface="Georgia" panose="02040502050405020303" pitchFamily="18" charset="0"/>
                <a:cs typeface="Calibri" panose="020F0502020204030204" pitchFamily="34" charset="0"/>
              </a:rPr>
              <a:t>Fermilab</a:t>
            </a:r>
            <a:r>
              <a:rPr lang="en-GB" sz="1600" dirty="0">
                <a:effectLst/>
                <a:latin typeface="Calibri" panose="020F0502020204030204" pitchFamily="34" charset="0"/>
                <a:ea typeface="Georgia" panose="02040502050405020303" pitchFamily="18" charset="0"/>
                <a:cs typeface="Calibri" panose="020F0502020204030204" pitchFamily="34" charset="0"/>
              </a:rPr>
              <a:t> and potentially also </a:t>
            </a:r>
            <a:r>
              <a:rPr lang="en-GB" sz="1600" b="1" dirty="0">
                <a:effectLst/>
                <a:latin typeface="Calibri" panose="020F0502020204030204" pitchFamily="34" charset="0"/>
                <a:ea typeface="Georgia" panose="02040502050405020303" pitchFamily="18" charset="0"/>
                <a:cs typeface="Calibri" panose="020F0502020204030204" pitchFamily="34" charset="0"/>
              </a:rPr>
              <a:t>other sites</a:t>
            </a:r>
          </a:p>
          <a:p>
            <a:r>
              <a:rPr lang="en-GB" sz="1600" dirty="0">
                <a:latin typeface="Calibri" panose="020F0502020204030204" pitchFamily="34" charset="0"/>
                <a:cs typeface="Calibri" panose="020F0502020204030204" pitchFamily="34" charset="0"/>
              </a:rPr>
              <a:t>Envisage to share leadership between CERN and Fermilab</a:t>
            </a:r>
            <a:endParaRPr lang="de-CH" sz="16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C46DF14-AFA7-46C2-6B47-76B7F289280E}"/>
              </a:ext>
            </a:extLst>
          </p:cNvPr>
          <p:cNvSpPr txBox="1"/>
          <p:nvPr/>
        </p:nvSpPr>
        <p:spPr>
          <a:xfrm>
            <a:off x="163592" y="2283718"/>
            <a:ext cx="8816815" cy="1323439"/>
          </a:xfrm>
          <a:prstGeom prst="rect">
            <a:avLst/>
          </a:prstGeom>
          <a:noFill/>
        </p:spPr>
        <p:txBody>
          <a:bodyPr wrap="square" rtlCol="0">
            <a:spAutoFit/>
          </a:bodyPr>
          <a:lstStyle/>
          <a:p>
            <a:r>
              <a:rPr lang="en-US" sz="1600" b="1" dirty="0"/>
              <a:t>US submission to ESPPU:</a:t>
            </a:r>
          </a:p>
          <a:p>
            <a:r>
              <a:rPr lang="en-US" sz="1600" dirty="0" err="1"/>
              <a:t>Realisation</a:t>
            </a:r>
            <a:r>
              <a:rPr lang="en-US" sz="1600" dirty="0"/>
              <a:t> of the plan above relies on </a:t>
            </a:r>
            <a:r>
              <a:rPr lang="en-US" sz="1600" dirty="0">
                <a:solidFill>
                  <a:srgbClr val="0070C0"/>
                </a:solidFill>
              </a:rPr>
              <a:t>sustained and adequate funding in both the US and Europe, </a:t>
            </a:r>
            <a:r>
              <a:rPr lang="en-US" sz="1600" dirty="0"/>
              <a:t>and a </a:t>
            </a:r>
            <a:r>
              <a:rPr lang="en-US" sz="1600" dirty="0">
                <a:solidFill>
                  <a:srgbClr val="0070C0"/>
                </a:solidFill>
              </a:rPr>
              <a:t>close collaboration between the two regions</a:t>
            </a:r>
            <a:r>
              <a:rPr lang="en-US" sz="1600" dirty="0"/>
              <a:t>, as outlined in the next section . Potential contributions from </a:t>
            </a:r>
            <a:r>
              <a:rPr lang="en-US" sz="1600" dirty="0">
                <a:solidFill>
                  <a:srgbClr val="0070C0"/>
                </a:solidFill>
              </a:rPr>
              <a:t>other regions of the world would further strengthen </a:t>
            </a:r>
            <a:r>
              <a:rPr lang="en-US" sz="1600" dirty="0"/>
              <a:t>the </a:t>
            </a:r>
            <a:r>
              <a:rPr lang="en-US" sz="1600" dirty="0" err="1"/>
              <a:t>progam</a:t>
            </a:r>
            <a:r>
              <a:rPr lang="en-US" sz="1600" dirty="0"/>
              <a:t>.</a:t>
            </a:r>
          </a:p>
          <a:p>
            <a:r>
              <a:rPr lang="en-US" sz="1600" dirty="0"/>
              <a:t>[</a:t>
            </a:r>
            <a:r>
              <a:rPr lang="en-US" sz="1600" dirty="0">
                <a:hlinkClick r:id="rId2"/>
              </a:rPr>
              <a:t>https://arxiv.org/pdf/2503.23695</a:t>
            </a:r>
            <a:r>
              <a:rPr lang="en-US" sz="1600" dirty="0"/>
              <a:t>]</a:t>
            </a:r>
          </a:p>
        </p:txBody>
      </p:sp>
      <p:sp>
        <p:nvSpPr>
          <p:cNvPr id="15" name="TextBox 14">
            <a:extLst>
              <a:ext uri="{FF2B5EF4-FFF2-40B4-BE49-F238E27FC236}">
                <a16:creationId xmlns:a16="http://schemas.microsoft.com/office/drawing/2014/main" id="{2521639F-5BE5-7C48-F9EB-878962E59475}"/>
              </a:ext>
            </a:extLst>
          </p:cNvPr>
          <p:cNvSpPr txBox="1"/>
          <p:nvPr/>
        </p:nvSpPr>
        <p:spPr>
          <a:xfrm>
            <a:off x="179466" y="744255"/>
            <a:ext cx="8435478" cy="1323439"/>
          </a:xfrm>
          <a:prstGeom prst="rect">
            <a:avLst/>
          </a:prstGeom>
          <a:noFill/>
          <a:ln w="9525">
            <a:noFill/>
          </a:ln>
          <a:effectLst/>
        </p:spPr>
        <p:txBody>
          <a:bodyPr wrap="square" rtlCol="0">
            <a:spAutoFit/>
          </a:bodyPr>
          <a:lstStyle/>
          <a:p>
            <a:r>
              <a:rPr lang="en-US" sz="1600" b="1" dirty="0">
                <a:latin typeface="Calibri" panose="020F0502020204030204" pitchFamily="34" charset="0"/>
                <a:cs typeface="Calibri" panose="020F0502020204030204" pitchFamily="34" charset="0"/>
              </a:rPr>
              <a:t>National Academy of Science:</a:t>
            </a:r>
          </a:p>
          <a:p>
            <a:r>
              <a:rPr lang="en-US" sz="1600" dirty="0">
                <a:latin typeface="Calibri" panose="020F0502020204030204" pitchFamily="34" charset="0"/>
                <a:cs typeface="Calibri" panose="020F0502020204030204" pitchFamily="34" charset="0"/>
              </a:rPr>
              <a:t>Recommendation 1: The United States should host the world’s highest-energy elementary particle collider around the middle of the century. This requires the immediate creation of a national muon collider research and development program to enable the construction of a demonstrator of the key new technologies and their integration.</a:t>
            </a:r>
          </a:p>
        </p:txBody>
      </p:sp>
    </p:spTree>
    <p:extLst>
      <p:ext uri="{BB962C8B-B14F-4D97-AF65-F5344CB8AC3E}">
        <p14:creationId xmlns:p14="http://schemas.microsoft.com/office/powerpoint/2010/main" val="3296504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a:xfrm>
            <a:off x="1295400" y="-25162"/>
            <a:ext cx="6781800" cy="432048"/>
          </a:xfrm>
        </p:spPr>
        <p:txBody>
          <a:bodyPr>
            <a:normAutofit fontScale="90000"/>
          </a:bodyPr>
          <a:lstStyle/>
          <a:p>
            <a:pPr algn="ctr"/>
            <a:r>
              <a:rPr lang="en-GB" sz="3200" dirty="0">
                <a:latin typeface="Calibri"/>
                <a:cs typeface="Calibri"/>
              </a:rPr>
              <a:t>IMCC Partners</a:t>
            </a:r>
            <a:endParaRPr lang="en-GB" sz="3200" b="0" dirty="0">
              <a:latin typeface="Calibri"/>
              <a:cs typeface="Calibri"/>
            </a:endParaRPr>
          </a:p>
        </p:txBody>
      </p:sp>
      <p:sp>
        <p:nvSpPr>
          <p:cNvPr id="5" name="Espace réservé du numéro de diapositive 3"/>
          <p:cNvSpPr txBox="1">
            <a:spLocks/>
          </p:cNvSpPr>
          <p:nvPr/>
        </p:nvSpPr>
        <p:spPr>
          <a:xfrm>
            <a:off x="7632576" y="4555307"/>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6</a:t>
            </a:fld>
            <a:endParaRPr lang="en-GB" dirty="0"/>
          </a:p>
        </p:txBody>
      </p:sp>
      <p:graphicFrame>
        <p:nvGraphicFramePr>
          <p:cNvPr id="6" name="Table 5"/>
          <p:cNvGraphicFramePr>
            <a:graphicFrameLocks noGrp="1"/>
          </p:cNvGraphicFramePr>
          <p:nvPr/>
        </p:nvGraphicFramePr>
        <p:xfrm>
          <a:off x="107504" y="343568"/>
          <a:ext cx="2160240" cy="4604446"/>
        </p:xfrm>
        <a:graphic>
          <a:graphicData uri="http://schemas.openxmlformats.org/drawingml/2006/table">
            <a:tbl>
              <a:tblPr bandRow="1">
                <a:tableStyleId>{5C22544A-7EE6-4342-B048-85BDC9FD1C3A}</a:tableStyleId>
              </a:tblPr>
              <a:tblGrid>
                <a:gridCol w="420047">
                  <a:extLst>
                    <a:ext uri="{9D8B030D-6E8A-4147-A177-3AD203B41FA5}">
                      <a16:colId xmlns:a16="http://schemas.microsoft.com/office/drawing/2014/main" val="20000"/>
                    </a:ext>
                  </a:extLst>
                </a:gridCol>
                <a:gridCol w="1740193">
                  <a:extLst>
                    <a:ext uri="{9D8B030D-6E8A-4147-A177-3AD203B41FA5}">
                      <a16:colId xmlns:a16="http://schemas.microsoft.com/office/drawing/2014/main" val="20001"/>
                    </a:ext>
                  </a:extLst>
                </a:gridCol>
              </a:tblGrid>
              <a:tr h="200149">
                <a:tc>
                  <a:txBody>
                    <a:bodyPr/>
                    <a:lstStyle/>
                    <a:p>
                      <a:r>
                        <a:rPr lang="en-US" sz="800" dirty="0">
                          <a:latin typeface="Calibri"/>
                          <a:cs typeface="Calibri"/>
                        </a:rPr>
                        <a:t>IEIO</a:t>
                      </a:r>
                    </a:p>
                  </a:txBody>
                  <a:tcPr marT="36576" marB="36576"/>
                </a:tc>
                <a:tc>
                  <a:txBody>
                    <a:bodyPr/>
                    <a:lstStyle/>
                    <a:p>
                      <a:r>
                        <a:rPr lang="en-US" sz="800" b="1" dirty="0">
                          <a:solidFill>
                            <a:schemeClr val="tx1"/>
                          </a:solidFill>
                          <a:latin typeface="Calibri"/>
                          <a:cs typeface="Calibri"/>
                        </a:rPr>
                        <a:t>CERN</a:t>
                      </a:r>
                    </a:p>
                  </a:txBody>
                  <a:tcPr marT="36576" marB="36576"/>
                </a:tc>
                <a:extLst>
                  <a:ext uri="{0D108BD9-81ED-4DB2-BD59-A6C34878D82A}">
                    <a16:rowId xmlns:a16="http://schemas.microsoft.com/office/drawing/2014/main" val="10000"/>
                  </a:ext>
                </a:extLst>
              </a:tr>
              <a:tr h="200149">
                <a:tc>
                  <a:txBody>
                    <a:bodyPr/>
                    <a:lstStyle/>
                    <a:p>
                      <a:r>
                        <a:rPr lang="en-US" sz="800" dirty="0">
                          <a:latin typeface="Calibri"/>
                          <a:cs typeface="Calibri"/>
                        </a:rPr>
                        <a:t>FR</a:t>
                      </a:r>
                    </a:p>
                  </a:txBody>
                  <a:tcPr marT="36576" marB="36576"/>
                </a:tc>
                <a:tc>
                  <a:txBody>
                    <a:bodyPr/>
                    <a:lstStyle/>
                    <a:p>
                      <a:r>
                        <a:rPr lang="en-US" sz="800" b="1" dirty="0">
                          <a:solidFill>
                            <a:schemeClr val="tx1"/>
                          </a:solidFill>
                          <a:latin typeface="Calibri"/>
                          <a:cs typeface="Calibri"/>
                        </a:rPr>
                        <a:t>CEA-IRFU</a:t>
                      </a:r>
                    </a:p>
                  </a:txBody>
                  <a:tcPr marT="36576" marB="36576"/>
                </a:tc>
                <a:extLst>
                  <a:ext uri="{0D108BD9-81ED-4DB2-BD59-A6C34878D82A}">
                    <a16:rowId xmlns:a16="http://schemas.microsoft.com/office/drawing/2014/main" val="10001"/>
                  </a:ext>
                </a:extLst>
              </a:tr>
              <a:tr h="200149">
                <a:tc>
                  <a:txBody>
                    <a:bodyPr/>
                    <a:lstStyle/>
                    <a:p>
                      <a:endParaRPr lang="en-US" sz="800" dirty="0">
                        <a:latin typeface="Calibri"/>
                        <a:cs typeface="Calibri"/>
                      </a:endParaRPr>
                    </a:p>
                  </a:txBody>
                  <a:tcPr marT="36576" marB="36576"/>
                </a:tc>
                <a:tc>
                  <a:txBody>
                    <a:bodyPr/>
                    <a:lstStyle/>
                    <a:p>
                      <a:r>
                        <a:rPr lang="en-US" sz="800" dirty="0">
                          <a:solidFill>
                            <a:schemeClr val="tx1"/>
                          </a:solidFill>
                          <a:latin typeface="Calibri"/>
                          <a:cs typeface="Calibri"/>
                        </a:rPr>
                        <a:t>CNRS-LNCMI</a:t>
                      </a:r>
                    </a:p>
                  </a:txBody>
                  <a:tcPr marT="36576" marB="36576"/>
                </a:tc>
                <a:extLst>
                  <a:ext uri="{0D108BD9-81ED-4DB2-BD59-A6C34878D82A}">
                    <a16:rowId xmlns:a16="http://schemas.microsoft.com/office/drawing/2014/main" val="10002"/>
                  </a:ext>
                </a:extLst>
              </a:tr>
              <a:tr h="200149">
                <a:tc>
                  <a:txBody>
                    <a:bodyPr/>
                    <a:lstStyle/>
                    <a:p>
                      <a:endParaRPr lang="en-US" sz="800" dirty="0">
                        <a:latin typeface="Calibri"/>
                        <a:cs typeface="Calibri"/>
                      </a:endParaRPr>
                    </a:p>
                  </a:txBody>
                  <a:tcPr marT="36576" marB="36576"/>
                </a:tc>
                <a:tc>
                  <a:txBody>
                    <a:bodyPr/>
                    <a:lstStyle/>
                    <a:p>
                      <a:r>
                        <a:rPr lang="en-US" sz="800" b="1" i="1" dirty="0" err="1">
                          <a:solidFill>
                            <a:schemeClr val="tx1"/>
                          </a:solidFill>
                          <a:latin typeface="Calibri"/>
                          <a:cs typeface="Calibri"/>
                        </a:rPr>
                        <a:t>Ecoles</a:t>
                      </a:r>
                      <a:r>
                        <a:rPr lang="en-US" sz="800" b="1" i="1" dirty="0">
                          <a:solidFill>
                            <a:schemeClr val="tx1"/>
                          </a:solidFill>
                          <a:latin typeface="Calibri"/>
                          <a:cs typeface="Calibri"/>
                        </a:rPr>
                        <a:t> des Mines St-Etienne</a:t>
                      </a:r>
                    </a:p>
                  </a:txBody>
                  <a:tcPr marT="36576" marB="36576"/>
                </a:tc>
                <a:extLst>
                  <a:ext uri="{0D108BD9-81ED-4DB2-BD59-A6C34878D82A}">
                    <a16:rowId xmlns:a16="http://schemas.microsoft.com/office/drawing/2014/main" val="2809196396"/>
                  </a:ext>
                </a:extLst>
              </a:tr>
              <a:tr h="200149">
                <a:tc>
                  <a:txBody>
                    <a:bodyPr/>
                    <a:lstStyle/>
                    <a:p>
                      <a:r>
                        <a:rPr lang="en-US" sz="800" dirty="0">
                          <a:latin typeface="Calibri"/>
                          <a:cs typeface="Calibri"/>
                        </a:rPr>
                        <a:t>DE</a:t>
                      </a:r>
                    </a:p>
                  </a:txBody>
                  <a:tcPr marT="36576" marB="36576"/>
                </a:tc>
                <a:tc>
                  <a:txBody>
                    <a:bodyPr/>
                    <a:lstStyle/>
                    <a:p>
                      <a:r>
                        <a:rPr lang="en-US" sz="800" dirty="0">
                          <a:solidFill>
                            <a:schemeClr val="tx1"/>
                          </a:solidFill>
                          <a:latin typeface="Calibri"/>
                          <a:cs typeface="Calibri"/>
                        </a:rPr>
                        <a:t>DESY</a:t>
                      </a:r>
                    </a:p>
                  </a:txBody>
                  <a:tcPr marT="36576" marB="36576"/>
                </a:tc>
                <a:extLst>
                  <a:ext uri="{0D108BD9-81ED-4DB2-BD59-A6C34878D82A}">
                    <a16:rowId xmlns:a16="http://schemas.microsoft.com/office/drawing/2014/main" val="10003"/>
                  </a:ext>
                </a:extLst>
              </a:tr>
              <a:tr h="201168">
                <a:tc>
                  <a:txBody>
                    <a:bodyPr/>
                    <a:lstStyle/>
                    <a:p>
                      <a:endParaRPr lang="en-US" sz="800" dirty="0">
                        <a:latin typeface="Calibri"/>
                        <a:cs typeface="Calibri"/>
                      </a:endParaRPr>
                    </a:p>
                  </a:txBody>
                  <a:tcPr marT="36576" marB="365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Calibri"/>
                          <a:cs typeface="Calibri"/>
                        </a:rPr>
                        <a:t>Technical University of Darmstadt</a:t>
                      </a:r>
                    </a:p>
                  </a:txBody>
                  <a:tcPr marT="36576" marB="36576"/>
                </a:tc>
                <a:extLst>
                  <a:ext uri="{0D108BD9-81ED-4DB2-BD59-A6C34878D82A}">
                    <a16:rowId xmlns:a16="http://schemas.microsoft.com/office/drawing/2014/main" val="10004"/>
                  </a:ext>
                </a:extLst>
              </a:tr>
              <a:tr h="200149">
                <a:tc>
                  <a:txBody>
                    <a:bodyPr/>
                    <a:lstStyle/>
                    <a:p>
                      <a:endParaRPr lang="en-US" sz="800" dirty="0">
                        <a:latin typeface="Calibri"/>
                        <a:cs typeface="Calibri"/>
                      </a:endParaRPr>
                    </a:p>
                  </a:txBody>
                  <a:tcPr marT="36576" marB="36576"/>
                </a:tc>
                <a:tc>
                  <a:txBody>
                    <a:bodyPr/>
                    <a:lstStyle/>
                    <a:p>
                      <a:r>
                        <a:rPr lang="en-US" sz="800" b="1" dirty="0">
                          <a:solidFill>
                            <a:schemeClr val="tx1"/>
                          </a:solidFill>
                          <a:latin typeface="Calibri"/>
                          <a:cs typeface="Calibri"/>
                        </a:rPr>
                        <a:t>University</a:t>
                      </a:r>
                      <a:r>
                        <a:rPr lang="en-US" sz="800" b="1" baseline="0" dirty="0">
                          <a:solidFill>
                            <a:schemeClr val="tx1"/>
                          </a:solidFill>
                          <a:latin typeface="Calibri"/>
                          <a:cs typeface="Calibri"/>
                        </a:rPr>
                        <a:t> of Rostock</a:t>
                      </a:r>
                    </a:p>
                  </a:txBody>
                  <a:tcPr marT="36576" marB="36576"/>
                </a:tc>
                <a:extLst>
                  <a:ext uri="{0D108BD9-81ED-4DB2-BD59-A6C34878D82A}">
                    <a16:rowId xmlns:a16="http://schemas.microsoft.com/office/drawing/2014/main" val="10005"/>
                  </a:ext>
                </a:extLst>
              </a:tr>
              <a:tr h="200149">
                <a:tc>
                  <a:txBody>
                    <a:bodyPr/>
                    <a:lstStyle/>
                    <a:p>
                      <a:endParaRPr lang="en-US" sz="800" dirty="0">
                        <a:latin typeface="Calibri"/>
                        <a:cs typeface="Calibri"/>
                      </a:endParaRPr>
                    </a:p>
                  </a:txBody>
                  <a:tcPr marT="36576" marB="36576"/>
                </a:tc>
                <a:tc>
                  <a:txBody>
                    <a:bodyPr/>
                    <a:lstStyle/>
                    <a:p>
                      <a:r>
                        <a:rPr lang="en-US" sz="800" baseline="0" dirty="0">
                          <a:solidFill>
                            <a:schemeClr val="tx1"/>
                          </a:solidFill>
                          <a:latin typeface="Calibri"/>
                          <a:cs typeface="Calibri"/>
                        </a:rPr>
                        <a:t>KIT</a:t>
                      </a:r>
                    </a:p>
                  </a:txBody>
                  <a:tcPr marT="36576" marB="36576"/>
                </a:tc>
                <a:extLst>
                  <a:ext uri="{0D108BD9-81ED-4DB2-BD59-A6C34878D82A}">
                    <a16:rowId xmlns:a16="http://schemas.microsoft.com/office/drawing/2014/main" val="10006"/>
                  </a:ext>
                </a:extLst>
              </a:tr>
              <a:tr h="200149">
                <a:tc>
                  <a:txBody>
                    <a:bodyPr/>
                    <a:lstStyle/>
                    <a:p>
                      <a:r>
                        <a:rPr lang="en-US" sz="800" dirty="0">
                          <a:latin typeface="Calibri"/>
                          <a:cs typeface="Calibri"/>
                        </a:rPr>
                        <a:t>UK</a:t>
                      </a:r>
                    </a:p>
                  </a:txBody>
                  <a:tcPr marT="36576" marB="36576"/>
                </a:tc>
                <a:tc>
                  <a:txBody>
                    <a:bodyPr/>
                    <a:lstStyle/>
                    <a:p>
                      <a:r>
                        <a:rPr lang="en-US" sz="800" b="1" i="0" dirty="0">
                          <a:solidFill>
                            <a:schemeClr val="tx1"/>
                          </a:solidFill>
                          <a:latin typeface="Calibri"/>
                          <a:cs typeface="Calibri"/>
                        </a:rPr>
                        <a:t>RAL</a:t>
                      </a:r>
                    </a:p>
                  </a:txBody>
                  <a:tcPr marT="36576" marB="36576"/>
                </a:tc>
                <a:extLst>
                  <a:ext uri="{0D108BD9-81ED-4DB2-BD59-A6C34878D82A}">
                    <a16:rowId xmlns:a16="http://schemas.microsoft.com/office/drawing/2014/main" val="10007"/>
                  </a:ext>
                </a:extLst>
              </a:tr>
              <a:tr h="200149">
                <a:tc>
                  <a:txBody>
                    <a:bodyPr/>
                    <a:lstStyle/>
                    <a:p>
                      <a:endParaRPr lang="en-US" sz="800" dirty="0">
                        <a:latin typeface="Calibri"/>
                        <a:cs typeface="Calibri"/>
                      </a:endParaRPr>
                    </a:p>
                  </a:txBody>
                  <a:tcPr marT="36576" marB="36576"/>
                </a:tc>
                <a:tc>
                  <a:txBody>
                    <a:bodyPr/>
                    <a:lstStyle/>
                    <a:p>
                      <a:r>
                        <a:rPr lang="en-US" sz="800" baseline="0" dirty="0">
                          <a:solidFill>
                            <a:schemeClr val="tx1"/>
                          </a:solidFill>
                          <a:latin typeface="Calibri"/>
                          <a:cs typeface="Calibri"/>
                        </a:rPr>
                        <a:t>UK Research and Innovation</a:t>
                      </a:r>
                    </a:p>
                  </a:txBody>
                  <a:tcPr marT="36576" marB="36576"/>
                </a:tc>
                <a:extLst>
                  <a:ext uri="{0D108BD9-81ED-4DB2-BD59-A6C34878D82A}">
                    <a16:rowId xmlns:a16="http://schemas.microsoft.com/office/drawing/2014/main" val="4109021610"/>
                  </a:ext>
                </a:extLst>
              </a:tr>
              <a:tr h="200149">
                <a:tc>
                  <a:txBody>
                    <a:bodyPr/>
                    <a:lstStyle/>
                    <a:p>
                      <a:endParaRPr lang="en-US" sz="800" dirty="0">
                        <a:latin typeface="Calibri"/>
                        <a:cs typeface="Calibri"/>
                      </a:endParaRPr>
                    </a:p>
                  </a:txBody>
                  <a:tcPr marT="36576" marB="36576"/>
                </a:tc>
                <a:tc>
                  <a:txBody>
                    <a:bodyPr/>
                    <a:lstStyle/>
                    <a:p>
                      <a:r>
                        <a:rPr lang="en-US" sz="800" b="1" i="0" baseline="0" dirty="0">
                          <a:solidFill>
                            <a:schemeClr val="tx1"/>
                          </a:solidFill>
                          <a:latin typeface="Calibri"/>
                          <a:cs typeface="Calibri"/>
                        </a:rPr>
                        <a:t>University of Lancaster</a:t>
                      </a:r>
                    </a:p>
                  </a:txBody>
                  <a:tcPr marT="36576" marB="36576"/>
                </a:tc>
                <a:extLst>
                  <a:ext uri="{0D108BD9-81ED-4DB2-BD59-A6C34878D82A}">
                    <a16:rowId xmlns:a16="http://schemas.microsoft.com/office/drawing/2014/main" val="10008"/>
                  </a:ext>
                </a:extLst>
              </a:tr>
              <a:tr h="200149">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University of Southampton</a:t>
                      </a:r>
                    </a:p>
                  </a:txBody>
                  <a:tcPr marT="36576" marB="36576"/>
                </a:tc>
                <a:extLst>
                  <a:ext uri="{0D108BD9-81ED-4DB2-BD59-A6C34878D82A}">
                    <a16:rowId xmlns:a16="http://schemas.microsoft.com/office/drawing/2014/main" val="10009"/>
                  </a:ext>
                </a:extLst>
              </a:tr>
              <a:tr h="200149">
                <a:tc>
                  <a:txBody>
                    <a:bodyPr/>
                    <a:lstStyle/>
                    <a:p>
                      <a:endParaRPr lang="en-US" sz="800" dirty="0">
                        <a:latin typeface="Calibri"/>
                        <a:cs typeface="Calibri"/>
                      </a:endParaRPr>
                    </a:p>
                  </a:txBody>
                  <a:tcPr marT="36576" marB="36576"/>
                </a:tc>
                <a:tc>
                  <a:txBody>
                    <a:bodyPr/>
                    <a:lstStyle/>
                    <a:p>
                      <a:r>
                        <a:rPr lang="en-US" sz="800" b="1" i="0" baseline="0" dirty="0">
                          <a:solidFill>
                            <a:schemeClr val="tx1"/>
                          </a:solidFill>
                          <a:latin typeface="Calibri"/>
                          <a:cs typeface="Calibri"/>
                        </a:rPr>
                        <a:t>University of </a:t>
                      </a:r>
                      <a:r>
                        <a:rPr lang="en-US" sz="800" b="1" i="0" baseline="0" dirty="0" err="1">
                          <a:solidFill>
                            <a:schemeClr val="tx1"/>
                          </a:solidFill>
                          <a:latin typeface="Calibri"/>
                          <a:cs typeface="Calibri"/>
                        </a:rPr>
                        <a:t>Strathclyde</a:t>
                      </a:r>
                      <a:endParaRPr lang="en-US" sz="800" b="1" i="0" baseline="0" dirty="0">
                        <a:solidFill>
                          <a:schemeClr val="tx1"/>
                        </a:solidFill>
                        <a:latin typeface="Calibri"/>
                        <a:cs typeface="Calibri"/>
                      </a:endParaRPr>
                    </a:p>
                  </a:txBody>
                  <a:tcPr marT="36576" marB="36576"/>
                </a:tc>
                <a:extLst>
                  <a:ext uri="{0D108BD9-81ED-4DB2-BD59-A6C34878D82A}">
                    <a16:rowId xmlns:a16="http://schemas.microsoft.com/office/drawing/2014/main" val="10010"/>
                  </a:ext>
                </a:extLst>
              </a:tr>
              <a:tr h="200149">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University of Sussex</a:t>
                      </a:r>
                    </a:p>
                  </a:txBody>
                  <a:tcPr marT="36576" marB="36576"/>
                </a:tc>
                <a:extLst>
                  <a:ext uri="{0D108BD9-81ED-4DB2-BD59-A6C34878D82A}">
                    <a16:rowId xmlns:a16="http://schemas.microsoft.com/office/drawing/2014/main" val="10011"/>
                  </a:ext>
                </a:extLst>
              </a:tr>
              <a:tr h="200149">
                <a:tc>
                  <a:txBody>
                    <a:bodyPr/>
                    <a:lstStyle/>
                    <a:p>
                      <a:endParaRPr lang="en-US" sz="800">
                        <a:latin typeface="Calibri"/>
                        <a:cs typeface="Calibri"/>
                      </a:endParaRPr>
                    </a:p>
                  </a:txBody>
                  <a:tcPr marT="36576" marB="36576"/>
                </a:tc>
                <a:tc>
                  <a:txBody>
                    <a:bodyPr/>
                    <a:lstStyle/>
                    <a:p>
                      <a:r>
                        <a:rPr lang="en-US" sz="800" b="1" baseline="0" dirty="0">
                          <a:solidFill>
                            <a:schemeClr val="tx1"/>
                          </a:solidFill>
                          <a:latin typeface="Calibri"/>
                          <a:cs typeface="Calibri"/>
                        </a:rPr>
                        <a:t>Imperial College London</a:t>
                      </a:r>
                    </a:p>
                  </a:txBody>
                  <a:tcPr marT="36576" marB="36576"/>
                </a:tc>
                <a:extLst>
                  <a:ext uri="{0D108BD9-81ED-4DB2-BD59-A6C34878D82A}">
                    <a16:rowId xmlns:a16="http://schemas.microsoft.com/office/drawing/2014/main" val="10012"/>
                  </a:ext>
                </a:extLst>
              </a:tr>
              <a:tr h="200149">
                <a:tc>
                  <a:txBody>
                    <a:bodyPr/>
                    <a:lstStyle/>
                    <a:p>
                      <a:endParaRPr lang="en-US" sz="800">
                        <a:latin typeface="Calibri"/>
                        <a:cs typeface="Calibri"/>
                      </a:endParaRPr>
                    </a:p>
                  </a:txBody>
                  <a:tcPr marT="36576" marB="36576"/>
                </a:tc>
                <a:tc>
                  <a:txBody>
                    <a:bodyPr/>
                    <a:lstStyle/>
                    <a:p>
                      <a:r>
                        <a:rPr lang="en-US" sz="800" b="1" dirty="0">
                          <a:solidFill>
                            <a:schemeClr val="tx1"/>
                          </a:solidFill>
                          <a:latin typeface="Calibri"/>
                          <a:cs typeface="Calibri"/>
                        </a:rPr>
                        <a:t>Royal Holloway</a:t>
                      </a:r>
                    </a:p>
                  </a:txBody>
                  <a:tcPr marT="36576" marB="36576"/>
                </a:tc>
                <a:extLst>
                  <a:ext uri="{0D108BD9-81ED-4DB2-BD59-A6C34878D82A}">
                    <a16:rowId xmlns:a16="http://schemas.microsoft.com/office/drawing/2014/main" val="10013"/>
                  </a:ext>
                </a:extLst>
              </a:tr>
              <a:tr h="200149">
                <a:tc>
                  <a:txBody>
                    <a:bodyPr/>
                    <a:lstStyle/>
                    <a:p>
                      <a:endParaRPr lang="en-US" sz="800">
                        <a:latin typeface="Calibri"/>
                        <a:cs typeface="Calibri"/>
                      </a:endParaRPr>
                    </a:p>
                  </a:txBody>
                  <a:tcPr marT="36576" marB="36576"/>
                </a:tc>
                <a:tc>
                  <a:txBody>
                    <a:bodyPr/>
                    <a:lstStyle/>
                    <a:p>
                      <a:r>
                        <a:rPr lang="en-US" sz="800" b="1" dirty="0">
                          <a:solidFill>
                            <a:schemeClr val="tx1"/>
                          </a:solidFill>
                          <a:latin typeface="Calibri"/>
                          <a:cs typeface="Calibri"/>
                        </a:rPr>
                        <a:t>University of </a:t>
                      </a:r>
                      <a:r>
                        <a:rPr lang="en-US" sz="800" b="1" dirty="0" err="1">
                          <a:solidFill>
                            <a:schemeClr val="tx1"/>
                          </a:solidFill>
                          <a:latin typeface="Calibri"/>
                          <a:cs typeface="Calibri"/>
                        </a:rPr>
                        <a:t>Huddersfield</a:t>
                      </a:r>
                      <a:endParaRPr lang="en-US" sz="800" b="1" dirty="0">
                        <a:solidFill>
                          <a:schemeClr val="tx1"/>
                        </a:solidFill>
                        <a:latin typeface="Calibri"/>
                        <a:cs typeface="Calibri"/>
                      </a:endParaRPr>
                    </a:p>
                  </a:txBody>
                  <a:tcPr marT="36576" marB="36576"/>
                </a:tc>
                <a:extLst>
                  <a:ext uri="{0D108BD9-81ED-4DB2-BD59-A6C34878D82A}">
                    <a16:rowId xmlns:a16="http://schemas.microsoft.com/office/drawing/2014/main" val="10014"/>
                  </a:ext>
                </a:extLst>
              </a:tr>
              <a:tr h="200149">
                <a:tc>
                  <a:txBody>
                    <a:bodyPr/>
                    <a:lstStyle/>
                    <a:p>
                      <a:endParaRPr lang="en-US" sz="800" dirty="0">
                        <a:latin typeface="Calibri"/>
                        <a:cs typeface="Calibri"/>
                      </a:endParaRPr>
                    </a:p>
                  </a:txBody>
                  <a:tcPr marT="36576" marB="365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Calibri"/>
                          <a:cs typeface="Calibri"/>
                        </a:rPr>
                        <a:t>University of Oxford</a:t>
                      </a:r>
                    </a:p>
                  </a:txBody>
                  <a:tcPr marT="36576" marB="36576"/>
                </a:tc>
                <a:extLst>
                  <a:ext uri="{0D108BD9-81ED-4DB2-BD59-A6C34878D82A}">
                    <a16:rowId xmlns:a16="http://schemas.microsoft.com/office/drawing/2014/main" val="10015"/>
                  </a:ext>
                </a:extLst>
              </a:tr>
              <a:tr h="200149">
                <a:tc>
                  <a:txBody>
                    <a:bodyPr/>
                    <a:lstStyle/>
                    <a:p>
                      <a:endParaRPr lang="en-US" sz="800" dirty="0">
                        <a:latin typeface="Calibri"/>
                        <a:cs typeface="Calibri"/>
                      </a:endParaRPr>
                    </a:p>
                  </a:txBody>
                  <a:tcPr marT="36576" marB="36576"/>
                </a:tc>
                <a:tc>
                  <a:txBody>
                    <a:bodyPr/>
                    <a:lstStyle/>
                    <a:p>
                      <a:r>
                        <a:rPr lang="en-US" sz="800" b="1" dirty="0">
                          <a:solidFill>
                            <a:schemeClr val="tx1"/>
                          </a:solidFill>
                          <a:latin typeface="Calibri"/>
                          <a:cs typeface="Calibri"/>
                        </a:rPr>
                        <a:t>University of</a:t>
                      </a:r>
                      <a:r>
                        <a:rPr lang="en-US" sz="800" b="1" baseline="0" dirty="0">
                          <a:solidFill>
                            <a:schemeClr val="tx1"/>
                          </a:solidFill>
                          <a:latin typeface="Calibri"/>
                          <a:cs typeface="Calibri"/>
                        </a:rPr>
                        <a:t> Warwick</a:t>
                      </a:r>
                      <a:endParaRPr lang="en-US" sz="800" b="1" dirty="0">
                        <a:solidFill>
                          <a:schemeClr val="tx1"/>
                        </a:solidFill>
                        <a:latin typeface="Calibri"/>
                        <a:cs typeface="Calibri"/>
                      </a:endParaRPr>
                    </a:p>
                  </a:txBody>
                  <a:tcPr marT="36576" marB="36576"/>
                </a:tc>
                <a:extLst>
                  <a:ext uri="{0D108BD9-81ED-4DB2-BD59-A6C34878D82A}">
                    <a16:rowId xmlns:a16="http://schemas.microsoft.com/office/drawing/2014/main" val="10016"/>
                  </a:ext>
                </a:extLst>
              </a:tr>
              <a:tr h="200149">
                <a:tc>
                  <a:txBody>
                    <a:bodyPr/>
                    <a:lstStyle/>
                    <a:p>
                      <a:endParaRPr lang="en-US" sz="800">
                        <a:latin typeface="Calibri"/>
                        <a:cs typeface="Calibri"/>
                      </a:endParaRPr>
                    </a:p>
                  </a:txBody>
                  <a:tcPr marT="36576" marB="36576"/>
                </a:tc>
                <a:tc>
                  <a:txBody>
                    <a:bodyPr/>
                    <a:lstStyle/>
                    <a:p>
                      <a:r>
                        <a:rPr lang="en-US" sz="800" b="1" i="0" dirty="0">
                          <a:solidFill>
                            <a:schemeClr val="tx1"/>
                          </a:solidFill>
                          <a:latin typeface="Calibri"/>
                          <a:cs typeface="Calibri"/>
                        </a:rPr>
                        <a:t>University of Durham</a:t>
                      </a:r>
                    </a:p>
                  </a:txBody>
                  <a:tcPr marT="36576" marB="36576"/>
                </a:tc>
                <a:extLst>
                  <a:ext uri="{0D108BD9-81ED-4DB2-BD59-A6C34878D82A}">
                    <a16:rowId xmlns:a16="http://schemas.microsoft.com/office/drawing/2014/main" val="1248444713"/>
                  </a:ext>
                </a:extLst>
              </a:tr>
              <a:tr h="200149">
                <a:tc>
                  <a:txBody>
                    <a:bodyPr/>
                    <a:lstStyle/>
                    <a:p>
                      <a:endParaRPr lang="en-US" sz="800">
                        <a:latin typeface="Calibri"/>
                        <a:cs typeface="Calibri"/>
                      </a:endParaRPr>
                    </a:p>
                  </a:txBody>
                  <a:tcPr marT="36576" marB="36576"/>
                </a:tc>
                <a:tc>
                  <a:txBody>
                    <a:bodyPr/>
                    <a:lstStyle/>
                    <a:p>
                      <a:r>
                        <a:rPr lang="en-US" sz="800" b="1" i="0" dirty="0">
                          <a:solidFill>
                            <a:schemeClr val="tx1"/>
                          </a:solidFill>
                          <a:latin typeface="Calibri"/>
                          <a:cs typeface="Calibri"/>
                        </a:rPr>
                        <a:t>University of Birmingham</a:t>
                      </a:r>
                    </a:p>
                  </a:txBody>
                  <a:tcPr marT="36576" marB="36576"/>
                </a:tc>
                <a:extLst>
                  <a:ext uri="{0D108BD9-81ED-4DB2-BD59-A6C34878D82A}">
                    <a16:rowId xmlns:a16="http://schemas.microsoft.com/office/drawing/2014/main" val="2231115846"/>
                  </a:ext>
                </a:extLst>
              </a:tr>
              <a:tr h="200149">
                <a:tc>
                  <a:txBody>
                    <a:bodyPr/>
                    <a:lstStyle/>
                    <a:p>
                      <a:endParaRPr lang="en-US" sz="800">
                        <a:latin typeface="Calibri"/>
                        <a:cs typeface="Calibri"/>
                      </a:endParaRPr>
                    </a:p>
                  </a:txBody>
                  <a:tcPr marT="36576" marB="36576"/>
                </a:tc>
                <a:tc>
                  <a:txBody>
                    <a:bodyPr/>
                    <a:lstStyle/>
                    <a:p>
                      <a:r>
                        <a:rPr lang="en-US" sz="800" b="1" i="1" dirty="0">
                          <a:solidFill>
                            <a:schemeClr val="tx1"/>
                          </a:solidFill>
                          <a:latin typeface="Calibri"/>
                          <a:cs typeface="Calibri"/>
                        </a:rPr>
                        <a:t>University of Cambridge</a:t>
                      </a:r>
                    </a:p>
                  </a:txBody>
                  <a:tcPr marT="36576" marB="36576"/>
                </a:tc>
                <a:extLst>
                  <a:ext uri="{0D108BD9-81ED-4DB2-BD59-A6C34878D82A}">
                    <a16:rowId xmlns:a16="http://schemas.microsoft.com/office/drawing/2014/main" val="2549259523"/>
                  </a:ext>
                </a:extLst>
              </a:tr>
              <a:tr h="200149">
                <a:tc>
                  <a:txBody>
                    <a:bodyPr/>
                    <a:lstStyle/>
                    <a:p>
                      <a:r>
                        <a:rPr lang="en-US" sz="800" dirty="0">
                          <a:latin typeface="Calibri"/>
                          <a:cs typeface="Calibri"/>
                        </a:rPr>
                        <a:t>NL</a:t>
                      </a:r>
                    </a:p>
                  </a:txBody>
                  <a:tcPr marT="36576" marB="36576"/>
                </a:tc>
                <a:tc>
                  <a:txBody>
                    <a:bodyPr/>
                    <a:lstStyle/>
                    <a:p>
                      <a:r>
                        <a:rPr lang="en-US" sz="800" b="1" dirty="0">
                          <a:solidFill>
                            <a:schemeClr val="tx1"/>
                          </a:solidFill>
                          <a:latin typeface="Calibri"/>
                          <a:cs typeface="Calibri"/>
                        </a:rPr>
                        <a:t>University of Twente</a:t>
                      </a:r>
                    </a:p>
                  </a:txBody>
                  <a:tcPr marT="36576" marB="36576"/>
                </a:tc>
                <a:extLst>
                  <a:ext uri="{0D108BD9-81ED-4DB2-BD59-A6C34878D82A}">
                    <a16:rowId xmlns:a16="http://schemas.microsoft.com/office/drawing/2014/main" val="2413923563"/>
                  </a:ext>
                </a:extLst>
              </a:tr>
            </a:tbl>
          </a:graphicData>
        </a:graphic>
      </p:graphicFrame>
      <p:graphicFrame>
        <p:nvGraphicFramePr>
          <p:cNvPr id="10" name="Table 9"/>
          <p:cNvGraphicFramePr>
            <a:graphicFrameLocks noGrp="1"/>
          </p:cNvGraphicFramePr>
          <p:nvPr/>
        </p:nvGraphicFramePr>
        <p:xfrm>
          <a:off x="4572000" y="358391"/>
          <a:ext cx="2160240" cy="4425696"/>
        </p:xfrm>
        <a:graphic>
          <a:graphicData uri="http://schemas.openxmlformats.org/drawingml/2006/table">
            <a:tbl>
              <a:tblPr bandRow="1">
                <a:tableStyleId>{5C22544A-7EE6-4342-B048-85BDC9FD1C3A}</a:tableStyleId>
              </a:tblPr>
              <a:tblGrid>
                <a:gridCol w="43204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tblGrid>
              <a:tr h="201168">
                <a:tc>
                  <a:txBody>
                    <a:bodyPr/>
                    <a:lstStyle/>
                    <a:p>
                      <a:r>
                        <a:rPr lang="en-US" sz="800" dirty="0">
                          <a:latin typeface="Calibri"/>
                          <a:cs typeface="Calibri"/>
                        </a:rPr>
                        <a:t>FI</a:t>
                      </a:r>
                    </a:p>
                  </a:txBody>
                  <a:tcPr marT="36576" marB="36576"/>
                </a:tc>
                <a:tc>
                  <a:txBody>
                    <a:bodyPr/>
                    <a:lstStyle/>
                    <a:p>
                      <a:r>
                        <a:rPr lang="en-US" sz="800" b="1" dirty="0">
                          <a:solidFill>
                            <a:schemeClr val="tx1"/>
                          </a:solidFill>
                          <a:latin typeface="Calibri"/>
                          <a:cs typeface="Calibri"/>
                        </a:rPr>
                        <a:t>Tampere</a:t>
                      </a:r>
                      <a:r>
                        <a:rPr lang="en-US" sz="800" b="1" baseline="0" dirty="0">
                          <a:solidFill>
                            <a:schemeClr val="tx1"/>
                          </a:solidFill>
                          <a:latin typeface="Calibri"/>
                          <a:cs typeface="Calibri"/>
                        </a:rPr>
                        <a:t> University</a:t>
                      </a:r>
                      <a:endParaRPr lang="en-US" sz="800" b="1" dirty="0">
                        <a:solidFill>
                          <a:schemeClr val="tx1"/>
                        </a:solidFill>
                        <a:latin typeface="Calibri"/>
                        <a:cs typeface="Calibri"/>
                      </a:endParaRPr>
                    </a:p>
                  </a:txBody>
                  <a:tcPr marT="36576" marB="36576"/>
                </a:tc>
                <a:extLst>
                  <a:ext uri="{0D108BD9-81ED-4DB2-BD59-A6C34878D82A}">
                    <a16:rowId xmlns:a16="http://schemas.microsoft.com/office/drawing/2014/main" val="10004"/>
                  </a:ext>
                </a:extLst>
              </a:tr>
              <a:tr h="201168">
                <a:tc>
                  <a:txBody>
                    <a:bodyPr/>
                    <a:lstStyle/>
                    <a:p>
                      <a:endParaRPr lang="en-US" sz="800" dirty="0">
                        <a:latin typeface="Calibri"/>
                        <a:cs typeface="Calibri"/>
                      </a:endParaRPr>
                    </a:p>
                  </a:txBody>
                  <a:tcPr marT="36576" marB="36576"/>
                </a:tc>
                <a:tc>
                  <a:txBody>
                    <a:bodyPr/>
                    <a:lstStyle/>
                    <a:p>
                      <a:r>
                        <a:rPr lang="en-US" sz="800" b="1" i="1" dirty="0">
                          <a:solidFill>
                            <a:schemeClr val="tx1"/>
                          </a:solidFill>
                          <a:latin typeface="Calibri"/>
                          <a:cs typeface="Calibri"/>
                        </a:rPr>
                        <a:t>HIP, University of Helsinki</a:t>
                      </a:r>
                    </a:p>
                  </a:txBody>
                  <a:tcPr marT="36576" marB="36576"/>
                </a:tc>
                <a:extLst>
                  <a:ext uri="{0D108BD9-81ED-4DB2-BD59-A6C34878D82A}">
                    <a16:rowId xmlns:a16="http://schemas.microsoft.com/office/drawing/2014/main" val="3469278095"/>
                  </a:ext>
                </a:extLst>
              </a:tr>
              <a:tr h="201168">
                <a:tc>
                  <a:txBody>
                    <a:bodyPr/>
                    <a:lstStyle/>
                    <a:p>
                      <a:r>
                        <a:rPr lang="en-US" sz="800" dirty="0">
                          <a:latin typeface="Calibri"/>
                          <a:cs typeface="Calibri"/>
                        </a:rPr>
                        <a:t>LAT</a:t>
                      </a:r>
                    </a:p>
                  </a:txBody>
                  <a:tcPr marT="36576" marB="36576"/>
                </a:tc>
                <a:tc>
                  <a:txBody>
                    <a:bodyPr/>
                    <a:lstStyle/>
                    <a:p>
                      <a:r>
                        <a:rPr lang="en-US" sz="800" b="1" i="0" dirty="0">
                          <a:solidFill>
                            <a:schemeClr val="tx1"/>
                          </a:solidFill>
                          <a:latin typeface="Calibri"/>
                          <a:cs typeface="Calibri"/>
                        </a:rPr>
                        <a:t>Riga Technical University</a:t>
                      </a:r>
                    </a:p>
                  </a:txBody>
                  <a:tcPr marT="36576" marB="36576"/>
                </a:tc>
                <a:extLst>
                  <a:ext uri="{0D108BD9-81ED-4DB2-BD59-A6C34878D82A}">
                    <a16:rowId xmlns:a16="http://schemas.microsoft.com/office/drawing/2014/main" val="10005"/>
                  </a:ext>
                </a:extLst>
              </a:tr>
              <a:tr h="201168">
                <a:tc>
                  <a:txBody>
                    <a:bodyPr/>
                    <a:lstStyle/>
                    <a:p>
                      <a:r>
                        <a:rPr lang="en-US" sz="800" dirty="0">
                          <a:latin typeface="Calibri"/>
                          <a:cs typeface="Calibri"/>
                        </a:rPr>
                        <a:t>CH</a:t>
                      </a:r>
                    </a:p>
                  </a:txBody>
                  <a:tcPr marT="36576" marB="36576"/>
                </a:tc>
                <a:tc>
                  <a:txBody>
                    <a:bodyPr/>
                    <a:lstStyle/>
                    <a:p>
                      <a:r>
                        <a:rPr lang="en-US" sz="800" b="1" i="0" dirty="0">
                          <a:solidFill>
                            <a:schemeClr val="tx1"/>
                          </a:solidFill>
                          <a:latin typeface="Calibri"/>
                          <a:cs typeface="Calibri"/>
                        </a:rPr>
                        <a:t>PSI</a:t>
                      </a:r>
                    </a:p>
                  </a:txBody>
                  <a:tcPr marT="36576" marB="36576"/>
                </a:tc>
                <a:extLst>
                  <a:ext uri="{0D108BD9-81ED-4DB2-BD59-A6C34878D82A}">
                    <a16:rowId xmlns:a16="http://schemas.microsoft.com/office/drawing/2014/main" val="10006"/>
                  </a:ext>
                </a:extLst>
              </a:tr>
              <a:tr h="201168">
                <a:tc>
                  <a:txBody>
                    <a:bodyPr/>
                    <a:lstStyle/>
                    <a:p>
                      <a:endParaRPr lang="en-US" sz="800" dirty="0">
                        <a:latin typeface="Calibri"/>
                        <a:cs typeface="Calibri"/>
                      </a:endParaRPr>
                    </a:p>
                  </a:txBody>
                  <a:tcPr marT="36576" marB="36576"/>
                </a:tc>
                <a:tc>
                  <a:txBody>
                    <a:bodyPr/>
                    <a:lstStyle/>
                    <a:p>
                      <a:r>
                        <a:rPr lang="en-US" sz="800" b="1" i="0" dirty="0">
                          <a:solidFill>
                            <a:schemeClr val="tx1"/>
                          </a:solidFill>
                          <a:latin typeface="Calibri"/>
                          <a:cs typeface="Calibri"/>
                        </a:rPr>
                        <a:t>University of Geneva</a:t>
                      </a:r>
                    </a:p>
                  </a:txBody>
                  <a:tcPr marT="36576" marB="36576"/>
                </a:tc>
                <a:extLst>
                  <a:ext uri="{0D108BD9-81ED-4DB2-BD59-A6C34878D82A}">
                    <a16:rowId xmlns:a16="http://schemas.microsoft.com/office/drawing/2014/main" val="10007"/>
                  </a:ext>
                </a:extLst>
              </a:tr>
              <a:tr h="201168">
                <a:tc>
                  <a:txBody>
                    <a:bodyPr/>
                    <a:lstStyle/>
                    <a:p>
                      <a:endParaRPr lang="en-US" sz="800" dirty="0">
                        <a:latin typeface="Calibri"/>
                        <a:cs typeface="Calibri"/>
                      </a:endParaRPr>
                    </a:p>
                  </a:txBody>
                  <a:tcPr marT="36576" marB="36576"/>
                </a:tc>
                <a:tc>
                  <a:txBody>
                    <a:bodyPr/>
                    <a:lstStyle/>
                    <a:p>
                      <a:r>
                        <a:rPr lang="en-US" sz="800" b="0" i="0" dirty="0">
                          <a:solidFill>
                            <a:schemeClr val="tx1"/>
                          </a:solidFill>
                          <a:latin typeface="Calibri"/>
                          <a:cs typeface="Calibri"/>
                        </a:rPr>
                        <a:t>EPFL</a:t>
                      </a:r>
                    </a:p>
                  </a:txBody>
                  <a:tcPr marT="36576" marB="36576"/>
                </a:tc>
                <a:extLst>
                  <a:ext uri="{0D108BD9-81ED-4DB2-BD59-A6C34878D82A}">
                    <a16:rowId xmlns:a16="http://schemas.microsoft.com/office/drawing/2014/main" val="10008"/>
                  </a:ext>
                </a:extLst>
              </a:tr>
              <a:tr h="201168">
                <a:tc>
                  <a:txBody>
                    <a:bodyPr/>
                    <a:lstStyle/>
                    <a:p>
                      <a:endParaRPr lang="en-US" sz="800" dirty="0">
                        <a:latin typeface="Calibri"/>
                        <a:cs typeface="Calibri"/>
                      </a:endParaRPr>
                    </a:p>
                  </a:txBody>
                  <a:tcPr marT="36576" marB="36576"/>
                </a:tc>
                <a:tc>
                  <a:txBody>
                    <a:bodyPr/>
                    <a:lstStyle/>
                    <a:p>
                      <a:r>
                        <a:rPr lang="en-US" sz="800" b="0" i="0" dirty="0">
                          <a:solidFill>
                            <a:schemeClr val="tx1"/>
                          </a:solidFill>
                          <a:latin typeface="Calibri"/>
                          <a:cs typeface="Calibri"/>
                        </a:rPr>
                        <a:t>HEIA-FR</a:t>
                      </a:r>
                    </a:p>
                  </a:txBody>
                  <a:tcPr marT="36576" marB="36576"/>
                </a:tc>
                <a:extLst>
                  <a:ext uri="{0D108BD9-81ED-4DB2-BD59-A6C34878D82A}">
                    <a16:rowId xmlns:a16="http://schemas.microsoft.com/office/drawing/2014/main" val="1943716482"/>
                  </a:ext>
                </a:extLst>
              </a:tr>
              <a:tr h="201168">
                <a:tc>
                  <a:txBody>
                    <a:bodyPr/>
                    <a:lstStyle/>
                    <a:p>
                      <a:r>
                        <a:rPr lang="en-US" sz="800" dirty="0">
                          <a:latin typeface="Calibri"/>
                          <a:cs typeface="Calibri"/>
                        </a:rPr>
                        <a:t>BE</a:t>
                      </a:r>
                    </a:p>
                  </a:txBody>
                  <a:tcPr marT="36576" marB="36576"/>
                </a:tc>
                <a:tc>
                  <a:txBody>
                    <a:bodyPr/>
                    <a:lstStyle/>
                    <a:p>
                      <a:r>
                        <a:rPr lang="en-US" sz="800" b="1" i="0" baseline="0" dirty="0">
                          <a:solidFill>
                            <a:schemeClr val="tx1"/>
                          </a:solidFill>
                          <a:latin typeface="Calibri"/>
                          <a:cs typeface="Calibri"/>
                        </a:rPr>
                        <a:t>Univ. Louvain</a:t>
                      </a:r>
                    </a:p>
                  </a:txBody>
                  <a:tcPr marT="36576" marB="36576"/>
                </a:tc>
                <a:extLst>
                  <a:ext uri="{0D108BD9-81ED-4DB2-BD59-A6C34878D82A}">
                    <a16:rowId xmlns:a16="http://schemas.microsoft.com/office/drawing/2014/main" val="10009"/>
                  </a:ext>
                </a:extLst>
              </a:tr>
              <a:tr h="201168">
                <a:tc>
                  <a:txBody>
                    <a:bodyPr/>
                    <a:lstStyle/>
                    <a:p>
                      <a:r>
                        <a:rPr lang="en-US" sz="800" dirty="0">
                          <a:latin typeface="Calibri"/>
                          <a:cs typeface="Calibri"/>
                        </a:rPr>
                        <a:t>AU</a:t>
                      </a:r>
                    </a:p>
                  </a:txBody>
                  <a:tcPr marT="36576" marB="36576"/>
                </a:tc>
                <a:tc>
                  <a:txBody>
                    <a:bodyPr/>
                    <a:lstStyle/>
                    <a:p>
                      <a:r>
                        <a:rPr lang="en-US" sz="800" b="1" i="0" dirty="0">
                          <a:solidFill>
                            <a:schemeClr val="tx1"/>
                          </a:solidFill>
                          <a:latin typeface="Calibri"/>
                          <a:cs typeface="Calibri"/>
                        </a:rPr>
                        <a:t>HEPHY</a:t>
                      </a:r>
                    </a:p>
                  </a:txBody>
                  <a:tcPr marT="36576" marB="36576"/>
                </a:tc>
                <a:extLst>
                  <a:ext uri="{0D108BD9-81ED-4DB2-BD59-A6C34878D82A}">
                    <a16:rowId xmlns:a16="http://schemas.microsoft.com/office/drawing/2014/main" val="1440785232"/>
                  </a:ext>
                </a:extLst>
              </a:tr>
              <a:tr h="201168">
                <a:tc>
                  <a:txBody>
                    <a:bodyPr/>
                    <a:lstStyle/>
                    <a:p>
                      <a:endParaRPr lang="en-US" sz="800" dirty="0">
                        <a:latin typeface="Calibri"/>
                        <a:cs typeface="Calibri"/>
                      </a:endParaRPr>
                    </a:p>
                  </a:txBody>
                  <a:tcPr marT="36576" marB="36576"/>
                </a:tc>
                <a:tc>
                  <a:txBody>
                    <a:bodyPr/>
                    <a:lstStyle/>
                    <a:p>
                      <a:r>
                        <a:rPr lang="en-US" sz="800" b="0" i="0" dirty="0">
                          <a:solidFill>
                            <a:schemeClr val="tx1"/>
                          </a:solidFill>
                          <a:latin typeface="Calibri"/>
                          <a:cs typeface="Calibri"/>
                        </a:rPr>
                        <a:t>TU Wien</a:t>
                      </a:r>
                    </a:p>
                  </a:txBody>
                  <a:tcPr marT="36576" marB="36576"/>
                </a:tc>
                <a:extLst>
                  <a:ext uri="{0D108BD9-81ED-4DB2-BD59-A6C34878D82A}">
                    <a16:rowId xmlns:a16="http://schemas.microsoft.com/office/drawing/2014/main" val="413738934"/>
                  </a:ext>
                </a:extLst>
              </a:tr>
              <a:tr h="201168">
                <a:tc>
                  <a:txBody>
                    <a:bodyPr/>
                    <a:lstStyle/>
                    <a:p>
                      <a:r>
                        <a:rPr lang="en-US" sz="800" dirty="0">
                          <a:latin typeface="Calibri"/>
                          <a:cs typeface="Calibri"/>
                        </a:rPr>
                        <a:t>ES</a:t>
                      </a:r>
                    </a:p>
                  </a:txBody>
                  <a:tcPr marT="36576" marB="36576"/>
                </a:tc>
                <a:tc>
                  <a:txBody>
                    <a:bodyPr/>
                    <a:lstStyle/>
                    <a:p>
                      <a:r>
                        <a:rPr lang="en-US" sz="800" b="1" i="0" dirty="0">
                          <a:solidFill>
                            <a:schemeClr val="tx1"/>
                          </a:solidFill>
                          <a:latin typeface="Calibri"/>
                          <a:cs typeface="Calibri"/>
                        </a:rPr>
                        <a:t>I3M</a:t>
                      </a:r>
                    </a:p>
                  </a:txBody>
                  <a:tcPr marT="36576" marB="36576"/>
                </a:tc>
                <a:extLst>
                  <a:ext uri="{0D108BD9-81ED-4DB2-BD59-A6C34878D82A}">
                    <a16:rowId xmlns:a16="http://schemas.microsoft.com/office/drawing/2014/main" val="2438587973"/>
                  </a:ext>
                </a:extLst>
              </a:tr>
              <a:tr h="201168">
                <a:tc>
                  <a:txBody>
                    <a:bodyPr/>
                    <a:lstStyle/>
                    <a:p>
                      <a:endParaRPr lang="en-US" sz="800" dirty="0">
                        <a:latin typeface="Calibri"/>
                        <a:cs typeface="Calibri"/>
                      </a:endParaRPr>
                    </a:p>
                  </a:txBody>
                  <a:tcPr marT="36576" marB="36576"/>
                </a:tc>
                <a:tc>
                  <a:txBody>
                    <a:bodyPr/>
                    <a:lstStyle/>
                    <a:p>
                      <a:r>
                        <a:rPr lang="en-US" sz="800" b="1" i="1" dirty="0">
                          <a:solidFill>
                            <a:schemeClr val="tx1"/>
                          </a:solidFill>
                          <a:latin typeface="Calibri" panose="020F0502020204030204" pitchFamily="34" charset="0"/>
                          <a:cs typeface="Calibri" panose="020F0502020204030204" pitchFamily="34" charset="0"/>
                        </a:rPr>
                        <a:t>IFIC/CSIC</a:t>
                      </a:r>
                    </a:p>
                  </a:txBody>
                  <a:tcPr marT="36576" marB="36576"/>
                </a:tc>
                <a:extLst>
                  <a:ext uri="{0D108BD9-81ED-4DB2-BD59-A6C34878D82A}">
                    <a16:rowId xmlns:a16="http://schemas.microsoft.com/office/drawing/2014/main" val="2453880346"/>
                  </a:ext>
                </a:extLst>
              </a:tr>
              <a:tr h="201168">
                <a:tc>
                  <a:txBody>
                    <a:bodyPr/>
                    <a:lstStyle/>
                    <a:p>
                      <a:endParaRPr lang="en-US" sz="800" dirty="0">
                        <a:latin typeface="Calibri"/>
                        <a:cs typeface="Calibri"/>
                      </a:endParaRPr>
                    </a:p>
                  </a:txBody>
                  <a:tcPr marT="36576" marB="36576"/>
                </a:tc>
                <a:tc>
                  <a:txBody>
                    <a:bodyPr/>
                    <a:lstStyle/>
                    <a:p>
                      <a:r>
                        <a:rPr lang="en-US" sz="800" b="1" i="0" dirty="0">
                          <a:solidFill>
                            <a:schemeClr val="tx1"/>
                          </a:solidFill>
                          <a:latin typeface="Calibri"/>
                          <a:cs typeface="Calibri"/>
                        </a:rPr>
                        <a:t>ICMAB</a:t>
                      </a:r>
                    </a:p>
                  </a:txBody>
                  <a:tcPr marT="36576" marB="36576"/>
                </a:tc>
                <a:extLst>
                  <a:ext uri="{0D108BD9-81ED-4DB2-BD59-A6C34878D82A}">
                    <a16:rowId xmlns:a16="http://schemas.microsoft.com/office/drawing/2014/main" val="3862688765"/>
                  </a:ext>
                </a:extLst>
              </a:tr>
              <a:tr h="201168">
                <a:tc>
                  <a:txBody>
                    <a:bodyPr/>
                    <a:lstStyle/>
                    <a:p>
                      <a:r>
                        <a:rPr lang="en-US" sz="800" dirty="0">
                          <a:latin typeface="Calibri"/>
                          <a:cs typeface="Calibri"/>
                        </a:rPr>
                        <a:t>China</a:t>
                      </a:r>
                    </a:p>
                  </a:txBody>
                  <a:tcPr marT="36576" marB="36576"/>
                </a:tc>
                <a:tc>
                  <a:txBody>
                    <a:bodyPr/>
                    <a:lstStyle/>
                    <a:p>
                      <a:r>
                        <a:rPr lang="en-US" sz="800" b="1" i="1" dirty="0">
                          <a:solidFill>
                            <a:schemeClr val="tx1"/>
                          </a:solidFill>
                          <a:latin typeface="Calibri"/>
                          <a:cs typeface="Calibri"/>
                        </a:rPr>
                        <a:t>Sun </a:t>
                      </a:r>
                      <a:r>
                        <a:rPr lang="en-US" sz="800" b="1" i="1" dirty="0" err="1">
                          <a:solidFill>
                            <a:schemeClr val="tx1"/>
                          </a:solidFill>
                          <a:latin typeface="Calibri"/>
                          <a:cs typeface="Calibri"/>
                        </a:rPr>
                        <a:t>Yat-sen</a:t>
                      </a:r>
                      <a:r>
                        <a:rPr lang="en-US" sz="800" b="1" i="1" dirty="0">
                          <a:solidFill>
                            <a:schemeClr val="tx1"/>
                          </a:solidFill>
                          <a:latin typeface="Calibri"/>
                          <a:cs typeface="Calibri"/>
                        </a:rPr>
                        <a:t> University</a:t>
                      </a:r>
                    </a:p>
                  </a:txBody>
                  <a:tcPr marT="36576" marB="36576"/>
                </a:tc>
                <a:extLst>
                  <a:ext uri="{0D108BD9-81ED-4DB2-BD59-A6C34878D82A}">
                    <a16:rowId xmlns:a16="http://schemas.microsoft.com/office/drawing/2014/main" val="521554852"/>
                  </a:ext>
                </a:extLst>
              </a:tr>
              <a:tr h="201168">
                <a:tc>
                  <a:txBody>
                    <a:bodyPr/>
                    <a:lstStyle/>
                    <a:p>
                      <a:endParaRPr lang="en-US" sz="800" dirty="0">
                        <a:latin typeface="Calibri"/>
                        <a:cs typeface="Calibri"/>
                      </a:endParaRPr>
                    </a:p>
                  </a:txBody>
                  <a:tcPr marT="36576" marB="36576"/>
                </a:tc>
                <a:tc>
                  <a:txBody>
                    <a:bodyPr/>
                    <a:lstStyle/>
                    <a:p>
                      <a:r>
                        <a:rPr lang="en-US" sz="800" b="1" dirty="0">
                          <a:solidFill>
                            <a:schemeClr val="tx1"/>
                          </a:solidFill>
                          <a:latin typeface="Calibri"/>
                          <a:cs typeface="Calibri"/>
                        </a:rPr>
                        <a:t>IHEP</a:t>
                      </a:r>
                    </a:p>
                  </a:txBody>
                  <a:tcPr marT="36576" marB="36576"/>
                </a:tc>
                <a:extLst>
                  <a:ext uri="{0D108BD9-81ED-4DB2-BD59-A6C34878D82A}">
                    <a16:rowId xmlns:a16="http://schemas.microsoft.com/office/drawing/2014/main" val="10010"/>
                  </a:ext>
                </a:extLst>
              </a:tr>
              <a:tr h="201168">
                <a:tc>
                  <a:txBody>
                    <a:bodyPr/>
                    <a:lstStyle/>
                    <a:p>
                      <a:endParaRPr lang="en-US" sz="800" dirty="0">
                        <a:latin typeface="Calibri"/>
                        <a:cs typeface="Calibri"/>
                      </a:endParaRPr>
                    </a:p>
                  </a:txBody>
                  <a:tcPr marT="36576" marB="36576"/>
                </a:tc>
                <a:tc>
                  <a:txBody>
                    <a:bodyPr/>
                    <a:lstStyle/>
                    <a:p>
                      <a:r>
                        <a:rPr lang="en-US" sz="800" b="1" i="0" dirty="0">
                          <a:solidFill>
                            <a:schemeClr val="tx1"/>
                          </a:solidFill>
                          <a:latin typeface="Calibri"/>
                          <a:cs typeface="Calibri"/>
                        </a:rPr>
                        <a:t>Peking University</a:t>
                      </a:r>
                    </a:p>
                  </a:txBody>
                  <a:tcPr marT="36576" marB="36576"/>
                </a:tc>
                <a:extLst>
                  <a:ext uri="{0D108BD9-81ED-4DB2-BD59-A6C34878D82A}">
                    <a16:rowId xmlns:a16="http://schemas.microsoft.com/office/drawing/2014/main" val="10011"/>
                  </a:ext>
                </a:extLst>
              </a:tr>
              <a:tr h="201168">
                <a:tc>
                  <a:txBody>
                    <a:bodyPr/>
                    <a:lstStyle/>
                    <a:p>
                      <a:endParaRPr lang="en-US" sz="800" dirty="0">
                        <a:latin typeface="Calibri"/>
                        <a:cs typeface="Calibri"/>
                      </a:endParaRPr>
                    </a:p>
                  </a:txBody>
                  <a:tcPr marT="36576" marB="36576"/>
                </a:tc>
                <a:tc>
                  <a:txBody>
                    <a:bodyPr/>
                    <a:lstStyle/>
                    <a:p>
                      <a:r>
                        <a:rPr lang="en-US" sz="800" b="1" i="0" dirty="0">
                          <a:solidFill>
                            <a:schemeClr val="tx1"/>
                          </a:solidFill>
                          <a:latin typeface="Calibri"/>
                          <a:cs typeface="Calibri"/>
                        </a:rPr>
                        <a:t>Inst. Of Mod. Physics, CAS</a:t>
                      </a:r>
                    </a:p>
                  </a:txBody>
                  <a:tcPr marT="36576" marB="36576"/>
                </a:tc>
                <a:extLst>
                  <a:ext uri="{0D108BD9-81ED-4DB2-BD59-A6C34878D82A}">
                    <a16:rowId xmlns:a16="http://schemas.microsoft.com/office/drawing/2014/main" val="3290980493"/>
                  </a:ext>
                </a:extLst>
              </a:tr>
              <a:tr h="201168">
                <a:tc>
                  <a:txBody>
                    <a:bodyPr/>
                    <a:lstStyle/>
                    <a:p>
                      <a:endParaRPr lang="en-US" sz="800" dirty="0">
                        <a:latin typeface="Calibri"/>
                        <a:cs typeface="Calibri"/>
                      </a:endParaRPr>
                    </a:p>
                  </a:txBody>
                  <a:tcPr marT="36576" marB="36576"/>
                </a:tc>
                <a:tc>
                  <a:txBody>
                    <a:bodyPr/>
                    <a:lstStyle/>
                    <a:p>
                      <a:r>
                        <a:rPr lang="en-US" sz="800" b="1" i="0" dirty="0">
                          <a:solidFill>
                            <a:schemeClr val="tx1"/>
                          </a:solidFill>
                          <a:latin typeface="Calibri"/>
                          <a:cs typeface="Calibri"/>
                        </a:rPr>
                        <a:t>University of CAS</a:t>
                      </a:r>
                    </a:p>
                  </a:txBody>
                  <a:tcPr marT="36576" marB="36576"/>
                </a:tc>
                <a:extLst>
                  <a:ext uri="{0D108BD9-81ED-4DB2-BD59-A6C34878D82A}">
                    <a16:rowId xmlns:a16="http://schemas.microsoft.com/office/drawing/2014/main" val="648918800"/>
                  </a:ext>
                </a:extLst>
              </a:tr>
              <a:tr h="201168">
                <a:tc>
                  <a:txBody>
                    <a:bodyPr/>
                    <a:lstStyle/>
                    <a:p>
                      <a:r>
                        <a:rPr lang="en-US" sz="800" dirty="0">
                          <a:latin typeface="Calibri"/>
                          <a:cs typeface="Calibri"/>
                        </a:rPr>
                        <a:t>KO</a:t>
                      </a:r>
                    </a:p>
                  </a:txBody>
                  <a:tcPr marT="36576" marB="36576"/>
                </a:tc>
                <a:tc>
                  <a:txBody>
                    <a:bodyPr/>
                    <a:lstStyle/>
                    <a:p>
                      <a:r>
                        <a:rPr lang="en-US" sz="800" b="1" dirty="0">
                          <a:solidFill>
                            <a:schemeClr val="tx1"/>
                          </a:solidFill>
                          <a:latin typeface="Calibri"/>
                          <a:cs typeface="Calibri"/>
                        </a:rPr>
                        <a:t>Kyungpook National University</a:t>
                      </a:r>
                    </a:p>
                  </a:txBody>
                  <a:tcPr marT="36576" marB="36576"/>
                </a:tc>
                <a:extLst>
                  <a:ext uri="{0D108BD9-81ED-4DB2-BD59-A6C34878D82A}">
                    <a16:rowId xmlns:a16="http://schemas.microsoft.com/office/drawing/2014/main" val="1076425111"/>
                  </a:ext>
                </a:extLst>
              </a:tr>
              <a:tr h="201168">
                <a:tc>
                  <a:txBody>
                    <a:bodyPr/>
                    <a:lstStyle/>
                    <a:p>
                      <a:endParaRPr lang="en-US" sz="800" dirty="0">
                        <a:latin typeface="Calibri"/>
                        <a:cs typeface="Calibri"/>
                      </a:endParaRPr>
                    </a:p>
                  </a:txBody>
                  <a:tcPr marT="36576" marB="36576"/>
                </a:tc>
                <a:tc>
                  <a:txBody>
                    <a:bodyPr/>
                    <a:lstStyle/>
                    <a:p>
                      <a:r>
                        <a:rPr lang="en-US" sz="800" b="1" dirty="0">
                          <a:solidFill>
                            <a:schemeClr val="tx1"/>
                          </a:solidFill>
                          <a:latin typeface="Calibri"/>
                          <a:cs typeface="Calibri"/>
                        </a:rPr>
                        <a:t>Yonsei University</a:t>
                      </a:r>
                    </a:p>
                  </a:txBody>
                  <a:tcPr marT="36576" marB="36576"/>
                </a:tc>
                <a:extLst>
                  <a:ext uri="{0D108BD9-81ED-4DB2-BD59-A6C34878D82A}">
                    <a16:rowId xmlns:a16="http://schemas.microsoft.com/office/drawing/2014/main" val="812576897"/>
                  </a:ext>
                </a:extLst>
              </a:tr>
              <a:tr h="201168">
                <a:tc>
                  <a:txBody>
                    <a:bodyPr/>
                    <a:lstStyle/>
                    <a:p>
                      <a:endParaRPr lang="en-US" sz="800" dirty="0">
                        <a:latin typeface="Calibri"/>
                        <a:cs typeface="Calibri"/>
                      </a:endParaRPr>
                    </a:p>
                  </a:txBody>
                  <a:tcPr marT="36576" marB="36576"/>
                </a:tc>
                <a:tc>
                  <a:txBody>
                    <a:bodyPr/>
                    <a:lstStyle/>
                    <a:p>
                      <a:r>
                        <a:rPr lang="en-US" sz="800" b="1" i="0" dirty="0">
                          <a:solidFill>
                            <a:schemeClr val="tx1"/>
                          </a:solidFill>
                        </a:rPr>
                        <a:t>Seoul National University</a:t>
                      </a:r>
                      <a:endParaRPr lang="en-US" sz="800" b="1" i="0" dirty="0">
                        <a:solidFill>
                          <a:schemeClr val="tx1"/>
                        </a:solidFill>
                        <a:latin typeface="Calibri"/>
                        <a:cs typeface="Calibri"/>
                      </a:endParaRPr>
                    </a:p>
                  </a:txBody>
                  <a:tcPr marT="36576" marB="36576"/>
                </a:tc>
                <a:extLst>
                  <a:ext uri="{0D108BD9-81ED-4DB2-BD59-A6C34878D82A}">
                    <a16:rowId xmlns:a16="http://schemas.microsoft.com/office/drawing/2014/main" val="20383230"/>
                  </a:ext>
                </a:extLst>
              </a:tr>
              <a:tr h="201168">
                <a:tc>
                  <a:txBody>
                    <a:bodyPr/>
                    <a:lstStyle/>
                    <a:p>
                      <a:r>
                        <a:rPr lang="en-US" sz="800" dirty="0">
                          <a:latin typeface="Calibri"/>
                          <a:cs typeface="Calibri"/>
                        </a:rPr>
                        <a:t>India</a:t>
                      </a:r>
                    </a:p>
                  </a:txBody>
                  <a:tcPr marT="36576" marB="36576"/>
                </a:tc>
                <a:tc>
                  <a:txBody>
                    <a:bodyPr/>
                    <a:lstStyle/>
                    <a:p>
                      <a:r>
                        <a:rPr lang="en-US" sz="800" b="1" i="1" dirty="0">
                          <a:latin typeface="Calibri"/>
                          <a:cs typeface="Calibri"/>
                        </a:rPr>
                        <a:t>CHEP</a:t>
                      </a:r>
                    </a:p>
                  </a:txBody>
                  <a:tcPr marT="36576" marB="36576"/>
                </a:tc>
                <a:extLst>
                  <a:ext uri="{0D108BD9-81ED-4DB2-BD59-A6C34878D82A}">
                    <a16:rowId xmlns:a16="http://schemas.microsoft.com/office/drawing/2014/main" val="721343937"/>
                  </a:ext>
                </a:extLst>
              </a:tr>
            </a:tbl>
          </a:graphicData>
        </a:graphic>
      </p:graphicFrame>
      <p:graphicFrame>
        <p:nvGraphicFramePr>
          <p:cNvPr id="4" name="Table 3">
            <a:extLst>
              <a:ext uri="{FF2B5EF4-FFF2-40B4-BE49-F238E27FC236}">
                <a16:creationId xmlns:a16="http://schemas.microsoft.com/office/drawing/2014/main" id="{8D52FE5D-6A85-A114-226B-1FE4C7D40F26}"/>
              </a:ext>
            </a:extLst>
          </p:cNvPr>
          <p:cNvGraphicFramePr>
            <a:graphicFrameLocks noGrp="1"/>
          </p:cNvGraphicFramePr>
          <p:nvPr/>
        </p:nvGraphicFramePr>
        <p:xfrm>
          <a:off x="2339752" y="355244"/>
          <a:ext cx="2160240" cy="4626864"/>
        </p:xfrm>
        <a:graphic>
          <a:graphicData uri="http://schemas.openxmlformats.org/drawingml/2006/table">
            <a:tbl>
              <a:tblPr bandRow="1">
                <a:tableStyleId>{5C22544A-7EE6-4342-B048-85BDC9FD1C3A}</a:tableStyleId>
              </a:tblPr>
              <a:tblGrid>
                <a:gridCol w="551123">
                  <a:extLst>
                    <a:ext uri="{9D8B030D-6E8A-4147-A177-3AD203B41FA5}">
                      <a16:colId xmlns:a16="http://schemas.microsoft.com/office/drawing/2014/main" val="20000"/>
                    </a:ext>
                  </a:extLst>
                </a:gridCol>
                <a:gridCol w="1609117">
                  <a:extLst>
                    <a:ext uri="{9D8B030D-6E8A-4147-A177-3AD203B41FA5}">
                      <a16:colId xmlns:a16="http://schemas.microsoft.com/office/drawing/2014/main" val="20001"/>
                    </a:ext>
                  </a:extLst>
                </a:gridCol>
              </a:tblGrid>
              <a:tr h="201168">
                <a:tc>
                  <a:txBody>
                    <a:bodyPr/>
                    <a:lstStyle/>
                    <a:p>
                      <a:r>
                        <a:rPr lang="en-US" sz="800" dirty="0">
                          <a:latin typeface="Calibri"/>
                          <a:cs typeface="Calibri"/>
                        </a:rPr>
                        <a:t>IT</a:t>
                      </a:r>
                    </a:p>
                  </a:txBody>
                  <a:tcPr marT="36576" marB="36576"/>
                </a:tc>
                <a:tc>
                  <a:txBody>
                    <a:bodyPr/>
                    <a:lstStyle/>
                    <a:p>
                      <a:r>
                        <a:rPr lang="en-US" sz="800" b="1" baseline="0" dirty="0">
                          <a:solidFill>
                            <a:schemeClr val="tx1"/>
                          </a:solidFill>
                          <a:latin typeface="Calibri"/>
                          <a:cs typeface="Calibri"/>
                        </a:rPr>
                        <a:t>INFN</a:t>
                      </a:r>
                    </a:p>
                  </a:txBody>
                  <a:tcPr marT="36576" marB="36576"/>
                </a:tc>
                <a:extLst>
                  <a:ext uri="{0D108BD9-81ED-4DB2-BD59-A6C34878D82A}">
                    <a16:rowId xmlns:a16="http://schemas.microsoft.com/office/drawing/2014/main" val="10014"/>
                  </a:ext>
                </a:extLst>
              </a:tr>
              <a:tr h="201168">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INFN, Univ., Polit. Torino</a:t>
                      </a:r>
                    </a:p>
                  </a:txBody>
                  <a:tcPr marT="36576" marB="36576"/>
                </a:tc>
                <a:extLst>
                  <a:ext uri="{0D108BD9-81ED-4DB2-BD59-A6C34878D82A}">
                    <a16:rowId xmlns:a16="http://schemas.microsoft.com/office/drawing/2014/main" val="1466787135"/>
                  </a:ext>
                </a:extLst>
              </a:tr>
              <a:tr h="201168">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INFN, LASA,  Univ. Milano</a:t>
                      </a:r>
                    </a:p>
                  </a:txBody>
                  <a:tcPr marT="36576" marB="36576"/>
                </a:tc>
                <a:extLst>
                  <a:ext uri="{0D108BD9-81ED-4DB2-BD59-A6C34878D82A}">
                    <a16:rowId xmlns:a16="http://schemas.microsoft.com/office/drawing/2014/main" val="596251503"/>
                  </a:ext>
                </a:extLst>
              </a:tr>
              <a:tr h="201168">
                <a:tc>
                  <a:txBody>
                    <a:bodyPr/>
                    <a:lstStyle/>
                    <a:p>
                      <a:endParaRPr lang="en-US" sz="800" dirty="0">
                        <a:latin typeface="Calibri"/>
                        <a:cs typeface="Calibri"/>
                      </a:endParaRPr>
                    </a:p>
                  </a:txBody>
                  <a:tcPr marT="36576" marB="36576"/>
                </a:tc>
                <a:tc>
                  <a:txBody>
                    <a:bodyPr/>
                    <a:lstStyle/>
                    <a:p>
                      <a:r>
                        <a:rPr lang="en-US" sz="800" b="1" i="0" baseline="0" dirty="0">
                          <a:solidFill>
                            <a:schemeClr val="tx1"/>
                          </a:solidFill>
                          <a:latin typeface="Calibri"/>
                          <a:cs typeface="Calibri"/>
                        </a:rPr>
                        <a:t>INFN, Univ. </a:t>
                      </a:r>
                      <a:r>
                        <a:rPr lang="en-US" sz="800" b="1" i="0" baseline="0" dirty="0" err="1">
                          <a:solidFill>
                            <a:schemeClr val="tx1"/>
                          </a:solidFill>
                          <a:latin typeface="Calibri"/>
                          <a:cs typeface="Calibri"/>
                        </a:rPr>
                        <a:t>Padova</a:t>
                      </a:r>
                      <a:endParaRPr lang="en-US" sz="800" b="1" i="0" baseline="0" dirty="0">
                        <a:solidFill>
                          <a:schemeClr val="tx1"/>
                        </a:solidFill>
                        <a:latin typeface="Calibri"/>
                        <a:cs typeface="Calibri"/>
                      </a:endParaRPr>
                    </a:p>
                  </a:txBody>
                  <a:tcPr marT="36576" marB="36576"/>
                </a:tc>
                <a:extLst>
                  <a:ext uri="{0D108BD9-81ED-4DB2-BD59-A6C34878D82A}">
                    <a16:rowId xmlns:a16="http://schemas.microsoft.com/office/drawing/2014/main" val="2749660043"/>
                  </a:ext>
                </a:extLst>
              </a:tr>
              <a:tr h="201168">
                <a:tc>
                  <a:txBody>
                    <a:bodyPr/>
                    <a:lstStyle/>
                    <a:p>
                      <a:endParaRPr lang="en-US" sz="800" dirty="0">
                        <a:latin typeface="Calibri"/>
                        <a:cs typeface="Calibri"/>
                      </a:endParaRPr>
                    </a:p>
                  </a:txBody>
                  <a:tcPr marT="36576" marB="365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dirty="0">
                          <a:solidFill>
                            <a:schemeClr val="tx1"/>
                          </a:solidFill>
                          <a:latin typeface="Calibri"/>
                          <a:cs typeface="Calibri"/>
                        </a:rPr>
                        <a:t>INFN,</a:t>
                      </a:r>
                      <a:r>
                        <a:rPr lang="en-US" sz="800" b="1" baseline="0" dirty="0">
                          <a:solidFill>
                            <a:schemeClr val="tx1"/>
                          </a:solidFill>
                          <a:latin typeface="Calibri"/>
                          <a:cs typeface="Calibri"/>
                        </a:rPr>
                        <a:t> </a:t>
                      </a:r>
                      <a:r>
                        <a:rPr lang="en-US" sz="800" b="1" dirty="0">
                          <a:solidFill>
                            <a:schemeClr val="tx1"/>
                          </a:solidFill>
                          <a:latin typeface="Calibri"/>
                          <a:cs typeface="Calibri"/>
                        </a:rPr>
                        <a:t>Univ. Pavia</a:t>
                      </a:r>
                    </a:p>
                  </a:txBody>
                  <a:tcPr marT="36576" marB="36576"/>
                </a:tc>
                <a:extLst>
                  <a:ext uri="{0D108BD9-81ED-4DB2-BD59-A6C34878D82A}">
                    <a16:rowId xmlns:a16="http://schemas.microsoft.com/office/drawing/2014/main" val="2397572815"/>
                  </a:ext>
                </a:extLst>
              </a:tr>
              <a:tr h="201168">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INFN, Univ. Bologna</a:t>
                      </a:r>
                    </a:p>
                  </a:txBody>
                  <a:tcPr marT="36576" marB="36576"/>
                </a:tc>
                <a:extLst>
                  <a:ext uri="{0D108BD9-81ED-4DB2-BD59-A6C34878D82A}">
                    <a16:rowId xmlns:a16="http://schemas.microsoft.com/office/drawing/2014/main" val="864121970"/>
                  </a:ext>
                </a:extLst>
              </a:tr>
              <a:tr h="201168">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INFN Trieste</a:t>
                      </a:r>
                    </a:p>
                  </a:txBody>
                  <a:tcPr marT="36576" marB="36576"/>
                </a:tc>
                <a:extLst>
                  <a:ext uri="{0D108BD9-81ED-4DB2-BD59-A6C34878D82A}">
                    <a16:rowId xmlns:a16="http://schemas.microsoft.com/office/drawing/2014/main" val="1780186167"/>
                  </a:ext>
                </a:extLst>
              </a:tr>
              <a:tr h="201168">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INFN, Univ. Bari</a:t>
                      </a:r>
                    </a:p>
                  </a:txBody>
                  <a:tcPr marT="36576" marB="36576"/>
                </a:tc>
                <a:extLst>
                  <a:ext uri="{0D108BD9-81ED-4DB2-BD59-A6C34878D82A}">
                    <a16:rowId xmlns:a16="http://schemas.microsoft.com/office/drawing/2014/main" val="3366357214"/>
                  </a:ext>
                </a:extLst>
              </a:tr>
              <a:tr h="201168">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INFN, Univ. Roma 1</a:t>
                      </a:r>
                    </a:p>
                  </a:txBody>
                  <a:tcPr marT="36576" marB="36576"/>
                </a:tc>
                <a:extLst>
                  <a:ext uri="{0D108BD9-81ED-4DB2-BD59-A6C34878D82A}">
                    <a16:rowId xmlns:a16="http://schemas.microsoft.com/office/drawing/2014/main" val="10015"/>
                  </a:ext>
                </a:extLst>
              </a:tr>
              <a:tr h="201168">
                <a:tc>
                  <a:txBody>
                    <a:bodyPr/>
                    <a:lstStyle/>
                    <a:p>
                      <a:endParaRPr lang="en-US" sz="800" dirty="0">
                        <a:latin typeface="Calibri"/>
                        <a:cs typeface="Calibri"/>
                      </a:endParaRPr>
                    </a:p>
                  </a:txBody>
                  <a:tcPr marT="36576" marB="36576"/>
                </a:tc>
                <a:tc>
                  <a:txBody>
                    <a:bodyPr/>
                    <a:lstStyle/>
                    <a:p>
                      <a:r>
                        <a:rPr lang="en-US" sz="800" b="1" i="1" baseline="0" dirty="0">
                          <a:solidFill>
                            <a:schemeClr val="tx1"/>
                          </a:solidFill>
                          <a:latin typeface="Calibri"/>
                          <a:cs typeface="Calibri"/>
                        </a:rPr>
                        <a:t>ENEA</a:t>
                      </a:r>
                    </a:p>
                  </a:txBody>
                  <a:tcPr marT="36576" marB="36576"/>
                </a:tc>
                <a:extLst>
                  <a:ext uri="{0D108BD9-81ED-4DB2-BD59-A6C34878D82A}">
                    <a16:rowId xmlns:a16="http://schemas.microsoft.com/office/drawing/2014/main" val="1371950143"/>
                  </a:ext>
                </a:extLst>
              </a:tr>
              <a:tr h="201168">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INFN </a:t>
                      </a:r>
                      <a:r>
                        <a:rPr lang="en-US" sz="800" b="1" baseline="0" dirty="0" err="1">
                          <a:solidFill>
                            <a:schemeClr val="tx1"/>
                          </a:solidFill>
                          <a:latin typeface="Calibri"/>
                          <a:cs typeface="Calibri"/>
                        </a:rPr>
                        <a:t>Frascati</a:t>
                      </a:r>
                      <a:endParaRPr lang="en-US" sz="800" b="1" baseline="0" dirty="0">
                        <a:solidFill>
                          <a:schemeClr val="tx1"/>
                        </a:solidFill>
                        <a:latin typeface="Calibri"/>
                        <a:cs typeface="Calibri"/>
                      </a:endParaRPr>
                    </a:p>
                  </a:txBody>
                  <a:tcPr marT="36576" marB="36576"/>
                </a:tc>
                <a:extLst>
                  <a:ext uri="{0D108BD9-81ED-4DB2-BD59-A6C34878D82A}">
                    <a16:rowId xmlns:a16="http://schemas.microsoft.com/office/drawing/2014/main" val="3770034224"/>
                  </a:ext>
                </a:extLst>
              </a:tr>
              <a:tr h="201168">
                <a:tc>
                  <a:txBody>
                    <a:bodyPr/>
                    <a:lstStyle/>
                    <a:p>
                      <a:endParaRPr lang="en-US" sz="800" dirty="0">
                        <a:latin typeface="Calibri"/>
                        <a:cs typeface="Calibri"/>
                      </a:endParaRPr>
                    </a:p>
                  </a:txBody>
                  <a:tcPr marT="36576" marB="36576"/>
                </a:tc>
                <a:tc>
                  <a:txBody>
                    <a:bodyPr/>
                    <a:lstStyle/>
                    <a:p>
                      <a:r>
                        <a:rPr lang="en-US" sz="800" b="1" baseline="0" dirty="0">
                          <a:solidFill>
                            <a:schemeClr val="tx1"/>
                          </a:solidFill>
                          <a:latin typeface="Calibri"/>
                          <a:cs typeface="Calibri"/>
                        </a:rPr>
                        <a:t>INFN, Univ. Ferrara</a:t>
                      </a:r>
                    </a:p>
                  </a:txBody>
                  <a:tcPr marT="36576" marB="36576"/>
                </a:tc>
                <a:extLst>
                  <a:ext uri="{0D108BD9-81ED-4DB2-BD59-A6C34878D82A}">
                    <a16:rowId xmlns:a16="http://schemas.microsoft.com/office/drawing/2014/main" val="3207987716"/>
                  </a:ext>
                </a:extLst>
              </a:tr>
              <a:tr h="201168">
                <a:tc>
                  <a:txBody>
                    <a:bodyPr/>
                    <a:lstStyle/>
                    <a:p>
                      <a:endParaRPr lang="en-US" sz="800" dirty="0">
                        <a:latin typeface="Calibri"/>
                        <a:cs typeface="Calibri"/>
                      </a:endParaRPr>
                    </a:p>
                  </a:txBody>
                  <a:tcPr marT="36576" marB="365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baseline="0" dirty="0">
                          <a:solidFill>
                            <a:schemeClr val="tx1"/>
                          </a:solidFill>
                          <a:latin typeface="Calibri"/>
                          <a:cs typeface="Calibri"/>
                        </a:rPr>
                        <a:t>INFN, Univ. Roma 3</a:t>
                      </a:r>
                    </a:p>
                  </a:txBody>
                  <a:tcPr marT="36576" marB="36576"/>
                </a:tc>
                <a:extLst>
                  <a:ext uri="{0D108BD9-81ED-4DB2-BD59-A6C34878D82A}">
                    <a16:rowId xmlns:a16="http://schemas.microsoft.com/office/drawing/2014/main" val="1610294006"/>
                  </a:ext>
                </a:extLst>
              </a:tr>
              <a:tr h="201168">
                <a:tc>
                  <a:txBody>
                    <a:bodyPr/>
                    <a:lstStyle/>
                    <a:p>
                      <a:endParaRPr lang="en-US" sz="800" dirty="0">
                        <a:latin typeface="Calibri"/>
                        <a:cs typeface="Calibri"/>
                      </a:endParaRPr>
                    </a:p>
                  </a:txBody>
                  <a:tcPr marT="36576" marB="365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aseline="0" dirty="0">
                          <a:solidFill>
                            <a:schemeClr val="tx1"/>
                          </a:solidFill>
                          <a:latin typeface="Calibri"/>
                          <a:cs typeface="Calibri"/>
                        </a:rPr>
                        <a:t>INFN </a:t>
                      </a:r>
                      <a:r>
                        <a:rPr lang="en-US" sz="800" baseline="0" dirty="0" err="1">
                          <a:solidFill>
                            <a:schemeClr val="tx1"/>
                          </a:solidFill>
                          <a:latin typeface="Calibri"/>
                          <a:cs typeface="Calibri"/>
                        </a:rPr>
                        <a:t>Legnaro</a:t>
                      </a:r>
                      <a:endParaRPr lang="en-US" sz="800" b="0" baseline="0" dirty="0">
                        <a:solidFill>
                          <a:schemeClr val="tx1"/>
                        </a:solidFill>
                        <a:latin typeface="Calibri"/>
                        <a:cs typeface="Calibri"/>
                      </a:endParaRPr>
                    </a:p>
                  </a:txBody>
                  <a:tcPr marT="36576" marB="36576"/>
                </a:tc>
                <a:extLst>
                  <a:ext uri="{0D108BD9-81ED-4DB2-BD59-A6C34878D82A}">
                    <a16:rowId xmlns:a16="http://schemas.microsoft.com/office/drawing/2014/main" val="2334309705"/>
                  </a:ext>
                </a:extLst>
              </a:tr>
              <a:tr h="201168">
                <a:tc>
                  <a:txBody>
                    <a:bodyPr/>
                    <a:lstStyle/>
                    <a:p>
                      <a:endParaRPr lang="en-US" sz="800" dirty="0">
                        <a:latin typeface="Calibri"/>
                        <a:cs typeface="Calibri"/>
                      </a:endParaRPr>
                    </a:p>
                  </a:txBody>
                  <a:tcPr marT="36576" marB="365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baseline="0" dirty="0">
                          <a:solidFill>
                            <a:schemeClr val="tx1"/>
                          </a:solidFill>
                          <a:latin typeface="Calibri"/>
                          <a:cs typeface="Calibri"/>
                        </a:rPr>
                        <a:t>INFN, Univ. Milano </a:t>
                      </a:r>
                      <a:r>
                        <a:rPr lang="en-US" sz="800" b="1" baseline="0" dirty="0" err="1">
                          <a:solidFill>
                            <a:schemeClr val="tx1"/>
                          </a:solidFill>
                          <a:latin typeface="Calibri"/>
                          <a:cs typeface="Calibri"/>
                        </a:rPr>
                        <a:t>Bicocca</a:t>
                      </a:r>
                      <a:endParaRPr lang="en-US" sz="800" b="1" baseline="0" dirty="0">
                        <a:solidFill>
                          <a:schemeClr val="tx1"/>
                        </a:solidFill>
                        <a:latin typeface="Calibri"/>
                        <a:cs typeface="Calibri"/>
                      </a:endParaRPr>
                    </a:p>
                  </a:txBody>
                  <a:tcPr marT="36576" marB="36576"/>
                </a:tc>
                <a:extLst>
                  <a:ext uri="{0D108BD9-81ED-4DB2-BD59-A6C34878D82A}">
                    <a16:rowId xmlns:a16="http://schemas.microsoft.com/office/drawing/2014/main" val="70602899"/>
                  </a:ext>
                </a:extLst>
              </a:tr>
              <a:tr h="201168">
                <a:tc>
                  <a:txBody>
                    <a:bodyPr/>
                    <a:lstStyle/>
                    <a:p>
                      <a:endParaRPr lang="en-US" sz="800" dirty="0">
                        <a:latin typeface="Calibri"/>
                        <a:cs typeface="Calibri"/>
                      </a:endParaRPr>
                    </a:p>
                  </a:txBody>
                  <a:tcPr marT="36576" marB="365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baseline="0" dirty="0">
                          <a:solidFill>
                            <a:schemeClr val="tx1"/>
                          </a:solidFill>
                          <a:latin typeface="Calibri"/>
                          <a:cs typeface="Calibri"/>
                        </a:rPr>
                        <a:t>INFN </a:t>
                      </a:r>
                      <a:r>
                        <a:rPr lang="en-US" sz="800" b="1" baseline="0" dirty="0" err="1">
                          <a:solidFill>
                            <a:schemeClr val="tx1"/>
                          </a:solidFill>
                          <a:latin typeface="Calibri"/>
                          <a:cs typeface="Calibri"/>
                        </a:rPr>
                        <a:t>Genova</a:t>
                      </a:r>
                      <a:endParaRPr lang="en-US" sz="800" b="1" baseline="0" dirty="0">
                        <a:solidFill>
                          <a:schemeClr val="tx1"/>
                        </a:solidFill>
                        <a:latin typeface="Calibri"/>
                        <a:cs typeface="Calibri"/>
                      </a:endParaRPr>
                    </a:p>
                  </a:txBody>
                  <a:tcPr marT="36576" marB="36576"/>
                </a:tc>
                <a:extLst>
                  <a:ext uri="{0D108BD9-81ED-4DB2-BD59-A6C34878D82A}">
                    <a16:rowId xmlns:a16="http://schemas.microsoft.com/office/drawing/2014/main" val="2089963396"/>
                  </a:ext>
                </a:extLst>
              </a:tr>
              <a:tr h="201168">
                <a:tc>
                  <a:txBody>
                    <a:bodyPr/>
                    <a:lstStyle/>
                    <a:p>
                      <a:endParaRPr lang="en-US" sz="800" dirty="0">
                        <a:latin typeface="Calibri"/>
                        <a:cs typeface="Calibri"/>
                      </a:endParaRPr>
                    </a:p>
                  </a:txBody>
                  <a:tcPr marT="36576" marB="365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baseline="0" dirty="0">
                          <a:solidFill>
                            <a:schemeClr val="tx1"/>
                          </a:solidFill>
                          <a:latin typeface="Calibri"/>
                          <a:cs typeface="Calibri"/>
                        </a:rPr>
                        <a:t>INFN </a:t>
                      </a:r>
                      <a:r>
                        <a:rPr lang="en-US" sz="800" b="1" baseline="0" dirty="0" err="1">
                          <a:solidFill>
                            <a:schemeClr val="tx1"/>
                          </a:solidFill>
                          <a:latin typeface="Calibri"/>
                          <a:cs typeface="Calibri"/>
                        </a:rPr>
                        <a:t>Laboratori</a:t>
                      </a:r>
                      <a:r>
                        <a:rPr lang="en-US" sz="800" b="1" baseline="0" dirty="0">
                          <a:solidFill>
                            <a:schemeClr val="tx1"/>
                          </a:solidFill>
                          <a:latin typeface="Calibri"/>
                          <a:cs typeface="Calibri"/>
                        </a:rPr>
                        <a:t> del </a:t>
                      </a:r>
                      <a:r>
                        <a:rPr lang="en-US" sz="800" b="1" baseline="0" dirty="0" err="1">
                          <a:solidFill>
                            <a:schemeClr val="tx1"/>
                          </a:solidFill>
                          <a:latin typeface="Calibri"/>
                          <a:cs typeface="Calibri"/>
                        </a:rPr>
                        <a:t>Sud</a:t>
                      </a:r>
                      <a:endParaRPr lang="en-US" sz="800" b="1" baseline="0" dirty="0">
                        <a:solidFill>
                          <a:schemeClr val="tx1"/>
                        </a:solidFill>
                        <a:latin typeface="Calibri"/>
                        <a:cs typeface="Calibri"/>
                      </a:endParaRPr>
                    </a:p>
                  </a:txBody>
                  <a:tcPr marT="36576" marB="36576"/>
                </a:tc>
                <a:extLst>
                  <a:ext uri="{0D108BD9-81ED-4DB2-BD59-A6C34878D82A}">
                    <a16:rowId xmlns:a16="http://schemas.microsoft.com/office/drawing/2014/main" val="2296806218"/>
                  </a:ext>
                </a:extLst>
              </a:tr>
              <a:tr h="201168">
                <a:tc>
                  <a:txBody>
                    <a:bodyPr/>
                    <a:lstStyle/>
                    <a:p>
                      <a:endParaRPr lang="en-US" sz="800" dirty="0">
                        <a:latin typeface="Calibri"/>
                        <a:cs typeface="Calibri"/>
                      </a:endParaRPr>
                    </a:p>
                  </a:txBody>
                  <a:tcPr marT="36576" marB="365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aseline="0" dirty="0">
                          <a:solidFill>
                            <a:schemeClr val="tx1"/>
                          </a:solidFill>
                          <a:latin typeface="Calibri"/>
                          <a:cs typeface="Calibri"/>
                        </a:rPr>
                        <a:t>INFN Napoli</a:t>
                      </a:r>
                      <a:endParaRPr lang="en-US" sz="800" b="0" baseline="0" dirty="0">
                        <a:solidFill>
                          <a:schemeClr val="tx1"/>
                        </a:solidFill>
                        <a:latin typeface="Calibri"/>
                        <a:cs typeface="Calibri"/>
                      </a:endParaRPr>
                    </a:p>
                  </a:txBody>
                  <a:tcPr marT="36576" marB="36576"/>
                </a:tc>
                <a:extLst>
                  <a:ext uri="{0D108BD9-81ED-4DB2-BD59-A6C34878D82A}">
                    <a16:rowId xmlns:a16="http://schemas.microsoft.com/office/drawing/2014/main" val="2313380880"/>
                  </a:ext>
                </a:extLst>
              </a:tr>
              <a:tr h="201168">
                <a:tc>
                  <a:txBody>
                    <a:bodyPr/>
                    <a:lstStyle/>
                    <a:p>
                      <a:r>
                        <a:rPr lang="en-US" sz="800" dirty="0">
                          <a:latin typeface="Calibri"/>
                          <a:cs typeface="Calibri"/>
                        </a:rPr>
                        <a:t>Mal</a:t>
                      </a:r>
                    </a:p>
                  </a:txBody>
                  <a:tcPr marT="36576" marB="36576"/>
                </a:tc>
                <a:tc>
                  <a:txBody>
                    <a:bodyPr/>
                    <a:lstStyle/>
                    <a:p>
                      <a:r>
                        <a:rPr lang="en-US" sz="800" b="1" i="0" baseline="0" dirty="0">
                          <a:solidFill>
                            <a:schemeClr val="tx1"/>
                          </a:solidFill>
                          <a:latin typeface="Calibri"/>
                          <a:cs typeface="Calibri"/>
                        </a:rPr>
                        <a:t>Univ. of Malta</a:t>
                      </a:r>
                    </a:p>
                  </a:txBody>
                  <a:tcPr marT="36576" marB="36576"/>
                </a:tc>
                <a:extLst>
                  <a:ext uri="{0D108BD9-81ED-4DB2-BD59-A6C34878D82A}">
                    <a16:rowId xmlns:a16="http://schemas.microsoft.com/office/drawing/2014/main" val="993831096"/>
                  </a:ext>
                </a:extLst>
              </a:tr>
              <a:tr h="201168">
                <a:tc>
                  <a:txBody>
                    <a:bodyPr/>
                    <a:lstStyle/>
                    <a:p>
                      <a:r>
                        <a:rPr lang="en-US" sz="800" dirty="0">
                          <a:latin typeface="Calibri"/>
                          <a:cs typeface="Calibri"/>
                        </a:rPr>
                        <a:t>EST</a:t>
                      </a:r>
                    </a:p>
                  </a:txBody>
                  <a:tcPr marT="36576" marB="36576"/>
                </a:tc>
                <a:tc>
                  <a:txBody>
                    <a:bodyPr/>
                    <a:lstStyle/>
                    <a:p>
                      <a:r>
                        <a:rPr lang="en-US" sz="800" b="1" i="0" dirty="0">
                          <a:solidFill>
                            <a:schemeClr val="tx1"/>
                          </a:solidFill>
                          <a:latin typeface="Calibri"/>
                          <a:cs typeface="Calibri"/>
                        </a:rPr>
                        <a:t>Tartu University</a:t>
                      </a:r>
                    </a:p>
                  </a:txBody>
                  <a:tcPr marT="36576" marB="36576"/>
                </a:tc>
                <a:extLst>
                  <a:ext uri="{0D108BD9-81ED-4DB2-BD59-A6C34878D82A}">
                    <a16:rowId xmlns:a16="http://schemas.microsoft.com/office/drawing/2014/main" val="1257867401"/>
                  </a:ext>
                </a:extLst>
              </a:tr>
              <a:tr h="201168">
                <a:tc>
                  <a:txBody>
                    <a:bodyPr/>
                    <a:lstStyle/>
                    <a:p>
                      <a:r>
                        <a:rPr lang="en-US" sz="800" dirty="0">
                          <a:latin typeface="Calibri"/>
                          <a:cs typeface="Calibri"/>
                        </a:rPr>
                        <a:t>PT</a:t>
                      </a:r>
                    </a:p>
                  </a:txBody>
                  <a:tcPr marT="36576" marB="36576"/>
                </a:tc>
                <a:tc>
                  <a:txBody>
                    <a:bodyPr/>
                    <a:lstStyle/>
                    <a:p>
                      <a:r>
                        <a:rPr lang="en-US" sz="800" b="1" i="0" dirty="0">
                          <a:solidFill>
                            <a:schemeClr val="tx1"/>
                          </a:solidFill>
                          <a:latin typeface="Calibri"/>
                          <a:cs typeface="Calibri"/>
                        </a:rPr>
                        <a:t>LIP</a:t>
                      </a:r>
                    </a:p>
                  </a:txBody>
                  <a:tcPr marT="36576" marB="36576"/>
                </a:tc>
                <a:extLst>
                  <a:ext uri="{0D108BD9-81ED-4DB2-BD59-A6C34878D82A}">
                    <a16:rowId xmlns:a16="http://schemas.microsoft.com/office/drawing/2014/main" val="4073365554"/>
                  </a:ext>
                </a:extLst>
              </a:tr>
              <a:tr h="201168">
                <a:tc>
                  <a:txBody>
                    <a:bodyPr/>
                    <a:lstStyle/>
                    <a:p>
                      <a:r>
                        <a:rPr lang="en-US" sz="800" dirty="0">
                          <a:latin typeface="Calibri"/>
                          <a:cs typeface="Calibri"/>
                        </a:rPr>
                        <a:t>SE</a:t>
                      </a:r>
                    </a:p>
                  </a:txBody>
                  <a:tcPr marT="36576" marB="36576"/>
                </a:tc>
                <a:tc>
                  <a:txBody>
                    <a:bodyPr/>
                    <a:lstStyle/>
                    <a:p>
                      <a:r>
                        <a:rPr lang="en-US" sz="800" b="1" i="0" dirty="0">
                          <a:solidFill>
                            <a:schemeClr val="tx1"/>
                          </a:solidFill>
                          <a:latin typeface="Calibri"/>
                          <a:cs typeface="Calibri"/>
                        </a:rPr>
                        <a:t>ESS</a:t>
                      </a:r>
                    </a:p>
                  </a:txBody>
                  <a:tcPr marT="36576" marB="36576"/>
                </a:tc>
                <a:extLst>
                  <a:ext uri="{0D108BD9-81ED-4DB2-BD59-A6C34878D82A}">
                    <a16:rowId xmlns:a16="http://schemas.microsoft.com/office/drawing/2014/main" val="2015048387"/>
                  </a:ext>
                </a:extLst>
              </a:tr>
              <a:tr h="201168">
                <a:tc>
                  <a:txBody>
                    <a:bodyPr/>
                    <a:lstStyle/>
                    <a:p>
                      <a:endParaRPr lang="en-US" sz="800" dirty="0">
                        <a:latin typeface="Calibri"/>
                        <a:cs typeface="Calibri"/>
                      </a:endParaRPr>
                    </a:p>
                  </a:txBody>
                  <a:tcPr marT="36576" marB="36576"/>
                </a:tc>
                <a:tc>
                  <a:txBody>
                    <a:bodyPr/>
                    <a:lstStyle/>
                    <a:p>
                      <a:r>
                        <a:rPr lang="en-US" sz="800" b="1" dirty="0">
                          <a:solidFill>
                            <a:schemeClr val="tx1"/>
                          </a:solidFill>
                          <a:latin typeface="Calibri"/>
                          <a:cs typeface="Calibri"/>
                        </a:rPr>
                        <a:t>University</a:t>
                      </a:r>
                      <a:r>
                        <a:rPr lang="en-US" sz="800" b="1" baseline="0" dirty="0">
                          <a:solidFill>
                            <a:schemeClr val="tx1"/>
                          </a:solidFill>
                          <a:latin typeface="Calibri"/>
                          <a:cs typeface="Calibri"/>
                        </a:rPr>
                        <a:t> of Uppsala</a:t>
                      </a:r>
                    </a:p>
                  </a:txBody>
                  <a:tcPr marT="36576" marB="36576"/>
                </a:tc>
                <a:extLst>
                  <a:ext uri="{0D108BD9-81ED-4DB2-BD59-A6C34878D82A}">
                    <a16:rowId xmlns:a16="http://schemas.microsoft.com/office/drawing/2014/main" val="1785588805"/>
                  </a:ext>
                </a:extLst>
              </a:tr>
            </a:tbl>
          </a:graphicData>
        </a:graphic>
      </p:graphicFrame>
      <p:sp>
        <p:nvSpPr>
          <p:cNvPr id="3" name="Footer Placeholder 2">
            <a:extLst>
              <a:ext uri="{FF2B5EF4-FFF2-40B4-BE49-F238E27FC236}">
                <a16:creationId xmlns:a16="http://schemas.microsoft.com/office/drawing/2014/main" id="{F83D392E-11AE-0C14-6317-311966F2E743}"/>
              </a:ext>
            </a:extLst>
          </p:cNvPr>
          <p:cNvSpPr>
            <a:spLocks noGrp="1"/>
          </p:cNvSpPr>
          <p:nvPr>
            <p:ph type="ftr" sz="quarter" idx="3"/>
          </p:nvPr>
        </p:nvSpPr>
        <p:spPr/>
        <p:txBody>
          <a:bodyPr/>
          <a:lstStyle/>
          <a:p>
            <a:pPr algn="l"/>
            <a:r>
              <a:rPr lang="en-US"/>
              <a:t>D. Schulte, Muon Collider,  ESPPU Open Symposium, Venice, June 2025</a:t>
            </a:r>
            <a:endParaRPr lang="en-GB" sz="1100" dirty="0"/>
          </a:p>
        </p:txBody>
      </p:sp>
      <p:graphicFrame>
        <p:nvGraphicFramePr>
          <p:cNvPr id="13" name="Table 12">
            <a:extLst>
              <a:ext uri="{FF2B5EF4-FFF2-40B4-BE49-F238E27FC236}">
                <a16:creationId xmlns:a16="http://schemas.microsoft.com/office/drawing/2014/main" id="{3DC9AF5F-0FEE-98DC-56F2-568DF22D8D01}"/>
              </a:ext>
            </a:extLst>
          </p:cNvPr>
          <p:cNvGraphicFramePr>
            <a:graphicFrameLocks noGrp="1"/>
          </p:cNvGraphicFramePr>
          <p:nvPr/>
        </p:nvGraphicFramePr>
        <p:xfrm>
          <a:off x="6804248" y="483518"/>
          <a:ext cx="2168235" cy="4425696"/>
        </p:xfrm>
        <a:graphic>
          <a:graphicData uri="http://schemas.openxmlformats.org/drawingml/2006/table">
            <a:tbl>
              <a:tblPr bandRow="1">
                <a:tableStyleId>{5C22544A-7EE6-4342-B048-85BDC9FD1C3A}</a:tableStyleId>
              </a:tblPr>
              <a:tblGrid>
                <a:gridCol w="559118">
                  <a:extLst>
                    <a:ext uri="{9D8B030D-6E8A-4147-A177-3AD203B41FA5}">
                      <a16:colId xmlns:a16="http://schemas.microsoft.com/office/drawing/2014/main" val="20000"/>
                    </a:ext>
                  </a:extLst>
                </a:gridCol>
                <a:gridCol w="1609117">
                  <a:extLst>
                    <a:ext uri="{9D8B030D-6E8A-4147-A177-3AD203B41FA5}">
                      <a16:colId xmlns:a16="http://schemas.microsoft.com/office/drawing/2014/main" val="20001"/>
                    </a:ext>
                  </a:extLst>
                </a:gridCol>
              </a:tblGrid>
              <a:tr h="201168">
                <a:tc>
                  <a:txBody>
                    <a:bodyPr/>
                    <a:lstStyle/>
                    <a:p>
                      <a:r>
                        <a:rPr lang="en-US" sz="800" dirty="0">
                          <a:latin typeface="Calibri"/>
                          <a:cs typeface="Calibri"/>
                        </a:rPr>
                        <a:t>CA</a:t>
                      </a:r>
                    </a:p>
                  </a:txBody>
                  <a:tcPr marT="36576" marB="36576"/>
                </a:tc>
                <a:tc>
                  <a:txBody>
                    <a:bodyPr/>
                    <a:lstStyle/>
                    <a:p>
                      <a:r>
                        <a:rPr lang="en-US" sz="800" b="0" dirty="0">
                          <a:solidFill>
                            <a:schemeClr val="tx1"/>
                          </a:solidFill>
                          <a:latin typeface="Calibri"/>
                          <a:cs typeface="Calibri"/>
                        </a:rPr>
                        <a:t>Université Laval</a:t>
                      </a:r>
                    </a:p>
                  </a:txBody>
                  <a:tcPr marT="36576" marB="36576"/>
                </a:tc>
                <a:extLst>
                  <a:ext uri="{0D108BD9-81ED-4DB2-BD59-A6C34878D82A}">
                    <a16:rowId xmlns:a16="http://schemas.microsoft.com/office/drawing/2014/main" val="713011269"/>
                  </a:ext>
                </a:extLst>
              </a:tr>
              <a:tr h="201168">
                <a:tc>
                  <a:txBody>
                    <a:bodyPr/>
                    <a:lstStyle/>
                    <a:p>
                      <a:r>
                        <a:rPr lang="en-US" sz="800" dirty="0">
                          <a:latin typeface="Calibri"/>
                          <a:cs typeface="Calibri"/>
                        </a:rPr>
                        <a:t>US</a:t>
                      </a:r>
                    </a:p>
                  </a:txBody>
                  <a:tcPr marT="36576" marB="36576"/>
                </a:tc>
                <a:tc>
                  <a:txBody>
                    <a:bodyPr/>
                    <a:lstStyle/>
                    <a:p>
                      <a:r>
                        <a:rPr lang="en-US" sz="800" b="1" dirty="0">
                          <a:solidFill>
                            <a:schemeClr val="tx1"/>
                          </a:solidFill>
                          <a:latin typeface="Calibri"/>
                          <a:cs typeface="Calibri"/>
                        </a:rPr>
                        <a:t>Iowa State University</a:t>
                      </a:r>
                    </a:p>
                  </a:txBody>
                  <a:tcPr marT="36576" marB="36576"/>
                </a:tc>
                <a:extLst>
                  <a:ext uri="{0D108BD9-81ED-4DB2-BD59-A6C34878D82A}">
                    <a16:rowId xmlns:a16="http://schemas.microsoft.com/office/drawing/2014/main" val="10014"/>
                  </a:ext>
                </a:extLst>
              </a:tr>
              <a:tr h="201168">
                <a:tc>
                  <a:txBody>
                    <a:bodyPr/>
                    <a:lstStyle/>
                    <a:p>
                      <a:endParaRPr lang="en-US" sz="800" dirty="0">
                        <a:latin typeface="Calibri"/>
                        <a:cs typeface="Calibri"/>
                      </a:endParaRPr>
                    </a:p>
                  </a:txBody>
                  <a:tcPr marT="36576" marB="36576"/>
                </a:tc>
                <a:tc>
                  <a:txBody>
                    <a:bodyPr/>
                    <a:lstStyle/>
                    <a:p>
                      <a:r>
                        <a:rPr lang="en-US" sz="800" b="1" i="0" dirty="0">
                          <a:latin typeface="Calibri"/>
                          <a:cs typeface="Calibri"/>
                        </a:rPr>
                        <a:t>University of Iowa</a:t>
                      </a:r>
                    </a:p>
                  </a:txBody>
                  <a:tcPr marT="36576" marB="36576"/>
                </a:tc>
                <a:extLst>
                  <a:ext uri="{0D108BD9-81ED-4DB2-BD59-A6C34878D82A}">
                    <a16:rowId xmlns:a16="http://schemas.microsoft.com/office/drawing/2014/main" val="1466787135"/>
                  </a:ext>
                </a:extLst>
              </a:tr>
              <a:tr h="201168">
                <a:tc>
                  <a:txBody>
                    <a:bodyPr/>
                    <a:lstStyle/>
                    <a:p>
                      <a:endParaRPr lang="en-US" sz="800" dirty="0">
                        <a:latin typeface="Calibri"/>
                        <a:cs typeface="Calibri"/>
                      </a:endParaRPr>
                    </a:p>
                  </a:txBody>
                  <a:tcPr marT="36576" marB="36576"/>
                </a:tc>
                <a:tc>
                  <a:txBody>
                    <a:bodyPr/>
                    <a:lstStyle/>
                    <a:p>
                      <a:r>
                        <a:rPr lang="en-US" sz="800" b="1" dirty="0">
                          <a:latin typeface="Calibri"/>
                          <a:cs typeface="Calibri"/>
                        </a:rPr>
                        <a:t>Wisconsin-Madison</a:t>
                      </a:r>
                    </a:p>
                  </a:txBody>
                  <a:tcPr marT="36576" marB="36576"/>
                </a:tc>
                <a:extLst>
                  <a:ext uri="{0D108BD9-81ED-4DB2-BD59-A6C34878D82A}">
                    <a16:rowId xmlns:a16="http://schemas.microsoft.com/office/drawing/2014/main" val="596251503"/>
                  </a:ext>
                </a:extLst>
              </a:tr>
              <a:tr h="201168">
                <a:tc>
                  <a:txBody>
                    <a:bodyPr/>
                    <a:lstStyle/>
                    <a:p>
                      <a:endParaRPr lang="en-US" sz="800" dirty="0">
                        <a:latin typeface="Calibri"/>
                        <a:cs typeface="Calibri"/>
                      </a:endParaRPr>
                    </a:p>
                  </a:txBody>
                  <a:tcPr marT="36576" marB="36576"/>
                </a:tc>
                <a:tc>
                  <a:txBody>
                    <a:bodyPr/>
                    <a:lstStyle/>
                    <a:p>
                      <a:r>
                        <a:rPr lang="en-US" sz="800" b="1" i="1" dirty="0">
                          <a:latin typeface="Calibri"/>
                          <a:cs typeface="Calibri"/>
                        </a:rPr>
                        <a:t>University of Pittsburgh</a:t>
                      </a:r>
                    </a:p>
                  </a:txBody>
                  <a:tcPr marT="36576" marB="36576"/>
                </a:tc>
                <a:extLst>
                  <a:ext uri="{0D108BD9-81ED-4DB2-BD59-A6C34878D82A}">
                    <a16:rowId xmlns:a16="http://schemas.microsoft.com/office/drawing/2014/main" val="2749660043"/>
                  </a:ext>
                </a:extLst>
              </a:tr>
              <a:tr h="201168">
                <a:tc>
                  <a:txBody>
                    <a:bodyPr/>
                    <a:lstStyle/>
                    <a:p>
                      <a:endParaRPr lang="en-US" sz="800" dirty="0">
                        <a:latin typeface="Calibri"/>
                        <a:cs typeface="Calibri"/>
                      </a:endParaRPr>
                    </a:p>
                  </a:txBody>
                  <a:tcPr marT="36576" marB="36576"/>
                </a:tc>
                <a:tc>
                  <a:txBody>
                    <a:bodyPr/>
                    <a:lstStyle/>
                    <a:p>
                      <a:r>
                        <a:rPr lang="en-US" sz="800" b="1" i="0" dirty="0">
                          <a:latin typeface="Calibri"/>
                          <a:cs typeface="Calibri"/>
                        </a:rPr>
                        <a:t>Old Dominion</a:t>
                      </a:r>
                    </a:p>
                  </a:txBody>
                  <a:tcPr marT="36576" marB="36576"/>
                </a:tc>
                <a:extLst>
                  <a:ext uri="{0D108BD9-81ED-4DB2-BD59-A6C34878D82A}">
                    <a16:rowId xmlns:a16="http://schemas.microsoft.com/office/drawing/2014/main" val="2397572815"/>
                  </a:ext>
                </a:extLst>
              </a:tr>
              <a:tr h="201168">
                <a:tc>
                  <a:txBody>
                    <a:bodyPr/>
                    <a:lstStyle/>
                    <a:p>
                      <a:endParaRPr lang="en-US" sz="800" dirty="0">
                        <a:latin typeface="Calibri"/>
                        <a:cs typeface="Calibri"/>
                      </a:endParaRPr>
                    </a:p>
                  </a:txBody>
                  <a:tcPr marT="36576" marB="36576"/>
                </a:tc>
                <a:tc>
                  <a:txBody>
                    <a:bodyPr/>
                    <a:lstStyle/>
                    <a:p>
                      <a:r>
                        <a:rPr lang="en-US" sz="800" b="1" dirty="0">
                          <a:latin typeface="Calibri"/>
                          <a:cs typeface="Calibri"/>
                        </a:rPr>
                        <a:t>Chicago University</a:t>
                      </a:r>
                    </a:p>
                  </a:txBody>
                  <a:tcPr marT="36576" marB="36576"/>
                </a:tc>
                <a:extLst>
                  <a:ext uri="{0D108BD9-81ED-4DB2-BD59-A6C34878D82A}">
                    <a16:rowId xmlns:a16="http://schemas.microsoft.com/office/drawing/2014/main" val="864121970"/>
                  </a:ext>
                </a:extLst>
              </a:tr>
              <a:tr h="201168">
                <a:tc>
                  <a:txBody>
                    <a:bodyPr/>
                    <a:lstStyle/>
                    <a:p>
                      <a:endParaRPr lang="en-US" sz="800" dirty="0">
                        <a:latin typeface="Calibri"/>
                        <a:cs typeface="Calibri"/>
                      </a:endParaRPr>
                    </a:p>
                  </a:txBody>
                  <a:tcPr marT="36576" marB="36576"/>
                </a:tc>
                <a:tc>
                  <a:txBody>
                    <a:bodyPr/>
                    <a:lstStyle/>
                    <a:p>
                      <a:r>
                        <a:rPr lang="en-US" sz="800" b="1" dirty="0">
                          <a:solidFill>
                            <a:schemeClr val="tx1"/>
                          </a:solidFill>
                          <a:latin typeface="Calibri"/>
                          <a:cs typeface="Calibri"/>
                        </a:rPr>
                        <a:t>Florida State University</a:t>
                      </a:r>
                    </a:p>
                  </a:txBody>
                  <a:tcPr marT="36576" marB="36576"/>
                </a:tc>
                <a:extLst>
                  <a:ext uri="{0D108BD9-81ED-4DB2-BD59-A6C34878D82A}">
                    <a16:rowId xmlns:a16="http://schemas.microsoft.com/office/drawing/2014/main" val="1780186167"/>
                  </a:ext>
                </a:extLst>
              </a:tr>
              <a:tr h="201168">
                <a:tc>
                  <a:txBody>
                    <a:bodyPr/>
                    <a:lstStyle/>
                    <a:p>
                      <a:endParaRPr lang="en-US" sz="800" dirty="0">
                        <a:latin typeface="Calibri"/>
                        <a:cs typeface="Calibri"/>
                      </a:endParaRPr>
                    </a:p>
                  </a:txBody>
                  <a:tcPr marT="36576" marB="36576"/>
                </a:tc>
                <a:tc>
                  <a:txBody>
                    <a:bodyPr/>
                    <a:lstStyle/>
                    <a:p>
                      <a:r>
                        <a:rPr lang="en-US" sz="800" b="1" dirty="0">
                          <a:solidFill>
                            <a:schemeClr val="tx1"/>
                          </a:solidFill>
                          <a:latin typeface="Calibri"/>
                          <a:cs typeface="Calibri"/>
                        </a:rPr>
                        <a:t>RICE University</a:t>
                      </a:r>
                    </a:p>
                  </a:txBody>
                  <a:tcPr marT="36576" marB="36576"/>
                </a:tc>
                <a:extLst>
                  <a:ext uri="{0D108BD9-81ED-4DB2-BD59-A6C34878D82A}">
                    <a16:rowId xmlns:a16="http://schemas.microsoft.com/office/drawing/2014/main" val="3366357214"/>
                  </a:ext>
                </a:extLst>
              </a:tr>
              <a:tr h="201168">
                <a:tc>
                  <a:txBody>
                    <a:bodyPr/>
                    <a:lstStyle/>
                    <a:p>
                      <a:endParaRPr lang="en-US" sz="800" dirty="0">
                        <a:latin typeface="Calibri"/>
                        <a:cs typeface="Calibri"/>
                      </a:endParaRPr>
                    </a:p>
                  </a:txBody>
                  <a:tcPr marT="36576" marB="36576"/>
                </a:tc>
                <a:tc>
                  <a:txBody>
                    <a:bodyPr/>
                    <a:lstStyle/>
                    <a:p>
                      <a:r>
                        <a:rPr lang="en-US" sz="800" b="1" i="0" dirty="0">
                          <a:solidFill>
                            <a:schemeClr val="tx1"/>
                          </a:solidFill>
                          <a:latin typeface="Calibri"/>
                          <a:cs typeface="Calibri"/>
                        </a:rPr>
                        <a:t>Tennessee University</a:t>
                      </a:r>
                    </a:p>
                  </a:txBody>
                  <a:tcPr marT="36576" marB="36576"/>
                </a:tc>
                <a:extLst>
                  <a:ext uri="{0D108BD9-81ED-4DB2-BD59-A6C34878D82A}">
                    <a16:rowId xmlns:a16="http://schemas.microsoft.com/office/drawing/2014/main" val="10015"/>
                  </a:ext>
                </a:extLst>
              </a:tr>
              <a:tr h="201168">
                <a:tc>
                  <a:txBody>
                    <a:bodyPr/>
                    <a:lstStyle/>
                    <a:p>
                      <a:endParaRPr lang="en-US" sz="800" dirty="0">
                        <a:latin typeface="Calibri"/>
                        <a:cs typeface="Calibri"/>
                      </a:endParaRPr>
                    </a:p>
                  </a:txBody>
                  <a:tcPr marT="36576" marB="36576"/>
                </a:tc>
                <a:tc>
                  <a:txBody>
                    <a:bodyPr/>
                    <a:lstStyle/>
                    <a:p>
                      <a:r>
                        <a:rPr lang="en-US" sz="800" b="1" i="1" dirty="0">
                          <a:solidFill>
                            <a:schemeClr val="tx1"/>
                          </a:solidFill>
                          <a:latin typeface="Calibri"/>
                          <a:cs typeface="Calibri"/>
                        </a:rPr>
                        <a:t>MIT Plasma science center</a:t>
                      </a:r>
                    </a:p>
                  </a:txBody>
                  <a:tcPr marT="36576" marB="36576"/>
                </a:tc>
                <a:extLst>
                  <a:ext uri="{0D108BD9-81ED-4DB2-BD59-A6C34878D82A}">
                    <a16:rowId xmlns:a16="http://schemas.microsoft.com/office/drawing/2014/main" val="1371950143"/>
                  </a:ext>
                </a:extLst>
              </a:tr>
              <a:tr h="201168">
                <a:tc>
                  <a:txBody>
                    <a:bodyPr/>
                    <a:lstStyle/>
                    <a:p>
                      <a:endParaRPr lang="en-US" sz="800" dirty="0">
                        <a:latin typeface="Calibri"/>
                        <a:cs typeface="Calibri"/>
                      </a:endParaRPr>
                    </a:p>
                  </a:txBody>
                  <a:tcPr marT="36576" marB="36576"/>
                </a:tc>
                <a:tc>
                  <a:txBody>
                    <a:bodyPr/>
                    <a:lstStyle/>
                    <a:p>
                      <a:r>
                        <a:rPr lang="en-US" sz="800" b="1" i="0" dirty="0">
                          <a:solidFill>
                            <a:schemeClr val="tx1"/>
                          </a:solidFill>
                          <a:latin typeface="Calibri"/>
                          <a:cs typeface="Calibri"/>
                        </a:rPr>
                        <a:t>Pittsburgh PAC</a:t>
                      </a:r>
                    </a:p>
                  </a:txBody>
                  <a:tcPr marT="36576" marB="36576"/>
                </a:tc>
                <a:extLst>
                  <a:ext uri="{0D108BD9-81ED-4DB2-BD59-A6C34878D82A}">
                    <a16:rowId xmlns:a16="http://schemas.microsoft.com/office/drawing/2014/main" val="3770034224"/>
                  </a:ext>
                </a:extLst>
              </a:tr>
              <a:tr h="201168">
                <a:tc>
                  <a:txBody>
                    <a:bodyPr/>
                    <a:lstStyle/>
                    <a:p>
                      <a:endParaRPr lang="en-US" sz="800" dirty="0">
                        <a:latin typeface="Calibri"/>
                        <a:cs typeface="Calibri"/>
                      </a:endParaRPr>
                    </a:p>
                  </a:txBody>
                  <a:tcPr marT="36576" marB="36576"/>
                </a:tc>
                <a:tc>
                  <a:txBody>
                    <a:bodyPr/>
                    <a:lstStyle/>
                    <a:p>
                      <a:r>
                        <a:rPr lang="en-US" sz="800" b="0" i="0" dirty="0">
                          <a:solidFill>
                            <a:schemeClr val="tx1"/>
                          </a:solidFill>
                          <a:latin typeface="Calibri"/>
                          <a:cs typeface="Calibri"/>
                        </a:rPr>
                        <a:t>Yale</a:t>
                      </a:r>
                    </a:p>
                  </a:txBody>
                  <a:tcPr marT="36576" marB="36576"/>
                </a:tc>
                <a:extLst>
                  <a:ext uri="{0D108BD9-81ED-4DB2-BD59-A6C34878D82A}">
                    <a16:rowId xmlns:a16="http://schemas.microsoft.com/office/drawing/2014/main" val="3207987716"/>
                  </a:ext>
                </a:extLst>
              </a:tr>
              <a:tr h="201168">
                <a:tc>
                  <a:txBody>
                    <a:bodyPr/>
                    <a:lstStyle/>
                    <a:p>
                      <a:endParaRPr lang="en-US" sz="800" dirty="0">
                        <a:latin typeface="Calibri"/>
                        <a:cs typeface="Calibri"/>
                      </a:endParaRPr>
                    </a:p>
                  </a:txBody>
                  <a:tcPr marT="36576" marB="36576"/>
                </a:tc>
                <a:tc>
                  <a:txBody>
                    <a:bodyPr/>
                    <a:lstStyle/>
                    <a:p>
                      <a:r>
                        <a:rPr lang="en-US" sz="800" b="1" i="1" dirty="0">
                          <a:solidFill>
                            <a:schemeClr val="tx1"/>
                          </a:solidFill>
                          <a:latin typeface="Calibri"/>
                          <a:cs typeface="Calibri"/>
                        </a:rPr>
                        <a:t>Princeton</a:t>
                      </a:r>
                    </a:p>
                  </a:txBody>
                  <a:tcPr marT="36576" marB="36576"/>
                </a:tc>
                <a:extLst>
                  <a:ext uri="{0D108BD9-81ED-4DB2-BD59-A6C34878D82A}">
                    <a16:rowId xmlns:a16="http://schemas.microsoft.com/office/drawing/2014/main" val="1610294006"/>
                  </a:ext>
                </a:extLst>
              </a:tr>
              <a:tr h="201168">
                <a:tc>
                  <a:txBody>
                    <a:bodyPr/>
                    <a:lstStyle/>
                    <a:p>
                      <a:endParaRPr lang="en-US" sz="800" dirty="0">
                        <a:latin typeface="Calibri"/>
                        <a:cs typeface="Calibri"/>
                      </a:endParaRPr>
                    </a:p>
                  </a:txBody>
                  <a:tcPr marT="36576" marB="36576"/>
                </a:tc>
                <a:tc>
                  <a:txBody>
                    <a:bodyPr/>
                    <a:lstStyle/>
                    <a:p>
                      <a:r>
                        <a:rPr lang="en-US" sz="800" b="1" i="0" dirty="0">
                          <a:solidFill>
                            <a:schemeClr val="tx1"/>
                          </a:solidFill>
                          <a:latin typeface="Calibri"/>
                          <a:cs typeface="Calibri"/>
                        </a:rPr>
                        <a:t>Stony Brook</a:t>
                      </a:r>
                    </a:p>
                  </a:txBody>
                  <a:tcPr marT="36576" marB="36576"/>
                </a:tc>
                <a:extLst>
                  <a:ext uri="{0D108BD9-81ED-4DB2-BD59-A6C34878D82A}">
                    <a16:rowId xmlns:a16="http://schemas.microsoft.com/office/drawing/2014/main" val="2334309705"/>
                  </a:ext>
                </a:extLst>
              </a:tr>
              <a:tr h="201168">
                <a:tc>
                  <a:txBody>
                    <a:bodyPr/>
                    <a:lstStyle/>
                    <a:p>
                      <a:endParaRPr lang="en-US" sz="800" dirty="0">
                        <a:latin typeface="Calibri"/>
                        <a:cs typeface="Calibri"/>
                      </a:endParaRPr>
                    </a:p>
                  </a:txBody>
                  <a:tcPr marT="36576" marB="36576"/>
                </a:tc>
                <a:tc>
                  <a:txBody>
                    <a:bodyPr/>
                    <a:lstStyle/>
                    <a:p>
                      <a:r>
                        <a:rPr lang="en-US" sz="800" b="0" i="0" dirty="0">
                          <a:solidFill>
                            <a:schemeClr val="tx1"/>
                          </a:solidFill>
                          <a:latin typeface="Calibri"/>
                          <a:cs typeface="Calibri"/>
                        </a:rPr>
                        <a:t>Stanford/SLAC</a:t>
                      </a:r>
                    </a:p>
                  </a:txBody>
                  <a:tcPr marT="36576" marB="36576"/>
                </a:tc>
                <a:extLst>
                  <a:ext uri="{0D108BD9-81ED-4DB2-BD59-A6C34878D82A}">
                    <a16:rowId xmlns:a16="http://schemas.microsoft.com/office/drawing/2014/main" val="70602899"/>
                  </a:ext>
                </a:extLst>
              </a:tr>
              <a:tr h="201168">
                <a:tc>
                  <a:txBody>
                    <a:bodyPr/>
                    <a:lstStyle/>
                    <a:p>
                      <a:endParaRPr lang="en-US" sz="800" dirty="0">
                        <a:latin typeface="Calibri"/>
                        <a:cs typeface="Calibri"/>
                      </a:endParaRPr>
                    </a:p>
                  </a:txBody>
                  <a:tcPr marT="36576" marB="36576"/>
                </a:tc>
                <a:tc>
                  <a:txBody>
                    <a:bodyPr/>
                    <a:lstStyle/>
                    <a:p>
                      <a:r>
                        <a:rPr lang="en-US" sz="800" dirty="0">
                          <a:latin typeface="Calibri"/>
                          <a:cs typeface="Calibri"/>
                        </a:rPr>
                        <a:t>…</a:t>
                      </a:r>
                    </a:p>
                  </a:txBody>
                  <a:tcPr marT="36576" marB="36576"/>
                </a:tc>
                <a:extLst>
                  <a:ext uri="{0D108BD9-81ED-4DB2-BD59-A6C34878D82A}">
                    <a16:rowId xmlns:a16="http://schemas.microsoft.com/office/drawing/2014/main" val="2089963396"/>
                  </a:ext>
                </a:extLst>
              </a:tr>
              <a:tr h="2011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dirty="0">
                          <a:latin typeface="Calibri"/>
                          <a:cs typeface="Calibri"/>
                        </a:rPr>
                        <a:t>DoE labs</a:t>
                      </a:r>
                    </a:p>
                  </a:txBody>
                  <a:tcPr marT="36576" marB="36576"/>
                </a:tc>
                <a:tc>
                  <a:txBody>
                    <a:bodyPr/>
                    <a:lstStyle/>
                    <a:p>
                      <a:r>
                        <a:rPr lang="en-US" sz="800" dirty="0">
                          <a:latin typeface="Calibri"/>
                          <a:cs typeface="Calibri"/>
                        </a:rPr>
                        <a:t>FNAL</a:t>
                      </a:r>
                    </a:p>
                  </a:txBody>
                  <a:tcPr marT="36576" marB="36576"/>
                </a:tc>
                <a:extLst>
                  <a:ext uri="{0D108BD9-81ED-4DB2-BD59-A6C34878D82A}">
                    <a16:rowId xmlns:a16="http://schemas.microsoft.com/office/drawing/2014/main" val="2296806218"/>
                  </a:ext>
                </a:extLst>
              </a:tr>
              <a:tr h="201168">
                <a:tc>
                  <a:txBody>
                    <a:bodyPr/>
                    <a:lstStyle/>
                    <a:p>
                      <a:endParaRPr lang="en-US" sz="800" dirty="0">
                        <a:latin typeface="Calibri"/>
                        <a:cs typeface="Calibri"/>
                      </a:endParaRPr>
                    </a:p>
                  </a:txBody>
                  <a:tcPr marT="36576" marB="36576"/>
                </a:tc>
                <a:tc>
                  <a:txBody>
                    <a:bodyPr/>
                    <a:lstStyle/>
                    <a:p>
                      <a:r>
                        <a:rPr lang="en-US" sz="800" dirty="0">
                          <a:latin typeface="Calibri"/>
                          <a:cs typeface="Calibri"/>
                        </a:rPr>
                        <a:t>LBNL</a:t>
                      </a:r>
                    </a:p>
                  </a:txBody>
                  <a:tcPr marT="36576" marB="36576"/>
                </a:tc>
                <a:extLst>
                  <a:ext uri="{0D108BD9-81ED-4DB2-BD59-A6C34878D82A}">
                    <a16:rowId xmlns:a16="http://schemas.microsoft.com/office/drawing/2014/main" val="2313380880"/>
                  </a:ext>
                </a:extLst>
              </a:tr>
              <a:tr h="201168">
                <a:tc>
                  <a:txBody>
                    <a:bodyPr/>
                    <a:lstStyle/>
                    <a:p>
                      <a:endParaRPr lang="en-US" sz="800" dirty="0">
                        <a:latin typeface="Calibri"/>
                        <a:cs typeface="Calibri"/>
                      </a:endParaRPr>
                    </a:p>
                  </a:txBody>
                  <a:tcPr marT="36576" marB="36576"/>
                </a:tc>
                <a:tc>
                  <a:txBody>
                    <a:bodyPr/>
                    <a:lstStyle/>
                    <a:p>
                      <a:r>
                        <a:rPr lang="en-US" sz="800" dirty="0">
                          <a:latin typeface="Calibri"/>
                          <a:cs typeface="Calibri"/>
                        </a:rPr>
                        <a:t>JLAB</a:t>
                      </a:r>
                    </a:p>
                  </a:txBody>
                  <a:tcPr marT="36576" marB="36576"/>
                </a:tc>
                <a:extLst>
                  <a:ext uri="{0D108BD9-81ED-4DB2-BD59-A6C34878D82A}">
                    <a16:rowId xmlns:a16="http://schemas.microsoft.com/office/drawing/2014/main" val="993831096"/>
                  </a:ext>
                </a:extLst>
              </a:tr>
              <a:tr h="201168">
                <a:tc>
                  <a:txBody>
                    <a:bodyPr/>
                    <a:lstStyle/>
                    <a:p>
                      <a:endParaRPr lang="en-US" sz="800" dirty="0">
                        <a:latin typeface="Calibri"/>
                        <a:cs typeface="Calibri"/>
                      </a:endParaRPr>
                    </a:p>
                  </a:txBody>
                  <a:tcPr marT="36576" marB="36576"/>
                </a:tc>
                <a:tc>
                  <a:txBody>
                    <a:bodyPr/>
                    <a:lstStyle/>
                    <a:p>
                      <a:r>
                        <a:rPr lang="en-US" sz="800" b="0" i="0" dirty="0">
                          <a:latin typeface="Calibri"/>
                          <a:cs typeface="Calibri"/>
                        </a:rPr>
                        <a:t>BNL</a:t>
                      </a:r>
                    </a:p>
                  </a:txBody>
                  <a:tcPr marT="36576" marB="36576"/>
                </a:tc>
                <a:extLst>
                  <a:ext uri="{0D108BD9-81ED-4DB2-BD59-A6C34878D82A}">
                    <a16:rowId xmlns:a16="http://schemas.microsoft.com/office/drawing/2014/main" val="1257867401"/>
                  </a:ext>
                </a:extLst>
              </a:tr>
              <a:tr h="201168">
                <a:tc>
                  <a:txBody>
                    <a:bodyPr/>
                    <a:lstStyle/>
                    <a:p>
                      <a:r>
                        <a:rPr lang="en-US" sz="800" dirty="0">
                          <a:latin typeface="Calibri"/>
                          <a:cs typeface="Calibri"/>
                        </a:rPr>
                        <a:t>Brazil</a:t>
                      </a:r>
                    </a:p>
                  </a:txBody>
                  <a:tcPr marT="36576" marB="36576"/>
                </a:tc>
                <a:tc>
                  <a:txBody>
                    <a:bodyPr/>
                    <a:lstStyle/>
                    <a:p>
                      <a:r>
                        <a:rPr lang="en-US" sz="800" b="1" i="1" dirty="0">
                          <a:latin typeface="Calibri"/>
                          <a:cs typeface="Calibri"/>
                        </a:rPr>
                        <a:t>CNPEM</a:t>
                      </a:r>
                    </a:p>
                  </a:txBody>
                  <a:tcPr marT="36576" marB="36576"/>
                </a:tc>
                <a:extLst>
                  <a:ext uri="{0D108BD9-81ED-4DB2-BD59-A6C34878D82A}">
                    <a16:rowId xmlns:a16="http://schemas.microsoft.com/office/drawing/2014/main" val="4073365554"/>
                  </a:ext>
                </a:extLst>
              </a:tr>
            </a:tbl>
          </a:graphicData>
        </a:graphic>
      </p:graphicFrame>
      <p:sp>
        <p:nvSpPr>
          <p:cNvPr id="14" name="TextBox 13">
            <a:extLst>
              <a:ext uri="{FF2B5EF4-FFF2-40B4-BE49-F238E27FC236}">
                <a16:creationId xmlns:a16="http://schemas.microsoft.com/office/drawing/2014/main" id="{7FBAB5F7-5138-4AD4-2999-B555850B2363}"/>
              </a:ext>
            </a:extLst>
          </p:cNvPr>
          <p:cNvSpPr txBox="1"/>
          <p:nvPr/>
        </p:nvSpPr>
        <p:spPr>
          <a:xfrm>
            <a:off x="4609300" y="4811714"/>
            <a:ext cx="2097049" cy="215444"/>
          </a:xfrm>
          <a:prstGeom prst="rect">
            <a:avLst/>
          </a:prstGeom>
          <a:solidFill>
            <a:schemeClr val="bg1"/>
          </a:solidFill>
        </p:spPr>
        <p:txBody>
          <a:bodyPr wrap="none" rtlCol="0">
            <a:spAutoFit/>
          </a:bodyPr>
          <a:lstStyle/>
          <a:p>
            <a:r>
              <a:rPr lang="en-US" sz="800" b="1" dirty="0">
                <a:latin typeface="Calibri" panose="020F0502020204030204" pitchFamily="34" charset="0"/>
                <a:cs typeface="Calibri" panose="020F0502020204030204" pitchFamily="34" charset="0"/>
              </a:rPr>
              <a:t>Signed </a:t>
            </a:r>
            <a:r>
              <a:rPr lang="en-US" sz="800" b="1" dirty="0" err="1">
                <a:latin typeface="Calibri" panose="020F0502020204030204" pitchFamily="34" charset="0"/>
                <a:cs typeface="Calibri" panose="020F0502020204030204" pitchFamily="34" charset="0"/>
              </a:rPr>
              <a:t>MoC</a:t>
            </a:r>
            <a:r>
              <a:rPr lang="en-US" sz="800" b="1" dirty="0">
                <a:latin typeface="Calibri" panose="020F0502020204030204" pitchFamily="34" charset="0"/>
                <a:cs typeface="Calibri" panose="020F0502020204030204" pitchFamily="34" charset="0"/>
              </a:rPr>
              <a:t> (61), </a:t>
            </a:r>
            <a:r>
              <a:rPr lang="en-US" sz="800" b="1" i="1" dirty="0">
                <a:latin typeface="Calibri" panose="020F0502020204030204" pitchFamily="34" charset="0"/>
                <a:cs typeface="Calibri" panose="020F0502020204030204" pitchFamily="34" charset="0"/>
              </a:rPr>
              <a:t>requested </a:t>
            </a:r>
            <a:r>
              <a:rPr lang="en-US" sz="800" b="1" i="1" dirty="0" err="1">
                <a:latin typeface="Calibri" panose="020F0502020204030204" pitchFamily="34" charset="0"/>
                <a:cs typeface="Calibri" panose="020F0502020204030204" pitchFamily="34" charset="0"/>
              </a:rPr>
              <a:t>MoC</a:t>
            </a:r>
            <a:r>
              <a:rPr lang="en-US" sz="800" dirty="0">
                <a:latin typeface="Calibri" panose="020F0502020204030204" pitchFamily="34" charset="0"/>
                <a:cs typeface="Calibri" panose="020F0502020204030204" pitchFamily="34" charset="0"/>
              </a:rPr>
              <a:t>, contributor</a:t>
            </a:r>
          </a:p>
        </p:txBody>
      </p:sp>
      <p:sp>
        <p:nvSpPr>
          <p:cNvPr id="2" name="Slide Number Placeholder 1">
            <a:extLst>
              <a:ext uri="{FF2B5EF4-FFF2-40B4-BE49-F238E27FC236}">
                <a16:creationId xmlns:a16="http://schemas.microsoft.com/office/drawing/2014/main" id="{17D864F7-D734-6710-0EBC-A939C091C8A5}"/>
              </a:ext>
            </a:extLst>
          </p:cNvPr>
          <p:cNvSpPr>
            <a:spLocks noGrp="1"/>
          </p:cNvSpPr>
          <p:nvPr>
            <p:ph type="sldNum" sz="quarter" idx="4"/>
          </p:nvPr>
        </p:nvSpPr>
        <p:spPr/>
        <p:txBody>
          <a:bodyPr/>
          <a:lstStyle/>
          <a:p>
            <a:fld id="{974172A1-1CBF-0B40-9234-7D4D80EC19EA}" type="slidenum">
              <a:rPr lang="en-GB" smtClean="0"/>
              <a:pPr/>
              <a:t>6</a:t>
            </a:fld>
            <a:endParaRPr lang="en-GB" dirty="0"/>
          </a:p>
        </p:txBody>
      </p:sp>
    </p:spTree>
    <p:extLst>
      <p:ext uri="{BB962C8B-B14F-4D97-AF65-F5344CB8AC3E}">
        <p14:creationId xmlns:p14="http://schemas.microsoft.com/office/powerpoint/2010/main" val="373516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8186A-1E53-E85C-CB60-6A03BDB0FC52}"/>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5984D1D7-673E-BAD3-951D-65766097EC85}"/>
              </a:ext>
            </a:extLst>
          </p:cNvPr>
          <p:cNvSpPr>
            <a:spLocks noGrp="1"/>
          </p:cNvSpPr>
          <p:nvPr>
            <p:ph type="title"/>
          </p:nvPr>
        </p:nvSpPr>
        <p:spPr>
          <a:xfrm>
            <a:off x="1295400" y="-20538"/>
            <a:ext cx="6781800" cy="432048"/>
          </a:xfrm>
        </p:spPr>
        <p:txBody>
          <a:bodyPr/>
          <a:lstStyle/>
          <a:p>
            <a:pPr algn="ctr"/>
            <a:r>
              <a:rPr lang="en-GB" sz="3200" dirty="0">
                <a:latin typeface="Calibri"/>
                <a:cs typeface="Calibri"/>
              </a:rPr>
              <a:t>ESPPU Submission Content</a:t>
            </a:r>
            <a:endParaRPr lang="en-GB" sz="3200" b="0" dirty="0">
              <a:latin typeface="Calibri"/>
              <a:cs typeface="Calibri"/>
            </a:endParaRPr>
          </a:p>
        </p:txBody>
      </p:sp>
      <p:sp>
        <p:nvSpPr>
          <p:cNvPr id="5" name="Espace réservé du numéro de diapositive 3">
            <a:extLst>
              <a:ext uri="{FF2B5EF4-FFF2-40B4-BE49-F238E27FC236}">
                <a16:creationId xmlns:a16="http://schemas.microsoft.com/office/drawing/2014/main" id="{C9F7FC86-7090-484A-A01D-896C48A37C3C}"/>
              </a:ext>
            </a:extLst>
          </p:cNvPr>
          <p:cNvSpPr txBox="1">
            <a:spLocks/>
          </p:cNvSpPr>
          <p:nvPr/>
        </p:nvSpPr>
        <p:spPr>
          <a:xfrm>
            <a:off x="7632576" y="4300291"/>
            <a:ext cx="457200" cy="273844"/>
          </a:xfrm>
          <a:prstGeom prst="rect">
            <a:avLst/>
          </a:prstGeom>
        </p:spPr>
        <p:txBody>
          <a:bodyPr vert="horz" lIns="91440" tIns="45720" rIns="91440" bIns="45720" rtlCol="0" anchor="ctr"/>
          <a:lstStyle>
            <a:defPPr>
              <a:defRPr lang="fr-FR"/>
            </a:defPPr>
            <a:lvl1pPr marL="0" algn="r" defTabSz="457200" rtl="0" eaLnBrk="1" latinLnBrk="0" hangingPunct="1">
              <a:defRPr sz="1200" b="1" kern="1200">
                <a:solidFill>
                  <a:schemeClr val="bg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74172A1-1CBF-0B40-9234-7D4D80EC19EA}" type="slidenum">
              <a:rPr lang="en-GB" smtClean="0"/>
              <a:pPr/>
              <a:t>7</a:t>
            </a:fld>
            <a:endParaRPr lang="en-GB" dirty="0"/>
          </a:p>
        </p:txBody>
      </p:sp>
      <p:sp>
        <p:nvSpPr>
          <p:cNvPr id="6" name="Footer Placeholder 5">
            <a:extLst>
              <a:ext uri="{FF2B5EF4-FFF2-40B4-BE49-F238E27FC236}">
                <a16:creationId xmlns:a16="http://schemas.microsoft.com/office/drawing/2014/main" id="{DA7E6833-3B6A-5CBE-484F-BB5BA0AA741A}"/>
              </a:ext>
            </a:extLst>
          </p:cNvPr>
          <p:cNvSpPr>
            <a:spLocks noGrp="1"/>
          </p:cNvSpPr>
          <p:nvPr>
            <p:ph type="ftr" sz="quarter" idx="3"/>
          </p:nvPr>
        </p:nvSpPr>
        <p:spPr/>
        <p:txBody>
          <a:bodyPr/>
          <a:lstStyle/>
          <a:p>
            <a:pPr algn="l"/>
            <a:r>
              <a:rPr lang="en-US"/>
              <a:t>D. Schulte, Muon Collider,  ESPPU Open Symposium, Venice, June 2025</a:t>
            </a:r>
            <a:endParaRPr lang="en-GB" dirty="0"/>
          </a:p>
        </p:txBody>
      </p:sp>
      <p:sp>
        <p:nvSpPr>
          <p:cNvPr id="7" name="TextBox 6">
            <a:extLst>
              <a:ext uri="{FF2B5EF4-FFF2-40B4-BE49-F238E27FC236}">
                <a16:creationId xmlns:a16="http://schemas.microsoft.com/office/drawing/2014/main" id="{77786C32-F79C-5294-B2B4-E615C5C91FCD}"/>
              </a:ext>
            </a:extLst>
          </p:cNvPr>
          <p:cNvSpPr txBox="1"/>
          <p:nvPr/>
        </p:nvSpPr>
        <p:spPr>
          <a:xfrm>
            <a:off x="117818" y="560383"/>
            <a:ext cx="6408952" cy="1323439"/>
          </a:xfrm>
          <a:prstGeom prst="rect">
            <a:avLst/>
          </a:prstGeom>
          <a:solidFill>
            <a:schemeClr val="accent1">
              <a:lumMod val="20000"/>
              <a:lumOff val="80000"/>
              <a:alpha val="49900"/>
            </a:schemeClr>
          </a:solidFill>
        </p:spPr>
        <p:txBody>
          <a:bodyPr wrap="square" rtlCol="0">
            <a:spAutoFit/>
          </a:bodyPr>
          <a:lstStyle/>
          <a:p>
            <a:r>
              <a:rPr lang="en-US" sz="1600" b="1" dirty="0">
                <a:latin typeface="Calibri" panose="020F0502020204030204" pitchFamily="34" charset="0"/>
                <a:cs typeface="Calibri" panose="020F0502020204030204" pitchFamily="34" charset="0"/>
              </a:rPr>
              <a:t>Muon Collider Assessment</a:t>
            </a: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Present </a:t>
            </a:r>
            <a:r>
              <a:rPr lang="en-US" sz="1600" b="1" dirty="0">
                <a:latin typeface="Calibri" panose="020F0502020204030204" pitchFamily="34" charset="0"/>
                <a:cs typeface="Calibri" panose="020F0502020204030204" pitchFamily="34" charset="0"/>
              </a:rPr>
              <a:t>physics case </a:t>
            </a:r>
            <a:r>
              <a:rPr lang="en-US" sz="1600" dirty="0">
                <a:latin typeface="Calibri" panose="020F0502020204030204" pitchFamily="34" charset="0"/>
                <a:cs typeface="Calibri" panose="020F0502020204030204" pitchFamily="34" charset="0"/>
              </a:rPr>
              <a:t>and </a:t>
            </a:r>
            <a:r>
              <a:rPr lang="en-US" sz="1600" b="1" dirty="0">
                <a:latin typeface="Calibri" panose="020F0502020204030204" pitchFamily="34" charset="0"/>
                <a:cs typeface="Calibri" panose="020F0502020204030204" pitchFamily="34" charset="0"/>
              </a:rPr>
              <a:t>green field </a:t>
            </a:r>
            <a:r>
              <a:rPr lang="en-US" sz="1600" dirty="0">
                <a:latin typeface="Calibri" panose="020F0502020204030204" pitchFamily="34" charset="0"/>
                <a:cs typeface="Calibri" panose="020F0502020204030204" pitchFamily="34" charset="0"/>
              </a:rPr>
              <a:t>designs and technologies </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Parameters, lattice and component designs, beam dynamics, cost, …</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Aim for 10 TeV with 10 ab</a:t>
            </a:r>
            <a:r>
              <a:rPr lang="en-US" sz="1600" baseline="30000" dirty="0">
                <a:latin typeface="Calibri" panose="020F0502020204030204" pitchFamily="34" charset="0"/>
                <a:cs typeface="Calibri" panose="020F0502020204030204" pitchFamily="34" charset="0"/>
              </a:rPr>
              <a:t>-1</a:t>
            </a:r>
          </a:p>
          <a:p>
            <a:pPr marL="742950" lvl="1"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Aim for initial stage around 2050 (e.g. with 3 TeV and 1 ab</a:t>
            </a:r>
            <a:r>
              <a:rPr lang="en-US" sz="1600" baseline="30000" dirty="0">
                <a:latin typeface="Calibri" panose="020F0502020204030204" pitchFamily="34" charset="0"/>
                <a:cs typeface="Calibri" panose="020F0502020204030204" pitchFamily="34" charset="0"/>
              </a:rPr>
              <a:t>-1</a:t>
            </a:r>
            <a:r>
              <a:rPr lang="en-US" sz="1600" dirty="0">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1A9BCDB6-FC22-8A63-350A-81060BCCE026}"/>
              </a:ext>
            </a:extLst>
          </p:cNvPr>
          <p:cNvSpPr txBox="1"/>
          <p:nvPr/>
        </p:nvSpPr>
        <p:spPr>
          <a:xfrm>
            <a:off x="106368" y="1995686"/>
            <a:ext cx="6408952" cy="1077218"/>
          </a:xfrm>
          <a:prstGeom prst="rect">
            <a:avLst/>
          </a:prstGeom>
          <a:solidFill>
            <a:schemeClr val="accent3">
              <a:lumMod val="20000"/>
              <a:lumOff val="80000"/>
              <a:alpha val="49900"/>
            </a:schemeClr>
          </a:solidFill>
        </p:spPr>
        <p:txBody>
          <a:bodyPr wrap="square" rtlCol="0">
            <a:spAutoFit/>
          </a:bodyPr>
          <a:lstStyle/>
          <a:p>
            <a:r>
              <a:rPr lang="en-US" sz="1600" b="1" dirty="0">
                <a:latin typeface="Calibri"/>
                <a:cs typeface="Calibri"/>
              </a:rPr>
              <a:t>R&amp;D plan</a:t>
            </a:r>
          </a:p>
          <a:p>
            <a:pPr marL="285750" indent="-285750">
              <a:buFont typeface="Arial" panose="020B0604020202020204" pitchFamily="34" charset="0"/>
              <a:buChar char="•"/>
            </a:pPr>
            <a:r>
              <a:rPr lang="en-US" sz="1600" dirty="0">
                <a:latin typeface="Calibri"/>
                <a:cs typeface="Calibri"/>
              </a:rPr>
              <a:t>The main timeline driver</a:t>
            </a:r>
          </a:p>
          <a:p>
            <a:pPr marL="285750" indent="-285750">
              <a:buFont typeface="Arial" panose="020B0604020202020204" pitchFamily="34" charset="0"/>
              <a:buChar char="•"/>
            </a:pPr>
            <a:r>
              <a:rPr lang="en-US" sz="1600" dirty="0">
                <a:latin typeface="Calibri"/>
                <a:cs typeface="Calibri"/>
              </a:rPr>
              <a:t>Accelerator design, detector development, magnets, muon cooling technology, …</a:t>
            </a:r>
          </a:p>
        </p:txBody>
      </p:sp>
      <p:sp>
        <p:nvSpPr>
          <p:cNvPr id="9" name="TextBox 8">
            <a:extLst>
              <a:ext uri="{FF2B5EF4-FFF2-40B4-BE49-F238E27FC236}">
                <a16:creationId xmlns:a16="http://schemas.microsoft.com/office/drawing/2014/main" id="{0A44B051-5952-79E6-05F6-E701EC01B047}"/>
              </a:ext>
            </a:extLst>
          </p:cNvPr>
          <p:cNvSpPr txBox="1"/>
          <p:nvPr/>
        </p:nvSpPr>
        <p:spPr>
          <a:xfrm>
            <a:off x="117819" y="3291830"/>
            <a:ext cx="6408951" cy="1323439"/>
          </a:xfrm>
          <a:prstGeom prst="rect">
            <a:avLst/>
          </a:prstGeom>
          <a:solidFill>
            <a:schemeClr val="accent6">
              <a:lumMod val="20000"/>
              <a:lumOff val="80000"/>
              <a:alpha val="49900"/>
            </a:schemeClr>
          </a:solidFill>
        </p:spPr>
        <p:txBody>
          <a:bodyPr wrap="square" rtlCol="0">
            <a:spAutoFit/>
          </a:bodyPr>
          <a:lstStyle/>
          <a:p>
            <a:r>
              <a:rPr lang="en-US" sz="1600" b="1" dirty="0">
                <a:latin typeface="Calibri" panose="020F0502020204030204" pitchFamily="34" charset="0"/>
                <a:cs typeface="Calibri" panose="020F0502020204030204" pitchFamily="34" charset="0"/>
              </a:rPr>
              <a:t>Implementation Considerations</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Currently for CERN and for FNAL</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Scaling from green field design, detailed lattice designs after ESPPU</a:t>
            </a:r>
          </a:p>
          <a:p>
            <a:r>
              <a:rPr lang="en-US" sz="1600" b="1" dirty="0">
                <a:latin typeface="Calibri" panose="020F0502020204030204" pitchFamily="34" charset="0"/>
                <a:cs typeface="Calibri" panose="020F0502020204030204" pitchFamily="34" charset="0"/>
              </a:rPr>
              <a:t>Technically limited schedule</a:t>
            </a:r>
          </a:p>
          <a:p>
            <a:r>
              <a:rPr lang="en-US" sz="1600" b="1" dirty="0">
                <a:latin typeface="Calibri" panose="020F0502020204030204" pitchFamily="34" charset="0"/>
                <a:cs typeface="Calibri" panose="020F0502020204030204" pitchFamily="34" charset="0"/>
              </a:rPr>
              <a:t>Cost</a:t>
            </a:r>
            <a:r>
              <a:rPr lang="en-US" sz="1600" dirty="0">
                <a:latin typeface="Calibri" panose="020F0502020204030204" pitchFamily="34" charset="0"/>
                <a:cs typeface="Calibri" panose="020F0502020204030204" pitchFamily="34" charset="0"/>
              </a:rPr>
              <a:t> and </a:t>
            </a:r>
            <a:r>
              <a:rPr lang="en-US" sz="1600" b="1" dirty="0">
                <a:latin typeface="Calibri" panose="020F0502020204030204" pitchFamily="34" charset="0"/>
                <a:cs typeface="Calibri" panose="020F0502020204030204" pitchFamily="34" charset="0"/>
              </a:rPr>
              <a:t>power</a:t>
            </a:r>
            <a:r>
              <a:rPr lang="en-US" sz="1600" dirty="0">
                <a:latin typeface="Calibri" panose="020F0502020204030204" pitchFamily="34" charset="0"/>
                <a:cs typeface="Calibri" panose="020F0502020204030204" pitchFamily="34" charset="0"/>
              </a:rPr>
              <a:t> consumption scales</a:t>
            </a:r>
          </a:p>
        </p:txBody>
      </p:sp>
      <p:sp>
        <p:nvSpPr>
          <p:cNvPr id="14" name="TextBox 13">
            <a:extLst>
              <a:ext uri="{FF2B5EF4-FFF2-40B4-BE49-F238E27FC236}">
                <a16:creationId xmlns:a16="http://schemas.microsoft.com/office/drawing/2014/main" id="{08DFAC70-25F5-9B05-F0FD-C85B82B6F4E4}"/>
              </a:ext>
            </a:extLst>
          </p:cNvPr>
          <p:cNvSpPr txBox="1"/>
          <p:nvPr/>
        </p:nvSpPr>
        <p:spPr>
          <a:xfrm>
            <a:off x="6869360" y="1151964"/>
            <a:ext cx="2520280" cy="646331"/>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rPr>
              <a:t>Back-up document</a:t>
            </a:r>
            <a:r>
              <a:rPr lang="en-US" sz="1800" dirty="0">
                <a:latin typeface="Calibri" panose="020F0502020204030204" pitchFamily="34" charset="0"/>
                <a:cs typeface="Calibri" panose="020F0502020204030204" pitchFamily="34" charset="0"/>
              </a:rPr>
              <a:t> (406p, 450 signatories)</a:t>
            </a:r>
          </a:p>
        </p:txBody>
      </p:sp>
      <p:pic>
        <p:nvPicPr>
          <p:cNvPr id="15" name="Picture 14">
            <a:extLst>
              <a:ext uri="{FF2B5EF4-FFF2-40B4-BE49-F238E27FC236}">
                <a16:creationId xmlns:a16="http://schemas.microsoft.com/office/drawing/2014/main" id="{8BE169E5-BF3D-10DD-EF2B-448AFEE673D4}"/>
              </a:ext>
            </a:extLst>
          </p:cNvPr>
          <p:cNvPicPr>
            <a:picLocks noChangeAspect="1"/>
          </p:cNvPicPr>
          <p:nvPr/>
        </p:nvPicPr>
        <p:blipFill>
          <a:blip r:embed="rId2"/>
          <a:stretch>
            <a:fillRect/>
          </a:stretch>
        </p:blipFill>
        <p:spPr>
          <a:xfrm>
            <a:off x="6711236" y="1923678"/>
            <a:ext cx="1166846" cy="1651234"/>
          </a:xfrm>
          <a:prstGeom prst="rect">
            <a:avLst/>
          </a:prstGeom>
          <a:ln>
            <a:solidFill>
              <a:schemeClr val="tx1"/>
            </a:solidFill>
          </a:ln>
        </p:spPr>
      </p:pic>
      <p:pic>
        <p:nvPicPr>
          <p:cNvPr id="16" name="Picture 15">
            <a:extLst>
              <a:ext uri="{FF2B5EF4-FFF2-40B4-BE49-F238E27FC236}">
                <a16:creationId xmlns:a16="http://schemas.microsoft.com/office/drawing/2014/main" id="{191364FC-8058-92E3-3D80-4C191E8AB256}"/>
              </a:ext>
            </a:extLst>
          </p:cNvPr>
          <p:cNvPicPr>
            <a:picLocks noChangeAspect="1"/>
          </p:cNvPicPr>
          <p:nvPr/>
        </p:nvPicPr>
        <p:blipFill>
          <a:blip r:embed="rId3"/>
          <a:stretch>
            <a:fillRect/>
          </a:stretch>
        </p:blipFill>
        <p:spPr>
          <a:xfrm>
            <a:off x="7265177" y="2334936"/>
            <a:ext cx="1166846" cy="1651234"/>
          </a:xfrm>
          <a:prstGeom prst="rect">
            <a:avLst/>
          </a:prstGeom>
          <a:ln>
            <a:solidFill>
              <a:schemeClr val="tx1"/>
            </a:solidFill>
          </a:ln>
        </p:spPr>
      </p:pic>
      <p:pic>
        <p:nvPicPr>
          <p:cNvPr id="17" name="Picture 16">
            <a:extLst>
              <a:ext uri="{FF2B5EF4-FFF2-40B4-BE49-F238E27FC236}">
                <a16:creationId xmlns:a16="http://schemas.microsoft.com/office/drawing/2014/main" id="{6BBE3D8C-EEDB-5A79-140A-6440216A7CA2}"/>
              </a:ext>
            </a:extLst>
          </p:cNvPr>
          <p:cNvPicPr>
            <a:picLocks noChangeAspect="1"/>
          </p:cNvPicPr>
          <p:nvPr/>
        </p:nvPicPr>
        <p:blipFill>
          <a:blip r:embed="rId4"/>
          <a:stretch>
            <a:fillRect/>
          </a:stretch>
        </p:blipFill>
        <p:spPr>
          <a:xfrm>
            <a:off x="7904002" y="2669823"/>
            <a:ext cx="1166846" cy="1651234"/>
          </a:xfrm>
          <a:prstGeom prst="rect">
            <a:avLst/>
          </a:prstGeom>
          <a:ln>
            <a:solidFill>
              <a:schemeClr val="tx1"/>
            </a:solidFill>
          </a:ln>
        </p:spPr>
      </p:pic>
      <p:sp>
        <p:nvSpPr>
          <p:cNvPr id="2" name="Slide Number Placeholder 1">
            <a:extLst>
              <a:ext uri="{FF2B5EF4-FFF2-40B4-BE49-F238E27FC236}">
                <a16:creationId xmlns:a16="http://schemas.microsoft.com/office/drawing/2014/main" id="{57A0C41F-A8D9-BECF-E0D1-A8230E4169DA}"/>
              </a:ext>
            </a:extLst>
          </p:cNvPr>
          <p:cNvSpPr>
            <a:spLocks noGrp="1"/>
          </p:cNvSpPr>
          <p:nvPr>
            <p:ph type="sldNum" sz="quarter" idx="4"/>
          </p:nvPr>
        </p:nvSpPr>
        <p:spPr/>
        <p:txBody>
          <a:bodyPr/>
          <a:lstStyle/>
          <a:p>
            <a:fld id="{974172A1-1CBF-0B40-9234-7D4D80EC19EA}" type="slidenum">
              <a:rPr lang="en-GB" smtClean="0"/>
              <a:pPr/>
              <a:t>7</a:t>
            </a:fld>
            <a:endParaRPr lang="en-GB" dirty="0"/>
          </a:p>
        </p:txBody>
      </p:sp>
      <p:sp>
        <p:nvSpPr>
          <p:cNvPr id="4" name="TextBox 3">
            <a:extLst>
              <a:ext uri="{FF2B5EF4-FFF2-40B4-BE49-F238E27FC236}">
                <a16:creationId xmlns:a16="http://schemas.microsoft.com/office/drawing/2014/main" id="{F3E26D04-3072-8525-11E3-5346B419CF3A}"/>
              </a:ext>
            </a:extLst>
          </p:cNvPr>
          <p:cNvSpPr txBox="1"/>
          <p:nvPr/>
        </p:nvSpPr>
        <p:spPr>
          <a:xfrm>
            <a:off x="5076056" y="4671015"/>
            <a:ext cx="4154652" cy="276999"/>
          </a:xfrm>
          <a:prstGeom prst="rect">
            <a:avLst/>
          </a:prstGeom>
          <a:noFill/>
        </p:spPr>
        <p:txBody>
          <a:bodyPr wrap="square">
            <a:spAutoFit/>
          </a:bodyPr>
          <a:lstStyle/>
          <a:p>
            <a:r>
              <a:rPr lang="en-US" sz="1200" dirty="0"/>
              <a:t>https://</a:t>
            </a:r>
            <a:r>
              <a:rPr lang="en-US" sz="1200" dirty="0" err="1"/>
              <a:t>indico.cern.ch</a:t>
            </a:r>
            <a:r>
              <a:rPr lang="en-US" sz="1200" dirty="0"/>
              <a:t>/event/1439855/contributions/6461618/</a:t>
            </a:r>
          </a:p>
        </p:txBody>
      </p:sp>
    </p:spTree>
    <p:extLst>
      <p:ext uri="{BB962C8B-B14F-4D97-AF65-F5344CB8AC3E}">
        <p14:creationId xmlns:p14="http://schemas.microsoft.com/office/powerpoint/2010/main" val="3743994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a:xfrm>
            <a:off x="1295400" y="-20538"/>
            <a:ext cx="6781800" cy="432048"/>
          </a:xfrm>
        </p:spPr>
        <p:txBody>
          <a:bodyPr/>
          <a:lstStyle/>
          <a:p>
            <a:pPr algn="ctr"/>
            <a:r>
              <a:rPr lang="en-GB" sz="3200" b="0" dirty="0">
                <a:latin typeface="Calibri"/>
                <a:cs typeface="Calibri"/>
              </a:rPr>
              <a:t>Physics and Detector Concepts</a:t>
            </a:r>
          </a:p>
        </p:txBody>
      </p:sp>
      <p:sp>
        <p:nvSpPr>
          <p:cNvPr id="52" name="Espace réservé du pied de page 4"/>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4" name="TextBox 3">
            <a:extLst>
              <a:ext uri="{FF2B5EF4-FFF2-40B4-BE49-F238E27FC236}">
                <a16:creationId xmlns:a16="http://schemas.microsoft.com/office/drawing/2014/main" id="{7A50E4BA-99AA-5125-6548-DEE89EBD4E5A}"/>
              </a:ext>
            </a:extLst>
          </p:cNvPr>
          <p:cNvSpPr txBox="1"/>
          <p:nvPr/>
        </p:nvSpPr>
        <p:spPr>
          <a:xfrm>
            <a:off x="41667" y="2540695"/>
            <a:ext cx="3600467" cy="1169551"/>
          </a:xfrm>
          <a:prstGeom prst="rect">
            <a:avLst/>
          </a:prstGeom>
          <a:solidFill>
            <a:schemeClr val="accent3">
              <a:lumMod val="20000"/>
              <a:lumOff val="80000"/>
              <a:alpha val="49980"/>
            </a:schemeClr>
          </a:solidFill>
        </p:spPr>
        <p:txBody>
          <a:bodyPr wrap="square" rtlCol="0">
            <a:spAutoFit/>
          </a:bodyPr>
          <a:lstStyle/>
          <a:p>
            <a:r>
              <a:rPr lang="de-CH" sz="1400" b="1" dirty="0">
                <a:latin typeface="Calibri" panose="020F0502020204030204" pitchFamily="34" charset="0"/>
                <a:cs typeface="Calibri" panose="020F0502020204030204" pitchFamily="34" charset="0"/>
              </a:rPr>
              <a:t>Achievements</a:t>
            </a:r>
          </a:p>
          <a:p>
            <a:r>
              <a:rPr lang="en-CH" sz="1400">
                <a:latin typeface="Calibri" panose="020F0502020204030204" pitchFamily="34" charset="0"/>
                <a:cs typeface="Calibri" panose="020F0502020204030204" pitchFamily="34" charset="0"/>
              </a:rPr>
              <a:t>Two </a:t>
            </a:r>
            <a:r>
              <a:rPr lang="en-CH" sz="1400" dirty="0">
                <a:latin typeface="Calibri" panose="020F0502020204030204" pitchFamily="34" charset="0"/>
                <a:cs typeface="Calibri" panose="020F0502020204030204" pitchFamily="34" charset="0"/>
              </a:rPr>
              <a:t>detector concepts are </a:t>
            </a:r>
            <a:r>
              <a:rPr lang="en-CH" sz="1400">
                <a:latin typeface="Calibri" panose="020F0502020204030204" pitchFamily="34" charset="0"/>
                <a:cs typeface="Calibri" panose="020F0502020204030204" pitchFamily="34" charset="0"/>
              </a:rPr>
              <a:t>being developed</a:t>
            </a:r>
            <a:endParaRPr lang="de-CH" sz="1400" dirty="0">
              <a:latin typeface="Calibri" panose="020F0502020204030204" pitchFamily="34" charset="0"/>
              <a:cs typeface="Calibri" panose="020F0502020204030204" pitchFamily="34" charset="0"/>
            </a:endParaRPr>
          </a:p>
          <a:p>
            <a:r>
              <a:rPr lang="de-CH" sz="1400" dirty="0">
                <a:latin typeface="Calibri" panose="020F0502020204030204" pitchFamily="34" charset="0"/>
                <a:cs typeface="Calibri" panose="020F0502020204030204" pitchFamily="34" charset="0"/>
              </a:rPr>
              <a:t>Performance </a:t>
            </a:r>
            <a:r>
              <a:rPr lang="de-CH" sz="1400" dirty="0" err="1">
                <a:latin typeface="Calibri" panose="020F0502020204030204" pitchFamily="34" charset="0"/>
                <a:cs typeface="Calibri" panose="020F0502020204030204" pitchFamily="34" charset="0"/>
              </a:rPr>
              <a:t>studies</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with</a:t>
            </a:r>
            <a:r>
              <a:rPr lang="de-CH" sz="1400" dirty="0">
                <a:latin typeface="Calibri" panose="020F0502020204030204" pitchFamily="34" charset="0"/>
                <a:cs typeface="Calibri" panose="020F0502020204030204" pitchFamily="34" charset="0"/>
              </a:rPr>
              <a:t> GEANT</a:t>
            </a:r>
          </a:p>
          <a:p>
            <a:r>
              <a:rPr lang="de-CH" sz="1400" dirty="0" err="1">
                <a:latin typeface="Calibri" panose="020F0502020204030204" pitchFamily="34" charset="0"/>
                <a:cs typeface="Calibri" panose="020F0502020204030204" pitchFamily="34" charset="0"/>
              </a:rPr>
              <a:t>Detailed</a:t>
            </a:r>
            <a:r>
              <a:rPr lang="de-CH" sz="1400" dirty="0">
                <a:latin typeface="Calibri" panose="020F0502020204030204" pitchFamily="34" charset="0"/>
                <a:cs typeface="Calibri" panose="020F0502020204030204" pitchFamily="34" charset="0"/>
              </a:rPr>
              <a:t> design and </a:t>
            </a:r>
            <a:r>
              <a:rPr lang="de-CH" sz="1400" dirty="0" err="1">
                <a:latin typeface="Calibri" panose="020F0502020204030204" pitchFamily="34" charset="0"/>
                <a:cs typeface="Calibri" panose="020F0502020204030204" pitchFamily="34" charset="0"/>
              </a:rPr>
              <a:t>simulations</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of</a:t>
            </a:r>
            <a:r>
              <a:rPr lang="de-CH" sz="1400" dirty="0">
                <a:latin typeface="Calibri" panose="020F0502020204030204" pitchFamily="34" charset="0"/>
                <a:cs typeface="Calibri" panose="020F0502020204030204" pitchFamily="34" charset="0"/>
              </a:rPr>
              <a:t> MDI and </a:t>
            </a:r>
            <a:r>
              <a:rPr lang="de-CH" sz="1400" dirty="0" err="1">
                <a:latin typeface="Calibri" panose="020F0502020204030204" pitchFamily="34" charset="0"/>
                <a:cs typeface="Calibri" panose="020F0502020204030204" pitchFamily="34" charset="0"/>
              </a:rPr>
              <a:t>background</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suppression</a:t>
            </a:r>
            <a:endParaRPr lang="de-CH" sz="1400" dirty="0">
              <a:latin typeface="Calibri" panose="020F0502020204030204" pitchFamily="34" charset="0"/>
              <a:cs typeface="Calibri" panose="020F0502020204030204" pitchFamily="34" charset="0"/>
            </a:endParaRPr>
          </a:p>
        </p:txBody>
      </p:sp>
      <p:pic>
        <p:nvPicPr>
          <p:cNvPr id="8" name="Picture 7" descr="A diagram of a machine&#10;&#10;Description automatically generated">
            <a:extLst>
              <a:ext uri="{FF2B5EF4-FFF2-40B4-BE49-F238E27FC236}">
                <a16:creationId xmlns:a16="http://schemas.microsoft.com/office/drawing/2014/main" id="{AD80DA6C-B4D9-945E-298F-E927ADD0AB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00579" y="1058867"/>
            <a:ext cx="1722553" cy="1556043"/>
          </a:xfrm>
          <a:prstGeom prst="rect">
            <a:avLst/>
          </a:prstGeom>
        </p:spPr>
      </p:pic>
      <p:sp>
        <p:nvSpPr>
          <p:cNvPr id="10" name="TextBox 9">
            <a:extLst>
              <a:ext uri="{FF2B5EF4-FFF2-40B4-BE49-F238E27FC236}">
                <a16:creationId xmlns:a16="http://schemas.microsoft.com/office/drawing/2014/main" id="{91560C7A-D3C1-5B6D-862F-60FEEBB1A0C1}"/>
              </a:ext>
            </a:extLst>
          </p:cNvPr>
          <p:cNvSpPr txBox="1"/>
          <p:nvPr/>
        </p:nvSpPr>
        <p:spPr>
          <a:xfrm>
            <a:off x="2915816" y="526490"/>
            <a:ext cx="1722553" cy="677108"/>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MUSIC</a:t>
            </a:r>
          </a:p>
          <a:p>
            <a:r>
              <a:rPr lang="en-US"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MUon</a:t>
            </a:r>
            <a:r>
              <a:rPr lang="en-US" sz="1200" dirty="0">
                <a:latin typeface="Calibri" panose="020F0502020204030204" pitchFamily="34" charset="0"/>
                <a:cs typeface="Calibri" panose="020F0502020204030204" pitchFamily="34" charset="0"/>
              </a:rPr>
              <a:t> System for Interesting Collisions)</a:t>
            </a:r>
            <a:endParaRPr lang="en-CH" sz="12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E42D240-06B8-21BC-D171-84129B105BB2}"/>
              </a:ext>
            </a:extLst>
          </p:cNvPr>
          <p:cNvSpPr txBox="1"/>
          <p:nvPr/>
        </p:nvSpPr>
        <p:spPr>
          <a:xfrm>
            <a:off x="5047753" y="431957"/>
            <a:ext cx="2386549" cy="677108"/>
          </a:xfrm>
          <a:prstGeom prst="rect">
            <a:avLst/>
          </a:prstGeom>
          <a:noFill/>
        </p:spPr>
        <p:txBody>
          <a:bodyPr wrap="square" rtlCol="0">
            <a:spAutoFit/>
          </a:bodyPr>
          <a:lstStyle/>
          <a:p>
            <a:r>
              <a:rPr lang="de-CH" sz="1400" b="1" dirty="0">
                <a:latin typeface="Calibri" panose="020F0502020204030204" pitchFamily="34" charset="0"/>
                <a:cs typeface="Calibri" panose="020F0502020204030204" pitchFamily="34" charset="0"/>
              </a:rPr>
              <a:t>MAIA</a:t>
            </a:r>
          </a:p>
          <a:p>
            <a:r>
              <a:rPr lang="de-CH" sz="1200" dirty="0">
                <a:latin typeface="Calibri" panose="020F0502020204030204" pitchFamily="34" charset="0"/>
                <a:cs typeface="Calibri" panose="020F0502020204030204" pitchFamily="34" charset="0"/>
              </a:rPr>
              <a:t>(</a:t>
            </a:r>
            <a:r>
              <a:rPr lang="de-CH" sz="1200" dirty="0" err="1">
                <a:latin typeface="Calibri" panose="020F0502020204030204" pitchFamily="34" charset="0"/>
                <a:cs typeface="Calibri" panose="020F0502020204030204" pitchFamily="34" charset="0"/>
              </a:rPr>
              <a:t>Muon</a:t>
            </a:r>
            <a:r>
              <a:rPr lang="de-CH" sz="1200" dirty="0">
                <a:latin typeface="Calibri" panose="020F0502020204030204" pitchFamily="34" charset="0"/>
                <a:cs typeface="Calibri" panose="020F0502020204030204" pitchFamily="34" charset="0"/>
              </a:rPr>
              <a:t> </a:t>
            </a:r>
            <a:r>
              <a:rPr lang="de-CH" sz="1200" dirty="0" err="1">
                <a:latin typeface="Calibri" panose="020F0502020204030204" pitchFamily="34" charset="0"/>
                <a:cs typeface="Calibri" panose="020F0502020204030204" pitchFamily="34" charset="0"/>
              </a:rPr>
              <a:t>Accelerator</a:t>
            </a:r>
            <a:r>
              <a:rPr lang="de-CH" sz="1200" dirty="0">
                <a:latin typeface="Calibri" panose="020F0502020204030204" pitchFamily="34" charset="0"/>
                <a:cs typeface="Calibri" panose="020F0502020204030204" pitchFamily="34" charset="0"/>
              </a:rPr>
              <a:t> </a:t>
            </a:r>
            <a:r>
              <a:rPr lang="de-CH" sz="1200" dirty="0" err="1">
                <a:latin typeface="Calibri" panose="020F0502020204030204" pitchFamily="34" charset="0"/>
                <a:cs typeface="Calibri" panose="020F0502020204030204" pitchFamily="34" charset="0"/>
              </a:rPr>
              <a:t>Instrumented</a:t>
            </a:r>
            <a:r>
              <a:rPr lang="de-CH" sz="1200" dirty="0">
                <a:latin typeface="Calibri" panose="020F0502020204030204" pitchFamily="34" charset="0"/>
                <a:cs typeface="Calibri" panose="020F0502020204030204" pitchFamily="34" charset="0"/>
              </a:rPr>
              <a:t> </a:t>
            </a:r>
            <a:r>
              <a:rPr lang="de-CH" sz="1200" dirty="0" err="1">
                <a:latin typeface="Calibri" panose="020F0502020204030204" pitchFamily="34" charset="0"/>
                <a:cs typeface="Calibri" panose="020F0502020204030204" pitchFamily="34" charset="0"/>
              </a:rPr>
              <a:t>Aperatus</a:t>
            </a:r>
            <a:r>
              <a:rPr lang="de-CH" sz="1200" dirty="0">
                <a:latin typeface="Calibri" panose="020F0502020204030204" pitchFamily="34" charset="0"/>
                <a:cs typeface="Calibri" panose="020F0502020204030204" pitchFamily="34" charset="0"/>
              </a:rPr>
              <a:t>)</a:t>
            </a:r>
            <a:endParaRPr lang="en-CH" sz="12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36B8D88B-510D-DA26-D7E2-CC15B689D210}"/>
              </a:ext>
            </a:extLst>
          </p:cNvPr>
          <p:cNvSpPr>
            <a:spLocks noGrp="1"/>
          </p:cNvSpPr>
          <p:nvPr>
            <p:ph type="sldNum" sz="quarter" idx="4"/>
          </p:nvPr>
        </p:nvSpPr>
        <p:spPr/>
        <p:txBody>
          <a:bodyPr/>
          <a:lstStyle/>
          <a:p>
            <a:fld id="{974172A1-1CBF-0B40-9234-7D4D80EC19EA}" type="slidenum">
              <a:rPr lang="en-GB" smtClean="0"/>
              <a:pPr/>
              <a:t>8</a:t>
            </a:fld>
            <a:endParaRPr lang="en-GB" dirty="0"/>
          </a:p>
        </p:txBody>
      </p:sp>
      <p:pic>
        <p:nvPicPr>
          <p:cNvPr id="11" name="Picture 10" descr="A graph of a number of objects&#10;&#10;Description automatically generated with medium confidence">
            <a:extLst>
              <a:ext uri="{FF2B5EF4-FFF2-40B4-BE49-F238E27FC236}">
                <a16:creationId xmlns:a16="http://schemas.microsoft.com/office/drawing/2014/main" id="{187DAFD2-F501-6516-D301-3B3F52BE1D9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031144" y="1280622"/>
            <a:ext cx="1779528" cy="1281522"/>
          </a:xfrm>
          <a:prstGeom prst="rect">
            <a:avLst/>
          </a:prstGeom>
        </p:spPr>
      </p:pic>
      <p:pic>
        <p:nvPicPr>
          <p:cNvPr id="14" name="Picture 13" descr="A rainbow colored rectangular object&#10;&#10;Description automatically generated with medium confidence">
            <a:extLst>
              <a:ext uri="{FF2B5EF4-FFF2-40B4-BE49-F238E27FC236}">
                <a16:creationId xmlns:a16="http://schemas.microsoft.com/office/drawing/2014/main" id="{A287A61E-4011-2A5F-2A6B-084168BEFFF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67008" y="3858855"/>
            <a:ext cx="1966275" cy="1207318"/>
          </a:xfrm>
          <a:prstGeom prst="rect">
            <a:avLst/>
          </a:prstGeom>
        </p:spPr>
      </p:pic>
      <p:pic>
        <p:nvPicPr>
          <p:cNvPr id="15" name="Picture 14" descr="A blue and green triangle with white lines&#10;&#10;Description automatically generated">
            <a:extLst>
              <a:ext uri="{FF2B5EF4-FFF2-40B4-BE49-F238E27FC236}">
                <a16:creationId xmlns:a16="http://schemas.microsoft.com/office/drawing/2014/main" id="{09510A05-29A7-8C88-9B9D-C5C51E4ABB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9988" y="3846364"/>
            <a:ext cx="2085482" cy="1068594"/>
          </a:xfrm>
          <a:prstGeom prst="rect">
            <a:avLst/>
          </a:prstGeom>
        </p:spPr>
      </p:pic>
      <p:sp>
        <p:nvSpPr>
          <p:cNvPr id="35" name="AutoShape 2">
            <a:extLst>
              <a:ext uri="{FF2B5EF4-FFF2-40B4-BE49-F238E27FC236}">
                <a16:creationId xmlns:a16="http://schemas.microsoft.com/office/drawing/2014/main" id="{836A9DC3-A5DE-E191-69EA-FE7123DA23A1}"/>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7" name="Picture 36">
            <a:extLst>
              <a:ext uri="{FF2B5EF4-FFF2-40B4-BE49-F238E27FC236}">
                <a16:creationId xmlns:a16="http://schemas.microsoft.com/office/drawing/2014/main" id="{32F2C4AE-A237-0FBD-2699-402CE12A10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71800" y="1188341"/>
            <a:ext cx="2176530" cy="1283832"/>
          </a:xfrm>
          <a:prstGeom prst="rect">
            <a:avLst/>
          </a:prstGeom>
        </p:spPr>
      </p:pic>
      <p:sp>
        <p:nvSpPr>
          <p:cNvPr id="5" name="TextBox 4">
            <a:extLst>
              <a:ext uri="{FF2B5EF4-FFF2-40B4-BE49-F238E27FC236}">
                <a16:creationId xmlns:a16="http://schemas.microsoft.com/office/drawing/2014/main" id="{4AD4BF9B-9644-EFCA-A2F6-CBE0BC561D89}"/>
              </a:ext>
            </a:extLst>
          </p:cNvPr>
          <p:cNvSpPr txBox="1"/>
          <p:nvPr/>
        </p:nvSpPr>
        <p:spPr>
          <a:xfrm>
            <a:off x="5086753" y="2701245"/>
            <a:ext cx="3888783" cy="2246769"/>
          </a:xfrm>
          <a:prstGeom prst="rect">
            <a:avLst/>
          </a:prstGeom>
          <a:solidFill>
            <a:schemeClr val="accent5">
              <a:lumMod val="20000"/>
              <a:lumOff val="80000"/>
              <a:alpha val="49980"/>
            </a:schemeClr>
          </a:solidFill>
        </p:spPr>
        <p:txBody>
          <a:bodyPr wrap="square" rtlCol="0">
            <a:spAutoFit/>
          </a:bodyPr>
          <a:lstStyle/>
          <a:p>
            <a:r>
              <a:rPr lang="en-US" sz="1400" b="1" spc="-1" dirty="0">
                <a:solidFill>
                  <a:srgbClr val="000000"/>
                </a:solidFill>
                <a:latin typeface="Calibri" panose="020F0502020204030204" pitchFamily="34" charset="0"/>
                <a:cs typeface="Calibri" panose="020F0502020204030204" pitchFamily="34" charset="0"/>
              </a:rPr>
              <a:t>Key conclusions:</a:t>
            </a:r>
          </a:p>
          <a:p>
            <a:r>
              <a:rPr lang="en-US" sz="1400" b="1" spc="-1" dirty="0">
                <a:solidFill>
                  <a:srgbClr val="000000"/>
                </a:solidFill>
                <a:latin typeface="Calibri" panose="020F0502020204030204" pitchFamily="34" charset="0"/>
                <a:cs typeface="Calibri" panose="020F0502020204030204" pitchFamily="34" charset="0"/>
              </a:rPr>
              <a:t>Full simulations show good physics performance with near-term technology in spite of </a:t>
            </a:r>
            <a:r>
              <a:rPr lang="en-US" sz="1400" b="1" spc="-1" dirty="0" err="1">
                <a:solidFill>
                  <a:srgbClr val="000000"/>
                </a:solidFill>
                <a:latin typeface="Calibri" panose="020F0502020204030204" pitchFamily="34" charset="0"/>
                <a:cs typeface="Calibri" panose="020F0502020204030204" pitchFamily="34" charset="0"/>
              </a:rPr>
              <a:t>BiB</a:t>
            </a:r>
            <a:endParaRPr lang="en-US" sz="1400" b="1" spc="-1"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spc="-1" dirty="0">
                <a:solidFill>
                  <a:srgbClr val="000000"/>
                </a:solidFill>
                <a:latin typeface="Calibri" panose="020F0502020204030204" pitchFamily="34" charset="0"/>
                <a:cs typeface="Calibri" panose="020F0502020204030204" pitchFamily="34" charset="0"/>
              </a:rPr>
              <a:t>But important improvements are possible</a:t>
            </a:r>
          </a:p>
          <a:p>
            <a:pPr marL="285750" indent="-285750">
              <a:buFont typeface="Arial" panose="020B0604020202020204" pitchFamily="34" charset="0"/>
              <a:buChar char="•"/>
            </a:pPr>
            <a:endParaRPr lang="en-US" sz="1400" spc="-1" dirty="0">
              <a:solidFill>
                <a:srgbClr val="000000"/>
              </a:solidFill>
              <a:latin typeface="Calibri" panose="020F0502020204030204" pitchFamily="34" charset="0"/>
              <a:cs typeface="Calibri" panose="020F0502020204030204" pitchFamily="34" charset="0"/>
            </a:endParaRPr>
          </a:p>
          <a:p>
            <a:r>
              <a:rPr lang="en-US" sz="1400" spc="-1" dirty="0">
                <a:solidFill>
                  <a:srgbClr val="000000"/>
                </a:solidFill>
                <a:latin typeface="Calibri" panose="020F0502020204030204" pitchFamily="34" charset="0"/>
                <a:cs typeface="Calibri" panose="020F0502020204030204" pitchFamily="34" charset="0"/>
              </a:rPr>
              <a:t>Need strong R&amp;D for </a:t>
            </a:r>
            <a:r>
              <a:rPr lang="en-US" sz="1400" b="1" spc="-1" dirty="0">
                <a:solidFill>
                  <a:srgbClr val="000000"/>
                </a:solidFill>
                <a:latin typeface="Calibri" panose="020F0502020204030204" pitchFamily="34" charset="0"/>
                <a:cs typeface="Calibri" panose="020F0502020204030204" pitchFamily="34" charset="0"/>
              </a:rPr>
              <a:t>optimization </a:t>
            </a:r>
            <a:r>
              <a:rPr lang="en-US" sz="1400" spc="-1" dirty="0">
                <a:solidFill>
                  <a:srgbClr val="000000"/>
                </a:solidFill>
                <a:latin typeface="Calibri" panose="020F0502020204030204" pitchFamily="34" charset="0"/>
                <a:cs typeface="Calibri" panose="020F0502020204030204" pitchFamily="34" charset="0"/>
              </a:rPr>
              <a:t>and </a:t>
            </a:r>
            <a:r>
              <a:rPr lang="en-US" sz="1400" b="1" spc="-1" dirty="0">
                <a:solidFill>
                  <a:srgbClr val="000000"/>
                </a:solidFill>
                <a:latin typeface="Calibri" panose="020F0502020204030204" pitchFamily="34" charset="0"/>
                <a:cs typeface="Calibri" panose="020F0502020204030204" pitchFamily="34" charset="0"/>
              </a:rPr>
              <a:t>integration </a:t>
            </a:r>
          </a:p>
          <a:p>
            <a:endParaRPr lang="en-US" sz="1400" b="1" spc="-1" dirty="0">
              <a:solidFill>
                <a:srgbClr val="000000"/>
              </a:solidFill>
              <a:latin typeface="Calibri" panose="020F0502020204030204" pitchFamily="34" charset="0"/>
              <a:cs typeface="Calibri" panose="020F0502020204030204" pitchFamily="34" charset="0"/>
            </a:endParaRPr>
          </a:p>
          <a:p>
            <a:r>
              <a:rPr lang="en-US" sz="1400" b="1" spc="-1" dirty="0">
                <a:solidFill>
                  <a:srgbClr val="000000"/>
                </a:solidFill>
                <a:latin typeface="Calibri" panose="020F0502020204030204" pitchFamily="34" charset="0"/>
                <a:cs typeface="Calibri" panose="020F0502020204030204" pitchFamily="34" charset="0"/>
              </a:rPr>
              <a:t>Proper investment crucial to enable exploitation of full muon collider potential </a:t>
            </a:r>
            <a:r>
              <a:rPr lang="en-US" sz="1400" spc="-1" dirty="0">
                <a:solidFill>
                  <a:srgbClr val="000000"/>
                </a:solidFill>
                <a:latin typeface="Calibri" panose="020F0502020204030204" pitchFamily="34" charset="0"/>
                <a:cs typeface="Calibri" panose="020F0502020204030204" pitchFamily="34" charset="0"/>
              </a:rPr>
              <a:t>in available time using </a:t>
            </a:r>
            <a:r>
              <a:rPr lang="en-US" sz="1400" b="1" spc="-1" dirty="0">
                <a:solidFill>
                  <a:srgbClr val="000000"/>
                </a:solidFill>
                <a:latin typeface="Calibri" panose="020F0502020204030204" pitchFamily="34" charset="0"/>
                <a:cs typeface="Calibri" panose="020F0502020204030204" pitchFamily="34" charset="0"/>
              </a:rPr>
              <a:t>new technologies</a:t>
            </a:r>
            <a:r>
              <a:rPr lang="en-US" sz="1400" spc="-1" dirty="0">
                <a:solidFill>
                  <a:srgbClr val="000000"/>
                </a:solidFill>
                <a:latin typeface="Calibri" panose="020F0502020204030204" pitchFamily="34" charset="0"/>
                <a:cs typeface="Calibri" panose="020F0502020204030204" pitchFamily="34" charset="0"/>
              </a:rPr>
              <a:t>, </a:t>
            </a:r>
            <a:r>
              <a:rPr lang="en-US" sz="1400" b="1" spc="-1" dirty="0">
                <a:solidFill>
                  <a:srgbClr val="000000"/>
                </a:solidFill>
                <a:latin typeface="Calibri" panose="020F0502020204030204" pitchFamily="34" charset="0"/>
                <a:cs typeface="Calibri" panose="020F0502020204030204" pitchFamily="34" charset="0"/>
              </a:rPr>
              <a:t>AI, and ML</a:t>
            </a:r>
          </a:p>
        </p:txBody>
      </p:sp>
      <p:sp>
        <p:nvSpPr>
          <p:cNvPr id="6" name="TextBox 5">
            <a:extLst>
              <a:ext uri="{FF2B5EF4-FFF2-40B4-BE49-F238E27FC236}">
                <a16:creationId xmlns:a16="http://schemas.microsoft.com/office/drawing/2014/main" id="{80F31F32-4A9E-8EEB-212C-7D4921340F73}"/>
              </a:ext>
            </a:extLst>
          </p:cNvPr>
          <p:cNvSpPr txBox="1"/>
          <p:nvPr/>
        </p:nvSpPr>
        <p:spPr>
          <a:xfrm>
            <a:off x="107503" y="610111"/>
            <a:ext cx="2386549" cy="1169551"/>
          </a:xfrm>
          <a:prstGeom prst="rect">
            <a:avLst/>
          </a:prstGeom>
          <a:solidFill>
            <a:schemeClr val="accent1">
              <a:lumMod val="20000"/>
              <a:lumOff val="80000"/>
              <a:alpha val="49980"/>
            </a:schemeClr>
          </a:solidFill>
        </p:spPr>
        <p:txBody>
          <a:bodyPr wrap="square" rtlCol="0">
            <a:spAutoFit/>
          </a:bodyPr>
          <a:lstStyle/>
          <a:p>
            <a:r>
              <a:rPr lang="de-CH" sz="1400" b="1" dirty="0">
                <a:latin typeface="Calibri" panose="020F0502020204030204" pitchFamily="34" charset="0"/>
                <a:cs typeface="Calibri" panose="020F0502020204030204" pitchFamily="34" charset="0"/>
              </a:rPr>
              <a:t>Challenges</a:t>
            </a:r>
            <a:r>
              <a:rPr lang="de-CH" sz="1400" dirty="0">
                <a:latin typeface="Calibri" panose="020F0502020204030204" pitchFamily="34" charset="0"/>
                <a:cs typeface="Calibri" panose="020F0502020204030204" pitchFamily="34" charset="0"/>
              </a:rPr>
              <a:t>:</a:t>
            </a:r>
          </a:p>
          <a:p>
            <a:r>
              <a:rPr lang="de-CH" sz="1400" dirty="0">
                <a:latin typeface="Calibri" panose="020F0502020204030204" pitchFamily="34" charset="0"/>
                <a:cs typeface="Calibri" panose="020F0502020204030204" pitchFamily="34" charset="0"/>
              </a:rPr>
              <a:t>High-</a:t>
            </a:r>
            <a:r>
              <a:rPr lang="de-CH" sz="1400" dirty="0" err="1">
                <a:latin typeface="Calibri" panose="020F0502020204030204" pitchFamily="34" charset="0"/>
                <a:cs typeface="Calibri" panose="020F0502020204030204" pitchFamily="34" charset="0"/>
              </a:rPr>
              <a:t>energy</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lepton</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detector</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requirements</a:t>
            </a:r>
            <a:endParaRPr lang="de-CH" sz="1400" dirty="0">
              <a:latin typeface="Calibri" panose="020F0502020204030204" pitchFamily="34" charset="0"/>
              <a:cs typeface="Calibri" panose="020F0502020204030204" pitchFamily="34" charset="0"/>
            </a:endParaRPr>
          </a:p>
          <a:p>
            <a:r>
              <a:rPr lang="de-CH" sz="1400" dirty="0">
                <a:latin typeface="Calibri" panose="020F0502020204030204" pitchFamily="34" charset="0"/>
                <a:cs typeface="Calibri" panose="020F0502020204030204" pitchFamily="34" charset="0"/>
              </a:rPr>
              <a:t>Background </a:t>
            </a:r>
            <a:r>
              <a:rPr lang="de-CH" sz="1400" dirty="0" err="1">
                <a:latin typeface="Calibri" panose="020F0502020204030204" pitchFamily="34" charset="0"/>
                <a:cs typeface="Calibri" panose="020F0502020204030204" pitchFamily="34" charset="0"/>
              </a:rPr>
              <a:t>from</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muon</a:t>
            </a:r>
            <a:r>
              <a:rPr lang="de-CH" sz="1400" dirty="0">
                <a:latin typeface="Calibri" panose="020F0502020204030204" pitchFamily="34" charset="0"/>
                <a:cs typeface="Calibri" panose="020F0502020204030204" pitchFamily="34" charset="0"/>
              </a:rPr>
              <a:t> </a:t>
            </a:r>
            <a:r>
              <a:rPr lang="de-CH" sz="1400" dirty="0" err="1">
                <a:latin typeface="Calibri" panose="020F0502020204030204" pitchFamily="34" charset="0"/>
                <a:cs typeface="Calibri" panose="020F0502020204030204" pitchFamily="34" charset="0"/>
              </a:rPr>
              <a:t>decay</a:t>
            </a:r>
            <a:r>
              <a:rPr lang="de-CH" sz="1400" dirty="0">
                <a:latin typeface="Calibri" panose="020F0502020204030204" pitchFamily="34" charset="0"/>
                <a:cs typeface="Calibri" panose="020F0502020204030204" pitchFamily="34" charset="0"/>
              </a:rPr>
              <a:t> and beam-beam </a:t>
            </a:r>
            <a:r>
              <a:rPr lang="de-CH" sz="1400" dirty="0" err="1">
                <a:latin typeface="Calibri" panose="020F0502020204030204" pitchFamily="34" charset="0"/>
                <a:cs typeface="Calibri" panose="020F0502020204030204" pitchFamily="34" charset="0"/>
              </a:rPr>
              <a:t>effects</a:t>
            </a:r>
            <a:r>
              <a:rPr lang="de-CH" sz="1400" dirty="0">
                <a:latin typeface="Calibri" panose="020F0502020204030204" pitchFamily="34" charset="0"/>
                <a:cs typeface="Calibri" panose="020F0502020204030204" pitchFamily="34" charset="0"/>
              </a:rPr>
              <a:t> (BiB)</a:t>
            </a:r>
            <a:endParaRPr lang="en-CH" sz="1400" dirty="0">
              <a:latin typeface="Calibri" panose="020F0502020204030204" pitchFamily="34" charset="0"/>
              <a:cs typeface="Calibri" panose="020F0502020204030204" pitchFamily="34" charset="0"/>
            </a:endParaRPr>
          </a:p>
        </p:txBody>
      </p:sp>
      <p:pic>
        <p:nvPicPr>
          <p:cNvPr id="16" name="Picture 15" descr="a-Feynman-diagram-for-the-decay-of-a-positive-muon-b-Helicity-diagram-of-positive.png">
            <a:extLst>
              <a:ext uri="{FF2B5EF4-FFF2-40B4-BE49-F238E27FC236}">
                <a16:creationId xmlns:a16="http://schemas.microsoft.com/office/drawing/2014/main" id="{504BB5EF-9AAF-4876-1898-7DE7BCD9E9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46" y="2761256"/>
            <a:ext cx="1094432" cy="1003159"/>
          </a:xfrm>
          <a:prstGeom prst="rect">
            <a:avLst/>
          </a:prstGeom>
        </p:spPr>
      </p:pic>
    </p:spTree>
    <p:extLst>
      <p:ext uri="{BB962C8B-B14F-4D97-AF65-F5344CB8AC3E}">
        <p14:creationId xmlns:p14="http://schemas.microsoft.com/office/powerpoint/2010/main" val="1633002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1D5EF-313D-F427-CDEC-9EBB37E22AF1}"/>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8BA23381-73FA-3081-613D-33D85E5DC411}"/>
              </a:ext>
            </a:extLst>
          </p:cNvPr>
          <p:cNvSpPr>
            <a:spLocks noGrp="1"/>
          </p:cNvSpPr>
          <p:nvPr>
            <p:ph type="title"/>
          </p:nvPr>
        </p:nvSpPr>
        <p:spPr>
          <a:xfrm>
            <a:off x="1295400" y="-20538"/>
            <a:ext cx="6781800" cy="432048"/>
          </a:xfrm>
        </p:spPr>
        <p:txBody>
          <a:bodyPr/>
          <a:lstStyle/>
          <a:p>
            <a:pPr algn="ctr"/>
            <a:r>
              <a:rPr lang="en-GB" sz="3200" b="0" dirty="0">
                <a:latin typeface="Calibri"/>
                <a:cs typeface="Calibri"/>
              </a:rPr>
              <a:t>Proton Complex</a:t>
            </a:r>
          </a:p>
        </p:txBody>
      </p:sp>
      <p:sp>
        <p:nvSpPr>
          <p:cNvPr id="52" name="Espace réservé du pied de page 4">
            <a:extLst>
              <a:ext uri="{FF2B5EF4-FFF2-40B4-BE49-F238E27FC236}">
                <a16:creationId xmlns:a16="http://schemas.microsoft.com/office/drawing/2014/main" id="{676D1930-66D1-B8FC-60E4-5942EC9F9BFA}"/>
              </a:ext>
            </a:extLst>
          </p:cNvPr>
          <p:cNvSpPr>
            <a:spLocks noGrp="1"/>
          </p:cNvSpPr>
          <p:nvPr>
            <p:ph type="ftr" sz="quarter" idx="3"/>
          </p:nvPr>
        </p:nvSpPr>
        <p:spPr>
          <a:xfrm>
            <a:off x="395536" y="4948014"/>
            <a:ext cx="7416824" cy="245664"/>
          </a:xfrm>
          <a:prstGeom prst="rect">
            <a:avLst/>
          </a:prstGeom>
        </p:spPr>
        <p:txBody>
          <a:bodyPr lIns="0" tIns="0" rIns="0" bIns="0"/>
          <a:lstStyle>
            <a:lvl1pPr algn="ctr">
              <a:defRPr sz="1200">
                <a:latin typeface="Arial Narrow"/>
                <a:cs typeface="Arial Narrow"/>
              </a:defRPr>
            </a:lvl1pPr>
          </a:lstStyle>
          <a:p>
            <a:pPr algn="l"/>
            <a:r>
              <a:rPr lang="en-US">
                <a:latin typeface="Calibri"/>
                <a:cs typeface="Calibri"/>
              </a:rPr>
              <a:t>D. Schulte, Muon Collider,  ESPPU Open Symposium, Venice, June 2025</a:t>
            </a:r>
            <a:endParaRPr lang="en-GB" dirty="0">
              <a:latin typeface="Calibri"/>
              <a:cs typeface="Calibri"/>
            </a:endParaRPr>
          </a:p>
        </p:txBody>
      </p:sp>
      <p:sp>
        <p:nvSpPr>
          <p:cNvPr id="2" name="Slide Number Placeholder 1">
            <a:extLst>
              <a:ext uri="{FF2B5EF4-FFF2-40B4-BE49-F238E27FC236}">
                <a16:creationId xmlns:a16="http://schemas.microsoft.com/office/drawing/2014/main" id="{11495EFA-BC6E-F08C-49D6-B50CB8F3F6A0}"/>
              </a:ext>
            </a:extLst>
          </p:cNvPr>
          <p:cNvSpPr>
            <a:spLocks noGrp="1"/>
          </p:cNvSpPr>
          <p:nvPr>
            <p:ph type="sldNum" sz="quarter" idx="4"/>
          </p:nvPr>
        </p:nvSpPr>
        <p:spPr/>
        <p:txBody>
          <a:bodyPr/>
          <a:lstStyle/>
          <a:p>
            <a:fld id="{974172A1-1CBF-0B40-9234-7D4D80EC19EA}" type="slidenum">
              <a:rPr lang="en-GB" smtClean="0"/>
              <a:pPr/>
              <a:t>9</a:t>
            </a:fld>
            <a:endParaRPr lang="en-GB" dirty="0"/>
          </a:p>
        </p:txBody>
      </p:sp>
      <p:sp>
        <p:nvSpPr>
          <p:cNvPr id="35" name="AutoShape 2">
            <a:extLst>
              <a:ext uri="{FF2B5EF4-FFF2-40B4-BE49-F238E27FC236}">
                <a16:creationId xmlns:a16="http://schemas.microsoft.com/office/drawing/2014/main" id="{C529D252-7196-8F3C-6BCE-F2D9E23FABE5}"/>
              </a:ext>
            </a:extLst>
          </p:cNvPr>
          <p:cNvSpPr>
            <a:spLocks noChangeAspect="1" noChangeArrowheads="1"/>
          </p:cNvSpPr>
          <p:nvPr/>
        </p:nvSpPr>
        <p:spPr bwMode="auto">
          <a:xfrm>
            <a:off x="4419600" y="2562144"/>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92DBB25E-3230-A3E2-1A44-9B1B4F886112}"/>
              </a:ext>
            </a:extLst>
          </p:cNvPr>
          <p:cNvSpPr txBox="1"/>
          <p:nvPr/>
        </p:nvSpPr>
        <p:spPr>
          <a:xfrm>
            <a:off x="129293" y="475967"/>
            <a:ext cx="2282467" cy="1015663"/>
          </a:xfrm>
          <a:prstGeom prst="rect">
            <a:avLst/>
          </a:prstGeom>
          <a:solidFill>
            <a:schemeClr val="accent1">
              <a:lumMod val="20000"/>
              <a:lumOff val="80000"/>
              <a:alpha val="50163"/>
            </a:schemeClr>
          </a:solidFill>
        </p:spPr>
        <p:txBody>
          <a:bodyPr wrap="square">
            <a:spAutoFit/>
          </a:bodyPr>
          <a:lstStyle/>
          <a:p>
            <a:r>
              <a:rPr lang="en-US" sz="1200" b="1" dirty="0">
                <a:latin typeface="Calibri" panose="020F0502020204030204" pitchFamily="34" charset="0"/>
                <a:cs typeface="Calibri" panose="020F0502020204030204" pitchFamily="34" charset="0"/>
              </a:rPr>
              <a:t>Challenge:</a:t>
            </a:r>
          </a:p>
          <a:p>
            <a:pPr marL="171450" indent="-171450">
              <a:buFont typeface="Arial" panose="020B0604020202020204" pitchFamily="34" charset="0"/>
              <a:buChar char="•"/>
            </a:pPr>
            <a:r>
              <a:rPr lang="en-US" sz="1200" dirty="0">
                <a:cs typeface="Calibri"/>
              </a:rPr>
              <a:t>2 MW, 5 GeV, 5 Hz, </a:t>
            </a:r>
          </a:p>
          <a:p>
            <a:pPr marL="171450" indent="-171450">
              <a:buFont typeface="Arial" panose="020B0604020202020204" pitchFamily="34" charset="0"/>
              <a:buChar char="•"/>
            </a:pPr>
            <a:r>
              <a:rPr lang="en-US" sz="1200" dirty="0">
                <a:cs typeface="Calibri"/>
              </a:rPr>
              <a:t>5 x 10</a:t>
            </a:r>
            <a:r>
              <a:rPr lang="en-US" sz="1200" baseline="30000" dirty="0">
                <a:cs typeface="Calibri"/>
              </a:rPr>
              <a:t>14</a:t>
            </a:r>
            <a:r>
              <a:rPr lang="en-US" sz="1200" dirty="0">
                <a:cs typeface="Calibri"/>
              </a:rPr>
              <a:t> protons/pulse </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Proton pulse accumulator and compressor rings</a:t>
            </a:r>
          </a:p>
        </p:txBody>
      </p:sp>
      <p:pic>
        <p:nvPicPr>
          <p:cNvPr id="6" name="Picture 5" descr="A diagram of a circular object&#10;&#10;Description automatically generated">
            <a:extLst>
              <a:ext uri="{FF2B5EF4-FFF2-40B4-BE49-F238E27FC236}">
                <a16:creationId xmlns:a16="http://schemas.microsoft.com/office/drawing/2014/main" id="{8E51FA5B-4E61-0F29-3F65-BD046D2B661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51095" y="1491630"/>
            <a:ext cx="6685401" cy="1754325"/>
          </a:xfrm>
          <a:prstGeom prst="rect">
            <a:avLst/>
          </a:prstGeom>
        </p:spPr>
      </p:pic>
      <p:pic>
        <p:nvPicPr>
          <p:cNvPr id="16" name="Picture 15" descr="A diagram of a graph&#10;&#10;Description automatically generated with medium confidence">
            <a:extLst>
              <a:ext uri="{FF2B5EF4-FFF2-40B4-BE49-F238E27FC236}">
                <a16:creationId xmlns:a16="http://schemas.microsoft.com/office/drawing/2014/main" id="{8A903581-CE01-A4AF-4327-B307229ACADD}"/>
              </a:ext>
            </a:extLst>
          </p:cNvPr>
          <p:cNvPicPr>
            <a:picLocks noChangeAspect="1"/>
          </p:cNvPicPr>
          <p:nvPr/>
        </p:nvPicPr>
        <p:blipFill>
          <a:blip r:embed="rId3">
            <a:extLst>
              <a:ext uri="{28A0092B-C50C-407E-A947-70E740481C1C}">
                <a14:useLocalDpi xmlns:a14="http://schemas.microsoft.com/office/drawing/2010/main"/>
              </a:ext>
            </a:extLst>
          </a:blip>
          <a:srcRect b="21049"/>
          <a:stretch>
            <a:fillRect/>
          </a:stretch>
        </p:blipFill>
        <p:spPr>
          <a:xfrm>
            <a:off x="3684896" y="574036"/>
            <a:ext cx="2543288" cy="905132"/>
          </a:xfrm>
          <a:prstGeom prst="rect">
            <a:avLst/>
          </a:prstGeom>
        </p:spPr>
      </p:pic>
      <p:pic>
        <p:nvPicPr>
          <p:cNvPr id="17" name="Picture 16" descr="A diagram of a diagram of a graph&#10;&#10;Description automatically generated with medium confidence">
            <a:extLst>
              <a:ext uri="{FF2B5EF4-FFF2-40B4-BE49-F238E27FC236}">
                <a16:creationId xmlns:a16="http://schemas.microsoft.com/office/drawing/2014/main" id="{9550826D-4714-39B8-D053-8139B9DB8C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31840" y="3246144"/>
            <a:ext cx="2714554" cy="1701870"/>
          </a:xfrm>
          <a:prstGeom prst="rect">
            <a:avLst/>
          </a:prstGeom>
        </p:spPr>
      </p:pic>
      <p:pic>
        <p:nvPicPr>
          <p:cNvPr id="18" name="Picture 17" descr="A graph of a graph of a graph&#10;&#10;Description automatically generated with medium confidence">
            <a:extLst>
              <a:ext uri="{FF2B5EF4-FFF2-40B4-BE49-F238E27FC236}">
                <a16:creationId xmlns:a16="http://schemas.microsoft.com/office/drawing/2014/main" id="{2FBF9C4E-8DA2-AEA4-0C52-134D7357EBF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11874" y="457867"/>
            <a:ext cx="2396581" cy="1047884"/>
          </a:xfrm>
          <a:prstGeom prst="rect">
            <a:avLst/>
          </a:prstGeom>
        </p:spPr>
      </p:pic>
      <p:pic>
        <p:nvPicPr>
          <p:cNvPr id="5" name="Picture 4">
            <a:extLst>
              <a:ext uri="{FF2B5EF4-FFF2-40B4-BE49-F238E27FC236}">
                <a16:creationId xmlns:a16="http://schemas.microsoft.com/office/drawing/2014/main" id="{16B3D6A5-5442-5B28-E0DC-6D4188FA96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706" y="3273438"/>
            <a:ext cx="2579073" cy="1596205"/>
          </a:xfrm>
          <a:prstGeom prst="rect">
            <a:avLst/>
          </a:prstGeom>
        </p:spPr>
      </p:pic>
      <p:sp>
        <p:nvSpPr>
          <p:cNvPr id="9" name="TextBox 8">
            <a:extLst>
              <a:ext uri="{FF2B5EF4-FFF2-40B4-BE49-F238E27FC236}">
                <a16:creationId xmlns:a16="http://schemas.microsoft.com/office/drawing/2014/main" id="{DB09DF7F-D588-296A-972F-28AE5D209D9B}"/>
              </a:ext>
            </a:extLst>
          </p:cNvPr>
          <p:cNvSpPr txBox="1"/>
          <p:nvPr/>
        </p:nvSpPr>
        <p:spPr>
          <a:xfrm>
            <a:off x="107947" y="1618803"/>
            <a:ext cx="2303813" cy="1384995"/>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Accumulator and combiner ring lattices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First collective effects studies show stable beam</a:t>
            </a:r>
          </a:p>
          <a:p>
            <a:pPr marL="171450" indent="-171450">
              <a:buFont typeface="Arial" panose="020B0604020202020204" pitchFamily="34" charset="0"/>
              <a:buChar char="•"/>
            </a:pPr>
            <a:r>
              <a:rPr lang="en-US" sz="1200" spc="-1" dirty="0" err="1">
                <a:solidFill>
                  <a:srgbClr val="000000"/>
                </a:solidFill>
                <a:latin typeface="Calibri" panose="020F0502020204030204" pitchFamily="34" charset="0"/>
                <a:cs typeface="Calibri" panose="020F0502020204030204" pitchFamily="34" charset="0"/>
              </a:rPr>
              <a:t>Optimise</a:t>
            </a:r>
            <a:r>
              <a:rPr lang="en-US" sz="1200" spc="-1" dirty="0">
                <a:solidFill>
                  <a:srgbClr val="000000"/>
                </a:solidFill>
                <a:latin typeface="Calibri" panose="020F0502020204030204" pitchFamily="34" charset="0"/>
                <a:cs typeface="Calibri" panose="020F0502020204030204" pitchFamily="34" charset="0"/>
              </a:rPr>
              <a:t> between one or two bunches in compressor</a:t>
            </a:r>
          </a:p>
        </p:txBody>
      </p:sp>
      <p:sp>
        <p:nvSpPr>
          <p:cNvPr id="10" name="TextBox 9">
            <a:extLst>
              <a:ext uri="{FF2B5EF4-FFF2-40B4-BE49-F238E27FC236}">
                <a16:creationId xmlns:a16="http://schemas.microsoft.com/office/drawing/2014/main" id="{938A42C5-124B-680E-6E76-092F19659959}"/>
              </a:ext>
            </a:extLst>
          </p:cNvPr>
          <p:cNvSpPr txBox="1"/>
          <p:nvPr/>
        </p:nvSpPr>
        <p:spPr>
          <a:xfrm>
            <a:off x="6111874" y="3363838"/>
            <a:ext cx="2961166" cy="1569660"/>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Can compress 2 MW, 5 GeV proton beam to two 2 ns bunches, then merge them</a:t>
            </a:r>
          </a:p>
          <a:p>
            <a:pPr marL="628650" lvl="1" indent="-171450">
              <a:buFont typeface="Arial" panose="020B0604020202020204" pitchFamily="34" charset="0"/>
              <a:buChar char="•"/>
            </a:pPr>
            <a:r>
              <a:rPr lang="en-US" sz="1200" spc="-1" dirty="0" err="1">
                <a:solidFill>
                  <a:srgbClr val="000000"/>
                </a:solidFill>
                <a:latin typeface="Calibri" panose="020F0502020204030204" pitchFamily="34" charset="0"/>
                <a:cs typeface="Calibri" panose="020F0502020204030204" pitchFamily="34" charset="0"/>
              </a:rPr>
              <a:t>Optimisation</a:t>
            </a:r>
            <a:r>
              <a:rPr lang="en-US" sz="1200" spc="-1" dirty="0">
                <a:solidFill>
                  <a:srgbClr val="000000"/>
                </a:solidFill>
                <a:latin typeface="Calibri" panose="020F0502020204030204" pitchFamily="34" charset="0"/>
                <a:cs typeface="Calibri" panose="020F0502020204030204" pitchFamily="34" charset="0"/>
              </a:rPr>
              <a:t> in compressor ring for collective effects ongoing</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For 4 MW need 10 GeV beam</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Cool beamline to avoid ion loss from black body radiation</a:t>
            </a:r>
          </a:p>
        </p:txBody>
      </p:sp>
      <p:pic>
        <p:nvPicPr>
          <p:cNvPr id="11" name="Picture 10" descr="A diagram of a diagram&#10;&#10;AI-generated content may be incorrect.">
            <a:extLst>
              <a:ext uri="{FF2B5EF4-FFF2-40B4-BE49-F238E27FC236}">
                <a16:creationId xmlns:a16="http://schemas.microsoft.com/office/drawing/2014/main" id="{77D752FE-E483-ECED-6F97-618F1F19E2DE}"/>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06" r="79658" b="23235"/>
          <a:stretch>
            <a:fillRect/>
          </a:stretch>
        </p:blipFill>
        <p:spPr>
          <a:xfrm>
            <a:off x="2386067" y="415189"/>
            <a:ext cx="1321837" cy="1004433"/>
          </a:xfrm>
          <a:prstGeom prst="rect">
            <a:avLst/>
          </a:prstGeom>
        </p:spPr>
      </p:pic>
    </p:spTree>
    <p:extLst>
      <p:ext uri="{BB962C8B-B14F-4D97-AF65-F5344CB8AC3E}">
        <p14:creationId xmlns:p14="http://schemas.microsoft.com/office/powerpoint/2010/main" val="2362392515"/>
      </p:ext>
    </p:extLst>
  </p:cSld>
  <p:clrMapOvr>
    <a:masterClrMapping/>
  </p:clrMapOvr>
</p:sld>
</file>

<file path=ppt/theme/theme1.xml><?xml version="1.0" encoding="utf-8"?>
<a:theme xmlns:a="http://schemas.openxmlformats.org/drawingml/2006/main" name="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uCol_2025_tmp" id="{68FF565F-D937-5849-B2A1-8CA63796CEAB}" vid="{AEDF293A-7B41-0C45-940C-1CE6D474460B}"/>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508852</TotalTime>
  <Words>5190</Words>
  <Application>Microsoft Macintosh PowerPoint</Application>
  <PresentationFormat>On-screen Show (16:9)</PresentationFormat>
  <Paragraphs>834</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 Narrow</vt:lpstr>
      <vt:lpstr>Calibri</vt:lpstr>
      <vt:lpstr>Montserrat</vt:lpstr>
      <vt:lpstr>Optima Bold</vt:lpstr>
      <vt:lpstr>Wingdings</vt:lpstr>
      <vt:lpstr>IMCC - 1</vt:lpstr>
      <vt:lpstr>PowerPoint Presentation</vt:lpstr>
      <vt:lpstr>Muon Collider Concept</vt:lpstr>
      <vt:lpstr>Physics Case</vt:lpstr>
      <vt:lpstr>IMCC International Muon Collider Collaboration</vt:lpstr>
      <vt:lpstr>Global Engagement</vt:lpstr>
      <vt:lpstr>IMCC Partners</vt:lpstr>
      <vt:lpstr>ESPPU Submission Content</vt:lpstr>
      <vt:lpstr>Physics and Detector Concepts</vt:lpstr>
      <vt:lpstr>Proton Complex</vt:lpstr>
      <vt:lpstr>Target</vt:lpstr>
      <vt:lpstr>Muon Cooling Lattice Design</vt:lpstr>
      <vt:lpstr>Muon Cooling Technology</vt:lpstr>
      <vt:lpstr>RCS Designs</vt:lpstr>
      <vt:lpstr>Collider Ring</vt:lpstr>
      <vt:lpstr>Placement Studies</vt:lpstr>
      <vt:lpstr>Site Specific Designs</vt:lpstr>
      <vt:lpstr>Cost and Power Scale</vt:lpstr>
      <vt:lpstr>Timeline and R&amp;D Programme Proposal</vt:lpstr>
      <vt:lpstr>R&amp;D Programme</vt:lpstr>
      <vt:lpstr>Muon Cooling Demonstrator</vt:lpstr>
      <vt:lpstr>Way Forward</vt:lpstr>
      <vt:lpstr>Conclusion</vt:lpstr>
      <vt:lpstr>Reserve</vt:lpstr>
      <vt:lpstr>R&amp;D Plan Reviews</vt:lpstr>
      <vt:lpstr>Key Target Parameters</vt:lpstr>
      <vt:lpstr>Magnet R&amp;D Impact</vt:lpstr>
      <vt:lpstr>R&amp;D Impact Examples</vt:lpstr>
      <vt:lpstr>Start-to-end Model</vt:lpstr>
      <vt:lpstr>Power Consumption Estimate</vt:lpstr>
      <vt:lpstr>Injector Complex</vt:lpstr>
      <vt:lpstr>Collider Ring and Interaction Region</vt:lpstr>
      <vt:lpstr>Surface Structures</vt:lpstr>
      <vt:lpstr>Long Term R&amp;D</vt:lpstr>
      <vt:lpstr>RF and High-Field HTS Development Strategy</vt:lpstr>
      <vt:lpstr>Muon Cooling Demonstrator</vt:lpstr>
      <vt:lpstr>Magnets</vt:lpstr>
      <vt:lpstr>Collective Effects</vt:lpstr>
      <vt:lpstr>R&amp;D Plan Deliverables and Resources</vt:lpstr>
      <vt:lpstr>R&amp;D Plan Deliverables and Resources</vt:lpstr>
      <vt:lpstr>European Accelerator R&amp;D Roadmap</vt:lpstr>
      <vt:lpstr>Muon Collider Roadmap CT</vt:lpstr>
      <vt:lpstr>Muon Cooling Challenges</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André-Pierre OLIVIER</dc:creator>
  <cp:lastModifiedBy>Daniel Schulte</cp:lastModifiedBy>
  <cp:revision>700</cp:revision>
  <cp:lastPrinted>2025-06-18T12:55:12Z</cp:lastPrinted>
  <dcterms:created xsi:type="dcterms:W3CDTF">2021-05-17T12:13:58Z</dcterms:created>
  <dcterms:modified xsi:type="dcterms:W3CDTF">2025-06-24T08:12:24Z</dcterms:modified>
</cp:coreProperties>
</file>