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639" r:id="rId2"/>
    <p:sldId id="653" r:id="rId3"/>
    <p:sldId id="616" r:id="rId4"/>
    <p:sldId id="603" r:id="rId5"/>
    <p:sldId id="661" r:id="rId6"/>
    <p:sldId id="610" r:id="rId7"/>
    <p:sldId id="611" r:id="rId8"/>
    <p:sldId id="637" r:id="rId9"/>
    <p:sldId id="646" r:id="rId10"/>
    <p:sldId id="643" r:id="rId11"/>
    <p:sldId id="660" r:id="rId12"/>
    <p:sldId id="619" r:id="rId13"/>
    <p:sldId id="644" r:id="rId14"/>
    <p:sldId id="655" r:id="rId15"/>
    <p:sldId id="633" r:id="rId16"/>
    <p:sldId id="614" r:id="rId17"/>
    <p:sldId id="615" r:id="rId18"/>
    <p:sldId id="622" r:id="rId19"/>
  </p:sldIdLst>
  <p:sldSz cx="9906000" cy="6858000" type="A4"/>
  <p:notesSz cx="9144000" cy="6858000"/>
  <p:defaultTextStyle>
    <a:defPPr>
      <a:defRPr lang="en-US"/>
    </a:defPPr>
    <a:lvl1pPr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678"/>
    <p:restoredTop sz="96301"/>
  </p:normalViewPr>
  <p:slideViewPr>
    <p:cSldViewPr>
      <p:cViewPr varScale="1">
        <p:scale>
          <a:sx n="122" d="100"/>
          <a:sy n="122" d="100"/>
        </p:scale>
        <p:origin x="216" y="42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8648"/>
    </p:cViewPr>
  </p:sorterViewPr>
  <p:notesViewPr>
    <p:cSldViewPr>
      <p:cViewPr varScale="1">
        <p:scale>
          <a:sx n="77" d="100"/>
          <a:sy n="77" d="100"/>
        </p:scale>
        <p:origin x="-1552" y="-10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10FD358-2229-DB58-4042-DC015A0BD6BB}"/>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8195" name="Rectangle 3">
            <a:extLst>
              <a:ext uri="{FF2B5EF4-FFF2-40B4-BE49-F238E27FC236}">
                <a16:creationId xmlns:a16="http://schemas.microsoft.com/office/drawing/2014/main" id="{CEF2A74F-C568-8EF8-5BB3-AFCBD71BAD6F}"/>
              </a:ext>
            </a:extLst>
          </p:cNvPr>
          <p:cNvSpPr>
            <a:spLocks noGrp="1" noChangeArrowheads="1"/>
          </p:cNvSpPr>
          <p:nvPr>
            <p:ph type="dt" sz="quarter"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Times" charset="0"/>
                <a:ea typeface="ＭＳ Ｐゴシック" charset="0"/>
                <a:cs typeface="+mn-cs"/>
              </a:defRPr>
            </a:lvl1pPr>
          </a:lstStyle>
          <a:p>
            <a:pPr>
              <a:defRPr/>
            </a:pPr>
            <a:endParaRPr lang="en-US"/>
          </a:p>
        </p:txBody>
      </p:sp>
      <p:sp>
        <p:nvSpPr>
          <p:cNvPr id="8196" name="Rectangle 4">
            <a:extLst>
              <a:ext uri="{FF2B5EF4-FFF2-40B4-BE49-F238E27FC236}">
                <a16:creationId xmlns:a16="http://schemas.microsoft.com/office/drawing/2014/main" id="{7055D973-3347-E798-795A-A40030FBC703}"/>
              </a:ext>
            </a:extLst>
          </p:cNvPr>
          <p:cNvSpPr>
            <a:spLocks noGrp="1" noChangeArrowheads="1"/>
          </p:cNvSpPr>
          <p:nvPr>
            <p:ph type="ftr" sz="quarter" idx="2"/>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8197" name="Rectangle 5">
            <a:extLst>
              <a:ext uri="{FF2B5EF4-FFF2-40B4-BE49-F238E27FC236}">
                <a16:creationId xmlns:a16="http://schemas.microsoft.com/office/drawing/2014/main" id="{6E245526-36C8-75F5-2AE8-2D6C73431125}"/>
              </a:ext>
            </a:extLst>
          </p:cNvPr>
          <p:cNvSpPr>
            <a:spLocks noGrp="1" noChangeArrowheads="1"/>
          </p:cNvSpPr>
          <p:nvPr>
            <p:ph type="sldNum" sz="quarter" idx="3"/>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Times" pitchFamily="3" charset="0"/>
              </a:defRPr>
            </a:lvl1pPr>
          </a:lstStyle>
          <a:p>
            <a:pPr>
              <a:defRPr/>
            </a:pPr>
            <a:fld id="{C3EB4BFA-4DB0-C044-8092-176AA9131EC4}" type="slidenum">
              <a:rPr lang="en-US" altLang="en-CH"/>
              <a:pPr>
                <a:defRPr/>
              </a:pPr>
              <a:t>‹#›</a:t>
            </a:fld>
            <a:endParaRPr lang="en-US" altLang="en-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D3B61A-0DDF-3ECB-6274-454752D9BE2F}"/>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6147" name="Rectangle 3">
            <a:extLst>
              <a:ext uri="{FF2B5EF4-FFF2-40B4-BE49-F238E27FC236}">
                <a16:creationId xmlns:a16="http://schemas.microsoft.com/office/drawing/2014/main" id="{CD719EFA-243A-B70D-C8A1-A939FB9CCA00}"/>
              </a:ext>
            </a:extLst>
          </p:cNvPr>
          <p:cNvSpPr>
            <a:spLocks noGrp="1" noChangeArrowheads="1"/>
          </p:cNvSpPr>
          <p:nvPr>
            <p:ph type="dt"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Times" charset="0"/>
                <a:ea typeface="ＭＳ Ｐゴシック" charset="0"/>
                <a:cs typeface="+mn-cs"/>
              </a:defRPr>
            </a:lvl1pPr>
          </a:lstStyle>
          <a:p>
            <a:pPr>
              <a:defRPr/>
            </a:pPr>
            <a:endParaRPr lang="en-US"/>
          </a:p>
        </p:txBody>
      </p:sp>
      <p:sp>
        <p:nvSpPr>
          <p:cNvPr id="12292" name="Rectangle 4">
            <a:extLst>
              <a:ext uri="{FF2B5EF4-FFF2-40B4-BE49-F238E27FC236}">
                <a16:creationId xmlns:a16="http://schemas.microsoft.com/office/drawing/2014/main" id="{14F8EA87-0CD6-9D82-7534-3EE0FF846C6A}"/>
              </a:ext>
            </a:extLst>
          </p:cNvPr>
          <p:cNvSpPr>
            <a:spLocks noGrp="1" noRot="1" noChangeAspect="1" noChangeArrowheads="1" noTextEdit="1"/>
          </p:cNvSpPr>
          <p:nvPr>
            <p:ph type="sldImg" idx="2"/>
          </p:nvPr>
        </p:nvSpPr>
        <p:spPr bwMode="auto">
          <a:xfrm>
            <a:off x="2716213" y="514350"/>
            <a:ext cx="371316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A912729-13D0-3045-615C-DD97149C1DA3}"/>
              </a:ext>
            </a:extLst>
          </p:cNvPr>
          <p:cNvSpPr>
            <a:spLocks noGrp="1" noChangeArrowheads="1"/>
          </p:cNvSpPr>
          <p:nvPr>
            <p:ph type="body" sz="quarter" idx="3"/>
          </p:nvPr>
        </p:nvSpPr>
        <p:spPr bwMode="auto">
          <a:xfrm>
            <a:off x="1219200" y="3257550"/>
            <a:ext cx="67056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3CBA189C-6126-2B11-0E59-EFA6CA6E692B}"/>
              </a:ext>
            </a:extLst>
          </p:cNvPr>
          <p:cNvSpPr>
            <a:spLocks noGrp="1" noChangeArrowheads="1"/>
          </p:cNvSpPr>
          <p:nvPr>
            <p:ph type="ftr" sz="quarter" idx="4"/>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6151" name="Rectangle 7">
            <a:extLst>
              <a:ext uri="{FF2B5EF4-FFF2-40B4-BE49-F238E27FC236}">
                <a16:creationId xmlns:a16="http://schemas.microsoft.com/office/drawing/2014/main" id="{2F0101EB-4C7D-F834-7411-12D3A8D66DF3}"/>
              </a:ext>
            </a:extLst>
          </p:cNvPr>
          <p:cNvSpPr>
            <a:spLocks noGrp="1" noChangeArrowheads="1"/>
          </p:cNvSpPr>
          <p:nvPr>
            <p:ph type="sldNum" sz="quarter" idx="5"/>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Times" pitchFamily="3" charset="0"/>
              </a:defRPr>
            </a:lvl1pPr>
          </a:lstStyle>
          <a:p>
            <a:pPr>
              <a:defRPr/>
            </a:pPr>
            <a:fld id="{CE7AA69C-3201-DE43-8AB4-BEF001846625}" type="slidenum">
              <a:rPr lang="en-US" altLang="en-CH"/>
              <a:pPr>
                <a:defRPr/>
              </a:pPr>
              <a:t>‹#›</a:t>
            </a:fld>
            <a:endParaRPr lang="en-US" altLang="en-CH"/>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CC454C26-85CB-12BA-6792-272D3A420A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187D7C4D-3A49-BE4B-B9B9-50130950CE2A}" type="slidenum">
              <a:rPr lang="en-US" altLang="en-CH" sz="1200" b="0" smtClean="0">
                <a:latin typeface="Times" pitchFamily="3" charset="0"/>
              </a:rPr>
              <a:pPr/>
              <a:t>4</a:t>
            </a:fld>
            <a:endParaRPr lang="en-US" altLang="en-CH" sz="1200" b="0">
              <a:latin typeface="Times" pitchFamily="3" charset="0"/>
            </a:endParaRPr>
          </a:p>
        </p:txBody>
      </p:sp>
      <p:sp>
        <p:nvSpPr>
          <p:cNvPr id="15362" name="Rectangle 2">
            <a:extLst>
              <a:ext uri="{FF2B5EF4-FFF2-40B4-BE49-F238E27FC236}">
                <a16:creationId xmlns:a16="http://schemas.microsoft.com/office/drawing/2014/main" id="{7F036FF7-BA74-7325-E59F-D78EE334567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CAADFF9B-15EB-B683-E71E-E2E8C87E5D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a:latin typeface="Times" pitchFamily="3" charset="0"/>
                <a:ea typeface="ＭＳ Ｐゴシック" panose="020B0600070205080204" pitchFamily="34" charset="-128"/>
              </a:rPr>
              <a:t>At the Large Hadron Collider (LHC) at CERN, Geneva we can probe Nature moments after the Big Bang to tackle the questions about the origin, evolution and composition of our universe. These include: What is the origin of mass? What constitutes dark matter? How many dimensions of space and time do we live in? Why is the universe composed of matter and not antimatter? The answers have the potential of altering our perception of how Nature operates at the fundamental level.</a:t>
            </a:r>
          </a:p>
          <a:p>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The discovery in July 2012 of the Higgs boson at the Large Hadron Collider (LHC), one of the most important of this new century, completes the particle content of the standard model (SM) of particle physics, a theory that describes our visible universe in exquisite detail.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This talk will briefly look into the evolution of our universe from the Big Bang, the fundamental particles and their interactions, the journey to the discovery of the Higgs boson, and look ahead. The CMS experiment is used as an example to briefly recall the physics of the LHC, outline some of the challenges faced during its construction, and major physics results produced so far, including the searches for widely anticipated new physics beyond the SM. </a:t>
            </a:r>
            <a:endParaRPr lang="en-GB" altLang="en-CH">
              <a:latin typeface="Times" pitchFamily="3" charset="0"/>
              <a:ea typeface="ＭＳ Ｐゴシック" panose="020B0600070205080204" pitchFamily="34" charset="-128"/>
            </a:endParaRPr>
          </a:p>
          <a:p>
            <a:endParaRPr lang="en-US" altLang="en-CH">
              <a:latin typeface="Times" pitchFamily="3"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3ECD-3E2E-2633-CA93-19F7210E4253}"/>
            </a:ext>
          </a:extLst>
        </p:cNvPr>
        <p:cNvGrpSpPr/>
        <p:nvPr/>
      </p:nvGrpSpPr>
      <p:grpSpPr>
        <a:xfrm>
          <a:off x="0" y="0"/>
          <a:ext cx="0" cy="0"/>
          <a:chOff x="0" y="0"/>
          <a:chExt cx="0" cy="0"/>
        </a:xfrm>
      </p:grpSpPr>
      <p:sp>
        <p:nvSpPr>
          <p:cNvPr id="43009" name="Rectangle 7">
            <a:extLst>
              <a:ext uri="{FF2B5EF4-FFF2-40B4-BE49-F238E27FC236}">
                <a16:creationId xmlns:a16="http://schemas.microsoft.com/office/drawing/2014/main" id="{2C507033-0B18-2FB0-9E20-2FFCC3ABE6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0408BC35-5832-D941-8751-FF3587AECE4C}" type="slidenum">
              <a:rPr lang="en-US" altLang="en-CH" sz="1200" b="0" smtClean="0">
                <a:latin typeface="Times" pitchFamily="3" charset="0"/>
              </a:rPr>
              <a:pPr/>
              <a:t>5</a:t>
            </a:fld>
            <a:endParaRPr lang="en-US" altLang="en-CH" sz="1200" b="0">
              <a:latin typeface="Times" pitchFamily="3" charset="0"/>
            </a:endParaRPr>
          </a:p>
        </p:txBody>
      </p:sp>
      <p:sp>
        <p:nvSpPr>
          <p:cNvPr id="43010" name="Rectangle 2">
            <a:extLst>
              <a:ext uri="{FF2B5EF4-FFF2-40B4-BE49-F238E27FC236}">
                <a16:creationId xmlns:a16="http://schemas.microsoft.com/office/drawing/2014/main" id="{AAE17586-CF22-BDF2-DE17-112D3329D13F}"/>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F937914-EBD4-5B1A-A7AC-D6F4A689C7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dirty="0">
                <a:latin typeface="Times" pitchFamily="3" charset="0"/>
                <a:ea typeface="ＭＳ Ｐゴシック" panose="020B0600070205080204" pitchFamily="34" charset="-128"/>
              </a:rPr>
              <a:t>At the Large Hadron Collider (LHC) at CERN, Geneva we can probe Nature moments after the Big Bang to tackle the questions about the origin, evolution and composition of our universe. These include: What is the origin of mass? What constitutes dark matter? How many dimensions of space and time do we live in? Why is the universe composed of matter and not antimatter? The answers have the potential of altering our perception of how Nature operates at the fundamental level.</a:t>
            </a:r>
          </a:p>
          <a:p>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The discovery in July 2012 of the Higgs boson at the Large Hadron Collider (LHC), one of the most important of this new century, completes the particle content of the standard model (SM) of particle physics, a theory that describes our visible universe in exquisite detail. </a:t>
            </a:r>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 </a:t>
            </a:r>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This talk will briefly look into the evolution of our universe from the Big Bang, the fundamental particles and their interactions, the journey to the discovery of the Higgs boson, and look ahead. The CMS experiment is used as an example to briefly recall the physics of the LHC, outline some of the challenges faced during its construction, and major physics results produced so far, including the searches for widely anticipated new physics beyond the SM. </a:t>
            </a:r>
            <a:endParaRPr lang="en-GB" altLang="en-CH" dirty="0">
              <a:latin typeface="Times" pitchFamily="3" charset="0"/>
              <a:ea typeface="ＭＳ Ｐゴシック" panose="020B0600070205080204" pitchFamily="34" charset="-128"/>
            </a:endParaRPr>
          </a:p>
          <a:p>
            <a:endParaRPr lang="en-US" altLang="en-CH" dirty="0">
              <a:latin typeface="Times" pitchFamily="3" charset="0"/>
              <a:ea typeface="ＭＳ Ｐゴシック" panose="020B0600070205080204" pitchFamily="34" charset="-128"/>
            </a:endParaRPr>
          </a:p>
        </p:txBody>
      </p:sp>
    </p:spTree>
    <p:extLst>
      <p:ext uri="{BB962C8B-B14F-4D97-AF65-F5344CB8AC3E}">
        <p14:creationId xmlns:p14="http://schemas.microsoft.com/office/powerpoint/2010/main" val="56667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a:defRPr/>
            </a:pPr>
            <a:fld id="{CE7AA69C-3201-DE43-8AB4-BEF001846625}" type="slidenum">
              <a:rPr lang="en-US" altLang="en-CH" smtClean="0"/>
              <a:pPr>
                <a:defRPr/>
              </a:pPr>
              <a:t>8</a:t>
            </a:fld>
            <a:endParaRPr lang="en-US" altLang="en-CH"/>
          </a:p>
        </p:txBody>
      </p:sp>
    </p:spTree>
    <p:extLst>
      <p:ext uri="{BB962C8B-B14F-4D97-AF65-F5344CB8AC3E}">
        <p14:creationId xmlns:p14="http://schemas.microsoft.com/office/powerpoint/2010/main" val="216839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E4404F9-C639-11C9-BFEF-07A0BDB49216}"/>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584768BE-8E33-34BE-FD03-E74548C849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latin typeface="Times" pitchFamily="3"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1B4B8A9B-3DA5-3681-53FA-501E550E8A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1394FD16-B4E1-4B4C-8972-917E9DEBC12A}" type="slidenum">
              <a:rPr lang="en-US" altLang="en-CH" sz="1200" b="0" smtClean="0">
                <a:latin typeface="Times" pitchFamily="3" charset="0"/>
              </a:rPr>
              <a:pPr/>
              <a:t>18</a:t>
            </a:fld>
            <a:endParaRPr lang="en-US" altLang="en-CH" sz="1200" b="0">
              <a:latin typeface="Times" pitchFamily="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80" name="Rectangle 1036"/>
          <p:cNvSpPr>
            <a:spLocks noGrp="1" noChangeArrowheads="1"/>
          </p:cNvSpPr>
          <p:nvPr>
            <p:ph type="ctrTitle" sz="quarter"/>
          </p:nvPr>
        </p:nvSpPr>
        <p:spPr>
          <a:xfrm>
            <a:off x="769938" y="369888"/>
            <a:ext cx="8366125" cy="1028700"/>
          </a:xfrm>
        </p:spPr>
        <p:txBody>
          <a:bodyPr/>
          <a:lstStyle>
            <a:lvl1pPr>
              <a:defRPr sz="4400">
                <a:solidFill>
                  <a:srgbClr val="00547E"/>
                </a:solidFill>
              </a:defRPr>
            </a:lvl1pPr>
          </a:lstStyle>
          <a:p>
            <a:pPr lvl="0"/>
            <a:r>
              <a:rPr lang="en-US" noProof="0"/>
              <a:t>Click to edit Master title style</a:t>
            </a:r>
          </a:p>
        </p:txBody>
      </p:sp>
    </p:spTree>
    <p:extLst>
      <p:ext uri="{BB962C8B-B14F-4D97-AF65-F5344CB8AC3E}">
        <p14:creationId xmlns:p14="http://schemas.microsoft.com/office/powerpoint/2010/main" val="331826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9644E790-C51E-74E2-F0BC-CBB54889D8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4DF0A0-F3BD-CFC0-D801-839386D885E1}"/>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436540BD-C743-C10E-748E-70D04792DEFD}"/>
              </a:ext>
            </a:extLst>
          </p:cNvPr>
          <p:cNvSpPr txBox="1">
            <a:spLocks noGrp="1" noChangeArrowheads="1"/>
          </p:cNvSpPr>
          <p:nvPr>
            <p:ph type="sldNum" sz="quarter" idx="12"/>
          </p:nvPr>
        </p:nvSpPr>
        <p:spPr>
          <a:ln/>
        </p:spPr>
        <p:txBody>
          <a:bodyPr/>
          <a:lstStyle>
            <a:lvl1pPr>
              <a:defRPr/>
            </a:lvl1pPr>
          </a:lstStyle>
          <a:p>
            <a:pPr>
              <a:defRPr/>
            </a:pPr>
            <a:fld id="{0826E03B-720C-3846-8440-E1D55FDFFB4F}" type="slidenum">
              <a:rPr lang="en-US" altLang="en-CH"/>
              <a:pPr>
                <a:defRPr/>
              </a:pPr>
              <a:t>‹#›</a:t>
            </a:fld>
            <a:endParaRPr lang="en-US" altLang="en-CH"/>
          </a:p>
        </p:txBody>
      </p:sp>
    </p:spTree>
    <p:extLst>
      <p:ext uri="{BB962C8B-B14F-4D97-AF65-F5344CB8AC3E}">
        <p14:creationId xmlns:p14="http://schemas.microsoft.com/office/powerpoint/2010/main" val="1718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81000"/>
            <a:ext cx="2228850" cy="57451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381000"/>
            <a:ext cx="6534150" cy="57451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748CA15-88A3-91C0-33DB-75400B9184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DABF54-6BE9-36FA-C236-92191AA55452}"/>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C5EDDFAF-9C6B-02BE-59EB-96F0604FEB7D}"/>
              </a:ext>
            </a:extLst>
          </p:cNvPr>
          <p:cNvSpPr txBox="1">
            <a:spLocks noGrp="1" noChangeArrowheads="1"/>
          </p:cNvSpPr>
          <p:nvPr>
            <p:ph type="sldNum" sz="quarter" idx="12"/>
          </p:nvPr>
        </p:nvSpPr>
        <p:spPr>
          <a:ln/>
        </p:spPr>
        <p:txBody>
          <a:bodyPr/>
          <a:lstStyle>
            <a:lvl1pPr>
              <a:defRPr/>
            </a:lvl1pPr>
          </a:lstStyle>
          <a:p>
            <a:pPr>
              <a:defRPr/>
            </a:pPr>
            <a:fld id="{3260B2A9-E05D-CB40-A165-53DEB652D0E8}" type="slidenum">
              <a:rPr lang="en-US" altLang="en-CH"/>
              <a:pPr>
                <a:defRPr/>
              </a:pPr>
              <a:t>‹#›</a:t>
            </a:fld>
            <a:endParaRPr lang="en-US" altLang="en-CH"/>
          </a:p>
        </p:txBody>
      </p:sp>
    </p:spTree>
    <p:extLst>
      <p:ext uri="{BB962C8B-B14F-4D97-AF65-F5344CB8AC3E}">
        <p14:creationId xmlns:p14="http://schemas.microsoft.com/office/powerpoint/2010/main" val="304330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8DDC6D2-9DE6-1A8B-77B0-339786C2B8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78198C-DE86-2A1B-8B6E-DE2203B4F8F3}"/>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D45C2002-47D9-0664-1FEC-58D9D8744529}"/>
              </a:ext>
            </a:extLst>
          </p:cNvPr>
          <p:cNvSpPr txBox="1">
            <a:spLocks noGrp="1" noChangeArrowheads="1"/>
          </p:cNvSpPr>
          <p:nvPr>
            <p:ph type="sldNum" sz="quarter" idx="12"/>
          </p:nvPr>
        </p:nvSpPr>
        <p:spPr>
          <a:ln/>
        </p:spPr>
        <p:txBody>
          <a:bodyPr/>
          <a:lstStyle>
            <a:lvl1pPr>
              <a:defRPr/>
            </a:lvl1pPr>
          </a:lstStyle>
          <a:p>
            <a:pPr>
              <a:defRPr/>
            </a:pPr>
            <a:fld id="{F65926A7-082C-7F44-B9C5-8689AE7B2BEF}" type="slidenum">
              <a:rPr lang="en-US" altLang="en-CH"/>
              <a:pPr>
                <a:defRPr/>
              </a:pPr>
              <a:t>‹#›</a:t>
            </a:fld>
            <a:endParaRPr lang="en-US" altLang="en-CH"/>
          </a:p>
        </p:txBody>
      </p:sp>
    </p:spTree>
    <p:extLst>
      <p:ext uri="{BB962C8B-B14F-4D97-AF65-F5344CB8AC3E}">
        <p14:creationId xmlns:p14="http://schemas.microsoft.com/office/powerpoint/2010/main" val="120472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03692A59-A44B-5EF8-0E8F-703279606B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2D260C-9872-BD50-6F1D-A9BB285C67FE}"/>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2F268265-AB71-244B-909C-DA4E5C237AD4}"/>
              </a:ext>
            </a:extLst>
          </p:cNvPr>
          <p:cNvSpPr txBox="1">
            <a:spLocks noGrp="1" noChangeArrowheads="1"/>
          </p:cNvSpPr>
          <p:nvPr>
            <p:ph type="sldNum" sz="quarter" idx="12"/>
          </p:nvPr>
        </p:nvSpPr>
        <p:spPr>
          <a:ln/>
        </p:spPr>
        <p:txBody>
          <a:bodyPr/>
          <a:lstStyle>
            <a:lvl1pPr>
              <a:defRPr/>
            </a:lvl1pPr>
          </a:lstStyle>
          <a:p>
            <a:pPr>
              <a:defRPr/>
            </a:pPr>
            <a:fld id="{18E46728-3CFC-F541-9300-616F58BA954E}" type="slidenum">
              <a:rPr lang="en-US" altLang="en-CH"/>
              <a:pPr>
                <a:defRPr/>
              </a:pPr>
              <a:t>‹#›</a:t>
            </a:fld>
            <a:endParaRPr lang="en-US" altLang="en-CH"/>
          </a:p>
        </p:txBody>
      </p:sp>
    </p:spTree>
    <p:extLst>
      <p:ext uri="{BB962C8B-B14F-4D97-AF65-F5344CB8AC3E}">
        <p14:creationId xmlns:p14="http://schemas.microsoft.com/office/powerpoint/2010/main" val="43587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012530CC-3962-4A05-9FC6-52ED84CB1D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88E8D6-AF79-645C-80EE-2CD933B0040C}"/>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7" name="Text Box 19">
            <a:extLst>
              <a:ext uri="{FF2B5EF4-FFF2-40B4-BE49-F238E27FC236}">
                <a16:creationId xmlns:a16="http://schemas.microsoft.com/office/drawing/2014/main" id="{4952E7A0-C736-EDEA-A038-34C806EF6709}"/>
              </a:ext>
            </a:extLst>
          </p:cNvPr>
          <p:cNvSpPr txBox="1">
            <a:spLocks noGrp="1" noChangeArrowheads="1"/>
          </p:cNvSpPr>
          <p:nvPr>
            <p:ph type="sldNum" sz="quarter" idx="12"/>
          </p:nvPr>
        </p:nvSpPr>
        <p:spPr>
          <a:ln/>
        </p:spPr>
        <p:txBody>
          <a:bodyPr/>
          <a:lstStyle>
            <a:lvl1pPr>
              <a:defRPr/>
            </a:lvl1pPr>
          </a:lstStyle>
          <a:p>
            <a:pPr>
              <a:defRPr/>
            </a:pPr>
            <a:fld id="{799C732D-42F5-E04B-A51D-9002AE6370BD}" type="slidenum">
              <a:rPr lang="en-US" altLang="en-CH"/>
              <a:pPr>
                <a:defRPr/>
              </a:pPr>
              <a:t>‹#›</a:t>
            </a:fld>
            <a:endParaRPr lang="en-US" altLang="en-CH"/>
          </a:p>
        </p:txBody>
      </p:sp>
    </p:spTree>
    <p:extLst>
      <p:ext uri="{BB962C8B-B14F-4D97-AF65-F5344CB8AC3E}">
        <p14:creationId xmlns:p14="http://schemas.microsoft.com/office/powerpoint/2010/main" val="388290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DD169BD3-8AAE-3200-FF6B-256D082EA6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4BDBDE-F45A-9972-F110-EA26FEB19406}"/>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9" name="Text Box 19">
            <a:extLst>
              <a:ext uri="{FF2B5EF4-FFF2-40B4-BE49-F238E27FC236}">
                <a16:creationId xmlns:a16="http://schemas.microsoft.com/office/drawing/2014/main" id="{CDF55957-3570-4DF2-8258-E360A6A9B2AF}"/>
              </a:ext>
            </a:extLst>
          </p:cNvPr>
          <p:cNvSpPr txBox="1">
            <a:spLocks noGrp="1" noChangeArrowheads="1"/>
          </p:cNvSpPr>
          <p:nvPr>
            <p:ph type="sldNum" sz="quarter" idx="12"/>
          </p:nvPr>
        </p:nvSpPr>
        <p:spPr>
          <a:ln/>
        </p:spPr>
        <p:txBody>
          <a:bodyPr/>
          <a:lstStyle>
            <a:lvl1pPr>
              <a:defRPr/>
            </a:lvl1pPr>
          </a:lstStyle>
          <a:p>
            <a:pPr>
              <a:defRPr/>
            </a:pPr>
            <a:fld id="{557338FF-3A0E-5649-82C4-729C47E0689B}" type="slidenum">
              <a:rPr lang="en-US" altLang="en-CH"/>
              <a:pPr>
                <a:defRPr/>
              </a:pPr>
              <a:t>‹#›</a:t>
            </a:fld>
            <a:endParaRPr lang="en-US" altLang="en-CH"/>
          </a:p>
        </p:txBody>
      </p:sp>
    </p:spTree>
    <p:extLst>
      <p:ext uri="{BB962C8B-B14F-4D97-AF65-F5344CB8AC3E}">
        <p14:creationId xmlns:p14="http://schemas.microsoft.com/office/powerpoint/2010/main" val="400292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DAD70AB8-F007-BF13-0F50-290F5DA9483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79A8854-07AA-581C-F398-F328692CB01C}"/>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5" name="Text Box 19">
            <a:extLst>
              <a:ext uri="{FF2B5EF4-FFF2-40B4-BE49-F238E27FC236}">
                <a16:creationId xmlns:a16="http://schemas.microsoft.com/office/drawing/2014/main" id="{131A7C30-5152-56E2-3909-D2CC0AAE7E3A}"/>
              </a:ext>
            </a:extLst>
          </p:cNvPr>
          <p:cNvSpPr txBox="1">
            <a:spLocks noGrp="1" noChangeArrowheads="1"/>
          </p:cNvSpPr>
          <p:nvPr>
            <p:ph type="sldNum" sz="quarter" idx="12"/>
          </p:nvPr>
        </p:nvSpPr>
        <p:spPr>
          <a:ln/>
        </p:spPr>
        <p:txBody>
          <a:bodyPr/>
          <a:lstStyle>
            <a:lvl1pPr>
              <a:defRPr/>
            </a:lvl1pPr>
          </a:lstStyle>
          <a:p>
            <a:pPr>
              <a:defRPr/>
            </a:pPr>
            <a:fld id="{F57DEF03-A3F0-2549-B430-03EC4353546B}" type="slidenum">
              <a:rPr lang="en-US" altLang="en-CH"/>
              <a:pPr>
                <a:defRPr/>
              </a:pPr>
              <a:t>‹#›</a:t>
            </a:fld>
            <a:endParaRPr lang="en-US" altLang="en-CH"/>
          </a:p>
        </p:txBody>
      </p:sp>
    </p:spTree>
    <p:extLst>
      <p:ext uri="{BB962C8B-B14F-4D97-AF65-F5344CB8AC3E}">
        <p14:creationId xmlns:p14="http://schemas.microsoft.com/office/powerpoint/2010/main" val="386165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167EE0D-556A-FE1A-4E79-3BA4D95847E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64D2E79-9E94-65B9-4717-4F1DCE4C829F}"/>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4" name="Text Box 19">
            <a:extLst>
              <a:ext uri="{FF2B5EF4-FFF2-40B4-BE49-F238E27FC236}">
                <a16:creationId xmlns:a16="http://schemas.microsoft.com/office/drawing/2014/main" id="{7F2EE0CC-9A5A-4242-EB11-EE085B6EF0DD}"/>
              </a:ext>
            </a:extLst>
          </p:cNvPr>
          <p:cNvSpPr txBox="1">
            <a:spLocks noGrp="1" noChangeArrowheads="1"/>
          </p:cNvSpPr>
          <p:nvPr>
            <p:ph type="sldNum" sz="quarter" idx="12"/>
          </p:nvPr>
        </p:nvSpPr>
        <p:spPr>
          <a:ln/>
        </p:spPr>
        <p:txBody>
          <a:bodyPr/>
          <a:lstStyle>
            <a:lvl1pPr>
              <a:defRPr/>
            </a:lvl1pPr>
          </a:lstStyle>
          <a:p>
            <a:pPr>
              <a:defRPr/>
            </a:pPr>
            <a:fld id="{72E15BEA-5034-644B-8D05-2F7FFEBFC946}" type="slidenum">
              <a:rPr lang="en-US" altLang="en-CH"/>
              <a:pPr>
                <a:defRPr/>
              </a:pPr>
              <a:t>‹#›</a:t>
            </a:fld>
            <a:endParaRPr lang="en-US" altLang="en-CH"/>
          </a:p>
        </p:txBody>
      </p:sp>
    </p:spTree>
    <p:extLst>
      <p:ext uri="{BB962C8B-B14F-4D97-AF65-F5344CB8AC3E}">
        <p14:creationId xmlns:p14="http://schemas.microsoft.com/office/powerpoint/2010/main" val="200768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6F34AC52-F35D-8BC9-FBDC-047D4A65AD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C2E844-1EC6-CCFB-2811-1C8321A29263}"/>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7" name="Text Box 19">
            <a:extLst>
              <a:ext uri="{FF2B5EF4-FFF2-40B4-BE49-F238E27FC236}">
                <a16:creationId xmlns:a16="http://schemas.microsoft.com/office/drawing/2014/main" id="{239FE68B-3814-3451-6359-5DF1C1831A68}"/>
              </a:ext>
            </a:extLst>
          </p:cNvPr>
          <p:cNvSpPr txBox="1">
            <a:spLocks noGrp="1" noChangeArrowheads="1"/>
          </p:cNvSpPr>
          <p:nvPr>
            <p:ph type="sldNum" sz="quarter" idx="12"/>
          </p:nvPr>
        </p:nvSpPr>
        <p:spPr>
          <a:ln/>
        </p:spPr>
        <p:txBody>
          <a:bodyPr/>
          <a:lstStyle>
            <a:lvl1pPr>
              <a:defRPr/>
            </a:lvl1pPr>
          </a:lstStyle>
          <a:p>
            <a:pPr>
              <a:defRPr/>
            </a:pPr>
            <a:fld id="{CDC20C6F-6088-AE4E-830F-29F71E0A4CE4}" type="slidenum">
              <a:rPr lang="en-US" altLang="en-CH"/>
              <a:pPr>
                <a:defRPr/>
              </a:pPr>
              <a:t>‹#›</a:t>
            </a:fld>
            <a:endParaRPr lang="en-US" altLang="en-CH"/>
          </a:p>
        </p:txBody>
      </p:sp>
    </p:spTree>
    <p:extLst>
      <p:ext uri="{BB962C8B-B14F-4D97-AF65-F5344CB8AC3E}">
        <p14:creationId xmlns:p14="http://schemas.microsoft.com/office/powerpoint/2010/main" val="160472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9079ECF2-2506-634D-B912-BF567DBBFC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8A7C50-12F1-CC7E-E025-800292E2F2AC}"/>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7" name="Text Box 19">
            <a:extLst>
              <a:ext uri="{FF2B5EF4-FFF2-40B4-BE49-F238E27FC236}">
                <a16:creationId xmlns:a16="http://schemas.microsoft.com/office/drawing/2014/main" id="{DE801AD8-1ACE-B189-7F03-F0ED2516E596}"/>
              </a:ext>
            </a:extLst>
          </p:cNvPr>
          <p:cNvSpPr txBox="1">
            <a:spLocks noGrp="1" noChangeArrowheads="1"/>
          </p:cNvSpPr>
          <p:nvPr>
            <p:ph type="sldNum" sz="quarter" idx="12"/>
          </p:nvPr>
        </p:nvSpPr>
        <p:spPr>
          <a:ln/>
        </p:spPr>
        <p:txBody>
          <a:bodyPr/>
          <a:lstStyle>
            <a:lvl1pPr>
              <a:defRPr/>
            </a:lvl1pPr>
          </a:lstStyle>
          <a:p>
            <a:pPr>
              <a:defRPr/>
            </a:pPr>
            <a:fld id="{873A4D25-6D66-E14E-BB96-B973968F70E9}" type="slidenum">
              <a:rPr lang="en-US" altLang="en-CH"/>
              <a:pPr>
                <a:defRPr/>
              </a:pPr>
              <a:t>‹#›</a:t>
            </a:fld>
            <a:endParaRPr lang="en-US" altLang="en-CH"/>
          </a:p>
        </p:txBody>
      </p:sp>
    </p:spTree>
    <p:extLst>
      <p:ext uri="{BB962C8B-B14F-4D97-AF65-F5344CB8AC3E}">
        <p14:creationId xmlns:p14="http://schemas.microsoft.com/office/powerpoint/2010/main" val="126018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4A1F9E68-102A-1BF6-338A-70626A83D162}"/>
              </a:ext>
            </a:extLst>
          </p:cNvPr>
          <p:cNvSpPr>
            <a:spLocks noGrp="1" noChangeArrowheads="1"/>
          </p:cNvSpPr>
          <p:nvPr>
            <p:ph type="dt" sz="half" idx="2"/>
          </p:nvPr>
        </p:nvSpPr>
        <p:spPr bwMode="auto">
          <a:xfrm>
            <a:off x="533400" y="6553200"/>
            <a:ext cx="2155825" cy="1333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800" b="0">
                <a:latin typeface="Helvetica"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CFD8C640-B6CF-5DD9-09B5-7C093E4ABE63}"/>
              </a:ext>
            </a:extLst>
          </p:cNvPr>
          <p:cNvSpPr>
            <a:spLocks noGrp="1" noChangeArrowheads="1"/>
          </p:cNvSpPr>
          <p:nvPr>
            <p:ph type="ftr" sz="quarter" idx="3"/>
          </p:nvPr>
        </p:nvSpPr>
        <p:spPr bwMode="auto">
          <a:xfrm>
            <a:off x="3384550" y="6572250"/>
            <a:ext cx="3136900" cy="133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800" b="0">
                <a:latin typeface="Helvetica" charset="0"/>
                <a:ea typeface="ＭＳ Ｐゴシック" charset="0"/>
                <a:cs typeface="+mn-cs"/>
              </a:defRPr>
            </a:lvl1pPr>
          </a:lstStyle>
          <a:p>
            <a:pPr>
              <a:defRPr/>
            </a:pPr>
            <a:r>
              <a:rPr lang="en-US"/>
              <a:t>ESPP Venice Jun25</a:t>
            </a:r>
          </a:p>
        </p:txBody>
      </p:sp>
      <p:sp>
        <p:nvSpPr>
          <p:cNvPr id="2" name="Rectangle 10">
            <a:extLst>
              <a:ext uri="{FF2B5EF4-FFF2-40B4-BE49-F238E27FC236}">
                <a16:creationId xmlns:a16="http://schemas.microsoft.com/office/drawing/2014/main" id="{C07B9629-943B-065B-B985-D5B67CC71C06}"/>
              </a:ext>
            </a:extLst>
          </p:cNvPr>
          <p:cNvSpPr>
            <a:spLocks noChangeArrowheads="1"/>
          </p:cNvSpPr>
          <p:nvPr/>
        </p:nvSpPr>
        <p:spPr bwMode="auto">
          <a:xfrm>
            <a:off x="631825" y="304800"/>
            <a:ext cx="9145588" cy="619125"/>
          </a:xfrm>
          <a:prstGeom prst="rect">
            <a:avLst/>
          </a:prstGeom>
          <a:gradFill rotWithShape="0">
            <a:gsLst>
              <a:gs pos="0">
                <a:srgbClr val="FFFFFF"/>
              </a:gs>
              <a:gs pos="100000">
                <a:srgbClr val="97C1E1"/>
              </a:gs>
            </a:gsLst>
            <a:lin ang="0" scaled="1"/>
          </a:gradFill>
          <a:ln>
            <a:noFill/>
          </a:ln>
        </p:spPr>
        <p:txBody>
          <a:bodyPr wrap="none" anchor="ct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defRPr/>
            </a:pPr>
            <a:endParaRPr lang="en-CH" altLang="en-CH"/>
          </a:p>
        </p:txBody>
      </p:sp>
      <p:sp>
        <p:nvSpPr>
          <p:cNvPr id="3" name="Line 11">
            <a:extLst>
              <a:ext uri="{FF2B5EF4-FFF2-40B4-BE49-F238E27FC236}">
                <a16:creationId xmlns:a16="http://schemas.microsoft.com/office/drawing/2014/main" id="{4B4CD9AF-9B37-DD49-6263-FBEA158D273D}"/>
              </a:ext>
            </a:extLst>
          </p:cNvPr>
          <p:cNvSpPr>
            <a:spLocks noChangeShapeType="1"/>
          </p:cNvSpPr>
          <p:nvPr/>
        </p:nvSpPr>
        <p:spPr bwMode="auto">
          <a:xfrm>
            <a:off x="660400" y="990600"/>
            <a:ext cx="85852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H"/>
          </a:p>
        </p:txBody>
      </p:sp>
      <p:sp>
        <p:nvSpPr>
          <p:cNvPr id="1030" name="Rectangle 18">
            <a:extLst>
              <a:ext uri="{FF2B5EF4-FFF2-40B4-BE49-F238E27FC236}">
                <a16:creationId xmlns:a16="http://schemas.microsoft.com/office/drawing/2014/main" id="{92BC45E2-F1FF-F3E7-0E67-D8874F80C13C}"/>
              </a:ext>
            </a:extLst>
          </p:cNvPr>
          <p:cNvSpPr>
            <a:spLocks noGrp="1" noChangeArrowheads="1"/>
          </p:cNvSpPr>
          <p:nvPr>
            <p:ph type="title"/>
          </p:nvPr>
        </p:nvSpPr>
        <p:spPr bwMode="auto">
          <a:xfrm>
            <a:off x="990600" y="381000"/>
            <a:ext cx="800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CH"/>
              <a:t>Click to edit Master title style</a:t>
            </a:r>
          </a:p>
        </p:txBody>
      </p:sp>
      <p:sp>
        <p:nvSpPr>
          <p:cNvPr id="1043" name="Text Box 19">
            <a:extLst>
              <a:ext uri="{FF2B5EF4-FFF2-40B4-BE49-F238E27FC236}">
                <a16:creationId xmlns:a16="http://schemas.microsoft.com/office/drawing/2014/main" id="{E18E5C49-667E-64B0-6398-1AD4D9B815C6}"/>
              </a:ext>
            </a:extLst>
          </p:cNvPr>
          <p:cNvSpPr txBox="1">
            <a:spLocks noGrp="1" noChangeArrowheads="1"/>
          </p:cNvSpPr>
          <p:nvPr>
            <p:ph type="sldNum" sz="quarter" idx="4"/>
          </p:nvPr>
        </p:nvSpPr>
        <p:spPr bwMode="auto">
          <a:xfrm>
            <a:off x="8839200" y="6553200"/>
            <a:ext cx="533400" cy="1524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800" b="0"/>
            </a:lvl1pPr>
          </a:lstStyle>
          <a:p>
            <a:pPr>
              <a:defRPr/>
            </a:pPr>
            <a:fld id="{DBFA75D6-89B7-6943-93E9-FE58556EC7C5}" type="slidenum">
              <a:rPr lang="en-US" altLang="en-CH"/>
              <a:pPr>
                <a:defRPr/>
              </a:pPr>
              <a:t>‹#›</a:t>
            </a:fld>
            <a:endParaRPr lang="en-US" altLang="en-CH"/>
          </a:p>
        </p:txBody>
      </p:sp>
      <p:pic>
        <p:nvPicPr>
          <p:cNvPr id="1032" name="Picture 24">
            <a:extLst>
              <a:ext uri="{FF2B5EF4-FFF2-40B4-BE49-F238E27FC236}">
                <a16:creationId xmlns:a16="http://schemas.microsoft.com/office/drawing/2014/main" id="{FF54A27F-5CF4-28E7-0AD1-A16CCC0D55D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55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54CE5C1-9A84-E647-5636-7E1B8E314C0F}"/>
              </a:ext>
            </a:extLst>
          </p:cNvPr>
          <p:cNvPicPr>
            <a:picLocks noChangeAspect="1"/>
          </p:cNvPicPr>
          <p:nvPr userDrawn="1"/>
        </p:nvPicPr>
        <p:blipFill>
          <a:blip r:embed="rId14"/>
          <a:stretch>
            <a:fillRect/>
          </a:stretch>
        </p:blipFill>
        <p:spPr>
          <a:xfrm>
            <a:off x="94171" y="332656"/>
            <a:ext cx="817054" cy="537732"/>
          </a:xfrm>
          <a:prstGeom prst="rect">
            <a:avLst/>
          </a:prstGeom>
        </p:spPr>
      </p:pic>
    </p:spTree>
  </p:cSld>
  <p:clrMap bg1="lt1" tx1="dk1" bg2="lt2" tx2="dk2" accent1="accent1" accent2="accent2" accent3="accent3" accent4="accent4" accent5="accent5" accent6="accent6" hlink="hlink" folHlink="folHlink"/>
  <p:sldLayoutIdLst>
    <p:sldLayoutId id="2147483893"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p:txStyles>
    <p:titleStyle>
      <a:lvl1pPr algn="ctr" rtl="0" eaLnBrk="0" fontAlgn="base" hangingPunct="0">
        <a:spcBef>
          <a:spcPct val="0"/>
        </a:spcBef>
        <a:spcAft>
          <a:spcPct val="0"/>
        </a:spcAft>
        <a:defRPr sz="2800" b="1">
          <a:solidFill>
            <a:srgbClr val="006699"/>
          </a:solidFill>
          <a:latin typeface="+mj-lt"/>
          <a:ea typeface="+mj-ea"/>
          <a:cs typeface="ＭＳ Ｐゴシック" charset="0"/>
        </a:defRPr>
      </a:lvl1pPr>
      <a:lvl2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2pPr>
      <a:lvl3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3pPr>
      <a:lvl4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4pPr>
      <a:lvl5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5pPr>
      <a:lvl6pPr marL="457200" algn="ctr" rtl="0" eaLnBrk="0" fontAlgn="base" hangingPunct="0">
        <a:spcBef>
          <a:spcPct val="0"/>
        </a:spcBef>
        <a:spcAft>
          <a:spcPct val="0"/>
        </a:spcAft>
        <a:defRPr sz="2800" b="1">
          <a:solidFill>
            <a:srgbClr val="006699"/>
          </a:solidFill>
          <a:latin typeface="Helvetica" charset="0"/>
          <a:ea typeface="ＭＳ Ｐゴシック" charset="0"/>
        </a:defRPr>
      </a:lvl6pPr>
      <a:lvl7pPr marL="914400" algn="ctr" rtl="0" eaLnBrk="0" fontAlgn="base" hangingPunct="0">
        <a:spcBef>
          <a:spcPct val="0"/>
        </a:spcBef>
        <a:spcAft>
          <a:spcPct val="0"/>
        </a:spcAft>
        <a:defRPr sz="2800" b="1">
          <a:solidFill>
            <a:srgbClr val="006699"/>
          </a:solidFill>
          <a:latin typeface="Helvetica" charset="0"/>
          <a:ea typeface="ＭＳ Ｐゴシック" charset="0"/>
        </a:defRPr>
      </a:lvl7pPr>
      <a:lvl8pPr marL="1371600" algn="ctr" rtl="0" eaLnBrk="0" fontAlgn="base" hangingPunct="0">
        <a:spcBef>
          <a:spcPct val="0"/>
        </a:spcBef>
        <a:spcAft>
          <a:spcPct val="0"/>
        </a:spcAft>
        <a:defRPr sz="2800" b="1">
          <a:solidFill>
            <a:srgbClr val="006699"/>
          </a:solidFill>
          <a:latin typeface="Helvetica" charset="0"/>
          <a:ea typeface="ＭＳ Ｐゴシック" charset="0"/>
        </a:defRPr>
      </a:lvl8pPr>
      <a:lvl9pPr marL="1828800" algn="ctr" rtl="0" eaLnBrk="0" fontAlgn="base" hangingPunct="0">
        <a:spcBef>
          <a:spcPct val="0"/>
        </a:spcBef>
        <a:spcAft>
          <a:spcPct val="0"/>
        </a:spcAft>
        <a:defRPr sz="2800" b="1">
          <a:solidFill>
            <a:srgbClr val="006699"/>
          </a:solidFill>
          <a:latin typeface="Helvetica" charset="0"/>
          <a:ea typeface="ＭＳ Ｐゴシック"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mn-ea"/>
        </a:defRPr>
      </a:lvl2pPr>
      <a:lvl3pPr marL="1143000" indent="-228600" algn="l" rtl="0" eaLnBrk="0" fontAlgn="base" hangingPunct="0">
        <a:spcBef>
          <a:spcPct val="20000"/>
        </a:spcBef>
        <a:spcAft>
          <a:spcPct val="0"/>
        </a:spcAft>
        <a:defRPr>
          <a:solidFill>
            <a:schemeClr val="tx1"/>
          </a:solidFill>
          <a:latin typeface="+mn-lt"/>
          <a:ea typeface="+mn-ea"/>
        </a:defRPr>
      </a:lvl3pPr>
      <a:lvl4pPr marL="1600200" indent="-228600" algn="l" rtl="0" eaLnBrk="0" fontAlgn="base" hangingPunct="0">
        <a:spcBef>
          <a:spcPct val="20000"/>
        </a:spcBef>
        <a:spcAft>
          <a:spcPct val="0"/>
        </a:spcAft>
        <a:defRPr>
          <a:solidFill>
            <a:schemeClr val="tx1"/>
          </a:solidFill>
          <a:latin typeface="+mn-lt"/>
          <a:ea typeface="+mn-ea"/>
        </a:defRPr>
      </a:lvl4pPr>
      <a:lvl5pPr marL="2057400" indent="-228600" algn="l" rtl="0" eaLnBrk="0" fontAlgn="base" hangingPunct="0">
        <a:spcBef>
          <a:spcPct val="20000"/>
        </a:spcBef>
        <a:spcAft>
          <a:spcPct val="0"/>
        </a:spcAft>
        <a:defRPr>
          <a:solidFill>
            <a:schemeClr val="tx1"/>
          </a:solidFill>
          <a:latin typeface="+mn-lt"/>
          <a:ea typeface="+mn-ea"/>
        </a:defRPr>
      </a:lvl5pPr>
      <a:lvl6pPr marL="2514600" indent="-228600" algn="l" rtl="0" eaLnBrk="0" fontAlgn="base" hangingPunct="0">
        <a:spcBef>
          <a:spcPct val="20000"/>
        </a:spcBef>
        <a:spcAft>
          <a:spcPct val="0"/>
        </a:spcAft>
        <a:defRPr>
          <a:solidFill>
            <a:schemeClr val="tx1"/>
          </a:solidFill>
          <a:latin typeface="+mn-lt"/>
          <a:ea typeface="+mn-ea"/>
        </a:defRPr>
      </a:lvl6pPr>
      <a:lvl7pPr marL="2971800" indent="-228600" algn="l" rtl="0" eaLnBrk="0" fontAlgn="base" hangingPunct="0">
        <a:spcBef>
          <a:spcPct val="20000"/>
        </a:spcBef>
        <a:spcAft>
          <a:spcPct val="0"/>
        </a:spcAft>
        <a:defRPr>
          <a:solidFill>
            <a:schemeClr val="tx1"/>
          </a:solidFill>
          <a:latin typeface="+mn-lt"/>
          <a:ea typeface="+mn-ea"/>
        </a:defRPr>
      </a:lvl7pPr>
      <a:lvl8pPr marL="3429000" indent="-228600" algn="l" rtl="0" eaLnBrk="0" fontAlgn="base" hangingPunct="0">
        <a:spcBef>
          <a:spcPct val="20000"/>
        </a:spcBef>
        <a:spcAft>
          <a:spcPct val="0"/>
        </a:spcAft>
        <a:defRPr>
          <a:solidFill>
            <a:schemeClr val="tx1"/>
          </a:solidFill>
          <a:latin typeface="+mn-lt"/>
          <a:ea typeface="+mn-ea"/>
        </a:defRPr>
      </a:lvl8pPr>
      <a:lvl9pPr marL="3886200" indent="-228600" algn="l" rtl="0" eaLnBrk="0" fontAlgn="base" hangingPunct="0">
        <a:spcBef>
          <a:spcPct val="20000"/>
        </a:spcBef>
        <a:spcAft>
          <a:spcPct val="0"/>
        </a:spcAft>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7181/0zn0c-3xe20" TargetMode="External"/><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FFE0-E5EB-5548-BCE7-AF1D290A004B}"/>
              </a:ext>
            </a:extLst>
          </p:cNvPr>
          <p:cNvSpPr>
            <a:spLocks noGrp="1"/>
          </p:cNvSpPr>
          <p:nvPr>
            <p:ph type="title"/>
          </p:nvPr>
        </p:nvSpPr>
        <p:spPr>
          <a:xfrm>
            <a:off x="992560" y="742950"/>
            <a:ext cx="8642920" cy="152400"/>
          </a:xfrm>
        </p:spPr>
        <p:txBody>
          <a:bodyPr/>
          <a:lstStyle/>
          <a:p>
            <a:r>
              <a:rPr lang="en-CH" dirty="0"/>
              <a:t>LEP3: </a:t>
            </a:r>
            <a:r>
              <a:rPr lang="en-GB" b="1" kern="100" dirty="0">
                <a:effectLst/>
                <a:latin typeface="Helvetica" pitchFamily="2" charset="0"/>
                <a:ea typeface="DengXian" panose="02010600030101010101" pitchFamily="2" charset="-122"/>
                <a:cs typeface="Arial" panose="020B0604020202020204" pitchFamily="34" charset="0"/>
              </a:rPr>
              <a:t>A high luminosity electron-positron Higgs boson factory in the LHC tunnel</a:t>
            </a:r>
            <a:br>
              <a:rPr lang="en-CH" sz="1800" kern="100" dirty="0">
                <a:effectLst/>
                <a:latin typeface="Aptos" panose="020B0004020202020204" pitchFamily="34" charset="0"/>
                <a:ea typeface="DengXian" panose="02010600030101010101" pitchFamily="2" charset="-122"/>
                <a:cs typeface="Arial" panose="020B0604020202020204" pitchFamily="34" charset="0"/>
              </a:rPr>
            </a:br>
            <a:endParaRPr lang="en-CH" dirty="0"/>
          </a:p>
        </p:txBody>
      </p:sp>
      <p:sp>
        <p:nvSpPr>
          <p:cNvPr id="4" name="Date Placeholder 3">
            <a:extLst>
              <a:ext uri="{FF2B5EF4-FFF2-40B4-BE49-F238E27FC236}">
                <a16:creationId xmlns:a16="http://schemas.microsoft.com/office/drawing/2014/main" id="{F1D380AD-52D7-B282-5099-14AED55788B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327BB23-A566-7CC2-55C1-5C1EE11B4EC8}"/>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C36804DB-3A17-7FB7-F0F6-7DD3C238A37A}"/>
              </a:ext>
            </a:extLst>
          </p:cNvPr>
          <p:cNvSpPr>
            <a:spLocks noGrp="1"/>
          </p:cNvSpPr>
          <p:nvPr>
            <p:ph type="sldNum" sz="quarter" idx="12"/>
          </p:nvPr>
        </p:nvSpPr>
        <p:spPr/>
        <p:txBody>
          <a:bodyPr/>
          <a:lstStyle/>
          <a:p>
            <a:pPr>
              <a:defRPr/>
            </a:pPr>
            <a:fld id="{F65926A7-082C-7F44-B9C5-8689AE7B2BEF}" type="slidenum">
              <a:rPr lang="en-US" altLang="en-CH" smtClean="0"/>
              <a:pPr>
                <a:defRPr/>
              </a:pPr>
              <a:t>1</a:t>
            </a:fld>
            <a:endParaRPr lang="en-US" altLang="en-CH"/>
          </a:p>
        </p:txBody>
      </p:sp>
      <p:pic>
        <p:nvPicPr>
          <p:cNvPr id="9" name="Picture 2" descr="CERN_picture_sky">
            <a:extLst>
              <a:ext uri="{FF2B5EF4-FFF2-40B4-BE49-F238E27FC236}">
                <a16:creationId xmlns:a16="http://schemas.microsoft.com/office/drawing/2014/main" id="{2FA43A75-681A-A1D7-7D0F-F4FE7370A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87"/>
          <a:stretch>
            <a:fillRect/>
          </a:stretch>
        </p:blipFill>
        <p:spPr bwMode="auto">
          <a:xfrm>
            <a:off x="272480" y="3006860"/>
            <a:ext cx="3509063" cy="26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111FA5A-E6E4-0CA5-2246-68516E984C32}"/>
              </a:ext>
            </a:extLst>
          </p:cNvPr>
          <p:cNvSpPr txBox="1"/>
          <p:nvPr/>
        </p:nvSpPr>
        <p:spPr>
          <a:xfrm>
            <a:off x="200472" y="1027854"/>
            <a:ext cx="9505056" cy="780342"/>
          </a:xfrm>
          <a:prstGeom prst="rect">
            <a:avLst/>
          </a:prstGeom>
          <a:noFill/>
        </p:spPr>
        <p:txBody>
          <a:bodyPr wrap="square">
            <a:spAutoFit/>
          </a:bodyPr>
          <a:lstStyle/>
          <a:p>
            <a:pPr algn="ctr">
              <a:lnSpc>
                <a:spcPct val="115000"/>
              </a:lnSpc>
              <a:spcAft>
                <a:spcPts val="800"/>
              </a:spcAft>
            </a:pPr>
            <a:r>
              <a:rPr lang="en-GB" sz="2000" kern="100" dirty="0">
                <a:solidFill>
                  <a:srgbClr val="7030A0"/>
                </a:solidFill>
                <a:effectLst/>
                <a:ea typeface="DengXian" panose="02010600030101010101" pitchFamily="2" charset="-122"/>
                <a:cs typeface="Arial" panose="020B0604020202020204" pitchFamily="34" charset="0"/>
              </a:rPr>
              <a:t>A possible back-up to the preferred option (FCC-</a:t>
            </a:r>
            <a:r>
              <a:rPr lang="en-GB" sz="2000" kern="100" dirty="0" err="1">
                <a:solidFill>
                  <a:srgbClr val="7030A0"/>
                </a:solidFill>
                <a:effectLst/>
                <a:ea typeface="DengXian" panose="02010600030101010101" pitchFamily="2" charset="-122"/>
                <a:cs typeface="Arial" panose="020B0604020202020204" pitchFamily="34" charset="0"/>
              </a:rPr>
              <a:t>ee</a:t>
            </a:r>
            <a:r>
              <a:rPr lang="en-GB" sz="2000" kern="100" dirty="0">
                <a:solidFill>
                  <a:srgbClr val="7030A0"/>
                </a:solidFill>
                <a:effectLst/>
                <a:ea typeface="DengXian" panose="02010600030101010101" pitchFamily="2" charset="-122"/>
                <a:cs typeface="Arial" panose="020B0604020202020204" pitchFamily="34" charset="0"/>
              </a:rPr>
              <a:t> and FCC-</a:t>
            </a:r>
            <a:r>
              <a:rPr lang="en-GB" sz="2000" kern="100" dirty="0" err="1">
                <a:solidFill>
                  <a:srgbClr val="7030A0"/>
                </a:solidFill>
                <a:effectLst/>
                <a:ea typeface="DengXian" panose="02010600030101010101" pitchFamily="2" charset="-122"/>
                <a:cs typeface="Arial" panose="020B0604020202020204" pitchFamily="34" charset="0"/>
              </a:rPr>
              <a:t>hh</a:t>
            </a:r>
            <a:r>
              <a:rPr lang="en-GB" sz="2000" kern="100" dirty="0">
                <a:solidFill>
                  <a:srgbClr val="7030A0"/>
                </a:solidFill>
                <a:effectLst/>
                <a:ea typeface="DengXian" panose="02010600030101010101" pitchFamily="2" charset="-122"/>
                <a:cs typeface="Arial" panose="020B0604020202020204" pitchFamily="34" charset="0"/>
              </a:rPr>
              <a:t>) for the next accelerator for CERN</a:t>
            </a:r>
            <a:endParaRPr lang="en-CH" sz="2000" kern="100" dirty="0">
              <a:solidFill>
                <a:srgbClr val="7030A0"/>
              </a:solidFill>
              <a:effectLst/>
              <a:ea typeface="DengXian" panose="02010600030101010101" pitchFamily="2" charset="-122"/>
              <a:cs typeface="Arial" panose="020B0604020202020204" pitchFamily="34" charset="0"/>
            </a:endParaRPr>
          </a:p>
        </p:txBody>
      </p:sp>
      <p:pic>
        <p:nvPicPr>
          <p:cNvPr id="10" name="Picture 9">
            <a:extLst>
              <a:ext uri="{FF2B5EF4-FFF2-40B4-BE49-F238E27FC236}">
                <a16:creationId xmlns:a16="http://schemas.microsoft.com/office/drawing/2014/main" id="{A6F376CD-9B67-4E5E-63FE-F25596C283AD}"/>
              </a:ext>
            </a:extLst>
          </p:cNvPr>
          <p:cNvPicPr>
            <a:picLocks noChangeAspect="1"/>
          </p:cNvPicPr>
          <p:nvPr/>
        </p:nvPicPr>
        <p:blipFill>
          <a:blip r:embed="rId3"/>
          <a:stretch>
            <a:fillRect/>
          </a:stretch>
        </p:blipFill>
        <p:spPr>
          <a:xfrm>
            <a:off x="6033120" y="2883673"/>
            <a:ext cx="2640563" cy="2654388"/>
          </a:xfrm>
          <a:prstGeom prst="rect">
            <a:avLst/>
          </a:prstGeom>
        </p:spPr>
      </p:pic>
      <p:pic>
        <p:nvPicPr>
          <p:cNvPr id="3" name="Picture 2">
            <a:extLst>
              <a:ext uri="{FF2B5EF4-FFF2-40B4-BE49-F238E27FC236}">
                <a16:creationId xmlns:a16="http://schemas.microsoft.com/office/drawing/2014/main" id="{6BA336B8-3B14-FB3F-34CE-DFECEF1F98E1}"/>
              </a:ext>
            </a:extLst>
          </p:cNvPr>
          <p:cNvPicPr>
            <a:picLocks noChangeAspect="1"/>
          </p:cNvPicPr>
          <p:nvPr/>
        </p:nvPicPr>
        <p:blipFill>
          <a:blip r:embed="rId4"/>
          <a:stretch>
            <a:fillRect/>
          </a:stretch>
        </p:blipFill>
        <p:spPr>
          <a:xfrm>
            <a:off x="4162671" y="3804963"/>
            <a:ext cx="1141815" cy="751469"/>
          </a:xfrm>
          <a:prstGeom prst="rect">
            <a:avLst/>
          </a:prstGeom>
        </p:spPr>
      </p:pic>
      <p:pic>
        <p:nvPicPr>
          <p:cNvPr id="11" name="Picture 10">
            <a:extLst>
              <a:ext uri="{FF2B5EF4-FFF2-40B4-BE49-F238E27FC236}">
                <a16:creationId xmlns:a16="http://schemas.microsoft.com/office/drawing/2014/main" id="{79378C68-6FBB-41B4-692A-06EC926EE0CD}"/>
              </a:ext>
            </a:extLst>
          </p:cNvPr>
          <p:cNvPicPr>
            <a:picLocks noChangeAspect="1"/>
          </p:cNvPicPr>
          <p:nvPr/>
        </p:nvPicPr>
        <p:blipFill>
          <a:blip r:embed="rId5"/>
          <a:stretch>
            <a:fillRect/>
          </a:stretch>
        </p:blipFill>
        <p:spPr>
          <a:xfrm>
            <a:off x="1611312" y="5634371"/>
            <a:ext cx="6512364" cy="1251013"/>
          </a:xfrm>
          <a:prstGeom prst="rect">
            <a:avLst/>
          </a:prstGeom>
        </p:spPr>
      </p:pic>
      <p:pic>
        <p:nvPicPr>
          <p:cNvPr id="7" name="Picture 6">
            <a:extLst>
              <a:ext uri="{FF2B5EF4-FFF2-40B4-BE49-F238E27FC236}">
                <a16:creationId xmlns:a16="http://schemas.microsoft.com/office/drawing/2014/main" id="{F322F2A8-F8B9-DBD0-785E-A3E8EE6DB3C1}"/>
              </a:ext>
            </a:extLst>
          </p:cNvPr>
          <p:cNvPicPr>
            <a:picLocks noChangeAspect="1"/>
          </p:cNvPicPr>
          <p:nvPr/>
        </p:nvPicPr>
        <p:blipFill>
          <a:blip r:embed="rId6"/>
          <a:stretch>
            <a:fillRect/>
          </a:stretch>
        </p:blipFill>
        <p:spPr>
          <a:xfrm>
            <a:off x="1611312" y="1715598"/>
            <a:ext cx="5974432" cy="1552254"/>
          </a:xfrm>
          <a:prstGeom prst="rect">
            <a:avLst/>
          </a:prstGeom>
        </p:spPr>
      </p:pic>
      <p:sp>
        <p:nvSpPr>
          <p:cNvPr id="13" name="TextBox 12">
            <a:extLst>
              <a:ext uri="{FF2B5EF4-FFF2-40B4-BE49-F238E27FC236}">
                <a16:creationId xmlns:a16="http://schemas.microsoft.com/office/drawing/2014/main" id="{F661A1E7-30BC-F697-354A-CFE849FF707B}"/>
              </a:ext>
            </a:extLst>
          </p:cNvPr>
          <p:cNvSpPr txBox="1"/>
          <p:nvPr/>
        </p:nvSpPr>
        <p:spPr>
          <a:xfrm>
            <a:off x="3828611" y="4652742"/>
            <a:ext cx="1809934" cy="707886"/>
          </a:xfrm>
          <a:prstGeom prst="rect">
            <a:avLst/>
          </a:prstGeom>
          <a:noFill/>
        </p:spPr>
        <p:txBody>
          <a:bodyPr wrap="square">
            <a:spAutoFit/>
          </a:bodyPr>
          <a:lstStyle/>
          <a:p>
            <a:pPr algn="ctr"/>
            <a:r>
              <a:rPr lang="en-GB" sz="2000" kern="100" dirty="0">
                <a:solidFill>
                  <a:srgbClr val="0070C0"/>
                </a:solidFill>
                <a:effectLst/>
                <a:ea typeface="DengXian" panose="02010600030101010101" pitchFamily="2" charset="-122"/>
                <a:cs typeface="Arial" panose="020B0604020202020204" pitchFamily="34" charset="0"/>
              </a:rPr>
              <a:t>In the </a:t>
            </a:r>
          </a:p>
          <a:p>
            <a:pPr algn="ctr"/>
            <a:r>
              <a:rPr lang="en-GB" sz="2000" kern="100" dirty="0">
                <a:solidFill>
                  <a:srgbClr val="0070C0"/>
                </a:solidFill>
                <a:effectLst/>
                <a:ea typeface="DengXian" panose="02010600030101010101" pitchFamily="2" charset="-122"/>
                <a:cs typeface="Arial" panose="020B0604020202020204" pitchFamily="34" charset="0"/>
              </a:rPr>
              <a:t>LHC Tunnel</a:t>
            </a:r>
            <a:endParaRPr lang="en-CH" dirty="0">
              <a:solidFill>
                <a:srgbClr val="0070C0"/>
              </a:solidFill>
            </a:endParaRPr>
          </a:p>
        </p:txBody>
      </p:sp>
    </p:spTree>
    <p:extLst>
      <p:ext uri="{BB962C8B-B14F-4D97-AF65-F5344CB8AC3E}">
        <p14:creationId xmlns:p14="http://schemas.microsoft.com/office/powerpoint/2010/main" val="9160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3F0-FD09-465D-9B1F-9402AB5DD8FB}"/>
              </a:ext>
            </a:extLst>
          </p:cNvPr>
          <p:cNvSpPr>
            <a:spLocks noGrp="1"/>
          </p:cNvSpPr>
          <p:nvPr>
            <p:ph type="title"/>
          </p:nvPr>
        </p:nvSpPr>
        <p:spPr/>
        <p:txBody>
          <a:bodyPr/>
          <a:lstStyle/>
          <a:p>
            <a:r>
              <a:rPr lang="en-CH" dirty="0"/>
              <a:t>Higgs boson physics</a:t>
            </a:r>
          </a:p>
        </p:txBody>
      </p:sp>
      <p:sp>
        <p:nvSpPr>
          <p:cNvPr id="4" name="Date Placeholder 3">
            <a:extLst>
              <a:ext uri="{FF2B5EF4-FFF2-40B4-BE49-F238E27FC236}">
                <a16:creationId xmlns:a16="http://schemas.microsoft.com/office/drawing/2014/main" id="{01143640-0B0B-5478-0EF7-2C0584B5986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FCE94037-E7FF-A6C0-5DD0-C86DA2042D0B}"/>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26759FF8-2C03-AFFD-6625-9BBAF9515CA9}"/>
              </a:ext>
            </a:extLst>
          </p:cNvPr>
          <p:cNvSpPr>
            <a:spLocks noGrp="1"/>
          </p:cNvSpPr>
          <p:nvPr>
            <p:ph type="sldNum" sz="quarter" idx="12"/>
          </p:nvPr>
        </p:nvSpPr>
        <p:spPr/>
        <p:txBody>
          <a:bodyPr/>
          <a:lstStyle/>
          <a:p>
            <a:pPr>
              <a:defRPr/>
            </a:pPr>
            <a:fld id="{F65926A7-082C-7F44-B9C5-8689AE7B2BEF}" type="slidenum">
              <a:rPr lang="en-US" altLang="en-CH" smtClean="0"/>
              <a:pPr>
                <a:defRPr/>
              </a:pPr>
              <a:t>10</a:t>
            </a:fld>
            <a:endParaRPr lang="en-US" altLang="en-CH"/>
          </a:p>
        </p:txBody>
      </p:sp>
      <p:sp>
        <p:nvSpPr>
          <p:cNvPr id="7" name="TextBox 6">
            <a:extLst>
              <a:ext uri="{FF2B5EF4-FFF2-40B4-BE49-F238E27FC236}">
                <a16:creationId xmlns:a16="http://schemas.microsoft.com/office/drawing/2014/main" id="{8D4C66A3-E119-312C-FCE0-78A5E743EACA}"/>
              </a:ext>
            </a:extLst>
          </p:cNvPr>
          <p:cNvSpPr txBox="1"/>
          <p:nvPr/>
        </p:nvSpPr>
        <p:spPr>
          <a:xfrm>
            <a:off x="253968" y="1772816"/>
            <a:ext cx="9477437"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chemeClr val="accent6"/>
                </a:solidFill>
                <a:effectLst/>
                <a:latin typeface="+mn-lt"/>
                <a:ea typeface="DengXian" panose="02010600030101010101" pitchFamily="2" charset="-122"/>
              </a:rPr>
              <a:t>The errors evaluated for t</a:t>
            </a:r>
            <a:r>
              <a:rPr lang="en-GB" sz="2000" b="0" dirty="0">
                <a:solidFill>
                  <a:schemeClr val="accent6"/>
                </a:solidFill>
                <a:effectLst/>
                <a:latin typeface="+mn-lt"/>
                <a:ea typeface="DengXian" panose="02010600030101010101" pitchFamily="2" charset="-122"/>
              </a:rPr>
              <a:t>he</a:t>
            </a:r>
            <a:r>
              <a:rPr lang="en-CH" sz="2000" b="0" dirty="0">
                <a:solidFill>
                  <a:schemeClr val="accent6"/>
                </a:solidFill>
                <a:effectLst/>
                <a:latin typeface="+mn-lt"/>
                <a:ea typeface="DengXian" panose="02010600030101010101" pitchFamily="2" charset="-122"/>
              </a:rPr>
              <a:t> determination of the Higgs boson couplings, tend to be dominantly statistical, </a:t>
            </a:r>
            <a:r>
              <a:rPr lang="en-GB" b="0" dirty="0">
                <a:solidFill>
                  <a:schemeClr val="accent6"/>
                </a:solidFill>
                <a:ea typeface="DengXian" panose="02010600030101010101" pitchFamily="2" charset="-122"/>
              </a:rPr>
              <a:t>w</a:t>
            </a:r>
            <a:r>
              <a:rPr lang="en-CH" sz="2000" b="0" dirty="0">
                <a:solidFill>
                  <a:schemeClr val="accent6"/>
                </a:solidFill>
                <a:effectLst/>
                <a:latin typeface="+mn-lt"/>
                <a:ea typeface="DengXian" panose="02010600030101010101" pitchFamily="2" charset="-122"/>
              </a:rPr>
              <a:t>hich scale as t</a:t>
            </a:r>
            <a:r>
              <a:rPr lang="en-GB" sz="2000" b="0" dirty="0">
                <a:solidFill>
                  <a:schemeClr val="accent6"/>
                </a:solidFill>
                <a:effectLst/>
                <a:latin typeface="+mn-lt"/>
                <a:ea typeface="DengXian" panose="02010600030101010101" pitchFamily="2" charset="-122"/>
              </a:rPr>
              <a:t>he</a:t>
            </a:r>
            <a:r>
              <a:rPr lang="en-CH" sz="2000" b="0" dirty="0">
                <a:solidFill>
                  <a:schemeClr val="accent6"/>
                </a:solidFill>
                <a:effectLst/>
                <a:latin typeface="+mn-lt"/>
                <a:ea typeface="DengXian" panose="02010600030101010101" pitchFamily="2" charset="-122"/>
              </a:rPr>
              <a:t> √(ratio of event numbers)</a:t>
            </a:r>
          </a:p>
          <a:p>
            <a:endParaRPr lang="en-CH" b="0" dirty="0">
              <a:solidFill>
                <a:schemeClr val="accent6"/>
              </a:solidFill>
              <a:ea typeface="DengXian" panose="02010600030101010101" pitchFamily="2" charset="-122"/>
            </a:endParaRPr>
          </a:p>
          <a:p>
            <a:r>
              <a:rPr lang="en-CH" sz="2000" b="0" dirty="0">
                <a:solidFill>
                  <a:schemeClr val="accent6"/>
                </a:solidFill>
                <a:effectLst/>
                <a:latin typeface="+mn-lt"/>
                <a:ea typeface="DengXian" panose="02010600030101010101" pitchFamily="2" charset="-122"/>
              </a:rPr>
              <a:t>The event numbers are</a:t>
            </a:r>
          </a:p>
          <a:p>
            <a:r>
              <a:rPr lang="en-CH" b="0" dirty="0">
                <a:solidFill>
                  <a:srgbClr val="FF0000"/>
                </a:solidFill>
              </a:rPr>
              <a:t>~ 4 x10</a:t>
            </a:r>
            <a:r>
              <a:rPr lang="en-CH" b="0" baseline="30000" dirty="0">
                <a:solidFill>
                  <a:srgbClr val="FF0000"/>
                </a:solidFill>
              </a:rPr>
              <a:t>5</a:t>
            </a:r>
            <a:r>
              <a:rPr lang="en-CH" b="0" dirty="0">
                <a:solidFill>
                  <a:srgbClr val="FF0000"/>
                </a:solidFill>
              </a:rPr>
              <a:t> H bosons for LEP3 and LC, and 22 x10</a:t>
            </a:r>
            <a:r>
              <a:rPr lang="en-CH" b="0" baseline="30000" dirty="0">
                <a:solidFill>
                  <a:srgbClr val="FF0000"/>
                </a:solidFill>
              </a:rPr>
              <a:t>5</a:t>
            </a:r>
            <a:r>
              <a:rPr lang="en-CH" b="0" dirty="0">
                <a:solidFill>
                  <a:srgbClr val="FF0000"/>
                </a:solidFill>
              </a:rPr>
              <a:t> H bosons for FCC-ee (240 only)</a:t>
            </a:r>
          </a:p>
          <a:p>
            <a:r>
              <a:rPr lang="en-CH" sz="2000" b="0" dirty="0">
                <a:solidFill>
                  <a:srgbClr val="FF0000"/>
                </a:solidFill>
                <a:effectLst/>
                <a:latin typeface="+mn-lt"/>
                <a:ea typeface="DengXian" panose="02010600030101010101" pitchFamily="2" charset="-122"/>
              </a:rPr>
              <a:t>i.e. ratio of 1:1:~5.5</a:t>
            </a:r>
          </a:p>
          <a:p>
            <a:endParaRPr lang="en-CH" b="0" dirty="0">
              <a:solidFill>
                <a:srgbClr val="FF0000"/>
              </a:solidFill>
              <a:ea typeface="DengXian" panose="02010600030101010101" pitchFamily="2" charset="-122"/>
            </a:endParaRPr>
          </a:p>
          <a:p>
            <a:r>
              <a:rPr lang="en-CH" sz="2000" b="0" dirty="0">
                <a:solidFill>
                  <a:schemeClr val="accent6"/>
                </a:solidFill>
                <a:effectLst/>
                <a:latin typeface="+mn-lt"/>
                <a:ea typeface="DengXian" panose="02010600030101010101" pitchFamily="2" charset="-122"/>
              </a:rPr>
              <a:t>For equal power of the experiments error bars for LEP3 and LC will be a factor &gt;2 larger than for FCC-ee.</a:t>
            </a:r>
          </a:p>
          <a:p>
            <a:endParaRPr lang="en-CH" b="0" dirty="0">
              <a:solidFill>
                <a:schemeClr val="accent6"/>
              </a:solidFill>
              <a:ea typeface="DengXian" panose="02010600030101010101" pitchFamily="2" charset="-122"/>
            </a:endParaRPr>
          </a:p>
          <a:p>
            <a:r>
              <a:rPr lang="en-CH" sz="2000" b="0" dirty="0">
                <a:solidFill>
                  <a:schemeClr val="accent6"/>
                </a:solidFill>
                <a:effectLst/>
                <a:latin typeface="+mn-lt"/>
                <a:ea typeface="DengXian" panose="02010600030101010101" pitchFamily="2" charset="-122"/>
              </a:rPr>
              <a:t>Detailed comparison will be presented by t</a:t>
            </a:r>
            <a:r>
              <a:rPr lang="en-GB" sz="2000" b="0" dirty="0">
                <a:solidFill>
                  <a:schemeClr val="accent6"/>
                </a:solidFill>
                <a:effectLst/>
                <a:latin typeface="+mn-lt"/>
                <a:ea typeface="DengXian" panose="02010600030101010101" pitchFamily="2" charset="-122"/>
              </a:rPr>
              <a:t>he</a:t>
            </a:r>
            <a:r>
              <a:rPr lang="en-CH" sz="2000" b="0" dirty="0">
                <a:solidFill>
                  <a:schemeClr val="accent6"/>
                </a:solidFill>
                <a:effectLst/>
                <a:latin typeface="+mn-lt"/>
                <a:ea typeface="DengXian" panose="02010600030101010101" pitchFamily="2" charset="-122"/>
              </a:rPr>
              <a:t> ESPP Physics Group in the Briefing Book. Also see talks in Monday’s EWK parallel session.</a:t>
            </a:r>
          </a:p>
        </p:txBody>
      </p:sp>
    </p:spTree>
    <p:extLst>
      <p:ext uri="{BB962C8B-B14F-4D97-AF65-F5344CB8AC3E}">
        <p14:creationId xmlns:p14="http://schemas.microsoft.com/office/powerpoint/2010/main" val="130763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6962-9864-E96C-1196-875E5E381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53D74-3202-08B4-1C57-433E24F2B089}"/>
              </a:ext>
            </a:extLst>
          </p:cNvPr>
          <p:cNvSpPr>
            <a:spLocks noGrp="1"/>
          </p:cNvSpPr>
          <p:nvPr>
            <p:ph type="title"/>
          </p:nvPr>
        </p:nvSpPr>
        <p:spPr/>
        <p:txBody>
          <a:bodyPr/>
          <a:lstStyle/>
          <a:p>
            <a:r>
              <a:rPr lang="en-CH" dirty="0"/>
              <a:t>E-W physics</a:t>
            </a:r>
          </a:p>
        </p:txBody>
      </p:sp>
      <p:sp>
        <p:nvSpPr>
          <p:cNvPr id="4" name="Date Placeholder 3">
            <a:extLst>
              <a:ext uri="{FF2B5EF4-FFF2-40B4-BE49-F238E27FC236}">
                <a16:creationId xmlns:a16="http://schemas.microsoft.com/office/drawing/2014/main" id="{3189E93A-25F5-38C3-73CB-6BA66E0B315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C1C138E-CB15-201E-39FF-65EE49ED526F}"/>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55DB5077-76B3-B353-912B-2A0C8FD7D5AB}"/>
              </a:ext>
            </a:extLst>
          </p:cNvPr>
          <p:cNvSpPr>
            <a:spLocks noGrp="1"/>
          </p:cNvSpPr>
          <p:nvPr>
            <p:ph type="sldNum" sz="quarter" idx="12"/>
          </p:nvPr>
        </p:nvSpPr>
        <p:spPr/>
        <p:txBody>
          <a:bodyPr/>
          <a:lstStyle/>
          <a:p>
            <a:pPr>
              <a:defRPr/>
            </a:pPr>
            <a:fld id="{F65926A7-082C-7F44-B9C5-8689AE7B2BEF}" type="slidenum">
              <a:rPr lang="en-US" altLang="en-CH" smtClean="0"/>
              <a:pPr>
                <a:defRPr/>
              </a:pPr>
              <a:t>11</a:t>
            </a:fld>
            <a:endParaRPr lang="en-US" altLang="en-CH"/>
          </a:p>
        </p:txBody>
      </p:sp>
      <p:sp>
        <p:nvSpPr>
          <p:cNvPr id="8" name="TextBox 7">
            <a:extLst>
              <a:ext uri="{FF2B5EF4-FFF2-40B4-BE49-F238E27FC236}">
                <a16:creationId xmlns:a16="http://schemas.microsoft.com/office/drawing/2014/main" id="{A2D66AF6-DF85-EE90-916D-BBD9DBF978B5}"/>
              </a:ext>
            </a:extLst>
          </p:cNvPr>
          <p:cNvSpPr txBox="1"/>
          <p:nvPr/>
        </p:nvSpPr>
        <p:spPr>
          <a:xfrm>
            <a:off x="0" y="980728"/>
            <a:ext cx="9633520" cy="713016"/>
          </a:xfrm>
          <a:prstGeom prst="rect">
            <a:avLst/>
          </a:prstGeom>
          <a:noFill/>
        </p:spPr>
        <p:txBody>
          <a:bodyPr wrap="square">
            <a:spAutoFit/>
          </a:bodyPr>
          <a:lstStyle/>
          <a:p>
            <a:pPr algn="ctr">
              <a:lnSpc>
                <a:spcPct val="115000"/>
              </a:lnSpc>
              <a:spcBef>
                <a:spcPts val="600"/>
              </a:spcBef>
            </a:pPr>
            <a:r>
              <a:rPr lang="en-CH" sz="1800" b="0" dirty="0">
                <a:solidFill>
                  <a:srgbClr val="FF0000"/>
                </a:solidFill>
                <a:effectLst/>
                <a:latin typeface="+mn-lt"/>
                <a:ea typeface="DengXian" panose="02010600030101010101" pitchFamily="2" charset="-122"/>
              </a:rPr>
              <a:t>~1.7x10</a:t>
            </a:r>
            <a:r>
              <a:rPr lang="en-CH" sz="1800" b="0" baseline="30000" dirty="0">
                <a:solidFill>
                  <a:srgbClr val="FF0000"/>
                </a:solidFill>
                <a:effectLst/>
                <a:latin typeface="+mn-lt"/>
                <a:ea typeface="DengXian" panose="02010600030101010101" pitchFamily="2" charset="-122"/>
              </a:rPr>
              <a:t>12</a:t>
            </a:r>
            <a:r>
              <a:rPr lang="en-CH" sz="1800" b="0" dirty="0">
                <a:solidFill>
                  <a:srgbClr val="FF0000"/>
                </a:solidFill>
                <a:effectLst/>
                <a:latin typeface="+mn-lt"/>
                <a:ea typeface="DengXian" panose="02010600030101010101" pitchFamily="2" charset="-122"/>
              </a:rPr>
              <a:t> Z bosons (over 6 yrs), </a:t>
            </a:r>
            <a:r>
              <a:rPr lang="en-CH" sz="1800" dirty="0">
                <a:solidFill>
                  <a:schemeClr val="accent6"/>
                </a:solidFill>
                <a:effectLst/>
                <a:latin typeface="+mn-lt"/>
                <a:ea typeface="DengXian" panose="02010600030101010101" pitchFamily="2" charset="-122"/>
              </a:rPr>
              <a:t>LEPZ proposal would give similar/same results</a:t>
            </a:r>
            <a:br>
              <a:rPr lang="en-CH" sz="1800" b="0" dirty="0">
                <a:solidFill>
                  <a:srgbClr val="FF0000"/>
                </a:solidFill>
                <a:latin typeface="+mn-lt"/>
                <a:ea typeface="DengXian" panose="02010600030101010101" pitchFamily="2" charset="-122"/>
              </a:rPr>
            </a:br>
            <a:r>
              <a:rPr lang="en-CH" sz="1800" b="0" dirty="0">
                <a:solidFill>
                  <a:srgbClr val="FF0000"/>
                </a:solidFill>
                <a:effectLst/>
                <a:latin typeface="+mn-lt"/>
                <a:ea typeface="DengXian" panose="02010600030101010101" pitchFamily="2" charset="-122"/>
              </a:rPr>
              <a:t>and ~ 3.6×10</a:t>
            </a:r>
            <a:r>
              <a:rPr lang="en-CH" sz="1800" b="0" baseline="30000" dirty="0">
                <a:solidFill>
                  <a:srgbClr val="FF0000"/>
                </a:solidFill>
                <a:effectLst/>
                <a:latin typeface="+mn-lt"/>
                <a:ea typeface="DengXian" panose="02010600030101010101" pitchFamily="2" charset="-122"/>
              </a:rPr>
              <a:t>7</a:t>
            </a:r>
            <a:r>
              <a:rPr lang="en-CH" sz="1800" b="0" dirty="0">
                <a:solidFill>
                  <a:srgbClr val="FF0000"/>
                </a:solidFill>
                <a:effectLst/>
                <a:latin typeface="+mn-lt"/>
                <a:ea typeface="DengXian" panose="02010600030101010101" pitchFamily="2" charset="-122"/>
              </a:rPr>
              <a:t> WW pairs (over 4</a:t>
            </a:r>
            <a:r>
              <a:rPr lang="en-CH" sz="1800" b="0" dirty="0">
                <a:solidFill>
                  <a:srgbClr val="FF0000"/>
                </a:solidFill>
                <a:latin typeface="+mn-lt"/>
                <a:ea typeface="DengXian" panose="02010600030101010101" pitchFamily="2" charset="-122"/>
              </a:rPr>
              <a:t> </a:t>
            </a:r>
            <a:r>
              <a:rPr lang="en-CH" sz="1800" b="0" dirty="0">
                <a:solidFill>
                  <a:srgbClr val="FF0000"/>
                </a:solidFill>
                <a:effectLst/>
                <a:latin typeface="+mn-lt"/>
                <a:ea typeface="DengXian" panose="02010600030101010101" pitchFamily="2" charset="-122"/>
              </a:rPr>
              <a:t>yrs at/around √s=163 GeV)</a:t>
            </a:r>
            <a:endParaRPr lang="en-CH" sz="1600" b="0" dirty="0">
              <a:solidFill>
                <a:srgbClr val="FFC000"/>
              </a:solidFill>
              <a:latin typeface="+mn-lt"/>
            </a:endParaRPr>
          </a:p>
        </p:txBody>
      </p:sp>
      <p:pic>
        <p:nvPicPr>
          <p:cNvPr id="7" name="Picture 6">
            <a:extLst>
              <a:ext uri="{FF2B5EF4-FFF2-40B4-BE49-F238E27FC236}">
                <a16:creationId xmlns:a16="http://schemas.microsoft.com/office/drawing/2014/main" id="{3EA7907E-6BBA-7E24-0669-BA2B8C84893B}"/>
              </a:ext>
            </a:extLst>
          </p:cNvPr>
          <p:cNvPicPr>
            <a:picLocks noChangeAspect="1"/>
          </p:cNvPicPr>
          <p:nvPr/>
        </p:nvPicPr>
        <p:blipFill>
          <a:blip r:embed="rId2"/>
          <a:stretch>
            <a:fillRect/>
          </a:stretch>
        </p:blipFill>
        <p:spPr>
          <a:xfrm>
            <a:off x="124657" y="4832709"/>
            <a:ext cx="5153505" cy="1629120"/>
          </a:xfrm>
          <a:prstGeom prst="rect">
            <a:avLst/>
          </a:prstGeom>
        </p:spPr>
      </p:pic>
      <p:sp>
        <p:nvSpPr>
          <p:cNvPr id="10" name="TextBox 9">
            <a:extLst>
              <a:ext uri="{FF2B5EF4-FFF2-40B4-BE49-F238E27FC236}">
                <a16:creationId xmlns:a16="http://schemas.microsoft.com/office/drawing/2014/main" id="{2C5DFD0D-A88E-E538-2D42-D545A8BDF577}"/>
              </a:ext>
            </a:extLst>
          </p:cNvPr>
          <p:cNvSpPr txBox="1"/>
          <p:nvPr/>
        </p:nvSpPr>
        <p:spPr>
          <a:xfrm>
            <a:off x="533400" y="3717032"/>
            <a:ext cx="9028423" cy="584775"/>
          </a:xfrm>
          <a:prstGeom prst="rect">
            <a:avLst/>
          </a:prstGeom>
          <a:noFill/>
        </p:spPr>
        <p:txBody>
          <a:bodyPr wrap="square">
            <a:spAutoFit/>
          </a:bodyPr>
          <a:lstStyle/>
          <a:p>
            <a:pPr algn="ctr"/>
            <a:r>
              <a:rPr lang="en-GB" sz="1600" b="0" i="0" u="none" strike="noStrike" dirty="0">
                <a:solidFill>
                  <a:schemeClr val="accent6"/>
                </a:solidFill>
                <a:effectLst/>
                <a:latin typeface="Helvetica" pitchFamily="2" charset="0"/>
              </a:rPr>
              <a:t> </a:t>
            </a:r>
            <a:r>
              <a:rPr lang="en-GB" sz="1600" b="0" i="0" u="none" strike="noStrike" dirty="0">
                <a:solidFill>
                  <a:srgbClr val="FF0000"/>
                </a:solidFill>
                <a:effectLst/>
                <a:latin typeface="Helvetica" pitchFamily="2" charset="0"/>
              </a:rPr>
              <a:t>The comparison made here is taken from “Z Factory Options for CERN”, A. Blondel &amp; M. Selvaggi </a:t>
            </a:r>
            <a:r>
              <a:rPr lang="en-GB" sz="1600" b="0" i="0" dirty="0">
                <a:solidFill>
                  <a:srgbClr val="FFC000"/>
                </a:solidFill>
                <a:effectLst/>
                <a:latin typeface="Helvetica" pitchFamily="2" charset="0"/>
                <a:hlinkClick r:id="rId3">
                  <a:extLst>
                    <a:ext uri="{A12FA001-AC4F-418D-AE19-62706E023703}">
                      <ahyp:hlinkClr xmlns:ahyp="http://schemas.microsoft.com/office/drawing/2018/hyperlinkcolor" val="tx"/>
                    </a:ext>
                  </a:extLst>
                </a:hlinkClick>
              </a:rPr>
              <a:t>https://doi.org/10.17181/0zn0c-3xe20</a:t>
            </a:r>
            <a:r>
              <a:rPr lang="en-GB" sz="1600" b="0" i="0" u="none" strike="noStrike" dirty="0">
                <a:solidFill>
                  <a:srgbClr val="FFC000"/>
                </a:solidFill>
                <a:effectLst/>
                <a:latin typeface="Helvetica" pitchFamily="2" charset="0"/>
              </a:rPr>
              <a:t>.</a:t>
            </a:r>
            <a:endParaRPr lang="en-CH" sz="1600" dirty="0">
              <a:solidFill>
                <a:srgbClr val="FFC000"/>
              </a:solidFill>
            </a:endParaRPr>
          </a:p>
        </p:txBody>
      </p:sp>
      <p:grpSp>
        <p:nvGrpSpPr>
          <p:cNvPr id="21" name="Group 20">
            <a:extLst>
              <a:ext uri="{FF2B5EF4-FFF2-40B4-BE49-F238E27FC236}">
                <a16:creationId xmlns:a16="http://schemas.microsoft.com/office/drawing/2014/main" id="{0FF70C9B-8C44-71B7-088C-4642DD9ED0E3}"/>
              </a:ext>
            </a:extLst>
          </p:cNvPr>
          <p:cNvGrpSpPr/>
          <p:nvPr/>
        </p:nvGrpSpPr>
        <p:grpSpPr>
          <a:xfrm>
            <a:off x="5347649" y="6067396"/>
            <a:ext cx="3213597" cy="571529"/>
            <a:chOff x="5892304" y="5369531"/>
            <a:chExt cx="3213597" cy="571529"/>
          </a:xfrm>
        </p:grpSpPr>
        <p:pic>
          <p:nvPicPr>
            <p:cNvPr id="13" name="Picture 12">
              <a:extLst>
                <a:ext uri="{FF2B5EF4-FFF2-40B4-BE49-F238E27FC236}">
                  <a16:creationId xmlns:a16="http://schemas.microsoft.com/office/drawing/2014/main" id="{066450BF-A6CE-6F18-2D2E-D4B45382E111}"/>
                </a:ext>
              </a:extLst>
            </p:cNvPr>
            <p:cNvPicPr>
              <a:picLocks noChangeAspect="1"/>
            </p:cNvPicPr>
            <p:nvPr/>
          </p:nvPicPr>
          <p:blipFill>
            <a:blip r:embed="rId4"/>
            <a:stretch>
              <a:fillRect/>
            </a:stretch>
          </p:blipFill>
          <p:spPr>
            <a:xfrm>
              <a:off x="5892304" y="5369531"/>
              <a:ext cx="3213596" cy="199764"/>
            </a:xfrm>
            <a:prstGeom prst="rect">
              <a:avLst/>
            </a:prstGeom>
          </p:spPr>
        </p:pic>
        <p:pic>
          <p:nvPicPr>
            <p:cNvPr id="14" name="Picture 13">
              <a:extLst>
                <a:ext uri="{FF2B5EF4-FFF2-40B4-BE49-F238E27FC236}">
                  <a16:creationId xmlns:a16="http://schemas.microsoft.com/office/drawing/2014/main" id="{F43BAD2E-36E6-10DE-251A-49FB17E17423}"/>
                </a:ext>
              </a:extLst>
            </p:cNvPr>
            <p:cNvPicPr>
              <a:picLocks noChangeAspect="1"/>
            </p:cNvPicPr>
            <p:nvPr/>
          </p:nvPicPr>
          <p:blipFill>
            <a:blip r:embed="rId5"/>
            <a:stretch>
              <a:fillRect/>
            </a:stretch>
          </p:blipFill>
          <p:spPr>
            <a:xfrm>
              <a:off x="5897586" y="5558911"/>
              <a:ext cx="3208313" cy="213888"/>
            </a:xfrm>
            <a:prstGeom prst="rect">
              <a:avLst/>
            </a:prstGeom>
          </p:spPr>
        </p:pic>
        <p:pic>
          <p:nvPicPr>
            <p:cNvPr id="15" name="Picture 14">
              <a:extLst>
                <a:ext uri="{FF2B5EF4-FFF2-40B4-BE49-F238E27FC236}">
                  <a16:creationId xmlns:a16="http://schemas.microsoft.com/office/drawing/2014/main" id="{C5C38729-53B8-B651-A504-CC9CAF5F7FBA}"/>
                </a:ext>
              </a:extLst>
            </p:cNvPr>
            <p:cNvPicPr>
              <a:picLocks noChangeAspect="1"/>
            </p:cNvPicPr>
            <p:nvPr/>
          </p:nvPicPr>
          <p:blipFill>
            <a:blip r:embed="rId6"/>
            <a:stretch>
              <a:fillRect/>
            </a:stretch>
          </p:blipFill>
          <p:spPr>
            <a:xfrm>
              <a:off x="5892305" y="5779101"/>
              <a:ext cx="3213596" cy="161959"/>
            </a:xfrm>
            <a:prstGeom prst="rect">
              <a:avLst/>
            </a:prstGeom>
          </p:spPr>
        </p:pic>
      </p:grpSp>
      <p:pic>
        <p:nvPicPr>
          <p:cNvPr id="17" name="Picture 16">
            <a:extLst>
              <a:ext uri="{FF2B5EF4-FFF2-40B4-BE49-F238E27FC236}">
                <a16:creationId xmlns:a16="http://schemas.microsoft.com/office/drawing/2014/main" id="{D58A130D-4851-6240-5E9A-255B4841BC03}"/>
              </a:ext>
            </a:extLst>
          </p:cNvPr>
          <p:cNvPicPr>
            <a:picLocks noChangeAspect="1"/>
          </p:cNvPicPr>
          <p:nvPr/>
        </p:nvPicPr>
        <p:blipFill>
          <a:blip r:embed="rId7"/>
          <a:stretch>
            <a:fillRect/>
          </a:stretch>
        </p:blipFill>
        <p:spPr>
          <a:xfrm>
            <a:off x="5278232" y="4579680"/>
            <a:ext cx="4589340" cy="1441608"/>
          </a:xfrm>
          <a:prstGeom prst="rect">
            <a:avLst/>
          </a:prstGeom>
        </p:spPr>
      </p:pic>
      <p:sp>
        <p:nvSpPr>
          <p:cNvPr id="20" name="Rectangle 19">
            <a:extLst>
              <a:ext uri="{FF2B5EF4-FFF2-40B4-BE49-F238E27FC236}">
                <a16:creationId xmlns:a16="http://schemas.microsoft.com/office/drawing/2014/main" id="{E9966835-C40B-2CD8-DB58-E8D0D4B1848A}"/>
              </a:ext>
            </a:extLst>
          </p:cNvPr>
          <p:cNvSpPr/>
          <p:nvPr/>
        </p:nvSpPr>
        <p:spPr bwMode="auto">
          <a:xfrm>
            <a:off x="512528" y="3717032"/>
            <a:ext cx="9049295" cy="599857"/>
          </a:xfrm>
          <a:prstGeom prst="rect">
            <a:avLst/>
          </a:prstGeom>
          <a:no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sp>
        <p:nvSpPr>
          <p:cNvPr id="9" name="TextBox 8">
            <a:extLst>
              <a:ext uri="{FF2B5EF4-FFF2-40B4-BE49-F238E27FC236}">
                <a16:creationId xmlns:a16="http://schemas.microsoft.com/office/drawing/2014/main" id="{F3443233-CC3B-4566-396B-8C2584548768}"/>
              </a:ext>
            </a:extLst>
          </p:cNvPr>
          <p:cNvSpPr txBox="1"/>
          <p:nvPr/>
        </p:nvSpPr>
        <p:spPr>
          <a:xfrm>
            <a:off x="1252289" y="4283804"/>
            <a:ext cx="7683959" cy="369332"/>
          </a:xfrm>
          <a:prstGeom prst="rect">
            <a:avLst/>
          </a:prstGeom>
          <a:noFill/>
        </p:spPr>
        <p:txBody>
          <a:bodyPr wrap="square">
            <a:spAutoFit/>
          </a:bodyPr>
          <a:lstStyle/>
          <a:p>
            <a:r>
              <a:rPr lang="en-CH" sz="1800" b="0" dirty="0">
                <a:solidFill>
                  <a:schemeClr val="accent6"/>
                </a:solidFill>
                <a:effectLst/>
                <a:latin typeface="+mn-lt"/>
                <a:ea typeface="DengXian" panose="02010600030101010101" pitchFamily="2" charset="-122"/>
              </a:rPr>
              <a:t>The systematic and statistical errors </a:t>
            </a:r>
            <a:r>
              <a:rPr lang="en-GB" sz="1800" b="0" dirty="0">
                <a:solidFill>
                  <a:schemeClr val="accent6"/>
                </a:solidFill>
                <a:effectLst/>
                <a:latin typeface="+mn-lt"/>
                <a:ea typeface="DengXian" panose="02010600030101010101" pitchFamily="2" charset="-122"/>
              </a:rPr>
              <a:t>are mostly scaled by event numbers</a:t>
            </a:r>
            <a:endParaRPr lang="en-CH" sz="1800" b="0" dirty="0">
              <a:solidFill>
                <a:schemeClr val="accent6"/>
              </a:solidFill>
              <a:effectLst/>
              <a:latin typeface="+mn-lt"/>
              <a:ea typeface="DengXian" panose="02010600030101010101" pitchFamily="2" charset="-122"/>
            </a:endParaRPr>
          </a:p>
        </p:txBody>
      </p:sp>
      <p:sp>
        <p:nvSpPr>
          <p:cNvPr id="18" name="TextBox 17">
            <a:extLst>
              <a:ext uri="{FF2B5EF4-FFF2-40B4-BE49-F238E27FC236}">
                <a16:creationId xmlns:a16="http://schemas.microsoft.com/office/drawing/2014/main" id="{74AEF7B4-CDD3-BCF4-C02B-739481CA64A4}"/>
              </a:ext>
            </a:extLst>
          </p:cNvPr>
          <p:cNvSpPr txBox="1"/>
          <p:nvPr/>
        </p:nvSpPr>
        <p:spPr>
          <a:xfrm>
            <a:off x="124657" y="1628800"/>
            <a:ext cx="9708331"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1800" b="0" dirty="0">
                <a:solidFill>
                  <a:schemeClr val="accent6"/>
                </a:solidFill>
                <a:effectLst/>
                <a:latin typeface="+mn-lt"/>
                <a:ea typeface="DengXian" panose="02010600030101010101" pitchFamily="2" charset="-122"/>
              </a:rPr>
              <a:t>The event numbers are</a:t>
            </a:r>
          </a:p>
          <a:p>
            <a:r>
              <a:rPr lang="en-CH" sz="1800" b="0" dirty="0">
                <a:solidFill>
                  <a:srgbClr val="FF0000"/>
                </a:solidFill>
              </a:rPr>
              <a:t>~ 1.7 x10</a:t>
            </a:r>
            <a:r>
              <a:rPr lang="en-CH" sz="1800" b="0" baseline="30000" dirty="0">
                <a:solidFill>
                  <a:srgbClr val="FF0000"/>
                </a:solidFill>
              </a:rPr>
              <a:t>12</a:t>
            </a:r>
            <a:r>
              <a:rPr lang="en-CH" sz="1800" b="0" dirty="0">
                <a:solidFill>
                  <a:srgbClr val="FF0000"/>
                </a:solidFill>
              </a:rPr>
              <a:t> Z bosons for LEP3, 10</a:t>
            </a:r>
            <a:r>
              <a:rPr lang="en-CH" sz="1800" b="0" baseline="30000" dirty="0">
                <a:solidFill>
                  <a:srgbClr val="FF0000"/>
                </a:solidFill>
              </a:rPr>
              <a:t>9</a:t>
            </a:r>
            <a:r>
              <a:rPr lang="en-CH" sz="1800" b="0" dirty="0">
                <a:solidFill>
                  <a:srgbClr val="FF0000"/>
                </a:solidFill>
              </a:rPr>
              <a:t> for LC, and 6 x10</a:t>
            </a:r>
            <a:r>
              <a:rPr lang="en-CH" sz="1800" b="0" baseline="30000" dirty="0">
                <a:solidFill>
                  <a:srgbClr val="FF0000"/>
                </a:solidFill>
              </a:rPr>
              <a:t>12</a:t>
            </a:r>
            <a:r>
              <a:rPr lang="en-CH" sz="1800" b="0" dirty="0">
                <a:solidFill>
                  <a:srgbClr val="FF0000"/>
                </a:solidFill>
              </a:rPr>
              <a:t> for FCC-ee at &amp; around Z-pole</a:t>
            </a:r>
          </a:p>
          <a:p>
            <a:r>
              <a:rPr lang="en-CH" sz="1800" b="0" dirty="0">
                <a:solidFill>
                  <a:srgbClr val="FF0000"/>
                </a:solidFill>
                <a:effectLst/>
                <a:latin typeface="+mn-lt"/>
                <a:ea typeface="DengXian" panose="02010600030101010101" pitchFamily="2" charset="-122"/>
              </a:rPr>
              <a:t>i.e. in the ratio of ratio of 1:10</a:t>
            </a:r>
            <a:r>
              <a:rPr lang="en-CH" sz="1800" b="0" baseline="30000" dirty="0">
                <a:solidFill>
                  <a:srgbClr val="FF0000"/>
                </a:solidFill>
                <a:effectLst/>
                <a:latin typeface="+mn-lt"/>
                <a:ea typeface="DengXian" panose="02010600030101010101" pitchFamily="2" charset="-122"/>
              </a:rPr>
              <a:t>-3</a:t>
            </a:r>
            <a:r>
              <a:rPr lang="en-CH" sz="1800" b="0" dirty="0">
                <a:solidFill>
                  <a:srgbClr val="FF0000"/>
                </a:solidFill>
                <a:effectLst/>
                <a:latin typeface="+mn-lt"/>
                <a:ea typeface="DengXian" panose="02010600030101010101" pitchFamily="2" charset="-122"/>
              </a:rPr>
              <a:t>:3.5</a:t>
            </a:r>
          </a:p>
          <a:p>
            <a:r>
              <a:rPr lang="en-CH" sz="1800" b="0" dirty="0">
                <a:solidFill>
                  <a:srgbClr val="FF0000"/>
                </a:solidFill>
                <a:ea typeface="DengXian" panose="02010600030101010101" pitchFamily="2" charset="-122"/>
              </a:rPr>
              <a:t>Search for HNL requires as large a Z-boson sample as possible.</a:t>
            </a:r>
          </a:p>
          <a:p>
            <a:r>
              <a:rPr lang="en-CH" sz="1800" b="0" dirty="0">
                <a:solidFill>
                  <a:schemeClr val="accent6"/>
                </a:solidFill>
                <a:effectLst/>
                <a:latin typeface="+mn-lt"/>
                <a:ea typeface="DengXian" panose="02010600030101010101" pitchFamily="2" charset="-122"/>
              </a:rPr>
              <a:t>For equal power of the experiments </a:t>
            </a:r>
            <a:r>
              <a:rPr lang="en-GB" sz="1800" b="0" dirty="0">
                <a:solidFill>
                  <a:schemeClr val="accent6"/>
                </a:solidFill>
                <a:effectLst/>
                <a:latin typeface="+mn-lt"/>
                <a:ea typeface="DengXian" panose="02010600030101010101" pitchFamily="2" charset="-122"/>
              </a:rPr>
              <a:t> LEP3 is superior to LC</a:t>
            </a:r>
          </a:p>
          <a:p>
            <a:r>
              <a:rPr lang="en-CH" sz="1800" b="0" dirty="0">
                <a:solidFill>
                  <a:schemeClr val="accent6"/>
                </a:solidFill>
                <a:ea typeface="DengXian" panose="02010600030101010101" pitchFamily="2" charset="-122"/>
              </a:rPr>
              <a:t>Detailed comparison will be made by t</a:t>
            </a:r>
            <a:r>
              <a:rPr lang="en-GB" sz="1800" b="0" dirty="0">
                <a:solidFill>
                  <a:schemeClr val="accent6"/>
                </a:solidFill>
                <a:ea typeface="DengXian" panose="02010600030101010101" pitchFamily="2" charset="-122"/>
              </a:rPr>
              <a:t>he</a:t>
            </a:r>
            <a:r>
              <a:rPr lang="en-CH" sz="1800" b="0" dirty="0">
                <a:solidFill>
                  <a:schemeClr val="accent6"/>
                </a:solidFill>
                <a:ea typeface="DengXian" panose="02010600030101010101" pitchFamily="2" charset="-122"/>
              </a:rPr>
              <a:t> ESPP Physics Group. Also see talks in Monday’s EWK parallel session.</a:t>
            </a:r>
          </a:p>
        </p:txBody>
      </p:sp>
      <p:sp>
        <p:nvSpPr>
          <p:cNvPr id="22" name="TextBox 21">
            <a:extLst>
              <a:ext uri="{FF2B5EF4-FFF2-40B4-BE49-F238E27FC236}">
                <a16:creationId xmlns:a16="http://schemas.microsoft.com/office/drawing/2014/main" id="{D9DD4220-FEC4-C826-BBBF-5FB873155AA2}"/>
              </a:ext>
            </a:extLst>
          </p:cNvPr>
          <p:cNvSpPr txBox="1"/>
          <p:nvPr/>
        </p:nvSpPr>
        <p:spPr>
          <a:xfrm>
            <a:off x="2689225" y="4677934"/>
            <a:ext cx="884015" cy="369332"/>
          </a:xfrm>
          <a:prstGeom prst="rect">
            <a:avLst/>
          </a:prstGeom>
          <a:noFill/>
        </p:spPr>
        <p:txBody>
          <a:bodyPr wrap="square">
            <a:spAutoFit/>
          </a:bodyPr>
          <a:lstStyle/>
          <a:p>
            <a:r>
              <a:rPr lang="en-GB" sz="1800" b="0" dirty="0">
                <a:solidFill>
                  <a:srgbClr val="FF0000"/>
                </a:solidFill>
                <a:effectLst/>
                <a:latin typeface="+mn-lt"/>
                <a:ea typeface="DengXian" panose="02010600030101010101" pitchFamily="2" charset="-122"/>
              </a:rPr>
              <a:t>Z-pole</a:t>
            </a:r>
            <a:endParaRPr lang="en-CH" sz="1800" b="0" dirty="0">
              <a:solidFill>
                <a:srgbClr val="FF0000"/>
              </a:solidFill>
              <a:effectLst/>
              <a:latin typeface="+mn-lt"/>
              <a:ea typeface="DengXian" panose="02010600030101010101" pitchFamily="2" charset="-122"/>
            </a:endParaRPr>
          </a:p>
        </p:txBody>
      </p:sp>
      <p:sp>
        <p:nvSpPr>
          <p:cNvPr id="23" name="TextBox 22">
            <a:extLst>
              <a:ext uri="{FF2B5EF4-FFF2-40B4-BE49-F238E27FC236}">
                <a16:creationId xmlns:a16="http://schemas.microsoft.com/office/drawing/2014/main" id="{9313338C-4C9D-4B18-60C5-9459D5B08634}"/>
              </a:ext>
            </a:extLst>
          </p:cNvPr>
          <p:cNvSpPr txBox="1"/>
          <p:nvPr/>
        </p:nvSpPr>
        <p:spPr>
          <a:xfrm>
            <a:off x="8677808" y="6167278"/>
            <a:ext cx="884015" cy="369332"/>
          </a:xfrm>
          <a:prstGeom prst="rect">
            <a:avLst/>
          </a:prstGeom>
          <a:noFill/>
        </p:spPr>
        <p:txBody>
          <a:bodyPr wrap="square">
            <a:spAutoFit/>
          </a:bodyPr>
          <a:lstStyle/>
          <a:p>
            <a:r>
              <a:rPr lang="en-GB" sz="1800" b="0" dirty="0">
                <a:solidFill>
                  <a:srgbClr val="FF0000"/>
                </a:solidFill>
                <a:effectLst/>
                <a:latin typeface="+mn-lt"/>
                <a:ea typeface="DengXian" panose="02010600030101010101" pitchFamily="2" charset="-122"/>
              </a:rPr>
              <a:t>sin</a:t>
            </a:r>
            <a:r>
              <a:rPr lang="en-GB" sz="1800" b="0" baseline="30000" dirty="0">
                <a:solidFill>
                  <a:srgbClr val="FF0000"/>
                </a:solidFill>
                <a:effectLst/>
                <a:latin typeface="+mn-lt"/>
                <a:ea typeface="DengXian" panose="02010600030101010101" pitchFamily="2" charset="-122"/>
              </a:rPr>
              <a:t>2</a:t>
            </a:r>
            <a:r>
              <a:rPr lang="en-GB" sz="1800" b="0" dirty="0">
                <a:solidFill>
                  <a:srgbClr val="FF0000"/>
                </a:solidFill>
                <a:effectLst/>
                <a:latin typeface="Symbol" pitchFamily="2" charset="2"/>
                <a:ea typeface="DengXian" panose="02010600030101010101" pitchFamily="2" charset="-122"/>
              </a:rPr>
              <a:t>q</a:t>
            </a:r>
            <a:r>
              <a:rPr lang="en-GB" sz="1800" b="0" baseline="-25000" dirty="0">
                <a:solidFill>
                  <a:srgbClr val="FF0000"/>
                </a:solidFill>
                <a:effectLst/>
                <a:latin typeface="+mn-lt"/>
                <a:ea typeface="DengXian" panose="02010600030101010101" pitchFamily="2" charset="-122"/>
              </a:rPr>
              <a:t>W</a:t>
            </a:r>
            <a:endParaRPr lang="en-CH" sz="1800" b="0" baseline="-25000" dirty="0">
              <a:solidFill>
                <a:srgbClr val="FF0000"/>
              </a:solidFill>
              <a:effectLst/>
              <a:latin typeface="+mn-lt"/>
              <a:ea typeface="DengXian" panose="02010600030101010101" pitchFamily="2" charset="-122"/>
            </a:endParaRPr>
          </a:p>
        </p:txBody>
      </p:sp>
      <p:sp>
        <p:nvSpPr>
          <p:cNvPr id="24" name="TextBox 23">
            <a:extLst>
              <a:ext uri="{FF2B5EF4-FFF2-40B4-BE49-F238E27FC236}">
                <a16:creationId xmlns:a16="http://schemas.microsoft.com/office/drawing/2014/main" id="{F81C1979-BAC1-89B2-D48E-ED3E0AB64D4D}"/>
              </a:ext>
            </a:extLst>
          </p:cNvPr>
          <p:cNvSpPr txBox="1"/>
          <p:nvPr/>
        </p:nvSpPr>
        <p:spPr>
          <a:xfrm>
            <a:off x="8188622" y="5058695"/>
            <a:ext cx="650578" cy="369332"/>
          </a:xfrm>
          <a:prstGeom prst="rect">
            <a:avLst/>
          </a:prstGeom>
          <a:noFill/>
        </p:spPr>
        <p:txBody>
          <a:bodyPr wrap="square">
            <a:spAutoFit/>
          </a:bodyPr>
          <a:lstStyle/>
          <a:p>
            <a:r>
              <a:rPr lang="en-GB" sz="1800" b="0" dirty="0">
                <a:solidFill>
                  <a:srgbClr val="FF0000"/>
                </a:solidFill>
                <a:effectLst/>
                <a:latin typeface="+mn-lt"/>
                <a:ea typeface="DengXian" panose="02010600030101010101" pitchFamily="2" charset="-122"/>
              </a:rPr>
              <a:t>WW</a:t>
            </a:r>
            <a:endParaRPr lang="en-CH" sz="1800" b="0" dirty="0">
              <a:solidFill>
                <a:srgbClr val="FF0000"/>
              </a:solidFill>
              <a:effectLst/>
              <a:latin typeface="+mn-lt"/>
              <a:ea typeface="DengXian" panose="02010600030101010101" pitchFamily="2" charset="-122"/>
            </a:endParaRPr>
          </a:p>
        </p:txBody>
      </p:sp>
    </p:spTree>
    <p:extLst>
      <p:ext uri="{BB962C8B-B14F-4D97-AF65-F5344CB8AC3E}">
        <p14:creationId xmlns:p14="http://schemas.microsoft.com/office/powerpoint/2010/main" val="241523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DA9BB1B-169B-16E4-000B-FAA0078C4828}"/>
              </a:ext>
            </a:extLst>
          </p:cNvPr>
          <p:cNvSpPr>
            <a:spLocks noGrp="1" noChangeArrowheads="1"/>
          </p:cNvSpPr>
          <p:nvPr>
            <p:ph type="title"/>
          </p:nvPr>
        </p:nvSpPr>
        <p:spPr>
          <a:xfrm>
            <a:off x="632520" y="259215"/>
            <a:ext cx="8856984" cy="666750"/>
          </a:xfrm>
        </p:spPr>
        <p:txBody>
          <a:bodyPr/>
          <a:lstStyle/>
          <a:p>
            <a:r>
              <a:rPr lang="en-CH" altLang="en-CH">
                <a:ea typeface="DengXian" panose="02010600030101010101" pitchFamily="2" charset="-122"/>
              </a:rPr>
              <a:t>Further Studies and R&amp;D</a:t>
            </a:r>
            <a:endParaRPr lang="en-CH" altLang="en-CH" dirty="0"/>
          </a:p>
        </p:txBody>
      </p:sp>
      <p:sp>
        <p:nvSpPr>
          <p:cNvPr id="29698" name="Date Placeholder 3">
            <a:extLst>
              <a:ext uri="{FF2B5EF4-FFF2-40B4-BE49-F238E27FC236}">
                <a16:creationId xmlns:a16="http://schemas.microsoft.com/office/drawing/2014/main" id="{58A1FE0D-B8D2-4E44-88CA-D42BE223B044}"/>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9699" name="Footer Placeholder 4">
            <a:extLst>
              <a:ext uri="{FF2B5EF4-FFF2-40B4-BE49-F238E27FC236}">
                <a16:creationId xmlns:a16="http://schemas.microsoft.com/office/drawing/2014/main" id="{8EDF0C9B-119D-F0E2-EB36-BDBB802EBDF7}"/>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29700" name="Slide Number Placeholder 5">
            <a:extLst>
              <a:ext uri="{FF2B5EF4-FFF2-40B4-BE49-F238E27FC236}">
                <a16:creationId xmlns:a16="http://schemas.microsoft.com/office/drawing/2014/main" id="{E621AFD5-81FA-1011-19AE-B988618F4AD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12</a:t>
            </a:fld>
            <a:endParaRPr lang="en-US" altLang="en-CH" sz="800" b="0"/>
          </a:p>
        </p:txBody>
      </p:sp>
      <p:sp>
        <p:nvSpPr>
          <p:cNvPr id="2" name="TextBox 7">
            <a:extLst>
              <a:ext uri="{FF2B5EF4-FFF2-40B4-BE49-F238E27FC236}">
                <a16:creationId xmlns:a16="http://schemas.microsoft.com/office/drawing/2014/main" id="{3F0EBD60-7B28-BC4A-5F52-B8D9017F6855}"/>
              </a:ext>
            </a:extLst>
          </p:cNvPr>
          <p:cNvSpPr txBox="1">
            <a:spLocks noChangeArrowheads="1"/>
          </p:cNvSpPr>
          <p:nvPr/>
        </p:nvSpPr>
        <p:spPr bwMode="auto">
          <a:xfrm>
            <a:off x="217487" y="1124515"/>
            <a:ext cx="9505950" cy="547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nSpc>
                <a:spcPct val="115000"/>
              </a:lnSpc>
              <a:spcAft>
                <a:spcPts val="800"/>
              </a:spcAft>
            </a:pPr>
            <a:r>
              <a:rPr lang="en-CH" altLang="en-CH" sz="1800" dirty="0">
                <a:solidFill>
                  <a:srgbClr val="FF0000"/>
                </a:solidFill>
                <a:ea typeface="DengXian" panose="02010600030101010101" pitchFamily="2" charset="-122"/>
                <a:cs typeface="Arial" panose="020B0604020202020204" pitchFamily="34" charset="0"/>
              </a:rPr>
              <a:t>Follow FCC(ee) design for most components</a:t>
            </a:r>
          </a:p>
          <a:p>
            <a:pPr>
              <a:lnSpc>
                <a:spcPct val="115000"/>
              </a:lnSpc>
              <a:spcAft>
                <a:spcPts val="800"/>
              </a:spcAft>
            </a:pPr>
            <a:r>
              <a:rPr lang="en-CH" altLang="en-CH" sz="1800" b="0" dirty="0">
                <a:solidFill>
                  <a:schemeClr val="accent2"/>
                </a:solidFill>
                <a:ea typeface="DengXian" panose="02010600030101010101" pitchFamily="2" charset="-122"/>
                <a:cs typeface="Arial" panose="020B0604020202020204" pitchFamily="34" charset="0"/>
              </a:rPr>
              <a:t>Dipole magnets, injector, collimation and vacuum systems, synchrotron energy loss absorbers etc.</a:t>
            </a:r>
          </a:p>
          <a:p>
            <a:pPr>
              <a:lnSpc>
                <a:spcPct val="115000"/>
              </a:lnSpc>
              <a:spcAft>
                <a:spcPts val="800"/>
              </a:spcAft>
            </a:pPr>
            <a:r>
              <a:rPr lang="en-CH" altLang="en-CH" sz="1800" dirty="0">
                <a:solidFill>
                  <a:srgbClr val="FF0000"/>
                </a:solidFill>
                <a:ea typeface="DengXian" panose="02010600030101010101" pitchFamily="2" charset="-122"/>
              </a:rPr>
              <a:t>Differences</a:t>
            </a:r>
          </a:p>
          <a:p>
            <a:pPr>
              <a:lnSpc>
                <a:spcPct val="115000"/>
              </a:lnSpc>
              <a:spcAft>
                <a:spcPts val="800"/>
              </a:spcAft>
            </a:pPr>
            <a:r>
              <a:rPr lang="en-CH" altLang="en-CH" sz="1800" b="0" dirty="0">
                <a:solidFill>
                  <a:schemeClr val="accent2"/>
                </a:solidFill>
                <a:ea typeface="DengXian" panose="02010600030101010101" pitchFamily="2" charset="-122"/>
              </a:rPr>
              <a:t>800MHz RF; ZH running at 115 GeV instead of 120 GeV, 2 experiments instead of 4,</a:t>
            </a:r>
            <a:br>
              <a:rPr lang="en-CH" altLang="en-CH" sz="1800" b="0" dirty="0">
                <a:solidFill>
                  <a:schemeClr val="accent2"/>
                </a:solidFill>
                <a:ea typeface="DengXian" panose="02010600030101010101" pitchFamily="2" charset="-122"/>
              </a:rPr>
            </a:br>
            <a:r>
              <a:rPr lang="en-CH" altLang="en-CH" sz="1800" b="0" dirty="0">
                <a:solidFill>
                  <a:schemeClr val="accent2"/>
                </a:solidFill>
                <a:ea typeface="DengXian" panose="02010600030101010101" pitchFamily="2" charset="-122"/>
              </a:rPr>
              <a:t>Injection energy of 10 GeV (instead of 20 GeV), …</a:t>
            </a:r>
          </a:p>
          <a:p>
            <a:pPr>
              <a:lnSpc>
                <a:spcPct val="115000"/>
              </a:lnSpc>
              <a:spcAft>
                <a:spcPts val="800"/>
              </a:spcAft>
            </a:pPr>
            <a:r>
              <a:rPr lang="en-GB" altLang="en-CH" sz="1800" dirty="0">
                <a:solidFill>
                  <a:srgbClr val="FF0000"/>
                </a:solidFill>
                <a:ea typeface="DengXian" panose="02010600030101010101" pitchFamily="2" charset="-122"/>
              </a:rPr>
              <a:t>We need </a:t>
            </a:r>
            <a:r>
              <a:rPr lang="en-CH" altLang="en-CH" sz="1800" dirty="0">
                <a:solidFill>
                  <a:srgbClr val="FF0000"/>
                </a:solidFill>
                <a:ea typeface="DengXian" panose="02010600030101010101" pitchFamily="2" charset="-122"/>
              </a:rPr>
              <a:t>further studies on the following items:</a:t>
            </a:r>
            <a:br>
              <a:rPr lang="en-CH" altLang="en-CH" sz="1800" dirty="0">
                <a:solidFill>
                  <a:srgbClr val="FF0000"/>
                </a:solidFill>
                <a:ea typeface="DengXian" panose="02010600030101010101" pitchFamily="2" charset="-122"/>
              </a:rPr>
            </a:br>
            <a:r>
              <a:rPr lang="en-CH" altLang="en-CH" sz="1800" b="0" dirty="0">
                <a:solidFill>
                  <a:schemeClr val="accent6"/>
                </a:solidFill>
                <a:ea typeface="DengXian" panose="02010600030101010101" pitchFamily="2" charset="-122"/>
              </a:rPr>
              <a:t>Developing LEP3</a:t>
            </a:r>
            <a:r>
              <a:rPr lang="en-CH" altLang="en-CH" sz="1800" dirty="0">
                <a:solidFill>
                  <a:srgbClr val="FF0000"/>
                </a:solidFill>
                <a:ea typeface="DengXian" panose="02010600030101010101" pitchFamily="2" charset="-122"/>
              </a:rPr>
              <a:t> </a:t>
            </a:r>
            <a:r>
              <a:rPr lang="en-CH" altLang="en-CH" sz="1800" b="0" dirty="0">
                <a:solidFill>
                  <a:schemeClr val="accent6"/>
                </a:solidFill>
                <a:ea typeface="DengXian" panose="02010600030101010101" pitchFamily="2" charset="-122"/>
              </a:rPr>
              <a:t>Lattice, IR design </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Crossing angle and its implications</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Integration studies (e.g. RF system, of power sources in klystron galleries….)</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Radioprotection and LHC dismantling</a:t>
            </a:r>
            <a:endParaRPr lang="en-CH" altLang="en-CH" sz="1800" dirty="0">
              <a:solidFill>
                <a:srgbClr val="FF0000"/>
              </a:solidFill>
              <a:ea typeface="DengXian" panose="02010600030101010101" pitchFamily="2" charset="-122"/>
            </a:endParaRPr>
          </a:p>
          <a:p>
            <a:pPr>
              <a:lnSpc>
                <a:spcPct val="115000"/>
              </a:lnSpc>
              <a:spcAft>
                <a:spcPts val="800"/>
              </a:spcAft>
            </a:pPr>
            <a:r>
              <a:rPr lang="en-CH" altLang="en-CH" sz="1800" dirty="0">
                <a:solidFill>
                  <a:srgbClr val="FF0000"/>
                </a:solidFill>
                <a:ea typeface="DengXian" panose="02010600030101010101" pitchFamily="2" charset="-122"/>
              </a:rPr>
              <a:t>We would also require R&amp;D on </a:t>
            </a:r>
          </a:p>
          <a:p>
            <a:pPr>
              <a:lnSpc>
                <a:spcPct val="115000"/>
              </a:lnSpc>
              <a:spcAft>
                <a:spcPts val="800"/>
              </a:spcAft>
            </a:pPr>
            <a:r>
              <a:rPr lang="en-CH" altLang="en-CH" sz="1800" b="0" dirty="0">
                <a:solidFill>
                  <a:schemeClr val="accent6"/>
                </a:solidFill>
                <a:ea typeface="DengXian" panose="02010600030101010101" pitchFamily="2" charset="-122"/>
              </a:rPr>
              <a:t>RF – cavities and fundamental power couplers,</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superconducting quadrupoles and sextupoles </a:t>
            </a:r>
            <a:r>
              <a:rPr lang="en-GB" altLang="en-CH" sz="1800" b="0" dirty="0">
                <a:solidFill>
                  <a:schemeClr val="accent6"/>
                </a:solidFill>
                <a:ea typeface="DengXian" panose="02010600030101010101" pitchFamily="2" charset="-122"/>
              </a:rPr>
              <a:t>t</a:t>
            </a:r>
            <a:r>
              <a:rPr lang="en-CH" altLang="en-CH" sz="1800" b="0" dirty="0">
                <a:solidFill>
                  <a:schemeClr val="accent6"/>
                </a:solidFill>
                <a:ea typeface="DengXian" panose="02010600030101010101" pitchFamily="2" charset="-122"/>
              </a:rPr>
              <a:t>o reduce power consumption and improve fill factor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99471-5B17-CA04-CA38-BFE4EEE1A9D2}"/>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62AC1BBE-B4B4-0669-319C-782EC8ACEB90}"/>
              </a:ext>
            </a:extLst>
          </p:cNvPr>
          <p:cNvSpPr>
            <a:spLocks noGrp="1" noChangeArrowheads="1"/>
          </p:cNvSpPr>
          <p:nvPr>
            <p:ph type="title"/>
          </p:nvPr>
        </p:nvSpPr>
        <p:spPr>
          <a:xfrm>
            <a:off x="950962" y="313978"/>
            <a:ext cx="8856984" cy="666750"/>
          </a:xfrm>
        </p:spPr>
        <p:txBody>
          <a:bodyPr/>
          <a:lstStyle/>
          <a:p>
            <a:r>
              <a:rPr lang="en-CH" altLang="en-CH" sz="2400" dirty="0">
                <a:ea typeface="DengXian" panose="02010600030101010101" pitchFamily="2" charset="-122"/>
              </a:rPr>
              <a:t>RF System: Current Recommendation of CERN RF Group</a:t>
            </a:r>
            <a:endParaRPr lang="en-CH" altLang="en-CH" sz="2400" dirty="0"/>
          </a:p>
        </p:txBody>
      </p:sp>
      <p:sp>
        <p:nvSpPr>
          <p:cNvPr id="29700" name="Slide Number Placeholder 5">
            <a:extLst>
              <a:ext uri="{FF2B5EF4-FFF2-40B4-BE49-F238E27FC236}">
                <a16:creationId xmlns:a16="http://schemas.microsoft.com/office/drawing/2014/main" id="{3808F89E-C194-D405-0350-5A9F1E0B6CC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13</a:t>
            </a:fld>
            <a:endParaRPr lang="en-US" altLang="en-CH" sz="800" b="0"/>
          </a:p>
        </p:txBody>
      </p:sp>
      <p:sp>
        <p:nvSpPr>
          <p:cNvPr id="29701" name="TextBox 7">
            <a:extLst>
              <a:ext uri="{FF2B5EF4-FFF2-40B4-BE49-F238E27FC236}">
                <a16:creationId xmlns:a16="http://schemas.microsoft.com/office/drawing/2014/main" id="{CBFA4C64-5D9A-BDE4-2328-0D814B304B2E}"/>
              </a:ext>
            </a:extLst>
          </p:cNvPr>
          <p:cNvSpPr txBox="1">
            <a:spLocks noChangeArrowheads="1"/>
          </p:cNvSpPr>
          <p:nvPr/>
        </p:nvSpPr>
        <p:spPr bwMode="auto">
          <a:xfrm>
            <a:off x="145418" y="980728"/>
            <a:ext cx="9662528" cy="56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CH" altLang="en-CH" sz="1800" dirty="0">
                <a:solidFill>
                  <a:srgbClr val="FF0000"/>
                </a:solidFill>
                <a:ea typeface="DengXian" panose="02010600030101010101" pitchFamily="2" charset="-122"/>
              </a:rPr>
              <a:t>Key determining drivers: beam current, power, acceleration </a:t>
            </a:r>
            <a:r>
              <a:rPr lang="en-GB" altLang="en-CH" sz="1800" dirty="0">
                <a:solidFill>
                  <a:srgbClr val="FF0000"/>
                </a:solidFill>
                <a:ea typeface="DengXian" panose="02010600030101010101" pitchFamily="2" charset="-122"/>
              </a:rPr>
              <a:t>g</a:t>
            </a:r>
            <a:r>
              <a:rPr lang="en-CH" altLang="en-CH" sz="1800" dirty="0">
                <a:solidFill>
                  <a:srgbClr val="FF0000"/>
                </a:solidFill>
                <a:ea typeface="DengXian" panose="02010600030101010101" pitchFamily="2" charset="-122"/>
              </a:rPr>
              <a:t>radient</a:t>
            </a:r>
          </a:p>
          <a:p>
            <a:r>
              <a:rPr lang="en-CH" altLang="en-CH" sz="1800" dirty="0">
                <a:solidFill>
                  <a:schemeClr val="accent6"/>
                </a:solidFill>
                <a:ea typeface="DengXian" panose="02010600030101010101" pitchFamily="2" charset="-122"/>
              </a:rPr>
              <a:t>RF</a:t>
            </a:r>
            <a:r>
              <a:rPr lang="en-CH" altLang="en-CH" sz="1800" b="0" dirty="0">
                <a:solidFill>
                  <a:schemeClr val="accent6"/>
                </a:solidFill>
                <a:ea typeface="DengXian" panose="02010600030101010101" pitchFamily="2" charset="-122"/>
              </a:rPr>
              <a:t>: </a:t>
            </a:r>
            <a:r>
              <a:rPr lang="en-GB" sz="1800" dirty="0">
                <a:solidFill>
                  <a:schemeClr val="accent6"/>
                </a:solidFill>
              </a:rPr>
              <a:t>E</a:t>
            </a:r>
            <a:r>
              <a:rPr lang="en-IT" sz="1800">
                <a:solidFill>
                  <a:schemeClr val="accent6"/>
                </a:solidFill>
              </a:rPr>
              <a:t>nergy loss/turn @ √s=230 GeV: 5.</a:t>
            </a:r>
            <a:r>
              <a:rPr lang="en-GB" sz="1800" dirty="0">
                <a:solidFill>
                  <a:schemeClr val="accent6"/>
                </a:solidFill>
              </a:rPr>
              <a:t>4</a:t>
            </a:r>
            <a:r>
              <a:rPr lang="en-IT" sz="1800">
                <a:solidFill>
                  <a:schemeClr val="accent6"/>
                </a:solidFill>
              </a:rPr>
              <a:t> GeV</a:t>
            </a:r>
            <a:r>
              <a:rPr lang="en-GB" sz="1800" dirty="0">
                <a:solidFill>
                  <a:schemeClr val="accent6"/>
                </a:solidFill>
              </a:rPr>
              <a:t> </a:t>
            </a:r>
            <a:r>
              <a:rPr lang="en-GB" altLang="en-CH" sz="1800" b="0" dirty="0">
                <a:solidFill>
                  <a:schemeClr val="accent6"/>
                </a:solidFill>
                <a:ea typeface="DengXian" panose="02010600030101010101" pitchFamily="2" charset="-122"/>
              </a:rPr>
              <a:t>→ </a:t>
            </a:r>
            <a:r>
              <a:rPr lang="en-IT" sz="1800">
                <a:solidFill>
                  <a:schemeClr val="accent6"/>
                </a:solidFill>
              </a:rPr>
              <a:t>6.</a:t>
            </a:r>
            <a:r>
              <a:rPr lang="en-GB" sz="1800" dirty="0">
                <a:solidFill>
                  <a:schemeClr val="accent6"/>
                </a:solidFill>
              </a:rPr>
              <a:t>0</a:t>
            </a:r>
            <a:r>
              <a:rPr lang="en-IT" sz="1800">
                <a:solidFill>
                  <a:schemeClr val="accent6"/>
                </a:solidFill>
              </a:rPr>
              <a:t> GV </a:t>
            </a:r>
            <a:r>
              <a:rPr lang="en-GB" sz="1800" dirty="0">
                <a:solidFill>
                  <a:schemeClr val="accent6"/>
                </a:solidFill>
              </a:rPr>
              <a:t>has </a:t>
            </a:r>
            <a:r>
              <a:rPr lang="en-IT" sz="1800">
                <a:solidFill>
                  <a:schemeClr val="accent6"/>
                </a:solidFill>
              </a:rPr>
              <a:t>to be installed, </a:t>
            </a:r>
            <a:r>
              <a:rPr lang="en-GB" sz="1800" dirty="0">
                <a:solidFill>
                  <a:schemeClr val="accent6"/>
                </a:solidFill>
              </a:rPr>
              <a:t>keeping</a:t>
            </a:r>
            <a:r>
              <a:rPr lang="en-IT" sz="1800">
                <a:solidFill>
                  <a:schemeClr val="accent6"/>
                </a:solidFill>
              </a:rPr>
              <a:t> the same margin as FCCee</a:t>
            </a:r>
            <a:r>
              <a:rPr lang="en-GB" sz="1800" dirty="0">
                <a:solidFill>
                  <a:schemeClr val="accent6"/>
                </a:solidFill>
              </a:rPr>
              <a:t>.</a:t>
            </a:r>
            <a:br>
              <a:rPr lang="en-GB" sz="1800" dirty="0">
                <a:solidFill>
                  <a:schemeClr val="accent6"/>
                </a:solidFill>
              </a:rPr>
            </a:br>
            <a:r>
              <a:rPr lang="en-CH" sz="1800" b="0" dirty="0">
                <a:solidFill>
                  <a:schemeClr val="accent6"/>
                </a:solidFill>
                <a:ea typeface="DengXian" panose="02010600030101010101" pitchFamily="2" charset="-122"/>
              </a:rPr>
              <a:t>Installed in even number LSSs (~560m, </a:t>
            </a:r>
            <a:r>
              <a:rPr lang="en-CH" sz="1800" b="0" dirty="0">
                <a:solidFill>
                  <a:schemeClr val="accent6"/>
                </a:solidFill>
                <a:latin typeface="Symbol" pitchFamily="2" charset="2"/>
                <a:ea typeface="DengXian" panose="02010600030101010101" pitchFamily="2" charset="-122"/>
              </a:rPr>
              <a:t>f</a:t>
            </a:r>
            <a:r>
              <a:rPr lang="en-CH" sz="1800" b="0" dirty="0">
                <a:solidFill>
                  <a:schemeClr val="accent6"/>
                </a:solidFill>
                <a:ea typeface="DengXian" panose="02010600030101010101" pitchFamily="2" charset="-122"/>
              </a:rPr>
              <a:t>= 4.4m) (two LSSs for the collider, two LSSs for t</a:t>
            </a:r>
            <a:r>
              <a:rPr lang="en-GB" sz="1800" b="0" dirty="0">
                <a:solidFill>
                  <a:schemeClr val="accent6"/>
                </a:solidFill>
                <a:ea typeface="DengXian" panose="02010600030101010101" pitchFamily="2" charset="-122"/>
              </a:rPr>
              <a:t>he</a:t>
            </a:r>
            <a:r>
              <a:rPr lang="en-CH" sz="1800" b="0" dirty="0">
                <a:solidFill>
                  <a:schemeClr val="accent6"/>
                </a:solidFill>
                <a:ea typeface="DengXian" panose="02010600030101010101" pitchFamily="2" charset="-122"/>
              </a:rPr>
              <a:t> booster)</a:t>
            </a:r>
            <a:endParaRPr lang="en-GB" sz="1800" dirty="0">
              <a:solidFill>
                <a:schemeClr val="accent6"/>
              </a:solidFill>
            </a:endParaRPr>
          </a:p>
          <a:p>
            <a:pPr lvl="1"/>
            <a:endParaRPr lang="en-GB" altLang="en-CH" sz="1800" b="0" dirty="0">
              <a:solidFill>
                <a:schemeClr val="accent6"/>
              </a:solidFill>
              <a:ea typeface="DengXian" panose="02010600030101010101" pitchFamily="2" charset="-122"/>
            </a:endParaRPr>
          </a:p>
          <a:p>
            <a:r>
              <a:rPr lang="en-GB" altLang="en-CH" sz="1800" b="0" dirty="0">
                <a:solidFill>
                  <a:schemeClr val="accent6"/>
                </a:solidFill>
                <a:ea typeface="DengXian" panose="02010600030101010101" pitchFamily="2" charset="-122"/>
              </a:rPr>
              <a:t>As overall cost is dominated by the cost of the RF system (~1.5 BCHF), </a:t>
            </a:r>
            <a:br>
              <a:rPr lang="en-GB" altLang="en-CH" sz="1800" b="0" dirty="0">
                <a:solidFill>
                  <a:schemeClr val="accent6"/>
                </a:solidFill>
                <a:ea typeface="DengXian" panose="02010600030101010101" pitchFamily="2" charset="-122"/>
              </a:rPr>
            </a:br>
            <a:r>
              <a:rPr lang="en-GB" altLang="en-CH" sz="1800" dirty="0">
                <a:solidFill>
                  <a:srgbClr val="FF0000"/>
                </a:solidFill>
                <a:ea typeface="DengXian" panose="02010600030101010101" pitchFamily="2" charset="-122"/>
              </a:rPr>
              <a:t>Current thoughts from CERN RF Group; deploy 800MHz bulk Nb cavities run at 2K,  two types (1-cell and 4-cells) for the collider and one for the booster (6-cells), all inspired by FCC designs. ALL CRMs costed as FCC-ee 6-cell cavities.</a:t>
            </a:r>
          </a:p>
          <a:p>
            <a:endParaRPr lang="en-CH" altLang="en-CH" sz="1800" dirty="0">
              <a:solidFill>
                <a:srgbClr val="FF0000"/>
              </a:solidFill>
              <a:ea typeface="DengXian" panose="02010600030101010101" pitchFamily="2" charset="-122"/>
            </a:endParaRP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Z running</a:t>
            </a:r>
            <a:r>
              <a:rPr lang="en-CH" altLang="en-CH" sz="1800" b="0" dirty="0">
                <a:solidFill>
                  <a:schemeClr val="accent2"/>
                </a:solidFill>
                <a:ea typeface="DengXian" panose="02010600030101010101" pitchFamily="2" charset="-122"/>
              </a:rPr>
              <a:t>: 800MHz 1-cell bulk niobium cavities. Keep existing QRL. The beam current is too high to use 800 MHz multi-cell cavities. Separate cavities for electrons and positrons. </a:t>
            </a:r>
          </a:p>
          <a:p>
            <a:pPr marL="285750" indent="-285750">
              <a:lnSpc>
                <a:spcPct val="115000"/>
              </a:lnSpc>
              <a:spcAft>
                <a:spcPts val="800"/>
              </a:spcAft>
              <a:buFont typeface="Arial" panose="020B0604020202020204" pitchFamily="34" charset="0"/>
              <a:buChar char="•"/>
            </a:pPr>
            <a:r>
              <a:rPr lang="en-CH" altLang="en-CH" sz="1800" b="0" dirty="0">
                <a:solidFill>
                  <a:schemeClr val="accent2"/>
                </a:solidFill>
                <a:ea typeface="DengXian" panose="02010600030101010101" pitchFamily="2" charset="-122"/>
              </a:rPr>
              <a:t>Reuse the power couplers (a costly item) for WW and ZH running </a:t>
            </a: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WW and ZH running: </a:t>
            </a:r>
            <a:r>
              <a:rPr lang="en-CH" altLang="en-CH" sz="1800" b="0" dirty="0">
                <a:solidFill>
                  <a:schemeClr val="accent2"/>
                </a:solidFill>
                <a:ea typeface="DengXian" panose="02010600030101010101" pitchFamily="2" charset="-122"/>
              </a:rPr>
              <a:t>800 MHz 4-cell sc bulk niobium cavities. The two colliding beams share RF at ZH energy. </a:t>
            </a: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Booster: </a:t>
            </a:r>
            <a:r>
              <a:rPr lang="en-CH" altLang="en-CH" sz="1800" b="0" dirty="0">
                <a:solidFill>
                  <a:schemeClr val="accent2"/>
                </a:solidFill>
                <a:ea typeface="DengXian" panose="02010600030101010101" pitchFamily="2" charset="-122"/>
              </a:rPr>
              <a:t>800 MHz 6-cell sc bulk niobium cavities. </a:t>
            </a:r>
          </a:p>
        </p:txBody>
      </p:sp>
    </p:spTree>
    <p:extLst>
      <p:ext uri="{BB962C8B-B14F-4D97-AF65-F5344CB8AC3E}">
        <p14:creationId xmlns:p14="http://schemas.microsoft.com/office/powerpoint/2010/main" val="230858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32407-57B4-1CB4-9920-5B53ADE05F62}"/>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1DC76490-1739-F7AC-CF7F-60832325EB6C}"/>
              </a:ext>
            </a:extLst>
          </p:cNvPr>
          <p:cNvSpPr>
            <a:spLocks noGrp="1" noChangeArrowheads="1"/>
          </p:cNvSpPr>
          <p:nvPr>
            <p:ph type="title"/>
          </p:nvPr>
        </p:nvSpPr>
        <p:spPr>
          <a:xfrm>
            <a:off x="632520" y="259215"/>
            <a:ext cx="8856984" cy="666750"/>
          </a:xfrm>
        </p:spPr>
        <p:txBody>
          <a:bodyPr/>
          <a:lstStyle/>
          <a:p>
            <a:r>
              <a:rPr lang="en-CH" altLang="en-CH" dirty="0">
                <a:ea typeface="DengXian" panose="02010600030101010101" pitchFamily="2" charset="-122"/>
              </a:rPr>
              <a:t>Choice of Components: RF System</a:t>
            </a:r>
            <a:endParaRPr lang="en-CH" altLang="en-CH" dirty="0"/>
          </a:p>
        </p:txBody>
      </p:sp>
      <p:sp>
        <p:nvSpPr>
          <p:cNvPr id="29698" name="Date Placeholder 3">
            <a:extLst>
              <a:ext uri="{FF2B5EF4-FFF2-40B4-BE49-F238E27FC236}">
                <a16:creationId xmlns:a16="http://schemas.microsoft.com/office/drawing/2014/main" id="{15DAF92B-F5A8-F479-4BEC-20559107506C}"/>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9699" name="Footer Placeholder 4">
            <a:extLst>
              <a:ext uri="{FF2B5EF4-FFF2-40B4-BE49-F238E27FC236}">
                <a16:creationId xmlns:a16="http://schemas.microsoft.com/office/drawing/2014/main" id="{9B04F252-61E6-D871-80DA-04578A5695A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29700" name="Slide Number Placeholder 5">
            <a:extLst>
              <a:ext uri="{FF2B5EF4-FFF2-40B4-BE49-F238E27FC236}">
                <a16:creationId xmlns:a16="http://schemas.microsoft.com/office/drawing/2014/main" id="{167AC3E8-DBEB-C89B-C36C-C37AA447471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14</a:t>
            </a:fld>
            <a:endParaRPr lang="en-US" altLang="en-CH" sz="800" b="0"/>
          </a:p>
        </p:txBody>
      </p:sp>
      <p:pic>
        <p:nvPicPr>
          <p:cNvPr id="3" name="Picture 2">
            <a:extLst>
              <a:ext uri="{FF2B5EF4-FFF2-40B4-BE49-F238E27FC236}">
                <a16:creationId xmlns:a16="http://schemas.microsoft.com/office/drawing/2014/main" id="{D7B34C43-4F63-FA55-37B7-893A83E77A20}"/>
              </a:ext>
            </a:extLst>
          </p:cNvPr>
          <p:cNvPicPr>
            <a:picLocks noChangeAspect="1"/>
          </p:cNvPicPr>
          <p:nvPr/>
        </p:nvPicPr>
        <p:blipFill>
          <a:blip r:embed="rId2"/>
          <a:stretch>
            <a:fillRect/>
          </a:stretch>
        </p:blipFill>
        <p:spPr>
          <a:xfrm>
            <a:off x="1312454" y="1087246"/>
            <a:ext cx="6293557" cy="2528416"/>
          </a:xfrm>
          <a:prstGeom prst="rect">
            <a:avLst/>
          </a:prstGeom>
        </p:spPr>
      </p:pic>
      <p:pic>
        <p:nvPicPr>
          <p:cNvPr id="7" name="Picture 6">
            <a:extLst>
              <a:ext uri="{FF2B5EF4-FFF2-40B4-BE49-F238E27FC236}">
                <a16:creationId xmlns:a16="http://schemas.microsoft.com/office/drawing/2014/main" id="{00859BE9-2AE0-59B8-30A2-298307756B86}"/>
              </a:ext>
            </a:extLst>
          </p:cNvPr>
          <p:cNvPicPr>
            <a:picLocks noChangeAspect="1"/>
          </p:cNvPicPr>
          <p:nvPr/>
        </p:nvPicPr>
        <p:blipFill>
          <a:blip r:embed="rId3"/>
          <a:stretch>
            <a:fillRect/>
          </a:stretch>
        </p:blipFill>
        <p:spPr>
          <a:xfrm>
            <a:off x="4953001" y="3831651"/>
            <a:ext cx="3349316" cy="2693693"/>
          </a:xfrm>
          <a:prstGeom prst="rect">
            <a:avLst/>
          </a:prstGeom>
        </p:spPr>
      </p:pic>
      <p:sp>
        <p:nvSpPr>
          <p:cNvPr id="8" name="TextBox 7">
            <a:extLst>
              <a:ext uri="{FF2B5EF4-FFF2-40B4-BE49-F238E27FC236}">
                <a16:creationId xmlns:a16="http://schemas.microsoft.com/office/drawing/2014/main" id="{4C39C786-9C22-DEE4-348B-FBE69C541BBB}"/>
              </a:ext>
            </a:extLst>
          </p:cNvPr>
          <p:cNvSpPr txBox="1"/>
          <p:nvPr/>
        </p:nvSpPr>
        <p:spPr>
          <a:xfrm>
            <a:off x="1496616" y="4392082"/>
            <a:ext cx="3136900" cy="1631216"/>
          </a:xfrm>
          <a:prstGeom prst="rect">
            <a:avLst/>
          </a:prstGeom>
          <a:solidFill>
            <a:schemeClr val="bg1"/>
          </a:solidFill>
        </p:spPr>
        <p:txBody>
          <a:bodyPr wrap="square" rtlCol="0">
            <a:spAutoFit/>
          </a:bodyPr>
          <a:lstStyle/>
          <a:p>
            <a:r>
              <a:rPr lang="en-US" noProof="0" dirty="0">
                <a:solidFill>
                  <a:schemeClr val="accent6"/>
                </a:solidFill>
              </a:rPr>
              <a:t>Current Thoughts</a:t>
            </a:r>
          </a:p>
          <a:p>
            <a:r>
              <a:rPr lang="en-US" b="0" noProof="0" dirty="0">
                <a:solidFill>
                  <a:schemeClr val="accent6"/>
                </a:solidFill>
              </a:rPr>
              <a:t>Integration of FCC-ee 800 MHz Cryomodule into LEP/LHC tunnel</a:t>
            </a:r>
          </a:p>
          <a:p>
            <a:r>
              <a:rPr lang="en-US" b="0" dirty="0">
                <a:solidFill>
                  <a:schemeClr val="accent6"/>
                </a:solidFill>
              </a:rPr>
              <a:t>e.g. Point 4</a:t>
            </a:r>
            <a:endParaRPr lang="en-US" b="0" noProof="0" dirty="0">
              <a:solidFill>
                <a:schemeClr val="accent6"/>
              </a:solidFill>
            </a:endParaRPr>
          </a:p>
        </p:txBody>
      </p:sp>
    </p:spTree>
    <p:extLst>
      <p:ext uri="{BB962C8B-B14F-4D97-AF65-F5344CB8AC3E}">
        <p14:creationId xmlns:p14="http://schemas.microsoft.com/office/powerpoint/2010/main" val="2691322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5395-D2C3-EEF8-4786-794C86DE1BBF}"/>
              </a:ext>
            </a:extLst>
          </p:cNvPr>
          <p:cNvSpPr>
            <a:spLocks noGrp="1"/>
          </p:cNvSpPr>
          <p:nvPr>
            <p:ph type="title"/>
          </p:nvPr>
        </p:nvSpPr>
        <p:spPr/>
        <p:txBody>
          <a:bodyPr/>
          <a:lstStyle/>
          <a:p>
            <a:r>
              <a:rPr lang="en-CH" dirty="0"/>
              <a:t>Civil Engineering</a:t>
            </a:r>
          </a:p>
        </p:txBody>
      </p:sp>
      <p:sp>
        <p:nvSpPr>
          <p:cNvPr id="4" name="Date Placeholder 3">
            <a:extLst>
              <a:ext uri="{FF2B5EF4-FFF2-40B4-BE49-F238E27FC236}">
                <a16:creationId xmlns:a16="http://schemas.microsoft.com/office/drawing/2014/main" id="{1326AAA8-63AB-351F-074A-23CB1053EF2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6BFD40B-81D5-01AF-6FD2-095933AA81CE}"/>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D87993BE-3B4A-D4A2-DB19-0A235EF5E15A}"/>
              </a:ext>
            </a:extLst>
          </p:cNvPr>
          <p:cNvSpPr>
            <a:spLocks noGrp="1"/>
          </p:cNvSpPr>
          <p:nvPr>
            <p:ph type="sldNum" sz="quarter" idx="12"/>
          </p:nvPr>
        </p:nvSpPr>
        <p:spPr/>
        <p:txBody>
          <a:bodyPr/>
          <a:lstStyle/>
          <a:p>
            <a:pPr>
              <a:defRPr/>
            </a:pPr>
            <a:fld id="{F65926A7-082C-7F44-B9C5-8689AE7B2BEF}" type="slidenum">
              <a:rPr lang="en-US" altLang="en-CH" smtClean="0"/>
              <a:pPr>
                <a:defRPr/>
              </a:pPr>
              <a:t>15</a:t>
            </a:fld>
            <a:endParaRPr lang="en-US" altLang="en-CH"/>
          </a:p>
        </p:txBody>
      </p:sp>
      <p:pic>
        <p:nvPicPr>
          <p:cNvPr id="7" name="Picture 6">
            <a:extLst>
              <a:ext uri="{FF2B5EF4-FFF2-40B4-BE49-F238E27FC236}">
                <a16:creationId xmlns:a16="http://schemas.microsoft.com/office/drawing/2014/main" id="{2D24566F-4CA1-7D2D-CDD7-7DFD091F2281}"/>
              </a:ext>
            </a:extLst>
          </p:cNvPr>
          <p:cNvPicPr>
            <a:picLocks noChangeAspect="1"/>
          </p:cNvPicPr>
          <p:nvPr/>
        </p:nvPicPr>
        <p:blipFill>
          <a:blip r:embed="rId2"/>
          <a:stretch>
            <a:fillRect/>
          </a:stretch>
        </p:blipFill>
        <p:spPr>
          <a:xfrm>
            <a:off x="1867892" y="2927124"/>
            <a:ext cx="5812433" cy="3788449"/>
          </a:xfrm>
          <a:prstGeom prst="rect">
            <a:avLst/>
          </a:prstGeom>
        </p:spPr>
      </p:pic>
      <p:sp>
        <p:nvSpPr>
          <p:cNvPr id="8" name="TextBox 7">
            <a:extLst>
              <a:ext uri="{FF2B5EF4-FFF2-40B4-BE49-F238E27FC236}">
                <a16:creationId xmlns:a16="http://schemas.microsoft.com/office/drawing/2014/main" id="{0A8CEF2F-BDC8-70E9-FC32-78955709A311}"/>
              </a:ext>
            </a:extLst>
          </p:cNvPr>
          <p:cNvSpPr txBox="1"/>
          <p:nvPr/>
        </p:nvSpPr>
        <p:spPr>
          <a:xfrm>
            <a:off x="1860" y="980728"/>
            <a:ext cx="9199612" cy="1754326"/>
          </a:xfrm>
          <a:prstGeom prst="rect">
            <a:avLst/>
          </a:prstGeom>
          <a:noFill/>
        </p:spPr>
        <p:txBody>
          <a:bodyPr wrap="square">
            <a:spAutoFit/>
          </a:bodyPr>
          <a:lstStyle/>
          <a:p>
            <a:pPr marL="800100" lvl="1" indent="-342900">
              <a:buFont typeface="Arial" panose="020B0604020202020204" pitchFamily="34" charset="0"/>
              <a:buChar char="•"/>
            </a:pPr>
            <a:r>
              <a:rPr lang="en-IT" sz="1800" b="0">
                <a:solidFill>
                  <a:schemeClr val="accent6"/>
                </a:solidFill>
              </a:rPr>
              <a:t>40 years old infrastructure, some parts need maint</a:t>
            </a:r>
            <a:r>
              <a:rPr lang="en-GB" sz="1800" b="0" dirty="0">
                <a:solidFill>
                  <a:schemeClr val="accent6"/>
                </a:solidFill>
              </a:rPr>
              <a:t>e</a:t>
            </a:r>
            <a:r>
              <a:rPr lang="en-IT" sz="1800" b="0">
                <a:solidFill>
                  <a:schemeClr val="accent6"/>
                </a:solidFill>
              </a:rPr>
              <a:t>nance  </a:t>
            </a:r>
          </a:p>
          <a:p>
            <a:pPr marL="800100" lvl="1" indent="-342900">
              <a:buFont typeface="Arial" panose="020B0604020202020204" pitchFamily="34" charset="0"/>
              <a:buChar char="•"/>
            </a:pPr>
            <a:r>
              <a:rPr lang="en-IT" sz="1800" b="0">
                <a:solidFill>
                  <a:schemeClr val="accent6"/>
                </a:solidFill>
              </a:rPr>
              <a:t>High lumi ach</a:t>
            </a:r>
            <a:r>
              <a:rPr lang="en-GB" sz="1800" b="0" dirty="0" err="1">
                <a:solidFill>
                  <a:schemeClr val="accent6"/>
                </a:solidFill>
              </a:rPr>
              <a:t>ie</a:t>
            </a:r>
            <a:r>
              <a:rPr lang="en-IT" sz="1800" b="0">
                <a:solidFill>
                  <a:schemeClr val="accent6"/>
                </a:solidFill>
              </a:rPr>
              <a:t>ved by crab-waist </a:t>
            </a:r>
            <a:r>
              <a:rPr lang="en-CH" sz="1800" dirty="0">
                <a:solidFill>
                  <a:schemeClr val="accent6"/>
                </a:solidFill>
              </a:rPr>
              <a:t>→</a:t>
            </a:r>
            <a:r>
              <a:rPr lang="en-IT" sz="1800" b="0">
                <a:solidFill>
                  <a:schemeClr val="accent6"/>
                </a:solidFill>
                <a:sym typeface="Wingdings" pitchFamily="2" charset="2"/>
              </a:rPr>
              <a:t> large x</a:t>
            </a:r>
            <a:r>
              <a:rPr lang="en-GB" sz="1800" b="0" dirty="0" err="1">
                <a:solidFill>
                  <a:schemeClr val="accent6"/>
                </a:solidFill>
                <a:sym typeface="Wingdings" pitchFamily="2" charset="2"/>
              </a:rPr>
              <a:t>ing</a:t>
            </a:r>
            <a:r>
              <a:rPr lang="en-IT" sz="1800" b="0">
                <a:solidFill>
                  <a:schemeClr val="accent6"/>
                </a:solidFill>
                <a:sym typeface="Wingdings" pitchFamily="2" charset="2"/>
              </a:rPr>
              <a:t>-angle </a:t>
            </a:r>
            <a:r>
              <a:rPr lang="en-CH" sz="1800" dirty="0">
                <a:solidFill>
                  <a:schemeClr val="accent6"/>
                </a:solidFill>
              </a:rPr>
              <a:t>→</a:t>
            </a:r>
            <a:r>
              <a:rPr lang="en-IT" sz="1800" b="0">
                <a:solidFill>
                  <a:schemeClr val="accent6"/>
                </a:solidFill>
                <a:sym typeface="Wingdings" pitchFamily="2" charset="2"/>
              </a:rPr>
              <a:t> need to widen the LSS cross section</a:t>
            </a:r>
            <a:r>
              <a:rPr lang="en-GB" sz="1800" b="0" dirty="0">
                <a:solidFill>
                  <a:schemeClr val="accent6"/>
                </a:solidFill>
                <a:sym typeface="Wingdings" pitchFamily="2" charset="2"/>
              </a:rPr>
              <a:t> on either side of the experiments</a:t>
            </a:r>
          </a:p>
          <a:p>
            <a:pPr marL="800100" lvl="1" indent="-342900">
              <a:buFont typeface="Arial" panose="020B0604020202020204" pitchFamily="34" charset="0"/>
              <a:buChar char="•"/>
            </a:pPr>
            <a:r>
              <a:rPr lang="en-CH" sz="1800" b="0" kern="100" dirty="0">
                <a:solidFill>
                  <a:schemeClr val="accent6"/>
                </a:solidFill>
                <a:ea typeface="DengXian" panose="02010600030101010101" pitchFamily="2" charset="-122"/>
                <a:cs typeface="Arial" panose="020B0604020202020204" pitchFamily="34" charset="0"/>
              </a:rPr>
              <a:t>LEP3 should have a low environmental impact </a:t>
            </a:r>
          </a:p>
          <a:p>
            <a:pPr marL="800100" lvl="1" indent="-342900">
              <a:buFont typeface="Arial" panose="020B0604020202020204" pitchFamily="34" charset="0"/>
              <a:buChar char="•"/>
            </a:pPr>
            <a:r>
              <a:rPr lang="en-GB" sz="1800" b="0" dirty="0">
                <a:solidFill>
                  <a:schemeClr val="accent6"/>
                </a:solidFill>
                <a:sym typeface="Wingdings" pitchFamily="2" charset="2"/>
              </a:rPr>
              <a:t>booster </a:t>
            </a:r>
            <a:r>
              <a:rPr lang="en-IT" sz="1800" b="0">
                <a:solidFill>
                  <a:schemeClr val="accent6"/>
                </a:solidFill>
                <a:sym typeface="Wingdings" pitchFamily="2" charset="2"/>
              </a:rPr>
              <a:t>by-pass (</a:t>
            </a:r>
            <a:r>
              <a:rPr lang="en-GB" sz="1800" b="0" dirty="0">
                <a:solidFill>
                  <a:schemeClr val="accent6"/>
                </a:solidFill>
                <a:sym typeface="Wingdings" pitchFamily="2" charset="2"/>
              </a:rPr>
              <a:t>possibly</a:t>
            </a:r>
            <a:r>
              <a:rPr lang="en-IT" sz="1800" b="0">
                <a:solidFill>
                  <a:schemeClr val="accent6"/>
                </a:solidFill>
                <a:sym typeface="Wingdings" pitchFamily="2" charset="2"/>
              </a:rPr>
              <a:t> not </a:t>
            </a:r>
            <a:r>
              <a:rPr lang="en-GB" sz="1800" b="0" dirty="0">
                <a:solidFill>
                  <a:schemeClr val="accent6"/>
                </a:solidFill>
                <a:sym typeface="Wingdings" pitchFamily="2" charset="2"/>
              </a:rPr>
              <a:t>needed</a:t>
            </a:r>
            <a:r>
              <a:rPr lang="en-IT" sz="1800" b="0">
                <a:solidFill>
                  <a:schemeClr val="accent6"/>
                </a:solidFill>
                <a:sym typeface="Wingdings" pitchFamily="2" charset="2"/>
              </a:rPr>
              <a:t>)</a:t>
            </a:r>
          </a:p>
          <a:p>
            <a:pPr marL="800100" lvl="1" indent="-342900">
              <a:buFont typeface="Arial" panose="020B0604020202020204" pitchFamily="34" charset="0"/>
              <a:buChar char="•"/>
            </a:pPr>
            <a:r>
              <a:rPr lang="en-IT" sz="1800" b="0">
                <a:solidFill>
                  <a:schemeClr val="accent6"/>
                </a:solidFill>
                <a:sym typeface="Wingdings" pitchFamily="2" charset="2"/>
              </a:rPr>
              <a:t>Overall </a:t>
            </a:r>
            <a:r>
              <a:rPr lang="en-GB" sz="1800" b="0" dirty="0">
                <a:solidFill>
                  <a:schemeClr val="accent6"/>
                </a:solidFill>
                <a:sym typeface="Wingdings" pitchFamily="2" charset="2"/>
              </a:rPr>
              <a:t>civil engineering </a:t>
            </a:r>
            <a:r>
              <a:rPr lang="en-IT" sz="1800" b="0">
                <a:solidFill>
                  <a:schemeClr val="accent6"/>
                </a:solidFill>
                <a:sym typeface="Wingdings" pitchFamily="2" charset="2"/>
              </a:rPr>
              <a:t>cost estimated: </a:t>
            </a:r>
            <a:r>
              <a:rPr lang="en-GB" sz="1800" b="0" dirty="0">
                <a:solidFill>
                  <a:schemeClr val="accent6"/>
                </a:solidFill>
                <a:sym typeface="Wingdings" pitchFamily="2" charset="2"/>
              </a:rPr>
              <a:t>165 </a:t>
            </a:r>
            <a:r>
              <a:rPr lang="en-IT" sz="1800" b="0">
                <a:solidFill>
                  <a:schemeClr val="accent6"/>
                </a:solidFill>
                <a:sym typeface="Wingdings" pitchFamily="2" charset="2"/>
              </a:rPr>
              <a:t>MCHF</a:t>
            </a:r>
            <a:endParaRPr lang="en-IT" sz="1800" b="0" dirty="0">
              <a:solidFill>
                <a:schemeClr val="accent6"/>
              </a:solidFill>
              <a:sym typeface="Wingdings" pitchFamily="2" charset="2"/>
            </a:endParaRPr>
          </a:p>
        </p:txBody>
      </p:sp>
    </p:spTree>
    <p:extLst>
      <p:ext uri="{BB962C8B-B14F-4D97-AF65-F5344CB8AC3E}">
        <p14:creationId xmlns:p14="http://schemas.microsoft.com/office/powerpoint/2010/main" val="358894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8B9D12C-1594-7FDD-DDF0-CC001F0B8918}"/>
              </a:ext>
            </a:extLst>
          </p:cNvPr>
          <p:cNvSpPr>
            <a:spLocks noGrp="1" noChangeArrowheads="1"/>
          </p:cNvSpPr>
          <p:nvPr>
            <p:ph type="title"/>
          </p:nvPr>
        </p:nvSpPr>
        <p:spPr/>
        <p:txBody>
          <a:bodyPr/>
          <a:lstStyle/>
          <a:p>
            <a:r>
              <a:rPr lang="en-CH" altLang="en-CH" dirty="0"/>
              <a:t>Cost</a:t>
            </a:r>
          </a:p>
        </p:txBody>
      </p:sp>
      <p:sp>
        <p:nvSpPr>
          <p:cNvPr id="34818" name="Date Placeholder 3">
            <a:extLst>
              <a:ext uri="{FF2B5EF4-FFF2-40B4-BE49-F238E27FC236}">
                <a16:creationId xmlns:a16="http://schemas.microsoft.com/office/drawing/2014/main" id="{87C1DE56-EDDD-95F0-9C30-C0BE50E715F4}"/>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4819" name="Footer Placeholder 4">
            <a:extLst>
              <a:ext uri="{FF2B5EF4-FFF2-40B4-BE49-F238E27FC236}">
                <a16:creationId xmlns:a16="http://schemas.microsoft.com/office/drawing/2014/main" id="{665363FD-50EE-4EA8-C40D-CB2BF79C373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4820" name="Slide Number Placeholder 5">
            <a:extLst>
              <a:ext uri="{FF2B5EF4-FFF2-40B4-BE49-F238E27FC236}">
                <a16:creationId xmlns:a16="http://schemas.microsoft.com/office/drawing/2014/main" id="{F5F405D1-FA76-1AE8-E348-6EA630703C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96745C75-FB6A-B341-996A-1FE5D29BB724}" type="slidenum">
              <a:rPr lang="en-US" altLang="en-CH" sz="800" b="0" smtClean="0"/>
              <a:pPr/>
              <a:t>16</a:t>
            </a:fld>
            <a:endParaRPr lang="en-US" altLang="en-CH" sz="800" b="0"/>
          </a:p>
        </p:txBody>
      </p:sp>
      <p:sp>
        <p:nvSpPr>
          <p:cNvPr id="34823" name="TextBox 3">
            <a:extLst>
              <a:ext uri="{FF2B5EF4-FFF2-40B4-BE49-F238E27FC236}">
                <a16:creationId xmlns:a16="http://schemas.microsoft.com/office/drawing/2014/main" id="{3010A3AC-344A-DC95-AC0B-31B512B8577D}"/>
              </a:ext>
            </a:extLst>
          </p:cNvPr>
          <p:cNvSpPr txBox="1">
            <a:spLocks noChangeArrowheads="1"/>
          </p:cNvSpPr>
          <p:nvPr/>
        </p:nvSpPr>
        <p:spPr bwMode="auto">
          <a:xfrm>
            <a:off x="0" y="1052736"/>
            <a:ext cx="97775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CH" altLang="en-CH" b="0" dirty="0">
                <a:solidFill>
                  <a:schemeClr val="accent2"/>
                </a:solidFill>
                <a:ea typeface="DengXian" panose="02010600030101010101" pitchFamily="2" charset="-122"/>
              </a:rPr>
              <a:t>Use the FCCee costing methodology.</a:t>
            </a:r>
          </a:p>
          <a:p>
            <a:pPr algn="ctr"/>
            <a:r>
              <a:rPr lang="en-CH" altLang="en-CH" b="0" dirty="0">
                <a:solidFill>
                  <a:schemeClr val="accent2"/>
                </a:solidFill>
                <a:ea typeface="DengXian" panose="02010600030101010101" pitchFamily="2" charset="-122"/>
              </a:rPr>
              <a:t>Costs from FCC(ee) MTR : scaled according to numbers of components required. </a:t>
            </a:r>
            <a:br>
              <a:rPr lang="en-CH" altLang="en-CH" b="0" dirty="0">
                <a:solidFill>
                  <a:schemeClr val="accent2"/>
                </a:solidFill>
                <a:ea typeface="DengXian" panose="02010600030101010101" pitchFamily="2" charset="-122"/>
              </a:rPr>
            </a:br>
            <a:r>
              <a:rPr lang="en-CH" altLang="en-CH" b="0" dirty="0">
                <a:solidFill>
                  <a:schemeClr val="accent2"/>
                </a:solidFill>
                <a:ea typeface="DengXian" panose="02010600030101010101" pitchFamily="2" charset="-122"/>
              </a:rPr>
              <a:t>RF costs from CERN-RF Group.</a:t>
            </a:r>
            <a:endParaRPr lang="en-CH" altLang="en-CH" dirty="0"/>
          </a:p>
        </p:txBody>
      </p:sp>
      <p:sp>
        <p:nvSpPr>
          <p:cNvPr id="4" name="TextBox 3">
            <a:extLst>
              <a:ext uri="{FF2B5EF4-FFF2-40B4-BE49-F238E27FC236}">
                <a16:creationId xmlns:a16="http://schemas.microsoft.com/office/drawing/2014/main" id="{279CB944-4B42-7731-53EE-F11797D9B52F}"/>
              </a:ext>
            </a:extLst>
          </p:cNvPr>
          <p:cNvSpPr txBox="1"/>
          <p:nvPr/>
        </p:nvSpPr>
        <p:spPr>
          <a:xfrm>
            <a:off x="204155" y="4466352"/>
            <a:ext cx="9577064" cy="2031325"/>
          </a:xfrm>
          <a:prstGeom prst="rect">
            <a:avLst/>
          </a:prstGeom>
          <a:noFill/>
        </p:spPr>
        <p:txBody>
          <a:bodyPr wrap="square">
            <a:spAutoFit/>
          </a:bodyPr>
          <a:lstStyle/>
          <a:p>
            <a:pPr>
              <a:defRPr/>
            </a:pPr>
            <a:r>
              <a:rPr lang="en-GB" sz="1800" b="0" dirty="0">
                <a:solidFill>
                  <a:schemeClr val="accent6">
                    <a:lumMod val="75000"/>
                  </a:schemeClr>
                </a:solidFill>
                <a:latin typeface="+mn-lt"/>
              </a:rPr>
              <a:t>We believe that LEP3 will </a:t>
            </a:r>
            <a:r>
              <a:rPr lang="en-IT" sz="1800" b="0">
                <a:solidFill>
                  <a:schemeClr val="accent6">
                    <a:lumMod val="75000"/>
                  </a:schemeClr>
                </a:solidFill>
                <a:latin typeface="+mn-lt"/>
              </a:rPr>
              <a:t>allow</a:t>
            </a:r>
            <a:r>
              <a:rPr lang="en-GB" sz="1800" b="0" dirty="0">
                <a:solidFill>
                  <a:schemeClr val="accent6">
                    <a:lumMod val="75000"/>
                  </a:schemeClr>
                </a:solidFill>
                <a:latin typeface="+mn-lt"/>
              </a:rPr>
              <a:t> pursuit of </a:t>
            </a:r>
            <a:r>
              <a:rPr lang="en-IT" sz="1800" b="0">
                <a:solidFill>
                  <a:schemeClr val="accent6">
                    <a:lumMod val="75000"/>
                  </a:schemeClr>
                </a:solidFill>
                <a:latin typeface="+mn-lt"/>
              </a:rPr>
              <a:t>other future</a:t>
            </a:r>
            <a:r>
              <a:rPr lang="en-GB" sz="1800" b="0" dirty="0">
                <a:solidFill>
                  <a:schemeClr val="accent6">
                    <a:lumMod val="75000"/>
                  </a:schemeClr>
                </a:solidFill>
                <a:latin typeface="+mn-lt"/>
              </a:rPr>
              <a:t>-</a:t>
            </a:r>
            <a:r>
              <a:rPr lang="en-IT" sz="1800" b="0">
                <a:solidFill>
                  <a:schemeClr val="accent6">
                    <a:lumMod val="75000"/>
                  </a:schemeClr>
                </a:solidFill>
                <a:latin typeface="+mn-lt"/>
              </a:rPr>
              <a:t>oriented initiatives </a:t>
            </a:r>
            <a:r>
              <a:rPr lang="en-GB" sz="1800" b="0" dirty="0">
                <a:solidFill>
                  <a:schemeClr val="accent6">
                    <a:lumMod val="75000"/>
                  </a:schemeClr>
                </a:solidFill>
                <a:latin typeface="+mn-lt"/>
              </a:rPr>
              <a:t>[</a:t>
            </a:r>
            <a:r>
              <a:rPr lang="en-IT" sz="1800" b="0">
                <a:solidFill>
                  <a:schemeClr val="accent6">
                    <a:lumMod val="75000"/>
                  </a:schemeClr>
                </a:solidFill>
                <a:latin typeface="+mn-lt"/>
              </a:rPr>
              <a:t>e.g. </a:t>
            </a:r>
            <a:r>
              <a:rPr lang="en-GB" sz="1800" b="0" dirty="0">
                <a:solidFill>
                  <a:schemeClr val="accent6">
                    <a:lumMod val="75000"/>
                  </a:schemeClr>
                </a:solidFill>
                <a:latin typeface="+mn-lt"/>
              </a:rPr>
              <a:t>R&amp;D on RF cavities (high gradient, low power), RF fundamental power couplers, nested </a:t>
            </a:r>
            <a:r>
              <a:rPr lang="en-GB" sz="1800" b="0" dirty="0" err="1">
                <a:solidFill>
                  <a:schemeClr val="accent6">
                    <a:lumMod val="75000"/>
                  </a:schemeClr>
                </a:solidFill>
                <a:latin typeface="+mn-lt"/>
              </a:rPr>
              <a:t>sc</a:t>
            </a:r>
            <a:r>
              <a:rPr lang="en-GB" sz="1800" b="0" dirty="0">
                <a:solidFill>
                  <a:schemeClr val="accent6">
                    <a:lumMod val="75000"/>
                  </a:schemeClr>
                </a:solidFill>
                <a:latin typeface="+mn-lt"/>
              </a:rPr>
              <a:t> quads/</a:t>
            </a:r>
            <a:r>
              <a:rPr lang="en-GB" sz="1800" b="0" dirty="0" err="1">
                <a:solidFill>
                  <a:schemeClr val="accent6">
                    <a:lumMod val="75000"/>
                  </a:schemeClr>
                </a:solidFill>
                <a:latin typeface="+mn-lt"/>
              </a:rPr>
              <a:t>sextupoles</a:t>
            </a:r>
            <a:r>
              <a:rPr lang="en-GB" sz="1800" b="0" dirty="0">
                <a:solidFill>
                  <a:schemeClr val="accent6">
                    <a:lumMod val="75000"/>
                  </a:schemeClr>
                </a:solidFill>
                <a:latin typeface="+mn-lt"/>
              </a:rPr>
              <a:t>, high-field magnets, </a:t>
            </a:r>
            <a:r>
              <a:rPr lang="en-IT" sz="1800" b="0">
                <a:solidFill>
                  <a:schemeClr val="accent6">
                    <a:lumMod val="75000"/>
                  </a:schemeClr>
                </a:solidFill>
                <a:latin typeface="+mn-lt"/>
              </a:rPr>
              <a:t>muon collider demonstrator</a:t>
            </a:r>
            <a:r>
              <a:rPr lang="en-GB" sz="1800" b="0" dirty="0">
                <a:solidFill>
                  <a:schemeClr val="accent6">
                    <a:lumMod val="75000"/>
                  </a:schemeClr>
                </a:solidFill>
                <a:latin typeface="+mn-lt"/>
              </a:rPr>
              <a:t> etc.]</a:t>
            </a:r>
            <a:endParaRPr lang="en-IT" sz="1800" b="0">
              <a:solidFill>
                <a:schemeClr val="accent6">
                  <a:lumMod val="75000"/>
                </a:schemeClr>
              </a:solidFill>
              <a:latin typeface="+mn-lt"/>
            </a:endParaRPr>
          </a:p>
          <a:p>
            <a:pPr>
              <a:defRPr/>
            </a:pPr>
            <a:endParaRPr lang="en-CH" sz="1800" kern="100" dirty="0">
              <a:solidFill>
                <a:schemeClr val="accent2"/>
              </a:solidFill>
              <a:latin typeface="+mn-lt"/>
              <a:ea typeface="DengXian" panose="02010600030101010101" pitchFamily="2" charset="-122"/>
              <a:cs typeface="Arial" panose="020B0604020202020204" pitchFamily="34" charset="0"/>
            </a:endParaRPr>
          </a:p>
          <a:p>
            <a:pPr>
              <a:defRPr/>
            </a:pPr>
            <a:r>
              <a:rPr lang="en-CH" sz="1800" kern="100" dirty="0">
                <a:solidFill>
                  <a:schemeClr val="accent2"/>
                </a:solidFill>
                <a:latin typeface="+mn-lt"/>
                <a:ea typeface="DengXian" panose="02010600030101010101" pitchFamily="2" charset="-122"/>
                <a:cs typeface="Arial" panose="020B0604020202020204" pitchFamily="34" charset="0"/>
              </a:rPr>
              <a:t>Sustainability is an important issue: LEP3 should have a much lower environmental impact than a new flagship project </a:t>
            </a:r>
            <a:r>
              <a:rPr lang="en-CH" sz="1800" b="0" kern="100" dirty="0">
                <a:solidFill>
                  <a:schemeClr val="accent2"/>
                </a:solidFill>
                <a:latin typeface="+mn-lt"/>
                <a:ea typeface="DengXian" panose="02010600030101010101" pitchFamily="2" charset="-122"/>
                <a:cs typeface="Arial" panose="020B0604020202020204" pitchFamily="34" charset="0"/>
              </a:rPr>
              <a:t>but can still use ideas/proposals from the other projects</a:t>
            </a:r>
            <a:endParaRPr lang="en-CH" sz="1800" b="0" dirty="0"/>
          </a:p>
        </p:txBody>
      </p:sp>
      <p:sp>
        <p:nvSpPr>
          <p:cNvPr id="5" name="TextBox 4">
            <a:extLst>
              <a:ext uri="{FF2B5EF4-FFF2-40B4-BE49-F238E27FC236}">
                <a16:creationId xmlns:a16="http://schemas.microsoft.com/office/drawing/2014/main" id="{9BE8C601-2CFE-2D94-D84D-4CB35986F3BB}"/>
              </a:ext>
            </a:extLst>
          </p:cNvPr>
          <p:cNvSpPr txBox="1"/>
          <p:nvPr/>
        </p:nvSpPr>
        <p:spPr>
          <a:xfrm>
            <a:off x="6784943" y="3645024"/>
            <a:ext cx="2764113" cy="738664"/>
          </a:xfrm>
          <a:prstGeom prst="rect">
            <a:avLst/>
          </a:prstGeom>
          <a:noFill/>
        </p:spPr>
        <p:txBody>
          <a:bodyPr wrap="square">
            <a:spAutoFit/>
          </a:bodyPr>
          <a:lstStyle/>
          <a:p>
            <a:pPr>
              <a:defRPr/>
            </a:pPr>
            <a:r>
              <a:rPr lang="en-CH" sz="1400" kern="100" dirty="0">
                <a:latin typeface="+mn-lt"/>
                <a:ea typeface="DengXian" panose="02010600030101010101" pitchFamily="2" charset="-122"/>
                <a:cs typeface="Arial" panose="020B0604020202020204" pitchFamily="34" charset="0"/>
              </a:rPr>
              <a:t>Cost:</a:t>
            </a:r>
            <a:r>
              <a:rPr lang="en-CH" sz="1400" b="0" kern="100" dirty="0">
                <a:latin typeface="+mn-lt"/>
                <a:ea typeface="DengXian" panose="02010600030101010101" pitchFamily="2" charset="-122"/>
                <a:cs typeface="Arial" panose="020B0604020202020204" pitchFamily="34" charset="0"/>
              </a:rPr>
              <a:t> assumes careful removal of LHC machine in case it is needed later as an injector.</a:t>
            </a:r>
          </a:p>
        </p:txBody>
      </p:sp>
      <p:pic>
        <p:nvPicPr>
          <p:cNvPr id="3" name="Picture 2">
            <a:extLst>
              <a:ext uri="{FF2B5EF4-FFF2-40B4-BE49-F238E27FC236}">
                <a16:creationId xmlns:a16="http://schemas.microsoft.com/office/drawing/2014/main" id="{711B4F09-E948-B3DF-AFAE-3A8DCA09F571}"/>
              </a:ext>
            </a:extLst>
          </p:cNvPr>
          <p:cNvPicPr>
            <a:picLocks noChangeAspect="1"/>
          </p:cNvPicPr>
          <p:nvPr/>
        </p:nvPicPr>
        <p:blipFill>
          <a:blip r:embed="rId2"/>
          <a:stretch>
            <a:fillRect/>
          </a:stretch>
        </p:blipFill>
        <p:spPr>
          <a:xfrm>
            <a:off x="1855841" y="2039057"/>
            <a:ext cx="4910138" cy="24308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A6E0652F-7015-14D1-13C6-3EC437C91E20}"/>
              </a:ext>
            </a:extLst>
          </p:cNvPr>
          <p:cNvSpPr>
            <a:spLocks noGrp="1" noChangeArrowheads="1"/>
          </p:cNvSpPr>
          <p:nvPr>
            <p:ph type="title"/>
          </p:nvPr>
        </p:nvSpPr>
        <p:spPr>
          <a:xfrm>
            <a:off x="826192" y="404664"/>
            <a:ext cx="8642920" cy="457200"/>
          </a:xfrm>
        </p:spPr>
        <p:txBody>
          <a:bodyPr/>
          <a:lstStyle/>
          <a:p>
            <a:r>
              <a:rPr lang="en-CH" altLang="en-CH" dirty="0"/>
              <a:t>Example Shutdown Schedule: After LHC stops</a:t>
            </a:r>
          </a:p>
        </p:txBody>
      </p:sp>
      <p:sp>
        <p:nvSpPr>
          <p:cNvPr id="35842" name="Date Placeholder 3">
            <a:extLst>
              <a:ext uri="{FF2B5EF4-FFF2-40B4-BE49-F238E27FC236}">
                <a16:creationId xmlns:a16="http://schemas.microsoft.com/office/drawing/2014/main" id="{19CF849C-BDC6-5D3F-8DFB-466C22BFBAF9}"/>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5843" name="Footer Placeholder 4">
            <a:extLst>
              <a:ext uri="{FF2B5EF4-FFF2-40B4-BE49-F238E27FC236}">
                <a16:creationId xmlns:a16="http://schemas.microsoft.com/office/drawing/2014/main" id="{B3981CCF-1E09-B6ED-6690-2519C2C4C24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5844" name="Slide Number Placeholder 5">
            <a:extLst>
              <a:ext uri="{FF2B5EF4-FFF2-40B4-BE49-F238E27FC236}">
                <a16:creationId xmlns:a16="http://schemas.microsoft.com/office/drawing/2014/main" id="{550CD7A4-F2A6-8622-3369-7406772AD2C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DABC7F1-CD76-F54E-B455-2BA5D0B6682F}" type="slidenum">
              <a:rPr lang="en-US" altLang="en-CH" sz="800" b="0" smtClean="0"/>
              <a:pPr/>
              <a:t>17</a:t>
            </a:fld>
            <a:endParaRPr lang="en-US" altLang="en-CH" sz="800" b="0"/>
          </a:p>
        </p:txBody>
      </p:sp>
      <p:pic>
        <p:nvPicPr>
          <p:cNvPr id="2" name="Picture 1">
            <a:extLst>
              <a:ext uri="{FF2B5EF4-FFF2-40B4-BE49-F238E27FC236}">
                <a16:creationId xmlns:a16="http://schemas.microsoft.com/office/drawing/2014/main" id="{70A3227F-0CBB-E3E0-B256-A9C6BF0C6BF5}"/>
              </a:ext>
            </a:extLst>
          </p:cNvPr>
          <p:cNvPicPr>
            <a:picLocks noChangeAspect="1"/>
          </p:cNvPicPr>
          <p:nvPr/>
        </p:nvPicPr>
        <p:blipFill>
          <a:blip r:embed="rId2"/>
          <a:stretch>
            <a:fillRect/>
          </a:stretch>
        </p:blipFill>
        <p:spPr>
          <a:xfrm>
            <a:off x="224193" y="1186804"/>
            <a:ext cx="9457613" cy="51321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311C1DC-7760-AE26-E441-98795985D6E1}"/>
              </a:ext>
            </a:extLst>
          </p:cNvPr>
          <p:cNvSpPr>
            <a:spLocks noGrp="1" noChangeArrowheads="1"/>
          </p:cNvSpPr>
          <p:nvPr>
            <p:ph type="title"/>
          </p:nvPr>
        </p:nvSpPr>
        <p:spPr/>
        <p:txBody>
          <a:bodyPr/>
          <a:lstStyle/>
          <a:p>
            <a:r>
              <a:rPr lang="en-CH" altLang="en-CH"/>
              <a:t>Summary</a:t>
            </a:r>
          </a:p>
        </p:txBody>
      </p:sp>
      <p:sp>
        <p:nvSpPr>
          <p:cNvPr id="37890" name="Date Placeholder 3">
            <a:extLst>
              <a:ext uri="{FF2B5EF4-FFF2-40B4-BE49-F238E27FC236}">
                <a16:creationId xmlns:a16="http://schemas.microsoft.com/office/drawing/2014/main" id="{82DD9952-5931-DCA8-7BB3-610ED214A04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7891" name="Footer Placeholder 4">
            <a:extLst>
              <a:ext uri="{FF2B5EF4-FFF2-40B4-BE49-F238E27FC236}">
                <a16:creationId xmlns:a16="http://schemas.microsoft.com/office/drawing/2014/main" id="{4E5B1D8C-74E1-BABA-6C00-A11815E3E5F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7892" name="Slide Number Placeholder 5">
            <a:extLst>
              <a:ext uri="{FF2B5EF4-FFF2-40B4-BE49-F238E27FC236}">
                <a16:creationId xmlns:a16="http://schemas.microsoft.com/office/drawing/2014/main" id="{9408E963-7416-4E7F-257B-345CCD52D69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CE7314F7-5B6E-6449-AF77-2A4F54EBD6AC}" type="slidenum">
              <a:rPr lang="en-US" altLang="en-CH" sz="800" b="0" smtClean="0"/>
              <a:pPr/>
              <a:t>18</a:t>
            </a:fld>
            <a:endParaRPr lang="en-US" altLang="en-CH" sz="800" b="0"/>
          </a:p>
        </p:txBody>
      </p:sp>
      <p:sp>
        <p:nvSpPr>
          <p:cNvPr id="8" name="TextBox 7">
            <a:extLst>
              <a:ext uri="{FF2B5EF4-FFF2-40B4-BE49-F238E27FC236}">
                <a16:creationId xmlns:a16="http://schemas.microsoft.com/office/drawing/2014/main" id="{6C2D6C42-C361-A93C-9A23-78DEFB31DDA4}"/>
              </a:ext>
            </a:extLst>
          </p:cNvPr>
          <p:cNvSpPr txBox="1"/>
          <p:nvPr/>
        </p:nvSpPr>
        <p:spPr>
          <a:xfrm>
            <a:off x="236475" y="5532959"/>
            <a:ext cx="9541061" cy="113640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800"/>
              </a:spcAft>
              <a:defRPr/>
            </a:pPr>
            <a:r>
              <a:rPr lang="en-CH" b="0" dirty="0">
                <a:solidFill>
                  <a:schemeClr val="accent2"/>
                </a:solidFill>
                <a:effectLst/>
                <a:latin typeface="+mn-lt"/>
                <a:ea typeface="DengXian" panose="02010600030101010101" pitchFamily="2" charset="-122"/>
              </a:rPr>
              <a:t>No showstoppers have yet been identified</a:t>
            </a:r>
            <a:r>
              <a:rPr lang="en-US" b="0" dirty="0">
                <a:solidFill>
                  <a:schemeClr val="accent2"/>
                </a:solidFill>
                <a:effectLst/>
                <a:latin typeface="+mn-lt"/>
                <a:ea typeface="DengXian" panose="02010600030101010101" pitchFamily="2" charset="-122"/>
              </a:rPr>
              <a:t>, and </a:t>
            </a:r>
            <a:r>
              <a:rPr lang="en-US" dirty="0">
                <a:solidFill>
                  <a:srgbClr val="FF0000"/>
                </a:solidFill>
                <a:effectLst/>
                <a:latin typeface="+mn-lt"/>
                <a:ea typeface="DengXian" panose="02010600030101010101" pitchFamily="2" charset="-122"/>
              </a:rPr>
              <a:t>w</a:t>
            </a:r>
            <a:r>
              <a:rPr lang="en-CH" dirty="0">
                <a:solidFill>
                  <a:srgbClr val="FF0000"/>
                </a:solidFill>
                <a:effectLst/>
                <a:latin typeface="+mn-lt"/>
                <a:ea typeface="DengXian" panose="02010600030101010101" pitchFamily="2" charset="-122"/>
              </a:rPr>
              <a:t>e consider this proposal to be</a:t>
            </a:r>
            <a:r>
              <a:rPr lang="en-US" dirty="0">
                <a:solidFill>
                  <a:srgbClr val="FF0000"/>
                </a:solidFill>
                <a:effectLst/>
                <a:latin typeface="+mn-lt"/>
                <a:ea typeface="DengXian" panose="02010600030101010101" pitchFamily="2" charset="-122"/>
              </a:rPr>
              <a:t> sufficiently</a:t>
            </a:r>
            <a:r>
              <a:rPr lang="en-CH" dirty="0">
                <a:solidFill>
                  <a:srgbClr val="FF0000"/>
                </a:solidFill>
                <a:effectLst/>
                <a:latin typeface="+mn-lt"/>
                <a:ea typeface="DengXian" panose="02010600030101010101" pitchFamily="2" charset="-122"/>
              </a:rPr>
              <a:t> interesting to deserve further study</a:t>
            </a:r>
            <a:r>
              <a:rPr lang="en-CH" dirty="0">
                <a:solidFill>
                  <a:schemeClr val="accent2"/>
                </a:solidFill>
                <a:effectLst/>
                <a:latin typeface="+mn-lt"/>
                <a:ea typeface="DengXian" panose="02010600030101010101" pitchFamily="2" charset="-122"/>
              </a:rPr>
              <a:t>. </a:t>
            </a:r>
            <a:r>
              <a:rPr lang="en-US" b="0" dirty="0">
                <a:solidFill>
                  <a:schemeClr val="accent2"/>
                </a:solidFill>
                <a:effectLst/>
                <a:latin typeface="+mn-lt"/>
                <a:ea typeface="DengXian" panose="02010600030101010101" pitchFamily="2" charset="-122"/>
              </a:rPr>
              <a:t>We have identified important </a:t>
            </a:r>
            <a:r>
              <a:rPr lang="en-CH" b="0" dirty="0">
                <a:solidFill>
                  <a:schemeClr val="accent2"/>
                </a:solidFill>
                <a:effectLst/>
                <a:latin typeface="+mn-lt"/>
                <a:ea typeface="DengXian" panose="02010600030101010101" pitchFamily="2" charset="-122"/>
              </a:rPr>
              <a:t>areas </a:t>
            </a:r>
            <a:r>
              <a:rPr lang="en-US" b="0" dirty="0">
                <a:solidFill>
                  <a:schemeClr val="accent2"/>
                </a:solidFill>
                <a:effectLst/>
                <a:latin typeface="+mn-lt"/>
                <a:ea typeface="DengXian" panose="02010600030101010101" pitchFamily="2" charset="-122"/>
              </a:rPr>
              <a:t>that would require deeper investigation</a:t>
            </a:r>
            <a:r>
              <a:rPr lang="en-CH" b="0" dirty="0">
                <a:solidFill>
                  <a:schemeClr val="accent2"/>
                </a:solidFill>
                <a:effectLst/>
                <a:latin typeface="+mn-lt"/>
                <a:ea typeface="DengXian" panose="02010600030101010101" pitchFamily="2" charset="-122"/>
              </a:rPr>
              <a:t> before </a:t>
            </a:r>
            <a:r>
              <a:rPr lang="en-US" b="0" dirty="0">
                <a:solidFill>
                  <a:schemeClr val="accent2"/>
                </a:solidFill>
                <a:effectLst/>
                <a:latin typeface="+mn-lt"/>
                <a:ea typeface="DengXian" panose="02010600030101010101" pitchFamily="2" charset="-122"/>
              </a:rPr>
              <a:t>CERN could commit to LEP3.</a:t>
            </a:r>
            <a:r>
              <a:rPr lang="en-CH" b="0" dirty="0">
                <a:solidFill>
                  <a:schemeClr val="accent2"/>
                </a:solidFill>
                <a:effectLst/>
                <a:latin typeface="+mn-lt"/>
              </a:rPr>
              <a:t> </a:t>
            </a:r>
            <a:endParaRPr lang="en-CH" b="0" kern="100" dirty="0">
              <a:solidFill>
                <a:schemeClr val="accent2"/>
              </a:solidFill>
              <a:latin typeface="+mn-lt"/>
              <a:ea typeface="DengXian" panose="02010600030101010101" pitchFamily="2" charset="-122"/>
              <a:cs typeface="Arial" panose="020B0604020202020204" pitchFamily="34" charset="0"/>
            </a:endParaRPr>
          </a:p>
        </p:txBody>
      </p:sp>
      <p:sp>
        <p:nvSpPr>
          <p:cNvPr id="3" name="TextBox 2">
            <a:extLst>
              <a:ext uri="{FF2B5EF4-FFF2-40B4-BE49-F238E27FC236}">
                <a16:creationId xmlns:a16="http://schemas.microsoft.com/office/drawing/2014/main" id="{8569E855-C135-85C0-36C8-E97E82CCF66A}"/>
              </a:ext>
            </a:extLst>
          </p:cNvPr>
          <p:cNvSpPr txBox="1"/>
          <p:nvPr/>
        </p:nvSpPr>
        <p:spPr>
          <a:xfrm>
            <a:off x="402940" y="1731580"/>
            <a:ext cx="9100120" cy="3785652"/>
          </a:xfrm>
          <a:prstGeom prst="rect">
            <a:avLst/>
          </a:prstGeom>
          <a:noFill/>
        </p:spPr>
        <p:txBody>
          <a:bodyPr wrap="square">
            <a:spAutoFit/>
          </a:bodyPr>
          <a:lstStyle/>
          <a:p>
            <a:r>
              <a:rPr lang="en-GB" b="0" dirty="0">
                <a:solidFill>
                  <a:schemeClr val="accent6"/>
                </a:solidFill>
              </a:rPr>
              <a:t>We believe that the preferred scenario is technically feasible. If it is deemed to be not feasible financially, then the intermediate solution </a:t>
            </a:r>
            <a:r>
              <a:rPr lang="en-GB" b="0" i="1" dirty="0" err="1">
                <a:solidFill>
                  <a:schemeClr val="accent6"/>
                </a:solidFill>
              </a:rPr>
              <a:t>en</a:t>
            </a:r>
            <a:r>
              <a:rPr lang="en-GB" b="0" i="1" dirty="0">
                <a:solidFill>
                  <a:schemeClr val="accent6"/>
                </a:solidFill>
              </a:rPr>
              <a:t>-route</a:t>
            </a:r>
            <a:r>
              <a:rPr lang="en-GB" b="0" dirty="0">
                <a:solidFill>
                  <a:schemeClr val="accent6"/>
                </a:solidFill>
              </a:rPr>
              <a:t> to the next collider that will probe √ </a:t>
            </a:r>
            <a:r>
              <a:rPr lang="en-GB" b="0" dirty="0" err="1">
                <a:solidFill>
                  <a:schemeClr val="accent6"/>
                </a:solidFill>
              </a:rPr>
              <a:t>ŝ</a:t>
            </a:r>
            <a:r>
              <a:rPr lang="en-GB" b="0" dirty="0">
                <a:solidFill>
                  <a:schemeClr val="accent6"/>
                </a:solidFill>
              </a:rPr>
              <a:t> ~10 TeV must be significantly less costly than the FCC-ee.</a:t>
            </a:r>
            <a:endParaRPr lang="en-GB" b="0" dirty="0">
              <a:solidFill>
                <a:schemeClr val="accent1">
                  <a:lumMod val="50000"/>
                </a:schemeClr>
              </a:solidFill>
            </a:endParaRPr>
          </a:p>
          <a:p>
            <a:r>
              <a:rPr lang="en-IT" b="0">
                <a:solidFill>
                  <a:schemeClr val="accent1">
                    <a:lumMod val="50000"/>
                  </a:schemeClr>
                </a:solidFill>
              </a:rPr>
              <a:t>LEP3 is a reasonable </a:t>
            </a:r>
            <a:r>
              <a:rPr lang="en-GB" b="0" dirty="0">
                <a:solidFill>
                  <a:schemeClr val="accent1">
                    <a:lumMod val="50000"/>
                  </a:schemeClr>
                </a:solidFill>
              </a:rPr>
              <a:t>(perhaps the best) backup option,</a:t>
            </a:r>
            <a:r>
              <a:rPr lang="en-IT" b="0">
                <a:solidFill>
                  <a:schemeClr val="accent1">
                    <a:lumMod val="50000"/>
                  </a:schemeClr>
                </a:solidFill>
              </a:rPr>
              <a:t> </a:t>
            </a:r>
            <a:endParaRPr lang="en-GB" b="0" dirty="0">
              <a:solidFill>
                <a:schemeClr val="accent1">
                  <a:lumMod val="50000"/>
                </a:schemeClr>
              </a:solidFill>
            </a:endParaRPr>
          </a:p>
          <a:p>
            <a:pPr marL="342900" indent="-342900">
              <a:buFont typeface="Arial" panose="020B0604020202020204" pitchFamily="34" charset="0"/>
              <a:buChar char="•"/>
            </a:pPr>
            <a:r>
              <a:rPr lang="en-US" b="0" dirty="0">
                <a:solidFill>
                  <a:schemeClr val="accent1">
                    <a:lumMod val="50000"/>
                  </a:schemeClr>
                </a:solidFill>
                <a:effectLst/>
                <a:latin typeface="+mn-lt"/>
                <a:ea typeface="DengXian" panose="02010600030101010101" pitchFamily="2" charset="-122"/>
              </a:rPr>
              <a:t>Compared to the linear </a:t>
            </a:r>
            <a:r>
              <a:rPr lang="en-CH" b="0" dirty="0">
                <a:solidFill>
                  <a:schemeClr val="accent1">
                    <a:lumMod val="50000"/>
                  </a:schemeClr>
                </a:solidFill>
                <a:effectLst/>
                <a:latin typeface="+mn-lt"/>
                <a:ea typeface="DengXian" panose="02010600030101010101" pitchFamily="2" charset="-122"/>
              </a:rPr>
              <a:t>e</a:t>
            </a:r>
            <a:r>
              <a:rPr lang="en-CH" b="0" baseline="30000" dirty="0">
                <a:solidFill>
                  <a:schemeClr val="accent1">
                    <a:lumMod val="50000"/>
                  </a:schemeClr>
                </a:solidFill>
                <a:effectLst/>
                <a:latin typeface="+mn-lt"/>
                <a:ea typeface="DengXian" panose="02010600030101010101" pitchFamily="2" charset="-122"/>
              </a:rPr>
              <a:t>+</a:t>
            </a:r>
            <a:r>
              <a:rPr lang="en-CH" b="0" dirty="0">
                <a:solidFill>
                  <a:schemeClr val="accent1">
                    <a:lumMod val="50000"/>
                  </a:schemeClr>
                </a:solidFill>
                <a:effectLst/>
                <a:latin typeface="+mn-lt"/>
                <a:ea typeface="DengXian" panose="02010600030101010101" pitchFamily="2" charset="-122"/>
              </a:rPr>
              <a:t>e</a:t>
            </a:r>
            <a:r>
              <a:rPr lang="en-CH" b="0" baseline="30000" dirty="0">
                <a:solidFill>
                  <a:schemeClr val="accent1">
                    <a:lumMod val="50000"/>
                  </a:schemeClr>
                </a:solidFill>
                <a:effectLst/>
                <a:latin typeface="+mn-lt"/>
                <a:ea typeface="DengXian" panose="02010600030101010101" pitchFamily="2" charset="-122"/>
              </a:rPr>
              <a:t>−</a:t>
            </a:r>
            <a:r>
              <a:rPr lang="en-CH" b="0" dirty="0">
                <a:solidFill>
                  <a:schemeClr val="accent1">
                    <a:lumMod val="50000"/>
                  </a:schemeClr>
                </a:solidFill>
                <a:effectLst/>
                <a:latin typeface="+mn-lt"/>
                <a:ea typeface="DengXian" panose="02010600030101010101" pitchFamily="2" charset="-122"/>
              </a:rPr>
              <a:t> </a:t>
            </a:r>
            <a:r>
              <a:rPr lang="en-US" b="0" dirty="0">
                <a:solidFill>
                  <a:schemeClr val="accent1">
                    <a:lumMod val="50000"/>
                  </a:schemeClr>
                </a:solidFill>
                <a:effectLst/>
                <a:latin typeface="+mn-lt"/>
                <a:ea typeface="DengXian" panose="02010600030101010101" pitchFamily="2" charset="-122"/>
              </a:rPr>
              <a:t>colliders proposed, LEP3 provides similar luminosity for ZH production, higher luminosity at lower energies and options for multiple experiments, </a:t>
            </a:r>
            <a:r>
              <a:rPr lang="en-US" dirty="0">
                <a:solidFill>
                  <a:schemeClr val="accent1">
                    <a:lumMod val="50000"/>
                  </a:schemeClr>
                </a:solidFill>
                <a:effectLst/>
                <a:latin typeface="+mn-lt"/>
                <a:ea typeface="DengXian" panose="02010600030101010101" pitchFamily="2" charset="-122"/>
              </a:rPr>
              <a:t>all at a much lower cost</a:t>
            </a:r>
            <a:r>
              <a:rPr lang="en-CH" b="0" dirty="0">
                <a:solidFill>
                  <a:schemeClr val="accent1">
                    <a:lumMod val="50000"/>
                  </a:schemeClr>
                </a:solidFill>
                <a:effectLst/>
                <a:latin typeface="+mn-lt"/>
                <a:ea typeface="DengXian" panose="02010600030101010101" pitchFamily="2" charset="-122"/>
              </a:rPr>
              <a:t>. </a:t>
            </a:r>
          </a:p>
          <a:p>
            <a:pPr marL="342900" indent="-342900">
              <a:buFont typeface="Arial" panose="020B0604020202020204" pitchFamily="34" charset="0"/>
              <a:buChar char="•"/>
            </a:pPr>
            <a:r>
              <a:rPr lang="en-IT" b="0">
                <a:solidFill>
                  <a:schemeClr val="accent1">
                    <a:lumMod val="50000"/>
                  </a:schemeClr>
                </a:solidFill>
                <a:latin typeface="+mn-lt"/>
              </a:rPr>
              <a:t>Leave</a:t>
            </a:r>
            <a:r>
              <a:rPr lang="en-GB" b="0" dirty="0">
                <a:solidFill>
                  <a:schemeClr val="accent1">
                    <a:lumMod val="50000"/>
                  </a:schemeClr>
                </a:solidFill>
                <a:latin typeface="+mn-lt"/>
              </a:rPr>
              <a:t>s</a:t>
            </a:r>
            <a:r>
              <a:rPr lang="en-IT" b="0">
                <a:solidFill>
                  <a:schemeClr val="accent1">
                    <a:lumMod val="50000"/>
                  </a:schemeClr>
                </a:solidFill>
                <a:latin typeface="+mn-lt"/>
              </a:rPr>
              <a:t> room (time, budget, resources) for further development of </a:t>
            </a:r>
            <a:r>
              <a:rPr lang="en-GB" dirty="0">
                <a:solidFill>
                  <a:schemeClr val="accent1">
                    <a:lumMod val="50000"/>
                  </a:schemeClr>
                </a:solidFill>
                <a:latin typeface="+mn-lt"/>
              </a:rPr>
              <a:t>THE</a:t>
            </a:r>
            <a:r>
              <a:rPr lang="en-IT" b="0">
                <a:solidFill>
                  <a:schemeClr val="accent1">
                    <a:lumMod val="50000"/>
                  </a:schemeClr>
                </a:solidFill>
                <a:latin typeface="+mn-lt"/>
              </a:rPr>
              <a:t> machine </a:t>
            </a:r>
            <a:r>
              <a:rPr lang="en-GB" b="0" dirty="0">
                <a:solidFill>
                  <a:schemeClr val="accent1">
                    <a:lumMod val="50000"/>
                  </a:schemeClr>
                </a:solidFill>
                <a:latin typeface="+mn-lt"/>
              </a:rPr>
              <a:t>that can</a:t>
            </a:r>
            <a:r>
              <a:rPr lang="en-IT" b="0">
                <a:solidFill>
                  <a:schemeClr val="accent1">
                    <a:lumMod val="50000"/>
                  </a:schemeClr>
                </a:solidFill>
                <a:latin typeface="+mn-lt"/>
              </a:rPr>
              <a:t> probe directly the energy frontier</a:t>
            </a:r>
            <a:r>
              <a:rPr lang="en-GB" b="0" dirty="0">
                <a:solidFill>
                  <a:schemeClr val="accent1">
                    <a:lumMod val="50000"/>
                  </a:schemeClr>
                </a:solidFill>
                <a:latin typeface="+mn-lt"/>
              </a:rPr>
              <a:t> at a √</a:t>
            </a:r>
            <a:r>
              <a:rPr lang="en-GB" b="0" dirty="0" err="1">
                <a:solidFill>
                  <a:schemeClr val="accent1">
                    <a:lumMod val="50000"/>
                  </a:schemeClr>
                </a:solidFill>
              </a:rPr>
              <a:t>ŝ</a:t>
            </a:r>
            <a:r>
              <a:rPr lang="en-GB" b="0" dirty="0">
                <a:solidFill>
                  <a:schemeClr val="accent1">
                    <a:lumMod val="50000"/>
                  </a:schemeClr>
                </a:solidFill>
                <a:latin typeface="+mn-lt"/>
              </a:rPr>
              <a:t> ~ 10 times LHC.</a:t>
            </a:r>
          </a:p>
          <a:p>
            <a:pPr marL="342900" indent="-342900">
              <a:buFont typeface="Arial" panose="020B0604020202020204" pitchFamily="34" charset="0"/>
              <a:buChar char="•"/>
            </a:pPr>
            <a:r>
              <a:rPr lang="en-GB" b="0" dirty="0">
                <a:solidFill>
                  <a:schemeClr val="accent1">
                    <a:lumMod val="50000"/>
                  </a:schemeClr>
                </a:solidFill>
                <a:latin typeface="+mn-lt"/>
              </a:rPr>
              <a:t>A real strategy for Europe, when resorting to such a plan “B” </a:t>
            </a:r>
            <a:r>
              <a:rPr lang="en-GB" dirty="0">
                <a:solidFill>
                  <a:schemeClr val="accent1">
                    <a:lumMod val="50000"/>
                  </a:schemeClr>
                </a:solidFill>
                <a:latin typeface="+mn-lt"/>
              </a:rPr>
              <a:t>MUST</a:t>
            </a:r>
            <a:r>
              <a:rPr lang="en-GB" b="0" dirty="0">
                <a:solidFill>
                  <a:schemeClr val="accent1">
                    <a:lumMod val="50000"/>
                  </a:schemeClr>
                </a:solidFill>
                <a:latin typeface="+mn-lt"/>
              </a:rPr>
              <a:t> include a long-term plan beyond LEP3, as well.</a:t>
            </a:r>
          </a:p>
        </p:txBody>
      </p:sp>
      <p:sp>
        <p:nvSpPr>
          <p:cNvPr id="4" name="TextBox 3">
            <a:extLst>
              <a:ext uri="{FF2B5EF4-FFF2-40B4-BE49-F238E27FC236}">
                <a16:creationId xmlns:a16="http://schemas.microsoft.com/office/drawing/2014/main" id="{AA4F73DF-BE0E-9EEC-61DE-096C56F0529A}"/>
              </a:ext>
            </a:extLst>
          </p:cNvPr>
          <p:cNvSpPr txBox="1"/>
          <p:nvPr/>
        </p:nvSpPr>
        <p:spPr>
          <a:xfrm>
            <a:off x="409469" y="995272"/>
            <a:ext cx="9215700" cy="707886"/>
          </a:xfrm>
          <a:prstGeom prst="rect">
            <a:avLst/>
          </a:prstGeom>
          <a:noFill/>
        </p:spPr>
        <p:txBody>
          <a:bodyPr wrap="square">
            <a:spAutoFit/>
          </a:bodyPr>
          <a:lstStyle/>
          <a:p>
            <a:r>
              <a:rPr lang="en-CH" dirty="0">
                <a:solidFill>
                  <a:srgbClr val="FF0000"/>
                </a:solidFill>
                <a:effectLst/>
                <a:latin typeface="+mn-lt"/>
                <a:ea typeface="DengXian" panose="02010600030101010101" pitchFamily="2" charset="-122"/>
              </a:rPr>
              <a:t>We assume that</a:t>
            </a:r>
            <a:r>
              <a:rPr lang="en-US" dirty="0">
                <a:solidFill>
                  <a:srgbClr val="FF0000"/>
                </a:solidFill>
                <a:effectLst/>
                <a:latin typeface="+mn-lt"/>
                <a:ea typeface="DengXian" panose="02010600030101010101" pitchFamily="2" charset="-122"/>
              </a:rPr>
              <a:t> FCC-ee and FCC-</a:t>
            </a:r>
            <a:r>
              <a:rPr lang="en-US" dirty="0" err="1">
                <a:solidFill>
                  <a:srgbClr val="FF0000"/>
                </a:solidFill>
                <a:effectLst/>
                <a:latin typeface="+mn-lt"/>
                <a:ea typeface="DengXian" panose="02010600030101010101" pitchFamily="2" charset="-122"/>
              </a:rPr>
              <a:t>hh</a:t>
            </a:r>
            <a:r>
              <a:rPr lang="en-US" dirty="0">
                <a:solidFill>
                  <a:srgbClr val="FF0000"/>
                </a:solidFill>
                <a:effectLst/>
                <a:latin typeface="+mn-lt"/>
                <a:ea typeface="DengXian" panose="02010600030101010101" pitchFamily="2" charset="-122"/>
              </a:rPr>
              <a:t> will be</a:t>
            </a:r>
            <a:r>
              <a:rPr lang="en-CH" dirty="0">
                <a:solidFill>
                  <a:srgbClr val="FF0000"/>
                </a:solidFill>
                <a:effectLst/>
                <a:latin typeface="+mn-lt"/>
                <a:ea typeface="DengXian" panose="02010600030101010101" pitchFamily="2" charset="-122"/>
              </a:rPr>
              <a:t> the preferred option (justifiably so) for CERN’s future</a:t>
            </a:r>
            <a:r>
              <a:rPr lang="en-CH" dirty="0">
                <a:solidFill>
                  <a:srgbClr val="FF0000"/>
                </a:solidFill>
                <a:effectLst/>
                <a:latin typeface="+mn-lt"/>
              </a:rPr>
              <a:t> </a:t>
            </a:r>
            <a:endParaRPr lang="en-CH" dirty="0">
              <a:solidFill>
                <a:srgbClr val="FF0000"/>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6F58-04D0-A20A-7859-CCF095696BB0}"/>
              </a:ext>
            </a:extLst>
          </p:cNvPr>
          <p:cNvSpPr>
            <a:spLocks noGrp="1"/>
          </p:cNvSpPr>
          <p:nvPr>
            <p:ph type="title"/>
          </p:nvPr>
        </p:nvSpPr>
        <p:spPr/>
        <p:txBody>
          <a:bodyPr/>
          <a:lstStyle/>
          <a:p>
            <a:r>
              <a:rPr lang="en-CH" dirty="0"/>
              <a:t>Layout of Talk</a:t>
            </a:r>
          </a:p>
        </p:txBody>
      </p:sp>
      <p:sp>
        <p:nvSpPr>
          <p:cNvPr id="3" name="Content Placeholder 2">
            <a:extLst>
              <a:ext uri="{FF2B5EF4-FFF2-40B4-BE49-F238E27FC236}">
                <a16:creationId xmlns:a16="http://schemas.microsoft.com/office/drawing/2014/main" id="{4220C48B-9323-7E01-6100-67B0AFD4748B}"/>
              </a:ext>
            </a:extLst>
          </p:cNvPr>
          <p:cNvSpPr>
            <a:spLocks noGrp="1"/>
          </p:cNvSpPr>
          <p:nvPr>
            <p:ph idx="1"/>
          </p:nvPr>
        </p:nvSpPr>
        <p:spPr>
          <a:xfrm>
            <a:off x="387573" y="1124744"/>
            <a:ext cx="9210228" cy="4781128"/>
          </a:xfrm>
        </p:spPr>
        <p:txBody>
          <a:bodyPr/>
          <a:lstStyle/>
          <a:p>
            <a:r>
              <a:rPr lang="en-GB" dirty="0">
                <a:solidFill>
                  <a:schemeClr val="accent6"/>
                </a:solidFill>
              </a:rPr>
              <a:t>Introduction</a:t>
            </a:r>
          </a:p>
          <a:p>
            <a:r>
              <a:rPr lang="en-GB" dirty="0">
                <a:solidFill>
                  <a:schemeClr val="accent6"/>
                </a:solidFill>
              </a:rPr>
              <a:t>Technical Parameters and key issues </a:t>
            </a:r>
          </a:p>
          <a:p>
            <a:r>
              <a:rPr lang="en-GB" dirty="0">
                <a:solidFill>
                  <a:schemeClr val="accent6"/>
                </a:solidFill>
              </a:rPr>
              <a:t>R&amp;D needs </a:t>
            </a:r>
            <a:r>
              <a:rPr lang="en-GB" dirty="0">
                <a:solidFill>
                  <a:srgbClr val="00B0F0"/>
                </a:solidFill>
              </a:rPr>
              <a:t>– in general are similar to those for FCC-ee. </a:t>
            </a:r>
            <a:br>
              <a:rPr lang="en-GB" dirty="0">
                <a:solidFill>
                  <a:srgbClr val="00B0F0"/>
                </a:solidFill>
              </a:rPr>
            </a:br>
            <a:r>
              <a:rPr lang="en-GB" dirty="0">
                <a:solidFill>
                  <a:srgbClr val="00B0F0"/>
                </a:solidFill>
              </a:rPr>
              <a:t>Two are of particular relevance for LEP3 – high power fundamental power couplers, nested superconducting quadrupoles/</a:t>
            </a:r>
            <a:r>
              <a:rPr lang="en-GB" dirty="0" err="1">
                <a:solidFill>
                  <a:srgbClr val="00B0F0"/>
                </a:solidFill>
              </a:rPr>
              <a:t>sextupoles</a:t>
            </a:r>
            <a:r>
              <a:rPr lang="en-GB" dirty="0">
                <a:solidFill>
                  <a:srgbClr val="00B0F0"/>
                </a:solidFill>
              </a:rPr>
              <a:t>. Plus dedicated studies (see later)</a:t>
            </a:r>
          </a:p>
          <a:p>
            <a:r>
              <a:rPr lang="en-GB" dirty="0">
                <a:solidFill>
                  <a:schemeClr val="accent6"/>
                </a:solidFill>
              </a:rPr>
              <a:t>Physics running scenarios: (centre-of-mass energies, luminosities, ..); </a:t>
            </a:r>
          </a:p>
          <a:p>
            <a:r>
              <a:rPr lang="en-GB" dirty="0">
                <a:solidFill>
                  <a:schemeClr val="accent6"/>
                </a:solidFill>
              </a:rPr>
              <a:t>Resource requirements (capital cost for construction of the accelerator and the detectors) </a:t>
            </a:r>
          </a:p>
          <a:p>
            <a:r>
              <a:rPr lang="en-GB" dirty="0">
                <a:solidFill>
                  <a:srgbClr val="00B050"/>
                </a:solidFill>
              </a:rPr>
              <a:t>Annual cost of operation at each stage, human resources;</a:t>
            </a:r>
          </a:p>
          <a:p>
            <a:r>
              <a:rPr lang="en-GB" dirty="0">
                <a:solidFill>
                  <a:srgbClr val="0070C0"/>
                </a:solidFill>
              </a:rPr>
              <a:t>Environmental impact (peak (MW) and integrated energy consumption:</a:t>
            </a:r>
            <a:br>
              <a:rPr lang="en-GB" dirty="0">
                <a:solidFill>
                  <a:srgbClr val="0070C0"/>
                </a:solidFill>
              </a:rPr>
            </a:br>
            <a:r>
              <a:rPr lang="en-GB" dirty="0">
                <a:solidFill>
                  <a:srgbClr val="00B0F0"/>
                </a:solidFill>
              </a:rPr>
              <a:t> 250 MW at ZH and 185 MW at Z),  ~TWh/yr during running.</a:t>
            </a:r>
          </a:p>
          <a:p>
            <a:r>
              <a:rPr lang="en-GB" dirty="0">
                <a:solidFill>
                  <a:srgbClr val="0070C0"/>
                </a:solidFill>
              </a:rPr>
              <a:t>CO</a:t>
            </a:r>
            <a:r>
              <a:rPr lang="en-GB" baseline="-25000" dirty="0">
                <a:solidFill>
                  <a:srgbClr val="0070C0"/>
                </a:solidFill>
              </a:rPr>
              <a:t>2</a:t>
            </a:r>
            <a:r>
              <a:rPr lang="en-GB" dirty="0">
                <a:solidFill>
                  <a:srgbClr val="0070C0"/>
                </a:solidFill>
              </a:rPr>
              <a:t> equivalent cost of construction – much lower “cost” as little construction is envisaged  </a:t>
            </a:r>
          </a:p>
          <a:p>
            <a:r>
              <a:rPr lang="en-GB" dirty="0">
                <a:solidFill>
                  <a:srgbClr val="0070C0"/>
                </a:solidFill>
              </a:rPr>
              <a:t>Timeline (technically limited? </a:t>
            </a:r>
            <a:r>
              <a:rPr lang="en-GB" dirty="0">
                <a:solidFill>
                  <a:srgbClr val="00B0F0"/>
                </a:solidFill>
              </a:rPr>
              <a:t>Start data-taking ~ 5 years after HL-LHC stop; time for approval/feasibility? TDRs by mid-2030’s). </a:t>
            </a:r>
          </a:p>
          <a:p>
            <a:endParaRPr lang="en-GB" dirty="0">
              <a:solidFill>
                <a:schemeClr val="accent6"/>
              </a:solidFill>
            </a:endParaRPr>
          </a:p>
          <a:p>
            <a:r>
              <a:rPr lang="en-GB" dirty="0">
                <a:solidFill>
                  <a:srgbClr val="00B050"/>
                </a:solidFill>
              </a:rPr>
              <a:t>Physics potential - will also be compared by Physics Preparatory Groups (PPG)</a:t>
            </a:r>
          </a:p>
        </p:txBody>
      </p:sp>
      <p:sp>
        <p:nvSpPr>
          <p:cNvPr id="4" name="Date Placeholder 3">
            <a:extLst>
              <a:ext uri="{FF2B5EF4-FFF2-40B4-BE49-F238E27FC236}">
                <a16:creationId xmlns:a16="http://schemas.microsoft.com/office/drawing/2014/main" id="{A9EB30DC-C002-0823-4EAA-E516CE06677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F9BB45A-82ED-2965-3966-82264B02E095}"/>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B4F1055D-CC99-030B-3AB4-7D16DD6F2E2D}"/>
              </a:ext>
            </a:extLst>
          </p:cNvPr>
          <p:cNvSpPr>
            <a:spLocks noGrp="1"/>
          </p:cNvSpPr>
          <p:nvPr>
            <p:ph type="sldNum" sz="quarter" idx="12"/>
          </p:nvPr>
        </p:nvSpPr>
        <p:spPr/>
        <p:txBody>
          <a:bodyPr/>
          <a:lstStyle/>
          <a:p>
            <a:pPr>
              <a:defRPr/>
            </a:pPr>
            <a:fld id="{F65926A7-082C-7F44-B9C5-8689AE7B2BEF}" type="slidenum">
              <a:rPr lang="en-US" altLang="en-CH" smtClean="0"/>
              <a:pPr>
                <a:defRPr/>
              </a:pPr>
              <a:t>2</a:t>
            </a:fld>
            <a:endParaRPr lang="en-US" altLang="en-CH"/>
          </a:p>
        </p:txBody>
      </p:sp>
    </p:spTree>
    <p:extLst>
      <p:ext uri="{BB962C8B-B14F-4D97-AF65-F5344CB8AC3E}">
        <p14:creationId xmlns:p14="http://schemas.microsoft.com/office/powerpoint/2010/main" val="129459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4E6E690-607C-6089-8C2C-E28379DB6A77}"/>
              </a:ext>
            </a:extLst>
          </p:cNvPr>
          <p:cNvSpPr>
            <a:spLocks noGrp="1" noChangeArrowheads="1"/>
          </p:cNvSpPr>
          <p:nvPr>
            <p:ph type="title"/>
          </p:nvPr>
        </p:nvSpPr>
        <p:spPr/>
        <p:txBody>
          <a:bodyPr/>
          <a:lstStyle/>
          <a:p>
            <a:r>
              <a:rPr lang="en-CH" altLang="en-CH" dirty="0"/>
              <a:t>Introduction: Possibilities for PP’s Future</a:t>
            </a:r>
          </a:p>
        </p:txBody>
      </p:sp>
      <p:sp>
        <p:nvSpPr>
          <p:cNvPr id="36866" name="Date Placeholder 3">
            <a:extLst>
              <a:ext uri="{FF2B5EF4-FFF2-40B4-BE49-F238E27FC236}">
                <a16:creationId xmlns:a16="http://schemas.microsoft.com/office/drawing/2014/main" id="{F6827C8E-FE07-997D-AA67-31C00AC4E558}"/>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6867" name="Footer Placeholder 4">
            <a:extLst>
              <a:ext uri="{FF2B5EF4-FFF2-40B4-BE49-F238E27FC236}">
                <a16:creationId xmlns:a16="http://schemas.microsoft.com/office/drawing/2014/main" id="{9B7B5257-1BBE-E8B3-AE2B-8969521CD98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6868" name="Slide Number Placeholder 5">
            <a:extLst>
              <a:ext uri="{FF2B5EF4-FFF2-40B4-BE49-F238E27FC236}">
                <a16:creationId xmlns:a16="http://schemas.microsoft.com/office/drawing/2014/main" id="{FA0B8F11-03D2-1136-7DD0-EBB85725E0A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9444897E-14E7-AB48-9236-77F04460795C}" type="slidenum">
              <a:rPr lang="en-US" altLang="en-CH" sz="800" b="0" smtClean="0"/>
              <a:pPr/>
              <a:t>3</a:t>
            </a:fld>
            <a:endParaRPr lang="en-US" altLang="en-CH" sz="800" b="0"/>
          </a:p>
        </p:txBody>
      </p:sp>
      <p:sp>
        <p:nvSpPr>
          <p:cNvPr id="8" name="TextBox 7">
            <a:extLst>
              <a:ext uri="{FF2B5EF4-FFF2-40B4-BE49-F238E27FC236}">
                <a16:creationId xmlns:a16="http://schemas.microsoft.com/office/drawing/2014/main" id="{214947D8-4B34-06A0-39E3-8B50D35C102E}"/>
              </a:ext>
            </a:extLst>
          </p:cNvPr>
          <p:cNvSpPr txBox="1"/>
          <p:nvPr/>
        </p:nvSpPr>
        <p:spPr>
          <a:xfrm>
            <a:off x="486222" y="2763508"/>
            <a:ext cx="8915623" cy="646331"/>
          </a:xfrm>
          <a:prstGeom prst="rect">
            <a:avLst/>
          </a:prstGeom>
          <a:noFill/>
        </p:spPr>
        <p:txBody>
          <a:bodyPr wrap="square">
            <a:spAutoFit/>
          </a:bodyPr>
          <a:lstStyle/>
          <a:p>
            <a:pPr>
              <a:defRPr/>
            </a:pPr>
            <a:r>
              <a:rPr lang="en-CH" sz="1800" b="0" dirty="0">
                <a:solidFill>
                  <a:schemeClr val="accent2"/>
                </a:solidFill>
                <a:latin typeface="+mj-lt"/>
                <a:ea typeface="DengXian" panose="02010600030101010101" pitchFamily="2" charset="-122"/>
              </a:rPr>
              <a:t>If FCC(ee) or CEPC is built then a </a:t>
            </a:r>
            <a:r>
              <a:rPr lang="en-CH" sz="1800" dirty="0">
                <a:solidFill>
                  <a:schemeClr val="accent2"/>
                </a:solidFill>
                <a:latin typeface="+mj-lt"/>
                <a:ea typeface="DengXian" panose="02010600030101010101" pitchFamily="2" charset="-122"/>
              </a:rPr>
              <a:t>~100 TeV hadron collider</a:t>
            </a:r>
            <a:r>
              <a:rPr lang="en-CH" sz="1800" b="0" dirty="0">
                <a:solidFill>
                  <a:schemeClr val="accent2"/>
                </a:solidFill>
                <a:latin typeface="+mj-lt"/>
                <a:ea typeface="DengXian" panose="02010600030101010101" pitchFamily="2" charset="-122"/>
              </a:rPr>
              <a:t> would be the obvious next step. </a:t>
            </a:r>
          </a:p>
        </p:txBody>
      </p:sp>
      <p:sp>
        <p:nvSpPr>
          <p:cNvPr id="10" name="TextBox 9">
            <a:extLst>
              <a:ext uri="{FF2B5EF4-FFF2-40B4-BE49-F238E27FC236}">
                <a16:creationId xmlns:a16="http://schemas.microsoft.com/office/drawing/2014/main" id="{29770E6C-DA47-E4E0-854B-555D63552730}"/>
              </a:ext>
            </a:extLst>
          </p:cNvPr>
          <p:cNvSpPr txBox="1"/>
          <p:nvPr/>
        </p:nvSpPr>
        <p:spPr>
          <a:xfrm>
            <a:off x="486222" y="3586953"/>
            <a:ext cx="9003282" cy="1667251"/>
          </a:xfrm>
          <a:prstGeom prst="rect">
            <a:avLst/>
          </a:prstGeom>
          <a:noFill/>
        </p:spPr>
        <p:txBody>
          <a:bodyPr wrap="square">
            <a:spAutoFit/>
          </a:bodyPr>
          <a:lstStyle/>
          <a:p>
            <a:pPr algn="just">
              <a:lnSpc>
                <a:spcPct val="115000"/>
              </a:lnSpc>
              <a:spcAft>
                <a:spcPts val="800"/>
              </a:spcAft>
              <a:defRPr/>
            </a:pPr>
            <a:r>
              <a:rPr lang="en-CH" sz="1800" kern="100" dirty="0">
                <a:solidFill>
                  <a:schemeClr val="accent2"/>
                </a:solidFill>
                <a:latin typeface="+mj-lt"/>
                <a:ea typeface="DengXian" panose="02010600030101010101" pitchFamily="2" charset="-122"/>
                <a:cs typeface="Arial" panose="020B0604020202020204" pitchFamily="34" charset="0"/>
              </a:rPr>
              <a:t>Muon colliders </a:t>
            </a:r>
            <a:r>
              <a:rPr lang="en-CH" sz="1800" b="0" kern="100" dirty="0">
                <a:solidFill>
                  <a:schemeClr val="accent2"/>
                </a:solidFill>
                <a:latin typeface="+mj-lt"/>
                <a:ea typeface="DengXian" panose="02010600030101010101" pitchFamily="2" charset="-122"/>
                <a:cs typeface="Arial" panose="020B0604020202020204" pitchFamily="34" charset="0"/>
              </a:rPr>
              <a:t>may provide alternative approach to reach constituent com energies of 10 TeV or higher. </a:t>
            </a:r>
            <a:endParaRPr lang="en-CH" sz="1600" b="0" kern="100" dirty="0">
              <a:solidFill>
                <a:schemeClr val="accent2"/>
              </a:solidFill>
              <a:latin typeface="+mj-lt"/>
              <a:ea typeface="DengXian" panose="02010600030101010101" pitchFamily="2" charset="-122"/>
              <a:cs typeface="Arial" panose="020B0604020202020204" pitchFamily="34" charset="0"/>
            </a:endParaRPr>
          </a:p>
          <a:p>
            <a:pPr algn="just">
              <a:lnSpc>
                <a:spcPct val="115000"/>
              </a:lnSpc>
              <a:spcAft>
                <a:spcPts val="800"/>
              </a:spcAft>
              <a:defRPr/>
            </a:pPr>
            <a:r>
              <a:rPr lang="en-CH" sz="1600" b="0" kern="100" dirty="0">
                <a:solidFill>
                  <a:schemeClr val="accent2"/>
                </a:solidFill>
                <a:latin typeface="+mj-lt"/>
                <a:ea typeface="DengXian" panose="02010600030101010101" pitchFamily="2" charset="-122"/>
                <a:cs typeface="Arial" panose="020B0604020202020204" pitchFamily="34" charset="0"/>
              </a:rPr>
              <a:t>P</a:t>
            </a:r>
            <a:r>
              <a:rPr lang="en-CH" sz="1600" b="0" kern="100" dirty="0">
                <a:latin typeface="+mj-lt"/>
                <a:ea typeface="DengXian" panose="02010600030101010101" pitchFamily="2" charset="-122"/>
                <a:cs typeface="Arial" panose="020B0604020202020204" pitchFamily="34" charset="0"/>
              </a:rPr>
              <a:t>rogramme could have milestones along the way that would deliver physics as the R&amp;D progresses - muon driven neutrino beams for experiments such as nuSTORM or those on neutrino/antineutrino factories.)</a:t>
            </a:r>
          </a:p>
        </p:txBody>
      </p:sp>
      <p:sp>
        <p:nvSpPr>
          <p:cNvPr id="3" name="TextBox 2">
            <a:extLst>
              <a:ext uri="{FF2B5EF4-FFF2-40B4-BE49-F238E27FC236}">
                <a16:creationId xmlns:a16="http://schemas.microsoft.com/office/drawing/2014/main" id="{6391B691-9F46-B7A8-023F-57095364D3A6}"/>
              </a:ext>
            </a:extLst>
          </p:cNvPr>
          <p:cNvSpPr txBox="1"/>
          <p:nvPr/>
        </p:nvSpPr>
        <p:spPr>
          <a:xfrm>
            <a:off x="478862" y="1781320"/>
            <a:ext cx="8915623" cy="677108"/>
          </a:xfrm>
          <a:prstGeom prst="rect">
            <a:avLst/>
          </a:prstGeom>
          <a:noFill/>
        </p:spPr>
        <p:txBody>
          <a:bodyPr wrap="square">
            <a:spAutoFit/>
          </a:bodyPr>
          <a:lstStyle/>
          <a:p>
            <a:pPr>
              <a:defRPr/>
            </a:pPr>
            <a:r>
              <a:rPr lang="en-CH" sz="1800" dirty="0">
                <a:solidFill>
                  <a:srgbClr val="FF0000"/>
                </a:solidFill>
                <a:latin typeface="+mj-lt"/>
                <a:ea typeface="DengXian" panose="02010600030101010101" pitchFamily="2" charset="-122"/>
              </a:rPr>
              <a:t>Long-Term Aim in particle physics:  </a:t>
            </a:r>
            <a:r>
              <a:rPr lang="en-CH" sz="1800" b="0" dirty="0">
                <a:solidFill>
                  <a:srgbClr val="FF0000"/>
                </a:solidFill>
                <a:latin typeface="+mj-lt"/>
                <a:ea typeface="DengXian" panose="02010600030101010101" pitchFamily="2" charset="-122"/>
              </a:rPr>
              <a:t>an accelerator </a:t>
            </a:r>
            <a:r>
              <a:rPr lang="en-CH" sz="1800" b="0">
                <a:solidFill>
                  <a:srgbClr val="FF0000"/>
                </a:solidFill>
                <a:latin typeface="+mj-lt"/>
                <a:ea typeface="DengXian" panose="02010600030101010101" pitchFamily="2" charset="-122"/>
              </a:rPr>
              <a:t>with √</a:t>
            </a:r>
            <a:r>
              <a:rPr lang="en-GB" b="0" dirty="0" err="1">
                <a:solidFill>
                  <a:srgbClr val="FF0000"/>
                </a:solidFill>
              </a:rPr>
              <a:t>ŝ</a:t>
            </a:r>
            <a:r>
              <a:rPr lang="en-CH" sz="1800" b="0" dirty="0">
                <a:solidFill>
                  <a:srgbClr val="FF0000"/>
                </a:solidFill>
                <a:latin typeface="+mj-lt"/>
                <a:ea typeface="DengXian" panose="02010600030101010101" pitchFamily="2" charset="-122"/>
              </a:rPr>
              <a:t> ~10 times higher than LHC (1-2 </a:t>
            </a:r>
            <a:r>
              <a:rPr lang="en-CH" sz="1800" b="0" kern="100" dirty="0">
                <a:solidFill>
                  <a:srgbClr val="FF0000"/>
                </a:solidFill>
                <a:ea typeface="DengXian" panose="02010600030101010101" pitchFamily="2" charset="-122"/>
                <a:cs typeface="Arial" panose="020B0604020202020204" pitchFamily="34" charset="0"/>
              </a:rPr>
              <a:t>→</a:t>
            </a:r>
            <a:r>
              <a:rPr lang="en-CH" sz="1800" b="0" dirty="0">
                <a:solidFill>
                  <a:srgbClr val="FF0000"/>
                </a:solidFill>
                <a:latin typeface="+mj-lt"/>
                <a:ea typeface="DengXian" panose="02010600030101010101" pitchFamily="2" charset="-122"/>
              </a:rPr>
              <a:t> ~10 TeV).</a:t>
            </a:r>
            <a:endParaRPr lang="en-CH" sz="1800" b="0" dirty="0">
              <a:solidFill>
                <a:srgbClr val="FF000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oter Placeholder 4">
            <a:extLst>
              <a:ext uri="{FF2B5EF4-FFF2-40B4-BE49-F238E27FC236}">
                <a16:creationId xmlns:a16="http://schemas.microsoft.com/office/drawing/2014/main" id="{6101646A-9D43-BC9E-9A3B-77A5402DB6BB}"/>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14338" name="Slide Number Placeholder 5">
            <a:extLst>
              <a:ext uri="{FF2B5EF4-FFF2-40B4-BE49-F238E27FC236}">
                <a16:creationId xmlns:a16="http://schemas.microsoft.com/office/drawing/2014/main" id="{114F8C8C-8D83-1839-BE96-F9320DBEC86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B3DEB3AF-5488-F847-872E-E8A86BEA0745}" type="slidenum">
              <a:rPr lang="en-US" altLang="en-CH" sz="800" b="0" smtClean="0"/>
              <a:pPr/>
              <a:t>4</a:t>
            </a:fld>
            <a:endParaRPr lang="en-US" altLang="en-CH" sz="800" b="0"/>
          </a:p>
        </p:txBody>
      </p:sp>
      <p:sp>
        <p:nvSpPr>
          <p:cNvPr id="14339" name="Rectangle 2">
            <a:extLst>
              <a:ext uri="{FF2B5EF4-FFF2-40B4-BE49-F238E27FC236}">
                <a16:creationId xmlns:a16="http://schemas.microsoft.com/office/drawing/2014/main" id="{3F05441E-3CDA-9DA1-A8F8-3B999296B7D2}"/>
              </a:ext>
            </a:extLst>
          </p:cNvPr>
          <p:cNvSpPr>
            <a:spLocks noGrp="1" noChangeArrowheads="1"/>
          </p:cNvSpPr>
          <p:nvPr>
            <p:ph type="title"/>
          </p:nvPr>
        </p:nvSpPr>
        <p:spPr>
          <a:xfrm>
            <a:off x="776536" y="475696"/>
            <a:ext cx="9217025" cy="361950"/>
          </a:xfrm>
        </p:spPr>
        <p:txBody>
          <a:bodyPr anchor="b"/>
          <a:lstStyle/>
          <a:p>
            <a:r>
              <a:rPr lang="en-GB" altLang="en-CH" dirty="0"/>
              <a:t>Setting the Scene 2: ESPP Request for Alternatives</a:t>
            </a:r>
            <a:endParaRPr lang="en-US" altLang="en-CH" dirty="0"/>
          </a:p>
        </p:txBody>
      </p:sp>
      <p:sp>
        <p:nvSpPr>
          <p:cNvPr id="14340" name="Date Placeholder 4">
            <a:extLst>
              <a:ext uri="{FF2B5EF4-FFF2-40B4-BE49-F238E27FC236}">
                <a16:creationId xmlns:a16="http://schemas.microsoft.com/office/drawing/2014/main" id="{33656833-54B6-74A5-5FEC-82087CDD3A52}"/>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 name="TextBox 2">
            <a:extLst>
              <a:ext uri="{FF2B5EF4-FFF2-40B4-BE49-F238E27FC236}">
                <a16:creationId xmlns:a16="http://schemas.microsoft.com/office/drawing/2014/main" id="{4FC4B303-B37B-5BFF-BFEF-83F175064C1B}"/>
              </a:ext>
            </a:extLst>
          </p:cNvPr>
          <p:cNvSpPr txBox="1"/>
          <p:nvPr/>
        </p:nvSpPr>
        <p:spPr>
          <a:xfrm>
            <a:off x="182258" y="2039937"/>
            <a:ext cx="9432925" cy="2616101"/>
          </a:xfrm>
          <a:prstGeom prst="rect">
            <a:avLst/>
          </a:prstGeom>
          <a:noFill/>
        </p:spPr>
        <p:txBody>
          <a:bodyPr>
            <a:spAutoFit/>
          </a:bodyPr>
          <a:lstStyle/>
          <a:p>
            <a:pPr>
              <a:defRPr/>
            </a:pPr>
            <a:r>
              <a:rPr lang="en-GB" sz="1800" dirty="0">
                <a:solidFill>
                  <a:srgbClr val="FF0000"/>
                </a:solidFill>
                <a:latin typeface="+mn-lt"/>
              </a:rPr>
              <a:t>However</a:t>
            </a:r>
            <a:r>
              <a:rPr lang="en-GB" sz="1800" dirty="0">
                <a:solidFill>
                  <a:schemeClr val="accent2"/>
                </a:solidFill>
                <a:latin typeface="+mn-lt"/>
              </a:rPr>
              <a:t>, the ESG's remit explicitly states that “The Strategy update should include the preferred option for the next collider at CERN and prioritised alternative options to be pursued if the chosen preferred plan turns out not to be feasible or competitive”. </a:t>
            </a:r>
          </a:p>
          <a:p>
            <a:pPr>
              <a:defRPr/>
            </a:pPr>
            <a:endParaRPr lang="en-GB" sz="1800" dirty="0">
              <a:solidFill>
                <a:schemeClr val="accent2"/>
              </a:solidFill>
              <a:latin typeface="+mn-lt"/>
            </a:endParaRPr>
          </a:p>
          <a:p>
            <a:pPr>
              <a:defRPr/>
            </a:pPr>
            <a:r>
              <a:rPr lang="en-GB" sz="1800" dirty="0">
                <a:solidFill>
                  <a:schemeClr val="accent2"/>
                </a:solidFill>
                <a:latin typeface="+mn-lt"/>
              </a:rPr>
              <a:t>In this context we take “not feasible” to mean “not affordable”.</a:t>
            </a:r>
            <a:endParaRPr lang="en-GB" dirty="0">
              <a:solidFill>
                <a:schemeClr val="accent2"/>
              </a:solidFill>
              <a:latin typeface="+mn-lt"/>
            </a:endParaRPr>
          </a:p>
          <a:p>
            <a:pPr>
              <a:defRPr/>
            </a:pPr>
            <a:endParaRPr lang="en-GB" sz="1800" b="0" dirty="0">
              <a:solidFill>
                <a:schemeClr val="accent2"/>
              </a:solidFill>
            </a:endParaRPr>
          </a:p>
          <a:p>
            <a:pPr>
              <a:defRPr/>
            </a:pPr>
            <a:r>
              <a:rPr lang="en-GB" sz="1800" b="0" dirty="0">
                <a:solidFill>
                  <a:schemeClr val="accent2"/>
                </a:solidFill>
              </a:rPr>
              <a:t>So, by definition, any alternative plan would have to represent lower cost while allowing simultaneous pursuit of the long-term √</a:t>
            </a:r>
            <a:r>
              <a:rPr lang="en-GB" b="0" dirty="0" err="1">
                <a:solidFill>
                  <a:schemeClr val="accent6"/>
                </a:solidFill>
              </a:rPr>
              <a:t>ŝ</a:t>
            </a:r>
            <a:r>
              <a:rPr lang="en-GB" sz="1800" b="0" dirty="0">
                <a:solidFill>
                  <a:schemeClr val="accent2"/>
                </a:solidFill>
              </a:rPr>
              <a:t> ~10 TeV  machine.</a:t>
            </a:r>
          </a:p>
        </p:txBody>
      </p:sp>
      <p:sp>
        <p:nvSpPr>
          <p:cNvPr id="2" name="TextBox 1">
            <a:extLst>
              <a:ext uri="{FF2B5EF4-FFF2-40B4-BE49-F238E27FC236}">
                <a16:creationId xmlns:a16="http://schemas.microsoft.com/office/drawing/2014/main" id="{93E9B243-8124-8CCC-A8CE-FE084F1A935F}"/>
              </a:ext>
            </a:extLst>
          </p:cNvPr>
          <p:cNvSpPr txBox="1"/>
          <p:nvPr/>
        </p:nvSpPr>
        <p:spPr>
          <a:xfrm>
            <a:off x="323619" y="1079396"/>
            <a:ext cx="9048981" cy="7825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457200" algn="ctr">
              <a:lnSpc>
                <a:spcPct val="115000"/>
              </a:lnSpc>
              <a:spcBef>
                <a:spcPts val="600"/>
              </a:spcBef>
              <a:spcAft>
                <a:spcPts val="800"/>
              </a:spcAft>
            </a:pPr>
            <a:r>
              <a:rPr lang="en-CH" b="1" kern="100" dirty="0">
                <a:solidFill>
                  <a:srgbClr val="FF0000"/>
                </a:solidFill>
                <a:effectLst/>
                <a:latin typeface="+mn-lt"/>
                <a:ea typeface="DengXian" panose="02010600030101010101" pitchFamily="2" charset="-122"/>
                <a:cs typeface="Arial" panose="020B0604020202020204" pitchFamily="34" charset="0"/>
              </a:rPr>
              <a:t>We support FCC</a:t>
            </a:r>
            <a:r>
              <a:rPr lang="en-US" b="1" kern="100" dirty="0">
                <a:solidFill>
                  <a:srgbClr val="FF0000"/>
                </a:solidFill>
                <a:effectLst/>
                <a:latin typeface="+mn-lt"/>
                <a:ea typeface="DengXian" panose="02010600030101010101" pitchFamily="2" charset="-122"/>
                <a:cs typeface="Arial" panose="020B0604020202020204" pitchFamily="34" charset="0"/>
              </a:rPr>
              <a:t>-</a:t>
            </a:r>
            <a:r>
              <a:rPr lang="en-US" b="1" kern="100" dirty="0" err="1">
                <a:solidFill>
                  <a:srgbClr val="FF0000"/>
                </a:solidFill>
                <a:effectLst/>
                <a:latin typeface="+mn-lt"/>
                <a:ea typeface="DengXian" panose="02010600030101010101" pitchFamily="2" charset="-122"/>
                <a:cs typeface="Arial" panose="020B0604020202020204" pitchFamily="34" charset="0"/>
              </a:rPr>
              <a:t>ee</a:t>
            </a:r>
            <a:r>
              <a:rPr lang="en-US" b="1" kern="100" dirty="0">
                <a:solidFill>
                  <a:srgbClr val="FF0000"/>
                </a:solidFill>
                <a:effectLst/>
                <a:latin typeface="+mn-lt"/>
                <a:ea typeface="DengXian" panose="02010600030101010101" pitchFamily="2" charset="-122"/>
                <a:cs typeface="Arial" panose="020B0604020202020204" pitchFamily="34" charset="0"/>
              </a:rPr>
              <a:t> and FCC-</a:t>
            </a:r>
            <a:r>
              <a:rPr lang="en-US" b="1" kern="100" dirty="0" err="1">
                <a:solidFill>
                  <a:srgbClr val="FF0000"/>
                </a:solidFill>
                <a:effectLst/>
                <a:latin typeface="+mn-lt"/>
                <a:ea typeface="DengXian" panose="02010600030101010101" pitchFamily="2" charset="-122"/>
                <a:cs typeface="Arial" panose="020B0604020202020204" pitchFamily="34" charset="0"/>
              </a:rPr>
              <a:t>hh</a:t>
            </a:r>
            <a:r>
              <a:rPr lang="en-US" b="1" kern="100" dirty="0">
                <a:solidFill>
                  <a:srgbClr val="FF0000"/>
                </a:solidFill>
                <a:effectLst/>
                <a:latin typeface="+mn-lt"/>
                <a:ea typeface="DengXian" panose="02010600030101010101" pitchFamily="2" charset="-122"/>
                <a:cs typeface="Arial" panose="020B0604020202020204" pitchFamily="34" charset="0"/>
              </a:rPr>
              <a:t> as </a:t>
            </a:r>
            <a:r>
              <a:rPr lang="en-CH" b="1" kern="100" dirty="0">
                <a:solidFill>
                  <a:srgbClr val="FF0000"/>
                </a:solidFill>
                <a:effectLst/>
                <a:latin typeface="+mn-lt"/>
                <a:ea typeface="DengXian" panose="02010600030101010101" pitchFamily="2" charset="-122"/>
                <a:cs typeface="Arial" panose="020B0604020202020204" pitchFamily="34" charset="0"/>
              </a:rPr>
              <a:t>the preferred option for CERN’s future</a:t>
            </a:r>
            <a:r>
              <a:rPr lang="en-US" b="1" kern="100" dirty="0">
                <a:solidFill>
                  <a:srgbClr val="FF0000"/>
                </a:solidFill>
                <a:effectLst/>
                <a:latin typeface="+mn-lt"/>
                <a:ea typeface="DengXian" panose="02010600030101010101" pitchFamily="2" charset="-122"/>
                <a:cs typeface="Arial" panose="020B0604020202020204" pitchFamily="34" charset="0"/>
              </a:rPr>
              <a:t>, as </a:t>
            </a:r>
            <a:r>
              <a:rPr lang="en-US" b="1" kern="100" dirty="0" err="1">
                <a:solidFill>
                  <a:srgbClr val="FF0000"/>
                </a:solidFill>
                <a:effectLst/>
                <a:latin typeface="+mn-lt"/>
                <a:ea typeface="DengXian" panose="02010600030101010101" pitchFamily="2" charset="-122"/>
                <a:cs typeface="Arial" panose="020B0604020202020204" pitchFamily="34" charset="0"/>
              </a:rPr>
              <a:t>i</a:t>
            </a:r>
            <a:r>
              <a:rPr lang="en-CH" b="1" kern="100" dirty="0">
                <a:solidFill>
                  <a:srgbClr val="FF0000"/>
                </a:solidFill>
                <a:effectLst/>
                <a:latin typeface="+mn-lt"/>
                <a:ea typeface="DengXian" panose="02010600030101010101" pitchFamily="2" charset="-122"/>
                <a:cs typeface="Arial" panose="020B0604020202020204" pitchFamily="34" charset="0"/>
              </a:rPr>
              <a:t>t addresses </a:t>
            </a:r>
            <a:r>
              <a:rPr lang="en-US" b="1" kern="100" dirty="0">
                <a:solidFill>
                  <a:srgbClr val="FF0000"/>
                </a:solidFill>
                <a:effectLst/>
                <a:latin typeface="+mn-lt"/>
                <a:ea typeface="DengXian" panose="02010600030101010101" pitchFamily="2" charset="-122"/>
                <a:cs typeface="Arial" panose="020B0604020202020204" pitchFamily="34" charset="0"/>
              </a:rPr>
              <a:t>two key </a:t>
            </a:r>
            <a:r>
              <a:rPr lang="en-CH" b="1" kern="100" dirty="0">
                <a:solidFill>
                  <a:srgbClr val="FF0000"/>
                </a:solidFill>
                <a:effectLst/>
                <a:latin typeface="+mn-lt"/>
                <a:ea typeface="DengXian" panose="02010600030101010101" pitchFamily="2" charset="-122"/>
                <a:cs typeface="Arial" panose="020B0604020202020204" pitchFamily="34" charset="0"/>
              </a:rPr>
              <a:t>recommendation</a:t>
            </a:r>
            <a:r>
              <a:rPr lang="en-US" b="1" kern="100" dirty="0">
                <a:solidFill>
                  <a:srgbClr val="FF0000"/>
                </a:solidFill>
                <a:effectLst/>
                <a:latin typeface="+mn-lt"/>
                <a:ea typeface="DengXian" panose="02010600030101010101" pitchFamily="2" charset="-122"/>
                <a:cs typeface="Arial" panose="020B0604020202020204" pitchFamily="34" charset="0"/>
              </a:rPr>
              <a:t>s</a:t>
            </a:r>
            <a:r>
              <a:rPr lang="en-US" kern="100" dirty="0">
                <a:solidFill>
                  <a:srgbClr val="FF0000"/>
                </a:solidFill>
                <a:ea typeface="DengXian" panose="02010600030101010101" pitchFamily="2" charset="-122"/>
                <a:cs typeface="Arial" panose="020B0604020202020204" pitchFamily="34" charset="0"/>
              </a:rPr>
              <a:t> from</a:t>
            </a:r>
            <a:r>
              <a:rPr lang="en-CH" kern="100" dirty="0">
                <a:solidFill>
                  <a:srgbClr val="FF0000"/>
                </a:solidFill>
                <a:ea typeface="DengXian" panose="02010600030101010101" pitchFamily="2" charset="-122"/>
                <a:cs typeface="Arial" panose="020B0604020202020204" pitchFamily="34" charset="0"/>
              </a:rPr>
              <a:t> ESPP2019.</a:t>
            </a:r>
            <a:endParaRPr lang="en-CH" kern="100" dirty="0">
              <a:solidFill>
                <a:srgbClr val="FF0000"/>
              </a:solidFill>
              <a:effectLst/>
              <a:latin typeface="+mn-lt"/>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68A94D23-1CF9-4D38-B961-5E0EFA6068E6}"/>
              </a:ext>
            </a:extLst>
          </p:cNvPr>
          <p:cNvSpPr txBox="1"/>
          <p:nvPr/>
        </p:nvSpPr>
        <p:spPr>
          <a:xfrm>
            <a:off x="99966" y="4871819"/>
            <a:ext cx="9597507"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buNone/>
            </a:pPr>
            <a:r>
              <a:rPr lang="en-GB" b="0" dirty="0">
                <a:solidFill>
                  <a:srgbClr val="FF0000"/>
                </a:solidFill>
              </a:rPr>
              <a:t>W</a:t>
            </a:r>
            <a:r>
              <a:rPr lang="en-GB" b="0" dirty="0">
                <a:solidFill>
                  <a:srgbClr val="FF0000"/>
                </a:solidFill>
                <a:effectLst/>
                <a:latin typeface="Helvetica" pitchFamily="2" charset="0"/>
              </a:rPr>
              <a:t>e propose reusing the existing LHC tunnel for an electron-positron collider, called LEP3, as a back-up/alternative if the FCC cannot proceed.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35AF-2BD8-BE26-D8DC-5AF4D11EC7E1}"/>
            </a:ext>
          </a:extLst>
        </p:cNvPr>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E2CA0BEA-A26F-2D7C-B70E-1F1EBBB7682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C3B9107B-CDFB-B64A-94D2-6D74CFC2282A}" type="slidenum">
              <a:rPr lang="en-US" altLang="en-CH" sz="800" b="0" smtClean="0"/>
              <a:pPr/>
              <a:t>5</a:t>
            </a:fld>
            <a:endParaRPr lang="en-US" altLang="en-CH" sz="800" b="0"/>
          </a:p>
        </p:txBody>
      </p:sp>
      <p:sp>
        <p:nvSpPr>
          <p:cNvPr id="41987" name="Rectangle 2">
            <a:extLst>
              <a:ext uri="{FF2B5EF4-FFF2-40B4-BE49-F238E27FC236}">
                <a16:creationId xmlns:a16="http://schemas.microsoft.com/office/drawing/2014/main" id="{29F05CE5-64DF-839A-5DAD-07A73E6AACE2}"/>
              </a:ext>
            </a:extLst>
          </p:cNvPr>
          <p:cNvSpPr>
            <a:spLocks noGrp="1" noChangeArrowheads="1"/>
          </p:cNvSpPr>
          <p:nvPr>
            <p:ph type="title"/>
          </p:nvPr>
        </p:nvSpPr>
        <p:spPr>
          <a:xfrm>
            <a:off x="381000" y="548680"/>
            <a:ext cx="9217025" cy="361950"/>
          </a:xfrm>
        </p:spPr>
        <p:txBody>
          <a:bodyPr anchor="b"/>
          <a:lstStyle/>
          <a:p>
            <a:r>
              <a:rPr lang="en-GB" altLang="en-CH" sz="3200" dirty="0"/>
              <a:t>LEP3: Key Issues</a:t>
            </a:r>
            <a:endParaRPr lang="en-US" altLang="en-CH" sz="3200" dirty="0"/>
          </a:p>
        </p:txBody>
      </p:sp>
      <p:sp>
        <p:nvSpPr>
          <p:cNvPr id="3" name="TextBox 2">
            <a:extLst>
              <a:ext uri="{FF2B5EF4-FFF2-40B4-BE49-F238E27FC236}">
                <a16:creationId xmlns:a16="http://schemas.microsoft.com/office/drawing/2014/main" id="{03205E75-0CE8-4AA8-0B47-37A2F1AB1F56}"/>
              </a:ext>
            </a:extLst>
          </p:cNvPr>
          <p:cNvSpPr txBox="1"/>
          <p:nvPr/>
        </p:nvSpPr>
        <p:spPr>
          <a:xfrm>
            <a:off x="292547" y="980728"/>
            <a:ext cx="9613453" cy="89569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Bef>
                <a:spcPts val="600"/>
              </a:spcBef>
              <a:spcAft>
                <a:spcPts val="800"/>
              </a:spcAft>
            </a:pPr>
            <a:r>
              <a:rPr lang="en-CH" sz="1800" b="0" kern="100" dirty="0">
                <a:solidFill>
                  <a:srgbClr val="FF0000"/>
                </a:solidFill>
                <a:latin typeface="+mn-lt"/>
                <a:ea typeface="DengXian" panose="02010600030101010101" pitchFamily="2" charset="-122"/>
                <a:cs typeface="Arial" panose="020B0604020202020204" pitchFamily="34" charset="0"/>
              </a:rPr>
              <a:t>This is not a new proposal! Several others have also discussed such a possibility in the past</a:t>
            </a:r>
            <a:r>
              <a:rPr lang="en-CH" sz="1800" b="0" kern="100" dirty="0">
                <a:solidFill>
                  <a:schemeClr val="accent2"/>
                </a:solidFill>
                <a:latin typeface="+mn-lt"/>
                <a:ea typeface="DengXian" panose="02010600030101010101" pitchFamily="2" charset="-122"/>
                <a:cs typeface="Arial" panose="020B0604020202020204" pitchFamily="34" charset="0"/>
              </a:rPr>
              <a:t>.</a:t>
            </a:r>
            <a:br>
              <a:rPr lang="en-CH" sz="1800" b="0" dirty="0">
                <a:solidFill>
                  <a:schemeClr val="accent2"/>
                </a:solidFill>
                <a:latin typeface="+mj-lt"/>
              </a:rPr>
            </a:br>
            <a:r>
              <a:rPr lang="en-GB" sz="1600" b="0" kern="100" dirty="0">
                <a:latin typeface="+mn-lt"/>
                <a:ea typeface="DengXian" panose="02010600030101010101" pitchFamily="2" charset="-122"/>
                <a:cs typeface="Arial" panose="020B0604020202020204" pitchFamily="34" charset="0"/>
              </a:rPr>
              <a:t>e</a:t>
            </a:r>
            <a:r>
              <a:rPr lang="en-CH" sz="1600" b="0" kern="100" dirty="0">
                <a:latin typeface="+mn-lt"/>
                <a:ea typeface="DengXian" panose="02010600030101010101" pitchFamily="2" charset="-122"/>
                <a:cs typeface="Arial" panose="020B0604020202020204" pitchFamily="34" charset="0"/>
              </a:rPr>
              <a:t>.g. 2013 ESPP, a Higgs factory (LEP3) was proposed but not pursued any further. </a:t>
            </a:r>
            <a:r>
              <a:rPr lang="en-CH" sz="1200" b="0" kern="100" dirty="0">
                <a:latin typeface="+mn-lt"/>
                <a:ea typeface="DengXian" panose="02010600030101010101" pitchFamily="2" charset="-122"/>
                <a:cs typeface="Arial" panose="020B0604020202020204" pitchFamily="34" charset="0"/>
              </a:rPr>
              <a:t>[https://cds.cern.ch/record/1471486].</a:t>
            </a:r>
            <a:endParaRPr lang="en-GB" sz="1200" b="0" dirty="0"/>
          </a:p>
        </p:txBody>
      </p:sp>
      <p:pic>
        <p:nvPicPr>
          <p:cNvPr id="5" name="Picture 4">
            <a:extLst>
              <a:ext uri="{FF2B5EF4-FFF2-40B4-BE49-F238E27FC236}">
                <a16:creationId xmlns:a16="http://schemas.microsoft.com/office/drawing/2014/main" id="{35433098-FBB9-2C68-7AA4-6FD2A32BE91E}"/>
              </a:ext>
            </a:extLst>
          </p:cNvPr>
          <p:cNvPicPr>
            <a:picLocks noChangeAspect="1"/>
          </p:cNvPicPr>
          <p:nvPr/>
        </p:nvPicPr>
        <p:blipFill>
          <a:blip r:embed="rId3"/>
          <a:stretch>
            <a:fillRect/>
          </a:stretch>
        </p:blipFill>
        <p:spPr>
          <a:xfrm>
            <a:off x="381092" y="1844824"/>
            <a:ext cx="4571908" cy="545653"/>
          </a:xfrm>
          <a:prstGeom prst="rect">
            <a:avLst/>
          </a:prstGeom>
        </p:spPr>
      </p:pic>
      <p:pic>
        <p:nvPicPr>
          <p:cNvPr id="6" name="Picture 5">
            <a:extLst>
              <a:ext uri="{FF2B5EF4-FFF2-40B4-BE49-F238E27FC236}">
                <a16:creationId xmlns:a16="http://schemas.microsoft.com/office/drawing/2014/main" id="{B11FA4EA-8E98-94BB-C70D-86817F1A7382}"/>
              </a:ext>
            </a:extLst>
          </p:cNvPr>
          <p:cNvPicPr>
            <a:picLocks noChangeAspect="1"/>
          </p:cNvPicPr>
          <p:nvPr/>
        </p:nvPicPr>
        <p:blipFill>
          <a:blip r:embed="rId4"/>
          <a:stretch>
            <a:fillRect/>
          </a:stretch>
        </p:blipFill>
        <p:spPr>
          <a:xfrm>
            <a:off x="4938962" y="1772816"/>
            <a:ext cx="4571908" cy="661094"/>
          </a:xfrm>
          <a:prstGeom prst="rect">
            <a:avLst/>
          </a:prstGeom>
        </p:spPr>
      </p:pic>
      <p:sp>
        <p:nvSpPr>
          <p:cNvPr id="7" name="TextBox 6">
            <a:extLst>
              <a:ext uri="{FF2B5EF4-FFF2-40B4-BE49-F238E27FC236}">
                <a16:creationId xmlns:a16="http://schemas.microsoft.com/office/drawing/2014/main" id="{9DB9E94B-75CA-E18D-4CE1-6336EC90FA6E}"/>
              </a:ext>
            </a:extLst>
          </p:cNvPr>
          <p:cNvSpPr txBox="1"/>
          <p:nvPr/>
        </p:nvSpPr>
        <p:spPr>
          <a:xfrm>
            <a:off x="182785" y="2277326"/>
            <a:ext cx="9613453" cy="4536050"/>
          </a:xfrm>
          <a:prstGeom prst="rect">
            <a:avLst/>
          </a:prstGeom>
          <a:noFill/>
        </p:spPr>
        <p:txBody>
          <a:bodyPr wrap="square">
            <a:spAutoFit/>
          </a:bodyPr>
          <a:lstStyle/>
          <a:p>
            <a:pPr>
              <a:lnSpc>
                <a:spcPct val="115000"/>
              </a:lnSpc>
              <a:spcBef>
                <a:spcPts val="600"/>
              </a:spcBef>
              <a:spcAft>
                <a:spcPts val="800"/>
              </a:spcAft>
            </a:pPr>
            <a:r>
              <a:rPr lang="en-GB" sz="1800" b="0" kern="100" dirty="0">
                <a:solidFill>
                  <a:schemeClr val="accent2"/>
                </a:solidFill>
                <a:latin typeface="+mn-lt"/>
                <a:ea typeface="DengXian" panose="02010600030101010101" pitchFamily="2" charset="-122"/>
                <a:cs typeface="Arial" panose="020B0604020202020204" pitchFamily="34" charset="0"/>
              </a:rPr>
              <a:t>During the last 9 mo. progress has been made on several fronts, mostly using work done for FCC-ee. It is clear further progress needs to be made to solidify the proposal. </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instantaneous luminosity is achievable? </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LEP3 lattice: a preliminary LEP3 lattice was proposed in 2017 (</a:t>
            </a:r>
            <a:r>
              <a:rPr lang="en-GB" sz="1800" b="0" kern="100" dirty="0" err="1">
                <a:solidFill>
                  <a:schemeClr val="accent2"/>
                </a:solidFill>
                <a:latin typeface="+mn-lt"/>
                <a:ea typeface="DengXian" panose="02010600030101010101" pitchFamily="2" charset="-122"/>
                <a:cs typeface="Arial" panose="020B0604020202020204" pitchFamily="34" charset="0"/>
              </a:rPr>
              <a:t>K.Oide</a:t>
            </a:r>
            <a:r>
              <a:rPr lang="en-GB" sz="1800" b="0" kern="100" dirty="0">
                <a:solidFill>
                  <a:schemeClr val="accent2"/>
                </a:solidFill>
                <a:latin typeface="+mn-lt"/>
                <a:ea typeface="DengXian" panose="02010600030101010101" pitchFamily="2" charset="-122"/>
                <a:cs typeface="Arial" panose="020B0604020202020204" pitchFamily="34" charset="0"/>
              </a:rPr>
              <a:t> &amp; D. </a:t>
            </a:r>
            <a:r>
              <a:rPr lang="en-GB" sz="1800" b="0" kern="100" dirty="0" err="1">
                <a:solidFill>
                  <a:schemeClr val="accent2"/>
                </a:solidFill>
                <a:latin typeface="+mn-lt"/>
                <a:ea typeface="DengXian" panose="02010600030101010101" pitchFamily="2" charset="-122"/>
                <a:cs typeface="Arial" panose="020B0604020202020204" pitchFamily="34" charset="0"/>
              </a:rPr>
              <a:t>Shatilov</a:t>
            </a:r>
            <a:r>
              <a:rPr lang="en-GB" sz="1800" b="0" kern="100" dirty="0">
                <a:solidFill>
                  <a:schemeClr val="accent2"/>
                </a:solidFill>
                <a:latin typeface="+mn-lt"/>
                <a:ea typeface="DengXian" panose="02010600030101010101" pitchFamily="2" charset="-122"/>
                <a:cs typeface="Arial" panose="020B0604020202020204" pitchFamily="34" charset="0"/>
              </a:rPr>
              <a:t>).</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But high power-consumption requires superconducting quadrupoles/</a:t>
            </a:r>
            <a:r>
              <a:rPr lang="en-GB" sz="1800" b="0" kern="100" dirty="0" err="1">
                <a:solidFill>
                  <a:schemeClr val="accent2"/>
                </a:solidFill>
                <a:latin typeface="+mn-lt"/>
                <a:ea typeface="DengXian" panose="02010600030101010101" pitchFamily="2" charset="-122"/>
                <a:cs typeface="Arial" panose="020B0604020202020204" pitchFamily="34" charset="0"/>
              </a:rPr>
              <a:t>sextupoles</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RF cavities should be used?</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Much work has been done by the CERN RF group. We have adopted their proposal.</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are the implications of introducing a crossing angle (30 </a:t>
            </a:r>
            <a:r>
              <a:rPr lang="en-GB" sz="1800" kern="100" dirty="0" err="1">
                <a:solidFill>
                  <a:schemeClr val="accent2"/>
                </a:solidFill>
                <a:latin typeface="+mn-lt"/>
                <a:ea typeface="DengXian" panose="02010600030101010101" pitchFamily="2" charset="-122"/>
                <a:cs typeface="Arial" panose="020B0604020202020204" pitchFamily="34" charset="0"/>
              </a:rPr>
              <a:t>mrad</a:t>
            </a:r>
            <a:r>
              <a:rPr lang="en-GB" sz="1800" kern="100" dirty="0">
                <a:solidFill>
                  <a:schemeClr val="accent2"/>
                </a:solidFill>
                <a:latin typeface="+mn-lt"/>
                <a:ea typeface="DengXian" panose="02010600030101010101" pitchFamily="2" charset="-122"/>
                <a:cs typeface="Arial" panose="020B0604020202020204" pitchFamily="34" charset="0"/>
              </a:rPr>
              <a:t>)?</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We have examined the necessity of civil engineering works. We aim to limit excursion of beams and attain their crossing at the centre of existing caverns. Needs further study.</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is the cost?</a:t>
            </a:r>
            <a:br>
              <a:rPr lang="en-GB" sz="16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We have used FCC-ee costs and scaled according to the number of components needed. The RF costs have been given by the CERN RF Group. Cost to the community can be contained by reusing ATLAS and CMS experiments</a:t>
            </a:r>
          </a:p>
        </p:txBody>
      </p:sp>
    </p:spTree>
    <p:extLst>
      <p:ext uri="{BB962C8B-B14F-4D97-AF65-F5344CB8AC3E}">
        <p14:creationId xmlns:p14="http://schemas.microsoft.com/office/powerpoint/2010/main" val="244375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3FECEF2-E992-FA49-65FA-9D0E6AA02BE6}"/>
              </a:ext>
            </a:extLst>
          </p:cNvPr>
          <p:cNvSpPr>
            <a:spLocks noGrp="1" noChangeArrowheads="1"/>
          </p:cNvSpPr>
          <p:nvPr>
            <p:ph type="title"/>
          </p:nvPr>
        </p:nvSpPr>
        <p:spPr>
          <a:xfrm>
            <a:off x="990600" y="381000"/>
            <a:ext cx="8603947" cy="457200"/>
          </a:xfrm>
        </p:spPr>
        <p:txBody>
          <a:bodyPr/>
          <a:lstStyle/>
          <a:p>
            <a:r>
              <a:rPr lang="en-CH" altLang="en-CH" dirty="0">
                <a:ea typeface="DengXian" panose="02010600030101010101" pitchFamily="2" charset="-122"/>
              </a:rPr>
              <a:t>e</a:t>
            </a:r>
            <a:r>
              <a:rPr lang="en-CH" altLang="en-CH" baseline="30000" dirty="0">
                <a:ea typeface="DengXian" panose="02010600030101010101" pitchFamily="2" charset="-122"/>
              </a:rPr>
              <a:t>+</a:t>
            </a:r>
            <a:r>
              <a:rPr lang="en-CH" altLang="en-CH" dirty="0">
                <a:ea typeface="DengXian" panose="02010600030101010101" pitchFamily="2" charset="-122"/>
              </a:rPr>
              <a:t>e</a:t>
            </a:r>
            <a:r>
              <a:rPr lang="en-CH" altLang="en-CH" baseline="30000" dirty="0">
                <a:ea typeface="DengXian" panose="02010600030101010101" pitchFamily="2" charset="-122"/>
              </a:rPr>
              <a:t>−</a:t>
            </a:r>
            <a:r>
              <a:rPr lang="en-CH" altLang="en-CH" dirty="0">
                <a:ea typeface="DengXian" panose="02010600030101010101" pitchFamily="2" charset="-122"/>
              </a:rPr>
              <a:t> </a:t>
            </a:r>
            <a:r>
              <a:rPr lang="en-CH" altLang="en-CH" dirty="0"/>
              <a:t>Colliders: Instantaneous Luminosity &amp; √s</a:t>
            </a:r>
          </a:p>
        </p:txBody>
      </p:sp>
      <p:sp>
        <p:nvSpPr>
          <p:cNvPr id="25602" name="Date Placeholder 3">
            <a:extLst>
              <a:ext uri="{FF2B5EF4-FFF2-40B4-BE49-F238E27FC236}">
                <a16:creationId xmlns:a16="http://schemas.microsoft.com/office/drawing/2014/main" id="{2E269A97-A284-F914-6211-F6564ADE8E9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5603" name="Footer Placeholder 4">
            <a:extLst>
              <a:ext uri="{FF2B5EF4-FFF2-40B4-BE49-F238E27FC236}">
                <a16:creationId xmlns:a16="http://schemas.microsoft.com/office/drawing/2014/main" id="{5F9C9B6F-A51E-78D6-5F3C-232609B10569}"/>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25604" name="Slide Number Placeholder 5">
            <a:extLst>
              <a:ext uri="{FF2B5EF4-FFF2-40B4-BE49-F238E27FC236}">
                <a16:creationId xmlns:a16="http://schemas.microsoft.com/office/drawing/2014/main" id="{35E3B276-876B-9A38-C9E8-E6E12878D5D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3DAB5ACE-2CF3-E447-BC85-3876C09B1AE1}" type="slidenum">
              <a:rPr lang="en-US" altLang="en-CH" sz="800" b="0" smtClean="0"/>
              <a:pPr/>
              <a:t>6</a:t>
            </a:fld>
            <a:endParaRPr lang="en-US" altLang="en-CH" sz="800" b="0"/>
          </a:p>
        </p:txBody>
      </p:sp>
      <p:sp>
        <p:nvSpPr>
          <p:cNvPr id="13" name="TextBox 12">
            <a:extLst>
              <a:ext uri="{FF2B5EF4-FFF2-40B4-BE49-F238E27FC236}">
                <a16:creationId xmlns:a16="http://schemas.microsoft.com/office/drawing/2014/main" id="{021C7768-CAA3-C30D-2997-A6BDC061392B}"/>
              </a:ext>
            </a:extLst>
          </p:cNvPr>
          <p:cNvSpPr txBox="1"/>
          <p:nvPr/>
        </p:nvSpPr>
        <p:spPr>
          <a:xfrm>
            <a:off x="5529065" y="5206742"/>
            <a:ext cx="419911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CH" sz="1800" b="0" dirty="0">
                <a:solidFill>
                  <a:srgbClr val="FF0000"/>
                </a:solidFill>
                <a:latin typeface="+mn-lt"/>
                <a:ea typeface="DengXian" panose="02010600030101010101" pitchFamily="2" charset="-122"/>
              </a:rPr>
              <a:t>LEP3: Run at √s =230 GeV </a:t>
            </a:r>
            <a:endParaRPr lang="en-CH" sz="1800" b="0" dirty="0">
              <a:solidFill>
                <a:srgbClr val="FF0000"/>
              </a:solidFill>
              <a:latin typeface="+mn-lt"/>
            </a:endParaRPr>
          </a:p>
        </p:txBody>
      </p:sp>
      <p:sp>
        <p:nvSpPr>
          <p:cNvPr id="14" name="TextBox 13">
            <a:extLst>
              <a:ext uri="{FF2B5EF4-FFF2-40B4-BE49-F238E27FC236}">
                <a16:creationId xmlns:a16="http://schemas.microsoft.com/office/drawing/2014/main" id="{69E47961-869B-749B-2D2F-A534AE7BD54C}"/>
              </a:ext>
            </a:extLst>
          </p:cNvPr>
          <p:cNvSpPr txBox="1"/>
          <p:nvPr/>
        </p:nvSpPr>
        <p:spPr>
          <a:xfrm>
            <a:off x="5529065" y="1196752"/>
            <a:ext cx="4199114" cy="1200329"/>
          </a:xfrm>
          <a:prstGeom prst="rect">
            <a:avLst/>
          </a:prstGeom>
          <a:noFill/>
        </p:spPr>
        <p:txBody>
          <a:bodyPr wrap="square">
            <a:spAutoFit/>
          </a:bodyPr>
          <a:lstStyle/>
          <a:p>
            <a:pPr>
              <a:defRPr/>
            </a:pPr>
            <a:r>
              <a:rPr lang="en-CH" sz="1800" b="0" dirty="0">
                <a:latin typeface="+mn-lt"/>
                <a:ea typeface="DengXian" panose="02010600030101010101" pitchFamily="2" charset="-122"/>
              </a:rPr>
              <a:t>In circular e+e- colliders, for the same synchrotron power loss, at a lower energy, more current can be put to increase luminosity.</a:t>
            </a:r>
          </a:p>
        </p:txBody>
      </p:sp>
      <p:pic>
        <p:nvPicPr>
          <p:cNvPr id="2" name="Graphic 1">
            <a:extLst>
              <a:ext uri="{FF2B5EF4-FFF2-40B4-BE49-F238E27FC236}">
                <a16:creationId xmlns:a16="http://schemas.microsoft.com/office/drawing/2014/main" id="{F3D74D17-4A7B-A857-74BA-7252A3CFAB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9064" y="2359461"/>
            <a:ext cx="4065483" cy="2764989"/>
          </a:xfrm>
          <a:prstGeom prst="rect">
            <a:avLst/>
          </a:prstGeom>
        </p:spPr>
      </p:pic>
      <p:sp>
        <p:nvSpPr>
          <p:cNvPr id="3" name="TextBox 2">
            <a:extLst>
              <a:ext uri="{FF2B5EF4-FFF2-40B4-BE49-F238E27FC236}">
                <a16:creationId xmlns:a16="http://schemas.microsoft.com/office/drawing/2014/main" id="{234A5549-6E66-348C-AB79-B238CA75114C}"/>
              </a:ext>
            </a:extLst>
          </p:cNvPr>
          <p:cNvSpPr txBox="1"/>
          <p:nvPr/>
        </p:nvSpPr>
        <p:spPr>
          <a:xfrm>
            <a:off x="5627645" y="5724527"/>
            <a:ext cx="4443752" cy="923330"/>
          </a:xfrm>
          <a:prstGeom prst="rect">
            <a:avLst/>
          </a:prstGeom>
          <a:noFill/>
        </p:spPr>
        <p:txBody>
          <a:bodyPr wrap="square">
            <a:spAutoFit/>
          </a:bodyPr>
          <a:lstStyle/>
          <a:p>
            <a:pPr marL="285750" indent="-285750">
              <a:buFont typeface="Arial" panose="020B0604020202020204" pitchFamily="34" charset="0"/>
              <a:buChar char="•"/>
              <a:defRPr/>
            </a:pPr>
            <a:r>
              <a:rPr lang="en-CH" sz="1800" b="0" dirty="0">
                <a:latin typeface="+mn-lt"/>
                <a:ea typeface="DengXian" panose="02010600030101010101" pitchFamily="2" charset="-122"/>
              </a:rPr>
              <a:t>Only 10% higher energy than LEP.</a:t>
            </a:r>
          </a:p>
          <a:p>
            <a:pPr marL="285750" indent="-285750">
              <a:buFont typeface="Arial" panose="020B0604020202020204" pitchFamily="34" charset="0"/>
              <a:buChar char="•"/>
              <a:defRPr/>
            </a:pPr>
            <a:r>
              <a:rPr lang="en-CH" sz="1800" b="0" dirty="0">
                <a:latin typeface="+mn-lt"/>
                <a:ea typeface="DengXian" panose="02010600030101010101" pitchFamily="2" charset="-122"/>
              </a:rPr>
              <a:t>18% lower synchrotron power loss at √s=230 GeV compared with 240 GeV.</a:t>
            </a:r>
          </a:p>
        </p:txBody>
      </p:sp>
      <p:pic>
        <p:nvPicPr>
          <p:cNvPr id="5" name="Picture 4">
            <a:extLst>
              <a:ext uri="{FF2B5EF4-FFF2-40B4-BE49-F238E27FC236}">
                <a16:creationId xmlns:a16="http://schemas.microsoft.com/office/drawing/2014/main" id="{DCEC8250-12EA-64AD-3C97-A414DAAAABB9}"/>
              </a:ext>
            </a:extLst>
          </p:cNvPr>
          <p:cNvPicPr>
            <a:picLocks noChangeAspect="1"/>
          </p:cNvPicPr>
          <p:nvPr/>
        </p:nvPicPr>
        <p:blipFill>
          <a:blip r:embed="rId4"/>
          <a:stretch>
            <a:fillRect/>
          </a:stretch>
        </p:blipFill>
        <p:spPr>
          <a:xfrm>
            <a:off x="177821" y="1340768"/>
            <a:ext cx="5192509" cy="5013176"/>
          </a:xfrm>
          <a:prstGeom prst="rect">
            <a:avLst/>
          </a:prstGeom>
        </p:spPr>
      </p:pic>
      <p:cxnSp>
        <p:nvCxnSpPr>
          <p:cNvPr id="6" name="Straight Arrow Connector 5">
            <a:extLst>
              <a:ext uri="{FF2B5EF4-FFF2-40B4-BE49-F238E27FC236}">
                <a16:creationId xmlns:a16="http://schemas.microsoft.com/office/drawing/2014/main" id="{C8E8FC96-17AB-D541-03FC-37A6EF1E2F8C}"/>
              </a:ext>
            </a:extLst>
          </p:cNvPr>
          <p:cNvCxnSpPr/>
          <p:nvPr/>
        </p:nvCxnSpPr>
        <p:spPr bwMode="auto">
          <a:xfrm>
            <a:off x="6393160" y="2636912"/>
            <a:ext cx="0" cy="360040"/>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95932979-245B-13F6-2987-29B0FFA3FB87}"/>
              </a:ext>
            </a:extLst>
          </p:cNvPr>
          <p:cNvCxnSpPr/>
          <p:nvPr/>
        </p:nvCxnSpPr>
        <p:spPr bwMode="auto">
          <a:xfrm>
            <a:off x="7113240" y="2564904"/>
            <a:ext cx="0" cy="360040"/>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79F6F71-CC45-046E-5B1C-A08D62235FD5}"/>
              </a:ext>
            </a:extLst>
          </p:cNvPr>
          <p:cNvSpPr>
            <a:spLocks noGrp="1" noChangeArrowheads="1"/>
          </p:cNvSpPr>
          <p:nvPr>
            <p:ph type="title"/>
          </p:nvPr>
        </p:nvSpPr>
        <p:spPr/>
        <p:txBody>
          <a:bodyPr/>
          <a:lstStyle/>
          <a:p>
            <a:r>
              <a:rPr lang="en-CH" altLang="en-CH" dirty="0">
                <a:ea typeface="DengXian" panose="02010600030101010101" pitchFamily="2" charset="-122"/>
              </a:rPr>
              <a:t>Follow ESPP2013 proposal &amp; FCC(ee) Design</a:t>
            </a:r>
            <a:endParaRPr lang="en-CH" altLang="en-CH" dirty="0"/>
          </a:p>
        </p:txBody>
      </p:sp>
      <p:sp>
        <p:nvSpPr>
          <p:cNvPr id="26626" name="Date Placeholder 3">
            <a:extLst>
              <a:ext uri="{FF2B5EF4-FFF2-40B4-BE49-F238E27FC236}">
                <a16:creationId xmlns:a16="http://schemas.microsoft.com/office/drawing/2014/main" id="{97E976A8-5C54-D2A5-2B14-E52C14A1CC30}"/>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6628" name="Slide Number Placeholder 5">
            <a:extLst>
              <a:ext uri="{FF2B5EF4-FFF2-40B4-BE49-F238E27FC236}">
                <a16:creationId xmlns:a16="http://schemas.microsoft.com/office/drawing/2014/main" id="{13095407-8E20-C86E-2E1E-12F1E73E0C0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3DAD5953-742B-CD40-9BB7-78851A860722}" type="slidenum">
              <a:rPr lang="en-US" altLang="en-CH" sz="800" b="0" smtClean="0"/>
              <a:pPr/>
              <a:t>7</a:t>
            </a:fld>
            <a:endParaRPr lang="en-US" altLang="en-CH" sz="800" b="0"/>
          </a:p>
        </p:txBody>
      </p:sp>
      <p:pic>
        <p:nvPicPr>
          <p:cNvPr id="26630" name="Picture 1">
            <a:extLst>
              <a:ext uri="{FF2B5EF4-FFF2-40B4-BE49-F238E27FC236}">
                <a16:creationId xmlns:a16="http://schemas.microsoft.com/office/drawing/2014/main" id="{7FD080F1-06EA-E51F-1C4C-F7B08FF66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 y="4365104"/>
            <a:ext cx="4761340" cy="19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phic 1">
            <a:extLst>
              <a:ext uri="{FF2B5EF4-FFF2-40B4-BE49-F238E27FC236}">
                <a16:creationId xmlns:a16="http://schemas.microsoft.com/office/drawing/2014/main" id="{F603BC80-DF03-30AA-8176-37303106A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8984" y="4372400"/>
            <a:ext cx="5042482" cy="2440976"/>
          </a:xfrm>
          <a:prstGeom prst="rect">
            <a:avLst/>
          </a:prstGeom>
        </p:spPr>
      </p:pic>
      <p:sp>
        <p:nvSpPr>
          <p:cNvPr id="4" name="Content Placeholder 1">
            <a:extLst>
              <a:ext uri="{FF2B5EF4-FFF2-40B4-BE49-F238E27FC236}">
                <a16:creationId xmlns:a16="http://schemas.microsoft.com/office/drawing/2014/main" id="{B1136BC1-6235-5422-C47E-6FEDF6A03EFA}"/>
              </a:ext>
            </a:extLst>
          </p:cNvPr>
          <p:cNvSpPr txBox="1">
            <a:spLocks/>
          </p:cNvSpPr>
          <p:nvPr/>
        </p:nvSpPr>
        <p:spPr bwMode="auto">
          <a:xfrm>
            <a:off x="6323229" y="3996850"/>
            <a:ext cx="2421288" cy="37555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Arial" charset="0"/>
              <a:buChar char="•"/>
              <a:defRPr sz="2400" kern="1200">
                <a:solidFill>
                  <a:srgbClr val="000090"/>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000" kern="1200">
                <a:solidFill>
                  <a:srgbClr val="008000"/>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sz="2000" b="0" dirty="0">
                <a:solidFill>
                  <a:srgbClr val="FF0000"/>
                </a:solidFill>
              </a:rPr>
              <a:t>Earlier work (2013)</a:t>
            </a:r>
            <a:endParaRPr lang="en-IT" sz="2000" b="0" dirty="0">
              <a:solidFill>
                <a:srgbClr val="FF0000"/>
              </a:solidFill>
            </a:endParaRPr>
          </a:p>
        </p:txBody>
      </p:sp>
      <p:sp>
        <p:nvSpPr>
          <p:cNvPr id="5" name="TextBox 4">
            <a:extLst>
              <a:ext uri="{FF2B5EF4-FFF2-40B4-BE49-F238E27FC236}">
                <a16:creationId xmlns:a16="http://schemas.microsoft.com/office/drawing/2014/main" id="{C222BCF4-D2C5-EA40-C166-460D9D3C5334}"/>
              </a:ext>
            </a:extLst>
          </p:cNvPr>
          <p:cNvSpPr txBox="1"/>
          <p:nvPr/>
        </p:nvSpPr>
        <p:spPr>
          <a:xfrm>
            <a:off x="271586" y="1036860"/>
            <a:ext cx="9505950" cy="3183885"/>
          </a:xfrm>
          <a:prstGeom prst="rect">
            <a:avLst/>
          </a:prstGeom>
          <a:noFill/>
        </p:spPr>
        <p:txBody>
          <a:bodyPr>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nSpc>
                <a:spcPct val="115000"/>
              </a:lnSpc>
              <a:spcAft>
                <a:spcPts val="800"/>
              </a:spcAft>
              <a:defRPr/>
            </a:pPr>
            <a:r>
              <a:rPr lang="en-CH" sz="1800" dirty="0">
                <a:solidFill>
                  <a:schemeClr val="accent2"/>
                </a:solidFill>
                <a:ea typeface="DengXian" panose="02010600030101010101" pitchFamily="2" charset="-122"/>
              </a:rPr>
              <a:t>Compared with LEP </a:t>
            </a:r>
            <a:r>
              <a:rPr lang="en-CH" sz="1800" b="0" dirty="0">
                <a:solidFill>
                  <a:schemeClr val="accent2"/>
                </a:solidFill>
                <a:ea typeface="DengXian" panose="02010600030101010101" pitchFamily="2" charset="-122"/>
              </a:rPr>
              <a:t>: Two beam pipes (larger no. of bunches 800 v/s 8 @Z), higher SR power (50 vs 0.33 MW), lower </a:t>
            </a:r>
            <a:r>
              <a:rPr lang="en-CH" sz="1800" b="0" dirty="0">
                <a:solidFill>
                  <a:schemeClr val="accent2"/>
                </a:solidFill>
                <a:latin typeface="Symbol" pitchFamily="2" charset="2"/>
                <a:ea typeface="DengXian" panose="02010600030101010101" pitchFamily="2" charset="-122"/>
              </a:rPr>
              <a:t>b</a:t>
            </a:r>
            <a:r>
              <a:rPr lang="en-CH" sz="1800" b="0" baseline="-25000" dirty="0">
                <a:solidFill>
                  <a:schemeClr val="accent2"/>
                </a:solidFill>
                <a:latin typeface="Times New Roman" panose="02020603050405020304" pitchFamily="18" charset="0"/>
                <a:ea typeface="DengXian" panose="02010600030101010101" pitchFamily="2" charset="-122"/>
                <a:cs typeface="Times New Roman" panose="02020603050405020304" pitchFamily="18" charset="0"/>
              </a:rPr>
              <a:t>y</a:t>
            </a:r>
            <a:r>
              <a:rPr lang="en-CH" sz="1800" b="0" dirty="0">
                <a:solidFill>
                  <a:schemeClr val="accent2"/>
                </a:solidFill>
                <a:ea typeface="DengXian" panose="02010600030101010101" pitchFamily="2" charset="-122"/>
              </a:rPr>
              <a:t>*, </a:t>
            </a:r>
            <a:r>
              <a:rPr lang="en-CH" altLang="en-CH" sz="1800" dirty="0">
                <a:solidFill>
                  <a:schemeClr val="accent2"/>
                </a:solidFill>
              </a:rPr>
              <a:t>√s=230 GeV for ZH running </a:t>
            </a:r>
            <a:r>
              <a:rPr lang="en-CH" altLang="en-CH" sz="1800" b="0" dirty="0">
                <a:solidFill>
                  <a:schemeClr val="accent2"/>
                </a:solidFill>
              </a:rPr>
              <a:t>(v. similar no. of Higgs bosons produced as at </a:t>
            </a:r>
            <a:r>
              <a:rPr lang="en-GB" altLang="en-CH" sz="1800" b="0" dirty="0">
                <a:solidFill>
                  <a:schemeClr val="accent6"/>
                </a:solidFill>
                <a:ea typeface="DengXian" panose="02010600030101010101" pitchFamily="2" charset="-122"/>
              </a:rPr>
              <a:t>√</a:t>
            </a:r>
            <a:r>
              <a:rPr lang="en-GB" altLang="en-CH" sz="1800" b="0" dirty="0">
                <a:solidFill>
                  <a:schemeClr val="accent2"/>
                </a:solidFill>
                <a:ea typeface="DengXian" panose="02010600030101010101" pitchFamily="2" charset="-122"/>
              </a:rPr>
              <a:t>s</a:t>
            </a:r>
            <a:r>
              <a:rPr lang="en-CH" altLang="en-CH" sz="1800" b="0" dirty="0">
                <a:solidFill>
                  <a:schemeClr val="accent2"/>
                </a:solidFill>
              </a:rPr>
              <a:t>=240 GeV but with 18% lower SR loss)</a:t>
            </a:r>
            <a:r>
              <a:rPr lang="en-CH" sz="1800" b="0" dirty="0">
                <a:solidFill>
                  <a:schemeClr val="accent2"/>
                </a:solidFill>
                <a:ea typeface="DengXian" panose="02010600030101010101" pitchFamily="2" charset="-122"/>
              </a:rPr>
              <a:t>…</a:t>
            </a:r>
            <a:endParaRPr lang="en-CH" sz="1800" b="0" dirty="0">
              <a:solidFill>
                <a:schemeClr val="accent2"/>
              </a:solidFill>
              <a:latin typeface="+mj-lt"/>
              <a:ea typeface="DengXian" panose="02010600030101010101" pitchFamily="2" charset="-122"/>
            </a:endParaRPr>
          </a:p>
          <a:p>
            <a:pPr>
              <a:lnSpc>
                <a:spcPct val="115000"/>
              </a:lnSpc>
              <a:spcAft>
                <a:spcPts val="800"/>
              </a:spcAft>
              <a:defRPr/>
            </a:pPr>
            <a:r>
              <a:rPr lang="en-CH" altLang="en-CH" sz="1800" b="0" dirty="0">
                <a:solidFill>
                  <a:schemeClr val="accent2"/>
                </a:solidFill>
              </a:rPr>
              <a:t>Design of LEP3 follows closely that outlined in FCC MTR and </a:t>
            </a:r>
            <a:r>
              <a:rPr lang="en-CH" sz="1800" b="0" kern="100" dirty="0">
                <a:solidFill>
                  <a:schemeClr val="accent2"/>
                </a:solidFill>
                <a:latin typeface="+mn-lt"/>
                <a:ea typeface="DengXian" panose="02010600030101010101" pitchFamily="2" charset="-122"/>
                <a:cs typeface="Arial" panose="020B0604020202020204" pitchFamily="34" charset="0"/>
              </a:rPr>
              <a:t>[ESPP 2013: https://cds.cern.ch/record/1471486]</a:t>
            </a:r>
            <a:r>
              <a:rPr lang="en-CH" altLang="en-CH" sz="1800" b="0" dirty="0">
                <a:solidFill>
                  <a:schemeClr val="accent2"/>
                </a:solidFill>
              </a:rPr>
              <a:t>. </a:t>
            </a:r>
            <a:r>
              <a:rPr lang="en-CH" sz="1800" b="0" dirty="0">
                <a:solidFill>
                  <a:schemeClr val="accent2"/>
                </a:solidFill>
                <a:latin typeface="+mj-lt"/>
                <a:ea typeface="DengXian" panose="02010600030101010101" pitchFamily="2" charset="-122"/>
              </a:rPr>
              <a:t>Separate full energy collider and accelerator (booster), the latter for top-up injection. </a:t>
            </a:r>
            <a:r>
              <a:rPr lang="en-CH" sz="1800" b="0" dirty="0">
                <a:solidFill>
                  <a:schemeClr val="accent2"/>
                </a:solidFill>
                <a:latin typeface="+mn-lt"/>
                <a:ea typeface="DengXian" panose="02010600030101010101" pitchFamily="2" charset="-122"/>
              </a:rPr>
              <a:t>Electrons and positrons in the collider ring travel in separate beam pipes. </a:t>
            </a:r>
            <a:r>
              <a:rPr lang="en-CH" sz="1800" b="0" dirty="0">
                <a:solidFill>
                  <a:schemeClr val="accent2"/>
                </a:solidFill>
                <a:latin typeface="+mn-lt"/>
              </a:rPr>
              <a:t> </a:t>
            </a:r>
          </a:p>
          <a:p>
            <a:pPr marL="285750" indent="-285750">
              <a:lnSpc>
                <a:spcPct val="115000"/>
              </a:lnSpc>
              <a:spcAft>
                <a:spcPts val="800"/>
              </a:spcAft>
              <a:buFont typeface="Arial" panose="020B0604020202020204" pitchFamily="34" charset="0"/>
              <a:buChar char="•"/>
              <a:defRPr/>
            </a:pPr>
            <a:r>
              <a:rPr lang="en-CH" altLang="en-CH" sz="1800" b="0" dirty="0">
                <a:solidFill>
                  <a:schemeClr val="accent2"/>
                </a:solidFill>
                <a:latin typeface="+mn-lt"/>
              </a:rPr>
              <a:t>With top-up as beam lifetime is </a:t>
            </a:r>
            <a:r>
              <a:rPr lang="en-CH" altLang="en-CH" sz="1800" b="0" dirty="0">
                <a:solidFill>
                  <a:schemeClr val="accent2"/>
                </a:solidFill>
              </a:rPr>
              <a:t>expected to be </a:t>
            </a:r>
            <a:r>
              <a:rPr lang="en-CH" altLang="en-CH" sz="1800" b="0" dirty="0">
                <a:solidFill>
                  <a:schemeClr val="accent2"/>
                </a:solidFill>
                <a:latin typeface="+mn-lt"/>
              </a:rPr>
              <a:t>~ 15 minutes (loss due radiative Bhabhas) top up ~ few 10</a:t>
            </a:r>
            <a:r>
              <a:rPr lang="en-CH" altLang="en-CH" sz="1800" b="0" baseline="30000" dirty="0">
                <a:solidFill>
                  <a:schemeClr val="accent2"/>
                </a:solidFill>
                <a:latin typeface="+mn-lt"/>
              </a:rPr>
              <a:t>10</a:t>
            </a:r>
            <a:r>
              <a:rPr lang="en-CH" altLang="en-CH" sz="1800" b="0" dirty="0">
                <a:solidFill>
                  <a:schemeClr val="accent2"/>
                </a:solidFill>
                <a:latin typeface="+mn-lt"/>
              </a:rPr>
              <a:t> electron/s</a:t>
            </a:r>
          </a:p>
        </p:txBody>
      </p:sp>
      <p:sp>
        <p:nvSpPr>
          <p:cNvPr id="6" name="Content Placeholder 1">
            <a:extLst>
              <a:ext uri="{FF2B5EF4-FFF2-40B4-BE49-F238E27FC236}">
                <a16:creationId xmlns:a16="http://schemas.microsoft.com/office/drawing/2014/main" id="{43E2D3FF-7D90-204A-B91C-7FB13DC7A1ED}"/>
              </a:ext>
            </a:extLst>
          </p:cNvPr>
          <p:cNvSpPr txBox="1">
            <a:spLocks/>
          </p:cNvSpPr>
          <p:nvPr/>
        </p:nvSpPr>
        <p:spPr bwMode="auto">
          <a:xfrm>
            <a:off x="347000" y="6354540"/>
            <a:ext cx="2955735" cy="435419"/>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2400" kern="1200">
                <a:solidFill>
                  <a:srgbClr val="000090"/>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000" kern="1200">
                <a:solidFill>
                  <a:srgbClr val="008000"/>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IT" sz="2000" b="0" dirty="0">
                <a:solidFill>
                  <a:srgbClr val="FF0000"/>
                </a:solidFill>
              </a:rPr>
              <a:t>Note ratio of Lumi (1/5)</a:t>
            </a:r>
          </a:p>
        </p:txBody>
      </p:sp>
      <p:sp>
        <p:nvSpPr>
          <p:cNvPr id="3" name="Footer Placeholder 2">
            <a:extLst>
              <a:ext uri="{FF2B5EF4-FFF2-40B4-BE49-F238E27FC236}">
                <a16:creationId xmlns:a16="http://schemas.microsoft.com/office/drawing/2014/main" id="{7542381B-3ED4-797E-C587-4744E8034AD3}"/>
              </a:ext>
            </a:extLst>
          </p:cNvPr>
          <p:cNvSpPr>
            <a:spLocks noGrp="1"/>
          </p:cNvSpPr>
          <p:nvPr>
            <p:ph type="ftr" sz="quarter" idx="11"/>
          </p:nvPr>
        </p:nvSpPr>
        <p:spPr/>
        <p:txBody>
          <a:bodyPr/>
          <a:lstStyle/>
          <a:p>
            <a:pPr>
              <a:defRPr/>
            </a:pPr>
            <a:r>
              <a:rPr lang="en-US"/>
              <a:t>ESPP Venice Jun25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E51-8136-F1FD-420C-A05BBB97F58E}"/>
              </a:ext>
            </a:extLst>
          </p:cNvPr>
          <p:cNvSpPr>
            <a:spLocks noGrp="1"/>
          </p:cNvSpPr>
          <p:nvPr>
            <p:ph type="title"/>
          </p:nvPr>
        </p:nvSpPr>
        <p:spPr/>
        <p:txBody>
          <a:bodyPr/>
          <a:lstStyle/>
          <a:p>
            <a:r>
              <a:rPr lang="en-CH" dirty="0"/>
              <a:t>LEP3 Principal Technical Parameters</a:t>
            </a:r>
          </a:p>
        </p:txBody>
      </p:sp>
      <p:sp>
        <p:nvSpPr>
          <p:cNvPr id="4" name="Date Placeholder 3">
            <a:extLst>
              <a:ext uri="{FF2B5EF4-FFF2-40B4-BE49-F238E27FC236}">
                <a16:creationId xmlns:a16="http://schemas.microsoft.com/office/drawing/2014/main" id="{E38E8DF3-61D7-D36D-E03F-1B71EED4C28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A4F67D-B050-ED9F-4446-E0DA88D05290}"/>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A526C821-D30C-AB38-4105-04BD423C26BA}"/>
              </a:ext>
            </a:extLst>
          </p:cNvPr>
          <p:cNvSpPr>
            <a:spLocks noGrp="1"/>
          </p:cNvSpPr>
          <p:nvPr>
            <p:ph type="sldNum" sz="quarter" idx="12"/>
          </p:nvPr>
        </p:nvSpPr>
        <p:spPr/>
        <p:txBody>
          <a:bodyPr/>
          <a:lstStyle/>
          <a:p>
            <a:pPr>
              <a:defRPr/>
            </a:pPr>
            <a:fld id="{F65926A7-082C-7F44-B9C5-8689AE7B2BEF}" type="slidenum">
              <a:rPr lang="en-US" altLang="en-CH" smtClean="0"/>
              <a:pPr>
                <a:defRPr/>
              </a:pPr>
              <a:t>8</a:t>
            </a:fld>
            <a:endParaRPr lang="en-US" altLang="en-CH"/>
          </a:p>
        </p:txBody>
      </p:sp>
      <p:sp>
        <p:nvSpPr>
          <p:cNvPr id="13" name="TextBox 12">
            <a:extLst>
              <a:ext uri="{FF2B5EF4-FFF2-40B4-BE49-F238E27FC236}">
                <a16:creationId xmlns:a16="http://schemas.microsoft.com/office/drawing/2014/main" id="{CE182B67-92EA-9C17-645E-CF299C4C0C88}"/>
              </a:ext>
            </a:extLst>
          </p:cNvPr>
          <p:cNvSpPr txBox="1"/>
          <p:nvPr/>
        </p:nvSpPr>
        <p:spPr>
          <a:xfrm>
            <a:off x="2376564" y="1025882"/>
            <a:ext cx="280831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CH" sz="1800" b="0" dirty="0">
                <a:solidFill>
                  <a:schemeClr val="accent6"/>
                </a:solidFill>
              </a:rPr>
              <a:t>Our </a:t>
            </a:r>
            <a:r>
              <a:rPr lang="en-GB" sz="1800" b="0" dirty="0">
                <a:solidFill>
                  <a:schemeClr val="accent6"/>
                </a:solidFill>
              </a:rPr>
              <a:t>List o</a:t>
            </a:r>
            <a:r>
              <a:rPr lang="en-CH" sz="1800" b="0" dirty="0">
                <a:solidFill>
                  <a:schemeClr val="accent6"/>
                </a:solidFill>
              </a:rPr>
              <a:t>f Parameters</a:t>
            </a:r>
          </a:p>
        </p:txBody>
      </p:sp>
      <p:pic>
        <p:nvPicPr>
          <p:cNvPr id="7" name="Picture 6">
            <a:extLst>
              <a:ext uri="{FF2B5EF4-FFF2-40B4-BE49-F238E27FC236}">
                <a16:creationId xmlns:a16="http://schemas.microsoft.com/office/drawing/2014/main" id="{C0A17F67-F7BD-8F82-1377-F82862911EF3}"/>
              </a:ext>
            </a:extLst>
          </p:cNvPr>
          <p:cNvPicPr>
            <a:picLocks noChangeAspect="1"/>
          </p:cNvPicPr>
          <p:nvPr/>
        </p:nvPicPr>
        <p:blipFill>
          <a:blip r:embed="rId3"/>
          <a:stretch>
            <a:fillRect/>
          </a:stretch>
        </p:blipFill>
        <p:spPr>
          <a:xfrm>
            <a:off x="782832" y="1395214"/>
            <a:ext cx="5738618" cy="5219700"/>
          </a:xfrm>
          <a:prstGeom prst="rect">
            <a:avLst/>
          </a:prstGeom>
        </p:spPr>
      </p:pic>
      <p:sp>
        <p:nvSpPr>
          <p:cNvPr id="11" name="Rectangle 10">
            <a:extLst>
              <a:ext uri="{FF2B5EF4-FFF2-40B4-BE49-F238E27FC236}">
                <a16:creationId xmlns:a16="http://schemas.microsoft.com/office/drawing/2014/main" id="{ACB04F23-7C82-E155-E666-FCE94ACE1F43}"/>
              </a:ext>
            </a:extLst>
          </p:cNvPr>
          <p:cNvSpPr/>
          <p:nvPr/>
        </p:nvSpPr>
        <p:spPr bwMode="auto">
          <a:xfrm>
            <a:off x="782832" y="4005064"/>
            <a:ext cx="5738618" cy="216024"/>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sp>
        <p:nvSpPr>
          <p:cNvPr id="8" name="TextBox 7">
            <a:extLst>
              <a:ext uri="{FF2B5EF4-FFF2-40B4-BE49-F238E27FC236}">
                <a16:creationId xmlns:a16="http://schemas.microsoft.com/office/drawing/2014/main" id="{3432106D-C6A2-F261-AB4C-3C63941F4DBB}"/>
              </a:ext>
            </a:extLst>
          </p:cNvPr>
          <p:cNvSpPr txBox="1"/>
          <p:nvPr/>
        </p:nvSpPr>
        <p:spPr>
          <a:xfrm>
            <a:off x="6530760" y="4828658"/>
            <a:ext cx="3294452"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CH" sz="1800" b="0" dirty="0">
                <a:solidFill>
                  <a:schemeClr val="tx1"/>
                </a:solidFill>
                <a:latin typeface="+mj-lt"/>
                <a:cs typeface="Apple Chancery" panose="03020702040506060504" pitchFamily="66" charset="-79"/>
              </a:rPr>
              <a:t>However, we prefer to quote a            	</a:t>
            </a:r>
            <a:r>
              <a:rPr lang="en-CH" sz="1800" dirty="0">
                <a:solidFill>
                  <a:schemeClr val="accent2"/>
                </a:solidFill>
                <a:latin typeface="Apple Chancery" panose="03020702040506060504" pitchFamily="66" charset="-79"/>
                <a:cs typeface="Apple Chancery" panose="03020702040506060504" pitchFamily="66" charset="-79"/>
              </a:rPr>
              <a:t>Luminosity</a:t>
            </a:r>
            <a:r>
              <a:rPr lang="en-CH" sz="1800" dirty="0">
                <a:solidFill>
                  <a:schemeClr val="accent2"/>
                </a:solidFill>
              </a:rPr>
              <a:t> </a:t>
            </a:r>
            <a:r>
              <a:rPr lang="en-CH" sz="1800" dirty="0">
                <a:solidFill>
                  <a:schemeClr val="accent2"/>
                </a:solidFill>
                <a:latin typeface="Apple Chancery" panose="03020702040506060504" pitchFamily="66" charset="-79"/>
                <a:cs typeface="Apple Chancery" panose="03020702040506060504" pitchFamily="66" charset="-79"/>
              </a:rPr>
              <a:t>Range</a:t>
            </a:r>
          </a:p>
          <a:p>
            <a:r>
              <a:rPr lang="en-CH" sz="1800" b="0" dirty="0">
                <a:solidFill>
                  <a:srgbClr val="FF0000"/>
                </a:solidFill>
              </a:rPr>
              <a:t>√s (GeV).     10</a:t>
            </a:r>
            <a:r>
              <a:rPr lang="en-CH" sz="1800" b="0" baseline="30000" dirty="0">
                <a:solidFill>
                  <a:srgbClr val="FF0000"/>
                </a:solidFill>
              </a:rPr>
              <a:t>34</a:t>
            </a:r>
            <a:r>
              <a:rPr lang="en-CH" sz="1800" b="0" dirty="0">
                <a:solidFill>
                  <a:srgbClr val="FF0000"/>
                </a:solidFill>
              </a:rPr>
              <a:t> cm</a:t>
            </a:r>
            <a:r>
              <a:rPr lang="en-CH" sz="1800" b="0" baseline="30000" dirty="0">
                <a:solidFill>
                  <a:srgbClr val="FF0000"/>
                </a:solidFill>
              </a:rPr>
              <a:t>-2</a:t>
            </a:r>
            <a:r>
              <a:rPr lang="en-CH" sz="1800" b="0" dirty="0">
                <a:solidFill>
                  <a:srgbClr val="FF0000"/>
                </a:solidFill>
              </a:rPr>
              <a:t>s</a:t>
            </a:r>
            <a:r>
              <a:rPr lang="en-CH" sz="1800" b="0" baseline="30000" dirty="0">
                <a:solidFill>
                  <a:srgbClr val="FF0000"/>
                </a:solidFill>
              </a:rPr>
              <a:t>-1</a:t>
            </a:r>
          </a:p>
          <a:p>
            <a:pPr marL="457200" indent="-457200">
              <a:buAutoNum type="arabicPlain" startAt="230"/>
            </a:pPr>
            <a:r>
              <a:rPr lang="en-CH" sz="1800" b="0" dirty="0">
                <a:solidFill>
                  <a:schemeClr val="accent6"/>
                </a:solidFill>
              </a:rPr>
              <a:t>               1</a:t>
            </a:r>
            <a:r>
              <a:rPr lang="en-CH" sz="1800" dirty="0">
                <a:solidFill>
                  <a:schemeClr val="accent6"/>
                </a:solidFill>
              </a:rPr>
              <a:t> → </a:t>
            </a:r>
            <a:r>
              <a:rPr lang="en-CH" sz="1800" b="0" dirty="0">
                <a:solidFill>
                  <a:schemeClr val="accent6"/>
                </a:solidFill>
              </a:rPr>
              <a:t>2.5</a:t>
            </a:r>
          </a:p>
          <a:p>
            <a:pPr marL="457200" indent="-457200">
              <a:buAutoNum type="arabicPlain" startAt="160"/>
            </a:pPr>
            <a:r>
              <a:rPr lang="en-CH" sz="1800" b="0" dirty="0">
                <a:solidFill>
                  <a:schemeClr val="accent6"/>
                </a:solidFill>
              </a:rPr>
              <a:t>               5.0</a:t>
            </a:r>
            <a:r>
              <a:rPr lang="en-CH" sz="1800" dirty="0">
                <a:solidFill>
                  <a:schemeClr val="accent6"/>
                </a:solidFill>
              </a:rPr>
              <a:t> → </a:t>
            </a:r>
            <a:r>
              <a:rPr lang="en-CH" sz="1800" b="0" dirty="0">
                <a:solidFill>
                  <a:schemeClr val="accent6"/>
                </a:solidFill>
              </a:rPr>
              <a:t>7.5</a:t>
            </a:r>
          </a:p>
          <a:p>
            <a:r>
              <a:rPr lang="en-CH" sz="1800" b="0" dirty="0">
                <a:solidFill>
                  <a:schemeClr val="accent6"/>
                </a:solidFill>
              </a:rPr>
              <a:t>91.2               30</a:t>
            </a:r>
            <a:r>
              <a:rPr lang="en-CH" sz="1800" dirty="0">
                <a:solidFill>
                  <a:schemeClr val="accent6"/>
                </a:solidFill>
              </a:rPr>
              <a:t> → </a:t>
            </a:r>
            <a:r>
              <a:rPr lang="en-CH" sz="1800" b="0" dirty="0">
                <a:solidFill>
                  <a:schemeClr val="accent6"/>
                </a:solidFill>
              </a:rPr>
              <a:t>50    </a:t>
            </a:r>
          </a:p>
        </p:txBody>
      </p:sp>
      <p:sp>
        <p:nvSpPr>
          <p:cNvPr id="3" name="TextBox 2">
            <a:extLst>
              <a:ext uri="{FF2B5EF4-FFF2-40B4-BE49-F238E27FC236}">
                <a16:creationId xmlns:a16="http://schemas.microsoft.com/office/drawing/2014/main" id="{9E7ADA0A-12D6-249B-5F64-03D514F112E0}"/>
              </a:ext>
            </a:extLst>
          </p:cNvPr>
          <p:cNvSpPr txBox="1"/>
          <p:nvPr/>
        </p:nvSpPr>
        <p:spPr>
          <a:xfrm>
            <a:off x="6604426" y="1031565"/>
            <a:ext cx="3213665" cy="280076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CH" sz="1800" dirty="0">
                <a:solidFill>
                  <a:schemeClr val="accent2"/>
                </a:solidFill>
              </a:rPr>
              <a:t>Preliminary 2017 Optics design from Oide/Shatilov gives</a:t>
            </a:r>
          </a:p>
          <a:p>
            <a:r>
              <a:rPr lang="en-GB" sz="1800" b="0" dirty="0">
                <a:solidFill>
                  <a:srgbClr val="FF0000"/>
                </a:solidFill>
              </a:rPr>
              <a:t>(for </a:t>
            </a:r>
            <a:r>
              <a:rPr lang="en-CH" sz="1800" b="0" dirty="0">
                <a:solidFill>
                  <a:srgbClr val="FF0000"/>
                </a:solidFill>
              </a:rPr>
              <a:t>4 expts at 240 GeV)</a:t>
            </a:r>
          </a:p>
          <a:p>
            <a:r>
              <a:rPr lang="en-CH" sz="1800" b="0" dirty="0">
                <a:solidFill>
                  <a:srgbClr val="FF0000"/>
                </a:solidFill>
              </a:rPr>
              <a:t>√s (GeV).     10</a:t>
            </a:r>
            <a:r>
              <a:rPr lang="en-CH" sz="1800" b="0" baseline="30000" dirty="0">
                <a:solidFill>
                  <a:srgbClr val="FF0000"/>
                </a:solidFill>
              </a:rPr>
              <a:t>34</a:t>
            </a:r>
            <a:r>
              <a:rPr lang="en-CH" sz="1800" b="0" dirty="0">
                <a:solidFill>
                  <a:srgbClr val="FF0000"/>
                </a:solidFill>
              </a:rPr>
              <a:t> cm</a:t>
            </a:r>
            <a:r>
              <a:rPr lang="en-CH" sz="1800" b="0" baseline="30000" dirty="0">
                <a:solidFill>
                  <a:srgbClr val="FF0000"/>
                </a:solidFill>
              </a:rPr>
              <a:t>-2</a:t>
            </a:r>
            <a:r>
              <a:rPr lang="en-CH" sz="1800" b="0" dirty="0">
                <a:solidFill>
                  <a:srgbClr val="FF0000"/>
                </a:solidFill>
              </a:rPr>
              <a:t>s</a:t>
            </a:r>
            <a:r>
              <a:rPr lang="en-CH" sz="1800" b="0" baseline="30000" dirty="0">
                <a:solidFill>
                  <a:srgbClr val="FF0000"/>
                </a:solidFill>
              </a:rPr>
              <a:t>-1</a:t>
            </a:r>
          </a:p>
          <a:p>
            <a:r>
              <a:rPr lang="en-CH" sz="1800" b="0" dirty="0">
                <a:solidFill>
                  <a:schemeClr val="accent6"/>
                </a:solidFill>
              </a:rPr>
              <a:t>240                 </a:t>
            </a:r>
            <a:r>
              <a:rPr lang="en-CH" sz="1800" b="0" baseline="30000" dirty="0">
                <a:solidFill>
                  <a:srgbClr val="FF0000"/>
                </a:solidFill>
              </a:rPr>
              <a:t> </a:t>
            </a:r>
            <a:r>
              <a:rPr lang="en-CH" b="0" dirty="0">
                <a:solidFill>
                  <a:schemeClr val="accent6"/>
                </a:solidFill>
              </a:rPr>
              <a:t>1.1</a:t>
            </a:r>
          </a:p>
          <a:p>
            <a:r>
              <a:rPr lang="en-CH" b="0" dirty="0">
                <a:solidFill>
                  <a:schemeClr val="accent6"/>
                </a:solidFill>
              </a:rPr>
              <a:t>91.2               52</a:t>
            </a:r>
          </a:p>
          <a:p>
            <a:r>
              <a:rPr lang="en-CH" sz="1400" b="0" dirty="0">
                <a:solidFill>
                  <a:schemeClr val="accent6"/>
                </a:solidFill>
              </a:rPr>
              <a:t>4 </a:t>
            </a:r>
            <a:r>
              <a:rPr lang="en-CH" sz="1400" dirty="0">
                <a:solidFill>
                  <a:schemeClr val="accent6"/>
                </a:solidFill>
              </a:rPr>
              <a:t>→ </a:t>
            </a:r>
            <a:r>
              <a:rPr lang="en-CH" sz="1400" b="0" dirty="0">
                <a:solidFill>
                  <a:schemeClr val="accent6"/>
                </a:solidFill>
              </a:rPr>
              <a:t>2 Xpts: </a:t>
            </a:r>
            <a:r>
              <a:rPr lang="en-CH" sz="1400" b="0" i="1" dirty="0">
                <a:solidFill>
                  <a:schemeClr val="accent6"/>
                </a:solidFill>
              </a:rPr>
              <a:t>L</a:t>
            </a:r>
            <a:r>
              <a:rPr lang="en-CH" sz="1400" b="0" dirty="0">
                <a:solidFill>
                  <a:schemeClr val="accent6"/>
                </a:solidFill>
              </a:rPr>
              <a:t>/IP increases by ~ 1.15</a:t>
            </a:r>
          </a:p>
          <a:p>
            <a:r>
              <a:rPr lang="en-CH" sz="1400" b="0" dirty="0">
                <a:solidFill>
                  <a:schemeClr val="accent6"/>
                </a:solidFill>
              </a:rPr>
              <a:t>240</a:t>
            </a:r>
            <a:r>
              <a:rPr lang="en-CH" sz="1400" dirty="0">
                <a:solidFill>
                  <a:schemeClr val="accent6"/>
                </a:solidFill>
              </a:rPr>
              <a:t> →</a:t>
            </a:r>
            <a:r>
              <a:rPr lang="en-CH" sz="1400" b="0" dirty="0">
                <a:solidFill>
                  <a:schemeClr val="accent6"/>
                </a:solidFill>
              </a:rPr>
              <a:t> 230: L/IP increases by ~1.14</a:t>
            </a:r>
          </a:p>
          <a:p>
            <a:r>
              <a:rPr lang="en-CH" sz="1800" dirty="0">
                <a:solidFill>
                  <a:srgbClr val="FF0000"/>
                </a:solidFill>
              </a:rPr>
              <a:t>1.1 → 1.44 10</a:t>
            </a:r>
            <a:r>
              <a:rPr lang="en-CH" sz="1800" baseline="30000" dirty="0">
                <a:solidFill>
                  <a:srgbClr val="FF0000"/>
                </a:solidFill>
              </a:rPr>
              <a:t>34</a:t>
            </a:r>
            <a:r>
              <a:rPr lang="en-CH" sz="1800" dirty="0">
                <a:solidFill>
                  <a:srgbClr val="FF0000"/>
                </a:solidFill>
              </a:rPr>
              <a:t> cm</a:t>
            </a:r>
            <a:r>
              <a:rPr lang="en-CH" sz="1800" baseline="30000" dirty="0">
                <a:solidFill>
                  <a:srgbClr val="FF0000"/>
                </a:solidFill>
              </a:rPr>
              <a:t>-2</a:t>
            </a:r>
            <a:r>
              <a:rPr lang="en-CH" sz="1800" dirty="0">
                <a:solidFill>
                  <a:srgbClr val="FF0000"/>
                </a:solidFill>
              </a:rPr>
              <a:t>s</a:t>
            </a:r>
            <a:r>
              <a:rPr lang="en-CH" sz="1800" baseline="30000" dirty="0">
                <a:solidFill>
                  <a:srgbClr val="FF0000"/>
                </a:solidFill>
              </a:rPr>
              <a:t>-1</a:t>
            </a:r>
            <a:endParaRPr lang="en-CH" sz="1800" dirty="0">
              <a:solidFill>
                <a:srgbClr val="FF0000"/>
              </a:solidFill>
            </a:endParaRPr>
          </a:p>
        </p:txBody>
      </p:sp>
      <p:sp>
        <p:nvSpPr>
          <p:cNvPr id="10" name="Oval 9">
            <a:extLst>
              <a:ext uri="{FF2B5EF4-FFF2-40B4-BE49-F238E27FC236}">
                <a16:creationId xmlns:a16="http://schemas.microsoft.com/office/drawing/2014/main" id="{6A474A67-5CBF-33DE-2034-00F074E96CBD}"/>
              </a:ext>
            </a:extLst>
          </p:cNvPr>
          <p:cNvSpPr/>
          <p:nvPr/>
        </p:nvSpPr>
        <p:spPr bwMode="auto">
          <a:xfrm>
            <a:off x="4232920" y="1556792"/>
            <a:ext cx="273295" cy="28803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sp>
        <p:nvSpPr>
          <p:cNvPr id="12" name="Oval 11">
            <a:extLst>
              <a:ext uri="{FF2B5EF4-FFF2-40B4-BE49-F238E27FC236}">
                <a16:creationId xmlns:a16="http://schemas.microsoft.com/office/drawing/2014/main" id="{4DCDA744-87B8-6A89-7D4E-79F8DFDF11F9}"/>
              </a:ext>
            </a:extLst>
          </p:cNvPr>
          <p:cNvSpPr/>
          <p:nvPr/>
        </p:nvSpPr>
        <p:spPr bwMode="auto">
          <a:xfrm>
            <a:off x="3296816" y="1743358"/>
            <a:ext cx="576064" cy="28803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pic>
        <p:nvPicPr>
          <p:cNvPr id="14" name="Picture 13">
            <a:extLst>
              <a:ext uri="{FF2B5EF4-FFF2-40B4-BE49-F238E27FC236}">
                <a16:creationId xmlns:a16="http://schemas.microsoft.com/office/drawing/2014/main" id="{7EE5C1DA-123A-CA9A-2D9C-C8089FF1B79A}"/>
              </a:ext>
            </a:extLst>
          </p:cNvPr>
          <p:cNvPicPr>
            <a:picLocks noChangeAspect="1"/>
          </p:cNvPicPr>
          <p:nvPr/>
        </p:nvPicPr>
        <p:blipFill>
          <a:blip r:embed="rId4"/>
          <a:stretch>
            <a:fillRect/>
          </a:stretch>
        </p:blipFill>
        <p:spPr>
          <a:xfrm>
            <a:off x="6530760" y="4003651"/>
            <a:ext cx="3375241" cy="640533"/>
          </a:xfrm>
          <a:prstGeom prst="rect">
            <a:avLst/>
          </a:prstGeom>
        </p:spPr>
      </p:pic>
    </p:spTree>
    <p:extLst>
      <p:ext uri="{BB962C8B-B14F-4D97-AF65-F5344CB8AC3E}">
        <p14:creationId xmlns:p14="http://schemas.microsoft.com/office/powerpoint/2010/main" val="381756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4F2F-A19B-AC94-B825-77F532A17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F3A17-FC9C-4998-11BC-32E9F4E32ECE}"/>
              </a:ext>
            </a:extLst>
          </p:cNvPr>
          <p:cNvSpPr>
            <a:spLocks noGrp="1"/>
          </p:cNvSpPr>
          <p:nvPr>
            <p:ph type="title"/>
          </p:nvPr>
        </p:nvSpPr>
        <p:spPr>
          <a:xfrm>
            <a:off x="759835" y="371500"/>
            <a:ext cx="8786936" cy="457200"/>
          </a:xfrm>
        </p:spPr>
        <p:txBody>
          <a:bodyPr/>
          <a:lstStyle/>
          <a:p>
            <a:r>
              <a:rPr lang="en-CH" dirty="0"/>
              <a:t>LEP3 Significant Parameters and </a:t>
            </a:r>
            <a:br>
              <a:rPr lang="en-CH" dirty="0"/>
            </a:br>
            <a:r>
              <a:rPr lang="en-CH" dirty="0"/>
              <a:t>the Running Sequence</a:t>
            </a:r>
          </a:p>
        </p:txBody>
      </p:sp>
      <p:sp>
        <p:nvSpPr>
          <p:cNvPr id="3" name="Content Placeholder 2">
            <a:extLst>
              <a:ext uri="{FF2B5EF4-FFF2-40B4-BE49-F238E27FC236}">
                <a16:creationId xmlns:a16="http://schemas.microsoft.com/office/drawing/2014/main" id="{28F8E154-7901-02E0-E337-C9712242A9C9}"/>
              </a:ext>
            </a:extLst>
          </p:cNvPr>
          <p:cNvSpPr>
            <a:spLocks noGrp="1"/>
          </p:cNvSpPr>
          <p:nvPr>
            <p:ph idx="1"/>
          </p:nvPr>
        </p:nvSpPr>
        <p:spPr>
          <a:xfrm>
            <a:off x="92459" y="1182979"/>
            <a:ext cx="9721079" cy="4329695"/>
          </a:xfrm>
        </p:spPr>
        <p:txBody>
          <a:bodyPr/>
          <a:lstStyle/>
          <a:p>
            <a:r>
              <a:rPr lang="en-CH" dirty="0">
                <a:solidFill>
                  <a:schemeClr val="accent2"/>
                </a:solidFill>
              </a:rPr>
              <a:t>No. of IPs		2</a:t>
            </a:r>
          </a:p>
          <a:p>
            <a:r>
              <a:rPr lang="en-CH" dirty="0">
                <a:solidFill>
                  <a:srgbClr val="FF0000"/>
                </a:solidFill>
              </a:rPr>
              <a:t>Can’t reach t-tbar threshold</a:t>
            </a:r>
            <a:endParaRPr lang="en-CH" dirty="0">
              <a:solidFill>
                <a:schemeClr val="accent2"/>
              </a:solidFill>
            </a:endParaRPr>
          </a:p>
          <a:p>
            <a:r>
              <a:rPr lang="en-CH" dirty="0">
                <a:solidFill>
                  <a:schemeClr val="accent2"/>
                </a:solidFill>
              </a:rPr>
              <a:t>Energy for ZH		230 GeV</a:t>
            </a:r>
          </a:p>
          <a:p>
            <a:r>
              <a:rPr lang="en-CH" dirty="0">
                <a:solidFill>
                  <a:schemeClr val="accent2"/>
                </a:solidFill>
              </a:rPr>
              <a:t>Fix SR power loss at 50 MW/beam</a:t>
            </a:r>
          </a:p>
          <a:p>
            <a:r>
              <a:rPr lang="en-CH" dirty="0">
                <a:solidFill>
                  <a:schemeClr val="accent2"/>
                </a:solidFill>
              </a:rPr>
              <a:t>SR energy loss/turn	~ 5.4 GeV </a:t>
            </a:r>
          </a:p>
          <a:p>
            <a:r>
              <a:rPr lang="en-CH" dirty="0">
                <a:solidFill>
                  <a:schemeClr val="accent2"/>
                </a:solidFill>
              </a:rPr>
              <a:t>Total RF voltage installed	~ 6 GV</a:t>
            </a:r>
          </a:p>
          <a:p>
            <a:r>
              <a:rPr lang="en-CH" dirty="0">
                <a:solidFill>
                  <a:schemeClr val="accent2"/>
                </a:solidFill>
              </a:rPr>
              <a:t>Crossing angle		30 mrad</a:t>
            </a:r>
          </a:p>
          <a:p>
            <a:r>
              <a:rPr lang="en-CH" dirty="0">
                <a:solidFill>
                  <a:srgbClr val="FF0000"/>
                </a:solidFill>
              </a:rPr>
              <a:t>For event numbers - use Inst.</a:t>
            </a:r>
            <a:r>
              <a:rPr lang="en-CH" dirty="0">
                <a:solidFill>
                  <a:srgbClr val="FF0000"/>
                </a:solidFill>
                <a:latin typeface="Apple Chancery" panose="03020702040506060504" pitchFamily="66" charset="-79"/>
                <a:cs typeface="Apple Chancery" panose="03020702040506060504" pitchFamily="66" charset="-79"/>
              </a:rPr>
              <a:t> </a:t>
            </a:r>
            <a:r>
              <a:rPr lang="en-CH" i="1" dirty="0">
                <a:solidFill>
                  <a:srgbClr val="FF0000"/>
                </a:solidFill>
                <a:latin typeface="APPLE CHANCERY" panose="03020702040506060504" pitchFamily="66" charset="-79"/>
                <a:cs typeface="APPLE CHANCERY" panose="03020702040506060504" pitchFamily="66" charset="-79"/>
              </a:rPr>
              <a:t>L</a:t>
            </a:r>
            <a:r>
              <a:rPr lang="en-CH" dirty="0">
                <a:solidFill>
                  <a:srgbClr val="FF0000"/>
                </a:solidFill>
                <a:latin typeface="Apple Chancery" panose="03020702040506060504" pitchFamily="66" charset="-79"/>
                <a:cs typeface="Apple Chancery" panose="03020702040506060504" pitchFamily="66" charset="-79"/>
              </a:rPr>
              <a:t> </a:t>
            </a:r>
            <a:r>
              <a:rPr lang="en-CH" dirty="0">
                <a:solidFill>
                  <a:srgbClr val="FF0000"/>
                </a:solidFill>
              </a:rPr>
              <a:t>values of	</a:t>
            </a:r>
            <a:r>
              <a:rPr lang="en-CH" i="1" dirty="0">
                <a:solidFill>
                  <a:srgbClr val="FF0000"/>
                </a:solidFill>
                <a:latin typeface="APPLE CHANCERY" panose="03020702040506060504" pitchFamily="66" charset="-79"/>
                <a:cs typeface="APPLE CHANCERY" panose="03020702040506060504" pitchFamily="66" charset="-79"/>
              </a:rPr>
              <a:t> </a:t>
            </a:r>
            <a:endParaRPr lang="en-CH" dirty="0">
              <a:solidFill>
                <a:srgbClr val="FF0000"/>
              </a:solidFill>
            </a:endParaRPr>
          </a:p>
          <a:p>
            <a:r>
              <a:rPr lang="en-CH" dirty="0">
                <a:solidFill>
                  <a:srgbClr val="FF0000"/>
                </a:solidFill>
              </a:rPr>
              <a:t>	 </a:t>
            </a:r>
            <a:r>
              <a:rPr lang="en-CH" i="1" dirty="0">
                <a:solidFill>
                  <a:srgbClr val="FF0000"/>
                </a:solidFill>
                <a:latin typeface="APPLE CHANCERY" panose="03020702040506060504" pitchFamily="66" charset="-79"/>
                <a:cs typeface="APPLE CHANCERY" panose="03020702040506060504" pitchFamily="66" charset="-79"/>
              </a:rPr>
              <a:t>L </a:t>
            </a:r>
            <a:r>
              <a:rPr lang="en-CH" dirty="0">
                <a:solidFill>
                  <a:srgbClr val="FF0000"/>
                </a:solidFill>
                <a:cs typeface="Apple Chancery" panose="03020702040506060504" pitchFamily="66" charset="-79"/>
              </a:rPr>
              <a:t>/IP</a:t>
            </a:r>
            <a:r>
              <a:rPr lang="en-CH" dirty="0">
                <a:solidFill>
                  <a:srgbClr val="FF0000"/>
                </a:solidFill>
              </a:rPr>
              <a:t>~ 1.6, 6.2, 40 (10</a:t>
            </a:r>
            <a:r>
              <a:rPr lang="en-CH" baseline="30000" dirty="0">
                <a:solidFill>
                  <a:srgbClr val="FF0000"/>
                </a:solidFill>
              </a:rPr>
              <a:t>34</a:t>
            </a:r>
            <a:r>
              <a:rPr lang="en-CH" dirty="0">
                <a:solidFill>
                  <a:srgbClr val="FF0000"/>
                </a:solidFill>
              </a:rPr>
              <a:t> cm</a:t>
            </a:r>
            <a:r>
              <a:rPr lang="en-CH" baseline="30000" dirty="0">
                <a:solidFill>
                  <a:srgbClr val="FF0000"/>
                </a:solidFill>
              </a:rPr>
              <a:t>-2</a:t>
            </a:r>
            <a:r>
              <a:rPr lang="en-CH" dirty="0">
                <a:solidFill>
                  <a:srgbClr val="FF0000"/>
                </a:solidFill>
              </a:rPr>
              <a:t>s</a:t>
            </a:r>
            <a:r>
              <a:rPr lang="en-CH" baseline="30000" dirty="0">
                <a:solidFill>
                  <a:srgbClr val="FF0000"/>
                </a:solidFill>
              </a:rPr>
              <a:t>-1</a:t>
            </a:r>
            <a:r>
              <a:rPr lang="en-CH" dirty="0">
                <a:solidFill>
                  <a:srgbClr val="FF0000"/>
                </a:solidFill>
              </a:rPr>
              <a:t>) at Z, WW, ZH</a:t>
            </a:r>
          </a:p>
          <a:p>
            <a:r>
              <a:rPr lang="en-CH" dirty="0">
                <a:solidFill>
                  <a:schemeClr val="accent6"/>
                </a:solidFill>
              </a:rPr>
              <a:t>One Running Scenario</a:t>
            </a:r>
            <a:r>
              <a:rPr lang="en-CH" dirty="0">
                <a:solidFill>
                  <a:srgbClr val="FF0000"/>
                </a:solidFill>
              </a:rPr>
              <a:t>	</a:t>
            </a:r>
            <a:r>
              <a:rPr lang="en-CH" dirty="0">
                <a:solidFill>
                  <a:schemeClr val="accent2"/>
                </a:solidFill>
              </a:rPr>
              <a:t>e.g. 6 yrs at 230 GeV, 4 years around WW, 6 years around Z</a:t>
            </a:r>
          </a:p>
          <a:p>
            <a:r>
              <a:rPr lang="en-CH" dirty="0">
                <a:solidFill>
                  <a:srgbClr val="FF0000"/>
                </a:solidFill>
              </a:rPr>
              <a:t>Est. total no. of Events	4.2 x10</a:t>
            </a:r>
            <a:r>
              <a:rPr lang="en-CH" baseline="30000" dirty="0">
                <a:solidFill>
                  <a:srgbClr val="FF0000"/>
                </a:solidFill>
              </a:rPr>
              <a:t>5</a:t>
            </a:r>
            <a:r>
              <a:rPr lang="en-CH" dirty="0">
                <a:solidFill>
                  <a:srgbClr val="FF0000"/>
                </a:solidFill>
              </a:rPr>
              <a:t> H, </a:t>
            </a:r>
          </a:p>
          <a:p>
            <a:r>
              <a:rPr lang="en-CH" dirty="0">
                <a:solidFill>
                  <a:srgbClr val="FF0000"/>
                </a:solidFill>
              </a:rPr>
              <a:t>				3.7 x 10</a:t>
            </a:r>
            <a:r>
              <a:rPr lang="en-CH" baseline="30000" dirty="0">
                <a:solidFill>
                  <a:srgbClr val="FF0000"/>
                </a:solidFill>
              </a:rPr>
              <a:t>7</a:t>
            </a:r>
            <a:r>
              <a:rPr lang="en-CH" dirty="0">
                <a:solidFill>
                  <a:srgbClr val="FF0000"/>
                </a:solidFill>
              </a:rPr>
              <a:t> WW </a:t>
            </a:r>
            <a:r>
              <a:rPr lang="en-CH" dirty="0">
                <a:solidFill>
                  <a:schemeClr val="accent6"/>
                </a:solidFill>
              </a:rPr>
              <a:t>at 157 and 163 GeV, </a:t>
            </a:r>
          </a:p>
          <a:p>
            <a:r>
              <a:rPr lang="en-CH" dirty="0">
                <a:solidFill>
                  <a:srgbClr val="FF0000"/>
                </a:solidFill>
              </a:rPr>
              <a:t>				1.7 x 10</a:t>
            </a:r>
            <a:r>
              <a:rPr lang="en-CH" baseline="30000" dirty="0">
                <a:solidFill>
                  <a:srgbClr val="FF0000"/>
                </a:solidFill>
              </a:rPr>
              <a:t>12</a:t>
            </a:r>
            <a:r>
              <a:rPr lang="en-CH" dirty="0">
                <a:solidFill>
                  <a:srgbClr val="FF0000"/>
                </a:solidFill>
              </a:rPr>
              <a:t> Z  </a:t>
            </a:r>
            <a:r>
              <a:rPr lang="en-CH" dirty="0">
                <a:solidFill>
                  <a:schemeClr val="accent6"/>
                </a:solidFill>
              </a:rPr>
              <a:t>at &amp; around 91.2 GeV </a:t>
            </a:r>
            <a:r>
              <a:rPr lang="en-CH" sz="1600" dirty="0">
                <a:solidFill>
                  <a:schemeClr val="accent6"/>
                </a:solidFill>
              </a:rPr>
              <a:t>(cf. 10</a:t>
            </a:r>
            <a:r>
              <a:rPr lang="en-CH" sz="1600" baseline="30000" dirty="0">
                <a:solidFill>
                  <a:schemeClr val="accent6"/>
                </a:solidFill>
              </a:rPr>
              <a:t>9</a:t>
            </a:r>
            <a:r>
              <a:rPr lang="en-CH" sz="1600" dirty="0">
                <a:solidFill>
                  <a:schemeClr val="accent6"/>
                </a:solidFill>
              </a:rPr>
              <a:t>/ 6.10</a:t>
            </a:r>
            <a:r>
              <a:rPr lang="en-CH" sz="1600" baseline="30000" dirty="0">
                <a:solidFill>
                  <a:schemeClr val="accent6"/>
                </a:solidFill>
              </a:rPr>
              <a:t>12</a:t>
            </a:r>
            <a:r>
              <a:rPr lang="en-CH" sz="1600" dirty="0">
                <a:solidFill>
                  <a:schemeClr val="accent6"/>
                </a:solidFill>
              </a:rPr>
              <a:t>Z for ILC/FCC-ee)</a:t>
            </a:r>
            <a:endParaRPr lang="en-CH" dirty="0">
              <a:solidFill>
                <a:schemeClr val="accent2"/>
              </a:solidFill>
            </a:endParaRPr>
          </a:p>
        </p:txBody>
      </p:sp>
      <p:sp>
        <p:nvSpPr>
          <p:cNvPr id="4" name="Date Placeholder 3">
            <a:extLst>
              <a:ext uri="{FF2B5EF4-FFF2-40B4-BE49-F238E27FC236}">
                <a16:creationId xmlns:a16="http://schemas.microsoft.com/office/drawing/2014/main" id="{5B2866BF-DB1A-05C0-7BCE-2863F039C1D8}"/>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B86472A8-246E-2FB3-CA3F-9B2A061A8608}"/>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80CDB19E-1E8B-8666-6261-C4DAB81D8A0C}"/>
              </a:ext>
            </a:extLst>
          </p:cNvPr>
          <p:cNvSpPr>
            <a:spLocks noGrp="1"/>
          </p:cNvSpPr>
          <p:nvPr>
            <p:ph type="sldNum" sz="quarter" idx="12"/>
          </p:nvPr>
        </p:nvSpPr>
        <p:spPr/>
        <p:txBody>
          <a:bodyPr/>
          <a:lstStyle/>
          <a:p>
            <a:pPr>
              <a:defRPr/>
            </a:pPr>
            <a:fld id="{F65926A7-082C-7F44-B9C5-8689AE7B2BEF}" type="slidenum">
              <a:rPr lang="en-US" altLang="en-CH" smtClean="0"/>
              <a:pPr>
                <a:defRPr/>
              </a:pPr>
              <a:t>9</a:t>
            </a:fld>
            <a:endParaRPr lang="en-US" altLang="en-CH"/>
          </a:p>
        </p:txBody>
      </p:sp>
      <p:sp>
        <p:nvSpPr>
          <p:cNvPr id="8" name="TextBox 7">
            <a:extLst>
              <a:ext uri="{FF2B5EF4-FFF2-40B4-BE49-F238E27FC236}">
                <a16:creationId xmlns:a16="http://schemas.microsoft.com/office/drawing/2014/main" id="{A0DE3556-925E-716F-292E-4F79025001BE}"/>
              </a:ext>
            </a:extLst>
          </p:cNvPr>
          <p:cNvSpPr txBox="1"/>
          <p:nvPr/>
        </p:nvSpPr>
        <p:spPr>
          <a:xfrm>
            <a:off x="315854" y="5583248"/>
            <a:ext cx="9274291"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CH" sz="2000" b="0" dirty="0">
                <a:solidFill>
                  <a:srgbClr val="FF0000"/>
                </a:solidFill>
                <a:effectLst/>
                <a:latin typeface="+mn-lt"/>
                <a:ea typeface="DengXian" panose="02010600030101010101" pitchFamily="2" charset="-122"/>
              </a:rPr>
              <a:t>LEP3 is competitive with alternatives/Plan B projects wrt Higgs and E-W physics Superior for WW and Z running </a:t>
            </a:r>
          </a:p>
        </p:txBody>
      </p:sp>
      <p:pic>
        <p:nvPicPr>
          <p:cNvPr id="9" name="Picture 8">
            <a:extLst>
              <a:ext uri="{FF2B5EF4-FFF2-40B4-BE49-F238E27FC236}">
                <a16:creationId xmlns:a16="http://schemas.microsoft.com/office/drawing/2014/main" id="{D9CE9417-3083-C95D-749C-BFD14F19C4B4}"/>
              </a:ext>
            </a:extLst>
          </p:cNvPr>
          <p:cNvPicPr>
            <a:picLocks noChangeAspect="1"/>
          </p:cNvPicPr>
          <p:nvPr/>
        </p:nvPicPr>
        <p:blipFill>
          <a:blip r:embed="rId2"/>
          <a:stretch>
            <a:fillRect/>
          </a:stretch>
        </p:blipFill>
        <p:spPr>
          <a:xfrm>
            <a:off x="5664200" y="985047"/>
            <a:ext cx="4241800" cy="2667000"/>
          </a:xfrm>
          <a:prstGeom prst="rect">
            <a:avLst/>
          </a:prstGeom>
        </p:spPr>
        <p:style>
          <a:lnRef idx="0">
            <a:schemeClr val="accent3"/>
          </a:lnRef>
          <a:fillRef idx="3">
            <a:schemeClr val="accent3"/>
          </a:fillRef>
          <a:effectRef idx="3">
            <a:schemeClr val="accent3"/>
          </a:effectRef>
          <a:fontRef idx="minor">
            <a:schemeClr val="lt1"/>
          </a:fontRef>
        </p:style>
      </p:pic>
      <p:sp>
        <p:nvSpPr>
          <p:cNvPr id="11" name="TextBox 10">
            <a:extLst>
              <a:ext uri="{FF2B5EF4-FFF2-40B4-BE49-F238E27FC236}">
                <a16:creationId xmlns:a16="http://schemas.microsoft.com/office/drawing/2014/main" id="{2C64E2BC-2587-A436-37DD-4CC2391004A3}"/>
              </a:ext>
            </a:extLst>
          </p:cNvPr>
          <p:cNvSpPr txBox="1"/>
          <p:nvPr/>
        </p:nvSpPr>
        <p:spPr>
          <a:xfrm>
            <a:off x="6321152" y="3406713"/>
            <a:ext cx="515449" cy="307777"/>
          </a:xfrm>
          <a:prstGeom prst="rect">
            <a:avLst/>
          </a:prstGeom>
          <a:noFill/>
        </p:spPr>
        <p:txBody>
          <a:bodyPr wrap="square">
            <a:spAutoFit/>
          </a:bodyPr>
          <a:lstStyle/>
          <a:p>
            <a:r>
              <a:rPr lang="en-CH" sz="1400" b="0" dirty="0"/>
              <a:t>1yr</a:t>
            </a:r>
          </a:p>
        </p:txBody>
      </p:sp>
      <p:sp>
        <p:nvSpPr>
          <p:cNvPr id="12" name="TextBox 11">
            <a:extLst>
              <a:ext uri="{FF2B5EF4-FFF2-40B4-BE49-F238E27FC236}">
                <a16:creationId xmlns:a16="http://schemas.microsoft.com/office/drawing/2014/main" id="{42FFABBF-F55F-DB04-4EFC-B1EAC85B5BAF}"/>
              </a:ext>
            </a:extLst>
          </p:cNvPr>
          <p:cNvSpPr txBox="1"/>
          <p:nvPr/>
        </p:nvSpPr>
        <p:spPr>
          <a:xfrm>
            <a:off x="7101847" y="3409255"/>
            <a:ext cx="515449" cy="307777"/>
          </a:xfrm>
          <a:prstGeom prst="rect">
            <a:avLst/>
          </a:prstGeom>
          <a:noFill/>
        </p:spPr>
        <p:txBody>
          <a:bodyPr wrap="square">
            <a:spAutoFit/>
          </a:bodyPr>
          <a:lstStyle/>
          <a:p>
            <a:r>
              <a:rPr lang="en-CH" sz="1400" b="0" dirty="0"/>
              <a:t>2yr</a:t>
            </a:r>
          </a:p>
        </p:txBody>
      </p:sp>
      <p:sp>
        <p:nvSpPr>
          <p:cNvPr id="13" name="TextBox 12">
            <a:extLst>
              <a:ext uri="{FF2B5EF4-FFF2-40B4-BE49-F238E27FC236}">
                <a16:creationId xmlns:a16="http://schemas.microsoft.com/office/drawing/2014/main" id="{83BD7157-5C05-2A05-4F7A-1146FBB6A466}"/>
              </a:ext>
            </a:extLst>
          </p:cNvPr>
          <p:cNvSpPr txBox="1"/>
          <p:nvPr/>
        </p:nvSpPr>
        <p:spPr>
          <a:xfrm>
            <a:off x="8652520" y="3409255"/>
            <a:ext cx="515449" cy="307777"/>
          </a:xfrm>
          <a:prstGeom prst="rect">
            <a:avLst/>
          </a:prstGeom>
          <a:noFill/>
        </p:spPr>
        <p:txBody>
          <a:bodyPr wrap="square">
            <a:spAutoFit/>
          </a:bodyPr>
          <a:lstStyle/>
          <a:p>
            <a:r>
              <a:rPr lang="en-CH" sz="1400" b="0" dirty="0"/>
              <a:t>1yr</a:t>
            </a:r>
          </a:p>
        </p:txBody>
      </p:sp>
      <p:sp>
        <p:nvSpPr>
          <p:cNvPr id="14" name="TextBox 13">
            <a:extLst>
              <a:ext uri="{FF2B5EF4-FFF2-40B4-BE49-F238E27FC236}">
                <a16:creationId xmlns:a16="http://schemas.microsoft.com/office/drawing/2014/main" id="{2CEC30F5-E4DC-03FB-7C79-FC2E8A4DAA41}"/>
              </a:ext>
            </a:extLst>
          </p:cNvPr>
          <p:cNvSpPr txBox="1"/>
          <p:nvPr/>
        </p:nvSpPr>
        <p:spPr>
          <a:xfrm>
            <a:off x="7981527" y="3409255"/>
            <a:ext cx="515449" cy="307777"/>
          </a:xfrm>
          <a:prstGeom prst="rect">
            <a:avLst/>
          </a:prstGeom>
          <a:noFill/>
        </p:spPr>
        <p:txBody>
          <a:bodyPr wrap="square">
            <a:spAutoFit/>
          </a:bodyPr>
          <a:lstStyle/>
          <a:p>
            <a:r>
              <a:rPr lang="en-CH" sz="1400" b="0" dirty="0"/>
              <a:t>1yr</a:t>
            </a:r>
          </a:p>
        </p:txBody>
      </p:sp>
      <p:sp>
        <p:nvSpPr>
          <p:cNvPr id="10" name="TextBox 9">
            <a:extLst>
              <a:ext uri="{FF2B5EF4-FFF2-40B4-BE49-F238E27FC236}">
                <a16:creationId xmlns:a16="http://schemas.microsoft.com/office/drawing/2014/main" id="{D89C8C86-3A94-E8D6-0518-B038BC5F2AB3}"/>
              </a:ext>
            </a:extLst>
          </p:cNvPr>
          <p:cNvSpPr txBox="1"/>
          <p:nvPr/>
        </p:nvSpPr>
        <p:spPr>
          <a:xfrm rot="16200000">
            <a:off x="6531552" y="2334760"/>
            <a:ext cx="1575679" cy="307777"/>
          </a:xfrm>
          <a:prstGeom prst="rect">
            <a:avLst/>
          </a:prstGeom>
          <a:noFill/>
        </p:spPr>
        <p:txBody>
          <a:bodyPr wrap="square">
            <a:spAutoFit/>
          </a:bodyPr>
          <a:lstStyle/>
          <a:p>
            <a:r>
              <a:rPr lang="en-CH" sz="1400" b="0" dirty="0"/>
              <a:t>Long Shutdowns</a:t>
            </a:r>
          </a:p>
        </p:txBody>
      </p:sp>
      <p:sp>
        <p:nvSpPr>
          <p:cNvPr id="15" name="TextBox 14">
            <a:extLst>
              <a:ext uri="{FF2B5EF4-FFF2-40B4-BE49-F238E27FC236}">
                <a16:creationId xmlns:a16="http://schemas.microsoft.com/office/drawing/2014/main" id="{521D2895-D95B-E7C4-257F-378952EC4703}"/>
              </a:ext>
            </a:extLst>
          </p:cNvPr>
          <p:cNvSpPr txBox="1"/>
          <p:nvPr/>
        </p:nvSpPr>
        <p:spPr>
          <a:xfrm>
            <a:off x="520148" y="6449347"/>
            <a:ext cx="8630568"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H" sz="1400" b="0" dirty="0"/>
              <a:t>Running time: 185 days of operation at 75% efficiency, with top-up running, giving 1.2 10</a:t>
            </a:r>
            <a:r>
              <a:rPr lang="en-CH" sz="1400" b="0" baseline="30000" dirty="0"/>
              <a:t>7</a:t>
            </a:r>
            <a:r>
              <a:rPr lang="en-CH" sz="1400" b="0" dirty="0"/>
              <a:t> s/year of running</a:t>
            </a:r>
          </a:p>
        </p:txBody>
      </p:sp>
    </p:spTree>
    <p:extLst>
      <p:ext uri="{BB962C8B-B14F-4D97-AF65-F5344CB8AC3E}">
        <p14:creationId xmlns:p14="http://schemas.microsoft.com/office/powerpoint/2010/main" val="281134963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HD:MS Office 98 :Templates:Blank Presentation</Template>
  <TotalTime>42178</TotalTime>
  <Words>2868</Words>
  <Application>Microsoft Macintosh PowerPoint</Application>
  <PresentationFormat>A4 Paper (210x297 mm)</PresentationFormat>
  <Paragraphs>194</Paragraphs>
  <Slides>18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DengXian</vt:lpstr>
      <vt:lpstr>Times</vt:lpstr>
      <vt:lpstr>APPLE CHANCERY</vt:lpstr>
      <vt:lpstr>APPLE CHANCERY</vt:lpstr>
      <vt:lpstr>Aptos</vt:lpstr>
      <vt:lpstr>Arial</vt:lpstr>
      <vt:lpstr>Helvetica</vt:lpstr>
      <vt:lpstr>Symbol</vt:lpstr>
      <vt:lpstr>Times New Roman</vt:lpstr>
      <vt:lpstr>Wingdings</vt:lpstr>
      <vt:lpstr>Blank Presentation</vt:lpstr>
      <vt:lpstr>LEP3: A high luminosity electron-positron Higgs boson factory in the LHC tunnel </vt:lpstr>
      <vt:lpstr>Layout of Talk</vt:lpstr>
      <vt:lpstr>Introduction: Possibilities for PP’s Future</vt:lpstr>
      <vt:lpstr>Setting the Scene 2: ESPP Request for Alternatives</vt:lpstr>
      <vt:lpstr>LEP3: Key Issues</vt:lpstr>
      <vt:lpstr>e+e− Colliders: Instantaneous Luminosity &amp; √s</vt:lpstr>
      <vt:lpstr>Follow ESPP2013 proposal &amp; FCC(ee) Design</vt:lpstr>
      <vt:lpstr>LEP3 Principal Technical Parameters</vt:lpstr>
      <vt:lpstr>LEP3 Significant Parameters and  the Running Sequence</vt:lpstr>
      <vt:lpstr>Higgs boson physics</vt:lpstr>
      <vt:lpstr>E-W physics</vt:lpstr>
      <vt:lpstr>Further Studies and R&amp;D</vt:lpstr>
      <vt:lpstr>RF System: Current Recommendation of CERN RF Group</vt:lpstr>
      <vt:lpstr>Choice of Components: RF System</vt:lpstr>
      <vt:lpstr>Civil Engineering</vt:lpstr>
      <vt:lpstr>Cost</vt:lpstr>
      <vt:lpstr>Example Shutdown Schedule: After LHC stops</vt:lpstr>
      <vt:lpstr>Summary</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Cacac</dc:title>
  <dc:creator>IT-DIS-Mac</dc:creator>
  <cp:lastModifiedBy>Jim Virdee</cp:lastModifiedBy>
  <cp:revision>892</cp:revision>
  <cp:lastPrinted>2025-06-20T08:52:00Z</cp:lastPrinted>
  <dcterms:created xsi:type="dcterms:W3CDTF">1998-06-10T22:15:38Z</dcterms:created>
  <dcterms:modified xsi:type="dcterms:W3CDTF">2025-06-24T06:01:40Z</dcterms:modified>
</cp:coreProperties>
</file>