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 id="2147483735" r:id="rId3"/>
  </p:sldMasterIdLst>
  <p:notesMasterIdLst>
    <p:notesMasterId r:id="rId30"/>
  </p:notesMasterIdLst>
  <p:handoutMasterIdLst>
    <p:handoutMasterId r:id="rId31"/>
  </p:handoutMasterIdLst>
  <p:sldIdLst>
    <p:sldId id="259" r:id="rId4"/>
    <p:sldId id="21266" r:id="rId5"/>
    <p:sldId id="21284" r:id="rId6"/>
    <p:sldId id="256" r:id="rId7"/>
    <p:sldId id="21332" r:id="rId8"/>
    <p:sldId id="21314" r:id="rId9"/>
    <p:sldId id="21316" r:id="rId10"/>
    <p:sldId id="21325" r:id="rId11"/>
    <p:sldId id="21333" r:id="rId12"/>
    <p:sldId id="21276" r:id="rId13"/>
    <p:sldId id="21326" r:id="rId14"/>
    <p:sldId id="4114" r:id="rId15"/>
    <p:sldId id="21301" r:id="rId16"/>
    <p:sldId id="1282" r:id="rId17"/>
    <p:sldId id="21313" r:id="rId18"/>
    <p:sldId id="21282" r:id="rId19"/>
    <p:sldId id="21286" r:id="rId20"/>
    <p:sldId id="21306" r:id="rId21"/>
    <p:sldId id="21317" r:id="rId22"/>
    <p:sldId id="4244" r:id="rId23"/>
    <p:sldId id="21320" r:id="rId24"/>
    <p:sldId id="21331" r:id="rId25"/>
    <p:sldId id="21309" r:id="rId26"/>
    <p:sldId id="288" r:id="rId27"/>
    <p:sldId id="21303" r:id="rId28"/>
    <p:sldId id="213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2A446D-083A-02D0-B967-D26C58B0C6CC}" name="Steinar Stapnes" initials="SS" userId="S::steinar.stapnes@cern.ch::4a5ac93a-433d-4241-a7a9-694036202d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03030"/>
    <a:srgbClr val="0033A0"/>
    <a:srgbClr val="2F2F2F"/>
    <a:srgbClr val="0155C0"/>
    <a:srgbClr val="CBFFB4"/>
    <a:srgbClr val="B5F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7"/>
    <p:restoredTop sz="96301"/>
  </p:normalViewPr>
  <p:slideViewPr>
    <p:cSldViewPr snapToObjects="1">
      <p:cViewPr varScale="1">
        <p:scale>
          <a:sx n="118" d="100"/>
          <a:sy n="118" d="100"/>
        </p:scale>
        <p:origin x="600"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113" d="100"/>
          <a:sy n="113" d="100"/>
        </p:scale>
        <p:origin x="57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A76E31-3979-4FD7-B97A-B8BCF7017E1D}" type="doc">
      <dgm:prSet loTypeId="urn:microsoft.com/office/officeart/2016/7/layout/RoundedRectangleTimeline" loCatId="process" qsTypeId="urn:microsoft.com/office/officeart/2005/8/quickstyle/simple1" qsCatId="simple" csTypeId="urn:microsoft.com/office/officeart/2005/8/colors/colorful1" csCatId="colorful" phldr="1"/>
      <dgm:spPr/>
      <dgm:t>
        <a:bodyPr/>
        <a:lstStyle/>
        <a:p>
          <a:endParaRPr lang="en-US"/>
        </a:p>
      </dgm:t>
    </dgm:pt>
    <dgm:pt modelId="{FDC5E316-9511-4835-8D02-34FD51D8B700}">
      <dgm:prSet custT="1"/>
      <dgm:spPr/>
      <dgm:t>
        <a:bodyPr/>
        <a:lstStyle/>
        <a:p>
          <a:r>
            <a:rPr lang="en-US" sz="1800" dirty="0">
              <a:latin typeface="Arial" panose="020B0604020202020204" pitchFamily="34" charset="0"/>
              <a:cs typeface="Arial" panose="020B0604020202020204" pitchFamily="34" charset="0"/>
            </a:rPr>
            <a:t>2026-28</a:t>
          </a:r>
        </a:p>
      </dgm:t>
    </dgm:pt>
    <dgm:pt modelId="{BFD79B66-490A-49FB-BB89-6DC8C9F2F682}" type="parTrans" cxnId="{523DE102-28E1-4633-9BD4-A0CE80668AD1}">
      <dgm:prSet/>
      <dgm:spPr/>
      <dgm:t>
        <a:bodyPr/>
        <a:lstStyle/>
        <a:p>
          <a:endParaRPr lang="en-US" sz="3200">
            <a:latin typeface="Arial" panose="020B0604020202020204" pitchFamily="34" charset="0"/>
            <a:cs typeface="Arial" panose="020B0604020202020204" pitchFamily="34" charset="0"/>
          </a:endParaRPr>
        </a:p>
      </dgm:t>
    </dgm:pt>
    <dgm:pt modelId="{341975D6-1422-4AA5-BA6F-D5B8ACB50840}" type="sibTrans" cxnId="{523DE102-28E1-4633-9BD4-A0CE80668AD1}">
      <dgm:prSet/>
      <dgm:spPr/>
      <dgm:t>
        <a:bodyPr/>
        <a:lstStyle/>
        <a:p>
          <a:endParaRPr lang="en-US" sz="3200">
            <a:latin typeface="Arial" panose="020B0604020202020204" pitchFamily="34" charset="0"/>
            <a:cs typeface="Arial" panose="020B0604020202020204" pitchFamily="34" charset="0"/>
          </a:endParaRPr>
        </a:p>
      </dgm:t>
    </dgm:pt>
    <dgm:pt modelId="{88335AEA-F6B9-4C9D-8E0F-B9452EA367CC}">
      <dgm:prSet custT="1"/>
      <dgm:spPr>
        <a:ln>
          <a:noFill/>
        </a:ln>
      </dgm:spPr>
      <dgm:t>
        <a:bodyPr/>
        <a:lstStyle/>
        <a:p>
          <a:r>
            <a:rPr lang="en-US" sz="1600" b="1" dirty="0">
              <a:latin typeface="Arial" panose="020B0604020202020204" pitchFamily="34" charset="0"/>
              <a:cs typeface="Arial" panose="020B0604020202020204" pitchFamily="34" charset="0"/>
            </a:rPr>
            <a:t>Prep phase I:</a:t>
          </a:r>
        </a:p>
      </dgm:t>
    </dgm:pt>
    <dgm:pt modelId="{274DBEA7-CFC0-457B-893F-AC37CDCB4384}" type="parTrans" cxnId="{B9673FB5-F1B1-44F4-AE60-4F4375030547}">
      <dgm:prSet/>
      <dgm:spPr/>
      <dgm:t>
        <a:bodyPr/>
        <a:lstStyle/>
        <a:p>
          <a:endParaRPr lang="en-US" sz="3200">
            <a:latin typeface="Arial" panose="020B0604020202020204" pitchFamily="34" charset="0"/>
            <a:cs typeface="Arial" panose="020B0604020202020204" pitchFamily="34" charset="0"/>
          </a:endParaRPr>
        </a:p>
      </dgm:t>
    </dgm:pt>
    <dgm:pt modelId="{2C26DD00-DD3E-4D47-B6AB-0F3FB89DD081}" type="sibTrans" cxnId="{B9673FB5-F1B1-44F4-AE60-4F4375030547}">
      <dgm:prSet/>
      <dgm:spPr/>
      <dgm:t>
        <a:bodyPr/>
        <a:lstStyle/>
        <a:p>
          <a:endParaRPr lang="en-US" sz="3200">
            <a:latin typeface="Arial" panose="020B0604020202020204" pitchFamily="34" charset="0"/>
            <a:cs typeface="Arial" panose="020B0604020202020204" pitchFamily="34" charset="0"/>
          </a:endParaRPr>
        </a:p>
      </dgm:t>
    </dgm:pt>
    <dgm:pt modelId="{AF35E0DB-3A14-4840-B3EC-D3D195D9E4B7}">
      <dgm:prSet custT="1"/>
      <dgm:spPr/>
      <dgm:t>
        <a:bodyPr/>
        <a:lstStyle/>
        <a:p>
          <a:r>
            <a:rPr lang="en-US" sz="1800" dirty="0">
              <a:latin typeface="Arial" panose="020B0604020202020204" pitchFamily="34" charset="0"/>
              <a:cs typeface="Arial" panose="020B0604020202020204" pitchFamily="34" charset="0"/>
            </a:rPr>
            <a:t>T0, T0+5</a:t>
          </a:r>
        </a:p>
      </dgm:t>
    </dgm:pt>
    <dgm:pt modelId="{0F7CC4E8-808C-4D8F-8248-6B6B979B3211}" type="parTrans" cxnId="{26A2E921-B0DB-4754-B245-93D3951424E6}">
      <dgm:prSet/>
      <dgm:spPr/>
      <dgm:t>
        <a:bodyPr/>
        <a:lstStyle/>
        <a:p>
          <a:endParaRPr lang="en-US" sz="3200">
            <a:latin typeface="Arial" panose="020B0604020202020204" pitchFamily="34" charset="0"/>
            <a:cs typeface="Arial" panose="020B0604020202020204" pitchFamily="34" charset="0"/>
          </a:endParaRPr>
        </a:p>
      </dgm:t>
    </dgm:pt>
    <dgm:pt modelId="{72A6118F-E42A-4CC5-8261-0EB49835068D}" type="sibTrans" cxnId="{26A2E921-B0DB-4754-B245-93D3951424E6}">
      <dgm:prSet/>
      <dgm:spPr/>
      <dgm:t>
        <a:bodyPr/>
        <a:lstStyle/>
        <a:p>
          <a:endParaRPr lang="en-US" sz="3200">
            <a:latin typeface="Arial" panose="020B0604020202020204" pitchFamily="34" charset="0"/>
            <a:cs typeface="Arial" panose="020B0604020202020204" pitchFamily="34" charset="0"/>
          </a:endParaRPr>
        </a:p>
      </dgm:t>
    </dgm:pt>
    <dgm:pt modelId="{B0C98E3A-4663-4286-8845-59816518622F}">
      <dgm:prSet custT="1"/>
      <dgm:spPr/>
      <dgm:t>
        <a:bodyPr/>
        <a:lstStyle/>
        <a:p>
          <a:r>
            <a:rPr lang="en-US" sz="1600" b="1" dirty="0">
              <a:latin typeface="Arial" panose="020B0604020202020204" pitchFamily="34" charset="0"/>
              <a:cs typeface="Arial" panose="020B0604020202020204" pitchFamily="34" charset="0"/>
            </a:rPr>
            <a:t>Prep phase II:</a:t>
          </a:r>
        </a:p>
        <a:p>
          <a:r>
            <a:rPr lang="en-US" sz="1400" dirty="0">
              <a:latin typeface="Arial" panose="020B0604020202020204" pitchFamily="34" charset="0"/>
              <a:cs typeface="Arial" panose="020B0604020202020204" pitchFamily="34" charset="0"/>
            </a:rPr>
            <a:t>Site investigation and preparation</a:t>
          </a:r>
        </a:p>
      </dgm:t>
    </dgm:pt>
    <dgm:pt modelId="{36591CDF-0868-4881-B3C5-762E4FC466BB}" type="parTrans" cxnId="{D91A89CC-4C23-4646-8600-35545622572B}">
      <dgm:prSet/>
      <dgm:spPr/>
      <dgm:t>
        <a:bodyPr/>
        <a:lstStyle/>
        <a:p>
          <a:endParaRPr lang="en-US" sz="3200">
            <a:latin typeface="Arial" panose="020B0604020202020204" pitchFamily="34" charset="0"/>
            <a:cs typeface="Arial" panose="020B0604020202020204" pitchFamily="34" charset="0"/>
          </a:endParaRPr>
        </a:p>
      </dgm:t>
    </dgm:pt>
    <dgm:pt modelId="{EF39E296-B297-4785-95C5-96D35560CA4F}" type="sibTrans" cxnId="{D91A89CC-4C23-4646-8600-35545622572B}">
      <dgm:prSet/>
      <dgm:spPr/>
      <dgm:t>
        <a:bodyPr/>
        <a:lstStyle/>
        <a:p>
          <a:endParaRPr lang="en-US" sz="3200">
            <a:latin typeface="Arial" panose="020B0604020202020204" pitchFamily="34" charset="0"/>
            <a:cs typeface="Arial" panose="020B0604020202020204" pitchFamily="34" charset="0"/>
          </a:endParaRPr>
        </a:p>
      </dgm:t>
    </dgm:pt>
    <dgm:pt modelId="{B3E1D58F-0E08-4719-98F8-06A3A61F598D}">
      <dgm:prSet custT="1"/>
      <dgm:spPr/>
      <dgm:t>
        <a:bodyPr/>
        <a:lstStyle/>
        <a:p>
          <a:r>
            <a:rPr lang="en-US" sz="1800" dirty="0">
              <a:latin typeface="Arial" panose="020B0604020202020204" pitchFamily="34" charset="0"/>
              <a:cs typeface="Arial" panose="020B0604020202020204" pitchFamily="34" charset="0"/>
            </a:rPr>
            <a:t>T1, T1+10</a:t>
          </a:r>
        </a:p>
      </dgm:t>
    </dgm:pt>
    <dgm:pt modelId="{E831E4EF-1A3F-4203-BF2A-28CBD96989FD}" type="parTrans" cxnId="{F0A2C5CC-9779-4681-A839-E22504EBF4BF}">
      <dgm:prSet/>
      <dgm:spPr/>
      <dgm:t>
        <a:bodyPr/>
        <a:lstStyle/>
        <a:p>
          <a:endParaRPr lang="en-US" sz="3200">
            <a:latin typeface="Arial" panose="020B0604020202020204" pitchFamily="34" charset="0"/>
            <a:cs typeface="Arial" panose="020B0604020202020204" pitchFamily="34" charset="0"/>
          </a:endParaRPr>
        </a:p>
      </dgm:t>
    </dgm:pt>
    <dgm:pt modelId="{903D7874-300E-4FFA-9E23-FF412B0CE4A2}" type="sibTrans" cxnId="{F0A2C5CC-9779-4681-A839-E22504EBF4BF}">
      <dgm:prSet/>
      <dgm:spPr/>
      <dgm:t>
        <a:bodyPr/>
        <a:lstStyle/>
        <a:p>
          <a:endParaRPr lang="en-US" sz="3200">
            <a:latin typeface="Arial" panose="020B0604020202020204" pitchFamily="34" charset="0"/>
            <a:cs typeface="Arial" panose="020B0604020202020204" pitchFamily="34" charset="0"/>
          </a:endParaRPr>
        </a:p>
      </dgm:t>
    </dgm:pt>
    <dgm:pt modelId="{124220E1-F993-4913-A290-5C19C98AD8BF}">
      <dgm:prSet custT="1"/>
      <dgm:spPr/>
      <dgm:t>
        <a:bodyPr/>
        <a:lstStyle/>
        <a:p>
          <a:r>
            <a:rPr lang="en-US" sz="1600" b="1" dirty="0">
              <a:latin typeface="Arial" panose="020B0604020202020204" pitchFamily="34" charset="0"/>
              <a:cs typeface="Arial" panose="020B0604020202020204" pitchFamily="34" charset="0"/>
            </a:rPr>
            <a:t>Construction*: </a:t>
          </a:r>
        </a:p>
        <a:p>
          <a:r>
            <a:rPr lang="en-US" sz="1400" dirty="0">
              <a:latin typeface="Arial" panose="020B0604020202020204" pitchFamily="34" charset="0"/>
              <a:cs typeface="Arial" panose="020B0604020202020204" pitchFamily="34" charset="0"/>
            </a:rPr>
            <a:t>Civil engineering</a:t>
          </a:r>
        </a:p>
      </dgm:t>
    </dgm:pt>
    <dgm:pt modelId="{A335DEFC-BA24-4D49-A3C1-038E22737D27}" type="parTrans" cxnId="{BAF502FA-3A05-46FA-AF62-B866143872B3}">
      <dgm:prSet/>
      <dgm:spPr/>
      <dgm:t>
        <a:bodyPr/>
        <a:lstStyle/>
        <a:p>
          <a:endParaRPr lang="en-US" sz="3200">
            <a:latin typeface="Arial" panose="020B0604020202020204" pitchFamily="34" charset="0"/>
            <a:cs typeface="Arial" panose="020B0604020202020204" pitchFamily="34" charset="0"/>
          </a:endParaRPr>
        </a:p>
      </dgm:t>
    </dgm:pt>
    <dgm:pt modelId="{09DB17FF-8964-44F1-BAE7-B855171ACA23}" type="sibTrans" cxnId="{BAF502FA-3A05-46FA-AF62-B866143872B3}">
      <dgm:prSet/>
      <dgm:spPr/>
      <dgm:t>
        <a:bodyPr/>
        <a:lstStyle/>
        <a:p>
          <a:endParaRPr lang="en-US" sz="3200">
            <a:latin typeface="Arial" panose="020B0604020202020204" pitchFamily="34" charset="0"/>
            <a:cs typeface="Arial" panose="020B0604020202020204" pitchFamily="34" charset="0"/>
          </a:endParaRPr>
        </a:p>
      </dgm:t>
    </dgm:pt>
    <dgm:pt modelId="{ED646147-3010-4880-B8BE-8B7A09AF4324}">
      <dgm:prSet custT="1"/>
      <dgm:spPr/>
      <dgm:t>
        <a:bodyPr/>
        <a:lstStyle/>
        <a:p>
          <a:r>
            <a:rPr lang="en-US" sz="1800" dirty="0">
              <a:latin typeface="Arial" panose="020B0604020202020204" pitchFamily="34" charset="0"/>
              <a:cs typeface="Arial" panose="020B0604020202020204" pitchFamily="34" charset="0"/>
            </a:rPr>
            <a:t>T1+11</a:t>
          </a:r>
        </a:p>
      </dgm:t>
    </dgm:pt>
    <dgm:pt modelId="{D3ECC2A0-A957-4F14-8D39-659805B0142F}" type="parTrans" cxnId="{8948012E-77E9-4642-942B-28E1E737FF75}">
      <dgm:prSet/>
      <dgm:spPr/>
      <dgm:t>
        <a:bodyPr/>
        <a:lstStyle/>
        <a:p>
          <a:endParaRPr lang="en-US" sz="3200">
            <a:latin typeface="Arial" panose="020B0604020202020204" pitchFamily="34" charset="0"/>
            <a:cs typeface="Arial" panose="020B0604020202020204" pitchFamily="34" charset="0"/>
          </a:endParaRPr>
        </a:p>
      </dgm:t>
    </dgm:pt>
    <dgm:pt modelId="{4547BB4C-44A3-4807-81BA-4DC639802567}" type="sibTrans" cxnId="{8948012E-77E9-4642-942B-28E1E737FF75}">
      <dgm:prSet/>
      <dgm:spPr/>
      <dgm:t>
        <a:bodyPr/>
        <a:lstStyle/>
        <a:p>
          <a:endParaRPr lang="en-US" sz="3200">
            <a:latin typeface="Arial" panose="020B0604020202020204" pitchFamily="34" charset="0"/>
            <a:cs typeface="Arial" panose="020B0604020202020204" pitchFamily="34" charset="0"/>
          </a:endParaRPr>
        </a:p>
      </dgm:t>
    </dgm:pt>
    <dgm:pt modelId="{DAD8216B-803E-46EF-8287-7EB3F4674F00}">
      <dgm:prSet custT="1"/>
      <dgm:spPr/>
      <dgm:t>
        <a:bodyPr/>
        <a:lstStyle/>
        <a:p>
          <a:r>
            <a:rPr lang="en-US" sz="1600" b="1" dirty="0">
              <a:latin typeface="Arial" panose="020B0604020202020204" pitchFamily="34" charset="0"/>
              <a:ea typeface="Open Sans" panose="020B0606030504020204" pitchFamily="34" charset="0"/>
              <a:cs typeface="Arial" panose="020B0604020202020204" pitchFamily="34" charset="0"/>
            </a:rPr>
            <a:t>Beam-commissioning</a:t>
          </a:r>
        </a:p>
        <a:p>
          <a:r>
            <a:rPr lang="en-US" sz="1400" dirty="0">
              <a:latin typeface="Arial" panose="020B0604020202020204" pitchFamily="34" charset="0"/>
              <a:ea typeface="Open Sans" panose="020B0606030504020204" pitchFamily="34" charset="0"/>
              <a:cs typeface="Arial" panose="020B0604020202020204" pitchFamily="34" charset="0"/>
            </a:rPr>
            <a:t> followed by physics </a:t>
          </a:r>
          <a:endParaRPr lang="en-US" sz="1400" dirty="0">
            <a:latin typeface="Arial" panose="020B0604020202020204" pitchFamily="34" charset="0"/>
            <a:cs typeface="Arial" panose="020B0604020202020204" pitchFamily="34" charset="0"/>
          </a:endParaRPr>
        </a:p>
      </dgm:t>
    </dgm:pt>
    <dgm:pt modelId="{F1B215E8-51C6-4754-AF00-750C8BF23170}" type="parTrans" cxnId="{87CF81F8-201F-414F-B621-8FE727677EFF}">
      <dgm:prSet/>
      <dgm:spPr/>
      <dgm:t>
        <a:bodyPr/>
        <a:lstStyle/>
        <a:p>
          <a:endParaRPr lang="en-US" sz="3200">
            <a:latin typeface="Arial" panose="020B0604020202020204" pitchFamily="34" charset="0"/>
            <a:cs typeface="Arial" panose="020B0604020202020204" pitchFamily="34" charset="0"/>
          </a:endParaRPr>
        </a:p>
      </dgm:t>
    </dgm:pt>
    <dgm:pt modelId="{954DD65F-D618-42FC-9ACE-51C8A5826680}" type="sibTrans" cxnId="{87CF81F8-201F-414F-B621-8FE727677EFF}">
      <dgm:prSet/>
      <dgm:spPr/>
      <dgm:t>
        <a:bodyPr/>
        <a:lstStyle/>
        <a:p>
          <a:endParaRPr lang="en-US" sz="3200">
            <a:latin typeface="Arial" panose="020B0604020202020204" pitchFamily="34" charset="0"/>
            <a:cs typeface="Arial" panose="020B0604020202020204" pitchFamily="34" charset="0"/>
          </a:endParaRPr>
        </a:p>
      </dgm:t>
    </dgm:pt>
    <dgm:pt modelId="{827CA421-F442-DC4E-AC05-A5C26869A4B8}">
      <dgm:prSet custT="1"/>
      <dgm:spPr/>
      <dgm:t>
        <a:bodyPr/>
        <a:lstStyle/>
        <a:p>
          <a:r>
            <a:rPr lang="en-US" sz="1800" dirty="0">
              <a:latin typeface="Arial" panose="020B0604020202020204" pitchFamily="34" charset="0"/>
              <a:cs typeface="Arial" panose="020B0604020202020204" pitchFamily="34" charset="0"/>
            </a:rPr>
            <a:t> </a:t>
          </a:r>
        </a:p>
      </dgm:t>
    </dgm:pt>
    <dgm:pt modelId="{6B2B4941-7FBD-174A-8538-CFEF1BE190B6}" type="parTrans" cxnId="{9B48DB0E-88DF-AF4A-9407-343BB8883816}">
      <dgm:prSet/>
      <dgm:spPr/>
      <dgm:t>
        <a:bodyPr/>
        <a:lstStyle/>
        <a:p>
          <a:endParaRPr lang="en-US"/>
        </a:p>
      </dgm:t>
    </dgm:pt>
    <dgm:pt modelId="{EFD2FBE0-126D-124B-987E-DC1375C166EF}" type="sibTrans" cxnId="{9B48DB0E-88DF-AF4A-9407-343BB8883816}">
      <dgm:prSet/>
      <dgm:spPr/>
      <dgm:t>
        <a:bodyPr/>
        <a:lstStyle/>
        <a:p>
          <a:endParaRPr lang="en-US"/>
        </a:p>
      </dgm:t>
    </dgm:pt>
    <dgm:pt modelId="{53B5C1C3-DA8F-C340-851A-E7F8EB4C3E89}">
      <dgm:prSet custT="1"/>
      <dgm:spPr>
        <a:ln>
          <a:noFill/>
        </a:ln>
      </dgm:spPr>
      <dgm:t>
        <a:bodyPr/>
        <a:lstStyle/>
        <a:p>
          <a:pPr>
            <a:buNone/>
          </a:pPr>
          <a:r>
            <a:rPr lang="en-US" sz="1400" dirty="0">
              <a:latin typeface="Arial" panose="020B0604020202020204" pitchFamily="34" charset="0"/>
              <a:cs typeface="Arial" panose="020B0604020202020204" pitchFamily="34" charset="0"/>
            </a:rPr>
            <a:t>Design </a:t>
          </a:r>
          <a:r>
            <a:rPr lang="en-US" sz="1400" dirty="0" err="1">
              <a:latin typeface="Arial" panose="020B0604020202020204" pitchFamily="34" charset="0"/>
              <a:cs typeface="Arial" panose="020B0604020202020204" pitchFamily="34" charset="0"/>
            </a:rPr>
            <a:t>optimisation</a:t>
          </a:r>
          <a:r>
            <a:rPr lang="en-US" sz="1400" dirty="0">
              <a:latin typeface="Arial" panose="020B0604020202020204" pitchFamily="34" charset="0"/>
              <a:cs typeface="Arial" panose="020B0604020202020204" pitchFamily="34" charset="0"/>
            </a:rPr>
            <a:t> and finalization</a:t>
          </a:r>
        </a:p>
      </dgm:t>
    </dgm:pt>
    <dgm:pt modelId="{8CCB55E9-F39B-B94B-8BC1-530D1601564A}" type="parTrans" cxnId="{C0B5DB4A-44D0-764C-A583-1EC1DE3ECED9}">
      <dgm:prSet/>
      <dgm:spPr/>
      <dgm:t>
        <a:bodyPr/>
        <a:lstStyle/>
        <a:p>
          <a:endParaRPr lang="en-US"/>
        </a:p>
      </dgm:t>
    </dgm:pt>
    <dgm:pt modelId="{897B35FD-C9A7-F746-A70F-A50A5BD92DE0}" type="sibTrans" cxnId="{C0B5DB4A-44D0-764C-A583-1EC1DE3ECED9}">
      <dgm:prSet/>
      <dgm:spPr/>
      <dgm:t>
        <a:bodyPr/>
        <a:lstStyle/>
        <a:p>
          <a:endParaRPr lang="en-US"/>
        </a:p>
      </dgm:t>
    </dgm:pt>
    <dgm:pt modelId="{47F05708-F16F-9846-B1FE-7FE1961A0E5E}">
      <dgm:prSet custT="1"/>
      <dgm:spPr>
        <a:ln>
          <a:noFill/>
        </a:ln>
      </dgm:spPr>
      <dgm:t>
        <a:bodyPr/>
        <a:lstStyle/>
        <a:p>
          <a:pPr>
            <a:buNone/>
          </a:pPr>
          <a:r>
            <a:rPr lang="en-US" sz="1400" dirty="0">
              <a:latin typeface="Arial" panose="020B0604020202020204" pitchFamily="34" charset="0"/>
              <a:cs typeface="Arial" panose="020B0604020202020204" pitchFamily="34" charset="0"/>
            </a:rPr>
            <a:t>Main technologies R&amp;D conclusions</a:t>
          </a:r>
        </a:p>
      </dgm:t>
    </dgm:pt>
    <dgm:pt modelId="{BD637631-42FC-6E45-8C7F-6C39DA57752D}" type="parTrans" cxnId="{02D05D57-881C-D14E-8727-A5E37D748507}">
      <dgm:prSet/>
      <dgm:spPr/>
      <dgm:t>
        <a:bodyPr/>
        <a:lstStyle/>
        <a:p>
          <a:endParaRPr lang="en-US"/>
        </a:p>
      </dgm:t>
    </dgm:pt>
    <dgm:pt modelId="{1E541406-776A-3040-91A3-3B099A8B4A06}" type="sibTrans" cxnId="{02D05D57-881C-D14E-8727-A5E37D748507}">
      <dgm:prSet/>
      <dgm:spPr/>
      <dgm:t>
        <a:bodyPr/>
        <a:lstStyle/>
        <a:p>
          <a:endParaRPr lang="en-US"/>
        </a:p>
      </dgm:t>
    </dgm:pt>
    <dgm:pt modelId="{0FB57E33-F27C-524E-9F74-D95F592D52A9}">
      <dgm:prSet custT="1"/>
      <dgm:spPr>
        <a:ln>
          <a:noFill/>
        </a:ln>
      </dgm:spPr>
      <dgm:t>
        <a:bodyPr/>
        <a:lstStyle/>
        <a:p>
          <a:pPr>
            <a:buNone/>
          </a:pPr>
          <a:r>
            <a:rPr lang="en-US" sz="1400" dirty="0">
              <a:latin typeface="Arial" panose="020B0604020202020204" pitchFamily="34" charset="0"/>
              <a:cs typeface="Arial" panose="020B0604020202020204" pitchFamily="34" charset="0"/>
            </a:rPr>
            <a:t>(Pre)Technical Design Report - two IPs at CERN</a:t>
          </a:r>
        </a:p>
      </dgm:t>
    </dgm:pt>
    <dgm:pt modelId="{628F5223-E344-B942-986C-25375E3EA33C}" type="parTrans" cxnId="{7F16E1E7-90D7-B140-A2D3-FF5CFD1CBB51}">
      <dgm:prSet/>
      <dgm:spPr/>
      <dgm:t>
        <a:bodyPr/>
        <a:lstStyle/>
        <a:p>
          <a:endParaRPr lang="en-US"/>
        </a:p>
      </dgm:t>
    </dgm:pt>
    <dgm:pt modelId="{5B6286B2-8A24-414E-995C-6B8BF6DB14B7}" type="sibTrans" cxnId="{7F16E1E7-90D7-B140-A2D3-FF5CFD1CBB51}">
      <dgm:prSet/>
      <dgm:spPr/>
      <dgm:t>
        <a:bodyPr/>
        <a:lstStyle/>
        <a:p>
          <a:endParaRPr lang="en-US"/>
        </a:p>
      </dgm:t>
    </dgm:pt>
    <dgm:pt modelId="{901C518B-0220-E24F-B8E8-7182CBA75F61}">
      <dgm:prSet custT="1"/>
      <dgm:spPr>
        <a:ln>
          <a:noFill/>
        </a:ln>
      </dgm:spPr>
      <dgm:t>
        <a:bodyPr/>
        <a:lstStyle/>
        <a:p>
          <a:r>
            <a:rPr lang="en-US" sz="1400" dirty="0">
              <a:latin typeface="Arial" panose="020B0604020202020204" pitchFamily="34" charset="0"/>
              <a:cs typeface="Arial" panose="020B0604020202020204" pitchFamily="34" charset="0"/>
            </a:rPr>
            <a:t>Definition of the placement scenario</a:t>
          </a:r>
        </a:p>
      </dgm:t>
    </dgm:pt>
    <dgm:pt modelId="{186B496D-510E-1D46-A009-44F4061BFC41}" type="parTrans" cxnId="{BA656950-A657-CC4F-9847-BCD6A9335CE8}">
      <dgm:prSet/>
      <dgm:spPr/>
      <dgm:t>
        <a:bodyPr/>
        <a:lstStyle/>
        <a:p>
          <a:endParaRPr lang="en-US"/>
        </a:p>
      </dgm:t>
    </dgm:pt>
    <dgm:pt modelId="{CE9FDE18-401A-BF45-A5B2-9B94CCF4D3FF}" type="sibTrans" cxnId="{BA656950-A657-CC4F-9847-BCD6A9335CE8}">
      <dgm:prSet/>
      <dgm:spPr/>
      <dgm:t>
        <a:bodyPr/>
        <a:lstStyle/>
        <a:p>
          <a:endParaRPr lang="en-US"/>
        </a:p>
      </dgm:t>
    </dgm:pt>
    <dgm:pt modelId="{F0C1A811-4A97-7849-8681-AAD89A88C59F}">
      <dgm:prSet custT="1"/>
      <dgm:spPr/>
      <dgm:t>
        <a:bodyPr/>
        <a:lstStyle/>
        <a:p>
          <a:pPr>
            <a:buNone/>
          </a:pPr>
          <a:r>
            <a:rPr lang="en-US" sz="1400" dirty="0">
              <a:latin typeface="Arial" panose="020B0604020202020204" pitchFamily="34" charset="0"/>
              <a:cs typeface="Arial" panose="020B0604020202020204" pitchFamily="34" charset="0"/>
            </a:rPr>
            <a:t>Implementation studies with the Host states</a:t>
          </a:r>
        </a:p>
      </dgm:t>
    </dgm:pt>
    <dgm:pt modelId="{6DB04359-1638-7D49-A8B4-110D68CA1849}" type="parTrans" cxnId="{60D4176B-7AC3-1F4D-8C7A-F21A8C949DDC}">
      <dgm:prSet/>
      <dgm:spPr/>
      <dgm:t>
        <a:bodyPr/>
        <a:lstStyle/>
        <a:p>
          <a:endParaRPr lang="en-US"/>
        </a:p>
      </dgm:t>
    </dgm:pt>
    <dgm:pt modelId="{C9370DA2-8346-ED4C-BF60-4C8ED35E3010}" type="sibTrans" cxnId="{60D4176B-7AC3-1F4D-8C7A-F21A8C949DDC}">
      <dgm:prSet/>
      <dgm:spPr/>
      <dgm:t>
        <a:bodyPr/>
        <a:lstStyle/>
        <a:p>
          <a:endParaRPr lang="en-US"/>
        </a:p>
      </dgm:t>
    </dgm:pt>
    <dgm:pt modelId="{94F6F923-0AE9-F441-B567-222B49FB7867}">
      <dgm:prSet custT="1"/>
      <dgm:spPr/>
      <dgm:t>
        <a:bodyPr/>
        <a:lstStyle/>
        <a:p>
          <a:pPr>
            <a:buNone/>
          </a:pPr>
          <a:r>
            <a:rPr lang="en-US" sz="1400" dirty="0">
              <a:latin typeface="Arial" panose="020B0604020202020204" pitchFamily="34" charset="0"/>
              <a:cs typeface="Arial" panose="020B0604020202020204" pitchFamily="34" charset="0"/>
            </a:rPr>
            <a:t>Environmental evaluation &amp; project </a:t>
          </a:r>
          <a:r>
            <a:rPr lang="en-US" sz="1400" dirty="0" err="1">
              <a:latin typeface="Arial" panose="020B0604020202020204" pitchFamily="34" charset="0"/>
              <a:cs typeface="Arial" panose="020B0604020202020204" pitchFamily="34" charset="0"/>
            </a:rPr>
            <a:t>authorisation</a:t>
          </a:r>
          <a:r>
            <a:rPr lang="en-US" sz="1400" dirty="0">
              <a:latin typeface="Arial" panose="020B0604020202020204" pitchFamily="34" charset="0"/>
              <a:cs typeface="Arial" panose="020B0604020202020204" pitchFamily="34" charset="0"/>
            </a:rPr>
            <a:t> processes</a:t>
          </a:r>
        </a:p>
      </dgm:t>
    </dgm:pt>
    <dgm:pt modelId="{B0D9EF59-73C2-D84E-B8FC-D9502FD56696}" type="parTrans" cxnId="{98E77E21-5FF5-934D-933A-A225AC2BE11E}">
      <dgm:prSet/>
      <dgm:spPr/>
      <dgm:t>
        <a:bodyPr/>
        <a:lstStyle/>
        <a:p>
          <a:endParaRPr lang="en-US"/>
        </a:p>
      </dgm:t>
    </dgm:pt>
    <dgm:pt modelId="{E46A06E2-E00B-F944-9A7A-E360043B57B1}" type="sibTrans" cxnId="{98E77E21-5FF5-934D-933A-A225AC2BE11E}">
      <dgm:prSet/>
      <dgm:spPr/>
      <dgm:t>
        <a:bodyPr/>
        <a:lstStyle/>
        <a:p>
          <a:endParaRPr lang="en-US"/>
        </a:p>
      </dgm:t>
    </dgm:pt>
    <dgm:pt modelId="{FC651607-E39E-274E-B69D-984ED93DE425}">
      <dgm:prSet custT="1"/>
      <dgm:spPr/>
      <dgm:t>
        <a:bodyPr/>
        <a:lstStyle/>
        <a:p>
          <a:pPr>
            <a:buNone/>
          </a:pPr>
          <a:r>
            <a:rPr lang="en-US" sz="1400" dirty="0" err="1">
              <a:latin typeface="Arial" panose="020B0604020202020204" pitchFamily="34" charset="0"/>
              <a:cs typeface="Arial" panose="020B0604020202020204" pitchFamily="34" charset="0"/>
            </a:rPr>
            <a:t>Industrialisation</a:t>
          </a:r>
          <a:r>
            <a:rPr lang="en-US" sz="1400" dirty="0">
              <a:latin typeface="Arial" panose="020B0604020202020204" pitchFamily="34" charset="0"/>
              <a:cs typeface="Arial" panose="020B0604020202020204" pitchFamily="34" charset="0"/>
            </a:rPr>
            <a:t> of key components</a:t>
          </a:r>
        </a:p>
      </dgm:t>
    </dgm:pt>
    <dgm:pt modelId="{D609FB1F-315F-474D-ACCB-6980EFB43A67}" type="parTrans" cxnId="{BEB9060A-D0A2-B749-A023-6500903B493C}">
      <dgm:prSet/>
      <dgm:spPr/>
      <dgm:t>
        <a:bodyPr/>
        <a:lstStyle/>
        <a:p>
          <a:endParaRPr lang="en-US"/>
        </a:p>
      </dgm:t>
    </dgm:pt>
    <dgm:pt modelId="{9CFADD13-1349-7C48-BF2D-E83ADA719B6C}" type="sibTrans" cxnId="{BEB9060A-D0A2-B749-A023-6500903B493C}">
      <dgm:prSet/>
      <dgm:spPr/>
      <dgm:t>
        <a:bodyPr/>
        <a:lstStyle/>
        <a:p>
          <a:endParaRPr lang="en-US"/>
        </a:p>
      </dgm:t>
    </dgm:pt>
    <dgm:pt modelId="{F802FCF9-6275-FF43-BF21-1C5957373AE1}">
      <dgm:prSet custT="1"/>
      <dgm:spPr/>
      <dgm:t>
        <a:bodyPr/>
        <a:lstStyle/>
        <a:p>
          <a:r>
            <a:rPr lang="en-US" sz="1400" dirty="0">
              <a:latin typeface="Arial" panose="020B0604020202020204" pitchFamily="34" charset="0"/>
              <a:cs typeface="Arial" panose="020B0604020202020204" pitchFamily="34" charset="0"/>
            </a:rPr>
            <a:t>Engineering design completion</a:t>
          </a:r>
        </a:p>
      </dgm:t>
    </dgm:pt>
    <dgm:pt modelId="{EB6845C8-2F1F-5A45-ACC0-19C37DE5BBD6}" type="parTrans" cxnId="{15F4112E-C7F6-5A46-B3D6-0BD7BE829AFE}">
      <dgm:prSet/>
      <dgm:spPr/>
      <dgm:t>
        <a:bodyPr/>
        <a:lstStyle/>
        <a:p>
          <a:endParaRPr lang="en-US"/>
        </a:p>
      </dgm:t>
    </dgm:pt>
    <dgm:pt modelId="{3E842DBB-7020-7F43-91AE-95376CB1C8E1}" type="sibTrans" cxnId="{15F4112E-C7F6-5A46-B3D6-0BD7BE829AFE}">
      <dgm:prSet/>
      <dgm:spPr/>
      <dgm:t>
        <a:bodyPr/>
        <a:lstStyle/>
        <a:p>
          <a:endParaRPr lang="en-US"/>
        </a:p>
      </dgm:t>
    </dgm:pt>
    <dgm:pt modelId="{23ABD74E-B21C-1D4B-A81D-BF8F28F6AF1C}">
      <dgm:prSet custT="1"/>
      <dgm:spPr/>
      <dgm:t>
        <a:bodyPr/>
        <a:lstStyle/>
        <a:p>
          <a:pPr>
            <a:buNone/>
          </a:pPr>
          <a:r>
            <a:rPr lang="en-US" sz="1400" dirty="0">
              <a:latin typeface="Arial" panose="020B0604020202020204" pitchFamily="34" charset="0"/>
              <a:cs typeface="Arial" panose="020B0604020202020204" pitchFamily="34" charset="0"/>
            </a:rPr>
            <a:t>Construction of components</a:t>
          </a:r>
        </a:p>
      </dgm:t>
    </dgm:pt>
    <dgm:pt modelId="{2826060A-BD3D-F74D-84E9-6CE381220CB3}" type="parTrans" cxnId="{AAC9B341-3049-1944-9926-750F4162E584}">
      <dgm:prSet/>
      <dgm:spPr/>
      <dgm:t>
        <a:bodyPr/>
        <a:lstStyle/>
        <a:p>
          <a:endParaRPr lang="en-US"/>
        </a:p>
      </dgm:t>
    </dgm:pt>
    <dgm:pt modelId="{2DB96AA1-96F1-7D40-9D88-B521F52984D5}" type="sibTrans" cxnId="{AAC9B341-3049-1944-9926-750F4162E584}">
      <dgm:prSet/>
      <dgm:spPr/>
      <dgm:t>
        <a:bodyPr/>
        <a:lstStyle/>
        <a:p>
          <a:endParaRPr lang="en-US"/>
        </a:p>
      </dgm:t>
    </dgm:pt>
    <dgm:pt modelId="{46FE12B5-D1FF-0F47-989D-807DA630777B}">
      <dgm:prSet custT="1"/>
      <dgm:spPr/>
      <dgm:t>
        <a:bodyPr/>
        <a:lstStyle/>
        <a:p>
          <a:r>
            <a:rPr lang="en-US" sz="1400" dirty="0">
              <a:latin typeface="Arial" panose="020B0604020202020204" pitchFamily="34" charset="0"/>
              <a:cs typeface="Arial" panose="020B0604020202020204" pitchFamily="34" charset="0"/>
            </a:rPr>
            <a:t>Installation and hardware commissioning</a:t>
          </a:r>
        </a:p>
      </dgm:t>
    </dgm:pt>
    <dgm:pt modelId="{57BCA478-E245-DE45-BF0D-4E1B02CA61E2}" type="parTrans" cxnId="{735EA02D-3F87-8C4E-81D7-8F848F5C0725}">
      <dgm:prSet/>
      <dgm:spPr/>
      <dgm:t>
        <a:bodyPr/>
        <a:lstStyle/>
        <a:p>
          <a:endParaRPr lang="en-US"/>
        </a:p>
      </dgm:t>
    </dgm:pt>
    <dgm:pt modelId="{0F554299-BA12-C849-A6DC-51B396499201}" type="sibTrans" cxnId="{735EA02D-3F87-8C4E-81D7-8F848F5C0725}">
      <dgm:prSet/>
      <dgm:spPr/>
      <dgm:t>
        <a:bodyPr/>
        <a:lstStyle/>
        <a:p>
          <a:endParaRPr lang="en-US"/>
        </a:p>
      </dgm:t>
    </dgm:pt>
    <dgm:pt modelId="{5158130F-B0FC-254E-A7F3-C7F65D0D910F}">
      <dgm:prSet custT="1"/>
      <dgm:spPr/>
      <dgm:t>
        <a:bodyPr/>
        <a:lstStyle/>
        <a:p>
          <a:r>
            <a:rPr lang="en-US" sz="1800" dirty="0">
              <a:latin typeface="Arial" panose="020B0604020202020204" pitchFamily="34" charset="0"/>
              <a:cs typeface="Arial" panose="020B0604020202020204" pitchFamily="34" charset="0"/>
            </a:rPr>
            <a:t> </a:t>
          </a:r>
        </a:p>
      </dgm:t>
    </dgm:pt>
    <dgm:pt modelId="{CE971797-6C79-4D45-BE64-487FF685FDD0}" type="parTrans" cxnId="{D29A19D1-9C39-074E-8672-443635E415CC}">
      <dgm:prSet/>
      <dgm:spPr/>
      <dgm:t>
        <a:bodyPr/>
        <a:lstStyle/>
        <a:p>
          <a:endParaRPr lang="en-US"/>
        </a:p>
      </dgm:t>
    </dgm:pt>
    <dgm:pt modelId="{DE789A6A-B046-0B4F-BD9E-5FE2526D79F8}" type="sibTrans" cxnId="{D29A19D1-9C39-074E-8672-443635E415CC}">
      <dgm:prSet/>
      <dgm:spPr/>
      <dgm:t>
        <a:bodyPr/>
        <a:lstStyle/>
        <a:p>
          <a:endParaRPr lang="en-US"/>
        </a:p>
      </dgm:t>
    </dgm:pt>
    <dgm:pt modelId="{D7859441-1C4D-FD45-92A1-1D67C72DF000}" type="pres">
      <dgm:prSet presAssocID="{89A76E31-3979-4FD7-B97A-B8BCF7017E1D}" presName="Name0" presStyleCnt="0">
        <dgm:presLayoutVars>
          <dgm:chMax/>
          <dgm:chPref/>
          <dgm:animLvl val="lvl"/>
        </dgm:presLayoutVars>
      </dgm:prSet>
      <dgm:spPr/>
    </dgm:pt>
    <dgm:pt modelId="{602A24A3-EDD0-ED40-A79C-20D0833FA758}" type="pres">
      <dgm:prSet presAssocID="{FDC5E316-9511-4835-8D02-34FD51D8B700}" presName="composite1" presStyleCnt="0"/>
      <dgm:spPr/>
    </dgm:pt>
    <dgm:pt modelId="{8AB52D10-BC2B-3949-BA85-22324BE0D6F2}" type="pres">
      <dgm:prSet presAssocID="{FDC5E316-9511-4835-8D02-34FD51D8B700}" presName="parent1" presStyleLbl="alignNode1" presStyleIdx="0" presStyleCnt="4" custScaleX="69222" custLinFactNeighborX="-19993">
        <dgm:presLayoutVars>
          <dgm:chMax val="1"/>
          <dgm:chPref val="1"/>
          <dgm:bulletEnabled val="1"/>
        </dgm:presLayoutVars>
      </dgm:prSet>
      <dgm:spPr/>
    </dgm:pt>
    <dgm:pt modelId="{7210A34D-8451-CD4B-8C0D-9BE5DEBF1376}" type="pres">
      <dgm:prSet presAssocID="{FDC5E316-9511-4835-8D02-34FD51D8B700}" presName="Childtext1" presStyleLbl="revTx" presStyleIdx="0" presStyleCnt="4" custScaleX="89134" custLinFactNeighborX="-7041" custLinFactNeighborY="22682">
        <dgm:presLayoutVars>
          <dgm:bulletEnabled val="1"/>
        </dgm:presLayoutVars>
      </dgm:prSet>
      <dgm:spPr/>
    </dgm:pt>
    <dgm:pt modelId="{D2731691-DE76-9D47-AD59-504A000C1015}" type="pres">
      <dgm:prSet presAssocID="{FDC5E316-9511-4835-8D02-34FD51D8B700}" presName="ConnectLine1" presStyleLbl="sibTrans1D1" presStyleIdx="0" presStyleCnt="4" custLinFactX="-570973" custLinFactNeighborX="-600000"/>
      <dgm:spPr>
        <a:noFill/>
        <a:ln w="19050" cap="flat" cmpd="sng" algn="ctr">
          <a:noFill/>
          <a:prstDash val="solid"/>
          <a:miter lim="800000"/>
          <a:headEnd type="none" w="sm" len="sm"/>
          <a:tailEnd type="triangle"/>
        </a:ln>
        <a:effectLst/>
      </dgm:spPr>
    </dgm:pt>
    <dgm:pt modelId="{5228D234-5005-AF4A-817C-64D283016A82}" type="pres">
      <dgm:prSet presAssocID="{FDC5E316-9511-4835-8D02-34FD51D8B700}" presName="ConnectLineEnd1" presStyleLbl="lnNode1" presStyleIdx="0" presStyleCnt="4" custFlipHor="1" custScaleX="1219304" custScaleY="973696" custLinFactX="-1200000" custLinFactY="2325168" custLinFactNeighborX="-1223051" custLinFactNeighborY="2400000"/>
      <dgm:spPr>
        <a:noFill/>
      </dgm:spPr>
    </dgm:pt>
    <dgm:pt modelId="{5BA3AAC5-157A-8345-96E2-72028B60BBF1}" type="pres">
      <dgm:prSet presAssocID="{FDC5E316-9511-4835-8D02-34FD51D8B700}" presName="EmptyPane1" presStyleCnt="0"/>
      <dgm:spPr/>
    </dgm:pt>
    <dgm:pt modelId="{F2F16316-7EB8-1248-9451-A458D1ACB4C4}" type="pres">
      <dgm:prSet presAssocID="{341975D6-1422-4AA5-BA6F-D5B8ACB50840}" presName="spaceBetweenRectangles1" presStyleCnt="0"/>
      <dgm:spPr/>
    </dgm:pt>
    <dgm:pt modelId="{6BC2741F-40C5-BF4C-9FC9-A276685C7EC8}" type="pres">
      <dgm:prSet presAssocID="{AF35E0DB-3A14-4840-B3EC-D3D195D9E4B7}" presName="composite1" presStyleCnt="0"/>
      <dgm:spPr/>
    </dgm:pt>
    <dgm:pt modelId="{ACD4357E-5EE2-6B45-8CE7-D9DAA5919D00}" type="pres">
      <dgm:prSet presAssocID="{AF35E0DB-3A14-4840-B3EC-D3D195D9E4B7}" presName="parent1" presStyleLbl="alignNode1" presStyleIdx="1" presStyleCnt="4" custScaleX="120234" custLinFactNeighborX="-25010" custLinFactNeighborY="2951">
        <dgm:presLayoutVars>
          <dgm:chMax val="1"/>
          <dgm:chPref val="1"/>
          <dgm:bulletEnabled val="1"/>
        </dgm:presLayoutVars>
      </dgm:prSet>
      <dgm:spPr/>
    </dgm:pt>
    <dgm:pt modelId="{F73D5422-8F92-3745-A2A6-AB8547021692}" type="pres">
      <dgm:prSet presAssocID="{AF35E0DB-3A14-4840-B3EC-D3D195D9E4B7}" presName="Childtext1" presStyleLbl="revTx" presStyleIdx="1" presStyleCnt="4" custScaleX="105387" custLinFactNeighborX="-20211" custLinFactNeighborY="-12469">
        <dgm:presLayoutVars>
          <dgm:bulletEnabled val="1"/>
        </dgm:presLayoutVars>
      </dgm:prSet>
      <dgm:spPr/>
    </dgm:pt>
    <dgm:pt modelId="{6EEC0268-89D8-AE41-B0BF-5FE4BFFF1689}" type="pres">
      <dgm:prSet presAssocID="{AF35E0DB-3A14-4840-B3EC-D3D195D9E4B7}" presName="ConnectLine1" presStyleLbl="sibTrans1D1" presStyleIdx="1" presStyleCnt="4"/>
      <dgm:spPr>
        <a:noFill/>
        <a:ln w="12700" cap="flat" cmpd="sng" algn="ctr">
          <a:noFill/>
          <a:prstDash val="dash"/>
          <a:miter lim="800000"/>
        </a:ln>
        <a:effectLst/>
      </dgm:spPr>
    </dgm:pt>
    <dgm:pt modelId="{BFABC49D-2E7A-7747-9C8D-D2ADAA101AE4}" type="pres">
      <dgm:prSet presAssocID="{AF35E0DB-3A14-4840-B3EC-D3D195D9E4B7}" presName="ConnectLineEnd1" presStyleLbl="lnNode1" presStyleIdx="1" presStyleCnt="4"/>
      <dgm:spPr>
        <a:noFill/>
      </dgm:spPr>
    </dgm:pt>
    <dgm:pt modelId="{9EAED8EF-A62E-2C47-ADBA-8380F5676FD8}" type="pres">
      <dgm:prSet presAssocID="{AF35E0DB-3A14-4840-B3EC-D3D195D9E4B7}" presName="EmptyPane1" presStyleCnt="0"/>
      <dgm:spPr/>
    </dgm:pt>
    <dgm:pt modelId="{D40C8B2D-87B8-2740-A291-C1A6AF74CE83}" type="pres">
      <dgm:prSet presAssocID="{72A6118F-E42A-4CC5-8261-0EB49835068D}" presName="spaceBetweenRectangles1" presStyleCnt="0"/>
      <dgm:spPr/>
    </dgm:pt>
    <dgm:pt modelId="{4E68018F-CD31-1A44-908D-39DD27C744EB}" type="pres">
      <dgm:prSet presAssocID="{B3E1D58F-0E08-4719-98F8-06A3A61F598D}" presName="composite1" presStyleCnt="0"/>
      <dgm:spPr/>
    </dgm:pt>
    <dgm:pt modelId="{263B47E3-E929-3E4F-9E90-5F6AEDD0E7C4}" type="pres">
      <dgm:prSet presAssocID="{B3E1D58F-0E08-4719-98F8-06A3A61F598D}" presName="parent1" presStyleLbl="alignNode1" presStyleIdx="2" presStyleCnt="4" custScaleX="246954" custLinFactNeighborX="20168" custLinFactNeighborY="20713">
        <dgm:presLayoutVars>
          <dgm:chMax val="1"/>
          <dgm:chPref val="1"/>
          <dgm:bulletEnabled val="1"/>
        </dgm:presLayoutVars>
      </dgm:prSet>
      <dgm:spPr/>
    </dgm:pt>
    <dgm:pt modelId="{5176345F-9394-094F-9D1E-1C09A2BEF883}" type="pres">
      <dgm:prSet presAssocID="{B3E1D58F-0E08-4719-98F8-06A3A61F598D}" presName="Childtext1" presStyleLbl="revTx" presStyleIdx="2" presStyleCnt="4" custScaleY="78447" custLinFactNeighborX="-1026" custLinFactNeighborY="33270">
        <dgm:presLayoutVars>
          <dgm:bulletEnabled val="1"/>
        </dgm:presLayoutVars>
      </dgm:prSet>
      <dgm:spPr/>
    </dgm:pt>
    <dgm:pt modelId="{87D95D59-91F1-9A47-AEB6-323E645E3823}" type="pres">
      <dgm:prSet presAssocID="{B3E1D58F-0E08-4719-98F8-06A3A61F598D}" presName="ConnectLine1" presStyleLbl="sibTrans1D1" presStyleIdx="2" presStyleCnt="4"/>
      <dgm:spPr>
        <a:noFill/>
        <a:ln w="12700" cap="flat" cmpd="sng" algn="ctr">
          <a:noFill/>
          <a:prstDash val="solid"/>
          <a:miter lim="800000"/>
          <a:extLst>
            <a:ext uri="{C807C97D-BFC1-408E-A445-0C87EB9F89A2}">
              <ask:lineSketchStyleProps xmlns:ask="http://schemas.microsoft.com/office/drawing/2018/sketchyshapes">
                <ask:type>
                  <ask:lineSketchNone/>
                </ask:type>
              </ask:lineSketchStyleProps>
            </a:ext>
          </a:extLst>
        </a:ln>
        <a:effectLst/>
      </dgm:spPr>
    </dgm:pt>
    <dgm:pt modelId="{4B2A219D-D3D5-6849-B5DB-BA027CA0BEFE}" type="pres">
      <dgm:prSet presAssocID="{B3E1D58F-0E08-4719-98F8-06A3A61F598D}" presName="ConnectLineEnd1" presStyleLbl="lnNode1" presStyleIdx="2" presStyleCnt="4"/>
      <dgm:spPr>
        <a:noFill/>
      </dgm:spPr>
    </dgm:pt>
    <dgm:pt modelId="{B6CDE2CB-9D2B-5E48-8D04-E23494CCD056}" type="pres">
      <dgm:prSet presAssocID="{B3E1D58F-0E08-4719-98F8-06A3A61F598D}" presName="EmptyPane1" presStyleCnt="0"/>
      <dgm:spPr/>
    </dgm:pt>
    <dgm:pt modelId="{E2E738C6-985D-FD41-837D-2954D42E36DA}" type="pres">
      <dgm:prSet presAssocID="{903D7874-300E-4FFA-9E23-FF412B0CE4A2}" presName="spaceBetweenRectangles1" presStyleCnt="0"/>
      <dgm:spPr/>
    </dgm:pt>
    <dgm:pt modelId="{301EB1B2-AE66-5F49-B844-454C0803AABC}" type="pres">
      <dgm:prSet presAssocID="{ED646147-3010-4880-B8BE-8B7A09AF4324}" presName="composite1" presStyleCnt="0"/>
      <dgm:spPr/>
    </dgm:pt>
    <dgm:pt modelId="{7BC18676-C9DE-5C40-981E-7C7A80046EE4}" type="pres">
      <dgm:prSet presAssocID="{ED646147-3010-4880-B8BE-8B7A09AF4324}" presName="parent1" presStyleLbl="alignNode1" presStyleIdx="3" presStyleCnt="4" custScaleX="56278" custLinFactNeighborX="31640" custLinFactNeighborY="2602">
        <dgm:presLayoutVars>
          <dgm:chMax val="1"/>
          <dgm:chPref val="1"/>
          <dgm:bulletEnabled val="1"/>
        </dgm:presLayoutVars>
      </dgm:prSet>
      <dgm:spPr/>
    </dgm:pt>
    <dgm:pt modelId="{1E564010-9C23-FC44-AE51-7205D1632614}" type="pres">
      <dgm:prSet presAssocID="{ED646147-3010-4880-B8BE-8B7A09AF4324}" presName="Childtext1" presStyleLbl="revTx" presStyleIdx="3" presStyleCnt="4" custScaleX="56039" custLinFactNeighborX="17204" custLinFactNeighborY="-12845">
        <dgm:presLayoutVars>
          <dgm:bulletEnabled val="1"/>
        </dgm:presLayoutVars>
      </dgm:prSet>
      <dgm:spPr/>
    </dgm:pt>
    <dgm:pt modelId="{65EFD397-2317-6B49-BB6E-781506E0A3A4}" type="pres">
      <dgm:prSet presAssocID="{ED646147-3010-4880-B8BE-8B7A09AF4324}" presName="ConnectLine1" presStyleLbl="sibTrans1D1" presStyleIdx="3" presStyleCnt="4" custLinFactX="900000" custLinFactNeighborX="968589" custLinFactNeighborY="20010"/>
      <dgm:spPr>
        <a:noFill/>
        <a:ln w="12700" cap="flat" cmpd="sng" algn="ctr">
          <a:noFill/>
          <a:prstDash val="solid"/>
          <a:miter lim="800000"/>
          <a:headEnd type="none"/>
        </a:ln>
        <a:effectLst/>
      </dgm:spPr>
    </dgm:pt>
    <dgm:pt modelId="{A484A3F1-AEA7-1D46-AFAB-8691DA40162F}" type="pres">
      <dgm:prSet presAssocID="{ED646147-3010-4880-B8BE-8B7A09AF4324}" presName="ConnectLineEnd1" presStyleLbl="lnNode1" presStyleIdx="3" presStyleCnt="4"/>
      <dgm:spPr>
        <a:noFill/>
      </dgm:spPr>
    </dgm:pt>
    <dgm:pt modelId="{89C36293-5D3C-9A4E-AC5C-D25F0F105ADD}" type="pres">
      <dgm:prSet presAssocID="{ED646147-3010-4880-B8BE-8B7A09AF4324}" presName="EmptyPane1" presStyleCnt="0"/>
      <dgm:spPr/>
    </dgm:pt>
  </dgm:ptLst>
  <dgm:cxnLst>
    <dgm:cxn modelId="{523DE102-28E1-4633-9BD4-A0CE80668AD1}" srcId="{89A76E31-3979-4FD7-B97A-B8BCF7017E1D}" destId="{FDC5E316-9511-4835-8D02-34FD51D8B700}" srcOrd="0" destOrd="0" parTransId="{BFD79B66-490A-49FB-BB89-6DC8C9F2F682}" sibTransId="{341975D6-1422-4AA5-BA6F-D5B8ACB50840}"/>
    <dgm:cxn modelId="{5C454004-ADE9-0448-A575-53C3CF25322B}" type="presOf" srcId="{0FB57E33-F27C-524E-9F74-D95F592D52A9}" destId="{7210A34D-8451-CD4B-8C0D-9BE5DEBF1376}" srcOrd="0" destOrd="4" presId="urn:microsoft.com/office/officeart/2016/7/layout/RoundedRectangleTimeline"/>
    <dgm:cxn modelId="{BEB9060A-D0A2-B749-A023-6500903B493C}" srcId="{AF35E0DB-3A14-4840-B3EC-D3D195D9E4B7}" destId="{FC651607-E39E-274E-B69D-984ED93DE425}" srcOrd="3" destOrd="0" parTransId="{D609FB1F-315F-474D-ACCB-6980EFB43A67}" sibTransId="{9CFADD13-1349-7C48-BF2D-E83ADA719B6C}"/>
    <dgm:cxn modelId="{B299A00E-00EF-D646-91A6-83D27BC233B1}" type="presOf" srcId="{F0C1A811-4A97-7849-8681-AAD89A88C59F}" destId="{F73D5422-8F92-3745-A2A6-AB8547021692}" srcOrd="0" destOrd="1" presId="urn:microsoft.com/office/officeart/2016/7/layout/RoundedRectangleTimeline"/>
    <dgm:cxn modelId="{9B48DB0E-88DF-AF4A-9407-343BB8883816}" srcId="{ED646147-3010-4880-B8BE-8B7A09AF4324}" destId="{827CA421-F442-DC4E-AC05-A5C26869A4B8}" srcOrd="1" destOrd="0" parTransId="{6B2B4941-7FBD-174A-8538-CFEF1BE190B6}" sibTransId="{EFD2FBE0-126D-124B-987E-DC1375C166EF}"/>
    <dgm:cxn modelId="{3CE71310-09AD-ED45-BA34-9CDDAB82ED1E}" type="presOf" srcId="{F802FCF9-6275-FF43-BF21-1C5957373AE1}" destId="{F73D5422-8F92-3745-A2A6-AB8547021692}" srcOrd="0" destOrd="4" presId="urn:microsoft.com/office/officeart/2016/7/layout/RoundedRectangleTimeline"/>
    <dgm:cxn modelId="{68C4FA18-6A4B-6844-AA02-932D30E01DCD}" type="presOf" srcId="{23ABD74E-B21C-1D4B-A81D-BF8F28F6AF1C}" destId="{5176345F-9394-094F-9D1E-1C09A2BEF883}" srcOrd="0" destOrd="1" presId="urn:microsoft.com/office/officeart/2016/7/layout/RoundedRectangleTimeline"/>
    <dgm:cxn modelId="{3ECD6320-0912-DF47-916F-78D803D0EA43}" type="presOf" srcId="{FDC5E316-9511-4835-8D02-34FD51D8B700}" destId="{8AB52D10-BC2B-3949-BA85-22324BE0D6F2}" srcOrd="0" destOrd="0" presId="urn:microsoft.com/office/officeart/2016/7/layout/RoundedRectangleTimeline"/>
    <dgm:cxn modelId="{98E77E21-5FF5-934D-933A-A225AC2BE11E}" srcId="{AF35E0DB-3A14-4840-B3EC-D3D195D9E4B7}" destId="{94F6F923-0AE9-F441-B567-222B49FB7867}" srcOrd="2" destOrd="0" parTransId="{B0D9EF59-73C2-D84E-B8FC-D9502FD56696}" sibTransId="{E46A06E2-E00B-F944-9A7A-E360043B57B1}"/>
    <dgm:cxn modelId="{26A2E921-B0DB-4754-B245-93D3951424E6}" srcId="{89A76E31-3979-4FD7-B97A-B8BCF7017E1D}" destId="{AF35E0DB-3A14-4840-B3EC-D3D195D9E4B7}" srcOrd="1" destOrd="0" parTransId="{0F7CC4E8-808C-4D8F-8248-6B6B979B3211}" sibTransId="{72A6118F-E42A-4CC5-8261-0EB49835068D}"/>
    <dgm:cxn modelId="{735EA02D-3F87-8C4E-81D7-8F848F5C0725}" srcId="{B3E1D58F-0E08-4719-98F8-06A3A61F598D}" destId="{46FE12B5-D1FF-0F47-989D-807DA630777B}" srcOrd="2" destOrd="0" parTransId="{57BCA478-E245-DE45-BF0D-4E1B02CA61E2}" sibTransId="{0F554299-BA12-C849-A6DC-51B396499201}"/>
    <dgm:cxn modelId="{8948012E-77E9-4642-942B-28E1E737FF75}" srcId="{89A76E31-3979-4FD7-B97A-B8BCF7017E1D}" destId="{ED646147-3010-4880-B8BE-8B7A09AF4324}" srcOrd="3" destOrd="0" parTransId="{D3ECC2A0-A957-4F14-8D39-659805B0142F}" sibTransId="{4547BB4C-44A3-4807-81BA-4DC639802567}"/>
    <dgm:cxn modelId="{15F4112E-C7F6-5A46-B3D6-0BD7BE829AFE}" srcId="{AF35E0DB-3A14-4840-B3EC-D3D195D9E4B7}" destId="{F802FCF9-6275-FF43-BF21-1C5957373AE1}" srcOrd="4" destOrd="0" parTransId="{EB6845C8-2F1F-5A45-ACC0-19C37DE5BBD6}" sibTransId="{3E842DBB-7020-7F43-91AE-95376CB1C8E1}"/>
    <dgm:cxn modelId="{BBA4B93D-A609-7C45-9C23-C9058305C1EC}" type="presOf" srcId="{89A76E31-3979-4FD7-B97A-B8BCF7017E1D}" destId="{D7859441-1C4D-FD45-92A1-1D67C72DF000}" srcOrd="0" destOrd="0" presId="urn:microsoft.com/office/officeart/2016/7/layout/RoundedRectangleTimeline"/>
    <dgm:cxn modelId="{AAC9B341-3049-1944-9926-750F4162E584}" srcId="{B3E1D58F-0E08-4719-98F8-06A3A61F598D}" destId="{23ABD74E-B21C-1D4B-A81D-BF8F28F6AF1C}" srcOrd="1" destOrd="0" parTransId="{2826060A-BD3D-F74D-84E9-6CE381220CB3}" sibTransId="{2DB96AA1-96F1-7D40-9D88-B521F52984D5}"/>
    <dgm:cxn modelId="{C0B5DB4A-44D0-764C-A583-1EC1DE3ECED9}" srcId="{FDC5E316-9511-4835-8D02-34FD51D8B700}" destId="{53B5C1C3-DA8F-C340-851A-E7F8EB4C3E89}" srcOrd="2" destOrd="0" parTransId="{8CCB55E9-F39B-B94B-8BC1-530D1601564A}" sibTransId="{897B35FD-C9A7-F746-A70F-A50A5BD92DE0}"/>
    <dgm:cxn modelId="{EF6B854F-ED26-934A-922B-F1912A15D316}" type="presOf" srcId="{47F05708-F16F-9846-B1FE-7FE1961A0E5E}" destId="{7210A34D-8451-CD4B-8C0D-9BE5DEBF1376}" srcOrd="0" destOrd="3" presId="urn:microsoft.com/office/officeart/2016/7/layout/RoundedRectangleTimeline"/>
    <dgm:cxn modelId="{BA656950-A657-CC4F-9847-BCD6A9335CE8}" srcId="{FDC5E316-9511-4835-8D02-34FD51D8B700}" destId="{901C518B-0220-E24F-B8E8-7182CBA75F61}" srcOrd="1" destOrd="0" parTransId="{186B496D-510E-1D46-A009-44F4061BFC41}" sibTransId="{CE9FDE18-401A-BF45-A5B2-9B94CCF4D3FF}"/>
    <dgm:cxn modelId="{02D05D57-881C-D14E-8727-A5E37D748507}" srcId="{FDC5E316-9511-4835-8D02-34FD51D8B700}" destId="{47F05708-F16F-9846-B1FE-7FE1961A0E5E}" srcOrd="3" destOrd="0" parTransId="{BD637631-42FC-6E45-8C7F-6C39DA57752D}" sibTransId="{1E541406-776A-3040-91A3-3B099A8B4A06}"/>
    <dgm:cxn modelId="{252F7D5A-67BD-5C45-B87A-487CF7FE9EA6}" type="presOf" srcId="{827CA421-F442-DC4E-AC05-A5C26869A4B8}" destId="{1E564010-9C23-FC44-AE51-7205D1632614}" srcOrd="0" destOrd="1" presId="urn:microsoft.com/office/officeart/2016/7/layout/RoundedRectangleTimeline"/>
    <dgm:cxn modelId="{3CCF8F5C-A07D-714B-B690-8DE69BFF5712}" type="presOf" srcId="{88335AEA-F6B9-4C9D-8E0F-B9452EA367CC}" destId="{7210A34D-8451-CD4B-8C0D-9BE5DEBF1376}" srcOrd="0" destOrd="0" presId="urn:microsoft.com/office/officeart/2016/7/layout/RoundedRectangleTimeline"/>
    <dgm:cxn modelId="{1C09E75F-51E0-9F4B-AE43-495E784B67DA}" type="presOf" srcId="{901C518B-0220-E24F-B8E8-7182CBA75F61}" destId="{7210A34D-8451-CD4B-8C0D-9BE5DEBF1376}" srcOrd="0" destOrd="1" presId="urn:microsoft.com/office/officeart/2016/7/layout/RoundedRectangleTimeline"/>
    <dgm:cxn modelId="{48E0BD6A-64AF-CF42-B5D2-C5816137E673}" type="presOf" srcId="{5158130F-B0FC-254E-A7F3-C7F65D0D910F}" destId="{5176345F-9394-094F-9D1E-1C09A2BEF883}" srcOrd="0" destOrd="3" presId="urn:microsoft.com/office/officeart/2016/7/layout/RoundedRectangleTimeline"/>
    <dgm:cxn modelId="{60D4176B-7AC3-1F4D-8C7A-F21A8C949DDC}" srcId="{AF35E0DB-3A14-4840-B3EC-D3D195D9E4B7}" destId="{F0C1A811-4A97-7849-8681-AAD89A88C59F}" srcOrd="1" destOrd="0" parTransId="{6DB04359-1638-7D49-A8B4-110D68CA1849}" sibTransId="{C9370DA2-8346-ED4C-BF60-4C8ED35E3010}"/>
    <dgm:cxn modelId="{7E244385-A529-6C40-8910-F4B30A2ACE11}" type="presOf" srcId="{124220E1-F993-4913-A290-5C19C98AD8BF}" destId="{5176345F-9394-094F-9D1E-1C09A2BEF883}" srcOrd="0" destOrd="0" presId="urn:microsoft.com/office/officeart/2016/7/layout/RoundedRectangleTimeline"/>
    <dgm:cxn modelId="{60E45389-672A-E148-843E-41AA2336FEF2}" type="presOf" srcId="{B0C98E3A-4663-4286-8845-59816518622F}" destId="{F73D5422-8F92-3745-A2A6-AB8547021692}" srcOrd="0" destOrd="0" presId="urn:microsoft.com/office/officeart/2016/7/layout/RoundedRectangleTimeline"/>
    <dgm:cxn modelId="{FEC353A3-C3E0-884C-AB7D-A9FF9447A4DB}" type="presOf" srcId="{46FE12B5-D1FF-0F47-989D-807DA630777B}" destId="{5176345F-9394-094F-9D1E-1C09A2BEF883}" srcOrd="0" destOrd="2" presId="urn:microsoft.com/office/officeart/2016/7/layout/RoundedRectangleTimeline"/>
    <dgm:cxn modelId="{AAEC8EA4-C197-204C-9BF4-E8A61A64D4B1}" type="presOf" srcId="{FC651607-E39E-274E-B69D-984ED93DE425}" destId="{F73D5422-8F92-3745-A2A6-AB8547021692}" srcOrd="0" destOrd="3" presId="urn:microsoft.com/office/officeart/2016/7/layout/RoundedRectangleTimeline"/>
    <dgm:cxn modelId="{B55C96A8-258D-5C4D-9CA7-E74C3F513510}" type="presOf" srcId="{AF35E0DB-3A14-4840-B3EC-D3D195D9E4B7}" destId="{ACD4357E-5EE2-6B45-8CE7-D9DAA5919D00}" srcOrd="0" destOrd="0" presId="urn:microsoft.com/office/officeart/2016/7/layout/RoundedRectangleTimeline"/>
    <dgm:cxn modelId="{19E784AA-88D3-B440-B69C-95D7D9FB6B75}" type="presOf" srcId="{94F6F923-0AE9-F441-B567-222B49FB7867}" destId="{F73D5422-8F92-3745-A2A6-AB8547021692}" srcOrd="0" destOrd="2" presId="urn:microsoft.com/office/officeart/2016/7/layout/RoundedRectangleTimeline"/>
    <dgm:cxn modelId="{A2355EB0-D1C6-394B-976A-5EA28CB1D1A2}" type="presOf" srcId="{DAD8216B-803E-46EF-8287-7EB3F4674F00}" destId="{1E564010-9C23-FC44-AE51-7205D1632614}" srcOrd="0" destOrd="0" presId="urn:microsoft.com/office/officeart/2016/7/layout/RoundedRectangleTimeline"/>
    <dgm:cxn modelId="{B9673FB5-F1B1-44F4-AE60-4F4375030547}" srcId="{FDC5E316-9511-4835-8D02-34FD51D8B700}" destId="{88335AEA-F6B9-4C9D-8E0F-B9452EA367CC}" srcOrd="0" destOrd="0" parTransId="{274DBEA7-CFC0-457B-893F-AC37CDCB4384}" sibTransId="{2C26DD00-DD3E-4D47-B6AB-0F3FB89DD081}"/>
    <dgm:cxn modelId="{D91A89CC-4C23-4646-8600-35545622572B}" srcId="{AF35E0DB-3A14-4840-B3EC-D3D195D9E4B7}" destId="{B0C98E3A-4663-4286-8845-59816518622F}" srcOrd="0" destOrd="0" parTransId="{36591CDF-0868-4881-B3C5-762E4FC466BB}" sibTransId="{EF39E296-B297-4785-95C5-96D35560CA4F}"/>
    <dgm:cxn modelId="{F0A2C5CC-9779-4681-A839-E22504EBF4BF}" srcId="{89A76E31-3979-4FD7-B97A-B8BCF7017E1D}" destId="{B3E1D58F-0E08-4719-98F8-06A3A61F598D}" srcOrd="2" destOrd="0" parTransId="{E831E4EF-1A3F-4203-BF2A-28CBD96989FD}" sibTransId="{903D7874-300E-4FFA-9E23-FF412B0CE4A2}"/>
    <dgm:cxn modelId="{D197E2CC-5D6D-0E48-85F1-320B073F85E0}" type="presOf" srcId="{53B5C1C3-DA8F-C340-851A-E7F8EB4C3E89}" destId="{7210A34D-8451-CD4B-8C0D-9BE5DEBF1376}" srcOrd="0" destOrd="2" presId="urn:microsoft.com/office/officeart/2016/7/layout/RoundedRectangleTimeline"/>
    <dgm:cxn modelId="{F5F83ECE-72CE-4149-87D3-B0DC9D4387FA}" type="presOf" srcId="{B3E1D58F-0E08-4719-98F8-06A3A61F598D}" destId="{263B47E3-E929-3E4F-9E90-5F6AEDD0E7C4}" srcOrd="0" destOrd="0" presId="urn:microsoft.com/office/officeart/2016/7/layout/RoundedRectangleTimeline"/>
    <dgm:cxn modelId="{D29A19D1-9C39-074E-8672-443635E415CC}" srcId="{B3E1D58F-0E08-4719-98F8-06A3A61F598D}" destId="{5158130F-B0FC-254E-A7F3-C7F65D0D910F}" srcOrd="3" destOrd="0" parTransId="{CE971797-6C79-4D45-BE64-487FF685FDD0}" sibTransId="{DE789A6A-B046-0B4F-BD9E-5FE2526D79F8}"/>
    <dgm:cxn modelId="{7F16E1E7-90D7-B140-A2D3-FF5CFD1CBB51}" srcId="{FDC5E316-9511-4835-8D02-34FD51D8B700}" destId="{0FB57E33-F27C-524E-9F74-D95F592D52A9}" srcOrd="4" destOrd="0" parTransId="{628F5223-E344-B942-986C-25375E3EA33C}" sibTransId="{5B6286B2-8A24-414E-995C-6B8BF6DB14B7}"/>
    <dgm:cxn modelId="{87CF81F8-201F-414F-B621-8FE727677EFF}" srcId="{ED646147-3010-4880-B8BE-8B7A09AF4324}" destId="{DAD8216B-803E-46EF-8287-7EB3F4674F00}" srcOrd="0" destOrd="0" parTransId="{F1B215E8-51C6-4754-AF00-750C8BF23170}" sibTransId="{954DD65F-D618-42FC-9ACE-51C8A5826680}"/>
    <dgm:cxn modelId="{FAF6D9F9-794D-B941-8374-9D814D02AFA1}" type="presOf" srcId="{ED646147-3010-4880-B8BE-8B7A09AF4324}" destId="{7BC18676-C9DE-5C40-981E-7C7A80046EE4}" srcOrd="0" destOrd="0" presId="urn:microsoft.com/office/officeart/2016/7/layout/RoundedRectangleTimeline"/>
    <dgm:cxn modelId="{BAF502FA-3A05-46FA-AF62-B866143872B3}" srcId="{B3E1D58F-0E08-4719-98F8-06A3A61F598D}" destId="{124220E1-F993-4913-A290-5C19C98AD8BF}" srcOrd="0" destOrd="0" parTransId="{A335DEFC-BA24-4D49-A3C1-038E22737D27}" sibTransId="{09DB17FF-8964-44F1-BAE7-B855171ACA23}"/>
    <dgm:cxn modelId="{9261BF74-685D-624C-9897-C9A6617B7523}" type="presParOf" srcId="{D7859441-1C4D-FD45-92A1-1D67C72DF000}" destId="{602A24A3-EDD0-ED40-A79C-20D0833FA758}" srcOrd="0" destOrd="0" presId="urn:microsoft.com/office/officeart/2016/7/layout/RoundedRectangleTimeline"/>
    <dgm:cxn modelId="{8D2E83B5-56A0-244D-B4E3-4DCEFEBE2E34}" type="presParOf" srcId="{602A24A3-EDD0-ED40-A79C-20D0833FA758}" destId="{8AB52D10-BC2B-3949-BA85-22324BE0D6F2}" srcOrd="0" destOrd="0" presId="urn:microsoft.com/office/officeart/2016/7/layout/RoundedRectangleTimeline"/>
    <dgm:cxn modelId="{67A07FA0-D334-694A-B309-C19DE87935DB}" type="presParOf" srcId="{602A24A3-EDD0-ED40-A79C-20D0833FA758}" destId="{7210A34D-8451-CD4B-8C0D-9BE5DEBF1376}" srcOrd="1" destOrd="0" presId="urn:microsoft.com/office/officeart/2016/7/layout/RoundedRectangleTimeline"/>
    <dgm:cxn modelId="{837D90BF-DDF1-EF41-8F58-CC5EEB5F8A77}" type="presParOf" srcId="{602A24A3-EDD0-ED40-A79C-20D0833FA758}" destId="{D2731691-DE76-9D47-AD59-504A000C1015}" srcOrd="2" destOrd="0" presId="urn:microsoft.com/office/officeart/2016/7/layout/RoundedRectangleTimeline"/>
    <dgm:cxn modelId="{0DBB8D38-15F7-1049-966D-8FDD183FD0CC}" type="presParOf" srcId="{602A24A3-EDD0-ED40-A79C-20D0833FA758}" destId="{5228D234-5005-AF4A-817C-64D283016A82}" srcOrd="3" destOrd="0" presId="urn:microsoft.com/office/officeart/2016/7/layout/RoundedRectangleTimeline"/>
    <dgm:cxn modelId="{9544D30B-F384-164E-B992-C3FC651F2551}" type="presParOf" srcId="{602A24A3-EDD0-ED40-A79C-20D0833FA758}" destId="{5BA3AAC5-157A-8345-96E2-72028B60BBF1}" srcOrd="4" destOrd="0" presId="urn:microsoft.com/office/officeart/2016/7/layout/RoundedRectangleTimeline"/>
    <dgm:cxn modelId="{FDF31DEF-20D9-7449-8B35-03BC6F99A5CD}" type="presParOf" srcId="{D7859441-1C4D-FD45-92A1-1D67C72DF000}" destId="{F2F16316-7EB8-1248-9451-A458D1ACB4C4}" srcOrd="1" destOrd="0" presId="urn:microsoft.com/office/officeart/2016/7/layout/RoundedRectangleTimeline"/>
    <dgm:cxn modelId="{041EE29C-C78C-E842-A11E-594CD7C46443}" type="presParOf" srcId="{D7859441-1C4D-FD45-92A1-1D67C72DF000}" destId="{6BC2741F-40C5-BF4C-9FC9-A276685C7EC8}" srcOrd="2" destOrd="0" presId="urn:microsoft.com/office/officeart/2016/7/layout/RoundedRectangleTimeline"/>
    <dgm:cxn modelId="{F62C16CE-5526-9B43-9174-D6235411EA0D}" type="presParOf" srcId="{6BC2741F-40C5-BF4C-9FC9-A276685C7EC8}" destId="{ACD4357E-5EE2-6B45-8CE7-D9DAA5919D00}" srcOrd="0" destOrd="0" presId="urn:microsoft.com/office/officeart/2016/7/layout/RoundedRectangleTimeline"/>
    <dgm:cxn modelId="{9DC77582-995C-9A43-98B8-B05A14EBFF3C}" type="presParOf" srcId="{6BC2741F-40C5-BF4C-9FC9-A276685C7EC8}" destId="{F73D5422-8F92-3745-A2A6-AB8547021692}" srcOrd="1" destOrd="0" presId="urn:microsoft.com/office/officeart/2016/7/layout/RoundedRectangleTimeline"/>
    <dgm:cxn modelId="{29404C11-D84D-4946-8778-D02089B04918}" type="presParOf" srcId="{6BC2741F-40C5-BF4C-9FC9-A276685C7EC8}" destId="{6EEC0268-89D8-AE41-B0BF-5FE4BFFF1689}" srcOrd="2" destOrd="0" presId="urn:microsoft.com/office/officeart/2016/7/layout/RoundedRectangleTimeline"/>
    <dgm:cxn modelId="{8B19BBAE-074B-0A4F-AAC0-7F736F0EC4A2}" type="presParOf" srcId="{6BC2741F-40C5-BF4C-9FC9-A276685C7EC8}" destId="{BFABC49D-2E7A-7747-9C8D-D2ADAA101AE4}" srcOrd="3" destOrd="0" presId="urn:microsoft.com/office/officeart/2016/7/layout/RoundedRectangleTimeline"/>
    <dgm:cxn modelId="{A9E6345B-2150-594E-A6ED-0284771B03AB}" type="presParOf" srcId="{6BC2741F-40C5-BF4C-9FC9-A276685C7EC8}" destId="{9EAED8EF-A62E-2C47-ADBA-8380F5676FD8}" srcOrd="4" destOrd="0" presId="urn:microsoft.com/office/officeart/2016/7/layout/RoundedRectangleTimeline"/>
    <dgm:cxn modelId="{3E06FDDB-E3FE-5E4A-8281-76B2B04B5FD1}" type="presParOf" srcId="{D7859441-1C4D-FD45-92A1-1D67C72DF000}" destId="{D40C8B2D-87B8-2740-A291-C1A6AF74CE83}" srcOrd="3" destOrd="0" presId="urn:microsoft.com/office/officeart/2016/7/layout/RoundedRectangleTimeline"/>
    <dgm:cxn modelId="{0FE934F0-9C9B-BE4D-BE79-9508DC493244}" type="presParOf" srcId="{D7859441-1C4D-FD45-92A1-1D67C72DF000}" destId="{4E68018F-CD31-1A44-908D-39DD27C744EB}" srcOrd="4" destOrd="0" presId="urn:microsoft.com/office/officeart/2016/7/layout/RoundedRectangleTimeline"/>
    <dgm:cxn modelId="{CDBD9E92-B008-AC4C-A1F5-B5DBCD2F2E46}" type="presParOf" srcId="{4E68018F-CD31-1A44-908D-39DD27C744EB}" destId="{263B47E3-E929-3E4F-9E90-5F6AEDD0E7C4}" srcOrd="0" destOrd="0" presId="urn:microsoft.com/office/officeart/2016/7/layout/RoundedRectangleTimeline"/>
    <dgm:cxn modelId="{0360B4F8-352A-C84F-B6FD-1442A5D41B4F}" type="presParOf" srcId="{4E68018F-CD31-1A44-908D-39DD27C744EB}" destId="{5176345F-9394-094F-9D1E-1C09A2BEF883}" srcOrd="1" destOrd="0" presId="urn:microsoft.com/office/officeart/2016/7/layout/RoundedRectangleTimeline"/>
    <dgm:cxn modelId="{2E1B55D6-FB06-974F-BAA0-D58C973169E5}" type="presParOf" srcId="{4E68018F-CD31-1A44-908D-39DD27C744EB}" destId="{87D95D59-91F1-9A47-AEB6-323E645E3823}" srcOrd="2" destOrd="0" presId="urn:microsoft.com/office/officeart/2016/7/layout/RoundedRectangleTimeline"/>
    <dgm:cxn modelId="{8C44C319-E34D-B146-8CA4-FFD1B07CEB26}" type="presParOf" srcId="{4E68018F-CD31-1A44-908D-39DD27C744EB}" destId="{4B2A219D-D3D5-6849-B5DB-BA027CA0BEFE}" srcOrd="3" destOrd="0" presId="urn:microsoft.com/office/officeart/2016/7/layout/RoundedRectangleTimeline"/>
    <dgm:cxn modelId="{174019C9-4336-7A45-B264-D25D3F4B9424}" type="presParOf" srcId="{4E68018F-CD31-1A44-908D-39DD27C744EB}" destId="{B6CDE2CB-9D2B-5E48-8D04-E23494CCD056}" srcOrd="4" destOrd="0" presId="urn:microsoft.com/office/officeart/2016/7/layout/RoundedRectangleTimeline"/>
    <dgm:cxn modelId="{3EEBCE2F-A3B4-CF4D-A7A7-1B1F1AA054CD}" type="presParOf" srcId="{D7859441-1C4D-FD45-92A1-1D67C72DF000}" destId="{E2E738C6-985D-FD41-837D-2954D42E36DA}" srcOrd="5" destOrd="0" presId="urn:microsoft.com/office/officeart/2016/7/layout/RoundedRectangleTimeline"/>
    <dgm:cxn modelId="{0206971B-18AD-284B-A57F-2C267466E747}" type="presParOf" srcId="{D7859441-1C4D-FD45-92A1-1D67C72DF000}" destId="{301EB1B2-AE66-5F49-B844-454C0803AABC}" srcOrd="6" destOrd="0" presId="urn:microsoft.com/office/officeart/2016/7/layout/RoundedRectangleTimeline"/>
    <dgm:cxn modelId="{E21BEDB5-4149-7642-80A8-0BB21A1A330E}" type="presParOf" srcId="{301EB1B2-AE66-5F49-B844-454C0803AABC}" destId="{7BC18676-C9DE-5C40-981E-7C7A80046EE4}" srcOrd="0" destOrd="0" presId="urn:microsoft.com/office/officeart/2016/7/layout/RoundedRectangleTimeline"/>
    <dgm:cxn modelId="{78EE41C7-CB26-8F42-A9FC-92FABD317EAD}" type="presParOf" srcId="{301EB1B2-AE66-5F49-B844-454C0803AABC}" destId="{1E564010-9C23-FC44-AE51-7205D1632614}" srcOrd="1" destOrd="0" presId="urn:microsoft.com/office/officeart/2016/7/layout/RoundedRectangleTimeline"/>
    <dgm:cxn modelId="{B2EDDF2E-C3E3-2341-896C-143328067227}" type="presParOf" srcId="{301EB1B2-AE66-5F49-B844-454C0803AABC}" destId="{65EFD397-2317-6B49-BB6E-781506E0A3A4}" srcOrd="2" destOrd="0" presId="urn:microsoft.com/office/officeart/2016/7/layout/RoundedRectangleTimeline"/>
    <dgm:cxn modelId="{B13F4B5D-A3B7-ED48-A187-F9BDB5E9068B}" type="presParOf" srcId="{301EB1B2-AE66-5F49-B844-454C0803AABC}" destId="{A484A3F1-AEA7-1D46-AFAB-8691DA40162F}" srcOrd="3" destOrd="0" presId="urn:microsoft.com/office/officeart/2016/7/layout/RoundedRectangleTimeline"/>
    <dgm:cxn modelId="{6F157081-66CB-C346-8190-6FA3503397F6}" type="presParOf" srcId="{301EB1B2-AE66-5F49-B844-454C0803AABC}" destId="{89C36293-5D3C-9A4E-AC5C-D25F0F105ADD}" srcOrd="4" destOrd="0" presId="urn:microsoft.com/office/officeart/2016/7/layout/RoundedRectangleTimeline"/>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52D10-BC2B-3949-BA85-22324BE0D6F2}">
      <dsp:nvSpPr>
        <dsp:cNvPr id="0" name=""/>
        <dsp:cNvSpPr/>
      </dsp:nvSpPr>
      <dsp:spPr>
        <a:xfrm rot="16200000">
          <a:off x="1067354" y="1165452"/>
          <a:ext cx="368940" cy="1358500"/>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2026-28</a:t>
          </a:r>
        </a:p>
      </dsp:txBody>
      <dsp:txXfrm rot="5400000">
        <a:off x="590584" y="1678242"/>
        <a:ext cx="1340490" cy="332920"/>
      </dsp:txXfrm>
    </dsp:sp>
    <dsp:sp modelId="{7210A34D-8451-CD4B-8C0D-9BE5DEBF1376}">
      <dsp:nvSpPr>
        <dsp:cNvPr id="0" name=""/>
        <dsp:cNvSpPr/>
      </dsp:nvSpPr>
      <dsp:spPr>
        <a:xfrm>
          <a:off x="0" y="292890"/>
          <a:ext cx="2915464" cy="129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Prep phase I:</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Definition of the placement scenario</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Design </a:t>
          </a:r>
          <a:r>
            <a:rPr lang="en-US" sz="1400" kern="1200" dirty="0" err="1">
              <a:latin typeface="Arial" panose="020B0604020202020204" pitchFamily="34" charset="0"/>
              <a:cs typeface="Arial" panose="020B0604020202020204" pitchFamily="34" charset="0"/>
            </a:rPr>
            <a:t>optimisation</a:t>
          </a:r>
          <a:r>
            <a:rPr lang="en-US" sz="1400" kern="1200" dirty="0">
              <a:latin typeface="Arial" panose="020B0604020202020204" pitchFamily="34" charset="0"/>
              <a:cs typeface="Arial" panose="020B0604020202020204" pitchFamily="34" charset="0"/>
            </a:rPr>
            <a:t> and finalization</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Main technologies R&amp;D conclusions</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(Pre)Technical Design Report - two IPs at CERN</a:t>
          </a:r>
        </a:p>
      </dsp:txBody>
      <dsp:txXfrm>
        <a:off x="0" y="292890"/>
        <a:ext cx="2915464" cy="1291291"/>
      </dsp:txXfrm>
    </dsp:sp>
    <dsp:sp modelId="{D2731691-DE76-9D47-AD59-504A000C1015}">
      <dsp:nvSpPr>
        <dsp:cNvPr id="0" name=""/>
        <dsp:cNvSpPr/>
      </dsp:nvSpPr>
      <dsp:spPr>
        <a:xfrm>
          <a:off x="1222642" y="1365079"/>
          <a:ext cx="0" cy="295152"/>
        </a:xfrm>
        <a:prstGeom prst="line">
          <a:avLst/>
        </a:prstGeom>
        <a:noFill/>
        <a:ln w="19050" cap="flat" cmpd="sng" algn="ctr">
          <a:noFill/>
          <a:prstDash val="solid"/>
          <a:miter lim="800000"/>
          <a:headEnd type="none" w="sm" len="sm"/>
          <a:tailEnd type="triangle"/>
        </a:ln>
        <a:effectLst/>
      </dsp:spPr>
      <dsp:style>
        <a:lnRef idx="1">
          <a:scrgbClr r="0" g="0" b="0"/>
        </a:lnRef>
        <a:fillRef idx="0">
          <a:scrgbClr r="0" g="0" b="0"/>
        </a:fillRef>
        <a:effectRef idx="0">
          <a:scrgbClr r="0" g="0" b="0"/>
        </a:effectRef>
        <a:fontRef idx="minor"/>
      </dsp:style>
    </dsp:sp>
    <dsp:sp modelId="{5228D234-5005-AF4A-817C-64D283016A82}">
      <dsp:nvSpPr>
        <dsp:cNvPr id="0" name=""/>
        <dsp:cNvSpPr/>
      </dsp:nvSpPr>
      <dsp:spPr>
        <a:xfrm flipH="1">
          <a:off x="0" y="2970933"/>
          <a:ext cx="899701" cy="718471"/>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4357E-5EE2-6B45-8CE7-D9DAA5919D00}">
      <dsp:nvSpPr>
        <dsp:cNvPr id="0" name=""/>
        <dsp:cNvSpPr/>
      </dsp:nvSpPr>
      <dsp:spPr>
        <a:xfrm>
          <a:off x="2024180" y="1671119"/>
          <a:ext cx="2359624" cy="36894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T0, T0+5</a:t>
          </a:r>
        </a:p>
      </dsp:txBody>
      <dsp:txXfrm>
        <a:off x="2024180" y="1671119"/>
        <a:ext cx="2359624" cy="368940"/>
      </dsp:txXfrm>
    </dsp:sp>
    <dsp:sp modelId="{F73D5422-8F92-3745-A2A6-AB8547021692}">
      <dsp:nvSpPr>
        <dsp:cNvPr id="0" name=""/>
        <dsp:cNvSpPr/>
      </dsp:nvSpPr>
      <dsp:spPr>
        <a:xfrm>
          <a:off x="1310202" y="2237102"/>
          <a:ext cx="3447080" cy="129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Prep phase II:</a:t>
          </a:r>
        </a:p>
        <a:p>
          <a:pPr marL="0" lvl="0" indent="0" algn="ctr" defTabSz="7112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Site investigation and preparation</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Implementation studies with the Host states</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Environmental evaluation &amp; project </a:t>
          </a:r>
          <a:r>
            <a:rPr lang="en-US" sz="1400" kern="1200" dirty="0" err="1">
              <a:latin typeface="Arial" panose="020B0604020202020204" pitchFamily="34" charset="0"/>
              <a:cs typeface="Arial" panose="020B0604020202020204" pitchFamily="34" charset="0"/>
            </a:rPr>
            <a:t>authorisation</a:t>
          </a:r>
          <a:r>
            <a:rPr lang="en-US" sz="1400" kern="1200" dirty="0">
              <a:latin typeface="Arial" panose="020B0604020202020204" pitchFamily="34" charset="0"/>
              <a:cs typeface="Arial" panose="020B0604020202020204" pitchFamily="34" charset="0"/>
            </a:rPr>
            <a:t> processes</a:t>
          </a:r>
        </a:p>
        <a:p>
          <a:pPr marL="0" lvl="0" indent="0" algn="ctr" defTabSz="622300">
            <a:lnSpc>
              <a:spcPct val="90000"/>
            </a:lnSpc>
            <a:spcBef>
              <a:spcPct val="0"/>
            </a:spcBef>
            <a:spcAft>
              <a:spcPct val="35000"/>
            </a:spcAft>
            <a:buNone/>
          </a:pPr>
          <a:r>
            <a:rPr lang="en-US" sz="1400" kern="1200" dirty="0" err="1">
              <a:latin typeface="Arial" panose="020B0604020202020204" pitchFamily="34" charset="0"/>
              <a:cs typeface="Arial" panose="020B0604020202020204" pitchFamily="34" charset="0"/>
            </a:rPr>
            <a:t>Industrialisation</a:t>
          </a:r>
          <a:r>
            <a:rPr lang="en-US" sz="1400" kern="1200" dirty="0">
              <a:latin typeface="Arial" panose="020B0604020202020204" pitchFamily="34" charset="0"/>
              <a:cs typeface="Arial" panose="020B0604020202020204" pitchFamily="34" charset="0"/>
            </a:rPr>
            <a:t> of key components</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Engineering design completion</a:t>
          </a:r>
        </a:p>
      </dsp:txBody>
      <dsp:txXfrm>
        <a:off x="1310202" y="2237102"/>
        <a:ext cx="3447080" cy="1291291"/>
      </dsp:txXfrm>
    </dsp:sp>
    <dsp:sp modelId="{6EEC0268-89D8-AE41-B0BF-5FE4BFFF1689}">
      <dsp:nvSpPr>
        <dsp:cNvPr id="0" name=""/>
        <dsp:cNvSpPr/>
      </dsp:nvSpPr>
      <dsp:spPr>
        <a:xfrm>
          <a:off x="3694820" y="2029172"/>
          <a:ext cx="0" cy="295152"/>
        </a:xfrm>
        <a:prstGeom prst="line">
          <a:avLst/>
        </a:prstGeom>
        <a:noFill/>
        <a:ln w="12700" cap="flat" cmpd="sng" algn="ctr">
          <a:noFill/>
          <a:prstDash val="dash"/>
          <a:miter lim="800000"/>
        </a:ln>
        <a:effectLst/>
      </dsp:spPr>
      <dsp:style>
        <a:lnRef idx="1">
          <a:scrgbClr r="0" g="0" b="0"/>
        </a:lnRef>
        <a:fillRef idx="0">
          <a:scrgbClr r="0" g="0" b="0"/>
        </a:fillRef>
        <a:effectRef idx="0">
          <a:scrgbClr r="0" g="0" b="0"/>
        </a:effectRef>
        <a:fontRef idx="minor"/>
      </dsp:style>
    </dsp:sp>
    <dsp:sp modelId="{BFABC49D-2E7A-7747-9C8D-D2ADAA101AE4}">
      <dsp:nvSpPr>
        <dsp:cNvPr id="0" name=""/>
        <dsp:cNvSpPr/>
      </dsp:nvSpPr>
      <dsp:spPr>
        <a:xfrm>
          <a:off x="3657926" y="2324325"/>
          <a:ext cx="73788" cy="7378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B47E3-E929-3E4F-9E90-5F6AEDD0E7C4}">
      <dsp:nvSpPr>
        <dsp:cNvPr id="0" name=""/>
        <dsp:cNvSpPr/>
      </dsp:nvSpPr>
      <dsp:spPr>
        <a:xfrm>
          <a:off x="4505812" y="1667072"/>
          <a:ext cx="4846539" cy="36894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T1, T1+10</a:t>
          </a:r>
        </a:p>
      </dsp:txBody>
      <dsp:txXfrm>
        <a:off x="4505812" y="1667072"/>
        <a:ext cx="4846539" cy="368940"/>
      </dsp:txXfrm>
    </dsp:sp>
    <dsp:sp modelId="{5176345F-9394-094F-9D1E-1C09A2BEF883}">
      <dsp:nvSpPr>
        <dsp:cNvPr id="0" name=""/>
        <dsp:cNvSpPr/>
      </dsp:nvSpPr>
      <dsp:spPr>
        <a:xfrm>
          <a:off x="4864280" y="499190"/>
          <a:ext cx="3270878" cy="1012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Construction*: </a:t>
          </a:r>
        </a:p>
        <a:p>
          <a:pPr marL="0" lvl="0" indent="0" algn="ctr" defTabSz="7112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Civil engineering</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Construction of components</a:t>
          </a:r>
        </a:p>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Installation and hardware commissioning</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p>
      </dsp:txBody>
      <dsp:txXfrm>
        <a:off x="4864280" y="499190"/>
        <a:ext cx="3270878" cy="1012979"/>
      </dsp:txXfrm>
    </dsp:sp>
    <dsp:sp modelId="{87D95D59-91F1-9A47-AEB6-323E645E3823}">
      <dsp:nvSpPr>
        <dsp:cNvPr id="0" name=""/>
        <dsp:cNvSpPr/>
      </dsp:nvSpPr>
      <dsp:spPr>
        <a:xfrm>
          <a:off x="6533279" y="1295501"/>
          <a:ext cx="0" cy="295152"/>
        </a:xfrm>
        <a:prstGeom prst="line">
          <a:avLst/>
        </a:prstGeom>
        <a:noFill/>
        <a:ln w="12700" cap="flat" cmpd="sng" algn="ctr">
          <a:noFill/>
          <a:prstDash val="solid"/>
          <a:miter lim="800000"/>
          <a:extLst>
            <a:ext uri="{C807C97D-BFC1-408E-A445-0C87EB9F89A2}">
              <ask:lineSketchStyleProps xmlns:ask="http://schemas.microsoft.com/office/drawing/2018/sketchyshapes">
                <ask:type>
                  <ask:lineSketchNone/>
                </ask:type>
              </ask:lineSketchStyleProps>
            </a:ext>
          </a:extLst>
        </a:ln>
        <a:effectLst/>
      </dsp:spPr>
      <dsp:style>
        <a:lnRef idx="1">
          <a:scrgbClr r="0" g="0" b="0"/>
        </a:lnRef>
        <a:fillRef idx="0">
          <a:scrgbClr r="0" g="0" b="0"/>
        </a:fillRef>
        <a:effectRef idx="0">
          <a:scrgbClr r="0" g="0" b="0"/>
        </a:effectRef>
        <a:fontRef idx="minor"/>
      </dsp:style>
    </dsp:sp>
    <dsp:sp modelId="{4B2A219D-D3D5-6849-B5DB-BA027CA0BEFE}">
      <dsp:nvSpPr>
        <dsp:cNvPr id="0" name=""/>
        <dsp:cNvSpPr/>
      </dsp:nvSpPr>
      <dsp:spPr>
        <a:xfrm>
          <a:off x="6496385" y="1221713"/>
          <a:ext cx="73788" cy="7378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18676-C9DE-5C40-981E-7C7A80046EE4}">
      <dsp:nvSpPr>
        <dsp:cNvPr id="0" name=""/>
        <dsp:cNvSpPr/>
      </dsp:nvSpPr>
      <dsp:spPr>
        <a:xfrm rot="5400000">
          <a:off x="9720109" y="1302066"/>
          <a:ext cx="368940" cy="1104471"/>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1">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T1+11</a:t>
          </a:r>
        </a:p>
      </dsp:txBody>
      <dsp:txXfrm rot="-5400000">
        <a:off x="9352344" y="1687841"/>
        <a:ext cx="1086461" cy="332920"/>
      </dsp:txXfrm>
    </dsp:sp>
    <dsp:sp modelId="{1E564010-9C23-FC44-AE51-7205D1632614}">
      <dsp:nvSpPr>
        <dsp:cNvPr id="0" name=""/>
        <dsp:cNvSpPr/>
      </dsp:nvSpPr>
      <dsp:spPr>
        <a:xfrm>
          <a:off x="8929874" y="2232246"/>
          <a:ext cx="1832967" cy="129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ea typeface="Open Sans" panose="020B0606030504020204" pitchFamily="34" charset="0"/>
              <a:cs typeface="Arial" panose="020B0604020202020204" pitchFamily="34" charset="0"/>
            </a:rPr>
            <a:t>Beam-commissioning</a:t>
          </a:r>
        </a:p>
        <a:p>
          <a:pPr marL="0" lvl="0" indent="0" algn="ctr" defTabSz="711200">
            <a:lnSpc>
              <a:spcPct val="90000"/>
            </a:lnSpc>
            <a:spcBef>
              <a:spcPct val="0"/>
            </a:spcBef>
            <a:spcAft>
              <a:spcPct val="35000"/>
            </a:spcAft>
            <a:buNone/>
          </a:pPr>
          <a:r>
            <a:rPr lang="en-US" sz="1400" kern="1200" dirty="0">
              <a:latin typeface="Arial" panose="020B0604020202020204" pitchFamily="34" charset="0"/>
              <a:ea typeface="Open Sans" panose="020B0606030504020204" pitchFamily="34" charset="0"/>
              <a:cs typeface="Arial" panose="020B0604020202020204" pitchFamily="34" charset="0"/>
            </a:rPr>
            <a:t> followed by physics </a:t>
          </a:r>
          <a:endParaRPr lang="en-US" sz="14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p>
      </dsp:txBody>
      <dsp:txXfrm>
        <a:off x="8929874" y="2232246"/>
        <a:ext cx="1832967" cy="1291291"/>
      </dsp:txXfrm>
    </dsp:sp>
    <dsp:sp modelId="{65EFD397-2317-6B49-BB6E-781506E0A3A4}">
      <dsp:nvSpPr>
        <dsp:cNvPr id="0" name=""/>
        <dsp:cNvSpPr/>
      </dsp:nvSpPr>
      <dsp:spPr>
        <a:xfrm>
          <a:off x="9956328" y="2088232"/>
          <a:ext cx="0" cy="295152"/>
        </a:xfrm>
        <a:prstGeom prst="line">
          <a:avLst/>
        </a:prstGeom>
        <a:noFill/>
        <a:ln w="12700" cap="flat" cmpd="sng" algn="ctr">
          <a:noFill/>
          <a:prstDash val="solid"/>
          <a:miter lim="800000"/>
          <a:headEnd type="none"/>
        </a:ln>
        <a:effectLst/>
      </dsp:spPr>
      <dsp:style>
        <a:lnRef idx="1">
          <a:scrgbClr r="0" g="0" b="0"/>
        </a:lnRef>
        <a:fillRef idx="0">
          <a:scrgbClr r="0" g="0" b="0"/>
        </a:fillRef>
        <a:effectRef idx="0">
          <a:scrgbClr r="0" g="0" b="0"/>
        </a:effectRef>
        <a:fontRef idx="minor"/>
      </dsp:style>
    </dsp:sp>
    <dsp:sp modelId="{A484A3F1-AEA7-1D46-AFAB-8691DA40162F}">
      <dsp:nvSpPr>
        <dsp:cNvPr id="0" name=""/>
        <dsp:cNvSpPr/>
      </dsp:nvSpPr>
      <dsp:spPr>
        <a:xfrm>
          <a:off x="9246742" y="2324325"/>
          <a:ext cx="73788" cy="73788"/>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6/24/25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390075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98C0-AAAA-6350-2CBF-25289ED55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2E05D-4803-3EE0-549E-E964E8BCE4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2E8077-10D5-C207-29AB-2ED95638B91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261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4176B-65A6-B941-951F-D0F1CFA2525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74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421965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789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507C-B01E-10F7-6096-186583C10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A6F95-3136-4632-2768-5D38B4D3C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28507-E3E3-9491-A83B-1C51D97CD3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AD3A9E-2A80-6E48-F902-09384EBB5187}"/>
              </a:ext>
            </a:extLst>
          </p:cNvPr>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1214654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ABE82-5F02-4403-E929-E0D1928EF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1BA9C-536B-D7B9-8857-ACBF1C60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C33E4-E9A9-FE17-01FE-7814151194F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D6C897-CA0C-1CA8-F84E-E9482B2BB212}"/>
              </a:ext>
            </a:extLst>
          </p:cNvPr>
          <p:cNvSpPr>
            <a:spLocks noGrp="1"/>
          </p:cNvSpPr>
          <p:nvPr>
            <p:ph type="sldNum" sz="quarter" idx="5"/>
          </p:nvPr>
        </p:nvSpPr>
        <p:spPr/>
        <p:txBody>
          <a:bodyPr/>
          <a:lstStyle/>
          <a:p>
            <a:fld id="{8CB0EE9E-52B8-AA4F-8DD5-ED0FB4E5CBCC}" type="slidenum">
              <a:rPr lang="en-US" smtClean="0"/>
              <a:t>16</a:t>
            </a:fld>
            <a:endParaRPr lang="en-US"/>
          </a:p>
        </p:txBody>
      </p:sp>
    </p:spTree>
    <p:extLst>
      <p:ext uri="{BB962C8B-B14F-4D97-AF65-F5344CB8AC3E}">
        <p14:creationId xmlns:p14="http://schemas.microsoft.com/office/powerpoint/2010/main" val="348337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113327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9AB29-DB8C-2840-BF5D-77243D97F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B1D0F-DED9-7859-2023-D1302B031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56EB6-BB12-BD02-F2F1-FD121FC624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4EF923-BC68-8221-14BD-6D3020ABD8F8}"/>
              </a:ext>
            </a:extLst>
          </p:cNvPr>
          <p:cNvSpPr>
            <a:spLocks noGrp="1"/>
          </p:cNvSpPr>
          <p:nvPr>
            <p:ph type="sldNum" sz="quarter" idx="5"/>
          </p:nvPr>
        </p:nvSpPr>
        <p:spPr/>
        <p:txBody>
          <a:bodyPr/>
          <a:lstStyle/>
          <a:p>
            <a:fld id="{8CB0EE9E-52B8-AA4F-8DD5-ED0FB4E5CBCC}" type="slidenum">
              <a:rPr lang="en-US" smtClean="0"/>
              <a:t>19</a:t>
            </a:fld>
            <a:endParaRPr lang="en-US"/>
          </a:p>
        </p:txBody>
      </p:sp>
    </p:spTree>
    <p:extLst>
      <p:ext uri="{BB962C8B-B14F-4D97-AF65-F5344CB8AC3E}">
        <p14:creationId xmlns:p14="http://schemas.microsoft.com/office/powerpoint/2010/main" val="353389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416386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9E8B-0CE1-18CA-EC98-3EA889640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FC21B-951E-A79E-83F8-8BA9685B2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934B3-6CE8-51E2-AC53-95519065ED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85BFEA-54A3-BFB7-EDD0-0484E5A166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72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1068916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AECC-7CDA-B1A5-B6E4-C3DEFE92D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931A0-C6D6-5FB0-BDD6-7ABC6C253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972D9-8571-F8E4-07E6-216EA0D662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9CFB86-A59A-30F1-AE20-4D1687614DCD}"/>
              </a:ext>
            </a:extLst>
          </p:cNvPr>
          <p:cNvSpPr>
            <a:spLocks noGrp="1"/>
          </p:cNvSpPr>
          <p:nvPr>
            <p:ph type="sldNum" sz="quarter" idx="5"/>
          </p:nvPr>
        </p:nvSpPr>
        <p:spPr/>
        <p:txBody>
          <a:bodyPr/>
          <a:lstStyle/>
          <a:p>
            <a:fld id="{9BE482A1-C57B-4646-B465-83AF9B114B9C}" type="slidenum">
              <a:rPr lang="en-US" smtClean="0"/>
              <a:t>22</a:t>
            </a:fld>
            <a:endParaRPr lang="en-US"/>
          </a:p>
        </p:txBody>
      </p:sp>
    </p:spTree>
    <p:extLst>
      <p:ext uri="{BB962C8B-B14F-4D97-AF65-F5344CB8AC3E}">
        <p14:creationId xmlns:p14="http://schemas.microsoft.com/office/powerpoint/2010/main" val="2335571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64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24</a:t>
            </a:fld>
            <a:endParaRPr lang="en-US"/>
          </a:p>
        </p:txBody>
      </p:sp>
    </p:spTree>
    <p:extLst>
      <p:ext uri="{BB962C8B-B14F-4D97-AF65-F5344CB8AC3E}">
        <p14:creationId xmlns:p14="http://schemas.microsoft.com/office/powerpoint/2010/main" val="315287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15924-393A-77DC-DF26-C25CDEE5A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BD389-937D-DC24-0825-217985A8E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DCDA2-229E-D621-267F-B0F0DF0959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FD15E0-646B-FB8D-7B9A-0D1FDF9A03D0}"/>
              </a:ext>
            </a:extLst>
          </p:cNvPr>
          <p:cNvSpPr>
            <a:spLocks noGrp="1"/>
          </p:cNvSpPr>
          <p:nvPr>
            <p:ph type="sldNum" sz="quarter" idx="5"/>
          </p:nvPr>
        </p:nvSpPr>
        <p:spPr/>
        <p:txBody>
          <a:bodyPr/>
          <a:lstStyle/>
          <a:p>
            <a:fld id="{8CB0EE9E-52B8-AA4F-8DD5-ED0FB4E5CBCC}" type="slidenum">
              <a:rPr lang="en-US" smtClean="0"/>
              <a:t>26</a:t>
            </a:fld>
            <a:endParaRPr lang="en-US"/>
          </a:p>
        </p:txBody>
      </p:sp>
    </p:spTree>
    <p:extLst>
      <p:ext uri="{BB962C8B-B14F-4D97-AF65-F5344CB8AC3E}">
        <p14:creationId xmlns:p14="http://schemas.microsoft.com/office/powerpoint/2010/main" val="131152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a:t>
            </a:fld>
            <a:endParaRPr lang="en-US"/>
          </a:p>
        </p:txBody>
      </p:sp>
    </p:spTree>
    <p:extLst>
      <p:ext uri="{BB962C8B-B14F-4D97-AF65-F5344CB8AC3E}">
        <p14:creationId xmlns:p14="http://schemas.microsoft.com/office/powerpoint/2010/main" val="3757410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D96D-53C4-E83C-ED75-E7126E6D1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344A0-B77A-A61B-CC8A-4C3F89297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C50F6-2E32-3EB3-C995-B9A8573641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C47E60-A3A1-90FE-7361-18AF07855734}"/>
              </a:ext>
            </a:extLst>
          </p:cNvPr>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290084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8CB0EE9E-52B8-AA4F-8DD5-ED0FB4E5CBCC}" type="slidenum">
              <a:rPr lang="en-US" smtClean="0"/>
              <a:t>6</a:t>
            </a:fld>
            <a:endParaRPr lang="en-US"/>
          </a:p>
        </p:txBody>
      </p:sp>
    </p:spTree>
    <p:extLst>
      <p:ext uri="{BB962C8B-B14F-4D97-AF65-F5344CB8AC3E}">
        <p14:creationId xmlns:p14="http://schemas.microsoft.com/office/powerpoint/2010/main" val="429194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97268-9B9E-3E2A-47C1-462E8AC0C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A3F22-18C6-E091-71F2-66EC62248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7407A-8248-A529-49AC-D676FBC0E4D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C4CC16-1E7B-A7DB-C2C8-313722C4D1FD}"/>
              </a:ext>
            </a:extLst>
          </p:cNvPr>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3661695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0E67-2B45-E239-97E3-EEE187D96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6023D-CD86-BE58-EEB5-C15FD470E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E0F6D-A366-C92B-4688-209D94C909C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8C9915-6BB1-3B77-A0E5-2AD8154F4223}"/>
              </a:ext>
            </a:extLst>
          </p:cNvPr>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316307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327F-26F8-FDF0-BA6E-450FC870C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01484-CDE4-A296-8144-BD52DCCF0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EF969-A33D-57B6-8624-E3C705AB030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FBA964-1EA6-0ED4-9B5F-8AFD7795B277}"/>
              </a:ext>
            </a:extLst>
          </p:cNvPr>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370197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108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hyperlink" Target="mailto:lars.rickard.stroem@cern.ch"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 2">
    <p:bg>
      <p:bgPr>
        <a:solidFill>
          <a:schemeClr val="lt1"/>
        </a:solidFill>
        <a:effectLst/>
      </p:bgPr>
    </p:bg>
    <p:spTree>
      <p:nvGrpSpPr>
        <p:cNvPr id="1" name="Shape 133"/>
        <p:cNvGrpSpPr/>
        <p:nvPr/>
      </p:nvGrpSpPr>
      <p:grpSpPr>
        <a:xfrm>
          <a:off x="0" y="0"/>
          <a:ext cx="0" cy="0"/>
          <a:chOff x="0" y="0"/>
          <a:chExt cx="0" cy="0"/>
        </a:xfrm>
      </p:grpSpPr>
      <p:sp>
        <p:nvSpPr>
          <p:cNvPr id="134" name="Google Shape;134;g1b318c8bf29_0_57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35" name="Google Shape;135;g1b318c8bf29_0_57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36" name="Google Shape;136;g1b318c8bf29_0_57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7" name="Google Shape;137;g1b318c8bf29_0_57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8" name="Google Shape;138;g1b318c8bf29_0_57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g1b318c8bf29_0_57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2489441424"/>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 1">
    <p:bg>
      <p:bgPr>
        <a:solidFill>
          <a:schemeClr val="lt1"/>
        </a:solidFill>
        <a:effectLst/>
      </p:bgPr>
    </p:bg>
    <p:spTree>
      <p:nvGrpSpPr>
        <p:cNvPr id="1" name="Shape 126"/>
        <p:cNvGrpSpPr/>
        <p:nvPr/>
      </p:nvGrpSpPr>
      <p:grpSpPr>
        <a:xfrm>
          <a:off x="0" y="0"/>
          <a:ext cx="0" cy="0"/>
          <a:chOff x="0" y="0"/>
          <a:chExt cx="0" cy="0"/>
        </a:xfrm>
      </p:grpSpPr>
      <p:sp>
        <p:nvSpPr>
          <p:cNvPr id="127" name="Google Shape;127;g1b318c8bf29_0_23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8" name="Google Shape;128;g1b318c8bf29_0_23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29" name="Google Shape;129;g1b318c8bf29_0_23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0" name="Google Shape;130;g1b318c8bf29_0_23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1" name="Google Shape;131;g1b318c8bf29_0_23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g1b318c8bf29_0_23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927117405"/>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299"/>
        <p:cNvGrpSpPr/>
        <p:nvPr/>
      </p:nvGrpSpPr>
      <p:grpSpPr>
        <a:xfrm>
          <a:off x="0" y="0"/>
          <a:ext cx="0" cy="0"/>
          <a:chOff x="0" y="0"/>
          <a:chExt cx="0" cy="0"/>
        </a:xfrm>
      </p:grpSpPr>
      <p:sp>
        <p:nvSpPr>
          <p:cNvPr id="300" name="Google Shape;300;p33"/>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616" algn="l">
              <a:lnSpc>
                <a:spcPct val="90000"/>
              </a:lnSpc>
              <a:spcBef>
                <a:spcPts val="500"/>
              </a:spcBef>
              <a:spcAft>
                <a:spcPts val="0"/>
              </a:spcAft>
              <a:buClr>
                <a:schemeClr val="lt1"/>
              </a:buClr>
              <a:buSzPts val="2016"/>
              <a:buChar char="●"/>
              <a:defRPr>
                <a:solidFill>
                  <a:schemeClr val="lt1"/>
                </a:solidFill>
              </a:defRPr>
            </a:lvl4pPr>
            <a:lvl5pPr marL="2286000" lvl="4" indent="-356616"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1" name="Google Shape;301;p33"/>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 name="Google Shape;302;p33"/>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03" name="Google Shape;303;p33"/>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04" name="Google Shape;304;p3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961340346"/>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Text and 2 Pictures">
    <p:spTree>
      <p:nvGrpSpPr>
        <p:cNvPr id="1" name=""/>
        <p:cNvGrpSpPr/>
        <p:nvPr/>
      </p:nvGrpSpPr>
      <p:grpSpPr>
        <a:xfrm>
          <a:off x="0" y="0"/>
          <a:ext cx="0" cy="0"/>
          <a:chOff x="0" y="0"/>
          <a:chExt cx="0" cy="0"/>
        </a:xfrm>
      </p:grpSpPr>
      <p:sp>
        <p:nvSpPr>
          <p:cNvPr id="88"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GB" sz="1800" b="0" strike="noStrike" spc="-1">
              <a:solidFill>
                <a:srgbClr val="000000"/>
              </a:solidFill>
              <a:latin typeface="Arial"/>
            </a:endParaRPr>
          </a:p>
        </p:txBody>
      </p:sp>
      <p:sp>
        <p:nvSpPr>
          <p:cNvPr id="89" name="PlaceHolder 2"/>
          <p:cNvSpPr>
            <a:spLocks noGrp="1"/>
          </p:cNvSpPr>
          <p:nvPr>
            <p:ph/>
          </p:nvPr>
        </p:nvSpPr>
        <p:spPr>
          <a:xfrm>
            <a:off x="407880" y="1406520"/>
            <a:ext cx="5616360" cy="2454120"/>
          </a:xfrm>
          <a:prstGeom prst="rect">
            <a:avLst/>
          </a:prstGeom>
          <a:noFill/>
          <a:ln w="0">
            <a:noFill/>
          </a:ln>
        </p:spPr>
        <p:txBody>
          <a:bodyPr lIns="0" tIns="0" rIns="0" bIns="0" anchor="t">
            <a:normAutofit/>
          </a:bodyPr>
          <a:lstStyle/>
          <a:p>
            <a:pPr indent="0">
              <a:spcBef>
                <a:spcPts val="1417"/>
              </a:spcBef>
              <a:buNone/>
              <a:tabLst>
                <a:tab pos="266760" algn="l"/>
              </a:tabLst>
            </a:pPr>
            <a:endParaRPr lang="en-GB" sz="1600" b="0" strike="noStrike" spc="-1">
              <a:solidFill>
                <a:srgbClr val="000000"/>
              </a:solidFill>
              <a:latin typeface="Arial"/>
            </a:endParaRPr>
          </a:p>
        </p:txBody>
      </p:sp>
      <p:sp>
        <p:nvSpPr>
          <p:cNvPr id="4" name="PlaceHolder 3"/>
          <p:cNvSpPr>
            <a:spLocks noGrp="1"/>
          </p:cNvSpPr>
          <p:nvPr>
            <p:ph type="sldNum" idx="11"/>
          </p:nvPr>
        </p:nvSpPr>
        <p:spPr/>
        <p:txBody>
          <a:bodyPr/>
          <a:lstStyle/>
          <a:p>
            <a:fld id="{8830F25D-2BA7-46EE-99F1-DA6275CCAEDE}" type="slidenum">
              <a:t>‹#›</a:t>
            </a:fld>
            <a:endParaRPr/>
          </a:p>
        </p:txBody>
      </p:sp>
    </p:spTree>
    <p:extLst>
      <p:ext uri="{BB962C8B-B14F-4D97-AF65-F5344CB8AC3E}">
        <p14:creationId xmlns:p14="http://schemas.microsoft.com/office/powerpoint/2010/main" val="3991646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1661328" y="6488417"/>
            <a:ext cx="260624" cy="259222"/>
          </a:xfrm>
          <a:prstGeom prst="rect">
            <a:avLst/>
          </a:prstGeom>
        </p:spPr>
        <p:txBody>
          <a:bodyPr lIns="0" tIns="0" rIns="0" bIns="0"/>
          <a:lstStyle>
            <a:lvl1pPr algn="l" defTabSz="457200">
              <a:defRPr sz="1800">
                <a:latin typeface="Arial"/>
                <a:ea typeface="Arial"/>
                <a:cs typeface="Arial"/>
                <a:sym typeface="Arial"/>
              </a:defRPr>
            </a:lvl1pPr>
          </a:lstStyle>
          <a:p>
            <a:fld id="{86CB4B4D-7CA3-9044-876B-883B54F8677D}" type="slidenum">
              <a:t>‹#›</a:t>
            </a:fld>
            <a:endParaRPr/>
          </a:p>
        </p:txBody>
      </p:sp>
      <p:pic>
        <p:nvPicPr>
          <p:cNvPr id="136" name="Grafik 6" descr="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917" y="6582959"/>
            <a:ext cx="287967" cy="86401"/>
          </a:xfrm>
          <a:prstGeom prst="rect">
            <a:avLst/>
          </a:prstGeom>
          <a:ln w="12700">
            <a:miter lim="400000"/>
          </a:ln>
        </p:spPr>
      </p:pic>
      <p:sp>
        <p:nvSpPr>
          <p:cNvPr id="137" name="Title Text"/>
          <p:cNvSpPr txBox="1">
            <a:spLocks noGrp="1"/>
          </p:cNvSpPr>
          <p:nvPr>
            <p:ph type="title"/>
          </p:nvPr>
        </p:nvSpPr>
        <p:spPr>
          <a:xfrm>
            <a:off x="407988" y="349611"/>
            <a:ext cx="11376025" cy="451098"/>
          </a:xfrm>
          <a:prstGeom prst="rect">
            <a:avLst/>
          </a:prstGeom>
        </p:spPr>
        <p:txBody>
          <a:bodyPr lIns="0" tIns="0" rIns="0" bIns="0" anchor="t"/>
          <a:lstStyle>
            <a:lvl1pPr algn="l" defTabSz="914400">
              <a:lnSpc>
                <a:spcPct val="90000"/>
              </a:lnSpc>
              <a:defRPr sz="3000" b="1">
                <a:solidFill>
                  <a:srgbClr val="009FDF"/>
                </a:solidFill>
                <a:latin typeface="Arial"/>
                <a:ea typeface="Arial"/>
                <a:cs typeface="Arial"/>
                <a:sym typeface="Arial"/>
              </a:defRPr>
            </a:lvl1pPr>
          </a:lstStyle>
          <a:p>
            <a:r>
              <a:t>Title Text</a:t>
            </a:r>
          </a:p>
        </p:txBody>
      </p:sp>
      <p:sp>
        <p:nvSpPr>
          <p:cNvPr id="138" name="Body Level One…"/>
          <p:cNvSpPr txBox="1">
            <a:spLocks noGrp="1"/>
          </p:cNvSpPr>
          <p:nvPr>
            <p:ph type="body" sz="quarter" idx="1"/>
          </p:nvPr>
        </p:nvSpPr>
        <p:spPr>
          <a:xfrm>
            <a:off x="407987" y="817500"/>
            <a:ext cx="11376026" cy="379253"/>
          </a:xfrm>
          <a:prstGeom prst="rect">
            <a:avLst/>
          </a:prstGeom>
        </p:spPr>
        <p:txBody>
          <a:bodyPr lIns="0" tIns="0" rIns="0" bIns="0" anchor="t"/>
          <a:lstStyle>
            <a:lvl1pPr marL="0" indent="0" defTabSz="914400">
              <a:spcBef>
                <a:spcPts val="0"/>
              </a:spcBef>
              <a:buSzTx/>
              <a:buNone/>
              <a:tabLst>
                <a:tab pos="266700" algn="l"/>
              </a:tabLst>
              <a:defRPr sz="1600" b="1">
                <a:solidFill>
                  <a:srgbClr val="FF9E1B"/>
                </a:solidFill>
                <a:latin typeface="Arial"/>
                <a:ea typeface="Arial"/>
                <a:cs typeface="Arial"/>
                <a:sym typeface="Arial"/>
              </a:defRPr>
            </a:lvl1pPr>
            <a:lvl2pPr marL="0" indent="133350" defTabSz="914400">
              <a:spcBef>
                <a:spcPts val="0"/>
              </a:spcBef>
              <a:buSzTx/>
              <a:buNone/>
              <a:tabLst>
                <a:tab pos="266700" algn="l"/>
              </a:tabLst>
              <a:defRPr sz="1600" b="1">
                <a:solidFill>
                  <a:srgbClr val="FF9E1B"/>
                </a:solidFill>
                <a:latin typeface="Arial"/>
                <a:ea typeface="Arial"/>
                <a:cs typeface="Arial"/>
                <a:sym typeface="Arial"/>
              </a:defRPr>
            </a:lvl2pPr>
            <a:lvl3pPr marL="538163" indent="-266700" defTabSz="914400">
              <a:spcBef>
                <a:spcPts val="0"/>
              </a:spcBef>
              <a:buSzPct val="100000"/>
              <a:tabLst>
                <a:tab pos="266700" algn="l"/>
              </a:tabLst>
              <a:defRPr sz="1600" b="1">
                <a:solidFill>
                  <a:srgbClr val="FF9E1B"/>
                </a:solidFill>
                <a:latin typeface="Arial"/>
                <a:ea typeface="Arial"/>
                <a:cs typeface="Arial"/>
                <a:sym typeface="Arial"/>
              </a:defRPr>
            </a:lvl3pPr>
            <a:lvl4pPr marL="671513" indent="-266700" defTabSz="914400">
              <a:spcBef>
                <a:spcPts val="0"/>
              </a:spcBef>
              <a:buSzPct val="100000"/>
              <a:tabLst>
                <a:tab pos="266700" algn="l"/>
              </a:tabLst>
              <a:defRPr sz="1600" b="1">
                <a:solidFill>
                  <a:srgbClr val="FF9E1B"/>
                </a:solidFill>
                <a:latin typeface="Arial"/>
                <a:ea typeface="Arial"/>
                <a:cs typeface="Arial"/>
                <a:sym typeface="Arial"/>
              </a:defRPr>
            </a:lvl4pPr>
            <a:lvl5pPr marL="804863" indent="-266700" defTabSz="914400">
              <a:spcBef>
                <a:spcPts val="0"/>
              </a:spcBef>
              <a:buSzPct val="100000"/>
              <a:tabLst>
                <a:tab pos="266700" algn="l"/>
              </a:tabLst>
              <a:defRPr sz="1600" b="1">
                <a:solidFill>
                  <a:srgbClr val="FF9E1B"/>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 name="Fußzeilenplatzhalter 3"/>
          <p:cNvSpPr txBox="1"/>
          <p:nvPr/>
        </p:nvSpPr>
        <p:spPr>
          <a:xfrm>
            <a:off x="748799" y="6562658"/>
            <a:ext cx="9991717"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0"/>
              </a:spcBef>
              <a:defRPr sz="1800">
                <a:latin typeface="Arial"/>
                <a:ea typeface="Arial"/>
                <a:cs typeface="Arial"/>
                <a:sym typeface="Arial"/>
              </a:defRPr>
            </a:lvl1pPr>
          </a:lstStyle>
          <a:p>
            <a:r>
              <a:rPr sz="900"/>
              <a:t>Straight to the Future:Physics Opportunities at Linear Colliders  | Colloquium, NIKHEF,  19 Apr 2024  |   Jenny List</a:t>
            </a:r>
          </a:p>
        </p:txBody>
      </p:sp>
    </p:spTree>
    <p:extLst>
      <p:ext uri="{BB962C8B-B14F-4D97-AF65-F5344CB8AC3E}">
        <p14:creationId xmlns:p14="http://schemas.microsoft.com/office/powerpoint/2010/main" val="331676571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2EA9-2EB2-D41B-0A9C-CAA2D630F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97650F2C-65EE-E162-E80A-326377498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7DF7B6D0-6A89-1246-C24E-15D4EC325A3A}"/>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7E978261-3940-A829-47E3-6B7B0B5E119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7F802FC-C791-F1E5-9921-EB53F4B8F327}"/>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2081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4208-7621-3694-05BC-05E57793953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D37BB1F9-6D70-A244-7480-115AB6221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BFD8B73-820B-9471-790D-29F84C70A252}"/>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5865B8FF-18F9-B10A-FA4C-C19A404F74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77B19B5-B5B9-43C0-CB8F-C096C9D8D80F}"/>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4933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8EEB-AAF8-95A4-6CC0-C9B0A04E9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CA0E405D-D54E-B5F9-92AC-087B48C90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04110-65F3-ED38-07C4-D80225A0A7F9}"/>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ECA8CE8F-D84E-E14F-BB5C-0AA72120A7C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A3F8B60-4E96-3A6F-EBEF-9FC001F345D9}"/>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440475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B16-0D06-9374-67E0-FF34B6C54DB9}"/>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30576941-773E-88D5-05FA-78E5D86CB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73AB642-C7EB-27F2-E5D5-7862A3915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4010B76C-230F-CB01-A83F-EFBC56C36D8B}"/>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61997054-4048-3FC1-41B7-9476DD17373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DD52806-A13F-A0B1-D654-9687AE05959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442443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B909-0CA3-130C-1E04-3BF5037D1E06}"/>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BFB23314-612D-F46F-BEF9-B891E992A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4FCBA7-31F7-0151-E1BC-D613ADA3A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E391400E-37AB-32C4-EBD5-F9459937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B12456-63B2-8422-DD6B-0039FC6812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79A52F07-9610-22AC-2146-C7602809CD13}"/>
              </a:ext>
            </a:extLst>
          </p:cNvPr>
          <p:cNvSpPr>
            <a:spLocks noGrp="1"/>
          </p:cNvSpPr>
          <p:nvPr>
            <p:ph type="dt" sz="half" idx="10"/>
          </p:nvPr>
        </p:nvSpPr>
        <p:spPr/>
        <p:txBody>
          <a:bodyPr/>
          <a:lstStyle/>
          <a:p>
            <a:endParaRPr lang="en-CH"/>
          </a:p>
        </p:txBody>
      </p:sp>
      <p:sp>
        <p:nvSpPr>
          <p:cNvPr id="8" name="Footer Placeholder 7">
            <a:extLst>
              <a:ext uri="{FF2B5EF4-FFF2-40B4-BE49-F238E27FC236}">
                <a16:creationId xmlns:a16="http://schemas.microsoft.com/office/drawing/2014/main" id="{7858E3B4-105C-9983-4505-115B9A5D97B4}"/>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0E3DE6B-F4A5-C6C9-9939-73D8B6EBAC7A}"/>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83482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EA0C-641A-15BA-FECD-782E97754615}"/>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55407795-ECA2-7475-EB88-1B14B3EE3151}"/>
              </a:ext>
            </a:extLst>
          </p:cNvPr>
          <p:cNvSpPr>
            <a:spLocks noGrp="1"/>
          </p:cNvSpPr>
          <p:nvPr>
            <p:ph type="dt" sz="half" idx="10"/>
          </p:nvPr>
        </p:nvSpPr>
        <p:spPr/>
        <p:txBody>
          <a:bodyPr/>
          <a:lstStyle/>
          <a:p>
            <a:endParaRPr lang="en-CH"/>
          </a:p>
        </p:txBody>
      </p:sp>
      <p:sp>
        <p:nvSpPr>
          <p:cNvPr id="4" name="Footer Placeholder 3">
            <a:extLst>
              <a:ext uri="{FF2B5EF4-FFF2-40B4-BE49-F238E27FC236}">
                <a16:creationId xmlns:a16="http://schemas.microsoft.com/office/drawing/2014/main" id="{F47728B3-A3FB-5BE8-753D-7E12283C7C3F}"/>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C49B5245-0B6D-26EA-9BF4-0469EDDFA4C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544920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7CDF-E564-065F-2231-C33D8F6712B2}"/>
              </a:ext>
            </a:extLst>
          </p:cNvPr>
          <p:cNvSpPr>
            <a:spLocks noGrp="1"/>
          </p:cNvSpPr>
          <p:nvPr>
            <p:ph type="dt" sz="half" idx="10"/>
          </p:nvPr>
        </p:nvSpPr>
        <p:spPr/>
        <p:txBody>
          <a:bodyPr/>
          <a:lstStyle/>
          <a:p>
            <a:endParaRPr lang="en-CH"/>
          </a:p>
        </p:txBody>
      </p:sp>
      <p:sp>
        <p:nvSpPr>
          <p:cNvPr id="3" name="Footer Placeholder 2">
            <a:extLst>
              <a:ext uri="{FF2B5EF4-FFF2-40B4-BE49-F238E27FC236}">
                <a16:creationId xmlns:a16="http://schemas.microsoft.com/office/drawing/2014/main" id="{2ACCD898-B784-F88F-33DC-4587AF77C637}"/>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3CAE155C-D232-B878-C3BF-951E119AEABD}"/>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822725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3A53-E1B2-859D-C1CA-481BBA16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BC159981-93B8-B9B4-0F98-B2395C999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A4A5D63B-B6AB-DE23-88AF-98DBA5C9B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A5269-1D7A-5CCD-6F92-F3DF798CD559}"/>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D3F2CD1A-8792-10C2-B467-9153123D1716}"/>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7A5501C-FBEB-7B90-116E-748D7E29678A}"/>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612972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3BE4-AD24-CAD1-ED83-D9B6DBD86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2B22E271-3B0C-51D2-0CB3-8FF2D6709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D715B7F8-1125-25AD-9E01-F8BC4FB9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1672F-7257-F17D-5E54-857F9DDBBAC9}"/>
              </a:ext>
            </a:extLst>
          </p:cNvPr>
          <p:cNvSpPr>
            <a:spLocks noGrp="1"/>
          </p:cNvSpPr>
          <p:nvPr>
            <p:ph type="dt" sz="half" idx="10"/>
          </p:nvPr>
        </p:nvSpPr>
        <p:spPr/>
        <p:txBody>
          <a:bodyPr/>
          <a:lstStyle/>
          <a:p>
            <a:endParaRPr lang="en-CH"/>
          </a:p>
        </p:txBody>
      </p:sp>
      <p:sp>
        <p:nvSpPr>
          <p:cNvPr id="6" name="Footer Placeholder 5">
            <a:extLst>
              <a:ext uri="{FF2B5EF4-FFF2-40B4-BE49-F238E27FC236}">
                <a16:creationId xmlns:a16="http://schemas.microsoft.com/office/drawing/2014/main" id="{4EB1D7EB-141A-7536-35FD-8E945EC75B2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1004F5B5-80A9-C5E4-C66E-3BAD9DBC629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62793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A117-9936-5273-FD44-3BBD719A422E}"/>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415B4F58-44CC-74B0-68D9-1CDF960BD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5A25D80-CAA3-953C-899F-CA9B74378AB4}"/>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E463BF61-702C-932A-E0FC-07564A3FFA1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473B1C3-E1E4-FC87-4E43-3992DFA86612}"/>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3099095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8D588-A82E-44E5-F18B-297CF3188D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51F8FCC-CA64-8F34-8D89-BCFD4142A6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8186A2A-51F4-2E05-6AF7-49C559317C33}"/>
              </a:ext>
            </a:extLst>
          </p:cNvPr>
          <p:cNvSpPr>
            <a:spLocks noGrp="1"/>
          </p:cNvSpPr>
          <p:nvPr>
            <p:ph type="dt" sz="half" idx="10"/>
          </p:nvPr>
        </p:nvSpPr>
        <p:spPr/>
        <p:txBody>
          <a:bodyPr/>
          <a:lstStyle/>
          <a:p>
            <a:endParaRPr lang="en-CH"/>
          </a:p>
        </p:txBody>
      </p:sp>
      <p:sp>
        <p:nvSpPr>
          <p:cNvPr id="5" name="Footer Placeholder 4">
            <a:extLst>
              <a:ext uri="{FF2B5EF4-FFF2-40B4-BE49-F238E27FC236}">
                <a16:creationId xmlns:a16="http://schemas.microsoft.com/office/drawing/2014/main" id="{D00B0A95-4305-D805-4005-2ADF90DDCDF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83BD4E0-2125-B093-4C20-DD6A084A5573}"/>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3899714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28512677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5297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899807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1228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5750480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529258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12193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368504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429087980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32964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1277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98335975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2369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677233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590618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54976931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990215242"/>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25021166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814743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071967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7400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514431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911805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3985581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 2">
    <p:bg>
      <p:bgPr>
        <a:solidFill>
          <a:schemeClr val="lt1"/>
        </a:solidFill>
        <a:effectLst/>
      </p:bgPr>
    </p:bg>
    <p:spTree>
      <p:nvGrpSpPr>
        <p:cNvPr id="1" name="Shape 133"/>
        <p:cNvGrpSpPr/>
        <p:nvPr/>
      </p:nvGrpSpPr>
      <p:grpSpPr>
        <a:xfrm>
          <a:off x="0" y="0"/>
          <a:ext cx="0" cy="0"/>
          <a:chOff x="0" y="0"/>
          <a:chExt cx="0" cy="0"/>
        </a:xfrm>
      </p:grpSpPr>
      <p:sp>
        <p:nvSpPr>
          <p:cNvPr id="134" name="Google Shape;134;g1b318c8bf29_0_57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35" name="Google Shape;135;g1b318c8bf29_0_57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36" name="Google Shape;136;g1b318c8bf29_0_57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7" name="Google Shape;137;g1b318c8bf29_0_57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8" name="Google Shape;138;g1b318c8bf29_0_57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g1b318c8bf29_0_57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714737031"/>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 1">
    <p:bg>
      <p:bgPr>
        <a:solidFill>
          <a:schemeClr val="lt1"/>
        </a:solidFill>
        <a:effectLst/>
      </p:bgPr>
    </p:bg>
    <p:spTree>
      <p:nvGrpSpPr>
        <p:cNvPr id="1" name="Shape 126"/>
        <p:cNvGrpSpPr/>
        <p:nvPr/>
      </p:nvGrpSpPr>
      <p:grpSpPr>
        <a:xfrm>
          <a:off x="0" y="0"/>
          <a:ext cx="0" cy="0"/>
          <a:chOff x="0" y="0"/>
          <a:chExt cx="0" cy="0"/>
        </a:xfrm>
      </p:grpSpPr>
      <p:sp>
        <p:nvSpPr>
          <p:cNvPr id="127" name="Google Shape;127;g1b318c8bf29_0_23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8" name="Google Shape;128;g1b318c8bf29_0_23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29" name="Google Shape;129;g1b318c8bf29_0_23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0" name="Google Shape;130;g1b318c8bf29_0_23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1" name="Google Shape;131;g1b318c8bf29_0_23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g1b318c8bf29_0_23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1544807963"/>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299"/>
        <p:cNvGrpSpPr/>
        <p:nvPr/>
      </p:nvGrpSpPr>
      <p:grpSpPr>
        <a:xfrm>
          <a:off x="0" y="0"/>
          <a:ext cx="0" cy="0"/>
          <a:chOff x="0" y="0"/>
          <a:chExt cx="0" cy="0"/>
        </a:xfrm>
      </p:grpSpPr>
      <p:sp>
        <p:nvSpPr>
          <p:cNvPr id="300" name="Google Shape;300;p33"/>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616" algn="l">
              <a:lnSpc>
                <a:spcPct val="90000"/>
              </a:lnSpc>
              <a:spcBef>
                <a:spcPts val="500"/>
              </a:spcBef>
              <a:spcAft>
                <a:spcPts val="0"/>
              </a:spcAft>
              <a:buClr>
                <a:schemeClr val="lt1"/>
              </a:buClr>
              <a:buSzPts val="2016"/>
              <a:buChar char="●"/>
              <a:defRPr>
                <a:solidFill>
                  <a:schemeClr val="lt1"/>
                </a:solidFill>
              </a:defRPr>
            </a:lvl4pPr>
            <a:lvl5pPr marL="2286000" lvl="4" indent="-356616"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1" name="Google Shape;301;p33"/>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 name="Google Shape;302;p33"/>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03" name="Google Shape;303;p33"/>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04" name="Google Shape;304;p3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4161331497"/>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CE65-B103-46F3-01C3-7E058547FF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332F92-13B7-173A-A541-321790B047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7E5A4-809C-FF6F-D20B-267136EB239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BB076DF-3883-E1CC-1242-185A6AD809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710B2-7505-833C-AF30-64E09C5066A5}"/>
              </a:ext>
            </a:extLst>
          </p:cNvPr>
          <p:cNvSpPr>
            <a:spLocks noGrp="1"/>
          </p:cNvSpPr>
          <p:nvPr>
            <p:ph type="sldNum" sz="quarter" idx="12"/>
          </p:nvPr>
        </p:nvSpPr>
        <p:spPr/>
        <p:txBody>
          <a:bodyPr/>
          <a:lstStyle/>
          <a:p>
            <a:fld id="{E970F538-8E42-904B-B147-C228AE30D866}" type="slidenum">
              <a:rPr lang="en-GB" smtClean="0"/>
              <a:t>‹#›</a:t>
            </a:fld>
            <a:endParaRPr lang="en-GB"/>
          </a:p>
        </p:txBody>
      </p:sp>
    </p:spTree>
    <p:extLst>
      <p:ext uri="{BB962C8B-B14F-4D97-AF65-F5344CB8AC3E}">
        <p14:creationId xmlns:p14="http://schemas.microsoft.com/office/powerpoint/2010/main" val="209603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le, Text and 2 Pictures">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10848528" y="6580800"/>
            <a:ext cx="260624" cy="259222"/>
          </a:xfrm>
          <a:prstGeom prst="rect">
            <a:avLst/>
          </a:prstGeom>
        </p:spPr>
        <p:txBody>
          <a:bodyPr lIns="0" tIns="0" rIns="0" bIns="0"/>
          <a:lstStyle>
            <a:lvl1pPr algn="l" defTabSz="457200">
              <a:defRPr sz="1800">
                <a:latin typeface="Arial"/>
                <a:ea typeface="Arial"/>
                <a:cs typeface="Arial"/>
                <a:sym typeface="Arial"/>
              </a:defRPr>
            </a:lvl1pPr>
          </a:lstStyle>
          <a:p>
            <a:fld id="{86CB4B4D-7CA3-9044-876B-883B54F8677D}" type="slidenum">
              <a:t>‹#›</a:t>
            </a:fld>
            <a:endParaRPr/>
          </a:p>
        </p:txBody>
      </p:sp>
      <p:pic>
        <p:nvPicPr>
          <p:cNvPr id="164" name="Grafik 9" descr="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112" y="6614019"/>
            <a:ext cx="325553" cy="100640"/>
          </a:xfrm>
          <a:prstGeom prst="rect">
            <a:avLst/>
          </a:prstGeom>
          <a:ln w="12700">
            <a:miter lim="400000"/>
          </a:ln>
        </p:spPr>
      </p:pic>
      <p:sp>
        <p:nvSpPr>
          <p:cNvPr id="165" name="Title Text"/>
          <p:cNvSpPr txBox="1">
            <a:spLocks noGrp="1"/>
          </p:cNvSpPr>
          <p:nvPr>
            <p:ph type="title"/>
          </p:nvPr>
        </p:nvSpPr>
        <p:spPr>
          <a:xfrm>
            <a:off x="407988" y="349611"/>
            <a:ext cx="11376025" cy="451098"/>
          </a:xfrm>
          <a:prstGeom prst="rect">
            <a:avLst/>
          </a:prstGeom>
        </p:spPr>
        <p:txBody>
          <a:bodyPr lIns="0" tIns="0" rIns="0" bIns="0" anchor="t"/>
          <a:lstStyle>
            <a:lvl1pPr algn="l" defTabSz="914400">
              <a:lnSpc>
                <a:spcPct val="90000"/>
              </a:lnSpc>
              <a:defRPr sz="3000" b="1">
                <a:solidFill>
                  <a:srgbClr val="009FDF"/>
                </a:solidFill>
                <a:latin typeface="Arial"/>
                <a:ea typeface="Arial"/>
                <a:cs typeface="Arial"/>
                <a:sym typeface="Arial"/>
              </a:defRPr>
            </a:lvl1pPr>
          </a:lstStyle>
          <a:p>
            <a:r>
              <a:t>Title Text</a:t>
            </a:r>
          </a:p>
        </p:txBody>
      </p:sp>
      <p:sp>
        <p:nvSpPr>
          <p:cNvPr id="166" name="Body Level One…"/>
          <p:cNvSpPr txBox="1">
            <a:spLocks noGrp="1"/>
          </p:cNvSpPr>
          <p:nvPr>
            <p:ph type="body" sz="quarter" idx="1"/>
          </p:nvPr>
        </p:nvSpPr>
        <p:spPr>
          <a:xfrm>
            <a:off x="407987" y="817500"/>
            <a:ext cx="11376026" cy="379253"/>
          </a:xfrm>
          <a:prstGeom prst="rect">
            <a:avLst/>
          </a:prstGeom>
        </p:spPr>
        <p:txBody>
          <a:bodyPr lIns="0" tIns="0" rIns="0" bIns="0" anchor="t"/>
          <a:lstStyle>
            <a:lvl1pPr marL="0" indent="0" defTabSz="914400">
              <a:lnSpc>
                <a:spcPct val="110000"/>
              </a:lnSpc>
              <a:spcBef>
                <a:spcPts val="0"/>
              </a:spcBef>
              <a:buSzTx/>
              <a:buNone/>
              <a:tabLst>
                <a:tab pos="355600" algn="l"/>
              </a:tabLst>
              <a:defRPr sz="1800" b="1">
                <a:solidFill>
                  <a:srgbClr val="F18F1F"/>
                </a:solidFill>
                <a:latin typeface="Arial"/>
                <a:ea typeface="Arial"/>
                <a:cs typeface="Arial"/>
                <a:sym typeface="Arial"/>
              </a:defRPr>
            </a:lvl1pPr>
            <a:lvl2pPr marL="0" indent="133350" defTabSz="914400">
              <a:lnSpc>
                <a:spcPct val="110000"/>
              </a:lnSpc>
              <a:spcBef>
                <a:spcPts val="0"/>
              </a:spcBef>
              <a:buSzTx/>
              <a:buNone/>
              <a:tabLst>
                <a:tab pos="355600" algn="l"/>
              </a:tabLst>
              <a:defRPr sz="1800" b="1">
                <a:solidFill>
                  <a:srgbClr val="F18F1F"/>
                </a:solidFill>
                <a:latin typeface="Arial"/>
                <a:ea typeface="Arial"/>
                <a:cs typeface="Arial"/>
                <a:sym typeface="Arial"/>
              </a:defRPr>
            </a:lvl2pPr>
            <a:lvl3pPr marL="614363" indent="-300038"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3pPr>
            <a:lvl4pPr marL="747713" indent="-300038"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4pPr>
            <a:lvl5pPr marL="891778" indent="-310753"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7" name="Textplatzhalter 6"/>
          <p:cNvSpPr>
            <a:spLocks noGrp="1"/>
          </p:cNvSpPr>
          <p:nvPr>
            <p:ph type="body" sz="quarter" idx="21"/>
          </p:nvPr>
        </p:nvSpPr>
        <p:spPr>
          <a:xfrm>
            <a:off x="407988" y="1406427"/>
            <a:ext cx="5616576" cy="2454375"/>
          </a:xfrm>
          <a:prstGeom prst="rect">
            <a:avLst/>
          </a:prstGeom>
        </p:spPr>
        <p:txBody>
          <a:bodyPr lIns="0" tIns="0" rIns="0" bIns="0" anchor="t"/>
          <a:lstStyle>
            <a:lvl1pPr marL="361950" indent="-361950" defTabSz="914400">
              <a:lnSpc>
                <a:spcPct val="110000"/>
              </a:lnSpc>
              <a:spcBef>
                <a:spcPts val="1200"/>
              </a:spcBef>
              <a:buSzPct val="100000"/>
              <a:buFont typeface="Arial"/>
              <a:tabLst>
                <a:tab pos="355600" algn="l"/>
              </a:tabLst>
              <a:defRPr sz="3600">
                <a:latin typeface="Arial"/>
                <a:cs typeface="Arial"/>
                <a:sym typeface="Arial"/>
              </a:defRPr>
            </a:lvl1pPr>
          </a:lstStyle>
          <a:p>
            <a:pPr marL="723900" indent="-723900" defTabSz="1828800">
              <a:lnSpc>
                <a:spcPct val="110000"/>
              </a:lnSpc>
              <a:spcBef>
                <a:spcPts val="2400"/>
              </a:spcBef>
              <a:buSzPct val="100000"/>
              <a:buFont typeface="Arial"/>
              <a:tabLst>
                <a:tab pos="711200" algn="l"/>
              </a:tabLst>
              <a:defRPr sz="3600">
                <a:latin typeface="Arial"/>
                <a:ea typeface="Arial"/>
                <a:cs typeface="Arial"/>
                <a:sym typeface="Arial"/>
              </a:defRPr>
            </a:pPr>
            <a:endParaRPr/>
          </a:p>
        </p:txBody>
      </p:sp>
      <p:sp>
        <p:nvSpPr>
          <p:cNvPr id="168" name="Textplatzhalter 6"/>
          <p:cNvSpPr>
            <a:spLocks noGrp="1"/>
          </p:cNvSpPr>
          <p:nvPr>
            <p:ph type="body" sz="quarter" idx="22"/>
          </p:nvPr>
        </p:nvSpPr>
        <p:spPr>
          <a:xfrm>
            <a:off x="407988" y="3963533"/>
            <a:ext cx="5616576" cy="2454375"/>
          </a:xfrm>
          <a:prstGeom prst="rect">
            <a:avLst/>
          </a:prstGeom>
        </p:spPr>
        <p:txBody>
          <a:bodyPr lIns="0" tIns="0" rIns="0" bIns="0" anchor="t"/>
          <a:lstStyle>
            <a:lvl1pPr marL="361950" indent="-361950" defTabSz="914400">
              <a:lnSpc>
                <a:spcPct val="110000"/>
              </a:lnSpc>
              <a:spcBef>
                <a:spcPts val="1200"/>
              </a:spcBef>
              <a:buSzPct val="100000"/>
              <a:buFont typeface="Arial"/>
              <a:tabLst>
                <a:tab pos="355600" algn="l"/>
              </a:tabLst>
              <a:defRPr sz="3600">
                <a:latin typeface="Arial"/>
                <a:cs typeface="Arial"/>
                <a:sym typeface="Arial"/>
              </a:defRPr>
            </a:lvl1pPr>
          </a:lstStyle>
          <a:p>
            <a:pPr marL="723900" indent="-723900" defTabSz="1828800">
              <a:lnSpc>
                <a:spcPct val="110000"/>
              </a:lnSpc>
              <a:spcBef>
                <a:spcPts val="2400"/>
              </a:spcBef>
              <a:buSzPct val="100000"/>
              <a:buFont typeface="Arial"/>
              <a:tabLst>
                <a:tab pos="711200" algn="l"/>
              </a:tabLst>
              <a:defRPr sz="3600">
                <a:latin typeface="Arial"/>
                <a:ea typeface="Arial"/>
                <a:cs typeface="Arial"/>
                <a:sym typeface="Arial"/>
              </a:defRPr>
            </a:pPr>
            <a:endParaRPr/>
          </a:p>
        </p:txBody>
      </p:sp>
      <p:sp>
        <p:nvSpPr>
          <p:cNvPr id="169" name="Bildplatzhalter 6"/>
          <p:cNvSpPr>
            <a:spLocks noGrp="1"/>
          </p:cNvSpPr>
          <p:nvPr>
            <p:ph type="pic" sz="quarter" idx="23"/>
          </p:nvPr>
        </p:nvSpPr>
        <p:spPr>
          <a:xfrm>
            <a:off x="6167437" y="1449389"/>
            <a:ext cx="5616577" cy="2411413"/>
          </a:xfrm>
          <a:prstGeom prst="rect">
            <a:avLst/>
          </a:prstGeom>
        </p:spPr>
        <p:txBody>
          <a:bodyPr lIns="91439" tIns="45719" rIns="91439" bIns="45719" anchor="t">
            <a:noAutofit/>
          </a:bodyPr>
          <a:lstStyle/>
          <a:p>
            <a:endParaRPr/>
          </a:p>
        </p:txBody>
      </p:sp>
      <p:sp>
        <p:nvSpPr>
          <p:cNvPr id="170" name="Bildplatzhalter 6"/>
          <p:cNvSpPr>
            <a:spLocks noGrp="1"/>
          </p:cNvSpPr>
          <p:nvPr>
            <p:ph type="pic" sz="quarter" idx="24"/>
          </p:nvPr>
        </p:nvSpPr>
        <p:spPr>
          <a:xfrm>
            <a:off x="6167437" y="4005263"/>
            <a:ext cx="5616577" cy="2412645"/>
          </a:xfrm>
          <a:prstGeom prst="rect">
            <a:avLst/>
          </a:prstGeom>
        </p:spPr>
        <p:txBody>
          <a:bodyPr lIns="91439" tIns="45719" rIns="91439" bIns="45719" anchor="t">
            <a:noAutofit/>
          </a:bodyPr>
          <a:lstStyle/>
          <a:p>
            <a:endParaRPr/>
          </a:p>
        </p:txBody>
      </p:sp>
      <p:sp>
        <p:nvSpPr>
          <p:cNvPr id="171" name="Fußzeilenplatzhalter 2"/>
          <p:cNvSpPr txBox="1"/>
          <p:nvPr/>
        </p:nvSpPr>
        <p:spPr>
          <a:xfrm>
            <a:off x="791578" y="6580800"/>
            <a:ext cx="9948937" cy="153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spcBef>
                <a:spcPts val="0"/>
              </a:spcBef>
              <a:defRPr sz="2000">
                <a:latin typeface="Arial"/>
                <a:ea typeface="Arial"/>
                <a:cs typeface="Arial"/>
                <a:sym typeface="Arial"/>
              </a:defRPr>
            </a:lvl1pPr>
          </a:lstStyle>
          <a:p>
            <a:r>
              <a:rPr sz="1000"/>
              <a:t>| LC@EPPSU | J. List | 25 June 2024</a:t>
            </a:r>
          </a:p>
        </p:txBody>
      </p:sp>
    </p:spTree>
    <p:extLst>
      <p:ext uri="{BB962C8B-B14F-4D97-AF65-F5344CB8AC3E}">
        <p14:creationId xmlns:p14="http://schemas.microsoft.com/office/powerpoint/2010/main" val="190324980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1787" y="6580774"/>
            <a:ext cx="12195573" cy="279661"/>
          </a:xfrm>
          <a:prstGeom prst="rect">
            <a:avLst/>
          </a:prstGeom>
          <a:solidFill>
            <a:srgbClr val="0053A1"/>
          </a:solidFill>
          <a:ln w="12700">
            <a:miter lim="400000"/>
          </a:ln>
          <a:effectLst>
            <a:outerShdw blurRad="50800" dist="25400" dir="5400000" rotWithShape="0">
              <a:srgbClr val="000000">
                <a:alpha val="50000"/>
              </a:srgbClr>
            </a:outerShdw>
          </a:effectLst>
        </p:spPr>
        <p:txBody>
          <a:bodyPr lIns="35719" tIns="35719" rIns="35719" bIns="35719"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2800"/>
          </a:p>
        </p:txBody>
      </p:sp>
      <p:pic>
        <p:nvPicPr>
          <p:cNvPr id="24" name="LogoBadge-01.jpg" descr="LogoBadge-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7516" y="261275"/>
            <a:ext cx="784638" cy="784638"/>
          </a:xfrm>
          <a:prstGeom prst="rect">
            <a:avLst/>
          </a:prstGeom>
          <a:ln w="12700">
            <a:miter lim="400000"/>
          </a:ln>
        </p:spPr>
      </p:pic>
      <p:pic>
        <p:nvPicPr>
          <p:cNvPr id="25" name="CLIC-Logo-Color-72.png" descr="CLIC-Logo-Color-7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5" y="58706"/>
            <a:ext cx="1189776" cy="1189776"/>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2416969" y="184944"/>
            <a:ext cx="7358063" cy="950000"/>
          </a:xfrm>
          <a:prstGeom prst="rect">
            <a:avLst/>
          </a:prstGeom>
        </p:spPr>
        <p:txBody>
          <a:bodyPr/>
          <a:lstStyle>
            <a:lvl1pPr>
              <a:defRPr sz="375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påtind 2020 / Rickard Ström lars.rickard.stroem@cern.ch">
            <a:extLst>
              <a:ext uri="{FF2B5EF4-FFF2-40B4-BE49-F238E27FC236}">
                <a16:creationId xmlns:a16="http://schemas.microsoft.com/office/drawing/2014/main" id="{2AE9AD55-C7AC-6842-B4B3-6982E1B8AC33}"/>
              </a:ext>
            </a:extLst>
          </p:cNvPr>
          <p:cNvSpPr txBox="1"/>
          <p:nvPr userDrawn="1"/>
        </p:nvSpPr>
        <p:spPr>
          <a:xfrm>
            <a:off x="5494085" y="6584508"/>
            <a:ext cx="1203856" cy="272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2600">
                <a:solidFill>
                  <a:srgbClr val="FFFFFF"/>
                </a:solidFill>
              </a:defRPr>
            </a:pPr>
            <a:r>
              <a:rPr lang="en-US" sz="1300" dirty="0"/>
              <a:t>CLIC / Stapnes</a:t>
            </a:r>
            <a:endParaRPr lang="en-US" sz="1300" dirty="0">
              <a:hlinkClick r:id="rId4"/>
            </a:endParaRPr>
          </a:p>
        </p:txBody>
      </p:sp>
    </p:spTree>
    <p:extLst>
      <p:ext uri="{BB962C8B-B14F-4D97-AF65-F5344CB8AC3E}">
        <p14:creationId xmlns:p14="http://schemas.microsoft.com/office/powerpoint/2010/main" val="4877883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Text and 2 Pictures">
    <p:spTree>
      <p:nvGrpSpPr>
        <p:cNvPr id="1" name=""/>
        <p:cNvGrpSpPr/>
        <p:nvPr/>
      </p:nvGrpSpPr>
      <p:grpSpPr>
        <a:xfrm>
          <a:off x="0" y="0"/>
          <a:ext cx="0" cy="0"/>
          <a:chOff x="0" y="0"/>
          <a:chExt cx="0" cy="0"/>
        </a:xfrm>
      </p:grpSpPr>
      <p:sp>
        <p:nvSpPr>
          <p:cNvPr id="88"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GB" sz="1800" b="0" strike="noStrike" spc="-1">
              <a:solidFill>
                <a:srgbClr val="000000"/>
              </a:solidFill>
              <a:latin typeface="Arial"/>
            </a:endParaRPr>
          </a:p>
        </p:txBody>
      </p:sp>
      <p:sp>
        <p:nvSpPr>
          <p:cNvPr id="89" name="PlaceHolder 2"/>
          <p:cNvSpPr>
            <a:spLocks noGrp="1"/>
          </p:cNvSpPr>
          <p:nvPr>
            <p:ph/>
          </p:nvPr>
        </p:nvSpPr>
        <p:spPr>
          <a:xfrm>
            <a:off x="407880" y="1406520"/>
            <a:ext cx="5616360" cy="2454120"/>
          </a:xfrm>
          <a:prstGeom prst="rect">
            <a:avLst/>
          </a:prstGeom>
          <a:noFill/>
          <a:ln w="0">
            <a:noFill/>
          </a:ln>
        </p:spPr>
        <p:txBody>
          <a:bodyPr lIns="0" tIns="0" rIns="0" bIns="0" anchor="t">
            <a:normAutofit/>
          </a:bodyPr>
          <a:lstStyle/>
          <a:p>
            <a:pPr indent="0">
              <a:spcBef>
                <a:spcPts val="1417"/>
              </a:spcBef>
              <a:buNone/>
              <a:tabLst>
                <a:tab pos="266760" algn="l"/>
              </a:tabLst>
            </a:pPr>
            <a:endParaRPr lang="en-GB" sz="1600" b="0" strike="noStrike" spc="-1">
              <a:solidFill>
                <a:srgbClr val="000000"/>
              </a:solidFill>
              <a:latin typeface="Arial"/>
            </a:endParaRPr>
          </a:p>
        </p:txBody>
      </p:sp>
      <p:sp>
        <p:nvSpPr>
          <p:cNvPr id="4" name="PlaceHolder 3"/>
          <p:cNvSpPr>
            <a:spLocks noGrp="1"/>
          </p:cNvSpPr>
          <p:nvPr>
            <p:ph type="sldNum" idx="11"/>
          </p:nvPr>
        </p:nvSpPr>
        <p:spPr/>
        <p:txBody>
          <a:bodyPr/>
          <a:lstStyle/>
          <a:p>
            <a:fld id="{8830F25D-2BA7-46EE-99F1-DA6275CCAEDE}" type="slidenum">
              <a:t>‹#›</a:t>
            </a:fld>
            <a:endParaRPr/>
          </a:p>
        </p:txBody>
      </p:sp>
    </p:spTree>
    <p:extLst>
      <p:ext uri="{BB962C8B-B14F-4D97-AF65-F5344CB8AC3E}">
        <p14:creationId xmlns:p14="http://schemas.microsoft.com/office/powerpoint/2010/main" val="301493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image" Target="../media/image1.emf"/><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9"/>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83" r:id="rId23"/>
    <p:sldLayoutId id="2147483684" r:id="rId24"/>
    <p:sldLayoutId id="2147483730" r:id="rId25"/>
    <p:sldLayoutId id="2147483731" r:id="rId26"/>
    <p:sldLayoutId id="2147483732" r:id="rId27"/>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5F82E-A88E-1CBF-EC7E-9572D164A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E4DC436B-7F79-8762-F16A-438DF3873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1DEE464-BB3C-D512-83C0-28787970A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5" name="Footer Placeholder 4">
            <a:extLst>
              <a:ext uri="{FF2B5EF4-FFF2-40B4-BE49-F238E27FC236}">
                <a16:creationId xmlns:a16="http://schemas.microsoft.com/office/drawing/2014/main" id="{5342A51B-55B8-1F25-2395-32A824EC8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879A789F-F640-52AB-06BA-A2AAF6BA9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785C8-9A38-DB47-B803-499E7784EBDF}" type="slidenum">
              <a:rPr lang="en-CH" smtClean="0"/>
              <a:t>‹#›</a:t>
            </a:fld>
            <a:endParaRPr lang="en-CH"/>
          </a:p>
        </p:txBody>
      </p:sp>
    </p:spTree>
    <p:extLst>
      <p:ext uri="{BB962C8B-B14F-4D97-AF65-F5344CB8AC3E}">
        <p14:creationId xmlns:p14="http://schemas.microsoft.com/office/powerpoint/2010/main" val="16886506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33" r:id="rId12"/>
    <p:sldLayoutId id="214748373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31"/>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2982258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36.png"/><Relationship Id="rId11" Type="http://schemas.openxmlformats.org/officeDocument/2006/relationships/hyperlink" Target="https://agenda.infn.it/event/44943/contributions/265965/attachments/137235/206330/ncrf%20and%20rf%20sources%20final.pptx" TargetMode="External"/><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hyperlink" Target="https://agenda.infn.it/event/44943/contributions/265967/attachments/137421/206545/McIntosh%20-%20Superconducting%20RF.pptx" TargetMode="External"/><Relationship Id="rId5" Type="http://schemas.openxmlformats.org/officeDocument/2006/relationships/image" Target="../media/image43.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tiff"/><Relationship Id="rId3" Type="http://schemas.openxmlformats.org/officeDocument/2006/relationships/image" Target="../media/image46.png"/><Relationship Id="rId7" Type="http://schemas.openxmlformats.org/officeDocument/2006/relationships/image" Target="../media/image50.emf"/><Relationship Id="rId12" Type="http://schemas.openxmlformats.org/officeDocument/2006/relationships/image" Target="../media/image55.tiff"/><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49.emf"/><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emf"/></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hyperlink" Target="https://agenda.infn.it/event/44943/contributions/265962/attachments/137433/206492/ESPPU_LCs_AFG_V4.pptx" TargetMode="External"/><Relationship Id="rId5" Type="http://schemas.openxmlformats.org/officeDocument/2006/relationships/hyperlink" Target="https://agenda.infn.it/event/44943/contributions/265967/attachments/137421/206545/McIntosh%20-%20Superconducting%20RF.pptx" TargetMode="External"/><Relationship Id="rId4" Type="http://schemas.openxmlformats.org/officeDocument/2006/relationships/image" Target="../media/image59.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hyperlink" Target="https://arxiv.org/abs/2208.06030" TargetMode="Externa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hyperlink" Target="https://indico.cern.ch/event/1439855/contributions/6461475/"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hyperlink" Target="https://indico.cern.ch/event/1439855/contributions/6542430/" TargetMode="Externa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indico.cern.ch/event/1439855/contributions/6461433/"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agenda.infn.it/event/44943/contributions/265963/attachments/137399/206417/2025_06_VENICE_ESPPU2025-SYMPOSIUM_ENVIRONMENTAL-IMPACT_ACCELERATOR-FACILITIES_22062025.pptx" TargetMode="External"/><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edms.cern.ch/document/2917948/1"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arxiv.org/abs/2503.19983"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s://indico.cern.ch/event/1439855/contributions/6542430/" TargetMode="External"/><Relationship Id="rId3" Type="http://schemas.openxmlformats.org/officeDocument/2006/relationships/hyperlink" Target="https://linearcollider.org/files/images/pdf/Acceleratorpart2.pdf" TargetMode="External"/><Relationship Id="rId7" Type="http://schemas.openxmlformats.org/officeDocument/2006/relationships/hyperlink" Target="https://arxiv.org/abs/1903.0865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edms.cern.ch/document/1234244" TargetMode="External"/><Relationship Id="rId5" Type="http://schemas.openxmlformats.org/officeDocument/2006/relationships/hyperlink" Target="https://arxiv.org/abs/2506.00353" TargetMode="External"/><Relationship Id="rId4" Type="http://schemas.openxmlformats.org/officeDocument/2006/relationships/hyperlink" Target="https://indico.cern.ch/event/765096/contributions/3295702/attachments/1785218/2906197/Addendum_ILC_Global_Projec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F27FFB-D1B9-40B2-4091-D634C3342C7F}"/>
              </a:ext>
            </a:extLst>
          </p:cNvPr>
          <p:cNvSpPr txBox="1">
            <a:spLocks/>
          </p:cNvSpPr>
          <p:nvPr/>
        </p:nvSpPr>
        <p:spPr>
          <a:xfrm>
            <a:off x="407987" y="2852936"/>
            <a:ext cx="3167733" cy="215326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algn="ctr"/>
            <a:r>
              <a:rPr lang="en-US" sz="3600">
                <a:latin typeface="+mn-lt"/>
              </a:rPr>
              <a:t>A linear collider @ CERN</a:t>
            </a:r>
            <a:endParaRPr lang="en-US" sz="3600" dirty="0">
              <a:latin typeface="+mn-lt"/>
            </a:endParaRPr>
          </a:p>
        </p:txBody>
      </p:sp>
      <p:sp>
        <p:nvSpPr>
          <p:cNvPr id="8" name="TextBox 7">
            <a:extLst>
              <a:ext uri="{FF2B5EF4-FFF2-40B4-BE49-F238E27FC236}">
                <a16:creationId xmlns:a16="http://schemas.microsoft.com/office/drawing/2014/main" id="{E10B38DC-84E6-F2EF-F34B-208C8C3A23D8}"/>
              </a:ext>
            </a:extLst>
          </p:cNvPr>
          <p:cNvSpPr txBox="1"/>
          <p:nvPr/>
        </p:nvSpPr>
        <p:spPr>
          <a:xfrm>
            <a:off x="6384033" y="2991818"/>
            <a:ext cx="5616624" cy="2400657"/>
          </a:xfrm>
          <a:prstGeom prst="rect">
            <a:avLst/>
          </a:prstGeom>
          <a:noFill/>
        </p:spPr>
        <p:txBody>
          <a:bodyPr wrap="square" lIns="0" tIns="0" rIns="0" bIns="0" rtlCol="0">
            <a:spAutoFit/>
          </a:bodyPr>
          <a:lstStyle/>
          <a:p>
            <a:pPr algn="l"/>
            <a:r>
              <a:rPr lang="en-GB" sz="2400" b="1" dirty="0">
                <a:solidFill>
                  <a:schemeClr val="bg1"/>
                </a:solidFill>
              </a:rPr>
              <a:t>Outline</a:t>
            </a:r>
          </a:p>
          <a:p>
            <a:pPr algn="l"/>
            <a:endParaRPr lang="en-GB" sz="2000" b="1" dirty="0">
              <a:solidFill>
                <a:schemeClr val="bg1"/>
              </a:solidFill>
            </a:endParaRPr>
          </a:p>
          <a:p>
            <a:pPr marL="342900" indent="-342900" algn="l">
              <a:buFont typeface="Arial" panose="020B0604020202020204" pitchFamily="34" charset="0"/>
              <a:buChar char="•"/>
            </a:pPr>
            <a:r>
              <a:rPr lang="en-GB" sz="2000" dirty="0">
                <a:solidFill>
                  <a:schemeClr val="bg1"/>
                </a:solidFill>
              </a:rPr>
              <a:t>LC @CERN – key motivations and implementation parameters  </a:t>
            </a:r>
          </a:p>
          <a:p>
            <a:pPr marL="342900" indent="-342900" algn="l">
              <a:buFont typeface="Arial" panose="020B0604020202020204" pitchFamily="34" charset="0"/>
              <a:buChar char="•"/>
            </a:pPr>
            <a:r>
              <a:rPr lang="en-GB" sz="2000" dirty="0">
                <a:solidFill>
                  <a:schemeClr val="bg1"/>
                </a:solidFill>
              </a:rPr>
              <a:t>Technical developments – some examples</a:t>
            </a:r>
          </a:p>
          <a:p>
            <a:pPr marL="342900" indent="-342900" algn="l">
              <a:buFont typeface="Arial" panose="020B0604020202020204" pitchFamily="34" charset="0"/>
              <a:buChar char="•"/>
            </a:pPr>
            <a:r>
              <a:rPr lang="en-GB" sz="2000" dirty="0">
                <a:solidFill>
                  <a:schemeClr val="bg1"/>
                </a:solidFill>
              </a:rPr>
              <a:t>Next steps and concluding slide </a:t>
            </a:r>
          </a:p>
          <a:p>
            <a:pPr algn="l"/>
            <a:endParaRPr lang="en-GB" sz="1600" dirty="0">
              <a:solidFill>
                <a:schemeClr val="bg1"/>
              </a:solidFill>
            </a:endParaRPr>
          </a:p>
          <a:p>
            <a:pPr algn="l"/>
            <a:endParaRPr lang="en-GB" sz="1600" dirty="0">
              <a:solidFill>
                <a:schemeClr val="bg1"/>
              </a:solidFill>
            </a:endParaRPr>
          </a:p>
        </p:txBody>
      </p:sp>
      <p:sp>
        <p:nvSpPr>
          <p:cNvPr id="11" name="Subtitle 2">
            <a:extLst>
              <a:ext uri="{FF2B5EF4-FFF2-40B4-BE49-F238E27FC236}">
                <a16:creationId xmlns:a16="http://schemas.microsoft.com/office/drawing/2014/main" id="{966FEBE1-DC6A-776B-08A0-CF913B4DE158}"/>
              </a:ext>
            </a:extLst>
          </p:cNvPr>
          <p:cNvSpPr>
            <a:spLocks noGrp="1"/>
          </p:cNvSpPr>
          <p:nvPr>
            <p:ph type="subTitle" idx="1"/>
          </p:nvPr>
        </p:nvSpPr>
        <p:spPr>
          <a:xfrm>
            <a:off x="407988" y="5700252"/>
            <a:ext cx="5183956" cy="803787"/>
          </a:xfrm>
        </p:spPr>
        <p:txBody>
          <a:bodyPr/>
          <a:lstStyle/>
          <a:p>
            <a:pPr algn="l">
              <a:spcBef>
                <a:spcPts val="0"/>
              </a:spcBef>
            </a:pPr>
            <a:r>
              <a:rPr lang="en-US" sz="1800" dirty="0"/>
              <a:t>Steinar Stapnes – CERN </a:t>
            </a:r>
          </a:p>
          <a:p>
            <a:pPr algn="l">
              <a:spcBef>
                <a:spcPts val="0"/>
              </a:spcBef>
            </a:pPr>
            <a:r>
              <a:rPr lang="en-US" sz="1800" dirty="0"/>
              <a:t>ESPP Open Symposium Venice -  June 2025</a:t>
            </a:r>
          </a:p>
        </p:txBody>
      </p:sp>
      <p:sp>
        <p:nvSpPr>
          <p:cNvPr id="5" name="Slide Number Placeholder 3">
            <a:extLst>
              <a:ext uri="{FF2B5EF4-FFF2-40B4-BE49-F238E27FC236}">
                <a16:creationId xmlns:a16="http://schemas.microsoft.com/office/drawing/2014/main" id="{92E9B9BD-C009-2DF4-4A18-4A323B699898}"/>
              </a:ext>
            </a:extLst>
          </p:cNvPr>
          <p:cNvSpPr txBox="1">
            <a:spLocks/>
          </p:cNvSpPr>
          <p:nvPr/>
        </p:nvSpPr>
        <p:spPr>
          <a:xfrm>
            <a:off x="9401472"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a:t>
            </a:fld>
            <a:r>
              <a:rPr lang="en-US" dirty="0">
                <a:solidFill>
                  <a:prstClr val="black">
                    <a:tint val="75000"/>
                  </a:prstClr>
                </a:solidFill>
                <a:latin typeface="Calibri" panose="020F0502020204030204"/>
              </a:rPr>
              <a:t>/24</a:t>
            </a:r>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200" y="836712"/>
            <a:ext cx="6628904" cy="4687582"/>
          </a:xfrm>
          <a:prstGeom prst="rect">
            <a:avLst/>
          </a:prstGeom>
          <a:ln w="12700">
            <a:miter lim="400000"/>
          </a:ln>
        </p:spPr>
      </p:pic>
      <p:sp>
        <p:nvSpPr>
          <p:cNvPr id="212" name="Slide Number"/>
          <p:cNvSpPr>
            <a:spLocks noGrp="1"/>
          </p:cNvSpPr>
          <p:nvPr>
            <p:ph type="sldNum" sz="quarter" idx="12"/>
          </p:nvPr>
        </p:nvSpPr>
        <p:spPr>
          <a:xfrm>
            <a:off x="9329464" y="6520259"/>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0766" eaLnBrk="1" fontAlgn="auto">
              <a:spcBef>
                <a:spcPts val="0"/>
              </a:spcBef>
              <a:spcAft>
                <a:spcPts val="0"/>
              </a:spcAft>
            </a:pPr>
            <a:fld id="{86CB4B4D-7CA3-9044-876B-883B54F8677D}" type="slidenum">
              <a:rPr kern="0" smtClean="0">
                <a:solidFill>
                  <a:schemeClr val="tx1"/>
                </a:solidFill>
                <a:cs typeface="Arial" panose="020B0604020202020204" pitchFamily="34" charset="0"/>
                <a:sym typeface="Avenir Book"/>
              </a:rPr>
              <a:pPr defTabSz="410766" eaLnBrk="1" fontAlgn="auto">
                <a:spcBef>
                  <a:spcPts val="0"/>
                </a:spcBef>
                <a:spcAft>
                  <a:spcPts val="0"/>
                </a:spcAft>
              </a:pPr>
              <a:t>10</a:t>
            </a:fld>
            <a:r>
              <a:rPr lang="en-US" kern="0" dirty="0">
                <a:solidFill>
                  <a:schemeClr val="tx1"/>
                </a:solidFill>
                <a:cs typeface="Arial" panose="020B0604020202020204" pitchFamily="34" charset="0"/>
                <a:sym typeface="Avenir Book"/>
              </a:rPr>
              <a:t>/24</a:t>
            </a:r>
            <a:endParaRPr kern="0" dirty="0">
              <a:solidFill>
                <a:schemeClr val="tx1"/>
              </a:solidFill>
              <a:cs typeface="Arial" panose="020B0604020202020204" pitchFamily="34" charset="0"/>
              <a:sym typeface="Avenir Book"/>
            </a:endParaRPr>
          </a:p>
        </p:txBody>
      </p:sp>
      <p:sp>
        <p:nvSpPr>
          <p:cNvPr id="213" name="The Compact Linear Collider (CLIC)…"/>
          <p:cNvSpPr txBox="1"/>
          <p:nvPr/>
        </p:nvSpPr>
        <p:spPr>
          <a:xfrm>
            <a:off x="7032104" y="714985"/>
            <a:ext cx="5040560" cy="495090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t">
            <a:spAutoFit/>
          </a:bodyPr>
          <a:lstStyle/>
          <a:p>
            <a:pPr marL="177800" lvl="1" indent="-177800" defTabSz="410766" eaLnBrk="1" fontAlgn="auto">
              <a:lnSpc>
                <a:spcPct val="120000"/>
              </a:lnSpc>
              <a:spcBef>
                <a:spcPts val="600"/>
              </a:spcBef>
              <a:spcAft>
                <a:spcPts val="600"/>
              </a:spcAft>
              <a:buSzPct val="100000"/>
              <a:buFontTx/>
              <a:buChar char="•"/>
              <a:defRPr sz="3200"/>
            </a:pPr>
            <a:r>
              <a:rPr lang="en-US" sz="1600" kern="0" dirty="0">
                <a:latin typeface="Arial" panose="020B0604020202020204" pitchFamily="34" charset="0"/>
                <a:cs typeface="Arial" panose="020B0604020202020204" pitchFamily="34" charset="0"/>
                <a:sym typeface="Avenir Book"/>
              </a:rPr>
              <a:t>Timeline: Electron-positron linear collider at CERN for the era beyond HL-LHC </a:t>
            </a:r>
          </a:p>
          <a:p>
            <a:pPr marL="177800" lvl="1" indent="-177800" defTabSz="410766" eaLnBrk="1" fontAlgn="auto">
              <a:lnSpc>
                <a:spcPct val="120000"/>
              </a:lnSpc>
              <a:spcBef>
                <a:spcPts val="600"/>
              </a:spcBef>
              <a:spcAft>
                <a:spcPts val="600"/>
              </a:spcAft>
              <a:buSzPct val="100000"/>
              <a:buFontTx/>
              <a:buChar char="•"/>
              <a:defRPr sz="3200"/>
            </a:pPr>
            <a:r>
              <a:rPr lang="en-US" sz="1600" kern="0" dirty="0">
                <a:latin typeface="Arial" panose="020B0604020202020204" pitchFamily="34" charset="0"/>
                <a:cs typeface="Arial" panose="020B0604020202020204" pitchFamily="34" charset="0"/>
                <a:sym typeface="Avenir Book"/>
              </a:rPr>
              <a:t>Compact: </a:t>
            </a:r>
            <a:r>
              <a:rPr sz="1600" kern="0" dirty="0">
                <a:latin typeface="Arial" panose="020B0604020202020204" pitchFamily="34" charset="0"/>
                <a:cs typeface="Arial" panose="020B0604020202020204" pitchFamily="34" charset="0"/>
                <a:sym typeface="Avenir Book"/>
              </a:rPr>
              <a:t>Novel and unique two-beam accelerating technique with high-gradient room temperature RF cavities (~20’500 </a:t>
            </a:r>
            <a:r>
              <a:rPr lang="en-US" sz="1600" kern="0" dirty="0">
                <a:latin typeface="Arial" panose="020B0604020202020204" pitchFamily="34" charset="0"/>
                <a:cs typeface="Arial" panose="020B0604020202020204" pitchFamily="34" charset="0"/>
                <a:sym typeface="Avenir Book"/>
              </a:rPr>
              <a:t>structures</a:t>
            </a:r>
            <a:r>
              <a:rPr sz="1600" kern="0" dirty="0">
                <a:latin typeface="Arial" panose="020B0604020202020204" pitchFamily="34" charset="0"/>
                <a:cs typeface="Arial" panose="020B0604020202020204" pitchFamily="34" charset="0"/>
                <a:sym typeface="Avenir Book"/>
              </a:rPr>
              <a:t> at 380 GeV)</a:t>
            </a:r>
            <a:r>
              <a:rPr lang="en-US" sz="1600" kern="0" dirty="0">
                <a:latin typeface="Arial" panose="020B0604020202020204" pitchFamily="34" charset="0"/>
                <a:cs typeface="Arial" panose="020B0604020202020204" pitchFamily="34" charset="0"/>
                <a:sym typeface="Avenir Book"/>
              </a:rPr>
              <a:t>, ~11.5 km in its initial phase</a:t>
            </a:r>
            <a:endParaRPr sz="1600" kern="0" dirty="0">
              <a:latin typeface="Arial" panose="020B0604020202020204" pitchFamily="34" charset="0"/>
              <a:cs typeface="Arial" panose="020B0604020202020204" pitchFamily="34" charset="0"/>
              <a:sym typeface="Avenir Book"/>
            </a:endParaRPr>
          </a:p>
          <a:p>
            <a:pPr marL="177800" lvl="1" indent="-177800" defTabSz="410766" eaLnBrk="1" fontAlgn="auto">
              <a:lnSpc>
                <a:spcPct val="120000"/>
              </a:lnSpc>
              <a:spcBef>
                <a:spcPts val="600"/>
              </a:spcBef>
              <a:spcAft>
                <a:spcPts val="600"/>
              </a:spcAft>
              <a:buSzPct val="100000"/>
              <a:buFontTx/>
              <a:buChar char="•"/>
              <a:defRPr sz="3200"/>
            </a:pPr>
            <a:r>
              <a:rPr lang="en-US" sz="1600" kern="0" dirty="0">
                <a:latin typeface="Arial" panose="020B0604020202020204" pitchFamily="34" charset="0"/>
                <a:cs typeface="Arial" panose="020B0604020202020204" pitchFamily="34" charset="0"/>
                <a:sym typeface="Avenir Book"/>
              </a:rPr>
              <a:t>Expandable: </a:t>
            </a:r>
            <a:r>
              <a:rPr sz="1600" kern="0" dirty="0">
                <a:latin typeface="Arial" panose="020B0604020202020204" pitchFamily="34" charset="0"/>
                <a:cs typeface="Arial" panose="020B0604020202020204" pitchFamily="34" charset="0"/>
                <a:sym typeface="Avenir Book"/>
              </a:rPr>
              <a:t>Staged programme with collision energies from 380 GeV </a:t>
            </a:r>
            <a:r>
              <a:rPr lang="en-US" sz="1600" kern="0" dirty="0">
                <a:latin typeface="Arial" panose="020B0604020202020204" pitchFamily="34" charset="0"/>
                <a:cs typeface="Arial" panose="020B0604020202020204" pitchFamily="34" charset="0"/>
                <a:sym typeface="Avenir Book"/>
              </a:rPr>
              <a:t>(Higgs/top) </a:t>
            </a:r>
            <a:r>
              <a:rPr sz="1600" kern="0" dirty="0">
                <a:latin typeface="Arial" panose="020B0604020202020204" pitchFamily="34" charset="0"/>
                <a:cs typeface="Arial" panose="020B0604020202020204" pitchFamily="34" charset="0"/>
                <a:sym typeface="Avenir Book"/>
              </a:rPr>
              <a:t>up to </a:t>
            </a:r>
            <a:r>
              <a:rPr lang="en-US" sz="1600" kern="0" dirty="0">
                <a:latin typeface="Arial" panose="020B0604020202020204" pitchFamily="34" charset="0"/>
                <a:cs typeface="Arial" panose="020B0604020202020204" pitchFamily="34" charset="0"/>
                <a:sym typeface="Avenir Book"/>
              </a:rPr>
              <a:t>1.5</a:t>
            </a:r>
            <a:r>
              <a:rPr sz="1600" kern="0" dirty="0">
                <a:latin typeface="Arial" panose="020B0604020202020204" pitchFamily="34" charset="0"/>
                <a:cs typeface="Arial" panose="020B0604020202020204" pitchFamily="34" charset="0"/>
                <a:sym typeface="Avenir Book"/>
              </a:rPr>
              <a:t> TeV</a:t>
            </a:r>
          </a:p>
          <a:p>
            <a:pPr marL="177800" lvl="1" indent="-177800" defTabSz="410766" eaLnBrk="1" fontAlgn="auto">
              <a:lnSpc>
                <a:spcPct val="120000"/>
              </a:lnSpc>
              <a:spcBef>
                <a:spcPts val="600"/>
              </a:spcBef>
              <a:spcAft>
                <a:spcPts val="600"/>
              </a:spcAft>
              <a:buSzPct val="100000"/>
              <a:buFontTx/>
              <a:buChar char="•"/>
              <a:defRPr sz="3200"/>
            </a:pPr>
            <a:r>
              <a:rPr sz="1600" kern="0" dirty="0">
                <a:latin typeface="Arial" panose="020B0604020202020204" pitchFamily="34" charset="0"/>
                <a:cs typeface="Arial" panose="020B0604020202020204" pitchFamily="34" charset="0"/>
                <a:sym typeface="Avenir Book"/>
              </a:rPr>
              <a:t>CDR in 2012</a:t>
            </a:r>
            <a:r>
              <a:rPr lang="en-US" sz="1600" kern="0" dirty="0">
                <a:latin typeface="Arial" panose="020B0604020202020204" pitchFamily="34" charset="0"/>
                <a:cs typeface="Arial" panose="020B0604020202020204" pitchFamily="34" charset="0"/>
                <a:sym typeface="Avenir Book"/>
              </a:rPr>
              <a:t> had focus on 3 TeV. Project Implementation Plan in 2018 with focus in 380 GeV</a:t>
            </a:r>
          </a:p>
          <a:p>
            <a:pPr marL="177800" lvl="1" indent="-177800" defTabSz="410766" eaLnBrk="1" fontAlgn="auto">
              <a:lnSpc>
                <a:spcPct val="120000"/>
              </a:lnSpc>
              <a:spcBef>
                <a:spcPts val="600"/>
              </a:spcBef>
              <a:spcAft>
                <a:spcPts val="600"/>
              </a:spcAft>
              <a:buSzPct val="100000"/>
              <a:buFontTx/>
              <a:buChar char="•"/>
              <a:defRPr sz="3200"/>
            </a:pPr>
            <a:r>
              <a:rPr lang="en-US" sz="1600" kern="0" dirty="0">
                <a:latin typeface="Arial" panose="020B0604020202020204" pitchFamily="34" charset="0"/>
                <a:cs typeface="Arial" panose="020B0604020202020204" pitchFamily="34" charset="0"/>
                <a:sym typeface="Avenir Book"/>
              </a:rPr>
              <a:t>Readiness Report submitted for the ESPP with focus 380 GeV for Higgs and top, upgradable to 1.5 TeV </a:t>
            </a:r>
          </a:p>
          <a:p>
            <a:pPr marL="177800" lvl="1" indent="-177800" defTabSz="410766" eaLnBrk="1" fontAlgn="auto">
              <a:lnSpc>
                <a:spcPct val="120000"/>
              </a:lnSpc>
              <a:spcBef>
                <a:spcPts val="600"/>
              </a:spcBef>
              <a:spcAft>
                <a:spcPts val="600"/>
              </a:spcAft>
              <a:buSzPct val="100000"/>
              <a:buFontTx/>
              <a:buChar char="•"/>
              <a:defRPr sz="3200"/>
            </a:pPr>
            <a:r>
              <a:rPr lang="en-US" sz="1600" kern="0" dirty="0">
                <a:latin typeface="Arial" panose="020B0604020202020204" pitchFamily="34" charset="0"/>
                <a:cs typeface="Arial" panose="020B0604020202020204" pitchFamily="34" charset="0"/>
                <a:sym typeface="Avenir Book"/>
              </a:rPr>
              <a:t>Running at 100 Hz with two beam-delivery systems and two IP</a:t>
            </a:r>
          </a:p>
        </p:txBody>
      </p:sp>
      <p:sp>
        <p:nvSpPr>
          <p:cNvPr id="2" name="Rectangle 1">
            <a:extLst>
              <a:ext uri="{FF2B5EF4-FFF2-40B4-BE49-F238E27FC236}">
                <a16:creationId xmlns:a16="http://schemas.microsoft.com/office/drawing/2014/main" id="{5E011AF1-0E1B-6733-CB34-06F04E8EC5A7}"/>
              </a:ext>
            </a:extLst>
          </p:cNvPr>
          <p:cNvSpPr/>
          <p:nvPr/>
        </p:nvSpPr>
        <p:spPr>
          <a:xfrm>
            <a:off x="0" y="25460"/>
            <a:ext cx="12192000" cy="523220"/>
          </a:xfrm>
          <a:prstGeom prst="rect">
            <a:avLst/>
          </a:prstGeom>
          <a:solidFill>
            <a:srgbClr val="002060"/>
          </a:solidFill>
        </p:spPr>
        <p:txBody>
          <a:bodyPr wrap="square">
            <a:spAutoFit/>
          </a:bodyPr>
          <a:lstStyle/>
          <a:p>
            <a:pPr algn="ctr"/>
            <a:r>
              <a:rPr lang="en-US" altLang="en-US" sz="2800" dirty="0">
                <a:solidFill>
                  <a:schemeClr val="bg1"/>
                </a:solidFill>
                <a:latin typeface="Arial" panose="020B0604020202020204" pitchFamily="34" charset="0"/>
                <a:ea typeface="ＭＳ Ｐゴシック" charset="-128"/>
                <a:cs typeface="Arial" panose="020B0604020202020204" pitchFamily="34" charset="0"/>
              </a:rPr>
              <a:t>The Compact Linear Collider (CLIC)</a:t>
            </a:r>
            <a:endParaRPr lang="en-US" sz="2800" dirty="0">
              <a:solidFill>
                <a:schemeClr val="bg1"/>
              </a:solidFill>
              <a:latin typeface="Arial" panose="020B0604020202020204" pitchFamily="34" charset="0"/>
              <a:cs typeface="Arial" panose="020B0604020202020204" pitchFamily="34" charset="0"/>
            </a:endParaRPr>
          </a:p>
        </p:txBody>
      </p:sp>
      <p:sp>
        <p:nvSpPr>
          <p:cNvPr id="3" name="Accelerating structure prototype for CLIC:…">
            <a:extLst>
              <a:ext uri="{FF2B5EF4-FFF2-40B4-BE49-F238E27FC236}">
                <a16:creationId xmlns:a16="http://schemas.microsoft.com/office/drawing/2014/main" id="{3F07A063-8273-5F7C-75E7-618C8BCF25CC}"/>
              </a:ext>
            </a:extLst>
          </p:cNvPr>
          <p:cNvSpPr txBox="1"/>
          <p:nvPr/>
        </p:nvSpPr>
        <p:spPr>
          <a:xfrm>
            <a:off x="354156" y="5013176"/>
            <a:ext cx="1703988" cy="749244"/>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410766" eaLnBrk="1" fontAlgn="auto">
              <a:spcBef>
                <a:spcPts val="0"/>
              </a:spcBef>
              <a:spcAft>
                <a:spcPts val="0"/>
              </a:spcAft>
              <a:defRPr sz="2800" i="1">
                <a:latin typeface="Avenir Light"/>
                <a:ea typeface="Avenir Light"/>
                <a:cs typeface="Avenir Light"/>
                <a:sym typeface="Avenir Light"/>
              </a:defRPr>
            </a:pPr>
            <a:r>
              <a:rPr sz="1100" kern="0" dirty="0">
                <a:solidFill>
                  <a:srgbClr val="000000"/>
                </a:solidFill>
                <a:latin typeface="Arial" panose="020B0604020202020204" pitchFamily="34" charset="0"/>
                <a:cs typeface="Arial" panose="020B0604020202020204" pitchFamily="34" charset="0"/>
                <a:sym typeface="Avenir Light"/>
              </a:rPr>
              <a:t>Accelerating structure prototype for </a:t>
            </a:r>
            <a:r>
              <a:rPr lang="en-US" sz="1100" kern="0" dirty="0">
                <a:solidFill>
                  <a:srgbClr val="000000"/>
                </a:solidFill>
                <a:latin typeface="Arial" panose="020B0604020202020204" pitchFamily="34" charset="0"/>
                <a:cs typeface="Arial" panose="020B0604020202020204" pitchFamily="34" charset="0"/>
                <a:sym typeface="Avenir Light"/>
              </a:rPr>
              <a:t>CLIC</a:t>
            </a:r>
            <a:r>
              <a:rPr sz="1100" kern="0" dirty="0">
                <a:solidFill>
                  <a:srgbClr val="000000"/>
                </a:solidFill>
                <a:latin typeface="Arial" panose="020B0604020202020204" pitchFamily="34" charset="0"/>
                <a:cs typeface="Arial" panose="020B0604020202020204" pitchFamily="34" charset="0"/>
                <a:sym typeface="Avenir Light"/>
              </a:rPr>
              <a:t>: 12 GHz  (L~25 cm)</a:t>
            </a:r>
            <a:r>
              <a:rPr lang="en-US" sz="1100" kern="0" dirty="0">
                <a:solidFill>
                  <a:srgbClr val="000000"/>
                </a:solidFill>
                <a:latin typeface="Arial" panose="020B0604020202020204" pitchFamily="34" charset="0"/>
                <a:cs typeface="Arial" panose="020B0604020202020204" pitchFamily="34" charset="0"/>
                <a:sym typeface="Avenir Light"/>
              </a:rPr>
              <a:t>, 100 MV/m</a:t>
            </a:r>
            <a:endParaRPr sz="1100" kern="0" dirty="0">
              <a:solidFill>
                <a:srgbClr val="000000"/>
              </a:solidFill>
              <a:latin typeface="Arial" panose="020B0604020202020204" pitchFamily="34" charset="0"/>
              <a:cs typeface="Arial" panose="020B0604020202020204" pitchFamily="34" charset="0"/>
              <a:sym typeface="Avenir Light"/>
            </a:endParaRPr>
          </a:p>
        </p:txBody>
      </p:sp>
      <p:pic>
        <p:nvPicPr>
          <p:cNvPr id="4" name="Picture 3">
            <a:extLst>
              <a:ext uri="{FF2B5EF4-FFF2-40B4-BE49-F238E27FC236}">
                <a16:creationId xmlns:a16="http://schemas.microsoft.com/office/drawing/2014/main" id="{5AA0473C-89AB-9E20-F906-941C6CFB77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9000" y="4005064"/>
            <a:ext cx="2502927" cy="257352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5750DB01-C4BD-2764-2138-9144CF412B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8614" y="3996933"/>
            <a:ext cx="1846839" cy="2528411"/>
          </a:xfrm>
          <a:prstGeom prst="rect">
            <a:avLst/>
          </a:prstGeom>
          <a:ln>
            <a:no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2CDA473E-9498-36D7-8AE9-63B21CDB47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02313" y="5411609"/>
            <a:ext cx="2930004" cy="1108650"/>
          </a:xfrm>
          <a:prstGeom prst="rect">
            <a:avLst/>
          </a:prstGeom>
        </p:spPr>
      </p:pic>
    </p:spTree>
    <p:extLst>
      <p:ext uri="{BB962C8B-B14F-4D97-AF65-F5344CB8AC3E}">
        <p14:creationId xmlns:p14="http://schemas.microsoft.com/office/powerpoint/2010/main" val="233406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EA16-D401-7BB9-8A9D-85F25AC763CB}"/>
            </a:ext>
          </a:extLst>
        </p:cNvPr>
        <p:cNvGrpSpPr/>
        <p:nvPr/>
      </p:nvGrpSpPr>
      <p:grpSpPr>
        <a:xfrm>
          <a:off x="0" y="0"/>
          <a:ext cx="0" cy="0"/>
          <a:chOff x="0" y="0"/>
          <a:chExt cx="0" cy="0"/>
        </a:xfrm>
      </p:grpSpPr>
      <p:sp>
        <p:nvSpPr>
          <p:cNvPr id="435" name="Title 1">
            <a:extLst>
              <a:ext uri="{FF2B5EF4-FFF2-40B4-BE49-F238E27FC236}">
                <a16:creationId xmlns:a16="http://schemas.microsoft.com/office/drawing/2014/main" id="{005C4BC6-D42E-043C-D8EA-FBCE221D746D}"/>
              </a:ext>
            </a:extLst>
          </p:cNvPr>
          <p:cNvSpPr txBox="1">
            <a:spLocks noGrp="1"/>
          </p:cNvSpPr>
          <p:nvPr>
            <p:ph type="title"/>
          </p:nvPr>
        </p:nvSpPr>
        <p:spPr>
          <a:xfrm>
            <a:off x="-24681" y="1"/>
            <a:ext cx="10513169" cy="432000"/>
          </a:xfrm>
          <a:prstGeom prst="rect">
            <a:avLst/>
          </a:prstGeom>
          <a:solidFill>
            <a:srgbClr val="002060"/>
          </a:solidFill>
        </p:spPr>
        <p:txBody>
          <a:bodyPr>
            <a:normAutofit/>
          </a:bodyPr>
          <a:lstStyle/>
          <a:p>
            <a:pPr algn="ctr"/>
            <a:r>
              <a:rPr lang="en-US" sz="2800" b="0" dirty="0">
                <a:latin typeface="+mn-lt"/>
              </a:rPr>
              <a:t>CLIC RF </a:t>
            </a:r>
            <a:endParaRPr sz="2800" b="0" dirty="0">
              <a:solidFill>
                <a:schemeClr val="bg1"/>
              </a:solidFill>
              <a:latin typeface="+mn-lt"/>
            </a:endParaRPr>
          </a:p>
        </p:txBody>
      </p:sp>
      <p:sp>
        <p:nvSpPr>
          <p:cNvPr id="434" name="Slide Number Placeholder 2">
            <a:extLst>
              <a:ext uri="{FF2B5EF4-FFF2-40B4-BE49-F238E27FC236}">
                <a16:creationId xmlns:a16="http://schemas.microsoft.com/office/drawing/2014/main" id="{ECD9A0E9-B731-CD1B-48D0-553B856ABA0A}"/>
              </a:ext>
            </a:extLst>
          </p:cNvPr>
          <p:cNvSpPr txBox="1">
            <a:spLocks noGrp="1"/>
          </p:cNvSpPr>
          <p:nvPr>
            <p:ph type="sldNum" sz="quarter" idx="1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436" name="CLIC baseline – a drive-beam based machine with an initial stage at 380 GeV…">
            <a:extLst>
              <a:ext uri="{FF2B5EF4-FFF2-40B4-BE49-F238E27FC236}">
                <a16:creationId xmlns:a16="http://schemas.microsoft.com/office/drawing/2014/main" id="{591B3569-00C8-CAC7-95A1-2EAE2A9305B0}"/>
              </a:ext>
            </a:extLst>
          </p:cNvPr>
          <p:cNvSpPr txBox="1"/>
          <p:nvPr/>
        </p:nvSpPr>
        <p:spPr>
          <a:xfrm>
            <a:off x="221631" y="764704"/>
            <a:ext cx="7346386" cy="410913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228600">
              <a:spcBef>
                <a:spcPts val="800"/>
              </a:spcBef>
              <a:buClr>
                <a:srgbClr val="000000"/>
              </a:buClr>
              <a:buSzPct val="100000"/>
              <a:defRPr sz="3200">
                <a:ln w="0" cap="flat">
                  <a:solidFill>
                    <a:srgbClr val="000000"/>
                  </a:solidFill>
                  <a:prstDash val="solid"/>
                  <a:miter lim="400000"/>
                </a:ln>
              </a:defRPr>
            </a:pPr>
            <a:r>
              <a:rPr sz="1600" dirty="0">
                <a:ln w="0" cap="flat">
                  <a:noFill/>
                  <a:prstDash val="solid"/>
                  <a:miter lim="400000"/>
                </a:ln>
                <a:solidFill>
                  <a:srgbClr val="303030"/>
                </a:solidFill>
                <a:cs typeface="Al Nile" pitchFamily="2" charset="-78"/>
              </a:rPr>
              <a:t>CLIC baseline – a drive-beam based machine with an initial stage at 380 GeV</a:t>
            </a:r>
          </a:p>
          <a:p>
            <a:pPr marL="177800" indent="-177800" defTabSz="228600">
              <a:spcBef>
                <a:spcPts val="800"/>
              </a:spcBef>
              <a:buClr>
                <a:srgbClr val="000000"/>
              </a:buClr>
              <a:buSzPct val="100000"/>
              <a:buFont typeface="Times"/>
              <a:buChar char="•"/>
              <a:defRPr sz="3200">
                <a:ln w="0" cap="flat">
                  <a:solidFill>
                    <a:srgbClr val="000000"/>
                  </a:solidFill>
                  <a:prstDash val="solid"/>
                  <a:miter lim="400000"/>
                </a:ln>
                <a:latin typeface="Avenir Heavy"/>
                <a:ea typeface="Avenir Heavy"/>
                <a:cs typeface="Avenir Heavy"/>
                <a:sym typeface="Avenir Heavy"/>
              </a:defRPr>
            </a:pPr>
            <a:r>
              <a:rPr lang="en-US" sz="1600" dirty="0">
                <a:ln w="0" cap="flat">
                  <a:noFill/>
                  <a:prstDash val="solid"/>
                  <a:miter lim="400000"/>
                </a:ln>
                <a:solidFill>
                  <a:srgbClr val="303030"/>
                </a:solidFill>
                <a:latin typeface="Arial" panose="020B0604020202020204" pitchFamily="34" charset="0"/>
                <a:cs typeface="Arial" panose="020B0604020202020204" pitchFamily="34" charset="0"/>
              </a:rPr>
              <a:t>RF challenges </a:t>
            </a:r>
          </a:p>
          <a:p>
            <a:pPr marL="603250" lvl="1" indent="-285750" defTabSz="228600">
              <a:spcBef>
                <a:spcPts val="200"/>
              </a:spcBef>
              <a:buClr>
                <a:srgbClr val="000000"/>
              </a:buClr>
              <a:buSzPct val="100000"/>
              <a:buFont typeface="Arial" panose="020B0604020202020204" pitchFamily="34" charset="0"/>
              <a:buChar char="•"/>
              <a:defRPr sz="3200">
                <a:ln w="0" cap="flat">
                  <a:solidFill>
                    <a:srgbClr val="000000"/>
                  </a:solidFill>
                  <a:prstDash val="solid"/>
                  <a:miter lim="400000"/>
                </a:ln>
              </a:defRPr>
            </a:pPr>
            <a:r>
              <a:rPr lang="en-US" sz="1600" dirty="0">
                <a:ln w="0" cap="flat">
                  <a:noFill/>
                  <a:prstDash val="solid"/>
                  <a:miter lim="400000"/>
                </a:ln>
                <a:solidFill>
                  <a:srgbClr val="303030"/>
                </a:solidFill>
                <a:cs typeface="Al Nile" pitchFamily="2" charset="-78"/>
              </a:rPr>
              <a:t> High-current drive beam bunched at 12 GHz</a:t>
            </a:r>
          </a:p>
          <a:p>
            <a:pPr marL="603250" lvl="1" indent="-285750" defTabSz="228600">
              <a:spcBef>
                <a:spcPts val="200"/>
              </a:spcBef>
              <a:buClr>
                <a:srgbClr val="000000"/>
              </a:buClr>
              <a:buSzPct val="100000"/>
              <a:buFont typeface="Arial" panose="020B0604020202020204" pitchFamily="34" charset="0"/>
              <a:buChar char="•"/>
              <a:defRPr sz="3200">
                <a:ln w="0" cap="flat">
                  <a:solidFill>
                    <a:srgbClr val="000000"/>
                  </a:solidFill>
                  <a:prstDash val="solid"/>
                  <a:miter lim="400000"/>
                </a:ln>
              </a:defRPr>
            </a:pPr>
            <a:r>
              <a:rPr sz="1600" dirty="0">
                <a:ln w="0" cap="flat">
                  <a:noFill/>
                  <a:prstDash val="solid"/>
                  <a:miter lim="400000"/>
                </a:ln>
                <a:solidFill>
                  <a:srgbClr val="303030"/>
                </a:solidFill>
                <a:cs typeface="Al Nile" pitchFamily="2" charset="-78"/>
              </a:rPr>
              <a:t> Power transfer and main-beam acceleration</a:t>
            </a:r>
            <a:r>
              <a:rPr lang="en-US" sz="1600" dirty="0">
                <a:ln w="0" cap="flat">
                  <a:noFill/>
                  <a:prstDash val="solid"/>
                  <a:miter lim="400000"/>
                </a:ln>
                <a:solidFill>
                  <a:srgbClr val="303030"/>
                </a:solidFill>
                <a:cs typeface="Al Nile" pitchFamily="2" charset="-78"/>
              </a:rPr>
              <a:t>, efficient RF power </a:t>
            </a:r>
            <a:endParaRPr sz="1600" dirty="0">
              <a:ln w="0" cap="flat">
                <a:noFill/>
                <a:prstDash val="solid"/>
                <a:miter lim="400000"/>
              </a:ln>
              <a:solidFill>
                <a:srgbClr val="303030"/>
              </a:solidFill>
              <a:cs typeface="Al Nile" pitchFamily="2" charset="-78"/>
            </a:endParaRPr>
          </a:p>
          <a:p>
            <a:pPr marL="603250" lvl="1" indent="-285750" defTabSz="228600">
              <a:spcBef>
                <a:spcPts val="200"/>
              </a:spcBef>
              <a:buClr>
                <a:srgbClr val="000000"/>
              </a:buClr>
              <a:buSzPct val="100000"/>
              <a:buFont typeface="Arial" panose="020B0604020202020204" pitchFamily="34" charset="0"/>
              <a:buChar char="•"/>
              <a:defRPr sz="3200">
                <a:ln w="0" cap="flat">
                  <a:solidFill>
                    <a:srgbClr val="000000"/>
                  </a:solidFill>
                  <a:prstDash val="solid"/>
                  <a:miter lim="400000"/>
                </a:ln>
              </a:defRPr>
            </a:pPr>
            <a:r>
              <a:rPr sz="1600" dirty="0">
                <a:ln w="0" cap="flat">
                  <a:noFill/>
                  <a:prstDash val="solid"/>
                  <a:miter lim="400000"/>
                </a:ln>
                <a:solidFill>
                  <a:srgbClr val="303030"/>
                </a:solidFill>
                <a:cs typeface="Al Nile" pitchFamily="2" charset="-78"/>
              </a:rPr>
              <a:t> </a:t>
            </a:r>
            <a:r>
              <a:rPr lang="en-US" sz="1600" dirty="0">
                <a:ln w="0" cap="flat">
                  <a:noFill/>
                  <a:prstDash val="solid"/>
                  <a:miter lim="400000"/>
                </a:ln>
                <a:solidFill>
                  <a:srgbClr val="303030"/>
                </a:solidFill>
                <a:cs typeface="Al Nile" pitchFamily="2" charset="-78"/>
              </a:rPr>
              <a:t>Towards </a:t>
            </a:r>
            <a:r>
              <a:rPr sz="1600" dirty="0">
                <a:ln w="0" cap="flat">
                  <a:noFill/>
                  <a:prstDash val="solid"/>
                  <a:miter lim="400000"/>
                </a:ln>
                <a:solidFill>
                  <a:srgbClr val="303030"/>
                </a:solidFill>
                <a:cs typeface="Al Nile" pitchFamily="2" charset="-78"/>
              </a:rPr>
              <a:t>100 MV/m gradient in main-beam </a:t>
            </a:r>
            <a:r>
              <a:rPr lang="en-US" sz="1600" dirty="0">
                <a:ln w="0" cap="flat">
                  <a:noFill/>
                  <a:prstDash val="solid"/>
                  <a:miter lim="400000"/>
                </a:ln>
                <a:solidFill>
                  <a:srgbClr val="303030"/>
                </a:solidFill>
                <a:cs typeface="Al Nile" pitchFamily="2" charset="-78"/>
              </a:rPr>
              <a:t>X-band </a:t>
            </a:r>
            <a:r>
              <a:rPr sz="1600" dirty="0">
                <a:ln w="0" cap="flat">
                  <a:noFill/>
                  <a:prstDash val="solid"/>
                  <a:miter lim="400000"/>
                </a:ln>
                <a:solidFill>
                  <a:srgbClr val="303030"/>
                </a:solidFill>
                <a:cs typeface="Al Nile" pitchFamily="2" charset="-78"/>
              </a:rPr>
              <a:t>cavities</a:t>
            </a:r>
          </a:p>
          <a:p>
            <a:pPr marL="177800" indent="-177800" defTabSz="228600">
              <a:spcBef>
                <a:spcPts val="800"/>
              </a:spcBef>
              <a:buClr>
                <a:srgbClr val="000000"/>
              </a:buClr>
              <a:buSzPct val="100000"/>
              <a:buFont typeface="Times"/>
              <a:buChar char="•"/>
              <a:defRPr sz="3200">
                <a:ln w="0" cap="flat">
                  <a:solidFill>
                    <a:srgbClr val="000000"/>
                  </a:solidFill>
                  <a:prstDash val="solid"/>
                  <a:miter lim="400000"/>
                </a:ln>
              </a:defRPr>
            </a:pPr>
            <a:r>
              <a:rPr sz="1600" dirty="0">
                <a:ln w="0" cap="flat">
                  <a:noFill/>
                  <a:prstDash val="solid"/>
                  <a:miter lim="400000"/>
                </a:ln>
                <a:solidFill>
                  <a:srgbClr val="303030"/>
                </a:solidFill>
                <a:cs typeface="Al Nile" pitchFamily="2" charset="-78"/>
              </a:rPr>
              <a:t>The CTF3 (CLIC Test Facility at CERN) programme addressed all </a:t>
            </a:r>
            <a:r>
              <a:rPr lang="en-US" sz="1600" dirty="0">
                <a:ln w="0" cap="flat">
                  <a:noFill/>
                  <a:prstDash val="solid"/>
                  <a:miter lim="400000"/>
                </a:ln>
                <a:solidFill>
                  <a:srgbClr val="303030"/>
                </a:solidFill>
                <a:cs typeface="Al Nile" pitchFamily="2" charset="-78"/>
              </a:rPr>
              <a:t>two</a:t>
            </a:r>
            <a:r>
              <a:rPr sz="1600" dirty="0">
                <a:ln w="0" cap="flat">
                  <a:noFill/>
                  <a:prstDash val="solid"/>
                  <a:miter lim="400000"/>
                </a:ln>
                <a:solidFill>
                  <a:srgbClr val="303030"/>
                </a:solidFill>
                <a:cs typeface="Al Nile" pitchFamily="2" charset="-78"/>
              </a:rPr>
              <a:t>-beam issu</a:t>
            </a:r>
            <a:r>
              <a:rPr lang="en-US" sz="1600" dirty="0">
                <a:ln w="0" cap="flat">
                  <a:noFill/>
                  <a:prstDash val="solid"/>
                  <a:miter lim="400000"/>
                </a:ln>
                <a:solidFill>
                  <a:srgbClr val="303030"/>
                </a:solidFill>
                <a:cs typeface="Al Nile" pitchFamily="2" charset="-78"/>
              </a:rPr>
              <a:t>es</a:t>
            </a:r>
          </a:p>
          <a:p>
            <a:pPr marL="177800" indent="-177800" defTabSz="228600">
              <a:spcBef>
                <a:spcPts val="800"/>
              </a:spcBef>
              <a:buClr>
                <a:srgbClr val="000000"/>
              </a:buClr>
              <a:buSzPct val="100000"/>
              <a:buFont typeface="Times"/>
              <a:buChar char="•"/>
              <a:defRPr sz="3200">
                <a:ln w="0" cap="flat">
                  <a:solidFill>
                    <a:srgbClr val="000000"/>
                  </a:solidFill>
                  <a:prstDash val="solid"/>
                  <a:miter lim="400000"/>
                </a:ln>
              </a:defRPr>
            </a:pPr>
            <a:r>
              <a:rPr lang="en-US" sz="1600" dirty="0">
                <a:ln w="0" cap="flat">
                  <a:noFill/>
                  <a:prstDash val="solid"/>
                  <a:miter lim="400000"/>
                </a:ln>
                <a:solidFill>
                  <a:srgbClr val="303030"/>
                </a:solidFill>
                <a:cs typeface="Al Nile" pitchFamily="2" charset="-78"/>
              </a:rPr>
              <a:t>X-band technology developed and verified with prototyping, test-stands, and use in smaller systems and linacs </a:t>
            </a:r>
            <a:endParaRPr sz="1600" dirty="0">
              <a:ln w="0" cap="flat">
                <a:noFill/>
                <a:prstDash val="solid"/>
                <a:miter lim="400000"/>
              </a:ln>
              <a:solidFill>
                <a:srgbClr val="303030"/>
              </a:solidFill>
              <a:cs typeface="Al Nile" pitchFamily="2" charset="-78"/>
            </a:endParaRPr>
          </a:p>
          <a:p>
            <a:pPr marL="177800" indent="-177800" defTabSz="228600">
              <a:spcBef>
                <a:spcPts val="800"/>
              </a:spcBef>
              <a:buClr>
                <a:srgbClr val="000000"/>
              </a:buClr>
              <a:buSzPct val="100000"/>
              <a:buFont typeface="Times"/>
              <a:buChar char="•"/>
              <a:defRPr sz="3200">
                <a:ln w="0" cap="flat">
                  <a:solidFill>
                    <a:srgbClr val="000000"/>
                  </a:solidFill>
                  <a:prstDash val="solid"/>
                  <a:miter lim="400000"/>
                </a:ln>
              </a:defRPr>
            </a:pPr>
            <a:r>
              <a:rPr sz="1600" dirty="0">
                <a:ln w="0" cap="flat">
                  <a:noFill/>
                  <a:prstDash val="solid"/>
                  <a:miter lim="400000"/>
                </a:ln>
                <a:solidFill>
                  <a:srgbClr val="303030"/>
                </a:solidFill>
                <a:cs typeface="Al Nile" pitchFamily="2" charset="-78"/>
              </a:rPr>
              <a:t>Two C-band XFELS (SACLA and </a:t>
            </a:r>
            <a:r>
              <a:rPr sz="1600" dirty="0" err="1">
                <a:ln w="0" cap="flat">
                  <a:noFill/>
                  <a:prstDash val="solid"/>
                  <a:miter lim="400000"/>
                </a:ln>
                <a:solidFill>
                  <a:srgbClr val="303030"/>
                </a:solidFill>
                <a:cs typeface="Al Nile" pitchFamily="2" charset="-78"/>
              </a:rPr>
              <a:t>SwissFEL</a:t>
            </a:r>
            <a:r>
              <a:rPr lang="en-US" sz="1600" dirty="0">
                <a:ln w="0" cap="flat">
                  <a:noFill/>
                  <a:prstDash val="solid"/>
                  <a:miter lim="400000"/>
                </a:ln>
                <a:solidFill>
                  <a:srgbClr val="303030"/>
                </a:solidFill>
                <a:cs typeface="Al Nile" pitchFamily="2" charset="-78"/>
              </a:rPr>
              <a:t> – the latter particularly relevant</a:t>
            </a:r>
            <a:r>
              <a:rPr sz="1600" dirty="0">
                <a:ln w="0" cap="flat">
                  <a:noFill/>
                  <a:prstDash val="solid"/>
                  <a:miter lim="400000"/>
                </a:ln>
                <a:solidFill>
                  <a:srgbClr val="303030"/>
                </a:solidFill>
                <a:cs typeface="Al Nile" pitchFamily="2" charset="-78"/>
              </a:rPr>
              <a:t>) now operational: large-scale demonstrations of normal-conducting, high-frequency, low-emittance linacs</a:t>
            </a:r>
            <a:r>
              <a:rPr lang="en-US" sz="1600" dirty="0">
                <a:ln w="0" cap="flat">
                  <a:noFill/>
                  <a:prstDash val="solid"/>
                  <a:miter lim="400000"/>
                </a:ln>
                <a:solidFill>
                  <a:srgbClr val="303030"/>
                </a:solidFill>
                <a:cs typeface="Al Nile" pitchFamily="2" charset="-78"/>
              </a:rPr>
              <a:t>. Also ongoing, 1 GeV X-band linac at LNF (EUPRAXIA)</a:t>
            </a:r>
          </a:p>
          <a:p>
            <a:pPr marL="177800" indent="-177800" defTabSz="228600">
              <a:spcBef>
                <a:spcPts val="800"/>
              </a:spcBef>
              <a:buClr>
                <a:srgbClr val="000000"/>
              </a:buClr>
              <a:buSzPct val="100000"/>
              <a:buFont typeface="Times"/>
              <a:buChar char="•"/>
              <a:defRPr sz="3200">
                <a:ln w="0" cap="flat">
                  <a:solidFill>
                    <a:srgbClr val="000000"/>
                  </a:solidFill>
                  <a:prstDash val="solid"/>
                  <a:miter lim="400000"/>
                </a:ln>
              </a:defRPr>
            </a:pPr>
            <a:r>
              <a:rPr lang="en-US" sz="1600" dirty="0">
                <a:ln w="0" cap="flat">
                  <a:noFill/>
                  <a:prstDash val="solid"/>
                  <a:miter lim="400000"/>
                </a:ln>
                <a:solidFill>
                  <a:srgbClr val="303030"/>
                </a:solidFill>
                <a:cs typeface="Al Nile" pitchFamily="2" charset="-78"/>
              </a:rPr>
              <a:t>High efficiency power sources  </a:t>
            </a:r>
            <a:endParaRPr sz="1600" dirty="0">
              <a:ln w="0" cap="flat">
                <a:noFill/>
                <a:prstDash val="solid"/>
                <a:miter lim="400000"/>
              </a:ln>
              <a:solidFill>
                <a:srgbClr val="303030"/>
              </a:solidFill>
              <a:cs typeface="Al Nile" pitchFamily="2" charset="-78"/>
            </a:endParaRPr>
          </a:p>
        </p:txBody>
      </p:sp>
      <p:pic>
        <p:nvPicPr>
          <p:cNvPr id="10" name="Picture 9" descr="ctf3_highres-2.pdf">
            <a:extLst>
              <a:ext uri="{FF2B5EF4-FFF2-40B4-BE49-F238E27FC236}">
                <a16:creationId xmlns:a16="http://schemas.microsoft.com/office/drawing/2014/main" id="{69AE4C80-441F-3901-7877-A44AC9BBF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9175" y="31073"/>
            <a:ext cx="1894300" cy="1381704"/>
          </a:xfrm>
          <a:prstGeom prst="rect">
            <a:avLst/>
          </a:prstGeom>
        </p:spPr>
      </p:pic>
      <p:pic>
        <p:nvPicPr>
          <p:cNvPr id="11" name="Picture 10">
            <a:extLst>
              <a:ext uri="{FF2B5EF4-FFF2-40B4-BE49-F238E27FC236}">
                <a16:creationId xmlns:a16="http://schemas.microsoft.com/office/drawing/2014/main" id="{863255F5-83C0-C0F4-E19B-3A30AB8ED8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749" t="70427" r="55434"/>
          <a:stretch/>
        </p:blipFill>
        <p:spPr>
          <a:xfrm>
            <a:off x="9883192" y="8737"/>
            <a:ext cx="2353131" cy="1501777"/>
          </a:xfrm>
          <a:prstGeom prst="rect">
            <a:avLst/>
          </a:prstGeom>
          <a:solidFill>
            <a:schemeClr val="bg1"/>
          </a:solidFill>
        </p:spPr>
      </p:pic>
      <p:pic>
        <p:nvPicPr>
          <p:cNvPr id="2" name="SwissFEL_header.jpg" descr="SwissFEL_header.jpg">
            <a:extLst>
              <a:ext uri="{FF2B5EF4-FFF2-40B4-BE49-F238E27FC236}">
                <a16:creationId xmlns:a16="http://schemas.microsoft.com/office/drawing/2014/main" id="{13668F7E-72AE-C2F1-4EAA-635E8BB2E0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5780" y="5305335"/>
            <a:ext cx="4610577" cy="1535409"/>
          </a:xfrm>
          <a:prstGeom prst="rect">
            <a:avLst/>
          </a:prstGeom>
          <a:ln w="12700">
            <a:miter lim="400000"/>
          </a:ln>
        </p:spPr>
      </p:pic>
      <p:sp>
        <p:nvSpPr>
          <p:cNvPr id="3" name="Rectangle">
            <a:extLst>
              <a:ext uri="{FF2B5EF4-FFF2-40B4-BE49-F238E27FC236}">
                <a16:creationId xmlns:a16="http://schemas.microsoft.com/office/drawing/2014/main" id="{75C4A3CD-098C-2A3F-6A42-AFECB5273207}"/>
              </a:ext>
            </a:extLst>
          </p:cNvPr>
          <p:cNvSpPr/>
          <p:nvPr/>
        </p:nvSpPr>
        <p:spPr>
          <a:xfrm>
            <a:off x="7555780" y="5202857"/>
            <a:ext cx="2745791" cy="1624071"/>
          </a:xfrm>
          <a:prstGeom prst="rect">
            <a:avLst/>
          </a:prstGeom>
          <a:gradFill>
            <a:gsLst>
              <a:gs pos="0">
                <a:srgbClr val="FFFFFF">
                  <a:alpha val="0"/>
                </a:srgbClr>
              </a:gs>
              <a:gs pos="100000">
                <a:srgbClr val="FFFFFF"/>
              </a:gs>
            </a:gsLst>
            <a:lin ang="10800000"/>
          </a:grad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mn-ea"/>
              <a:cs typeface="Gill Sans"/>
              <a:sym typeface="Gill Sans"/>
            </a:endParaRPr>
          </a:p>
        </p:txBody>
      </p:sp>
      <p:pic>
        <p:nvPicPr>
          <p:cNvPr id="4" name="Picture 3">
            <a:extLst>
              <a:ext uri="{FF2B5EF4-FFF2-40B4-BE49-F238E27FC236}">
                <a16:creationId xmlns:a16="http://schemas.microsoft.com/office/drawing/2014/main" id="{12B04D03-DFFA-2707-C076-12B9BAE20C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0765" y="5297826"/>
            <a:ext cx="766999" cy="1508820"/>
          </a:xfrm>
          <a:prstGeom prst="rect">
            <a:avLst/>
          </a:prstGeom>
        </p:spPr>
      </p:pic>
      <p:pic>
        <p:nvPicPr>
          <p:cNvPr id="6" name="Picture 1">
            <a:extLst>
              <a:ext uri="{FF2B5EF4-FFF2-40B4-BE49-F238E27FC236}">
                <a16:creationId xmlns:a16="http://schemas.microsoft.com/office/drawing/2014/main" id="{10B14C0E-8695-0FFF-C89A-629E4621D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3675" y="1662657"/>
            <a:ext cx="3579599" cy="162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5">
            <a:extLst>
              <a:ext uri="{FF2B5EF4-FFF2-40B4-BE49-F238E27FC236}">
                <a16:creationId xmlns:a16="http://schemas.microsoft.com/office/drawing/2014/main" id="{6600057A-187D-5F56-CBF6-CA8DBFC1C7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0256" y="3416438"/>
            <a:ext cx="2849653" cy="1626748"/>
          </a:xfrm>
          <a:prstGeom prst="rect">
            <a:avLst/>
          </a:prstGeom>
        </p:spPr>
      </p:pic>
      <p:pic>
        <p:nvPicPr>
          <p:cNvPr id="8" name="Picture 7">
            <a:extLst>
              <a:ext uri="{FF2B5EF4-FFF2-40B4-BE49-F238E27FC236}">
                <a16:creationId xmlns:a16="http://schemas.microsoft.com/office/drawing/2014/main" id="{9E549645-3CB9-0958-1266-36A5E38B7F8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756803" y="5310731"/>
            <a:ext cx="3406937" cy="1438241"/>
          </a:xfrm>
          <a:prstGeom prst="rect">
            <a:avLst/>
          </a:prstGeom>
        </p:spPr>
      </p:pic>
      <p:sp>
        <p:nvSpPr>
          <p:cNvPr id="5" name="Slide Number Placeholder 3">
            <a:extLst>
              <a:ext uri="{FF2B5EF4-FFF2-40B4-BE49-F238E27FC236}">
                <a16:creationId xmlns:a16="http://schemas.microsoft.com/office/drawing/2014/main" id="{CE110059-8E2B-1198-9875-ED15FCDE570B}"/>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11</a:t>
            </a:fld>
            <a:r>
              <a:rPr lang="en-US" dirty="0">
                <a:solidFill>
                  <a:prstClr val="black">
                    <a:tint val="75000"/>
                  </a:prstClr>
                </a:solidFill>
                <a:latin typeface="Calibri" panose="020F0502020204030204"/>
              </a:rPr>
              <a:t>/24</a:t>
            </a:r>
          </a:p>
        </p:txBody>
      </p:sp>
      <p:sp>
        <p:nvSpPr>
          <p:cNvPr id="12" name="TextBox 11">
            <a:extLst>
              <a:ext uri="{FF2B5EF4-FFF2-40B4-BE49-F238E27FC236}">
                <a16:creationId xmlns:a16="http://schemas.microsoft.com/office/drawing/2014/main" id="{9771E808-5740-A144-12D7-FFC27D9644AD}"/>
              </a:ext>
            </a:extLst>
          </p:cNvPr>
          <p:cNvSpPr txBox="1"/>
          <p:nvPr/>
        </p:nvSpPr>
        <p:spPr>
          <a:xfrm>
            <a:off x="335360" y="6052236"/>
            <a:ext cx="1841921" cy="646331"/>
          </a:xfrm>
          <a:prstGeom prst="rect">
            <a:avLst/>
          </a:prstGeom>
          <a:noFill/>
        </p:spPr>
        <p:txBody>
          <a:bodyPr wrap="square" lIns="0" tIns="0" rIns="0" bIns="0" rtlCol="0">
            <a:spAutoFit/>
          </a:bodyPr>
          <a:lstStyle/>
          <a:p>
            <a:pPr algn="l"/>
            <a:r>
              <a:rPr lang="en-GB" sz="1400" dirty="0">
                <a:solidFill>
                  <a:srgbClr val="303030"/>
                </a:solidFill>
              </a:rPr>
              <a:t>See much more in talk yesterday by Walter Wuensch: (</a:t>
            </a:r>
            <a:r>
              <a:rPr lang="en-GB" sz="1400" dirty="0">
                <a:solidFill>
                  <a:srgbClr val="303030"/>
                </a:solidFill>
                <a:hlinkClick r:id="rId11"/>
              </a:rPr>
              <a:t>LINK</a:t>
            </a:r>
            <a:r>
              <a:rPr lang="en-GB" sz="1400" dirty="0">
                <a:solidFill>
                  <a:srgbClr val="303030"/>
                </a:solidFill>
              </a:rPr>
              <a:t>)</a:t>
            </a:r>
          </a:p>
        </p:txBody>
      </p:sp>
    </p:spTree>
    <p:extLst>
      <p:ext uri="{BB962C8B-B14F-4D97-AF65-F5344CB8AC3E}">
        <p14:creationId xmlns:p14="http://schemas.microsoft.com/office/powerpoint/2010/main" val="3597387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50B49C9-9582-DC9E-A062-E6C55E27233E}"/>
              </a:ext>
            </a:extLst>
          </p:cNvPr>
          <p:cNvSpPr txBox="1">
            <a:spLocks/>
          </p:cNvSpPr>
          <p:nvPr/>
        </p:nvSpPr>
        <p:spPr>
          <a:xfrm>
            <a:off x="-1" y="1"/>
            <a:ext cx="12204000" cy="432000"/>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500" kern="1200">
                <a:solidFill>
                  <a:schemeClr val="tx1"/>
                </a:solidFill>
                <a:latin typeface="+mj-lt"/>
                <a:ea typeface="ＭＳ Ｐゴシック" panose="020B0600070205080204"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28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From the ILC250 accelerator facility to the CERN SCRF LCF   </a:t>
            </a:r>
            <a:endParaRPr kumimoji="1" lang="en-GB" sz="28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Slide Number Placeholder 20">
            <a:extLst>
              <a:ext uri="{FF2B5EF4-FFF2-40B4-BE49-F238E27FC236}">
                <a16:creationId xmlns:a16="http://schemas.microsoft.com/office/drawing/2014/main" id="{B45F2C66-0C88-0356-B4C8-9C5C536B68DF}"/>
              </a:ext>
            </a:extLst>
          </p:cNvPr>
          <p:cNvSpPr>
            <a:spLocks noGrp="1"/>
          </p:cNvSpPr>
          <p:nvPr>
            <p:ph type="sldNum" sz="quarter" idx="12"/>
          </p:nvPr>
        </p:nvSpPr>
        <p:spPr/>
        <p:txBody>
          <a:bodyPr/>
          <a:lstStyle/>
          <a:p>
            <a:fld id="{13B785C8-9A38-DB47-B803-499E7784EBDF}" type="slidenum">
              <a:rPr lang="en-CH" sz="1600" smtClean="0">
                <a:latin typeface="Arial" panose="020B0604020202020204" pitchFamily="34" charset="0"/>
                <a:cs typeface="Arial" panose="020B0604020202020204" pitchFamily="34" charset="0"/>
              </a:rPr>
              <a:t>12</a:t>
            </a:fld>
            <a:endParaRPr lang="en-CH" sz="160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A072099C-C14D-CF63-7B65-3A0E99F5A383}"/>
              </a:ext>
            </a:extLst>
          </p:cNvPr>
          <p:cNvPicPr>
            <a:picLocks noChangeAspect="1"/>
          </p:cNvPicPr>
          <p:nvPr/>
        </p:nvPicPr>
        <p:blipFill>
          <a:blip r:embed="rId3"/>
          <a:stretch>
            <a:fillRect/>
          </a:stretch>
        </p:blipFill>
        <p:spPr>
          <a:xfrm>
            <a:off x="368676" y="1020326"/>
            <a:ext cx="6906364" cy="2192650"/>
          </a:xfrm>
          <a:prstGeom prst="rect">
            <a:avLst/>
          </a:prstGeom>
        </p:spPr>
      </p:pic>
      <p:pic>
        <p:nvPicPr>
          <p:cNvPr id="23" name="Picture 22">
            <a:extLst>
              <a:ext uri="{FF2B5EF4-FFF2-40B4-BE49-F238E27FC236}">
                <a16:creationId xmlns:a16="http://schemas.microsoft.com/office/drawing/2014/main" id="{3D89A42B-3AB8-9ABD-1493-D1013BCB8445}"/>
              </a:ext>
            </a:extLst>
          </p:cNvPr>
          <p:cNvPicPr>
            <a:picLocks noChangeAspect="1"/>
          </p:cNvPicPr>
          <p:nvPr/>
        </p:nvPicPr>
        <p:blipFill>
          <a:blip r:embed="rId4"/>
          <a:stretch>
            <a:fillRect/>
          </a:stretch>
        </p:blipFill>
        <p:spPr>
          <a:xfrm>
            <a:off x="7104112" y="848286"/>
            <a:ext cx="4809392" cy="2610278"/>
          </a:xfrm>
          <a:prstGeom prst="rect">
            <a:avLst/>
          </a:prstGeom>
          <a:ln>
            <a:solidFill>
              <a:schemeClr val="bg2"/>
            </a:solidFill>
          </a:ln>
        </p:spPr>
      </p:pic>
      <p:sp>
        <p:nvSpPr>
          <p:cNvPr id="7" name="TextBox 6">
            <a:extLst>
              <a:ext uri="{FF2B5EF4-FFF2-40B4-BE49-F238E27FC236}">
                <a16:creationId xmlns:a16="http://schemas.microsoft.com/office/drawing/2014/main" id="{0F9FE777-4090-0CFF-FE8E-89E3C0B3111F}"/>
              </a:ext>
            </a:extLst>
          </p:cNvPr>
          <p:cNvSpPr txBox="1"/>
          <p:nvPr/>
        </p:nvSpPr>
        <p:spPr>
          <a:xfrm>
            <a:off x="4711390" y="922220"/>
            <a:ext cx="1466569"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Undulator based polarized positron source</a:t>
            </a:r>
          </a:p>
        </p:txBody>
      </p:sp>
      <p:pic>
        <p:nvPicPr>
          <p:cNvPr id="3" name="Picture 2">
            <a:extLst>
              <a:ext uri="{FF2B5EF4-FFF2-40B4-BE49-F238E27FC236}">
                <a16:creationId xmlns:a16="http://schemas.microsoft.com/office/drawing/2014/main" id="{9F4FBD35-0CF2-7BA4-B446-DF022DDE5E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101" y="3391766"/>
            <a:ext cx="2346499" cy="342032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52A26CD4-9AD8-E9FC-9F0A-FB62F366C9EE}"/>
              </a:ext>
            </a:extLst>
          </p:cNvPr>
          <p:cNvSpPr txBox="1"/>
          <p:nvPr/>
        </p:nvSpPr>
        <p:spPr>
          <a:xfrm>
            <a:off x="2501632" y="3391766"/>
            <a:ext cx="1434128" cy="1569660"/>
          </a:xfrm>
          <a:prstGeom prst="rect">
            <a:avLst/>
          </a:prstGeom>
          <a:noFill/>
        </p:spPr>
        <p:txBody>
          <a:bodyPr wrap="square">
            <a:spAutoFit/>
          </a:bodyPr>
          <a:lstStyle/>
          <a:p>
            <a:pPr algn="l"/>
            <a:r>
              <a:rPr lang="en-GB" sz="1200" dirty="0">
                <a:latin typeface="Arial" panose="020B0604020202020204" pitchFamily="34" charset="0"/>
                <a:cs typeface="Arial" panose="020B0604020202020204" pitchFamily="34" charset="0"/>
              </a:rPr>
              <a:t>The ILC implementation is extensively studies in Japan, civil engineering, integration locally, environmental impacts, etc </a:t>
            </a:r>
          </a:p>
        </p:txBody>
      </p:sp>
      <p:sp>
        <p:nvSpPr>
          <p:cNvPr id="2" name="Content Placeholder 4">
            <a:extLst>
              <a:ext uri="{FF2B5EF4-FFF2-40B4-BE49-F238E27FC236}">
                <a16:creationId xmlns:a16="http://schemas.microsoft.com/office/drawing/2014/main" id="{C9D98078-1F96-A56F-1F3C-3AED9AE2EBCD}"/>
              </a:ext>
            </a:extLst>
          </p:cNvPr>
          <p:cNvSpPr txBox="1">
            <a:spLocks/>
          </p:cNvSpPr>
          <p:nvPr/>
        </p:nvSpPr>
        <p:spPr>
          <a:xfrm>
            <a:off x="4518228" y="3704152"/>
            <a:ext cx="7338412" cy="2976566"/>
          </a:xfrm>
          <a:prstGeom prst="rect">
            <a:avLst/>
          </a:prstGeom>
          <a:solidFill>
            <a:schemeClr val="bg1"/>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latin typeface="Arial" panose="020B0604020202020204" pitchFamily="34" charset="0"/>
                <a:cs typeface="Arial" panose="020B0604020202020204" pitchFamily="34" charset="0"/>
              </a:rPr>
              <a:t>How would we implement a SCRF based LC at CERN:</a:t>
            </a:r>
          </a:p>
          <a:p>
            <a:pPr marL="342900" indent="-342900">
              <a:spcBef>
                <a:spcPts val="600"/>
              </a:spcBef>
            </a:pPr>
            <a:r>
              <a:rPr lang="en-GB" sz="1400" dirty="0">
                <a:latin typeface="Arial" panose="020B0604020202020204" pitchFamily="34" charset="0"/>
                <a:cs typeface="Arial" panose="020B0604020202020204" pitchFamily="34" charset="0"/>
              </a:rPr>
              <a:t>Consider implementation of energies above 250 GeV (even initially), similar to the ILC TDR, specifically 550 GeV </a:t>
            </a:r>
          </a:p>
          <a:p>
            <a:pPr marL="342900" indent="-342900">
              <a:spcBef>
                <a:spcPts val="600"/>
              </a:spcBef>
            </a:pPr>
            <a:r>
              <a:rPr lang="en-GB" sz="1400" dirty="0">
                <a:latin typeface="Arial" panose="020B0604020202020204" pitchFamily="34" charset="0"/>
                <a:cs typeface="Arial" panose="020B0604020202020204" pitchFamily="34" charset="0"/>
              </a:rPr>
              <a:t>Increase luminosity </a:t>
            </a:r>
            <a:r>
              <a:rPr lang="en-GB" sz="1400" dirty="0" err="1">
                <a:latin typeface="Arial" panose="020B0604020202020204" pitchFamily="34" charset="0"/>
                <a:cs typeface="Arial" panose="020B0604020202020204" pitchFamily="34" charset="0"/>
              </a:rPr>
              <a:t>wrt</a:t>
            </a:r>
            <a:r>
              <a:rPr lang="en-GB" sz="1400" dirty="0">
                <a:latin typeface="Arial" panose="020B0604020202020204" pitchFamily="34" charset="0"/>
                <a:cs typeface="Arial" panose="020B0604020202020204" pitchFamily="34" charset="0"/>
              </a:rPr>
              <a:t> to parameters used recently (</a:t>
            </a:r>
            <a:r>
              <a:rPr lang="en-GB" sz="1400" dirty="0" err="1">
                <a:latin typeface="Arial" panose="020B0604020202020204" pitchFamily="34" charset="0"/>
                <a:cs typeface="Arial" panose="020B0604020202020204" pitchFamily="34" charset="0"/>
              </a:rPr>
              <a:t>ILC@Japan</a:t>
            </a:r>
            <a:r>
              <a:rPr lang="en-GB" sz="1400" dirty="0">
                <a:latin typeface="Arial" panose="020B0604020202020204" pitchFamily="34" charset="0"/>
                <a:cs typeface="Arial" panose="020B0604020202020204" pitchFamily="34" charset="0"/>
              </a:rPr>
              <a:t>) and share on two IPs</a:t>
            </a:r>
          </a:p>
          <a:p>
            <a:pPr marL="609750" lvl="1" indent="-285750">
              <a:spcBef>
                <a:spcPts val="600"/>
              </a:spcBef>
            </a:pPr>
            <a:r>
              <a:rPr lang="en-GB" sz="1400" dirty="0">
                <a:latin typeface="Arial" panose="020B0604020202020204" pitchFamily="34" charset="0"/>
                <a:cs typeface="Arial" panose="020B0604020202020204" pitchFamily="34" charset="0"/>
              </a:rPr>
              <a:t>Key changes: Bunch trains 5 Hz to 10 Hz, double numbers of bunches per train </a:t>
            </a:r>
          </a:p>
          <a:p>
            <a:pPr marL="342900" indent="-342900">
              <a:spcBef>
                <a:spcPts val="600"/>
              </a:spcBef>
            </a:pPr>
            <a:r>
              <a:rPr lang="en-GB" sz="1400" dirty="0">
                <a:latin typeface="Arial" panose="020B0604020202020204" pitchFamily="34" charset="0"/>
                <a:cs typeface="Arial" panose="020B0604020202020204" pitchFamily="34" charset="0"/>
              </a:rPr>
              <a:t>Consider if such a facility can use improved or other RF technologies in the future (a true LC facility) – stimulate wide R&amp;D and open options for the future (see talk later today by </a:t>
            </a:r>
            <a:r>
              <a:rPr lang="en-GB" sz="1400" dirty="0" err="1">
                <a:latin typeface="Arial" panose="020B0604020202020204" pitchFamily="34" charset="0"/>
                <a:cs typeface="Arial" panose="020B0604020202020204" pitchFamily="34" charset="0"/>
              </a:rPr>
              <a:t>J.List</a:t>
            </a:r>
            <a:r>
              <a:rPr lang="en-GB" sz="1400" dirty="0">
                <a:latin typeface="Arial" panose="020B0604020202020204" pitchFamily="34" charset="0"/>
                <a:cs typeface="Arial" panose="020B0604020202020204" pitchFamily="34" charset="0"/>
              </a:rPr>
              <a:t>)</a:t>
            </a:r>
          </a:p>
          <a:p>
            <a:pPr marL="342900" indent="-342900">
              <a:spcBef>
                <a:spcPts val="600"/>
              </a:spcBef>
            </a:pPr>
            <a:endParaRPr lang="en-GB" sz="1400" dirty="0">
              <a:latin typeface="Arial" panose="020B0604020202020204" pitchFamily="34" charset="0"/>
              <a:cs typeface="Arial" panose="020B0604020202020204" pitchFamily="34" charset="0"/>
            </a:endParaRPr>
          </a:p>
          <a:p>
            <a:pPr marL="342900" indent="-342900">
              <a:spcBef>
                <a:spcPts val="600"/>
              </a:spcBef>
            </a:pPr>
            <a:r>
              <a:rPr lang="en-GB" sz="1400" dirty="0">
                <a:latin typeface="Arial" panose="020B0604020202020204" pitchFamily="34" charset="0"/>
                <a:cs typeface="Arial" panose="020B0604020202020204" pitchFamily="34" charset="0"/>
              </a:rPr>
              <a:t>Combine with CLIC footprint/studies as much as possible. </a:t>
            </a:r>
          </a:p>
          <a:p>
            <a:pPr marL="342900" indent="-342900">
              <a:spcBef>
                <a:spcPts val="600"/>
              </a:spcBef>
            </a:pPr>
            <a:r>
              <a:rPr lang="en-GB" sz="1400" dirty="0">
                <a:latin typeface="Arial" panose="020B0604020202020204" pitchFamily="34" charset="0"/>
                <a:cs typeface="Arial" panose="020B0604020202020204" pitchFamily="34" charset="0"/>
              </a:rPr>
              <a:t>Cost estimate as for CERN projects in CHF, with CE costs from CERN</a:t>
            </a:r>
          </a:p>
        </p:txBody>
      </p:sp>
      <p:sp>
        <p:nvSpPr>
          <p:cNvPr id="4" name="Slide Number Placeholder 3">
            <a:extLst>
              <a:ext uri="{FF2B5EF4-FFF2-40B4-BE49-F238E27FC236}">
                <a16:creationId xmlns:a16="http://schemas.microsoft.com/office/drawing/2014/main" id="{F0F63558-3EF1-DD46-C9AC-BC4AF40AAA9E}"/>
              </a:ext>
            </a:extLst>
          </p:cNvPr>
          <p:cNvSpPr txBox="1">
            <a:spLocks/>
          </p:cNvSpPr>
          <p:nvPr/>
        </p:nvSpPr>
        <p:spPr>
          <a:xfrm>
            <a:off x="932946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12</a:t>
            </a:fld>
            <a:r>
              <a:rPr lang="en-US" dirty="0">
                <a:solidFill>
                  <a:prstClr val="black">
                    <a:tint val="75000"/>
                  </a:prstClr>
                </a:solidFill>
                <a:latin typeface="Calibri" panose="020F0502020204030204"/>
              </a:rPr>
              <a:t>/24</a:t>
            </a:r>
          </a:p>
        </p:txBody>
      </p:sp>
      <p:sp>
        <p:nvSpPr>
          <p:cNvPr id="8" name="TextBox 7">
            <a:extLst>
              <a:ext uri="{FF2B5EF4-FFF2-40B4-BE49-F238E27FC236}">
                <a16:creationId xmlns:a16="http://schemas.microsoft.com/office/drawing/2014/main" id="{CFC5DEEF-DC57-FEE5-5C7A-79BB58699A00}"/>
              </a:ext>
            </a:extLst>
          </p:cNvPr>
          <p:cNvSpPr txBox="1"/>
          <p:nvPr/>
        </p:nvSpPr>
        <p:spPr>
          <a:xfrm>
            <a:off x="6816080" y="472169"/>
            <a:ext cx="1512168" cy="830997"/>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See more details in the presentation of Peter McIntosh yesterday (</a:t>
            </a:r>
            <a:r>
              <a:rPr lang="en-GB" sz="1200" dirty="0">
                <a:latin typeface="Arial" panose="020B0604020202020204" pitchFamily="34" charset="0"/>
                <a:cs typeface="Arial" panose="020B0604020202020204" pitchFamily="34" charset="0"/>
                <a:hlinkClick r:id="rId6"/>
              </a:rPr>
              <a:t>LINK</a:t>
            </a:r>
            <a:r>
              <a:rPr lang="en-GB"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3561464"/>
      </p:ext>
    </p:extLst>
  </p:cSld>
  <p:clrMapOvr>
    <a:masterClrMapping/>
  </p:clrMapOvr>
  <mc:AlternateContent xmlns:mc="http://schemas.openxmlformats.org/markup-compatibility/2006" xmlns:p14="http://schemas.microsoft.com/office/powerpoint/2010/main">
    <mc:Choice Requires="p14">
      <p:transition spd="slow" p14:dur="2000" advTm="31280"/>
    </mc:Choice>
    <mc:Fallback xmlns="">
      <p:transition spd="slow" advTm="3128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565-CA0C-28D2-5793-D251E2F0709D}"/>
              </a:ext>
            </a:extLst>
          </p:cNvPr>
          <p:cNvSpPr>
            <a:spLocks noGrp="1"/>
          </p:cNvSpPr>
          <p:nvPr>
            <p:ph type="title"/>
          </p:nvPr>
        </p:nvSpPr>
        <p:spPr>
          <a:xfrm>
            <a:off x="-34512" y="-27384"/>
            <a:ext cx="12204000" cy="432000"/>
          </a:xfrm>
          <a:solidFill>
            <a:srgbClr val="002060"/>
          </a:solidFill>
        </p:spPr>
        <p:txBody>
          <a:bodyPr vert="horz" lIns="0" tIns="0" rIns="0" bIns="0" rtlCol="0" anchor="ctr" anchorCtr="0">
            <a:normAutofit/>
          </a:bodyPr>
          <a:lstStyle/>
          <a:p>
            <a:pPr algn="ctr"/>
            <a:r>
              <a:rPr lang="en-US" sz="2800" b="0" kern="1200" dirty="0">
                <a:latin typeface="+mj-lt"/>
                <a:ea typeface="+mj-ea"/>
                <a:cs typeface="+mj-cs"/>
              </a:rPr>
              <a:t>LCF with SCRF </a:t>
            </a:r>
          </a:p>
        </p:txBody>
      </p:sp>
      <p:sp>
        <p:nvSpPr>
          <p:cNvPr id="4" name="Slide Number Placeholder 3">
            <a:extLst>
              <a:ext uri="{FF2B5EF4-FFF2-40B4-BE49-F238E27FC236}">
                <a16:creationId xmlns:a16="http://schemas.microsoft.com/office/drawing/2014/main" id="{B6A26F98-F6BF-58B6-E541-12BF220EFDD5}"/>
              </a:ext>
            </a:extLst>
          </p:cNvPr>
          <p:cNvSpPr>
            <a:spLocks noGrp="1"/>
          </p:cNvSpPr>
          <p:nvPr>
            <p:ph type="sldNum" sz="quarter" idx="11"/>
          </p:nvPr>
        </p:nvSpPr>
        <p:spPr/>
        <p:txBody>
          <a:bodyPr vert="horz" lIns="0" tIns="0" rIns="0" bIns="0" rtlCol="0" anchor="ctr">
            <a:normAutofit/>
          </a:bodyPr>
          <a:lstStyle/>
          <a:p>
            <a:pPr>
              <a:spcAft>
                <a:spcPts val="600"/>
              </a:spcAft>
            </a:pPr>
            <a:fld id="{36B5EA5A-BC32-A742-B11B-8E7414D5B535}" type="slidenum">
              <a:rPr lang="en-US" smtClean="0"/>
              <a:pPr>
                <a:spcAft>
                  <a:spcPts val="600"/>
                </a:spcAft>
              </a:pPr>
              <a:t>13</a:t>
            </a:fld>
            <a:endParaRPr lang="en-US"/>
          </a:p>
        </p:txBody>
      </p:sp>
      <p:sp>
        <p:nvSpPr>
          <p:cNvPr id="7" name="TextBox 6">
            <a:extLst>
              <a:ext uri="{FF2B5EF4-FFF2-40B4-BE49-F238E27FC236}">
                <a16:creationId xmlns:a16="http://schemas.microsoft.com/office/drawing/2014/main" id="{4DEC983C-267B-9998-50DA-53C1BE5AF408}"/>
              </a:ext>
            </a:extLst>
          </p:cNvPr>
          <p:cNvSpPr txBox="1"/>
          <p:nvPr/>
        </p:nvSpPr>
        <p:spPr>
          <a:xfrm>
            <a:off x="191344" y="699091"/>
            <a:ext cx="6912767" cy="4602117"/>
          </a:xfrm>
          <a:prstGeom prst="rect">
            <a:avLst/>
          </a:prstGeom>
        </p:spPr>
        <p:txBody>
          <a:bodyPr vert="horz" lIns="0" tIns="0" rIns="0" bIns="0" rtlCol="0">
            <a:normAutofit/>
          </a:bodyPr>
          <a:lstStyle/>
          <a:p>
            <a:pPr>
              <a:lnSpc>
                <a:spcPct val="90000"/>
              </a:lnSpc>
              <a:spcBef>
                <a:spcPts val="1800"/>
              </a:spcBef>
              <a:spcAft>
                <a:spcPts val="400"/>
              </a:spcAft>
            </a:pPr>
            <a:r>
              <a:rPr lang="en-US" sz="1700" dirty="0">
                <a:solidFill>
                  <a:schemeClr val="tx2">
                    <a:lumMod val="50000"/>
                  </a:schemeClr>
                </a:solidFill>
              </a:rPr>
              <a:t>Why SCRF:</a:t>
            </a:r>
          </a:p>
          <a:p>
            <a:pPr marL="285750" indent="-285750">
              <a:lnSpc>
                <a:spcPct val="90000"/>
              </a:lnSpc>
              <a:spcAft>
                <a:spcPts val="400"/>
              </a:spcAft>
              <a:buFont typeface="Arial" panose="020B0604020202020204" pitchFamily="34" charset="0"/>
              <a:buChar char="•"/>
            </a:pPr>
            <a:r>
              <a:rPr lang="en-US" sz="1700" dirty="0">
                <a:solidFill>
                  <a:schemeClr val="tx2">
                    <a:lumMod val="50000"/>
                  </a:schemeClr>
                </a:solidFill>
              </a:rPr>
              <a:t>Very detailed and mature technical design and </a:t>
            </a:r>
            <a:r>
              <a:rPr lang="en-US" sz="1700" dirty="0" err="1">
                <a:solidFill>
                  <a:schemeClr val="tx2">
                    <a:lumMod val="50000"/>
                  </a:schemeClr>
                </a:solidFill>
              </a:rPr>
              <a:t>industrialisation</a:t>
            </a:r>
            <a:r>
              <a:rPr lang="en-US" sz="1700" dirty="0">
                <a:solidFill>
                  <a:schemeClr val="tx2">
                    <a:lumMod val="50000"/>
                  </a:schemeClr>
                </a:solidFill>
              </a:rPr>
              <a:t>, several FEL linacs build and being operated</a:t>
            </a:r>
          </a:p>
          <a:p>
            <a:pPr marL="285750" indent="-285750">
              <a:lnSpc>
                <a:spcPct val="90000"/>
              </a:lnSpc>
              <a:spcAft>
                <a:spcPts val="400"/>
              </a:spcAft>
              <a:buFont typeface="Arial" panose="020B0604020202020204" pitchFamily="34" charset="0"/>
              <a:buChar char="•"/>
            </a:pPr>
            <a:r>
              <a:rPr lang="en-US" sz="1700" dirty="0">
                <a:solidFill>
                  <a:schemeClr val="tx2">
                    <a:lumMod val="50000"/>
                  </a:schemeClr>
                </a:solidFill>
              </a:rPr>
              <a:t>Can be upgraded in Energy and Luminosity </a:t>
            </a:r>
          </a:p>
          <a:p>
            <a:pPr marL="285750" indent="-285750">
              <a:lnSpc>
                <a:spcPct val="90000"/>
              </a:lnSpc>
              <a:spcAft>
                <a:spcPts val="400"/>
              </a:spcAft>
              <a:buFont typeface="Arial" panose="020B0604020202020204" pitchFamily="34" charset="0"/>
              <a:buChar char="•"/>
            </a:pPr>
            <a:r>
              <a:rPr lang="en-US" sz="1700" dirty="0">
                <a:solidFill>
                  <a:schemeClr val="tx2">
                    <a:lumMod val="50000"/>
                  </a:schemeClr>
                </a:solidFill>
              </a:rPr>
              <a:t>Worldwide interest in technology</a:t>
            </a:r>
          </a:p>
          <a:p>
            <a:pPr marL="285750" indent="-285750">
              <a:lnSpc>
                <a:spcPct val="90000"/>
              </a:lnSpc>
              <a:spcAft>
                <a:spcPts val="400"/>
              </a:spcAft>
              <a:buFont typeface="Arial" panose="020B0604020202020204" pitchFamily="34" charset="0"/>
              <a:buChar char="•"/>
            </a:pPr>
            <a:r>
              <a:rPr lang="en-US" sz="1700" dirty="0">
                <a:solidFill>
                  <a:schemeClr val="tx2">
                    <a:lumMod val="50000"/>
                  </a:schemeClr>
                </a:solidFill>
              </a:rPr>
              <a:t>Large technology interest in Europe (EUXFEL and several other projects), and leading industries in Europe </a:t>
            </a:r>
          </a:p>
          <a:p>
            <a:pPr marL="285750" lvl="1" indent="-285750">
              <a:lnSpc>
                <a:spcPct val="90000"/>
              </a:lnSpc>
              <a:spcAft>
                <a:spcPts val="400"/>
              </a:spcAft>
              <a:buFont typeface="Arial" panose="020B0604020202020204" pitchFamily="34" charset="0"/>
              <a:buChar char="•"/>
            </a:pPr>
            <a:r>
              <a:rPr lang="en-US" sz="1700" dirty="0">
                <a:solidFill>
                  <a:schemeClr val="tx2">
                    <a:lumMod val="50000"/>
                  </a:schemeClr>
                </a:solidFill>
              </a:rPr>
              <a:t>Could it be exploited to reduce work and financial  load on CERN during the HL period (lab support outside for in-kind cryomodules for example as foreseen for ILC – and also in Europe) ? </a:t>
            </a:r>
          </a:p>
          <a:p>
            <a:pPr marL="285750" lvl="1" indent="-285750">
              <a:lnSpc>
                <a:spcPct val="90000"/>
              </a:lnSpc>
              <a:spcAft>
                <a:spcPts val="400"/>
              </a:spcAft>
              <a:buFont typeface="Arial" panose="020B0604020202020204" pitchFamily="34" charset="0"/>
              <a:buChar char="•"/>
            </a:pPr>
            <a:r>
              <a:rPr lang="en-US" sz="1700" dirty="0">
                <a:solidFill>
                  <a:schemeClr val="tx2">
                    <a:lumMod val="50000"/>
                  </a:schemeClr>
                </a:solidFill>
              </a:rPr>
              <a:t>Can this be turned into a financing advantage and/or schedule advancement ?  </a:t>
            </a:r>
          </a:p>
          <a:p>
            <a:pPr marL="0" lvl="1">
              <a:lnSpc>
                <a:spcPct val="90000"/>
              </a:lnSpc>
              <a:spcBef>
                <a:spcPts val="1800"/>
              </a:spcBef>
              <a:spcAft>
                <a:spcPts val="400"/>
              </a:spcAft>
            </a:pPr>
            <a:endParaRPr lang="en-US" sz="1600" dirty="0">
              <a:solidFill>
                <a:schemeClr val="tx2">
                  <a:lumMod val="50000"/>
                </a:schemeClr>
              </a:solidFill>
            </a:endParaRPr>
          </a:p>
        </p:txBody>
      </p:sp>
      <p:pic>
        <p:nvPicPr>
          <p:cNvPr id="8" name="Picture 7">
            <a:extLst>
              <a:ext uri="{FF2B5EF4-FFF2-40B4-BE49-F238E27FC236}">
                <a16:creationId xmlns:a16="http://schemas.microsoft.com/office/drawing/2014/main" id="{5FA67CE6-84FD-9BA1-84CE-9B2C25E37A5C}"/>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a:fillRect/>
          </a:stretch>
        </p:blipFill>
        <p:spPr>
          <a:xfrm>
            <a:off x="7176120" y="620414"/>
            <a:ext cx="4989636" cy="5140867"/>
          </a:xfrm>
          <a:prstGeom prst="rect">
            <a:avLst/>
          </a:prstGeom>
          <a:noFill/>
        </p:spPr>
      </p:pic>
      <p:sp>
        <p:nvSpPr>
          <p:cNvPr id="3" name="Slide Number Placeholder 3">
            <a:extLst>
              <a:ext uri="{FF2B5EF4-FFF2-40B4-BE49-F238E27FC236}">
                <a16:creationId xmlns:a16="http://schemas.microsoft.com/office/drawing/2014/main" id="{6BD6CC92-3525-F96F-BAB3-1C3755E706E0}"/>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13</a:t>
            </a:fld>
            <a:r>
              <a:rPr lang="en-US" dirty="0">
                <a:solidFill>
                  <a:prstClr val="black">
                    <a:tint val="75000"/>
                  </a:prstClr>
                </a:solidFill>
                <a:latin typeface="Calibri" panose="020F0502020204030204"/>
              </a:rPr>
              <a:t>/24</a:t>
            </a:r>
          </a:p>
        </p:txBody>
      </p:sp>
      <p:pic>
        <p:nvPicPr>
          <p:cNvPr id="5" name="Picture 4">
            <a:extLst>
              <a:ext uri="{FF2B5EF4-FFF2-40B4-BE49-F238E27FC236}">
                <a16:creationId xmlns:a16="http://schemas.microsoft.com/office/drawing/2014/main" id="{3C5F1689-4873-2525-3469-B795DB77493B}"/>
              </a:ext>
            </a:extLst>
          </p:cNvPr>
          <p:cNvPicPr>
            <a:picLocks noChangeAspect="1"/>
          </p:cNvPicPr>
          <p:nvPr/>
        </p:nvPicPr>
        <p:blipFill>
          <a:blip r:embed="rId4"/>
          <a:stretch>
            <a:fillRect/>
          </a:stretch>
        </p:blipFill>
        <p:spPr>
          <a:xfrm>
            <a:off x="2495600" y="3699191"/>
            <a:ext cx="4462264" cy="2955579"/>
          </a:xfrm>
          <a:prstGeom prst="rect">
            <a:avLst/>
          </a:prstGeom>
        </p:spPr>
      </p:pic>
      <p:sp>
        <p:nvSpPr>
          <p:cNvPr id="9" name="Rectangle 8">
            <a:extLst>
              <a:ext uri="{FF2B5EF4-FFF2-40B4-BE49-F238E27FC236}">
                <a16:creationId xmlns:a16="http://schemas.microsoft.com/office/drawing/2014/main" id="{09517923-A1EF-0FDA-EC77-FB9D25202BBC}"/>
              </a:ext>
            </a:extLst>
          </p:cNvPr>
          <p:cNvSpPr/>
          <p:nvPr/>
        </p:nvSpPr>
        <p:spPr>
          <a:xfrm>
            <a:off x="2279576" y="3699191"/>
            <a:ext cx="720080" cy="1962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0698F7F-A17E-D8A5-2604-2B5032BEA4FC}"/>
              </a:ext>
            </a:extLst>
          </p:cNvPr>
          <p:cNvSpPr txBox="1"/>
          <p:nvPr/>
        </p:nvSpPr>
        <p:spPr>
          <a:xfrm>
            <a:off x="7176120" y="5949280"/>
            <a:ext cx="2991588" cy="246221"/>
          </a:xfrm>
          <a:prstGeom prst="rect">
            <a:avLst/>
          </a:prstGeom>
          <a:noFill/>
        </p:spPr>
        <p:txBody>
          <a:bodyPr wrap="none" lIns="0" tIns="0" rIns="0" bIns="0" rtlCol="0">
            <a:spAutoFit/>
          </a:bodyPr>
          <a:lstStyle/>
          <a:p>
            <a:pPr algn="l"/>
            <a:r>
              <a:rPr lang="en-GB" sz="1600" dirty="0">
                <a:solidFill>
                  <a:srgbClr val="303030"/>
                </a:solidFill>
              </a:rPr>
              <a:t>EU-XFEL performance 2024-25  </a:t>
            </a:r>
          </a:p>
        </p:txBody>
      </p:sp>
    </p:spTree>
    <p:extLst>
      <p:ext uri="{BB962C8B-B14F-4D97-AF65-F5344CB8AC3E}">
        <p14:creationId xmlns:p14="http://schemas.microsoft.com/office/powerpoint/2010/main" val="225618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926E-B500-CB4D-95AA-D32548236052}"/>
              </a:ext>
            </a:extLst>
          </p:cNvPr>
          <p:cNvSpPr>
            <a:spLocks noGrp="1"/>
          </p:cNvSpPr>
          <p:nvPr>
            <p:ph type="title"/>
          </p:nvPr>
        </p:nvSpPr>
        <p:spPr>
          <a:xfrm>
            <a:off x="0" y="-16533"/>
            <a:ext cx="12204000" cy="432000"/>
          </a:xfrm>
          <a:solidFill>
            <a:srgbClr val="002060"/>
          </a:solidFill>
        </p:spPr>
        <p:txBody>
          <a:bodyPr/>
          <a:lstStyle/>
          <a:p>
            <a:pPr algn="ctr"/>
            <a:r>
              <a:rPr lang="en-US" sz="2800" b="0" dirty="0">
                <a:solidFill>
                  <a:schemeClr val="bg1"/>
                </a:solidFill>
                <a:latin typeface="+mn-lt"/>
              </a:rPr>
              <a:t>Luminosity related studies – examples </a:t>
            </a:r>
          </a:p>
        </p:txBody>
      </p:sp>
      <p:pic>
        <p:nvPicPr>
          <p:cNvPr id="4" name="Picture 3">
            <a:extLst>
              <a:ext uri="{FF2B5EF4-FFF2-40B4-BE49-F238E27FC236}">
                <a16:creationId xmlns:a16="http://schemas.microsoft.com/office/drawing/2014/main" id="{44BABFCA-C9B3-624E-9CF4-599A9CEC77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0255" y="3946863"/>
            <a:ext cx="1025328" cy="1346963"/>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08A24CD3-6F0C-094C-9842-C37D1F47E78F}"/>
              </a:ext>
            </a:extLst>
          </p:cNvPr>
          <p:cNvSpPr txBox="1">
            <a:spLocks/>
          </p:cNvSpPr>
          <p:nvPr/>
        </p:nvSpPr>
        <p:spPr>
          <a:xfrm>
            <a:off x="3267826" y="633826"/>
            <a:ext cx="5924518" cy="3313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2700" indent="-12700">
              <a:spcBef>
                <a:spcPts val="600"/>
              </a:spcBef>
              <a:buNone/>
              <a:defRPr/>
            </a:pPr>
            <a:r>
              <a:rPr lang="en-US" sz="1800" dirty="0">
                <a:solidFill>
                  <a:srgbClr val="303030"/>
                </a:solidFill>
                <a:latin typeface="+mn-lt"/>
                <a:cs typeface="Avenir Book"/>
                <a:sym typeface="Symbol" charset="0"/>
              </a:rPr>
              <a:t>Low emittance damping rings, preservation to the IP, final focus </a:t>
            </a:r>
            <a:endParaRPr lang="en-US" sz="1600" dirty="0">
              <a:solidFill>
                <a:srgbClr val="303030"/>
              </a:solidFill>
              <a:latin typeface="+mn-lt"/>
              <a:cs typeface="Avenir Book"/>
              <a:sym typeface="Symbol" charset="0"/>
            </a:endParaRPr>
          </a:p>
          <a:p>
            <a:pPr marL="285750" indent="-285750">
              <a:spcBef>
                <a:spcPts val="600"/>
              </a:spcBef>
              <a:buFont typeface="Arial" charset="0"/>
              <a:buChar char="•"/>
              <a:defRPr/>
            </a:pPr>
            <a:r>
              <a:rPr lang="en-US" sz="1400" dirty="0">
                <a:solidFill>
                  <a:srgbClr val="303030"/>
                </a:solidFill>
                <a:latin typeface="+mn-lt"/>
                <a:cs typeface="Avenir Book"/>
                <a:sym typeface="Symbol" charset="0"/>
              </a:rPr>
              <a:t>Align components (10 </a:t>
            </a:r>
            <a:r>
              <a:rPr lang="en-US" sz="1400" dirty="0" err="1">
                <a:solidFill>
                  <a:srgbClr val="303030"/>
                </a:solidFill>
                <a:latin typeface="+mn-lt"/>
                <a:ea typeface="Lucida Grande"/>
                <a:cs typeface="Avenir Book"/>
                <a:sym typeface="Symbol" charset="0"/>
              </a:rPr>
              <a:t>μ</a:t>
            </a:r>
            <a:r>
              <a:rPr lang="en-US" sz="1400" dirty="0" err="1">
                <a:solidFill>
                  <a:srgbClr val="303030"/>
                </a:solidFill>
                <a:latin typeface="+mn-lt"/>
                <a:cs typeface="Avenir Book"/>
                <a:sym typeface="Symbol" charset="0"/>
              </a:rPr>
              <a:t>m</a:t>
            </a:r>
            <a:r>
              <a:rPr lang="en-US" sz="1400" dirty="0">
                <a:solidFill>
                  <a:srgbClr val="303030"/>
                </a:solidFill>
                <a:latin typeface="+mn-lt"/>
                <a:cs typeface="Avenir Book"/>
                <a:sym typeface="Symbol" charset="0"/>
              </a:rPr>
              <a:t> over 200 m) </a:t>
            </a:r>
          </a:p>
          <a:p>
            <a:pPr marL="285750" indent="-285750">
              <a:spcBef>
                <a:spcPts val="600"/>
              </a:spcBef>
              <a:buFont typeface="Arial" charset="0"/>
              <a:buChar char="•"/>
              <a:defRPr/>
            </a:pPr>
            <a:r>
              <a:rPr lang="en-US" sz="1400" dirty="0">
                <a:solidFill>
                  <a:srgbClr val="303030"/>
                </a:solidFill>
                <a:latin typeface="+mn-lt"/>
                <a:cs typeface="Avenir Book"/>
                <a:sym typeface="Symbol" charset="0"/>
              </a:rPr>
              <a:t>Control/damp vibrations (from ground to accelerator)</a:t>
            </a:r>
          </a:p>
          <a:p>
            <a:pPr marL="285750" indent="-285750">
              <a:spcBef>
                <a:spcPts val="600"/>
              </a:spcBef>
              <a:buFont typeface="Arial" charset="0"/>
              <a:buChar char="•"/>
              <a:defRPr/>
            </a:pPr>
            <a:r>
              <a:rPr lang="en-US" sz="1400" dirty="0">
                <a:solidFill>
                  <a:srgbClr val="303030"/>
                </a:solidFill>
                <a:latin typeface="+mn-lt"/>
                <a:cs typeface="Avenir Book"/>
                <a:sym typeface="Symbol" charset="0"/>
              </a:rPr>
              <a:t>Beam based measurements </a:t>
            </a:r>
            <a:br>
              <a:rPr lang="en-US" sz="1400" dirty="0">
                <a:solidFill>
                  <a:srgbClr val="303030"/>
                </a:solidFill>
                <a:latin typeface="+mn-lt"/>
                <a:cs typeface="Avenir Book"/>
                <a:sym typeface="Symbol" charset="0"/>
              </a:rPr>
            </a:br>
            <a:r>
              <a:rPr lang="en-US" sz="1400" dirty="0">
                <a:solidFill>
                  <a:srgbClr val="303030"/>
                </a:solidFill>
                <a:latin typeface="+mn-lt"/>
                <a:cs typeface="Avenir Book"/>
                <a:sym typeface="Symbol" charset="0"/>
              </a:rPr>
              <a:t>– allow to steer beam and optimize positions </a:t>
            </a:r>
          </a:p>
          <a:p>
            <a:pPr marL="285750" indent="-285750">
              <a:spcBef>
                <a:spcPts val="600"/>
              </a:spcBef>
              <a:buFont typeface="Arial" charset="0"/>
              <a:buChar char="•"/>
              <a:defRPr/>
            </a:pPr>
            <a:r>
              <a:rPr lang="en-US" sz="1400" dirty="0">
                <a:solidFill>
                  <a:srgbClr val="303030"/>
                </a:solidFill>
                <a:latin typeface="+mn-lt"/>
                <a:cs typeface="Avenir Book"/>
                <a:sym typeface="Symbol" charset="0"/>
              </a:rPr>
              <a:t>Algorithms for measurements, beam and component optimization, feedbacks </a:t>
            </a:r>
          </a:p>
          <a:p>
            <a:pPr marL="285750" indent="-285750">
              <a:spcBef>
                <a:spcPts val="600"/>
              </a:spcBef>
              <a:buFont typeface="Arial" charset="0"/>
              <a:buChar char="•"/>
              <a:defRPr/>
            </a:pPr>
            <a:r>
              <a:rPr lang="en-US" sz="1400" dirty="0">
                <a:solidFill>
                  <a:srgbClr val="303030"/>
                </a:solidFill>
                <a:latin typeface="+mn-lt"/>
                <a:cs typeface="Avenir Book"/>
                <a:sym typeface="Symbol" charset="0"/>
              </a:rPr>
              <a:t>Experimental tests in existing accelerators of equipment and algorithms (FACET at Stanford,  ATF2 at KEK, CTF3, Light-sources) </a:t>
            </a:r>
          </a:p>
          <a:p>
            <a:pPr marL="285750" indent="-285750">
              <a:spcBef>
                <a:spcPts val="600"/>
              </a:spcBef>
              <a:buFont typeface="Arial" charset="0"/>
              <a:buChar char="•"/>
              <a:defRPr/>
            </a:pPr>
            <a:r>
              <a:rPr lang="en-US" sz="1400" dirty="0">
                <a:solidFill>
                  <a:srgbClr val="303030"/>
                </a:solidFill>
                <a:latin typeface="+mn-lt"/>
                <a:cs typeface="Avenir Book"/>
                <a:sym typeface="Symbol" charset="0"/>
              </a:rPr>
              <a:t>Final focus optimization, components, instrumentation and test (ATF the central facility)</a:t>
            </a:r>
          </a:p>
          <a:p>
            <a:pPr>
              <a:spcBef>
                <a:spcPts val="600"/>
              </a:spcBef>
              <a:buNone/>
              <a:defRPr/>
            </a:pPr>
            <a:endParaRPr lang="en-US" sz="1200" dirty="0">
              <a:solidFill>
                <a:srgbClr val="303030"/>
              </a:solidFill>
              <a:latin typeface="+mn-lt"/>
              <a:cs typeface="Avenir Book"/>
              <a:sym typeface="Symbol" charset="0"/>
            </a:endParaRPr>
          </a:p>
        </p:txBody>
      </p:sp>
      <p:pic>
        <p:nvPicPr>
          <p:cNvPr id="10" name="Picture 2">
            <a:extLst>
              <a:ext uri="{FF2B5EF4-FFF2-40B4-BE49-F238E27FC236}">
                <a16:creationId xmlns:a16="http://schemas.microsoft.com/office/drawing/2014/main" id="{73EB2BB5-E0F5-8E46-B078-0A0CB880550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456040" y="3789040"/>
            <a:ext cx="1337335" cy="982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FA62F2D6-B8D7-BA40-AD98-2A7F8FD0BE9C}"/>
              </a:ext>
            </a:extLst>
          </p:cNvPr>
          <p:cNvPicPr>
            <a:picLocks noChangeAspect="1"/>
          </p:cNvPicPr>
          <p:nvPr/>
        </p:nvPicPr>
        <p:blipFill>
          <a:blip r:embed="rId5"/>
          <a:stretch>
            <a:fillRect/>
          </a:stretch>
        </p:blipFill>
        <p:spPr>
          <a:xfrm>
            <a:off x="9583906" y="476672"/>
            <a:ext cx="2363788" cy="3434880"/>
          </a:xfrm>
          <a:prstGeom prst="rect">
            <a:avLst/>
          </a:prstGeom>
        </p:spPr>
      </p:pic>
      <p:sp>
        <p:nvSpPr>
          <p:cNvPr id="16" name="Rectangle 15">
            <a:extLst>
              <a:ext uri="{FF2B5EF4-FFF2-40B4-BE49-F238E27FC236}">
                <a16:creationId xmlns:a16="http://schemas.microsoft.com/office/drawing/2014/main" id="{5F29922A-CDE6-2D4A-B510-97A2B16D3241}"/>
              </a:ext>
            </a:extLst>
          </p:cNvPr>
          <p:cNvSpPr/>
          <p:nvPr/>
        </p:nvSpPr>
        <p:spPr>
          <a:xfrm>
            <a:off x="9583906" y="3931043"/>
            <a:ext cx="2586459" cy="1015663"/>
          </a:xfrm>
          <a:prstGeom prst="rect">
            <a:avLst/>
          </a:prstGeom>
        </p:spPr>
        <p:txBody>
          <a:bodyPr wrap="square">
            <a:spAutoFit/>
          </a:bodyPr>
          <a:lstStyle/>
          <a:p>
            <a:r>
              <a:rPr lang="en-US" sz="1000" dirty="0">
                <a:solidFill>
                  <a:srgbClr val="303030"/>
                </a:solidFill>
              </a:rPr>
              <a:t>Wake-field measurements in FACET</a:t>
            </a:r>
            <a:br>
              <a:rPr lang="en-US" sz="1000" dirty="0">
                <a:solidFill>
                  <a:srgbClr val="303030"/>
                </a:solidFill>
              </a:rPr>
            </a:br>
            <a:endParaRPr lang="en-US" sz="1000" dirty="0">
              <a:solidFill>
                <a:srgbClr val="303030"/>
              </a:solidFill>
            </a:endParaRPr>
          </a:p>
          <a:p>
            <a:r>
              <a:rPr lang="en-US" sz="1000" dirty="0">
                <a:solidFill>
                  <a:srgbClr val="303030"/>
                </a:solidFill>
              </a:rPr>
              <a:t>(a) Wakefield plots compared with numerical simulations. </a:t>
            </a:r>
            <a:br>
              <a:rPr lang="en-US" sz="1000" dirty="0">
                <a:solidFill>
                  <a:srgbClr val="303030"/>
                </a:solidFill>
              </a:rPr>
            </a:br>
            <a:r>
              <a:rPr lang="en-US" sz="1000" dirty="0">
                <a:solidFill>
                  <a:srgbClr val="303030"/>
                </a:solidFill>
              </a:rPr>
              <a:t>(b) Spectrum of measured data versus numerical simulation. </a:t>
            </a:r>
          </a:p>
        </p:txBody>
      </p:sp>
      <p:pic>
        <p:nvPicPr>
          <p:cNvPr id="11" name="Picture 10" descr="PastedGraphic-2.pdf">
            <a:extLst>
              <a:ext uri="{FF2B5EF4-FFF2-40B4-BE49-F238E27FC236}">
                <a16:creationId xmlns:a16="http://schemas.microsoft.com/office/drawing/2014/main" id="{6D38DBBD-1B4D-5E47-B1D6-92B5BCB10599}"/>
              </a:ext>
            </a:extLst>
          </p:cNvPr>
          <p:cNvPicPr>
            <a:picLocks/>
          </p:cNvPicPr>
          <p:nvPr/>
        </p:nvPicPr>
        <p:blipFill rotWithShape="1">
          <a:blip r:embed="rId6" cstate="print">
            <a:extLst>
              <a:ext uri="{28A0092B-C50C-407E-A947-70E740481C1C}">
                <a14:useLocalDpi xmlns:a14="http://schemas.microsoft.com/office/drawing/2010/main"/>
              </a:ext>
            </a:extLst>
          </a:blip>
          <a:srcRect l="2588" t="2229" r="1549" b="3010"/>
          <a:stretch/>
        </p:blipFill>
        <p:spPr>
          <a:xfrm>
            <a:off x="195964" y="896224"/>
            <a:ext cx="2679793" cy="1620000"/>
          </a:xfrm>
          <a:prstGeom prst="rect">
            <a:avLst/>
          </a:prstGeom>
        </p:spPr>
      </p:pic>
      <p:sp>
        <p:nvSpPr>
          <p:cNvPr id="12" name="TextBox 11">
            <a:extLst>
              <a:ext uri="{FF2B5EF4-FFF2-40B4-BE49-F238E27FC236}">
                <a16:creationId xmlns:a16="http://schemas.microsoft.com/office/drawing/2014/main" id="{824AC5A2-9D3C-4F44-ADC2-E1AA550B26F0}"/>
              </a:ext>
            </a:extLst>
          </p:cNvPr>
          <p:cNvSpPr txBox="1"/>
          <p:nvPr/>
        </p:nvSpPr>
        <p:spPr>
          <a:xfrm>
            <a:off x="816217" y="476672"/>
            <a:ext cx="1083697" cy="392415"/>
          </a:xfrm>
          <a:prstGeom prst="rect">
            <a:avLst/>
          </a:prstGeom>
          <a:noFill/>
        </p:spPr>
        <p:txBody>
          <a:bodyPr wrap="square" rtlCol="0">
            <a:spAutoFit/>
          </a:bodyPr>
          <a:lstStyle/>
          <a:p>
            <a:r>
              <a:rPr lang="en-US" sz="650" dirty="0">
                <a:solidFill>
                  <a:srgbClr val="303030"/>
                </a:solidFill>
              </a:rPr>
              <a:t>Target and achieved emittance in existing and planned machines</a:t>
            </a:r>
          </a:p>
        </p:txBody>
      </p:sp>
      <p:pic>
        <p:nvPicPr>
          <p:cNvPr id="14" name="Picture 13" descr="PastedGraphic-2.pdf">
            <a:extLst>
              <a:ext uri="{FF2B5EF4-FFF2-40B4-BE49-F238E27FC236}">
                <a16:creationId xmlns:a16="http://schemas.microsoft.com/office/drawing/2014/main" id="{FC0CC07C-CA80-9443-A875-66A7539F8A9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859" t="1828" r="1550" b="2598"/>
          <a:stretch/>
        </p:blipFill>
        <p:spPr>
          <a:xfrm>
            <a:off x="205205" y="884679"/>
            <a:ext cx="2676325" cy="1635625"/>
          </a:xfrm>
          <a:prstGeom prst="rect">
            <a:avLst/>
          </a:prstGeom>
        </p:spPr>
      </p:pic>
      <p:sp>
        <p:nvSpPr>
          <p:cNvPr id="17" name="TextBox 16">
            <a:extLst>
              <a:ext uri="{FF2B5EF4-FFF2-40B4-BE49-F238E27FC236}">
                <a16:creationId xmlns:a16="http://schemas.microsoft.com/office/drawing/2014/main" id="{BF545543-F3D5-804B-AF52-489DDA94C2F2}"/>
              </a:ext>
            </a:extLst>
          </p:cNvPr>
          <p:cNvSpPr txBox="1"/>
          <p:nvPr/>
        </p:nvSpPr>
        <p:spPr>
          <a:xfrm>
            <a:off x="2476633" y="691147"/>
            <a:ext cx="371622" cy="192360"/>
          </a:xfrm>
          <a:prstGeom prst="rect">
            <a:avLst/>
          </a:prstGeom>
          <a:noFill/>
        </p:spPr>
        <p:txBody>
          <a:bodyPr wrap="square" rtlCol="0">
            <a:spAutoFit/>
          </a:bodyPr>
          <a:lstStyle/>
          <a:p>
            <a:r>
              <a:rPr lang="en-US" sz="650" dirty="0">
                <a:solidFill>
                  <a:srgbClr val="303030"/>
                </a:solidFill>
              </a:rPr>
              <a:t>2008</a:t>
            </a:r>
          </a:p>
        </p:txBody>
      </p:sp>
      <p:sp>
        <p:nvSpPr>
          <p:cNvPr id="18" name="TextBox 17">
            <a:extLst>
              <a:ext uri="{FF2B5EF4-FFF2-40B4-BE49-F238E27FC236}">
                <a16:creationId xmlns:a16="http://schemas.microsoft.com/office/drawing/2014/main" id="{EA74FD83-7C8A-7748-88C1-A85F23B58892}"/>
              </a:ext>
            </a:extLst>
          </p:cNvPr>
          <p:cNvSpPr txBox="1"/>
          <p:nvPr/>
        </p:nvSpPr>
        <p:spPr>
          <a:xfrm>
            <a:off x="2476632" y="687067"/>
            <a:ext cx="371623" cy="192360"/>
          </a:xfrm>
          <a:prstGeom prst="rect">
            <a:avLst/>
          </a:prstGeom>
          <a:solidFill>
            <a:srgbClr val="FFFFFF"/>
          </a:solidFill>
        </p:spPr>
        <p:txBody>
          <a:bodyPr wrap="square" rtlCol="0">
            <a:spAutoFit/>
          </a:bodyPr>
          <a:lstStyle/>
          <a:p>
            <a:r>
              <a:rPr lang="en-US" sz="650" dirty="0">
                <a:solidFill>
                  <a:srgbClr val="303030"/>
                </a:solidFill>
              </a:rPr>
              <a:t>2018</a:t>
            </a:r>
          </a:p>
        </p:txBody>
      </p:sp>
      <p:sp>
        <p:nvSpPr>
          <p:cNvPr id="19" name="Diamond 18">
            <a:extLst>
              <a:ext uri="{FF2B5EF4-FFF2-40B4-BE49-F238E27FC236}">
                <a16:creationId xmlns:a16="http://schemas.microsoft.com/office/drawing/2014/main" id="{4E04276F-53F3-C14D-A55B-14F1BEF2B113}"/>
              </a:ext>
            </a:extLst>
          </p:cNvPr>
          <p:cNvSpPr/>
          <p:nvPr/>
        </p:nvSpPr>
        <p:spPr bwMode="auto">
          <a:xfrm>
            <a:off x="1795275" y="1888197"/>
            <a:ext cx="39532" cy="39532"/>
          </a:xfrm>
          <a:prstGeom prst="diamond">
            <a:avLst/>
          </a:prstGeom>
          <a:solidFill>
            <a:srgbClr val="C00000"/>
          </a:solidFill>
          <a:ln w="12700" cap="flat" cmpd="sng" algn="ctr">
            <a:noFill/>
            <a:prstDash val="solid"/>
            <a:round/>
            <a:headEnd type="none" w="sm" len="sm"/>
            <a:tailEnd type="none" w="sm" len="sm"/>
          </a:ln>
          <a:effectLst/>
        </p:spPr>
        <p:txBody>
          <a:bodyPr vert="horz" wrap="none" lIns="45720" tIns="22860" rIns="45720" bIns="22860" numCol="1" rtlCol="0" anchor="ctr" anchorCtr="0" compatLnSpc="1">
            <a:prstTxWarp prst="textNoShape">
              <a:avLst/>
            </a:prstTxWarp>
          </a:bodyPr>
          <a:lstStyle/>
          <a:p>
            <a:pPr algn="ctr"/>
            <a:endParaRPr lang="en-US" sz="900">
              <a:solidFill>
                <a:srgbClr val="303030"/>
              </a:solidFill>
            </a:endParaRPr>
          </a:p>
        </p:txBody>
      </p:sp>
      <p:sp>
        <p:nvSpPr>
          <p:cNvPr id="20" name="Diamond 19">
            <a:extLst>
              <a:ext uri="{FF2B5EF4-FFF2-40B4-BE49-F238E27FC236}">
                <a16:creationId xmlns:a16="http://schemas.microsoft.com/office/drawing/2014/main" id="{2536EC56-1EEC-1747-89D3-F37B495006A3}"/>
              </a:ext>
            </a:extLst>
          </p:cNvPr>
          <p:cNvSpPr/>
          <p:nvPr/>
        </p:nvSpPr>
        <p:spPr bwMode="auto">
          <a:xfrm>
            <a:off x="1775509" y="1725147"/>
            <a:ext cx="39532" cy="39532"/>
          </a:xfrm>
          <a:prstGeom prst="diamond">
            <a:avLst/>
          </a:prstGeom>
          <a:solidFill>
            <a:srgbClr val="C00000"/>
          </a:solidFill>
          <a:ln w="12700" cap="flat" cmpd="sng" algn="ctr">
            <a:noFill/>
            <a:prstDash val="solid"/>
            <a:round/>
            <a:headEnd type="none" w="sm" len="sm"/>
            <a:tailEnd type="none" w="sm" len="sm"/>
          </a:ln>
          <a:effectLst/>
        </p:spPr>
        <p:txBody>
          <a:bodyPr vert="horz" wrap="none" lIns="45720" tIns="22860" rIns="45720" bIns="22860" numCol="1" rtlCol="0" anchor="ctr" anchorCtr="0" compatLnSpc="1">
            <a:prstTxWarp prst="textNoShape">
              <a:avLst/>
            </a:prstTxWarp>
          </a:bodyPr>
          <a:lstStyle/>
          <a:p>
            <a:pPr algn="ctr"/>
            <a:endParaRPr lang="en-US" sz="900">
              <a:solidFill>
                <a:srgbClr val="303030"/>
              </a:solidFill>
            </a:endParaRPr>
          </a:p>
        </p:txBody>
      </p:sp>
      <p:pic>
        <p:nvPicPr>
          <p:cNvPr id="5" name="Picture 4">
            <a:extLst>
              <a:ext uri="{FF2B5EF4-FFF2-40B4-BE49-F238E27FC236}">
                <a16:creationId xmlns:a16="http://schemas.microsoft.com/office/drawing/2014/main" id="{924399EF-C785-1504-86A8-4874756FBB1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79337" y="2763720"/>
            <a:ext cx="1435388" cy="1573977"/>
          </a:xfrm>
          <a:prstGeom prst="rect">
            <a:avLst/>
          </a:prstGeom>
        </p:spPr>
      </p:pic>
      <p:sp>
        <p:nvSpPr>
          <p:cNvPr id="8" name="TextBox 7">
            <a:extLst>
              <a:ext uri="{FF2B5EF4-FFF2-40B4-BE49-F238E27FC236}">
                <a16:creationId xmlns:a16="http://schemas.microsoft.com/office/drawing/2014/main" id="{B6EB1480-8CC2-DBE7-7124-0D42F9E90828}"/>
              </a:ext>
            </a:extLst>
          </p:cNvPr>
          <p:cNvSpPr txBox="1"/>
          <p:nvPr/>
        </p:nvSpPr>
        <p:spPr>
          <a:xfrm>
            <a:off x="1814725" y="3212976"/>
            <a:ext cx="1329325" cy="1223412"/>
          </a:xfrm>
          <a:prstGeom prst="rect">
            <a:avLst/>
          </a:prstGeom>
          <a:noFill/>
        </p:spPr>
        <p:txBody>
          <a:bodyPr wrap="square">
            <a:spAutoFit/>
          </a:bodyPr>
          <a:lstStyle/>
          <a:p>
            <a:r>
              <a:rPr lang="en-US" sz="1050" dirty="0">
                <a:solidFill>
                  <a:srgbClr val="2F2F2F"/>
                </a:solidFill>
              </a:rPr>
              <a:t>Longitudinal variable magnet for CLIC damping rings, wiggler prototype in KARA, extraction kicker in ALBA </a:t>
            </a:r>
          </a:p>
        </p:txBody>
      </p:sp>
      <p:pic>
        <p:nvPicPr>
          <p:cNvPr id="9" name="Picture 8">
            <a:extLst>
              <a:ext uri="{FF2B5EF4-FFF2-40B4-BE49-F238E27FC236}">
                <a16:creationId xmlns:a16="http://schemas.microsoft.com/office/drawing/2014/main" id="{5A08FAE1-84EF-7A40-4CB5-26581403AF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03201" y="4552844"/>
            <a:ext cx="2073432" cy="1479841"/>
          </a:xfrm>
          <a:prstGeom prst="rect">
            <a:avLst/>
          </a:prstGeom>
          <a:noFill/>
        </p:spPr>
      </p:pic>
      <p:grpSp>
        <p:nvGrpSpPr>
          <p:cNvPr id="15" name="Group 14">
            <a:extLst>
              <a:ext uri="{FF2B5EF4-FFF2-40B4-BE49-F238E27FC236}">
                <a16:creationId xmlns:a16="http://schemas.microsoft.com/office/drawing/2014/main" id="{EA7F4461-E240-340F-B97A-44FFB93CC1B4}"/>
              </a:ext>
            </a:extLst>
          </p:cNvPr>
          <p:cNvGrpSpPr/>
          <p:nvPr/>
        </p:nvGrpSpPr>
        <p:grpSpPr>
          <a:xfrm>
            <a:off x="3654698" y="3931043"/>
            <a:ext cx="2409780" cy="1586188"/>
            <a:chOff x="6284410" y="236348"/>
            <a:chExt cx="4817175" cy="3217680"/>
          </a:xfrm>
        </p:grpSpPr>
        <p:pic>
          <p:nvPicPr>
            <p:cNvPr id="21" name="Picture 20">
              <a:extLst>
                <a:ext uri="{FF2B5EF4-FFF2-40B4-BE49-F238E27FC236}">
                  <a16:creationId xmlns:a16="http://schemas.microsoft.com/office/drawing/2014/main" id="{E26FD05F-1E9F-603C-73C8-E61048F9D4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84410" y="236348"/>
              <a:ext cx="4817175" cy="1546923"/>
            </a:xfrm>
            <a:prstGeom prst="rect">
              <a:avLst/>
            </a:prstGeom>
          </p:spPr>
        </p:pic>
        <p:pic>
          <p:nvPicPr>
            <p:cNvPr id="22" name="Picture 21">
              <a:extLst>
                <a:ext uri="{FF2B5EF4-FFF2-40B4-BE49-F238E27FC236}">
                  <a16:creationId xmlns:a16="http://schemas.microsoft.com/office/drawing/2014/main" id="{0E6E42F9-5F00-1C65-2809-C364CBD8A0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84411" y="1821464"/>
              <a:ext cx="4265364" cy="1632564"/>
            </a:xfrm>
            <a:prstGeom prst="rect">
              <a:avLst/>
            </a:prstGeom>
          </p:spPr>
        </p:pic>
      </p:grpSp>
      <p:sp>
        <p:nvSpPr>
          <p:cNvPr id="6" name="Slide Number Placeholder 5">
            <a:extLst>
              <a:ext uri="{FF2B5EF4-FFF2-40B4-BE49-F238E27FC236}">
                <a16:creationId xmlns:a16="http://schemas.microsoft.com/office/drawing/2014/main" id="{AFBA5FE2-4463-B091-1663-36D644FED4D2}"/>
              </a:ext>
            </a:extLst>
          </p:cNvPr>
          <p:cNvSpPr>
            <a:spLocks noGrp="1"/>
          </p:cNvSpPr>
          <p:nvPr>
            <p:ph type="sldNum" sz="quarter" idx="11"/>
          </p:nvPr>
        </p:nvSpPr>
        <p:spPr/>
        <p:txBody>
          <a:bodyPr/>
          <a:lstStyle/>
          <a:p>
            <a:fld id="{36B5EA5A-BC32-A742-B11B-8E7414D5B535}" type="slidenum">
              <a:rPr lang="en-US" smtClean="0"/>
              <a:pPr/>
              <a:t>14</a:t>
            </a:fld>
            <a:endParaRPr lang="en-US" dirty="0"/>
          </a:p>
        </p:txBody>
      </p:sp>
      <p:sp>
        <p:nvSpPr>
          <p:cNvPr id="24" name="Slide Number Placeholder 3">
            <a:extLst>
              <a:ext uri="{FF2B5EF4-FFF2-40B4-BE49-F238E27FC236}">
                <a16:creationId xmlns:a16="http://schemas.microsoft.com/office/drawing/2014/main" id="{0FD03F4A-3AF8-5564-D641-CEC0C27DC9F2}"/>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14</a:t>
            </a:fld>
            <a:r>
              <a:rPr lang="en-US" dirty="0">
                <a:solidFill>
                  <a:prstClr val="black">
                    <a:tint val="75000"/>
                  </a:prstClr>
                </a:solidFill>
                <a:latin typeface="Calibri" panose="020F0502020204030204"/>
              </a:rPr>
              <a:t>/24</a:t>
            </a:r>
          </a:p>
        </p:txBody>
      </p:sp>
      <p:sp>
        <p:nvSpPr>
          <p:cNvPr id="25" name="TextBox 24">
            <a:extLst>
              <a:ext uri="{FF2B5EF4-FFF2-40B4-BE49-F238E27FC236}">
                <a16:creationId xmlns:a16="http://schemas.microsoft.com/office/drawing/2014/main" id="{C3B69871-1B55-471C-A54B-C563DAED8CD7}"/>
              </a:ext>
            </a:extLst>
          </p:cNvPr>
          <p:cNvSpPr txBox="1"/>
          <p:nvPr/>
        </p:nvSpPr>
        <p:spPr>
          <a:xfrm>
            <a:off x="6168008" y="4797152"/>
            <a:ext cx="1329325" cy="738664"/>
          </a:xfrm>
          <a:prstGeom prst="rect">
            <a:avLst/>
          </a:prstGeom>
          <a:noFill/>
        </p:spPr>
        <p:txBody>
          <a:bodyPr wrap="square">
            <a:spAutoFit/>
          </a:bodyPr>
          <a:lstStyle/>
          <a:p>
            <a:r>
              <a:rPr lang="en-US" sz="1050" dirty="0">
                <a:solidFill>
                  <a:srgbClr val="2F2F2F"/>
                </a:solidFill>
              </a:rPr>
              <a:t>Alignment and stability components, also used in HL LHC </a:t>
            </a:r>
          </a:p>
        </p:txBody>
      </p:sp>
      <p:pic>
        <p:nvPicPr>
          <p:cNvPr id="26" name="Picture 25">
            <a:extLst>
              <a:ext uri="{FF2B5EF4-FFF2-40B4-BE49-F238E27FC236}">
                <a16:creationId xmlns:a16="http://schemas.microsoft.com/office/drawing/2014/main" id="{44F5DF21-E90F-7346-3B66-14E84206DBB5}"/>
              </a:ext>
            </a:extLst>
          </p:cNvPr>
          <p:cNvPicPr>
            <a:picLocks noChangeAspect="1"/>
          </p:cNvPicPr>
          <p:nvPr/>
        </p:nvPicPr>
        <p:blipFill>
          <a:blip r:embed="rId12"/>
          <a:stretch>
            <a:fillRect/>
          </a:stretch>
        </p:blipFill>
        <p:spPr bwMode="auto">
          <a:xfrm>
            <a:off x="6114933" y="5607825"/>
            <a:ext cx="1814334" cy="1250176"/>
          </a:xfrm>
          <a:prstGeom prst="rect">
            <a:avLst/>
          </a:prstGeom>
        </p:spPr>
      </p:pic>
      <p:pic>
        <p:nvPicPr>
          <p:cNvPr id="27" name="Picture 26">
            <a:extLst>
              <a:ext uri="{FF2B5EF4-FFF2-40B4-BE49-F238E27FC236}">
                <a16:creationId xmlns:a16="http://schemas.microsoft.com/office/drawing/2014/main" id="{E45010A4-0C13-B3EC-DF14-7E99141F51C8}"/>
              </a:ext>
            </a:extLst>
          </p:cNvPr>
          <p:cNvPicPr>
            <a:picLocks noChangeAspect="1"/>
          </p:cNvPicPr>
          <p:nvPr/>
        </p:nvPicPr>
        <p:blipFill>
          <a:blip r:embed="rId13"/>
          <a:stretch>
            <a:fillRect/>
          </a:stretch>
        </p:blipFill>
        <p:spPr bwMode="auto">
          <a:xfrm>
            <a:off x="8112368" y="5627397"/>
            <a:ext cx="2199132" cy="1230603"/>
          </a:xfrm>
          <a:prstGeom prst="rect">
            <a:avLst/>
          </a:prstGeom>
        </p:spPr>
      </p:pic>
      <p:sp>
        <p:nvSpPr>
          <p:cNvPr id="28" name="TextBox 27">
            <a:extLst>
              <a:ext uri="{FF2B5EF4-FFF2-40B4-BE49-F238E27FC236}">
                <a16:creationId xmlns:a16="http://schemas.microsoft.com/office/drawing/2014/main" id="{AA372DD7-3515-0385-3718-46D7837B1820}"/>
              </a:ext>
            </a:extLst>
          </p:cNvPr>
          <p:cNvSpPr txBox="1"/>
          <p:nvPr/>
        </p:nvSpPr>
        <p:spPr>
          <a:xfrm>
            <a:off x="10442883" y="5639383"/>
            <a:ext cx="1329325" cy="738664"/>
          </a:xfrm>
          <a:prstGeom prst="rect">
            <a:avLst/>
          </a:prstGeom>
          <a:noFill/>
        </p:spPr>
        <p:txBody>
          <a:bodyPr wrap="square">
            <a:spAutoFit/>
          </a:bodyPr>
          <a:lstStyle/>
          <a:p>
            <a:r>
              <a:rPr lang="en-US" sz="1050" dirty="0">
                <a:solidFill>
                  <a:srgbClr val="2F2F2F"/>
                </a:solidFill>
              </a:rPr>
              <a:t>ATF2-3 at KEK:</a:t>
            </a:r>
          </a:p>
          <a:p>
            <a:r>
              <a:rPr lang="en-US" sz="1050" dirty="0">
                <a:solidFill>
                  <a:srgbClr val="2F2F2F"/>
                </a:solidFill>
              </a:rPr>
              <a:t>Damping Ring and Final Focus beamline</a:t>
            </a:r>
          </a:p>
        </p:txBody>
      </p:sp>
      <p:pic>
        <p:nvPicPr>
          <p:cNvPr id="29" name="Picture 28">
            <a:extLst>
              <a:ext uri="{FF2B5EF4-FFF2-40B4-BE49-F238E27FC236}">
                <a16:creationId xmlns:a16="http://schemas.microsoft.com/office/drawing/2014/main" id="{D57F3740-6289-36FD-D6C0-C0AF34C086C7}"/>
              </a:ext>
            </a:extLst>
          </p:cNvPr>
          <p:cNvPicPr>
            <a:picLocks noChangeAspect="1"/>
          </p:cNvPicPr>
          <p:nvPr/>
        </p:nvPicPr>
        <p:blipFill>
          <a:blip r:embed="rId14"/>
          <a:stretch>
            <a:fillRect/>
          </a:stretch>
        </p:blipFill>
        <p:spPr>
          <a:xfrm>
            <a:off x="309197" y="6055983"/>
            <a:ext cx="1810956" cy="741918"/>
          </a:xfrm>
          <a:prstGeom prst="rect">
            <a:avLst/>
          </a:prstGeom>
        </p:spPr>
      </p:pic>
    </p:spTree>
    <p:extLst>
      <p:ext uri="{BB962C8B-B14F-4D97-AF65-F5344CB8AC3E}">
        <p14:creationId xmlns:p14="http://schemas.microsoft.com/office/powerpoint/2010/main" val="38681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09BE-6413-9B85-3FEC-EE66FC1C5F1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D7EE8-1C1E-8AF6-4ACE-C94773F831FD}"/>
              </a:ext>
            </a:extLst>
          </p:cNvPr>
          <p:cNvSpPr>
            <a:spLocks noGrp="1"/>
          </p:cNvSpPr>
          <p:nvPr>
            <p:ph type="sldNum" sz="quarter" idx="12"/>
          </p:nvPr>
        </p:nvSpPr>
        <p:spPr>
          <a:xfrm>
            <a:off x="9329464" y="6472267"/>
            <a:ext cx="2743200" cy="365125"/>
          </a:xfrm>
        </p:spPr>
        <p:txBody>
          <a:bodyPr/>
          <a:lstStyle/>
          <a:p>
            <a:fld id="{13B785C8-9A38-DB47-B803-499E7784EBDF}" type="slidenum">
              <a:rPr lang="en-CH" smtClean="0">
                <a:latin typeface="Arial" panose="020B0604020202020204" pitchFamily="34" charset="0"/>
                <a:cs typeface="Arial" panose="020B0604020202020204" pitchFamily="34" charset="0"/>
              </a:rPr>
              <a:t>15</a:t>
            </a:fld>
            <a:r>
              <a:rPr lang="en-CH" dirty="0">
                <a:latin typeface="Arial" panose="020B0604020202020204" pitchFamily="34" charset="0"/>
                <a:cs typeface="Arial" panose="020B0604020202020204" pitchFamily="34" charset="0"/>
              </a:rPr>
              <a:t>/24</a:t>
            </a:r>
          </a:p>
        </p:txBody>
      </p:sp>
      <p:sp>
        <p:nvSpPr>
          <p:cNvPr id="12" name="TextBox 11">
            <a:extLst>
              <a:ext uri="{FF2B5EF4-FFF2-40B4-BE49-F238E27FC236}">
                <a16:creationId xmlns:a16="http://schemas.microsoft.com/office/drawing/2014/main" id="{5101B837-E540-DB12-B51C-665DBF2355ED}"/>
              </a:ext>
            </a:extLst>
          </p:cNvPr>
          <p:cNvSpPr txBox="1"/>
          <p:nvPr/>
        </p:nvSpPr>
        <p:spPr>
          <a:xfrm>
            <a:off x="479376" y="692696"/>
            <a:ext cx="6192688" cy="6063198"/>
          </a:xfrm>
          <a:prstGeom prst="rect">
            <a:avLst/>
          </a:prstGeom>
          <a:noFill/>
        </p:spPr>
        <p:txBody>
          <a:bodyPr wrap="square" rtlCol="0">
            <a:spAutoFit/>
          </a:bodyPr>
          <a:lstStyle/>
          <a:p>
            <a:pPr defTabSz="822960"/>
            <a:r>
              <a:rPr lang="en-GB" sz="1600" dirty="0">
                <a:latin typeface="Arial" panose="020B0604020202020204" pitchFamily="34" charset="0"/>
                <a:cs typeface="Arial" panose="020B0604020202020204" pitchFamily="34" charset="0"/>
              </a:rPr>
              <a:t>European ITN related studies (dedicated funding from Japan combined with European resources) are distributed over five main activity areas: </a:t>
            </a:r>
          </a:p>
          <a:p>
            <a:pPr defTabSz="822960"/>
            <a:endParaRPr lang="en-GB" sz="16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ML related tasks</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SRF and ML elements: Cavities and </a:t>
            </a:r>
            <a:r>
              <a:rPr lang="en-GB" sz="1600" dirty="0" err="1">
                <a:latin typeface="Arial" panose="020B0604020202020204" pitchFamily="34" charset="0"/>
                <a:cs typeface="Arial" panose="020B0604020202020204" pitchFamily="34" charset="0"/>
              </a:rPr>
              <a:t>Cryo</a:t>
            </a:r>
            <a:r>
              <a:rPr lang="en-GB" sz="1600" dirty="0">
                <a:latin typeface="Arial" panose="020B0604020202020204" pitchFamily="34" charset="0"/>
                <a:cs typeface="Arial" panose="020B0604020202020204" pitchFamily="34" charset="0"/>
              </a:rPr>
              <a:t> Module, </a:t>
            </a:r>
          </a:p>
          <a:p>
            <a:pPr defTabSz="822960"/>
            <a:r>
              <a:rPr lang="en-GB" sz="1600" dirty="0">
                <a:latin typeface="Arial" panose="020B0604020202020204" pitchFamily="34" charset="0"/>
                <a:cs typeface="Arial" panose="020B0604020202020204" pitchFamily="34" charset="0"/>
              </a:rPr>
              <a:t>    Crab-cavities, ML quads and cold BPMs</a:t>
            </a:r>
          </a:p>
          <a:p>
            <a:pPr defTabSz="822960"/>
            <a:endParaRPr lang="en-GB" sz="9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Sources </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Pulsed magnet and wheel/target </a:t>
            </a:r>
          </a:p>
          <a:p>
            <a:pPr marL="257176" indent="-257176" defTabSz="822960">
              <a:buFont typeface="Arial" panose="020B0604020202020204" pitchFamily="34" charset="0"/>
              <a:buChar char="•"/>
            </a:pPr>
            <a:endParaRPr lang="en-GB" sz="9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Damping Ring including kickers</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Low Emittance Rings </a:t>
            </a:r>
          </a:p>
          <a:p>
            <a:pPr marL="257176" indent="-257176" defTabSz="822960">
              <a:buFont typeface="Arial" panose="020B0604020202020204" pitchFamily="34" charset="0"/>
              <a:buChar char="•"/>
            </a:pPr>
            <a:endParaRPr lang="en-GB" sz="9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ATF activities, final focus and nanobeams </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ATS and MDI</a:t>
            </a:r>
          </a:p>
          <a:p>
            <a:pPr marL="257176" indent="-257176" defTabSz="822960">
              <a:buFont typeface="Arial" panose="020B0604020202020204" pitchFamily="34" charset="0"/>
              <a:buChar char="•"/>
            </a:pPr>
            <a:endParaRPr lang="en-GB" sz="9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Implementation </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CE, Cryogenics </a:t>
            </a: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Sustainability, Life Cycle Assessments</a:t>
            </a:r>
            <a:endParaRPr lang="en-GB" sz="700" dirty="0">
              <a:latin typeface="Arial" panose="020B0604020202020204" pitchFamily="34" charset="0"/>
              <a:cs typeface="Arial" panose="020B0604020202020204" pitchFamily="34" charset="0"/>
            </a:endParaRPr>
          </a:p>
          <a:p>
            <a:pPr marL="257176" indent="-257176" defTabSz="822960">
              <a:buFont typeface="Arial" panose="020B0604020202020204" pitchFamily="34" charset="0"/>
              <a:buChar char="•"/>
            </a:pPr>
            <a:r>
              <a:rPr lang="en-GB" sz="1600" dirty="0">
                <a:latin typeface="Arial" panose="020B0604020202020204" pitchFamily="34" charset="0"/>
                <a:cs typeface="Arial" panose="020B0604020202020204" pitchFamily="34" charset="0"/>
              </a:rPr>
              <a:t>EAJADE (EU funding) for training of young scientists (linear and circular machines)</a:t>
            </a:r>
          </a:p>
          <a:p>
            <a:pPr defTabSz="822960"/>
            <a:endParaRPr lang="en-GB" sz="1600" dirty="0">
              <a:latin typeface="Arial" panose="020B0604020202020204" pitchFamily="34" charset="0"/>
              <a:cs typeface="Arial" panose="020B0604020202020204" pitchFamily="34" charset="0"/>
            </a:endParaRPr>
          </a:p>
          <a:p>
            <a:pPr defTabSz="822960"/>
            <a:r>
              <a:rPr lang="en-GB" sz="1600" dirty="0">
                <a:latin typeface="Arial" panose="020B0604020202020204" pitchFamily="34" charset="0"/>
                <a:cs typeface="Arial" panose="020B0604020202020204" pitchFamily="34" charset="0"/>
              </a:rPr>
              <a:t>Studies in labs distributed across CERN, UK, Germany, France, Italy, Spain </a:t>
            </a:r>
          </a:p>
          <a:p>
            <a:pPr defTabSz="822960"/>
            <a:endParaRPr lang="en-GB"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F202B0D-E83A-4395-D0FF-ADF0A32AA853}"/>
              </a:ext>
            </a:extLst>
          </p:cNvPr>
          <p:cNvSpPr/>
          <p:nvPr/>
        </p:nvSpPr>
        <p:spPr>
          <a:xfrm>
            <a:off x="-12000" y="-75919"/>
            <a:ext cx="12204000" cy="523220"/>
          </a:xfrm>
          <a:prstGeom prst="rect">
            <a:avLst/>
          </a:prstGeom>
          <a:solidFill>
            <a:srgbClr val="002060"/>
          </a:solidFill>
        </p:spPr>
        <p:txBody>
          <a:bodyPr wrap="square" anchor="ctr">
            <a:spAutoFit/>
          </a:bodyPr>
          <a:lstStyle/>
          <a:p>
            <a:pPr algn="ctr"/>
            <a:r>
              <a:rPr lang="en-US" sz="2800" dirty="0">
                <a:solidFill>
                  <a:schemeClr val="bg1"/>
                </a:solidFill>
                <a:latin typeface="Arial" panose="020B0604020202020204" pitchFamily="34" charset="0"/>
                <a:ea typeface="ＭＳ Ｐゴシック" charset="-128"/>
                <a:cs typeface="Arial" panose="020B0604020202020204" pitchFamily="34" charset="0"/>
              </a:rPr>
              <a:t>On-going technical studies in Europe – the ILC technology network topics </a:t>
            </a:r>
            <a:endParaRPr lang="en-US" sz="28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8716621-D682-FAD4-F38D-3D0DC88F30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85457" y="2181626"/>
            <a:ext cx="1488014" cy="1079676"/>
          </a:xfrm>
          <a:prstGeom prst="rect">
            <a:avLst/>
          </a:prstGeom>
        </p:spPr>
      </p:pic>
      <p:pic>
        <p:nvPicPr>
          <p:cNvPr id="9" name="Picture 8">
            <a:extLst>
              <a:ext uri="{FF2B5EF4-FFF2-40B4-BE49-F238E27FC236}">
                <a16:creationId xmlns:a16="http://schemas.microsoft.com/office/drawing/2014/main" id="{25E35841-A1BC-FE39-DD43-C3A8313305E7}"/>
              </a:ext>
            </a:extLst>
          </p:cNvPr>
          <p:cNvPicPr>
            <a:picLocks noChangeAspect="1"/>
          </p:cNvPicPr>
          <p:nvPr/>
        </p:nvPicPr>
        <p:blipFill>
          <a:blip r:embed="rId4"/>
          <a:stretch>
            <a:fillRect/>
          </a:stretch>
        </p:blipFill>
        <p:spPr>
          <a:xfrm>
            <a:off x="7247082" y="2181626"/>
            <a:ext cx="1287511" cy="1688384"/>
          </a:xfrm>
          <a:prstGeom prst="rect">
            <a:avLst/>
          </a:prstGeom>
        </p:spPr>
      </p:pic>
      <p:sp>
        <p:nvSpPr>
          <p:cNvPr id="13" name="TextBox 12">
            <a:extLst>
              <a:ext uri="{FF2B5EF4-FFF2-40B4-BE49-F238E27FC236}">
                <a16:creationId xmlns:a16="http://schemas.microsoft.com/office/drawing/2014/main" id="{68C87C0B-36BA-62ED-AF5A-B3CDE1BEF576}"/>
              </a:ext>
            </a:extLst>
          </p:cNvPr>
          <p:cNvSpPr txBox="1"/>
          <p:nvPr/>
        </p:nvSpPr>
        <p:spPr>
          <a:xfrm>
            <a:off x="7313240" y="4365880"/>
            <a:ext cx="2311152" cy="2031325"/>
          </a:xfrm>
          <a:prstGeom prst="rect">
            <a:avLst/>
          </a:prstGeom>
          <a:noFill/>
        </p:spPr>
        <p:txBody>
          <a:bodyPr wrap="square">
            <a:spAutoFit/>
          </a:bodyPr>
          <a:lstStyle/>
          <a:p>
            <a:r>
              <a:rPr lang="en-GB" dirty="0"/>
              <a:t>See more details in the presentation of Peter McIntosh yesterday (</a:t>
            </a:r>
            <a:r>
              <a:rPr lang="en-GB" dirty="0">
                <a:hlinkClick r:id="rId5"/>
              </a:rPr>
              <a:t>LINK</a:t>
            </a:r>
            <a:r>
              <a:rPr lang="en-GB" dirty="0"/>
              <a:t>)</a:t>
            </a:r>
          </a:p>
          <a:p>
            <a:r>
              <a:rPr lang="en-GB" dirty="0"/>
              <a:t>and </a:t>
            </a:r>
          </a:p>
          <a:p>
            <a:r>
              <a:rPr lang="en-GB" dirty="0"/>
              <a:t>Angeles Faus-Golfe on ATF2-3 (</a:t>
            </a:r>
            <a:r>
              <a:rPr lang="en-GB" dirty="0">
                <a:hlinkClick r:id="rId6"/>
              </a:rPr>
              <a:t>LINK</a:t>
            </a:r>
            <a:r>
              <a:rPr lang="en-GB" dirty="0"/>
              <a:t>) </a:t>
            </a:r>
          </a:p>
        </p:txBody>
      </p:sp>
      <p:pic>
        <p:nvPicPr>
          <p:cNvPr id="14" name="Picture 13">
            <a:extLst>
              <a:ext uri="{FF2B5EF4-FFF2-40B4-BE49-F238E27FC236}">
                <a16:creationId xmlns:a16="http://schemas.microsoft.com/office/drawing/2014/main" id="{A42D64E7-8DDA-2FD4-4811-04C22935F727}"/>
              </a:ext>
            </a:extLst>
          </p:cNvPr>
          <p:cNvPicPr>
            <a:picLocks noChangeAspect="1"/>
          </p:cNvPicPr>
          <p:nvPr/>
        </p:nvPicPr>
        <p:blipFill>
          <a:blip r:embed="rId7"/>
          <a:stretch>
            <a:fillRect/>
          </a:stretch>
        </p:blipFill>
        <p:spPr>
          <a:xfrm>
            <a:off x="7191145" y="632220"/>
            <a:ext cx="3124200" cy="1117600"/>
          </a:xfrm>
          <a:prstGeom prst="rect">
            <a:avLst/>
          </a:prstGeom>
        </p:spPr>
      </p:pic>
      <p:pic>
        <p:nvPicPr>
          <p:cNvPr id="15" name="Picture 14">
            <a:extLst>
              <a:ext uri="{FF2B5EF4-FFF2-40B4-BE49-F238E27FC236}">
                <a16:creationId xmlns:a16="http://schemas.microsoft.com/office/drawing/2014/main" id="{B385F6FE-5B16-AAF4-4B90-1385FCDCC7A0}"/>
              </a:ext>
            </a:extLst>
          </p:cNvPr>
          <p:cNvPicPr>
            <a:picLocks noChangeAspect="1"/>
          </p:cNvPicPr>
          <p:nvPr/>
        </p:nvPicPr>
        <p:blipFill>
          <a:blip r:embed="rId8"/>
          <a:stretch>
            <a:fillRect/>
          </a:stretch>
        </p:blipFill>
        <p:spPr>
          <a:xfrm>
            <a:off x="10280776" y="632220"/>
            <a:ext cx="1791888" cy="2629082"/>
          </a:xfrm>
          <a:prstGeom prst="rect">
            <a:avLst/>
          </a:prstGeom>
        </p:spPr>
      </p:pic>
      <p:pic>
        <p:nvPicPr>
          <p:cNvPr id="16" name="Picture 15">
            <a:extLst>
              <a:ext uri="{FF2B5EF4-FFF2-40B4-BE49-F238E27FC236}">
                <a16:creationId xmlns:a16="http://schemas.microsoft.com/office/drawing/2014/main" id="{F0263D5F-503C-3607-CE2D-F5110AE6873A}"/>
              </a:ext>
            </a:extLst>
          </p:cNvPr>
          <p:cNvPicPr>
            <a:picLocks noChangeAspect="1"/>
          </p:cNvPicPr>
          <p:nvPr/>
        </p:nvPicPr>
        <p:blipFill>
          <a:blip r:embed="rId9"/>
          <a:stretch>
            <a:fillRect/>
          </a:stretch>
        </p:blipFill>
        <p:spPr>
          <a:xfrm>
            <a:off x="9886354" y="3397533"/>
            <a:ext cx="2186310" cy="2578864"/>
          </a:xfrm>
          <a:prstGeom prst="rect">
            <a:avLst/>
          </a:prstGeom>
        </p:spPr>
      </p:pic>
    </p:spTree>
    <p:extLst>
      <p:ext uri="{BB962C8B-B14F-4D97-AF65-F5344CB8AC3E}">
        <p14:creationId xmlns:p14="http://schemas.microsoft.com/office/powerpoint/2010/main" val="152344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AC1D-01B9-5816-A522-3FEE775A0C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2875177-45A5-3F35-3F41-744AF222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21" y="1698322"/>
            <a:ext cx="6510210" cy="4529694"/>
          </a:xfrm>
          <a:prstGeom prst="rect">
            <a:avLst/>
          </a:prstGeom>
        </p:spPr>
      </p:pic>
      <p:sp>
        <p:nvSpPr>
          <p:cNvPr id="3" name="Title 2">
            <a:extLst>
              <a:ext uri="{FF2B5EF4-FFF2-40B4-BE49-F238E27FC236}">
                <a16:creationId xmlns:a16="http://schemas.microsoft.com/office/drawing/2014/main" id="{70108ABB-9AB3-6A63-630C-FA5432DEBBCF}"/>
              </a:ext>
            </a:extLst>
          </p:cNvPr>
          <p:cNvSpPr>
            <a:spLocks noGrp="1"/>
          </p:cNvSpPr>
          <p:nvPr>
            <p:ph type="title"/>
          </p:nvPr>
        </p:nvSpPr>
        <p:spPr>
          <a:xfrm>
            <a:off x="0" y="14605"/>
            <a:ext cx="12204000" cy="432000"/>
          </a:xfrm>
          <a:solidFill>
            <a:srgbClr val="002060"/>
          </a:solidFill>
        </p:spPr>
        <p:txBody>
          <a:bodyPr anchor="ctr">
            <a:noAutofit/>
          </a:bodyPr>
          <a:lstStyle/>
          <a:p>
            <a:pPr algn="ctr"/>
            <a:r>
              <a:rPr lang="en-US" sz="2800" dirty="0">
                <a:solidFill>
                  <a:schemeClr val="bg1"/>
                </a:solidFill>
                <a:latin typeface="Arial" panose="020B0604020202020204" pitchFamily="34" charset="0"/>
                <a:cs typeface="Arial" panose="020B0604020202020204" pitchFamily="34" charset="0"/>
              </a:rPr>
              <a:t>The CLIC ESPP parameters</a:t>
            </a:r>
            <a:endParaRPr lang="en-GB" sz="2800" dirty="0">
              <a:solidFill>
                <a:schemeClr val="bg1"/>
              </a:solidFill>
            </a:endParaRPr>
          </a:p>
        </p:txBody>
      </p:sp>
      <p:sp>
        <p:nvSpPr>
          <p:cNvPr id="17" name="Slide Number Placeholder 16">
            <a:extLst>
              <a:ext uri="{FF2B5EF4-FFF2-40B4-BE49-F238E27FC236}">
                <a16:creationId xmlns:a16="http://schemas.microsoft.com/office/drawing/2014/main" id="{54057AD1-32B0-6ACA-7E15-7945549C31DF}"/>
              </a:ext>
            </a:extLst>
          </p:cNvPr>
          <p:cNvSpPr>
            <a:spLocks noGrp="1"/>
          </p:cNvSpPr>
          <p:nvPr>
            <p:ph type="sldNum" sz="quarter" idx="12"/>
          </p:nvPr>
        </p:nvSpPr>
        <p:spPr>
          <a:xfrm>
            <a:off x="9263304" y="6455029"/>
            <a:ext cx="2743200" cy="365125"/>
          </a:xfrm>
        </p:spPr>
        <p:txBody>
          <a:bodyPr/>
          <a:lstStyle/>
          <a:p>
            <a:fld id="{36B5EA5A-BC32-A742-B11B-8E7414D5B535}" type="slidenum">
              <a:rPr lang="en-US" smtClean="0"/>
              <a:pPr/>
              <a:t>16</a:t>
            </a:fld>
            <a:r>
              <a:rPr lang="en-US" dirty="0"/>
              <a:t>/24</a:t>
            </a:r>
          </a:p>
        </p:txBody>
      </p:sp>
      <p:pic>
        <p:nvPicPr>
          <p:cNvPr id="20" name="Picture 19">
            <a:extLst>
              <a:ext uri="{FF2B5EF4-FFF2-40B4-BE49-F238E27FC236}">
                <a16:creationId xmlns:a16="http://schemas.microsoft.com/office/drawing/2014/main" id="{DFCBD122-02BC-3A1E-943F-1C772E714E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6040" y="620688"/>
            <a:ext cx="5328591" cy="1778559"/>
          </a:xfrm>
          <a:prstGeom prst="rect">
            <a:avLst/>
          </a:prstGeom>
        </p:spPr>
      </p:pic>
      <p:sp>
        <p:nvSpPr>
          <p:cNvPr id="21" name="TextBox 20">
            <a:extLst>
              <a:ext uri="{FF2B5EF4-FFF2-40B4-BE49-F238E27FC236}">
                <a16:creationId xmlns:a16="http://schemas.microsoft.com/office/drawing/2014/main" id="{9CF3F12D-9198-78C4-E36A-E5C3B2648F29}"/>
              </a:ext>
            </a:extLst>
          </p:cNvPr>
          <p:cNvSpPr txBox="1"/>
          <p:nvPr/>
        </p:nvSpPr>
        <p:spPr>
          <a:xfrm>
            <a:off x="7752184" y="1855857"/>
            <a:ext cx="1512169" cy="276999"/>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               4.3 ab</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018C6A28-78EB-2BD2-5EB5-4FB7B5F6E02C}"/>
              </a:ext>
            </a:extLst>
          </p:cNvPr>
          <p:cNvSpPr txBox="1"/>
          <p:nvPr/>
        </p:nvSpPr>
        <p:spPr>
          <a:xfrm>
            <a:off x="6474411" y="2924944"/>
            <a:ext cx="4896544" cy="2492990"/>
          </a:xfrm>
          <a:prstGeom prst="rect">
            <a:avLst/>
          </a:prstGeom>
          <a:noFill/>
        </p:spPr>
        <p:txBody>
          <a:bodyPr wrap="square">
            <a:spAutoFit/>
          </a:bodyPr>
          <a:lstStyle/>
          <a:p>
            <a:pPr marL="285750" lvl="2" indent="-285750" defTabSz="410766" eaLnBrk="1" fontAlgn="auto">
              <a:spcBef>
                <a:spcPts val="100"/>
              </a:spcBef>
              <a:spcAft>
                <a:spcPts val="0"/>
              </a:spcAft>
              <a:buFont typeface="Arial" panose="020B0604020202020204" pitchFamily="34" charset="0"/>
              <a:buChar char="•"/>
              <a:defRPr/>
            </a:pPr>
            <a:r>
              <a:rPr lang="en-US" sz="1400" kern="0" dirty="0">
                <a:latin typeface="Arial" panose="020B0604020202020204" pitchFamily="34" charset="0"/>
                <a:cs typeface="Arial" panose="020B0604020202020204" pitchFamily="34" charset="0"/>
                <a:sym typeface="Avenir Book"/>
              </a:rPr>
              <a:t>Z pole performance, 6.3x10</a:t>
            </a:r>
            <a:r>
              <a:rPr lang="en-US" sz="1400" kern="0" baseline="30000" dirty="0">
                <a:latin typeface="Arial" panose="020B0604020202020204" pitchFamily="34" charset="0"/>
                <a:cs typeface="Arial" panose="020B0604020202020204" pitchFamily="34" charset="0"/>
                <a:sym typeface="Avenir Book"/>
              </a:rPr>
              <a:t>32</a:t>
            </a:r>
            <a:r>
              <a:rPr lang="en-US" sz="1400" kern="0" dirty="0">
                <a:latin typeface="Arial" panose="020B0604020202020204" pitchFamily="34" charset="0"/>
                <a:cs typeface="Arial" panose="020B0604020202020204" pitchFamily="34" charset="0"/>
                <a:sym typeface="Avenir Book"/>
              </a:rPr>
              <a:t> – 1.2x10</a:t>
            </a:r>
            <a:r>
              <a:rPr lang="en-US" sz="1400" kern="0" baseline="30000" dirty="0">
                <a:latin typeface="Arial" panose="020B0604020202020204" pitchFamily="34" charset="0"/>
                <a:cs typeface="Arial" panose="020B0604020202020204" pitchFamily="34" charset="0"/>
                <a:sym typeface="Avenir Book"/>
              </a:rPr>
              <a:t>34 </a:t>
            </a:r>
            <a:r>
              <a:rPr lang="en-US" sz="1400" kern="0" dirty="0">
                <a:latin typeface="Arial" panose="020B0604020202020204" pitchFamily="34" charset="0"/>
                <a:cs typeface="Arial" panose="020B0604020202020204" pitchFamily="34" charset="0"/>
                <a:sym typeface="Avenir Book"/>
              </a:rPr>
              <a:t>cm</a:t>
            </a:r>
            <a:r>
              <a:rPr lang="en-US" sz="1400" kern="0" baseline="30000" dirty="0">
                <a:latin typeface="Arial" panose="020B0604020202020204" pitchFamily="34" charset="0"/>
                <a:cs typeface="Arial" panose="020B0604020202020204" pitchFamily="34" charset="0"/>
                <a:sym typeface="Avenir Book"/>
              </a:rPr>
              <a:t>-2</a:t>
            </a:r>
            <a:r>
              <a:rPr lang="en-US" sz="1400" kern="0" dirty="0">
                <a:latin typeface="Arial" panose="020B0604020202020204" pitchFamily="34" charset="0"/>
                <a:cs typeface="Arial" panose="020B0604020202020204" pitchFamily="34" charset="0"/>
                <a:sym typeface="Avenir Book"/>
              </a:rPr>
              <a:t> s</a:t>
            </a:r>
            <a:r>
              <a:rPr lang="en-US" sz="1400" kern="0" baseline="30000" dirty="0">
                <a:latin typeface="Arial" panose="020B0604020202020204" pitchFamily="34" charset="0"/>
                <a:cs typeface="Arial" panose="020B0604020202020204" pitchFamily="34" charset="0"/>
                <a:sym typeface="Avenir Book"/>
              </a:rPr>
              <a:t>-1</a:t>
            </a:r>
          </a:p>
          <a:p>
            <a:pPr marL="715963" lvl="3" indent="-260350" defTabSz="410766" eaLnBrk="1" fontAlgn="auto">
              <a:spcBef>
                <a:spcPts val="0"/>
              </a:spcBef>
              <a:spcAft>
                <a:spcPts val="0"/>
              </a:spcAft>
              <a:buFont typeface="Arial" panose="020B0604020202020204" pitchFamily="34" charset="0"/>
              <a:buChar char="•"/>
              <a:defRPr/>
            </a:pPr>
            <a:r>
              <a:rPr lang="en-US" sz="1400" kern="0" dirty="0">
                <a:latin typeface="Arial" panose="020B0604020202020204" pitchFamily="34" charset="0"/>
                <a:cs typeface="Arial" panose="020B0604020202020204" pitchFamily="34" charset="0"/>
                <a:sym typeface="Avenir Book"/>
              </a:rPr>
              <a:t>The latter number when accelerator configured for Z running (e.g. early or at the end of the first stage)</a:t>
            </a:r>
          </a:p>
          <a:p>
            <a:pPr marL="455613" lvl="3" defTabSz="410766" eaLnBrk="1" fontAlgn="auto">
              <a:spcBef>
                <a:spcPts val="0"/>
              </a:spcBef>
              <a:spcAft>
                <a:spcPts val="0"/>
              </a:spcAft>
              <a:defRPr/>
            </a:pPr>
            <a:r>
              <a:rPr lang="en-US" sz="1400" kern="0" dirty="0">
                <a:latin typeface="Arial" panose="020B0604020202020204" pitchFamily="34" charset="0"/>
                <a:cs typeface="Arial" panose="020B0604020202020204" pitchFamily="34" charset="0"/>
                <a:sym typeface="Avenir Book"/>
              </a:rPr>
              <a: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An alternative upgrade to 550 GeV, maintaining the repetition rate at 100 Hz and two IPs, is also considered. A possible implementation would be to start with a longer tunnel by 5 km from the beginning adding about 25 % to the initial cost of the CE of the baseline 380 GeV machine. </a:t>
            </a:r>
          </a:p>
          <a:p>
            <a:pPr marL="0" lvl="2" defTabSz="410766">
              <a:defRPr/>
            </a:pPr>
            <a:endParaRPr lang="en-US" sz="1600" kern="0" dirty="0">
              <a:solidFill>
                <a:srgbClr val="FF0000"/>
              </a:solidFill>
              <a:latin typeface="Arial" panose="020B0604020202020204" pitchFamily="34" charset="0"/>
              <a:cs typeface="Arial" panose="020B0604020202020204" pitchFamily="34" charset="0"/>
              <a:sym typeface="Avenir Book"/>
            </a:endParaRPr>
          </a:p>
        </p:txBody>
      </p:sp>
      <p:sp>
        <p:nvSpPr>
          <p:cNvPr id="2" name="TextBox 1">
            <a:extLst>
              <a:ext uri="{FF2B5EF4-FFF2-40B4-BE49-F238E27FC236}">
                <a16:creationId xmlns:a16="http://schemas.microsoft.com/office/drawing/2014/main" id="{509C85B8-7018-F568-ECBA-E05771A01E00}"/>
              </a:ext>
            </a:extLst>
          </p:cNvPr>
          <p:cNvSpPr txBox="1"/>
          <p:nvPr/>
        </p:nvSpPr>
        <p:spPr>
          <a:xfrm>
            <a:off x="9934309" y="1844824"/>
            <a:ext cx="228237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               4 ab</a:t>
            </a:r>
            <a:r>
              <a:rPr lang="en-GB" sz="1200" baseline="30000" dirty="0">
                <a:latin typeface="Arial" panose="020B0604020202020204" pitchFamily="34" charset="0"/>
                <a:cs typeface="Arial" panose="020B0604020202020204" pitchFamily="34" charset="0"/>
              </a:rPr>
              <a:t>-1</a:t>
            </a:r>
            <a:r>
              <a:rPr lang="en-GB" sz="12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2899EE7-6D89-5CF5-4636-02C3FE8B2CFA}"/>
              </a:ext>
            </a:extLst>
          </p:cNvPr>
          <p:cNvSpPr txBox="1"/>
          <p:nvPr/>
        </p:nvSpPr>
        <p:spPr>
          <a:xfrm>
            <a:off x="47327" y="1052736"/>
            <a:ext cx="6406561" cy="1815882"/>
          </a:xfrm>
          <a:prstGeom prst="rect">
            <a:avLst/>
          </a:prstGeom>
          <a:solidFill>
            <a:schemeClr val="bg1"/>
          </a:solidFill>
        </p:spPr>
        <p:txBody>
          <a:bodyPr wrap="square">
            <a:spAutoFit/>
          </a:bodyPr>
          <a:lstStyle/>
          <a:p>
            <a:pPr marL="188913">
              <a:buNone/>
            </a:pPr>
            <a:r>
              <a:rPr lang="en-US" sz="1400" dirty="0">
                <a:solidFill>
                  <a:srgbClr val="000000"/>
                </a:solidFill>
                <a:effectLst/>
                <a:latin typeface="Arial" panose="020B0604020202020204" pitchFamily="34" charset="0"/>
                <a:cs typeface="Arial" panose="020B0604020202020204" pitchFamily="34" charset="0"/>
              </a:rPr>
              <a:t>Key parameters for 380 GeV and 1.5 TeV stages of CLIC. Parameters for energy options at 250 GeV and 550 GeV are also given; for these options the power and luminosity are scaled, based on the 380 GeV and 1.5 TeV designs.</a:t>
            </a:r>
          </a:p>
          <a:p>
            <a:pPr marL="188913">
              <a:buNone/>
            </a:pPr>
            <a:r>
              <a:rPr lang="en-US" sz="1400" dirty="0">
                <a:solidFill>
                  <a:srgbClr val="000000"/>
                </a:solidFill>
                <a:effectLst/>
                <a:latin typeface="Arial" panose="020B0604020202020204" pitchFamily="34" charset="0"/>
                <a:cs typeface="Arial" panose="020B0604020202020204" pitchFamily="34" charset="0"/>
              </a:rPr>
              <a:t>∗The luminosity for the 1.5 TeV machine has not been updated to reflect recent alignment studies [</a:t>
            </a:r>
            <a:r>
              <a:rPr lang="en-US" sz="1400" dirty="0">
                <a:solidFill>
                  <a:srgbClr val="6B0001"/>
                </a:solidFill>
                <a:effectLst/>
                <a:latin typeface="Arial" panose="020B0604020202020204" pitchFamily="34" charset="0"/>
                <a:cs typeface="Arial" panose="020B0604020202020204" pitchFamily="34" charset="0"/>
              </a:rPr>
              <a:t>15</a:t>
            </a:r>
            <a:r>
              <a:rPr lang="en-US" sz="1400" dirty="0">
                <a:solidFill>
                  <a:srgbClr val="000000"/>
                </a:solidFill>
                <a:effectLst/>
                <a:latin typeface="Arial" panose="020B0604020202020204" pitchFamily="34" charset="0"/>
                <a:cs typeface="Arial" panose="020B0604020202020204" pitchFamily="34" charset="0"/>
              </a:rPr>
              <a:t>]. If the same method is applied, the luminosity at 1.5 TeV is expected to reach 5.6 </a:t>
            </a:r>
            <a:r>
              <a:rPr lang="en-US" sz="1400" dirty="0">
                <a:solidFill>
                  <a:srgbClr val="000000"/>
                </a:solidFill>
                <a:latin typeface="Arial" panose="020B0604020202020204" pitchFamily="34" charset="0"/>
                <a:cs typeface="Arial" panose="020B0604020202020204" pitchFamily="34" charset="0"/>
              </a:rPr>
              <a:t>x </a:t>
            </a:r>
            <a:r>
              <a:rPr lang="en-US" sz="1400" dirty="0">
                <a:solidFill>
                  <a:srgbClr val="000000"/>
                </a:solidFill>
                <a:effectLst/>
                <a:latin typeface="Arial" panose="020B0604020202020204" pitchFamily="34" charset="0"/>
                <a:cs typeface="Arial" panose="020B0604020202020204" pitchFamily="34" charset="0"/>
              </a:rPr>
              <a:t>10</a:t>
            </a:r>
            <a:r>
              <a:rPr lang="en-US" sz="1400" baseline="30000" dirty="0">
                <a:solidFill>
                  <a:srgbClr val="000000"/>
                </a:solidFill>
                <a:effectLst/>
                <a:latin typeface="Arial" panose="020B0604020202020204" pitchFamily="34" charset="0"/>
                <a:cs typeface="Arial" panose="020B0604020202020204" pitchFamily="34" charset="0"/>
              </a:rPr>
              <a:t>34</a:t>
            </a:r>
            <a:r>
              <a:rPr lang="en-US" sz="1400" dirty="0">
                <a:solidFill>
                  <a:srgbClr val="000000"/>
                </a:solidFill>
                <a:effectLst/>
                <a:latin typeface="Arial" panose="020B0604020202020204" pitchFamily="34" charset="0"/>
                <a:cs typeface="Arial" panose="020B0604020202020204" pitchFamily="34" charset="0"/>
              </a:rPr>
              <a:t> cm</a:t>
            </a:r>
            <a:r>
              <a:rPr lang="en-US" sz="1400" baseline="30000" dirty="0">
                <a:solidFill>
                  <a:srgbClr val="000000"/>
                </a:solidFill>
                <a:effectLst/>
                <a:latin typeface="Arial" panose="020B0604020202020204" pitchFamily="34" charset="0"/>
                <a:cs typeface="Arial" panose="020B0604020202020204" pitchFamily="34" charset="0"/>
              </a:rPr>
              <a:t>−2</a:t>
            </a:r>
            <a:r>
              <a:rPr lang="en-US" sz="1400" dirty="0">
                <a:solidFill>
                  <a:srgbClr val="000000"/>
                </a:solidFill>
                <a:effectLst/>
                <a:latin typeface="Arial" panose="020B0604020202020204" pitchFamily="34" charset="0"/>
                <a:cs typeface="Arial" panose="020B0604020202020204" pitchFamily="34" charset="0"/>
              </a:rPr>
              <a:t> s</a:t>
            </a:r>
            <a:r>
              <a:rPr lang="en-US" sz="1400" baseline="30000" dirty="0">
                <a:solidFill>
                  <a:srgbClr val="000000"/>
                </a:solidFill>
                <a:effectLst/>
                <a:latin typeface="Arial" panose="020B0604020202020204" pitchFamily="34" charset="0"/>
                <a:cs typeface="Arial" panose="020B0604020202020204" pitchFamily="34" charset="0"/>
              </a:rPr>
              <a:t>−1</a:t>
            </a:r>
          </a:p>
          <a:p>
            <a:pPr>
              <a:buNone/>
            </a:pPr>
            <a:endParaRPr lang="en-US" sz="140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544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seline">
            <a:extLst>
              <a:ext uri="{FF2B5EF4-FFF2-40B4-BE49-F238E27FC236}">
                <a16:creationId xmlns:a16="http://schemas.microsoft.com/office/drawing/2014/main" id="{049CEBBA-E4CE-F2B9-6B58-D1671002F70D}"/>
              </a:ext>
            </a:extLst>
          </p:cNvPr>
          <p:cNvSpPr txBox="1">
            <a:spLocks/>
          </p:cNvSpPr>
          <p:nvPr/>
        </p:nvSpPr>
        <p:spPr>
          <a:xfrm>
            <a:off x="5591944" y="620688"/>
            <a:ext cx="3496091" cy="451099"/>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rgbClr val="FF2F92"/>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dirty="0">
                <a:solidFill>
                  <a:srgbClr val="2F2F2F"/>
                </a:solidFill>
              </a:rPr>
              <a:t>Baseline (10Hz rate</a:t>
            </a:r>
            <a:r>
              <a:rPr lang="en-US" sz="1600" dirty="0">
                <a:solidFill>
                  <a:srgbClr val="2F2F2F"/>
                </a:solidFill>
              </a:rPr>
              <a:t>) </a:t>
            </a:r>
          </a:p>
        </p:txBody>
      </p:sp>
      <p:sp>
        <p:nvSpPr>
          <p:cNvPr id="13" name="start immediately with full power">
            <a:extLst>
              <a:ext uri="{FF2B5EF4-FFF2-40B4-BE49-F238E27FC236}">
                <a16:creationId xmlns:a16="http://schemas.microsoft.com/office/drawing/2014/main" id="{F87D41B9-F8C2-C44A-6AA8-EC0672E64060}"/>
              </a:ext>
            </a:extLst>
          </p:cNvPr>
          <p:cNvSpPr txBox="1"/>
          <p:nvPr/>
        </p:nvSpPr>
        <p:spPr>
          <a:xfrm>
            <a:off x="8648724" y="692696"/>
            <a:ext cx="3279924" cy="451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lnSpcReduction="20000"/>
          </a:bodyPr>
          <a:lstStyle>
            <a:lvl1pPr defTabSz="841247">
              <a:lnSpc>
                <a:spcPct val="110000"/>
              </a:lnSpc>
              <a:spcBef>
                <a:spcPts val="2500"/>
              </a:spcBef>
              <a:tabLst>
                <a:tab pos="317500" algn="l"/>
              </a:tabLst>
              <a:defRPr sz="1656" b="1">
                <a:solidFill>
                  <a:srgbClr val="FF2F92"/>
                </a:solidFill>
              </a:defRPr>
            </a:lvl1pPr>
          </a:lstStyle>
          <a:p>
            <a:r>
              <a:rPr lang="en-US" sz="1600" b="0" dirty="0">
                <a:solidFill>
                  <a:srgbClr val="2F2F2F"/>
                </a:solidFill>
              </a:rPr>
              <a:t>St</a:t>
            </a:r>
            <a:r>
              <a:rPr sz="1600" b="0" dirty="0">
                <a:solidFill>
                  <a:srgbClr val="2F2F2F"/>
                </a:solidFill>
              </a:rPr>
              <a:t>art immediately with full power</a:t>
            </a:r>
            <a:r>
              <a:rPr lang="en-US" sz="1600" b="0" dirty="0">
                <a:solidFill>
                  <a:srgbClr val="2F2F2F"/>
                </a:solidFill>
              </a:rPr>
              <a:t> (1316-&gt;2625 bunches in train) </a:t>
            </a:r>
            <a:r>
              <a:rPr sz="1600" b="0" dirty="0">
                <a:solidFill>
                  <a:srgbClr val="2F2F2F"/>
                </a:solidFill>
              </a:rPr>
              <a:t> </a:t>
            </a:r>
          </a:p>
        </p:txBody>
      </p:sp>
      <p:sp>
        <p:nvSpPr>
          <p:cNvPr id="31" name="TextBox 30">
            <a:extLst>
              <a:ext uri="{FF2B5EF4-FFF2-40B4-BE49-F238E27FC236}">
                <a16:creationId xmlns:a16="http://schemas.microsoft.com/office/drawing/2014/main" id="{E831C95A-F6A9-3751-FFE2-C9D8803BCA22}"/>
              </a:ext>
            </a:extLst>
          </p:cNvPr>
          <p:cNvSpPr txBox="1"/>
          <p:nvPr/>
        </p:nvSpPr>
        <p:spPr>
          <a:xfrm>
            <a:off x="0" y="2515"/>
            <a:ext cx="12204000" cy="432000"/>
          </a:xfrm>
          <a:prstGeom prst="rect">
            <a:avLst/>
          </a:prstGeom>
          <a:solidFill>
            <a:schemeClr val="accent1">
              <a:lumMod val="75000"/>
            </a:schemeClr>
          </a:solidFill>
          <a:effectLst>
            <a:outerShdw blurRad="50800" dist="50800" dir="5400000" algn="ctr" rotWithShape="0">
              <a:srgbClr val="002060"/>
            </a:outerShdw>
          </a:effectLst>
        </p:spPr>
        <p:txBody>
          <a:bodyPr wrap="square">
            <a:spAutoFit/>
          </a:bodyPr>
          <a:lstStyle/>
          <a:p>
            <a:pPr algn="ctr"/>
            <a:r>
              <a:rPr lang="en-US" sz="2800" dirty="0">
                <a:solidFill>
                  <a:schemeClr val="bg1"/>
                </a:solidFill>
              </a:rPr>
              <a:t>LCF – SCRF – ESPP parameters</a:t>
            </a:r>
            <a:endParaRPr lang="en-GB" sz="2800" dirty="0">
              <a:solidFill>
                <a:schemeClr val="bg1"/>
              </a:solidFill>
            </a:endParaRPr>
          </a:p>
        </p:txBody>
      </p:sp>
      <p:sp>
        <p:nvSpPr>
          <p:cNvPr id="2" name="TextBox 1">
            <a:extLst>
              <a:ext uri="{FF2B5EF4-FFF2-40B4-BE49-F238E27FC236}">
                <a16:creationId xmlns:a16="http://schemas.microsoft.com/office/drawing/2014/main" id="{47FEBC85-794C-8E10-3C7A-D2ED955E3E35}"/>
              </a:ext>
            </a:extLst>
          </p:cNvPr>
          <p:cNvSpPr txBox="1"/>
          <p:nvPr/>
        </p:nvSpPr>
        <p:spPr>
          <a:xfrm>
            <a:off x="7660323" y="5610882"/>
            <a:ext cx="3168352" cy="738664"/>
          </a:xfrm>
          <a:prstGeom prst="rect">
            <a:avLst/>
          </a:prstGeom>
          <a:noFill/>
        </p:spPr>
        <p:txBody>
          <a:bodyPr wrap="square" lIns="0" tIns="0" rIns="0" bIns="0" rtlCol="0">
            <a:spAutoFit/>
          </a:bodyPr>
          <a:lstStyle/>
          <a:p>
            <a:pPr algn="l"/>
            <a:r>
              <a:rPr lang="en-GB" sz="1600" dirty="0">
                <a:solidFill>
                  <a:srgbClr val="2F2F2F"/>
                </a:solidFill>
              </a:rPr>
              <a:t>Note: tunnel extension to allow a 550 GeV upgrade is included in the initial programme </a:t>
            </a:r>
          </a:p>
        </p:txBody>
      </p:sp>
      <p:sp>
        <p:nvSpPr>
          <p:cNvPr id="3" name="Slide Number Placeholder 2">
            <a:extLst>
              <a:ext uri="{FF2B5EF4-FFF2-40B4-BE49-F238E27FC236}">
                <a16:creationId xmlns:a16="http://schemas.microsoft.com/office/drawing/2014/main" id="{1444BD38-711C-E8C8-474D-DA782DC8B309}"/>
              </a:ext>
            </a:extLst>
          </p:cNvPr>
          <p:cNvSpPr>
            <a:spLocks noGrp="1"/>
          </p:cNvSpPr>
          <p:nvPr>
            <p:ph type="sldNum" sz="quarter" idx="11"/>
          </p:nvPr>
        </p:nvSpPr>
        <p:spPr>
          <a:xfrm>
            <a:off x="10079581" y="6389963"/>
            <a:ext cx="681254" cy="365125"/>
          </a:xfrm>
        </p:spPr>
        <p:txBody>
          <a:bodyPr/>
          <a:lstStyle/>
          <a:p>
            <a:fld id="{36B5EA5A-BC32-A742-B11B-8E7414D5B535}" type="slidenum">
              <a:rPr lang="en-US" smtClean="0"/>
              <a:pPr/>
              <a:t>17</a:t>
            </a:fld>
            <a:endParaRPr lang="en-US" dirty="0"/>
          </a:p>
        </p:txBody>
      </p:sp>
      <p:pic>
        <p:nvPicPr>
          <p:cNvPr id="4" name="Picture 3">
            <a:extLst>
              <a:ext uri="{FF2B5EF4-FFF2-40B4-BE49-F238E27FC236}">
                <a16:creationId xmlns:a16="http://schemas.microsoft.com/office/drawing/2014/main" id="{4DCB030B-2E05-5C10-F7B1-F2D55ABE3477}"/>
              </a:ext>
            </a:extLst>
          </p:cNvPr>
          <p:cNvPicPr>
            <a:picLocks noChangeAspect="1"/>
          </p:cNvPicPr>
          <p:nvPr/>
        </p:nvPicPr>
        <p:blipFill>
          <a:blip r:embed="rId3"/>
          <a:stretch>
            <a:fillRect/>
          </a:stretch>
        </p:blipFill>
        <p:spPr>
          <a:xfrm>
            <a:off x="5015880" y="1115910"/>
            <a:ext cx="7272808" cy="2541350"/>
          </a:xfrm>
          <a:prstGeom prst="rect">
            <a:avLst/>
          </a:prstGeom>
        </p:spPr>
      </p:pic>
      <p:pic>
        <p:nvPicPr>
          <p:cNvPr id="5" name="Picture 4">
            <a:extLst>
              <a:ext uri="{FF2B5EF4-FFF2-40B4-BE49-F238E27FC236}">
                <a16:creationId xmlns:a16="http://schemas.microsoft.com/office/drawing/2014/main" id="{988ADC16-0357-63B1-D80E-56C01B52C8CB}"/>
              </a:ext>
            </a:extLst>
          </p:cNvPr>
          <p:cNvPicPr>
            <a:picLocks noChangeAspect="1"/>
          </p:cNvPicPr>
          <p:nvPr/>
        </p:nvPicPr>
        <p:blipFill>
          <a:blip r:embed="rId4"/>
          <a:stretch>
            <a:fillRect/>
          </a:stretch>
        </p:blipFill>
        <p:spPr>
          <a:xfrm>
            <a:off x="6312024" y="4080588"/>
            <a:ext cx="4534272" cy="1383534"/>
          </a:xfrm>
          <a:prstGeom prst="rect">
            <a:avLst/>
          </a:prstGeom>
        </p:spPr>
      </p:pic>
      <p:pic>
        <p:nvPicPr>
          <p:cNvPr id="6" name="Picture 5">
            <a:extLst>
              <a:ext uri="{FF2B5EF4-FFF2-40B4-BE49-F238E27FC236}">
                <a16:creationId xmlns:a16="http://schemas.microsoft.com/office/drawing/2014/main" id="{085794CC-F1C3-31D2-4ACC-34D893C2A313}"/>
              </a:ext>
            </a:extLst>
          </p:cNvPr>
          <p:cNvPicPr>
            <a:picLocks noChangeAspect="1"/>
          </p:cNvPicPr>
          <p:nvPr/>
        </p:nvPicPr>
        <p:blipFill>
          <a:blip r:embed="rId5"/>
          <a:stretch>
            <a:fillRect/>
          </a:stretch>
        </p:blipFill>
        <p:spPr>
          <a:xfrm>
            <a:off x="-10706" y="1142920"/>
            <a:ext cx="4973988" cy="4086280"/>
          </a:xfrm>
          <a:prstGeom prst="rect">
            <a:avLst/>
          </a:prstGeom>
        </p:spPr>
      </p:pic>
      <p:sp>
        <p:nvSpPr>
          <p:cNvPr id="7" name="Slide Number Placeholder 3">
            <a:extLst>
              <a:ext uri="{FF2B5EF4-FFF2-40B4-BE49-F238E27FC236}">
                <a16:creationId xmlns:a16="http://schemas.microsoft.com/office/drawing/2014/main" id="{84D1CF44-8A7F-EFA9-8F5F-E2D6A08C66B4}"/>
              </a:ext>
            </a:extLst>
          </p:cNvPr>
          <p:cNvSpPr txBox="1">
            <a:spLocks/>
          </p:cNvSpPr>
          <p:nvPr/>
        </p:nvSpPr>
        <p:spPr>
          <a:xfrm>
            <a:off x="932946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17</a:t>
            </a:fld>
            <a:r>
              <a:rPr lang="en-US" dirty="0">
                <a:solidFill>
                  <a:prstClr val="black">
                    <a:tint val="75000"/>
                  </a:prstClr>
                </a:solidFill>
                <a:latin typeface="Calibri" panose="020F0502020204030204"/>
              </a:rPr>
              <a:t>/24</a:t>
            </a:r>
          </a:p>
        </p:txBody>
      </p:sp>
      <p:sp>
        <p:nvSpPr>
          <p:cNvPr id="10" name="TextBox 9">
            <a:extLst>
              <a:ext uri="{FF2B5EF4-FFF2-40B4-BE49-F238E27FC236}">
                <a16:creationId xmlns:a16="http://schemas.microsoft.com/office/drawing/2014/main" id="{2C89481D-7CFD-72D6-0B89-6838B007FBCC}"/>
              </a:ext>
            </a:extLst>
          </p:cNvPr>
          <p:cNvSpPr txBox="1"/>
          <p:nvPr/>
        </p:nvSpPr>
        <p:spPr>
          <a:xfrm>
            <a:off x="0" y="4772355"/>
            <a:ext cx="5095492" cy="738664"/>
          </a:xfrm>
          <a:prstGeom prst="rect">
            <a:avLst/>
          </a:prstGeom>
          <a:solidFill>
            <a:schemeClr val="bg1"/>
          </a:solidFill>
        </p:spPr>
        <p:txBody>
          <a:bodyPr wrap="square">
            <a:spAutoFit/>
          </a:bodyPr>
          <a:lstStyle/>
          <a:p>
            <a:pPr>
              <a:buNone/>
            </a:pPr>
            <a:r>
              <a:rPr lang="en-US" sz="1400" dirty="0">
                <a:solidFill>
                  <a:srgbClr val="000000"/>
                </a:solidFill>
                <a:effectLst/>
              </a:rPr>
              <a:t>Summary table of the LCF accelerator parameters in the initial 250 GeV configuration and possible upgrades, as well as in an initial 550 GeV configuration and its luminosity upgrade</a:t>
            </a:r>
          </a:p>
        </p:txBody>
      </p:sp>
    </p:spTree>
    <p:extLst>
      <p:ext uri="{BB962C8B-B14F-4D97-AF65-F5344CB8AC3E}">
        <p14:creationId xmlns:p14="http://schemas.microsoft.com/office/powerpoint/2010/main" val="423591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023AB-E671-9452-EF36-4F79655D3B2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C594FB-25A4-D146-63F8-CC3451008516}"/>
              </a:ext>
            </a:extLst>
          </p:cNvPr>
          <p:cNvSpPr>
            <a:spLocks noGrp="1"/>
          </p:cNvSpPr>
          <p:nvPr>
            <p:ph type="sldNum" sz="quarter" idx="11"/>
          </p:nvPr>
        </p:nvSpPr>
        <p:spPr/>
        <p:txBody>
          <a:bodyPr/>
          <a:lstStyle/>
          <a:p>
            <a:fld id="{36B5EA5A-BC32-A742-B11B-8E7414D5B535}" type="slidenum">
              <a:rPr lang="en-US" smtClean="0"/>
              <a:pPr/>
              <a:t>18</a:t>
            </a:fld>
            <a:endParaRPr lang="en-US" dirty="0"/>
          </a:p>
        </p:txBody>
      </p:sp>
      <p:sp>
        <p:nvSpPr>
          <p:cNvPr id="4" name="TextBox 3">
            <a:extLst>
              <a:ext uri="{FF2B5EF4-FFF2-40B4-BE49-F238E27FC236}">
                <a16:creationId xmlns:a16="http://schemas.microsoft.com/office/drawing/2014/main" id="{9A82DEF9-6274-EAF7-ACD1-8D48450A3F40}"/>
              </a:ext>
            </a:extLst>
          </p:cNvPr>
          <p:cNvSpPr txBox="1"/>
          <p:nvPr/>
        </p:nvSpPr>
        <p:spPr>
          <a:xfrm>
            <a:off x="1775520" y="2060848"/>
            <a:ext cx="8496944" cy="369332"/>
          </a:xfrm>
          <a:prstGeom prst="rect">
            <a:avLst/>
          </a:prstGeom>
          <a:noFill/>
          <a:ln>
            <a:noFill/>
          </a:ln>
        </p:spPr>
        <p:txBody>
          <a:bodyPr wrap="square" lIns="0" tIns="0" rIns="0" bIns="0" rtlCol="0">
            <a:spAutoFit/>
          </a:bodyPr>
          <a:lstStyle/>
          <a:p>
            <a:pPr algn="ctr"/>
            <a:r>
              <a:rPr lang="en-GB" sz="2400" dirty="0"/>
              <a:t> Recent project studies, schedule and the next steps </a:t>
            </a:r>
          </a:p>
        </p:txBody>
      </p:sp>
      <p:sp>
        <p:nvSpPr>
          <p:cNvPr id="2" name="Slide Number Placeholder 3">
            <a:extLst>
              <a:ext uri="{FF2B5EF4-FFF2-40B4-BE49-F238E27FC236}">
                <a16:creationId xmlns:a16="http://schemas.microsoft.com/office/drawing/2014/main" id="{258DA22E-7497-5259-0FCF-665DA9A434FA}"/>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18</a:t>
            </a:fld>
            <a:r>
              <a:rPr lang="en-US" dirty="0">
                <a:solidFill>
                  <a:prstClr val="black">
                    <a:tint val="75000"/>
                  </a:prstClr>
                </a:solidFill>
                <a:latin typeface="Calibri" panose="020F0502020204030204"/>
              </a:rPr>
              <a:t>/24</a:t>
            </a:r>
          </a:p>
        </p:txBody>
      </p:sp>
      <p:sp>
        <p:nvSpPr>
          <p:cNvPr id="5" name="Title 1">
            <a:extLst>
              <a:ext uri="{FF2B5EF4-FFF2-40B4-BE49-F238E27FC236}">
                <a16:creationId xmlns:a16="http://schemas.microsoft.com/office/drawing/2014/main" id="{307C4FFA-933B-E68E-439B-58E7B3B1F709}"/>
              </a:ext>
            </a:extLst>
          </p:cNvPr>
          <p:cNvSpPr>
            <a:spLocks noGrp="1"/>
          </p:cNvSpPr>
          <p:nvPr>
            <p:ph type="title"/>
          </p:nvPr>
        </p:nvSpPr>
        <p:spPr>
          <a:xfrm>
            <a:off x="1" y="0"/>
            <a:ext cx="12204000" cy="432000"/>
          </a:xfrm>
          <a:solidFill>
            <a:srgbClr val="002060"/>
          </a:solidFill>
        </p:spPr>
        <p:txBody>
          <a:bodyPr anchor="t">
            <a:noAutofit/>
          </a:bodyPr>
          <a:lstStyle/>
          <a:p>
            <a:pPr algn="ctr"/>
            <a:r>
              <a:rPr lang="en-GB" sz="2800" dirty="0">
                <a:latin typeface="Arial" panose="020B0604020202020204" pitchFamily="34" charset="0"/>
                <a:cs typeface="Arial" panose="020B0604020202020204" pitchFamily="34" charset="0"/>
              </a:rPr>
              <a:t>Recent common studies and next steps</a:t>
            </a:r>
            <a:endParaRPr lang="en-GB" sz="2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86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7E11-C692-63F4-9A94-02E2BBAA1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AFA71-F048-BB79-7152-FFAE1F1B5F5D}"/>
              </a:ext>
            </a:extLst>
          </p:cNvPr>
          <p:cNvSpPr>
            <a:spLocks noGrp="1"/>
          </p:cNvSpPr>
          <p:nvPr>
            <p:ph type="title"/>
          </p:nvPr>
        </p:nvSpPr>
        <p:spPr>
          <a:xfrm>
            <a:off x="0" y="22661"/>
            <a:ext cx="12204000" cy="432000"/>
          </a:xfrm>
          <a:solidFill>
            <a:srgbClr val="002060"/>
          </a:solidFill>
        </p:spPr>
        <p:txBody>
          <a:bodyPr/>
          <a:lstStyle/>
          <a:p>
            <a:pPr algn="ctr"/>
            <a:r>
              <a:rPr lang="en-GB" sz="2800" b="0" dirty="0"/>
              <a:t>Personnel and Operation Costs </a:t>
            </a:r>
          </a:p>
        </p:txBody>
      </p:sp>
      <p:sp>
        <p:nvSpPr>
          <p:cNvPr id="7" name="TextBox 6">
            <a:extLst>
              <a:ext uri="{FF2B5EF4-FFF2-40B4-BE49-F238E27FC236}">
                <a16:creationId xmlns:a16="http://schemas.microsoft.com/office/drawing/2014/main" id="{A3D6C9A6-64FA-106D-067F-14095B4B414B}"/>
              </a:ext>
            </a:extLst>
          </p:cNvPr>
          <p:cNvSpPr txBox="1"/>
          <p:nvPr/>
        </p:nvSpPr>
        <p:spPr>
          <a:xfrm>
            <a:off x="7315968" y="644301"/>
            <a:ext cx="4612680" cy="2092881"/>
          </a:xfrm>
          <a:prstGeom prst="rect">
            <a:avLst/>
          </a:prstGeom>
          <a:solidFill>
            <a:schemeClr val="bg1"/>
          </a:solidFill>
        </p:spPr>
        <p:txBody>
          <a:bodyPr wrap="square" lIns="0" tIns="0" rIns="0" bIns="0" rtlCol="0">
            <a:spAutoFit/>
          </a:bodyPr>
          <a:lstStyle/>
          <a:p>
            <a:pPr marL="285750" indent="-285750" algn="l">
              <a:buFont typeface="Arial" panose="020B0604020202020204" pitchFamily="34" charset="0"/>
              <a:buChar char="•"/>
            </a:pPr>
            <a:endParaRPr lang="en-GB" sz="800" dirty="0">
              <a:solidFill>
                <a:schemeClr val="accent6"/>
              </a:solidFill>
            </a:endParaRPr>
          </a:p>
          <a:p>
            <a:r>
              <a:rPr lang="en-GB" sz="1600" dirty="0">
                <a:solidFill>
                  <a:schemeClr val="accent6"/>
                </a:solidFill>
              </a:rPr>
              <a:t>Personnel for construction is estimated in the 10000-11000 </a:t>
            </a:r>
            <a:r>
              <a:rPr lang="en-GB" sz="1600" dirty="0" err="1">
                <a:solidFill>
                  <a:schemeClr val="accent6"/>
                </a:solidFill>
              </a:rPr>
              <a:t>FTEy</a:t>
            </a:r>
            <a:r>
              <a:rPr lang="en-GB" sz="1600" dirty="0">
                <a:solidFill>
                  <a:schemeClr val="accent6"/>
                </a:solidFill>
              </a:rPr>
              <a:t> range, according to the formula (value excludes civil engineering): </a:t>
            </a:r>
          </a:p>
          <a:p>
            <a:r>
              <a:rPr lang="en-GB" sz="1600" dirty="0">
                <a:solidFill>
                  <a:schemeClr val="accent6"/>
                </a:solidFill>
              </a:rPr>
              <a:t>Explicit Labour = 15.7 x (value)</a:t>
            </a:r>
            <a:r>
              <a:rPr lang="en-GB" sz="1600" baseline="30000" dirty="0">
                <a:solidFill>
                  <a:schemeClr val="accent6"/>
                </a:solidFill>
              </a:rPr>
              <a:t>0.75</a:t>
            </a:r>
          </a:p>
          <a:p>
            <a:endParaRPr lang="en-GB" sz="1600" dirty="0">
              <a:solidFill>
                <a:schemeClr val="accent6"/>
              </a:solidFill>
            </a:endParaRPr>
          </a:p>
          <a:p>
            <a:endParaRPr lang="en-GB" sz="1600" dirty="0">
              <a:solidFill>
                <a:schemeClr val="accent6"/>
              </a:solidFill>
            </a:endParaRPr>
          </a:p>
          <a:p>
            <a:endParaRPr lang="en-GB" sz="1600" dirty="0">
              <a:solidFill>
                <a:schemeClr val="accent6"/>
              </a:solidFill>
            </a:endParaRPr>
          </a:p>
          <a:p>
            <a:endParaRPr lang="en-GB" sz="1600" dirty="0">
              <a:solidFill>
                <a:schemeClr val="accent6"/>
              </a:solidFill>
            </a:endParaRPr>
          </a:p>
        </p:txBody>
      </p:sp>
      <p:sp>
        <p:nvSpPr>
          <p:cNvPr id="4" name="Slide Number Placeholder 3">
            <a:extLst>
              <a:ext uri="{FF2B5EF4-FFF2-40B4-BE49-F238E27FC236}">
                <a16:creationId xmlns:a16="http://schemas.microsoft.com/office/drawing/2014/main" id="{36408FE7-740A-69EC-2DE1-7BB15CF56067}"/>
              </a:ext>
            </a:extLst>
          </p:cNvPr>
          <p:cNvSpPr>
            <a:spLocks noGrp="1"/>
          </p:cNvSpPr>
          <p:nvPr>
            <p:ph type="sldNum" sz="quarter" idx="11"/>
          </p:nvPr>
        </p:nvSpPr>
        <p:spPr/>
        <p:txBody>
          <a:bodyPr/>
          <a:lstStyle/>
          <a:p>
            <a:fld id="{36B5EA5A-BC32-A742-B11B-8E7414D5B535}" type="slidenum">
              <a:rPr lang="en-US" smtClean="0"/>
              <a:pPr/>
              <a:t>19</a:t>
            </a:fld>
            <a:endParaRPr lang="en-US" dirty="0"/>
          </a:p>
        </p:txBody>
      </p:sp>
      <p:sp>
        <p:nvSpPr>
          <p:cNvPr id="6" name="TextBox 5">
            <a:extLst>
              <a:ext uri="{FF2B5EF4-FFF2-40B4-BE49-F238E27FC236}">
                <a16:creationId xmlns:a16="http://schemas.microsoft.com/office/drawing/2014/main" id="{2F80416A-A3C9-F7E2-0EAC-7E0E527502E7}"/>
              </a:ext>
            </a:extLst>
          </p:cNvPr>
          <p:cNvSpPr txBox="1"/>
          <p:nvPr/>
        </p:nvSpPr>
        <p:spPr>
          <a:xfrm>
            <a:off x="452068" y="3336128"/>
            <a:ext cx="8076236" cy="492443"/>
          </a:xfrm>
          <a:prstGeom prst="rect">
            <a:avLst/>
          </a:prstGeom>
          <a:noFill/>
        </p:spPr>
        <p:txBody>
          <a:bodyPr wrap="square" lIns="0" tIns="0" rIns="0" bIns="0" rtlCol="0">
            <a:spAutoFit/>
          </a:bodyPr>
          <a:lstStyle/>
          <a:p>
            <a:pPr algn="l"/>
            <a:r>
              <a:rPr lang="en-GB" sz="1600" dirty="0">
                <a:solidFill>
                  <a:schemeClr val="accent6"/>
                </a:solidFill>
              </a:rPr>
              <a:t>Operation cost (material replacements, energy costs, and personnel for operation) also updated, important for overall affordability</a:t>
            </a:r>
          </a:p>
        </p:txBody>
      </p:sp>
      <p:pic>
        <p:nvPicPr>
          <p:cNvPr id="11" name="Picture 10">
            <a:extLst>
              <a:ext uri="{FF2B5EF4-FFF2-40B4-BE49-F238E27FC236}">
                <a16:creationId xmlns:a16="http://schemas.microsoft.com/office/drawing/2014/main" id="{2FD66C57-CA28-58B5-477F-4D6E5508518C}"/>
              </a:ext>
            </a:extLst>
          </p:cNvPr>
          <p:cNvPicPr>
            <a:picLocks noChangeAspect="1"/>
          </p:cNvPicPr>
          <p:nvPr/>
        </p:nvPicPr>
        <p:blipFill>
          <a:blip r:embed="rId3"/>
          <a:stretch>
            <a:fillRect/>
          </a:stretch>
        </p:blipFill>
        <p:spPr>
          <a:xfrm>
            <a:off x="8112224" y="4309836"/>
            <a:ext cx="4000624" cy="1463315"/>
          </a:xfrm>
          <a:prstGeom prst="rect">
            <a:avLst/>
          </a:prstGeom>
        </p:spPr>
      </p:pic>
      <p:sp>
        <p:nvSpPr>
          <p:cNvPr id="12" name="Rectangle">
            <a:extLst>
              <a:ext uri="{FF2B5EF4-FFF2-40B4-BE49-F238E27FC236}">
                <a16:creationId xmlns:a16="http://schemas.microsoft.com/office/drawing/2014/main" id="{BF770B9E-6059-8E2C-00E2-6B55C8A1FB6D}"/>
              </a:ext>
            </a:extLst>
          </p:cNvPr>
          <p:cNvSpPr/>
          <p:nvPr/>
        </p:nvSpPr>
        <p:spPr>
          <a:xfrm>
            <a:off x="7787987" y="4221088"/>
            <a:ext cx="4124664" cy="1624071"/>
          </a:xfrm>
          <a:prstGeom prst="rect">
            <a:avLst/>
          </a:prstGeom>
          <a:gradFill>
            <a:gsLst>
              <a:gs pos="0">
                <a:srgbClr val="FFFFFF">
                  <a:alpha val="0"/>
                </a:srgbClr>
              </a:gs>
              <a:gs pos="100000">
                <a:srgbClr val="FFFFFF"/>
              </a:gs>
            </a:gsLst>
            <a:lin ang="10800000"/>
          </a:gradFill>
          <a:ln w="12700">
            <a:miter lim="400000"/>
          </a:ln>
        </p:spPr>
        <p:txBody>
          <a:bodyPr lIns="35719" tIns="35719" rIns="35719" bIns="35719" anchor="ctr"/>
          <a:lstStyle/>
          <a:p>
            <a:pPr marL="0" marR="0" lvl="0" indent="0" algn="ctr" defTabSz="410766" rtl="0" eaLnBrk="1" fontAlgn="auto" latinLnBrk="0" hangingPunct="0">
              <a:lnSpc>
                <a:spcPct val="100000"/>
              </a:lnSpc>
              <a:spcBef>
                <a:spcPts val="0"/>
              </a:spcBef>
              <a:spcAft>
                <a:spcPts val="0"/>
              </a:spcAft>
              <a:buClrTx/>
              <a:buSzTx/>
              <a:buFontTx/>
              <a:buNone/>
              <a:tabLst/>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kumimoji="0" sz="28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ea typeface="+mn-ea"/>
              <a:cs typeface="Gill Sans"/>
              <a:sym typeface="Gill Sans"/>
            </a:endParaRPr>
          </a:p>
        </p:txBody>
      </p:sp>
      <p:pic>
        <p:nvPicPr>
          <p:cNvPr id="13" name="Picture 12">
            <a:extLst>
              <a:ext uri="{FF2B5EF4-FFF2-40B4-BE49-F238E27FC236}">
                <a16:creationId xmlns:a16="http://schemas.microsoft.com/office/drawing/2014/main" id="{58842880-133D-642D-E521-021FAB67D3D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8032" y="739374"/>
            <a:ext cx="1703512" cy="2113562"/>
          </a:xfrm>
          <a:prstGeom prst="rect">
            <a:avLst/>
          </a:prstGeom>
          <a:ln>
            <a:solidFill>
              <a:srgbClr val="303030"/>
            </a:solidFill>
          </a:ln>
        </p:spPr>
      </p:pic>
      <p:sp>
        <p:nvSpPr>
          <p:cNvPr id="14" name="TextBox 13">
            <a:extLst>
              <a:ext uri="{FF2B5EF4-FFF2-40B4-BE49-F238E27FC236}">
                <a16:creationId xmlns:a16="http://schemas.microsoft.com/office/drawing/2014/main" id="{B622C67F-0906-611C-FB06-77A9AA8CAB91}"/>
              </a:ext>
            </a:extLst>
          </p:cNvPr>
          <p:cNvSpPr txBox="1"/>
          <p:nvPr/>
        </p:nvSpPr>
        <p:spPr>
          <a:xfrm>
            <a:off x="2135560" y="692696"/>
            <a:ext cx="1872208" cy="1569660"/>
          </a:xfrm>
          <a:prstGeom prst="rect">
            <a:avLst/>
          </a:prstGeom>
          <a:noFill/>
        </p:spPr>
        <p:txBody>
          <a:bodyPr wrap="square" lIns="0" tIns="0" rIns="0" bIns="0" rtlCol="0">
            <a:spAutoFit/>
          </a:bodyPr>
          <a:lstStyle/>
          <a:p>
            <a:pPr algn="l"/>
            <a:r>
              <a:rPr lang="en-GB" sz="1200" dirty="0">
                <a:solidFill>
                  <a:srgbClr val="2F2F2F"/>
                </a:solidFill>
              </a:rPr>
              <a:t>Estimated according to guidelines in comparative study (LINK)</a:t>
            </a:r>
          </a:p>
          <a:p>
            <a:pPr algn="l"/>
            <a:endParaRPr lang="en-GB" sz="1200" dirty="0">
              <a:solidFill>
                <a:srgbClr val="2F2F2F"/>
              </a:solidFill>
            </a:endParaRPr>
          </a:p>
          <a:p>
            <a:pPr algn="l"/>
            <a:r>
              <a:rPr lang="en-GB" sz="1200" dirty="0">
                <a:solidFill>
                  <a:srgbClr val="2F2F2F"/>
                </a:solidFill>
              </a:rPr>
              <a:t>Plot on the right from Snowmass Implementation Report (</a:t>
            </a:r>
            <a:r>
              <a:rPr lang="en-GB" sz="1200" dirty="0">
                <a:solidFill>
                  <a:srgbClr val="2F2F2F"/>
                </a:solidFill>
                <a:hlinkClick r:id="rId5"/>
              </a:rPr>
              <a:t>LINK</a:t>
            </a:r>
            <a:r>
              <a:rPr lang="en-GB" sz="1200" dirty="0">
                <a:solidFill>
                  <a:srgbClr val="2F2F2F"/>
                </a:solidFill>
              </a:rPr>
              <a:t>)</a:t>
            </a:r>
          </a:p>
          <a:p>
            <a:pPr algn="l"/>
            <a:endParaRPr lang="en-GB" dirty="0"/>
          </a:p>
        </p:txBody>
      </p:sp>
      <p:pic>
        <p:nvPicPr>
          <p:cNvPr id="15" name="Picture 14">
            <a:extLst>
              <a:ext uri="{FF2B5EF4-FFF2-40B4-BE49-F238E27FC236}">
                <a16:creationId xmlns:a16="http://schemas.microsoft.com/office/drawing/2014/main" id="{59BE6E03-6EB3-6263-AF94-6F47D618CB3E}"/>
              </a:ext>
            </a:extLst>
          </p:cNvPr>
          <p:cNvPicPr>
            <a:picLocks noChangeAspect="1"/>
          </p:cNvPicPr>
          <p:nvPr/>
        </p:nvPicPr>
        <p:blipFill>
          <a:blip r:embed="rId6"/>
          <a:stretch>
            <a:fillRect/>
          </a:stretch>
        </p:blipFill>
        <p:spPr>
          <a:xfrm>
            <a:off x="4007768" y="508046"/>
            <a:ext cx="3240360" cy="2507757"/>
          </a:xfrm>
          <a:prstGeom prst="rect">
            <a:avLst/>
          </a:prstGeom>
        </p:spPr>
      </p:pic>
      <p:graphicFrame>
        <p:nvGraphicFramePr>
          <p:cNvPr id="8" name="Table 7">
            <a:extLst>
              <a:ext uri="{FF2B5EF4-FFF2-40B4-BE49-F238E27FC236}">
                <a16:creationId xmlns:a16="http://schemas.microsoft.com/office/drawing/2014/main" id="{A274BD70-6BC2-05B9-8C56-600C1378E9E6}"/>
              </a:ext>
            </a:extLst>
          </p:cNvPr>
          <p:cNvGraphicFramePr>
            <a:graphicFrameLocks noGrp="1"/>
          </p:cNvGraphicFramePr>
          <p:nvPr>
            <p:extLst>
              <p:ext uri="{D42A27DB-BD31-4B8C-83A1-F6EECF244321}">
                <p14:modId xmlns:p14="http://schemas.microsoft.com/office/powerpoint/2010/main" val="2226526246"/>
              </p:ext>
            </p:extLst>
          </p:nvPr>
        </p:nvGraphicFramePr>
        <p:xfrm>
          <a:off x="452068" y="4033872"/>
          <a:ext cx="7660156" cy="1483360"/>
        </p:xfrm>
        <a:graphic>
          <a:graphicData uri="http://schemas.openxmlformats.org/drawingml/2006/table">
            <a:tbl>
              <a:tblPr firstRow="1" firstCol="1"/>
              <a:tblGrid>
                <a:gridCol w="3987748">
                  <a:extLst>
                    <a:ext uri="{9D8B030D-6E8A-4147-A177-3AD203B41FA5}">
                      <a16:colId xmlns:a16="http://schemas.microsoft.com/office/drawing/2014/main" val="4236411678"/>
                    </a:ext>
                  </a:extLst>
                </a:gridCol>
                <a:gridCol w="1656184">
                  <a:extLst>
                    <a:ext uri="{9D8B030D-6E8A-4147-A177-3AD203B41FA5}">
                      <a16:colId xmlns:a16="http://schemas.microsoft.com/office/drawing/2014/main" val="3031299538"/>
                    </a:ext>
                  </a:extLst>
                </a:gridCol>
                <a:gridCol w="2016224">
                  <a:extLst>
                    <a:ext uri="{9D8B030D-6E8A-4147-A177-3AD203B41FA5}">
                      <a16:colId xmlns:a16="http://schemas.microsoft.com/office/drawing/2014/main" val="1077986128"/>
                    </a:ext>
                  </a:extLst>
                </a:gridCol>
              </a:tblGrid>
              <a:tr h="370840">
                <a:tc>
                  <a:txBody>
                    <a:bodyPr/>
                    <a:lstStyle/>
                    <a:p>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rPr>
                        <a:t>CLIC 380 </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ap="flat" cmpd="sng" algn="ctr">
                      <a:solidFill>
                        <a:srgbClr val="0033A0"/>
                      </a:solidFill>
                      <a:prstDash val="solid"/>
                      <a:round/>
                      <a:headEnd type="none" w="med" len="med"/>
                      <a:tailEnd type="none" w="med" len="med"/>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latin typeface="Arial" panose="020B0604020202020204" pitchFamily="34" charset="0"/>
                          <a:cs typeface="Arial" panose="020B0604020202020204" pitchFamily="34" charset="0"/>
                        </a:rPr>
                        <a:t>LCF 250  (</a:t>
                      </a:r>
                      <a:r>
                        <a:rPr lang="en-GB" sz="1400" b="0" dirty="0" err="1">
                          <a:solidFill>
                            <a:schemeClr val="bg1"/>
                          </a:solidFill>
                          <a:latin typeface="Arial" panose="020B0604020202020204" pitchFamily="34" charset="0"/>
                          <a:cs typeface="Arial" panose="020B0604020202020204" pitchFamily="34" charset="0"/>
                        </a:rPr>
                        <a:t>ave.</a:t>
                      </a:r>
                      <a:r>
                        <a:rPr lang="en-GB" sz="1400" b="0" dirty="0">
                          <a:solidFill>
                            <a:schemeClr val="bg1"/>
                          </a:solidFill>
                          <a:latin typeface="Arial" panose="020B0604020202020204" pitchFamily="34" charset="0"/>
                          <a:cs typeface="Arial" panose="020B0604020202020204" pitchFamily="34" charset="0"/>
                        </a:rPr>
                        <a:t> LP,FP) </a:t>
                      </a: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val="2056879219"/>
                  </a:ext>
                </a:extLst>
              </a:tr>
              <a:tr h="370840">
                <a:tc>
                  <a:txBody>
                    <a:bodyPr/>
                    <a:lstStyle/>
                    <a:p>
                      <a:r>
                        <a:rPr lang="en-GB" sz="1400" b="0" dirty="0">
                          <a:solidFill>
                            <a:schemeClr val="bg1"/>
                          </a:solidFill>
                          <a:latin typeface="Arial" panose="020B0604020202020204" pitchFamily="34" charset="0"/>
                          <a:cs typeface="Arial" panose="020B0604020202020204" pitchFamily="34" charset="0"/>
                        </a:rPr>
                        <a:t>Maintenance and replacement costs (MCHF)</a:t>
                      </a: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0033A0"/>
                    </a:solidFill>
                  </a:tcPr>
                </a:tc>
                <a:tc>
                  <a:txBody>
                    <a:bodyPr/>
                    <a:lstStyle/>
                    <a:p>
                      <a:r>
                        <a:rPr lang="en-GB" sz="1400" b="0" dirty="0">
                          <a:latin typeface="Arial" panose="020B0604020202020204" pitchFamily="34" charset="0"/>
                          <a:cs typeface="Arial" panose="020B0604020202020204" pitchFamily="34" charset="0"/>
                        </a:rPr>
                        <a:t>137</a:t>
                      </a:r>
                    </a:p>
                  </a:txBody>
                  <a:tcPr>
                    <a:lnL>
                      <a:noFill/>
                    </a:lnL>
                    <a:lnR>
                      <a:noFill/>
                    </a:lnR>
                    <a:lnT w="25400" cap="flat" cmpd="sng" algn="ctr">
                      <a:solidFill>
                        <a:srgbClr val="0033A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r>
                        <a:rPr lang="en-GB" sz="1400" b="0" dirty="0">
                          <a:latin typeface="Arial" panose="020B0604020202020204" pitchFamily="34" charset="0"/>
                          <a:cs typeface="Arial" panose="020B0604020202020204" pitchFamily="34" charset="0"/>
                        </a:rPr>
                        <a:t>170</a:t>
                      </a: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59684197"/>
                  </a:ext>
                </a:extLst>
              </a:tr>
              <a:tr h="370840">
                <a:tc>
                  <a:txBody>
                    <a:bodyPr/>
                    <a:lstStyle/>
                    <a:p>
                      <a:r>
                        <a:rPr lang="en-GB" sz="1400" b="0" dirty="0">
                          <a:solidFill>
                            <a:schemeClr val="bg1"/>
                          </a:solidFill>
                          <a:latin typeface="Arial" panose="020B0604020202020204" pitchFamily="34" charset="0"/>
                          <a:cs typeface="Arial" panose="020B0604020202020204" pitchFamily="34" charset="0"/>
                        </a:rPr>
                        <a:t>Electricity costs (MCHF – using 80 EURO/MWh)</a:t>
                      </a:r>
                    </a:p>
                  </a:txBody>
                  <a:tcPr>
                    <a:lnL>
                      <a:noFill/>
                    </a:lnL>
                    <a:lnR>
                      <a:noFill/>
                    </a:lnR>
                    <a:lnT w="25400" cmpd="sng">
                      <a:noFill/>
                    </a:lnT>
                    <a:lnB>
                      <a:noFill/>
                    </a:lnB>
                    <a:lnTlToBr w="12700" cmpd="sng">
                      <a:noFill/>
                      <a:prstDash val="solid"/>
                    </a:lnTlToBr>
                    <a:lnBlToTr w="12700" cmpd="sng">
                      <a:noFill/>
                      <a:prstDash val="solid"/>
                    </a:lnBlToTr>
                    <a:solidFill>
                      <a:srgbClr val="0033A0"/>
                    </a:solidFill>
                  </a:tcPr>
                </a:tc>
                <a:tc>
                  <a:txBody>
                    <a:bodyPr/>
                    <a:lstStyle/>
                    <a:p>
                      <a:r>
                        <a:rPr lang="en-GB" sz="1400" b="0" dirty="0">
                          <a:latin typeface="Arial" panose="020B0604020202020204" pitchFamily="34" charset="0"/>
                          <a:cs typeface="Arial" panose="020B0604020202020204" pitchFamily="34" charset="0"/>
                        </a:rPr>
                        <a:t>63</a:t>
                      </a:r>
                    </a:p>
                  </a:txBody>
                  <a:tcPr>
                    <a:lnL>
                      <a:noFill/>
                    </a:lnL>
                    <a:lnR>
                      <a:noFill/>
                    </a:lnR>
                    <a:lnT w="254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r>
                        <a:rPr lang="en-GB" sz="1400" b="0" dirty="0">
                          <a:latin typeface="Arial" panose="020B0604020202020204" pitchFamily="34" charset="0"/>
                          <a:cs typeface="Arial" panose="020B0604020202020204" pitchFamily="34" charset="0"/>
                        </a:rPr>
                        <a:t>69</a:t>
                      </a:r>
                    </a:p>
                  </a:txBody>
                  <a:tcPr>
                    <a:lnL>
                      <a:noFill/>
                    </a:lnL>
                    <a:lnR>
                      <a:noFill/>
                    </a:lnR>
                    <a:lnT w="25400" cmpd="sng">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96192070"/>
                  </a:ext>
                </a:extLst>
              </a:tr>
              <a:tr h="370840">
                <a:tc>
                  <a:txBody>
                    <a:bodyPr/>
                    <a:lstStyle/>
                    <a:p>
                      <a:r>
                        <a:rPr lang="en-GB" sz="1400" b="0" dirty="0">
                          <a:solidFill>
                            <a:schemeClr val="bg1"/>
                          </a:solidFill>
                          <a:latin typeface="Arial" panose="020B0604020202020204" pitchFamily="34" charset="0"/>
                          <a:cs typeface="Arial" panose="020B0604020202020204" pitchFamily="34" charset="0"/>
                        </a:rPr>
                        <a:t>Personnel for operation (FTE)</a:t>
                      </a: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latin typeface="Arial" panose="020B0604020202020204" pitchFamily="34" charset="0"/>
                          <a:cs typeface="Arial" panose="020B0604020202020204" pitchFamily="34" charset="0"/>
                        </a:rPr>
                        <a:t>650</a:t>
                      </a: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r>
                        <a:rPr lang="en-GB" sz="1400" b="0" dirty="0">
                          <a:latin typeface="Arial" panose="020B0604020202020204" pitchFamily="34" charset="0"/>
                          <a:cs typeface="Arial" panose="020B0604020202020204" pitchFamily="34" charset="0"/>
                        </a:rPr>
                        <a:t>800</a:t>
                      </a: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92903228"/>
                  </a:ext>
                </a:extLst>
              </a:tr>
            </a:tbl>
          </a:graphicData>
        </a:graphic>
      </p:graphicFrame>
      <p:sp>
        <p:nvSpPr>
          <p:cNvPr id="10" name="Slide Number Placeholder 3">
            <a:extLst>
              <a:ext uri="{FF2B5EF4-FFF2-40B4-BE49-F238E27FC236}">
                <a16:creationId xmlns:a16="http://schemas.microsoft.com/office/drawing/2014/main" id="{C6015A29-3CCE-01EB-C75B-586FD833E71F}"/>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19</a:t>
            </a:fld>
            <a:r>
              <a:rPr lang="en-US" dirty="0">
                <a:solidFill>
                  <a:prstClr val="black">
                    <a:tint val="75000"/>
                  </a:prstClr>
                </a:solidFill>
                <a:latin typeface="Calibri" panose="020F0502020204030204"/>
              </a:rPr>
              <a:t>/24</a:t>
            </a:r>
          </a:p>
        </p:txBody>
      </p:sp>
      <p:sp>
        <p:nvSpPr>
          <p:cNvPr id="17" name="TextBox 16">
            <a:extLst>
              <a:ext uri="{FF2B5EF4-FFF2-40B4-BE49-F238E27FC236}">
                <a16:creationId xmlns:a16="http://schemas.microsoft.com/office/drawing/2014/main" id="{23CEEC52-9F7C-AFE9-B213-009499F224AA}"/>
              </a:ext>
            </a:extLst>
          </p:cNvPr>
          <p:cNvSpPr txBox="1"/>
          <p:nvPr/>
        </p:nvSpPr>
        <p:spPr>
          <a:xfrm>
            <a:off x="8256240" y="5867885"/>
            <a:ext cx="4000624" cy="738664"/>
          </a:xfrm>
          <a:prstGeom prst="rect">
            <a:avLst/>
          </a:prstGeom>
          <a:noFill/>
        </p:spPr>
        <p:txBody>
          <a:bodyPr wrap="square" lIns="0" tIns="0" rIns="0" bIns="0" rtlCol="0">
            <a:spAutoFit/>
          </a:bodyPr>
          <a:lstStyle/>
          <a:p>
            <a:pPr algn="l"/>
            <a:r>
              <a:rPr lang="en-GB" sz="1600" dirty="0">
                <a:solidFill>
                  <a:srgbClr val="303030"/>
                </a:solidFill>
              </a:rPr>
              <a:t>Cost items are distributed on three maintenance groups, with 1,3,5 % annual replacement estimates</a:t>
            </a:r>
          </a:p>
        </p:txBody>
      </p:sp>
    </p:spTree>
    <p:extLst>
      <p:ext uri="{BB962C8B-B14F-4D97-AF65-F5344CB8AC3E}">
        <p14:creationId xmlns:p14="http://schemas.microsoft.com/office/powerpoint/2010/main" val="261432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5AD4-E16B-D72E-EDFB-D1D7CEFDEB0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5992401-0AA5-6A93-3DD1-A36E97B43C67}"/>
              </a:ext>
            </a:extLst>
          </p:cNvPr>
          <p:cNvSpPr txBox="1"/>
          <p:nvPr/>
        </p:nvSpPr>
        <p:spPr>
          <a:xfrm>
            <a:off x="6768976" y="6040520"/>
            <a:ext cx="5435024" cy="923330"/>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Later today (Jenny List) “</a:t>
            </a:r>
            <a:r>
              <a:rPr lang="en-US" dirty="0"/>
              <a:t>Linear Collider Vision: future perspectives with advanced technologies”</a:t>
            </a:r>
            <a:br>
              <a:rPr lang="en-GB" sz="1800" dirty="0">
                <a:solidFill>
                  <a:srgbClr val="0033A0"/>
                </a:solidFill>
                <a:latin typeface="Arial" panose="020B0604020202020204" pitchFamily="34" charset="0"/>
                <a:cs typeface="Arial" panose="020B0604020202020204" pitchFamily="34" charset="0"/>
              </a:rPr>
            </a:br>
            <a:endParaRPr lang="en-GB" dirty="0"/>
          </a:p>
        </p:txBody>
      </p:sp>
      <p:sp>
        <p:nvSpPr>
          <p:cNvPr id="2" name="Title 1">
            <a:extLst>
              <a:ext uri="{FF2B5EF4-FFF2-40B4-BE49-F238E27FC236}">
                <a16:creationId xmlns:a16="http://schemas.microsoft.com/office/drawing/2014/main" id="{5C0D0C25-304C-35A2-79C0-248871F9DA08}"/>
              </a:ext>
            </a:extLst>
          </p:cNvPr>
          <p:cNvSpPr>
            <a:spLocks noGrp="1"/>
          </p:cNvSpPr>
          <p:nvPr>
            <p:ph type="title"/>
          </p:nvPr>
        </p:nvSpPr>
        <p:spPr>
          <a:xfrm>
            <a:off x="0" y="0"/>
            <a:ext cx="12204000" cy="432000"/>
          </a:xfrm>
          <a:solidFill>
            <a:srgbClr val="002060"/>
          </a:solidFill>
        </p:spPr>
        <p:txBody>
          <a:bodyPr>
            <a:noAutofit/>
          </a:bodyPr>
          <a:lstStyle/>
          <a:p>
            <a:pPr algn="ctr"/>
            <a:br>
              <a:rPr lang="en-GB" sz="3200" b="1" dirty="0">
                <a:solidFill>
                  <a:srgbClr val="0033A0"/>
                </a:solidFill>
                <a:latin typeface="Arial" panose="020B0604020202020204" pitchFamily="34" charset="0"/>
                <a:cs typeface="Arial" panose="020B0604020202020204" pitchFamily="34" charset="0"/>
              </a:rPr>
            </a:br>
            <a:br>
              <a:rPr lang="en-GB" sz="3200" b="1" dirty="0">
                <a:solidFill>
                  <a:srgbClr val="0033A0"/>
                </a:solidFill>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ESPP LC inputs - the ones discussed in this talk</a:t>
            </a:r>
            <a:br>
              <a:rPr lang="en-GB" sz="2000" b="1" dirty="0">
                <a:solidFill>
                  <a:srgbClr val="0033A0"/>
                </a:solidFill>
                <a:latin typeface="Arial" panose="020B0604020202020204" pitchFamily="34" charset="0"/>
                <a:cs typeface="Arial" panose="020B0604020202020204" pitchFamily="34" charset="0"/>
              </a:rPr>
            </a:br>
            <a:br>
              <a:rPr lang="en-GB" sz="2000" dirty="0">
                <a:solidFill>
                  <a:srgbClr val="0033A0"/>
                </a:solidFill>
                <a:latin typeface="Arial" panose="020B0604020202020204" pitchFamily="34" charset="0"/>
                <a:cs typeface="Arial" panose="020B0604020202020204" pitchFamily="34" charset="0"/>
              </a:rPr>
            </a:br>
            <a:br>
              <a:rPr lang="en-GB" sz="2000" dirty="0">
                <a:solidFill>
                  <a:srgbClr val="0033A0"/>
                </a:solidFill>
                <a:latin typeface="Arial" panose="020B0604020202020204" pitchFamily="34" charset="0"/>
                <a:cs typeface="Arial" panose="020B0604020202020204" pitchFamily="34" charset="0"/>
              </a:rPr>
            </a:br>
            <a:endParaRPr lang="en-GB" sz="2000" dirty="0">
              <a:solidFill>
                <a:srgbClr val="0033A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F19B065-6AF2-8413-6C04-3D64CC0DBC51}"/>
              </a:ext>
            </a:extLst>
          </p:cNvPr>
          <p:cNvSpPr>
            <a:spLocks noGrp="1"/>
          </p:cNvSpPr>
          <p:nvPr>
            <p:ph type="sldNum" sz="quarter" idx="11"/>
          </p:nvPr>
        </p:nvSpPr>
        <p:spPr/>
        <p:txBody>
          <a:bodyPr/>
          <a:lstStyle/>
          <a:p>
            <a:fld id="{36B5EA5A-BC32-A742-B11B-8E7414D5B535}" type="slidenum">
              <a:rPr lang="en-US" smtClean="0"/>
              <a:pPr/>
              <a:t>2</a:t>
            </a:fld>
            <a:endParaRPr lang="en-US" dirty="0"/>
          </a:p>
        </p:txBody>
      </p:sp>
      <p:pic>
        <p:nvPicPr>
          <p:cNvPr id="6" name="Picture 5">
            <a:extLst>
              <a:ext uri="{FF2B5EF4-FFF2-40B4-BE49-F238E27FC236}">
                <a16:creationId xmlns:a16="http://schemas.microsoft.com/office/drawing/2014/main" id="{67ABFC64-2AF7-EBFD-E501-BDFC4338B2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3170" y="1231479"/>
            <a:ext cx="2051304" cy="2890059"/>
          </a:xfrm>
          <a:prstGeom prst="rect">
            <a:avLst/>
          </a:prstGeom>
          <a:ln>
            <a:solidFill>
              <a:srgbClr val="303030"/>
            </a:solidFill>
          </a:ln>
        </p:spPr>
      </p:pic>
      <p:pic>
        <p:nvPicPr>
          <p:cNvPr id="7" name="Picture 6">
            <a:extLst>
              <a:ext uri="{FF2B5EF4-FFF2-40B4-BE49-F238E27FC236}">
                <a16:creationId xmlns:a16="http://schemas.microsoft.com/office/drawing/2014/main" id="{0D131173-88EB-0078-9757-82B251A705E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34118" y="1017123"/>
            <a:ext cx="1872146" cy="1842272"/>
          </a:xfrm>
          <a:prstGeom prst="rect">
            <a:avLst/>
          </a:prstGeom>
          <a:ln>
            <a:solidFill>
              <a:srgbClr val="303030"/>
            </a:solidFill>
          </a:ln>
        </p:spPr>
      </p:pic>
      <p:pic>
        <p:nvPicPr>
          <p:cNvPr id="8" name="Picture 7">
            <a:extLst>
              <a:ext uri="{FF2B5EF4-FFF2-40B4-BE49-F238E27FC236}">
                <a16:creationId xmlns:a16="http://schemas.microsoft.com/office/drawing/2014/main" id="{60B45860-ECF8-283A-BFCB-D4A658D92C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83395" y="3818969"/>
            <a:ext cx="2051304" cy="2545070"/>
          </a:xfrm>
          <a:prstGeom prst="rect">
            <a:avLst/>
          </a:prstGeom>
          <a:ln>
            <a:solidFill>
              <a:srgbClr val="303030"/>
            </a:solidFill>
          </a:ln>
        </p:spPr>
      </p:pic>
      <p:sp>
        <p:nvSpPr>
          <p:cNvPr id="10" name="TextBox 9">
            <a:extLst>
              <a:ext uri="{FF2B5EF4-FFF2-40B4-BE49-F238E27FC236}">
                <a16:creationId xmlns:a16="http://schemas.microsoft.com/office/drawing/2014/main" id="{256CE923-4FE0-AC66-C143-5335E6FFF968}"/>
              </a:ext>
            </a:extLst>
          </p:cNvPr>
          <p:cNvSpPr txBox="1"/>
          <p:nvPr/>
        </p:nvSpPr>
        <p:spPr>
          <a:xfrm>
            <a:off x="4943872" y="4526404"/>
            <a:ext cx="1825104" cy="120032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Comparative report:</a:t>
            </a:r>
          </a:p>
          <a:p>
            <a:r>
              <a:rPr lang="en-GB" sz="1200" dirty="0">
                <a:latin typeface="Arial" panose="020B0604020202020204" pitchFamily="34" charset="0"/>
                <a:cs typeface="Arial" panose="020B0604020202020204" pitchFamily="34" charset="0"/>
                <a:hlinkClick r:id="rId6"/>
              </a:rPr>
              <a:t>https://indico.cern.ch/event/1439855/contributions/6542430/</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6BC12F9-0022-0571-D65D-054EF16B16E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39732" y="1381953"/>
            <a:ext cx="2167636" cy="3053959"/>
          </a:xfrm>
          <a:prstGeom prst="rect">
            <a:avLst/>
          </a:prstGeom>
          <a:ln>
            <a:solidFill>
              <a:srgbClr val="303030"/>
            </a:solidFill>
          </a:ln>
        </p:spPr>
      </p:pic>
      <p:sp>
        <p:nvSpPr>
          <p:cNvPr id="12" name="TextBox 11">
            <a:extLst>
              <a:ext uri="{FF2B5EF4-FFF2-40B4-BE49-F238E27FC236}">
                <a16:creationId xmlns:a16="http://schemas.microsoft.com/office/drawing/2014/main" id="{23049AF2-D1CF-083B-4041-63D845C3158E}"/>
              </a:ext>
            </a:extLst>
          </p:cNvPr>
          <p:cNvSpPr txBox="1"/>
          <p:nvPr/>
        </p:nvSpPr>
        <p:spPr>
          <a:xfrm>
            <a:off x="2518241" y="1259258"/>
            <a:ext cx="2003862" cy="1938992"/>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CLIC@CERN, Linear Collider Facility starting with NCRF technology:</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https://indico.cern.ch/event/1439855/contributions/6461475/</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Normal conducting RF, parameters for 90, 250, </a:t>
            </a:r>
            <a:r>
              <a:rPr lang="en-GB" sz="1200" b="1" dirty="0">
                <a:latin typeface="Arial" panose="020B0604020202020204" pitchFamily="34" charset="0"/>
                <a:cs typeface="Arial" panose="020B0604020202020204" pitchFamily="34" charset="0"/>
              </a:rPr>
              <a:t>380</a:t>
            </a:r>
            <a:r>
              <a:rPr lang="en-GB" sz="1200" dirty="0">
                <a:latin typeface="Arial" panose="020B0604020202020204" pitchFamily="34" charset="0"/>
                <a:cs typeface="Arial" panose="020B0604020202020204" pitchFamily="34" charset="0"/>
              </a:rPr>
              <a:t>, 550, </a:t>
            </a:r>
            <a:r>
              <a:rPr lang="en-GB" sz="1200" b="1" dirty="0">
                <a:latin typeface="Arial" panose="020B0604020202020204" pitchFamily="34" charset="0"/>
                <a:cs typeface="Arial" panose="020B0604020202020204" pitchFamily="34" charset="0"/>
              </a:rPr>
              <a:t>1500</a:t>
            </a:r>
            <a:r>
              <a:rPr lang="en-GB" sz="1200" dirty="0">
                <a:latin typeface="Arial" panose="020B0604020202020204" pitchFamily="34" charset="0"/>
                <a:cs typeface="Arial" panose="020B0604020202020204" pitchFamily="34" charset="0"/>
              </a:rPr>
              <a:t> GeV</a:t>
            </a:r>
          </a:p>
        </p:txBody>
      </p:sp>
      <p:sp>
        <p:nvSpPr>
          <p:cNvPr id="14" name="TextBox 13">
            <a:extLst>
              <a:ext uri="{FF2B5EF4-FFF2-40B4-BE49-F238E27FC236}">
                <a16:creationId xmlns:a16="http://schemas.microsoft.com/office/drawing/2014/main" id="{C67F6AC7-AB5E-5B71-9DE9-E35438E61A5B}"/>
              </a:ext>
            </a:extLst>
          </p:cNvPr>
          <p:cNvSpPr txBox="1"/>
          <p:nvPr/>
        </p:nvSpPr>
        <p:spPr>
          <a:xfrm>
            <a:off x="8886605" y="2836555"/>
            <a:ext cx="2705205" cy="2123658"/>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LCF@CERN focussed on starting with ILC SCRF technology; benefits from all the ILC developments, CLIC CE and infrastructure studies at CERN, and link to new technologies as potential upgrades: </a:t>
            </a:r>
            <a:r>
              <a:rPr lang="en-GB" sz="1200"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https://indico.cern.ch/event/1439855/contributions/6461433</a:t>
            </a:r>
            <a:r>
              <a:rPr lang="en-GB" sz="12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Superconducting RF, parameters for 90, </a:t>
            </a:r>
            <a:r>
              <a:rPr lang="en-GB" sz="1200" b="1" dirty="0">
                <a:latin typeface="Arial" panose="020B0604020202020204" pitchFamily="34" charset="0"/>
                <a:cs typeface="Arial" panose="020B0604020202020204" pitchFamily="34" charset="0"/>
              </a:rPr>
              <a:t>250</a:t>
            </a:r>
            <a:r>
              <a:rPr lang="en-GB" sz="1200" dirty="0">
                <a:latin typeface="Arial" panose="020B0604020202020204" pitchFamily="34" charset="0"/>
                <a:cs typeface="Arial" panose="020B0604020202020204" pitchFamily="34" charset="0"/>
              </a:rPr>
              <a:t>, 350, </a:t>
            </a:r>
            <a:r>
              <a:rPr lang="en-GB" sz="1200" b="1" dirty="0">
                <a:latin typeface="Arial" panose="020B0604020202020204" pitchFamily="34" charset="0"/>
                <a:cs typeface="Arial" panose="020B0604020202020204" pitchFamily="34" charset="0"/>
              </a:rPr>
              <a:t>550</a:t>
            </a:r>
            <a:r>
              <a:rPr lang="en-GB" sz="1200" dirty="0">
                <a:latin typeface="Arial" panose="020B0604020202020204" pitchFamily="34" charset="0"/>
                <a:cs typeface="Arial" panose="020B0604020202020204" pitchFamily="34" charset="0"/>
              </a:rPr>
              <a:t> GeV </a:t>
            </a:r>
            <a:endParaRPr lang="en-GB" sz="1200" dirty="0"/>
          </a:p>
        </p:txBody>
      </p:sp>
      <p:sp>
        <p:nvSpPr>
          <p:cNvPr id="18" name="TextBox 17">
            <a:extLst>
              <a:ext uri="{FF2B5EF4-FFF2-40B4-BE49-F238E27FC236}">
                <a16:creationId xmlns:a16="http://schemas.microsoft.com/office/drawing/2014/main" id="{7DE2B2CC-86BE-CB2B-39DC-52611C6EED51}"/>
              </a:ext>
            </a:extLst>
          </p:cNvPr>
          <p:cNvSpPr txBox="1"/>
          <p:nvPr/>
        </p:nvSpPr>
        <p:spPr>
          <a:xfrm>
            <a:off x="484730" y="518703"/>
            <a:ext cx="8203558" cy="923330"/>
          </a:xfrm>
          <a:prstGeom prst="rect">
            <a:avLst/>
          </a:prstGeom>
          <a:noFill/>
        </p:spPr>
        <p:txBody>
          <a:bodyPr wrap="square">
            <a:spAutoFit/>
          </a:bodyPr>
          <a:lstStyle/>
          <a:p>
            <a:r>
              <a:rPr lang="en-GB" sz="1800" dirty="0">
                <a:latin typeface="Arial" panose="020B0604020202020204" pitchFamily="34" charset="0"/>
                <a:cs typeface="Arial" panose="020B0604020202020204" pitchFamily="34" charset="0"/>
              </a:rPr>
              <a:t>Linear Collider Facility (LCF) @ CERN – common implementation studies for two starting technologies: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9" name="Slide Number Placeholder 13">
            <a:extLst>
              <a:ext uri="{FF2B5EF4-FFF2-40B4-BE49-F238E27FC236}">
                <a16:creationId xmlns:a16="http://schemas.microsoft.com/office/drawing/2014/main" id="{49EE34F2-13A3-7AC7-7A77-ED75FE2A1C10}"/>
              </a:ext>
            </a:extLst>
          </p:cNvPr>
          <p:cNvSpPr txBox="1">
            <a:spLocks/>
          </p:cNvSpPr>
          <p:nvPr/>
        </p:nvSpPr>
        <p:spPr>
          <a:xfrm>
            <a:off x="11424592" y="6379758"/>
            <a:ext cx="681254"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2F2F2F"/>
              </a:solidFill>
              <a:latin typeface="Arial"/>
            </a:endParaRPr>
          </a:p>
        </p:txBody>
      </p:sp>
      <p:sp>
        <p:nvSpPr>
          <p:cNvPr id="11" name="Slide Number Placeholder 3">
            <a:extLst>
              <a:ext uri="{FF2B5EF4-FFF2-40B4-BE49-F238E27FC236}">
                <a16:creationId xmlns:a16="http://schemas.microsoft.com/office/drawing/2014/main" id="{C0E52025-0E12-DF4B-CE5D-FC7566845A2D}"/>
              </a:ext>
            </a:extLst>
          </p:cNvPr>
          <p:cNvSpPr txBox="1">
            <a:spLocks/>
          </p:cNvSpPr>
          <p:nvPr/>
        </p:nvSpPr>
        <p:spPr>
          <a:xfrm>
            <a:off x="9336360"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2</a:t>
            </a:fld>
            <a:r>
              <a:rPr lang="en-US" dirty="0">
                <a:solidFill>
                  <a:prstClr val="black">
                    <a:tint val="75000"/>
                  </a:prstClr>
                </a:solidFill>
                <a:latin typeface="Calibri" panose="020F0502020204030204"/>
              </a:rPr>
              <a:t>/24</a:t>
            </a:r>
          </a:p>
        </p:txBody>
      </p:sp>
    </p:spTree>
    <p:extLst>
      <p:ext uri="{BB962C8B-B14F-4D97-AF65-F5344CB8AC3E}">
        <p14:creationId xmlns:p14="http://schemas.microsoft.com/office/powerpoint/2010/main" val="129896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044FE-9CB8-5CDA-A449-C0CC76AA6BA8}"/>
              </a:ext>
            </a:extLst>
          </p:cNvPr>
          <p:cNvSpPr>
            <a:spLocks noGrp="1"/>
          </p:cNvSpPr>
          <p:nvPr>
            <p:ph type="title"/>
          </p:nvPr>
        </p:nvSpPr>
        <p:spPr>
          <a:xfrm>
            <a:off x="0" y="3206"/>
            <a:ext cx="12204000" cy="432000"/>
          </a:xfrm>
          <a:solidFill>
            <a:srgbClr val="002060"/>
          </a:solidFill>
        </p:spPr>
        <p:txBody>
          <a:bodyPr/>
          <a:lstStyle/>
          <a:p>
            <a:pPr algn="ctr"/>
            <a:r>
              <a:rPr lang="en-GB" sz="2800" b="0" dirty="0"/>
              <a:t>Sustainability: Life Cycle Assessment (LCA)  </a:t>
            </a:r>
            <a:br>
              <a:rPr lang="en-GB" sz="2800" b="0" dirty="0">
                <a:solidFill>
                  <a:srgbClr val="2F2F2F"/>
                </a:solidFill>
              </a:rPr>
            </a:br>
            <a:endParaRPr lang="en-GB" sz="2800" b="0" dirty="0">
              <a:solidFill>
                <a:srgbClr val="2F2F2F"/>
              </a:solidFill>
            </a:endParaRPr>
          </a:p>
        </p:txBody>
      </p:sp>
      <p:pic>
        <p:nvPicPr>
          <p:cNvPr id="5" name="Picture 4">
            <a:extLst>
              <a:ext uri="{FF2B5EF4-FFF2-40B4-BE49-F238E27FC236}">
                <a16:creationId xmlns:a16="http://schemas.microsoft.com/office/drawing/2014/main" id="{E17A18ED-1063-33DF-FA23-3A9771E3B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5920" y="3201269"/>
            <a:ext cx="5116736" cy="2820019"/>
          </a:xfrm>
          <a:prstGeom prst="rect">
            <a:avLst/>
          </a:prstGeom>
          <a:ln>
            <a:noFill/>
          </a:ln>
          <a:effectLst/>
        </p:spPr>
      </p:pic>
      <p:sp>
        <p:nvSpPr>
          <p:cNvPr id="8" name="Rectangle 7">
            <a:extLst>
              <a:ext uri="{FF2B5EF4-FFF2-40B4-BE49-F238E27FC236}">
                <a16:creationId xmlns:a16="http://schemas.microsoft.com/office/drawing/2014/main" id="{099352C8-7952-8CC6-ED89-52065E4BBA0B}"/>
              </a:ext>
            </a:extLst>
          </p:cNvPr>
          <p:cNvSpPr/>
          <p:nvPr/>
        </p:nvSpPr>
        <p:spPr>
          <a:xfrm flipH="1" flipV="1">
            <a:off x="7248128" y="5085184"/>
            <a:ext cx="792088" cy="287031"/>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F2F2F"/>
              </a:solidFill>
            </a:endParaRPr>
          </a:p>
        </p:txBody>
      </p:sp>
      <p:pic>
        <p:nvPicPr>
          <p:cNvPr id="7" name="Picture 6">
            <a:extLst>
              <a:ext uri="{FF2B5EF4-FFF2-40B4-BE49-F238E27FC236}">
                <a16:creationId xmlns:a16="http://schemas.microsoft.com/office/drawing/2014/main" id="{1C3D1D9B-4135-36FD-DF46-1691E885CF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3993" y="898078"/>
            <a:ext cx="3004456" cy="1672936"/>
          </a:xfrm>
          <a:prstGeom prst="rect">
            <a:avLst/>
          </a:prstGeom>
        </p:spPr>
      </p:pic>
      <p:sp>
        <p:nvSpPr>
          <p:cNvPr id="10" name="TextBox 9">
            <a:extLst>
              <a:ext uri="{FF2B5EF4-FFF2-40B4-BE49-F238E27FC236}">
                <a16:creationId xmlns:a16="http://schemas.microsoft.com/office/drawing/2014/main" id="{61CD447A-A91F-D531-307F-9123E92A90DB}"/>
              </a:ext>
            </a:extLst>
          </p:cNvPr>
          <p:cNvSpPr txBox="1"/>
          <p:nvPr/>
        </p:nvSpPr>
        <p:spPr>
          <a:xfrm>
            <a:off x="5600297" y="651258"/>
            <a:ext cx="6030972" cy="1538883"/>
          </a:xfrm>
          <a:prstGeom prst="rect">
            <a:avLst/>
          </a:prstGeom>
          <a:noFill/>
        </p:spPr>
        <p:txBody>
          <a:bodyPr wrap="square" lIns="0" tIns="0" rIns="0" bIns="0" rtlCol="0">
            <a:spAutoFit/>
          </a:bodyPr>
          <a:lstStyle/>
          <a:p>
            <a:pPr algn="l"/>
            <a:r>
              <a:rPr lang="en-GB" sz="1600" dirty="0">
                <a:solidFill>
                  <a:srgbClr val="2F2F2F"/>
                </a:solidFill>
              </a:rPr>
              <a:t>Operational Power/Energy</a:t>
            </a:r>
          </a:p>
          <a:p>
            <a:pPr algn="l"/>
            <a:r>
              <a:rPr lang="en-GB" sz="1600" dirty="0">
                <a:solidFill>
                  <a:srgbClr val="2F2F2F"/>
                </a:solidFill>
              </a:rPr>
              <a:t>The carbon intensity of energy in ~2050 (operation):</a:t>
            </a:r>
          </a:p>
          <a:p>
            <a:pPr marL="285750" indent="-285750" algn="l">
              <a:buFont typeface="Arial" panose="020B0604020202020204" pitchFamily="34" charset="0"/>
              <a:buChar char="•"/>
            </a:pPr>
            <a:r>
              <a:rPr lang="en-GB" sz="1600" dirty="0">
                <a:solidFill>
                  <a:srgbClr val="2F2F2F"/>
                </a:solidFill>
              </a:rPr>
              <a:t>Use 14-18g/kWh</a:t>
            </a:r>
          </a:p>
          <a:p>
            <a:pPr algn="l"/>
            <a:endParaRPr lang="en-GB" sz="1600" dirty="0">
              <a:solidFill>
                <a:srgbClr val="2F2F2F"/>
              </a:solidFill>
            </a:endParaRPr>
          </a:p>
          <a:p>
            <a:pPr algn="l"/>
            <a:endParaRPr lang="en-GB" dirty="0">
              <a:solidFill>
                <a:srgbClr val="2F2F2F"/>
              </a:solidFill>
            </a:endParaRPr>
          </a:p>
          <a:p>
            <a:pPr algn="l"/>
            <a:endParaRPr lang="en-GB" dirty="0">
              <a:solidFill>
                <a:srgbClr val="2F2F2F"/>
              </a:solidFill>
            </a:endParaRPr>
          </a:p>
        </p:txBody>
      </p:sp>
      <p:pic>
        <p:nvPicPr>
          <p:cNvPr id="11" name="Picture 10" descr="Chart&#10;&#10;Description automatically generated">
            <a:extLst>
              <a:ext uri="{FF2B5EF4-FFF2-40B4-BE49-F238E27FC236}">
                <a16:creationId xmlns:a16="http://schemas.microsoft.com/office/drawing/2014/main" id="{792DB424-54CF-4968-AC94-0750A6AE4D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32304" y="1196752"/>
            <a:ext cx="2659004" cy="1774054"/>
          </a:xfrm>
          <a:prstGeom prst="rect">
            <a:avLst/>
          </a:prstGeom>
          <a:solidFill>
            <a:schemeClr val="bg1"/>
          </a:solidFill>
        </p:spPr>
      </p:pic>
      <p:sp>
        <p:nvSpPr>
          <p:cNvPr id="16" name="TextBox 15">
            <a:extLst>
              <a:ext uri="{FF2B5EF4-FFF2-40B4-BE49-F238E27FC236}">
                <a16:creationId xmlns:a16="http://schemas.microsoft.com/office/drawing/2014/main" id="{78E7D1F1-9B6D-2525-F6D3-CCBF18DF4106}"/>
              </a:ext>
            </a:extLst>
          </p:cNvPr>
          <p:cNvSpPr txBox="1"/>
          <p:nvPr/>
        </p:nvSpPr>
        <p:spPr>
          <a:xfrm>
            <a:off x="6096000" y="6186790"/>
            <a:ext cx="4292107" cy="338554"/>
          </a:xfrm>
          <a:prstGeom prst="rect">
            <a:avLst/>
          </a:prstGeom>
          <a:noFill/>
        </p:spPr>
        <p:txBody>
          <a:bodyPr wrap="square">
            <a:spAutoFit/>
          </a:bodyPr>
          <a:lstStyle/>
          <a:p>
            <a:pPr algn="l"/>
            <a:r>
              <a:rPr lang="en-GB" sz="1600" dirty="0">
                <a:solidFill>
                  <a:srgbClr val="2F2F2F"/>
                </a:solidFill>
              </a:rPr>
              <a:t>LCA reports (by ARUP): </a:t>
            </a:r>
            <a:r>
              <a:rPr lang="en-GB" sz="1600" dirty="0">
                <a:solidFill>
                  <a:srgbClr val="2F2F2F"/>
                </a:solidFill>
                <a:hlinkClick r:id="rId6">
                  <a:extLst>
                    <a:ext uri="{A12FA001-AC4F-418D-AE19-62706E023703}">
                      <ahyp:hlinkClr xmlns:ahyp="http://schemas.microsoft.com/office/drawing/2018/hyperlinkcolor" val="tx"/>
                    </a:ext>
                  </a:extLst>
                </a:hlinkClick>
              </a:rPr>
              <a:t>LINK</a:t>
            </a:r>
            <a:endParaRPr lang="en-GB" sz="1600" dirty="0">
              <a:solidFill>
                <a:srgbClr val="2F2F2F"/>
              </a:solidFill>
            </a:endParaRPr>
          </a:p>
        </p:txBody>
      </p:sp>
      <p:sp>
        <p:nvSpPr>
          <p:cNvPr id="20" name="Rectangle 19">
            <a:extLst>
              <a:ext uri="{FF2B5EF4-FFF2-40B4-BE49-F238E27FC236}">
                <a16:creationId xmlns:a16="http://schemas.microsoft.com/office/drawing/2014/main" id="{A1DEED2C-F141-93FB-4755-5A87B08456FC}"/>
              </a:ext>
            </a:extLst>
          </p:cNvPr>
          <p:cNvSpPr/>
          <p:nvPr/>
        </p:nvSpPr>
        <p:spPr>
          <a:xfrm>
            <a:off x="6325745" y="4365104"/>
            <a:ext cx="864096" cy="1368152"/>
          </a:xfrm>
          <a:prstGeom prst="rect">
            <a:avLst/>
          </a:prstGeom>
          <a:noFill/>
          <a:ln w="53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F2F2F"/>
              </a:solidFill>
            </a:endParaRPr>
          </a:p>
        </p:txBody>
      </p:sp>
      <p:sp>
        <p:nvSpPr>
          <p:cNvPr id="14" name="Slide Number Placeholder 13">
            <a:extLst>
              <a:ext uri="{FF2B5EF4-FFF2-40B4-BE49-F238E27FC236}">
                <a16:creationId xmlns:a16="http://schemas.microsoft.com/office/drawing/2014/main" id="{C2CBC515-A495-9645-D3E1-A8502C151D63}"/>
              </a:ext>
            </a:extLst>
          </p:cNvPr>
          <p:cNvSpPr>
            <a:spLocks noGrp="1"/>
          </p:cNvSpPr>
          <p:nvPr>
            <p:ph type="sldNum" sz="quarter" idx="11"/>
          </p:nvPr>
        </p:nvSpPr>
        <p:spPr>
          <a:xfrm>
            <a:off x="11107546" y="6379758"/>
            <a:ext cx="893110" cy="365125"/>
          </a:xfrm>
        </p:spPr>
        <p:txBody>
          <a:bodyPr/>
          <a:lstStyle/>
          <a:p>
            <a:fld id="{36B5EA5A-BC32-A742-B11B-8E7414D5B535}" type="slidenum">
              <a:rPr lang="en-US" sz="1200" smtClean="0">
                <a:solidFill>
                  <a:srgbClr val="2F2F2F"/>
                </a:solidFill>
                <a:latin typeface="Calibri" panose="020F0502020204030204" pitchFamily="34" charset="0"/>
                <a:cs typeface="Calibri" panose="020F0502020204030204" pitchFamily="34" charset="0"/>
              </a:rPr>
              <a:pPr/>
              <a:t>20</a:t>
            </a:fld>
            <a:r>
              <a:rPr lang="en-US" sz="1200" dirty="0">
                <a:solidFill>
                  <a:srgbClr val="2F2F2F"/>
                </a:solidFill>
                <a:latin typeface="Calibri" panose="020F0502020204030204" pitchFamily="34" charset="0"/>
                <a:cs typeface="Calibri" panose="020F0502020204030204" pitchFamily="34" charset="0"/>
              </a:rPr>
              <a:t>/24</a:t>
            </a:r>
            <a:endParaRPr lang="en-US" dirty="0">
              <a:solidFill>
                <a:srgbClr val="2F2F2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09C9E32-CEE7-A87C-E1C5-F86BE0018E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0496" y="2930597"/>
            <a:ext cx="2813028" cy="3446425"/>
          </a:xfrm>
          <a:prstGeom prst="rect">
            <a:avLst/>
          </a:prstGeom>
        </p:spPr>
      </p:pic>
      <p:sp>
        <p:nvSpPr>
          <p:cNvPr id="6" name="Rectangle 5">
            <a:extLst>
              <a:ext uri="{FF2B5EF4-FFF2-40B4-BE49-F238E27FC236}">
                <a16:creationId xmlns:a16="http://schemas.microsoft.com/office/drawing/2014/main" id="{E1627E4E-CC2F-9D5B-E0F4-15ACAA6C9AC4}"/>
              </a:ext>
            </a:extLst>
          </p:cNvPr>
          <p:cNvSpPr/>
          <p:nvPr/>
        </p:nvSpPr>
        <p:spPr>
          <a:xfrm flipV="1">
            <a:off x="551383" y="577739"/>
            <a:ext cx="4590623" cy="5874086"/>
          </a:xfrm>
          <a:prstGeom prst="rect">
            <a:avLst/>
          </a:prstGeom>
          <a:noFill/>
          <a:ln w="53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F2F2F"/>
              </a:solidFill>
            </a:endParaRPr>
          </a:p>
        </p:txBody>
      </p:sp>
      <p:sp>
        <p:nvSpPr>
          <p:cNvPr id="9" name="Rectangle 8">
            <a:extLst>
              <a:ext uri="{FF2B5EF4-FFF2-40B4-BE49-F238E27FC236}">
                <a16:creationId xmlns:a16="http://schemas.microsoft.com/office/drawing/2014/main" id="{2FBBDB0A-B542-851F-0841-7AF4C69F26AC}"/>
              </a:ext>
            </a:extLst>
          </p:cNvPr>
          <p:cNvSpPr/>
          <p:nvPr/>
        </p:nvSpPr>
        <p:spPr>
          <a:xfrm flipH="1" flipV="1">
            <a:off x="5381302" y="577739"/>
            <a:ext cx="6407497" cy="245802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F2F2F"/>
              </a:solidFill>
            </a:endParaRPr>
          </a:p>
        </p:txBody>
      </p:sp>
      <p:sp>
        <p:nvSpPr>
          <p:cNvPr id="13" name="TextBox 12">
            <a:extLst>
              <a:ext uri="{FF2B5EF4-FFF2-40B4-BE49-F238E27FC236}">
                <a16:creationId xmlns:a16="http://schemas.microsoft.com/office/drawing/2014/main" id="{00FA942C-50E6-1019-C039-BEA1C41B49B8}"/>
              </a:ext>
            </a:extLst>
          </p:cNvPr>
          <p:cNvSpPr txBox="1"/>
          <p:nvPr/>
        </p:nvSpPr>
        <p:spPr>
          <a:xfrm>
            <a:off x="431414" y="662407"/>
            <a:ext cx="6100548" cy="338554"/>
          </a:xfrm>
          <a:prstGeom prst="rect">
            <a:avLst/>
          </a:prstGeom>
          <a:noFill/>
        </p:spPr>
        <p:txBody>
          <a:bodyPr wrap="square">
            <a:spAutoFit/>
          </a:bodyPr>
          <a:lstStyle/>
          <a:p>
            <a:pPr marL="285750" indent="-285750">
              <a:buFont typeface="Arial" panose="020B0604020202020204" pitchFamily="34" charset="0"/>
              <a:buChar char="•"/>
            </a:pPr>
            <a:r>
              <a:rPr lang="en-GB" sz="1600" dirty="0">
                <a:solidFill>
                  <a:srgbClr val="303030"/>
                </a:solidFill>
              </a:rPr>
              <a:t>Civil engineering </a:t>
            </a:r>
          </a:p>
        </p:txBody>
      </p:sp>
      <p:sp>
        <p:nvSpPr>
          <p:cNvPr id="18" name="TextBox 17">
            <a:extLst>
              <a:ext uri="{FF2B5EF4-FFF2-40B4-BE49-F238E27FC236}">
                <a16:creationId xmlns:a16="http://schemas.microsoft.com/office/drawing/2014/main" id="{E0CA7D55-929C-F9EA-5D88-2C0830C6B751}"/>
              </a:ext>
            </a:extLst>
          </p:cNvPr>
          <p:cNvSpPr txBox="1"/>
          <p:nvPr/>
        </p:nvSpPr>
        <p:spPr>
          <a:xfrm>
            <a:off x="685228" y="2478514"/>
            <a:ext cx="6100548" cy="338554"/>
          </a:xfrm>
          <a:prstGeom prst="rect">
            <a:avLst/>
          </a:prstGeom>
          <a:noFill/>
        </p:spPr>
        <p:txBody>
          <a:bodyPr wrap="square">
            <a:spAutoFit/>
          </a:bodyPr>
          <a:lstStyle/>
          <a:p>
            <a:r>
              <a:rPr lang="en-GB" sz="1600" dirty="0">
                <a:solidFill>
                  <a:srgbClr val="303030"/>
                </a:solidFill>
              </a:rPr>
              <a:t>Hardware (both for NCRF and SCRF) </a:t>
            </a:r>
          </a:p>
        </p:txBody>
      </p:sp>
      <p:sp>
        <p:nvSpPr>
          <p:cNvPr id="19" name="TextBox 18">
            <a:extLst>
              <a:ext uri="{FF2B5EF4-FFF2-40B4-BE49-F238E27FC236}">
                <a16:creationId xmlns:a16="http://schemas.microsoft.com/office/drawing/2014/main" id="{B75FD8FF-71BF-4991-5B08-240EFC03495C}"/>
              </a:ext>
            </a:extLst>
          </p:cNvPr>
          <p:cNvSpPr txBox="1"/>
          <p:nvPr/>
        </p:nvSpPr>
        <p:spPr>
          <a:xfrm>
            <a:off x="10607233" y="3548927"/>
            <a:ext cx="1465431" cy="861774"/>
          </a:xfrm>
          <a:prstGeom prst="rect">
            <a:avLst/>
          </a:prstGeom>
          <a:noFill/>
        </p:spPr>
        <p:txBody>
          <a:bodyPr wrap="square" lIns="0" tIns="0" rIns="0" bIns="0" rtlCol="0">
            <a:spAutoFit/>
          </a:bodyPr>
          <a:lstStyle/>
          <a:p>
            <a:pPr algn="l"/>
            <a:r>
              <a:rPr lang="en-GB" sz="1400" dirty="0">
                <a:solidFill>
                  <a:srgbClr val="303030"/>
                </a:solidFill>
              </a:rPr>
              <a:t>See also:</a:t>
            </a:r>
          </a:p>
          <a:p>
            <a:pPr algn="l"/>
            <a:r>
              <a:rPr lang="en-GB" sz="1400" dirty="0">
                <a:solidFill>
                  <a:srgbClr val="303030"/>
                </a:solidFill>
              </a:rPr>
              <a:t>LDG sustainability panel group yesterday  (</a:t>
            </a:r>
            <a:r>
              <a:rPr lang="en-GB" sz="1400" dirty="0">
                <a:solidFill>
                  <a:srgbClr val="303030"/>
                </a:solidFill>
                <a:hlinkClick r:id="rId8">
                  <a:extLst>
                    <a:ext uri="{A12FA001-AC4F-418D-AE19-62706E023703}">
                      <ahyp:hlinkClr xmlns:ahyp="http://schemas.microsoft.com/office/drawing/2018/hyperlinkcolor" val="tx"/>
                    </a:ext>
                  </a:extLst>
                </a:hlinkClick>
              </a:rPr>
              <a:t>LINK</a:t>
            </a:r>
            <a:r>
              <a:rPr lang="en-GB" sz="1400" dirty="0">
                <a:solidFill>
                  <a:srgbClr val="303030"/>
                </a:solidFill>
              </a:rPr>
              <a:t>)</a:t>
            </a:r>
          </a:p>
        </p:txBody>
      </p:sp>
    </p:spTree>
    <p:extLst>
      <p:ext uri="{BB962C8B-B14F-4D97-AF65-F5344CB8AC3E}">
        <p14:creationId xmlns:p14="http://schemas.microsoft.com/office/powerpoint/2010/main" val="106920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3D35-6C83-7EE4-F0EC-26CE3ADDA48D}"/>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27DC3080-8DDA-C14F-A149-29722A71658B}"/>
              </a:ext>
            </a:extLst>
          </p:cNvPr>
          <p:cNvSpPr txBox="1">
            <a:spLocks/>
          </p:cNvSpPr>
          <p:nvPr/>
        </p:nvSpPr>
        <p:spPr>
          <a:xfrm>
            <a:off x="0" y="24787"/>
            <a:ext cx="12192000" cy="379877"/>
          </a:xfrm>
          <a:prstGeom prst="rect">
            <a:avLst/>
          </a:prstGeom>
          <a:solidFill>
            <a:srgbClr val="002060"/>
          </a:solidFill>
        </p:spPr>
        <p:txBody>
          <a:bodyPr vert="horz" lIns="0" tIns="0" rIns="0" bIns="0" rtlCol="0" anchor="ctr" anchorCtr="0">
            <a:normAutofit lnSpcReduction="100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Towards Carbon Accounting with LCA </a:t>
            </a:r>
          </a:p>
        </p:txBody>
      </p:sp>
      <p:sp>
        <p:nvSpPr>
          <p:cNvPr id="18" name="Slide Number Placeholder 4">
            <a:extLst>
              <a:ext uri="{FF2B5EF4-FFF2-40B4-BE49-F238E27FC236}">
                <a16:creationId xmlns:a16="http://schemas.microsoft.com/office/drawing/2014/main" id="{550F7E7B-FE1B-54E3-3210-4DC385DD4F4F}"/>
              </a:ext>
            </a:extLst>
          </p:cNvPr>
          <p:cNvSpPr>
            <a:spLocks noGrp="1"/>
          </p:cNvSpPr>
          <p:nvPr>
            <p:ph type="sldNum" sz="quarter" idx="12"/>
          </p:nvPr>
        </p:nvSpPr>
        <p:spPr>
          <a:xfrm>
            <a:off x="9401472" y="6448251"/>
            <a:ext cx="2743200" cy="365125"/>
          </a:xfrm>
        </p:spPr>
        <p:txBody>
          <a:bodyPr/>
          <a:lstStyle/>
          <a:p>
            <a:fld id="{36B5EA5A-BC32-A742-B11B-8E7414D5B535}" type="slidenum">
              <a:rPr lang="en-US" smtClean="0"/>
              <a:pPr/>
              <a:t>21</a:t>
            </a:fld>
            <a:r>
              <a:rPr lang="en-US" dirty="0"/>
              <a:t>/24</a:t>
            </a:r>
          </a:p>
        </p:txBody>
      </p:sp>
      <p:sp>
        <p:nvSpPr>
          <p:cNvPr id="2" name="TextBox 1">
            <a:extLst>
              <a:ext uri="{FF2B5EF4-FFF2-40B4-BE49-F238E27FC236}">
                <a16:creationId xmlns:a16="http://schemas.microsoft.com/office/drawing/2014/main" id="{58A0BD2D-B5B7-620F-F928-2EEC0D7D042E}"/>
              </a:ext>
            </a:extLst>
          </p:cNvPr>
          <p:cNvSpPr txBox="1"/>
          <p:nvPr/>
        </p:nvSpPr>
        <p:spPr>
          <a:xfrm>
            <a:off x="1415480" y="5301208"/>
            <a:ext cx="9595897" cy="1200329"/>
          </a:xfrm>
          <a:prstGeom prst="rect">
            <a:avLst/>
          </a:prstGeom>
          <a:noFill/>
        </p:spPr>
        <p:txBody>
          <a:bodyPr wrap="none" rtlCol="0">
            <a:spAutoFit/>
          </a:bodyPr>
          <a:lstStyle/>
          <a:p>
            <a:r>
              <a:rPr lang="en-GB" dirty="0"/>
              <a:t>General comments: </a:t>
            </a:r>
          </a:p>
          <a:p>
            <a:pPr marL="285750" indent="-285750">
              <a:buFont typeface="Arial" panose="020B0604020202020204" pitchFamily="34" charset="0"/>
              <a:buChar char="•"/>
            </a:pPr>
            <a:r>
              <a:rPr lang="en-GB" dirty="0"/>
              <a:t>LCAs are becoming very useful tools for design optimisation, material and supplier choices </a:t>
            </a:r>
          </a:p>
          <a:p>
            <a:pPr marL="285750" indent="-285750">
              <a:buFont typeface="Arial" panose="020B0604020202020204" pitchFamily="34" charset="0"/>
              <a:buChar char="•"/>
            </a:pPr>
            <a:r>
              <a:rPr lang="en-GB" dirty="0"/>
              <a:t>Several parts will evolve (usually increase) with more studies, in particular hardware and services </a:t>
            </a:r>
          </a:p>
          <a:p>
            <a:pPr marL="285750" indent="-285750">
              <a:buFont typeface="Arial" panose="020B0604020202020204" pitchFamily="34" charset="0"/>
              <a:buChar char="•"/>
            </a:pPr>
            <a:r>
              <a:rPr lang="en-GB" dirty="0"/>
              <a:t>Hardware the dominant contribution </a:t>
            </a:r>
          </a:p>
        </p:txBody>
      </p:sp>
      <p:graphicFrame>
        <p:nvGraphicFramePr>
          <p:cNvPr id="3" name="Table 2">
            <a:extLst>
              <a:ext uri="{FF2B5EF4-FFF2-40B4-BE49-F238E27FC236}">
                <a16:creationId xmlns:a16="http://schemas.microsoft.com/office/drawing/2014/main" id="{4C503E3E-F5DE-B76E-3997-2715FAA96D4B}"/>
              </a:ext>
            </a:extLst>
          </p:cNvPr>
          <p:cNvGraphicFramePr>
            <a:graphicFrameLocks noGrp="1"/>
          </p:cNvGraphicFramePr>
          <p:nvPr>
            <p:extLst>
              <p:ext uri="{D42A27DB-BD31-4B8C-83A1-F6EECF244321}">
                <p14:modId xmlns:p14="http://schemas.microsoft.com/office/powerpoint/2010/main" val="3451385802"/>
              </p:ext>
            </p:extLst>
          </p:nvPr>
        </p:nvGraphicFramePr>
        <p:xfrm>
          <a:off x="623391" y="842693"/>
          <a:ext cx="11089233" cy="4346006"/>
        </p:xfrm>
        <a:graphic>
          <a:graphicData uri="http://schemas.openxmlformats.org/drawingml/2006/table">
            <a:tbl>
              <a:tblPr firstRow="1" firstCol="1"/>
              <a:tblGrid>
                <a:gridCol w="2432326">
                  <a:extLst>
                    <a:ext uri="{9D8B030D-6E8A-4147-A177-3AD203B41FA5}">
                      <a16:colId xmlns:a16="http://schemas.microsoft.com/office/drawing/2014/main" val="4236411678"/>
                    </a:ext>
                  </a:extLst>
                </a:gridCol>
                <a:gridCol w="1384099">
                  <a:extLst>
                    <a:ext uri="{9D8B030D-6E8A-4147-A177-3AD203B41FA5}">
                      <a16:colId xmlns:a16="http://schemas.microsoft.com/office/drawing/2014/main" val="2817266731"/>
                    </a:ext>
                  </a:extLst>
                </a:gridCol>
                <a:gridCol w="1296144">
                  <a:extLst>
                    <a:ext uri="{9D8B030D-6E8A-4147-A177-3AD203B41FA5}">
                      <a16:colId xmlns:a16="http://schemas.microsoft.com/office/drawing/2014/main" val="621382745"/>
                    </a:ext>
                  </a:extLst>
                </a:gridCol>
                <a:gridCol w="1512168">
                  <a:extLst>
                    <a:ext uri="{9D8B030D-6E8A-4147-A177-3AD203B41FA5}">
                      <a16:colId xmlns:a16="http://schemas.microsoft.com/office/drawing/2014/main" val="3031299538"/>
                    </a:ext>
                  </a:extLst>
                </a:gridCol>
                <a:gridCol w="1368152">
                  <a:extLst>
                    <a:ext uri="{9D8B030D-6E8A-4147-A177-3AD203B41FA5}">
                      <a16:colId xmlns:a16="http://schemas.microsoft.com/office/drawing/2014/main" val="1077986128"/>
                    </a:ext>
                  </a:extLst>
                </a:gridCol>
                <a:gridCol w="3096344">
                  <a:extLst>
                    <a:ext uri="{9D8B030D-6E8A-4147-A177-3AD203B41FA5}">
                      <a16:colId xmlns:a16="http://schemas.microsoft.com/office/drawing/2014/main" val="926661140"/>
                    </a:ext>
                  </a:extLst>
                </a:gridCol>
              </a:tblGrid>
              <a:tr h="370840">
                <a:tc>
                  <a:txBody>
                    <a:bodyPr/>
                    <a:lstStyle/>
                    <a:p>
                      <a:pPr algn="l" fontAlgn="b"/>
                      <a:r>
                        <a:rPr lang="en-CH" sz="1400" b="0" i="0" u="none" strike="noStrike" cap="none" spc="150" baseline="0" dirty="0">
                          <a:solidFill>
                            <a:schemeClr val="lt1"/>
                          </a:solidFill>
                          <a:effectLst/>
                          <a:latin typeface="Arial" panose="020B0604020202020204" pitchFamily="34" charset="0"/>
                          <a:cs typeface="Arial" panose="020B0604020202020204" pitchFamily="34" charset="0"/>
                        </a:rPr>
                        <a:t>Unit (kton CO2)</a:t>
                      </a: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l" fontAlgn="b"/>
                      <a:r>
                        <a:rPr lang="en-US" sz="1400" b="0" u="none" strike="noStrike" cap="none" spc="150" baseline="0" dirty="0">
                          <a:solidFill>
                            <a:schemeClr val="lt1"/>
                          </a:solidFill>
                          <a:effectLst/>
                          <a:latin typeface="Arial" panose="020B0604020202020204" pitchFamily="34" charset="0"/>
                          <a:cs typeface="Arial" panose="020B0604020202020204" pitchFamily="34" charset="0"/>
                        </a:rPr>
                        <a:t>LCF LP 250 (33.5 km)</a:t>
                      </a:r>
                      <a:endParaRPr lang="en-US" sz="1400" b="0" i="0" u="none" strike="noStrike" cap="none" spc="150" baseline="0" dirty="0">
                        <a:solidFill>
                          <a:schemeClr val="lt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l" fontAlgn="b"/>
                      <a:r>
                        <a:rPr lang="en-US" sz="1400" b="0" u="none" strike="noStrike" cap="none" spc="150" baseline="0" dirty="0">
                          <a:solidFill>
                            <a:schemeClr val="lt1"/>
                          </a:solidFill>
                          <a:effectLst/>
                          <a:latin typeface="Arial" panose="020B0604020202020204" pitchFamily="34" charset="0"/>
                          <a:cs typeface="Arial" panose="020B0604020202020204" pitchFamily="34" charset="0"/>
                        </a:rPr>
                        <a:t>LCF FP 550 (33.5 km)</a:t>
                      </a:r>
                      <a:endParaRPr lang="en-US" sz="1400" b="0" i="0" u="none" strike="noStrike" cap="none" spc="150" baseline="0" dirty="0">
                        <a:solidFill>
                          <a:schemeClr val="lt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l" fontAlgn="b"/>
                      <a:r>
                        <a:rPr lang="en-US" sz="1400" b="0" u="none" strike="noStrike" cap="none" spc="150" baseline="0" dirty="0">
                          <a:solidFill>
                            <a:schemeClr val="lt1"/>
                          </a:solidFill>
                          <a:effectLst/>
                          <a:latin typeface="Arial" panose="020B0604020202020204" pitchFamily="34" charset="0"/>
                          <a:cs typeface="Arial" panose="020B0604020202020204" pitchFamily="34" charset="0"/>
                        </a:rPr>
                        <a:t>CLIC 380 (11.5km)</a:t>
                      </a:r>
                      <a:endParaRPr lang="en-US" sz="1400" b="0" i="0" u="none" strike="noStrike" cap="none" spc="150" baseline="0" dirty="0">
                        <a:solidFill>
                          <a:schemeClr val="lt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l" fontAlgn="b"/>
                      <a:r>
                        <a:rPr lang="en-US" sz="1400" b="0" u="none" strike="noStrike" cap="none" spc="150" baseline="0" dirty="0">
                          <a:solidFill>
                            <a:schemeClr val="lt1"/>
                          </a:solidFill>
                          <a:effectLst/>
                          <a:latin typeface="Arial" panose="020B0604020202020204" pitchFamily="34" charset="0"/>
                          <a:cs typeface="Arial" panose="020B0604020202020204" pitchFamily="34" charset="0"/>
                        </a:rPr>
                        <a:t>CLIC 1500 (29.5 KM)</a:t>
                      </a:r>
                      <a:endParaRPr lang="en-US" sz="1400" b="0" i="0" u="none" strike="noStrike" cap="none" spc="150" baseline="0" dirty="0">
                        <a:solidFill>
                          <a:schemeClr val="lt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l" fontAlgn="b"/>
                      <a:r>
                        <a:rPr lang="en-US" sz="1400" b="0" u="none" strike="noStrike" cap="none" spc="150" baseline="0" dirty="0">
                          <a:solidFill>
                            <a:schemeClr val="lt1"/>
                          </a:solidFill>
                          <a:effectLst/>
                          <a:latin typeface="Arial" panose="020B0604020202020204" pitchFamily="34" charset="0"/>
                          <a:cs typeface="Arial" panose="020B0604020202020204" pitchFamily="34" charset="0"/>
                        </a:rPr>
                        <a:t>Reductions and comments </a:t>
                      </a:r>
                      <a:endParaRPr lang="en-US" sz="1400" b="0" i="0" u="none" strike="noStrike" cap="none" spc="150" baseline="0" dirty="0">
                        <a:solidFill>
                          <a:schemeClr val="lt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val="2056879219"/>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CE underground A1-A5</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0033A0"/>
                    </a:solidFill>
                  </a:tcPr>
                </a:tc>
                <a:tc>
                  <a:txBody>
                    <a:bodyPr/>
                    <a:lstStyle/>
                    <a:p>
                      <a:pPr algn="r" fontAlgn="b"/>
                      <a:r>
                        <a:rPr lang="en-CH" sz="1400" b="0" i="0" u="none" strike="noStrike" cap="none" spc="0" dirty="0">
                          <a:solidFill>
                            <a:srgbClr val="303030"/>
                          </a:solidFill>
                          <a:effectLst/>
                          <a:latin typeface="Arial" panose="020B0604020202020204" pitchFamily="34" charset="0"/>
                          <a:cs typeface="Arial" panose="020B0604020202020204" pitchFamily="34" charset="0"/>
                        </a:rPr>
                        <a:t>380</a:t>
                      </a: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0</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286</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pPr algn="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199</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pPr algn="l" fontAlgn="b"/>
                      <a:r>
                        <a:rPr lang="en-CH" sz="1400" u="none" strike="noStrike" cap="none" spc="0" dirty="0">
                          <a:solidFill>
                            <a:srgbClr val="0033A0"/>
                          </a:solidFill>
                          <a:effectLst/>
                          <a:latin typeface="Arial" panose="020B0604020202020204" pitchFamily="34" charset="0"/>
                          <a:cs typeface="Arial" panose="020B0604020202020204" pitchFamily="34" charset="0"/>
                        </a:rPr>
                        <a:t>~50%</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59684197"/>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CE surface (for injectors &amp; sites) A1-A5</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0033A0"/>
                    </a:solidFill>
                  </a:tcPr>
                </a:tc>
                <a:tc>
                  <a:txBody>
                    <a:bodyPr/>
                    <a:lstStyle/>
                    <a:p>
                      <a:pPr algn="r" fontAlgn="b"/>
                      <a:r>
                        <a:rPr lang="en-US" sz="1400" u="none" strike="noStrike" cap="none" spc="0" dirty="0">
                          <a:solidFill>
                            <a:srgbClr val="0033A0"/>
                          </a:solidFill>
                          <a:effectLst/>
                          <a:latin typeface="Arial" panose="020B0604020202020204" pitchFamily="34" charset="0"/>
                          <a:cs typeface="Arial" panose="020B0604020202020204" pitchFamily="34" charset="0"/>
                        </a:rPr>
                        <a:t>Only site buildings (small)</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u="none" strike="noStrike" cap="none" spc="0" dirty="0">
                          <a:solidFill>
                            <a:srgbClr val="0033A0"/>
                          </a:solidFill>
                          <a:effectLst/>
                          <a:latin typeface="Arial" panose="020B0604020202020204" pitchFamily="34" charset="0"/>
                          <a:cs typeface="Arial" panose="020B0604020202020204" pitchFamily="34" charset="0"/>
                        </a:rPr>
                        <a:t>Only site buildings (small)</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118</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0</a:t>
                      </a: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u="none" strike="noStrike" cap="none" spc="0" dirty="0">
                          <a:solidFill>
                            <a:srgbClr val="0033A0"/>
                          </a:solidFill>
                          <a:effectLst/>
                          <a:latin typeface="Arial" panose="020B0604020202020204" pitchFamily="34" charset="0"/>
                          <a:cs typeface="Arial" panose="020B0604020202020204" pitchFamily="34" charset="0"/>
                        </a:rPr>
                        <a:t>~50%</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95805750"/>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Machine elements incl. injectors A1-A3</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0033A0"/>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236</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i="0" u="none" strike="noStrike" cap="none" spc="0" dirty="0">
                          <a:solidFill>
                            <a:srgbClr val="0033A0"/>
                          </a:solidFill>
                          <a:effectLst/>
                          <a:latin typeface="Arial" panose="020B0604020202020204" pitchFamily="34" charset="0"/>
                          <a:cs typeface="Arial" panose="020B0604020202020204" pitchFamily="34" charset="0"/>
                        </a:rPr>
                        <a:t>394</a:t>
                      </a: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u="none" strike="noStrike" cap="none" spc="0" dirty="0">
                          <a:solidFill>
                            <a:srgbClr val="0033A0"/>
                          </a:solidFill>
                          <a:effectLst/>
                          <a:latin typeface="Arial" panose="020B0604020202020204" pitchFamily="34" charset="0"/>
                          <a:cs typeface="Arial" panose="020B0604020202020204" pitchFamily="34" charset="0"/>
                        </a:rPr>
                        <a:t>140</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~135</a:t>
                      </a: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u="none" strike="noStrike" cap="none" spc="0" dirty="0">
                          <a:solidFill>
                            <a:srgbClr val="0033A0"/>
                          </a:solidFill>
                          <a:effectLst/>
                          <a:latin typeface="Arial" panose="020B0604020202020204" pitchFamily="34" charset="0"/>
                          <a:cs typeface="Arial" panose="020B0604020202020204" pitchFamily="34" charset="0"/>
                        </a:rPr>
                        <a:t>~25%</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6072280"/>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Tunnel Services A1-A3</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0033A0"/>
                    </a:solidFill>
                  </a:tcPr>
                </a:tc>
                <a:tc gridSpan="2">
                  <a:txBody>
                    <a:bodyPr/>
                    <a:lstStyle/>
                    <a:p>
                      <a:pPr algn="ct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           46</a:t>
                      </a: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dirty="0"/>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19</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~20</a:t>
                      </a: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u="none" strike="noStrike" cap="none" spc="0" dirty="0">
                          <a:solidFill>
                            <a:srgbClr val="0033A0"/>
                          </a:solidFill>
                          <a:effectLst/>
                          <a:latin typeface="Arial" panose="020B0604020202020204" pitchFamily="34" charset="0"/>
                          <a:cs typeface="Arial" panose="020B0604020202020204" pitchFamily="34" charset="0"/>
                        </a:rPr>
                        <a:t>~25%</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10337300"/>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Two detectors A1</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0033A0"/>
                    </a:solidFill>
                  </a:tcPr>
                </a:tc>
                <a:tc>
                  <a:txBody>
                    <a:bodyPr/>
                    <a:lstStyle/>
                    <a:p>
                      <a:pPr algn="r" fontAlgn="b"/>
                      <a:r>
                        <a:rPr lang="en-CH" sz="1400" u="none" strike="noStrike" cap="none" spc="0" dirty="0">
                          <a:solidFill>
                            <a:srgbClr val="0033A0"/>
                          </a:solidFill>
                          <a:effectLst/>
                          <a:latin typeface="Arial" panose="020B0604020202020204" pitchFamily="34" charset="0"/>
                          <a:cs typeface="Arial" panose="020B0604020202020204" pitchFamily="34" charset="0"/>
                        </a:rPr>
                        <a:t>94</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Upgrades</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CH" sz="1400" u="none" strike="noStrike" cap="none" spc="0" dirty="0">
                          <a:solidFill>
                            <a:srgbClr val="0033A0"/>
                          </a:solidFill>
                          <a:effectLst/>
                          <a:latin typeface="Arial" panose="020B0604020202020204" pitchFamily="34" charset="0"/>
                          <a:cs typeface="Arial" panose="020B0604020202020204" pitchFamily="34" charset="0"/>
                        </a:rPr>
                        <a:t>94</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b"/>
                      <a:r>
                        <a:rPr lang="en-US" sz="1400" b="0" u="none" strike="noStrike" cap="none" spc="0" dirty="0">
                          <a:solidFill>
                            <a:srgbClr val="0033A0"/>
                          </a:solidFill>
                          <a:effectLst/>
                          <a:latin typeface="Arial" panose="020B0604020202020204" pitchFamily="34" charset="0"/>
                          <a:cs typeface="Arial" panose="020B0604020202020204" pitchFamily="34" charset="0"/>
                        </a:rPr>
                        <a:t>Upgrades</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algn="l" fontAlgn="b"/>
                      <a:r>
                        <a:rPr lang="en-US" sz="1400" u="none" strike="noStrike" cap="none" spc="0" dirty="0">
                          <a:solidFill>
                            <a:srgbClr val="0033A0"/>
                          </a:solidFill>
                          <a:effectLst/>
                          <a:latin typeface="Arial" panose="020B0604020202020204" pitchFamily="34" charset="0"/>
                          <a:cs typeface="Arial" panose="020B0604020202020204" pitchFamily="34" charset="0"/>
                        </a:rPr>
                        <a:t>~25%, very incomplete estimate </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6278432"/>
                  </a:ext>
                </a:extLst>
              </a:tr>
              <a:tr h="370840">
                <a:tc>
                  <a:txBody>
                    <a:bodyPr/>
                    <a:lstStyle/>
                    <a:p>
                      <a:pPr algn="l" fontAlgn="b"/>
                      <a:r>
                        <a:rPr lang="en-US" sz="1400" u="none" strike="noStrike" cap="none" spc="0" dirty="0">
                          <a:solidFill>
                            <a:schemeClr val="bg1"/>
                          </a:solidFill>
                          <a:effectLst/>
                          <a:latin typeface="Arial" panose="020B0604020202020204" pitchFamily="34" charset="0"/>
                          <a:cs typeface="Arial" panose="020B0604020202020204" pitchFamily="34" charset="0"/>
                        </a:rPr>
                        <a:t>Operation annually  </a:t>
                      </a:r>
                      <a:endParaRPr lang="en-US" sz="1400" b="0" i="0" u="none" strike="noStrike" cap="none" spc="0" dirty="0">
                        <a:solidFill>
                          <a:schemeClr val="bg1"/>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pPr algn="r" fontAlgn="b"/>
                      <a:r>
                        <a:rPr lang="en-CH" sz="1400" b="0" u="none" strike="noStrike" cap="none" spc="0" dirty="0">
                          <a:solidFill>
                            <a:srgbClr val="0033A0"/>
                          </a:solidFill>
                          <a:effectLst/>
                          <a:latin typeface="Arial" panose="020B0604020202020204" pitchFamily="34" charset="0"/>
                          <a:cs typeface="Arial" panose="020B0604020202020204" pitchFamily="34" charset="0"/>
                        </a:rPr>
                        <a:t>13</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pPr algn="r" fontAlgn="b"/>
                      <a:r>
                        <a:rPr lang="en-CH" sz="1400" b="0" i="0" u="none" strike="noStrike" cap="none" spc="0" dirty="0">
                          <a:solidFill>
                            <a:srgbClr val="303030"/>
                          </a:solidFill>
                          <a:effectLst/>
                          <a:latin typeface="Arial" panose="020B0604020202020204" pitchFamily="34" charset="0"/>
                          <a:cs typeface="Arial" panose="020B0604020202020204" pitchFamily="34" charset="0"/>
                        </a:rPr>
                        <a:t>28</a:t>
                      </a: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pPr algn="r" fontAlgn="b"/>
                      <a:r>
                        <a:rPr lang="en-CH" sz="1400" u="none" strike="noStrike" cap="none" spc="0" dirty="0">
                          <a:solidFill>
                            <a:srgbClr val="0033A0"/>
                          </a:solidFill>
                          <a:effectLst/>
                          <a:latin typeface="Arial" panose="020B0604020202020204" pitchFamily="34" charset="0"/>
                          <a:cs typeface="Arial" panose="020B0604020202020204" pitchFamily="34" charset="0"/>
                        </a:rPr>
                        <a:t>13</a:t>
                      </a:r>
                      <a:endParaRPr lang="en-CH"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pPr algn="r" fontAlgn="b"/>
                      <a:r>
                        <a:rPr lang="en-US" sz="1400" b="0" i="0" u="none" strike="noStrike" cap="none" spc="0" dirty="0">
                          <a:solidFill>
                            <a:srgbClr val="0033A0"/>
                          </a:solidFill>
                          <a:effectLst/>
                          <a:latin typeface="Arial" panose="020B0604020202020204" pitchFamily="34" charset="0"/>
                          <a:cs typeface="Arial" panose="020B0604020202020204" pitchFamily="34" charset="0"/>
                        </a:rPr>
                        <a:t>22</a:t>
                      </a: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pPr algn="l" fontAlgn="b"/>
                      <a:r>
                        <a:rPr lang="en-US" sz="1400" u="none" strike="noStrike" cap="none" spc="0" dirty="0">
                          <a:solidFill>
                            <a:srgbClr val="0033A0"/>
                          </a:solidFill>
                          <a:effectLst/>
                          <a:latin typeface="Arial" panose="020B0604020202020204" pitchFamily="34" charset="0"/>
                          <a:cs typeface="Arial" panose="020B0604020202020204" pitchFamily="34" charset="0"/>
                        </a:rPr>
                        <a:t>Assume 2050 numbers (prev. slide)</a:t>
                      </a:r>
                      <a:endParaRPr lang="en-US" sz="1400" b="0" i="0" u="none" strike="noStrike" cap="none" spc="0" dirty="0">
                        <a:solidFill>
                          <a:srgbClr val="0033A0"/>
                        </a:solidFill>
                        <a:effectLst/>
                        <a:latin typeface="Arial" panose="020B0604020202020204" pitchFamily="34" charset="0"/>
                        <a:cs typeface="Arial" panose="020B0604020202020204" pitchFamily="34" charset="0"/>
                      </a:endParaRPr>
                    </a:p>
                  </a:txBody>
                  <a:tcPr marL="127549" marR="127549" marT="127549" marB="127549" anchor="b">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92903228"/>
                  </a:ext>
                </a:extLst>
              </a:tr>
            </a:tbl>
          </a:graphicData>
        </a:graphic>
      </p:graphicFrame>
    </p:spTree>
    <p:extLst>
      <p:ext uri="{BB962C8B-B14F-4D97-AF65-F5344CB8AC3E}">
        <p14:creationId xmlns:p14="http://schemas.microsoft.com/office/powerpoint/2010/main" val="2388178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9B64-7E21-5D64-AE82-BD28D26C3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197ED-0401-66D2-952B-1DCA54094608}"/>
              </a:ext>
            </a:extLst>
          </p:cNvPr>
          <p:cNvSpPr>
            <a:spLocks noGrp="1"/>
          </p:cNvSpPr>
          <p:nvPr>
            <p:ph type="title"/>
          </p:nvPr>
        </p:nvSpPr>
        <p:spPr>
          <a:xfrm>
            <a:off x="0" y="28970"/>
            <a:ext cx="12204000" cy="432000"/>
          </a:xfrm>
          <a:solidFill>
            <a:srgbClr val="002060"/>
          </a:solidFill>
          <a:ln>
            <a:solidFill>
              <a:srgbClr val="002060"/>
            </a:solidFill>
          </a:ln>
        </p:spPr>
        <p:txBody>
          <a:bodyPr>
            <a:normAutofit fontScale="90000"/>
          </a:bodyPr>
          <a:lstStyle/>
          <a:p>
            <a:pPr algn="ctr"/>
            <a:r>
              <a:rPr lang="en-US" sz="2800" dirty="0">
                <a:solidFill>
                  <a:schemeClr val="bg1"/>
                </a:solidFill>
                <a:latin typeface="Arial" panose="020B0604020202020204" pitchFamily="34" charset="0"/>
                <a:cs typeface="Arial" panose="020B0604020202020204" pitchFamily="34" charset="0"/>
              </a:rPr>
              <a:t>Schedule towards a LC@CERN </a:t>
            </a:r>
          </a:p>
        </p:txBody>
      </p:sp>
      <p:graphicFrame>
        <p:nvGraphicFramePr>
          <p:cNvPr id="3" name="Content Placeholder 2">
            <a:extLst>
              <a:ext uri="{FF2B5EF4-FFF2-40B4-BE49-F238E27FC236}">
                <a16:creationId xmlns:a16="http://schemas.microsoft.com/office/drawing/2014/main" id="{F0F97787-A38A-2046-F5B3-D6305E8179D3}"/>
              </a:ext>
            </a:extLst>
          </p:cNvPr>
          <p:cNvGraphicFramePr/>
          <p:nvPr>
            <p:extLst>
              <p:ext uri="{D42A27DB-BD31-4B8C-83A1-F6EECF244321}">
                <p14:modId xmlns:p14="http://schemas.microsoft.com/office/powerpoint/2010/main" val="867198330"/>
              </p:ext>
            </p:extLst>
          </p:nvPr>
        </p:nvGraphicFramePr>
        <p:xfrm>
          <a:off x="632085" y="692696"/>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E5A9A35C-F155-02F3-6094-52BE2BF93189}"/>
              </a:ext>
            </a:extLst>
          </p:cNvPr>
          <p:cNvSpPr txBox="1"/>
          <p:nvPr/>
        </p:nvSpPr>
        <p:spPr>
          <a:xfrm>
            <a:off x="281288" y="5157192"/>
            <a:ext cx="6105832" cy="830997"/>
          </a:xfrm>
          <a:prstGeom prst="rect">
            <a:avLst/>
          </a:prstGeom>
          <a:noFill/>
        </p:spPr>
        <p:txBody>
          <a:bodyPr wrap="square">
            <a:spAutoFit/>
          </a:bodyPr>
          <a:lstStyle/>
          <a:p>
            <a:r>
              <a:rPr lang="en-US" sz="1600" dirty="0">
                <a:solidFill>
                  <a:srgbClr val="000000"/>
                </a:solidFill>
                <a:effectLst/>
                <a:latin typeface="Arial" panose="020B0604020202020204" pitchFamily="34" charset="0"/>
                <a:cs typeface="Arial" panose="020B0604020202020204" pitchFamily="34" charset="0"/>
              </a:rPr>
              <a:t>T0 is determined by a process in 2028-29 to validate the progress and promise of the project for a further development towards implementation. </a:t>
            </a:r>
          </a:p>
        </p:txBody>
      </p:sp>
      <p:sp>
        <p:nvSpPr>
          <p:cNvPr id="20" name="TextBox 19">
            <a:extLst>
              <a:ext uri="{FF2B5EF4-FFF2-40B4-BE49-F238E27FC236}">
                <a16:creationId xmlns:a16="http://schemas.microsoft.com/office/drawing/2014/main" id="{9E8DDAD2-48D5-8DD4-5EF1-3D116822B35D}"/>
              </a:ext>
            </a:extLst>
          </p:cNvPr>
          <p:cNvSpPr txBox="1"/>
          <p:nvPr/>
        </p:nvSpPr>
        <p:spPr>
          <a:xfrm>
            <a:off x="281289" y="6012577"/>
            <a:ext cx="6534791" cy="584775"/>
          </a:xfrm>
          <a:prstGeom prst="rect">
            <a:avLst/>
          </a:prstGeom>
          <a:noFill/>
        </p:spPr>
        <p:txBody>
          <a:bodyPr wrap="square">
            <a:spAutoFit/>
          </a:bodyPr>
          <a:lstStyle/>
          <a:p>
            <a:r>
              <a:rPr lang="en-US" sz="1600" dirty="0">
                <a:solidFill>
                  <a:srgbClr val="000000"/>
                </a:solidFill>
                <a:effectLst/>
                <a:latin typeface="Arial" panose="020B0604020202020204" pitchFamily="34" charset="0"/>
                <a:cs typeface="Arial" panose="020B0604020202020204" pitchFamily="34" charset="0"/>
              </a:rPr>
              <a:t>T1 will be determined by the processes needed, by the CERN Council and with host-states, for project approval and to start construction</a:t>
            </a:r>
          </a:p>
        </p:txBody>
      </p:sp>
      <p:sp>
        <p:nvSpPr>
          <p:cNvPr id="5" name="TextBox 4">
            <a:extLst>
              <a:ext uri="{FF2B5EF4-FFF2-40B4-BE49-F238E27FC236}">
                <a16:creationId xmlns:a16="http://schemas.microsoft.com/office/drawing/2014/main" id="{DBA9E0D1-9956-B0FF-C995-A31B5CE415C0}"/>
              </a:ext>
            </a:extLst>
          </p:cNvPr>
          <p:cNvSpPr txBox="1"/>
          <p:nvPr/>
        </p:nvSpPr>
        <p:spPr>
          <a:xfrm>
            <a:off x="6920077" y="5103978"/>
            <a:ext cx="5256584" cy="1354217"/>
          </a:xfrm>
          <a:prstGeom prst="rect">
            <a:avLst/>
          </a:prstGeom>
          <a:noFill/>
        </p:spPr>
        <p:txBody>
          <a:bodyPr wrap="square">
            <a:spAutoFit/>
          </a:bodyPr>
          <a:lstStyle/>
          <a:p>
            <a:pPr>
              <a:buNone/>
            </a:pPr>
            <a:r>
              <a:rPr lang="en-US" dirty="0">
                <a:solidFill>
                  <a:srgbClr val="000000"/>
                </a:solidFill>
                <a:effectLst/>
                <a:latin typeface="Arial" panose="020B0604020202020204" pitchFamily="34" charset="0"/>
                <a:cs typeface="Arial" panose="020B0604020202020204" pitchFamily="34" charset="0"/>
              </a:rPr>
              <a:t>*</a:t>
            </a:r>
            <a:r>
              <a:rPr lang="en-US" sz="1600" dirty="0">
                <a:solidFill>
                  <a:srgbClr val="000000"/>
                </a:solidFill>
                <a:effectLst/>
                <a:latin typeface="Arial" panose="020B0604020202020204" pitchFamily="34" charset="0"/>
                <a:cs typeface="Arial" panose="020B0604020202020204" pitchFamily="34" charset="0"/>
              </a:rPr>
              <a:t>The construction phase is extended with respect to the technically-limited schedules to allow a transfer time into construction, and to avoid the resource conflict between HL-LHC operation and initiating beam commissioning for a next collider</a:t>
            </a:r>
          </a:p>
        </p:txBody>
      </p:sp>
      <p:sp>
        <p:nvSpPr>
          <p:cNvPr id="4" name="Slide Number Placeholder 3">
            <a:extLst>
              <a:ext uri="{FF2B5EF4-FFF2-40B4-BE49-F238E27FC236}">
                <a16:creationId xmlns:a16="http://schemas.microsoft.com/office/drawing/2014/main" id="{441AC6C2-E0D2-D6E5-4E35-76643FEE0CB3}"/>
              </a:ext>
            </a:extLst>
          </p:cNvPr>
          <p:cNvSpPr>
            <a:spLocks noGrp="1"/>
          </p:cNvSpPr>
          <p:nvPr>
            <p:ph type="sldNum" sz="quarter" idx="12"/>
          </p:nvPr>
        </p:nvSpPr>
        <p:spPr>
          <a:xfrm>
            <a:off x="9401472" y="6448251"/>
            <a:ext cx="2743200" cy="365125"/>
          </a:xfrm>
        </p:spPr>
        <p:txBody>
          <a:bodyPr/>
          <a:lstStyle/>
          <a:p>
            <a:fld id="{13B785C8-9A38-DB47-B803-499E7784EBDF}" type="slidenum">
              <a:rPr lang="en-CH" smtClean="0"/>
              <a:t>22</a:t>
            </a:fld>
            <a:r>
              <a:rPr lang="en-CH" dirty="0"/>
              <a:t>/24</a:t>
            </a:r>
          </a:p>
        </p:txBody>
      </p:sp>
    </p:spTree>
    <p:extLst>
      <p:ext uri="{BB962C8B-B14F-4D97-AF65-F5344CB8AC3E}">
        <p14:creationId xmlns:p14="http://schemas.microsoft.com/office/powerpoint/2010/main" val="166698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Next Steps towards a Linear Collider Facility @ CERN"/>
          <p:cNvSpPr txBox="1">
            <a:spLocks noGrp="1"/>
          </p:cNvSpPr>
          <p:nvPr>
            <p:ph type="title"/>
          </p:nvPr>
        </p:nvSpPr>
        <p:spPr>
          <a:xfrm>
            <a:off x="0" y="0"/>
            <a:ext cx="12204000" cy="432000"/>
          </a:xfrm>
          <a:prstGeom prst="rect">
            <a:avLst/>
          </a:prstGeom>
          <a:solidFill>
            <a:srgbClr val="002060"/>
          </a:solidFill>
        </p:spPr>
        <p:txBody>
          <a:bodyPr>
            <a:normAutofit fontScale="90000"/>
          </a:bodyPr>
          <a:lstStyle>
            <a:lvl1pPr>
              <a:defRPr sz="3200"/>
            </a:lvl1pPr>
          </a:lstStyle>
          <a:p>
            <a:pPr algn="ctr"/>
            <a:r>
              <a:rPr sz="2800" dirty="0">
                <a:solidFill>
                  <a:schemeClr val="bg1"/>
                </a:solidFill>
                <a:latin typeface="Arial" panose="020B0604020202020204" pitchFamily="34" charset="0"/>
                <a:cs typeface="Arial" panose="020B0604020202020204" pitchFamily="34" charset="0"/>
              </a:rPr>
              <a:t>Next Steps towards a </a:t>
            </a:r>
            <a:r>
              <a:rPr lang="en-US" sz="2800" dirty="0">
                <a:solidFill>
                  <a:schemeClr val="bg1"/>
                </a:solidFill>
                <a:latin typeface="Arial" panose="020B0604020202020204" pitchFamily="34" charset="0"/>
                <a:cs typeface="Arial" panose="020B0604020202020204" pitchFamily="34" charset="0"/>
              </a:rPr>
              <a:t>L</a:t>
            </a:r>
            <a:r>
              <a:rPr sz="2800" dirty="0">
                <a:solidFill>
                  <a:schemeClr val="bg1"/>
                </a:solidFill>
                <a:latin typeface="Arial" panose="020B0604020202020204" pitchFamily="34" charset="0"/>
                <a:cs typeface="Arial" panose="020B0604020202020204" pitchFamily="34" charset="0"/>
              </a:rPr>
              <a:t>inear Collider</a:t>
            </a:r>
            <a:r>
              <a:rPr lang="en-US" sz="2800" dirty="0">
                <a:solidFill>
                  <a:schemeClr val="bg1"/>
                </a:solidFill>
                <a:latin typeface="Arial" panose="020B0604020202020204" pitchFamily="34" charset="0"/>
                <a:cs typeface="Arial" panose="020B0604020202020204" pitchFamily="34" charset="0"/>
              </a:rPr>
              <a:t> @ CERN</a:t>
            </a:r>
            <a:endParaRPr sz="2800" dirty="0">
              <a:solidFill>
                <a:schemeClr val="bg1"/>
              </a:solidFill>
              <a:latin typeface="Arial" panose="020B0604020202020204" pitchFamily="34" charset="0"/>
              <a:cs typeface="Arial" panose="020B0604020202020204" pitchFamily="34" charset="0"/>
            </a:endParaRPr>
          </a:p>
        </p:txBody>
      </p:sp>
      <p:sp>
        <p:nvSpPr>
          <p:cNvPr id="343" name="Slide Number"/>
          <p:cNvSpPr txBox="1">
            <a:spLocks noGrp="1"/>
          </p:cNvSpPr>
          <p:nvPr>
            <p:ph type="sldNum" sz="quarter" idx="12"/>
          </p:nvPr>
        </p:nvSpPr>
        <p:spPr>
          <a:xfrm>
            <a:off x="9329464" y="6520259"/>
            <a:ext cx="2743200"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smtClean="0">
                <a:ln>
                  <a:noFill/>
                </a:ln>
                <a:solidFill>
                  <a:prstClr val="black">
                    <a:tint val="75000"/>
                  </a:prstClr>
                </a:solidFill>
                <a:effectLst/>
                <a:uLnTx/>
                <a:uFillTx/>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US" sz="1200" b="0" i="0" u="none" strike="noStrike" kern="1200" cap="none" spc="0" normalizeH="0" baseline="0" noProof="0" dirty="0">
                <a:ln>
                  <a:noFill/>
                </a:ln>
                <a:solidFill>
                  <a:prstClr val="black">
                    <a:tint val="75000"/>
                  </a:prstClr>
                </a:solidFill>
                <a:effectLst/>
                <a:uLnTx/>
                <a:uFillTx/>
                <a:ea typeface="+mn-ea"/>
                <a:cs typeface="Arial" panose="020B0604020202020204" pitchFamily="34" charset="0"/>
              </a:rPr>
              <a:t>/24</a:t>
            </a:r>
            <a:endParaRPr kumimoji="0" sz="1200" b="0" i="0" u="none" strike="noStrike" kern="1200" cap="none" spc="0" normalizeH="0" baseline="0" noProof="0" dirty="0">
              <a:ln>
                <a:noFill/>
              </a:ln>
              <a:solidFill>
                <a:prstClr val="black">
                  <a:tint val="75000"/>
                </a:prstClr>
              </a:solidFill>
              <a:effectLst/>
              <a:uLnTx/>
              <a:uFillTx/>
              <a:ea typeface="+mn-ea"/>
              <a:cs typeface="Arial" panose="020B0604020202020204" pitchFamily="34" charset="0"/>
            </a:endParaRPr>
          </a:p>
        </p:txBody>
      </p:sp>
      <p:sp>
        <p:nvSpPr>
          <p:cNvPr id="346" name="Textplatzhalter 7"/>
          <p:cNvSpPr txBox="1"/>
          <p:nvPr/>
        </p:nvSpPr>
        <p:spPr>
          <a:xfrm>
            <a:off x="551384" y="836712"/>
            <a:ext cx="11017224" cy="4960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pPr marL="0" marR="0" lvl="0" indent="0" algn="l" defTabSz="749808" rtl="0" eaLnBrk="1" fontAlgn="auto" latinLnBrk="0" hangingPunct="1">
              <a:lnSpc>
                <a:spcPct val="100000"/>
              </a:lnSpc>
              <a:spcBef>
                <a:spcPts val="400"/>
              </a:spcBef>
              <a:spcAft>
                <a:spcPts val="0"/>
              </a:spcAft>
              <a:buClrTx/>
              <a:buSzPct val="100000"/>
              <a:buFontTx/>
              <a:buNone/>
              <a:tabLst>
                <a:tab pos="279400" algn="l"/>
              </a:tabLst>
              <a:defRPr sz="1640" b="1"/>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roject implementation: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foresee </a:t>
            </a:r>
            <a:r>
              <a:rPr lang="en-US" sz="1600" b="1" dirty="0">
                <a:solidFill>
                  <a:prstClr val="black"/>
                </a:solidFill>
                <a:latin typeface="Arial" panose="020B0604020202020204" pitchFamily="34" charset="0"/>
                <a:cs typeface="Arial" panose="020B0604020202020204" pitchFamily="34" charset="0"/>
              </a:rPr>
              <a:t>3+5</a:t>
            </a:r>
            <a:r>
              <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-year preparatory period</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then construction </a:t>
            </a:r>
            <a:r>
              <a:rPr lang="en-US" sz="1600" b="1" dirty="0">
                <a:solidFill>
                  <a:prstClr val="black"/>
                </a:solidFill>
                <a:latin typeface="Arial" panose="020B0604020202020204" pitchFamily="34" charset="0"/>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years </a:t>
            </a:r>
            <a:endParaRPr kumimoji="0"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09588" marR="0" lvl="1" indent="-196850" algn="l" defTabSz="749808" rtl="0" eaLnBrk="1" fontAlgn="auto" latinLnBrk="0" hangingPunct="1">
              <a:lnSpc>
                <a:spcPct val="100000"/>
              </a:lnSpc>
              <a:spcBef>
                <a:spcPts val="0"/>
              </a:spcBef>
              <a:spcAft>
                <a:spcPts val="0"/>
              </a:spcAft>
              <a:buClrTx/>
              <a:buSzPct val="100000"/>
              <a:buFontTx/>
              <a:buChar char="•"/>
              <a:tabLst>
                <a:tab pos="279400" algn="l"/>
              </a:tabLst>
              <a:defRPr sz="1640"/>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deally starting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preparation </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conclusion of EPPSU in mid-2026</a:t>
            </a:r>
          </a:p>
          <a:p>
            <a:pPr marL="509588" marR="0" lvl="1" indent="-196850" algn="l" defTabSz="749808" rtl="0" eaLnBrk="1" fontAlgn="auto" latinLnBrk="0" hangingPunct="1">
              <a:lnSpc>
                <a:spcPct val="100000"/>
              </a:lnSpc>
              <a:spcBef>
                <a:spcPts val="0"/>
              </a:spcBef>
              <a:spcAft>
                <a:spcPts val="0"/>
              </a:spcAft>
              <a:buClrTx/>
              <a:buSzPct val="100000"/>
              <a:buFontTx/>
              <a:buChar char="•"/>
              <a:tabLst>
                <a:tab pos="279400" algn="l"/>
              </a:tabLst>
              <a:defRPr sz="1640"/>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plit in two phase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the first to establish final parameters and layout for a LC (see main points below)</a:t>
            </a: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09588" marR="0" lvl="1" indent="-1968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79400" algn="l"/>
              </a:tabLst>
              <a:defRPr/>
            </a:pPr>
            <a:r>
              <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2026-28 (resource estimate ~25-35 MCHF and ~150-180 FTEy), main topics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Site Layout Refinement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next step is to refine the LC site layout, including shaft placement and detailed designs for surface and underground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Accelerator Complex Design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Optimisation</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detailed design of the LC accelerator complex, especially its interfaces with civil engineering and detector systems (BDS and interaction area), will be further developed, with a particular focus 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optimising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LC@CERN parameters.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Technology R&amp;D</a:t>
            </a:r>
            <a:r>
              <a:rPr lang="en-US" sz="1600" dirty="0">
                <a:solidFill>
                  <a:prstClr val="black"/>
                </a:solidFill>
                <a:latin typeface="Arial" panose="020B0604020202020204" pitchFamily="34" charset="0"/>
                <a:cs typeface="Arial" panose="020B0604020202020204" pitchFamily="34" charset="0"/>
              </a:rPr>
              <a:t> </a:t>
            </a:r>
            <a:r>
              <a:rPr lang="en-US" sz="1600" b="1" dirty="0">
                <a:solidFill>
                  <a:prstClr val="black"/>
                </a:solidFill>
                <a:latin typeface="Arial" panose="020B0604020202020204" pitchFamily="34" charset="0"/>
                <a:cs typeface="Arial" panose="020B0604020202020204" pitchFamily="34" charset="0"/>
              </a:rPr>
              <a:t>with international partners: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on SCRF and X-band technologies, including RF sources, e- and e+ sources, nanobeam systems, beam delivery and damping rings</a:t>
            </a:r>
            <a:r>
              <a:rPr lang="en-US" sz="1600" dirty="0">
                <a:solidFill>
                  <a:prstClr val="black"/>
                </a:solidFill>
                <a:latin typeface="Arial" panose="020B0604020202020204" pitchFamily="34" charset="0"/>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Detector R&amp;D</a:t>
            </a:r>
            <a:r>
              <a:rPr lang="en-US" sz="1600" b="1"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rial" panose="020B0604020202020204" pitchFamily="34" charset="0"/>
                <a:cs typeface="Arial" panose="020B0604020202020204" pitchFamily="34" charset="0"/>
              </a:rPr>
              <a:t>A</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ligned</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Higgs factory and broader technology initiatives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xt Steps towards a Linear Collider Facility @ CERN">
            <a:extLst>
              <a:ext uri="{FF2B5EF4-FFF2-40B4-BE49-F238E27FC236}">
                <a16:creationId xmlns:a16="http://schemas.microsoft.com/office/drawing/2014/main" id="{5AC14A61-E9D9-19B9-08C5-A7F427CB95A2}"/>
              </a:ext>
            </a:extLst>
          </p:cNvPr>
          <p:cNvSpPr txBox="1">
            <a:spLocks/>
          </p:cNvSpPr>
          <p:nvPr/>
        </p:nvSpPr>
        <p:spPr>
          <a:xfrm>
            <a:off x="-1" y="0"/>
            <a:ext cx="12204000" cy="432000"/>
          </a:xfrm>
          <a:prstGeom prst="rect">
            <a:avLst/>
          </a:prstGeom>
          <a:solidFill>
            <a:srgbClr val="002060"/>
          </a:solidFill>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800" b="0" dirty="0">
                <a:solidFill>
                  <a:schemeClr val="bg1"/>
                </a:solidFill>
                <a:latin typeface="Arial" panose="020B0604020202020204" pitchFamily="34" charset="0"/>
                <a:cs typeface="Arial" panose="020B0604020202020204" pitchFamily="34" charset="0"/>
              </a:rPr>
              <a:t>Main points</a:t>
            </a:r>
          </a:p>
          <a:p>
            <a:pPr algn="ctr"/>
            <a:endParaRPr lang="en-US" dirty="0">
              <a:solidFill>
                <a:srgbClr val="0033A0"/>
              </a:solidFill>
              <a:latin typeface="+mn-lt"/>
            </a:endParaRPr>
          </a:p>
        </p:txBody>
      </p:sp>
      <p:sp>
        <p:nvSpPr>
          <p:cNvPr id="6" name="Slide Number Placeholder 5">
            <a:extLst>
              <a:ext uri="{FF2B5EF4-FFF2-40B4-BE49-F238E27FC236}">
                <a16:creationId xmlns:a16="http://schemas.microsoft.com/office/drawing/2014/main" id="{289950EB-383C-AC56-63B9-0093E2BB8C2D}"/>
              </a:ext>
            </a:extLst>
          </p:cNvPr>
          <p:cNvSpPr>
            <a:spLocks noGrp="1"/>
          </p:cNvSpPr>
          <p:nvPr>
            <p:ph type="sldNum" sz="quarter" idx="12"/>
          </p:nvPr>
        </p:nvSpPr>
        <p:spPr>
          <a:xfrm>
            <a:off x="9264352" y="6356350"/>
            <a:ext cx="2743200" cy="365125"/>
          </a:xfrm>
        </p:spPr>
        <p:txBody>
          <a:bodyPr/>
          <a:lstStyle/>
          <a:p>
            <a:r>
              <a:rPr lang="en-CH" dirty="0">
                <a:cs typeface="Arial" panose="020B0604020202020204" pitchFamily="34" charset="0"/>
              </a:rPr>
              <a:t>24/</a:t>
            </a:r>
            <a:fld id="{8830F25D-2BA7-46EE-99F1-DA6275CCAEDE}" type="slidenum">
              <a:rPr lang="en-CH" smtClean="0">
                <a:cs typeface="Arial" panose="020B0604020202020204" pitchFamily="34" charset="0"/>
              </a:rPr>
              <a:t>24</a:t>
            </a:fld>
            <a:endParaRPr lang="en-CH" dirty="0">
              <a:cs typeface="Arial" panose="020B0604020202020204" pitchFamily="34" charset="0"/>
            </a:endParaRPr>
          </a:p>
        </p:txBody>
      </p:sp>
      <p:sp>
        <p:nvSpPr>
          <p:cNvPr id="5" name="TextBox 4">
            <a:extLst>
              <a:ext uri="{FF2B5EF4-FFF2-40B4-BE49-F238E27FC236}">
                <a16:creationId xmlns:a16="http://schemas.microsoft.com/office/drawing/2014/main" id="{7DD53EE0-BA76-22D8-C562-FF0F90C14578}"/>
              </a:ext>
            </a:extLst>
          </p:cNvPr>
          <p:cNvSpPr txBox="1"/>
          <p:nvPr/>
        </p:nvSpPr>
        <p:spPr>
          <a:xfrm>
            <a:off x="767408" y="908720"/>
            <a:ext cx="10873208" cy="529375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b="0" dirty="0">
                <a:latin typeface="Arial" panose="020B0604020202020204" pitchFamily="34" charset="0"/>
                <a:cs typeface="Arial" panose="020B0604020202020204" pitchFamily="34" charset="0"/>
              </a:rPr>
              <a:t>A Linear Collider at CERN has a very attractive and broad physics programme and is a very flexible facility </a:t>
            </a:r>
          </a:p>
          <a:p>
            <a:pPr>
              <a:spcBef>
                <a:spcPts val="600"/>
              </a:spcBef>
            </a:pPr>
            <a:endParaRPr lang="en-US" b="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 Linear Collider as a staged project can be implemented at 7-9 BCHF for the first stage </a:t>
            </a:r>
          </a:p>
          <a:p>
            <a:pPr marL="285750" indent="-28575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Upgrading to - at least - 550 GeV is possible, to be implemented taking into account physics and resources as the programme and field evolve </a:t>
            </a:r>
          </a:p>
          <a:p>
            <a:pPr>
              <a:spcBef>
                <a:spcPts val="600"/>
              </a:spcBef>
            </a:pPr>
            <a:endParaRPr lang="en-US"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A</a:t>
            </a:r>
            <a:r>
              <a:rPr lang="en-US" b="0" dirty="0">
                <a:latin typeface="Arial" panose="020B0604020202020204" pitchFamily="34" charset="0"/>
                <a:cs typeface="Arial" panose="020B0604020202020204" pitchFamily="34" charset="0"/>
              </a:rPr>
              <a:t> ~3 year programme </a:t>
            </a:r>
            <a:r>
              <a:rPr lang="en-US" dirty="0">
                <a:latin typeface="Arial" panose="020B0604020202020204" pitchFamily="34" charset="0"/>
                <a:cs typeface="Arial" panose="020B0604020202020204" pitchFamily="34" charset="0"/>
              </a:rPr>
              <a:t>is suggested to </a:t>
            </a:r>
            <a:r>
              <a:rPr lang="en-US" b="0" dirty="0">
                <a:latin typeface="Arial" panose="020B0604020202020204" pitchFamily="34" charset="0"/>
                <a:cs typeface="Arial" panose="020B0604020202020204" pitchFamily="34" charset="0"/>
              </a:rPr>
              <a:t>establish a LC baseline, building on and extending existing international collaborative R&amp;D </a:t>
            </a:r>
          </a:p>
          <a:p>
            <a:pPr marL="800100" lvl="1" indent="-34290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Need more detailed implementation study to validate and optimize an LC@CERN (as outlined for 2026-28)  </a:t>
            </a:r>
          </a:p>
          <a:p>
            <a:pPr marL="800100" lvl="1" indent="-342900">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Guidance about energy, performance and cost goals from the ESPP update crucial  </a:t>
            </a:r>
          </a:p>
          <a:p>
            <a:pPr marL="800100" lvl="1" indent="-342900">
              <a:spcBef>
                <a:spcPts val="600"/>
              </a:spcBef>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b="0" dirty="0">
                <a:latin typeface="Arial" panose="020B0604020202020204" pitchFamily="34" charset="0"/>
                <a:cs typeface="Arial" panose="020B0604020202020204" pitchFamily="34" charset="0"/>
              </a:rPr>
              <a:t>An LC can be completed in parallel with the HL LHC programme (to the extend resources allow) </a:t>
            </a:r>
          </a:p>
          <a:p>
            <a:pPr marL="342900" indent="-342900">
              <a:spcBef>
                <a:spcPts val="600"/>
              </a:spcBef>
              <a:buFont typeface="Arial" panose="020B0604020202020204" pitchFamily="34" charset="0"/>
              <a:buChar char="•"/>
            </a:pPr>
            <a:r>
              <a:rPr lang="en-US" b="0" dirty="0">
                <a:latin typeface="Arial" panose="020B0604020202020204" pitchFamily="34" charset="0"/>
                <a:cs typeface="Arial" panose="020B0604020202020204" pitchFamily="34" charset="0"/>
              </a:rPr>
              <a:t>There are many opportunities for international support (technology and capabilities) in the preparation phases and during a potential construction </a:t>
            </a:r>
          </a:p>
        </p:txBody>
      </p:sp>
    </p:spTree>
    <p:extLst>
      <p:ext uri="{BB962C8B-B14F-4D97-AF65-F5344CB8AC3E}">
        <p14:creationId xmlns:p14="http://schemas.microsoft.com/office/powerpoint/2010/main" val="3142636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D8A3F-44BD-F88B-7692-6D3346FA36FD}"/>
              </a:ext>
            </a:extLst>
          </p:cNvPr>
          <p:cNvSpPr txBox="1"/>
          <p:nvPr/>
        </p:nvSpPr>
        <p:spPr>
          <a:xfrm>
            <a:off x="633940" y="4797152"/>
            <a:ext cx="11150073" cy="1384995"/>
          </a:xfrm>
          <a:prstGeom prst="rect">
            <a:avLst/>
          </a:prstGeom>
          <a:noFill/>
        </p:spPr>
        <p:txBody>
          <a:bodyPr wrap="square">
            <a:spAutoFit/>
          </a:bodyPr>
          <a:lstStyle/>
          <a:p>
            <a:endParaRPr lang="en-GB" dirty="0">
              <a:solidFill>
                <a:schemeClr val="bg1"/>
              </a:solidFill>
            </a:endParaRPr>
          </a:p>
          <a:p>
            <a:pPr algn="ctr"/>
            <a:r>
              <a:rPr lang="en-GB" sz="2400" dirty="0">
                <a:solidFill>
                  <a:schemeClr val="bg1"/>
                </a:solidFill>
              </a:rPr>
              <a:t>Many thanks to many</a:t>
            </a:r>
          </a:p>
          <a:p>
            <a:pPr algn="ctr"/>
            <a:r>
              <a:rPr lang="en-GB" sz="2400" dirty="0">
                <a:solidFill>
                  <a:schemeClr val="bg1"/>
                </a:solidFill>
              </a:rPr>
              <a:t>Slides/plots/information from the three submissions mentioned on slide 2</a:t>
            </a:r>
            <a:br>
              <a:rPr lang="en-GB" sz="1800" b="0" dirty="0">
                <a:solidFill>
                  <a:schemeClr val="bg1"/>
                </a:solidFill>
                <a:latin typeface="+mn-lt"/>
              </a:rPr>
            </a:br>
            <a:endParaRPr lang="en-GB" sz="1800" dirty="0">
              <a:solidFill>
                <a:schemeClr val="bg1"/>
              </a:solidFill>
            </a:endParaRPr>
          </a:p>
        </p:txBody>
      </p:sp>
    </p:spTree>
    <p:extLst>
      <p:ext uri="{BB962C8B-B14F-4D97-AF65-F5344CB8AC3E}">
        <p14:creationId xmlns:p14="http://schemas.microsoft.com/office/powerpoint/2010/main" val="2196796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DDE6-B57C-B818-58BB-9999EBAE7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D1300-ED2C-A03B-3CD0-CA9DFFA08C28}"/>
              </a:ext>
            </a:extLst>
          </p:cNvPr>
          <p:cNvSpPr>
            <a:spLocks noGrp="1"/>
          </p:cNvSpPr>
          <p:nvPr>
            <p:ph type="title"/>
          </p:nvPr>
        </p:nvSpPr>
        <p:spPr>
          <a:xfrm>
            <a:off x="0" y="15197"/>
            <a:ext cx="12204000" cy="432000"/>
          </a:xfrm>
          <a:solidFill>
            <a:srgbClr val="002060"/>
          </a:solidFill>
        </p:spPr>
        <p:txBody>
          <a:bodyPr anchor="ctr"/>
          <a:lstStyle/>
          <a:p>
            <a:pPr algn="ctr"/>
            <a:r>
              <a:rPr lang="en-GB" sz="2800" b="0" dirty="0"/>
              <a:t>Costs – more details</a:t>
            </a:r>
          </a:p>
        </p:txBody>
      </p:sp>
      <p:sp>
        <p:nvSpPr>
          <p:cNvPr id="4" name="Slide Number Placeholder 3">
            <a:extLst>
              <a:ext uri="{FF2B5EF4-FFF2-40B4-BE49-F238E27FC236}">
                <a16:creationId xmlns:a16="http://schemas.microsoft.com/office/drawing/2014/main" id="{2D16BAFB-8B8E-9C3C-55E5-C91682639910}"/>
              </a:ext>
            </a:extLst>
          </p:cNvPr>
          <p:cNvSpPr>
            <a:spLocks noGrp="1"/>
          </p:cNvSpPr>
          <p:nvPr>
            <p:ph type="sldNum" sz="quarter" idx="11"/>
          </p:nvPr>
        </p:nvSpPr>
        <p:spPr/>
        <p:txBody>
          <a:bodyPr/>
          <a:lstStyle/>
          <a:p>
            <a:fld id="{36B5EA5A-BC32-A742-B11B-8E7414D5B535}" type="slidenum">
              <a:rPr lang="en-US" smtClean="0"/>
              <a:pPr/>
              <a:t>26</a:t>
            </a:fld>
            <a:endParaRPr lang="en-US" dirty="0"/>
          </a:p>
        </p:txBody>
      </p:sp>
      <p:pic>
        <p:nvPicPr>
          <p:cNvPr id="12" name="Picture 11">
            <a:extLst>
              <a:ext uri="{FF2B5EF4-FFF2-40B4-BE49-F238E27FC236}">
                <a16:creationId xmlns:a16="http://schemas.microsoft.com/office/drawing/2014/main" id="{4DFDD912-8359-4095-8A63-20F8428F94BD}"/>
              </a:ext>
            </a:extLst>
          </p:cNvPr>
          <p:cNvPicPr>
            <a:picLocks noChangeAspect="1"/>
          </p:cNvPicPr>
          <p:nvPr/>
        </p:nvPicPr>
        <p:blipFill>
          <a:blip r:embed="rId3"/>
          <a:stretch>
            <a:fillRect/>
          </a:stretch>
        </p:blipFill>
        <p:spPr>
          <a:xfrm>
            <a:off x="16157" y="563239"/>
            <a:ext cx="3787379" cy="3081785"/>
          </a:xfrm>
          <a:prstGeom prst="rect">
            <a:avLst/>
          </a:prstGeom>
        </p:spPr>
      </p:pic>
      <p:sp>
        <p:nvSpPr>
          <p:cNvPr id="14" name="TextBox 13">
            <a:extLst>
              <a:ext uri="{FF2B5EF4-FFF2-40B4-BE49-F238E27FC236}">
                <a16:creationId xmlns:a16="http://schemas.microsoft.com/office/drawing/2014/main" id="{101DC496-0B48-635C-8628-DB7140BC20D4}"/>
              </a:ext>
            </a:extLst>
          </p:cNvPr>
          <p:cNvSpPr txBox="1"/>
          <p:nvPr/>
        </p:nvSpPr>
        <p:spPr>
          <a:xfrm>
            <a:off x="16156" y="5733256"/>
            <a:ext cx="8384099" cy="1169551"/>
          </a:xfrm>
          <a:prstGeom prst="rect">
            <a:avLst/>
          </a:prstGeom>
          <a:noFill/>
        </p:spPr>
        <p:txBody>
          <a:bodyPr wrap="square">
            <a:spAutoFit/>
          </a:bodyPr>
          <a:lstStyle/>
          <a:p>
            <a:pPr>
              <a:buNone/>
            </a:pPr>
            <a:r>
              <a:rPr lang="en-US" sz="1400" dirty="0">
                <a:solidFill>
                  <a:srgbClr val="000000"/>
                </a:solidFill>
                <a:effectLst/>
                <a:latin typeface="Helvetica" pitchFamily="2" charset="0"/>
              </a:rPr>
              <a:t>The cost composition and values of the 1.5 TeV complex have also been estimated. The energy upgrade to 1.5 TeV has a cost estimate of∼7.1billion CHF, including the upgrade of the drive-beam RF power needed for the 1.5 TeV stage.</a:t>
            </a:r>
          </a:p>
          <a:p>
            <a:pPr>
              <a:buNone/>
            </a:pPr>
            <a:r>
              <a:rPr lang="en-US" sz="1400" dirty="0">
                <a:solidFill>
                  <a:srgbClr val="000000"/>
                </a:solidFill>
                <a:effectLst/>
                <a:latin typeface="Helvetica" pitchFamily="2" charset="0"/>
              </a:rPr>
              <a:t>The 250 GeV configuration will cost around 10% less than the 380 GeV complex. </a:t>
            </a:r>
          </a:p>
          <a:p>
            <a:pPr>
              <a:buNone/>
            </a:pPr>
            <a:r>
              <a:rPr lang="en-US" sz="1400" dirty="0">
                <a:solidFill>
                  <a:srgbClr val="000000"/>
                </a:solidFill>
                <a:effectLst/>
                <a:latin typeface="Helvetica" pitchFamily="2" charset="0"/>
              </a:rPr>
              <a:t>A</a:t>
            </a:r>
            <a:r>
              <a:rPr lang="en-US" sz="1400" dirty="0">
                <a:solidFill>
                  <a:srgbClr val="000000"/>
                </a:solidFill>
                <a:latin typeface="Helvetica" pitchFamily="2" charset="0"/>
              </a:rPr>
              <a:t> </a:t>
            </a:r>
            <a:r>
              <a:rPr lang="en-US" sz="1400" dirty="0">
                <a:solidFill>
                  <a:srgbClr val="000000"/>
                </a:solidFill>
                <a:effectLst/>
                <a:latin typeface="Helvetica" pitchFamily="2" charset="0"/>
              </a:rPr>
              <a:t> 550 GeV configuration around 30% more</a:t>
            </a:r>
          </a:p>
        </p:txBody>
      </p:sp>
      <p:pic>
        <p:nvPicPr>
          <p:cNvPr id="15" name="Picture 14">
            <a:extLst>
              <a:ext uri="{FF2B5EF4-FFF2-40B4-BE49-F238E27FC236}">
                <a16:creationId xmlns:a16="http://schemas.microsoft.com/office/drawing/2014/main" id="{E29199DB-3AF8-C62D-2F64-CB9788E7AB95}"/>
              </a:ext>
            </a:extLst>
          </p:cNvPr>
          <p:cNvPicPr>
            <a:picLocks noChangeAspect="1"/>
          </p:cNvPicPr>
          <p:nvPr/>
        </p:nvPicPr>
        <p:blipFill>
          <a:blip r:embed="rId4"/>
          <a:stretch>
            <a:fillRect/>
          </a:stretch>
        </p:blipFill>
        <p:spPr>
          <a:xfrm>
            <a:off x="236106" y="3689688"/>
            <a:ext cx="3483630" cy="2025111"/>
          </a:xfrm>
          <a:prstGeom prst="rect">
            <a:avLst/>
          </a:prstGeom>
        </p:spPr>
      </p:pic>
      <p:pic>
        <p:nvPicPr>
          <p:cNvPr id="6" name="Picture 5">
            <a:extLst>
              <a:ext uri="{FF2B5EF4-FFF2-40B4-BE49-F238E27FC236}">
                <a16:creationId xmlns:a16="http://schemas.microsoft.com/office/drawing/2014/main" id="{02A00A3F-3D0F-A4B8-C183-FF4027DFF846}"/>
              </a:ext>
            </a:extLst>
          </p:cNvPr>
          <p:cNvPicPr>
            <a:picLocks noChangeAspect="1"/>
          </p:cNvPicPr>
          <p:nvPr/>
        </p:nvPicPr>
        <p:blipFill>
          <a:blip r:embed="rId5"/>
          <a:stretch>
            <a:fillRect/>
          </a:stretch>
        </p:blipFill>
        <p:spPr>
          <a:xfrm>
            <a:off x="8702172" y="2071661"/>
            <a:ext cx="3086628" cy="4701910"/>
          </a:xfrm>
          <a:prstGeom prst="rect">
            <a:avLst/>
          </a:prstGeom>
        </p:spPr>
      </p:pic>
      <p:pic>
        <p:nvPicPr>
          <p:cNvPr id="8" name="Picture 7">
            <a:extLst>
              <a:ext uri="{FF2B5EF4-FFF2-40B4-BE49-F238E27FC236}">
                <a16:creationId xmlns:a16="http://schemas.microsoft.com/office/drawing/2014/main" id="{17EAADA2-7CF9-AB58-96B1-8E73E566DB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5750" y="692696"/>
            <a:ext cx="4356720" cy="1108606"/>
          </a:xfrm>
          <a:prstGeom prst="rect">
            <a:avLst/>
          </a:prstGeom>
        </p:spPr>
      </p:pic>
      <p:pic>
        <p:nvPicPr>
          <p:cNvPr id="9" name="Picture 8">
            <a:extLst>
              <a:ext uri="{FF2B5EF4-FFF2-40B4-BE49-F238E27FC236}">
                <a16:creationId xmlns:a16="http://schemas.microsoft.com/office/drawing/2014/main" id="{5D8E6A68-9F1D-E48D-7DBB-FB79D4CC1A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8226" y="2041396"/>
            <a:ext cx="2523549" cy="2295148"/>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3A96A0F-61DA-1361-ADB5-FE66846DD9CD}"/>
              </a:ext>
            </a:extLst>
          </p:cNvPr>
          <p:cNvSpPr txBox="1"/>
          <p:nvPr/>
        </p:nvSpPr>
        <p:spPr>
          <a:xfrm>
            <a:off x="6882388" y="2085403"/>
            <a:ext cx="1240187" cy="1569660"/>
          </a:xfrm>
          <a:prstGeom prst="rect">
            <a:avLst/>
          </a:prstGeom>
          <a:noFill/>
        </p:spPr>
        <p:txBody>
          <a:bodyPr wrap="square">
            <a:spAutoFit/>
          </a:bodyPr>
          <a:lstStyle/>
          <a:p>
            <a:r>
              <a:rPr lang="en-GB" sz="1200" dirty="0">
                <a:solidFill>
                  <a:srgbClr val="2F2F2F"/>
                </a:solidFill>
                <a:latin typeface="Arial" panose="020B0604020202020204" pitchFamily="34" charset="0"/>
                <a:cs typeface="Arial" panose="020B0604020202020204" pitchFamily="34" charset="0"/>
              </a:rPr>
              <a:t>Cost matrix, updating SCRF and CFS (~75%), escalation and currency updates for the rest (~25%)</a:t>
            </a:r>
          </a:p>
        </p:txBody>
      </p:sp>
    </p:spTree>
    <p:extLst>
      <p:ext uri="{BB962C8B-B14F-4D97-AF65-F5344CB8AC3E}">
        <p14:creationId xmlns:p14="http://schemas.microsoft.com/office/powerpoint/2010/main" val="2899951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5C0EBE-F0B5-6DB1-38F6-7B6E5EC10BCD}"/>
              </a:ext>
            </a:extLst>
          </p:cNvPr>
          <p:cNvSpPr txBox="1"/>
          <p:nvPr/>
        </p:nvSpPr>
        <p:spPr>
          <a:xfrm>
            <a:off x="335360" y="2031806"/>
            <a:ext cx="7344816" cy="4493538"/>
          </a:xfrm>
          <a:prstGeom prst="rect">
            <a:avLst/>
          </a:prstGeom>
          <a:noFill/>
        </p:spPr>
        <p:txBody>
          <a:bodyPr wrap="square">
            <a:spAutoFit/>
          </a:bodyPr>
          <a:lstStyle/>
          <a:p>
            <a:pPr algn="l"/>
            <a:r>
              <a:rPr lang="en-GB" sz="1600" dirty="0">
                <a:solidFill>
                  <a:srgbClr val="303030"/>
                </a:solidFill>
              </a:rPr>
              <a:t>Energy reach and flexibility:</a:t>
            </a:r>
          </a:p>
          <a:p>
            <a:pPr marL="342900" indent="-342900">
              <a:buFont typeface="Arial" panose="020B0604020202020204" pitchFamily="34" charset="0"/>
              <a:buChar char="•"/>
            </a:pPr>
            <a:r>
              <a:rPr lang="en-GB" sz="1600" dirty="0">
                <a:solidFill>
                  <a:srgbClr val="C00000"/>
                </a:solidFill>
              </a:rPr>
              <a:t>Physics opportunities from Z-pole to TeV(s) – next slide</a:t>
            </a:r>
            <a:endParaRPr lang="en-GB" sz="1600" dirty="0">
              <a:solidFill>
                <a:srgbClr val="303030"/>
              </a:solidFill>
            </a:endParaRPr>
          </a:p>
          <a:p>
            <a:pPr marL="342900" indent="-342900">
              <a:buFont typeface="Arial" panose="020B0604020202020204" pitchFamily="34" charset="0"/>
              <a:buChar char="•"/>
            </a:pPr>
            <a:r>
              <a:rPr lang="en-GB" sz="1600" dirty="0">
                <a:solidFill>
                  <a:srgbClr val="303030"/>
                </a:solidFill>
              </a:rPr>
              <a:t>Flexible (</a:t>
            </a:r>
            <a:r>
              <a:rPr lang="en-GB" sz="1600" dirty="0" err="1">
                <a:solidFill>
                  <a:srgbClr val="303030"/>
                </a:solidFill>
              </a:rPr>
              <a:t>E,L,cost</a:t>
            </a:r>
            <a:r>
              <a:rPr lang="en-GB" sz="1600" dirty="0">
                <a:solidFill>
                  <a:srgbClr val="303030"/>
                </a:solidFill>
              </a:rPr>
              <a:t>, power) to adapt to development in physics and technology </a:t>
            </a:r>
          </a:p>
          <a:p>
            <a:endParaRPr lang="en-GB" sz="1600" dirty="0">
              <a:solidFill>
                <a:srgbClr val="303030"/>
              </a:solidFill>
            </a:endParaRPr>
          </a:p>
          <a:p>
            <a:r>
              <a:rPr lang="en-GB" sz="1600" dirty="0">
                <a:solidFill>
                  <a:srgbClr val="C00000"/>
                </a:solidFill>
              </a:rPr>
              <a:t>Footprint, cost, power – next next slides:</a:t>
            </a:r>
          </a:p>
          <a:p>
            <a:pPr marL="342900" indent="-342900">
              <a:buFont typeface="Arial" panose="020B0604020202020204" pitchFamily="34" charset="0"/>
              <a:buChar char="•"/>
            </a:pPr>
            <a:r>
              <a:rPr lang="en-GB" sz="1600" dirty="0">
                <a:solidFill>
                  <a:srgbClr val="303030"/>
                </a:solidFill>
              </a:rPr>
              <a:t>Lower cost to get to Higgs and top than a circular machine (initial machine)</a:t>
            </a:r>
          </a:p>
          <a:p>
            <a:pPr marL="342900" indent="-342900">
              <a:buFont typeface="Arial" panose="020B0604020202020204" pitchFamily="34" charset="0"/>
              <a:buChar char="•"/>
            </a:pPr>
            <a:r>
              <a:rPr lang="en-GB" sz="1600" dirty="0">
                <a:solidFill>
                  <a:srgbClr val="303030"/>
                </a:solidFill>
              </a:rPr>
              <a:t>Power similar to LHC, or lower, for initial configuration     </a:t>
            </a:r>
          </a:p>
          <a:p>
            <a:pPr marL="342900" indent="-342900" algn="l">
              <a:buFont typeface="Arial" panose="020B0604020202020204" pitchFamily="34" charset="0"/>
              <a:buChar char="•"/>
            </a:pPr>
            <a:r>
              <a:rPr lang="en-GB" sz="1600" dirty="0">
                <a:solidFill>
                  <a:srgbClr val="303030"/>
                </a:solidFill>
              </a:rPr>
              <a:t>Footprint (length/location) similar to LHC</a:t>
            </a:r>
          </a:p>
          <a:p>
            <a:pPr marL="342900" indent="-342900" algn="l">
              <a:buFont typeface="Arial" panose="020B0604020202020204" pitchFamily="34" charset="0"/>
              <a:buChar char="•"/>
            </a:pPr>
            <a:endParaRPr lang="en-GB" sz="1600" dirty="0">
              <a:solidFill>
                <a:srgbClr val="303030"/>
              </a:solidFill>
            </a:endParaRPr>
          </a:p>
          <a:p>
            <a:pPr algn="l"/>
            <a:r>
              <a:rPr lang="en-GB" sz="1600" dirty="0">
                <a:solidFill>
                  <a:srgbClr val="303030"/>
                </a:solidFill>
              </a:rPr>
              <a:t>Provide many opportunities and increased flexibility for the future:  </a:t>
            </a:r>
          </a:p>
          <a:p>
            <a:pPr marL="342900" indent="-342900" algn="l">
              <a:buFont typeface="Arial" panose="020B0604020202020204" pitchFamily="34" charset="0"/>
              <a:buChar char="•"/>
            </a:pPr>
            <a:r>
              <a:rPr lang="en-GB" sz="1600" dirty="0">
                <a:solidFill>
                  <a:srgbClr val="303030"/>
                </a:solidFill>
              </a:rPr>
              <a:t>Does not determine footprint of future energy frontier machines (hadrons or muons), and it has its own upgrade opportunities</a:t>
            </a:r>
          </a:p>
          <a:p>
            <a:pPr marL="342900" indent="-342900" algn="l">
              <a:buFont typeface="Arial" panose="020B0604020202020204" pitchFamily="34" charset="0"/>
              <a:buChar char="•"/>
            </a:pPr>
            <a:r>
              <a:rPr lang="en-GB" sz="1600" dirty="0">
                <a:solidFill>
                  <a:srgbClr val="303030"/>
                </a:solidFill>
              </a:rPr>
              <a:t>Encourage accelerator and detector R&amp;D for all these options  </a:t>
            </a:r>
          </a:p>
          <a:p>
            <a:pPr algn="l"/>
            <a:endParaRPr lang="en-GB" sz="2000" dirty="0"/>
          </a:p>
          <a:p>
            <a:pPr algn="l"/>
            <a:endParaRPr lang="en-GB" sz="2000" dirty="0"/>
          </a:p>
          <a:p>
            <a:pPr algn="l"/>
            <a:endParaRPr lang="en-GB" sz="2000" dirty="0"/>
          </a:p>
        </p:txBody>
      </p:sp>
      <p:pic>
        <p:nvPicPr>
          <p:cNvPr id="18" name="Picture 17">
            <a:extLst>
              <a:ext uri="{FF2B5EF4-FFF2-40B4-BE49-F238E27FC236}">
                <a16:creationId xmlns:a16="http://schemas.microsoft.com/office/drawing/2014/main" id="{00CFF749-9BC8-9598-5CD8-282C5D3A1CE2}"/>
              </a:ext>
            </a:extLst>
          </p:cNvPr>
          <p:cNvPicPr>
            <a:picLocks noChangeAspect="1"/>
          </p:cNvPicPr>
          <p:nvPr/>
        </p:nvPicPr>
        <p:blipFill>
          <a:blip r:embed="rId3"/>
          <a:stretch>
            <a:fillRect/>
          </a:stretch>
        </p:blipFill>
        <p:spPr>
          <a:xfrm>
            <a:off x="7928106" y="3772222"/>
            <a:ext cx="3384549" cy="2570956"/>
          </a:xfrm>
          <a:prstGeom prst="rect">
            <a:avLst/>
          </a:prstGeom>
        </p:spPr>
      </p:pic>
      <p:pic>
        <p:nvPicPr>
          <p:cNvPr id="17" name="Picture 16">
            <a:extLst>
              <a:ext uri="{FF2B5EF4-FFF2-40B4-BE49-F238E27FC236}">
                <a16:creationId xmlns:a16="http://schemas.microsoft.com/office/drawing/2014/main" id="{4B798AA4-4CF9-AB6D-A3FE-7B1B94D1608F}"/>
              </a:ext>
            </a:extLst>
          </p:cNvPr>
          <p:cNvPicPr>
            <a:picLocks noChangeAspect="1"/>
          </p:cNvPicPr>
          <p:nvPr/>
        </p:nvPicPr>
        <p:blipFill>
          <a:blip r:embed="rId4"/>
          <a:stretch>
            <a:fillRect/>
          </a:stretch>
        </p:blipFill>
        <p:spPr>
          <a:xfrm>
            <a:off x="7899324" y="1133152"/>
            <a:ext cx="3384550" cy="2603500"/>
          </a:xfrm>
          <a:prstGeom prst="rect">
            <a:avLst/>
          </a:prstGeom>
        </p:spPr>
      </p:pic>
      <p:sp>
        <p:nvSpPr>
          <p:cNvPr id="6" name="TextBox 5">
            <a:extLst>
              <a:ext uri="{FF2B5EF4-FFF2-40B4-BE49-F238E27FC236}">
                <a16:creationId xmlns:a16="http://schemas.microsoft.com/office/drawing/2014/main" id="{1C297B91-D725-3FCD-BC9B-D66510194A93}"/>
              </a:ext>
            </a:extLst>
          </p:cNvPr>
          <p:cNvSpPr txBox="1"/>
          <p:nvPr/>
        </p:nvSpPr>
        <p:spPr>
          <a:xfrm>
            <a:off x="0" y="-111301"/>
            <a:ext cx="12204000" cy="432000"/>
          </a:xfrm>
          <a:prstGeom prst="rect">
            <a:avLst/>
          </a:prstGeom>
          <a:solidFill>
            <a:schemeClr val="accent1">
              <a:lumMod val="75000"/>
            </a:schemeClr>
          </a:solidFill>
        </p:spPr>
        <p:txBody>
          <a:bodyPr wrap="square" anchor="ctr">
            <a:spAutoFit/>
          </a:bodyPr>
          <a:lstStyle/>
          <a:p>
            <a:pPr algn="ctr"/>
            <a:r>
              <a:rPr lang="en-GB" sz="2800" dirty="0">
                <a:solidFill>
                  <a:schemeClr val="bg1"/>
                </a:solidFill>
                <a:latin typeface="+mj-lt"/>
              </a:rPr>
              <a:t>General goals for LCs </a:t>
            </a:r>
          </a:p>
        </p:txBody>
      </p:sp>
      <p:sp>
        <p:nvSpPr>
          <p:cNvPr id="7" name="Oval 6">
            <a:extLst>
              <a:ext uri="{FF2B5EF4-FFF2-40B4-BE49-F238E27FC236}">
                <a16:creationId xmlns:a16="http://schemas.microsoft.com/office/drawing/2014/main" id="{1AB03E11-AAAC-57E7-19B1-E821AAE82D2E}"/>
              </a:ext>
            </a:extLst>
          </p:cNvPr>
          <p:cNvSpPr/>
          <p:nvPr/>
        </p:nvSpPr>
        <p:spPr>
          <a:xfrm rot="20600864">
            <a:off x="8301880" y="2263581"/>
            <a:ext cx="2862215" cy="786434"/>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 name="Oval 7">
            <a:extLst>
              <a:ext uri="{FF2B5EF4-FFF2-40B4-BE49-F238E27FC236}">
                <a16:creationId xmlns:a16="http://schemas.microsoft.com/office/drawing/2014/main" id="{27B36B6F-91B2-B2D3-E17B-8356B7B2FA30}"/>
              </a:ext>
            </a:extLst>
          </p:cNvPr>
          <p:cNvSpPr/>
          <p:nvPr/>
        </p:nvSpPr>
        <p:spPr>
          <a:xfrm rot="20398617">
            <a:off x="8272241" y="4709517"/>
            <a:ext cx="2905213" cy="943503"/>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 name="TextBox 8">
            <a:extLst>
              <a:ext uri="{FF2B5EF4-FFF2-40B4-BE49-F238E27FC236}">
                <a16:creationId xmlns:a16="http://schemas.microsoft.com/office/drawing/2014/main" id="{5A7F9117-4D5A-B042-59D3-4A6EF8F8CFCB}"/>
              </a:ext>
            </a:extLst>
          </p:cNvPr>
          <p:cNvSpPr txBox="1"/>
          <p:nvPr/>
        </p:nvSpPr>
        <p:spPr>
          <a:xfrm>
            <a:off x="5667076" y="695730"/>
            <a:ext cx="1869084" cy="984885"/>
          </a:xfrm>
          <a:prstGeom prst="rect">
            <a:avLst/>
          </a:prstGeom>
          <a:noFill/>
        </p:spPr>
        <p:txBody>
          <a:bodyPr wrap="square" lIns="0" tIns="0" rIns="0" bIns="0" rtlCol="0">
            <a:spAutoFit/>
          </a:bodyPr>
          <a:lstStyle/>
          <a:p>
            <a:pPr algn="l"/>
            <a:r>
              <a:rPr lang="en-GB" sz="1600" dirty="0">
                <a:solidFill>
                  <a:srgbClr val="2F2F2F"/>
                </a:solidFill>
              </a:rPr>
              <a:t>Start with mature technology, can expand in length and/or technology </a:t>
            </a:r>
          </a:p>
        </p:txBody>
      </p:sp>
      <p:pic>
        <p:nvPicPr>
          <p:cNvPr id="11" name="Picture 10">
            <a:extLst>
              <a:ext uri="{FF2B5EF4-FFF2-40B4-BE49-F238E27FC236}">
                <a16:creationId xmlns:a16="http://schemas.microsoft.com/office/drawing/2014/main" id="{E19DC1C8-75D5-E65F-EDF5-128F019DDC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76" y="667135"/>
            <a:ext cx="4968552" cy="1093522"/>
          </a:xfrm>
          <a:prstGeom prst="rect">
            <a:avLst/>
          </a:prstGeom>
          <a:effectLst/>
        </p:spPr>
      </p:pic>
      <p:sp>
        <p:nvSpPr>
          <p:cNvPr id="10" name="Slide Number Placeholder 3">
            <a:extLst>
              <a:ext uri="{FF2B5EF4-FFF2-40B4-BE49-F238E27FC236}">
                <a16:creationId xmlns:a16="http://schemas.microsoft.com/office/drawing/2014/main" id="{E800701C-2E62-BA5D-E9A8-5E27BB3A2C57}"/>
              </a:ext>
            </a:extLst>
          </p:cNvPr>
          <p:cNvSpPr txBox="1">
            <a:spLocks/>
          </p:cNvSpPr>
          <p:nvPr/>
        </p:nvSpPr>
        <p:spPr>
          <a:xfrm>
            <a:off x="9257456" y="635635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3</a:t>
            </a:fld>
            <a:endParaRPr lang="en-US" dirty="0"/>
          </a:p>
        </p:txBody>
      </p:sp>
      <p:sp>
        <p:nvSpPr>
          <p:cNvPr id="12" name="Slide Number Placeholder 3">
            <a:extLst>
              <a:ext uri="{FF2B5EF4-FFF2-40B4-BE49-F238E27FC236}">
                <a16:creationId xmlns:a16="http://schemas.microsoft.com/office/drawing/2014/main" id="{76ED26FA-4C6F-4315-A1B1-DA0C423BDCF1}"/>
              </a:ext>
            </a:extLst>
          </p:cNvPr>
          <p:cNvSpPr txBox="1">
            <a:spLocks/>
          </p:cNvSpPr>
          <p:nvPr/>
        </p:nvSpPr>
        <p:spPr>
          <a:xfrm>
            <a:off x="9401472"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3</a:t>
            </a:fld>
            <a:r>
              <a:rPr lang="en-US" dirty="0">
                <a:solidFill>
                  <a:prstClr val="black">
                    <a:tint val="75000"/>
                  </a:prstClr>
                </a:solidFill>
                <a:latin typeface="Calibri" panose="020F0502020204030204"/>
              </a:rPr>
              <a:t>/24</a:t>
            </a:r>
          </a:p>
        </p:txBody>
      </p:sp>
    </p:spTree>
    <p:extLst>
      <p:ext uri="{BB962C8B-B14F-4D97-AF65-F5344CB8AC3E}">
        <p14:creationId xmlns:p14="http://schemas.microsoft.com/office/powerpoint/2010/main" val="64209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lide Number Placeholder 3"/>
          <p:cNvSpPr txBox="1">
            <a:spLocks noGrp="1"/>
          </p:cNvSpPr>
          <p:nvPr>
            <p:ph type="sldNum" sz="quarter" idx="2"/>
          </p:nvPr>
        </p:nvSpPr>
        <p:spPr>
          <a:xfrm>
            <a:off x="11634837" y="6498637"/>
            <a:ext cx="153963" cy="135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accent1"/>
                </a:solidFill>
                <a:effectLst/>
                <a:uFillTx/>
                <a:latin typeface="Arial"/>
                <a:ea typeface="Arial"/>
                <a:cs typeface="Arial"/>
                <a:sym typeface="Arial"/>
              </a:defRPr>
            </a:lvl9pPr>
          </a:lstStyle>
          <a:p>
            <a:fld id="{86CB4B4D-7CA3-9044-876B-883B54F8677D}" type="slidenum">
              <a:rPr lang="en-CH" smtClean="0"/>
              <a:pPr/>
              <a:t>4</a:t>
            </a:fld>
            <a:endParaRPr/>
          </a:p>
        </p:txBody>
      </p:sp>
      <p:sp>
        <p:nvSpPr>
          <p:cNvPr id="785" name="TextBox 1"/>
          <p:cNvSpPr txBox="1"/>
          <p:nvPr/>
        </p:nvSpPr>
        <p:spPr>
          <a:xfrm>
            <a:off x="10718203" y="6645830"/>
            <a:ext cx="1930525" cy="172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200">
                <a:solidFill>
                  <a:srgbClr val="2F2F2F"/>
                </a:solidFill>
              </a:defRPr>
            </a:lvl1pPr>
          </a:lstStyle>
          <a:p>
            <a:r>
              <a:rPr dirty="0"/>
              <a:t>From </a:t>
            </a:r>
            <a:r>
              <a:rPr dirty="0" err="1"/>
              <a:t>J.List</a:t>
            </a:r>
            <a:r>
              <a:rPr dirty="0"/>
              <a:t>/</a:t>
            </a:r>
            <a:r>
              <a:rPr dirty="0" err="1"/>
              <a:t>M.Peskin</a:t>
            </a:r>
            <a:endParaRPr dirty="0"/>
          </a:p>
        </p:txBody>
      </p:sp>
      <p:grpSp>
        <p:nvGrpSpPr>
          <p:cNvPr id="788" name="PlaceHolder 2"/>
          <p:cNvGrpSpPr/>
          <p:nvPr/>
        </p:nvGrpSpPr>
        <p:grpSpPr>
          <a:xfrm>
            <a:off x="12391" y="-27384"/>
            <a:ext cx="12204004" cy="432001"/>
            <a:chOff x="-1" y="0"/>
            <a:chExt cx="12204002" cy="432000"/>
          </a:xfrm>
          <a:solidFill>
            <a:srgbClr val="002060"/>
          </a:solidFill>
        </p:grpSpPr>
        <p:sp>
          <p:nvSpPr>
            <p:cNvPr id="786" name="Rectangle"/>
            <p:cNvSpPr/>
            <p:nvPr/>
          </p:nvSpPr>
          <p:spPr>
            <a:xfrm>
              <a:off x="-1" y="0"/>
              <a:ext cx="12204002" cy="432000"/>
            </a:xfrm>
            <a:prstGeom prst="rect">
              <a:avLst/>
            </a:prstGeom>
            <a:grpFill/>
            <a:ln w="12700" cap="flat">
              <a:noFill/>
              <a:miter lim="400000"/>
            </a:ln>
            <a:effectLst/>
          </p:spPr>
          <p:txBody>
            <a:bodyPr wrap="square" lIns="45719" tIns="45719" rIns="45719" bIns="45719" numCol="1" anchor="t">
              <a:noAutofit/>
            </a:bodyPr>
            <a:lstStyle/>
            <a:p>
              <a:pPr algn="ctr" defTabSz="850319">
                <a:lnSpc>
                  <a:spcPct val="90000"/>
                </a:lnSpc>
                <a:defRPr sz="2800" spc="-1">
                  <a:solidFill>
                    <a:srgbClr val="FFFFFF"/>
                  </a:solidFill>
                </a:defRPr>
              </a:pPr>
              <a:endParaRPr/>
            </a:p>
          </p:txBody>
        </p:sp>
        <p:sp>
          <p:nvSpPr>
            <p:cNvPr id="787" name="A physics-driven, polarised operating scenario for a Linear Collider"/>
            <p:cNvSpPr txBox="1"/>
            <p:nvPr/>
          </p:nvSpPr>
          <p:spPr>
            <a:xfrm>
              <a:off x="-1" y="0"/>
              <a:ext cx="12204002" cy="43199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850319">
                <a:lnSpc>
                  <a:spcPct val="90000"/>
                </a:lnSpc>
                <a:defRPr sz="2800" spc="-1">
                  <a:solidFill>
                    <a:srgbClr val="FFFFFF"/>
                  </a:solidFill>
                </a:defRPr>
              </a:lvl1pPr>
            </a:lstStyle>
            <a:p>
              <a:r>
                <a:rPr dirty="0"/>
                <a:t>A physics-driven, </a:t>
              </a:r>
              <a:r>
                <a:rPr dirty="0" err="1"/>
                <a:t>polarised</a:t>
              </a:r>
              <a:r>
                <a:rPr dirty="0"/>
                <a:t> operating scenario for a Linear Collider</a:t>
              </a:r>
            </a:p>
          </p:txBody>
        </p:sp>
      </p:grpSp>
      <p:sp>
        <p:nvSpPr>
          <p:cNvPr id="789" name="Slide Number"/>
          <p:cNvSpPr txBox="1"/>
          <p:nvPr/>
        </p:nvSpPr>
        <p:spPr>
          <a:xfrm>
            <a:off x="9758423" y="4913692"/>
            <a:ext cx="11795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1200">
                <a:solidFill>
                  <a:srgbClr val="FFFFFF"/>
                </a:solidFill>
              </a:defRPr>
            </a:lvl1pPr>
          </a:lstStyle>
          <a:p>
            <a:r>
              <a:t>4</a:t>
            </a:r>
          </a:p>
        </p:txBody>
      </p:sp>
      <p:sp>
        <p:nvSpPr>
          <p:cNvPr id="790" name="Stage 1: 250 GeV  3 ab-1…"/>
          <p:cNvSpPr txBox="1"/>
          <p:nvPr/>
        </p:nvSpPr>
        <p:spPr>
          <a:xfrm>
            <a:off x="426582" y="613857"/>
            <a:ext cx="6461506" cy="43088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DF0000"/>
                </a:solidFill>
              </a:defRPr>
            </a:pPr>
            <a:r>
              <a:rPr sz="1600" dirty="0">
                <a:solidFill>
                  <a:srgbClr val="0155C0"/>
                </a:solidFill>
              </a:rPr>
              <a:t>Stage 1: 250</a:t>
            </a:r>
            <a:r>
              <a:rPr lang="en-US" sz="1600" dirty="0">
                <a:solidFill>
                  <a:srgbClr val="0155C0"/>
                </a:solidFill>
              </a:rPr>
              <a:t>-380</a:t>
            </a:r>
            <a:r>
              <a:rPr sz="1600" dirty="0">
                <a:solidFill>
                  <a:srgbClr val="0155C0"/>
                </a:solidFill>
              </a:rPr>
              <a:t> GeV  </a:t>
            </a:r>
          </a:p>
          <a:p>
            <a:r>
              <a:rPr sz="1600" dirty="0">
                <a:solidFill>
                  <a:srgbClr val="2F2F2F"/>
                </a:solidFill>
              </a:rPr>
              <a:t>   precision Higgs mass and total </a:t>
            </a:r>
            <a:r>
              <a:rPr sz="1600" dirty="0" err="1">
                <a:solidFill>
                  <a:srgbClr val="2F2F2F"/>
                </a:solidFill>
              </a:rPr>
              <a:t>σ</a:t>
            </a:r>
            <a:r>
              <a:rPr sz="1600" dirty="0">
                <a:solidFill>
                  <a:srgbClr val="2F2F2F"/>
                </a:solidFill>
              </a:rPr>
              <a:t>(ΖΗ)</a:t>
            </a:r>
          </a:p>
          <a:p>
            <a:r>
              <a:rPr sz="1600" dirty="0">
                <a:solidFill>
                  <a:srgbClr val="2F2F2F"/>
                </a:solidFill>
              </a:rPr>
              <a:t>   precision Higgs couplings and total width to % level</a:t>
            </a:r>
          </a:p>
          <a:p>
            <a:r>
              <a:rPr sz="1600" dirty="0">
                <a:solidFill>
                  <a:srgbClr val="2F2F2F"/>
                </a:solidFill>
              </a:rPr>
              <a:t>   resonance/compositeness search in </a:t>
            </a:r>
            <a:r>
              <a:rPr sz="1600" dirty="0" err="1">
                <a:solidFill>
                  <a:srgbClr val="2F2F2F"/>
                </a:solidFill>
              </a:rPr>
              <a:t>ffbar</a:t>
            </a:r>
            <a:r>
              <a:rPr sz="1600" dirty="0">
                <a:solidFill>
                  <a:srgbClr val="2F2F2F"/>
                </a:solidFill>
              </a:rPr>
              <a:t>, WW to 10’s TeV</a:t>
            </a:r>
          </a:p>
          <a:p>
            <a:r>
              <a:rPr sz="1600" dirty="0">
                <a:solidFill>
                  <a:srgbClr val="2F2F2F"/>
                </a:solidFill>
              </a:rPr>
              <a:t>   1-yr excursion to the Z pole - sin</a:t>
            </a:r>
            <a:r>
              <a:rPr sz="1600" baseline="30000" dirty="0">
                <a:solidFill>
                  <a:srgbClr val="2F2F2F"/>
                </a:solidFill>
              </a:rPr>
              <a:t>2</a:t>
            </a:r>
            <a:r>
              <a:rPr lang="en-US" sz="1600" dirty="0">
                <a:solidFill>
                  <a:srgbClr val="2F2F2F"/>
                </a:solidFill>
              </a:rPr>
              <a:t>θ</a:t>
            </a:r>
            <a:r>
              <a:rPr lang="en-US" sz="1600" baseline="-25000" dirty="0">
                <a:solidFill>
                  <a:srgbClr val="2F2F2F"/>
                </a:solidFill>
              </a:rPr>
              <a:t>W</a:t>
            </a:r>
            <a:r>
              <a:rPr sz="1200" dirty="0">
                <a:solidFill>
                  <a:srgbClr val="2F2F2F"/>
                </a:solidFill>
              </a:rPr>
              <a:t> </a:t>
            </a:r>
            <a:r>
              <a:rPr sz="1600" dirty="0">
                <a:solidFill>
                  <a:srgbClr val="2F2F2F"/>
                </a:solidFill>
              </a:rPr>
              <a:t>to  3e-6</a:t>
            </a:r>
            <a:endParaRPr lang="en-US" sz="1600" dirty="0">
              <a:solidFill>
                <a:srgbClr val="2F2F2F"/>
              </a:solidFill>
            </a:endParaRPr>
          </a:p>
          <a:p>
            <a:endParaRPr sz="800" dirty="0">
              <a:solidFill>
                <a:srgbClr val="2F2F2F"/>
              </a:solidFill>
            </a:endParaRPr>
          </a:p>
          <a:p>
            <a:pPr>
              <a:defRPr>
                <a:solidFill>
                  <a:srgbClr val="DF0000"/>
                </a:solidFill>
              </a:defRPr>
            </a:pPr>
            <a:r>
              <a:rPr sz="1600" dirty="0">
                <a:solidFill>
                  <a:srgbClr val="0155C0"/>
                </a:solidFill>
              </a:rPr>
              <a:t>Stage 2: 550 GeV  </a:t>
            </a:r>
          </a:p>
          <a:p>
            <a:r>
              <a:rPr sz="1600" dirty="0">
                <a:solidFill>
                  <a:srgbClr val="2F2F2F"/>
                </a:solidFill>
              </a:rPr>
              <a:t>   precision Higgs couplings and total width to sub-% level</a:t>
            </a:r>
          </a:p>
          <a:p>
            <a:r>
              <a:rPr sz="1600" dirty="0">
                <a:solidFill>
                  <a:srgbClr val="2F2F2F"/>
                </a:solidFill>
              </a:rPr>
              <a:t>   top quark Yukawa to 3%, Higgs self-coupling to 11%</a:t>
            </a:r>
          </a:p>
          <a:p>
            <a:r>
              <a:rPr sz="1600" dirty="0">
                <a:solidFill>
                  <a:srgbClr val="2F2F2F"/>
                </a:solidFill>
              </a:rPr>
              <a:t>   top quark electroweak couplings to 0.1%</a:t>
            </a:r>
          </a:p>
          <a:p>
            <a:r>
              <a:rPr sz="1600" dirty="0">
                <a:solidFill>
                  <a:srgbClr val="2F2F2F"/>
                </a:solidFill>
              </a:rPr>
              <a:t>   resonance/compositeness search in </a:t>
            </a:r>
            <a:r>
              <a:rPr sz="1600" dirty="0" err="1">
                <a:solidFill>
                  <a:srgbClr val="2F2F2F"/>
                </a:solidFill>
              </a:rPr>
              <a:t>ffbar</a:t>
            </a:r>
            <a:r>
              <a:rPr sz="1600" dirty="0">
                <a:solidFill>
                  <a:srgbClr val="2F2F2F"/>
                </a:solidFill>
              </a:rPr>
              <a:t>, WW to 50 TeV</a:t>
            </a:r>
          </a:p>
          <a:p>
            <a:r>
              <a:rPr sz="1600" dirty="0">
                <a:solidFill>
                  <a:srgbClr val="2F2F2F"/>
                </a:solidFill>
              </a:rPr>
              <a:t>   1-yr excursion to the ttbar threshold - mt to 40 MeV</a:t>
            </a:r>
            <a:endParaRPr lang="en-US" sz="1600" dirty="0">
              <a:solidFill>
                <a:srgbClr val="2F2F2F"/>
              </a:solidFill>
            </a:endParaRPr>
          </a:p>
          <a:p>
            <a:endParaRPr sz="800" dirty="0">
              <a:solidFill>
                <a:srgbClr val="2F2F2F"/>
              </a:solidFill>
            </a:endParaRPr>
          </a:p>
          <a:p>
            <a:pPr>
              <a:defRPr>
                <a:solidFill>
                  <a:srgbClr val="DF0000"/>
                </a:solidFill>
              </a:defRPr>
            </a:pPr>
            <a:r>
              <a:rPr lang="en-US" sz="1600" dirty="0">
                <a:solidFill>
                  <a:srgbClr val="0155C0"/>
                </a:solidFill>
              </a:rPr>
              <a:t>Higher energies</a:t>
            </a:r>
            <a:r>
              <a:rPr sz="1600" dirty="0">
                <a:solidFill>
                  <a:srgbClr val="0155C0"/>
                </a:solidFill>
              </a:rPr>
              <a:t>: 1000 GeV </a:t>
            </a:r>
            <a:r>
              <a:rPr lang="en-US" sz="1600" dirty="0">
                <a:solidFill>
                  <a:srgbClr val="0155C0"/>
                </a:solidFill>
              </a:rPr>
              <a:t>or above </a:t>
            </a:r>
            <a:endParaRPr sz="1600" dirty="0">
              <a:solidFill>
                <a:srgbClr val="0155C0"/>
              </a:solidFill>
            </a:endParaRPr>
          </a:p>
          <a:p>
            <a:pPr>
              <a:defRPr>
                <a:solidFill>
                  <a:srgbClr val="DF0000"/>
                </a:solidFill>
              </a:defRPr>
            </a:pPr>
            <a:r>
              <a:rPr sz="1600" dirty="0">
                <a:solidFill>
                  <a:srgbClr val="2F2F2F"/>
                </a:solidFill>
              </a:rPr>
              <a:t>   top quark Yukawa to 1%, Higgs self-coupling in WW fusion</a:t>
            </a:r>
          </a:p>
          <a:p>
            <a:pPr>
              <a:defRPr>
                <a:solidFill>
                  <a:srgbClr val="DF0000"/>
                </a:solidFill>
              </a:defRPr>
            </a:pPr>
            <a:r>
              <a:rPr sz="1600" dirty="0">
                <a:solidFill>
                  <a:srgbClr val="2F2F2F"/>
                </a:solidFill>
              </a:rPr>
              <a:t>   </a:t>
            </a:r>
            <a:r>
              <a:rPr sz="1600" dirty="0" err="1">
                <a:solidFill>
                  <a:srgbClr val="2F2F2F"/>
                </a:solidFill>
              </a:rPr>
              <a:t>Higgsino</a:t>
            </a:r>
            <a:r>
              <a:rPr sz="1600" dirty="0">
                <a:solidFill>
                  <a:srgbClr val="2F2F2F"/>
                </a:solidFill>
              </a:rPr>
              <a:t> search to 500 GeV</a:t>
            </a:r>
            <a:endParaRPr lang="en-US" sz="1600" dirty="0">
              <a:solidFill>
                <a:srgbClr val="2F2F2F"/>
              </a:solidFill>
            </a:endParaRPr>
          </a:p>
          <a:p>
            <a:pPr>
              <a:defRPr>
                <a:solidFill>
                  <a:srgbClr val="DF0000"/>
                </a:solidFill>
              </a:defRPr>
            </a:pPr>
            <a:r>
              <a:rPr lang="en-US" sz="1600" dirty="0">
                <a:solidFill>
                  <a:srgbClr val="2F2F2F"/>
                </a:solidFill>
              </a:rPr>
              <a:t>   </a:t>
            </a:r>
            <a:r>
              <a:rPr sz="1600" dirty="0">
                <a:solidFill>
                  <a:srgbClr val="2F2F2F"/>
                </a:solidFill>
              </a:rPr>
              <a:t>follow up HL-LHC discoveries</a:t>
            </a:r>
            <a:r>
              <a:rPr lang="en-US" sz="1600" dirty="0">
                <a:solidFill>
                  <a:srgbClr val="2F2F2F"/>
                </a:solidFill>
              </a:rPr>
              <a:t> </a:t>
            </a:r>
            <a:r>
              <a:rPr sz="1600" dirty="0">
                <a:solidFill>
                  <a:srgbClr val="2F2F2F"/>
                </a:solidFill>
              </a:rPr>
              <a:t>of new Higgs and electroweak states</a:t>
            </a:r>
            <a:endParaRPr lang="en-US" sz="1600" dirty="0">
              <a:solidFill>
                <a:srgbClr val="2F2F2F"/>
              </a:solidFill>
            </a:endParaRPr>
          </a:p>
          <a:p>
            <a:pPr>
              <a:defRPr>
                <a:solidFill>
                  <a:srgbClr val="00008E"/>
                </a:solidFill>
              </a:defRPr>
            </a:pPr>
            <a:endParaRPr sz="800" dirty="0">
              <a:solidFill>
                <a:srgbClr val="2F2F2F"/>
              </a:solidFill>
            </a:endParaRPr>
          </a:p>
          <a:p>
            <a:pPr>
              <a:defRPr>
                <a:solidFill>
                  <a:srgbClr val="DF0000"/>
                </a:solidFill>
              </a:defRPr>
            </a:pPr>
            <a:r>
              <a:rPr sz="1600" dirty="0">
                <a:solidFill>
                  <a:srgbClr val="0155C0"/>
                </a:solidFill>
              </a:rPr>
              <a:t>Fixed target program:  </a:t>
            </a:r>
            <a:r>
              <a:rPr sz="1600" dirty="0">
                <a:solidFill>
                  <a:srgbClr val="2F2F2F"/>
                </a:solidFill>
              </a:rPr>
              <a:t>dark sector, nonlinear QED</a:t>
            </a:r>
          </a:p>
        </p:txBody>
      </p:sp>
      <p:sp>
        <p:nvSpPr>
          <p:cNvPr id="791" name="Our projections are supported…"/>
          <p:cNvSpPr txBox="1"/>
          <p:nvPr/>
        </p:nvSpPr>
        <p:spPr>
          <a:xfrm>
            <a:off x="439663" y="5589240"/>
            <a:ext cx="3899888"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000000"/>
                </a:solidFill>
              </a:defRPr>
            </a:pPr>
            <a:r>
              <a:rPr lang="en-US" dirty="0"/>
              <a:t>The</a:t>
            </a:r>
            <a:r>
              <a:rPr dirty="0"/>
              <a:t> projections are supported</a:t>
            </a:r>
          </a:p>
          <a:p>
            <a:pPr>
              <a:defRPr>
                <a:solidFill>
                  <a:srgbClr val="000000"/>
                </a:solidFill>
              </a:defRPr>
            </a:pPr>
            <a:r>
              <a:rPr dirty="0"/>
              <a:t>by full-simulation studies with detailed</a:t>
            </a:r>
          </a:p>
          <a:p>
            <a:pPr>
              <a:defRPr>
                <a:solidFill>
                  <a:srgbClr val="000000"/>
                </a:solidFill>
              </a:defRPr>
            </a:pPr>
            <a:r>
              <a:rPr dirty="0"/>
              <a:t>detector designs and machine </a:t>
            </a:r>
            <a:r>
              <a:rPr dirty="0" err="1"/>
              <a:t>bkgds</a:t>
            </a:r>
            <a:r>
              <a:rPr dirty="0"/>
              <a:t>.</a:t>
            </a:r>
          </a:p>
        </p:txBody>
      </p:sp>
      <p:pic>
        <p:nvPicPr>
          <p:cNvPr id="792" name="05_ilcdetectors_ILD_SiD.jpg" descr="05_ilcdetectors_ILD_SiD.jpg"/>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24669" y="5588835"/>
            <a:ext cx="1604606" cy="713714"/>
          </a:xfrm>
          <a:prstGeom prst="rect">
            <a:avLst/>
          </a:prstGeom>
          <a:ln w="12700">
            <a:miter lim="400000"/>
          </a:ln>
        </p:spPr>
      </p:pic>
      <p:pic>
        <p:nvPicPr>
          <p:cNvPr id="793" name="page10image545886480.png" descr="page10image545886480.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14393" y="5588835"/>
            <a:ext cx="884379" cy="761548"/>
          </a:xfrm>
          <a:prstGeom prst="rect">
            <a:avLst/>
          </a:prstGeom>
          <a:ln w="12700">
            <a:miter lim="400000"/>
          </a:ln>
        </p:spPr>
      </p:pic>
      <p:pic>
        <p:nvPicPr>
          <p:cNvPr id="794" name="DeltaHXX_SM_LCF_MI_S12s_withBSM.pdf" descr="DeltaHXX_SM_LCF_MI_S12s_withBSM.pdf"/>
          <p:cNvPicPr>
            <a:picLocks noChangeAspect="1"/>
          </p:cNvPicPr>
          <p:nvPr/>
        </p:nvPicPr>
        <p:blipFill>
          <a:blip r:embed="rId4"/>
          <a:stretch>
            <a:fillRect/>
          </a:stretch>
        </p:blipFill>
        <p:spPr>
          <a:xfrm>
            <a:off x="7397736" y="457255"/>
            <a:ext cx="3731402" cy="2711354"/>
          </a:xfrm>
          <a:prstGeom prst="rect">
            <a:avLst/>
          </a:prstGeom>
          <a:ln w="12700">
            <a:miter lim="400000"/>
          </a:ln>
        </p:spPr>
      </p:pic>
      <p:pic>
        <p:nvPicPr>
          <p:cNvPr id="795" name="dkala_abs_vs_kala_ILC550_LCVision60.pdf" descr="dkala_abs_vs_kala_ILC550_LCVision60.pdf"/>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20650" y="4218182"/>
            <a:ext cx="3223277" cy="2342135"/>
          </a:xfrm>
          <a:prstGeom prst="rect">
            <a:avLst/>
          </a:prstGeom>
          <a:ln w="12700">
            <a:miter lim="400000"/>
          </a:ln>
        </p:spPr>
      </p:pic>
      <p:sp>
        <p:nvSpPr>
          <p:cNvPr id="796" name="All discoveries of deviations from the SM can be verified in complementary reactions at higher energy.  e.g. H self-coupling visible in two complementary HH production rxns."/>
          <p:cNvSpPr txBox="1"/>
          <p:nvPr/>
        </p:nvSpPr>
        <p:spPr>
          <a:xfrm>
            <a:off x="7320136" y="3193864"/>
            <a:ext cx="4526337"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000000"/>
                </a:solidFill>
              </a:defRPr>
            </a:lvl1pPr>
          </a:lstStyle>
          <a:p>
            <a:r>
              <a:rPr sz="1600" dirty="0"/>
              <a:t>All discoveries of deviations from the SM can be verified in complementary reactions at higher energy</a:t>
            </a:r>
            <a:r>
              <a:rPr lang="en-US" sz="1600" dirty="0"/>
              <a:t>,</a:t>
            </a:r>
            <a:r>
              <a:rPr sz="1600" dirty="0"/>
              <a:t> e.g. H self-coupling visible in two complementary HH production </a:t>
            </a:r>
            <a:r>
              <a:rPr sz="1600" dirty="0" err="1"/>
              <a:t>rxns</a:t>
            </a:r>
            <a:r>
              <a:rPr sz="1600" dirty="0"/>
              <a:t>.</a:t>
            </a:r>
          </a:p>
        </p:txBody>
      </p:sp>
      <p:sp>
        <p:nvSpPr>
          <p:cNvPr id="797" name="WW fusion"/>
          <p:cNvSpPr txBox="1"/>
          <p:nvPr/>
        </p:nvSpPr>
        <p:spPr>
          <a:xfrm>
            <a:off x="10794871" y="5536455"/>
            <a:ext cx="1117749" cy="259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rgbClr val="00008E"/>
                </a:solidFill>
              </a:defRPr>
            </a:lvl1pPr>
          </a:lstStyle>
          <a:p>
            <a:r>
              <a:t>WW fusion</a:t>
            </a:r>
          </a:p>
        </p:txBody>
      </p:sp>
      <p:sp>
        <p:nvSpPr>
          <p:cNvPr id="798" name="ZHH"/>
          <p:cNvSpPr txBox="1"/>
          <p:nvPr/>
        </p:nvSpPr>
        <p:spPr>
          <a:xfrm>
            <a:off x="10874241" y="5259638"/>
            <a:ext cx="482514" cy="259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a:solidFill>
                  <a:srgbClr val="DF0000"/>
                </a:solidFill>
              </a:defRPr>
            </a:lvl1pPr>
          </a:lstStyle>
          <a:p>
            <a:r>
              <a:t>ZHH</a:t>
            </a:r>
          </a:p>
        </p:txBody>
      </p:sp>
      <p:sp>
        <p:nvSpPr>
          <p:cNvPr id="799" name="combined"/>
          <p:cNvSpPr txBox="1"/>
          <p:nvPr/>
        </p:nvSpPr>
        <p:spPr>
          <a:xfrm>
            <a:off x="10847197" y="5813271"/>
            <a:ext cx="1013097" cy="259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289D35"/>
                </a:solidFill>
              </a:defRPr>
            </a:lvl1pPr>
          </a:lstStyle>
          <a:p>
            <a:r>
              <a:t>combined</a:t>
            </a:r>
          </a:p>
        </p:txBody>
      </p:sp>
      <p:sp>
        <p:nvSpPr>
          <p:cNvPr id="800" name="much, much more in arXiv:250319983 !"/>
          <p:cNvSpPr txBox="1"/>
          <p:nvPr/>
        </p:nvSpPr>
        <p:spPr>
          <a:xfrm>
            <a:off x="5594771" y="6458600"/>
            <a:ext cx="488744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a:solidFill>
                  <a:srgbClr val="000000"/>
                </a:solidFill>
              </a:defRPr>
            </a:lvl1pPr>
          </a:lstStyle>
          <a:p>
            <a:r>
              <a:rPr lang="en-US" sz="1600" dirty="0"/>
              <a:t>M</a:t>
            </a:r>
            <a:r>
              <a:rPr sz="1600" dirty="0"/>
              <a:t>uch</a:t>
            </a:r>
            <a:r>
              <a:rPr lang="en-US" sz="1600" dirty="0"/>
              <a:t> </a:t>
            </a:r>
            <a:r>
              <a:rPr sz="1600" dirty="0"/>
              <a:t>more in </a:t>
            </a:r>
            <a:r>
              <a:rPr sz="1600" dirty="0">
                <a:hlinkClick r:id="rId6"/>
              </a:rPr>
              <a:t>arXiv:250319983</a:t>
            </a:r>
            <a:endParaRPr sz="1600" dirty="0"/>
          </a:p>
        </p:txBody>
      </p:sp>
      <p:sp>
        <p:nvSpPr>
          <p:cNvPr id="3" name="Slide Number Placeholder 3">
            <a:extLst>
              <a:ext uri="{FF2B5EF4-FFF2-40B4-BE49-F238E27FC236}">
                <a16:creationId xmlns:a16="http://schemas.microsoft.com/office/drawing/2014/main" id="{BF6818D8-3A49-C5EF-96D4-57A85FB128EB}"/>
              </a:ext>
            </a:extLst>
          </p:cNvPr>
          <p:cNvSpPr txBox="1">
            <a:spLocks/>
          </p:cNvSpPr>
          <p:nvPr/>
        </p:nvSpPr>
        <p:spPr>
          <a:xfrm>
            <a:off x="9401472" y="6381328"/>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4</a:t>
            </a:fld>
            <a:r>
              <a:rPr lang="en-US" dirty="0">
                <a:solidFill>
                  <a:prstClr val="black">
                    <a:tint val="75000"/>
                  </a:prstClr>
                </a:solidFill>
                <a:latin typeface="Calibri" panose="020F0502020204030204"/>
              </a:rPr>
              <a:t>/24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019DD-8E4F-0C74-F020-7A0F2E2A65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A5398D-C7CF-F8E0-2EB3-F86696DEB617}"/>
              </a:ext>
            </a:extLst>
          </p:cNvPr>
          <p:cNvSpPr>
            <a:spLocks noGrp="1"/>
          </p:cNvSpPr>
          <p:nvPr>
            <p:ph type="title"/>
          </p:nvPr>
        </p:nvSpPr>
        <p:spPr>
          <a:xfrm>
            <a:off x="45547" y="1"/>
            <a:ext cx="12204000" cy="432000"/>
          </a:xfrm>
          <a:solidFill>
            <a:srgbClr val="002060"/>
          </a:solidFill>
        </p:spPr>
        <p:txBody>
          <a:bodyPr anchor="ctr">
            <a:noAutofit/>
          </a:bodyPr>
          <a:lstStyle/>
          <a:p>
            <a:pPr algn="ctr"/>
            <a:r>
              <a:rPr lang="en-US" sz="2800" dirty="0">
                <a:solidFill>
                  <a:schemeClr val="bg1"/>
                </a:solidFill>
                <a:latin typeface="Arial" panose="020B0604020202020204" pitchFamily="34" charset="0"/>
                <a:cs typeface="Arial" panose="020B0604020202020204" pitchFamily="34" charset="0"/>
              </a:rPr>
              <a:t>Linear Collider @ CERN – Civil Engineering  I</a:t>
            </a:r>
            <a:endParaRPr lang="en-GB" sz="2800" dirty="0">
              <a:solidFill>
                <a:schemeClr val="bg1"/>
              </a:solidFill>
            </a:endParaRPr>
          </a:p>
        </p:txBody>
      </p:sp>
      <p:sp>
        <p:nvSpPr>
          <p:cNvPr id="17" name="Slide Number Placeholder 16">
            <a:extLst>
              <a:ext uri="{FF2B5EF4-FFF2-40B4-BE49-F238E27FC236}">
                <a16:creationId xmlns:a16="http://schemas.microsoft.com/office/drawing/2014/main" id="{8391E5FD-1F47-D405-CDE6-38121C1FACE0}"/>
              </a:ext>
            </a:extLst>
          </p:cNvPr>
          <p:cNvSpPr>
            <a:spLocks noGrp="1"/>
          </p:cNvSpPr>
          <p:nvPr>
            <p:ph type="sldNum" sz="quarter" idx="11"/>
          </p:nvPr>
        </p:nvSpPr>
        <p:spPr/>
        <p:txBody>
          <a:bodyPr/>
          <a:lstStyle/>
          <a:p>
            <a:fld id="{36B5EA5A-BC32-A742-B11B-8E7414D5B535}" type="slidenum">
              <a:rPr lang="en-US" smtClean="0"/>
              <a:pPr/>
              <a:t>5</a:t>
            </a:fld>
            <a:endParaRPr lang="en-US" dirty="0"/>
          </a:p>
        </p:txBody>
      </p:sp>
      <p:sp>
        <p:nvSpPr>
          <p:cNvPr id="6" name="TextBox 5">
            <a:extLst>
              <a:ext uri="{FF2B5EF4-FFF2-40B4-BE49-F238E27FC236}">
                <a16:creationId xmlns:a16="http://schemas.microsoft.com/office/drawing/2014/main" id="{DAFAA974-5B9B-1DBA-6A3A-25151DCAA8B4}"/>
              </a:ext>
            </a:extLst>
          </p:cNvPr>
          <p:cNvSpPr txBox="1"/>
          <p:nvPr/>
        </p:nvSpPr>
        <p:spPr>
          <a:xfrm>
            <a:off x="3352800" y="4502099"/>
            <a:ext cx="2743200" cy="1200329"/>
          </a:xfrm>
          <a:prstGeom prst="rect">
            <a:avLst/>
          </a:prstGeom>
          <a:noFill/>
        </p:spPr>
        <p:txBody>
          <a:bodyPr wrap="square" rtlCol="0">
            <a:spAutoFit/>
          </a:bodyPr>
          <a:lstStyle/>
          <a:p>
            <a:r>
              <a:rPr lang="en-GB" dirty="0"/>
              <a:t>Shallower profile, 29 km at 1.5 TeV, injectors and IPs on CERN land, one drive-beam  </a:t>
            </a:r>
          </a:p>
        </p:txBody>
      </p:sp>
      <p:pic>
        <p:nvPicPr>
          <p:cNvPr id="8" name="Picture 7">
            <a:extLst>
              <a:ext uri="{FF2B5EF4-FFF2-40B4-BE49-F238E27FC236}">
                <a16:creationId xmlns:a16="http://schemas.microsoft.com/office/drawing/2014/main" id="{B8006593-6420-07DB-277C-2FFA2146D58B}"/>
              </a:ext>
            </a:extLst>
          </p:cNvPr>
          <p:cNvPicPr>
            <a:picLocks noChangeAspect="1"/>
          </p:cNvPicPr>
          <p:nvPr/>
        </p:nvPicPr>
        <p:blipFill>
          <a:blip r:embed="rId3"/>
          <a:stretch>
            <a:fillRect/>
          </a:stretch>
        </p:blipFill>
        <p:spPr>
          <a:xfrm>
            <a:off x="3000356" y="2488181"/>
            <a:ext cx="8440181" cy="5967630"/>
          </a:xfrm>
          <a:prstGeom prst="rect">
            <a:avLst/>
          </a:prstGeom>
        </p:spPr>
      </p:pic>
      <p:pic>
        <p:nvPicPr>
          <p:cNvPr id="4" name="Picture 3">
            <a:extLst>
              <a:ext uri="{FF2B5EF4-FFF2-40B4-BE49-F238E27FC236}">
                <a16:creationId xmlns:a16="http://schemas.microsoft.com/office/drawing/2014/main" id="{7422A3C4-F62B-27CC-C569-8323CD0545ED}"/>
              </a:ext>
            </a:extLst>
          </p:cNvPr>
          <p:cNvPicPr>
            <a:picLocks noChangeAspect="1"/>
          </p:cNvPicPr>
          <p:nvPr/>
        </p:nvPicPr>
        <p:blipFill>
          <a:blip r:embed="rId4"/>
          <a:stretch>
            <a:fillRect/>
          </a:stretch>
        </p:blipFill>
        <p:spPr>
          <a:xfrm>
            <a:off x="169898" y="3939524"/>
            <a:ext cx="2936773" cy="1814591"/>
          </a:xfrm>
          <a:prstGeom prst="rect">
            <a:avLst/>
          </a:prstGeom>
        </p:spPr>
      </p:pic>
      <p:pic>
        <p:nvPicPr>
          <p:cNvPr id="5" name="Picture 4">
            <a:extLst>
              <a:ext uri="{FF2B5EF4-FFF2-40B4-BE49-F238E27FC236}">
                <a16:creationId xmlns:a16="http://schemas.microsoft.com/office/drawing/2014/main" id="{6F5BE244-CA75-B6D2-3AE7-BEE31F2DBD91}"/>
              </a:ext>
            </a:extLst>
          </p:cNvPr>
          <p:cNvPicPr>
            <a:picLocks noChangeAspect="1"/>
          </p:cNvPicPr>
          <p:nvPr/>
        </p:nvPicPr>
        <p:blipFill>
          <a:blip r:embed="rId5"/>
          <a:stretch>
            <a:fillRect/>
          </a:stretch>
        </p:blipFill>
        <p:spPr>
          <a:xfrm>
            <a:off x="169898" y="2276872"/>
            <a:ext cx="2380869" cy="1618991"/>
          </a:xfrm>
          <a:prstGeom prst="rect">
            <a:avLst/>
          </a:prstGeom>
        </p:spPr>
      </p:pic>
      <p:sp>
        <p:nvSpPr>
          <p:cNvPr id="7" name="Slide Number Placeholder 3">
            <a:extLst>
              <a:ext uri="{FF2B5EF4-FFF2-40B4-BE49-F238E27FC236}">
                <a16:creationId xmlns:a16="http://schemas.microsoft.com/office/drawing/2014/main" id="{A0BADC0F-EF61-C68B-B45F-E7C0F817A1B4}"/>
              </a:ext>
            </a:extLst>
          </p:cNvPr>
          <p:cNvSpPr txBox="1">
            <a:spLocks/>
          </p:cNvSpPr>
          <p:nvPr/>
        </p:nvSpPr>
        <p:spPr>
          <a:xfrm>
            <a:off x="9257456" y="635635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5</a:t>
            </a:fld>
            <a:endParaRPr lang="en-US" dirty="0"/>
          </a:p>
        </p:txBody>
      </p:sp>
      <p:sp>
        <p:nvSpPr>
          <p:cNvPr id="14" name="Slide Number Placeholder 3">
            <a:extLst>
              <a:ext uri="{FF2B5EF4-FFF2-40B4-BE49-F238E27FC236}">
                <a16:creationId xmlns:a16="http://schemas.microsoft.com/office/drawing/2014/main" id="{8462B5E7-5436-D201-94B1-162ADF7CA4A2}"/>
              </a:ext>
            </a:extLst>
          </p:cNvPr>
          <p:cNvSpPr txBox="1">
            <a:spLocks/>
          </p:cNvSpPr>
          <p:nvPr/>
        </p:nvSpPr>
        <p:spPr>
          <a:xfrm>
            <a:off x="932946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5</a:t>
            </a:fld>
            <a:r>
              <a:rPr lang="en-US" dirty="0">
                <a:solidFill>
                  <a:prstClr val="black">
                    <a:tint val="75000"/>
                  </a:prstClr>
                </a:solidFill>
                <a:latin typeface="Calibri" panose="020F0502020204030204"/>
              </a:rPr>
              <a:t>/24</a:t>
            </a:r>
          </a:p>
        </p:txBody>
      </p:sp>
      <p:sp>
        <p:nvSpPr>
          <p:cNvPr id="19" name="Rectangle 18">
            <a:extLst>
              <a:ext uri="{FF2B5EF4-FFF2-40B4-BE49-F238E27FC236}">
                <a16:creationId xmlns:a16="http://schemas.microsoft.com/office/drawing/2014/main" id="{8115C234-992D-CD69-B722-3A11F208125D}"/>
              </a:ext>
            </a:extLst>
          </p:cNvPr>
          <p:cNvSpPr/>
          <p:nvPr/>
        </p:nvSpPr>
        <p:spPr>
          <a:xfrm>
            <a:off x="0" y="5445224"/>
            <a:ext cx="3106671" cy="57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a:extLst>
              <a:ext uri="{FF2B5EF4-FFF2-40B4-BE49-F238E27FC236}">
                <a16:creationId xmlns:a16="http://schemas.microsoft.com/office/drawing/2014/main" id="{B156BFEE-846A-8F9C-5066-CF074CCFA297}"/>
              </a:ext>
            </a:extLst>
          </p:cNvPr>
          <p:cNvPicPr>
            <a:picLocks noChangeAspect="1"/>
          </p:cNvPicPr>
          <p:nvPr/>
        </p:nvPicPr>
        <p:blipFill>
          <a:blip r:embed="rId6"/>
          <a:stretch>
            <a:fillRect/>
          </a:stretch>
        </p:blipFill>
        <p:spPr>
          <a:xfrm>
            <a:off x="2711623" y="404664"/>
            <a:ext cx="9462180" cy="4777668"/>
          </a:xfrm>
          <a:prstGeom prst="rect">
            <a:avLst/>
          </a:prstGeom>
        </p:spPr>
      </p:pic>
      <p:sp>
        <p:nvSpPr>
          <p:cNvPr id="22" name="TextBox 21">
            <a:extLst>
              <a:ext uri="{FF2B5EF4-FFF2-40B4-BE49-F238E27FC236}">
                <a16:creationId xmlns:a16="http://schemas.microsoft.com/office/drawing/2014/main" id="{C65DABB3-FA13-D945-3A01-D879A3710157}"/>
              </a:ext>
            </a:extLst>
          </p:cNvPr>
          <p:cNvSpPr txBox="1"/>
          <p:nvPr/>
        </p:nvSpPr>
        <p:spPr>
          <a:xfrm>
            <a:off x="479376" y="980728"/>
            <a:ext cx="2232247" cy="861774"/>
          </a:xfrm>
          <a:prstGeom prst="rect">
            <a:avLst/>
          </a:prstGeom>
          <a:noFill/>
        </p:spPr>
        <p:txBody>
          <a:bodyPr wrap="square" lIns="0" tIns="0" rIns="0" bIns="0" rtlCol="0">
            <a:spAutoFit/>
          </a:bodyPr>
          <a:lstStyle/>
          <a:p>
            <a:pPr algn="l"/>
            <a:r>
              <a:rPr lang="en-GB" sz="1400" dirty="0">
                <a:solidFill>
                  <a:srgbClr val="303030"/>
                </a:solidFill>
              </a:rPr>
              <a:t>Layout used for costing and drawings. Not final, can be translated, rotated and shafts can be moved. </a:t>
            </a:r>
          </a:p>
        </p:txBody>
      </p:sp>
    </p:spTree>
    <p:extLst>
      <p:ext uri="{BB962C8B-B14F-4D97-AF65-F5344CB8AC3E}">
        <p14:creationId xmlns:p14="http://schemas.microsoft.com/office/powerpoint/2010/main" val="54003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1CB86D-11CF-A797-87C9-1ED80CB9EC8B}"/>
              </a:ext>
            </a:extLst>
          </p:cNvPr>
          <p:cNvSpPr>
            <a:spLocks noGrp="1"/>
          </p:cNvSpPr>
          <p:nvPr>
            <p:ph type="sldNum" sz="quarter" idx="12"/>
          </p:nvPr>
        </p:nvSpPr>
        <p:spPr>
          <a:xfrm>
            <a:off x="9257456" y="6356350"/>
            <a:ext cx="2743200" cy="365125"/>
          </a:xfrm>
        </p:spPr>
        <p:txBody>
          <a:bodyPr/>
          <a:lstStyle/>
          <a:p>
            <a:fld id="{36B5EA5A-BC32-A742-B11B-8E7414D5B535}" type="slidenum">
              <a:rPr lang="en-US" smtClean="0"/>
              <a:pPr/>
              <a:t>6</a:t>
            </a:fld>
            <a:r>
              <a:rPr lang="en-US" dirty="0"/>
              <a:t>/24</a:t>
            </a:r>
          </a:p>
        </p:txBody>
      </p:sp>
      <p:pic>
        <p:nvPicPr>
          <p:cNvPr id="7" name="Picture 6">
            <a:extLst>
              <a:ext uri="{FF2B5EF4-FFF2-40B4-BE49-F238E27FC236}">
                <a16:creationId xmlns:a16="http://schemas.microsoft.com/office/drawing/2014/main" id="{8ED2CD77-C09E-000F-C8FF-49AE48FCF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7292" y="2132856"/>
            <a:ext cx="2041316" cy="1363360"/>
          </a:xfrm>
          <a:prstGeom prst="rect">
            <a:avLst/>
          </a:prstGeom>
          <a:effectLst/>
        </p:spPr>
      </p:pic>
      <p:pic>
        <p:nvPicPr>
          <p:cNvPr id="8" name="Picture 7">
            <a:extLst>
              <a:ext uri="{FF2B5EF4-FFF2-40B4-BE49-F238E27FC236}">
                <a16:creationId xmlns:a16="http://schemas.microsoft.com/office/drawing/2014/main" id="{D0E35CBD-FD37-1B9A-105B-86D1FED39C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0376" y="1052736"/>
            <a:ext cx="2041315" cy="772390"/>
          </a:xfrm>
          <a:prstGeom prst="rect">
            <a:avLst/>
          </a:prstGeom>
        </p:spPr>
      </p:pic>
      <p:pic>
        <p:nvPicPr>
          <p:cNvPr id="9" name="Picture 8">
            <a:extLst>
              <a:ext uri="{FF2B5EF4-FFF2-40B4-BE49-F238E27FC236}">
                <a16:creationId xmlns:a16="http://schemas.microsoft.com/office/drawing/2014/main" id="{DC14BC24-F9B7-3765-AEAE-B67C3B7AC69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680" y="1085188"/>
            <a:ext cx="2495600" cy="1302472"/>
          </a:xfrm>
          <a:prstGeom prst="rect">
            <a:avLst/>
          </a:prstGeom>
        </p:spPr>
      </p:pic>
      <p:sp>
        <p:nvSpPr>
          <p:cNvPr id="2" name="Title 2">
            <a:extLst>
              <a:ext uri="{FF2B5EF4-FFF2-40B4-BE49-F238E27FC236}">
                <a16:creationId xmlns:a16="http://schemas.microsoft.com/office/drawing/2014/main" id="{836F0399-D82C-E19E-726A-10994CE12E3A}"/>
              </a:ext>
            </a:extLst>
          </p:cNvPr>
          <p:cNvSpPr txBox="1">
            <a:spLocks/>
          </p:cNvSpPr>
          <p:nvPr/>
        </p:nvSpPr>
        <p:spPr>
          <a:xfrm>
            <a:off x="12680" y="-27384"/>
            <a:ext cx="12204000" cy="432000"/>
          </a:xfrm>
          <a:prstGeom prst="rect">
            <a:avLst/>
          </a:prstGeom>
          <a:solidFill>
            <a:srgbClr val="002060"/>
          </a:solid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Linear Collider @ CERN – Civil Engineering II </a:t>
            </a:r>
            <a:endParaRPr lang="en-GB" sz="2800" dirty="0">
              <a:solidFill>
                <a:schemeClr val="bg1"/>
              </a:solidFill>
            </a:endParaRPr>
          </a:p>
        </p:txBody>
      </p:sp>
      <p:sp>
        <p:nvSpPr>
          <p:cNvPr id="3" name="TextBox 2">
            <a:extLst>
              <a:ext uri="{FF2B5EF4-FFF2-40B4-BE49-F238E27FC236}">
                <a16:creationId xmlns:a16="http://schemas.microsoft.com/office/drawing/2014/main" id="{ED5D07A3-623D-8278-905B-FFE9CE057417}"/>
              </a:ext>
            </a:extLst>
          </p:cNvPr>
          <p:cNvSpPr txBox="1"/>
          <p:nvPr/>
        </p:nvSpPr>
        <p:spPr>
          <a:xfrm>
            <a:off x="1869254" y="3889399"/>
            <a:ext cx="8203232" cy="2092881"/>
          </a:xfrm>
          <a:prstGeom prst="rect">
            <a:avLst/>
          </a:prstGeom>
          <a:noFill/>
        </p:spPr>
        <p:txBody>
          <a:bodyPr wrap="square" lIns="0" tIns="0" rIns="0" bIns="0" rtlCol="0">
            <a:spAutoFit/>
          </a:bodyPr>
          <a:lstStyle/>
          <a:p>
            <a:pPr algn="l">
              <a:lnSpc>
                <a:spcPct val="150000"/>
              </a:lnSpc>
            </a:pPr>
            <a:r>
              <a:rPr lang="en-GB" sz="1600" dirty="0">
                <a:latin typeface="Arial" panose="020B0604020202020204" pitchFamily="34" charset="0"/>
                <a:cs typeface="Arial" panose="020B0604020202020204" pitchFamily="34" charset="0"/>
              </a:rPr>
              <a:t>CE studies for LC at CERN over the last ~15 years:</a:t>
            </a: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CLIC, up to 3 TeV. Contract with Amberg Engineering for CDR in 2012-2013.</a:t>
            </a: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ILC up 1 TeV. Contract with Amberg </a:t>
            </a:r>
            <a:r>
              <a:rPr lang="en-GB" sz="1600" dirty="0" err="1">
                <a:latin typeface="Arial" panose="020B0604020202020204" pitchFamily="34" charset="0"/>
                <a:cs typeface="Arial" panose="020B0604020202020204" pitchFamily="34" charset="0"/>
              </a:rPr>
              <a:t>Enginering</a:t>
            </a:r>
            <a:r>
              <a:rPr lang="en-GB" sz="1600" dirty="0">
                <a:latin typeface="Arial" panose="020B0604020202020204" pitchFamily="34" charset="0"/>
                <a:cs typeface="Arial" panose="020B0604020202020204" pitchFamily="34" charset="0"/>
              </a:rPr>
              <a:t> for the TDR in 2012-13.</a:t>
            </a: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CLIC up to 3 TeV, TOT (layout tool) with ARUP (engineering/consulting company), for the Project Implementation Report 2018</a:t>
            </a: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For the ESPP 2025, LCF/ILC up to 550 GeV, CLIC NCRF to 1.5 TeV, </a:t>
            </a:r>
            <a:r>
              <a:rPr lang="en-GB" sz="1600" dirty="0">
                <a:solidFill>
                  <a:srgbClr val="C00000"/>
                </a:solidFill>
                <a:latin typeface="Arial" panose="020B0604020202020204" pitchFamily="34" charset="0"/>
                <a:cs typeface="Arial" panose="020B0604020202020204" pitchFamily="34" charset="0"/>
              </a:rPr>
              <a:t>in both cases ~30km (29.5 and 33.5), </a:t>
            </a:r>
            <a:r>
              <a:rPr lang="en-GB" sz="1600" dirty="0">
                <a:latin typeface="Arial" panose="020B0604020202020204" pitchFamily="34" charset="0"/>
                <a:cs typeface="Arial" panose="020B0604020202020204" pitchFamily="34" charset="0"/>
              </a:rPr>
              <a:t>using </a:t>
            </a:r>
            <a:r>
              <a:rPr lang="en-GB" sz="1600" dirty="0" err="1">
                <a:latin typeface="Arial" panose="020B0604020202020204" pitchFamily="34" charset="0"/>
                <a:cs typeface="Arial" panose="020B0604020202020204" pitchFamily="34" charset="0"/>
              </a:rPr>
              <a:t>Geoprofiler</a:t>
            </a:r>
            <a:r>
              <a:rPr lang="en-GB" sz="1600" dirty="0">
                <a:latin typeface="Arial" panose="020B0604020202020204" pitchFamily="34" charset="0"/>
                <a:cs typeface="Arial" panose="020B0604020202020204" pitchFamily="34" charset="0"/>
              </a:rPr>
              <a:t> layout tool</a:t>
            </a: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Injectors and experimental areas on </a:t>
            </a:r>
            <a:r>
              <a:rPr lang="en-GB" sz="1600" dirty="0" err="1">
                <a:latin typeface="Arial" panose="020B0604020202020204" pitchFamily="34" charset="0"/>
                <a:cs typeface="Arial" panose="020B0604020202020204" pitchFamily="34" charset="0"/>
              </a:rPr>
              <a:t>Prevessin</a:t>
            </a:r>
            <a:r>
              <a:rPr lang="en-GB" sz="1600" dirty="0">
                <a:latin typeface="Arial" panose="020B0604020202020204" pitchFamily="34" charset="0"/>
                <a:cs typeface="Arial" panose="020B0604020202020204" pitchFamily="34" charset="0"/>
              </a:rPr>
              <a:t> site (“CERN attributed land”</a:t>
            </a:r>
            <a:r>
              <a:rPr lang="en-GB" sz="1600" dirty="0">
                <a:latin typeface="Arial" panose="020B0604020202020204" pitchFamily="34" charset="0"/>
                <a:cs typeface="Arial" panose="020B0604020202020204" pitchFamily="34" charset="0"/>
                <a:sym typeface="Wingdings" pitchFamily="2" charset="2"/>
              </a:rPr>
              <a:t>)</a:t>
            </a:r>
            <a:endParaRPr lang="en-GB"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7205A3-3C40-778E-19FC-7859970955DA}"/>
              </a:ext>
            </a:extLst>
          </p:cNvPr>
          <p:cNvPicPr>
            <a:picLocks noChangeAspect="1"/>
          </p:cNvPicPr>
          <p:nvPr/>
        </p:nvPicPr>
        <p:blipFill>
          <a:blip r:embed="rId6"/>
          <a:stretch>
            <a:fillRect/>
          </a:stretch>
        </p:blipFill>
        <p:spPr>
          <a:xfrm>
            <a:off x="2508280" y="881544"/>
            <a:ext cx="6766520" cy="2303589"/>
          </a:xfrm>
          <a:prstGeom prst="rect">
            <a:avLst/>
          </a:prstGeom>
        </p:spPr>
      </p:pic>
    </p:spTree>
    <p:extLst>
      <p:ext uri="{BB962C8B-B14F-4D97-AF65-F5344CB8AC3E}">
        <p14:creationId xmlns:p14="http://schemas.microsoft.com/office/powerpoint/2010/main" val="325345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A475-A15B-CFF8-0310-3C4B9F7E6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E0A13-EBC6-F3B3-DA1A-ACFD4A9F2CF9}"/>
              </a:ext>
            </a:extLst>
          </p:cNvPr>
          <p:cNvSpPr>
            <a:spLocks noGrp="1"/>
          </p:cNvSpPr>
          <p:nvPr>
            <p:ph type="title"/>
          </p:nvPr>
        </p:nvSpPr>
        <p:spPr>
          <a:xfrm>
            <a:off x="1" y="19376"/>
            <a:ext cx="12204000" cy="432000"/>
          </a:xfrm>
          <a:solidFill>
            <a:srgbClr val="002060"/>
          </a:solidFill>
        </p:spPr>
        <p:txBody>
          <a:bodyPr anchor="ctr"/>
          <a:lstStyle/>
          <a:p>
            <a:pPr algn="ctr"/>
            <a:r>
              <a:rPr lang="en-GB" sz="2800" b="0" dirty="0"/>
              <a:t>Costs – for construction </a:t>
            </a:r>
          </a:p>
        </p:txBody>
      </p:sp>
      <p:sp>
        <p:nvSpPr>
          <p:cNvPr id="7" name="TextBox 6">
            <a:extLst>
              <a:ext uri="{FF2B5EF4-FFF2-40B4-BE49-F238E27FC236}">
                <a16:creationId xmlns:a16="http://schemas.microsoft.com/office/drawing/2014/main" id="{8A1CB5E3-5057-DAD7-5F2B-490BC82D7DF3}"/>
              </a:ext>
            </a:extLst>
          </p:cNvPr>
          <p:cNvSpPr txBox="1"/>
          <p:nvPr/>
        </p:nvSpPr>
        <p:spPr>
          <a:xfrm>
            <a:off x="335360" y="4077072"/>
            <a:ext cx="7200800" cy="2477601"/>
          </a:xfrm>
          <a:prstGeom prst="rect">
            <a:avLst/>
          </a:prstGeom>
          <a:noFill/>
          <a:ln>
            <a:noFill/>
          </a:ln>
        </p:spPr>
        <p:txBody>
          <a:bodyPr wrap="square" lIns="0" tIns="0" rIns="0" bIns="0" rtlCol="0">
            <a:spAutoFit/>
          </a:bodyPr>
          <a:lstStyle/>
          <a:p>
            <a:pPr algn="l">
              <a:lnSpc>
                <a:spcPct val="150000"/>
              </a:lnSpc>
            </a:pPr>
            <a:r>
              <a:rPr lang="en-GB" sz="1400" dirty="0">
                <a:solidFill>
                  <a:srgbClr val="2F2F2F"/>
                </a:solidFill>
              </a:rPr>
              <a:t>ILC/LCF Cost exercises – and international reviews:</a:t>
            </a:r>
          </a:p>
          <a:p>
            <a:pPr marL="285750" indent="-285750" algn="l">
              <a:buFont typeface="Arial" panose="020B0604020202020204" pitchFamily="34" charset="0"/>
              <a:buChar char="•"/>
            </a:pPr>
            <a:r>
              <a:rPr lang="en-GB" sz="1400" dirty="0">
                <a:solidFill>
                  <a:srgbClr val="2F2F2F"/>
                </a:solidFill>
              </a:rPr>
              <a:t>ILC TDR 2012-13, 500 GeV primarily (</a:t>
            </a:r>
            <a:r>
              <a:rPr lang="en-GB" sz="1400" dirty="0">
                <a:solidFill>
                  <a:srgbClr val="2F2F2F"/>
                </a:solidFill>
                <a:hlinkClick r:id="rId3">
                  <a:extLst>
                    <a:ext uri="{A12FA001-AC4F-418D-AE19-62706E023703}">
                      <ahyp:hlinkClr xmlns:ahyp="http://schemas.microsoft.com/office/drawing/2018/hyperlinkcolor" val="tx"/>
                    </a:ext>
                  </a:extLst>
                </a:hlinkClick>
              </a:rPr>
              <a:t>LINK</a:t>
            </a:r>
            <a:r>
              <a:rPr lang="en-GB" sz="1400" dirty="0">
                <a:solidFill>
                  <a:srgbClr val="2F2F2F"/>
                </a:solidFill>
              </a:rPr>
              <a:t>)</a:t>
            </a:r>
          </a:p>
          <a:p>
            <a:pPr marL="285750" indent="-285750" algn="l">
              <a:buFont typeface="Arial" panose="020B0604020202020204" pitchFamily="34" charset="0"/>
              <a:buChar char="•"/>
            </a:pPr>
            <a:r>
              <a:rPr lang="en-GB" sz="1400" dirty="0">
                <a:solidFill>
                  <a:srgbClr val="2F2F2F"/>
                </a:solidFill>
              </a:rPr>
              <a:t>ILC in Japan 2017-18, 250 GeV, reviewed by LCC (</a:t>
            </a:r>
            <a:r>
              <a:rPr lang="en-GB" sz="1400" dirty="0">
                <a:solidFill>
                  <a:srgbClr val="2F2F2F"/>
                </a:solidFill>
                <a:hlinkClick r:id="rId4">
                  <a:extLst>
                    <a:ext uri="{A12FA001-AC4F-418D-AE19-62706E023703}">
                      <ahyp:hlinkClr xmlns:ahyp="http://schemas.microsoft.com/office/drawing/2018/hyperlinkcolor" val="tx"/>
                    </a:ext>
                  </a:extLst>
                </a:hlinkClick>
              </a:rPr>
              <a:t>LINK</a:t>
            </a:r>
            <a:r>
              <a:rPr lang="en-GB" sz="1400" dirty="0">
                <a:solidFill>
                  <a:srgbClr val="2F2F2F"/>
                </a:solidFill>
              </a:rPr>
              <a:t>)</a:t>
            </a:r>
          </a:p>
          <a:p>
            <a:pPr marL="285750" indent="-285750" algn="l">
              <a:buFont typeface="Arial" panose="020B0604020202020204" pitchFamily="34" charset="0"/>
              <a:buChar char="•"/>
            </a:pPr>
            <a:r>
              <a:rPr lang="en-GB" sz="1400" dirty="0">
                <a:solidFill>
                  <a:srgbClr val="2F2F2F"/>
                </a:solidFill>
              </a:rPr>
              <a:t>Updates and review recently done for ILC </a:t>
            </a:r>
            <a:r>
              <a:rPr lang="en-GB" sz="1400">
                <a:solidFill>
                  <a:srgbClr val="2F2F2F"/>
                </a:solidFill>
              </a:rPr>
              <a:t>Japan 19-20.12.2024 </a:t>
            </a:r>
            <a:r>
              <a:rPr lang="en-GB" sz="1400" dirty="0">
                <a:solidFill>
                  <a:srgbClr val="2F2F2F"/>
                </a:solidFill>
              </a:rPr>
              <a:t>(</a:t>
            </a:r>
            <a:r>
              <a:rPr lang="en-GB" sz="1400" dirty="0">
                <a:solidFill>
                  <a:srgbClr val="2F2F2F"/>
                </a:solidFill>
                <a:hlinkClick r:id="rId5">
                  <a:extLst>
                    <a:ext uri="{A12FA001-AC4F-418D-AE19-62706E023703}">
                      <ahyp:hlinkClr xmlns:ahyp="http://schemas.microsoft.com/office/drawing/2018/hyperlinkcolor" val="tx"/>
                    </a:ext>
                  </a:extLst>
                </a:hlinkClick>
              </a:rPr>
              <a:t>LINK</a:t>
            </a:r>
            <a:r>
              <a:rPr lang="en-GB" sz="1400" dirty="0">
                <a:solidFill>
                  <a:srgbClr val="2F2F2F"/>
                </a:solidFill>
              </a:rPr>
              <a:t>)</a:t>
            </a:r>
          </a:p>
          <a:p>
            <a:pPr algn="l"/>
            <a:endParaRPr lang="en-GB" sz="1400" dirty="0">
              <a:solidFill>
                <a:srgbClr val="2F2F2F"/>
              </a:solidFill>
            </a:endParaRPr>
          </a:p>
          <a:p>
            <a:pPr algn="l"/>
            <a:r>
              <a:rPr lang="en-GB" sz="1400" dirty="0">
                <a:solidFill>
                  <a:srgbClr val="2F2F2F"/>
                </a:solidFill>
              </a:rPr>
              <a:t>For “ILC like” implementation at CERN:</a:t>
            </a:r>
          </a:p>
          <a:p>
            <a:pPr marL="285750" indent="-285750" algn="l">
              <a:buFont typeface="Arial" panose="020B0604020202020204" pitchFamily="34" charset="0"/>
              <a:buChar char="•"/>
            </a:pPr>
            <a:r>
              <a:rPr lang="en-GB" sz="1400" dirty="0">
                <a:solidFill>
                  <a:srgbClr val="2F2F2F"/>
                </a:solidFill>
              </a:rPr>
              <a:t>Redid Civil Engineering (CE) costing (previous slide); CE costs based on CLIC and other CERN projects, based on ILC layout with same linac footprint as for CLIC</a:t>
            </a:r>
          </a:p>
          <a:p>
            <a:pPr marL="285750" indent="-285750" algn="l">
              <a:buFont typeface="Arial" panose="020B0604020202020204" pitchFamily="34" charset="0"/>
              <a:buChar char="•"/>
            </a:pPr>
            <a:r>
              <a:rPr lang="en-GB" sz="1400" dirty="0">
                <a:solidFill>
                  <a:srgbClr val="2F2F2F"/>
                </a:solidFill>
              </a:rPr>
              <a:t>Redid CF costing (EL, CV, etc) </a:t>
            </a:r>
          </a:p>
          <a:p>
            <a:pPr marL="285750" indent="-285750" algn="l">
              <a:buFont typeface="Arial" panose="020B0604020202020204" pitchFamily="34" charset="0"/>
              <a:buChar char="•"/>
            </a:pPr>
            <a:r>
              <a:rPr lang="en-GB" sz="1400" dirty="0">
                <a:solidFill>
                  <a:srgbClr val="2F2F2F"/>
                </a:solidFill>
              </a:rPr>
              <a:t>Use 2024 costing for all components in their respective currencies, and change to  </a:t>
            </a:r>
          </a:p>
          <a:p>
            <a:pPr algn="l"/>
            <a:r>
              <a:rPr lang="en-GB" sz="1400" dirty="0">
                <a:solidFill>
                  <a:srgbClr val="2F2F2F"/>
                </a:solidFill>
              </a:rPr>
              <a:t>      CHF with exchange rate</a:t>
            </a:r>
          </a:p>
        </p:txBody>
      </p:sp>
      <p:sp>
        <p:nvSpPr>
          <p:cNvPr id="4" name="Slide Number Placeholder 3">
            <a:extLst>
              <a:ext uri="{FF2B5EF4-FFF2-40B4-BE49-F238E27FC236}">
                <a16:creationId xmlns:a16="http://schemas.microsoft.com/office/drawing/2014/main" id="{EA59CA49-8AAD-2D8C-D370-720AF299D40B}"/>
              </a:ext>
            </a:extLst>
          </p:cNvPr>
          <p:cNvSpPr>
            <a:spLocks noGrp="1"/>
          </p:cNvSpPr>
          <p:nvPr>
            <p:ph type="sldNum" sz="quarter" idx="11"/>
          </p:nvPr>
        </p:nvSpPr>
        <p:spPr>
          <a:xfrm>
            <a:off x="11042148" y="2087591"/>
            <a:ext cx="681254" cy="365125"/>
          </a:xfrm>
        </p:spPr>
        <p:txBody>
          <a:bodyPr/>
          <a:lstStyle/>
          <a:p>
            <a:fld id="{36B5EA5A-BC32-A742-B11B-8E7414D5B535}" type="slidenum">
              <a:rPr lang="en-US" smtClean="0"/>
              <a:pPr/>
              <a:t>7</a:t>
            </a:fld>
            <a:endParaRPr lang="en-US" dirty="0"/>
          </a:p>
        </p:txBody>
      </p:sp>
      <p:sp>
        <p:nvSpPr>
          <p:cNvPr id="6" name="TextBox 5">
            <a:extLst>
              <a:ext uri="{FF2B5EF4-FFF2-40B4-BE49-F238E27FC236}">
                <a16:creationId xmlns:a16="http://schemas.microsoft.com/office/drawing/2014/main" id="{2777DD99-B959-3CB5-9AB1-49D8D6CE928E}"/>
              </a:ext>
            </a:extLst>
          </p:cNvPr>
          <p:cNvSpPr txBox="1"/>
          <p:nvPr/>
        </p:nvSpPr>
        <p:spPr>
          <a:xfrm>
            <a:off x="7320136" y="4139686"/>
            <a:ext cx="4752528" cy="861774"/>
          </a:xfrm>
          <a:prstGeom prst="rect">
            <a:avLst/>
          </a:prstGeom>
          <a:noFill/>
          <a:ln>
            <a:noFill/>
          </a:ln>
        </p:spPr>
        <p:txBody>
          <a:bodyPr wrap="square" lIns="0" tIns="0" rIns="0" bIns="0" rtlCol="0">
            <a:spAutoFit/>
          </a:bodyPr>
          <a:lstStyle/>
          <a:p>
            <a:r>
              <a:rPr lang="en-GB" sz="1400" dirty="0">
                <a:solidFill>
                  <a:srgbClr val="2F2F2F"/>
                </a:solidFill>
              </a:rPr>
              <a:t>CLIC cost exercises – and international reviews:</a:t>
            </a:r>
          </a:p>
          <a:p>
            <a:pPr marL="285750" indent="-285750">
              <a:buFont typeface="Arial" panose="020B0604020202020204" pitchFamily="34" charset="0"/>
              <a:buChar char="•"/>
            </a:pPr>
            <a:r>
              <a:rPr lang="en-GB" sz="1400" dirty="0">
                <a:solidFill>
                  <a:srgbClr val="2F2F2F"/>
                </a:solidFill>
              </a:rPr>
              <a:t>CLIC CDR 2012-13, 3 TeV primarily and 500 GeV (</a:t>
            </a:r>
            <a:r>
              <a:rPr lang="en-GB" sz="1400" dirty="0">
                <a:solidFill>
                  <a:srgbClr val="2F2F2F"/>
                </a:solidFill>
                <a:hlinkClick r:id="rId6">
                  <a:extLst>
                    <a:ext uri="{A12FA001-AC4F-418D-AE19-62706E023703}">
                      <ahyp:hlinkClr xmlns:ahyp="http://schemas.microsoft.com/office/drawing/2018/hyperlinkcolor" val="tx"/>
                    </a:ext>
                  </a:extLst>
                </a:hlinkClick>
              </a:rPr>
              <a:t>LINK</a:t>
            </a:r>
            <a:r>
              <a:rPr lang="en-GB" sz="1400" dirty="0">
                <a:solidFill>
                  <a:srgbClr val="2F2F2F"/>
                </a:solidFill>
              </a:rPr>
              <a:t>)</a:t>
            </a:r>
          </a:p>
          <a:p>
            <a:pPr marL="285750" indent="-285750">
              <a:buFont typeface="Arial" panose="020B0604020202020204" pitchFamily="34" charset="0"/>
              <a:buChar char="•"/>
            </a:pPr>
            <a:r>
              <a:rPr lang="en-GB" sz="1400" dirty="0">
                <a:solidFill>
                  <a:srgbClr val="2F2F2F"/>
                </a:solidFill>
              </a:rPr>
              <a:t>CLIC </a:t>
            </a:r>
            <a:r>
              <a:rPr lang="en-GB" sz="1400" dirty="0" err="1">
                <a:solidFill>
                  <a:srgbClr val="2F2F2F"/>
                </a:solidFill>
              </a:rPr>
              <a:t>PiP</a:t>
            </a:r>
            <a:r>
              <a:rPr lang="en-GB" sz="1400" dirty="0">
                <a:solidFill>
                  <a:srgbClr val="2F2F2F"/>
                </a:solidFill>
              </a:rPr>
              <a:t> 2018, 380 GeV primarily (</a:t>
            </a:r>
            <a:r>
              <a:rPr lang="en-GB" sz="1400" dirty="0">
                <a:solidFill>
                  <a:srgbClr val="2F2F2F"/>
                </a:solidFill>
                <a:hlinkClick r:id="rId7">
                  <a:extLst>
                    <a:ext uri="{A12FA001-AC4F-418D-AE19-62706E023703}">
                      <ahyp:hlinkClr xmlns:ahyp="http://schemas.microsoft.com/office/drawing/2018/hyperlinkcolor" val="tx"/>
                    </a:ext>
                  </a:extLst>
                </a:hlinkClick>
              </a:rPr>
              <a:t>LINK</a:t>
            </a:r>
            <a:r>
              <a:rPr lang="en-GB" sz="1400" dirty="0">
                <a:solidFill>
                  <a:srgbClr val="2F2F2F"/>
                </a:solidFill>
              </a:rPr>
              <a:t>)</a:t>
            </a:r>
          </a:p>
          <a:p>
            <a:pPr marL="285750" indent="-285750">
              <a:buFont typeface="Arial" panose="020B0604020202020204" pitchFamily="34" charset="0"/>
              <a:buChar char="•"/>
            </a:pPr>
            <a:r>
              <a:rPr lang="en-GB" sz="1400" dirty="0">
                <a:solidFill>
                  <a:srgbClr val="2F2F2F"/>
                </a:solidFill>
              </a:rPr>
              <a:t>Updated 2024-25 </a:t>
            </a:r>
          </a:p>
        </p:txBody>
      </p:sp>
      <p:graphicFrame>
        <p:nvGraphicFramePr>
          <p:cNvPr id="9" name="Table 8">
            <a:extLst>
              <a:ext uri="{FF2B5EF4-FFF2-40B4-BE49-F238E27FC236}">
                <a16:creationId xmlns:a16="http://schemas.microsoft.com/office/drawing/2014/main" id="{20AD6B94-351F-1EFE-7B89-50801FA0AD02}"/>
              </a:ext>
            </a:extLst>
          </p:cNvPr>
          <p:cNvGraphicFramePr>
            <a:graphicFrameLocks noGrp="1"/>
          </p:cNvGraphicFramePr>
          <p:nvPr>
            <p:extLst>
              <p:ext uri="{D42A27DB-BD31-4B8C-83A1-F6EECF244321}">
                <p14:modId xmlns:p14="http://schemas.microsoft.com/office/powerpoint/2010/main" val="124963787"/>
              </p:ext>
            </p:extLst>
          </p:nvPr>
        </p:nvGraphicFramePr>
        <p:xfrm>
          <a:off x="479376" y="751200"/>
          <a:ext cx="7848872" cy="3037840"/>
        </p:xfrm>
        <a:graphic>
          <a:graphicData uri="http://schemas.openxmlformats.org/drawingml/2006/table">
            <a:tbl>
              <a:tblPr firstRow="1" firstCol="1">
                <a:tableStyleId>{8EC20E35-A176-4012-BC5E-935CFFF8708E}</a:tableStyleId>
              </a:tblPr>
              <a:tblGrid>
                <a:gridCol w="1721582">
                  <a:extLst>
                    <a:ext uri="{9D8B030D-6E8A-4147-A177-3AD203B41FA5}">
                      <a16:colId xmlns:a16="http://schemas.microsoft.com/office/drawing/2014/main" val="4236411678"/>
                    </a:ext>
                  </a:extLst>
                </a:gridCol>
                <a:gridCol w="1296144">
                  <a:extLst>
                    <a:ext uri="{9D8B030D-6E8A-4147-A177-3AD203B41FA5}">
                      <a16:colId xmlns:a16="http://schemas.microsoft.com/office/drawing/2014/main" val="2817266731"/>
                    </a:ext>
                  </a:extLst>
                </a:gridCol>
                <a:gridCol w="1440160">
                  <a:extLst>
                    <a:ext uri="{9D8B030D-6E8A-4147-A177-3AD203B41FA5}">
                      <a16:colId xmlns:a16="http://schemas.microsoft.com/office/drawing/2014/main" val="621382745"/>
                    </a:ext>
                  </a:extLst>
                </a:gridCol>
                <a:gridCol w="1008112">
                  <a:extLst>
                    <a:ext uri="{9D8B030D-6E8A-4147-A177-3AD203B41FA5}">
                      <a16:colId xmlns:a16="http://schemas.microsoft.com/office/drawing/2014/main" val="3031299538"/>
                    </a:ext>
                  </a:extLst>
                </a:gridCol>
                <a:gridCol w="1224136">
                  <a:extLst>
                    <a:ext uri="{9D8B030D-6E8A-4147-A177-3AD203B41FA5}">
                      <a16:colId xmlns:a16="http://schemas.microsoft.com/office/drawing/2014/main" val="1077986128"/>
                    </a:ext>
                  </a:extLst>
                </a:gridCol>
                <a:gridCol w="1158738">
                  <a:extLst>
                    <a:ext uri="{9D8B030D-6E8A-4147-A177-3AD203B41FA5}">
                      <a16:colId xmlns:a16="http://schemas.microsoft.com/office/drawing/2014/main" val="926661140"/>
                    </a:ext>
                  </a:extLst>
                </a:gridCol>
              </a:tblGrid>
              <a:tr h="370840">
                <a:tc>
                  <a:txBody>
                    <a:bodyPr/>
                    <a:lstStyle/>
                    <a:p>
                      <a:r>
                        <a:rPr lang="en-GB" sz="1400" b="0" dirty="0"/>
                        <a:t>Unit: MCHF </a:t>
                      </a:r>
                    </a:p>
                  </a:txBody>
                  <a:tcPr/>
                </a:tc>
                <a:tc>
                  <a:txBody>
                    <a:bodyPr/>
                    <a:lstStyle/>
                    <a:p>
                      <a:r>
                        <a:rPr lang="en-GB" sz="1400" b="0" dirty="0"/>
                        <a:t>LCF 250 (LP)</a:t>
                      </a:r>
                    </a:p>
                  </a:txBody>
                  <a:tcPr/>
                </a:tc>
                <a:tc>
                  <a:txBody>
                    <a:bodyPr/>
                    <a:lstStyle/>
                    <a:p>
                      <a:r>
                        <a:rPr lang="en-GB" sz="1400" b="0" dirty="0" err="1"/>
                        <a:t>Δ</a:t>
                      </a:r>
                      <a:r>
                        <a:rPr lang="en-GB" sz="1400" b="0" dirty="0"/>
                        <a:t> LCF 550 (FP)</a:t>
                      </a:r>
                    </a:p>
                  </a:txBody>
                  <a:tcPr/>
                </a:tc>
                <a:tc>
                  <a:txBody>
                    <a:bodyPr/>
                    <a:lstStyle/>
                    <a:p>
                      <a:r>
                        <a:rPr lang="en-GB" sz="1400" b="0" dirty="0"/>
                        <a:t>CLIC 380 </a:t>
                      </a:r>
                    </a:p>
                  </a:txBody>
                  <a:tcPr/>
                </a:tc>
                <a:tc>
                  <a:txBody>
                    <a:bodyPr/>
                    <a:lstStyle/>
                    <a:p>
                      <a:r>
                        <a:rPr lang="en-GB" sz="1400" b="0" dirty="0" err="1"/>
                        <a:t>Δ</a:t>
                      </a:r>
                      <a:r>
                        <a:rPr lang="en-GB" sz="1400" b="0" dirty="0"/>
                        <a:t> CLIC 1500</a:t>
                      </a:r>
                    </a:p>
                  </a:txBody>
                  <a:tcPr/>
                </a:tc>
                <a:tc>
                  <a:txBody>
                    <a:bodyPr/>
                    <a:lstStyle/>
                    <a:p>
                      <a:r>
                        <a:rPr lang="en-GB" sz="1400" b="0" dirty="0"/>
                        <a:t>Cost Class </a:t>
                      </a:r>
                    </a:p>
                  </a:txBody>
                  <a:tcPr/>
                </a:tc>
                <a:extLst>
                  <a:ext uri="{0D108BD9-81ED-4DB2-BD59-A6C34878D82A}">
                    <a16:rowId xmlns:a16="http://schemas.microsoft.com/office/drawing/2014/main" val="2056879219"/>
                  </a:ext>
                </a:extLst>
              </a:tr>
              <a:tr h="370840">
                <a:tc>
                  <a:txBody>
                    <a:bodyPr/>
                    <a:lstStyle/>
                    <a:p>
                      <a:r>
                        <a:rPr lang="en-GB" sz="1400" b="0" dirty="0"/>
                        <a:t>Collider</a:t>
                      </a:r>
                    </a:p>
                  </a:txBody>
                  <a:tcPr/>
                </a:tc>
                <a:tc>
                  <a:txBody>
                    <a:bodyPr/>
                    <a:lstStyle/>
                    <a:p>
                      <a:r>
                        <a:rPr lang="en-GB" sz="1400" b="0" dirty="0"/>
                        <a:t>3864</a:t>
                      </a:r>
                    </a:p>
                  </a:txBody>
                  <a:tcPr anchor="ctr"/>
                </a:tc>
                <a:tc>
                  <a:txBody>
                    <a:bodyPr/>
                    <a:lstStyle/>
                    <a:p>
                      <a:r>
                        <a:rPr lang="en-GB" sz="1400" b="0" dirty="0"/>
                        <a:t>4204</a:t>
                      </a:r>
                    </a:p>
                  </a:txBody>
                  <a:tcPr anchor="ctr"/>
                </a:tc>
                <a:tc>
                  <a:txBody>
                    <a:bodyPr/>
                    <a:lstStyle/>
                    <a:p>
                      <a:r>
                        <a:rPr lang="en-GB" sz="1400" b="0" dirty="0"/>
                        <a:t>2471</a:t>
                      </a:r>
                    </a:p>
                  </a:txBody>
                  <a:tcPr anchor="ctr"/>
                </a:tc>
                <a:tc>
                  <a:txBody>
                    <a:bodyPr/>
                    <a:lstStyle/>
                    <a:p>
                      <a:r>
                        <a:rPr lang="en-GB" sz="1400" b="0" dirty="0"/>
                        <a:t>4684</a:t>
                      </a:r>
                    </a:p>
                  </a:txBody>
                  <a:tcPr anchor="ctr"/>
                </a:tc>
                <a:tc>
                  <a:txBody>
                    <a:bodyPr/>
                    <a:lstStyle/>
                    <a:p>
                      <a:r>
                        <a:rPr lang="en-GB" sz="1400" b="0" dirty="0"/>
                        <a:t>3/3-4</a:t>
                      </a:r>
                    </a:p>
                  </a:txBody>
                  <a:tcPr anchor="ctr"/>
                </a:tc>
                <a:extLst>
                  <a:ext uri="{0D108BD9-81ED-4DB2-BD59-A6C34878D82A}">
                    <a16:rowId xmlns:a16="http://schemas.microsoft.com/office/drawing/2014/main" val="1159684197"/>
                  </a:ext>
                </a:extLst>
              </a:tr>
              <a:tr h="370840">
                <a:tc>
                  <a:txBody>
                    <a:bodyPr/>
                    <a:lstStyle/>
                    <a:p>
                      <a:r>
                        <a:rPr lang="en-GB" sz="1400" b="0" dirty="0"/>
                        <a:t>Main Beam inj./transfer</a:t>
                      </a:r>
                    </a:p>
                  </a:txBody>
                  <a:tcPr/>
                </a:tc>
                <a:tc>
                  <a:txBody>
                    <a:bodyPr/>
                    <a:lstStyle/>
                    <a:p>
                      <a:r>
                        <a:rPr lang="en-GB" sz="1400" b="0" dirty="0"/>
                        <a:t>1181</a:t>
                      </a:r>
                    </a:p>
                  </a:txBody>
                  <a:tcPr anchor="ctr"/>
                </a:tc>
                <a:tc>
                  <a:txBody>
                    <a:bodyPr/>
                    <a:lstStyle/>
                    <a:p>
                      <a:r>
                        <a:rPr lang="en-GB" sz="1400" b="0" dirty="0"/>
                        <a:t>86</a:t>
                      </a:r>
                    </a:p>
                    <a:p>
                      <a:endParaRPr lang="en-GB" sz="1400" b="0" dirty="0"/>
                    </a:p>
                  </a:txBody>
                  <a:tcPr anchor="ctr"/>
                </a:tc>
                <a:tc>
                  <a:txBody>
                    <a:bodyPr/>
                    <a:lstStyle/>
                    <a:p>
                      <a:r>
                        <a:rPr lang="en-GB" sz="1400" b="0" dirty="0"/>
                        <a:t>1046</a:t>
                      </a:r>
                    </a:p>
                  </a:txBody>
                  <a:tcPr anchor="ctr"/>
                </a:tc>
                <a:tc>
                  <a:txBody>
                    <a:bodyPr/>
                    <a:lstStyle/>
                    <a:p>
                      <a:r>
                        <a:rPr lang="en-GB" sz="1400" b="0" dirty="0"/>
                        <a:t>23</a:t>
                      </a:r>
                    </a:p>
                  </a:txBody>
                  <a:tcPr anchor="ctr"/>
                </a:tc>
                <a:tc>
                  <a:txBody>
                    <a:bodyPr/>
                    <a:lstStyle/>
                    <a:p>
                      <a:r>
                        <a:rPr lang="en-GB" sz="1400" b="0" dirty="0"/>
                        <a:t>3/3-4</a:t>
                      </a:r>
                    </a:p>
                  </a:txBody>
                  <a:tcPr anchor="ctr"/>
                </a:tc>
                <a:extLst>
                  <a:ext uri="{0D108BD9-81ED-4DB2-BD59-A6C34878D82A}">
                    <a16:rowId xmlns:a16="http://schemas.microsoft.com/office/drawing/2014/main" val="3595805750"/>
                  </a:ext>
                </a:extLst>
              </a:tr>
              <a:tr h="370840">
                <a:tc>
                  <a:txBody>
                    <a:bodyPr/>
                    <a:lstStyle/>
                    <a:p>
                      <a:r>
                        <a:rPr lang="en-GB" sz="1400" b="0" dirty="0" err="1"/>
                        <a:t>Drivebeam</a:t>
                      </a:r>
                      <a:r>
                        <a:rPr lang="en-GB" sz="1400" b="0" dirty="0"/>
                        <a:t> inj./transfer</a:t>
                      </a:r>
                    </a:p>
                  </a:txBody>
                  <a:tcPr/>
                </a:tc>
                <a:tc>
                  <a:txBody>
                    <a:bodyPr/>
                    <a:lstStyle/>
                    <a:p>
                      <a:r>
                        <a:rPr lang="en-GB" sz="1400" b="0" dirty="0"/>
                        <a:t>-</a:t>
                      </a:r>
                    </a:p>
                  </a:txBody>
                  <a:tcPr anchor="ctr"/>
                </a:tc>
                <a:tc>
                  <a:txBody>
                    <a:bodyPr/>
                    <a:lstStyle/>
                    <a:p>
                      <a:r>
                        <a:rPr lang="en-GB" sz="1400" b="0" dirty="0"/>
                        <a:t>-</a:t>
                      </a:r>
                    </a:p>
                  </a:txBody>
                  <a:tcPr anchor="ctr"/>
                </a:tc>
                <a:tc>
                  <a:txBody>
                    <a:bodyPr/>
                    <a:lstStyle/>
                    <a:p>
                      <a:r>
                        <a:rPr lang="en-GB" sz="1400" b="0" dirty="0"/>
                        <a:t>1060</a:t>
                      </a:r>
                    </a:p>
                  </a:txBody>
                  <a:tcPr anchor="ctr"/>
                </a:tc>
                <a:tc>
                  <a:txBody>
                    <a:bodyPr/>
                    <a:lstStyle/>
                    <a:p>
                      <a:r>
                        <a:rPr lang="en-GB" sz="1400" b="0" dirty="0"/>
                        <a:t>302</a:t>
                      </a:r>
                    </a:p>
                  </a:txBody>
                  <a:tcPr anchor="ctr"/>
                </a:tc>
                <a:tc>
                  <a:txBody>
                    <a:bodyPr/>
                    <a:lstStyle/>
                    <a:p>
                      <a:r>
                        <a:rPr lang="en-GB" sz="1400" b="0" dirty="0"/>
                        <a:t>3/3-4</a:t>
                      </a:r>
                    </a:p>
                  </a:txBody>
                  <a:tcPr anchor="ctr"/>
                </a:tc>
                <a:extLst>
                  <a:ext uri="{0D108BD9-81ED-4DB2-BD59-A6C34878D82A}">
                    <a16:rowId xmlns:a16="http://schemas.microsoft.com/office/drawing/2014/main" val="2676072280"/>
                  </a:ext>
                </a:extLst>
              </a:tr>
              <a:tr h="370840">
                <a:tc>
                  <a:txBody>
                    <a:bodyPr/>
                    <a:lstStyle/>
                    <a:p>
                      <a:r>
                        <a:rPr lang="en-GB" sz="1400" b="0" dirty="0"/>
                        <a:t>Civil Engineering</a:t>
                      </a:r>
                    </a:p>
                  </a:txBody>
                  <a:tcPr/>
                </a:tc>
                <a:tc>
                  <a:txBody>
                    <a:bodyPr/>
                    <a:lstStyle/>
                    <a:p>
                      <a:r>
                        <a:rPr lang="en-GB" sz="1400" b="0" dirty="0"/>
                        <a:t>2338 </a:t>
                      </a:r>
                    </a:p>
                  </a:txBody>
                  <a:tcPr anchor="ctr"/>
                </a:tc>
                <a:tc>
                  <a:txBody>
                    <a:bodyPr/>
                    <a:lstStyle/>
                    <a:p>
                      <a:r>
                        <a:rPr lang="en-GB" sz="1400" b="0" dirty="0"/>
                        <a:t>0 </a:t>
                      </a:r>
                    </a:p>
                  </a:txBody>
                  <a:tcPr anchor="ctr"/>
                </a:tc>
                <a:tc>
                  <a:txBody>
                    <a:bodyPr/>
                    <a:lstStyle/>
                    <a:p>
                      <a:r>
                        <a:rPr lang="en-GB" sz="1400" b="0" dirty="0"/>
                        <a:t>1403</a:t>
                      </a:r>
                    </a:p>
                  </a:txBody>
                  <a:tcPr anchor="ctr"/>
                </a:tc>
                <a:tc>
                  <a:txBody>
                    <a:bodyPr/>
                    <a:lstStyle/>
                    <a:p>
                      <a:r>
                        <a:rPr lang="en-GB" sz="1400" b="0" dirty="0"/>
                        <a:t>703</a:t>
                      </a:r>
                    </a:p>
                  </a:txBody>
                  <a:tcPr anchor="ctr"/>
                </a:tc>
                <a:tc>
                  <a:txBody>
                    <a:bodyPr/>
                    <a:lstStyle/>
                    <a:p>
                      <a:r>
                        <a:rPr lang="en-GB" sz="1400" b="0" dirty="0"/>
                        <a:t>4</a:t>
                      </a:r>
                    </a:p>
                  </a:txBody>
                  <a:tcPr anchor="ctr"/>
                </a:tc>
                <a:extLst>
                  <a:ext uri="{0D108BD9-81ED-4DB2-BD59-A6C34878D82A}">
                    <a16:rowId xmlns:a16="http://schemas.microsoft.com/office/drawing/2014/main" val="3410337300"/>
                  </a:ext>
                </a:extLst>
              </a:tr>
              <a:tr h="370840">
                <a:tc>
                  <a:txBody>
                    <a:bodyPr/>
                    <a:lstStyle/>
                    <a:p>
                      <a:r>
                        <a:rPr lang="en-GB" sz="1400" b="0" dirty="0"/>
                        <a:t>Technical Infrastructure</a:t>
                      </a:r>
                    </a:p>
                  </a:txBody>
                  <a:tcPr/>
                </a:tc>
                <a:tc>
                  <a:txBody>
                    <a:bodyPr/>
                    <a:lstStyle/>
                    <a:p>
                      <a:r>
                        <a:rPr lang="en-GB" sz="1400" b="0" dirty="0"/>
                        <a:t>1109</a:t>
                      </a:r>
                    </a:p>
                  </a:txBody>
                  <a:tcPr anchor="ctr"/>
                </a:tc>
                <a:tc>
                  <a:txBody>
                    <a:bodyPr/>
                    <a:lstStyle/>
                    <a:p>
                      <a:r>
                        <a:rPr lang="en-GB" sz="1400" b="0" dirty="0"/>
                        <a:t>1174</a:t>
                      </a:r>
                    </a:p>
                  </a:txBody>
                  <a:tcPr anchor="ctr"/>
                </a:tc>
                <a:tc>
                  <a:txBody>
                    <a:bodyPr/>
                    <a:lstStyle/>
                    <a:p>
                      <a:r>
                        <a:rPr lang="en-GB" sz="1400" b="0" dirty="0"/>
                        <a:t>1361</a:t>
                      </a:r>
                    </a:p>
                  </a:txBody>
                  <a:tcPr anchor="ctr"/>
                </a:tc>
                <a:tc>
                  <a:txBody>
                    <a:bodyPr/>
                    <a:lstStyle/>
                    <a:p>
                      <a:r>
                        <a:rPr lang="en-GB" sz="1400" b="0" dirty="0"/>
                        <a:t>1404</a:t>
                      </a:r>
                    </a:p>
                  </a:txBody>
                  <a:tcPr anchor="ctr"/>
                </a:tc>
                <a:tc>
                  <a:txBody>
                    <a:bodyPr/>
                    <a:lstStyle/>
                    <a:p>
                      <a:r>
                        <a:rPr lang="en-GB" sz="1400" b="0" dirty="0"/>
                        <a:t>4</a:t>
                      </a:r>
                    </a:p>
                  </a:txBody>
                  <a:tcPr anchor="ctr"/>
                </a:tc>
                <a:extLst>
                  <a:ext uri="{0D108BD9-81ED-4DB2-BD59-A6C34878D82A}">
                    <a16:rowId xmlns:a16="http://schemas.microsoft.com/office/drawing/2014/main" val="376278432"/>
                  </a:ext>
                </a:extLst>
              </a:tr>
              <a:tr h="370840">
                <a:tc>
                  <a:txBody>
                    <a:bodyPr/>
                    <a:lstStyle/>
                    <a:p>
                      <a:r>
                        <a:rPr lang="en-GB" sz="1400" b="0" dirty="0"/>
                        <a:t>Sum </a:t>
                      </a:r>
                    </a:p>
                  </a:txBody>
                  <a:tcPr/>
                </a:tc>
                <a:tc>
                  <a:txBody>
                    <a:bodyPr/>
                    <a:lstStyle/>
                    <a:p>
                      <a:pPr algn="l"/>
                      <a:r>
                        <a:rPr lang="en-GB" sz="1400" b="1" dirty="0">
                          <a:solidFill>
                            <a:schemeClr val="tx1"/>
                          </a:solidFill>
                        </a:rPr>
                        <a:t>8492</a:t>
                      </a:r>
                    </a:p>
                  </a:txBody>
                  <a:tcPr anchor="ctr"/>
                </a:tc>
                <a:tc>
                  <a:txBody>
                    <a:bodyPr/>
                    <a:lstStyle/>
                    <a:p>
                      <a:pPr marL="90488" indent="-77788" algn="l" fontAlgn="b">
                        <a:tabLst/>
                      </a:pPr>
                      <a:r>
                        <a:rPr lang="en-CH" sz="1400" b="1" u="none" strike="noStrike" dirty="0">
                          <a:solidFill>
                            <a:schemeClr val="tx1"/>
                          </a:solidFill>
                          <a:effectLst/>
                        </a:rPr>
                        <a:t> 5464</a:t>
                      </a:r>
                      <a:endParaRPr lang="en-CH" sz="1400" b="1" i="0" u="none" strike="noStrike" dirty="0">
                        <a:solidFill>
                          <a:schemeClr val="tx1"/>
                        </a:solidFill>
                        <a:effectLst/>
                        <a:latin typeface="+mn-lt"/>
                      </a:endParaRPr>
                    </a:p>
                  </a:txBody>
                  <a:tcPr marL="9525" marR="9525" marT="9525" marB="0" anchor="ctr"/>
                </a:tc>
                <a:tc>
                  <a:txBody>
                    <a:bodyPr/>
                    <a:lstStyle/>
                    <a:p>
                      <a:pPr marL="90488" indent="0" algn="l" fontAlgn="b">
                        <a:tabLst/>
                      </a:pPr>
                      <a:r>
                        <a:rPr lang="en-CH" sz="1400" b="1" u="none" strike="noStrike" dirty="0">
                          <a:solidFill>
                            <a:schemeClr val="tx1"/>
                          </a:solidFill>
                          <a:effectLst/>
                        </a:rPr>
                        <a:t>7341</a:t>
                      </a:r>
                      <a:endParaRPr lang="en-CH" sz="1400" b="1" i="0" u="none" strike="noStrike" dirty="0">
                        <a:solidFill>
                          <a:schemeClr val="tx1"/>
                        </a:solidFill>
                        <a:effectLst/>
                        <a:latin typeface="+mn-lt"/>
                      </a:endParaRPr>
                    </a:p>
                  </a:txBody>
                  <a:tcPr marL="9525" marR="9525" marT="9525" marB="0" anchor="ctr"/>
                </a:tc>
                <a:tc>
                  <a:txBody>
                    <a:bodyPr/>
                    <a:lstStyle/>
                    <a:p>
                      <a:pPr marL="90488" indent="0" algn="l" fontAlgn="b">
                        <a:tabLst/>
                      </a:pPr>
                      <a:r>
                        <a:rPr lang="en-CH" sz="1400" b="1" u="none" strike="noStrike" dirty="0">
                          <a:solidFill>
                            <a:schemeClr val="tx1"/>
                          </a:solidFill>
                          <a:effectLst/>
                        </a:rPr>
                        <a:t>7116</a:t>
                      </a:r>
                      <a:endParaRPr lang="en-CH" sz="1400" b="1" i="0" u="none" strike="noStrike" dirty="0">
                        <a:solidFill>
                          <a:schemeClr val="tx1"/>
                        </a:solidFill>
                        <a:effectLst/>
                        <a:latin typeface="+mn-lt"/>
                      </a:endParaRPr>
                    </a:p>
                  </a:txBody>
                  <a:tcPr marL="9525" marR="9525" marT="9525" marB="0" anchor="ctr"/>
                </a:tc>
                <a:tc>
                  <a:txBody>
                    <a:bodyPr/>
                    <a:lstStyle/>
                    <a:p>
                      <a:pPr algn="l"/>
                      <a:endParaRPr lang="en-GB" sz="1400" b="0" dirty="0">
                        <a:solidFill>
                          <a:schemeClr val="tx1"/>
                        </a:solidFill>
                        <a:latin typeface="+mn-lt"/>
                      </a:endParaRPr>
                    </a:p>
                  </a:txBody>
                  <a:tcPr anchor="ctr"/>
                </a:tc>
                <a:extLst>
                  <a:ext uri="{0D108BD9-81ED-4DB2-BD59-A6C34878D82A}">
                    <a16:rowId xmlns:a16="http://schemas.microsoft.com/office/drawing/2014/main" val="3992903228"/>
                  </a:ext>
                </a:extLst>
              </a:tr>
            </a:tbl>
          </a:graphicData>
        </a:graphic>
      </p:graphicFrame>
      <p:sp>
        <p:nvSpPr>
          <p:cNvPr id="11" name="TextBox 10">
            <a:extLst>
              <a:ext uri="{FF2B5EF4-FFF2-40B4-BE49-F238E27FC236}">
                <a16:creationId xmlns:a16="http://schemas.microsoft.com/office/drawing/2014/main" id="{18C207CD-8592-4D11-7176-C50E671AA798}"/>
              </a:ext>
            </a:extLst>
          </p:cNvPr>
          <p:cNvSpPr txBox="1"/>
          <p:nvPr/>
        </p:nvSpPr>
        <p:spPr>
          <a:xfrm>
            <a:off x="8563939" y="1566675"/>
            <a:ext cx="3641118" cy="1508105"/>
          </a:xfrm>
          <a:prstGeom prst="rect">
            <a:avLst/>
          </a:prstGeom>
          <a:noFill/>
        </p:spPr>
        <p:txBody>
          <a:bodyPr wrap="square" lIns="0" tIns="0" rIns="0" bIns="0" rtlCol="0">
            <a:spAutoFit/>
          </a:bodyPr>
          <a:lstStyle/>
          <a:p>
            <a:pPr algn="l"/>
            <a:r>
              <a:rPr lang="en-GB" sz="1400" dirty="0">
                <a:solidFill>
                  <a:srgbClr val="2F2F2F"/>
                </a:solidFill>
              </a:rPr>
              <a:t>From “comparative report” (</a:t>
            </a:r>
            <a:r>
              <a:rPr lang="en-GB" sz="1400" dirty="0">
                <a:solidFill>
                  <a:srgbClr val="2F2F2F"/>
                </a:solidFill>
                <a:hlinkClick r:id="rId8"/>
              </a:rPr>
              <a:t>LINK</a:t>
            </a:r>
            <a:r>
              <a:rPr lang="en-GB" sz="1400" dirty="0">
                <a:solidFill>
                  <a:srgbClr val="2F2F2F"/>
                </a:solidFill>
              </a:rPr>
              <a:t>): </a:t>
            </a:r>
          </a:p>
          <a:p>
            <a:pPr marL="285750" indent="-285750" algn="l">
              <a:buFont typeface="Arial" panose="020B0604020202020204" pitchFamily="34" charset="0"/>
              <a:buChar char="•"/>
            </a:pPr>
            <a:r>
              <a:rPr lang="en-GB" sz="1400" dirty="0">
                <a:solidFill>
                  <a:srgbClr val="2F2F2F"/>
                </a:solidFill>
              </a:rPr>
              <a:t>Low Power (1312 bunches per train), </a:t>
            </a:r>
          </a:p>
          <a:p>
            <a:pPr marL="285750" indent="-285750" algn="l">
              <a:buFont typeface="Arial" panose="020B0604020202020204" pitchFamily="34" charset="0"/>
              <a:buChar char="•"/>
            </a:pPr>
            <a:r>
              <a:rPr lang="en-GB" sz="1400" dirty="0">
                <a:solidFill>
                  <a:srgbClr val="2F2F2F"/>
                </a:solidFill>
              </a:rPr>
              <a:t>Full Power (2625 bunches per train)</a:t>
            </a:r>
          </a:p>
          <a:p>
            <a:pPr marL="285750" indent="-285750" algn="l">
              <a:buFont typeface="Arial" panose="020B0604020202020204" pitchFamily="34" charset="0"/>
              <a:buChar char="•"/>
            </a:pPr>
            <a:r>
              <a:rPr lang="en-GB" sz="1400" dirty="0">
                <a:solidFill>
                  <a:srgbClr val="2F2F2F"/>
                </a:solidFill>
              </a:rPr>
              <a:t>CLIC 550 GeV is 30% higher than CLIC 380 </a:t>
            </a:r>
          </a:p>
          <a:p>
            <a:pPr marL="285750" indent="-285750" algn="l">
              <a:buFont typeface="Arial" panose="020B0604020202020204" pitchFamily="34" charset="0"/>
              <a:buChar char="•"/>
            </a:pPr>
            <a:r>
              <a:rPr lang="en-GB" sz="1400" dirty="0">
                <a:solidFill>
                  <a:srgbClr val="2F2F2F"/>
                </a:solidFill>
              </a:rPr>
              <a:t>In the report two experiments (not in table on the right) are estimated to 795 MCHF</a:t>
            </a:r>
          </a:p>
        </p:txBody>
      </p:sp>
      <p:sp>
        <p:nvSpPr>
          <p:cNvPr id="8" name="Slide Number Placeholder 3">
            <a:extLst>
              <a:ext uri="{FF2B5EF4-FFF2-40B4-BE49-F238E27FC236}">
                <a16:creationId xmlns:a16="http://schemas.microsoft.com/office/drawing/2014/main" id="{4B87EA7B-7F20-EF0B-205D-59715CC59A5F}"/>
              </a:ext>
            </a:extLst>
          </p:cNvPr>
          <p:cNvSpPr txBox="1">
            <a:spLocks/>
          </p:cNvSpPr>
          <p:nvPr/>
        </p:nvSpPr>
        <p:spPr>
          <a:xfrm>
            <a:off x="932946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7</a:t>
            </a:fld>
            <a:r>
              <a:rPr lang="en-US" dirty="0">
                <a:solidFill>
                  <a:prstClr val="black">
                    <a:tint val="75000"/>
                  </a:prstClr>
                </a:solidFill>
                <a:latin typeface="Calibri" panose="020F0502020204030204"/>
              </a:rPr>
              <a:t>/24</a:t>
            </a:r>
          </a:p>
        </p:txBody>
      </p:sp>
    </p:spTree>
    <p:extLst>
      <p:ext uri="{BB962C8B-B14F-4D97-AF65-F5344CB8AC3E}">
        <p14:creationId xmlns:p14="http://schemas.microsoft.com/office/powerpoint/2010/main" val="157129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1C97-277A-8DA9-7B85-44A026958BE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32CE2EC-6737-1E56-4FFB-56C5E86F226F}"/>
              </a:ext>
            </a:extLst>
          </p:cNvPr>
          <p:cNvSpPr>
            <a:spLocks noGrp="1"/>
          </p:cNvSpPr>
          <p:nvPr>
            <p:ph type="title"/>
          </p:nvPr>
        </p:nvSpPr>
        <p:spPr>
          <a:xfrm>
            <a:off x="1" y="0"/>
            <a:ext cx="12204000" cy="432000"/>
          </a:xfrm>
          <a:solidFill>
            <a:srgbClr val="002060"/>
          </a:solidFill>
        </p:spPr>
        <p:txBody>
          <a:bodyPr anchor="t">
            <a:noAutofit/>
          </a:bodyPr>
          <a:lstStyle/>
          <a:p>
            <a:pPr algn="ctr"/>
            <a:r>
              <a:rPr lang="en-GB" sz="2800" b="0" dirty="0">
                <a:latin typeface="Arial" panose="020B0604020202020204" pitchFamily="34" charset="0"/>
                <a:cs typeface="Arial" panose="020B0604020202020204" pitchFamily="34" charset="0"/>
              </a:rPr>
              <a:t>Power and energy</a:t>
            </a:r>
          </a:p>
        </p:txBody>
      </p:sp>
      <p:sp>
        <p:nvSpPr>
          <p:cNvPr id="5" name="Slide Number Placeholder 4">
            <a:extLst>
              <a:ext uri="{FF2B5EF4-FFF2-40B4-BE49-F238E27FC236}">
                <a16:creationId xmlns:a16="http://schemas.microsoft.com/office/drawing/2014/main" id="{0DD09F45-E62A-67C8-647D-BF71C2830A05}"/>
              </a:ext>
            </a:extLst>
          </p:cNvPr>
          <p:cNvSpPr>
            <a:spLocks noGrp="1"/>
          </p:cNvSpPr>
          <p:nvPr>
            <p:ph type="sldNum" sz="quarter" idx="11"/>
          </p:nvPr>
        </p:nvSpPr>
        <p:spPr>
          <a:xfrm>
            <a:off x="11107546" y="6160219"/>
            <a:ext cx="681254" cy="365125"/>
          </a:xfrm>
        </p:spPr>
        <p:txBody>
          <a:bodyPr/>
          <a:lstStyle/>
          <a:p>
            <a:fld id="{36B5EA5A-BC32-A742-B11B-8E7414D5B535}" type="slidenum">
              <a:rPr lang="en-US" smtClean="0">
                <a:latin typeface="Arial" panose="020B0604020202020204" pitchFamily="34" charset="0"/>
                <a:cs typeface="Arial" panose="020B0604020202020204" pitchFamily="34" charset="0"/>
              </a:rPr>
              <a:pPr/>
              <a:t>8</a:t>
            </a:fld>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84C7C57-0411-7CBD-47EB-C247FCD99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6260" y="2113136"/>
            <a:ext cx="3076404" cy="1971724"/>
          </a:xfrm>
          <a:prstGeom prst="rect">
            <a:avLst/>
          </a:prstGeom>
        </p:spPr>
      </p:pic>
      <p:sp>
        <p:nvSpPr>
          <p:cNvPr id="4" name="TextBox 3">
            <a:extLst>
              <a:ext uri="{FF2B5EF4-FFF2-40B4-BE49-F238E27FC236}">
                <a16:creationId xmlns:a16="http://schemas.microsoft.com/office/drawing/2014/main" id="{BB5ABD8F-5836-D171-D747-96AD5639A195}"/>
              </a:ext>
            </a:extLst>
          </p:cNvPr>
          <p:cNvSpPr txBox="1"/>
          <p:nvPr/>
        </p:nvSpPr>
        <p:spPr>
          <a:xfrm>
            <a:off x="8996260" y="908720"/>
            <a:ext cx="3076404" cy="984885"/>
          </a:xfrm>
          <a:prstGeom prst="rect">
            <a:avLst/>
          </a:prstGeom>
          <a:noFill/>
        </p:spPr>
        <p:txBody>
          <a:bodyPr wrap="square" lIns="0" tIns="0" rIns="0" bIns="0" rtlCol="0">
            <a:spAutoFit/>
          </a:bodyPr>
          <a:lstStyle/>
          <a:p>
            <a:pPr algn="ctr"/>
            <a:r>
              <a:rPr lang="en-GB" sz="1600" dirty="0">
                <a:solidFill>
                  <a:srgbClr val="2F2F2F"/>
                </a:solidFill>
                <a:latin typeface="Arial" panose="020B0604020202020204" pitchFamily="34" charset="0"/>
                <a:cs typeface="Arial" panose="020B0604020202020204" pitchFamily="34" charset="0"/>
              </a:rPr>
              <a:t>CERN “standard” running scenario used to convert to annual energy use, specify power for each state → energy </a:t>
            </a:r>
          </a:p>
        </p:txBody>
      </p:sp>
      <p:sp>
        <p:nvSpPr>
          <p:cNvPr id="7" name="TextBox 6">
            <a:extLst>
              <a:ext uri="{FF2B5EF4-FFF2-40B4-BE49-F238E27FC236}">
                <a16:creationId xmlns:a16="http://schemas.microsoft.com/office/drawing/2014/main" id="{D9033657-401D-456E-82E4-C9AA8DBAEA55}"/>
              </a:ext>
            </a:extLst>
          </p:cNvPr>
          <p:cNvSpPr txBox="1"/>
          <p:nvPr/>
        </p:nvSpPr>
        <p:spPr>
          <a:xfrm>
            <a:off x="4742423" y="891009"/>
            <a:ext cx="3888432" cy="2954655"/>
          </a:xfrm>
          <a:prstGeom prst="rect">
            <a:avLst/>
          </a:prstGeom>
          <a:noFill/>
        </p:spPr>
        <p:txBody>
          <a:bodyPr wrap="square" lIns="0" tIns="0" rIns="0" bIns="0" rtlCol="0">
            <a:spAutoFit/>
          </a:bodyPr>
          <a:lstStyle/>
          <a:p>
            <a:pPr algn="l"/>
            <a:r>
              <a:rPr lang="en-GB" sz="1600" dirty="0">
                <a:solidFill>
                  <a:srgbClr val="2F2F2F"/>
                </a:solidFill>
                <a:latin typeface="Arial" panose="020B0604020202020204" pitchFamily="34" charset="0"/>
                <a:cs typeface="Arial" panose="020B0604020202020204" pitchFamily="34" charset="0"/>
              </a:rPr>
              <a:t>Power at 250-550 GeV in the 140-320 MW range for the LC projects above</a:t>
            </a:r>
          </a:p>
          <a:p>
            <a:pPr algn="l"/>
            <a:endParaRPr lang="en-GB" sz="1400" dirty="0">
              <a:solidFill>
                <a:srgbClr val="2F2F2F"/>
              </a:solidFill>
              <a:latin typeface="Arial" panose="020B0604020202020204" pitchFamily="34" charset="0"/>
              <a:cs typeface="Arial" panose="020B0604020202020204" pitchFamily="34" charset="0"/>
            </a:endParaRPr>
          </a:p>
          <a:p>
            <a:pPr algn="l"/>
            <a:r>
              <a:rPr lang="en-GB" sz="1600" dirty="0">
                <a:solidFill>
                  <a:srgbClr val="2F2F2F"/>
                </a:solidFill>
                <a:latin typeface="Arial" panose="020B0604020202020204" pitchFamily="34" charset="0"/>
                <a:cs typeface="Arial" panose="020B0604020202020204" pitchFamily="34" charset="0"/>
              </a:rPr>
              <a:t>Depends on energy AND luminosity (as shown earlier)</a:t>
            </a:r>
          </a:p>
          <a:p>
            <a:pPr algn="l"/>
            <a:endParaRPr lang="en-GB" sz="1400" dirty="0">
              <a:solidFill>
                <a:srgbClr val="2F2F2F"/>
              </a:solidFill>
              <a:latin typeface="Arial" panose="020B0604020202020204" pitchFamily="34" charset="0"/>
              <a:cs typeface="Arial" panose="020B0604020202020204" pitchFamily="34" charset="0"/>
            </a:endParaRPr>
          </a:p>
          <a:p>
            <a:pPr algn="l"/>
            <a:r>
              <a:rPr lang="en-GB" sz="1600" dirty="0">
                <a:solidFill>
                  <a:srgbClr val="2F2F2F"/>
                </a:solidFill>
                <a:latin typeface="Arial" panose="020B0604020202020204" pitchFamily="34" charset="0"/>
                <a:cs typeface="Arial" panose="020B0604020202020204" pitchFamily="34" charset="0"/>
              </a:rPr>
              <a:t>With a running scenario on the right this corresponds to 0.8 - 1.8 TWh annually </a:t>
            </a:r>
          </a:p>
          <a:p>
            <a:pPr algn="l"/>
            <a:endParaRPr lang="en-GB" sz="1400" dirty="0">
              <a:solidFill>
                <a:srgbClr val="2F2F2F"/>
              </a:solidFill>
              <a:latin typeface="Arial" panose="020B0604020202020204" pitchFamily="34" charset="0"/>
              <a:cs typeface="Arial" panose="020B0604020202020204" pitchFamily="34" charset="0"/>
            </a:endParaRPr>
          </a:p>
          <a:p>
            <a:pPr algn="l"/>
            <a:r>
              <a:rPr lang="en-GB" sz="1600" dirty="0">
                <a:solidFill>
                  <a:srgbClr val="2F2F2F"/>
                </a:solidFill>
                <a:latin typeface="Arial" panose="020B0604020202020204" pitchFamily="34" charset="0"/>
                <a:cs typeface="Arial" panose="020B0604020202020204" pitchFamily="34" charset="0"/>
              </a:rPr>
              <a:t>CERN is currently consuming 1.2 – 1.3 </a:t>
            </a:r>
            <a:r>
              <a:rPr lang="en-GB" sz="1600" dirty="0" err="1">
                <a:solidFill>
                  <a:srgbClr val="2F2F2F"/>
                </a:solidFill>
                <a:latin typeface="Arial" panose="020B0604020202020204" pitchFamily="34" charset="0"/>
                <a:cs typeface="Arial" panose="020B0604020202020204" pitchFamily="34" charset="0"/>
              </a:rPr>
              <a:t>TWh</a:t>
            </a:r>
            <a:r>
              <a:rPr lang="en-GB" sz="1600" dirty="0">
                <a:solidFill>
                  <a:srgbClr val="2F2F2F"/>
                </a:solidFill>
                <a:latin typeface="Arial" panose="020B0604020202020204" pitchFamily="34" charset="0"/>
                <a:cs typeface="Arial" panose="020B0604020202020204" pitchFamily="34" charset="0"/>
              </a:rPr>
              <a:t> annually </a:t>
            </a:r>
          </a:p>
          <a:p>
            <a:pPr algn="l"/>
            <a:endParaRPr lang="en-GB" sz="1600" dirty="0">
              <a:solidFill>
                <a:srgbClr val="2F2F2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3DFDBE-0970-A813-4F0B-FB4C85689CC3}"/>
              </a:ext>
            </a:extLst>
          </p:cNvPr>
          <p:cNvSpPr txBox="1"/>
          <p:nvPr/>
        </p:nvSpPr>
        <p:spPr>
          <a:xfrm>
            <a:off x="875729" y="4111912"/>
            <a:ext cx="10440541" cy="1477328"/>
          </a:xfrm>
          <a:prstGeom prst="rect">
            <a:avLst/>
          </a:prstGeom>
          <a:noFill/>
          <a:effectLst/>
        </p:spPr>
        <p:txBody>
          <a:bodyPr wrap="square" lIns="0" tIns="0" rIns="0" bIns="0" rtlCol="0">
            <a:spAutoFit/>
          </a:bodyPr>
          <a:lstStyle/>
          <a:p>
            <a:pPr algn="l"/>
            <a:r>
              <a:rPr lang="en-GB" sz="1600" dirty="0">
                <a:solidFill>
                  <a:srgbClr val="2F2F2F"/>
                </a:solidFill>
                <a:latin typeface="Arial" panose="020B0604020202020204" pitchFamily="34" charset="0"/>
                <a:cs typeface="Arial" panose="020B0604020202020204" pitchFamily="34" charset="0"/>
              </a:rPr>
              <a:t>A decade of studies to reduce power: </a:t>
            </a:r>
          </a:p>
          <a:p>
            <a:pPr algn="l"/>
            <a:r>
              <a:rPr lang="en-GB" sz="1600" dirty="0">
                <a:solidFill>
                  <a:srgbClr val="2F2F2F"/>
                </a:solidFill>
                <a:latin typeface="Arial" panose="020B0604020202020204" pitchFamily="34" charset="0"/>
                <a:cs typeface="Arial" panose="020B0604020202020204" pitchFamily="34" charset="0"/>
              </a:rPr>
              <a:t>Designs optimisations, SRF cavities (</a:t>
            </a:r>
            <a:r>
              <a:rPr lang="en-GB" sz="1600" dirty="0" err="1">
                <a:solidFill>
                  <a:srgbClr val="2F2F2F"/>
                </a:solidFill>
                <a:latin typeface="Arial" panose="020B0604020202020204" pitchFamily="34" charset="0"/>
                <a:cs typeface="Arial" panose="020B0604020202020204" pitchFamily="34" charset="0"/>
              </a:rPr>
              <a:t>grad,Q</a:t>
            </a:r>
            <a:r>
              <a:rPr lang="en-GB" sz="1600" dirty="0">
                <a:solidFill>
                  <a:srgbClr val="2F2F2F"/>
                </a:solidFill>
                <a:latin typeface="Arial" panose="020B0604020202020204" pitchFamily="34" charset="0"/>
                <a:cs typeface="Arial" panose="020B0604020202020204" pitchFamily="34" charset="0"/>
              </a:rPr>
              <a:t>), </a:t>
            </a:r>
            <a:r>
              <a:rPr lang="en-GB" sz="1600" dirty="0" err="1">
                <a:solidFill>
                  <a:srgbClr val="2F2F2F"/>
                </a:solidFill>
                <a:latin typeface="Arial" panose="020B0604020202020204" pitchFamily="34" charset="0"/>
                <a:cs typeface="Arial" panose="020B0604020202020204" pitchFamily="34" charset="0"/>
              </a:rPr>
              <a:t>cryo</a:t>
            </a:r>
            <a:r>
              <a:rPr lang="en-GB" sz="1600" dirty="0">
                <a:solidFill>
                  <a:srgbClr val="2F2F2F"/>
                </a:solidFill>
                <a:latin typeface="Arial" panose="020B0604020202020204" pitchFamily="34" charset="0"/>
                <a:cs typeface="Arial" panose="020B0604020202020204" pitchFamily="34" charset="0"/>
              </a:rPr>
              <a:t> efficiency, RF power system (klystrons, modulators, components), RF to beam efficiencies, improved magnets, operation when power is abundant, heat recovery, nanobeams and more. </a:t>
            </a:r>
          </a:p>
          <a:p>
            <a:pPr algn="l"/>
            <a:endParaRPr lang="en-GB" sz="1600" dirty="0">
              <a:solidFill>
                <a:srgbClr val="2F2F2F"/>
              </a:solidFill>
              <a:latin typeface="Arial" panose="020B0604020202020204" pitchFamily="34" charset="0"/>
              <a:cs typeface="Arial" panose="020B0604020202020204" pitchFamily="34" charset="0"/>
            </a:endParaRPr>
          </a:p>
          <a:p>
            <a:pPr algn="l"/>
            <a:endParaRPr lang="en-GB" sz="1600" dirty="0">
              <a:solidFill>
                <a:srgbClr val="2F2F2F"/>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4E5B570C-662A-4BE0-4E3C-70B313739A76}"/>
              </a:ext>
            </a:extLst>
          </p:cNvPr>
          <p:cNvGraphicFramePr>
            <a:graphicFrameLocks noGrp="1"/>
          </p:cNvGraphicFramePr>
          <p:nvPr>
            <p:extLst>
              <p:ext uri="{D42A27DB-BD31-4B8C-83A1-F6EECF244321}">
                <p14:modId xmlns:p14="http://schemas.microsoft.com/office/powerpoint/2010/main" val="3725130987"/>
              </p:ext>
            </p:extLst>
          </p:nvPr>
        </p:nvGraphicFramePr>
        <p:xfrm>
          <a:off x="2500708" y="5318470"/>
          <a:ext cx="7364755" cy="1112520"/>
        </p:xfrm>
        <a:graphic>
          <a:graphicData uri="http://schemas.openxmlformats.org/drawingml/2006/table">
            <a:tbl>
              <a:tblPr firstRow="1" firstCol="1"/>
              <a:tblGrid>
                <a:gridCol w="1895183">
                  <a:extLst>
                    <a:ext uri="{9D8B030D-6E8A-4147-A177-3AD203B41FA5}">
                      <a16:colId xmlns:a16="http://schemas.microsoft.com/office/drawing/2014/main" val="4236411678"/>
                    </a:ext>
                  </a:extLst>
                </a:gridCol>
                <a:gridCol w="1426845">
                  <a:extLst>
                    <a:ext uri="{9D8B030D-6E8A-4147-A177-3AD203B41FA5}">
                      <a16:colId xmlns:a16="http://schemas.microsoft.com/office/drawing/2014/main" val="2817266731"/>
                    </a:ext>
                  </a:extLst>
                </a:gridCol>
                <a:gridCol w="1585383">
                  <a:extLst>
                    <a:ext uri="{9D8B030D-6E8A-4147-A177-3AD203B41FA5}">
                      <a16:colId xmlns:a16="http://schemas.microsoft.com/office/drawing/2014/main" val="621382745"/>
                    </a:ext>
                  </a:extLst>
                </a:gridCol>
                <a:gridCol w="1109768">
                  <a:extLst>
                    <a:ext uri="{9D8B030D-6E8A-4147-A177-3AD203B41FA5}">
                      <a16:colId xmlns:a16="http://schemas.microsoft.com/office/drawing/2014/main" val="3031299538"/>
                    </a:ext>
                  </a:extLst>
                </a:gridCol>
                <a:gridCol w="1347576">
                  <a:extLst>
                    <a:ext uri="{9D8B030D-6E8A-4147-A177-3AD203B41FA5}">
                      <a16:colId xmlns:a16="http://schemas.microsoft.com/office/drawing/2014/main" val="1077986128"/>
                    </a:ext>
                  </a:extLst>
                </a:gridCol>
              </a:tblGrid>
              <a:tr h="370840">
                <a:tc>
                  <a:txBody>
                    <a:bodyPr/>
                    <a:lstStyle/>
                    <a:p>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rPr>
                        <a:t>LCF 250 (LP)</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rPr>
                        <a:t>LCF 550 (FP)</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rPr>
                        <a:t>CLIC 380 </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solidFill>
                            <a:schemeClr val="bg1"/>
                          </a:solidFill>
                        </a:rPr>
                        <a:t>CLIC 1500</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w="25400" cmpd="sng">
                      <a:solidFill>
                        <a:srgbClr val="0033A0"/>
                      </a:solid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val="2056879219"/>
                  </a:ext>
                </a:extLst>
              </a:tr>
              <a:tr h="370840">
                <a:tc>
                  <a:txBody>
                    <a:bodyPr/>
                    <a:lstStyle/>
                    <a:p>
                      <a:r>
                        <a:rPr lang="en-GB" sz="1400" b="0" dirty="0">
                          <a:solidFill>
                            <a:schemeClr val="bg1"/>
                          </a:solidFill>
                        </a:rPr>
                        <a:t>Power (MW)</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0033A0"/>
                    </a:solidFill>
                  </a:tcPr>
                </a:tc>
                <a:tc>
                  <a:txBody>
                    <a:bodyPr/>
                    <a:lstStyle/>
                    <a:p>
                      <a:r>
                        <a:rPr lang="en-GB" sz="1400" b="0" dirty="0"/>
                        <a:t>144</a:t>
                      </a:r>
                      <a:endParaRPr lang="en-GB" sz="1400" b="0" dirty="0">
                        <a:latin typeface="Arial" panose="020B0604020202020204" pitchFamily="34" charset="0"/>
                        <a:cs typeface="Arial" panose="020B0604020202020204" pitchFamily="34" charset="0"/>
                      </a:endParaRP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r>
                        <a:rPr lang="en-GB" sz="1400" b="0" dirty="0"/>
                        <a:t>320</a:t>
                      </a:r>
                      <a:endParaRPr lang="en-GB" sz="1400" b="0" dirty="0">
                        <a:latin typeface="Arial" panose="020B0604020202020204" pitchFamily="34" charset="0"/>
                        <a:cs typeface="Arial" panose="020B0604020202020204" pitchFamily="34" charset="0"/>
                      </a:endParaRP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r>
                        <a:rPr lang="en-GB" sz="1400" b="0" dirty="0"/>
                        <a:t>166</a:t>
                      </a:r>
                      <a:endParaRPr lang="en-GB" sz="1400" b="0" dirty="0">
                        <a:latin typeface="Arial" panose="020B0604020202020204" pitchFamily="34" charset="0"/>
                        <a:cs typeface="Arial" panose="020B0604020202020204" pitchFamily="34" charset="0"/>
                      </a:endParaRP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tc>
                  <a:txBody>
                    <a:bodyPr/>
                    <a:lstStyle/>
                    <a:p>
                      <a:r>
                        <a:rPr lang="en-GB" sz="1400" b="0" dirty="0"/>
                        <a:t>287</a:t>
                      </a:r>
                      <a:endParaRPr lang="en-GB" sz="1400" b="0" dirty="0">
                        <a:latin typeface="Arial" panose="020B0604020202020204" pitchFamily="34" charset="0"/>
                        <a:cs typeface="Arial" panose="020B0604020202020204" pitchFamily="34" charset="0"/>
                      </a:endParaRPr>
                    </a:p>
                  </a:txBody>
                  <a:tcPr>
                    <a:lnL>
                      <a:noFill/>
                    </a:lnL>
                    <a:lnR>
                      <a:noFill/>
                    </a:lnR>
                    <a:lnT w="25400" cmpd="sng">
                      <a:solidFill>
                        <a:srgbClr val="0033A0"/>
                      </a:solid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59684197"/>
                  </a:ext>
                </a:extLst>
              </a:tr>
              <a:tr h="370840">
                <a:tc>
                  <a:txBody>
                    <a:bodyPr/>
                    <a:lstStyle/>
                    <a:p>
                      <a:r>
                        <a:rPr lang="en-GB" sz="1400" b="0" dirty="0">
                          <a:solidFill>
                            <a:schemeClr val="bg1"/>
                          </a:solidFill>
                        </a:rPr>
                        <a:t>Energy annually (TWh) </a:t>
                      </a:r>
                      <a:endParaRPr lang="en-GB" sz="1400" b="0" dirty="0">
                        <a:solidFill>
                          <a:schemeClr val="bg1"/>
                        </a:solidFill>
                        <a:latin typeface="Arial" panose="020B0604020202020204" pitchFamily="34" charset="0"/>
                        <a:cs typeface="Arial" panose="020B0604020202020204" pitchFamily="34" charset="0"/>
                      </a:endParaRP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0033A0"/>
                    </a:solidFill>
                  </a:tcPr>
                </a:tc>
                <a:tc>
                  <a:txBody>
                    <a:bodyPr/>
                    <a:lstStyle/>
                    <a:p>
                      <a:r>
                        <a:rPr lang="en-GB" sz="1400" b="0" dirty="0"/>
                        <a:t>0.8</a:t>
                      </a:r>
                      <a:endParaRPr lang="en-GB" sz="1400" b="0" dirty="0">
                        <a:latin typeface="Arial" panose="020B0604020202020204" pitchFamily="34" charset="0"/>
                        <a:cs typeface="Arial" panose="020B0604020202020204" pitchFamily="34" charset="0"/>
                      </a:endParaRP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r>
                        <a:rPr lang="en-GB" sz="1400" b="0" dirty="0"/>
                        <a:t>1.8</a:t>
                      </a:r>
                      <a:endParaRPr lang="en-GB" sz="1400" b="0" dirty="0">
                        <a:latin typeface="Arial" panose="020B0604020202020204" pitchFamily="34" charset="0"/>
                        <a:cs typeface="Arial" panose="020B0604020202020204" pitchFamily="34" charset="0"/>
                      </a:endParaRP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r>
                        <a:rPr lang="en-GB" sz="1400" b="0" dirty="0"/>
                        <a:t>0.8</a:t>
                      </a:r>
                      <a:endParaRPr lang="en-GB" sz="1400" b="0" dirty="0">
                        <a:latin typeface="Arial" panose="020B0604020202020204" pitchFamily="34" charset="0"/>
                        <a:cs typeface="Arial" panose="020B0604020202020204" pitchFamily="34" charset="0"/>
                      </a:endParaRP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tc>
                  <a:txBody>
                    <a:bodyPr/>
                    <a:lstStyle/>
                    <a:p>
                      <a:r>
                        <a:rPr lang="en-GB" sz="1400" b="0" dirty="0"/>
                        <a:t>1.4</a:t>
                      </a:r>
                      <a:endParaRPr lang="en-GB" sz="1400" b="0" dirty="0">
                        <a:latin typeface="Arial" panose="020B0604020202020204" pitchFamily="34" charset="0"/>
                        <a:cs typeface="Arial" panose="020B0604020202020204" pitchFamily="34" charset="0"/>
                      </a:endParaRPr>
                    </a:p>
                  </a:txBody>
                  <a:tcPr>
                    <a:lnL>
                      <a:noFill/>
                    </a:lnL>
                    <a:lnR>
                      <a:noFill/>
                    </a:lnR>
                    <a:lnT>
                      <a:noFill/>
                    </a:lnT>
                    <a:lnB w="25400" cmpd="sng">
                      <a:solidFill>
                        <a:srgbClr val="0033A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92903228"/>
                  </a:ext>
                </a:extLst>
              </a:tr>
            </a:tbl>
          </a:graphicData>
        </a:graphic>
      </p:graphicFrame>
      <p:sp>
        <p:nvSpPr>
          <p:cNvPr id="13" name="Slide Number Placeholder 3">
            <a:extLst>
              <a:ext uri="{FF2B5EF4-FFF2-40B4-BE49-F238E27FC236}">
                <a16:creationId xmlns:a16="http://schemas.microsoft.com/office/drawing/2014/main" id="{C38506CD-1C83-D413-0748-39EF1D5AA0E8}"/>
              </a:ext>
            </a:extLst>
          </p:cNvPr>
          <p:cNvSpPr txBox="1">
            <a:spLocks/>
          </p:cNvSpPr>
          <p:nvPr/>
        </p:nvSpPr>
        <p:spPr>
          <a:xfrm>
            <a:off x="932946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rPr>
              <a:t>/24</a:t>
            </a:r>
          </a:p>
        </p:txBody>
      </p:sp>
      <p:pic>
        <p:nvPicPr>
          <p:cNvPr id="16" name="Picture 15">
            <a:extLst>
              <a:ext uri="{FF2B5EF4-FFF2-40B4-BE49-F238E27FC236}">
                <a16:creationId xmlns:a16="http://schemas.microsoft.com/office/drawing/2014/main" id="{D0D1555C-AB9F-3991-FC76-2F09B94773E6}"/>
              </a:ext>
            </a:extLst>
          </p:cNvPr>
          <p:cNvPicPr>
            <a:picLocks noChangeAspect="1"/>
          </p:cNvPicPr>
          <p:nvPr/>
        </p:nvPicPr>
        <p:blipFill>
          <a:blip r:embed="rId4"/>
          <a:stretch>
            <a:fillRect/>
          </a:stretch>
        </p:blipFill>
        <p:spPr>
          <a:xfrm>
            <a:off x="407368" y="778202"/>
            <a:ext cx="4186681" cy="3180267"/>
          </a:xfrm>
          <a:prstGeom prst="rect">
            <a:avLst/>
          </a:prstGeom>
        </p:spPr>
      </p:pic>
    </p:spTree>
    <p:extLst>
      <p:ext uri="{BB962C8B-B14F-4D97-AF65-F5344CB8AC3E}">
        <p14:creationId xmlns:p14="http://schemas.microsoft.com/office/powerpoint/2010/main" val="245076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8195B-E80E-C0E3-5E34-6885F29C531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E925CF-434D-2E71-628C-0140E07FED53}"/>
              </a:ext>
            </a:extLst>
          </p:cNvPr>
          <p:cNvSpPr>
            <a:spLocks noGrp="1"/>
          </p:cNvSpPr>
          <p:nvPr>
            <p:ph type="sldNum" sz="quarter" idx="11"/>
          </p:nvPr>
        </p:nvSpPr>
        <p:spPr/>
        <p:txBody>
          <a:bodyPr/>
          <a:lstStyle/>
          <a:p>
            <a:fld id="{36B5EA5A-BC32-A742-B11B-8E7414D5B535}" type="slidenum">
              <a:rPr lang="en-US" smtClean="0"/>
              <a:pPr/>
              <a:t>9</a:t>
            </a:fld>
            <a:endParaRPr lang="en-US" dirty="0"/>
          </a:p>
        </p:txBody>
      </p:sp>
      <p:sp>
        <p:nvSpPr>
          <p:cNvPr id="2" name="TextBox 1">
            <a:extLst>
              <a:ext uri="{FF2B5EF4-FFF2-40B4-BE49-F238E27FC236}">
                <a16:creationId xmlns:a16="http://schemas.microsoft.com/office/drawing/2014/main" id="{A390B317-5D7D-744E-75E0-A3A0C0252AA9}"/>
              </a:ext>
            </a:extLst>
          </p:cNvPr>
          <p:cNvSpPr txBox="1"/>
          <p:nvPr/>
        </p:nvSpPr>
        <p:spPr>
          <a:xfrm>
            <a:off x="1523492" y="1556792"/>
            <a:ext cx="9145016" cy="2769989"/>
          </a:xfrm>
          <a:prstGeom prst="rect">
            <a:avLst/>
          </a:prstGeom>
          <a:noFill/>
          <a:ln>
            <a:noFill/>
          </a:ln>
        </p:spPr>
        <p:txBody>
          <a:bodyPr wrap="square" lIns="0" tIns="0" rIns="0" bIns="0" rtlCol="0">
            <a:spAutoFit/>
          </a:bodyPr>
          <a:lstStyle/>
          <a:p>
            <a:pPr algn="ctr"/>
            <a:r>
              <a:rPr lang="en-GB" dirty="0">
                <a:solidFill>
                  <a:srgbClr val="2F2F2F"/>
                </a:solidFill>
              </a:rPr>
              <a:t>After (briefly) covering physics (covering 90 GeV-TeV(s), footprint/CE (up to ~33km), costs (7-9 BCHF initially) and power (150 MW initially), with deltas to higher energies, some examples of technical studies follow below, for both technologies</a:t>
            </a:r>
          </a:p>
          <a:p>
            <a:pPr algn="ctr"/>
            <a:endParaRPr lang="en-GB" dirty="0">
              <a:solidFill>
                <a:srgbClr val="2F2F2F"/>
              </a:solidFill>
            </a:endParaRPr>
          </a:p>
          <a:p>
            <a:pPr algn="ctr"/>
            <a:r>
              <a:rPr lang="en-GB" dirty="0">
                <a:solidFill>
                  <a:srgbClr val="2F2F2F"/>
                </a:solidFill>
              </a:rPr>
              <a:t>First RF, which are different for the two, then several other topics where there have been common working groups the last ~12 years  </a:t>
            </a:r>
          </a:p>
          <a:p>
            <a:pPr algn="ctr"/>
            <a:endParaRPr lang="en-GB" dirty="0">
              <a:solidFill>
                <a:srgbClr val="2F2F2F"/>
              </a:solidFill>
            </a:endParaRPr>
          </a:p>
          <a:p>
            <a:pPr algn="ctr"/>
            <a:endParaRPr lang="en-GB" dirty="0">
              <a:solidFill>
                <a:srgbClr val="2F2F2F"/>
              </a:solidFill>
            </a:endParaRPr>
          </a:p>
          <a:p>
            <a:pPr algn="ctr"/>
            <a:r>
              <a:rPr lang="en-GB" dirty="0">
                <a:solidFill>
                  <a:srgbClr val="2F2F2F"/>
                </a:solidFill>
              </a:rPr>
              <a:t>The projects are technically very well developed over a long time, so this is very incomplete – apologies in advance </a:t>
            </a:r>
          </a:p>
        </p:txBody>
      </p:sp>
      <p:sp>
        <p:nvSpPr>
          <p:cNvPr id="4" name="Slide Number Placeholder 3">
            <a:extLst>
              <a:ext uri="{FF2B5EF4-FFF2-40B4-BE49-F238E27FC236}">
                <a16:creationId xmlns:a16="http://schemas.microsoft.com/office/drawing/2014/main" id="{C13EDD25-E04B-9E17-D02C-348C942E7AA3}"/>
              </a:ext>
            </a:extLst>
          </p:cNvPr>
          <p:cNvSpPr txBox="1">
            <a:spLocks/>
          </p:cNvSpPr>
          <p:nvPr/>
        </p:nvSpPr>
        <p:spPr>
          <a:xfrm>
            <a:off x="9192344" y="6473229"/>
            <a:ext cx="2743200" cy="34014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solidFill>
                  <a:prstClr val="black">
                    <a:tint val="75000"/>
                  </a:prstClr>
                </a:solidFill>
                <a:latin typeface="Calibri" panose="020F0502020204030204"/>
              </a:rPr>
              <a:pPr/>
              <a:t>9</a:t>
            </a:fld>
            <a:endParaRPr lang="en-US" dirty="0">
              <a:solidFill>
                <a:prstClr val="black">
                  <a:tint val="75000"/>
                </a:prstClr>
              </a:solidFill>
              <a:latin typeface="Calibri" panose="020F0502020204030204"/>
            </a:endParaRPr>
          </a:p>
        </p:txBody>
      </p:sp>
      <p:sp>
        <p:nvSpPr>
          <p:cNvPr id="5" name="Title 1">
            <a:extLst>
              <a:ext uri="{FF2B5EF4-FFF2-40B4-BE49-F238E27FC236}">
                <a16:creationId xmlns:a16="http://schemas.microsoft.com/office/drawing/2014/main" id="{B0483236-50BF-29C6-5052-F5855632CD4A}"/>
              </a:ext>
            </a:extLst>
          </p:cNvPr>
          <p:cNvSpPr>
            <a:spLocks noGrp="1"/>
          </p:cNvSpPr>
          <p:nvPr>
            <p:ph type="title"/>
          </p:nvPr>
        </p:nvSpPr>
        <p:spPr>
          <a:xfrm>
            <a:off x="1" y="0"/>
            <a:ext cx="12204000" cy="432000"/>
          </a:xfrm>
          <a:solidFill>
            <a:srgbClr val="002060"/>
          </a:solidFill>
        </p:spPr>
        <p:txBody>
          <a:bodyPr anchor="t">
            <a:noAutofit/>
          </a:bodyPr>
          <a:lstStyle/>
          <a:p>
            <a:pPr algn="ctr"/>
            <a:r>
              <a:rPr lang="en-GB" sz="2800" b="0" dirty="0">
                <a:latin typeface="Arial" panose="020B0604020202020204" pitchFamily="34" charset="0"/>
                <a:cs typeface="Arial" panose="020B0604020202020204" pitchFamily="34" charset="0"/>
              </a:rPr>
              <a:t>Technology studies – brief  </a:t>
            </a:r>
          </a:p>
        </p:txBody>
      </p:sp>
    </p:spTree>
    <p:extLst>
      <p:ext uri="{BB962C8B-B14F-4D97-AF65-F5344CB8AC3E}">
        <p14:creationId xmlns:p14="http://schemas.microsoft.com/office/powerpoint/2010/main" val="1607229439"/>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52481</TotalTime>
  <Words>3478</Words>
  <Application>Microsoft Macintosh PowerPoint</Application>
  <PresentationFormat>Widescreen</PresentationFormat>
  <Paragraphs>470</Paragraphs>
  <Slides>26</Slides>
  <Notes>23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Al Nile</vt:lpstr>
      <vt:lpstr>Arial</vt:lpstr>
      <vt:lpstr>Calibri</vt:lpstr>
      <vt:lpstr>Calibri Light</vt:lpstr>
      <vt:lpstr>Helvetica</vt:lpstr>
      <vt:lpstr>Lato</vt:lpstr>
      <vt:lpstr>Times</vt:lpstr>
      <vt:lpstr>Office Theme</vt:lpstr>
      <vt:lpstr>1_Office Theme</vt:lpstr>
      <vt:lpstr>2_Office Theme</vt:lpstr>
      <vt:lpstr>PowerPoint Presentation</vt:lpstr>
      <vt:lpstr>  ESPP LC inputs - the ones discussed in this talk   </vt:lpstr>
      <vt:lpstr>PowerPoint Presentation</vt:lpstr>
      <vt:lpstr>PowerPoint Presentation</vt:lpstr>
      <vt:lpstr>Linear Collider @ CERN – Civil Engineering  I</vt:lpstr>
      <vt:lpstr>PowerPoint Presentation</vt:lpstr>
      <vt:lpstr>Costs – for construction </vt:lpstr>
      <vt:lpstr>Power and energy</vt:lpstr>
      <vt:lpstr>Technology studies – brief  </vt:lpstr>
      <vt:lpstr>PowerPoint Presentation</vt:lpstr>
      <vt:lpstr>CLIC RF </vt:lpstr>
      <vt:lpstr>PowerPoint Presentation</vt:lpstr>
      <vt:lpstr>LCF with SCRF </vt:lpstr>
      <vt:lpstr>Luminosity related studies – examples </vt:lpstr>
      <vt:lpstr>PowerPoint Presentation</vt:lpstr>
      <vt:lpstr>The CLIC ESPP parameters</vt:lpstr>
      <vt:lpstr>PowerPoint Presentation</vt:lpstr>
      <vt:lpstr>Recent common studies and next steps</vt:lpstr>
      <vt:lpstr>Personnel and Operation Costs </vt:lpstr>
      <vt:lpstr>Sustainability: Life Cycle Assessment (LCA)   </vt:lpstr>
      <vt:lpstr>PowerPoint Presentation</vt:lpstr>
      <vt:lpstr>Schedule towards a LC@CERN </vt:lpstr>
      <vt:lpstr>Next Steps towards a Linear Collider @ CERN</vt:lpstr>
      <vt:lpstr>PowerPoint Presentation</vt:lpstr>
      <vt:lpstr>PowerPoint Presentation</vt:lpstr>
      <vt:lpstr>Costs – more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Steinar Stapnes</dc:creator>
  <cp:lastModifiedBy>Steinar Stapnes</cp:lastModifiedBy>
  <cp:revision>457</cp:revision>
  <cp:lastPrinted>2020-01-30T13:49:18Z</cp:lastPrinted>
  <dcterms:created xsi:type="dcterms:W3CDTF">2023-01-21T14:55:59Z</dcterms:created>
  <dcterms:modified xsi:type="dcterms:W3CDTF">2025-06-24T06:30:23Z</dcterms:modified>
</cp:coreProperties>
</file>