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9" r:id="rId2"/>
  </p:sldMasterIdLst>
  <p:notesMasterIdLst>
    <p:notesMasterId r:id="rId33"/>
  </p:notesMasterIdLst>
  <p:sldIdLst>
    <p:sldId id="256" r:id="rId3"/>
    <p:sldId id="5431" r:id="rId4"/>
    <p:sldId id="4835" r:id="rId5"/>
    <p:sldId id="5433" r:id="rId6"/>
    <p:sldId id="5434" r:id="rId7"/>
    <p:sldId id="5435" r:id="rId8"/>
    <p:sldId id="4836" r:id="rId9"/>
    <p:sldId id="5432" r:id="rId10"/>
    <p:sldId id="5422" r:id="rId11"/>
    <p:sldId id="4678" r:id="rId12"/>
    <p:sldId id="5451" r:id="rId13"/>
    <p:sldId id="5454" r:id="rId14"/>
    <p:sldId id="5421" r:id="rId15"/>
    <p:sldId id="5445" r:id="rId16"/>
    <p:sldId id="271" r:id="rId17"/>
    <p:sldId id="5453" r:id="rId18"/>
    <p:sldId id="5452" r:id="rId19"/>
    <p:sldId id="5424" r:id="rId20"/>
    <p:sldId id="5427" r:id="rId21"/>
    <p:sldId id="5436" r:id="rId22"/>
    <p:sldId id="5429" r:id="rId23"/>
    <p:sldId id="5426" r:id="rId24"/>
    <p:sldId id="5438" r:id="rId25"/>
    <p:sldId id="5437" r:id="rId26"/>
    <p:sldId id="5449" r:id="rId27"/>
    <p:sldId id="5446" r:id="rId28"/>
    <p:sldId id="5447" r:id="rId29"/>
    <p:sldId id="5443" r:id="rId30"/>
    <p:sldId id="5442" r:id="rId31"/>
    <p:sldId id="544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2BF5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29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264" y="102"/>
      </p:cViewPr>
      <p:guideLst>
        <p:guide orient="horz" pos="206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02266-DF0D-4239-A97B-C1AF9B597A82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67055-C907-4873-BD3F-2D064CE41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482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7047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B6ED7-F9D3-6162-3BC7-27FB8E1D8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6F1529-5881-9AC0-93BD-1C3B38FD7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254BEE-154A-2FDA-DCB3-156F8109BB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4BC18-1870-140B-7F77-B9E45CAB47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EBA44-2749-4505-B776-1307762B45EE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165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0432-AA95-00DB-15BE-E33F0A9EB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4AC982-5F33-3EF5-8AA4-5977213CCA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E8C86E-5E31-BE1B-DD50-AF05B0D2F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03A13-1567-7E7C-A246-EE69E40BC7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0515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0211-4B45-E1EF-7B9B-95489C3CB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55A6AC-6AA1-236C-91C2-61169E47D2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1C0862-271D-B76A-5BE1-2B48E8983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DB225-9FC6-1802-4991-86BA89457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2365D-B78D-4CFD-BDF4-4433893890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95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77726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492594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08969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033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1327F-99A8-41E8-CBA7-064B7EA08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9815C-305F-E1A8-CDCA-3DA4D0460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E63FB-3A9A-1C3F-9CA9-F4EB1CB16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6617-EC33-4A22-89AB-BBA61C44BF15}" type="datetimeFigureOut">
              <a:rPr lang="en-GB" smtClean="0"/>
              <a:t>23/06/2025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7EAD8-A912-E94E-0B8B-E6257F4C1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12699-0FE8-98AD-0788-228EA2CAB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5EF1E-1426-40FE-A1C7-BEC87CBA8A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331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C558F3-F210-D33F-6A82-D9FDC0DAE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956B01B-4371-5041-6DA9-3C02CE295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77BBAF-68F4-7E14-601D-57F4120B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23/06/2025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A50BDB-26BC-A202-0161-654A32306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2E8E2E-479A-5CAC-62FE-3FED18E2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4521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53E1B6-3BF1-B1BC-5602-09D3F741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DC22AC-BFCC-5CDE-95A6-BEF2A2FD0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049C91-73DF-D841-1A68-8845D206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23/06/2025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A344E9-D6DE-7CC1-76B7-7B18B959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370DB6-5586-C8A0-BD29-607A30DE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1075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552BBF-7526-9A5B-FBE9-CEED47E83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A3A01E-BA2C-0988-733F-18FD8FE6D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54F677-7666-64ED-42D9-30AB2B94B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23/06/2025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0E01DF-0C55-8C6A-8EFC-64FE8CCE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D81F0D-A450-1B18-BCBA-50ACB6C3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3338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B08564-02E6-A6B2-19CE-7747100B6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0CC379-2B98-FC5B-B30F-56F824355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2A1C23-FB7A-FC1E-DC79-F54589DBE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1A3CAE-9A5F-137E-94C7-75A4375CD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23/06/2025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0A91ABE-3224-1B65-E0DC-A201E0E3C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0D4DDC-4102-093D-1215-CF58F1F2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031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BEBEBF-C096-5D7F-667B-C1689D810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504EC2-2BDF-EE15-7F94-51074631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32B9C3-4245-1CE0-B787-2F10A375F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A7F2E67-E518-F810-29F7-6DD797C58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F123713-2DE1-CB32-3968-4B8821217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1F18346-8488-B4A1-5C04-5CC58DE2A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23/06/2025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F35437A-49CB-E23D-A1FE-6DCD95886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5575459-F50C-691D-B32B-ECE86F27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2270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E01EA1-633B-6B88-2DA4-DB9E3914A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B4DB982-8F4D-1D06-1B1A-4B1740AC9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23/06/2025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7C8AD1-0D28-FC16-F6C7-6340E2C93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C948268-FBB2-8D32-0B7B-4C4CBF38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907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71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066371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C476326-2196-908C-17AE-5265430E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23/06/2025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EF8432C-C5EE-78E0-C3DD-544916E38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DE5AA7-1FD6-581C-9B10-E632EE10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307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3052E5-DA4F-D751-29D9-94B8EDFCE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EED1A4-55B0-AC67-8677-005EDBCD9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94D0CEB-C411-438F-A7DA-5979C0074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A21C10-03FF-0145-8885-4BDD278CB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23/06/2025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E72464-765D-4F2B-5DA2-5966C8FF7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68CF185-F35A-E45E-8FAA-685BCF5D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647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C75A75-7F55-1593-DCEB-2B3A88836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149D0F8-A9A0-4102-BC8F-7B0487313D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B6DBA0-74BF-C255-0149-2AA13057F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62C489-9D7B-0891-6DD1-DBF4AED15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23/06/2025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55840D-0253-2DBB-2224-2C420C96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840C32-2956-C4FC-F348-E8E5B6DE7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363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04589B-ED6E-A20B-68BA-74CADA16F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91A610-6CAD-80BD-E53D-702A6BE20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6DDA32-478D-5983-3CB0-BB05A5B76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23/06/2025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C4D85A-797B-B360-3072-B041DB621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A62BA4-5B13-3F16-3BA0-1D407A2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3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B0B735B-A460-9839-BF19-83FF2F94E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A0A9C8A-3613-9255-635B-46427BD11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8B9017-6F7F-135F-7204-1E77241F0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E303-A5B4-C849-9789-757CBA145A73}" type="datetimeFigureOut">
              <a:rPr lang="it-IT" smtClean="0"/>
              <a:t>23/06/2025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28B867-6D7A-25DE-AF26-B4F846977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CDDF7F-C268-EEC9-86AF-EC7EEAFE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04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3474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2878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735124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37059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2070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82008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3997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/>
        </p:nvSpPr>
        <p:spPr>
          <a:xfrm>
            <a:off x="600" y="6378000"/>
            <a:ext cx="121914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399" y="126621"/>
            <a:ext cx="432000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6498000"/>
            <a:ext cx="597087" cy="240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FBBF62-B1FF-50E0-1044-0A445B239A6E}"/>
              </a:ext>
            </a:extLst>
          </p:cNvPr>
          <p:cNvCxnSpPr/>
          <p:nvPr userDrawn="1"/>
        </p:nvCxnSpPr>
        <p:spPr>
          <a:xfrm>
            <a:off x="0" y="770400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17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4C5AFED-F3C5-3550-663C-69AB409F7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AB8E78-CA22-4B54-E9A1-F077A76B2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A36016-F007-B447-93A1-FF207B85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2E303-A5B4-C849-9789-757CBA145A73}" type="datetimeFigureOut">
              <a:rPr lang="it-IT" smtClean="0"/>
              <a:t>23/06/2025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F46771-35DC-418A-3F7F-E0956ED02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C122FA-8BCD-BDC9-D9B6-E5A08BF00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0BA0C9-3A3F-434A-A573-5EEFD19F750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925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4D32A-37B0-7FCF-5CDA-93BAB6E355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499F23F-34F2-3873-4042-B348A4B836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 descr="Immagine che contiene testo, schermata, logo, Carattere&#10;&#10;Descrizione generata automaticamente">
            <a:extLst>
              <a:ext uri="{FF2B5EF4-FFF2-40B4-BE49-F238E27FC236}">
                <a16:creationId xmlns:a16="http://schemas.microsoft.com/office/drawing/2014/main" id="{3C85681B-4351-ACEE-7F40-6EE3475B72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8A06F54-8AA2-695D-3E71-4E31B039FAFA}"/>
              </a:ext>
            </a:extLst>
          </p:cNvPr>
          <p:cNvSpPr txBox="1"/>
          <p:nvPr/>
        </p:nvSpPr>
        <p:spPr>
          <a:xfrm>
            <a:off x="3665838" y="1122363"/>
            <a:ext cx="631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 panose="020F0302020204030203" pitchFamily="34" charset="77"/>
                <a:ea typeface="+mn-ea"/>
                <a:cs typeface="+mn-cs"/>
              </a:rPr>
              <a:t>PLENARY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/ 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Large-scale accelerator projects at CERN, part I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 panose="020F0502020204030203" pitchFamily="34" charset="77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3A1E599-217A-1A22-EBE1-D3742A4DE9CF}"/>
              </a:ext>
            </a:extLst>
          </p:cNvPr>
          <p:cNvSpPr txBox="1"/>
          <p:nvPr/>
        </p:nvSpPr>
        <p:spPr>
          <a:xfrm>
            <a:off x="646670" y="2717353"/>
            <a:ext cx="1675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Black" panose="020F0502020204030203" pitchFamily="34" charset="77"/>
                <a:ea typeface="+mn-ea"/>
                <a:cs typeface="+mn-cs"/>
              </a:rPr>
              <a:t>FCC-hh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B5B5C3E-9E27-045B-01EB-06CE76D77327}"/>
              </a:ext>
            </a:extLst>
          </p:cNvPr>
          <p:cNvSpPr txBox="1"/>
          <p:nvPr/>
        </p:nvSpPr>
        <p:spPr>
          <a:xfrm>
            <a:off x="646670" y="4082693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Frank Zimmermann (CERN)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62FF0-F156-D380-F808-D29F8E3617D6}"/>
              </a:ext>
            </a:extLst>
          </p:cNvPr>
          <p:cNvSpPr txBox="1"/>
          <p:nvPr/>
        </p:nvSpPr>
        <p:spPr>
          <a:xfrm>
            <a:off x="371475" y="4858300"/>
            <a:ext cx="11630025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ts val="1852"/>
              </a:lnSpc>
            </a:pPr>
            <a:r>
              <a:rPr lang="en-US" sz="1800" i="1" spc="-1" dirty="0">
                <a:solidFill>
                  <a:srgbClr val="FFFFFF"/>
                </a:solidFill>
                <a:latin typeface="Arial"/>
              </a:rPr>
              <a:t>Warm thanks to the FCC Collaboration, and in particular, to Bernhard Auchmann, Amalia Ballarino, Michael Benedikt, Jean-Paul Burnet, Massimo </a:t>
            </a:r>
            <a:r>
              <a:rPr lang="en-US" sz="1800" i="1" spc="-1" dirty="0" err="1">
                <a:solidFill>
                  <a:srgbClr val="FFFFFF"/>
                </a:solidFill>
                <a:latin typeface="Arial"/>
              </a:rPr>
              <a:t>Giovannozzi</a:t>
            </a:r>
            <a:r>
              <a:rPr lang="en-US" sz="1800" i="1" spc="-1" dirty="0">
                <a:solidFill>
                  <a:srgbClr val="FFFFFF"/>
                </a:solidFill>
                <a:latin typeface="Arial"/>
              </a:rPr>
              <a:t>, Mike Koratzinos, Elliot Lipeles, </a:t>
            </a:r>
            <a:r>
              <a:rPr lang="en-US" i="1" spc="-1" dirty="0">
                <a:solidFill>
                  <a:srgbClr val="FFFFFF"/>
                </a:solidFill>
                <a:latin typeface="Arial"/>
              </a:rPr>
              <a:t>M</a:t>
            </a:r>
            <a:r>
              <a:rPr lang="en-US" sz="1800" i="1" spc="-1" dirty="0">
                <a:solidFill>
                  <a:srgbClr val="FFFFFF"/>
                </a:solidFill>
                <a:latin typeface="Arial"/>
              </a:rPr>
              <a:t>ichelangelo Mangano, Thys Risselada, Gustavo Perez Segurana, Florian Sonnemann, and Ezio Todesco ! </a:t>
            </a:r>
          </a:p>
        </p:txBody>
      </p:sp>
    </p:spTree>
    <p:extLst>
      <p:ext uri="{BB962C8B-B14F-4D97-AF65-F5344CB8AC3E}">
        <p14:creationId xmlns:p14="http://schemas.microsoft.com/office/powerpoint/2010/main" val="71765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DB0A8D-9C58-1500-390D-6C9F31A671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37FBF-992F-9C6E-EE78-E7775E5D9D89}"/>
              </a:ext>
            </a:extLst>
          </p:cNvPr>
          <p:cNvSpPr txBox="1"/>
          <p:nvPr/>
        </p:nvSpPr>
        <p:spPr>
          <a:xfrm>
            <a:off x="9086850" y="6361394"/>
            <a:ext cx="2859087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E. T</a:t>
            </a:r>
            <a:r>
              <a:rPr lang="en-US" sz="1800" dirty="0"/>
              <a:t>odesco, B. Auchmann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6D40B-4999-5B93-DE51-A2669AD9925C}"/>
              </a:ext>
            </a:extLst>
          </p:cNvPr>
          <p:cNvSpPr txBox="1"/>
          <p:nvPr/>
        </p:nvSpPr>
        <p:spPr>
          <a:xfrm>
            <a:off x="234007" y="108465"/>
            <a:ext cx="11022441" cy="529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2800" dirty="0"/>
              <a:t>14 T Nb</a:t>
            </a:r>
            <a:r>
              <a:rPr lang="en-US" sz="2800" baseline="-25000" dirty="0"/>
              <a:t>3</a:t>
            </a:r>
            <a:r>
              <a:rPr lang="en-US" sz="2800" dirty="0"/>
              <a:t>Sn “accelerated” roadmap: </a:t>
            </a:r>
            <a:r>
              <a:rPr lang="en-GB" sz="2800" dirty="0"/>
              <a:t>short models &amp; scaling in length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9DFC54-B63D-77BF-45D6-1B211947E9ED}"/>
              </a:ext>
            </a:extLst>
          </p:cNvPr>
          <p:cNvGrpSpPr/>
          <p:nvPr/>
        </p:nvGrpSpPr>
        <p:grpSpPr>
          <a:xfrm>
            <a:off x="0" y="2748668"/>
            <a:ext cx="12528731" cy="3325882"/>
            <a:chOff x="-69021" y="2897659"/>
            <a:chExt cx="12528731" cy="33258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6ED7940-825A-9C14-4C82-8C74EBB9B6D1}"/>
                </a:ext>
              </a:extLst>
            </p:cNvPr>
            <p:cNvGrpSpPr/>
            <p:nvPr/>
          </p:nvGrpSpPr>
          <p:grpSpPr>
            <a:xfrm>
              <a:off x="-69021" y="3167659"/>
              <a:ext cx="12528731" cy="3055882"/>
              <a:chOff x="-69021" y="3167659"/>
              <a:chExt cx="12528731" cy="305588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F6A3487-260B-D7CB-D6BB-25ECF12EE491}"/>
                  </a:ext>
                </a:extLst>
              </p:cNvPr>
              <p:cNvGrpSpPr/>
              <p:nvPr/>
            </p:nvGrpSpPr>
            <p:grpSpPr>
              <a:xfrm>
                <a:off x="-69021" y="3167659"/>
                <a:ext cx="12528731" cy="3055882"/>
                <a:chOff x="-40885" y="3167659"/>
                <a:chExt cx="12528731" cy="3055882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72CD768A-FA0B-849C-33C3-2F9BAFA816D9}"/>
                    </a:ext>
                  </a:extLst>
                </p:cNvPr>
                <p:cNvGrpSpPr/>
                <p:nvPr/>
              </p:nvGrpSpPr>
              <p:grpSpPr>
                <a:xfrm>
                  <a:off x="-40885" y="3167659"/>
                  <a:ext cx="12528731" cy="3055882"/>
                  <a:chOff x="-40885" y="3167659"/>
                  <a:chExt cx="12528731" cy="3055882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CF78649B-F053-AB24-13DA-FF490669ADD8}"/>
                      </a:ext>
                    </a:extLst>
                  </p:cNvPr>
                  <p:cNvGrpSpPr/>
                  <p:nvPr/>
                </p:nvGrpSpPr>
                <p:grpSpPr>
                  <a:xfrm>
                    <a:off x="-40885" y="3167659"/>
                    <a:ext cx="11132802" cy="3055882"/>
                    <a:chOff x="-60145" y="3130409"/>
                    <a:chExt cx="11132802" cy="3055882"/>
                  </a:xfrm>
                </p:grpSpPr>
                <p:grpSp>
                  <p:nvGrpSpPr>
                    <p:cNvPr id="25" name="Group 24">
                      <a:extLst>
                        <a:ext uri="{FF2B5EF4-FFF2-40B4-BE49-F238E27FC236}">
                          <a16:creationId xmlns:a16="http://schemas.microsoft.com/office/drawing/2014/main" id="{BE71251A-35EE-FEB2-43B1-3C00D16DD9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60145" y="3130409"/>
                      <a:ext cx="9538268" cy="3055882"/>
                      <a:chOff x="28571" y="3130409"/>
                      <a:chExt cx="9538268" cy="3055882"/>
                    </a:xfrm>
                  </p:grpSpPr>
                  <p:grpSp>
                    <p:nvGrpSpPr>
                      <p:cNvPr id="30" name="Group 29">
                        <a:extLst>
                          <a:ext uri="{FF2B5EF4-FFF2-40B4-BE49-F238E27FC236}">
                            <a16:creationId xmlns:a16="http://schemas.microsoft.com/office/drawing/2014/main" id="{72D4AE0F-6817-3BF6-789D-0F85F432531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571" y="3130409"/>
                        <a:ext cx="7134295" cy="3055882"/>
                        <a:chOff x="-60145" y="3111977"/>
                        <a:chExt cx="7134295" cy="3055882"/>
                      </a:xfrm>
                    </p:grpSpPr>
                    <p:grpSp>
                      <p:nvGrpSpPr>
                        <p:cNvPr id="37" name="Group 36">
                          <a:extLst>
                            <a:ext uri="{FF2B5EF4-FFF2-40B4-BE49-F238E27FC236}">
                              <a16:creationId xmlns:a16="http://schemas.microsoft.com/office/drawing/2014/main" id="{E09A856E-643D-72A2-4972-02BC3BC0A6F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60145" y="3697331"/>
                          <a:ext cx="7134295" cy="2470528"/>
                          <a:chOff x="-60145" y="1401664"/>
                          <a:chExt cx="7134295" cy="2470528"/>
                        </a:xfrm>
                      </p:grpSpPr>
                      <p:sp>
                        <p:nvSpPr>
                          <p:cNvPr id="40" name="Chevron 10">
                            <a:extLst>
                              <a:ext uri="{FF2B5EF4-FFF2-40B4-BE49-F238E27FC236}">
                                <a16:creationId xmlns:a16="http://schemas.microsoft.com/office/drawing/2014/main" id="{A4AB3454-0B71-B4B6-3ACB-4A36112E251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-60145" y="2358470"/>
                            <a:ext cx="2026334" cy="876189"/>
                          </a:xfrm>
                          <a:prstGeom prst="chevron">
                            <a:avLst/>
                          </a:prstGeom>
                          <a:gradFill flip="none" rotWithShape="1">
                            <a:gsLst>
                              <a:gs pos="0">
                                <a:srgbClr val="B81011"/>
                              </a:gs>
                              <a:gs pos="100000">
                                <a:srgbClr val="FFFFFF"/>
                              </a:gs>
                            </a:gsLst>
                            <a:lin ang="10800000" scaled="0"/>
                            <a:tileRect/>
                          </a:gradFill>
                          <a:ln w="6350" cap="flat" cmpd="sng" algn="ctr">
                            <a:solidFill>
                              <a:srgbClr val="0033A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2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33A0"/>
                                </a:solidFill>
                                <a:effectLst/>
                                <a:uLnTx/>
                                <a:uFillTx/>
                                <a:latin typeface="Times"/>
                                <a:ea typeface="+mn-ea"/>
                                <a:cs typeface="Times"/>
                              </a:rPr>
                              <a:t>Ongoing </a:t>
                            </a:r>
                          </a:p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2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33A0"/>
                                </a:solidFill>
                                <a:effectLst/>
                                <a:uLnTx/>
                                <a:uFillTx/>
                                <a:latin typeface="Times"/>
                                <a:ea typeface="+mn-ea"/>
                                <a:cs typeface="Times"/>
                              </a:rPr>
                              <a:t>12 T and 14 T short models </a:t>
                            </a:r>
                          </a:p>
                        </p:txBody>
                      </p:sp>
                      <p:sp>
                        <p:nvSpPr>
                          <p:cNvPr id="41" name="Chevron 11">
                            <a:extLst>
                              <a:ext uri="{FF2B5EF4-FFF2-40B4-BE49-F238E27FC236}">
                                <a16:creationId xmlns:a16="http://schemas.microsoft.com/office/drawing/2014/main" id="{B69C0464-2109-EC82-0F59-1ADFA79E322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274656" y="1401664"/>
                            <a:ext cx="2003109" cy="908681"/>
                          </a:xfrm>
                          <a:prstGeom prst="chevron">
                            <a:avLst/>
                          </a:prstGeom>
                          <a:gradFill flip="none" rotWithShape="1">
                            <a:gsLst>
                              <a:gs pos="0">
                                <a:srgbClr val="B81011"/>
                              </a:gs>
                              <a:gs pos="100000">
                                <a:srgbClr val="FFFFFF"/>
                              </a:gs>
                            </a:gsLst>
                            <a:lin ang="10800000" scaled="0"/>
                            <a:tileRect/>
                          </a:gradFill>
                          <a:ln w="6350" cap="flat" cmpd="sng" algn="ctr">
                            <a:solidFill>
                              <a:srgbClr val="0033A0"/>
                            </a:solidFill>
                            <a:prstDash val="solid"/>
                            <a:miter lim="800000"/>
                          </a:ln>
                          <a:effectLst/>
                        </p:spPr>
                        <p:txBody>
                          <a:bodyPr rtlCol="0" anchor="ctr"/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2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Times"/>
                                <a:ea typeface="+mn-ea"/>
                                <a:cs typeface="Times"/>
                              </a:rPr>
                              <a:t>Short model program on two selected designs</a:t>
                            </a:r>
                          </a:p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2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Times"/>
                                <a:ea typeface="+mn-ea"/>
                                <a:cs typeface="Times"/>
                              </a:rPr>
                              <a:t>(&gt;5 each type)</a:t>
                            </a:r>
                          </a:p>
                        </p:txBody>
                      </p:sp>
                      <p:cxnSp>
                        <p:nvCxnSpPr>
                          <p:cNvPr id="42" name="Straight Arrow Connector 41">
                            <a:extLst>
                              <a:ext uri="{FF2B5EF4-FFF2-40B4-BE49-F238E27FC236}">
                                <a16:creationId xmlns:a16="http://schemas.microsoft.com/office/drawing/2014/main" id="{46BC7C87-5CF5-E970-F56F-81430E6258D6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2848928" y="2358470"/>
                            <a:ext cx="0" cy="1002422"/>
                          </a:xfrm>
                          <a:prstGeom prst="straightConnector1">
                            <a:avLst/>
                          </a:prstGeom>
                          <a:noFill/>
                          <a:ln w="15875" cap="flat" cmpd="sng" algn="ctr">
                            <a:solidFill>
                              <a:srgbClr val="0033A0"/>
                            </a:solidFill>
                            <a:prstDash val="solid"/>
                            <a:miter lim="800000"/>
                            <a:tailEnd type="stealth"/>
                          </a:ln>
                          <a:effectLst/>
                        </p:spPr>
                      </p:cxnSp>
                      <p:grpSp>
                        <p:nvGrpSpPr>
                          <p:cNvPr id="43" name="Group 42">
                            <a:extLst>
                              <a:ext uri="{FF2B5EF4-FFF2-40B4-BE49-F238E27FC236}">
                                <a16:creationId xmlns:a16="http://schemas.microsoft.com/office/drawing/2014/main" id="{D33423CB-1131-AF86-E667-76913060869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532" y="3355492"/>
                            <a:ext cx="7067618" cy="516700"/>
                            <a:chOff x="6532" y="3355492"/>
                            <a:chExt cx="7067618" cy="516700"/>
                          </a:xfrm>
                        </p:grpSpPr>
                        <p:grpSp>
                          <p:nvGrpSpPr>
                            <p:cNvPr id="45" name="Group 44">
                              <a:extLst>
                                <a:ext uri="{FF2B5EF4-FFF2-40B4-BE49-F238E27FC236}">
                                  <a16:creationId xmlns:a16="http://schemas.microsoft.com/office/drawing/2014/main" id="{8CE40506-3A1B-4DA1-5D32-D8AF885A82F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4509" y="3355492"/>
                              <a:ext cx="7044918" cy="229268"/>
                              <a:chOff x="14509" y="3427500"/>
                              <a:chExt cx="7044918" cy="229268"/>
                            </a:xfrm>
                          </p:grpSpPr>
                          <p:sp>
                            <p:nvSpPr>
                              <p:cNvPr id="49" name="Rectangle 48">
                                <a:extLst>
                                  <a:ext uri="{FF2B5EF4-FFF2-40B4-BE49-F238E27FC236}">
                                    <a16:creationId xmlns:a16="http://schemas.microsoft.com/office/drawing/2014/main" id="{6EEAE40E-8BC9-EAA4-26E4-146A62699EE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4509" y="3427500"/>
                                <a:ext cx="396989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`25</a:t>
                                </a:r>
                              </a:p>
                            </p:txBody>
                          </p:sp>
                          <p:sp>
                            <p:nvSpPr>
                              <p:cNvPr id="50" name="Rectangle 49">
                                <a:extLst>
                                  <a:ext uri="{FF2B5EF4-FFF2-40B4-BE49-F238E27FC236}">
                                    <a16:creationId xmlns:a16="http://schemas.microsoft.com/office/drawing/2014/main" id="{21AF0654-599C-09C8-9A19-90E579BD594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19982" y="3435846"/>
                                <a:ext cx="396989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`26</a:t>
                                </a:r>
                              </a:p>
                            </p:txBody>
                          </p:sp>
                          <p:sp>
                            <p:nvSpPr>
                              <p:cNvPr id="51" name="Rectangle 50">
                                <a:extLst>
                                  <a:ext uri="{FF2B5EF4-FFF2-40B4-BE49-F238E27FC236}">
                                    <a16:creationId xmlns:a16="http://schemas.microsoft.com/office/drawing/2014/main" id="{58E5225B-9E22-8564-12E3-EBC66641D96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818528" y="3435846"/>
                                <a:ext cx="396989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`27</a:t>
                                </a:r>
                              </a:p>
                            </p:txBody>
                          </p:sp>
                          <p:sp>
                            <p:nvSpPr>
                              <p:cNvPr id="52" name="Rectangle 51">
                                <a:extLst>
                                  <a:ext uri="{FF2B5EF4-FFF2-40B4-BE49-F238E27FC236}">
                                    <a16:creationId xmlns:a16="http://schemas.microsoft.com/office/drawing/2014/main" id="{D2BEA75B-B35F-94FA-6D14-388CC3D44CE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224108" y="3435846"/>
                                <a:ext cx="396989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`28</a:t>
                                </a:r>
                              </a:p>
                            </p:txBody>
                          </p:sp>
                          <p:sp>
                            <p:nvSpPr>
                              <p:cNvPr id="53" name="Rectangle 52">
                                <a:extLst>
                                  <a:ext uri="{FF2B5EF4-FFF2-40B4-BE49-F238E27FC236}">
                                    <a16:creationId xmlns:a16="http://schemas.microsoft.com/office/drawing/2014/main" id="{2231DF04-0F8E-9170-581A-F1387974142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629688" y="3435846"/>
                                <a:ext cx="396989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`29</a:t>
                                </a:r>
                              </a:p>
                            </p:txBody>
                          </p:sp>
                          <p:sp>
                            <p:nvSpPr>
                              <p:cNvPr id="54" name="Rectangle 53">
                                <a:extLst>
                                  <a:ext uri="{FF2B5EF4-FFF2-40B4-BE49-F238E27FC236}">
                                    <a16:creationId xmlns:a16="http://schemas.microsoft.com/office/drawing/2014/main" id="{3EF7D870-165C-9B64-A72C-F5C2AE4242F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028239" y="3435846"/>
                                <a:ext cx="396989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`30</a:t>
                                </a:r>
                              </a:p>
                            </p:txBody>
                          </p:sp>
                          <p:sp>
                            <p:nvSpPr>
                              <p:cNvPr id="55" name="Rectangle 54">
                                <a:extLst>
                                  <a:ext uri="{FF2B5EF4-FFF2-40B4-BE49-F238E27FC236}">
                                    <a16:creationId xmlns:a16="http://schemas.microsoft.com/office/drawing/2014/main" id="{E717B8A0-5C33-907F-B157-8455CC7D6CB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425229" y="3435846"/>
                                <a:ext cx="396989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`31</a:t>
                                </a:r>
                              </a:p>
                            </p:txBody>
                          </p:sp>
                          <p:sp>
                            <p:nvSpPr>
                              <p:cNvPr id="56" name="Rectangle 55">
                                <a:extLst>
                                  <a:ext uri="{FF2B5EF4-FFF2-40B4-BE49-F238E27FC236}">
                                    <a16:creationId xmlns:a16="http://schemas.microsoft.com/office/drawing/2014/main" id="{24142D90-FAE7-2F1E-02D1-B499FE2F58C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833590" y="3436586"/>
                                <a:ext cx="444175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`32</a:t>
                                </a:r>
                              </a:p>
                            </p:txBody>
                          </p:sp>
                          <p:sp>
                            <p:nvSpPr>
                              <p:cNvPr id="57" name="Rectangle 56">
                                <a:extLst>
                                  <a:ext uri="{FF2B5EF4-FFF2-40B4-BE49-F238E27FC236}">
                                    <a16:creationId xmlns:a16="http://schemas.microsoft.com/office/drawing/2014/main" id="{6F3ECB33-978A-46E2-A0DC-E54D8862939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267338" y="3433808"/>
                                <a:ext cx="444175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`33</a:t>
                                </a:r>
                              </a:p>
                            </p:txBody>
                          </p:sp>
                          <p:sp>
                            <p:nvSpPr>
                              <p:cNvPr id="58" name="Rectangle 57">
                                <a:extLst>
                                  <a:ext uri="{FF2B5EF4-FFF2-40B4-BE49-F238E27FC236}">
                                    <a16:creationId xmlns:a16="http://schemas.microsoft.com/office/drawing/2014/main" id="{B0E68A75-260D-C368-6552-237B8390CCF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708487" y="3437263"/>
                                <a:ext cx="416011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`34</a:t>
                                </a:r>
                              </a:p>
                            </p:txBody>
                          </p:sp>
                          <p:sp>
                            <p:nvSpPr>
                              <p:cNvPr id="59" name="Rectangle 58">
                                <a:extLst>
                                  <a:ext uri="{FF2B5EF4-FFF2-40B4-BE49-F238E27FC236}">
                                    <a16:creationId xmlns:a16="http://schemas.microsoft.com/office/drawing/2014/main" id="{ECFC9A42-1C0C-70BD-B108-68F6B5CCC81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131349" y="3431367"/>
                                <a:ext cx="416011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`35</a:t>
                                </a:r>
                              </a:p>
                            </p:txBody>
                          </p:sp>
                          <p:sp>
                            <p:nvSpPr>
                              <p:cNvPr id="60" name="Rectangle 59">
                                <a:extLst>
                                  <a:ext uri="{FF2B5EF4-FFF2-40B4-BE49-F238E27FC236}">
                                    <a16:creationId xmlns:a16="http://schemas.microsoft.com/office/drawing/2014/main" id="{2824A9EA-5F8E-4C26-A5ED-775D8FBA295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554211" y="3433854"/>
                                <a:ext cx="416011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`36</a:t>
                                </a:r>
                              </a:p>
                            </p:txBody>
                          </p:sp>
                          <p:sp>
                            <p:nvSpPr>
                              <p:cNvPr id="61" name="Rectangle 60">
                                <a:extLst>
                                  <a:ext uri="{FF2B5EF4-FFF2-40B4-BE49-F238E27FC236}">
                                    <a16:creationId xmlns:a16="http://schemas.microsoft.com/office/drawing/2014/main" id="{A9350316-B594-F50A-25BF-0ED701A22F6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974570" y="3430742"/>
                                <a:ext cx="416011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`37</a:t>
                                </a:r>
                              </a:p>
                            </p:txBody>
                          </p:sp>
                          <p:sp>
                            <p:nvSpPr>
                              <p:cNvPr id="62" name="Rectangle 61">
                                <a:extLst>
                                  <a:ext uri="{FF2B5EF4-FFF2-40B4-BE49-F238E27FC236}">
                                    <a16:creationId xmlns:a16="http://schemas.microsoft.com/office/drawing/2014/main" id="{884592F7-1C67-D669-0351-178FBA883A5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394929" y="3433341"/>
                                <a:ext cx="416011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`38</a:t>
                                </a:r>
                              </a:p>
                            </p:txBody>
                          </p:sp>
                          <p:sp>
                            <p:nvSpPr>
                              <p:cNvPr id="63" name="Rectangle 62">
                                <a:extLst>
                                  <a:ext uri="{FF2B5EF4-FFF2-40B4-BE49-F238E27FC236}">
                                    <a16:creationId xmlns:a16="http://schemas.microsoft.com/office/drawing/2014/main" id="{1A922E28-5EC7-1438-8227-36C764AA98F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816245" y="3437324"/>
                                <a:ext cx="416011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`39</a:t>
                                </a:r>
                              </a:p>
                            </p:txBody>
                          </p:sp>
                          <p:sp>
                            <p:nvSpPr>
                              <p:cNvPr id="64" name="Rectangle 63">
                                <a:extLst>
                                  <a:ext uri="{FF2B5EF4-FFF2-40B4-BE49-F238E27FC236}">
                                    <a16:creationId xmlns:a16="http://schemas.microsoft.com/office/drawing/2014/main" id="{73754156-9BC9-E5A8-AFF0-33148C3F6D5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230797" y="3440744"/>
                                <a:ext cx="416011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`40</a:t>
                                </a:r>
                              </a:p>
                            </p:txBody>
                          </p:sp>
                          <p:sp>
                            <p:nvSpPr>
                              <p:cNvPr id="65" name="Rectangle 64">
                                <a:extLst>
                                  <a:ext uri="{FF2B5EF4-FFF2-40B4-BE49-F238E27FC236}">
                                    <a16:creationId xmlns:a16="http://schemas.microsoft.com/office/drawing/2014/main" id="{84A9A326-8503-465D-A6E9-A3831621030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662438" y="3433341"/>
                                <a:ext cx="396989" cy="216024"/>
                              </a:xfrm>
                              <a:prstGeom prst="rect">
                                <a:avLst/>
                              </a:prstGeom>
                              <a:solidFill>
                                <a:srgbClr val="2F2F2F">
                                  <a:lumMod val="20000"/>
                                  <a:lumOff val="80000"/>
                                </a:srgbClr>
                              </a:solidFill>
                              <a:ln w="6350" cap="flat" cmpd="sng" algn="ctr">
                                <a:solidFill>
                                  <a:srgbClr val="0033A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>
                                <a:defPPr>
                                  <a:defRPr lang="en-US"/>
                                </a:defPPr>
                                <a:lvl1pPr marL="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algn="l" defTabSz="914400" rtl="0" eaLnBrk="1" latinLnBrk="0" hangingPunct="1">
                                  <a:defRPr sz="1800" kern="1200">
                                    <a:solidFill>
                                      <a:schemeClr val="lt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pPr marL="0" marR="0" lvl="0" indent="0" algn="ctr" defTabSz="9144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r>
                                  <a:rPr kumimoji="0" lang="en-US" sz="12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Times"/>
                                    <a:ea typeface="+mn-ea"/>
                                    <a:cs typeface="Times"/>
                                  </a:rPr>
                                  <a:t>`41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46" name="Rectangle 45">
                              <a:extLst>
                                <a:ext uri="{FF2B5EF4-FFF2-40B4-BE49-F238E27FC236}">
                                  <a16:creationId xmlns:a16="http://schemas.microsoft.com/office/drawing/2014/main" id="{871BE1BA-B146-1EBA-1A64-49F688DA252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6532" y="3595193"/>
                              <a:ext cx="588768" cy="276999"/>
                            </a:xfrm>
                            <a:prstGeom prst="rect">
                              <a:avLst/>
                            </a:prstGeom>
                            <a:solidFill>
                              <a:srgbClr val="FFFFFF">
                                <a:lumMod val="75000"/>
                              </a:srgbClr>
                            </a:solidFill>
                            <a:ln w="6350" cap="flat" cmpd="sng" algn="ctr">
                              <a:solidFill>
                                <a:srgbClr val="0033A0"/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>
                              <a:defPPr>
                                <a:defRPr lang="en-US"/>
                              </a:defPPr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sz="1100" b="0" i="0" u="none" strike="noStrike" kern="1200" cap="none" spc="0" normalizeH="0" baseline="0" noProof="0" dirty="0" err="1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Times"/>
                                  <a:ea typeface="+mn-ea"/>
                                  <a:cs typeface="Times"/>
                                </a:rPr>
                                <a:t>RunIII</a:t>
                              </a:r>
                              <a:endParaRPr kumimoji="0" lang="en-US" sz="11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"/>
                                <a:ea typeface="+mn-ea"/>
                                <a:cs typeface="Times"/>
                              </a:endParaRPr>
                            </a:p>
                          </p:txBody>
                        </p:sp>
                        <p:sp>
                          <p:nvSpPr>
                            <p:cNvPr id="47" name="Rectangle 46">
                              <a:extLst>
                                <a:ext uri="{FF2B5EF4-FFF2-40B4-BE49-F238E27FC236}">
                                  <a16:creationId xmlns:a16="http://schemas.microsoft.com/office/drawing/2014/main" id="{5379386C-B77B-E48A-6D6B-F166AFA70FD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181585" y="3618603"/>
                              <a:ext cx="1526902" cy="244064"/>
                            </a:xfrm>
                            <a:prstGeom prst="rect">
                              <a:avLst/>
                            </a:prstGeom>
                            <a:solidFill>
                              <a:srgbClr val="FFFFFF">
                                <a:lumMod val="75000"/>
                              </a:srgbClr>
                            </a:solidFill>
                            <a:ln w="6350" cap="flat" cmpd="sng" algn="ctr">
                              <a:solidFill>
                                <a:srgbClr val="0033A0"/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>
                              <a:defPPr>
                                <a:defRPr lang="en-US"/>
                              </a:defPPr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sz="12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Times"/>
                                  <a:ea typeface="+mn-ea"/>
                                  <a:cs typeface="Times"/>
                                </a:rPr>
                                <a:t>HL-LHC </a:t>
                              </a:r>
                              <a:r>
                                <a:rPr kumimoji="0" lang="en-US" sz="1200" b="0" i="0" u="none" strike="noStrike" kern="1200" cap="none" spc="0" normalizeH="0" baseline="0" noProof="0" dirty="0" err="1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Times"/>
                                  <a:ea typeface="+mn-ea"/>
                                  <a:cs typeface="Times"/>
                                </a:rPr>
                                <a:t>RunIV</a:t>
                              </a:r>
                              <a:endParaRPr kumimoji="0" lang="en-US" sz="12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"/>
                                <a:ea typeface="+mn-ea"/>
                                <a:cs typeface="Times"/>
                              </a:endParaRPr>
                            </a:p>
                          </p:txBody>
                        </p:sp>
                        <p:sp>
                          <p:nvSpPr>
                            <p:cNvPr id="48" name="Rectangle 47">
                              <a:extLst>
                                <a:ext uri="{FF2B5EF4-FFF2-40B4-BE49-F238E27FC236}">
                                  <a16:creationId xmlns:a16="http://schemas.microsoft.com/office/drawing/2014/main" id="{01A744A6-9854-49A9-935F-26FED4DE831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554211" y="3621799"/>
                              <a:ext cx="2519939" cy="250393"/>
                            </a:xfrm>
                            <a:prstGeom prst="rect">
                              <a:avLst/>
                            </a:prstGeom>
                            <a:solidFill>
                              <a:srgbClr val="FFFFFF">
                                <a:lumMod val="75000"/>
                              </a:srgbClr>
                            </a:solidFill>
                            <a:ln w="6350" cap="flat" cmpd="sng" algn="ctr">
                              <a:solidFill>
                                <a:srgbClr val="0033A0"/>
                              </a:solidFill>
                              <a:prstDash val="solid"/>
                              <a:miter lim="800000"/>
                            </a:ln>
                            <a:effectLst/>
                          </p:spPr>
                          <p:txBody>
                            <a:bodyPr rtlCol="0" anchor="ctr"/>
                            <a:lstStyle>
                              <a:defPPr>
                                <a:defRPr lang="en-US"/>
                              </a:defPPr>
                              <a:lvl1pPr marL="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algn="l" defTabSz="914400" rtl="0" eaLnBrk="1" latinLnBrk="0" hangingPunct="1">
                                <a:defRPr sz="1800" kern="1200">
                                  <a:solidFill>
                                    <a:schemeClr val="lt1"/>
                                  </a:solidFill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sz="12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Times"/>
                                  <a:ea typeface="+mn-ea"/>
                                  <a:cs typeface="Times"/>
                                </a:rPr>
                                <a:t>HL-LHC </a:t>
                              </a:r>
                              <a:r>
                                <a:rPr kumimoji="0" lang="en-US" sz="1200" b="0" i="0" u="none" strike="noStrike" kern="1200" cap="none" spc="0" normalizeH="0" baseline="0" noProof="0" dirty="0" err="1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Times"/>
                                  <a:ea typeface="+mn-ea"/>
                                  <a:cs typeface="Times"/>
                                </a:rPr>
                                <a:t>RunV</a:t>
                              </a:r>
                              <a:endParaRPr kumimoji="0" lang="en-US" sz="12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"/>
                                <a:ea typeface="+mn-ea"/>
                                <a:cs typeface="Time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4" name="TextBox 13">
                            <a:extLst>
                              <a:ext uri="{FF2B5EF4-FFF2-40B4-BE49-F238E27FC236}">
                                <a16:creationId xmlns:a16="http://schemas.microsoft.com/office/drawing/2014/main" id="{08BA0FAE-CA22-2EAA-23BE-64C3DA9C4639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848928" y="2578685"/>
                            <a:ext cx="1928733" cy="523220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0033A0"/>
                            </a:solidFill>
                          </a:ln>
                        </p:spPr>
                        <p:txBody>
                          <a:bodyPr wrap="none" rtlCol="0">
                            <a:spAutoFit/>
                          </a:bodyPr>
                          <a:lstStyle>
                            <a:defPPr>
                              <a:defRPr lang="en-US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4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"/>
                                <a:ea typeface="+mn-ea"/>
                                <a:cs typeface="Times"/>
                              </a:rPr>
                              <a:t>Selection of final design </a:t>
                            </a:r>
                          </a:p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40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Times"/>
                                <a:ea typeface="+mn-ea"/>
                                <a:cs typeface="Times"/>
                              </a:rPr>
                              <a:t>to start long magnets</a:t>
                            </a:r>
                          </a:p>
                        </p:txBody>
                      </p:sp>
                    </p:grpSp>
                    <p:sp>
                      <p:nvSpPr>
                        <p:cNvPr id="38" name="Chevron 7">
                          <a:extLst>
                            <a:ext uri="{FF2B5EF4-FFF2-40B4-BE49-F238E27FC236}">
                              <a16:creationId xmlns:a16="http://schemas.microsoft.com/office/drawing/2014/main" id="{E1D16233-C50C-C432-2203-E916678659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077397" y="3111977"/>
                          <a:ext cx="2252612" cy="788891"/>
                        </a:xfrm>
                        <a:prstGeom prst="chevron">
                          <a:avLst/>
                        </a:prstGeom>
                        <a:gradFill flip="none" rotWithShape="1">
                          <a:gsLst>
                            <a:gs pos="0">
                              <a:srgbClr val="B81011"/>
                            </a:gs>
                            <a:gs pos="100000">
                              <a:srgbClr val="FFFFFF"/>
                            </a:gs>
                          </a:gsLst>
                          <a:lin ang="10800000" scaled="0"/>
                          <a:tileRect/>
                        </a:gradFill>
                        <a:ln w="6350" cap="flat" cmpd="sng" algn="ctr">
                          <a:solidFill>
                            <a:srgbClr val="0033A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Times"/>
                              <a:ea typeface="+mn-ea"/>
                              <a:cs typeface="Times"/>
                            </a:rPr>
                            <a:t>5-m-long prototypes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Times"/>
                              <a:ea typeface="+mn-ea"/>
                              <a:cs typeface="Times"/>
                            </a:rPr>
                            <a:t>(&gt;5 each type)</a:t>
                          </a:r>
                        </a:p>
                      </p:txBody>
                    </p:sp>
                    <p:sp>
                      <p:nvSpPr>
                        <p:cNvPr id="39" name="Chevron 8">
                          <a:extLst>
                            <a:ext uri="{FF2B5EF4-FFF2-40B4-BE49-F238E27FC236}">
                              <a16:creationId xmlns:a16="http://schemas.microsoft.com/office/drawing/2014/main" id="{406E967B-1ED7-47C9-58D8-195F1B82AE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777661" y="3977647"/>
                          <a:ext cx="2252612" cy="788891"/>
                        </a:xfrm>
                        <a:prstGeom prst="chevron">
                          <a:avLst/>
                        </a:prstGeom>
                        <a:gradFill flip="none" rotWithShape="1">
                          <a:gsLst>
                            <a:gs pos="0">
                              <a:srgbClr val="B81011"/>
                            </a:gs>
                            <a:gs pos="100000">
                              <a:srgbClr val="FFFFFF"/>
                            </a:gs>
                          </a:gsLst>
                          <a:lin ang="10800000" scaled="0"/>
                          <a:tileRect/>
                        </a:gradFill>
                        <a:ln w="6350" cap="flat" cmpd="sng" algn="ctr">
                          <a:solidFill>
                            <a:srgbClr val="0033A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>
                          <a:defPPr>
                            <a:defRPr lang="en-US"/>
                          </a:defPPr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Times"/>
                              <a:ea typeface="+mn-ea"/>
                              <a:cs typeface="Times"/>
                            </a:rPr>
                            <a:t>15 m long prototypes (&gt;5)</a:t>
                          </a:r>
                        </a:p>
                      </p:txBody>
                    </p:sp>
                  </p:grpSp>
                  <p:sp>
                    <p:nvSpPr>
                      <p:cNvPr id="31" name="Rectangle 30">
                        <a:extLst>
                          <a:ext uri="{FF2B5EF4-FFF2-40B4-BE49-F238E27FC236}">
                            <a16:creationId xmlns:a16="http://schemas.microsoft.com/office/drawing/2014/main" id="{E46B9820-1E2B-A8BC-45F5-9E60468705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5647" y="5668911"/>
                        <a:ext cx="396989" cy="216024"/>
                      </a:xfrm>
                      <a:prstGeom prst="rect">
                        <a:avLst/>
                      </a:prstGeom>
                      <a:solidFill>
                        <a:srgbClr val="2F2F2F">
                          <a:lumMod val="20000"/>
                          <a:lumOff val="80000"/>
                        </a:srgbClr>
                      </a:solidFill>
                      <a:ln w="6350" cap="flat" cmpd="sng" algn="ctr">
                        <a:solidFill>
                          <a:srgbClr val="0033A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"/>
                            <a:ea typeface="+mn-ea"/>
                            <a:cs typeface="Times"/>
                          </a:rPr>
                          <a:t>`42</a:t>
                        </a:r>
                      </a:p>
                    </p:txBody>
                  </p:sp>
                  <p:sp>
                    <p:nvSpPr>
                      <p:cNvPr id="32" name="Rectangle 31">
                        <a:extLst>
                          <a:ext uri="{FF2B5EF4-FFF2-40B4-BE49-F238E27FC236}">
                            <a16:creationId xmlns:a16="http://schemas.microsoft.com/office/drawing/2014/main" id="{AA099853-75F7-86E2-6D4D-72E779532C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299" y="5669044"/>
                        <a:ext cx="396989" cy="216024"/>
                      </a:xfrm>
                      <a:prstGeom prst="rect">
                        <a:avLst/>
                      </a:prstGeom>
                      <a:solidFill>
                        <a:srgbClr val="2F2F2F">
                          <a:lumMod val="20000"/>
                          <a:lumOff val="80000"/>
                        </a:srgbClr>
                      </a:solidFill>
                      <a:ln w="6350" cap="flat" cmpd="sng" algn="ctr">
                        <a:solidFill>
                          <a:srgbClr val="0033A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"/>
                            <a:ea typeface="+mn-ea"/>
                            <a:cs typeface="Times"/>
                          </a:rPr>
                          <a:t>`43</a:t>
                        </a:r>
                      </a:p>
                    </p:txBody>
                  </p:sp>
                  <p:sp>
                    <p:nvSpPr>
                      <p:cNvPr id="33" name="Rectangle 32">
                        <a:extLst>
                          <a:ext uri="{FF2B5EF4-FFF2-40B4-BE49-F238E27FC236}">
                            <a16:creationId xmlns:a16="http://schemas.microsoft.com/office/drawing/2014/main" id="{3D369E33-9D25-CEC2-3CE9-3D3E476E1F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2468" y="5667957"/>
                        <a:ext cx="396989" cy="216024"/>
                      </a:xfrm>
                      <a:prstGeom prst="rect">
                        <a:avLst/>
                      </a:prstGeom>
                      <a:solidFill>
                        <a:srgbClr val="2F2F2F">
                          <a:lumMod val="20000"/>
                          <a:lumOff val="80000"/>
                        </a:srgbClr>
                      </a:solidFill>
                      <a:ln w="6350" cap="flat" cmpd="sng" algn="ctr">
                        <a:solidFill>
                          <a:srgbClr val="0033A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"/>
                            <a:ea typeface="+mn-ea"/>
                            <a:cs typeface="Times"/>
                          </a:rPr>
                          <a:t>`44</a:t>
                        </a:r>
                      </a:p>
                    </p:txBody>
                  </p:sp>
                  <p:sp>
                    <p:nvSpPr>
                      <p:cNvPr id="34" name="Rectangle 33">
                        <a:extLst>
                          <a:ext uri="{FF2B5EF4-FFF2-40B4-BE49-F238E27FC236}">
                            <a16:creationId xmlns:a16="http://schemas.microsoft.com/office/drawing/2014/main" id="{907124B1-7FCB-030B-2E80-4FDBDD4CF9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67840" y="5668911"/>
                        <a:ext cx="396989" cy="216024"/>
                      </a:xfrm>
                      <a:prstGeom prst="rect">
                        <a:avLst/>
                      </a:prstGeom>
                      <a:solidFill>
                        <a:srgbClr val="2F2F2F">
                          <a:lumMod val="20000"/>
                          <a:lumOff val="80000"/>
                        </a:srgbClr>
                      </a:solidFill>
                      <a:ln w="6350" cap="flat" cmpd="sng" algn="ctr">
                        <a:solidFill>
                          <a:srgbClr val="0033A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"/>
                            <a:ea typeface="+mn-ea"/>
                            <a:cs typeface="Times"/>
                          </a:rPr>
                          <a:t>`45</a:t>
                        </a:r>
                      </a:p>
                    </p:txBody>
                  </p:sp>
                  <p:sp>
                    <p:nvSpPr>
                      <p:cNvPr id="35" name="Rectangle 34">
                        <a:extLst>
                          <a:ext uri="{FF2B5EF4-FFF2-40B4-BE49-F238E27FC236}">
                            <a16:creationId xmlns:a16="http://schemas.microsoft.com/office/drawing/2014/main" id="{321AB977-3D8C-93D6-D2C4-B0BFC39BD5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64829" y="5668911"/>
                        <a:ext cx="396989" cy="216024"/>
                      </a:xfrm>
                      <a:prstGeom prst="rect">
                        <a:avLst/>
                      </a:prstGeom>
                      <a:solidFill>
                        <a:srgbClr val="2F2F2F">
                          <a:lumMod val="20000"/>
                          <a:lumOff val="80000"/>
                        </a:srgbClr>
                      </a:solidFill>
                      <a:ln w="6350" cap="flat" cmpd="sng" algn="ctr">
                        <a:solidFill>
                          <a:srgbClr val="0033A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"/>
                            <a:ea typeface="+mn-ea"/>
                            <a:cs typeface="Times"/>
                          </a:rPr>
                          <a:t>`46</a:t>
                        </a:r>
                      </a:p>
                    </p:txBody>
                  </p:sp>
                  <p:sp>
                    <p:nvSpPr>
                      <p:cNvPr id="36" name="Rectangle 35">
                        <a:extLst>
                          <a:ext uri="{FF2B5EF4-FFF2-40B4-BE49-F238E27FC236}">
                            <a16:creationId xmlns:a16="http://schemas.microsoft.com/office/drawing/2014/main" id="{5973ACB0-0192-CFB9-6B11-932D8B9B48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850" y="5668542"/>
                        <a:ext cx="396989" cy="216024"/>
                      </a:xfrm>
                      <a:prstGeom prst="rect">
                        <a:avLst/>
                      </a:prstGeom>
                      <a:solidFill>
                        <a:srgbClr val="2F2F2F">
                          <a:lumMod val="20000"/>
                          <a:lumOff val="80000"/>
                        </a:srgbClr>
                      </a:solidFill>
                      <a:ln w="6350" cap="flat" cmpd="sng" algn="ctr">
                        <a:solidFill>
                          <a:srgbClr val="0033A0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"/>
                            <a:ea typeface="+mn-ea"/>
                            <a:cs typeface="Times"/>
                          </a:rPr>
                          <a:t>`47</a:t>
                        </a:r>
                      </a:p>
                    </p:txBody>
                  </p:sp>
                </p:grp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955F0156-7511-1334-EA8E-22C09D643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86604" y="5672699"/>
                      <a:ext cx="396989" cy="216024"/>
                    </a:xfrm>
                    <a:prstGeom prst="rect">
                      <a:avLst/>
                    </a:prstGeom>
                    <a:solidFill>
                      <a:srgbClr val="2F2F2F">
                        <a:lumMod val="20000"/>
                        <a:lumOff val="80000"/>
                      </a:srgbClr>
                    </a:solidFill>
                    <a:ln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"/>
                          <a:ea typeface="+mn-ea"/>
                          <a:cs typeface="Times"/>
                        </a:rPr>
                        <a:t>`48</a:t>
                      </a:r>
                    </a:p>
                  </p:txBody>
                </p:sp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ABEF245B-2C80-0325-99BF-066A600CE8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1625" y="5676598"/>
                      <a:ext cx="396989" cy="216024"/>
                    </a:xfrm>
                    <a:prstGeom prst="rect">
                      <a:avLst/>
                    </a:prstGeom>
                    <a:solidFill>
                      <a:srgbClr val="2F2F2F">
                        <a:lumMod val="20000"/>
                        <a:lumOff val="80000"/>
                      </a:srgbClr>
                    </a:solidFill>
                    <a:ln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"/>
                          <a:ea typeface="+mn-ea"/>
                          <a:cs typeface="Times"/>
                        </a:rPr>
                        <a:t>`49</a:t>
                      </a:r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F7E161B6-27A8-4540-09F4-5AD351D2F2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78679" y="5675470"/>
                      <a:ext cx="396989" cy="216024"/>
                    </a:xfrm>
                    <a:prstGeom prst="rect">
                      <a:avLst/>
                    </a:prstGeom>
                    <a:solidFill>
                      <a:srgbClr val="2F2F2F">
                        <a:lumMod val="20000"/>
                        <a:lumOff val="80000"/>
                      </a:srgbClr>
                    </a:solidFill>
                    <a:ln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"/>
                          <a:ea typeface="+mn-ea"/>
                          <a:cs typeface="Times"/>
                        </a:rPr>
                        <a:t>`50</a:t>
                      </a:r>
                    </a:p>
                  </p:txBody>
                </p: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2A0B5906-698F-B9FD-7C73-8265EED3CF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75668" y="5675842"/>
                      <a:ext cx="396989" cy="216024"/>
                    </a:xfrm>
                    <a:prstGeom prst="rect">
                      <a:avLst/>
                    </a:prstGeom>
                    <a:solidFill>
                      <a:srgbClr val="2F2F2F">
                        <a:lumMod val="20000"/>
                        <a:lumOff val="80000"/>
                      </a:srgbClr>
                    </a:solidFill>
                    <a:ln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"/>
                          <a:ea typeface="+mn-ea"/>
                          <a:cs typeface="Times"/>
                        </a:rPr>
                        <a:t>`51</a:t>
                      </a:r>
                    </a:p>
                  </p:txBody>
                </p:sp>
              </p:grpSp>
              <p:sp>
                <p:nvSpPr>
                  <p:cNvPr id="20" name="Chevron 41">
                    <a:extLst>
                      <a:ext uri="{FF2B5EF4-FFF2-40B4-BE49-F238E27FC236}">
                        <a16:creationId xmlns:a16="http://schemas.microsoft.com/office/drawing/2014/main" id="{38625776-CC82-B119-C14A-630CCDB8BE7E}"/>
                      </a:ext>
                    </a:extLst>
                  </p:cNvPr>
                  <p:cNvSpPr/>
                  <p:nvPr/>
                </p:nvSpPr>
                <p:spPr>
                  <a:xfrm>
                    <a:off x="6616273" y="3172563"/>
                    <a:ext cx="2252604" cy="779000"/>
                  </a:xfrm>
                  <a:prstGeom prst="chevron">
                    <a:avLst/>
                  </a:prstGeom>
                  <a:gradFill flip="none" rotWithShape="1">
                    <a:gsLst>
                      <a:gs pos="0">
                        <a:srgbClr val="B81011"/>
                      </a:gs>
                      <a:gs pos="100000">
                        <a:srgbClr val="FFFFFF"/>
                      </a:gs>
                    </a:gsLst>
                    <a:lin ang="10800000" scaled="0"/>
                    <a:tileRect/>
                  </a:gradFill>
                  <a:ln w="6350" cap="flat" cmpd="sng" algn="ctr">
                    <a:solidFill>
                      <a:srgbClr val="0033A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"/>
                        <a:ea typeface="+mn-ea"/>
                        <a:cs typeface="Times"/>
                      </a:rPr>
                      <a:t>Industrialization (pre-series magnets)</a:t>
                    </a:r>
                  </a:p>
                </p:txBody>
              </p:sp>
              <p:sp>
                <p:nvSpPr>
                  <p:cNvPr id="21" name="Chevron 42">
                    <a:extLst>
                      <a:ext uri="{FF2B5EF4-FFF2-40B4-BE49-F238E27FC236}">
                        <a16:creationId xmlns:a16="http://schemas.microsoft.com/office/drawing/2014/main" id="{57CFC45C-D79B-75A1-58C6-D6F47B465945}"/>
                      </a:ext>
                    </a:extLst>
                  </p:cNvPr>
                  <p:cNvSpPr/>
                  <p:nvPr/>
                </p:nvSpPr>
                <p:spPr>
                  <a:xfrm>
                    <a:off x="8333978" y="4221495"/>
                    <a:ext cx="3710311" cy="580936"/>
                  </a:xfrm>
                  <a:prstGeom prst="chevron">
                    <a:avLst/>
                  </a:prstGeom>
                  <a:gradFill flip="none" rotWithShape="1">
                    <a:gsLst>
                      <a:gs pos="0">
                        <a:srgbClr val="B81011"/>
                      </a:gs>
                      <a:gs pos="100000">
                        <a:srgbClr val="FFFFFF"/>
                      </a:gs>
                    </a:gsLst>
                    <a:lin ang="10800000" scaled="0"/>
                    <a:tileRect/>
                  </a:gradFill>
                  <a:ln w="6350" cap="flat" cmpd="sng" algn="ctr">
                    <a:solidFill>
                      <a:srgbClr val="0033A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Times"/>
                        <a:ea typeface="+mn-ea"/>
                        <a:cs typeface="Times"/>
                      </a:rPr>
                      <a:t>Production and test</a:t>
                    </a:r>
                  </a:p>
                </p:txBody>
              </p:sp>
              <p:sp>
                <p:nvSpPr>
                  <p:cNvPr id="22" name="Chevron 43">
                    <a:extLst>
                      <a:ext uri="{FF2B5EF4-FFF2-40B4-BE49-F238E27FC236}">
                        <a16:creationId xmlns:a16="http://schemas.microsoft.com/office/drawing/2014/main" id="{E83503D9-4039-563A-2274-F68B444ED684}"/>
                      </a:ext>
                    </a:extLst>
                  </p:cNvPr>
                  <p:cNvSpPr/>
                  <p:nvPr/>
                </p:nvSpPr>
                <p:spPr>
                  <a:xfrm>
                    <a:off x="8868877" y="5060445"/>
                    <a:ext cx="3618969" cy="580935"/>
                  </a:xfrm>
                  <a:prstGeom prst="chevron">
                    <a:avLst/>
                  </a:prstGeom>
                  <a:gradFill flip="none" rotWithShape="1">
                    <a:gsLst>
                      <a:gs pos="0">
                        <a:srgbClr val="B81011"/>
                      </a:gs>
                      <a:gs pos="100000">
                        <a:srgbClr val="FFFFFF"/>
                      </a:gs>
                    </a:gsLst>
                    <a:lin ang="10800000" scaled="0"/>
                    <a:tileRect/>
                  </a:gradFill>
                  <a:ln w="6350" cap="flat" cmpd="sng" algn="ctr">
                    <a:solidFill>
                      <a:srgbClr val="0033A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Times"/>
                        <a:ea typeface="+mn-ea"/>
                        <a:cs typeface="Times"/>
                      </a:rPr>
                      <a:t>Installation and commissioning</a:t>
                    </a:r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52F94FC6-AB79-BF88-2D30-BDC4D76CDE71}"/>
                      </a:ext>
                    </a:extLst>
                  </p:cNvPr>
                  <p:cNvSpPr/>
                  <p:nvPr/>
                </p:nvSpPr>
                <p:spPr>
                  <a:xfrm>
                    <a:off x="11084883" y="5712635"/>
                    <a:ext cx="396989" cy="216024"/>
                  </a:xfrm>
                  <a:prstGeom prst="rect">
                    <a:avLst/>
                  </a:prstGeom>
                  <a:solidFill>
                    <a:srgbClr val="2F2F2F">
                      <a:lumMod val="20000"/>
                      <a:lumOff val="80000"/>
                    </a:srgbClr>
                  </a:solidFill>
                  <a:ln w="6350" cap="flat" cmpd="sng" algn="ctr">
                    <a:solidFill>
                      <a:srgbClr val="0033A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"/>
                        <a:ea typeface="+mn-ea"/>
                        <a:cs typeface="Times"/>
                      </a:rPr>
                      <a:t>`52</a:t>
                    </a:r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1ECFD560-D14E-64AF-C602-D345B0D8FCD8}"/>
                      </a:ext>
                    </a:extLst>
                  </p:cNvPr>
                  <p:cNvSpPr/>
                  <p:nvPr/>
                </p:nvSpPr>
                <p:spPr>
                  <a:xfrm>
                    <a:off x="11474838" y="5714619"/>
                    <a:ext cx="396989" cy="216024"/>
                  </a:xfrm>
                  <a:prstGeom prst="rect">
                    <a:avLst/>
                  </a:prstGeom>
                  <a:solidFill>
                    <a:srgbClr val="2F2F2F">
                      <a:lumMod val="20000"/>
                      <a:lumOff val="80000"/>
                    </a:srgbClr>
                  </a:solidFill>
                  <a:ln w="6350" cap="flat" cmpd="sng" algn="ctr">
                    <a:solidFill>
                      <a:srgbClr val="0033A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"/>
                        <a:ea typeface="+mn-ea"/>
                        <a:cs typeface="Times"/>
                      </a:rPr>
                      <a:t>`53</a:t>
                    </a: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C4BBE9C9-C1B9-605A-6FF2-961A452A245C}"/>
                    </a:ext>
                  </a:extLst>
                </p:cNvPr>
                <p:cNvSpPr/>
                <p:nvPr/>
              </p:nvSpPr>
              <p:spPr>
                <a:xfrm>
                  <a:off x="11858855" y="5712241"/>
                  <a:ext cx="396989" cy="216024"/>
                </a:xfrm>
                <a:prstGeom prst="rect">
                  <a:avLst/>
                </a:prstGeom>
                <a:solidFill>
                  <a:srgbClr val="2F2F2F">
                    <a:lumMod val="20000"/>
                    <a:lumOff val="80000"/>
                  </a:srgbClr>
                </a:solidFill>
                <a:ln w="6350" cap="flat" cmpd="sng" algn="ctr">
                  <a:solidFill>
                    <a:srgbClr val="0033A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"/>
                      <a:ea typeface="+mn-ea"/>
                      <a:cs typeface="Times"/>
                    </a:rPr>
                    <a:t>`54</a:t>
                  </a:r>
                </a:p>
              </p:txBody>
            </p:sp>
          </p:grp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918DBC6-25F9-AEEA-10A5-26F45ECE3A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64876" y="4930034"/>
                <a:ext cx="3953" cy="779001"/>
              </a:xfrm>
              <a:prstGeom prst="straightConnector1">
                <a:avLst/>
              </a:prstGeom>
              <a:noFill/>
              <a:ln w="15875" cap="flat" cmpd="sng" algn="ctr">
                <a:solidFill>
                  <a:srgbClr val="0033A0"/>
                </a:solidFill>
                <a:prstDash val="solid"/>
                <a:miter lim="800000"/>
                <a:tailEnd type="stealth"/>
              </a:ln>
              <a:effectLst/>
            </p:spPr>
          </p:cxnSp>
          <p:sp>
            <p:nvSpPr>
              <p:cNvPr id="16" name="TextBox 60">
                <a:extLst>
                  <a:ext uri="{FF2B5EF4-FFF2-40B4-BE49-F238E27FC236}">
                    <a16:creationId xmlns:a16="http://schemas.microsoft.com/office/drawing/2014/main" id="{8C9F535F-E9EF-B61B-E959-C3AC92C8E3DD}"/>
                  </a:ext>
                </a:extLst>
              </p:cNvPr>
              <p:cNvSpPr txBox="1"/>
              <p:nvPr/>
            </p:nvSpPr>
            <p:spPr>
              <a:xfrm>
                <a:off x="6752071" y="5075844"/>
                <a:ext cx="1112805" cy="523220"/>
              </a:xfrm>
              <a:prstGeom prst="rect">
                <a:avLst/>
              </a:prstGeom>
              <a:noFill/>
              <a:ln w="12700">
                <a:solidFill>
                  <a:srgbClr val="0033A0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rPr>
                  <a:t>Tender 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"/>
                    <a:ea typeface="+mn-ea"/>
                    <a:cs typeface="Times"/>
                  </a:rPr>
                  <a:t>for the series</a:t>
                </a:r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1F40B7D-9391-01DC-D99B-65A1202BBE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0812" y="2897659"/>
              <a:ext cx="0" cy="2797137"/>
            </a:xfrm>
            <a:prstGeom prst="straightConnector1">
              <a:avLst/>
            </a:prstGeom>
            <a:noFill/>
            <a:ln w="15875" cap="flat" cmpd="sng" algn="ctr">
              <a:solidFill>
                <a:srgbClr val="0033A0"/>
              </a:solidFill>
              <a:prstDash val="solid"/>
              <a:miter lim="800000"/>
              <a:tailEnd type="stealth"/>
            </a:ln>
            <a:effectLst/>
          </p:spPr>
        </p:cxnSp>
        <p:sp>
          <p:nvSpPr>
            <p:cNvPr id="13" name="TextBox 37">
              <a:extLst>
                <a:ext uri="{FF2B5EF4-FFF2-40B4-BE49-F238E27FC236}">
                  <a16:creationId xmlns:a16="http://schemas.microsoft.com/office/drawing/2014/main" id="{A0A8C373-652A-C2FB-9F77-164A04FE0CD4}"/>
                </a:ext>
              </a:extLst>
            </p:cNvPr>
            <p:cNvSpPr txBox="1"/>
            <p:nvPr/>
          </p:nvSpPr>
          <p:spPr>
            <a:xfrm>
              <a:off x="1622458" y="3053758"/>
              <a:ext cx="1191236" cy="523220"/>
            </a:xfrm>
            <a:prstGeom prst="rect">
              <a:avLst/>
            </a:prstGeom>
            <a:noFill/>
            <a:ln w="12700">
              <a:solidFill>
                <a:srgbClr val="0033A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First selection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/>
                  <a:ea typeface="+mn-ea"/>
                  <a:cs typeface="Times"/>
                </a:rPr>
                <a:t>of design </a:t>
              </a: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16D6FB9-F57A-179C-6B06-2BFD183E6E77}"/>
              </a:ext>
            </a:extLst>
          </p:cNvPr>
          <p:cNvCxnSpPr>
            <a:cxnSpLocks/>
          </p:cNvCxnSpPr>
          <p:nvPr/>
        </p:nvCxnSpPr>
        <p:spPr>
          <a:xfrm flipV="1">
            <a:off x="3570296" y="3884338"/>
            <a:ext cx="0" cy="1850188"/>
          </a:xfrm>
          <a:prstGeom prst="straightConnector1">
            <a:avLst/>
          </a:prstGeom>
          <a:noFill/>
          <a:ln w="6350" cap="flat" cmpd="sng" algn="ctr">
            <a:solidFill>
              <a:srgbClr val="0033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" name="TextBox 72">
            <a:extLst>
              <a:ext uri="{FF2B5EF4-FFF2-40B4-BE49-F238E27FC236}">
                <a16:creationId xmlns:a16="http://schemas.microsoft.com/office/drawing/2014/main" id="{9F739824-BA26-43CC-49D1-B5BB4F509C8C}"/>
              </a:ext>
            </a:extLst>
          </p:cNvPr>
          <p:cNvSpPr txBox="1"/>
          <p:nvPr/>
        </p:nvSpPr>
        <p:spPr>
          <a:xfrm>
            <a:off x="3582239" y="4023914"/>
            <a:ext cx="745303" cy="646331"/>
          </a:xfrm>
          <a:prstGeom prst="rect">
            <a:avLst/>
          </a:prstGeom>
          <a:noFill/>
          <a:ln>
            <a:solidFill>
              <a:srgbClr val="0033A0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Feedback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HL-LHC </a:t>
            </a: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operation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8E88AD7-8FAE-1948-1888-25166E90111B}"/>
              </a:ext>
            </a:extLst>
          </p:cNvPr>
          <p:cNvSpPr txBox="1"/>
          <p:nvPr/>
        </p:nvSpPr>
        <p:spPr>
          <a:xfrm>
            <a:off x="66677" y="822591"/>
            <a:ext cx="12230052" cy="1765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00"/>
              </a:spcAft>
              <a:buClr>
                <a:srgbClr val="1C446A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 the design by 2028/29 (first indications from HFM tests in 2026-2027)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00"/>
              </a:spcAft>
              <a:buClr>
                <a:srgbClr val="1C446A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 model program to verify reproducibility and optimize manufacturing processes: in 2029-2031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00"/>
              </a:spcAft>
              <a:buClr>
                <a:srgbClr val="1C446A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Scaling in length in two steps: TRL 7 achieved between 2032 and 2040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00"/>
              </a:spcAft>
              <a:buClr>
                <a:srgbClr val="1C446A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Industrialization for final magnets, with pre-series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00"/>
              </a:spcAft>
              <a:buClr>
                <a:srgbClr val="1C446A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years of production, installation and commissioning in parallel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8773D6C-AE60-9633-6ED6-3397115F1A4A}"/>
              </a:ext>
            </a:extLst>
          </p:cNvPr>
          <p:cNvSpPr txBox="1"/>
          <p:nvPr/>
        </p:nvSpPr>
        <p:spPr>
          <a:xfrm>
            <a:off x="9273454" y="2822873"/>
            <a:ext cx="2811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/>
              <a:t>2055 as possible date for FCC-hh start as a standalone project</a:t>
            </a:r>
          </a:p>
        </p:txBody>
      </p:sp>
    </p:spTree>
    <p:extLst>
      <p:ext uri="{BB962C8B-B14F-4D97-AF65-F5344CB8AC3E}">
        <p14:creationId xmlns:p14="http://schemas.microsoft.com/office/powerpoint/2010/main" val="3404175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B156B9-49C1-72E3-015F-D99797BAA3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C572B-7EEC-E2CE-B674-08C30ED496FC}"/>
              </a:ext>
            </a:extLst>
          </p:cNvPr>
          <p:cNvSpPr txBox="1">
            <a:spLocks/>
          </p:cNvSpPr>
          <p:nvPr/>
        </p:nvSpPr>
        <p:spPr>
          <a:xfrm>
            <a:off x="142875" y="362086"/>
            <a:ext cx="11570677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992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7984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976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968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6028" lvl="1" indent="0">
              <a:buFont typeface="Arial" panose="020B0604020202020204" pitchFamily="34" charset="0"/>
              <a:buNone/>
            </a:pPr>
            <a:endParaRPr lang="en-GB" sz="2100" dirty="0">
              <a:solidFill>
                <a:schemeClr val="tx2"/>
              </a:solidFill>
              <a:latin typeface="Times"/>
              <a:cs typeface="Time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A9FECE-F927-2139-33F5-591CDB42A9C8}"/>
              </a:ext>
            </a:extLst>
          </p:cNvPr>
          <p:cNvGrpSpPr/>
          <p:nvPr/>
        </p:nvGrpSpPr>
        <p:grpSpPr>
          <a:xfrm>
            <a:off x="-90293" y="1872487"/>
            <a:ext cx="12296729" cy="3336409"/>
            <a:chOff x="-69021" y="2897659"/>
            <a:chExt cx="12296729" cy="33364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A4A639-B568-577A-F4C7-85ADFEEBFA4D}"/>
                </a:ext>
              </a:extLst>
            </p:cNvPr>
            <p:cNvGrpSpPr/>
            <p:nvPr/>
          </p:nvGrpSpPr>
          <p:grpSpPr>
            <a:xfrm>
              <a:off x="-69021" y="3178254"/>
              <a:ext cx="12296729" cy="3055814"/>
              <a:chOff x="-69021" y="3178254"/>
              <a:chExt cx="12296729" cy="305581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0F718B-F38D-675E-34AD-73B1CAE827E3}"/>
                  </a:ext>
                </a:extLst>
              </p:cNvPr>
              <p:cNvGrpSpPr/>
              <p:nvPr/>
            </p:nvGrpSpPr>
            <p:grpSpPr>
              <a:xfrm>
                <a:off x="-69021" y="3178254"/>
                <a:ext cx="12296729" cy="3055814"/>
                <a:chOff x="-40885" y="3178254"/>
                <a:chExt cx="12296729" cy="3055814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D024D13-9312-A52C-16B0-C1B9479A269A}"/>
                    </a:ext>
                  </a:extLst>
                </p:cNvPr>
                <p:cNvGrpSpPr/>
                <p:nvPr/>
              </p:nvGrpSpPr>
              <p:grpSpPr>
                <a:xfrm>
                  <a:off x="-40885" y="3178254"/>
                  <a:ext cx="11912712" cy="3055814"/>
                  <a:chOff x="-40885" y="3178254"/>
                  <a:chExt cx="11912712" cy="3055814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87963745-8CB4-57A6-62FA-138FCF0FE805}"/>
                      </a:ext>
                    </a:extLst>
                  </p:cNvPr>
                  <p:cNvGrpSpPr/>
                  <p:nvPr/>
                </p:nvGrpSpPr>
                <p:grpSpPr>
                  <a:xfrm>
                    <a:off x="-40885" y="3178254"/>
                    <a:ext cx="11132802" cy="3055814"/>
                    <a:chOff x="-60145" y="3141004"/>
                    <a:chExt cx="11132802" cy="3055814"/>
                  </a:xfrm>
                </p:grpSpPr>
                <p:grpSp>
                  <p:nvGrpSpPr>
                    <p:cNvPr id="22" name="Group 21">
                      <a:extLst>
                        <a:ext uri="{FF2B5EF4-FFF2-40B4-BE49-F238E27FC236}">
                          <a16:creationId xmlns:a16="http://schemas.microsoft.com/office/drawing/2014/main" id="{D461A04F-C557-D5C0-E693-084509E070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60145" y="3141004"/>
                      <a:ext cx="9538268" cy="3055814"/>
                      <a:chOff x="28571" y="3141004"/>
                      <a:chExt cx="9538268" cy="3055814"/>
                    </a:xfrm>
                  </p:grpSpPr>
                  <p:grpSp>
                    <p:nvGrpSpPr>
                      <p:cNvPr id="27" name="Group 26">
                        <a:extLst>
                          <a:ext uri="{FF2B5EF4-FFF2-40B4-BE49-F238E27FC236}">
                            <a16:creationId xmlns:a16="http://schemas.microsoft.com/office/drawing/2014/main" id="{2732E812-9744-7D06-71FB-E91772BC040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571" y="3141004"/>
                        <a:ext cx="7127076" cy="3055814"/>
                        <a:chOff x="-60145" y="3122572"/>
                        <a:chExt cx="7127076" cy="3055814"/>
                      </a:xfrm>
                    </p:grpSpPr>
                    <p:grpSp>
                      <p:nvGrpSpPr>
                        <p:cNvPr id="34" name="Group 33">
                          <a:extLst>
                            <a:ext uri="{FF2B5EF4-FFF2-40B4-BE49-F238E27FC236}">
                              <a16:creationId xmlns:a16="http://schemas.microsoft.com/office/drawing/2014/main" id="{6B7AB0E0-5BE1-A3BB-70DC-EA7C3F39AEB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60145" y="3697331"/>
                          <a:ext cx="7127076" cy="2481055"/>
                          <a:chOff x="-60145" y="1401664"/>
                          <a:chExt cx="7127076" cy="2481055"/>
                        </a:xfrm>
                      </p:grpSpPr>
                      <p:sp>
                        <p:nvSpPr>
                          <p:cNvPr id="37" name="Chevron 10">
                            <a:extLst>
                              <a:ext uri="{FF2B5EF4-FFF2-40B4-BE49-F238E27FC236}">
                                <a16:creationId xmlns:a16="http://schemas.microsoft.com/office/drawing/2014/main" id="{D47F7383-BD51-EE94-6D0C-C1CC5883CDE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-60145" y="2358470"/>
                            <a:ext cx="2026334" cy="876189"/>
                          </a:xfrm>
                          <a:prstGeom prst="chevron">
                            <a:avLst/>
                          </a:prstGeom>
                          <a:gradFill flip="none" rotWithShape="1">
                            <a:gsLst>
                              <a:gs pos="0">
                                <a:srgbClr val="B81011"/>
                              </a:gs>
                              <a:gs pos="100000">
                                <a:srgbClr val="FFFFFF"/>
                              </a:gs>
                            </a:gsLst>
                            <a:lin ang="10800000" scaled="0"/>
                            <a:tileRect/>
                          </a:gradFill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200" dirty="0">
                                <a:solidFill>
                                  <a:schemeClr val="tx1"/>
                                </a:solidFill>
                                <a:latin typeface="Times"/>
                                <a:cs typeface="Times"/>
                              </a:rPr>
                              <a:t>Ongoing </a:t>
                            </a:r>
                          </a:p>
                          <a:p>
                            <a:pPr algn="ctr"/>
                            <a:r>
                              <a:rPr lang="en-US" sz="1200" dirty="0">
                                <a:solidFill>
                                  <a:schemeClr val="tx1"/>
                                </a:solidFill>
                                <a:latin typeface="Times"/>
                                <a:cs typeface="Times"/>
                              </a:rPr>
                              <a:t>12 T and 14 T short models </a:t>
                            </a:r>
                          </a:p>
                          <a:p>
                            <a:pPr algn="ctr"/>
                            <a:r>
                              <a:rPr lang="en-US" sz="1200" dirty="0">
                                <a:solidFill>
                                  <a:schemeClr val="tx1"/>
                                </a:solidFill>
                                <a:latin typeface="Times"/>
                                <a:cs typeface="Times"/>
                              </a:rPr>
                              <a:t>(7 designs, 1 or 2 of each type)</a:t>
                            </a:r>
                          </a:p>
                        </p:txBody>
                      </p:sp>
                      <p:sp>
                        <p:nvSpPr>
                          <p:cNvPr id="38" name="Chevron 11">
                            <a:extLst>
                              <a:ext uri="{FF2B5EF4-FFF2-40B4-BE49-F238E27FC236}">
                                <a16:creationId xmlns:a16="http://schemas.microsoft.com/office/drawing/2014/main" id="{DFDC8B8E-024D-33C3-6CCD-4F9C4C379D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274656" y="1401664"/>
                            <a:ext cx="2003109" cy="908681"/>
                          </a:xfrm>
                          <a:prstGeom prst="chevron">
                            <a:avLst/>
                          </a:prstGeom>
                          <a:gradFill flip="none" rotWithShape="1">
                            <a:gsLst>
                              <a:gs pos="0">
                                <a:srgbClr val="B81011"/>
                              </a:gs>
                              <a:gs pos="100000">
                                <a:srgbClr val="FFFFFF"/>
                              </a:gs>
                            </a:gsLst>
                            <a:lin ang="10800000" scaled="0"/>
                            <a:tileRect/>
                          </a:gradFill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1200" dirty="0">
                                <a:solidFill>
                                  <a:srgbClr val="4D4D4D"/>
                                </a:solidFill>
                                <a:latin typeface="Times"/>
                                <a:cs typeface="Times"/>
                              </a:rPr>
                              <a:t>Short model program on two selected designs</a:t>
                            </a:r>
                          </a:p>
                          <a:p>
                            <a:pPr algn="ctr"/>
                            <a:r>
                              <a:rPr lang="en-US" sz="1200" dirty="0">
                                <a:solidFill>
                                  <a:srgbClr val="4D4D4D"/>
                                </a:solidFill>
                                <a:latin typeface="Times"/>
                                <a:cs typeface="Times"/>
                              </a:rPr>
                              <a:t>(&gt;5 each type)</a:t>
                            </a:r>
                          </a:p>
                        </p:txBody>
                      </p:sp>
                      <p:cxnSp>
                        <p:nvCxnSpPr>
                          <p:cNvPr id="39" name="Straight Arrow Connector 38">
                            <a:extLst>
                              <a:ext uri="{FF2B5EF4-FFF2-40B4-BE49-F238E27FC236}">
                                <a16:creationId xmlns:a16="http://schemas.microsoft.com/office/drawing/2014/main" id="{2F06D5E5-CF2F-9C38-10D6-731A7FD00448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2848928" y="2358470"/>
                            <a:ext cx="0" cy="1002422"/>
                          </a:xfrm>
                          <a:prstGeom prst="straightConnector1">
                            <a:avLst/>
                          </a:prstGeom>
                          <a:ln w="15875">
                            <a:solidFill>
                              <a:schemeClr val="tx1"/>
                            </a:solidFill>
                            <a:tailEnd type="stealth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40" name="TextBox 39">
                            <a:extLst>
                              <a:ext uri="{FF2B5EF4-FFF2-40B4-BE49-F238E27FC236}">
                                <a16:creationId xmlns:a16="http://schemas.microsoft.com/office/drawing/2014/main" id="{255C406C-3114-8595-990D-DBC3AD68DE36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848928" y="2578685"/>
                            <a:ext cx="1928733" cy="523220"/>
                          </a:xfrm>
                          <a:prstGeom prst="rect">
                            <a:avLst/>
                          </a:prstGeom>
                          <a:noFill/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r>
                              <a:rPr lang="en-US" sz="1400" dirty="0">
                                <a:solidFill>
                                  <a:srgbClr val="000000"/>
                                </a:solidFill>
                                <a:latin typeface="Times"/>
                                <a:cs typeface="Times"/>
                              </a:rPr>
                              <a:t>Selection of final design </a:t>
                            </a:r>
                          </a:p>
                          <a:p>
                            <a:r>
                              <a:rPr lang="en-US" sz="1400" dirty="0">
                                <a:solidFill>
                                  <a:srgbClr val="000000"/>
                                </a:solidFill>
                                <a:latin typeface="Times"/>
                                <a:cs typeface="Times"/>
                              </a:rPr>
                              <a:t>to start long magnets</a:t>
                            </a:r>
                          </a:p>
                        </p:txBody>
                      </p:sp>
                      <p:grpSp>
                        <p:nvGrpSpPr>
                          <p:cNvPr id="41" name="Group 40">
                            <a:extLst>
                              <a:ext uri="{FF2B5EF4-FFF2-40B4-BE49-F238E27FC236}">
                                <a16:creationId xmlns:a16="http://schemas.microsoft.com/office/drawing/2014/main" id="{DF595BB7-C420-D3A0-0F15-0B113F14CEE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2710" y="3355492"/>
                            <a:ext cx="7054221" cy="527227"/>
                            <a:chOff x="12710" y="3355492"/>
                            <a:chExt cx="7054221" cy="527227"/>
                          </a:xfrm>
                        </p:grpSpPr>
                        <p:grpSp>
                          <p:nvGrpSpPr>
                            <p:cNvPr id="42" name="Group 41">
                              <a:extLst>
                                <a:ext uri="{FF2B5EF4-FFF2-40B4-BE49-F238E27FC236}">
                                  <a16:creationId xmlns:a16="http://schemas.microsoft.com/office/drawing/2014/main" id="{897848FB-B038-1BDF-41DA-E5B9CCDA819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4509" y="3355492"/>
                              <a:ext cx="7044918" cy="229309"/>
                              <a:chOff x="14509" y="3427500"/>
                              <a:chExt cx="7044918" cy="229309"/>
                            </a:xfrm>
                          </p:grpSpPr>
                          <p:sp>
                            <p:nvSpPr>
                              <p:cNvPr id="46" name="Rectangle 45">
                                <a:extLst>
                                  <a:ext uri="{FF2B5EF4-FFF2-40B4-BE49-F238E27FC236}">
                                    <a16:creationId xmlns:a16="http://schemas.microsoft.com/office/drawing/2014/main" id="{C540D8D4-91B0-F6F6-13AE-E2F3D187B45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4509" y="3427500"/>
                                <a:ext cx="396989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`25</a:t>
                                </a:r>
                              </a:p>
                            </p:txBody>
                          </p:sp>
                          <p:sp>
                            <p:nvSpPr>
                              <p:cNvPr id="47" name="Rectangle 46">
                                <a:extLst>
                                  <a:ext uri="{FF2B5EF4-FFF2-40B4-BE49-F238E27FC236}">
                                    <a16:creationId xmlns:a16="http://schemas.microsoft.com/office/drawing/2014/main" id="{A9A86E39-DCB3-63D1-4F8F-05016FB4BE9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19982" y="3435846"/>
                                <a:ext cx="396989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`26</a:t>
                                </a:r>
                              </a:p>
                            </p:txBody>
                          </p:sp>
                          <p:sp>
                            <p:nvSpPr>
                              <p:cNvPr id="48" name="Rectangle 47">
                                <a:extLst>
                                  <a:ext uri="{FF2B5EF4-FFF2-40B4-BE49-F238E27FC236}">
                                    <a16:creationId xmlns:a16="http://schemas.microsoft.com/office/drawing/2014/main" id="{D76F221E-A15D-57EF-0802-84C5B7F3E3D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818528" y="3435846"/>
                                <a:ext cx="396989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`27</a:t>
                                </a:r>
                              </a:p>
                            </p:txBody>
                          </p:sp>
                          <p:sp>
                            <p:nvSpPr>
                              <p:cNvPr id="49" name="Rectangle 48">
                                <a:extLst>
                                  <a:ext uri="{FF2B5EF4-FFF2-40B4-BE49-F238E27FC236}">
                                    <a16:creationId xmlns:a16="http://schemas.microsoft.com/office/drawing/2014/main" id="{DE7BA1C9-4B60-421A-1B19-1CD5F4D2194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224108" y="3435846"/>
                                <a:ext cx="396989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`28</a:t>
                                </a:r>
                              </a:p>
                            </p:txBody>
                          </p:sp>
                          <p:sp>
                            <p:nvSpPr>
                              <p:cNvPr id="50" name="Rectangle 49">
                                <a:extLst>
                                  <a:ext uri="{FF2B5EF4-FFF2-40B4-BE49-F238E27FC236}">
                                    <a16:creationId xmlns:a16="http://schemas.microsoft.com/office/drawing/2014/main" id="{2C52FCBC-EEC7-E4B7-A7E0-A9AD62BB9E5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629688" y="3435846"/>
                                <a:ext cx="396989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`29</a:t>
                                </a:r>
                              </a:p>
                            </p:txBody>
                          </p:sp>
                          <p:sp>
                            <p:nvSpPr>
                              <p:cNvPr id="51" name="Rectangle 50">
                                <a:extLst>
                                  <a:ext uri="{FF2B5EF4-FFF2-40B4-BE49-F238E27FC236}">
                                    <a16:creationId xmlns:a16="http://schemas.microsoft.com/office/drawing/2014/main" id="{13891090-6B7E-0C29-3AC3-AE991922FCE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028239" y="3435846"/>
                                <a:ext cx="396989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`30</a:t>
                                </a:r>
                              </a:p>
                            </p:txBody>
                          </p:sp>
                          <p:sp>
                            <p:nvSpPr>
                              <p:cNvPr id="52" name="Rectangle 51">
                                <a:extLst>
                                  <a:ext uri="{FF2B5EF4-FFF2-40B4-BE49-F238E27FC236}">
                                    <a16:creationId xmlns:a16="http://schemas.microsoft.com/office/drawing/2014/main" id="{B01E62FD-E979-AD3C-59BE-4DD5094659D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425229" y="3435846"/>
                                <a:ext cx="396989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`31</a:t>
                                </a:r>
                              </a:p>
                            </p:txBody>
                          </p:sp>
                          <p:sp>
                            <p:nvSpPr>
                              <p:cNvPr id="53" name="Rectangle 52">
                                <a:extLst>
                                  <a:ext uri="{FF2B5EF4-FFF2-40B4-BE49-F238E27FC236}">
                                    <a16:creationId xmlns:a16="http://schemas.microsoft.com/office/drawing/2014/main" id="{F2EAFD79-471E-73FF-AD2A-CBEB9E875DA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833590" y="3436586"/>
                                <a:ext cx="444175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`32</a:t>
                                </a:r>
                              </a:p>
                            </p:txBody>
                          </p:sp>
                          <p:sp>
                            <p:nvSpPr>
                              <p:cNvPr id="54" name="Rectangle 53">
                                <a:extLst>
                                  <a:ext uri="{FF2B5EF4-FFF2-40B4-BE49-F238E27FC236}">
                                    <a16:creationId xmlns:a16="http://schemas.microsoft.com/office/drawing/2014/main" id="{30380E0E-ECEF-D14B-E2D2-DF8052A7914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267338" y="3440744"/>
                                <a:ext cx="444175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`33</a:t>
                                </a:r>
                              </a:p>
                            </p:txBody>
                          </p:sp>
                          <p:sp>
                            <p:nvSpPr>
                              <p:cNvPr id="55" name="Rectangle 54">
                                <a:extLst>
                                  <a:ext uri="{FF2B5EF4-FFF2-40B4-BE49-F238E27FC236}">
                                    <a16:creationId xmlns:a16="http://schemas.microsoft.com/office/drawing/2014/main" id="{416EE98C-FEDB-E0CB-2BF0-676D0AB4D53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708487" y="3437263"/>
                                <a:ext cx="416011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`34</a:t>
                                </a:r>
                              </a:p>
                            </p:txBody>
                          </p:sp>
                          <p:sp>
                            <p:nvSpPr>
                              <p:cNvPr id="56" name="Rectangle 55">
                                <a:extLst>
                                  <a:ext uri="{FF2B5EF4-FFF2-40B4-BE49-F238E27FC236}">
                                    <a16:creationId xmlns:a16="http://schemas.microsoft.com/office/drawing/2014/main" id="{4D17308A-D7EE-D569-9D38-8CCDA154318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131349" y="3431367"/>
                                <a:ext cx="416011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`35</a:t>
                                </a:r>
                              </a:p>
                            </p:txBody>
                          </p:sp>
                          <p:sp>
                            <p:nvSpPr>
                              <p:cNvPr id="57" name="Rectangle 56">
                                <a:extLst>
                                  <a:ext uri="{FF2B5EF4-FFF2-40B4-BE49-F238E27FC236}">
                                    <a16:creationId xmlns:a16="http://schemas.microsoft.com/office/drawing/2014/main" id="{3306885D-DAB1-3A9A-8613-D705BA981D7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554211" y="3433854"/>
                                <a:ext cx="416011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`36</a:t>
                                </a:r>
                              </a:p>
                            </p:txBody>
                          </p:sp>
                          <p:sp>
                            <p:nvSpPr>
                              <p:cNvPr id="58" name="Rectangle 57">
                                <a:extLst>
                                  <a:ext uri="{FF2B5EF4-FFF2-40B4-BE49-F238E27FC236}">
                                    <a16:creationId xmlns:a16="http://schemas.microsoft.com/office/drawing/2014/main" id="{DB8FFECA-9ED8-5F92-4F53-09650D684B9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974570" y="3430742"/>
                                <a:ext cx="416011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`37</a:t>
                                </a:r>
                              </a:p>
                            </p:txBody>
                          </p:sp>
                          <p:sp>
                            <p:nvSpPr>
                              <p:cNvPr id="59" name="Rectangle 58">
                                <a:extLst>
                                  <a:ext uri="{FF2B5EF4-FFF2-40B4-BE49-F238E27FC236}">
                                    <a16:creationId xmlns:a16="http://schemas.microsoft.com/office/drawing/2014/main" id="{DBCA4FAF-4EF8-2C2B-7ED4-248CE9C20AF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394929" y="3433341"/>
                                <a:ext cx="416011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`38</a:t>
                                </a:r>
                              </a:p>
                            </p:txBody>
                          </p:sp>
                          <p:sp>
                            <p:nvSpPr>
                              <p:cNvPr id="60" name="Rectangle 59">
                                <a:extLst>
                                  <a:ext uri="{FF2B5EF4-FFF2-40B4-BE49-F238E27FC236}">
                                    <a16:creationId xmlns:a16="http://schemas.microsoft.com/office/drawing/2014/main" id="{6010D121-A7EB-8882-21EF-AE70A7ED317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816245" y="3437324"/>
                                <a:ext cx="416011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`39</a:t>
                                </a:r>
                              </a:p>
                            </p:txBody>
                          </p:sp>
                          <p:sp>
                            <p:nvSpPr>
                              <p:cNvPr id="61" name="Rectangle 60">
                                <a:extLst>
                                  <a:ext uri="{FF2B5EF4-FFF2-40B4-BE49-F238E27FC236}">
                                    <a16:creationId xmlns:a16="http://schemas.microsoft.com/office/drawing/2014/main" id="{713FE5FA-4A0D-EA22-ABC3-DEC976B0380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240952" y="3440785"/>
                                <a:ext cx="416011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`40</a:t>
                                </a:r>
                              </a:p>
                            </p:txBody>
                          </p:sp>
                          <p:sp>
                            <p:nvSpPr>
                              <p:cNvPr id="62" name="Rectangle 61">
                                <a:extLst>
                                  <a:ext uri="{FF2B5EF4-FFF2-40B4-BE49-F238E27FC236}">
                                    <a16:creationId xmlns:a16="http://schemas.microsoft.com/office/drawing/2014/main" id="{A9DDB3A1-3D1D-912B-A71F-3CB74C500CB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662438" y="3433341"/>
                                <a:ext cx="396989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tx2">
                                  <a:lumMod val="20000"/>
                                  <a:lumOff val="80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`41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43" name="Rectangle 42">
                              <a:extLst>
                                <a:ext uri="{FF2B5EF4-FFF2-40B4-BE49-F238E27FC236}">
                                  <a16:creationId xmlns:a16="http://schemas.microsoft.com/office/drawing/2014/main" id="{16AEE8A1-97C7-7CD7-CB5F-A34AEF3488C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2710" y="3601152"/>
                              <a:ext cx="626067" cy="268008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75000"/>
                              </a:schemeClr>
                            </a:solidFill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sz="1100" dirty="0" err="1">
                                  <a:solidFill>
                                    <a:srgbClr val="000000"/>
                                  </a:solidFill>
                                  <a:latin typeface="Times"/>
                                  <a:cs typeface="Times"/>
                                </a:rPr>
                                <a:t>RunIII</a:t>
                              </a:r>
                              <a:endParaRPr lang="en-US" sz="1100" dirty="0">
                                <a:solidFill>
                                  <a:srgbClr val="000000"/>
                                </a:solidFill>
                                <a:latin typeface="Times"/>
                                <a:cs typeface="Times"/>
                              </a:endParaRPr>
                            </a:p>
                          </p:txBody>
                        </p:sp>
                        <p:sp>
                          <p:nvSpPr>
                            <p:cNvPr id="44" name="Rectangle 43">
                              <a:extLst>
                                <a:ext uri="{FF2B5EF4-FFF2-40B4-BE49-F238E27FC236}">
                                  <a16:creationId xmlns:a16="http://schemas.microsoft.com/office/drawing/2014/main" id="{83D2B1D0-DA10-A892-5950-9AE95D3EC5A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174830" y="3633750"/>
                              <a:ext cx="1533657" cy="248969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75000"/>
                              </a:schemeClr>
                            </a:solidFill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sz="1200" dirty="0">
                                  <a:solidFill>
                                    <a:srgbClr val="000000"/>
                                  </a:solidFill>
                                  <a:latin typeface="Times"/>
                                  <a:cs typeface="Times"/>
                                </a:rPr>
                                <a:t>HL-LHC </a:t>
                              </a:r>
                              <a:r>
                                <a:rPr lang="en-US" sz="1200" dirty="0" err="1">
                                  <a:solidFill>
                                    <a:srgbClr val="000000"/>
                                  </a:solidFill>
                                  <a:latin typeface="Times"/>
                                  <a:cs typeface="Times"/>
                                </a:rPr>
                                <a:t>RunIV</a:t>
                              </a:r>
                              <a:endParaRPr lang="en-US" sz="1200" dirty="0">
                                <a:solidFill>
                                  <a:srgbClr val="000000"/>
                                </a:solidFill>
                                <a:latin typeface="Times"/>
                                <a:cs typeface="Times"/>
                              </a:endParaRPr>
                            </a:p>
                          </p:txBody>
                        </p:sp>
                        <p:sp>
                          <p:nvSpPr>
                            <p:cNvPr id="45" name="Rectangle 44">
                              <a:extLst>
                                <a:ext uri="{FF2B5EF4-FFF2-40B4-BE49-F238E27FC236}">
                                  <a16:creationId xmlns:a16="http://schemas.microsoft.com/office/drawing/2014/main" id="{DF8B67FC-3E47-9343-C8B1-99D6894EB56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4547360" y="3628277"/>
                              <a:ext cx="2519571" cy="250393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75000"/>
                              </a:schemeClr>
                            </a:solidFill>
                            <a:ln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sz="1200" dirty="0">
                                  <a:solidFill>
                                    <a:srgbClr val="000000"/>
                                  </a:solidFill>
                                  <a:latin typeface="Times"/>
                                  <a:cs typeface="Times"/>
                                </a:rPr>
                                <a:t>HL-LHC </a:t>
                              </a:r>
                              <a:r>
                                <a:rPr lang="en-US" sz="1200" dirty="0" err="1">
                                  <a:solidFill>
                                    <a:srgbClr val="000000"/>
                                  </a:solidFill>
                                  <a:latin typeface="Times"/>
                                  <a:cs typeface="Times"/>
                                </a:rPr>
                                <a:t>RunV</a:t>
                              </a:r>
                              <a:endParaRPr lang="en-US" sz="1200" dirty="0">
                                <a:solidFill>
                                  <a:srgbClr val="000000"/>
                                </a:solidFill>
                                <a:latin typeface="Times"/>
                                <a:cs typeface="Times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35" name="Chevron 7">
                          <a:extLst>
                            <a:ext uri="{FF2B5EF4-FFF2-40B4-BE49-F238E27FC236}">
                              <a16:creationId xmlns:a16="http://schemas.microsoft.com/office/drawing/2014/main" id="{EA45F16A-7CEE-8766-8A3D-B9C51FE2D9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822218" y="3122572"/>
                          <a:ext cx="2252612" cy="788891"/>
                        </a:xfrm>
                        <a:prstGeom prst="chevron">
                          <a:avLst/>
                        </a:prstGeom>
                        <a:gradFill flip="none" rotWithShape="1">
                          <a:gsLst>
                            <a:gs pos="0">
                              <a:srgbClr val="B81011"/>
                            </a:gs>
                            <a:gs pos="100000">
                              <a:srgbClr val="FFFFFF"/>
                            </a:gs>
                          </a:gsLst>
                          <a:lin ang="10800000" scaled="0"/>
                          <a:tileRect/>
                        </a:gradFill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4D4D4D"/>
                              </a:solidFill>
                              <a:latin typeface="Times"/>
                              <a:cs typeface="Times"/>
                            </a:rPr>
                            <a:t>5-m-long prototypes </a:t>
                          </a:r>
                        </a:p>
                        <a:p>
                          <a:pPr algn="ctr"/>
                          <a:r>
                            <a:rPr lang="en-US" sz="1600" dirty="0">
                              <a:solidFill>
                                <a:srgbClr val="4D4D4D"/>
                              </a:solidFill>
                              <a:latin typeface="Times"/>
                              <a:cs typeface="Times"/>
                            </a:rPr>
                            <a:t>(&gt;5 each type)</a:t>
                          </a:r>
                        </a:p>
                      </p:txBody>
                    </p:sp>
                    <p:sp>
                      <p:nvSpPr>
                        <p:cNvPr id="36" name="Chevron 8">
                          <a:extLst>
                            <a:ext uri="{FF2B5EF4-FFF2-40B4-BE49-F238E27FC236}">
                              <a16:creationId xmlns:a16="http://schemas.microsoft.com/office/drawing/2014/main" id="{DB8E69C4-BD3C-43AE-3A8E-F1C6B4BCA91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70035" y="4006571"/>
                          <a:ext cx="2252612" cy="788891"/>
                        </a:xfrm>
                        <a:prstGeom prst="chevron">
                          <a:avLst/>
                        </a:prstGeom>
                        <a:gradFill flip="none" rotWithShape="1">
                          <a:gsLst>
                            <a:gs pos="0">
                              <a:srgbClr val="B81011"/>
                            </a:gs>
                            <a:gs pos="100000">
                              <a:srgbClr val="FFFFFF"/>
                            </a:gs>
                          </a:gsLst>
                          <a:lin ang="10800000" scaled="0"/>
                          <a:tileRect/>
                        </a:gradFill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rgbClr val="4D4D4D"/>
                              </a:solidFill>
                              <a:latin typeface="Times"/>
                              <a:cs typeface="Times"/>
                            </a:rPr>
                            <a:t>15 m long prototypes (&gt;5 each type)</a:t>
                          </a:r>
                        </a:p>
                      </p:txBody>
                    </p:sp>
                  </p:grpSp>
                  <p:sp>
                    <p:nvSpPr>
                      <p:cNvPr id="28" name="Rectangle 27">
                        <a:extLst>
                          <a:ext uri="{FF2B5EF4-FFF2-40B4-BE49-F238E27FC236}">
                            <a16:creationId xmlns:a16="http://schemas.microsoft.com/office/drawing/2014/main" id="{9BBD3181-CB03-4F0F-B90E-F1613F4524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5647" y="5668911"/>
                        <a:ext cx="396989" cy="216024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200" dirty="0">
                            <a:solidFill>
                              <a:srgbClr val="000000"/>
                            </a:solidFill>
                            <a:latin typeface="Times"/>
                            <a:cs typeface="Times"/>
                          </a:rPr>
                          <a:t>`42</a:t>
                        </a:r>
                      </a:p>
                    </p:txBody>
                  </p:sp>
                  <p:sp>
                    <p:nvSpPr>
                      <p:cNvPr id="29" name="Rectangle 28">
                        <a:extLst>
                          <a:ext uri="{FF2B5EF4-FFF2-40B4-BE49-F238E27FC236}">
                            <a16:creationId xmlns:a16="http://schemas.microsoft.com/office/drawing/2014/main" id="{650F62D4-BB91-2D92-0F07-FD6D29ABBC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299" y="5669044"/>
                        <a:ext cx="396989" cy="216024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200" dirty="0">
                            <a:solidFill>
                              <a:srgbClr val="000000"/>
                            </a:solidFill>
                            <a:latin typeface="Times"/>
                            <a:cs typeface="Times"/>
                          </a:rPr>
                          <a:t>`43</a:t>
                        </a:r>
                      </a:p>
                    </p:txBody>
                  </p:sp>
                  <p:sp>
                    <p:nvSpPr>
                      <p:cNvPr id="30" name="Rectangle 29">
                        <a:extLst>
                          <a:ext uri="{FF2B5EF4-FFF2-40B4-BE49-F238E27FC236}">
                            <a16:creationId xmlns:a16="http://schemas.microsoft.com/office/drawing/2014/main" id="{4DBCEE88-150D-D551-9834-F18C50D7C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62468" y="5667957"/>
                        <a:ext cx="396989" cy="216024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200" dirty="0">
                            <a:solidFill>
                              <a:srgbClr val="000000"/>
                            </a:solidFill>
                            <a:latin typeface="Times"/>
                            <a:cs typeface="Times"/>
                          </a:rPr>
                          <a:t>`44</a:t>
                        </a:r>
                      </a:p>
                    </p:txBody>
                  </p:sp>
                  <p:sp>
                    <p:nvSpPr>
                      <p:cNvPr id="31" name="Rectangle 30">
                        <a:extLst>
                          <a:ext uri="{FF2B5EF4-FFF2-40B4-BE49-F238E27FC236}">
                            <a16:creationId xmlns:a16="http://schemas.microsoft.com/office/drawing/2014/main" id="{9E4D1E68-74D8-000F-0630-8C9C5B13D6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67840" y="5668911"/>
                        <a:ext cx="396989" cy="216024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200" dirty="0">
                            <a:solidFill>
                              <a:srgbClr val="000000"/>
                            </a:solidFill>
                            <a:latin typeface="Times"/>
                            <a:cs typeface="Times"/>
                          </a:rPr>
                          <a:t>`45</a:t>
                        </a:r>
                      </a:p>
                    </p:txBody>
                  </p:sp>
                  <p:sp>
                    <p:nvSpPr>
                      <p:cNvPr id="32" name="Rectangle 31">
                        <a:extLst>
                          <a:ext uri="{FF2B5EF4-FFF2-40B4-BE49-F238E27FC236}">
                            <a16:creationId xmlns:a16="http://schemas.microsoft.com/office/drawing/2014/main" id="{37185F10-F5FA-6176-3234-83A71F37E7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64829" y="5668911"/>
                        <a:ext cx="396989" cy="216024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200" dirty="0">
                            <a:solidFill>
                              <a:srgbClr val="000000"/>
                            </a:solidFill>
                            <a:latin typeface="Times"/>
                            <a:cs typeface="Times"/>
                          </a:rPr>
                          <a:t>`46</a:t>
                        </a:r>
                      </a:p>
                    </p:txBody>
                  </p:sp>
                  <p:sp>
                    <p:nvSpPr>
                      <p:cNvPr id="33" name="Rectangle 32">
                        <a:extLst>
                          <a:ext uri="{FF2B5EF4-FFF2-40B4-BE49-F238E27FC236}">
                            <a16:creationId xmlns:a16="http://schemas.microsoft.com/office/drawing/2014/main" id="{1D727598-C409-5040-71C4-BA3B4DF9EDE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850" y="5668542"/>
                        <a:ext cx="396989" cy="216024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200" dirty="0">
                            <a:solidFill>
                              <a:srgbClr val="000000"/>
                            </a:solidFill>
                            <a:latin typeface="Times"/>
                            <a:cs typeface="Times"/>
                          </a:rPr>
                          <a:t>`47</a:t>
                        </a:r>
                      </a:p>
                    </p:txBody>
                  </p:sp>
                </p:grpSp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F88F07E0-BC15-04F6-D6B7-72A89C643D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86604" y="5672699"/>
                      <a:ext cx="396989" cy="216024"/>
                    </a:xfrm>
                    <a:prstGeom prst="rect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`48</a:t>
                      </a:r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77381FE2-70AF-F9EE-BCA2-6C367F064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1625" y="5676598"/>
                      <a:ext cx="396989" cy="216024"/>
                    </a:xfrm>
                    <a:prstGeom prst="rect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`49</a:t>
                      </a:r>
                    </a:p>
                  </p:txBody>
                </p:sp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8D5E2CB5-DEB3-886F-7614-E53581952C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78679" y="5675470"/>
                      <a:ext cx="396989" cy="216024"/>
                    </a:xfrm>
                    <a:prstGeom prst="rect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`50</a:t>
                      </a:r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4B2AB277-6813-2167-5E66-E8289AA0E2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75668" y="5675842"/>
                      <a:ext cx="396989" cy="216024"/>
                    </a:xfrm>
                    <a:prstGeom prst="rect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`51</a:t>
                      </a:r>
                    </a:p>
                  </p:txBody>
                </p:sp>
              </p:grpSp>
              <p:sp>
                <p:nvSpPr>
                  <p:cNvPr id="17" name="Chevron 41">
                    <a:extLst>
                      <a:ext uri="{FF2B5EF4-FFF2-40B4-BE49-F238E27FC236}">
                        <a16:creationId xmlns:a16="http://schemas.microsoft.com/office/drawing/2014/main" id="{A6ABB154-1FE2-65EE-680E-7C254BAB7882}"/>
                      </a:ext>
                    </a:extLst>
                  </p:cNvPr>
                  <p:cNvSpPr/>
                  <p:nvPr/>
                </p:nvSpPr>
                <p:spPr>
                  <a:xfrm>
                    <a:off x="4846255" y="3231178"/>
                    <a:ext cx="2252604" cy="722161"/>
                  </a:xfrm>
                  <a:prstGeom prst="chevron">
                    <a:avLst/>
                  </a:prstGeom>
                  <a:gradFill flip="none" rotWithShape="1">
                    <a:gsLst>
                      <a:gs pos="0">
                        <a:srgbClr val="B81011"/>
                      </a:gs>
                      <a:gs pos="100000">
                        <a:srgbClr val="FFFFFF"/>
                      </a:gs>
                    </a:gsLst>
                    <a:lin ang="10800000" scaled="0"/>
                    <a:tileRect/>
                  </a:gra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dirty="0">
                        <a:solidFill>
                          <a:srgbClr val="000000"/>
                        </a:solidFill>
                        <a:latin typeface="Times"/>
                        <a:cs typeface="Times"/>
                      </a:rPr>
                      <a:t>Industrialization (pre-series magnets)</a:t>
                    </a:r>
                  </a:p>
                </p:txBody>
              </p:sp>
              <p:sp>
                <p:nvSpPr>
                  <p:cNvPr id="18" name="Chevron 42">
                    <a:extLst>
                      <a:ext uri="{FF2B5EF4-FFF2-40B4-BE49-F238E27FC236}">
                        <a16:creationId xmlns:a16="http://schemas.microsoft.com/office/drawing/2014/main" id="{0DA820D0-2C41-1525-6C45-5CE0E4A36E49}"/>
                      </a:ext>
                    </a:extLst>
                  </p:cNvPr>
                  <p:cNvSpPr/>
                  <p:nvPr/>
                </p:nvSpPr>
                <p:spPr>
                  <a:xfrm>
                    <a:off x="6770234" y="4215468"/>
                    <a:ext cx="3710311" cy="580936"/>
                  </a:xfrm>
                  <a:prstGeom prst="chevron">
                    <a:avLst/>
                  </a:prstGeom>
                  <a:gradFill flip="none" rotWithShape="1">
                    <a:gsLst>
                      <a:gs pos="0">
                        <a:srgbClr val="B81011"/>
                      </a:gs>
                      <a:gs pos="100000">
                        <a:srgbClr val="FFFFFF"/>
                      </a:gs>
                    </a:gsLst>
                    <a:lin ang="10800000" scaled="0"/>
                    <a:tileRect/>
                  </a:gra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rgbClr val="4D4D4D"/>
                        </a:solidFill>
                        <a:latin typeface="Times"/>
                        <a:cs typeface="Times"/>
                      </a:rPr>
                      <a:t>Production and test</a:t>
                    </a:r>
                  </a:p>
                </p:txBody>
              </p:sp>
              <p:sp>
                <p:nvSpPr>
                  <p:cNvPr id="19" name="Chevron 43">
                    <a:extLst>
                      <a:ext uri="{FF2B5EF4-FFF2-40B4-BE49-F238E27FC236}">
                        <a16:creationId xmlns:a16="http://schemas.microsoft.com/office/drawing/2014/main" id="{AEDB153C-9D2E-ED3F-C9F1-33371AC8A119}"/>
                      </a:ext>
                    </a:extLst>
                  </p:cNvPr>
                  <p:cNvSpPr/>
                  <p:nvPr/>
                </p:nvSpPr>
                <p:spPr>
                  <a:xfrm>
                    <a:off x="7320430" y="4979927"/>
                    <a:ext cx="3618969" cy="580935"/>
                  </a:xfrm>
                  <a:prstGeom prst="chevron">
                    <a:avLst/>
                  </a:prstGeom>
                  <a:gradFill flip="none" rotWithShape="1">
                    <a:gsLst>
                      <a:gs pos="0">
                        <a:srgbClr val="B81011"/>
                      </a:gs>
                      <a:gs pos="100000">
                        <a:srgbClr val="FFFFFF"/>
                      </a:gs>
                    </a:gsLst>
                    <a:lin ang="10800000" scaled="0"/>
                    <a:tileRect/>
                  </a:gra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rgbClr val="4D4D4D"/>
                        </a:solidFill>
                        <a:latin typeface="Times"/>
                        <a:cs typeface="Times"/>
                      </a:rPr>
                      <a:t>Installation and commissioning</a:t>
                    </a: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D84FD177-0B92-420D-32A9-6FD38D400512}"/>
                      </a:ext>
                    </a:extLst>
                  </p:cNvPr>
                  <p:cNvSpPr/>
                  <p:nvPr/>
                </p:nvSpPr>
                <p:spPr>
                  <a:xfrm>
                    <a:off x="11084883" y="5712635"/>
                    <a:ext cx="396989" cy="216024"/>
                  </a:xfrm>
                  <a:prstGeom prst="rect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>
                        <a:solidFill>
                          <a:srgbClr val="000000"/>
                        </a:solidFill>
                        <a:latin typeface="Times"/>
                        <a:cs typeface="Times"/>
                      </a:rPr>
                      <a:t>`52</a:t>
                    </a:r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15BCFD60-1E6A-9C5D-3C5C-29A5F6265E55}"/>
                      </a:ext>
                    </a:extLst>
                  </p:cNvPr>
                  <p:cNvSpPr/>
                  <p:nvPr/>
                </p:nvSpPr>
                <p:spPr>
                  <a:xfrm>
                    <a:off x="11474838" y="5714619"/>
                    <a:ext cx="396989" cy="216024"/>
                  </a:xfrm>
                  <a:prstGeom prst="rect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>
                        <a:solidFill>
                          <a:srgbClr val="000000"/>
                        </a:solidFill>
                        <a:latin typeface="Times"/>
                        <a:cs typeface="Times"/>
                      </a:rPr>
                      <a:t>`53</a:t>
                    </a:r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9DA5301-32DD-AD9D-BCAA-901B5F9271BC}"/>
                    </a:ext>
                  </a:extLst>
                </p:cNvPr>
                <p:cNvSpPr/>
                <p:nvPr/>
              </p:nvSpPr>
              <p:spPr>
                <a:xfrm>
                  <a:off x="11858855" y="5712241"/>
                  <a:ext cx="396989" cy="216024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  <a:latin typeface="Times"/>
                      <a:cs typeface="Times"/>
                    </a:rPr>
                    <a:t>`54</a:t>
                  </a:r>
                </a:p>
              </p:txBody>
            </p:sp>
          </p:grp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CF1681BC-21F6-7622-D0CD-2C445A03C9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70042" y="4930034"/>
                <a:ext cx="3953" cy="77900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32F173-DBA9-A565-22D0-F3A76F49798E}"/>
                  </a:ext>
                </a:extLst>
              </p:cNvPr>
              <p:cNvSpPr txBox="1"/>
              <p:nvPr/>
            </p:nvSpPr>
            <p:spPr>
              <a:xfrm>
                <a:off x="5298690" y="5089302"/>
                <a:ext cx="1112805" cy="5232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000000"/>
                    </a:solidFill>
                    <a:latin typeface="Times"/>
                    <a:cs typeface="Times"/>
                  </a:rPr>
                  <a:t>Tender </a:t>
                </a:r>
              </a:p>
              <a:p>
                <a:pPr algn="r"/>
                <a:r>
                  <a:rPr lang="en-US" sz="1400" dirty="0">
                    <a:solidFill>
                      <a:srgbClr val="000000"/>
                    </a:solidFill>
                    <a:latin typeface="Times"/>
                    <a:cs typeface="Times"/>
                  </a:rPr>
                  <a:t>for the series</a:t>
                </a: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96BA3E8-10D8-AA8A-EE76-4821336F18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0812" y="2897659"/>
              <a:ext cx="0" cy="279713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B9FF56-E159-4F76-0D88-149BA217781E}"/>
                </a:ext>
              </a:extLst>
            </p:cNvPr>
            <p:cNvSpPr txBox="1"/>
            <p:nvPr/>
          </p:nvSpPr>
          <p:spPr>
            <a:xfrm>
              <a:off x="1622458" y="3053758"/>
              <a:ext cx="1191236" cy="52322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"/>
                  <a:cs typeface="Times"/>
                </a:rPr>
                <a:t>First selection </a:t>
              </a:r>
            </a:p>
            <a:p>
              <a:r>
                <a:rPr lang="en-US" sz="1400" dirty="0">
                  <a:solidFill>
                    <a:srgbClr val="000000"/>
                  </a:solidFill>
                  <a:latin typeface="Times"/>
                  <a:cs typeface="Times"/>
                </a:rPr>
                <a:t>of design 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F14880C-6FF2-3C87-74C3-F1252A1D34CF}"/>
              </a:ext>
            </a:extLst>
          </p:cNvPr>
          <p:cNvSpPr txBox="1"/>
          <p:nvPr/>
        </p:nvSpPr>
        <p:spPr>
          <a:xfrm>
            <a:off x="73276" y="117917"/>
            <a:ext cx="12220077" cy="518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2400" dirty="0"/>
              <a:t>14 T Nb</a:t>
            </a:r>
            <a:r>
              <a:rPr lang="en-US" sz="2400" baseline="-25000" dirty="0"/>
              <a:t>3</a:t>
            </a:r>
            <a:r>
              <a:rPr lang="en-US" sz="2400" dirty="0"/>
              <a:t>Sn further “accelerated” roadmap w. early industry involvement &amp; </a:t>
            </a:r>
            <a:r>
              <a:rPr lang="en-US" sz="2400" dirty="0" err="1"/>
              <a:t>parallelisation</a:t>
            </a:r>
            <a:r>
              <a:rPr lang="en-US" sz="2400" dirty="0"/>
              <a:t> </a:t>
            </a:r>
            <a:endParaRPr lang="en-GB" sz="24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ACFAF2B-4DC6-406E-D1C2-B9D9ADCC3603}"/>
              </a:ext>
            </a:extLst>
          </p:cNvPr>
          <p:cNvSpPr txBox="1"/>
          <p:nvPr/>
        </p:nvSpPr>
        <p:spPr>
          <a:xfrm>
            <a:off x="2550018" y="5732992"/>
            <a:ext cx="9272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this roadmap indicates 2051 as possible date for FCC-hh start as a standalone project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D1A18BF-8A74-59D3-297E-515323393946}"/>
              </a:ext>
            </a:extLst>
          </p:cNvPr>
          <p:cNvSpPr txBox="1"/>
          <p:nvPr/>
        </p:nvSpPr>
        <p:spPr>
          <a:xfrm>
            <a:off x="10563225" y="6361394"/>
            <a:ext cx="138271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E. T</a:t>
            </a:r>
            <a:r>
              <a:rPr lang="en-US" sz="1800" dirty="0"/>
              <a:t>odesco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625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BFC6B3-4F8A-4721-3A2D-6123581A0E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6C4D33D0-518E-8FAC-6987-620F4F5F0964}"/>
              </a:ext>
            </a:extLst>
          </p:cNvPr>
          <p:cNvSpPr txBox="1">
            <a:spLocks/>
          </p:cNvSpPr>
          <p:nvPr/>
        </p:nvSpPr>
        <p:spPr>
          <a:xfrm>
            <a:off x="335969" y="964748"/>
            <a:ext cx="11520061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Demonstrators: magnets not having all features of a short model, but proving a part of the technology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24000" marR="0" lvl="1" indent="-32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RMM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based on block design, 50 mm aperture, but without flared ends, very large coil (not affordable for FCC)</a:t>
            </a:r>
          </a:p>
          <a:p>
            <a:pPr marL="324000" marR="0" lvl="1" indent="-32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reached 17T and 15.7 T in stable operation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proves that technology can go there ! </a:t>
            </a:r>
          </a:p>
          <a:p>
            <a:pPr marL="324000" marR="0" lvl="1" indent="-32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launched by FCC in the CDR phase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(well before HFM) </a:t>
            </a:r>
          </a:p>
          <a:p>
            <a:pPr marL="324000" marR="0" lvl="1" indent="-32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E38E8-5537-0945-E71A-327C5EBBFA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547" y="2395735"/>
            <a:ext cx="5365455" cy="3326583"/>
          </a:xfrm>
          <a:prstGeom prst="rect">
            <a:avLst/>
          </a:prstGeom>
        </p:spPr>
      </p:pic>
      <p:pic>
        <p:nvPicPr>
          <p:cNvPr id="5" name="Picture 4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65538FCE-2766-4BB3-4CF3-DB6E7C4DB4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473" y="2438534"/>
            <a:ext cx="4465570" cy="3454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055446-F895-5887-C443-33D9BEC2E69D}"/>
              </a:ext>
            </a:extLst>
          </p:cNvPr>
          <p:cNvSpPr txBox="1"/>
          <p:nvPr/>
        </p:nvSpPr>
        <p:spPr>
          <a:xfrm>
            <a:off x="6877102" y="6059556"/>
            <a:ext cx="360034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</a:rPr>
              <a:t>Work launched by D. Tommasini, WP Leader  J.-C. Perez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C1206F-5100-7588-7E9A-5DFC1808A484}"/>
              </a:ext>
            </a:extLst>
          </p:cNvPr>
          <p:cNvSpPr txBox="1"/>
          <p:nvPr/>
        </p:nvSpPr>
        <p:spPr>
          <a:xfrm>
            <a:off x="466725" y="132834"/>
            <a:ext cx="610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what has been achieved</a:t>
            </a:r>
            <a:endParaRPr lang="en-GB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81F71-6DCF-FBFF-25D2-B7BAE26FFEAE}"/>
              </a:ext>
            </a:extLst>
          </p:cNvPr>
          <p:cNvSpPr txBox="1"/>
          <p:nvPr/>
        </p:nvSpPr>
        <p:spPr>
          <a:xfrm>
            <a:off x="7343480" y="6361394"/>
            <a:ext cx="460245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D. Tommasini, E. T</a:t>
            </a:r>
            <a:r>
              <a:rPr lang="en-US" sz="1800" dirty="0"/>
              <a:t>odesco, B. Auchmann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2649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A52EE-B355-8544-D886-F776977B2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F3F907-B9FC-607F-D825-4E4E3B3885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377">
                <a:defRPr/>
              </a:pPr>
              <a:t>13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5377E428-CD35-26C5-3E8A-2A861323548E}"/>
              </a:ext>
            </a:extLst>
          </p:cNvPr>
          <p:cNvSpPr txBox="1">
            <a:spLocks/>
          </p:cNvSpPr>
          <p:nvPr/>
        </p:nvSpPr>
        <p:spPr>
          <a:xfrm>
            <a:off x="189248" y="240001"/>
            <a:ext cx="11903151" cy="107208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FCC-</a:t>
            </a:r>
            <a:r>
              <a:rPr lang="en-US" sz="3200" dirty="0" err="1"/>
              <a:t>hh</a:t>
            </a:r>
            <a:r>
              <a:rPr lang="en-US" sz="3200" dirty="0"/>
              <a:t> High-Field Magnet Nb</a:t>
            </a:r>
            <a:r>
              <a:rPr lang="en-US" sz="3200" baseline="-25000" dirty="0"/>
              <a:t>3</a:t>
            </a:r>
            <a:r>
              <a:rPr lang="en-US" sz="3200" dirty="0"/>
              <a:t>Sn and HTS R&amp;D ongoing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93661B-E928-4F66-7C25-4642C6079FA8}"/>
              </a:ext>
            </a:extLst>
          </p:cNvPr>
          <p:cNvGrpSpPr>
            <a:grpSpLocks noChangeAspect="1"/>
          </p:cNvGrpSpPr>
          <p:nvPr/>
        </p:nvGrpSpPr>
        <p:grpSpPr>
          <a:xfrm>
            <a:off x="181608" y="2125018"/>
            <a:ext cx="4552532" cy="4378681"/>
            <a:chOff x="235938" y="1060069"/>
            <a:chExt cx="4192046" cy="4031961"/>
          </a:xfrm>
        </p:grpSpPr>
        <p:pic>
          <p:nvPicPr>
            <p:cNvPr id="5" name="Picture 4" descr="A blue circle with red and white circles&#10;&#10;AI-generated content may be incorrect.">
              <a:extLst>
                <a:ext uri="{FF2B5EF4-FFF2-40B4-BE49-F238E27FC236}">
                  <a16:creationId xmlns:a16="http://schemas.microsoft.com/office/drawing/2014/main" id="{40795C82-3EC1-C8FC-FB34-DBC6DD801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9192"/>
            <a:stretch/>
          </p:blipFill>
          <p:spPr>
            <a:xfrm>
              <a:off x="867721" y="1060069"/>
              <a:ext cx="2831075" cy="1434816"/>
            </a:xfrm>
            <a:prstGeom prst="rect">
              <a:avLst/>
            </a:prstGeom>
            <a:noFill/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28398E-41C1-BD38-D162-3669E4451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4128" y="2495374"/>
              <a:ext cx="478993" cy="47899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C6B3A84-658B-036A-E40D-18322B313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1458" y="2515831"/>
              <a:ext cx="730687" cy="45853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735D54-E1AF-496D-005E-CD1D5AD60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9781" y="2505426"/>
              <a:ext cx="478993" cy="478993"/>
            </a:xfrm>
            <a:prstGeom prst="rect">
              <a:avLst/>
            </a:prstGeom>
          </p:spPr>
        </p:pic>
        <p:pic>
          <p:nvPicPr>
            <p:cNvPr id="13" name="Picture 12" descr="A red square with white text&#10;&#10;Description automatically generated">
              <a:extLst>
                <a:ext uri="{FF2B5EF4-FFF2-40B4-BE49-F238E27FC236}">
                  <a16:creationId xmlns:a16="http://schemas.microsoft.com/office/drawing/2014/main" id="{F0D79E32-B9C1-5BC0-F0FB-7CB89BA32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5014" y="4481369"/>
              <a:ext cx="567570" cy="565579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DC1CDD7D-A109-3C9E-68D0-045E31A6E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9107" y="4584407"/>
              <a:ext cx="868797" cy="3595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783A99-EF84-65FA-172A-C2756BBBE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6596" y="4495936"/>
              <a:ext cx="1173559" cy="596094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E64A372-E9D5-8384-396A-7CF1961D369F}"/>
                </a:ext>
              </a:extLst>
            </p:cNvPr>
            <p:cNvGrpSpPr/>
            <p:nvPr/>
          </p:nvGrpSpPr>
          <p:grpSpPr>
            <a:xfrm>
              <a:off x="3017312" y="3156625"/>
              <a:ext cx="1410672" cy="1401812"/>
              <a:chOff x="5616200" y="1229323"/>
              <a:chExt cx="1410672" cy="1401812"/>
            </a:xfrm>
          </p:grpSpPr>
          <p:pic>
            <p:nvPicPr>
              <p:cNvPr id="22" name="Picture 21" descr="DAISY_ASC24_CrossSection_V2.jpg">
                <a:extLst>
                  <a:ext uri="{FF2B5EF4-FFF2-40B4-BE49-F238E27FC236}">
                    <a16:creationId xmlns:a16="http://schemas.microsoft.com/office/drawing/2014/main" id="{96C67637-0E1B-7195-15FA-F13BA568B4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636" b="97351" l="2640" r="97030">
                            <a14:foregroundMark x1="47525" y1="5960" x2="22442" y2="14570"/>
                            <a14:foregroundMark x1="22442" y1="14570" x2="5941" y2="37086"/>
                            <a14:foregroundMark x1="5941" y1="37086" x2="5281" y2="64238"/>
                            <a14:foregroundMark x1="5281" y1="64238" x2="21782" y2="87417"/>
                            <a14:foregroundMark x1="21782" y1="87417" x2="47525" y2="94371"/>
                            <a14:foregroundMark x1="47525" y1="94371" x2="74917" y2="89073"/>
                            <a14:foregroundMark x1="74917" y1="89073" x2="90759" y2="63907"/>
                            <a14:foregroundMark x1="90759" y1="63907" x2="95380" y2="36755"/>
                            <a14:foregroundMark x1="95380" y1="36755" x2="79538" y2="15894"/>
                            <a14:foregroundMark x1="79538" y1="15894" x2="56106" y2="4636"/>
                            <a14:foregroundMark x1="56106" y1="4636" x2="40924" y2="4636"/>
                            <a14:foregroundMark x1="3630" y1="36093" x2="3630" y2="62914"/>
                            <a14:foregroundMark x1="3630" y1="62914" x2="7591" y2="33444"/>
                            <a14:foregroundMark x1="7591" y1="33444" x2="3630" y2="60596"/>
                            <a14:foregroundMark x1="3630" y1="60596" x2="5281" y2="70199"/>
                            <a14:foregroundMark x1="30693" y1="96026" x2="57756" y2="95033"/>
                            <a14:foregroundMark x1="57756" y1="95033" x2="31023" y2="92384"/>
                            <a14:foregroundMark x1="31023" y1="92384" x2="59736" y2="98013"/>
                            <a14:foregroundMark x1="59736" y1="98013" x2="67987" y2="93709"/>
                            <a14:foregroundMark x1="92739" y1="63907" x2="91419" y2="37086"/>
                            <a14:foregroundMark x1="91419" y1="37086" x2="95710" y2="64238"/>
                            <a14:foregroundMark x1="95710" y1="64238" x2="94389" y2="38411"/>
                            <a14:foregroundMark x1="94389" y1="38411" x2="91419" y2="31126"/>
                            <a14:foregroundMark x1="95710" y1="45364" x2="97030" y2="629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16200" y="1229323"/>
                <a:ext cx="1410672" cy="1401812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8EF6AD5-647F-4F18-51CB-537D7CBC4A30}"/>
                  </a:ext>
                </a:extLst>
              </p:cNvPr>
              <p:cNvSpPr/>
              <p:nvPr/>
            </p:nvSpPr>
            <p:spPr>
              <a:xfrm>
                <a:off x="5668435" y="1290912"/>
                <a:ext cx="1289568" cy="1289568"/>
              </a:xfrm>
              <a:prstGeom prst="ellipse">
                <a:avLst/>
              </a:prstGeom>
              <a:noFill/>
              <a:ln w="120650">
                <a:solidFill>
                  <a:srgbClr val="A5A5A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pic>
          <p:nvPicPr>
            <p:cNvPr id="30" name="Picture 29" descr="A blue circle with red and white circles&#10;&#10;AI-generated content may be incorrect.">
              <a:extLst>
                <a:ext uri="{FF2B5EF4-FFF2-40B4-BE49-F238E27FC236}">
                  <a16:creationId xmlns:a16="http://schemas.microsoft.com/office/drawing/2014/main" id="{4732144F-C6B5-5307-9791-D48D28781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671"/>
            <a:stretch/>
          </p:blipFill>
          <p:spPr>
            <a:xfrm>
              <a:off x="235938" y="3125766"/>
              <a:ext cx="2748660" cy="1434816"/>
            </a:xfrm>
            <a:prstGeom prst="rect">
              <a:avLst/>
            </a:prstGeom>
            <a:noFill/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13C397-1148-2F9D-13EC-CAB583525AE5}"/>
              </a:ext>
            </a:extLst>
          </p:cNvPr>
          <p:cNvSpPr txBox="1"/>
          <p:nvPr/>
        </p:nvSpPr>
        <p:spPr>
          <a:xfrm>
            <a:off x="142875" y="802365"/>
            <a:ext cx="480414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3"/>
              </a:lnSpc>
            </a:pPr>
            <a:r>
              <a:rPr lang="en-US" sz="2133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Nb</a:t>
            </a:r>
            <a:r>
              <a:rPr lang="en-US" sz="2133" b="1" baseline="-25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3</a:t>
            </a:r>
            <a:r>
              <a:rPr lang="en-US" sz="2133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Sn: </a:t>
            </a:r>
          </a:p>
          <a:p>
            <a:pPr marL="380990" indent="-38099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12- and 14-T short demonstrators</a:t>
            </a:r>
          </a:p>
          <a:p>
            <a:pPr marL="380990" indent="-38099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different coil geometries             </a:t>
            </a:r>
          </a:p>
          <a:p>
            <a:pPr marL="380990" indent="-38099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tests scheduled for 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A5D23-495F-BB3F-1468-58A3C312EA66}"/>
              </a:ext>
            </a:extLst>
          </p:cNvPr>
          <p:cNvSpPr txBox="1"/>
          <p:nvPr/>
        </p:nvSpPr>
        <p:spPr>
          <a:xfrm>
            <a:off x="6230399" y="1019087"/>
            <a:ext cx="4683309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33"/>
              </a:lnSpc>
            </a:pPr>
            <a:r>
              <a:rPr lang="en-US" sz="2133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HTS </a:t>
            </a: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R&amp;D in various domains:</a:t>
            </a:r>
          </a:p>
          <a:p>
            <a:pPr marL="380990" indent="-38099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REBCO and IBS Conductor R&amp;D</a:t>
            </a:r>
          </a:p>
          <a:p>
            <a:pPr marL="380990" indent="-38099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racetrack coil developments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E4822FB-7784-0D0A-E225-AD51DF132B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1672" y="2185167"/>
            <a:ext cx="6487315" cy="41464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7D327C-5845-BB63-58F8-9D6E4E2153C5}"/>
              </a:ext>
            </a:extLst>
          </p:cNvPr>
          <p:cNvSpPr txBox="1"/>
          <p:nvPr/>
        </p:nvSpPr>
        <p:spPr>
          <a:xfrm>
            <a:off x="9086850" y="6361394"/>
            <a:ext cx="2859087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E. T</a:t>
            </a:r>
            <a:r>
              <a:rPr lang="en-US" sz="1800" dirty="0"/>
              <a:t>odesco, B. Auchmann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770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98E510-CB4E-B48F-90F1-C159E163A2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9C0318-27A2-EF27-EE1F-FB752F730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49" y="891868"/>
            <a:ext cx="9159875" cy="5889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48EBDB-A2A9-2E87-227B-879FAB205105}"/>
              </a:ext>
            </a:extLst>
          </p:cNvPr>
          <p:cNvSpPr txBox="1"/>
          <p:nvPr/>
        </p:nvSpPr>
        <p:spPr>
          <a:xfrm>
            <a:off x="10582275" y="6361394"/>
            <a:ext cx="136366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Ballarina</a:t>
            </a:r>
            <a:endParaRPr lang="en-GB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E384DD51-185D-361E-EF6E-7777D9FEA33E}"/>
              </a:ext>
            </a:extLst>
          </p:cNvPr>
          <p:cNvSpPr txBox="1">
            <a:spLocks/>
          </p:cNvSpPr>
          <p:nvPr/>
        </p:nvSpPr>
        <p:spPr>
          <a:xfrm>
            <a:off x="189248" y="240001"/>
            <a:ext cx="11903151" cy="107208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/>
              <a:t>ReBCO</a:t>
            </a:r>
            <a:r>
              <a:rPr lang="en-US" sz="3200" dirty="0"/>
              <a:t> – Why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4C568-A979-6014-35E4-49FF9EA95416}"/>
              </a:ext>
            </a:extLst>
          </p:cNvPr>
          <p:cNvSpPr txBox="1"/>
          <p:nvPr/>
        </p:nvSpPr>
        <p:spPr>
          <a:xfrm flipH="1">
            <a:off x="9914730" y="1184530"/>
            <a:ext cx="208835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ReBCO</a:t>
            </a:r>
            <a:endParaRPr lang="en-GB" dirty="0"/>
          </a:p>
          <a:p>
            <a:r>
              <a:rPr lang="en-GB" dirty="0"/>
              <a:t>performance refers to conductor recently procured by CERN in unit lengths &gt; 200 m.</a:t>
            </a:r>
          </a:p>
          <a:p>
            <a:endParaRPr lang="en-GB" dirty="0"/>
          </a:p>
          <a:p>
            <a:r>
              <a:rPr lang="en-GB" dirty="0"/>
              <a:t>Cost (E/m) reduced by a factor ~3 in the last two years</a:t>
            </a:r>
          </a:p>
        </p:txBody>
      </p:sp>
    </p:spTree>
    <p:extLst>
      <p:ext uri="{BB962C8B-B14F-4D97-AF65-F5344CB8AC3E}">
        <p14:creationId xmlns:p14="http://schemas.microsoft.com/office/powerpoint/2010/main" val="1361105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225EA4-A585-F65F-549C-80A05AB2A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97"/>
          <a:stretch/>
        </p:blipFill>
        <p:spPr>
          <a:xfrm>
            <a:off x="576235" y="714204"/>
            <a:ext cx="10770108" cy="5769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081B1-84BB-DA10-19CA-F01F86EB3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39" r="33572"/>
          <a:stretch/>
        </p:blipFill>
        <p:spPr>
          <a:xfrm>
            <a:off x="1045036" y="3595923"/>
            <a:ext cx="1340972" cy="1114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6B54F1-BDF5-9E3A-4149-EFDE5C1E66F5}"/>
              </a:ext>
            </a:extLst>
          </p:cNvPr>
          <p:cNvSpPr txBox="1"/>
          <p:nvPr/>
        </p:nvSpPr>
        <p:spPr>
          <a:xfrm>
            <a:off x="384143" y="105068"/>
            <a:ext cx="11532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err="1"/>
              <a:t>ReBCO</a:t>
            </a:r>
            <a:r>
              <a:rPr lang="en-GB" sz="3200" dirty="0"/>
              <a:t> production plan in China – Shanghai Superconductor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690F1A-D496-0F4E-78A5-810413FDFC14}"/>
              </a:ext>
            </a:extLst>
          </p:cNvPr>
          <p:cNvSpPr txBox="1"/>
          <p:nvPr/>
        </p:nvSpPr>
        <p:spPr>
          <a:xfrm>
            <a:off x="9024965" y="6417497"/>
            <a:ext cx="289141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Amalia Ballarino, Bai Song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D75CBE-F645-3FF0-9EEC-92BD3D32961B}"/>
              </a:ext>
            </a:extLst>
          </p:cNvPr>
          <p:cNvSpPr txBox="1"/>
          <p:nvPr/>
        </p:nvSpPr>
        <p:spPr>
          <a:xfrm>
            <a:off x="2386008" y="6417497"/>
            <a:ext cx="226615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/>
              <a:t>&gt;5x rest of the world </a:t>
            </a:r>
          </a:p>
        </p:txBody>
      </p:sp>
    </p:spTree>
    <p:extLst>
      <p:ext uri="{BB962C8B-B14F-4D97-AF65-F5344CB8AC3E}">
        <p14:creationId xmlns:p14="http://schemas.microsoft.com/office/powerpoint/2010/main" val="381371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821B23-4F93-0176-FFF1-C1F7D3B44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156870"/>
              </p:ext>
            </p:extLst>
          </p:nvPr>
        </p:nvGraphicFramePr>
        <p:xfrm>
          <a:off x="94814" y="2182907"/>
          <a:ext cx="11676905" cy="2560320"/>
        </p:xfrm>
        <a:graphic>
          <a:graphicData uri="http://schemas.openxmlformats.org/drawingml/2006/table">
            <a:tbl>
              <a:tblPr firstRow="1" bandRow="1"/>
              <a:tblGrid>
                <a:gridCol w="1024290">
                  <a:extLst>
                    <a:ext uri="{9D8B030D-6E8A-4147-A177-3AD203B41FA5}">
                      <a16:colId xmlns:a16="http://schemas.microsoft.com/office/drawing/2014/main" val="2532074937"/>
                    </a:ext>
                  </a:extLst>
                </a:gridCol>
                <a:gridCol w="921861">
                  <a:extLst>
                    <a:ext uri="{9D8B030D-6E8A-4147-A177-3AD203B41FA5}">
                      <a16:colId xmlns:a16="http://schemas.microsoft.com/office/drawing/2014/main" val="3524051705"/>
                    </a:ext>
                  </a:extLst>
                </a:gridCol>
                <a:gridCol w="921861">
                  <a:extLst>
                    <a:ext uri="{9D8B030D-6E8A-4147-A177-3AD203B41FA5}">
                      <a16:colId xmlns:a16="http://schemas.microsoft.com/office/drawing/2014/main" val="3061639463"/>
                    </a:ext>
                  </a:extLst>
                </a:gridCol>
                <a:gridCol w="717003">
                  <a:extLst>
                    <a:ext uri="{9D8B030D-6E8A-4147-A177-3AD203B41FA5}">
                      <a16:colId xmlns:a16="http://schemas.microsoft.com/office/drawing/2014/main" val="1572456384"/>
                    </a:ext>
                  </a:extLst>
                </a:gridCol>
                <a:gridCol w="1536434">
                  <a:extLst>
                    <a:ext uri="{9D8B030D-6E8A-4147-A177-3AD203B41FA5}">
                      <a16:colId xmlns:a16="http://schemas.microsoft.com/office/drawing/2014/main" val="3049650311"/>
                    </a:ext>
                  </a:extLst>
                </a:gridCol>
                <a:gridCol w="2253438">
                  <a:extLst>
                    <a:ext uri="{9D8B030D-6E8A-4147-A177-3AD203B41FA5}">
                      <a16:colId xmlns:a16="http://schemas.microsoft.com/office/drawing/2014/main" val="3632659368"/>
                    </a:ext>
                  </a:extLst>
                </a:gridCol>
                <a:gridCol w="1707148">
                  <a:extLst>
                    <a:ext uri="{9D8B030D-6E8A-4147-A177-3AD203B41FA5}">
                      <a16:colId xmlns:a16="http://schemas.microsoft.com/office/drawing/2014/main" val="1813787821"/>
                    </a:ext>
                  </a:extLst>
                </a:gridCol>
                <a:gridCol w="1427178">
                  <a:extLst>
                    <a:ext uri="{9D8B030D-6E8A-4147-A177-3AD203B41FA5}">
                      <a16:colId xmlns:a16="http://schemas.microsoft.com/office/drawing/2014/main" val="2412416397"/>
                    </a:ext>
                  </a:extLst>
                </a:gridCol>
                <a:gridCol w="1167692">
                  <a:extLst>
                    <a:ext uri="{9D8B030D-6E8A-4147-A177-3AD203B41FA5}">
                      <a16:colId xmlns:a16="http://schemas.microsoft.com/office/drawing/2014/main" val="473392928"/>
                    </a:ext>
                  </a:extLst>
                </a:gridCol>
              </a:tblGrid>
              <a:tr h="386565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6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Energy</a:t>
                      </a:r>
                    </a:p>
                    <a:p>
                      <a:r>
                        <a:rPr lang="fr-CH" sz="16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c.o.m.</a:t>
                      </a:r>
                      <a:endParaRPr lang="en-GB" sz="16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6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Field</a:t>
                      </a:r>
                      <a:endParaRPr lang="en-GB" sz="16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Current</a:t>
                      </a:r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fr-CH" sz="12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density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Ampere</a:t>
                      </a:r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fr-CH" sz="12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turns</a:t>
                      </a:r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per </a:t>
                      </a:r>
                      <a:r>
                        <a:rPr lang="fr-CH" sz="12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meter</a:t>
                      </a:r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of magnet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Magnet </a:t>
                      </a:r>
                      <a:r>
                        <a:rPr lang="fr-CH" sz="12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lenght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Number</a:t>
                      </a:r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of magnets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2000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Total </a:t>
                      </a:r>
                      <a:endParaRPr lang="en-GB" sz="20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166694"/>
                  </a:ext>
                </a:extLst>
              </a:tr>
              <a:tr h="23623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b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(TeV)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(T)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(A)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(m)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</a:t>
                      </a:r>
                      <a:r>
                        <a:rPr lang="fr-CH" sz="1200" b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adim</a:t>
                      </a:r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)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2000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(TA m)</a:t>
                      </a:r>
                      <a:endParaRPr lang="en-GB" sz="20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58633"/>
                  </a:ext>
                </a:extLst>
              </a:tr>
              <a:tr h="23623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LHC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Nb-Ti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7.0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8.3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380/480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3800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14.3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1232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2000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0.067</a:t>
                      </a:r>
                      <a:endParaRPr lang="en-GB" sz="20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793942"/>
                  </a:ext>
                </a:extLst>
              </a:tr>
              <a:tr h="23623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FCC-hh 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Nb</a:t>
                      </a:r>
                      <a:r>
                        <a:rPr lang="fr-CH" sz="1800" b="0" baseline="-2500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</a:t>
                      </a:r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Sn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90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14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360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~8000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14.3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~4500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2000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~0.5</a:t>
                      </a:r>
                      <a:endParaRPr lang="en-GB" sz="20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429624"/>
                  </a:ext>
                </a:extLst>
              </a:tr>
              <a:tr h="23623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FCC-hh 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HTS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125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20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400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~14000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14.3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~4500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~0.9</a:t>
                      </a:r>
                      <a:endParaRPr lang="en-GB" sz="20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058203"/>
                  </a:ext>
                </a:extLst>
              </a:tr>
              <a:tr h="23623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SPPC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HTS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125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800" b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20</a:t>
                      </a:r>
                      <a:endParaRPr lang="en-GB" sz="18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~400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~14000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14.3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~4500</a:t>
                      </a:r>
                      <a:endParaRPr lang="en-GB" sz="1200" b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b="1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~0.9</a:t>
                      </a:r>
                      <a:endParaRPr lang="en-GB" sz="20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CD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55134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F810F34-1DB7-D666-F89B-60DF471A4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181" y="2182906"/>
            <a:ext cx="6939637" cy="39035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ADD000-E9C7-13C0-CD94-F97980603705}"/>
              </a:ext>
            </a:extLst>
          </p:cNvPr>
          <p:cNvSpPr txBox="1">
            <a:spLocks/>
          </p:cNvSpPr>
          <p:nvPr/>
        </p:nvSpPr>
        <p:spPr>
          <a:xfrm>
            <a:off x="316055" y="771549"/>
            <a:ext cx="10958403" cy="540300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Clr>
                <a:srgbClr val="FB963C"/>
              </a:buClr>
              <a:buNone/>
            </a:pPr>
            <a:r>
              <a:rPr lang="fr-CH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Order of 0.5 to 1 TA m: </a:t>
            </a:r>
            <a:r>
              <a:rPr lang="fr-CH" sz="2400" dirty="0">
                <a:solidFill>
                  <a:srgbClr val="CA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half to one million of km of cable </a:t>
            </a:r>
            <a:r>
              <a:rPr lang="fr-CH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carrying 1 kA </a:t>
            </a:r>
            <a:endParaRPr lang="fr-CH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buClr>
                <a:srgbClr val="FB963C"/>
              </a:buClr>
            </a:pPr>
            <a:r>
              <a:rPr lang="fr-CH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Equivalent to 1 kA superconducting cable/wire connecting 1.5 to 3 times the distance of the Earth to the Moon</a:t>
            </a:r>
          </a:p>
          <a:p>
            <a:pPr algn="l">
              <a:buClr>
                <a:srgbClr val="FB963C"/>
              </a:buClr>
            </a:pPr>
            <a:endParaRPr lang="fr-CH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>
                <a:srgbClr val="FB963C"/>
              </a:buClr>
            </a:pPr>
            <a:endParaRPr lang="fr-CH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C8B32-1D9E-7B48-5943-7D7C6D9CC91A}"/>
              </a:ext>
            </a:extLst>
          </p:cNvPr>
          <p:cNvSpPr txBox="1"/>
          <p:nvPr/>
        </p:nvSpPr>
        <p:spPr>
          <a:xfrm>
            <a:off x="384143" y="105068"/>
            <a:ext cx="11532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much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ReBCO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might we need to build an FCC-hh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3377B8-3E5E-A969-B9D8-A1D6ED0E79B5}"/>
              </a:ext>
            </a:extLst>
          </p:cNvPr>
          <p:cNvSpPr txBox="1"/>
          <p:nvPr/>
        </p:nvSpPr>
        <p:spPr>
          <a:xfrm>
            <a:off x="10588817" y="6417497"/>
            <a:ext cx="1327565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 </a:t>
            </a:r>
            <a:r>
              <a:rPr lang="en-US" dirty="0">
                <a:solidFill>
                  <a:srgbClr val="0F124A"/>
                </a:solidFill>
                <a:latin typeface="Arial"/>
              </a:rPr>
              <a:t>Todesco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184822-6BA9-C2CE-F2CB-D1AA66744A25}"/>
              </a:ext>
            </a:extLst>
          </p:cNvPr>
          <p:cNvSpPr txBox="1"/>
          <p:nvPr/>
        </p:nvSpPr>
        <p:spPr>
          <a:xfrm>
            <a:off x="142875" y="6059141"/>
            <a:ext cx="33356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Applied Superconductivity Conference, SLC, 4 Sept. 2024</a:t>
            </a:r>
          </a:p>
        </p:txBody>
      </p:sp>
    </p:spTree>
    <p:extLst>
      <p:ext uri="{BB962C8B-B14F-4D97-AF65-F5344CB8AC3E}">
        <p14:creationId xmlns:p14="http://schemas.microsoft.com/office/powerpoint/2010/main" val="7834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A597DC6-3306-B5C5-CD4F-58FB78FC1D50}"/>
              </a:ext>
            </a:extLst>
          </p:cNvPr>
          <p:cNvCxnSpPr>
            <a:cxnSpLocks/>
          </p:cNvCxnSpPr>
          <p:nvPr/>
        </p:nvCxnSpPr>
        <p:spPr>
          <a:xfrm flipV="1">
            <a:off x="4427142" y="4451069"/>
            <a:ext cx="12017" cy="114016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5C32073-BC60-91E2-CC93-520C2145C06E}"/>
              </a:ext>
            </a:extLst>
          </p:cNvPr>
          <p:cNvGrpSpPr/>
          <p:nvPr/>
        </p:nvGrpSpPr>
        <p:grpSpPr>
          <a:xfrm>
            <a:off x="0" y="2580395"/>
            <a:ext cx="12506843" cy="3512763"/>
            <a:chOff x="-69022" y="2717256"/>
            <a:chExt cx="12506843" cy="3512763"/>
          </a:xfrm>
        </p:grpSpPr>
        <p:sp>
          <p:nvSpPr>
            <p:cNvPr id="4" name="Chevron 43">
              <a:extLst>
                <a:ext uri="{FF2B5EF4-FFF2-40B4-BE49-F238E27FC236}">
                  <a16:creationId xmlns:a16="http://schemas.microsoft.com/office/drawing/2014/main" id="{C36DF41D-F24C-FC8A-F99A-22EEE1034BC2}"/>
                </a:ext>
              </a:extLst>
            </p:cNvPr>
            <p:cNvSpPr/>
            <p:nvPr/>
          </p:nvSpPr>
          <p:spPr>
            <a:xfrm>
              <a:off x="10064973" y="4299398"/>
              <a:ext cx="2372848" cy="580935"/>
            </a:xfrm>
            <a:prstGeom prst="chevron">
              <a:avLst/>
            </a:prstGeom>
            <a:gradFill flip="none" rotWithShape="1">
              <a:gsLst>
                <a:gs pos="0">
                  <a:srgbClr val="B81011"/>
                </a:gs>
                <a:gs pos="100000">
                  <a:srgbClr val="FFFFFF"/>
                </a:gs>
              </a:gsLst>
              <a:lin ang="108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>
                  <a:solidFill>
                    <a:srgbClr val="4D4D4D"/>
                  </a:solidFill>
                  <a:latin typeface="Times"/>
                  <a:cs typeface="Times"/>
                </a:rPr>
                <a:t>PRE-SERIES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679CC97-7F95-B068-774E-9A5484E84932}"/>
                </a:ext>
              </a:extLst>
            </p:cNvPr>
            <p:cNvGrpSpPr/>
            <p:nvPr/>
          </p:nvGrpSpPr>
          <p:grpSpPr>
            <a:xfrm>
              <a:off x="-69022" y="2717256"/>
              <a:ext cx="12296730" cy="3512763"/>
              <a:chOff x="-55365" y="2717256"/>
              <a:chExt cx="12296730" cy="351276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2377E17-E040-1BAD-EF83-789814C81AD5}"/>
                  </a:ext>
                </a:extLst>
              </p:cNvPr>
              <p:cNvGrpSpPr/>
              <p:nvPr/>
            </p:nvGrpSpPr>
            <p:grpSpPr>
              <a:xfrm>
                <a:off x="-55365" y="2717256"/>
                <a:ext cx="12296730" cy="3512763"/>
                <a:chOff x="-69022" y="2717256"/>
                <a:chExt cx="12296730" cy="3512763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85FAB308-A3F1-1F19-9FA3-23681F38FFBD}"/>
                    </a:ext>
                  </a:extLst>
                </p:cNvPr>
                <p:cNvGrpSpPr/>
                <p:nvPr/>
              </p:nvGrpSpPr>
              <p:grpSpPr>
                <a:xfrm>
                  <a:off x="-69022" y="2717256"/>
                  <a:ext cx="12296730" cy="3512763"/>
                  <a:chOff x="-40886" y="2717256"/>
                  <a:chExt cx="12296730" cy="3512763"/>
                </a:xfrm>
              </p:grpSpPr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DF428DE0-165D-4EF7-5701-AA968AC33E2B}"/>
                      </a:ext>
                    </a:extLst>
                  </p:cNvPr>
                  <p:cNvGrpSpPr/>
                  <p:nvPr/>
                </p:nvGrpSpPr>
                <p:grpSpPr>
                  <a:xfrm>
                    <a:off x="-40886" y="2717256"/>
                    <a:ext cx="11912713" cy="3512763"/>
                    <a:chOff x="-40886" y="2717256"/>
                    <a:chExt cx="11912713" cy="3512763"/>
                  </a:xfrm>
                </p:grpSpPr>
                <p:grpSp>
                  <p:nvGrpSpPr>
                    <p:cNvPr id="13" name="Group 12">
                      <a:extLst>
                        <a:ext uri="{FF2B5EF4-FFF2-40B4-BE49-F238E27FC236}">
                          <a16:creationId xmlns:a16="http://schemas.microsoft.com/office/drawing/2014/main" id="{6AF97C84-0FF7-D9FD-DFDD-118F7581D3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0886" y="2717256"/>
                      <a:ext cx="11132803" cy="3512763"/>
                      <a:chOff x="-60146" y="2680006"/>
                      <a:chExt cx="11132803" cy="3512763"/>
                    </a:xfrm>
                  </p:grpSpPr>
                  <p:grpSp>
                    <p:nvGrpSpPr>
                      <p:cNvPr id="18" name="Group 17">
                        <a:extLst>
                          <a:ext uri="{FF2B5EF4-FFF2-40B4-BE49-F238E27FC236}">
                            <a16:creationId xmlns:a16="http://schemas.microsoft.com/office/drawing/2014/main" id="{8B7471EB-E2AC-F259-A5E4-49F0E0EAF20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60146" y="2680006"/>
                        <a:ext cx="9538269" cy="3512763"/>
                        <a:chOff x="28570" y="2680006"/>
                        <a:chExt cx="9538269" cy="3512763"/>
                      </a:xfrm>
                    </p:grpSpPr>
                    <p:grpSp>
                      <p:nvGrpSpPr>
                        <p:cNvPr id="23" name="Group 22">
                          <a:extLst>
                            <a:ext uri="{FF2B5EF4-FFF2-40B4-BE49-F238E27FC236}">
                              <a16:creationId xmlns:a16="http://schemas.microsoft.com/office/drawing/2014/main" id="{1E8B8DF2-350D-F4EA-A724-785BC39BDD5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8570" y="2680006"/>
                          <a:ext cx="7127077" cy="3512763"/>
                          <a:chOff x="-60146" y="2661574"/>
                          <a:chExt cx="7127077" cy="3512763"/>
                        </a:xfrm>
                      </p:grpSpPr>
                      <p:grpSp>
                        <p:nvGrpSpPr>
                          <p:cNvPr id="30" name="Group 29">
                            <a:extLst>
                              <a:ext uri="{FF2B5EF4-FFF2-40B4-BE49-F238E27FC236}">
                                <a16:creationId xmlns:a16="http://schemas.microsoft.com/office/drawing/2014/main" id="{6A152F40-CC6B-870D-E036-3AACE1B475E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-60146" y="2716193"/>
                            <a:ext cx="7127077" cy="3458144"/>
                            <a:chOff x="-60146" y="420526"/>
                            <a:chExt cx="7127077" cy="3458144"/>
                          </a:xfrm>
                        </p:grpSpPr>
                        <p:sp>
                          <p:nvSpPr>
                            <p:cNvPr id="32" name="Chevron 10">
                              <a:extLst>
                                <a:ext uri="{FF2B5EF4-FFF2-40B4-BE49-F238E27FC236}">
                                  <a16:creationId xmlns:a16="http://schemas.microsoft.com/office/drawing/2014/main" id="{11DDEC3D-6075-EEC6-E32A-6D34C72EBE3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-60146" y="2358470"/>
                              <a:ext cx="2404313" cy="876189"/>
                            </a:xfrm>
                            <a:prstGeom prst="chevron">
                              <a:avLst/>
                            </a:prstGeom>
                            <a:gradFill flip="none" rotWithShape="1">
                              <a:gsLst>
                                <a:gs pos="0">
                                  <a:srgbClr val="B81011"/>
                                </a:gs>
                                <a:gs pos="100000">
                                  <a:srgbClr val="FFFFFF"/>
                                </a:gs>
                              </a:gsLst>
                              <a:lin ang="10800000" scaled="0"/>
                              <a:tileRect/>
                            </a:gradFill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sz="1600" i="1" dirty="0">
                                  <a:solidFill>
                                    <a:schemeClr val="tx1"/>
                                  </a:solidFill>
                                  <a:latin typeface="Times"/>
                                  <a:cs typeface="Times"/>
                                </a:rPr>
                                <a:t>CANAVASSING</a:t>
                              </a:r>
                            </a:p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1"/>
                                  </a:solidFill>
                                  <a:latin typeface="Times"/>
                                  <a:cs typeface="Times"/>
                                </a:rPr>
                                <a:t>Demonstrators to select cable</a:t>
                              </a:r>
                            </a:p>
                            <a:p>
                              <a:pPr algn="ctr"/>
                              <a:r>
                                <a:rPr lang="en-US" sz="1400" dirty="0">
                                  <a:solidFill>
                                    <a:schemeClr val="tx1"/>
                                  </a:solidFill>
                                  <a:latin typeface="Times"/>
                                  <a:cs typeface="Times"/>
                                </a:rPr>
                                <a:t>and design</a:t>
                              </a:r>
                            </a:p>
                          </p:txBody>
                        </p:sp>
                        <p:sp>
                          <p:nvSpPr>
                            <p:cNvPr id="33" name="Chevron 11">
                              <a:extLst>
                                <a:ext uri="{FF2B5EF4-FFF2-40B4-BE49-F238E27FC236}">
                                  <a16:creationId xmlns:a16="http://schemas.microsoft.com/office/drawing/2014/main" id="{8F4FFBFF-F590-8C8A-1CA7-99676DB864A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2094057" y="1510900"/>
                              <a:ext cx="2298613" cy="908681"/>
                            </a:xfrm>
                            <a:prstGeom prst="chevron">
                              <a:avLst/>
                            </a:prstGeom>
                            <a:gradFill flip="none" rotWithShape="1">
                              <a:gsLst>
                                <a:gs pos="0">
                                  <a:srgbClr val="B81011"/>
                                </a:gs>
                                <a:gs pos="100000">
                                  <a:srgbClr val="FFFFFF"/>
                                </a:gs>
                              </a:gsLst>
                              <a:lin ang="10800000" scaled="0"/>
                              <a:tileRect/>
                            </a:gradFill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i="1" dirty="0">
                                  <a:solidFill>
                                    <a:srgbClr val="4D4D4D"/>
                                  </a:solidFill>
                                  <a:latin typeface="Times"/>
                                  <a:cs typeface="Times"/>
                                </a:rPr>
                                <a:t>SCOPING</a:t>
                              </a:r>
                            </a:p>
                            <a:p>
                              <a:pPr algn="ctr"/>
                              <a:r>
                                <a:rPr lang="en-US" sz="1600" dirty="0">
                                  <a:solidFill>
                                    <a:srgbClr val="4D4D4D"/>
                                  </a:solidFill>
                                  <a:latin typeface="Times"/>
                                  <a:cs typeface="Times"/>
                                </a:rPr>
                                <a:t>Short model  ≥14 T</a:t>
                              </a:r>
                            </a:p>
                          </p:txBody>
                        </p:sp>
                        <p:cxnSp>
                          <p:nvCxnSpPr>
                            <p:cNvPr id="34" name="Straight Arrow Connector 33">
                              <a:extLst>
                                <a:ext uri="{FF2B5EF4-FFF2-40B4-BE49-F238E27FC236}">
                                  <a16:creationId xmlns:a16="http://schemas.microsoft.com/office/drawing/2014/main" id="{0CAFD80B-9E46-E2DB-1C7C-48AA0C187D1E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2248034" y="420526"/>
                              <a:ext cx="14194" cy="2913057"/>
                            </a:xfrm>
                            <a:prstGeom prst="straightConnector1">
                              <a:avLst/>
                            </a:prstGeom>
                            <a:ln w="15875">
                              <a:solidFill>
                                <a:schemeClr val="tx1"/>
                              </a:solidFill>
                              <a:tailEnd type="stealth"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35" name="TextBox 34">
                              <a:extLst>
                                <a:ext uri="{FF2B5EF4-FFF2-40B4-BE49-F238E27FC236}">
                                  <a16:creationId xmlns:a16="http://schemas.microsoft.com/office/drawing/2014/main" id="{A5030CDB-4D0C-01FD-0AD3-B76E4F12FE1D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84600" y="679789"/>
                              <a:ext cx="1774895" cy="523220"/>
                            </a:xfrm>
                            <a:prstGeom prst="rect">
                              <a:avLst/>
                            </a:prstGeom>
                            <a:noFill/>
                            <a:ln w="12700">
                              <a:solidFill>
                                <a:schemeClr val="tx1"/>
                              </a:solidFill>
                            </a:ln>
                          </p:spPr>
                          <p:txBody>
                            <a:bodyPr wrap="none" rtlCol="0">
                              <a:spAutoFit/>
                            </a:bodyPr>
                            <a:lstStyle/>
                            <a:p>
                              <a:r>
                                <a:rPr lang="en-US" sz="1400" dirty="0">
                                  <a:solidFill>
                                    <a:srgbClr val="000000"/>
                                  </a:solidFill>
                                  <a:latin typeface="Times"/>
                                  <a:cs typeface="Times"/>
                                </a:rPr>
                                <a:t>Selection of cable and </a:t>
                              </a:r>
                            </a:p>
                            <a:p>
                              <a:r>
                                <a:rPr lang="en-US" sz="1400" dirty="0">
                                  <a:solidFill>
                                    <a:srgbClr val="000000"/>
                                  </a:solidFill>
                                  <a:latin typeface="Times"/>
                                  <a:cs typeface="Times"/>
                                </a:rPr>
                                <a:t>insulation technology</a:t>
                              </a:r>
                            </a:p>
                          </p:txBody>
                        </p:sp>
                        <p:grpSp>
                          <p:nvGrpSpPr>
                            <p:cNvPr id="36" name="Group 35">
                              <a:extLst>
                                <a:ext uri="{FF2B5EF4-FFF2-40B4-BE49-F238E27FC236}">
                                  <a16:creationId xmlns:a16="http://schemas.microsoft.com/office/drawing/2014/main" id="{5FCDB6D8-699E-7D3A-DC55-300D7E03078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2365" y="3355492"/>
                              <a:ext cx="7054566" cy="523178"/>
                              <a:chOff x="12365" y="3355492"/>
                              <a:chExt cx="7054566" cy="523178"/>
                            </a:xfrm>
                          </p:grpSpPr>
                          <p:grpSp>
                            <p:nvGrpSpPr>
                              <p:cNvPr id="37" name="Group 36">
                                <a:extLst>
                                  <a:ext uri="{FF2B5EF4-FFF2-40B4-BE49-F238E27FC236}">
                                    <a16:creationId xmlns:a16="http://schemas.microsoft.com/office/drawing/2014/main" id="{23A6D387-9799-5C44-8114-05F2A9212739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4509" y="3355492"/>
                                <a:ext cx="7044918" cy="229309"/>
                                <a:chOff x="14509" y="3427500"/>
                                <a:chExt cx="7044918" cy="229309"/>
                              </a:xfrm>
                            </p:grpSpPr>
                            <p:sp>
                              <p:nvSpPr>
                                <p:cNvPr id="41" name="Rectangle 40">
                                  <a:extLst>
                                    <a:ext uri="{FF2B5EF4-FFF2-40B4-BE49-F238E27FC236}">
                                      <a16:creationId xmlns:a16="http://schemas.microsoft.com/office/drawing/2014/main" id="{0071C099-A671-3815-3B4F-93B96B8D5417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4509" y="3427500"/>
                                  <a:ext cx="396989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`25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42" name="Rectangle 41">
                                  <a:extLst>
                                    <a:ext uri="{FF2B5EF4-FFF2-40B4-BE49-F238E27FC236}">
                                      <a16:creationId xmlns:a16="http://schemas.microsoft.com/office/drawing/2014/main" id="{D0CE78FE-B5D8-B584-5E9D-64BAB3EFE25F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19982" y="3435846"/>
                                  <a:ext cx="396989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`26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43" name="Rectangle 42">
                                  <a:extLst>
                                    <a:ext uri="{FF2B5EF4-FFF2-40B4-BE49-F238E27FC236}">
                                      <a16:creationId xmlns:a16="http://schemas.microsoft.com/office/drawing/2014/main" id="{3C37FF1F-BE90-9EB8-A216-4E97D82DEA26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818528" y="3435846"/>
                                  <a:ext cx="396989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`27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44" name="Rectangle 43">
                                  <a:extLst>
                                    <a:ext uri="{FF2B5EF4-FFF2-40B4-BE49-F238E27FC236}">
                                      <a16:creationId xmlns:a16="http://schemas.microsoft.com/office/drawing/2014/main" id="{A046177C-A924-A794-DB90-113401F6C065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224108" y="3435846"/>
                                  <a:ext cx="396989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`28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45" name="Rectangle 44">
                                  <a:extLst>
                                    <a:ext uri="{FF2B5EF4-FFF2-40B4-BE49-F238E27FC236}">
                                      <a16:creationId xmlns:a16="http://schemas.microsoft.com/office/drawing/2014/main" id="{73FD3B31-BE0E-C655-8C57-C2760187A37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1629688" y="3435846"/>
                                  <a:ext cx="396989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`29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46" name="Rectangle 45">
                                  <a:extLst>
                                    <a:ext uri="{FF2B5EF4-FFF2-40B4-BE49-F238E27FC236}">
                                      <a16:creationId xmlns:a16="http://schemas.microsoft.com/office/drawing/2014/main" id="{C1EEFF32-5569-06A7-7721-83BD5A90DE2C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028239" y="3435846"/>
                                  <a:ext cx="396989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`30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47" name="Rectangle 46">
                                  <a:extLst>
                                    <a:ext uri="{FF2B5EF4-FFF2-40B4-BE49-F238E27FC236}">
                                      <a16:creationId xmlns:a16="http://schemas.microsoft.com/office/drawing/2014/main" id="{88BA7912-F909-09A8-A462-60F9D5B7BA94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425229" y="3435846"/>
                                  <a:ext cx="396989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`31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48" name="Rectangle 47">
                                  <a:extLst>
                                    <a:ext uri="{FF2B5EF4-FFF2-40B4-BE49-F238E27FC236}">
                                      <a16:creationId xmlns:a16="http://schemas.microsoft.com/office/drawing/2014/main" id="{6DCC5435-031C-9FDA-709E-97DFB8F86623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2833590" y="3436586"/>
                                  <a:ext cx="444175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`32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49" name="Rectangle 48">
                                  <a:extLst>
                                    <a:ext uri="{FF2B5EF4-FFF2-40B4-BE49-F238E27FC236}">
                                      <a16:creationId xmlns:a16="http://schemas.microsoft.com/office/drawing/2014/main" id="{40F6609E-B0D7-981B-1DE5-D3763DB1866D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3267338" y="3440744"/>
                                  <a:ext cx="444175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`33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50" name="Rectangle 49">
                                  <a:extLst>
                                    <a:ext uri="{FF2B5EF4-FFF2-40B4-BE49-F238E27FC236}">
                                      <a16:creationId xmlns:a16="http://schemas.microsoft.com/office/drawing/2014/main" id="{70E18594-934E-2EFB-8ED1-23F8A06A00EE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3708487" y="3437263"/>
                                  <a:ext cx="416011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`34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51" name="Rectangle 50">
                                  <a:extLst>
                                    <a:ext uri="{FF2B5EF4-FFF2-40B4-BE49-F238E27FC236}">
                                      <a16:creationId xmlns:a16="http://schemas.microsoft.com/office/drawing/2014/main" id="{CEC599AF-77BF-BED6-6F1C-EA22B4285C45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131349" y="3431367"/>
                                  <a:ext cx="416011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`35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52" name="Rectangle 51">
                                  <a:extLst>
                                    <a:ext uri="{FF2B5EF4-FFF2-40B4-BE49-F238E27FC236}">
                                      <a16:creationId xmlns:a16="http://schemas.microsoft.com/office/drawing/2014/main" id="{61B3A7E8-75F4-685A-A2B2-1880C4D98FE7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554211" y="3433854"/>
                                  <a:ext cx="416011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`36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53" name="Rectangle 52">
                                  <a:extLst>
                                    <a:ext uri="{FF2B5EF4-FFF2-40B4-BE49-F238E27FC236}">
                                      <a16:creationId xmlns:a16="http://schemas.microsoft.com/office/drawing/2014/main" id="{94A40C07-78B6-800A-36C1-5975403ECB20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974570" y="3430742"/>
                                  <a:ext cx="416011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`37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54" name="Rectangle 53">
                                  <a:extLst>
                                    <a:ext uri="{FF2B5EF4-FFF2-40B4-BE49-F238E27FC236}">
                                      <a16:creationId xmlns:a16="http://schemas.microsoft.com/office/drawing/2014/main" id="{1413D5C9-1E2B-D334-B011-44647D795DE9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5394929" y="3433341"/>
                                  <a:ext cx="416011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`38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55" name="Rectangle 54">
                                  <a:extLst>
                                    <a:ext uri="{FF2B5EF4-FFF2-40B4-BE49-F238E27FC236}">
                                      <a16:creationId xmlns:a16="http://schemas.microsoft.com/office/drawing/2014/main" id="{F4E28991-B5BF-F1FA-BDDA-E002F4F0C40C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5816245" y="3437324"/>
                                  <a:ext cx="416011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`39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56" name="Rectangle 55">
                                  <a:extLst>
                                    <a:ext uri="{FF2B5EF4-FFF2-40B4-BE49-F238E27FC236}">
                                      <a16:creationId xmlns:a16="http://schemas.microsoft.com/office/drawing/2014/main" id="{3D3F7A61-D141-8596-58CF-AF5FD8E4676D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240952" y="3440785"/>
                                  <a:ext cx="416011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`40</a:t>
                                  </a:r>
                                </a:p>
                              </p:txBody>
                            </p:sp>
                            <p:sp>
                              <p:nvSpPr>
                                <p:cNvPr id="57" name="Rectangle 56">
                                  <a:extLst>
                                    <a:ext uri="{FF2B5EF4-FFF2-40B4-BE49-F238E27FC236}">
                                      <a16:creationId xmlns:a16="http://schemas.microsoft.com/office/drawing/2014/main" id="{B72941E6-296B-C0B6-31A0-78304447C6BD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6662438" y="3433341"/>
                                  <a:ext cx="396989" cy="216024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tx2">
                                    <a:lumMod val="20000"/>
                                    <a:lumOff val="80000"/>
                                  </a:schemeClr>
                                </a:solidFill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3">
                                  <a:schemeClr val="accent1"/>
                                </a:fillRef>
                                <a:effectRef idx="2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r>
                                    <a:rPr lang="en-US" sz="1200" dirty="0">
                                      <a:solidFill>
                                        <a:srgbClr val="000000"/>
                                      </a:solidFill>
                                      <a:latin typeface="Times"/>
                                      <a:cs typeface="Times"/>
                                    </a:rPr>
                                    <a:t>`41</a:t>
                                  </a:r>
                                </a:p>
                              </p:txBody>
                            </p:sp>
                          </p:grpSp>
                          <p:sp>
                            <p:nvSpPr>
                              <p:cNvPr id="38" name="Rectangle 37">
                                <a:extLst>
                                  <a:ext uri="{FF2B5EF4-FFF2-40B4-BE49-F238E27FC236}">
                                    <a16:creationId xmlns:a16="http://schemas.microsoft.com/office/drawing/2014/main" id="{531FFB33-8362-F517-57B2-ED4F9CB1338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2365" y="3630851"/>
                                <a:ext cx="626067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100" dirty="0" err="1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RunIII</a:t>
                                </a:r>
                                <a:endParaRPr lang="en-US" sz="1100" dirty="0">
                                  <a:solidFill>
                                    <a:srgbClr val="000000"/>
                                  </a:solidFill>
                                  <a:latin typeface="Times"/>
                                  <a:cs typeface="Times"/>
                                </a:endParaRPr>
                              </a:p>
                            </p:txBody>
                          </p:sp>
                          <p:sp>
                            <p:nvSpPr>
                              <p:cNvPr id="39" name="Rectangle 38">
                                <a:extLst>
                                  <a:ext uri="{FF2B5EF4-FFF2-40B4-BE49-F238E27FC236}">
                                    <a16:creationId xmlns:a16="http://schemas.microsoft.com/office/drawing/2014/main" id="{11D88BC2-0A7C-4F6D-B9DD-428A4EBCCB1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211546" y="3644299"/>
                                <a:ext cx="1494958" cy="21602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HL-LHC </a:t>
                                </a:r>
                                <a:r>
                                  <a:rPr lang="en-US" sz="1200" dirty="0" err="1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RunIV</a:t>
                                </a:r>
                                <a:endParaRPr lang="en-US" sz="1200" dirty="0">
                                  <a:solidFill>
                                    <a:srgbClr val="000000"/>
                                  </a:solidFill>
                                  <a:latin typeface="Times"/>
                                  <a:cs typeface="Time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0" name="Rectangle 39">
                                <a:extLst>
                                  <a:ext uri="{FF2B5EF4-FFF2-40B4-BE49-F238E27FC236}">
                                    <a16:creationId xmlns:a16="http://schemas.microsoft.com/office/drawing/2014/main" id="{ADD9BEF0-6E4F-9C7B-0A19-8829B76FCF2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547360" y="3628277"/>
                                <a:ext cx="2519571" cy="250393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3">
                                <a:schemeClr val="accent1"/>
                              </a:fillRef>
                              <a:effectRef idx="2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 sz="1200" dirty="0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HL-LHC </a:t>
                                </a:r>
                                <a:r>
                                  <a:rPr lang="en-US" sz="1200" dirty="0" err="1">
                                    <a:solidFill>
                                      <a:srgbClr val="000000"/>
                                    </a:solidFill>
                                    <a:latin typeface="Times"/>
                                    <a:cs typeface="Times"/>
                                  </a:rPr>
                                  <a:t>RunV</a:t>
                                </a:r>
                                <a:endParaRPr lang="en-US" sz="1200" dirty="0">
                                  <a:solidFill>
                                    <a:srgbClr val="000000"/>
                                  </a:solidFill>
                                  <a:latin typeface="Times"/>
                                  <a:cs typeface="Times"/>
                                </a:endParaRP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31" name="Chevron 8">
                            <a:extLst>
                              <a:ext uri="{FF2B5EF4-FFF2-40B4-BE49-F238E27FC236}">
                                <a16:creationId xmlns:a16="http://schemas.microsoft.com/office/drawing/2014/main" id="{D440ED69-22FA-4FCD-65EB-BF633D134F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819089" y="2661574"/>
                            <a:ext cx="2813275" cy="1106020"/>
                          </a:xfrm>
                          <a:prstGeom prst="chevron">
                            <a:avLst/>
                          </a:prstGeom>
                          <a:gradFill flip="none" rotWithShape="1">
                            <a:gsLst>
                              <a:gs pos="0">
                                <a:srgbClr val="B81011"/>
                              </a:gs>
                              <a:gs pos="100000">
                                <a:srgbClr val="FFFFFF"/>
                              </a:gs>
                            </a:gsLst>
                            <a:lin ang="10800000" scaled="0"/>
                            <a:tileRect/>
                          </a:gradFill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i="1" dirty="0">
                                <a:solidFill>
                                  <a:srgbClr val="4D4D4D"/>
                                </a:solidFill>
                                <a:latin typeface="Times"/>
                                <a:cs typeface="Times"/>
                              </a:rPr>
                              <a:t>FEASIBILITY</a:t>
                            </a:r>
                          </a:p>
                          <a:p>
                            <a:pPr algn="ctr"/>
                            <a:r>
                              <a:rPr lang="en-US" dirty="0">
                                <a:solidFill>
                                  <a:srgbClr val="4D4D4D"/>
                                </a:solidFill>
                                <a:latin typeface="Times"/>
                                <a:cs typeface="Times"/>
                              </a:rPr>
                              <a:t>Reproducibility and first scaling in length</a:t>
                            </a:r>
                          </a:p>
                        </p:txBody>
                      </p:sp>
                    </p:grpSp>
                    <p:sp>
                      <p:nvSpPr>
                        <p:cNvPr id="24" name="Rectangle 23">
                          <a:extLst>
                            <a:ext uri="{FF2B5EF4-FFF2-40B4-BE49-F238E27FC236}">
                              <a16:creationId xmlns:a16="http://schemas.microsoft.com/office/drawing/2014/main" id="{3DA56A54-9D67-CF9E-74E4-053E7397C8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155647" y="5668911"/>
                          <a:ext cx="396989" cy="216024"/>
                        </a:xfrm>
                        <a:prstGeom prst="rect">
                          <a:avLst/>
                        </a:prstGeom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latin typeface="Times"/>
                              <a:cs typeface="Times"/>
                            </a:rPr>
                            <a:t>`42</a:t>
                          </a:r>
                        </a:p>
                      </p:txBody>
                    </p:sp>
                    <p:sp>
                      <p:nvSpPr>
                        <p:cNvPr id="25" name="Rectangle 24">
                          <a:extLst>
                            <a:ext uri="{FF2B5EF4-FFF2-40B4-BE49-F238E27FC236}">
                              <a16:creationId xmlns:a16="http://schemas.microsoft.com/office/drawing/2014/main" id="{3148E551-2C34-1A20-0781-45BDCB8F80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56299" y="5669044"/>
                          <a:ext cx="396989" cy="216024"/>
                        </a:xfrm>
                        <a:prstGeom prst="rect">
                          <a:avLst/>
                        </a:prstGeom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latin typeface="Times"/>
                              <a:cs typeface="Times"/>
                            </a:rPr>
                            <a:t>`43</a:t>
                          </a:r>
                        </a:p>
                      </p:txBody>
                    </p:sp>
                    <p:sp>
                      <p:nvSpPr>
                        <p:cNvPr id="26" name="Rectangle 25">
                          <a:extLst>
                            <a:ext uri="{FF2B5EF4-FFF2-40B4-BE49-F238E27FC236}">
                              <a16:creationId xmlns:a16="http://schemas.microsoft.com/office/drawing/2014/main" id="{1D54DB97-4C03-151A-EF9D-9E90EE350C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62468" y="5667957"/>
                          <a:ext cx="396989" cy="216024"/>
                        </a:xfrm>
                        <a:prstGeom prst="rect">
                          <a:avLst/>
                        </a:prstGeom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latin typeface="Times"/>
                              <a:cs typeface="Times"/>
                            </a:rPr>
                            <a:t>`44</a:t>
                          </a:r>
                        </a:p>
                      </p:txBody>
                    </p:sp>
                    <p:sp>
                      <p:nvSpPr>
                        <p:cNvPr id="27" name="Rectangle 26">
                          <a:extLst>
                            <a:ext uri="{FF2B5EF4-FFF2-40B4-BE49-F238E27FC236}">
                              <a16:creationId xmlns:a16="http://schemas.microsoft.com/office/drawing/2014/main" id="{1F7C5D75-35F2-A437-D7CE-B30B49449BA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7840" y="5668911"/>
                          <a:ext cx="396989" cy="216024"/>
                        </a:xfrm>
                        <a:prstGeom prst="rect">
                          <a:avLst/>
                        </a:prstGeom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latin typeface="Times"/>
                              <a:cs typeface="Times"/>
                            </a:rPr>
                            <a:t>`45</a:t>
                          </a:r>
                        </a:p>
                      </p:txBody>
                    </p:sp>
                    <p:sp>
                      <p:nvSpPr>
                        <p:cNvPr id="28" name="Rectangle 27">
                          <a:extLst>
                            <a:ext uri="{FF2B5EF4-FFF2-40B4-BE49-F238E27FC236}">
                              <a16:creationId xmlns:a16="http://schemas.microsoft.com/office/drawing/2014/main" id="{842809E5-0218-7D3D-6854-5EF04E61C69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64829" y="5668911"/>
                          <a:ext cx="396989" cy="216024"/>
                        </a:xfrm>
                        <a:prstGeom prst="rect">
                          <a:avLst/>
                        </a:prstGeom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latin typeface="Times"/>
                              <a:cs typeface="Times"/>
                            </a:rPr>
                            <a:t>`46</a:t>
                          </a:r>
                        </a:p>
                      </p:txBody>
                    </p:sp>
                    <p:sp>
                      <p:nvSpPr>
                        <p:cNvPr id="29" name="Rectangle 28">
                          <a:extLst>
                            <a:ext uri="{FF2B5EF4-FFF2-40B4-BE49-F238E27FC236}">
                              <a16:creationId xmlns:a16="http://schemas.microsoft.com/office/drawing/2014/main" id="{7A75215F-8E57-981C-4C2F-9B693E7F1E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69850" y="5668542"/>
                          <a:ext cx="396989" cy="216024"/>
                        </a:xfrm>
                        <a:prstGeom prst="rect">
                          <a:avLst/>
                        </a:prstGeom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latin typeface="Times"/>
                              <a:cs typeface="Times"/>
                            </a:rPr>
                            <a:t>`47</a:t>
                          </a:r>
                        </a:p>
                      </p:txBody>
                    </p:sp>
                  </p:grpSp>
                  <p:sp>
                    <p:nvSpPr>
                      <p:cNvPr id="19" name="Rectangle 18">
                        <a:extLst>
                          <a:ext uri="{FF2B5EF4-FFF2-40B4-BE49-F238E27FC236}">
                            <a16:creationId xmlns:a16="http://schemas.microsoft.com/office/drawing/2014/main" id="{10FC770B-96C8-A183-7AE9-D35C95D11D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86604" y="5672699"/>
                        <a:ext cx="396989" cy="216024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200" dirty="0">
                            <a:solidFill>
                              <a:srgbClr val="000000"/>
                            </a:solidFill>
                            <a:latin typeface="Times"/>
                            <a:cs typeface="Times"/>
                          </a:rPr>
                          <a:t>`48</a:t>
                        </a:r>
                      </a:p>
                    </p:txBody>
                  </p:sp>
                  <p:sp>
                    <p:nvSpPr>
                      <p:cNvPr id="20" name="Rectangle 19">
                        <a:extLst>
                          <a:ext uri="{FF2B5EF4-FFF2-40B4-BE49-F238E27FC236}">
                            <a16:creationId xmlns:a16="http://schemas.microsoft.com/office/drawing/2014/main" id="{1AD27A9B-605B-F70A-2F4C-63416593CF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891625" y="5676598"/>
                        <a:ext cx="396989" cy="216024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200" dirty="0">
                            <a:solidFill>
                              <a:srgbClr val="000000"/>
                            </a:solidFill>
                            <a:latin typeface="Times"/>
                            <a:cs typeface="Times"/>
                          </a:rPr>
                          <a:t>`49</a:t>
                        </a:r>
                      </a:p>
                    </p:txBody>
                  </p:sp>
                  <p:sp>
                    <p:nvSpPr>
                      <p:cNvPr id="21" name="Rectangle 20">
                        <a:extLst>
                          <a:ext uri="{FF2B5EF4-FFF2-40B4-BE49-F238E27FC236}">
                            <a16:creationId xmlns:a16="http://schemas.microsoft.com/office/drawing/2014/main" id="{8B777993-B23D-B5D9-77AF-6511852E5F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78679" y="5675470"/>
                        <a:ext cx="396989" cy="216024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200" dirty="0">
                            <a:solidFill>
                              <a:srgbClr val="000000"/>
                            </a:solidFill>
                            <a:latin typeface="Times"/>
                            <a:cs typeface="Times"/>
                          </a:rPr>
                          <a:t>`50</a:t>
                        </a:r>
                      </a:p>
                    </p:txBody>
                  </p:sp>
                  <p:sp>
                    <p:nvSpPr>
                      <p:cNvPr id="22" name="Rectangle 21">
                        <a:extLst>
                          <a:ext uri="{FF2B5EF4-FFF2-40B4-BE49-F238E27FC236}">
                            <a16:creationId xmlns:a16="http://schemas.microsoft.com/office/drawing/2014/main" id="{7E1DAAE5-51C0-3542-4C61-88D5B1C753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75668" y="5675842"/>
                        <a:ext cx="396989" cy="216024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200" dirty="0">
                            <a:solidFill>
                              <a:srgbClr val="000000"/>
                            </a:solidFill>
                            <a:latin typeface="Times"/>
                            <a:cs typeface="Times"/>
                          </a:rPr>
                          <a:t>`51</a:t>
                        </a:r>
                      </a:p>
                    </p:txBody>
                  </p:sp>
                </p:grpSp>
                <p:sp>
                  <p:nvSpPr>
                    <p:cNvPr id="14" name="Chevron 42">
                      <a:extLst>
                        <a:ext uri="{FF2B5EF4-FFF2-40B4-BE49-F238E27FC236}">
                          <a16:creationId xmlns:a16="http://schemas.microsoft.com/office/drawing/2014/main" id="{8074FC48-69CC-F617-765F-9451A53703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28370" y="3915068"/>
                      <a:ext cx="2612727" cy="809408"/>
                    </a:xfrm>
                    <a:prstGeom prst="chevron">
                      <a:avLst/>
                    </a:prstGeom>
                    <a:gradFill flip="none" rotWithShape="1">
                      <a:gsLst>
                        <a:gs pos="0">
                          <a:srgbClr val="B81011"/>
                        </a:gs>
                        <a:gs pos="100000">
                          <a:srgbClr val="FFFFFF"/>
                        </a:gs>
                      </a:gsLst>
                      <a:lin ang="10800000" scaled="0"/>
                      <a:tileRect/>
                    </a:gra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i="1" dirty="0">
                          <a:solidFill>
                            <a:srgbClr val="4D4D4D"/>
                          </a:solidFill>
                          <a:latin typeface="Times"/>
                          <a:cs typeface="Times"/>
                        </a:rPr>
                        <a:t>PROTOTYPING</a:t>
                      </a:r>
                    </a:p>
                  </p:txBody>
                </p:sp>
                <p:sp>
                  <p:nvSpPr>
                    <p:cNvPr id="15" name="Chevron 43">
                      <a:extLst>
                        <a:ext uri="{FF2B5EF4-FFF2-40B4-BE49-F238E27FC236}">
                          <a16:creationId xmlns:a16="http://schemas.microsoft.com/office/drawing/2014/main" id="{8525A400-C8BA-C5C5-B0A2-F001ED90CF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72692" y="4979927"/>
                      <a:ext cx="2920999" cy="580935"/>
                    </a:xfrm>
                    <a:prstGeom prst="chevron">
                      <a:avLst/>
                    </a:prstGeom>
                    <a:gradFill flip="none" rotWithShape="1">
                      <a:gsLst>
                        <a:gs pos="0">
                          <a:srgbClr val="B81011"/>
                        </a:gs>
                        <a:gs pos="100000">
                          <a:srgbClr val="FFFFFF"/>
                        </a:gs>
                      </a:gsLst>
                      <a:lin ang="10800000" scaled="0"/>
                      <a:tileRect/>
                    </a:gra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i="1" dirty="0">
                          <a:solidFill>
                            <a:srgbClr val="4D4D4D"/>
                          </a:solidFill>
                          <a:latin typeface="Times"/>
                          <a:cs typeface="Times"/>
                        </a:rPr>
                        <a:t>INDUSTRIALIZATION</a:t>
                      </a:r>
                    </a:p>
                  </p:txBody>
                </p:sp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10976396-0CC7-295C-4ABE-79CB54A223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84883" y="5712635"/>
                      <a:ext cx="396989" cy="216024"/>
                    </a:xfrm>
                    <a:prstGeom prst="rect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`52</a:t>
                      </a:r>
                    </a:p>
                  </p:txBody>
                </p: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A60E9D4F-4F46-F0AB-7EF1-7C9262F9CF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74838" y="5714619"/>
                      <a:ext cx="396989" cy="216024"/>
                    </a:xfrm>
                    <a:prstGeom prst="rect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"/>
                          <a:cs typeface="Times"/>
                        </a:rPr>
                        <a:t>`53</a:t>
                      </a:r>
                    </a:p>
                  </p:txBody>
                </p:sp>
              </p:grp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5CA0826F-2414-F17E-A0FE-25483E2B8446}"/>
                      </a:ext>
                    </a:extLst>
                  </p:cNvPr>
                  <p:cNvSpPr/>
                  <p:nvPr/>
                </p:nvSpPr>
                <p:spPr>
                  <a:xfrm>
                    <a:off x="11858855" y="5712241"/>
                    <a:ext cx="396989" cy="216024"/>
                  </a:xfrm>
                  <a:prstGeom prst="rect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>
                        <a:solidFill>
                          <a:srgbClr val="000000"/>
                        </a:solidFill>
                        <a:latin typeface="Times"/>
                        <a:cs typeface="Times"/>
                      </a:rPr>
                      <a:t>`54</a:t>
                    </a:r>
                  </a:p>
                </p:txBody>
              </p:sp>
            </p:grp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C94B1CD5-ABDE-80C4-D17B-D3FAC66BD6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73996" y="4770930"/>
                  <a:ext cx="0" cy="938107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stealt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102123-33CF-3B35-21A0-067A6B617F24}"/>
                  </a:ext>
                </a:extLst>
              </p:cNvPr>
              <p:cNvSpPr txBox="1"/>
              <p:nvPr/>
            </p:nvSpPr>
            <p:spPr>
              <a:xfrm>
                <a:off x="2660823" y="5004157"/>
                <a:ext cx="1710286" cy="5232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Times"/>
                    <a:cs typeface="Times"/>
                  </a:rPr>
                  <a:t>Proof of short model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  <a:latin typeface="Times"/>
                    <a:cs typeface="Times"/>
                  </a:rPr>
                  <a:t>with all requirements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46AC041-9636-714E-4870-5AD6F3419AC1}"/>
                  </a:ext>
                </a:extLst>
              </p:cNvPr>
              <p:cNvSpPr txBox="1"/>
              <p:nvPr/>
            </p:nvSpPr>
            <p:spPr>
              <a:xfrm>
                <a:off x="4580622" y="5001334"/>
                <a:ext cx="1903085" cy="5232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Times"/>
                    <a:cs typeface="Times"/>
                  </a:rPr>
                  <a:t>Proof of reproducibility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  <a:latin typeface="Times"/>
                    <a:cs typeface="Times"/>
                  </a:rPr>
                  <a:t>and first long magnets</a:t>
                </a:r>
              </a:p>
            </p:txBody>
          </p:sp>
        </p:grpSp>
      </p:grpSp>
      <p:pic>
        <p:nvPicPr>
          <p:cNvPr id="58" name="Picture 57" descr="A diagram of a process&#10;&#10;Description automatically generated">
            <a:extLst>
              <a:ext uri="{FF2B5EF4-FFF2-40B4-BE49-F238E27FC236}">
                <a16:creationId xmlns:a16="http://schemas.microsoft.com/office/drawing/2014/main" id="{37D23126-6081-D3ED-D03A-E973AD1E4E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352" y="1100726"/>
            <a:ext cx="4440840" cy="211180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F0ED265-21CD-5B55-56B3-A98ED72E52D7}"/>
              </a:ext>
            </a:extLst>
          </p:cNvPr>
          <p:cNvSpPr txBox="1"/>
          <p:nvPr/>
        </p:nvSpPr>
        <p:spPr>
          <a:xfrm>
            <a:off x="234007" y="108465"/>
            <a:ext cx="2735044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200" dirty="0"/>
              <a:t>HTS roadmap</a:t>
            </a:r>
            <a:endParaRPr lang="en-GB" sz="32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40580E3-85D1-7893-AC7C-D92CFCC11A80}"/>
              </a:ext>
            </a:extLst>
          </p:cNvPr>
          <p:cNvSpPr txBox="1"/>
          <p:nvPr/>
        </p:nvSpPr>
        <p:spPr>
          <a:xfrm>
            <a:off x="133350" y="764842"/>
            <a:ext cx="11167249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400" dirty="0">
                <a:solidFill>
                  <a:schemeClr val="tx2"/>
                </a:solidFill>
                <a:cs typeface="Times"/>
              </a:rPr>
              <a:t>Target: by </a:t>
            </a:r>
            <a:r>
              <a:rPr lang="en-GB" sz="2400" dirty="0">
                <a:solidFill>
                  <a:srgbClr val="C00000"/>
                </a:solidFill>
                <a:cs typeface="Times"/>
              </a:rPr>
              <a:t>2035 a proof of a short model dipole with all features for FCC </a:t>
            </a:r>
          </a:p>
          <a:p>
            <a:pPr lvl="1"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  <a:cs typeface="Times"/>
              </a:rPr>
              <a:t>Aperture, field ≥14T, field quality, protection, …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rgbClr val="C00000"/>
                </a:solidFill>
                <a:cs typeface="Times"/>
              </a:rPr>
              <a:t>Target: TRL 7 in 2040-2045</a:t>
            </a:r>
            <a:endParaRPr lang="en-GB" sz="1600" dirty="0">
              <a:solidFill>
                <a:srgbClr val="C00000"/>
              </a:solidFill>
              <a:cs typeface="Times"/>
            </a:endParaRP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  <a:cs typeface="Times"/>
              </a:rPr>
              <a:t>This timeline gives FCC-hh operation in 2070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BC5813A-7D55-2864-3BCA-4694F0DDA623}"/>
              </a:ext>
            </a:extLst>
          </p:cNvPr>
          <p:cNvSpPr txBox="1"/>
          <p:nvPr/>
        </p:nvSpPr>
        <p:spPr>
          <a:xfrm>
            <a:off x="9086850" y="6488668"/>
            <a:ext cx="2859087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B. Auchmann, E. Todesco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8051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03674-03D6-DC1F-D83D-70D85DC5F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D3E01-5059-D581-8DB7-40B6A99AB9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B6E503-3780-AFEB-CA56-920E3C23BAFC}"/>
              </a:ext>
            </a:extLst>
          </p:cNvPr>
          <p:cNvSpPr txBox="1"/>
          <p:nvPr/>
        </p:nvSpPr>
        <p:spPr>
          <a:xfrm>
            <a:off x="351066" y="30216"/>
            <a:ext cx="116022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resource requirements – capital cost and operation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5D06526-0121-3194-9755-9158474691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013693"/>
              </p:ext>
            </p:extLst>
          </p:nvPr>
        </p:nvGraphicFramePr>
        <p:xfrm>
          <a:off x="423334" y="1996349"/>
          <a:ext cx="5418666" cy="322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22385205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539588257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r>
                        <a:rPr lang="en-US" dirty="0"/>
                        <a:t>Domain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FCC-hh Cost [MCHF]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151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FCC-ee dismantling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504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Collider*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13400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28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Injectors and transfer linear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953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Civil Engineering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194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Technical infrastructures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3960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357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Experiments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346109"/>
                  </a:ext>
                </a:extLst>
              </a:tr>
              <a:tr h="365606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19080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44859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991DA7B-47C4-E897-8AD8-BE71D041A613}"/>
              </a:ext>
            </a:extLst>
          </p:cNvPr>
          <p:cNvSpPr txBox="1"/>
          <p:nvPr/>
        </p:nvSpPr>
        <p:spPr>
          <a:xfrm>
            <a:off x="361420" y="991008"/>
            <a:ext cx="56292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Cost summary table in 2024 MCHF for the construction of FCC-hh.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16D426-9EE6-B7D7-AD21-9F62D107F61D}"/>
              </a:ext>
            </a:extLst>
          </p:cNvPr>
          <p:cNvSpPr txBox="1"/>
          <p:nvPr/>
        </p:nvSpPr>
        <p:spPr>
          <a:xfrm>
            <a:off x="6716540" y="1286993"/>
            <a:ext cx="482529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The annual cost of operation has not been determined. </a:t>
            </a:r>
          </a:p>
          <a:p>
            <a:endParaRPr lang="en-GB" sz="2400" dirty="0"/>
          </a:p>
          <a:p>
            <a:r>
              <a:rPr lang="en-GB" sz="2400" dirty="0"/>
              <a:t>The cost of electricity is of order 150–200 MCHF p.a.</a:t>
            </a:r>
          </a:p>
          <a:p>
            <a:endParaRPr lang="en-GB" sz="2400" dirty="0"/>
          </a:p>
          <a:p>
            <a:r>
              <a:rPr lang="en-GB" sz="2400" dirty="0"/>
              <a:t>The human resources required for FCC-hh have not been estimated.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24314-22BB-1E34-AF57-1898A9ED6D86}"/>
              </a:ext>
            </a:extLst>
          </p:cNvPr>
          <p:cNvSpPr txBox="1"/>
          <p:nvPr/>
        </p:nvSpPr>
        <p:spPr>
          <a:xfrm>
            <a:off x="251916" y="5311901"/>
            <a:ext cx="56292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*target price of 2.0 MCHF per 14.3 m long magnet with 1.0 MCHF of conductor, 0.5 MCHF for assembly, and 0.5 MCHF for components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1A1214-24DE-8887-E8EB-D161372B44B4}"/>
              </a:ext>
            </a:extLst>
          </p:cNvPr>
          <p:cNvSpPr txBox="1"/>
          <p:nvPr/>
        </p:nvSpPr>
        <p:spPr>
          <a:xfrm>
            <a:off x="8277225" y="6362047"/>
            <a:ext cx="367607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A. Unnervik, F. Sonnemann, et 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890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C583BB-4EA4-1C74-7C7C-3A0ECC4E43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CBD8F-C6F9-CF23-A3F5-A97DEA442B3D}"/>
              </a:ext>
            </a:extLst>
          </p:cNvPr>
          <p:cNvSpPr txBox="1"/>
          <p:nvPr/>
        </p:nvSpPr>
        <p:spPr>
          <a:xfrm>
            <a:off x="488932" y="915569"/>
            <a:ext cx="5173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FCC-hh power demand by technical systems at 85 TeV beam centre-of-mass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DD8537-507B-F412-0155-CEF1566086FA}"/>
              </a:ext>
            </a:extLst>
          </p:cNvPr>
          <p:cNvSpPr txBox="1"/>
          <p:nvPr/>
        </p:nvSpPr>
        <p:spPr>
          <a:xfrm>
            <a:off x="5989055" y="915569"/>
            <a:ext cx="6103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FCC-hh power demand during different operational periods for operation at collision energy of 85 TeV, with </a:t>
            </a:r>
            <a:r>
              <a:rPr lang="en-GB" sz="2400" dirty="0" err="1"/>
              <a:t>cryo</a:t>
            </a:r>
            <a:r>
              <a:rPr lang="en-GB" sz="2400" dirty="0"/>
              <a:t> eco-mode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C7773E-1F24-DDFE-AD46-AFF83584931B}"/>
              </a:ext>
            </a:extLst>
          </p:cNvPr>
          <p:cNvSpPr txBox="1"/>
          <p:nvPr/>
        </p:nvSpPr>
        <p:spPr>
          <a:xfrm>
            <a:off x="539387" y="126621"/>
            <a:ext cx="115530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Environmental impact (peak &amp; integrated energy consumption) 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6C26F87-FC91-0C13-711B-76E22C6C0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725622"/>
              </p:ext>
            </p:extLst>
          </p:nvPr>
        </p:nvGraphicFramePr>
        <p:xfrm>
          <a:off x="602055" y="2320071"/>
          <a:ext cx="4947013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438">
                  <a:extLst>
                    <a:ext uri="{9D8B030D-6E8A-4147-A177-3AD203B41FA5}">
                      <a16:colId xmlns:a16="http://schemas.microsoft.com/office/drawing/2014/main" val="4223852052"/>
                    </a:ext>
                  </a:extLst>
                </a:gridCol>
                <a:gridCol w="2314575">
                  <a:extLst>
                    <a:ext uri="{9D8B030D-6E8A-4147-A177-3AD203B41FA5}">
                      <a16:colId xmlns:a16="http://schemas.microsoft.com/office/drawing/2014/main" val="1539588257"/>
                    </a:ext>
                  </a:extLst>
                </a:gridCol>
              </a:tblGrid>
              <a:tr h="306060">
                <a:tc>
                  <a:txBody>
                    <a:bodyPr/>
                    <a:lstStyle/>
                    <a:p>
                      <a:r>
                        <a:rPr lang="en-US" dirty="0"/>
                        <a:t>system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power [MW]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151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radiofrequency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504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cryogenics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28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cooling &amp; ventilation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953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magnet powering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194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experiments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357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 centre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164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general services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531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355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44859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D80C867-07F4-2E2B-9F32-82512680C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379428"/>
              </p:ext>
            </p:extLst>
          </p:nvPr>
        </p:nvGraphicFramePr>
        <p:xfrm>
          <a:off x="6096000" y="2320071"/>
          <a:ext cx="5810249" cy="2863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383">
                  <a:extLst>
                    <a:ext uri="{9D8B030D-6E8A-4147-A177-3AD203B41FA5}">
                      <a16:colId xmlns:a16="http://schemas.microsoft.com/office/drawing/2014/main" val="4223852052"/>
                    </a:ext>
                  </a:extLst>
                </a:gridCol>
                <a:gridCol w="1985892">
                  <a:extLst>
                    <a:ext uri="{9D8B030D-6E8A-4147-A177-3AD203B41FA5}">
                      <a16:colId xmlns:a16="http://schemas.microsoft.com/office/drawing/2014/main" val="3492807693"/>
                    </a:ext>
                  </a:extLst>
                </a:gridCol>
                <a:gridCol w="1704974">
                  <a:extLst>
                    <a:ext uri="{9D8B030D-6E8A-4147-A177-3AD203B41FA5}">
                      <a16:colId xmlns:a16="http://schemas.microsoft.com/office/drawing/2014/main" val="1539588257"/>
                    </a:ext>
                  </a:extLst>
                </a:gridCol>
              </a:tblGrid>
              <a:tr h="369125">
                <a:tc>
                  <a:txBody>
                    <a:bodyPr/>
                    <a:lstStyle/>
                    <a:p>
                      <a:r>
                        <a:rPr lang="en-US" dirty="0"/>
                        <a:t>period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days / year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power [MW]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151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shutdown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504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technical stop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28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downtime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 (=185*0.2)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953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commissioning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194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machine development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357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beam operation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148 (=185x0.8)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1647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41C522D-669E-8BA3-EA52-23E823C53484}"/>
              </a:ext>
            </a:extLst>
          </p:cNvPr>
          <p:cNvSpPr txBox="1"/>
          <p:nvPr/>
        </p:nvSpPr>
        <p:spPr>
          <a:xfrm>
            <a:off x="9742487" y="6362047"/>
            <a:ext cx="216376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J.-P. Burnet et 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528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295B67-3122-8A73-7063-5BD65277B1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1B7C0B-EA86-4354-68A1-CA8925310003}"/>
              </a:ext>
            </a:extLst>
          </p:cNvPr>
          <p:cNvSpPr txBox="1"/>
          <p:nvPr/>
        </p:nvSpPr>
        <p:spPr>
          <a:xfrm>
            <a:off x="246438" y="91772"/>
            <a:ext cx="11669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3200" dirty="0"/>
              <a:t>hadron collider peak luminosity versus centre-of-mass energy</a:t>
            </a:r>
            <a:endParaRPr lang="en-US" sz="3200" dirty="0">
              <a:solidFill>
                <a:srgbClr val="0F124A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D083AA-B346-2BCA-B19B-99C1179DB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3" y="827087"/>
            <a:ext cx="9148762" cy="5355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350F6F-F48B-9136-AE39-43917A4A313D}"/>
              </a:ext>
            </a:extLst>
          </p:cNvPr>
          <p:cNvSpPr txBox="1"/>
          <p:nvPr/>
        </p:nvSpPr>
        <p:spPr>
          <a:xfrm>
            <a:off x="2791619" y="2844284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00CC"/>
                </a:solidFill>
              </a:rPr>
              <a:t>past </a:t>
            </a:r>
            <a:r>
              <a:rPr lang="en-GB" b="1" dirty="0">
                <a:solidFill>
                  <a:srgbClr val="0000CC"/>
                </a:solidFill>
              </a:rPr>
              <a:t>&amp;</a:t>
            </a:r>
            <a:r>
              <a:rPr lang="en-GB" sz="1800" b="1" dirty="0">
                <a:solidFill>
                  <a:srgbClr val="0000CC"/>
                </a:solidFill>
              </a:rPr>
              <a:t> present hadron colliders</a:t>
            </a:r>
            <a:r>
              <a:rPr lang="en-GB" sz="1800" dirty="0">
                <a:solidFill>
                  <a:srgbClr val="0000CC"/>
                </a:solidFill>
              </a:rPr>
              <a:t> 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D988E8-317A-66D7-CD1A-B2F750C721D7}"/>
              </a:ext>
            </a:extLst>
          </p:cNvPr>
          <p:cNvSpPr txBox="1"/>
          <p:nvPr/>
        </p:nvSpPr>
        <p:spPr>
          <a:xfrm>
            <a:off x="4491832" y="1854078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</a:rPr>
              <a:t>HL-LHC collider 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under construction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1C6987-64C0-FEBC-0A56-1CF6FCFED60C}"/>
              </a:ext>
            </a:extLst>
          </p:cNvPr>
          <p:cNvSpPr txBox="1"/>
          <p:nvPr/>
        </p:nvSpPr>
        <p:spPr>
          <a:xfrm>
            <a:off x="6998494" y="1161170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B050"/>
                </a:solidFill>
              </a:rPr>
              <a:t> the proposed FCC-hh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DF6896A-2DB1-2CF7-B32B-B44A66C6E980}"/>
              </a:ext>
            </a:extLst>
          </p:cNvPr>
          <p:cNvCxnSpPr>
            <a:cxnSpLocks/>
          </p:cNvCxnSpPr>
          <p:nvPr/>
        </p:nvCxnSpPr>
        <p:spPr>
          <a:xfrm flipV="1">
            <a:off x="5842000" y="2632494"/>
            <a:ext cx="1054559" cy="887217"/>
          </a:xfrm>
          <a:prstGeom prst="straightConnector1">
            <a:avLst/>
          </a:prstGeom>
          <a:ln w="444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9863DE-ADF2-36C9-2C94-7D35B09A73D3}"/>
              </a:ext>
            </a:extLst>
          </p:cNvPr>
          <p:cNvCxnSpPr>
            <a:cxnSpLocks/>
          </p:cNvCxnSpPr>
          <p:nvPr/>
        </p:nvCxnSpPr>
        <p:spPr>
          <a:xfrm flipV="1">
            <a:off x="6998494" y="1626959"/>
            <a:ext cx="1026931" cy="873450"/>
          </a:xfrm>
          <a:prstGeom prst="straightConnector1">
            <a:avLst/>
          </a:prstGeom>
          <a:ln w="444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80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7CE760-3FE3-07AD-A7E2-19AA5017A5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34CC6-B2C3-C0F6-94B9-EC2BEEBD57F2}"/>
              </a:ext>
            </a:extLst>
          </p:cNvPr>
          <p:cNvSpPr txBox="1"/>
          <p:nvPr/>
        </p:nvSpPr>
        <p:spPr>
          <a:xfrm>
            <a:off x="7685433" y="4475163"/>
            <a:ext cx="476846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FCC-hh total </a:t>
            </a:r>
            <a:r>
              <a:rPr lang="en-GB" sz="2000" b="1" dirty="0"/>
              <a:t>annual energy consumption: </a:t>
            </a:r>
          </a:p>
          <a:p>
            <a:r>
              <a:rPr lang="en-GB" sz="1200" dirty="0"/>
              <a:t>  </a:t>
            </a:r>
          </a:p>
          <a:p>
            <a:r>
              <a:rPr lang="en-GB" sz="2000" dirty="0"/>
              <a:t>&lt;2.5 TWh for 1.9 K Nb</a:t>
            </a:r>
            <a:r>
              <a:rPr lang="en-GB" sz="2000" baseline="-25000" dirty="0"/>
              <a:t>3</a:t>
            </a:r>
            <a:r>
              <a:rPr lang="en-GB" sz="2000" dirty="0"/>
              <a:t>Sn 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GB" sz="1200" dirty="0"/>
          </a:p>
          <a:p>
            <a:r>
              <a:rPr lang="en-GB" sz="2000" dirty="0"/>
              <a:t>&lt;2.0 TWh for Nb</a:t>
            </a:r>
            <a:r>
              <a:rPr lang="en-GB" sz="2000" baseline="-25000" dirty="0"/>
              <a:t>3</a:t>
            </a:r>
            <a:r>
              <a:rPr lang="en-GB" sz="2000" dirty="0"/>
              <a:t>Sn magnets at 4.5 K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E19D6-A29C-9AEE-8C70-2552D3E3D515}"/>
              </a:ext>
            </a:extLst>
          </p:cNvPr>
          <p:cNvSpPr txBox="1"/>
          <p:nvPr/>
        </p:nvSpPr>
        <p:spPr>
          <a:xfrm>
            <a:off x="539387" y="126621"/>
            <a:ext cx="115530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Cryogenic parameters – 1.9 and 4.5 K options</a:t>
            </a:r>
            <a:endParaRPr lang="en-GB" sz="32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756ED4D-8864-950B-0E41-DA72D84D6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635005"/>
              </p:ext>
            </p:extLst>
          </p:nvPr>
        </p:nvGraphicFramePr>
        <p:xfrm>
          <a:off x="142874" y="1079653"/>
          <a:ext cx="7399339" cy="498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438">
                  <a:extLst>
                    <a:ext uri="{9D8B030D-6E8A-4147-A177-3AD203B41FA5}">
                      <a16:colId xmlns:a16="http://schemas.microsoft.com/office/drawing/2014/main" val="130339884"/>
                    </a:ext>
                  </a:extLst>
                </a:gridCol>
                <a:gridCol w="1983036">
                  <a:extLst>
                    <a:ext uri="{9D8B030D-6E8A-4147-A177-3AD203B41FA5}">
                      <a16:colId xmlns:a16="http://schemas.microsoft.com/office/drawing/2014/main" val="3588861604"/>
                    </a:ext>
                  </a:extLst>
                </a:gridCol>
                <a:gridCol w="2088865">
                  <a:extLst>
                    <a:ext uri="{9D8B030D-6E8A-4147-A177-3AD203B41FA5}">
                      <a16:colId xmlns:a16="http://schemas.microsoft.com/office/drawing/2014/main" val="3846893715"/>
                    </a:ext>
                  </a:extLst>
                </a:gridCol>
              </a:tblGrid>
              <a:tr h="19622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1.9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4.5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50845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800" dirty="0"/>
                        <a:t>Circumference [km]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90.7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90.7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7074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800" dirty="0"/>
                        <a:t>Dipole field [T]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4074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800" dirty="0"/>
                        <a:t>Centre of mass energy [TeV]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5041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800" dirty="0"/>
                        <a:t>Sync. Rad. for 2 beams [MW]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4357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800" dirty="0"/>
                        <a:t>Magnet temperature [K]</a:t>
                      </a:r>
                    </a:p>
                    <a:p>
                      <a:pPr algn="l"/>
                      <a:r>
                        <a:rPr lang="en-US" sz="1800" dirty="0"/>
                        <a:t> Beam screen temperatures [K]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1.9</a:t>
                      </a:r>
                    </a:p>
                    <a:p>
                      <a:pPr algn="ctr"/>
                      <a:r>
                        <a:rPr lang="en-US" sz="1800" dirty="0"/>
                        <a:t>[40 – 60]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4.5</a:t>
                      </a:r>
                    </a:p>
                    <a:p>
                      <a:pPr algn="ctr"/>
                      <a:r>
                        <a:rPr lang="en-US" sz="1800" dirty="0"/>
                        <a:t>[40 – 60]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55158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800" dirty="0"/>
                        <a:t>Helium Cryogenic Capacity</a:t>
                      </a:r>
                    </a:p>
                    <a:p>
                      <a:pPr algn="l"/>
                      <a:r>
                        <a:rPr lang="en-US" sz="1800" dirty="0"/>
                        <a:t>@ 4.5 K equivalent [kW]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1040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698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10154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800" dirty="0"/>
                        <a:t>Number of cryo islands [-]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9814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800" dirty="0"/>
                        <a:t>Number of cryoplants in total [-]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96214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800" dirty="0"/>
                        <a:t>Arc cooling length [km]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16 x 4.9 = 78.4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 x 4.9 = 78.4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59771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800" dirty="0"/>
                        <a:t>Electrical power [MW]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206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</a:rPr>
                        <a:t>139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009235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800" dirty="0"/>
                        <a:t>Helium inventory [tons]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820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CC"/>
                          </a:solidFill>
                        </a:rPr>
                        <a:t>390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607487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6D3B510-A78E-B543-8BB7-509AA9BBB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312" y="1079653"/>
            <a:ext cx="4237087" cy="27129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15DC16-0C96-D3EE-1FD8-FBE0D8BB1F3D}"/>
              </a:ext>
            </a:extLst>
          </p:cNvPr>
          <p:cNvSpPr txBox="1"/>
          <p:nvPr/>
        </p:nvSpPr>
        <p:spPr>
          <a:xfrm>
            <a:off x="9562641" y="6417497"/>
            <a:ext cx="235374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P. Borges de Sousa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861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29E9AD-E73C-4619-FBD5-998A8A763E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71666-1591-CB3B-3276-1F754AD92DFB}"/>
              </a:ext>
            </a:extLst>
          </p:cNvPr>
          <p:cNvSpPr txBox="1"/>
          <p:nvPr/>
        </p:nvSpPr>
        <p:spPr>
          <a:xfrm>
            <a:off x="610431" y="112564"/>
            <a:ext cx="108030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CO</a:t>
            </a:r>
            <a:r>
              <a:rPr lang="en-GB" sz="3200" baseline="-25000" dirty="0"/>
              <a:t>2</a:t>
            </a:r>
            <a:r>
              <a:rPr lang="en-GB" sz="3200" dirty="0"/>
              <a:t> equivalent cost of construction and operation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8E66402-8180-B31F-7E7C-A38DEAA07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9876"/>
              </p:ext>
            </p:extLst>
          </p:nvPr>
        </p:nvGraphicFramePr>
        <p:xfrm>
          <a:off x="1601788" y="1581529"/>
          <a:ext cx="8349014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8875">
                  <a:extLst>
                    <a:ext uri="{9D8B030D-6E8A-4147-A177-3AD203B41FA5}">
                      <a16:colId xmlns:a16="http://schemas.microsoft.com/office/drawing/2014/main" val="4223852052"/>
                    </a:ext>
                  </a:extLst>
                </a:gridCol>
                <a:gridCol w="4010139">
                  <a:extLst>
                    <a:ext uri="{9D8B030D-6E8A-4147-A177-3AD203B41FA5}">
                      <a16:colId xmlns:a16="http://schemas.microsoft.com/office/drawing/2014/main" val="1539588257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r>
                        <a:rPr lang="en-US" dirty="0"/>
                        <a:t>domain / activity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GHG [kt CO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151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 underground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504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 surface sites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28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Accelerator hardware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1500</a:t>
                      </a:r>
                      <a:r>
                        <a:rPr lang="en-US" baseline="30000" dirty="0"/>
                        <a:t>a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953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Electricity consumption during operation pear year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28-42</a:t>
                      </a:r>
                    </a:p>
                    <a:p>
                      <a:pPr algn="ctr"/>
                      <a:r>
                        <a:rPr lang="en-US" dirty="0"/>
                        <a:t>(22-32 for 4.5 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194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Number of years of operation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357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2100-2600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448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Average/yr for 35 year lifecycle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60-75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425334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3724678-72F3-B463-E52A-09825BE9E95E}"/>
              </a:ext>
            </a:extLst>
          </p:cNvPr>
          <p:cNvSpPr txBox="1"/>
          <p:nvPr/>
        </p:nvSpPr>
        <p:spPr>
          <a:xfrm>
            <a:off x="2331904" y="984035"/>
            <a:ext cx="6481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GHG emissions for FCC-hh following FCC-ee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85089-9E7E-A0AD-5A69-0D9882C2DC08}"/>
              </a:ext>
            </a:extLst>
          </p:cNvPr>
          <p:cNvSpPr txBox="1"/>
          <p:nvPr/>
        </p:nvSpPr>
        <p:spPr>
          <a:xfrm>
            <a:off x="1731420" y="4948238"/>
            <a:ext cx="708207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aseline="30000" dirty="0"/>
              <a:t>a</a:t>
            </a:r>
            <a:r>
              <a:rPr lang="en-GB" dirty="0"/>
              <a:t>1234 kt CO2(</a:t>
            </a:r>
            <a:r>
              <a:rPr lang="en-GB" dirty="0" err="1"/>
              <a:t>eq</a:t>
            </a:r>
            <a:r>
              <a:rPr lang="en-GB" dirty="0"/>
              <a:t>) for 366 kt of raw material used for the arc dipoles and quadrupoles (cold masses and cryostats) based on EPDs of raw materials available today on the market.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2DFB9-5EC1-E7F7-4792-E586CC546DA3}"/>
              </a:ext>
            </a:extLst>
          </p:cNvPr>
          <p:cNvSpPr txBox="1"/>
          <p:nvPr/>
        </p:nvSpPr>
        <p:spPr>
          <a:xfrm>
            <a:off x="7705725" y="6417497"/>
            <a:ext cx="4210658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G. Arduini, J. Gutleber, R. Losito, et al.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313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DB09A-EC40-646F-D73B-5B78D3B01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4E85AD-93AC-3E44-CE86-255CF307A7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22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0E6D50-1E7E-1A8E-A385-4FD3B067BA7D}"/>
              </a:ext>
            </a:extLst>
          </p:cNvPr>
          <p:cNvSpPr txBox="1"/>
          <p:nvPr/>
        </p:nvSpPr>
        <p:spPr>
          <a:xfrm>
            <a:off x="351066" y="30216"/>
            <a:ext cx="9599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timeline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D4DB82-1E97-3369-00AB-1A9795E11E04}"/>
              </a:ext>
            </a:extLst>
          </p:cNvPr>
          <p:cNvSpPr txBox="1"/>
          <p:nvPr/>
        </p:nvSpPr>
        <p:spPr>
          <a:xfrm>
            <a:off x="308204" y="5904671"/>
            <a:ext cx="6103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CC"/>
                </a:solidFill>
              </a:rPr>
              <a:t>FCC-hh timeline as a second phase after FCC-ee</a:t>
            </a:r>
            <a:r>
              <a:rPr lang="en-GB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83553B-74FF-E06B-65A5-8FE32DD80874}"/>
              </a:ext>
            </a:extLst>
          </p:cNvPr>
          <p:cNvSpPr txBox="1"/>
          <p:nvPr/>
        </p:nvSpPr>
        <p:spPr>
          <a:xfrm>
            <a:off x="6570069" y="5684968"/>
            <a:ext cx="55223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CC"/>
                </a:solidFill>
              </a:rPr>
              <a:t>Fastest possible FCC-hh timeline as a stand-alone project.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23182B-99BD-BB83-0CF0-382D178B7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721537"/>
              </p:ext>
            </p:extLst>
          </p:nvPr>
        </p:nvGraphicFramePr>
        <p:xfrm>
          <a:off x="254000" y="788078"/>
          <a:ext cx="5842000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4457">
                  <a:extLst>
                    <a:ext uri="{9D8B030D-6E8A-4147-A177-3AD203B41FA5}">
                      <a16:colId xmlns:a16="http://schemas.microsoft.com/office/drawing/2014/main" val="4223852052"/>
                    </a:ext>
                  </a:extLst>
                </a:gridCol>
                <a:gridCol w="1897543">
                  <a:extLst>
                    <a:ext uri="{9D8B030D-6E8A-4147-A177-3AD203B41FA5}">
                      <a16:colId xmlns:a16="http://schemas.microsoft.com/office/drawing/2014/main" val="1539588257"/>
                    </a:ext>
                  </a:extLst>
                </a:gridCol>
              </a:tblGrid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Milestone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151005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Conceptual design study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2014-18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504838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Definition of placement scenario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288364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Feasibility Report ready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2025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953660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b="1" dirty="0"/>
                        <a:t>Main technologies R&amp;D completion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194669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Technical Design Report ready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2054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357111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b="1" dirty="0"/>
                        <a:t>Latest Project Approval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2054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340020"/>
                  </a:ext>
                </a:extLst>
              </a:tr>
              <a:tr h="421587">
                <a:tc>
                  <a:txBody>
                    <a:bodyPr/>
                    <a:lstStyle/>
                    <a:p>
                      <a:r>
                        <a:rPr lang="en-US" sz="1400" dirty="0"/>
                        <a:t>Environmental evaluation &amp; project authorization processes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2054-2058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748871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 err="1"/>
                        <a:t>Industrialisation</a:t>
                      </a:r>
                      <a:r>
                        <a:rPr lang="en-US" sz="1400" dirty="0"/>
                        <a:t> &amp; magnet production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2054-2069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880308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Civil engineering – collider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2060-2068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458928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FCC-ee dismantling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2063-2064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874165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TI installation – collider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2065-2069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386860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Accelerator installation – collider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2068-2072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806491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HW commissioning – collider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2071-2073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168088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Beam commissioning –</a:t>
                      </a:r>
                      <a:r>
                        <a:rPr lang="en-GB" sz="1400" dirty="0"/>
                        <a:t> collider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2073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653750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b="1" dirty="0"/>
                        <a:t>Physics operation start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2074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01576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CAE699-0322-D8D1-244B-0AE43C241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385531"/>
              </p:ext>
            </p:extLst>
          </p:nvPr>
        </p:nvGraphicFramePr>
        <p:xfrm>
          <a:off x="6570069" y="788078"/>
          <a:ext cx="5410794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3311">
                  <a:extLst>
                    <a:ext uri="{9D8B030D-6E8A-4147-A177-3AD203B41FA5}">
                      <a16:colId xmlns:a16="http://schemas.microsoft.com/office/drawing/2014/main" val="4223852052"/>
                    </a:ext>
                  </a:extLst>
                </a:gridCol>
                <a:gridCol w="1757483">
                  <a:extLst>
                    <a:ext uri="{9D8B030D-6E8A-4147-A177-3AD203B41FA5}">
                      <a16:colId xmlns:a16="http://schemas.microsoft.com/office/drawing/2014/main" val="1539588257"/>
                    </a:ext>
                  </a:extLst>
                </a:gridCol>
              </a:tblGrid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Milestone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151005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Conceptual design study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2014-18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504838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Definition of placement scenario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288364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Feasibility Report ready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2025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953660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b="1" dirty="0"/>
                        <a:t>Latest Project Approval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2033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340020"/>
                  </a:ext>
                </a:extLst>
              </a:tr>
              <a:tr h="421587">
                <a:tc>
                  <a:txBody>
                    <a:bodyPr/>
                    <a:lstStyle/>
                    <a:p>
                      <a:r>
                        <a:rPr lang="en-US" sz="1400" dirty="0"/>
                        <a:t>Environmental evaluation &amp; project authorization processes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2026-35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748871"/>
                  </a:ext>
                </a:extLst>
              </a:tr>
              <a:tr h="189937">
                <a:tc>
                  <a:txBody>
                    <a:bodyPr/>
                    <a:lstStyle/>
                    <a:p>
                      <a:r>
                        <a:rPr lang="en-US" sz="1400" b="1" dirty="0"/>
                        <a:t>Main technologies R&amp;D completion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22380"/>
                  </a:ext>
                </a:extLst>
              </a:tr>
              <a:tr h="303778">
                <a:tc>
                  <a:txBody>
                    <a:bodyPr/>
                    <a:lstStyle/>
                    <a:p>
                      <a:r>
                        <a:rPr lang="en-US" sz="1400" dirty="0"/>
                        <a:t>Technical Design Report ready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2037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075655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 err="1"/>
                        <a:t>Industrialisation</a:t>
                      </a:r>
                      <a:r>
                        <a:rPr lang="en-US" sz="1400" dirty="0"/>
                        <a:t> &amp; magnet production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2038-2053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880308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Civil engineering – collider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2037-2046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458928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TI installation – collider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2043-2050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386860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Accelerator installation – collider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2046-2052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806491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HW commissioning – collider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2049-2053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168088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dirty="0"/>
                        <a:t>Beam commissioning –</a:t>
                      </a:r>
                      <a:r>
                        <a:rPr lang="en-GB" sz="1400" dirty="0"/>
                        <a:t> collider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2054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653750"/>
                  </a:ext>
                </a:extLst>
              </a:tr>
              <a:tr h="244077">
                <a:tc>
                  <a:txBody>
                    <a:bodyPr/>
                    <a:lstStyle/>
                    <a:p>
                      <a:r>
                        <a:rPr lang="en-US" sz="1400" b="1" dirty="0"/>
                        <a:t>Physics operation start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2055</a:t>
                      </a:r>
                      <a:endParaRPr lang="en-GB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015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244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EAAA7-80E4-EC66-D0DE-0A36D65EF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2BFF89-E684-0C4E-D11E-78B163C5E4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7D3CF-9012-07D2-FD18-9D2C8AF6E174}"/>
              </a:ext>
            </a:extLst>
          </p:cNvPr>
          <p:cNvSpPr txBox="1"/>
          <p:nvPr/>
        </p:nvSpPr>
        <p:spPr>
          <a:xfrm>
            <a:off x="351066" y="30216"/>
            <a:ext cx="9599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timeline in graphical 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D17D3F-F08E-BD04-8994-8CA367253892}"/>
              </a:ext>
            </a:extLst>
          </p:cNvPr>
          <p:cNvSpPr txBox="1"/>
          <p:nvPr/>
        </p:nvSpPr>
        <p:spPr>
          <a:xfrm>
            <a:off x="351066" y="909440"/>
            <a:ext cx="6103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FCC-hh timeline as a second phase after FCC-ee</a:t>
            </a:r>
            <a:r>
              <a:rPr lang="en-GB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BE1F9C-C8AD-EB6E-9022-C9C5E51C292E}"/>
              </a:ext>
            </a:extLst>
          </p:cNvPr>
          <p:cNvSpPr txBox="1"/>
          <p:nvPr/>
        </p:nvSpPr>
        <p:spPr>
          <a:xfrm>
            <a:off x="466725" y="3853201"/>
            <a:ext cx="7928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Fastest possible FCC-hh timeline as a standalone project.</a:t>
            </a:r>
          </a:p>
        </p:txBody>
      </p:sp>
      <p:pic>
        <p:nvPicPr>
          <p:cNvPr id="6" name="Picture 5" descr="A grid of colorful squares&#10;&#10;AI-generated content may be incorrect.">
            <a:extLst>
              <a:ext uri="{FF2B5EF4-FFF2-40B4-BE49-F238E27FC236}">
                <a16:creationId xmlns:a16="http://schemas.microsoft.com/office/drawing/2014/main" id="{18D12EBA-4E19-D044-06B3-DBFA16BCC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65" y="1226272"/>
            <a:ext cx="10281670" cy="2438932"/>
          </a:xfrm>
          <a:prstGeom prst="rect">
            <a:avLst/>
          </a:prstGeom>
        </p:spPr>
      </p:pic>
      <p:pic>
        <p:nvPicPr>
          <p:cNvPr id="9" name="Picture 8" descr="A grid with different colored lines&#10;&#10;AI-generated content may be incorrect.">
            <a:extLst>
              <a:ext uri="{FF2B5EF4-FFF2-40B4-BE49-F238E27FC236}">
                <a16:creationId xmlns:a16="http://schemas.microsoft.com/office/drawing/2014/main" id="{130D3856-4D01-0FEE-805F-15E7990EC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65" y="4214929"/>
            <a:ext cx="10168234" cy="20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28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F1A241-FFF4-DCC3-7909-11C0814D0DA6}"/>
              </a:ext>
            </a:extLst>
          </p:cNvPr>
          <p:cNvSpPr txBox="1"/>
          <p:nvPr/>
        </p:nvSpPr>
        <p:spPr>
          <a:xfrm>
            <a:off x="466725" y="125677"/>
            <a:ext cx="5194051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F124A"/>
                </a:solidFill>
                <a:latin typeface="Arial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few take-home messages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D9B63-6685-DF82-950F-008DF1D52161}"/>
              </a:ext>
            </a:extLst>
          </p:cNvPr>
          <p:cNvSpPr txBox="1"/>
          <p:nvPr/>
        </p:nvSpPr>
        <p:spPr>
          <a:xfrm>
            <a:off x="371032" y="977221"/>
            <a:ext cx="11601893" cy="575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sz="3000" dirty="0">
                <a:solidFill>
                  <a:srgbClr val="0F124A"/>
                </a:solidFill>
                <a:latin typeface="Arial"/>
              </a:rPr>
              <a:t>FCC-hh as FCC’s 2</a:t>
            </a:r>
            <a:r>
              <a:rPr lang="en-US" sz="3000" baseline="30000" dirty="0">
                <a:solidFill>
                  <a:srgbClr val="0F124A"/>
                </a:solidFill>
                <a:latin typeface="Arial"/>
              </a:rPr>
              <a:t>nd</a:t>
            </a:r>
            <a:r>
              <a:rPr lang="en-US" sz="3000" dirty="0">
                <a:solidFill>
                  <a:srgbClr val="0F124A"/>
                </a:solidFill>
                <a:latin typeface="Arial"/>
              </a:rPr>
              <a:t> stage, possibly based on HTS, could start operation in ~2074; it will be a formidable machine, SR leveling etc.</a:t>
            </a:r>
          </a:p>
          <a:p>
            <a:pPr>
              <a:lnSpc>
                <a:spcPts val="3700"/>
              </a:lnSpc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FCC-hh based on 14 T Nb</a:t>
            </a:r>
            <a:r>
              <a:rPr kumimoji="0" lang="en-US" sz="3000" b="0" i="0" u="none" strike="noStrike" kern="1200" cap="none" spc="0" normalizeH="0" baseline="-2500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 magnets could start operation in ~2055, centre-of-mass energy ~85 TeV, as a standalone project</a:t>
            </a: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 magnet temperature of 4.5 K, or even 10 K (HTS), reduces the electrical power required; important for societal acceptance</a:t>
            </a: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Worldwide HTS conductor development driven by other fields &amp; applications is expected to lower the cost of future HTS magnets</a:t>
            </a:r>
          </a:p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970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6373D5-6227-392A-E066-8339F3054775}"/>
              </a:ext>
            </a:extLst>
          </p:cNvPr>
          <p:cNvSpPr txBox="1"/>
          <p:nvPr/>
        </p:nvSpPr>
        <p:spPr>
          <a:xfrm>
            <a:off x="4102616" y="2679998"/>
            <a:ext cx="41760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 dirty="0"/>
              <a:t>spare slides</a:t>
            </a:r>
            <a:endParaRPr lang="en-GB" sz="6000" i="1" dirty="0"/>
          </a:p>
        </p:txBody>
      </p:sp>
    </p:spTree>
    <p:extLst>
      <p:ext uri="{BB962C8B-B14F-4D97-AF65-F5344CB8AC3E}">
        <p14:creationId xmlns:p14="http://schemas.microsoft.com/office/powerpoint/2010/main" val="4206888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7E7277-EE91-32FE-00E5-24CF0EACCD1F}"/>
              </a:ext>
            </a:extLst>
          </p:cNvPr>
          <p:cNvSpPr txBox="1"/>
          <p:nvPr/>
        </p:nvSpPr>
        <p:spPr>
          <a:xfrm>
            <a:off x="252413" y="614363"/>
            <a:ext cx="11772899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b="1" dirty="0">
                <a:solidFill>
                  <a:srgbClr val="0000CC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</a:t>
            </a:r>
            <a:r>
              <a:rPr lang="en-GB" sz="1600" b="1" dirty="0">
                <a:solidFill>
                  <a:srgbClr val="0000C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14 T magnet for FCC must reliably deliver 15-15.5 T on the test bench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 (Similarly, 16 T magnets would have to deliver 17-17.5 T - difficult given the decrease of Nb3Sn </a:t>
            </a:r>
            <a:r>
              <a:rPr lang="en-GB" sz="16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Ic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at high fields.)</a:t>
            </a: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he </a:t>
            </a:r>
            <a:r>
              <a:rPr lang="en-GB" sz="16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16 T target </a:t>
            </a:r>
            <a:r>
              <a:rPr lang="en-GB" sz="1600" b="1" dirty="0">
                <a:solidFill>
                  <a:srgbClr val="FF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considered in the FCC CDR (2018/19) 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as attainable on paper only with parameters that go beyond what has been found to be good engineering in HL-LHC. The CDR designs for 16 T had </a:t>
            </a: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6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 to 200 MPa coil stress 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(risky, given HL-LHC experience!), </a:t>
            </a: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600" i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16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relatively small margin of 14% to critical field/current 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(as compared to 22% in HL-LHC; 14% margin in the LHC comes with a larger enthalpy margin due to the presence of superfluid helium inside the coil; Nb3Sn coils have to be impregnated and cannot benefit from helium heat capacity), </a:t>
            </a: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the designs used a </a:t>
            </a:r>
            <a:r>
              <a:rPr lang="en-GB" sz="16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conductor with aspirational properties 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(1500 A/mm2 at 16 T, 4.2 K) that have not been demonstrated yet in a multi-filamentary wire, much less in industrial production (</a:t>
            </a:r>
            <a:r>
              <a:rPr lang="en-GB" sz="16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SotA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1200 A/mm2 at 16 T, 4.2 K).</a:t>
            </a: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he </a:t>
            </a:r>
            <a:r>
              <a:rPr lang="en-GB" sz="1600" b="1" dirty="0"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updated 14 T target 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allows to</a:t>
            </a: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600" b="1" dirty="0"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 operational margins from 14 to 20%</a:t>
            </a:r>
            <a:endParaRPr lang="en-GB" sz="1600" b="1" dirty="0">
              <a:solidFill>
                <a:schemeClr val="accent6">
                  <a:lumMod val="50000"/>
                  <a:lumOff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600" b="1" dirty="0"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reduce coil stresses to about 150 MPa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deemed reasonable based on HL-LHC experience</a:t>
            </a: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 industrially available conductor (we continue to work on improved performance wires, but now with the goal of building more compact and thus cheaper coils)</a:t>
            </a: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reach 85 TeV </a:t>
            </a:r>
            <a:r>
              <a:rPr lang="en-GB" sz="16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c.o.m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energy with an improved filling factor, and potentially 90 TeV if we can improve more (e.g., stronger HTS </a:t>
            </a:r>
            <a:r>
              <a:rPr lang="en-GB" sz="16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sextupoles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etc.)</a:t>
            </a: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600" b="1" dirty="0"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reduce the synchrotron radiation by 50% for 15% lower </a:t>
            </a:r>
            <a:r>
              <a:rPr lang="en-GB" sz="1600" b="1" dirty="0" err="1"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c.o.m.</a:t>
            </a:r>
            <a:r>
              <a:rPr lang="en-GB" sz="1600" b="1" dirty="0"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energy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which helps to reach the accelerator-wide sustainability goals</a:t>
            </a: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600" b="1" dirty="0"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substitute a sizable part (up to 50%) of the coils' conductor with the much cheaper Nb-Ti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thus reducing dramatically the conductor cost. (The same is not possible for 16 T magnets; this was studied in </a:t>
            </a:r>
            <a:r>
              <a:rPr lang="en-GB" sz="16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EuroCirCol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60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GB" sz="1800" b="1" dirty="0">
                <a:solidFill>
                  <a:srgbClr val="0000C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 short, the updated parameters and the 14 T field targe are based on experience gathered after the CDR (2019).</a:t>
            </a:r>
            <a:endParaRPr lang="en-GB" sz="1600" b="1" dirty="0">
              <a:solidFill>
                <a:srgbClr val="0000CC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73C20-941E-0BC4-CEC1-F93E2EA10234}"/>
              </a:ext>
            </a:extLst>
          </p:cNvPr>
          <p:cNvSpPr txBox="1"/>
          <p:nvPr/>
        </p:nvSpPr>
        <p:spPr>
          <a:xfrm>
            <a:off x="466725" y="47541"/>
            <a:ext cx="4143442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F124A"/>
                </a:solidFill>
                <a:latin typeface="Arial"/>
              </a:rPr>
              <a:t>why 14 T dipoles ? 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486F6E-49EA-248A-7AD4-3DE14C89BB50}"/>
              </a:ext>
            </a:extLst>
          </p:cNvPr>
          <p:cNvSpPr txBox="1"/>
          <p:nvPr/>
        </p:nvSpPr>
        <p:spPr>
          <a:xfrm>
            <a:off x="9086850" y="6361394"/>
            <a:ext cx="2859087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E. T</a:t>
            </a:r>
            <a:r>
              <a:rPr lang="en-US" sz="1800" dirty="0"/>
              <a:t>odesco, B. Auchmann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529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82A134-B897-8D73-4609-272082792962}"/>
              </a:ext>
            </a:extLst>
          </p:cNvPr>
          <p:cNvSpPr txBox="1"/>
          <p:nvPr/>
        </p:nvSpPr>
        <p:spPr>
          <a:xfrm>
            <a:off x="448604" y="116152"/>
            <a:ext cx="7837017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F124A"/>
                </a:solidFill>
                <a:latin typeface="Arial"/>
              </a:rPr>
              <a:t>p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hysics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coverage: 85 TeV vs 100 TeV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DED452-CF0D-A0FC-EE52-7060138EBAD9}"/>
              </a:ext>
            </a:extLst>
          </p:cNvPr>
          <p:cNvSpPr txBox="1"/>
          <p:nvPr/>
        </p:nvSpPr>
        <p:spPr>
          <a:xfrm>
            <a:off x="10467975" y="6361394"/>
            <a:ext cx="147796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M. Mangano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6B759-EBD2-9F24-ED19-60727967FA28}"/>
              </a:ext>
            </a:extLst>
          </p:cNvPr>
          <p:cNvSpPr txBox="1"/>
          <p:nvPr/>
        </p:nvSpPr>
        <p:spPr>
          <a:xfrm>
            <a:off x="38100" y="852194"/>
            <a:ext cx="12192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Going from 85 to 100 TeV extends by 20% the possible discovery reach at the highest masses and increases by similar amounts the production rates for Higgs bosons or other SM objects. </a:t>
            </a:r>
            <a:r>
              <a:rPr lang="en-GB" sz="1600" b="1" dirty="0">
                <a:solidFill>
                  <a:srgbClr val="0000C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critical targets that defined the 100 TeV goal could be fulfilled with improved detector performance at 85 TeV to compensate for the slight rate loss. This includes:</a:t>
            </a:r>
            <a:endParaRPr lang="en-GB" sz="1600" dirty="0">
              <a:solidFill>
                <a:srgbClr val="0000CC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</a:t>
            </a:r>
            <a:r>
              <a:rPr lang="en-GB" sz="1600" b="1" dirty="0">
                <a:solidFill>
                  <a:srgbClr val="0000C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precision targets of Higgs measurements 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(which are by and large dominated anyway by experimental systematics), including the Higgs self-coupling measurement</a:t>
            </a: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</a:t>
            </a:r>
            <a:r>
              <a:rPr lang="en-GB" sz="1600" b="1" dirty="0">
                <a:solidFill>
                  <a:srgbClr val="0000C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exploration of the full theoretically-allowed mass range for WIMP DM candidates</a:t>
            </a:r>
            <a:endParaRPr lang="en-GB" sz="1600" b="1" dirty="0">
              <a:solidFill>
                <a:srgbClr val="0000CC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</a:t>
            </a:r>
            <a:r>
              <a:rPr lang="en-GB" sz="1600" b="1" dirty="0">
                <a:solidFill>
                  <a:srgbClr val="0000C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exploration of BSM models with a strong first-order phase-transition</a:t>
            </a:r>
            <a:endParaRPr lang="en-GB" sz="1600" b="1" dirty="0">
              <a:solidFill>
                <a:srgbClr val="0000CC"/>
              </a:solidFill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Where 100 TeV gave us an extra edge and safety buffer (e.g. for the detection of the </a:t>
            </a:r>
            <a:r>
              <a:rPr lang="en-GB" sz="1600" b="1" dirty="0" err="1">
                <a:solidFill>
                  <a:srgbClr val="00B05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higgsino</a:t>
            </a:r>
            <a:r>
              <a:rPr lang="en-GB" sz="1600" b="1" dirty="0">
                <a:solidFill>
                  <a:srgbClr val="00B05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WIMP DM candidate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where the theoretical upper limit is around 1.1 TeV and 100 TeV gives sensitivity up to 1.3 TeV), </a:t>
            </a:r>
            <a:r>
              <a:rPr lang="en-GB" sz="1600" b="1" dirty="0">
                <a:solidFill>
                  <a:srgbClr val="00B05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85 TeV can still make it, although counting on improved detector sensitivity (</a:t>
            </a:r>
            <a:r>
              <a:rPr lang="en-GB" sz="1600" b="1" dirty="0" err="1">
                <a:solidFill>
                  <a:srgbClr val="00B05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eg</a:t>
            </a:r>
            <a:r>
              <a:rPr lang="en-GB" sz="1600" b="1" dirty="0">
                <a:solidFill>
                  <a:srgbClr val="00B05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at 85 TeV we just make it to 1.1 TeV for the </a:t>
            </a:r>
            <a:r>
              <a:rPr lang="en-GB" sz="1600" b="1" dirty="0" err="1">
                <a:solidFill>
                  <a:srgbClr val="00B05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higgsino</a:t>
            </a:r>
            <a:r>
              <a:rPr lang="en-GB" sz="1600" b="1" dirty="0">
                <a:solidFill>
                  <a:srgbClr val="00B05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).  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If 85 TeV give more operational margin for the operation of Nb</a:t>
            </a:r>
            <a:r>
              <a:rPr lang="en-GB" sz="1600" baseline="-250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3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Sn dipoles, 100 TeV give more operational margin in terms of exploration and measurement precision. </a:t>
            </a: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GB" sz="16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he example above of the </a:t>
            </a:r>
            <a:r>
              <a:rPr lang="en-GB" sz="16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higgsino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indicates that </a:t>
            </a:r>
            <a:r>
              <a:rPr lang="en-GB" sz="16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further reducing further the energy below 80-85 TeV starts getting us in a region where the complete coverage of interesting regions of BSM parameter space cannot be guaranteed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 As we go down below 80 TeV we could in principle increase the luminosity, since synchrotron radiation is reduced and the luminosity could double </a:t>
            </a:r>
            <a:r>
              <a:rPr lang="en-GB" sz="16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wrt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the 85/100 TeV luminosity. This allows to partially compensate for the lower energy, but ability to cope with the challenge of operating with a pileup of 2000 is well beyond what we can assess today.</a:t>
            </a:r>
          </a:p>
          <a:p>
            <a:pPr>
              <a:buNone/>
            </a:pP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GB" sz="16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What is certainly lost at 85 TeV, which cannot be regained, is sensitivity to resonances in the 40-45 TeV mass range</a:t>
            </a:r>
            <a:r>
              <a:rPr lang="en-GB" sz="1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… However, we have no compelling model today that points to this specific mass range as a mandatory target. </a:t>
            </a:r>
            <a:r>
              <a:rPr lang="en-GB" sz="1600" b="1" dirty="0">
                <a:solidFill>
                  <a:srgbClr val="0000CC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Incidentally, if a 40 TeV Z' existed, 85 TeV would at least show a few sigma evidence, even though it could not make it to the full 5 s discovery that is possible with 100 TeV. </a:t>
            </a:r>
            <a:endParaRPr lang="en-GB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626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E1F3-8C64-2FF9-B305-1A67A8DC5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28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DD8B3C-6540-19D6-AF85-4035E09CA918}"/>
              </a:ext>
            </a:extLst>
          </p:cNvPr>
          <p:cNvSpPr txBox="1"/>
          <p:nvPr/>
        </p:nvSpPr>
        <p:spPr>
          <a:xfrm>
            <a:off x="265488" y="-5666"/>
            <a:ext cx="1026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600" dirty="0">
                <a:solidFill>
                  <a:srgbClr val="0F124A"/>
                </a:solidFill>
                <a:latin typeface="Arial"/>
              </a:rPr>
              <a:t>FCC-hh integration – it fits into the 5.5 m tunnel ! </a:t>
            </a:r>
          </a:p>
        </p:txBody>
      </p:sp>
      <p:pic>
        <p:nvPicPr>
          <p:cNvPr id="5" name="Picture 4" descr="A diagram of a machine&#10;&#10;AI-generated content may be incorrect.">
            <a:extLst>
              <a:ext uri="{FF2B5EF4-FFF2-40B4-BE49-F238E27FC236}">
                <a16:creationId xmlns:a16="http://schemas.microsoft.com/office/drawing/2014/main" id="{AAD9E797-BF53-6CAD-5DEB-60C8101FF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9" t="4470" r="28273" b="8710"/>
          <a:stretch/>
        </p:blipFill>
        <p:spPr>
          <a:xfrm>
            <a:off x="3303588" y="830324"/>
            <a:ext cx="4767262" cy="5531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DB8892-0009-B080-D732-CF876568598E}"/>
              </a:ext>
            </a:extLst>
          </p:cNvPr>
          <p:cNvSpPr txBox="1"/>
          <p:nvPr/>
        </p:nvSpPr>
        <p:spPr>
          <a:xfrm>
            <a:off x="10398437" y="6362047"/>
            <a:ext cx="147796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F. </a:t>
            </a:r>
            <a:r>
              <a:rPr lang="en-US" dirty="0" err="1"/>
              <a:t>Valchkova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201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C48E4-60F6-6823-7C2E-633A613078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29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A4961-20B5-F9C3-4B3B-295F1F333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759" y="697239"/>
            <a:ext cx="7515892" cy="5620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6CB142-5076-0110-8612-88357AFF5AF8}"/>
              </a:ext>
            </a:extLst>
          </p:cNvPr>
          <p:cNvSpPr txBox="1"/>
          <p:nvPr/>
        </p:nvSpPr>
        <p:spPr>
          <a:xfrm>
            <a:off x="142875" y="4664075"/>
            <a:ext cx="229949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Chao Yao and Yanwei Ma, </a:t>
            </a:r>
          </a:p>
          <a:p>
            <a:r>
              <a:rPr lang="en-GB" sz="1400" dirty="0"/>
              <a:t>Superconducting materials: Challenges and opportunities for large-scale applications,</a:t>
            </a:r>
            <a:endParaRPr lang="fr-FR" sz="1400" dirty="0"/>
          </a:p>
          <a:p>
            <a:r>
              <a:rPr lang="fr-FR" sz="1400" dirty="0" err="1"/>
              <a:t>iScience</a:t>
            </a:r>
            <a:r>
              <a:rPr lang="fr-FR" sz="1400" dirty="0"/>
              <a:t> 24, 102541, June 25, 2021 </a:t>
            </a: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0104F-D610-BECB-2791-CBE4F3E40C9A}"/>
              </a:ext>
            </a:extLst>
          </p:cNvPr>
          <p:cNvSpPr txBox="1"/>
          <p:nvPr/>
        </p:nvSpPr>
        <p:spPr>
          <a:xfrm>
            <a:off x="99601" y="122549"/>
            <a:ext cx="11800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Main applications of superconducting power and magnetic technologies</a:t>
            </a:r>
          </a:p>
        </p:txBody>
      </p:sp>
    </p:spTree>
    <p:extLst>
      <p:ext uri="{BB962C8B-B14F-4D97-AF65-F5344CB8AC3E}">
        <p14:creationId xmlns:p14="http://schemas.microsoft.com/office/powerpoint/2010/main" val="2644427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80593-18F4-028B-1C57-C97A9CC52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39322B-FD62-C1EF-6871-2C18EA8E12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08201" y="6654972"/>
            <a:ext cx="385972" cy="226761"/>
          </a:xfrm>
        </p:spPr>
        <p:txBody>
          <a:bodyPr/>
          <a:lstStyle/>
          <a:p>
            <a:pPr defTabSz="914377">
              <a:defRPr/>
            </a:pPr>
            <a:fld id="{88A1DFE4-5FC5-43BD-BB7E-75EAD82B965F}" type="slidenum">
              <a:rPr lang="en-US">
                <a:solidFill>
                  <a:srgbClr val="FFFFFF"/>
                </a:solidFill>
                <a:latin typeface="Arial"/>
              </a:rPr>
              <a:pPr defTabSz="914377">
                <a:defRPr/>
              </a:pPr>
              <a:t>3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A29AF4-E520-3FD6-728F-6E39EAAF1985}"/>
              </a:ext>
            </a:extLst>
          </p:cNvPr>
          <p:cNvSpPr txBox="1"/>
          <p:nvPr/>
        </p:nvSpPr>
        <p:spPr>
          <a:xfrm>
            <a:off x="265488" y="-5666"/>
            <a:ext cx="1026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600" dirty="0">
                <a:solidFill>
                  <a:srgbClr val="0F124A"/>
                </a:solidFill>
                <a:latin typeface="Arial"/>
              </a:rPr>
              <a:t>future circular hadron collider FCC-hh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FF824A-9937-1338-AAA9-C6B0664552C3}"/>
              </a:ext>
            </a:extLst>
          </p:cNvPr>
          <p:cNvSpPr txBox="1"/>
          <p:nvPr/>
        </p:nvSpPr>
        <p:spPr>
          <a:xfrm>
            <a:off x="898634" y="1916065"/>
            <a:ext cx="4389343" cy="526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700"/>
              </a:lnSpc>
            </a:pPr>
            <a:r>
              <a:rPr lang="fr-CH" sz="2667" dirty="0"/>
              <a:t>Main </a:t>
            </a:r>
            <a:r>
              <a:rPr lang="fr-CH" sz="2667" dirty="0" err="1"/>
              <a:t>parameters</a:t>
            </a:r>
            <a:r>
              <a:rPr lang="fr-CH" sz="2667" dirty="0"/>
              <a:t> FSR 2025</a:t>
            </a:r>
            <a:endParaRPr lang="en-GB" sz="2133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80FE0-E663-E827-981D-B2C4FBE260A1}"/>
              </a:ext>
            </a:extLst>
          </p:cNvPr>
          <p:cNvSpPr txBox="1"/>
          <p:nvPr/>
        </p:nvSpPr>
        <p:spPr>
          <a:xfrm>
            <a:off x="7250097" y="1913023"/>
            <a:ext cx="3950120" cy="526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700"/>
              </a:lnSpc>
            </a:pPr>
            <a:r>
              <a:rPr lang="fr-CH" sz="2667" dirty="0"/>
              <a:t>FCC-</a:t>
            </a:r>
            <a:r>
              <a:rPr lang="fr-CH" sz="2667" dirty="0" err="1"/>
              <a:t>hh</a:t>
            </a:r>
            <a:r>
              <a:rPr lang="fr-CH" sz="2667" dirty="0"/>
              <a:t> </a:t>
            </a:r>
            <a:r>
              <a:rPr lang="fr-CH" sz="2667" dirty="0" err="1"/>
              <a:t>functional</a:t>
            </a:r>
            <a:r>
              <a:rPr lang="fr-CH" sz="2667" dirty="0"/>
              <a:t> </a:t>
            </a:r>
            <a:r>
              <a:rPr lang="fr-CH" sz="2667" dirty="0" err="1"/>
              <a:t>layout</a:t>
            </a:r>
            <a:endParaRPr lang="en-GB" sz="2133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08355C4-4FB0-61E6-6BEA-49F9E6CAF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606330"/>
              </p:ext>
            </p:extLst>
          </p:nvPr>
        </p:nvGraphicFramePr>
        <p:xfrm>
          <a:off x="99602" y="2591762"/>
          <a:ext cx="6637242" cy="4130180"/>
        </p:xfrm>
        <a:graphic>
          <a:graphicData uri="http://schemas.openxmlformats.org/drawingml/2006/table">
            <a:tbl>
              <a:tblPr firstRow="1" bandRow="1"/>
              <a:tblGrid>
                <a:gridCol w="3344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4328">
                  <a:extLst>
                    <a:ext uri="{9D8B030D-6E8A-4147-A177-3AD203B41FA5}">
                      <a16:colId xmlns:a16="http://schemas.microsoft.com/office/drawing/2014/main" val="1616715416"/>
                    </a:ext>
                  </a:extLst>
                </a:gridCol>
                <a:gridCol w="1154328">
                  <a:extLst>
                    <a:ext uri="{9D8B030D-6E8A-4147-A177-3AD203B41FA5}">
                      <a16:colId xmlns:a16="http://schemas.microsoft.com/office/drawing/2014/main" val="808875039"/>
                    </a:ext>
                  </a:extLst>
                </a:gridCol>
              </a:tblGrid>
              <a:tr h="70105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marL="91439" marR="91439" marT="45727" marB="45727"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7" marB="45727" anchor="ctr">
                    <a:lnL>
                      <a:noFill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0" dirty="0" err="1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GB" sz="2000" b="0" dirty="0">
                          <a:solidFill>
                            <a:schemeClr val="bg1"/>
                          </a:solidFill>
                        </a:rPr>
                        <a:t>CDR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2000" b="0" dirty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  <a:p>
                      <a:pPr algn="ctr"/>
                      <a:endParaRPr lang="en-GB" sz="2000" b="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9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9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85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14 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9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circumference</a:t>
                      </a:r>
                      <a:r>
                        <a:rPr kumimoji="0" lang="de-AT" sz="1900" b="1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[km]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de-AT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90.7</a:t>
                      </a:r>
                      <a:endParaRPr kumimoji="0" lang="en-GB" sz="19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97.8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93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rad. per ring [kW]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2400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798972"/>
                  </a:ext>
                </a:extLst>
              </a:tr>
              <a:tr h="37593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peak </a:t>
                      </a:r>
                      <a:r>
                        <a:rPr kumimoji="0" lang="en-US" sz="19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luminos</a:t>
                      </a:r>
                      <a:r>
                        <a:rPr kumimoji="0"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[10</a:t>
                      </a:r>
                      <a:r>
                        <a:rPr kumimoji="0" lang="en-US" sz="19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9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9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kumimoji="0" lang="en-GB" sz="19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368322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000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6.5 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de-AT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9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5933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integr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luminosity / IP [fb</a:t>
                      </a:r>
                      <a:r>
                        <a:rPr kumimoji="0" lang="en-GB" sz="19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GB" sz="19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1439" marR="91439" marT="45727" marB="45727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20000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20000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kumimoji="0" lang="en-GB" sz="19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3000</a:t>
                      </a:r>
                    </a:p>
                  </a:txBody>
                  <a:tcPr marL="91439" marR="91439" marT="45727" marB="45727"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89742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920EDF6-B060-E623-E903-D3C946510C4F}"/>
              </a:ext>
            </a:extLst>
          </p:cNvPr>
          <p:cNvSpPr txBox="1"/>
          <p:nvPr/>
        </p:nvSpPr>
        <p:spPr>
          <a:xfrm>
            <a:off x="57295" y="877422"/>
            <a:ext cx="12163135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272" indent="-342891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Parameter optimization to lower electricity consumption (~max. consumption of FCC-ee) </a:t>
            </a:r>
          </a:p>
          <a:p>
            <a:pPr marL="495272" indent="-342891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Magnetic field considered realistic with today’s technologies (Nb</a:t>
            </a:r>
            <a:r>
              <a:rPr lang="en-US" sz="2133" baseline="-25000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3</a:t>
            </a:r>
            <a:r>
              <a:rPr lang="en-US" sz="2133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Sn, ~14T, 1.9 K)</a:t>
            </a:r>
            <a:endParaRPr lang="en-US" sz="1867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Picture 7" descr="A diagram of a circular structure&#10;&#10;AI-generated content may be incorrect.">
            <a:extLst>
              <a:ext uri="{FF2B5EF4-FFF2-40B4-BE49-F238E27FC236}">
                <a16:creationId xmlns:a16="http://schemas.microsoft.com/office/drawing/2014/main" id="{6626550C-2F2E-D6CA-53D7-821BC544C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66" y="2638073"/>
            <a:ext cx="5018045" cy="408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5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E18B35-2D1F-7045-2023-55D0BDCB3E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30</a:t>
            </a:fld>
            <a:endParaRPr lang="en-US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022BFC-0106-8D5B-2214-C8A98F466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b="9368"/>
          <a:stretch/>
        </p:blipFill>
        <p:spPr bwMode="auto">
          <a:xfrm>
            <a:off x="2413000" y="787983"/>
            <a:ext cx="6858000" cy="560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A1D293-DA2C-C036-A1CB-E789D46EFF4B}"/>
              </a:ext>
            </a:extLst>
          </p:cNvPr>
          <p:cNvSpPr txBox="1"/>
          <p:nvPr/>
        </p:nvSpPr>
        <p:spPr>
          <a:xfrm>
            <a:off x="99601" y="93714"/>
            <a:ext cx="11884664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0" i="0" dirty="0">
                <a:solidFill>
                  <a:srgbClr val="1F1F1F"/>
                </a:solidFill>
                <a:effectLst/>
                <a:latin typeface="ElsevierGulliver"/>
              </a:rPr>
              <a:t> illustration &amp; conductor forms for practical superconducting materials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69458-B470-1D62-7EBD-E3544DFEC890}"/>
              </a:ext>
            </a:extLst>
          </p:cNvPr>
          <p:cNvSpPr txBox="1"/>
          <p:nvPr/>
        </p:nvSpPr>
        <p:spPr>
          <a:xfrm>
            <a:off x="9475747" y="5724665"/>
            <a:ext cx="2616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Chao Yao and Yanwei Ma, </a:t>
            </a:r>
            <a:r>
              <a:rPr lang="fr-FR" sz="1400" dirty="0" err="1"/>
              <a:t>iScience</a:t>
            </a:r>
            <a:r>
              <a:rPr lang="fr-FR" sz="1400" dirty="0"/>
              <a:t> 24, 102541, 2021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03466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CFFB6-552D-F158-0F1C-9D61655DA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CE8E23-7430-2E11-0601-68435637241F}"/>
              </a:ext>
            </a:extLst>
          </p:cNvPr>
          <p:cNvSpPr txBox="1"/>
          <p:nvPr/>
        </p:nvSpPr>
        <p:spPr>
          <a:xfrm>
            <a:off x="265488" y="-5666"/>
            <a:ext cx="11676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FCC-hh beam optics perfectionated for highest energy 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BE6BD1-3BB3-4947-F24A-6AD5B9D5E0CE}"/>
              </a:ext>
            </a:extLst>
          </p:cNvPr>
          <p:cNvSpPr txBox="1"/>
          <p:nvPr/>
        </p:nvSpPr>
        <p:spPr>
          <a:xfrm>
            <a:off x="5592278" y="6439903"/>
            <a:ext cx="659972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M. </a:t>
            </a:r>
            <a:r>
              <a:rPr lang="en-US" dirty="0" err="1"/>
              <a:t>Giovannozzi</a:t>
            </a:r>
            <a:r>
              <a:rPr lang="en-US" dirty="0"/>
              <a:t>, G. Perez Segurana, T. Risselada, E. Todesco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CAAFF8-9EAA-73A6-EB4A-17281C4BD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712" y="879141"/>
            <a:ext cx="6923948" cy="4205576"/>
          </a:xfrm>
          <a:prstGeom prst="rect">
            <a:avLst/>
          </a:prstGeom>
        </p:spPr>
      </p:pic>
      <p:sp>
        <p:nvSpPr>
          <p:cNvPr id="10" name="Rechteck 26">
            <a:extLst>
              <a:ext uri="{FF2B5EF4-FFF2-40B4-BE49-F238E27FC236}">
                <a16:creationId xmlns:a16="http://schemas.microsoft.com/office/drawing/2014/main" id="{232134ED-9EDC-EEDD-3320-30D693FC6061}"/>
              </a:ext>
            </a:extLst>
          </p:cNvPr>
          <p:cNvSpPr/>
          <p:nvPr/>
        </p:nvSpPr>
        <p:spPr>
          <a:xfrm>
            <a:off x="9557008" y="912894"/>
            <a:ext cx="1000133" cy="431009"/>
          </a:xfrm>
          <a:prstGeom prst="rect">
            <a:avLst/>
          </a:prstGeom>
          <a:solidFill>
            <a:srgbClr val="0033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~275m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304E13D-A6DA-2797-C154-5226F13C61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150728"/>
              </p:ext>
            </p:extLst>
          </p:nvPr>
        </p:nvGraphicFramePr>
        <p:xfrm>
          <a:off x="99152" y="1411229"/>
          <a:ext cx="4946569" cy="2486479"/>
        </p:xfrm>
        <a:graphic>
          <a:graphicData uri="http://schemas.openxmlformats.org/drawingml/2006/table">
            <a:tbl>
              <a:tblPr firstRow="1" firstCol="1" bandRow="1"/>
              <a:tblGrid>
                <a:gridCol w="1445176">
                  <a:extLst>
                    <a:ext uri="{9D8B030D-6E8A-4147-A177-3AD203B41FA5}">
                      <a16:colId xmlns:a16="http://schemas.microsoft.com/office/drawing/2014/main" val="2939189701"/>
                    </a:ext>
                  </a:extLst>
                </a:gridCol>
                <a:gridCol w="1167131">
                  <a:extLst>
                    <a:ext uri="{9D8B030D-6E8A-4147-A177-3AD203B41FA5}">
                      <a16:colId xmlns:a16="http://schemas.microsoft.com/office/drawing/2014/main" val="2263185840"/>
                    </a:ext>
                  </a:extLst>
                </a:gridCol>
                <a:gridCol w="1167131">
                  <a:extLst>
                    <a:ext uri="{9D8B030D-6E8A-4147-A177-3AD203B41FA5}">
                      <a16:colId xmlns:a16="http://schemas.microsoft.com/office/drawing/2014/main" val="209468735"/>
                    </a:ext>
                  </a:extLst>
                </a:gridCol>
                <a:gridCol w="1167131">
                  <a:extLst>
                    <a:ext uri="{9D8B030D-6E8A-4147-A177-3AD203B41FA5}">
                      <a16:colId xmlns:a16="http://schemas.microsoft.com/office/drawing/2014/main" val="2965788377"/>
                    </a:ext>
                  </a:extLst>
                </a:gridCol>
              </a:tblGrid>
              <a:tr h="719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1900" dirty="0">
                          <a:effectLst/>
                        </a:rPr>
                        <a:t> </a:t>
                      </a:r>
                      <a:endParaRPr lang="en-GB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T="0" marB="0">
                    <a:lnL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</a:rPr>
                        <a:t>CDR cell</a:t>
                      </a:r>
                    </a:p>
                    <a:p>
                      <a:pPr algn="ctr"/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</a:rPr>
                        <a:t>12-dipole</a:t>
                      </a:r>
                      <a:endParaRPr lang="en-GB" sz="1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A0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12-dipole</a:t>
                      </a:r>
                    </a:p>
                  </a:txBody>
                  <a:tcPr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900" b="1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16-dipole</a:t>
                      </a:r>
                    </a:p>
                  </a:txBody>
                  <a:tcPr marT="0" marB="0" anchor="b">
                    <a:lnL>
                      <a:noFill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44686"/>
                  </a:ext>
                </a:extLst>
              </a:tr>
              <a:tr h="3043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GB" sz="1600" dirty="0">
                          <a:effectLst/>
                        </a:rPr>
                        <a:t># dipoles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T="0" marB="0">
                    <a:lnL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900" dirty="0">
                          <a:effectLst/>
                        </a:rPr>
                        <a:t>4668</a:t>
                      </a:r>
                      <a:endParaRPr lang="en-GB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GB" sz="19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4288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GB" sz="19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4464</a:t>
                      </a:r>
                    </a:p>
                  </a:txBody>
                  <a:tcPr marT="0" marB="0" anchor="ctr">
                    <a:lnL>
                      <a:noFill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8640107"/>
                  </a:ext>
                </a:extLst>
              </a:tr>
              <a:tr h="48768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Cell length</a:t>
                      </a:r>
                    </a:p>
                    <a:p>
                      <a:pPr algn="r"/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[m]</a:t>
                      </a:r>
                    </a:p>
                  </a:txBody>
                  <a:tcPr marT="0" marB="0">
                    <a:lnL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213.030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GB" sz="19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213.030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GB" sz="19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275.792</a:t>
                      </a:r>
                    </a:p>
                  </a:txBody>
                  <a:tcPr marT="0" marB="0" anchor="ctr">
                    <a:lnL>
                      <a:noFill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38285"/>
                  </a:ext>
                </a:extLst>
              </a:tr>
              <a:tr h="48768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Circumference</a:t>
                      </a:r>
                    </a:p>
                    <a:p>
                      <a:pPr algn="r"/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[km]</a:t>
                      </a:r>
                    </a:p>
                  </a:txBody>
                  <a:tcPr marT="0" marB="0">
                    <a:lnL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97.75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GB" sz="19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90.657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GB" sz="1900" b="1" kern="1200" dirty="0">
                          <a:solidFill>
                            <a:srgbClr val="0000CC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90.657</a:t>
                      </a:r>
                    </a:p>
                  </a:txBody>
                  <a:tcPr marT="0" marB="0" anchor="ctr">
                    <a:lnL>
                      <a:noFill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935100"/>
                  </a:ext>
                </a:extLst>
              </a:tr>
              <a:tr h="48768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CM energy</a:t>
                      </a:r>
                    </a:p>
                    <a:p>
                      <a:pPr algn="r"/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@14T [TeV]</a:t>
                      </a:r>
                    </a:p>
                  </a:txBody>
                  <a:tcPr marT="0" marB="0">
                    <a:lnL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88.477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GB" sz="19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81.275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GB" sz="1900" b="1" kern="1200" dirty="0">
                          <a:solidFill>
                            <a:srgbClr val="0000CC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84.611</a:t>
                      </a:r>
                    </a:p>
                  </a:txBody>
                  <a:tcPr marT="0" marB="0" anchor="ctr">
                    <a:lnL>
                      <a:noFill/>
                    </a:lnL>
                    <a:lnR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0033A0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471709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39FAD0F3-1C91-36EC-FC76-F647F2875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149" y="5084717"/>
            <a:ext cx="8976320" cy="1340447"/>
          </a:xfrm>
          <a:prstGeom prst="rect">
            <a:avLst/>
          </a:prstGeom>
        </p:spPr>
      </p:pic>
      <p:sp>
        <p:nvSpPr>
          <p:cNvPr id="13" name="Rechteck 26">
            <a:extLst>
              <a:ext uri="{FF2B5EF4-FFF2-40B4-BE49-F238E27FC236}">
                <a16:creationId xmlns:a16="http://schemas.microsoft.com/office/drawing/2014/main" id="{726A5FD3-B857-A4C6-087B-AFD63657693D}"/>
              </a:ext>
            </a:extLst>
          </p:cNvPr>
          <p:cNvSpPr/>
          <p:nvPr/>
        </p:nvSpPr>
        <p:spPr>
          <a:xfrm>
            <a:off x="3085341" y="4963624"/>
            <a:ext cx="2976331" cy="431009"/>
          </a:xfrm>
          <a:prstGeom prst="rect">
            <a:avLst/>
          </a:prstGeom>
          <a:noFill/>
          <a:ln w="9525" cap="flat" cmpd="sng" algn="ctr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 Straight Section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2D6637-01A9-F149-61F3-FBEA1CF4DCDE}"/>
              </a:ext>
            </a:extLst>
          </p:cNvPr>
          <p:cNvSpPr txBox="1"/>
          <p:nvPr/>
        </p:nvSpPr>
        <p:spPr>
          <a:xfrm>
            <a:off x="250296" y="814959"/>
            <a:ext cx="2702984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000" dirty="0"/>
              <a:t>regular arc cell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6022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CFB566-93C1-36F0-ADE2-A0EE2996CC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017C36-FCD8-4238-4EAB-87BD11991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95" y="1846864"/>
            <a:ext cx="5539289" cy="4348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3949FA-835B-1D80-EC7B-AF52061C6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111" y="1819861"/>
            <a:ext cx="5539288" cy="4402361"/>
          </a:xfrm>
          <a:prstGeom prst="rect">
            <a:avLst/>
          </a:prstGeom>
        </p:spPr>
      </p:pic>
      <p:sp>
        <p:nvSpPr>
          <p:cNvPr id="5" name="Star: 5 Points 18">
            <a:extLst>
              <a:ext uri="{FF2B5EF4-FFF2-40B4-BE49-F238E27FC236}">
                <a16:creationId xmlns:a16="http://schemas.microsoft.com/office/drawing/2014/main" id="{18DEF74A-90EF-D05E-1D97-9640C914D85F}"/>
              </a:ext>
            </a:extLst>
          </p:cNvPr>
          <p:cNvSpPr/>
          <p:nvPr/>
        </p:nvSpPr>
        <p:spPr>
          <a:xfrm>
            <a:off x="6673732" y="2669038"/>
            <a:ext cx="129939" cy="109819"/>
          </a:xfrm>
          <a:prstGeom prst="star5">
            <a:avLst/>
          </a:prstGeom>
          <a:noFill/>
          <a:ln w="9525" cap="flat" cmpd="sng" algn="ctr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6E24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tar: 5 Points 21">
            <a:extLst>
              <a:ext uri="{FF2B5EF4-FFF2-40B4-BE49-F238E27FC236}">
                <a16:creationId xmlns:a16="http://schemas.microsoft.com/office/drawing/2014/main" id="{F89D88D2-A1C2-89AF-45CA-1ADF5AD61081}"/>
              </a:ext>
            </a:extLst>
          </p:cNvPr>
          <p:cNvSpPr/>
          <p:nvPr/>
        </p:nvSpPr>
        <p:spPr>
          <a:xfrm>
            <a:off x="8782715" y="4103147"/>
            <a:ext cx="129939" cy="109819"/>
          </a:xfrm>
          <a:prstGeom prst="star5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6E24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tar: 5 Points 22">
            <a:extLst>
              <a:ext uri="{FF2B5EF4-FFF2-40B4-BE49-F238E27FC236}">
                <a16:creationId xmlns:a16="http://schemas.microsoft.com/office/drawing/2014/main" id="{EEE0E009-43A6-E3C9-9325-2B27AEBFC52B}"/>
              </a:ext>
            </a:extLst>
          </p:cNvPr>
          <p:cNvSpPr/>
          <p:nvPr/>
        </p:nvSpPr>
        <p:spPr>
          <a:xfrm>
            <a:off x="8785086" y="3619937"/>
            <a:ext cx="129939" cy="109819"/>
          </a:xfrm>
          <a:prstGeom prst="star5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6E24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tar: 5 Points 23">
            <a:extLst>
              <a:ext uri="{FF2B5EF4-FFF2-40B4-BE49-F238E27FC236}">
                <a16:creationId xmlns:a16="http://schemas.microsoft.com/office/drawing/2014/main" id="{7F6B0447-8145-1A7A-7FC3-1B281B10C7D1}"/>
              </a:ext>
            </a:extLst>
          </p:cNvPr>
          <p:cNvSpPr/>
          <p:nvPr/>
        </p:nvSpPr>
        <p:spPr>
          <a:xfrm>
            <a:off x="10082098" y="4865661"/>
            <a:ext cx="129939" cy="109819"/>
          </a:xfrm>
          <a:prstGeom prst="star5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6E24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A9C9B2-A39B-63F0-7BC7-954299A3EBA4}"/>
              </a:ext>
            </a:extLst>
          </p:cNvPr>
          <p:cNvCxnSpPr>
            <a:cxnSpLocks/>
          </p:cNvCxnSpPr>
          <p:nvPr/>
        </p:nvCxnSpPr>
        <p:spPr>
          <a:xfrm flipV="1">
            <a:off x="4774813" y="4975481"/>
            <a:ext cx="5307285" cy="43234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>
            <a:glow rad="25400">
              <a:srgbClr val="FF0000">
                <a:alpha val="2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A3C882-9B7A-50D4-0380-BE54C83C03A0}"/>
              </a:ext>
            </a:extLst>
          </p:cNvPr>
          <p:cNvCxnSpPr>
            <a:cxnSpLocks/>
          </p:cNvCxnSpPr>
          <p:nvPr/>
        </p:nvCxnSpPr>
        <p:spPr>
          <a:xfrm flipV="1">
            <a:off x="3599617" y="4158056"/>
            <a:ext cx="5179783" cy="1868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>
            <a:glow rad="25400">
              <a:srgbClr val="BEBECB">
                <a:alpha val="2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F0BF67-8F76-FE48-A870-1B3C2AA9CFBD}"/>
              </a:ext>
            </a:extLst>
          </p:cNvPr>
          <p:cNvCxnSpPr>
            <a:cxnSpLocks/>
          </p:cNvCxnSpPr>
          <p:nvPr/>
        </p:nvCxnSpPr>
        <p:spPr>
          <a:xfrm flipV="1">
            <a:off x="3599617" y="3694650"/>
            <a:ext cx="5179783" cy="202897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>
            <a:glow rad="25400">
              <a:srgbClr val="BEBECB">
                <a:alpha val="2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22843F-33F4-E9B1-F736-97513CC0B898}"/>
              </a:ext>
            </a:extLst>
          </p:cNvPr>
          <p:cNvCxnSpPr>
            <a:cxnSpLocks/>
          </p:cNvCxnSpPr>
          <p:nvPr/>
        </p:nvCxnSpPr>
        <p:spPr>
          <a:xfrm>
            <a:off x="1595966" y="2710561"/>
            <a:ext cx="5027752" cy="0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miter lim="800000"/>
            <a:tailEnd type="triangle"/>
          </a:ln>
          <a:effectLst>
            <a:glow rad="25400">
              <a:srgbClr val="0033A0">
                <a:alpha val="2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3" name="Star: 5 Points 10">
            <a:extLst>
              <a:ext uri="{FF2B5EF4-FFF2-40B4-BE49-F238E27FC236}">
                <a16:creationId xmlns:a16="http://schemas.microsoft.com/office/drawing/2014/main" id="{119CD52C-3B50-123B-9259-AE1F9269F553}"/>
              </a:ext>
            </a:extLst>
          </p:cNvPr>
          <p:cNvSpPr/>
          <p:nvPr/>
        </p:nvSpPr>
        <p:spPr>
          <a:xfrm>
            <a:off x="6943727" y="2619130"/>
            <a:ext cx="129939" cy="109819"/>
          </a:xfrm>
          <a:prstGeom prst="star5">
            <a:avLst/>
          </a:prstGeom>
          <a:noFill/>
          <a:ln w="9525" cap="flat" cmpd="sng" algn="ctr">
            <a:solidFill>
              <a:srgbClr val="0033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6E24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BDD01D-F6EB-716C-BF95-E1E60AD2D78A}"/>
              </a:ext>
            </a:extLst>
          </p:cNvPr>
          <p:cNvCxnSpPr>
            <a:cxnSpLocks/>
          </p:cNvCxnSpPr>
          <p:nvPr/>
        </p:nvCxnSpPr>
        <p:spPr>
          <a:xfrm flipV="1">
            <a:off x="1562513" y="2686036"/>
            <a:ext cx="5373440" cy="69130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miter lim="800000"/>
            <a:tailEnd type="triangle"/>
          </a:ln>
          <a:effectLst>
            <a:glow rad="25400">
              <a:srgbClr val="0033A0">
                <a:alpha val="2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22CA3C8-D73D-833C-4D4B-54E3811080BD}"/>
              </a:ext>
            </a:extLst>
          </p:cNvPr>
          <p:cNvSpPr txBox="1"/>
          <p:nvPr/>
        </p:nvSpPr>
        <p:spPr>
          <a:xfrm>
            <a:off x="6167332" y="1288070"/>
            <a:ext cx="4716151" cy="6181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4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</a:rPr>
              <a:t>Combined-function main magnets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4D918E-77E9-9772-FBA1-9086E6280BBC}"/>
              </a:ext>
            </a:extLst>
          </p:cNvPr>
          <p:cNvSpPr txBox="1"/>
          <p:nvPr/>
        </p:nvSpPr>
        <p:spPr>
          <a:xfrm>
            <a:off x="936597" y="1580930"/>
            <a:ext cx="4453820" cy="37965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</a:rPr>
              <a:t>Separate-function main magnets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44637B-332A-B146-B4EF-E83467182393}"/>
                  </a:ext>
                </a:extLst>
              </p:cNvPr>
              <p:cNvSpPr txBox="1"/>
              <p:nvPr/>
            </p:nvSpPr>
            <p:spPr>
              <a:xfrm>
                <a:off x="7523344" y="2006942"/>
                <a:ext cx="1291188" cy="58496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33A0"/>
                    </a:solidFill>
                    <a:effectLst/>
                    <a:uLnTx/>
                    <a:uFillTx/>
                  </a:rPr>
                  <a:t># MB/half-cell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067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kumimoji="0" lang="en-GB" sz="1067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𝟏𝟔</m:t>
                      </m:r>
                      <m:r>
                        <a:rPr kumimoji="0" lang="en-GB" sz="1067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GB" sz="1067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𝐦</m:t>
                      </m:r>
                    </m:oMath>
                  </m:oMathPara>
                </a14:m>
                <a:endParaRPr kumimoji="0" lang="en-GB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067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&gt;16</m:t>
                      </m:r>
                      <m:r>
                        <a:rPr kumimoji="0" lang="en-GB" sz="1067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GB" sz="1067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44637B-332A-B146-B4EF-E83467182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344" y="2006942"/>
                <a:ext cx="1291188" cy="5849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F07B378-5AE9-D65C-99C4-ACB2C1F84E5B}"/>
              </a:ext>
            </a:extLst>
          </p:cNvPr>
          <p:cNvSpPr txBox="1"/>
          <p:nvPr/>
        </p:nvSpPr>
        <p:spPr>
          <a:xfrm>
            <a:off x="8583906" y="2188196"/>
            <a:ext cx="913184" cy="42075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67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</a:rPr>
              <a:t>Flat top energy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5B2208-43CD-C470-9FCC-494C9ED3C815}"/>
              </a:ext>
            </a:extLst>
          </p:cNvPr>
          <p:cNvSpPr/>
          <p:nvPr/>
        </p:nvSpPr>
        <p:spPr>
          <a:xfrm>
            <a:off x="8427844" y="2314717"/>
            <a:ext cx="194725" cy="198363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124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A985B5-D702-36F7-6CFC-DADBA39F5DE4}"/>
              </a:ext>
            </a:extLst>
          </p:cNvPr>
          <p:cNvSpPr txBox="1"/>
          <p:nvPr/>
        </p:nvSpPr>
        <p:spPr>
          <a:xfrm>
            <a:off x="265487" y="-5666"/>
            <a:ext cx="11826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F124A"/>
                </a:solidFill>
                <a:latin typeface="Arial"/>
              </a:rPr>
              <a:t>o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ptimisation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main magnet length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DF12F9-806A-7A22-560F-6CC5D2332871}"/>
              </a:ext>
            </a:extLst>
          </p:cNvPr>
          <p:cNvSpPr txBox="1"/>
          <p:nvPr/>
        </p:nvSpPr>
        <p:spPr>
          <a:xfrm>
            <a:off x="6943727" y="6445297"/>
            <a:ext cx="5148671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M. </a:t>
            </a:r>
            <a:r>
              <a:rPr lang="en-US" dirty="0" err="1"/>
              <a:t>Giovannozzi</a:t>
            </a:r>
            <a:r>
              <a:rPr lang="en-US" dirty="0"/>
              <a:t>, G. Perez Segurana, E. Todesco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46901D-AD38-09A1-7587-AA17A56CFF9B}"/>
              </a:ext>
            </a:extLst>
          </p:cNvPr>
          <p:cNvSpPr txBox="1"/>
          <p:nvPr/>
        </p:nvSpPr>
        <p:spPr>
          <a:xfrm>
            <a:off x="700432" y="833925"/>
            <a:ext cx="112218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F124A"/>
                </a:solidFill>
                <a:latin typeface="Arial"/>
              </a:rPr>
              <a:t>e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nergy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reach and aperture clearance for different injection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</a:t>
            </a:r>
            <a:r>
              <a:rPr lang="en-US" sz="2800" dirty="0">
                <a:solidFill>
                  <a:srgbClr val="0F124A"/>
                </a:solidFill>
                <a:latin typeface="Arial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5487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820B95-E3FE-4EB5-C2B9-ECBCCCE04C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B137B-445D-42C6-F240-673FDC9BDDD2}"/>
              </a:ext>
            </a:extLst>
          </p:cNvPr>
          <p:cNvSpPr txBox="1"/>
          <p:nvPr/>
        </p:nvSpPr>
        <p:spPr>
          <a:xfrm>
            <a:off x="265487" y="-5666"/>
            <a:ext cx="11826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F124A"/>
                </a:solidFill>
                <a:latin typeface="Arial"/>
              </a:rPr>
              <a:t>FCC-hh injector options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7EA1AC-4DF2-AA40-DE00-732EA3945E1B}"/>
              </a:ext>
            </a:extLst>
          </p:cNvPr>
          <p:cNvSpPr txBox="1"/>
          <p:nvPr/>
        </p:nvSpPr>
        <p:spPr>
          <a:xfrm>
            <a:off x="142876" y="920062"/>
            <a:ext cx="4902850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GB" sz="2400" dirty="0"/>
              <a:t>superconducting machine in the SPS tunnel (</a:t>
            </a:r>
            <a:r>
              <a:rPr lang="en-GB" sz="2400" dirty="0" err="1"/>
              <a:t>scSPS</a:t>
            </a:r>
            <a:r>
              <a:rPr lang="en-GB" sz="2400" dirty="0"/>
              <a:t>)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GB" sz="2400" dirty="0"/>
              <a:t>modified faster-ramping LHC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GB" sz="2400" dirty="0"/>
              <a:t>new 4 T machine in the LHC tunnel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arenR"/>
            </a:pPr>
            <a:r>
              <a:rPr lang="en-GB" sz="2400" b="1" dirty="0">
                <a:solidFill>
                  <a:srgbClr val="0000CC"/>
                </a:solidFill>
              </a:rPr>
              <a:t>2 T </a:t>
            </a:r>
            <a:r>
              <a:rPr lang="en-GB" sz="2400" b="1" dirty="0" err="1">
                <a:solidFill>
                  <a:srgbClr val="0000CC"/>
                </a:solidFill>
              </a:rPr>
              <a:t>superferric</a:t>
            </a:r>
            <a:r>
              <a:rPr lang="en-GB" sz="2400" b="1" dirty="0">
                <a:solidFill>
                  <a:srgbClr val="0000CC"/>
                </a:solidFill>
              </a:rPr>
              <a:t> machine in the LHC tunnel (1.75 TeV</a:t>
            </a:r>
            <a:r>
              <a:rPr lang="en-GB" sz="2400" dirty="0"/>
              <a:t>, not shown in the table), resulting </a:t>
            </a:r>
            <a:r>
              <a:rPr lang="en-GB" sz="2400" b="1" dirty="0">
                <a:solidFill>
                  <a:srgbClr val="0000CC"/>
                </a:solidFill>
              </a:rPr>
              <a:t>energy swing x14</a:t>
            </a:r>
            <a:r>
              <a:rPr lang="en-GB" sz="2400" dirty="0"/>
              <a:t>, similar to LHC (~15)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C0A5C9E-5678-BBA0-E3C7-766D5DBC8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027104"/>
              </p:ext>
            </p:extLst>
          </p:nvPr>
        </p:nvGraphicFramePr>
        <p:xfrm>
          <a:off x="5164730" y="1074298"/>
          <a:ext cx="7025090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526">
                  <a:extLst>
                    <a:ext uri="{9D8B030D-6E8A-4147-A177-3AD203B41FA5}">
                      <a16:colId xmlns:a16="http://schemas.microsoft.com/office/drawing/2014/main" val="2725322617"/>
                    </a:ext>
                  </a:extLst>
                </a:gridCol>
                <a:gridCol w="826561">
                  <a:extLst>
                    <a:ext uri="{9D8B030D-6E8A-4147-A177-3AD203B41FA5}">
                      <a16:colId xmlns:a16="http://schemas.microsoft.com/office/drawing/2014/main" val="895772184"/>
                    </a:ext>
                  </a:extLst>
                </a:gridCol>
                <a:gridCol w="1206933">
                  <a:extLst>
                    <a:ext uri="{9D8B030D-6E8A-4147-A177-3AD203B41FA5}">
                      <a16:colId xmlns:a16="http://schemas.microsoft.com/office/drawing/2014/main" val="1334970223"/>
                    </a:ext>
                  </a:extLst>
                </a:gridCol>
                <a:gridCol w="1486317">
                  <a:extLst>
                    <a:ext uri="{9D8B030D-6E8A-4147-A177-3AD203B41FA5}">
                      <a16:colId xmlns:a16="http://schemas.microsoft.com/office/drawing/2014/main" val="794946417"/>
                    </a:ext>
                  </a:extLst>
                </a:gridCol>
                <a:gridCol w="1202753">
                  <a:extLst>
                    <a:ext uri="{9D8B030D-6E8A-4147-A177-3AD203B41FA5}">
                      <a16:colId xmlns:a16="http://schemas.microsoft.com/office/drawing/2014/main" val="1036856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unit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scSPS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modif</a:t>
                      </a:r>
                      <a:r>
                        <a:rPr lang="en-US" sz="2000" dirty="0"/>
                        <a:t>. LHC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 T LHC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874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circumference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km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6.8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26.7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26.7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357655"/>
                  </a:ext>
                </a:extLst>
              </a:tr>
              <a:tr h="391581">
                <a:tc>
                  <a:txBody>
                    <a:bodyPr/>
                    <a:lstStyle/>
                    <a:p>
                      <a:r>
                        <a:rPr lang="en-US" sz="2000" dirty="0"/>
                        <a:t>#apertures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959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injection energy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GeV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450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450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119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extraction energy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TeV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1.3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3.3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3.3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011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injection field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0.12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0.6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0.6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08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maximum field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156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energy/field swing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789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#dipoles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372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1232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1232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410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#bunches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640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2600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2600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94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stored energy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MJ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167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617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collider filling time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min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46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39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641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943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4EA09-7515-B582-A145-D6D5330C2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69EBD0-E37C-3839-B305-A6CB871413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C11EE6-DFAF-6942-625B-E9B9F6570235}"/>
              </a:ext>
            </a:extLst>
          </p:cNvPr>
          <p:cNvSpPr txBox="1"/>
          <p:nvPr/>
        </p:nvSpPr>
        <p:spPr>
          <a:xfrm>
            <a:off x="605482" y="135202"/>
            <a:ext cx="10859063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FCC-hh instantaneous &amp; ideal integrated luminosity over 24 h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9EA634-1C31-3876-5C74-B9EEC258053D}"/>
                  </a:ext>
                </a:extLst>
              </p:cNvPr>
              <p:cNvSpPr txBox="1"/>
              <p:nvPr/>
            </p:nvSpPr>
            <p:spPr>
              <a:xfrm>
                <a:off x="166878" y="4539166"/>
                <a:ext cx="11858243" cy="1682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initial luminosity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1.7×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sup>
                    </m:sSup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b="0" dirty="0">
                    <a:ea typeface="Cambria Math" panose="02040503050406030204" pitchFamily="18" charset="0"/>
                  </a:rPr>
                  <a:t> ; </a:t>
                </a:r>
                <a:r>
                  <a:rPr lang="en-US" sz="2000" dirty="0">
                    <a:solidFill>
                      <a:srgbClr val="0000CC"/>
                    </a:solidFill>
                  </a:rPr>
                  <a:t>peak luminosity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2.1</m:t>
                    </m:r>
                    <m:r>
                      <a:rPr lang="en-US" sz="2000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sup>
                    </m:sSup>
                    <m:r>
                      <a:rPr lang="en-US" sz="2000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sz="20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/>
                  <a:t>, initial event pile up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600 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per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bunch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crossing</m:t>
                    </m:r>
                  </m:oMath>
                </a14:m>
                <a:r>
                  <a:rPr lang="en-US" sz="2000" b="0" dirty="0">
                    <a:ea typeface="Cambria Math" panose="02040503050406030204" pitchFamily="18" charset="0"/>
                  </a:rPr>
                  <a:t> ; </a:t>
                </a:r>
                <a:r>
                  <a:rPr lang="en-US" sz="2000" b="0" dirty="0">
                    <a:solidFill>
                      <a:srgbClr val="0000CC"/>
                    </a:solidFill>
                    <a:ea typeface="Cambria Math" panose="02040503050406030204" pitchFamily="18" charset="0"/>
                  </a:rPr>
                  <a:t>peak pile up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75</m:t>
                    </m:r>
                    <m:r>
                      <a:rPr lang="en-US" sz="2000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per</m:t>
                    </m:r>
                    <m: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bunch</m:t>
                    </m:r>
                    <m: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crossing</m:t>
                    </m:r>
                  </m:oMath>
                </a14:m>
                <a:r>
                  <a:rPr lang="en-US" sz="2000" dirty="0">
                    <a:ea typeface="Cambria Math" panose="02040503050406030204" pitchFamily="18" charset="0"/>
                  </a:rPr>
                  <a:t>, </a:t>
                </a:r>
                <a:r>
                  <a:rPr lang="en-US" sz="2000" dirty="0"/>
                  <a:t>optimum physics run time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4. 4 </m:t>
                    </m:r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sz="2000" dirty="0"/>
                  <a:t>; i</a:t>
                </a:r>
                <a:r>
                  <a:rPr lang="en-US" sz="2000" dirty="0"/>
                  <a:t>deal luminosity / day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.7 </m:t>
                    </m:r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ea typeface="Cambria Math" panose="02040503050406030204" pitchFamily="18" charset="0"/>
                  </a:rPr>
                  <a:t> ; </a:t>
                </a:r>
                <a:r>
                  <a:rPr lang="en-US" sz="2000" dirty="0">
                    <a:solidFill>
                      <a:srgbClr val="0000CC"/>
                    </a:solidFill>
                  </a:rPr>
                  <a:t>luminosity / year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  <m:r>
                      <a:rPr lang="en-US" sz="200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0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900</m:t>
                    </m:r>
                    <m:r>
                      <a:rPr lang="en-US" sz="2000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b="0" i="0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ea typeface="Cambria Math" panose="02040503050406030204" pitchFamily="18" charset="0"/>
                  </a:rPr>
                  <a:t>with, conservatively, </a:t>
                </a:r>
                <a:r>
                  <a:rPr lang="en-GB" sz="2000" dirty="0">
                    <a:ea typeface="Cambria Math" panose="02040503050406030204" pitchFamily="18" charset="0"/>
                  </a:rPr>
                  <a:t>160 days of operation / yr &amp; 70% machine availability [instead, with 185 days of physics beam operation and 80% availability the annual integrated luminosity of FCC-hh would be ~30% higher]. </a:t>
                </a:r>
                <a:endParaRPr lang="en-GB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9EA634-1C31-3876-5C74-B9EEC2580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78" y="4539166"/>
                <a:ext cx="11858243" cy="1682320"/>
              </a:xfrm>
              <a:prstGeom prst="rect">
                <a:avLst/>
              </a:prstGeom>
              <a:blipFill>
                <a:blip r:embed="rId2"/>
                <a:stretch>
                  <a:fillRect l="-514" t="-1812" r="-308" b="-159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een line graph on a white background&#10;&#10;AI-generated content may be incorrect.">
            <a:extLst>
              <a:ext uri="{FF2B5EF4-FFF2-40B4-BE49-F238E27FC236}">
                <a16:creationId xmlns:a16="http://schemas.microsoft.com/office/drawing/2014/main" id="{DD4A019A-A1D6-3297-AA6B-50E0E3BC8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" y="924776"/>
            <a:ext cx="5071106" cy="3550387"/>
          </a:xfrm>
          <a:prstGeom prst="rect">
            <a:avLst/>
          </a:prstGeom>
        </p:spPr>
      </p:pic>
      <p:pic>
        <p:nvPicPr>
          <p:cNvPr id="14" name="Picture 13" descr="A green line on a white background&#10;&#10;AI-generated content may be incorrect.">
            <a:extLst>
              <a:ext uri="{FF2B5EF4-FFF2-40B4-BE49-F238E27FC236}">
                <a16:creationId xmlns:a16="http://schemas.microsoft.com/office/drawing/2014/main" id="{32869314-ABA0-1FA8-1094-C8342C6DD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63" y="841674"/>
            <a:ext cx="5071106" cy="36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66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AC517-95E0-2529-2B02-2130AE89B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with lines drawn on it&#10;&#10;AI-generated content may be incorrect.">
            <a:extLst>
              <a:ext uri="{FF2B5EF4-FFF2-40B4-BE49-F238E27FC236}">
                <a16:creationId xmlns:a16="http://schemas.microsoft.com/office/drawing/2014/main" id="{5D3545B5-B7F2-D2BC-5250-ACC6C9828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2379628"/>
            <a:ext cx="5230821" cy="37005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1286C3-0404-6857-3B04-0ED95A995B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DE52AB-C6A8-3107-79C4-EC8C032AC212}"/>
              </a:ext>
            </a:extLst>
          </p:cNvPr>
          <p:cNvSpPr txBox="1"/>
          <p:nvPr/>
        </p:nvSpPr>
        <p:spPr>
          <a:xfrm>
            <a:off x="605482" y="135202"/>
            <a:ext cx="5694188" cy="535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FCC-hh – </a:t>
            </a:r>
            <a:r>
              <a:rPr lang="en-US" sz="3000" dirty="0">
                <a:solidFill>
                  <a:srgbClr val="0F124A"/>
                </a:solidFill>
                <a:latin typeface="Arial"/>
              </a:rPr>
              <a:t>SR power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leveling !?! 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 descr="A white background with yellow and green lines&#10;&#10;AI-generated content may be incorrect.">
            <a:extLst>
              <a:ext uri="{FF2B5EF4-FFF2-40B4-BE49-F238E27FC236}">
                <a16:creationId xmlns:a16="http://schemas.microsoft.com/office/drawing/2014/main" id="{5B682BFC-6E26-C53D-849F-844E974EF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56" y="2383559"/>
            <a:ext cx="5165943" cy="3669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1F0D1C-DDFA-379C-128E-1FA218571656}"/>
                  </a:ext>
                </a:extLst>
              </p:cNvPr>
              <p:cNvSpPr txBox="1"/>
              <p:nvPr/>
            </p:nvSpPr>
            <p:spPr>
              <a:xfrm>
                <a:off x="1087613" y="5005378"/>
                <a:ext cx="1215013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𝑺𝑹</m:t>
                        </m:r>
                        <m:r>
                          <a:rPr lang="en-US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FFC000"/>
                    </a:solidFill>
                    <a:latin typeface="Calibri" panose="020F0502020204030204"/>
                  </a:rPr>
                  <a:t>=5 MW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1F0D1C-DDFA-379C-128E-1FA218571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613" y="5005378"/>
                <a:ext cx="1215013" cy="289182"/>
              </a:xfrm>
              <a:prstGeom prst="rect">
                <a:avLst/>
              </a:prstGeom>
              <a:blipFill>
                <a:blip r:embed="rId4"/>
                <a:stretch>
                  <a:fillRect l="-6500" t="-25000" r="-10500" b="-4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CC232B-641B-6058-BFF0-9E14E0BE881D}"/>
                  </a:ext>
                </a:extLst>
              </p:cNvPr>
              <p:cNvSpPr txBox="1"/>
              <p:nvPr/>
            </p:nvSpPr>
            <p:spPr>
              <a:xfrm>
                <a:off x="2413327" y="3178455"/>
                <a:ext cx="1333635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2BF56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2BF56E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2BF56E"/>
                            </a:solidFill>
                            <a:latin typeface="Cambria Math" panose="02040503050406030204" pitchFamily="18" charset="0"/>
                          </a:rPr>
                          <m:t>𝑺𝑹</m:t>
                        </m:r>
                        <m:r>
                          <a:rPr lang="en-US" b="1" i="1" smtClean="0">
                            <a:solidFill>
                              <a:srgbClr val="2BF56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rgbClr val="2BF56E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GB" b="1" i="1" smtClean="0">
                        <a:solidFill>
                          <a:srgbClr val="2BF56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b="1" dirty="0">
                    <a:solidFill>
                      <a:srgbClr val="2BF56E"/>
                    </a:solidFill>
                    <a:latin typeface="Calibri" panose="020F0502020204030204"/>
                  </a:rPr>
                  <a:t>2 MW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CC232B-641B-6058-BFF0-9E14E0BE8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327" y="3178455"/>
                <a:ext cx="1333635" cy="289182"/>
              </a:xfrm>
              <a:prstGeom prst="rect">
                <a:avLst/>
              </a:prstGeom>
              <a:blipFill>
                <a:blip r:embed="rId5"/>
                <a:stretch>
                  <a:fillRect l="-6393" t="-25000" r="-9589" b="-4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6018FE-5FC1-FBE3-D48B-4352F263F9CF}"/>
                  </a:ext>
                </a:extLst>
              </p:cNvPr>
              <p:cNvSpPr txBox="1"/>
              <p:nvPr/>
            </p:nvSpPr>
            <p:spPr>
              <a:xfrm>
                <a:off x="1087613" y="4728379"/>
                <a:ext cx="1148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FFC000"/>
                    </a:solidFill>
                    <a:latin typeface="Calibri" panose="020F0502020204030204"/>
                  </a:rPr>
                  <a:t>=73 TeV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66018FE-5FC1-FBE3-D48B-4352F263F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613" y="4728379"/>
                <a:ext cx="1148584" cy="276999"/>
              </a:xfrm>
              <a:prstGeom prst="rect">
                <a:avLst/>
              </a:prstGeom>
              <a:blipFill>
                <a:blip r:embed="rId6"/>
                <a:stretch>
                  <a:fillRect l="-6878" t="-28889" r="-11640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61DAB2-924B-1AE9-92E0-2877C278D272}"/>
                  </a:ext>
                </a:extLst>
              </p:cNvPr>
              <p:cNvSpPr txBox="1"/>
              <p:nvPr/>
            </p:nvSpPr>
            <p:spPr>
              <a:xfrm>
                <a:off x="2422921" y="2893367"/>
                <a:ext cx="1148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2BF56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2BF56E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2BF56E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2BF56E"/>
                    </a:solidFill>
                    <a:latin typeface="Calibri" panose="020F0502020204030204"/>
                  </a:rPr>
                  <a:t>=85 TeV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61DAB2-924B-1AE9-92E0-2877C278D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921" y="2893367"/>
                <a:ext cx="1148584" cy="276999"/>
              </a:xfrm>
              <a:prstGeom prst="rect">
                <a:avLst/>
              </a:prstGeom>
              <a:blipFill>
                <a:blip r:embed="rId7"/>
                <a:stretch>
                  <a:fillRect l="-6878" t="-28889" r="-11640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975D32-4541-4BAB-E551-846D003F2589}"/>
                  </a:ext>
                </a:extLst>
              </p:cNvPr>
              <p:cNvSpPr txBox="1"/>
              <p:nvPr/>
            </p:nvSpPr>
            <p:spPr>
              <a:xfrm>
                <a:off x="7462262" y="3824737"/>
                <a:ext cx="1215013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𝑺𝑹</m:t>
                        </m:r>
                        <m:r>
                          <a:rPr lang="en-US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FFC000"/>
                    </a:solidFill>
                    <a:latin typeface="Calibri" panose="020F0502020204030204"/>
                  </a:rPr>
                  <a:t>=5 MW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975D32-4541-4BAB-E551-846D003F2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262" y="3824737"/>
                <a:ext cx="1215013" cy="289182"/>
              </a:xfrm>
              <a:prstGeom prst="rect">
                <a:avLst/>
              </a:prstGeom>
              <a:blipFill>
                <a:blip r:embed="rId8"/>
                <a:stretch>
                  <a:fillRect l="-6533" t="-25000" r="-11055" b="-45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C82384-B739-9CB1-12B9-09B026A1C6E7}"/>
                  </a:ext>
                </a:extLst>
              </p:cNvPr>
              <p:cNvSpPr txBox="1"/>
              <p:nvPr/>
            </p:nvSpPr>
            <p:spPr>
              <a:xfrm>
                <a:off x="9066287" y="5026283"/>
                <a:ext cx="1333635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2BF56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2BF56E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2BF56E"/>
                            </a:solidFill>
                            <a:latin typeface="Cambria Math" panose="02040503050406030204" pitchFamily="18" charset="0"/>
                          </a:rPr>
                          <m:t>𝑺𝑹</m:t>
                        </m:r>
                        <m:r>
                          <a:rPr lang="en-US" b="1" i="1" smtClean="0">
                            <a:solidFill>
                              <a:srgbClr val="2BF56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rgbClr val="2BF56E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GB" b="1" i="1" smtClean="0">
                        <a:solidFill>
                          <a:srgbClr val="2BF56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b="1" dirty="0">
                    <a:solidFill>
                      <a:srgbClr val="2BF56E"/>
                    </a:solidFill>
                    <a:latin typeface="Calibri" panose="020F0502020204030204"/>
                  </a:rPr>
                  <a:t>2 MW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C82384-B739-9CB1-12B9-09B026A1C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6287" y="5026283"/>
                <a:ext cx="1333635" cy="289182"/>
              </a:xfrm>
              <a:prstGeom prst="rect">
                <a:avLst/>
              </a:prstGeom>
              <a:blipFill>
                <a:blip r:embed="rId9"/>
                <a:stretch>
                  <a:fillRect l="-5936" t="-25532" r="-10046" b="-468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DC46F8-90BC-6781-210D-0DEBB6BB5917}"/>
                  </a:ext>
                </a:extLst>
              </p:cNvPr>
              <p:cNvSpPr txBox="1"/>
              <p:nvPr/>
            </p:nvSpPr>
            <p:spPr>
              <a:xfrm>
                <a:off x="7462262" y="3547738"/>
                <a:ext cx="1148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FFC000"/>
                    </a:solidFill>
                    <a:latin typeface="Calibri" panose="020F0502020204030204"/>
                  </a:rPr>
                  <a:t>=73 TeV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DC46F8-90BC-6781-210D-0DEBB6BB5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262" y="3547738"/>
                <a:ext cx="1148584" cy="276999"/>
              </a:xfrm>
              <a:prstGeom prst="rect">
                <a:avLst/>
              </a:prstGeom>
              <a:blipFill>
                <a:blip r:embed="rId10"/>
                <a:stretch>
                  <a:fillRect l="-6878" t="-28889" r="-11640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838849C-1A7E-A431-10E2-247B4CDBCA64}"/>
                  </a:ext>
                </a:extLst>
              </p:cNvPr>
              <p:cNvSpPr txBox="1"/>
              <p:nvPr/>
            </p:nvSpPr>
            <p:spPr>
              <a:xfrm>
                <a:off x="9038521" y="4730798"/>
                <a:ext cx="11485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2BF56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2BF56E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2BF56E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sub>
                    </m:sSub>
                  </m:oMath>
                </a14:m>
                <a:r>
                  <a:rPr lang="en-GB" b="1" dirty="0">
                    <a:solidFill>
                      <a:srgbClr val="2BF56E"/>
                    </a:solidFill>
                    <a:latin typeface="Calibri" panose="020F0502020204030204"/>
                  </a:rPr>
                  <a:t>=85 TeV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838849C-1A7E-A431-10E2-247B4CDBC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521" y="4730798"/>
                <a:ext cx="1148584" cy="276999"/>
              </a:xfrm>
              <a:prstGeom prst="rect">
                <a:avLst/>
              </a:prstGeom>
              <a:blipFill>
                <a:blip r:embed="rId11"/>
                <a:stretch>
                  <a:fillRect l="-7447" t="-28889" r="-11702" b="-5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4B1227E-1C42-EB3A-D423-A905C0EC2F9A}"/>
              </a:ext>
            </a:extLst>
          </p:cNvPr>
          <p:cNvSpPr txBox="1"/>
          <p:nvPr/>
        </p:nvSpPr>
        <p:spPr>
          <a:xfrm>
            <a:off x="2541097" y="5914726"/>
            <a:ext cx="11858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over one day: </a:t>
            </a:r>
            <a:r>
              <a:rPr lang="en-US" sz="2400" dirty="0">
                <a:solidFill>
                  <a:srgbClr val="FFC000"/>
                </a:solidFill>
              </a:rPr>
              <a:t>~8.5 fb</a:t>
            </a:r>
            <a:r>
              <a:rPr lang="en-US" sz="2400" baseline="30000" dirty="0">
                <a:solidFill>
                  <a:srgbClr val="FFC000"/>
                </a:solidFill>
              </a:rPr>
              <a:t>-1</a:t>
            </a:r>
            <a:r>
              <a:rPr lang="en-US" sz="2400" dirty="0">
                <a:solidFill>
                  <a:srgbClr val="FFC000"/>
                </a:solidFill>
              </a:rPr>
              <a:t> at 73 TeV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2BF56E"/>
                </a:solidFill>
              </a:rPr>
              <a:t>3.5 fb</a:t>
            </a:r>
            <a:r>
              <a:rPr lang="en-US" sz="2400" baseline="30000" dirty="0">
                <a:solidFill>
                  <a:srgbClr val="2BF56E"/>
                </a:solidFill>
              </a:rPr>
              <a:t>-1</a:t>
            </a:r>
            <a:r>
              <a:rPr lang="en-US" sz="2400" dirty="0">
                <a:solidFill>
                  <a:srgbClr val="2BF56E"/>
                </a:solidFill>
              </a:rPr>
              <a:t> at 85 TeV</a:t>
            </a:r>
            <a:endParaRPr lang="en-GB" sz="2400" dirty="0">
              <a:solidFill>
                <a:srgbClr val="2BF56E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56E497-397E-5A34-A4D8-AF4CB9B8B247}"/>
              </a:ext>
            </a:extLst>
          </p:cNvPr>
          <p:cNvSpPr txBox="1"/>
          <p:nvPr/>
        </p:nvSpPr>
        <p:spPr>
          <a:xfrm>
            <a:off x="242371" y="811304"/>
            <a:ext cx="11858243" cy="1941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2400" dirty="0"/>
              <a:t>Leveling synchrotron radiation (SR) power: start with higher current and highest luminosity – up to maximum pile up – at lower energy and ramp up energy when current has decreased – either in discrete steps (below) or continually </a:t>
            </a:r>
          </a:p>
          <a:p>
            <a:pPr algn="l">
              <a:lnSpc>
                <a:spcPts val="3700"/>
              </a:lnSpc>
            </a:pPr>
            <a:endParaRPr lang="en-GB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C1B8F-3EFB-A2E0-F93D-5C0638700E60}"/>
              </a:ext>
            </a:extLst>
          </p:cNvPr>
          <p:cNvSpPr txBox="1"/>
          <p:nvPr/>
        </p:nvSpPr>
        <p:spPr>
          <a:xfrm>
            <a:off x="5670016" y="6487939"/>
            <a:ext cx="76680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Strategic Joint Meeting of the HFCC, Stony Brook University, , 8–9 Nov 2024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25C9A9-64B3-B2F7-674E-9E214E747339}"/>
              </a:ext>
            </a:extLst>
          </p:cNvPr>
          <p:cNvSpPr txBox="1"/>
          <p:nvPr/>
        </p:nvSpPr>
        <p:spPr>
          <a:xfrm>
            <a:off x="10563327" y="1874024"/>
            <a:ext cx="131307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E. Lipeles</a:t>
            </a:r>
            <a:endParaRPr lang="en-GB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C9D6695-A8DD-189A-18E1-EF1FC74ED516}"/>
              </a:ext>
            </a:extLst>
          </p:cNvPr>
          <p:cNvCxnSpPr>
            <a:cxnSpLocks/>
          </p:cNvCxnSpPr>
          <p:nvPr/>
        </p:nvCxnSpPr>
        <p:spPr>
          <a:xfrm flipV="1">
            <a:off x="2137272" y="3178455"/>
            <a:ext cx="98925" cy="1336666"/>
          </a:xfrm>
          <a:prstGeom prst="straightConnector1">
            <a:avLst/>
          </a:prstGeom>
          <a:ln w="44450">
            <a:solidFill>
              <a:schemeClr val="accent1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DC3FF87-3E19-B172-D560-17C8B17D63E0}"/>
              </a:ext>
            </a:extLst>
          </p:cNvPr>
          <p:cNvCxnSpPr>
            <a:cxnSpLocks/>
          </p:cNvCxnSpPr>
          <p:nvPr/>
        </p:nvCxnSpPr>
        <p:spPr>
          <a:xfrm flipV="1">
            <a:off x="2886057" y="3517247"/>
            <a:ext cx="685448" cy="1468224"/>
          </a:xfrm>
          <a:prstGeom prst="straightConnector1">
            <a:avLst/>
          </a:prstGeom>
          <a:ln w="44450">
            <a:solidFill>
              <a:schemeClr val="accent6">
                <a:lumMod val="10000"/>
                <a:lumOff val="9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5F39596-03A8-F221-95D0-46E825BE3546}"/>
              </a:ext>
            </a:extLst>
          </p:cNvPr>
          <p:cNvSpPr txBox="1"/>
          <p:nvPr/>
        </p:nvSpPr>
        <p:spPr>
          <a:xfrm>
            <a:off x="1514767" y="3421470"/>
            <a:ext cx="13439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ramp </a:t>
            </a:r>
          </a:p>
          <a:p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12 → 14 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82DBF4-0088-548D-6E74-4377B7331812}"/>
              </a:ext>
            </a:extLst>
          </p:cNvPr>
          <p:cNvSpPr txBox="1"/>
          <p:nvPr/>
        </p:nvSpPr>
        <p:spPr>
          <a:xfrm>
            <a:off x="3236518" y="4321313"/>
            <a:ext cx="1343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6">
                    <a:lumMod val="25000"/>
                    <a:lumOff val="75000"/>
                  </a:schemeClr>
                </a:solidFill>
              </a:rPr>
              <a:t>turnaround</a:t>
            </a:r>
          </a:p>
        </p:txBody>
      </p:sp>
    </p:spTree>
    <p:extLst>
      <p:ext uri="{BB962C8B-B14F-4D97-AF65-F5344CB8AC3E}">
        <p14:creationId xmlns:p14="http://schemas.microsoft.com/office/powerpoint/2010/main" val="2414689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2F8AD-6F70-487F-7B51-9B6FC6D3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F28B97-DDA8-0E2C-F1CE-63197407B553}"/>
              </a:ext>
            </a:extLst>
          </p:cNvPr>
          <p:cNvSpPr txBox="1"/>
          <p:nvPr/>
        </p:nvSpPr>
        <p:spPr>
          <a:xfrm>
            <a:off x="265488" y="-31968"/>
            <a:ext cx="11728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3600" dirty="0"/>
              <a:t>technical readiness and R&amp;D requirements for FCC-hh</a:t>
            </a:r>
            <a:endParaRPr lang="en-US" sz="3600" dirty="0">
              <a:solidFill>
                <a:srgbClr val="0F124A"/>
              </a:solidFill>
              <a:latin typeface="Arial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5BCD817-117C-2731-E294-FEB957F7B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842488"/>
              </p:ext>
            </p:extLst>
          </p:nvPr>
        </p:nvGraphicFramePr>
        <p:xfrm>
          <a:off x="114300" y="731520"/>
          <a:ext cx="12049126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432">
                  <a:extLst>
                    <a:ext uri="{9D8B030D-6E8A-4147-A177-3AD203B41FA5}">
                      <a16:colId xmlns:a16="http://schemas.microsoft.com/office/drawing/2014/main" val="3879780017"/>
                    </a:ext>
                  </a:extLst>
                </a:gridCol>
                <a:gridCol w="793214">
                  <a:extLst>
                    <a:ext uri="{9D8B030D-6E8A-4147-A177-3AD203B41FA5}">
                      <a16:colId xmlns:a16="http://schemas.microsoft.com/office/drawing/2014/main" val="1319900516"/>
                    </a:ext>
                  </a:extLst>
                </a:gridCol>
                <a:gridCol w="2434728">
                  <a:extLst>
                    <a:ext uri="{9D8B030D-6E8A-4147-A177-3AD203B41FA5}">
                      <a16:colId xmlns:a16="http://schemas.microsoft.com/office/drawing/2014/main" val="277942912"/>
                    </a:ext>
                  </a:extLst>
                </a:gridCol>
                <a:gridCol w="2291509">
                  <a:extLst>
                    <a:ext uri="{9D8B030D-6E8A-4147-A177-3AD203B41FA5}">
                      <a16:colId xmlns:a16="http://schemas.microsoft.com/office/drawing/2014/main" val="753147236"/>
                    </a:ext>
                  </a:extLst>
                </a:gridCol>
                <a:gridCol w="1619479">
                  <a:extLst>
                    <a:ext uri="{9D8B030D-6E8A-4147-A177-3AD203B41FA5}">
                      <a16:colId xmlns:a16="http://schemas.microsoft.com/office/drawing/2014/main" val="981026933"/>
                    </a:ext>
                  </a:extLst>
                </a:gridCol>
                <a:gridCol w="1443210">
                  <a:extLst>
                    <a:ext uri="{9D8B030D-6E8A-4147-A177-3AD203B41FA5}">
                      <a16:colId xmlns:a16="http://schemas.microsoft.com/office/drawing/2014/main" val="3021458140"/>
                    </a:ext>
                  </a:extLst>
                </a:gridCol>
                <a:gridCol w="1450554">
                  <a:extLst>
                    <a:ext uri="{9D8B030D-6E8A-4147-A177-3AD203B41FA5}">
                      <a16:colId xmlns:a16="http://schemas.microsoft.com/office/drawing/2014/main" val="255804720"/>
                    </a:ext>
                  </a:extLst>
                </a:gridCol>
              </a:tblGrid>
              <a:tr h="320040">
                <a:tc rowSpan="2">
                  <a:txBody>
                    <a:bodyPr/>
                    <a:lstStyle/>
                    <a:p>
                      <a:r>
                        <a:rPr lang="en-GB" dirty="0"/>
                        <a:t>Component /Subsystem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dirty="0"/>
                        <a:t>TRL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dirty="0"/>
                        <a:t>Main parameter to be improved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  <a:r>
                        <a:rPr lang="en-GB" dirty="0" err="1"/>
                        <a:t>mprovement</a:t>
                      </a:r>
                      <a:r>
                        <a:rPr lang="en-GB" dirty="0"/>
                        <a:t> factor 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dirty="0"/>
                        <a:t>R&amp;D effort (CERN contributions)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469556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Personnel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FTEy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Material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[MCHF]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Timescale 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[years]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00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Nb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Sn </a:t>
                      </a:r>
                      <a:r>
                        <a:rPr lang="en-US" dirty="0" err="1"/>
                        <a:t>conductor</a:t>
                      </a:r>
                      <a:r>
                        <a:rPr lang="en-US" baseline="30000" dirty="0" err="1"/>
                        <a:t>a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en-GB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 &amp; </a:t>
                      </a:r>
                      <a:r>
                        <a:rPr lang="en-US" dirty="0" err="1"/>
                        <a:t>industrialisation</a:t>
                      </a:r>
                      <a:r>
                        <a:rPr lang="en-US" dirty="0"/>
                        <a:t> </a:t>
                      </a:r>
                    </a:p>
                    <a:p>
                      <a:pPr algn="ctr"/>
                      <a:r>
                        <a:rPr lang="en-US" dirty="0"/>
                        <a:t>(more manufacturers)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094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Nb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Sn magnet short model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en-GB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max. </a:t>
                      </a:r>
                      <a:r>
                        <a:rPr lang="en-US" dirty="0" err="1"/>
                        <a:t>field</a:t>
                      </a:r>
                      <a:r>
                        <a:rPr lang="en-US" baseline="30000" dirty="0" err="1"/>
                        <a:t>b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207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Nb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Sn scaling to 5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GB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length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780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Nb</a:t>
                      </a:r>
                      <a:r>
                        <a:rPr lang="en-US" baseline="-25000" dirty="0"/>
                        <a:t>3</a:t>
                      </a:r>
                      <a:r>
                        <a:rPr lang="en-US" dirty="0"/>
                        <a:t>Sn scaling to 15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GB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length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523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HTS magnet short model 20 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GB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field</a:t>
                      </a:r>
                      <a:r>
                        <a:rPr lang="en-US" baseline="30000" dirty="0" err="1"/>
                        <a:t>c</a:t>
                      </a:r>
                      <a:r>
                        <a:rPr lang="en-US" dirty="0"/>
                        <a:t> &amp; all accelerator magnet features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299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HTS long magnet 20 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GB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length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0153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580E85E-0339-D305-6268-C70B60877D37}"/>
              </a:ext>
            </a:extLst>
          </p:cNvPr>
          <p:cNvSpPr txBox="1"/>
          <p:nvPr/>
        </p:nvSpPr>
        <p:spPr>
          <a:xfrm>
            <a:off x="0" y="5925857"/>
            <a:ext cx="121920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aseline="30000" dirty="0" err="1"/>
              <a:t>a</a:t>
            </a:r>
            <a:r>
              <a:rPr lang="en-GB" dirty="0" err="1"/>
              <a:t>This</a:t>
            </a:r>
            <a:r>
              <a:rPr lang="en-GB" dirty="0"/>
              <a:t> includes only contracts to lower the price and to have more manufacturers.</a:t>
            </a:r>
          </a:p>
          <a:p>
            <a:r>
              <a:rPr lang="en-GB" baseline="30000" dirty="0" err="1"/>
              <a:t>b</a:t>
            </a:r>
            <a:r>
              <a:rPr lang="en-GB" dirty="0" err="1"/>
              <a:t>Target</a:t>
            </a:r>
            <a:r>
              <a:rPr lang="en-GB" dirty="0"/>
              <a:t> of 15 T, for operation at 14 T. </a:t>
            </a:r>
          </a:p>
          <a:p>
            <a:r>
              <a:rPr lang="en-GB" baseline="30000" dirty="0"/>
              <a:t>c</a:t>
            </a:r>
            <a:r>
              <a:rPr lang="en-GB" dirty="0"/>
              <a:t>2 to 4 T already achieved, but not with all requirements.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C8773A-4DA1-FBC9-FD9B-A7291E852F44}"/>
              </a:ext>
            </a:extLst>
          </p:cNvPr>
          <p:cNvSpPr txBox="1"/>
          <p:nvPr/>
        </p:nvSpPr>
        <p:spPr>
          <a:xfrm>
            <a:off x="9086850" y="6361394"/>
            <a:ext cx="2859087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E. T</a:t>
            </a:r>
            <a:r>
              <a:rPr lang="en-US" sz="1800" dirty="0"/>
              <a:t>odesco, B. Auchmann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38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CC-2011110001-BLEED_FCC_PresentationTemplate_16x9_onscreen" id="{793AB792-361D-0145-88B4-1694BCC907D6}" vid="{DD2D8671-E3F2-8B4E-BCFC-6E9DC91A47E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16687</TotalTime>
  <Words>3458</Words>
  <Application>Microsoft Office PowerPoint</Application>
  <PresentationFormat>Widescreen</PresentationFormat>
  <Paragraphs>752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Cambria Math</vt:lpstr>
      <vt:lpstr>Courier New</vt:lpstr>
      <vt:lpstr>ElsevierGulliver</vt:lpstr>
      <vt:lpstr>Lato</vt:lpstr>
      <vt:lpstr>Lato Black</vt:lpstr>
      <vt:lpstr>Lato Light</vt:lpstr>
      <vt:lpstr>Symbol</vt:lpstr>
      <vt:lpstr>Times</vt:lpstr>
      <vt:lpstr>Times New Roman</vt:lpstr>
      <vt:lpstr>Wingdings</vt:lpstr>
      <vt:lpstr>Content Slides - Deep Blue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Zimmermann</dc:creator>
  <cp:lastModifiedBy>Frank Zimmermann</cp:lastModifiedBy>
  <cp:revision>96</cp:revision>
  <dcterms:created xsi:type="dcterms:W3CDTF">2023-08-29T20:07:43Z</dcterms:created>
  <dcterms:modified xsi:type="dcterms:W3CDTF">2025-06-24T06:25:36Z</dcterms:modified>
</cp:coreProperties>
</file>