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37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60" d="100"/>
          <a:sy n="60" d="100"/>
        </p:scale>
        <p:origin x="448"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73649"/>
          <c:y val="0.107624"/>
          <c:w val="0.80598400000000003"/>
          <c:h val="0.80068399999999995"/>
        </c:manualLayout>
      </c:layout>
      <c:areaChart>
        <c:grouping val="stacked"/>
        <c:varyColors val="0"/>
        <c:ser>
          <c:idx val="0"/>
          <c:order val="0"/>
          <c:tx>
            <c:strRef>
              <c:f>Sheet1!$A$2</c:f>
              <c:strCache>
                <c:ptCount val="1"/>
                <c:pt idx="0">
                  <c:v>ongoing</c:v>
                </c:pt>
              </c:strCache>
            </c:strRef>
          </c:tx>
          <c:spPr>
            <a:solidFill>
              <a:schemeClr val="accent1"/>
            </a:solidFill>
            <a:ln w="76200" cap="flat">
              <a:noFill/>
              <a:miter lim="400000"/>
            </a:ln>
            <a:effectLst/>
          </c:spPr>
          <c:cat>
            <c:strRef>
              <c:f>Sheet1!$B$1:$N$1</c:f>
              <c:strCach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strCache>
            </c:strRef>
          </c:cat>
          <c:val>
            <c:numRef>
              <c:f>Sheet1!$B$2:$N$2</c:f>
              <c:numCache>
                <c:formatCode>General</c:formatCode>
                <c:ptCount val="13"/>
                <c:pt idx="0">
                  <c:v>318</c:v>
                </c:pt>
                <c:pt idx="1">
                  <c:v>426.97899999999998</c:v>
                </c:pt>
                <c:pt idx="2">
                  <c:v>481.86500000000001</c:v>
                </c:pt>
                <c:pt idx="3">
                  <c:v>494.63299999999998</c:v>
                </c:pt>
                <c:pt idx="4">
                  <c:v>495.21499999999997</c:v>
                </c:pt>
                <c:pt idx="5">
                  <c:v>439.18200000000002</c:v>
                </c:pt>
                <c:pt idx="6">
                  <c:v>377.29700000000003</c:v>
                </c:pt>
                <c:pt idx="7">
                  <c:v>135.69999999999999</c:v>
                </c:pt>
                <c:pt idx="8">
                  <c:v>0</c:v>
                </c:pt>
                <c:pt idx="9">
                  <c:v>0</c:v>
                </c:pt>
                <c:pt idx="10">
                  <c:v>0</c:v>
                </c:pt>
                <c:pt idx="11">
                  <c:v>0</c:v>
                </c:pt>
                <c:pt idx="12">
                  <c:v>0</c:v>
                </c:pt>
              </c:numCache>
            </c:numRef>
          </c:val>
          <c:extLst>
            <c:ext xmlns:c16="http://schemas.microsoft.com/office/drawing/2014/chart" uri="{C3380CC4-5D6E-409C-BE32-E72D297353CC}">
              <c16:uniqueId val="{00000000-11BC-F949-ADEF-7B8BF6EAAEE8}"/>
            </c:ext>
          </c:extLst>
        </c:ser>
        <c:ser>
          <c:idx val="1"/>
          <c:order val="1"/>
          <c:tx>
            <c:strRef>
              <c:f>Sheet1!$A$3</c:f>
              <c:strCache>
                <c:ptCount val="1"/>
                <c:pt idx="0">
                  <c:v>proposed</c:v>
                </c:pt>
              </c:strCache>
            </c:strRef>
          </c:tx>
          <c:spPr>
            <a:solidFill>
              <a:schemeClr val="accent3"/>
            </a:solidFill>
            <a:ln w="76200" cap="flat">
              <a:noFill/>
              <a:miter lim="400000"/>
            </a:ln>
            <a:effectLst/>
          </c:spPr>
          <c:cat>
            <c:strRef>
              <c:f>Sheet1!$B$1:$N$1</c:f>
              <c:strCach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strCache>
            </c:strRef>
          </c:cat>
          <c:val>
            <c:numRef>
              <c:f>Sheet1!$B$3:$N$3</c:f>
              <c:numCache>
                <c:formatCode>General</c:formatCode>
                <c:ptCount val="13"/>
                <c:pt idx="0">
                  <c:v>76.5</c:v>
                </c:pt>
                <c:pt idx="1">
                  <c:v>145.22399999999999</c:v>
                </c:pt>
                <c:pt idx="2">
                  <c:v>271.79030999999998</c:v>
                </c:pt>
                <c:pt idx="3">
                  <c:v>384.20559900000001</c:v>
                </c:pt>
                <c:pt idx="4">
                  <c:v>555.43334300000004</c:v>
                </c:pt>
                <c:pt idx="5">
                  <c:v>736.65461500000004</c:v>
                </c:pt>
                <c:pt idx="6">
                  <c:v>725.84599500000002</c:v>
                </c:pt>
                <c:pt idx="7">
                  <c:v>747.36778900000002</c:v>
                </c:pt>
                <c:pt idx="8">
                  <c:v>916.55714</c:v>
                </c:pt>
                <c:pt idx="9">
                  <c:v>813.33059100000003</c:v>
                </c:pt>
                <c:pt idx="10">
                  <c:v>855.30991600000004</c:v>
                </c:pt>
                <c:pt idx="11">
                  <c:v>909.05804799999999</c:v>
                </c:pt>
                <c:pt idx="12">
                  <c:v>967.47183399999994</c:v>
                </c:pt>
              </c:numCache>
            </c:numRef>
          </c:val>
          <c:extLst>
            <c:ext xmlns:c16="http://schemas.microsoft.com/office/drawing/2014/chart" uri="{C3380CC4-5D6E-409C-BE32-E72D297353CC}">
              <c16:uniqueId val="{00000001-11BC-F949-ADEF-7B8BF6EAAEE8}"/>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32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max val="1200"/>
          <c:min val="0"/>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solidFill>
              <a:srgbClr val="000000"/>
            </a:solidFill>
            <a:prstDash val="solid"/>
            <a:miter lim="400000"/>
          </a:ln>
        </c:spPr>
        <c:txPr>
          <a:bodyPr rot="0"/>
          <a:lstStyle/>
          <a:p>
            <a:pPr>
              <a:defRPr sz="3200" b="0" i="0" u="none" strike="noStrike">
                <a:solidFill>
                  <a:srgbClr val="000000"/>
                </a:solidFill>
                <a:latin typeface="Helvetica Neue"/>
              </a:defRPr>
            </a:pPr>
            <a:endParaRPr lang="en-US"/>
          </a:p>
        </c:txPr>
        <c:crossAx val="2094734552"/>
        <c:crosses val="autoZero"/>
        <c:crossBetween val="midCat"/>
        <c:majorUnit val="300"/>
        <c:minorUnit val="150"/>
      </c:valAx>
      <c:spPr>
        <a:noFill/>
        <a:ln w="12700" cap="flat">
          <a:noFill/>
          <a:miter lim="400000"/>
        </a:ln>
        <a:effectLst/>
      </c:spPr>
    </c:plotArea>
    <c:legend>
      <c:legendPos val="t"/>
      <c:layout>
        <c:manualLayout>
          <c:xMode val="edge"/>
          <c:yMode val="edge"/>
          <c:x val="0"/>
          <c:y val="0"/>
          <c:w val="0.76744100000000004"/>
          <c:h val="8.9143700000000006E-2"/>
        </c:manualLayout>
      </c:layout>
      <c:overlay val="1"/>
      <c:spPr>
        <a:noFill/>
        <a:ln w="12700" cap="flat">
          <a:noFill/>
          <a:miter lim="400000"/>
        </a:ln>
        <a:effectLst/>
      </c:spPr>
      <c:txPr>
        <a:bodyPr rot="0"/>
        <a:lstStyle/>
        <a:p>
          <a:pPr>
            <a:defRPr sz="38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4820999999999994E-2"/>
          <c:y val="0.17585000000000001"/>
          <c:w val="0.87362799999999996"/>
          <c:h val="0.73846999999999996"/>
        </c:manualLayout>
      </c:layout>
      <c:lineChart>
        <c:grouping val="standard"/>
        <c:varyColors val="0"/>
        <c:ser>
          <c:idx val="0"/>
          <c:order val="0"/>
          <c:tx>
            <c:strRef>
              <c:f>Sheet1!$A$2</c:f>
              <c:strCache>
                <c:ptCount val="1"/>
                <c:pt idx="0">
                  <c:v>Projects in Less Favorable Scenario</c:v>
                </c:pt>
              </c:strCache>
            </c:strRef>
          </c:tx>
          <c:spPr>
            <a:ln w="50800" cap="flat">
              <a:solidFill>
                <a:srgbClr val="FF2600"/>
              </a:solidFill>
              <a:prstDash val="solid"/>
              <a:miter lim="400000"/>
            </a:ln>
            <a:effectLst/>
          </c:spPr>
          <c:marker>
            <c:symbol val="none"/>
          </c:marker>
          <c:cat>
            <c:strRef>
              <c:f>Sheet1!$B$1:$N$1</c:f>
              <c:strCach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strCache>
            </c:strRef>
          </c:cat>
          <c:val>
            <c:numRef>
              <c:f>Sheet1!$B$2:$N$2</c:f>
              <c:numCache>
                <c:formatCode>General</c:formatCode>
                <c:ptCount val="13"/>
                <c:pt idx="0">
                  <c:v>355</c:v>
                </c:pt>
                <c:pt idx="1">
                  <c:v>362.1</c:v>
                </c:pt>
                <c:pt idx="2">
                  <c:v>369.34199999999998</c:v>
                </c:pt>
                <c:pt idx="3">
                  <c:v>376.72883999999999</c:v>
                </c:pt>
                <c:pt idx="4">
                  <c:v>384.263417</c:v>
                </c:pt>
                <c:pt idx="5">
                  <c:v>391.94868500000001</c:v>
                </c:pt>
                <c:pt idx="6">
                  <c:v>399.78765900000002</c:v>
                </c:pt>
                <c:pt idx="7">
                  <c:v>407.783412</c:v>
                </c:pt>
                <c:pt idx="8">
                  <c:v>415.93907999999999</c:v>
                </c:pt>
                <c:pt idx="9">
                  <c:v>424.25786199999999</c:v>
                </c:pt>
                <c:pt idx="10">
                  <c:v>432.743019</c:v>
                </c:pt>
                <c:pt idx="11">
                  <c:v>441.39787899999999</c:v>
                </c:pt>
                <c:pt idx="12">
                  <c:v>450.22583700000001</c:v>
                </c:pt>
              </c:numCache>
            </c:numRef>
          </c:val>
          <c:smooth val="0"/>
          <c:extLst>
            <c:ext xmlns:c16="http://schemas.microsoft.com/office/drawing/2014/chart" uri="{C3380CC4-5D6E-409C-BE32-E72D297353CC}">
              <c16:uniqueId val="{00000000-2DCD-C440-AB42-64C3920E561C}"/>
            </c:ext>
          </c:extLst>
        </c:ser>
        <c:ser>
          <c:idx val="1"/>
          <c:order val="1"/>
          <c:tx>
            <c:strRef>
              <c:f>Sheet1!$A$3</c:f>
              <c:strCache>
                <c:ptCount val="1"/>
                <c:pt idx="0">
                  <c:v>Projects in Baseline Scenario</c:v>
                </c:pt>
              </c:strCache>
            </c:strRef>
          </c:tx>
          <c:spPr>
            <a:ln w="50800" cap="flat">
              <a:solidFill>
                <a:srgbClr val="0433FF"/>
              </a:solidFill>
              <a:prstDash val="solid"/>
              <a:miter lim="400000"/>
            </a:ln>
            <a:effectLst/>
          </c:spPr>
          <c:marker>
            <c:symbol val="none"/>
          </c:marker>
          <c:cat>
            <c:strRef>
              <c:f>Sheet1!$B$1:$N$1</c:f>
              <c:strCach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strCache>
            </c:strRef>
          </c:cat>
          <c:val>
            <c:numRef>
              <c:f>Sheet1!$B$3:$N$3</c:f>
              <c:numCache>
                <c:formatCode>General</c:formatCode>
                <c:ptCount val="13"/>
                <c:pt idx="0">
                  <c:v>355</c:v>
                </c:pt>
                <c:pt idx="1">
                  <c:v>392.75300199999998</c:v>
                </c:pt>
                <c:pt idx="2">
                  <c:v>434.768439</c:v>
                </c:pt>
                <c:pt idx="3">
                  <c:v>456.68953699999997</c:v>
                </c:pt>
                <c:pt idx="4">
                  <c:v>471.91252100000003</c:v>
                </c:pt>
                <c:pt idx="5">
                  <c:v>486.06989700000003</c:v>
                </c:pt>
                <c:pt idx="6">
                  <c:v>500.651994</c:v>
                </c:pt>
                <c:pt idx="7">
                  <c:v>515.67155400000001</c:v>
                </c:pt>
                <c:pt idx="8">
                  <c:v>531.14170000000001</c:v>
                </c:pt>
                <c:pt idx="9">
                  <c:v>547.07595100000003</c:v>
                </c:pt>
                <c:pt idx="10">
                  <c:v>563.48823000000004</c:v>
                </c:pt>
                <c:pt idx="11">
                  <c:v>580.392877</c:v>
                </c:pt>
                <c:pt idx="12">
                  <c:v>597.80466300000001</c:v>
                </c:pt>
              </c:numCache>
            </c:numRef>
          </c:val>
          <c:smooth val="0"/>
          <c:extLst>
            <c:ext xmlns:c16="http://schemas.microsoft.com/office/drawing/2014/chart" uri="{C3380CC4-5D6E-409C-BE32-E72D297353CC}">
              <c16:uniqueId val="{00000001-2DCD-C440-AB42-64C3920E561C}"/>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32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max val="1200"/>
          <c:min val="0"/>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solidFill>
              <a:srgbClr val="000000"/>
            </a:solidFill>
            <a:prstDash val="solid"/>
            <a:miter lim="400000"/>
          </a:ln>
        </c:spPr>
        <c:txPr>
          <a:bodyPr rot="0"/>
          <a:lstStyle/>
          <a:p>
            <a:pPr>
              <a:defRPr sz="3200" b="0" i="0" u="none" strike="noStrike">
                <a:solidFill>
                  <a:srgbClr val="000000"/>
                </a:solidFill>
                <a:latin typeface="Helvetica Neue"/>
              </a:defRPr>
            </a:pPr>
            <a:endParaRPr lang="en-US"/>
          </a:p>
        </c:txPr>
        <c:crossAx val="2094734552"/>
        <c:crosses val="autoZero"/>
        <c:crossBetween val="midCat"/>
        <c:majorUnit val="300"/>
        <c:minorUnit val="150"/>
      </c:valAx>
      <c:spPr>
        <a:noFill/>
        <a:ln w="12700" cap="flat">
          <a:noFill/>
          <a:miter lim="400000"/>
        </a:ln>
        <a:effectLst/>
      </c:spPr>
    </c:plotArea>
    <c:legend>
      <c:legendPos val="t"/>
      <c:layout>
        <c:manualLayout>
          <c:xMode val="edge"/>
          <c:yMode val="edge"/>
          <c:x val="0"/>
          <c:y val="0"/>
          <c:w val="1"/>
          <c:h val="8.4273299999999995E-2"/>
        </c:manualLayout>
      </c:layout>
      <c:overlay val="1"/>
      <c:spPr>
        <a:noFill/>
        <a:ln w="12700" cap="flat">
          <a:noFill/>
          <a:miter lim="400000"/>
        </a:ln>
        <a:effectLst/>
      </c:spPr>
      <c:txPr>
        <a:bodyPr rot="0"/>
        <a:lstStyle/>
        <a:p>
          <a:pPr>
            <a:defRPr sz="38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1143000" y="685800"/>
            <a:ext cx="4572000" cy="3429000"/>
          </a:xfrm>
          <a:prstGeom prst="rect">
            <a:avLst/>
          </a:prstGeom>
        </p:spPr>
        <p:txBody>
          <a:bodyPr/>
          <a:lstStyle/>
          <a:p>
            <a:endParaRPr/>
          </a:p>
        </p:txBody>
      </p:sp>
      <p:sp>
        <p:nvSpPr>
          <p:cNvPr id="270" name="Shape 2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3"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9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llets copy">
    <p:spTree>
      <p:nvGrpSpPr>
        <p:cNvPr id="1" name=""/>
        <p:cNvGrpSpPr/>
        <p:nvPr/>
      </p:nvGrpSpPr>
      <p:grpSpPr>
        <a:xfrm>
          <a:off x="0" y="0"/>
          <a:ext cx="0" cy="0"/>
          <a:chOff x="0" y="0"/>
          <a:chExt cx="0" cy="0"/>
        </a:xfrm>
      </p:grpSpPr>
      <p:sp>
        <p:nvSpPr>
          <p:cNvPr id="107"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108"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6"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17"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18"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27"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65" name="Rectangle"/>
          <p:cNvSpPr/>
          <p:nvPr/>
        </p:nvSpPr>
        <p:spPr>
          <a:xfrm>
            <a:off x="0" y="12471400"/>
            <a:ext cx="24384000" cy="1270000"/>
          </a:xfrm>
          <a:prstGeom prst="rect">
            <a:avLst/>
          </a:prstGeom>
          <a:solidFill>
            <a:srgbClr val="FFFFFF"/>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1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173" name="Close-up of a red-eyed tree frog perched on a leaf"/>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1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solidFill>
                  <a:srgbClr val="FFFFFF"/>
                </a:solidFill>
              </a:defRPr>
            </a:lvl1pPr>
            <a:lvl2pPr marL="1117600" indent="-558800">
              <a:spcBef>
                <a:spcPts val="4500"/>
              </a:spcBef>
              <a:defRPr sz="3800">
                <a:solidFill>
                  <a:srgbClr val="FFFFFF"/>
                </a:solidFill>
              </a:defRPr>
            </a:lvl2pPr>
            <a:lvl3pPr marL="1676400" indent="-558800">
              <a:spcBef>
                <a:spcPts val="4500"/>
              </a:spcBef>
              <a:defRPr sz="3800">
                <a:solidFill>
                  <a:srgbClr val="FFFFFF"/>
                </a:solidFill>
              </a:defRPr>
            </a:lvl3pPr>
            <a:lvl4pPr marL="2235200" indent="-558800">
              <a:spcBef>
                <a:spcPts val="4500"/>
              </a:spcBef>
              <a:defRPr sz="3800">
                <a:solidFill>
                  <a:srgbClr val="FFFFFF"/>
                </a:solidFill>
              </a:defRPr>
            </a:lvl4pPr>
            <a:lvl5pPr marL="2794000" indent="-558800">
              <a:spcBef>
                <a:spcPts val="45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3"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85" name="logo2.pdf" descr="logo2.pdf"/>
          <p:cNvPicPr>
            <a:picLocks noChangeAspect="1"/>
          </p:cNvPicPr>
          <p:nvPr/>
        </p:nvPicPr>
        <p:blipFill>
          <a:blip r:embed="rId2"/>
          <a:srcRect t="17443" b="31675"/>
          <a:stretch>
            <a:fillRect/>
          </a:stretch>
        </p:blipFill>
        <p:spPr>
          <a:xfrm>
            <a:off x="-836416" y="15763"/>
            <a:ext cx="5154313" cy="2083031"/>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831199" y="1186733"/>
            <a:ext cx="22721602" cy="1527201"/>
          </a:xfrm>
          <a:prstGeom prst="rect">
            <a:avLst/>
          </a:prstGeom>
        </p:spPr>
        <p:txBody>
          <a:bodyPr lIns="243799" tIns="243799" rIns="243799" bIns="243799" anchor="t"/>
          <a:lstStyle>
            <a:lvl1pPr algn="l" defTabSz="2438400">
              <a:defRPr sz="7400">
                <a:latin typeface="Arial"/>
                <a:ea typeface="Arial"/>
                <a:cs typeface="Arial"/>
                <a:sym typeface="Arial"/>
              </a:defRPr>
            </a:lvl1pPr>
          </a:lstStyle>
          <a:p>
            <a:r>
              <a:t>Title Text</a:t>
            </a:r>
          </a:p>
        </p:txBody>
      </p:sp>
      <p:sp>
        <p:nvSpPr>
          <p:cNvPr id="203" name="Body Level One…"/>
          <p:cNvSpPr txBox="1">
            <a:spLocks noGrp="1"/>
          </p:cNvSpPr>
          <p:nvPr>
            <p:ph type="body" idx="1"/>
          </p:nvPr>
        </p:nvSpPr>
        <p:spPr>
          <a:xfrm>
            <a:off x="831199" y="3073266"/>
            <a:ext cx="22721602" cy="9110401"/>
          </a:xfrm>
          <a:prstGeom prst="rect">
            <a:avLst/>
          </a:prstGeom>
        </p:spPr>
        <p:txBody>
          <a:bodyPr lIns="243799" tIns="243799" rIns="243799" bIns="243799" anchor="t"/>
          <a:lstStyle>
            <a:lvl1pPr marL="1028700" indent="-914400"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1pPr>
            <a:lvl2pPr marL="16854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2pPr>
            <a:lvl3pPr marL="21426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3pPr>
            <a:lvl4pPr marL="25998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4pPr>
            <a:lvl5pPr marL="30570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23188838" y="12524796"/>
            <a:ext cx="867584" cy="870499"/>
          </a:xfrm>
          <a:prstGeom prst="rect">
            <a:avLst/>
          </a:prstGeom>
        </p:spPr>
        <p:txBody>
          <a:bodyPr lIns="243799" tIns="243799" rIns="243799" bIns="243799" anchor="ctr">
            <a:normAutofit/>
          </a:bodyPr>
          <a:lstStyle>
            <a:lvl1pPr algn="r" defTabSz="2438400">
              <a:defRPr sz="26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000000"/>
        </a:solidFill>
        <a:effectLst/>
      </p:bgPr>
    </p:bg>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1778000" y="2298700"/>
            <a:ext cx="20828000" cy="4648200"/>
          </a:xfrm>
          <a:prstGeom prst="rect">
            <a:avLst/>
          </a:prstGeom>
        </p:spPr>
        <p:txBody>
          <a:bodyPr anchor="b"/>
          <a:lstStyle>
            <a:lvl1pPr>
              <a:defRPr>
                <a:solidFill>
                  <a:srgbClr val="FFFFFF"/>
                </a:solidFill>
              </a:defRPr>
            </a:lvl1pPr>
          </a:lstStyle>
          <a:p>
            <a:r>
              <a:t>Title Text</a:t>
            </a:r>
          </a:p>
        </p:txBody>
      </p:sp>
      <p:sp>
        <p:nvSpPr>
          <p:cNvPr id="2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FFFFFF"/>
                </a:solidFill>
              </a:defRPr>
            </a:lvl1pPr>
            <a:lvl2pPr marL="0" indent="0" algn="ctr">
              <a:spcBef>
                <a:spcPts val="0"/>
              </a:spcBef>
              <a:buSzTx/>
              <a:buNone/>
              <a:defRPr sz="5400">
                <a:solidFill>
                  <a:srgbClr val="FFFFFF"/>
                </a:solidFill>
              </a:defRPr>
            </a:lvl2pPr>
            <a:lvl3pPr marL="0" indent="0" algn="ctr">
              <a:spcBef>
                <a:spcPts val="0"/>
              </a:spcBef>
              <a:buSzTx/>
              <a:buNone/>
              <a:defRPr sz="5400">
                <a:solidFill>
                  <a:srgbClr val="FFFFFF"/>
                </a:solidFill>
              </a:defRPr>
            </a:lvl3pPr>
            <a:lvl4pPr marL="0" indent="0" algn="ctr">
              <a:spcBef>
                <a:spcPts val="0"/>
              </a:spcBef>
              <a:buSzTx/>
              <a:buNone/>
              <a:defRPr sz="5400">
                <a:solidFill>
                  <a:srgbClr val="FFFFFF"/>
                </a:solidFill>
              </a:defRPr>
            </a:lvl4pPr>
            <a:lvl5pPr marL="0" indent="0" algn="ctr">
              <a:spcBef>
                <a:spcPts val="0"/>
              </a:spcBef>
              <a:buSzTx/>
              <a:buNone/>
              <a:defRPr sz="5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20" name="Title Text"/>
          <p:cNvSpPr txBox="1">
            <a:spLocks noGrp="1"/>
          </p:cNvSpPr>
          <p:nvPr>
            <p:ph type="title"/>
          </p:nvPr>
        </p:nvSpPr>
        <p:spPr>
          <a:prstGeom prst="rect">
            <a:avLst/>
          </a:prstGeom>
        </p:spPr>
        <p:txBody>
          <a:bodyPr/>
          <a:lstStyle/>
          <a:p>
            <a:r>
              <a:t>Title Text</a:t>
            </a:r>
          </a:p>
        </p:txBody>
      </p:sp>
      <p:pic>
        <p:nvPicPr>
          <p:cNvPr id="221" name="logo2.pdf" descr="logo2.pdf"/>
          <p:cNvPicPr>
            <a:picLocks noChangeAspect="1"/>
          </p:cNvPicPr>
          <p:nvPr/>
        </p:nvPicPr>
        <p:blipFill>
          <a:blip r:embed="rId2"/>
          <a:srcRect l="16039" t="16807" b="30314"/>
          <a:stretch>
            <a:fillRect/>
          </a:stretch>
        </p:blipFill>
        <p:spPr>
          <a:xfrm>
            <a:off x="21691897" y="164540"/>
            <a:ext cx="2792235" cy="1396741"/>
          </a:xfrm>
          <a:prstGeom prst="rect">
            <a:avLst/>
          </a:prstGeom>
          <a:ln w="12700">
            <a:miter lim="400000"/>
          </a:ln>
        </p:spPr>
      </p:pic>
      <p:sp>
        <p:nvSpPr>
          <p:cNvPr id="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231" name="logo2.pdf" descr="logo2.pdf"/>
          <p:cNvPicPr>
            <a:picLocks noChangeAspect="1"/>
          </p:cNvPicPr>
          <p:nvPr/>
        </p:nvPicPr>
        <p:blipFill>
          <a:blip r:embed="rId2"/>
          <a:srcRect l="16039" t="16807" b="30314"/>
          <a:stretch>
            <a:fillRect/>
          </a:stretch>
        </p:blipFill>
        <p:spPr>
          <a:xfrm>
            <a:off x="21818897" y="88340"/>
            <a:ext cx="2792235" cy="1396741"/>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622300" y="355600"/>
            <a:ext cx="23139400" cy="2286000"/>
          </a:xfrm>
          <a:prstGeom prst="rect">
            <a:avLst/>
          </a:prstGeom>
        </p:spPr>
        <p:txBody>
          <a:bodyPr/>
          <a:lstStyle>
            <a:lvl1pPr algn="l">
              <a:defRPr sz="8000"/>
            </a:lvl1pPr>
          </a:lstStyle>
          <a:p>
            <a:r>
              <a:t>Title Text</a:t>
            </a:r>
          </a:p>
        </p:txBody>
      </p:sp>
      <p:sp>
        <p:nvSpPr>
          <p:cNvPr id="24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48" name="Click to edit title"/>
          <p:cNvSpPr txBox="1">
            <a:spLocks noGrp="1"/>
          </p:cNvSpPr>
          <p:nvPr>
            <p:ph type="title" hasCustomPrompt="1"/>
          </p:nvPr>
        </p:nvSpPr>
        <p:spPr>
          <a:xfrm>
            <a:off x="817581" y="354566"/>
            <a:ext cx="22634090" cy="1603326"/>
          </a:xfrm>
          <a:prstGeom prst="rect">
            <a:avLst/>
          </a:prstGeom>
        </p:spPr>
        <p:txBody>
          <a:bodyPr lIns="91439" tIns="91439" rIns="91439" bIns="91439"/>
          <a:lstStyle>
            <a:lvl1pPr algn="l" defTabSz="1828800">
              <a:lnSpc>
                <a:spcPct val="90000"/>
              </a:lnSpc>
              <a:defRPr sz="8000" b="1">
                <a:latin typeface="AvenirNext LT Pro Bold"/>
                <a:ea typeface="AvenirNext LT Pro Bold"/>
                <a:cs typeface="AvenirNext LT Pro Bold"/>
                <a:sym typeface="AvenirNext LT Pro Bold"/>
              </a:defRPr>
            </a:lvl1pPr>
          </a:lstStyle>
          <a:p>
            <a:r>
              <a:t>Click to edit title</a:t>
            </a:r>
          </a:p>
        </p:txBody>
      </p:sp>
      <p:sp>
        <p:nvSpPr>
          <p:cNvPr id="249" name="Body Level One…"/>
          <p:cNvSpPr txBox="1">
            <a:spLocks noGrp="1"/>
          </p:cNvSpPr>
          <p:nvPr>
            <p:ph type="body" idx="1"/>
          </p:nvPr>
        </p:nvSpPr>
        <p:spPr>
          <a:xfrm>
            <a:off x="817581" y="2388198"/>
            <a:ext cx="22634090" cy="9965729"/>
          </a:xfrm>
          <a:prstGeom prst="rect">
            <a:avLst/>
          </a:prstGeom>
        </p:spPr>
        <p:txBody>
          <a:bodyPr lIns="91439" tIns="91439" rIns="91439" bIns="91439" anchor="t"/>
          <a:lstStyle>
            <a:lvl1pPr marL="457200" indent="-457200" defTabSz="1828800">
              <a:lnSpc>
                <a:spcPct val="90000"/>
              </a:lnSpc>
              <a:spcBef>
                <a:spcPts val="2000"/>
              </a:spcBef>
              <a:buClr>
                <a:srgbClr val="0B2C45"/>
              </a:buClr>
              <a:buSzPct val="100000"/>
              <a:buChar char="⬥"/>
              <a:defRPr sz="4800">
                <a:latin typeface="Avenir Next LT Pro"/>
                <a:ea typeface="Avenir Next LT Pro"/>
                <a:cs typeface="Avenir Next LT Pro"/>
                <a:sym typeface="Avenir Next LT Pro"/>
              </a:defRPr>
            </a:lvl1pPr>
            <a:lvl2pPr marL="1005839" indent="-548639" defTabSz="1828800">
              <a:lnSpc>
                <a:spcPct val="90000"/>
              </a:lnSpc>
              <a:spcBef>
                <a:spcPts val="2000"/>
              </a:spcBef>
              <a:buClr>
                <a:srgbClr val="0B2C45"/>
              </a:buClr>
              <a:buSzPct val="100000"/>
              <a:defRPr sz="4800">
                <a:latin typeface="Avenir Next LT Pro"/>
                <a:ea typeface="Avenir Next LT Pro"/>
                <a:cs typeface="Avenir Next LT Pro"/>
                <a:sym typeface="Avenir Next LT Pro"/>
              </a:defRPr>
            </a:lvl2pPr>
            <a:lvl3pPr marL="1524000" indent="-609600" defTabSz="1828800">
              <a:lnSpc>
                <a:spcPct val="90000"/>
              </a:lnSpc>
              <a:spcBef>
                <a:spcPts val="2000"/>
              </a:spcBef>
              <a:buClr>
                <a:srgbClr val="0B2C45"/>
              </a:buClr>
              <a:buSzPct val="100000"/>
              <a:buChar char="o"/>
              <a:defRPr sz="4800">
                <a:latin typeface="Avenir Next LT Pro"/>
                <a:ea typeface="Avenir Next LT Pro"/>
                <a:cs typeface="Avenir Next LT Pro"/>
                <a:sym typeface="Avenir Next LT Pro"/>
              </a:defRPr>
            </a:lvl3pPr>
            <a:lvl4pPr marL="2057400" indent="-685800" defTabSz="1828800">
              <a:lnSpc>
                <a:spcPct val="90000"/>
              </a:lnSpc>
              <a:spcBef>
                <a:spcPts val="2000"/>
              </a:spcBef>
              <a:buClr>
                <a:srgbClr val="0B2C45"/>
              </a:buClr>
              <a:buSzPct val="100000"/>
              <a:defRPr sz="4800">
                <a:latin typeface="Avenir Next LT Pro"/>
                <a:ea typeface="Avenir Next LT Pro"/>
                <a:cs typeface="Avenir Next LT Pro"/>
                <a:sym typeface="Avenir Next LT Pro"/>
              </a:defRPr>
            </a:lvl4pPr>
            <a:lvl5pPr marL="2514600" indent="-685800" defTabSz="1828800">
              <a:lnSpc>
                <a:spcPct val="90000"/>
              </a:lnSpc>
              <a:spcBef>
                <a:spcPts val="2000"/>
              </a:spcBef>
              <a:buClr>
                <a:srgbClr val="0B2C45"/>
              </a:buClr>
              <a:buSzPct val="100000"/>
              <a:defRPr sz="4800">
                <a:latin typeface="Avenir Next LT Pro"/>
                <a:ea typeface="Avenir Next LT Pro"/>
                <a:cs typeface="Avenir Next LT Pro"/>
                <a:sym typeface="Avenir Next LT Pro"/>
              </a:defRPr>
            </a:lvl5pPr>
          </a:lstStyle>
          <a:p>
            <a:r>
              <a:t>Body Level One</a:t>
            </a:r>
          </a:p>
          <a:p>
            <a:pPr lvl="1"/>
            <a:r>
              <a:t>Body Level Two</a:t>
            </a:r>
          </a:p>
          <a:p>
            <a:pPr lvl="2"/>
            <a:r>
              <a:t>Body Level Three</a:t>
            </a:r>
          </a:p>
          <a:p>
            <a:pPr lvl="3"/>
            <a:r>
              <a:t>Body Level Four</a:t>
            </a:r>
          </a:p>
          <a:p>
            <a:pPr lvl="4"/>
            <a:r>
              <a:t>Body Level Five</a:t>
            </a:r>
          </a:p>
        </p:txBody>
      </p:sp>
      <p:sp>
        <p:nvSpPr>
          <p:cNvPr id="250" name="Rectangle 5"/>
          <p:cNvSpPr/>
          <p:nvPr/>
        </p:nvSpPr>
        <p:spPr>
          <a:xfrm>
            <a:off x="0" y="12640236"/>
            <a:ext cx="24384000" cy="1075765"/>
          </a:xfrm>
          <a:prstGeom prst="rect">
            <a:avLst/>
          </a:prstGeom>
          <a:solidFill>
            <a:srgbClr val="0B2C45"/>
          </a:solidFill>
          <a:ln w="12700">
            <a:miter lim="400000"/>
          </a:ln>
        </p:spPr>
        <p:txBody>
          <a:bodyPr tIns="91439" bIns="91439" anchor="ctr"/>
          <a:lstStyle/>
          <a:p>
            <a:pPr defTabSz="1828800">
              <a:defRPr sz="3600" b="0">
                <a:solidFill>
                  <a:srgbClr val="FFFFFF"/>
                </a:solidFill>
                <a:latin typeface="AvenirNext LT Pro Regular"/>
                <a:ea typeface="AvenirNext LT Pro Regular"/>
                <a:cs typeface="AvenirNext LT Pro Regular"/>
                <a:sym typeface="AvenirNext LT Pro Regular"/>
              </a:defRPr>
            </a:pPr>
            <a:endParaRPr/>
          </a:p>
        </p:txBody>
      </p:sp>
      <p:sp>
        <p:nvSpPr>
          <p:cNvPr id="251" name="TextBox 10"/>
          <p:cNvSpPr txBox="1"/>
          <p:nvPr/>
        </p:nvSpPr>
        <p:spPr>
          <a:xfrm>
            <a:off x="20135085" y="12811663"/>
            <a:ext cx="4101204"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r" defTabSz="1828800">
              <a:defRPr sz="3600" b="0">
                <a:solidFill>
                  <a:srgbClr val="FFFFFF"/>
                </a:solidFill>
                <a:latin typeface="AvenirNext LT Pro Regular"/>
                <a:ea typeface="AvenirNext LT Pro Regular"/>
                <a:cs typeface="AvenirNext LT Pro Regular"/>
                <a:sym typeface="AvenirNext LT Pro Regular"/>
              </a:defRPr>
            </a:lvl1pPr>
          </a:lstStyle>
          <a:p>
            <a:r>
              <a:t>energy.gov/science</a:t>
            </a:r>
          </a:p>
        </p:txBody>
      </p:sp>
      <p:pic>
        <p:nvPicPr>
          <p:cNvPr id="252" name="Picture 3" descr="Picture 3"/>
          <p:cNvPicPr>
            <a:picLocks noChangeAspect="1"/>
          </p:cNvPicPr>
          <p:nvPr/>
        </p:nvPicPr>
        <p:blipFill>
          <a:blip r:embed="rId2"/>
          <a:stretch>
            <a:fillRect/>
          </a:stretch>
        </p:blipFill>
        <p:spPr>
          <a:xfrm>
            <a:off x="425336" y="12830464"/>
            <a:ext cx="4070769" cy="747999"/>
          </a:xfrm>
          <a:prstGeom prst="rect">
            <a:avLst/>
          </a:prstGeom>
          <a:ln w="12700">
            <a:miter lim="400000"/>
          </a:ln>
        </p:spPr>
      </p:pic>
      <p:sp>
        <p:nvSpPr>
          <p:cNvPr id="253" name="Slide Number"/>
          <p:cNvSpPr txBox="1">
            <a:spLocks noGrp="1"/>
          </p:cNvSpPr>
          <p:nvPr>
            <p:ph type="sldNum" sz="quarter" idx="2"/>
          </p:nvPr>
        </p:nvSpPr>
        <p:spPr>
          <a:xfrm>
            <a:off x="11896442" y="12863794"/>
            <a:ext cx="591116" cy="614681"/>
          </a:xfrm>
          <a:prstGeom prst="rect">
            <a:avLst/>
          </a:prstGeom>
        </p:spPr>
        <p:txBody>
          <a:bodyPr lIns="91439" tIns="91439" rIns="91439" bIns="91439" anchor="ctr"/>
          <a:lstStyle>
            <a:lvl1pPr defTabSz="1828800">
              <a:defRPr sz="2800">
                <a:solidFill>
                  <a:srgbClr val="FFFFFF"/>
                </a:solidFill>
                <a:latin typeface="AvenirNext LT Pro Regular"/>
                <a:ea typeface="AvenirNext LT Pro Regular"/>
                <a:cs typeface="AvenirNext LT Pro Regular"/>
                <a:sym typeface="AvenirNext LT Pro Regular"/>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260" name="Title Text"/>
          <p:cNvSpPr txBox="1">
            <a:spLocks noGrp="1"/>
          </p:cNvSpPr>
          <p:nvPr>
            <p:ph type="title"/>
          </p:nvPr>
        </p:nvSpPr>
        <p:spPr>
          <a:prstGeom prst="rect">
            <a:avLst/>
          </a:prstGeom>
        </p:spPr>
        <p:txBody>
          <a:bodyPr/>
          <a:lstStyle>
            <a:lvl1pPr>
              <a:defRPr sz="9000"/>
            </a:lvl1pPr>
          </a:lstStyle>
          <a:p>
            <a:r>
              <a:t>Title Text</a:t>
            </a:r>
          </a:p>
        </p:txBody>
      </p:sp>
      <p:sp>
        <p:nvSpPr>
          <p:cNvPr id="261"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262" name="DRAFT_P5_Mark_4x5_wTitle_3C_101823.jpg" descr="DRAFT_P5_Mark_4x5_wTitle_3C_101823.jpg"/>
          <p:cNvPicPr>
            <a:picLocks noChangeAspect="1"/>
          </p:cNvPicPr>
          <p:nvPr/>
        </p:nvPicPr>
        <p:blipFill>
          <a:blip r:embed="rId2"/>
          <a:srcRect l="11001" t="18541" r="14488" b="18541"/>
          <a:stretch>
            <a:fillRect/>
          </a:stretch>
        </p:blipFill>
        <p:spPr>
          <a:xfrm>
            <a:off x="228897" y="161465"/>
            <a:ext cx="3325635" cy="1404083"/>
          </a:xfrm>
          <a:prstGeom prst="rect">
            <a:avLst/>
          </a:prstGeom>
          <a:ln w="12700">
            <a:miter lim="400000"/>
          </a:ln>
        </p:spPr>
      </p:pic>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9"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1"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pic>
        <p:nvPicPr>
          <p:cNvPr id="42"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pic>
        <p:nvPicPr>
          <p:cNvPr id="5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6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7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7"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pic>
        <p:nvPicPr>
          <p:cNvPr id="90"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pic>
        <p:nvPicPr>
          <p:cNvPr id="3" name="DRAFT_P5_Mark_4x5_wTitle_3C_101823.jpg" descr="DRAFT_P5_Mark_4x5_wTitle_3C_101823.jpg"/>
          <p:cNvPicPr>
            <a:picLocks noChangeAspect="1"/>
          </p:cNvPicPr>
          <p:nvPr/>
        </p:nvPicPr>
        <p:blipFill>
          <a:blip r:embed="rId30"/>
          <a:srcRect l="11001" t="18541" r="14488" b="18541"/>
          <a:stretch>
            <a:fillRect/>
          </a:stretch>
        </p:blipFill>
        <p:spPr>
          <a:xfrm>
            <a:off x="101897" y="161465"/>
            <a:ext cx="3325635" cy="1404083"/>
          </a:xfrm>
          <a:prstGeom prst="rect">
            <a:avLst/>
          </a:prstGeom>
          <a:ln w="12700">
            <a:miter lim="400000"/>
          </a:ln>
        </p:spPr>
      </p:pic>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7.xml"/><Relationship Id="rId5" Type="http://schemas.openxmlformats.org/officeDocument/2006/relationships/hyperlink" Target="https://2021-2025.state.gov/joint-statement-of-intent-between-the-united-states-of-america-and-the-european-organization-for-nuclear-research-concerning-future-planning-for-large-research-infrastructure-facilities-advanced-scie/" TargetMode="Externa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indico.uchicago.edu/event/479/" TargetMode="External"/><Relationship Id="rId2" Type="http://schemas.openxmlformats.org/officeDocument/2006/relationships/hyperlink" Target="https://muoncollider.web.cern.ch/index.php/events/muon-collider-accelerator-school"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8.xml"/><Relationship Id="rId6" Type="http://schemas.openxmlformats.org/officeDocument/2006/relationships/image" Target="../media/image26.tif"/><Relationship Id="rId5" Type="http://schemas.openxmlformats.org/officeDocument/2006/relationships/image" Target="../media/image25.tif"/><Relationship Id="rId4" Type="http://schemas.openxmlformats.org/officeDocument/2006/relationships/image" Target="../media/image24.tif"/></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2023P5Report_ScreenGraphic_2_1920x1080_121223.jpg" descr="2023P5Report_ScreenGraphic_2_1920x1080_12122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73" name="Hitoshi Murayama (Berkeley)"/>
          <p:cNvSpPr txBox="1"/>
          <p:nvPr/>
        </p:nvSpPr>
        <p:spPr>
          <a:xfrm>
            <a:off x="7304645" y="9918256"/>
            <a:ext cx="9774710" cy="9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900" b="0">
                <a:solidFill>
                  <a:schemeClr val="accent4">
                    <a:hueOff val="366961"/>
                    <a:satOff val="4172"/>
                    <a:lumOff val="11129"/>
                  </a:schemeClr>
                </a:solidFill>
                <a:latin typeface="Arial"/>
                <a:ea typeface="Arial"/>
                <a:cs typeface="Arial"/>
                <a:sym typeface="Arial"/>
              </a:defRPr>
            </a:lvl1pPr>
          </a:lstStyle>
          <a:p>
            <a:r>
              <a:t>Hitoshi Murayama (Berkeley)</a:t>
            </a:r>
          </a:p>
        </p:txBody>
      </p:sp>
      <p:sp>
        <p:nvSpPr>
          <p:cNvPr id="274" name="June 24, 2025…"/>
          <p:cNvSpPr txBox="1"/>
          <p:nvPr/>
        </p:nvSpPr>
        <p:spPr>
          <a:xfrm>
            <a:off x="2489098" y="11810999"/>
            <a:ext cx="20167804" cy="203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6200" b="0">
                <a:solidFill>
                  <a:srgbClr val="FFFFFF"/>
                </a:solidFill>
              </a:defRPr>
            </a:pPr>
            <a:r>
              <a:t>June 24, 2025 </a:t>
            </a:r>
            <a:endParaRPr sz="200">
              <a:solidFill>
                <a:srgbClr val="000000"/>
              </a:solidFill>
              <a:latin typeface="Times Roman"/>
              <a:ea typeface="Times Roman"/>
              <a:cs typeface="Times Roman"/>
              <a:sym typeface="Times Roman"/>
            </a:endParaRPr>
          </a:p>
          <a:p>
            <a:pPr defTabSz="457200">
              <a:defRPr sz="6200" b="0">
                <a:solidFill>
                  <a:srgbClr val="FFFFFF"/>
                </a:solidFill>
              </a:defRPr>
            </a:pPr>
            <a:r>
              <a:t>Open Symposium European Strategy for Particle Physics</a:t>
            </a:r>
            <a:endParaRPr sz="200">
              <a:solidFill>
                <a:srgbClr val="000000"/>
              </a:solidFill>
              <a:latin typeface="Times Roman"/>
              <a:ea typeface="Times Roman"/>
              <a:cs typeface="Times Roman"/>
              <a:sym typeface="Times Roman"/>
            </a:endParaRPr>
          </a:p>
        </p:txBody>
      </p:sp>
      <p:sp>
        <p:nvSpPr>
          <p:cNvPr id="275" name="Large-scale particle physics projects in the US and plans for participation in projects outside"/>
          <p:cNvSpPr txBox="1"/>
          <p:nvPr/>
        </p:nvSpPr>
        <p:spPr>
          <a:xfrm>
            <a:off x="489564" y="3698802"/>
            <a:ext cx="24166872" cy="6318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20000"/>
              </a:lnSpc>
              <a:defRPr sz="11600" b="0">
                <a:solidFill>
                  <a:schemeClr val="accent4">
                    <a:hueOff val="366961"/>
                    <a:satOff val="4172"/>
                    <a:lumOff val="11129"/>
                  </a:schemeClr>
                </a:solidFill>
                <a:latin typeface="+mn-lt"/>
                <a:ea typeface="+mn-ea"/>
                <a:cs typeface="+mn-cs"/>
                <a:sym typeface="Helvetica Neue Medium"/>
              </a:defRPr>
            </a:pPr>
            <a:r>
              <a:rPr dirty="0"/>
              <a:t>Large-scale particle physics </a:t>
            </a:r>
            <a:endParaRPr lang="en-US" dirty="0"/>
          </a:p>
          <a:p>
            <a:pPr>
              <a:lnSpc>
                <a:spcPct val="120000"/>
              </a:lnSpc>
              <a:defRPr sz="11600" b="0">
                <a:solidFill>
                  <a:schemeClr val="accent4">
                    <a:hueOff val="366961"/>
                    <a:satOff val="4172"/>
                    <a:lumOff val="11129"/>
                  </a:schemeClr>
                </a:solidFill>
                <a:latin typeface="+mn-lt"/>
                <a:ea typeface="+mn-ea"/>
                <a:cs typeface="+mn-cs"/>
                <a:sym typeface="Helvetica Neue Medium"/>
              </a:defRPr>
            </a:pPr>
            <a:r>
              <a:rPr dirty="0"/>
              <a:t>projects </a:t>
            </a:r>
            <a:r>
              <a:rPr dirty="0">
                <a:solidFill>
                  <a:srgbClr val="0433FF"/>
                </a:solidFill>
              </a:rPr>
              <a:t>in the US</a:t>
            </a:r>
            <a:r>
              <a:rPr dirty="0"/>
              <a:t> and plans </a:t>
            </a:r>
            <a:endParaRPr lang="en-US" dirty="0"/>
          </a:p>
          <a:p>
            <a:pPr>
              <a:lnSpc>
                <a:spcPct val="120000"/>
              </a:lnSpc>
              <a:defRPr sz="11600" b="0">
                <a:solidFill>
                  <a:schemeClr val="accent4">
                    <a:hueOff val="366961"/>
                    <a:satOff val="4172"/>
                    <a:lumOff val="11129"/>
                  </a:schemeClr>
                </a:solidFill>
                <a:latin typeface="+mn-lt"/>
                <a:ea typeface="+mn-ea"/>
                <a:cs typeface="+mn-cs"/>
                <a:sym typeface="Helvetica Neue Medium"/>
              </a:defRPr>
            </a:pPr>
            <a:r>
              <a:rPr dirty="0"/>
              <a:t>for participation in </a:t>
            </a:r>
            <a:r>
              <a:rPr dirty="0">
                <a:solidFill>
                  <a:srgbClr val="00F900"/>
                </a:solidFill>
              </a:rPr>
              <a:t>projects outside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ommendation 2"/>
          <p:cNvSpPr txBox="1">
            <a:spLocks noGrp="1"/>
          </p:cNvSpPr>
          <p:nvPr>
            <p:ph type="title"/>
          </p:nvPr>
        </p:nvSpPr>
        <p:spPr>
          <a:prstGeom prst="rect">
            <a:avLst/>
          </a:prstGeom>
        </p:spPr>
        <p:txBody>
          <a:bodyPr anchor="t"/>
          <a:lstStyle/>
          <a:p>
            <a:r>
              <a:t>Recommendation 2</a:t>
            </a:r>
          </a:p>
        </p:txBody>
      </p:sp>
      <p:sp>
        <p:nvSpPr>
          <p:cNvPr id="344" name="CMB-S4, which looks back at the earliest moments of the universe to probe physics at the highest energy scales. It is critical to install telescopes at and observe from both the South Pole and Chile sites to achieve the science goals (section 4.2).…"/>
          <p:cNvSpPr txBox="1">
            <a:spLocks noGrp="1"/>
          </p:cNvSpPr>
          <p:nvPr>
            <p:ph type="body" idx="1"/>
          </p:nvPr>
        </p:nvSpPr>
        <p:spPr>
          <a:xfrm>
            <a:off x="1689100" y="2756991"/>
            <a:ext cx="21005800" cy="10691218"/>
          </a:xfrm>
          <a:prstGeom prst="rect">
            <a:avLst/>
          </a:prstGeom>
        </p:spPr>
        <p:txBody>
          <a:bodyPr/>
          <a:lstStyle/>
          <a:p>
            <a:pPr marL="511175" indent="-511175" algn="just" defTabSz="420623">
              <a:spcBef>
                <a:spcPts val="1800"/>
              </a:spcBef>
              <a:buSzPct val="100000"/>
              <a:buAutoNum type="alphaLcPeriod"/>
              <a:defRPr sz="3680"/>
            </a:pPr>
            <a:r>
              <a:rPr b="1">
                <a:solidFill>
                  <a:srgbClr val="FF2600"/>
                </a:solidFill>
              </a:rPr>
              <a:t>CMB-S4</a:t>
            </a:r>
            <a:r>
              <a:t>, which looks back at the earliest moments of the universe to probe physics at the highest energy scales. It is critical to install telescopes at and observe from both the South Pole and Chile sites to achieve the science goals (section 4.2). </a:t>
            </a:r>
          </a:p>
          <a:p>
            <a:pPr marL="511175" indent="-511175" algn="just" defTabSz="420623">
              <a:spcBef>
                <a:spcPts val="1800"/>
              </a:spcBef>
              <a:buSzPct val="100000"/>
              <a:buAutoNum type="alphaLcPeriod"/>
              <a:defRPr sz="3680"/>
            </a:pPr>
            <a:r>
              <a:rPr b="1">
                <a:solidFill>
                  <a:srgbClr val="0433FF"/>
                </a:solidFill>
              </a:rPr>
              <a:t>Re-envisioned second phase of DUNE</a:t>
            </a:r>
            <a:r>
              <a:t> with an early implementation of an enhanced 2.1 MW beam—ACE-MIRT—a third far detector, and an upgraded near-detector complex as the </a:t>
            </a:r>
            <a:r>
              <a:rPr>
                <a:solidFill>
                  <a:schemeClr val="accent3">
                    <a:hueOff val="362282"/>
                    <a:satOff val="31803"/>
                    <a:lumOff val="-18242"/>
                  </a:schemeClr>
                </a:solidFill>
              </a:rPr>
              <a:t>definitive long-baseline neutrino oscillation experiment of its kind</a:t>
            </a:r>
            <a:r>
              <a:t> (section 3.1). </a:t>
            </a:r>
          </a:p>
          <a:p>
            <a:pPr marL="511175" indent="-511175" algn="just" defTabSz="420623">
              <a:spcBef>
                <a:spcPts val="1800"/>
              </a:spcBef>
              <a:buSzPct val="100000"/>
              <a:buAutoNum type="alphaLcPeriod"/>
              <a:defRPr sz="3680"/>
            </a:pPr>
            <a:r>
              <a:rPr b="1">
                <a:solidFill>
                  <a:srgbClr val="FF2600"/>
                </a:solidFill>
              </a:rPr>
              <a:t>An off-shore Higgs factory</a:t>
            </a:r>
            <a:r>
              <a:t>, realized in collaboration with </a:t>
            </a:r>
            <a:r>
              <a:rPr b="1"/>
              <a:t>international partners</a:t>
            </a:r>
            <a:r>
              <a:t>, in order to reveal the secrets of the Higgs boson. The current designs of FCC-ee and ILC meet our scientific requirements. The US should actively engage in feasibility and design studies. Once a specific project is deemed feasible and well-defined (see also Recommendation 6), the US should aim for a contribution at funding levels commensurate to that of the US involvement in the LHC and HL-LHC, while maintaining a healthy US on-shore program in particle physics (section 3.2). </a:t>
            </a:r>
          </a:p>
          <a:p>
            <a:pPr marL="511175" indent="-511175" algn="just" defTabSz="420623">
              <a:spcBef>
                <a:spcPts val="1800"/>
              </a:spcBef>
              <a:buSzPct val="100000"/>
              <a:buAutoNum type="alphaLcPeriod"/>
              <a:defRPr sz="3680"/>
            </a:pPr>
            <a:r>
              <a:rPr b="1">
                <a:solidFill>
                  <a:srgbClr val="0433FF"/>
                </a:solidFill>
              </a:rPr>
              <a:t>An ultimate Generation 3 (G3) dark matter direct detection experiment</a:t>
            </a:r>
            <a:r>
              <a:t> reaching the neutrino fog, in coordination with international partners and preferably sited in the US (section 4.1). </a:t>
            </a:r>
          </a:p>
          <a:p>
            <a:pPr marL="511175" indent="-511175" algn="just" defTabSz="420623">
              <a:spcBef>
                <a:spcPts val="1800"/>
              </a:spcBef>
              <a:buSzPct val="100000"/>
              <a:buAutoNum type="alphaLcPeriod"/>
              <a:defRPr sz="3680"/>
            </a:pPr>
            <a:r>
              <a:rPr b="1">
                <a:solidFill>
                  <a:srgbClr val="FF2600"/>
                </a:solidFill>
              </a:rPr>
              <a:t>IceCube-Gen2</a:t>
            </a:r>
            <a:r>
              <a:t> for study of neutrino properties using non-beam neutrinos complementary to DUNE and for indirect detection of dark matter covering higher mass ranges using neutrinos as a tool (section 4.1).</a:t>
            </a:r>
          </a:p>
        </p:txBody>
      </p:sp>
      <p:sp>
        <p:nvSpPr>
          <p:cNvPr id="3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46" name="DOE &amp; NSF"/>
          <p:cNvSpPr txBox="1"/>
          <p:nvPr/>
        </p:nvSpPr>
        <p:spPr>
          <a:xfrm>
            <a:off x="20092497" y="4020820"/>
            <a:ext cx="2758441"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&amp; NSF</a:t>
            </a:r>
          </a:p>
        </p:txBody>
      </p:sp>
      <p:sp>
        <p:nvSpPr>
          <p:cNvPr id="347" name="Mostly DOE"/>
          <p:cNvSpPr txBox="1"/>
          <p:nvPr/>
        </p:nvSpPr>
        <p:spPr>
          <a:xfrm>
            <a:off x="20169967" y="5874511"/>
            <a:ext cx="2824481"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Mostly DOE</a:t>
            </a:r>
          </a:p>
        </p:txBody>
      </p:sp>
      <p:sp>
        <p:nvSpPr>
          <p:cNvPr id="348" name="DOE &amp; NSF PHY"/>
          <p:cNvSpPr txBox="1"/>
          <p:nvPr/>
        </p:nvSpPr>
        <p:spPr>
          <a:xfrm>
            <a:off x="20498389" y="9532111"/>
            <a:ext cx="3924809"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&amp; NSF PHY</a:t>
            </a:r>
          </a:p>
        </p:txBody>
      </p:sp>
      <p:sp>
        <p:nvSpPr>
          <p:cNvPr id="349" name="DOE &amp; NSF PHY"/>
          <p:cNvSpPr txBox="1"/>
          <p:nvPr/>
        </p:nvSpPr>
        <p:spPr>
          <a:xfrm>
            <a:off x="20498389" y="11132311"/>
            <a:ext cx="3924809"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&amp; NSF PHY</a:t>
            </a:r>
          </a:p>
        </p:txBody>
      </p:sp>
      <p:sp>
        <p:nvSpPr>
          <p:cNvPr id="350" name="NSF"/>
          <p:cNvSpPr txBox="1"/>
          <p:nvPr/>
        </p:nvSpPr>
        <p:spPr>
          <a:xfrm>
            <a:off x="20448097" y="12732511"/>
            <a:ext cx="1101853"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NSF</a:t>
            </a:r>
          </a:p>
        </p:txBody>
      </p:sp>
      <p:sp>
        <p:nvSpPr>
          <p:cNvPr id="351" name="New exciting initiatives"/>
          <p:cNvSpPr txBox="1"/>
          <p:nvPr/>
        </p:nvSpPr>
        <p:spPr>
          <a:xfrm>
            <a:off x="8719667" y="1799725"/>
            <a:ext cx="6944666" cy="845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3">
                    <a:hueOff val="914337"/>
                    <a:satOff val="31515"/>
                    <a:lumOff val="-30790"/>
                  </a:schemeClr>
                </a:solidFill>
              </a:defRPr>
            </a:lvl1pPr>
          </a:lstStyle>
          <a:p>
            <a:r>
              <a:t>New exciting initiatives</a:t>
            </a:r>
          </a:p>
        </p:txBody>
      </p:sp>
      <p:sp>
        <p:nvSpPr>
          <p:cNvPr id="352" name="Rank-Ordered"/>
          <p:cNvSpPr/>
          <p:nvPr/>
        </p:nvSpPr>
        <p:spPr>
          <a:xfrm>
            <a:off x="20370800" y="135"/>
            <a:ext cx="3798987" cy="1752204"/>
          </a:xfrm>
          <a:prstGeom prst="ellipse">
            <a:avLst/>
          </a:prstGeom>
          <a:solidFill>
            <a:schemeClr val="accent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Rank-Ordered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ommendation 3"/>
          <p:cNvSpPr txBox="1">
            <a:spLocks noGrp="1"/>
          </p:cNvSpPr>
          <p:nvPr>
            <p:ph type="title"/>
          </p:nvPr>
        </p:nvSpPr>
        <p:spPr>
          <a:prstGeom prst="rect">
            <a:avLst/>
          </a:prstGeom>
        </p:spPr>
        <p:txBody>
          <a:bodyPr/>
          <a:lstStyle/>
          <a:p>
            <a:r>
              <a:t>Recommendation 3</a:t>
            </a:r>
          </a:p>
        </p:txBody>
      </p:sp>
      <p:sp>
        <p:nvSpPr>
          <p:cNvPr id="355" name="Create an improved balance between small-, medium-, and large-scale projects to open new scientific opportunities and maximize their results, enhance workforce development, promote creativity, and compete on the world stage.…"/>
          <p:cNvSpPr txBox="1">
            <a:spLocks noGrp="1"/>
          </p:cNvSpPr>
          <p:nvPr>
            <p:ph type="body" idx="1"/>
          </p:nvPr>
        </p:nvSpPr>
        <p:spPr>
          <a:xfrm>
            <a:off x="1689100" y="3371701"/>
            <a:ext cx="21005800" cy="8750598"/>
          </a:xfrm>
          <a:prstGeom prst="rect">
            <a:avLst/>
          </a:prstGeom>
        </p:spPr>
        <p:txBody>
          <a:bodyPr>
            <a:normAutofit lnSpcReduction="10000"/>
          </a:bodyPr>
          <a:lstStyle/>
          <a:p>
            <a:pPr marL="0" indent="0" algn="just" defTabSz="416052">
              <a:spcBef>
                <a:spcPts val="0"/>
              </a:spcBef>
              <a:buSzTx/>
              <a:buNone/>
              <a:defRPr sz="3640" b="1">
                <a:latin typeface="Helvetica"/>
                <a:ea typeface="Helvetica"/>
                <a:cs typeface="Helvetica"/>
                <a:sym typeface="Helvetica"/>
              </a:defRPr>
            </a:pPr>
            <a:r>
              <a:t>Create </a:t>
            </a:r>
            <a:r>
              <a:rPr>
                <a:solidFill>
                  <a:srgbClr val="FF2600"/>
                </a:solidFill>
              </a:rPr>
              <a:t>an improved balance between small-, medium-, and large-scale projects</a:t>
            </a:r>
            <a:r>
              <a:t> to open new scientific opportunities and maximize their results, enhance workforce development, promote creativity, and compete on the world stage.</a:t>
            </a:r>
          </a:p>
          <a:p>
            <a:pPr marL="0" indent="0" algn="just" defTabSz="416052">
              <a:spcBef>
                <a:spcPts val="0"/>
              </a:spcBef>
              <a:buSzTx/>
              <a:buNone/>
              <a:defRPr sz="3640">
                <a:latin typeface="Helvetica"/>
                <a:ea typeface="Helvetica"/>
                <a:cs typeface="Helvetica"/>
                <a:sym typeface="Helvetica"/>
              </a:defRPr>
            </a:pPr>
            <a:endParaRPr/>
          </a:p>
          <a:p>
            <a:pPr marL="0" indent="0" algn="just" defTabSz="416052">
              <a:spcBef>
                <a:spcPts val="0"/>
              </a:spcBef>
              <a:buSzTx/>
              <a:buNone/>
              <a:defRPr sz="3640">
                <a:latin typeface="Helvetica"/>
                <a:ea typeface="Helvetica"/>
                <a:cs typeface="Helvetica"/>
                <a:sym typeface="Helvetica"/>
              </a:defRPr>
            </a:pPr>
            <a:r>
              <a:t>In order to achieve this balance across all project sizes we recommend the following:</a:t>
            </a:r>
          </a:p>
          <a:p>
            <a:pPr marL="505618" indent="-505618" algn="just" defTabSz="416052">
              <a:spcBef>
                <a:spcPts val="0"/>
              </a:spcBef>
              <a:buSzPct val="100000"/>
              <a:buAutoNum type="alphaLcPeriod"/>
              <a:defRPr sz="3640">
                <a:latin typeface="Helvetica"/>
                <a:ea typeface="Helvetica"/>
                <a:cs typeface="Helvetica"/>
                <a:sym typeface="Helvetica"/>
              </a:defRPr>
            </a:pPr>
            <a:r>
              <a:t>Implement a new small-project portfolio at DOE, </a:t>
            </a:r>
            <a:r>
              <a:rPr b="1">
                <a:solidFill>
                  <a:srgbClr val="0433FF"/>
                </a:solidFill>
              </a:rPr>
              <a:t>Advancing Science and Technology through Agile Experiments (ASTAE)</a:t>
            </a:r>
            <a:r>
              <a:t>, across science themes in particle physics with a competitive program and recurring funding opportunity announcements. This program should start with the construction of experiments from the Dark Matter New Initiatives (DMNI) by DOE-HEP (section 6.2).</a:t>
            </a:r>
          </a:p>
          <a:p>
            <a:pPr marL="505618" indent="-505618" algn="just" defTabSz="416052">
              <a:spcBef>
                <a:spcPts val="0"/>
              </a:spcBef>
              <a:buSzPct val="100000"/>
              <a:buAutoNum type="alphaLcPeriod"/>
              <a:defRPr sz="3640">
                <a:latin typeface="Helvetica"/>
                <a:ea typeface="Helvetica"/>
                <a:cs typeface="Helvetica"/>
                <a:sym typeface="Helvetica"/>
              </a:defRPr>
            </a:pPr>
            <a:r>
              <a:t>Continue Mid-Scale Research Infrastructure (</a:t>
            </a:r>
            <a:r>
              <a:rPr b="1">
                <a:solidFill>
                  <a:srgbClr val="FF2600"/>
                </a:solidFill>
              </a:rPr>
              <a:t>MSRI</a:t>
            </a:r>
            <a:r>
              <a:t>) and Major Research Instrumentation (</a:t>
            </a:r>
            <a:r>
              <a:rPr b="1">
                <a:solidFill>
                  <a:srgbClr val="FF2600"/>
                </a:solidFill>
              </a:rPr>
              <a:t>MRI</a:t>
            </a:r>
            <a:r>
              <a:t>) programs as a critical component of the NSF research and project portfolio. </a:t>
            </a:r>
          </a:p>
          <a:p>
            <a:pPr marL="505618" indent="-505618" algn="just" defTabSz="416052">
              <a:spcBef>
                <a:spcPts val="0"/>
              </a:spcBef>
              <a:buSzPct val="100000"/>
              <a:buAutoNum type="alphaLcPeriod"/>
              <a:defRPr sz="3640">
                <a:latin typeface="Helvetica"/>
                <a:ea typeface="Helvetica"/>
                <a:cs typeface="Helvetica"/>
                <a:sym typeface="Helvetica"/>
              </a:defRPr>
            </a:pPr>
            <a:r>
              <a:t>Support </a:t>
            </a:r>
            <a:r>
              <a:rPr b="1">
                <a:solidFill>
                  <a:srgbClr val="0433FF"/>
                </a:solidFill>
              </a:rPr>
              <a:t>DESI-II</a:t>
            </a:r>
            <a:r>
              <a:t> for cosmic evolution, </a:t>
            </a:r>
            <a:r>
              <a:rPr b="1">
                <a:solidFill>
                  <a:srgbClr val="FF2600"/>
                </a:solidFill>
              </a:rPr>
              <a:t>LHCb upgrade II</a:t>
            </a:r>
            <a:r>
              <a:t> and </a:t>
            </a:r>
            <a:r>
              <a:rPr b="1">
                <a:solidFill>
                  <a:srgbClr val="0433FF"/>
                </a:solidFill>
              </a:rPr>
              <a:t>Belle II upgrade</a:t>
            </a:r>
            <a:r>
              <a:t> for quantum imprints, and </a:t>
            </a:r>
            <a:r>
              <a:rPr b="1">
                <a:solidFill>
                  <a:srgbClr val="FF2600"/>
                </a:solidFill>
              </a:rPr>
              <a:t>US contributions to the global CTA Observatory</a:t>
            </a:r>
            <a:r>
              <a:t> for dark matter (sections 4.2, 5.2, and 4.1). </a:t>
            </a:r>
          </a:p>
          <a:p>
            <a:pPr marL="0" indent="0" algn="just" defTabSz="416052">
              <a:spcBef>
                <a:spcPts val="0"/>
              </a:spcBef>
              <a:buSzTx/>
              <a:buNone/>
              <a:defRPr sz="3640">
                <a:latin typeface="Helvetica"/>
                <a:ea typeface="Helvetica"/>
                <a:cs typeface="Helvetica"/>
                <a:sym typeface="Helvetica"/>
              </a:defRPr>
            </a:pPr>
            <a:endParaRPr/>
          </a:p>
          <a:p>
            <a:pPr marL="0" indent="0" algn="just" defTabSz="416052">
              <a:spcBef>
                <a:spcPts val="0"/>
              </a:spcBef>
              <a:buSzTx/>
              <a:buNone/>
              <a:defRPr sz="3640">
                <a:latin typeface="Helvetica"/>
                <a:ea typeface="Helvetica"/>
                <a:cs typeface="Helvetica"/>
                <a:sym typeface="Helvetica"/>
              </a:defRPr>
            </a:pPr>
            <a:r>
              <a:t>The Belle II recommendation includes contributions towards the SuperKEKB accelerator.</a:t>
            </a:r>
          </a:p>
        </p:txBody>
      </p:sp>
      <p:sp>
        <p:nvSpPr>
          <p:cNvPr id="35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57" name="Not Rank-Ordered"/>
          <p:cNvSpPr/>
          <p:nvPr/>
        </p:nvSpPr>
        <p:spPr>
          <a:xfrm>
            <a:off x="203454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
        <p:nvSpPr>
          <p:cNvPr id="358" name="Balanced Portfolio from small to large"/>
          <p:cNvSpPr txBox="1"/>
          <p:nvPr/>
        </p:nvSpPr>
        <p:spPr>
          <a:xfrm>
            <a:off x="6408102" y="2098359"/>
            <a:ext cx="11567796"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chemeClr val="accent3">
                    <a:hueOff val="914337"/>
                    <a:satOff val="31515"/>
                    <a:lumOff val="-30790"/>
                  </a:schemeClr>
                </a:solidFill>
              </a:defRPr>
            </a:lvl1pPr>
          </a:lstStyle>
          <a:p>
            <a:r>
              <a:t>Balanced Portfolio from small to large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Recommendation 4"/>
          <p:cNvSpPr txBox="1">
            <a:spLocks noGrp="1"/>
          </p:cNvSpPr>
          <p:nvPr>
            <p:ph type="title"/>
          </p:nvPr>
        </p:nvSpPr>
        <p:spPr>
          <a:prstGeom prst="rect">
            <a:avLst/>
          </a:prstGeom>
        </p:spPr>
        <p:txBody>
          <a:bodyPr/>
          <a:lstStyle/>
          <a:p>
            <a:r>
              <a:t>Recommendation 4</a:t>
            </a:r>
          </a:p>
        </p:txBody>
      </p:sp>
      <p:sp>
        <p:nvSpPr>
          <p:cNvPr id="361" name="Support a comprehensive effort to develop the resources—theoretical, computational, and technological—essential to our 20-year vision for the field. This includes an aggressive R&amp;D program that, while technologically challenging, could yield revolutionar"/>
          <p:cNvSpPr txBox="1">
            <a:spLocks noGrp="1"/>
          </p:cNvSpPr>
          <p:nvPr>
            <p:ph type="body" idx="1"/>
          </p:nvPr>
        </p:nvSpPr>
        <p:spPr>
          <a:xfrm>
            <a:off x="1689100" y="2122785"/>
            <a:ext cx="21005800" cy="10831215"/>
          </a:xfrm>
          <a:prstGeom prst="rect">
            <a:avLst/>
          </a:prstGeom>
        </p:spPr>
        <p:txBody>
          <a:bodyPr/>
          <a:lstStyle/>
          <a:p>
            <a:pPr marL="0" indent="0" algn="just" defTabSz="457200">
              <a:lnSpc>
                <a:spcPct val="150000"/>
              </a:lnSpc>
              <a:spcBef>
                <a:spcPts val="0"/>
              </a:spcBef>
              <a:buSzTx/>
              <a:buNone/>
              <a:defRPr sz="4000" b="1"/>
            </a:pPr>
            <a:r>
              <a:t>Support a comprehensive effort to develop the resources—</a:t>
            </a:r>
            <a:r>
              <a:rPr>
                <a:solidFill>
                  <a:srgbClr val="0433FF"/>
                </a:solidFill>
              </a:rPr>
              <a:t>theoretical</a:t>
            </a:r>
            <a:r>
              <a:t>, </a:t>
            </a:r>
            <a:r>
              <a:rPr>
                <a:solidFill>
                  <a:srgbClr val="FF2600"/>
                </a:solidFill>
              </a:rPr>
              <a:t>computational</a:t>
            </a:r>
            <a:r>
              <a:t>, and </a:t>
            </a:r>
            <a:r>
              <a:rPr>
                <a:solidFill>
                  <a:srgbClr val="942192"/>
                </a:solidFill>
              </a:rPr>
              <a:t>technological</a:t>
            </a:r>
            <a:r>
              <a:t>—essential to our 20-year vision for the field. This includes an aggressive R&amp;D program that, while technologically challenging, could yield revolutionary accelerator designs that chart a realistic path to a 10 TeV pCM collider. </a:t>
            </a:r>
          </a:p>
          <a:p>
            <a:pPr marL="0" indent="0" algn="just" defTabSz="457200">
              <a:lnSpc>
                <a:spcPct val="150000"/>
              </a:lnSpc>
              <a:spcBef>
                <a:spcPts val="0"/>
              </a:spcBef>
              <a:buSzTx/>
              <a:buNone/>
              <a:defRPr sz="4000" b="1"/>
            </a:pPr>
            <a:endParaRPr/>
          </a:p>
          <a:p>
            <a:pPr marL="0" indent="0" algn="just" defTabSz="457200">
              <a:lnSpc>
                <a:spcPct val="150000"/>
              </a:lnSpc>
              <a:spcBef>
                <a:spcPts val="0"/>
              </a:spcBef>
              <a:buSzTx/>
              <a:buNone/>
              <a:defRPr sz="4000"/>
            </a:pPr>
            <a:r>
              <a:t>Investing in the future of the field to fulfill this vision requires the following:</a:t>
            </a:r>
          </a:p>
        </p:txBody>
      </p:sp>
      <p:sp>
        <p:nvSpPr>
          <p:cNvPr id="36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Recommendation 4"/>
          <p:cNvSpPr txBox="1">
            <a:spLocks noGrp="1"/>
          </p:cNvSpPr>
          <p:nvPr>
            <p:ph type="title"/>
          </p:nvPr>
        </p:nvSpPr>
        <p:spPr>
          <a:prstGeom prst="rect">
            <a:avLst/>
          </a:prstGeom>
        </p:spPr>
        <p:txBody>
          <a:bodyPr anchor="t"/>
          <a:lstStyle/>
          <a:p>
            <a:r>
              <a:t>Recommendation 4</a:t>
            </a:r>
          </a:p>
        </p:txBody>
      </p:sp>
      <p:sp>
        <p:nvSpPr>
          <p:cNvPr id="365" name="Support vigorous R&amp;D toward a cost-effective 10 TeV pCM collider based on proton, muon, or possible wakefield technologies, including an evaluation of options for US siting of such a machine, with a goal of being ready to build major test facilities and "/>
          <p:cNvSpPr txBox="1">
            <a:spLocks noGrp="1"/>
          </p:cNvSpPr>
          <p:nvPr>
            <p:ph type="body" idx="1"/>
          </p:nvPr>
        </p:nvSpPr>
        <p:spPr>
          <a:xfrm>
            <a:off x="1689100" y="1836836"/>
            <a:ext cx="21005800" cy="11820328"/>
          </a:xfrm>
          <a:prstGeom prst="rect">
            <a:avLst/>
          </a:prstGeom>
        </p:spPr>
        <p:txBody>
          <a:bodyPr>
            <a:normAutofit lnSpcReduction="10000"/>
          </a:bodyPr>
          <a:lstStyle/>
          <a:p>
            <a:pPr marL="718608" indent="-718608" defTabSz="443484">
              <a:spcBef>
                <a:spcPts val="0"/>
              </a:spcBef>
              <a:buSzPct val="100000"/>
              <a:buAutoNum type="alphaLcPeriod"/>
              <a:defRPr sz="3880">
                <a:latin typeface="Helvetica"/>
                <a:ea typeface="Helvetica"/>
                <a:cs typeface="Helvetica"/>
                <a:sym typeface="Helvetica"/>
              </a:defRPr>
            </a:pPr>
            <a:r>
              <a:t>Support </a:t>
            </a:r>
            <a:r>
              <a:rPr b="1">
                <a:solidFill>
                  <a:srgbClr val="FF2600"/>
                </a:solidFill>
              </a:rPr>
              <a:t>vigorous R&amp;D toward a cost-effective 10 TeV pCM collider </a:t>
            </a:r>
            <a:r>
              <a:t>based on proton, muon, or possible wakefield technologies, including an evaluation of options for US siting of such a machine, with a goal of being ready to build </a:t>
            </a:r>
            <a:r>
              <a:rPr b="1">
                <a:solidFill>
                  <a:srgbClr val="0433FF"/>
                </a:solidFill>
              </a:rPr>
              <a:t>major test facilities and demonstrator facilities within the next 10 years</a:t>
            </a:r>
            <a:r>
              <a:t> (sections 3.2, 5.1, 6.5, and Recommendation 6).</a:t>
            </a:r>
          </a:p>
          <a:p>
            <a:pPr marL="718608" indent="-718608" defTabSz="443484">
              <a:spcBef>
                <a:spcPts val="0"/>
              </a:spcBef>
              <a:buSzPct val="100000"/>
              <a:buAutoNum type="alphaLcPeriod"/>
              <a:defRPr sz="3880">
                <a:latin typeface="Helvetica"/>
                <a:ea typeface="Helvetica"/>
                <a:cs typeface="Helvetica"/>
                <a:sym typeface="Helvetica"/>
              </a:defRPr>
            </a:pPr>
            <a:r>
              <a:t>Enhance research in </a:t>
            </a:r>
            <a:r>
              <a:rPr b="1">
                <a:solidFill>
                  <a:srgbClr val="FF2600"/>
                </a:solidFill>
              </a:rPr>
              <a:t>theory</a:t>
            </a:r>
            <a:r>
              <a:t> to propel innovation, maximize scientific impact of investments in experiments, and expand our understanding of the universe (section 6.1).</a:t>
            </a:r>
          </a:p>
          <a:p>
            <a:pPr marL="718608" indent="-718608" defTabSz="443484">
              <a:spcBef>
                <a:spcPts val="0"/>
              </a:spcBef>
              <a:buSzPct val="100000"/>
              <a:buAutoNum type="alphaLcPeriod"/>
              <a:defRPr sz="3880">
                <a:latin typeface="Helvetica"/>
                <a:ea typeface="Helvetica"/>
                <a:cs typeface="Helvetica"/>
                <a:sym typeface="Helvetica"/>
              </a:defRPr>
            </a:pPr>
            <a:r>
              <a:t>Expand the </a:t>
            </a:r>
            <a:r>
              <a:rPr b="1">
                <a:solidFill>
                  <a:srgbClr val="0433FF"/>
                </a:solidFill>
              </a:rPr>
              <a:t>General Accelerator R&amp;D (GARD)</a:t>
            </a:r>
            <a:r>
              <a:t> program within HEP, including stewardship (section 6.4). </a:t>
            </a:r>
          </a:p>
          <a:p>
            <a:pPr marL="718608" indent="-718608" defTabSz="443484">
              <a:spcBef>
                <a:spcPts val="0"/>
              </a:spcBef>
              <a:buSzPct val="100000"/>
              <a:buAutoNum type="alphaLcPeriod"/>
              <a:defRPr sz="3880">
                <a:latin typeface="Helvetica"/>
                <a:ea typeface="Helvetica"/>
                <a:cs typeface="Helvetica"/>
                <a:sym typeface="Helvetica"/>
              </a:defRPr>
            </a:pPr>
            <a:r>
              <a:t>Invest in R&amp;D in </a:t>
            </a:r>
            <a:r>
              <a:rPr b="1">
                <a:solidFill>
                  <a:srgbClr val="FF2600"/>
                </a:solidFill>
              </a:rPr>
              <a:t>instrumentation</a:t>
            </a:r>
            <a:r>
              <a:t> to develop innovative scientific tools (section 6.3). </a:t>
            </a:r>
          </a:p>
          <a:p>
            <a:pPr marL="718608" indent="-718608" defTabSz="443484">
              <a:spcBef>
                <a:spcPts val="0"/>
              </a:spcBef>
              <a:buSzPct val="100000"/>
              <a:buAutoNum type="alphaLcPeriod"/>
              <a:defRPr sz="3880">
                <a:latin typeface="Helvetica"/>
                <a:ea typeface="Helvetica"/>
                <a:cs typeface="Helvetica"/>
                <a:sym typeface="Helvetica"/>
              </a:defRPr>
            </a:pPr>
            <a:r>
              <a:t>Conduct </a:t>
            </a:r>
            <a:r>
              <a:rPr b="1">
                <a:solidFill>
                  <a:srgbClr val="0433FF"/>
                </a:solidFill>
              </a:rPr>
              <a:t>R&amp;D</a:t>
            </a:r>
            <a:r>
              <a:t> efforts to define and enable new projects in the next decade, including detectors for an e</a:t>
            </a:r>
            <a:r>
              <a:rPr baseline="31999"/>
              <a:t>+</a:t>
            </a:r>
            <a:r>
              <a:t>e</a:t>
            </a:r>
            <a:r>
              <a:rPr baseline="31999"/>
              <a:t>– </a:t>
            </a:r>
            <a:r>
              <a:rPr sz="776"/>
              <a:t> </a:t>
            </a:r>
            <a:r>
              <a:t>Higgs factory and 10 TeV pCM collider, Spec-S5, DUNE FD4, Mu2e-II, Advanced Muon Facility, and line intensity mapping (sections 3.1, 3.2, 4.2, 5.1, 5.2, and 6.3). </a:t>
            </a:r>
          </a:p>
          <a:p>
            <a:pPr marL="718608" indent="-718608" defTabSz="443484">
              <a:spcBef>
                <a:spcPts val="0"/>
              </a:spcBef>
              <a:buSzPct val="100000"/>
              <a:buAutoNum type="alphaLcPeriod"/>
              <a:defRPr sz="3880">
                <a:latin typeface="Helvetica"/>
                <a:ea typeface="Helvetica"/>
                <a:cs typeface="Helvetica"/>
                <a:sym typeface="Helvetica"/>
              </a:defRPr>
            </a:pPr>
            <a:r>
              <a:t>Support key </a:t>
            </a:r>
            <a:r>
              <a:rPr b="1">
                <a:solidFill>
                  <a:srgbClr val="FF2600"/>
                </a:solidFill>
              </a:rPr>
              <a:t>cyberinfrastructure</a:t>
            </a:r>
            <a:r>
              <a:t> components such as shared software tools and a sustained R&amp;D effort in computing, to fully exploit emerging technologies for projects. Prioritize </a:t>
            </a:r>
            <a:r>
              <a:rPr b="1">
                <a:solidFill>
                  <a:srgbClr val="0433FF"/>
                </a:solidFill>
              </a:rPr>
              <a:t>computing</a:t>
            </a:r>
            <a:r>
              <a:rPr>
                <a:solidFill>
                  <a:srgbClr val="0433FF"/>
                </a:solidFill>
              </a:rPr>
              <a:t> </a:t>
            </a:r>
            <a:r>
              <a:rPr b="1">
                <a:solidFill>
                  <a:srgbClr val="0433FF"/>
                </a:solidFill>
              </a:rPr>
              <a:t>and novel data analysis techniques</a:t>
            </a:r>
            <a:r>
              <a:t> for maximizing science across the entire field (section 6.7). </a:t>
            </a:r>
          </a:p>
          <a:p>
            <a:pPr marL="718608" indent="-718608" defTabSz="443484">
              <a:spcBef>
                <a:spcPts val="0"/>
              </a:spcBef>
              <a:buSzPct val="100000"/>
              <a:buAutoNum type="alphaLcPeriod"/>
              <a:defRPr sz="3880">
                <a:latin typeface="Helvetica"/>
                <a:ea typeface="Helvetica"/>
                <a:cs typeface="Helvetica"/>
                <a:sym typeface="Helvetica"/>
              </a:defRPr>
            </a:pPr>
            <a:r>
              <a:t>Develop plans for improving the </a:t>
            </a:r>
            <a:r>
              <a:rPr b="1">
                <a:solidFill>
                  <a:srgbClr val="FF2600"/>
                </a:solidFill>
              </a:rPr>
              <a:t>Fermilab accelerator complex</a:t>
            </a:r>
            <a:r>
              <a:t> that are consistent with the long-term vision of this report, including neutrinos, flavor, and a 10 TeV pCM collider (section 6.6).</a:t>
            </a:r>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67" name="Not Rank-Ordered"/>
          <p:cNvSpPr/>
          <p:nvPr/>
        </p:nvSpPr>
        <p:spPr>
          <a:xfrm>
            <a:off x="203454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
        <p:nvSpPr>
          <p:cNvPr id="368" name="Investment in the future"/>
          <p:cNvSpPr txBox="1"/>
          <p:nvPr/>
        </p:nvSpPr>
        <p:spPr>
          <a:xfrm>
            <a:off x="8542019" y="1539559"/>
            <a:ext cx="7299961"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chemeClr val="accent3">
                    <a:hueOff val="914337"/>
                    <a:satOff val="31515"/>
                    <a:lumOff val="-30790"/>
                  </a:schemeClr>
                </a:solidFill>
              </a:defRPr>
            </a:lvl1pPr>
          </a:lstStyle>
          <a:p>
            <a:r>
              <a:t>Investment in the future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commendation 6"/>
          <p:cNvSpPr txBox="1">
            <a:spLocks noGrp="1"/>
          </p:cNvSpPr>
          <p:nvPr>
            <p:ph type="title"/>
          </p:nvPr>
        </p:nvSpPr>
        <p:spPr>
          <a:prstGeom prst="rect">
            <a:avLst/>
          </a:prstGeom>
        </p:spPr>
        <p:txBody>
          <a:bodyPr anchor="b"/>
          <a:lstStyle/>
          <a:p>
            <a:r>
              <a:t>Recommendation 6</a:t>
            </a:r>
          </a:p>
        </p:txBody>
      </p:sp>
      <p:sp>
        <p:nvSpPr>
          <p:cNvPr id="371" name="Convene a targeted panel with broad membership across particle physics later this decade that makes decisions on the US accelerator-based program at the time when major decisions concerning an off-shore Higgs factory are expected, and/or significant adju"/>
          <p:cNvSpPr txBox="1">
            <a:spLocks noGrp="1"/>
          </p:cNvSpPr>
          <p:nvPr>
            <p:ph type="body" idx="1"/>
          </p:nvPr>
        </p:nvSpPr>
        <p:spPr>
          <a:prstGeom prst="rect">
            <a:avLst/>
          </a:prstGeom>
        </p:spPr>
        <p:txBody>
          <a:bodyPr>
            <a:normAutofit lnSpcReduction="10000"/>
          </a:bodyPr>
          <a:lstStyle/>
          <a:p>
            <a:pPr marL="0" indent="0" algn="just" defTabSz="443484">
              <a:spcBef>
                <a:spcPts val="0"/>
              </a:spcBef>
              <a:buSzTx/>
              <a:buNone/>
              <a:defRPr sz="3880" b="1"/>
            </a:pPr>
            <a:r>
              <a:t>Convene a </a:t>
            </a:r>
            <a:r>
              <a:rPr>
                <a:solidFill>
                  <a:srgbClr val="0433FF"/>
                </a:solidFill>
              </a:rPr>
              <a:t>targeted panel</a:t>
            </a:r>
            <a:r>
              <a:t> with broad membership across particle physics later this decade that makes </a:t>
            </a:r>
            <a:r>
              <a:rPr>
                <a:solidFill>
                  <a:srgbClr val="0433FF"/>
                </a:solidFill>
              </a:rPr>
              <a:t>decisions on the US accelerator-based program</a:t>
            </a:r>
            <a:r>
              <a:t> at the time when major decisions concerning an off-shore Higgs factory are expected, and/or significant adjustments within the accelerator- based R&amp;D portfolio are likely to be needed. A plan for the Fermilab accelerator complex consistent with the long-term vision in this report should also be reviewed.</a:t>
            </a:r>
            <a:endParaRPr>
              <a:latin typeface="Times Roman"/>
              <a:ea typeface="Times Roman"/>
              <a:cs typeface="Times Roman"/>
              <a:sym typeface="Times Roman"/>
            </a:endParaRPr>
          </a:p>
          <a:p>
            <a:pPr marL="0" indent="0" algn="just" defTabSz="443484">
              <a:spcBef>
                <a:spcPts val="1900"/>
              </a:spcBef>
              <a:buSzTx/>
              <a:buNone/>
              <a:defRPr sz="3880"/>
            </a:pPr>
            <a:r>
              <a:t>The panel would consider the following: </a:t>
            </a:r>
            <a:endParaRPr>
              <a:latin typeface="Times Roman"/>
              <a:ea typeface="Times Roman"/>
              <a:cs typeface="Times Roman"/>
              <a:sym typeface="Times Roman"/>
            </a:endParaRPr>
          </a:p>
          <a:p>
            <a:pPr marL="443484" indent="-307975" algn="just" defTabSz="443484">
              <a:spcBef>
                <a:spcPts val="1900"/>
              </a:spcBef>
              <a:buSzPct val="100000"/>
              <a:buFont typeface="Helvetica Neue"/>
              <a:buAutoNum type="arabicPeriod"/>
              <a:defRPr sz="3880"/>
            </a:pPr>
            <a:r>
              <a:t>The level and nature of </a:t>
            </a:r>
            <a:r>
              <a:rPr b="1">
                <a:solidFill>
                  <a:srgbClr val="FF2600"/>
                </a:solidFill>
              </a:rPr>
              <a:t>US contribution in a specific Higgs factory</a:t>
            </a:r>
            <a:r>
              <a:t> including an evaluation of the associated schedule, budget, and risks once crucial information becomes available.</a:t>
            </a:r>
          </a:p>
          <a:p>
            <a:pPr marL="443484" indent="-307975" algn="just" defTabSz="443484">
              <a:spcBef>
                <a:spcPts val="1900"/>
              </a:spcBef>
              <a:buSzPct val="100000"/>
              <a:buFont typeface="Helvetica Neue"/>
              <a:buAutoNum type="arabicPeriod"/>
              <a:defRPr sz="3880"/>
            </a:pPr>
            <a:r>
              <a:t>Mid- and large-scale </a:t>
            </a:r>
            <a:r>
              <a:rPr b="1">
                <a:solidFill>
                  <a:srgbClr val="0433FF"/>
                </a:solidFill>
              </a:rPr>
              <a:t>test and demonstrator </a:t>
            </a:r>
            <a:r>
              <a:rPr b="1">
                <a:solidFill>
                  <a:srgbClr val="0061FE"/>
                </a:solidFill>
              </a:rPr>
              <a:t>facilities</a:t>
            </a:r>
            <a:r>
              <a:t> in the accelerator and collider R&amp;D portfolios.</a:t>
            </a:r>
          </a:p>
          <a:p>
            <a:pPr marL="443484" indent="-307975" algn="just" defTabSz="443484">
              <a:spcBef>
                <a:spcPts val="1900"/>
              </a:spcBef>
              <a:buSzPct val="100000"/>
              <a:buFont typeface="Helvetica Neue"/>
              <a:buAutoNum type="arabicPeriod"/>
              <a:defRPr sz="3880"/>
            </a:pPr>
            <a:r>
              <a:t>A plan for the evolution of the </a:t>
            </a:r>
            <a:r>
              <a:rPr b="1">
                <a:solidFill>
                  <a:srgbClr val="FF2600"/>
                </a:solidFill>
              </a:rPr>
              <a:t>Fermilab accelerator complex</a:t>
            </a:r>
            <a:r>
              <a:t> consistent with the longterm vision in this report, which may commence construction in the event of a more favorable budget situation.</a:t>
            </a:r>
          </a:p>
        </p:txBody>
      </p:sp>
      <p:sp>
        <p:nvSpPr>
          <p:cNvPr id="37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73" name="Mechanism for decision making"/>
          <p:cNvSpPr txBox="1"/>
          <p:nvPr/>
        </p:nvSpPr>
        <p:spPr>
          <a:xfrm>
            <a:off x="7400702" y="2307725"/>
            <a:ext cx="9582596" cy="845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3">
                    <a:hueOff val="914337"/>
                    <a:satOff val="31515"/>
                    <a:lumOff val="-30790"/>
                  </a:schemeClr>
                </a:solidFill>
              </a:defRPr>
            </a:lvl1pPr>
          </a:lstStyle>
          <a:p>
            <a:r>
              <a:t>Mechanism for decision making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2.3 The Path to a 10 TeV pCM"/>
          <p:cNvSpPr txBox="1">
            <a:spLocks noGrp="1"/>
          </p:cNvSpPr>
          <p:nvPr>
            <p:ph type="title"/>
          </p:nvPr>
        </p:nvSpPr>
        <p:spPr>
          <a:prstGeom prst="rect">
            <a:avLst/>
          </a:prstGeom>
        </p:spPr>
        <p:txBody>
          <a:bodyPr/>
          <a:lstStyle>
            <a:lvl1pPr>
              <a:defRPr sz="10000">
                <a:solidFill>
                  <a:schemeClr val="accent1">
                    <a:lumOff val="-13575"/>
                  </a:schemeClr>
                </a:solidFill>
              </a:defRPr>
            </a:lvl1pPr>
          </a:lstStyle>
          <a:p>
            <a:r>
              <a:t>2.3 The Path to a 10 TeV pCM</a:t>
            </a:r>
          </a:p>
        </p:txBody>
      </p:sp>
      <p:sp>
        <p:nvSpPr>
          <p:cNvPr id="376" name="Realization of a future collider will require resources at a global scale and will be built through a world-wide collaborative effort where decisions will be taken collectively from the outset by the partners. This differs from current and past internati"/>
          <p:cNvSpPr txBox="1">
            <a:spLocks noGrp="1"/>
          </p:cNvSpPr>
          <p:nvPr>
            <p:ph type="body" idx="1"/>
          </p:nvPr>
        </p:nvSpPr>
        <p:spPr>
          <a:prstGeom prst="rect">
            <a:avLst/>
          </a:prstGeom>
        </p:spPr>
        <p:txBody>
          <a:bodyPr/>
          <a:lstStyle/>
          <a:p>
            <a:pPr marL="0" indent="0" algn="just" defTabSz="379475">
              <a:spcBef>
                <a:spcPts val="0"/>
              </a:spcBef>
              <a:buSzTx/>
              <a:buNone/>
              <a:defRPr sz="3320"/>
            </a:pPr>
            <a:r>
              <a:t>Realization of a future collider will require resources at a global scale and will be built through a world-wide collaborative effort where decisions will be taken collectively from the outset by the partners. This differs from current and past international projects in particle physics, where individual laboratories started projects that were later joined by other laboratories. The proposed program aligns with </a:t>
            </a:r>
            <a:r>
              <a:rPr b="1">
                <a:solidFill>
                  <a:srgbClr val="FF2600"/>
                </a:solidFill>
              </a:rPr>
              <a:t>the long-term ambition of hosting a major international collider facility in the US, leading the global effort</a:t>
            </a:r>
            <a:r>
              <a:t> to understand the fundamental nature of the universe. </a:t>
            </a:r>
          </a:p>
          <a:p>
            <a:pPr marL="0" indent="0" algn="just" defTabSz="379475">
              <a:spcBef>
                <a:spcPts val="0"/>
              </a:spcBef>
              <a:buSzTx/>
              <a:buNone/>
              <a:defRPr sz="3320"/>
            </a:pPr>
            <a:r>
              <a:rPr>
                <a:latin typeface="Times Roman"/>
                <a:ea typeface="Times Roman"/>
                <a:cs typeface="Times Roman"/>
                <a:sym typeface="Times Roman"/>
              </a:rPr>
              <a:t>…</a:t>
            </a:r>
          </a:p>
          <a:p>
            <a:pPr marL="0" indent="0" algn="just" defTabSz="379475">
              <a:spcBef>
                <a:spcPts val="0"/>
              </a:spcBef>
              <a:buSzTx/>
              <a:buNone/>
              <a:defRPr sz="3320"/>
            </a:pPr>
            <a:r>
              <a:t>In particular, a muon collider presents an attractive option both for technological innovation and for bringing energy frontier colliders back to the US. The footprint of </a:t>
            </a:r>
            <a:r>
              <a:rPr b="1">
                <a:solidFill>
                  <a:srgbClr val="0433FF"/>
                </a:solidFill>
              </a:rPr>
              <a:t>a 10 TeV pCM muon collider is almost exactly the size of the Fermilab campus</a:t>
            </a:r>
            <a:r>
              <a:t>. A muon collider would rely on a powerful multi-megawatt proton driver delivering very intense and short beam pulses to a target, resulting in the production of pions, which in turn decay into muons. This cloud of muons needs to be captured and cooled before the bulk of the muons have decayed. Once cooled into a beam, fast acceleration is required to further suppress decay losses. </a:t>
            </a:r>
          </a:p>
          <a:p>
            <a:pPr marL="0" indent="0" algn="just" defTabSz="379475">
              <a:spcBef>
                <a:spcPts val="0"/>
              </a:spcBef>
              <a:buSzTx/>
              <a:buNone/>
              <a:defRPr sz="3320"/>
            </a:pPr>
            <a:r>
              <a:t>…</a:t>
            </a:r>
          </a:p>
          <a:p>
            <a:pPr marL="0" indent="0" algn="just" defTabSz="379475">
              <a:spcBef>
                <a:spcPts val="0"/>
              </a:spcBef>
              <a:buSzTx/>
              <a:buNone/>
              <a:defRPr sz="3320"/>
            </a:pPr>
            <a:r>
              <a:t>Although </a:t>
            </a:r>
            <a:r>
              <a:rPr b="1">
                <a:solidFill>
                  <a:srgbClr val="FF2600"/>
                </a:solidFill>
              </a:rPr>
              <a:t>we do not know if a muon collider is ultimately feasible</a:t>
            </a:r>
            <a:r>
              <a:t>, the road toward it leads from current Fermilab strengths and capabilities to </a:t>
            </a:r>
            <a:r>
              <a:rPr b="1">
                <a:solidFill>
                  <a:srgbClr val="0433FF"/>
                </a:solidFill>
              </a:rPr>
              <a:t>a series of proton beam improvements and neutrino beam facilities</a:t>
            </a:r>
            <a:r>
              <a:t>, each producing world-class science while performing critical R&amp;D towards a muon collider. At the end of the path is an unparalleled global facility on US soil. </a:t>
            </a:r>
            <a:r>
              <a:rPr b="1">
                <a:solidFill>
                  <a:srgbClr val="FF2600"/>
                </a:solidFill>
              </a:rPr>
              <a:t>This is our Muon Shot.</a:t>
            </a:r>
          </a:p>
        </p:txBody>
      </p:sp>
      <p:sp>
        <p:nvSpPr>
          <p:cNvPr id="37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2.5  International and Inter-Agency Partnerships"/>
          <p:cNvSpPr txBox="1">
            <a:spLocks noGrp="1"/>
          </p:cNvSpPr>
          <p:nvPr>
            <p:ph type="title"/>
          </p:nvPr>
        </p:nvSpPr>
        <p:spPr>
          <a:xfrm>
            <a:off x="2273300" y="355600"/>
            <a:ext cx="21005800" cy="2286000"/>
          </a:xfrm>
          <a:prstGeom prst="rect">
            <a:avLst/>
          </a:prstGeom>
        </p:spPr>
        <p:txBody>
          <a:bodyPr/>
          <a:lstStyle>
            <a:lvl1pPr algn="r" defTabSz="520065">
              <a:defRPr sz="7056">
                <a:solidFill>
                  <a:srgbClr val="0433FF"/>
                </a:solidFill>
              </a:defRPr>
            </a:lvl1pPr>
          </a:lstStyle>
          <a:p>
            <a:r>
              <a:t>2.5  International and Inter-Agency Partnerships</a:t>
            </a:r>
          </a:p>
        </p:txBody>
      </p:sp>
      <p:sp>
        <p:nvSpPr>
          <p:cNvPr id="380" name="In the case of the Higgs factory, crucial decisions must be made in consultation with potential international partners. The FCC-ee feasibility study is expected to be completed by 2025 and will be followed by a European Strategy Group update and a CERN c"/>
          <p:cNvSpPr txBox="1">
            <a:spLocks noGrp="1"/>
          </p:cNvSpPr>
          <p:nvPr>
            <p:ph type="body" idx="1"/>
          </p:nvPr>
        </p:nvSpPr>
        <p:spPr>
          <a:xfrm>
            <a:off x="1689100" y="1283940"/>
            <a:ext cx="21005800" cy="12926120"/>
          </a:xfrm>
          <a:prstGeom prst="rect">
            <a:avLst/>
          </a:prstGeom>
        </p:spPr>
        <p:txBody>
          <a:bodyPr/>
          <a:lstStyle/>
          <a:p>
            <a:pPr marL="0" indent="0" algn="just" defTabSz="457200">
              <a:spcBef>
                <a:spcPts val="0"/>
              </a:spcBef>
              <a:buSzTx/>
              <a:buNone/>
              <a:defRPr sz="4000">
                <a:latin typeface="Helvetica"/>
                <a:ea typeface="Helvetica"/>
                <a:cs typeface="Helvetica"/>
                <a:sym typeface="Helvetica"/>
              </a:defRPr>
            </a:pPr>
            <a:r>
              <a:t>In the case of the Higgs factory, crucial decisions must be made in consultation with potential international partners. The FCC-ee feasibility study is expected to be completed by 2025 and will be followed by a European Strategy Group update and a CERN council decision on the 2028 timescale. The ILC design is technically ready and awaiting a formulation as a global project. </a:t>
            </a:r>
            <a:r>
              <a:rPr b="1">
                <a:solidFill>
                  <a:srgbClr val="FF2600"/>
                </a:solidFill>
              </a:rPr>
              <a:t>A dedicated panel should review the plan for a specific Higgs factory once it is deemed feasible and well-defined;</a:t>
            </a:r>
            <a:r>
              <a:t> evaluate the schedule, budget and risks of US participation; and give recommendations to the US funding agencies later this decade (Recommendation 6). When a clear choice for a specific Higgs factory emerges, US efforts will focus on that project, and R&amp;D related to other Higgs factory projects would ramp down.</a:t>
            </a:r>
          </a:p>
          <a:p>
            <a:pPr marL="0" indent="0" algn="just" defTabSz="457200">
              <a:spcBef>
                <a:spcPts val="0"/>
              </a:spcBef>
              <a:buSzTx/>
              <a:buNone/>
              <a:defRPr sz="4000">
                <a:latin typeface="Helvetica"/>
                <a:ea typeface="Helvetica"/>
                <a:cs typeface="Helvetica"/>
                <a:sym typeface="Helvetica"/>
              </a:defRPr>
            </a:pPr>
            <a:r>
              <a:t> </a:t>
            </a:r>
          </a:p>
          <a:p>
            <a:pPr marL="0" indent="0" algn="just" defTabSz="457200">
              <a:spcBef>
                <a:spcPts val="0"/>
              </a:spcBef>
              <a:buSzTx/>
              <a:buNone/>
              <a:defRPr sz="4000">
                <a:latin typeface="Helvetica"/>
                <a:ea typeface="Helvetica"/>
                <a:cs typeface="Helvetica"/>
                <a:sym typeface="Helvetica"/>
              </a:defRPr>
            </a:pPr>
            <a:r>
              <a:t>Parallel to the R&amp;D for a Higgs factory, </a:t>
            </a:r>
            <a:r>
              <a:rPr b="1">
                <a:solidFill>
                  <a:srgbClr val="0433FF"/>
                </a:solidFill>
              </a:rPr>
              <a:t>the US R&amp;D effort should develop a 10 TeV pCM collider (design and technology)</a:t>
            </a:r>
            <a:r>
              <a:t>, such as a muon collider, a proton collider, or possibly an electron-positron collider based on wakefield technology. The US should participate in the International Muon Collider Collaboration (IMCC) and take a leading role in defining a reference design. We note that there are many synergies between muon and proton colliders, especially in the area of development of high-field magnets. R&amp;D efforts in the next 5-year timescale will define the scope of test facilities for later in the decade, paving the way for initiating </a:t>
            </a:r>
            <a:r>
              <a:rPr b="1">
                <a:solidFill>
                  <a:srgbClr val="FF2600"/>
                </a:solidFill>
              </a:rPr>
              <a:t>demonstrator facilities within a 10-year timescale</a:t>
            </a:r>
            <a:r>
              <a:t> (Recommendation 6).</a:t>
            </a:r>
          </a:p>
        </p:txBody>
      </p:sp>
      <p:sp>
        <p:nvSpPr>
          <p:cNvPr id="38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0.jpeg" descr="0.jpeg"/>
          <p:cNvPicPr>
            <a:picLocks noChangeAspect="1"/>
          </p:cNvPicPr>
          <p:nvPr/>
        </p:nvPicPr>
        <p:blipFill>
          <a:blip r:embed="rId2"/>
          <a:srcRect t="7791" b="34081"/>
          <a:stretch>
            <a:fillRect/>
          </a:stretch>
        </p:blipFill>
        <p:spPr>
          <a:xfrm>
            <a:off x="7756326" y="-215900"/>
            <a:ext cx="18233689" cy="13716000"/>
          </a:xfrm>
          <a:prstGeom prst="rect">
            <a:avLst/>
          </a:prstGeom>
          <a:ln w="12700">
            <a:miter lim="400000"/>
          </a:ln>
        </p:spPr>
      </p:pic>
      <p:sp>
        <p:nvSpPr>
          <p:cNvPr id="384" name="Difficult…"/>
          <p:cNvSpPr txBox="1">
            <a:spLocks noGrp="1"/>
          </p:cNvSpPr>
          <p:nvPr>
            <p:ph type="title"/>
          </p:nvPr>
        </p:nvSpPr>
        <p:spPr>
          <a:prstGeom prst="rect">
            <a:avLst/>
          </a:prstGeom>
        </p:spPr>
        <p:txBody>
          <a:bodyPr/>
          <a:lstStyle/>
          <a:p>
            <a:pPr algn="l"/>
            <a:r>
              <a:t>Difficult </a:t>
            </a:r>
          </a:p>
          <a:p>
            <a:pPr algn="l"/>
            <a:r>
              <a:t>Choices</a:t>
            </a:r>
          </a:p>
        </p:txBody>
      </p:sp>
      <p:sp>
        <p:nvSpPr>
          <p:cNvPr id="385" name="Double-click to edit"/>
          <p:cNvSpPr txBox="1">
            <a:spLocks noGrp="1"/>
          </p:cNvSpPr>
          <p:nvPr>
            <p:ph type="body" sz="quarter" idx="1"/>
          </p:nvPr>
        </p:nvSpPr>
        <p:spPr>
          <a:prstGeom prst="rect">
            <a:avLst/>
          </a:prstGeom>
        </p:spPr>
        <p:txBody>
          <a:bodyPr/>
          <a:lstStyle/>
          <a:p>
            <a:endParaRPr/>
          </a:p>
        </p:txBody>
      </p:sp>
      <p:sp>
        <p:nvSpPr>
          <p:cNvPr id="38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87" name="Rounded Rectangle"/>
          <p:cNvSpPr/>
          <p:nvPr/>
        </p:nvSpPr>
        <p:spPr>
          <a:xfrm>
            <a:off x="9507934" y="3362771"/>
            <a:ext cx="3491013" cy="939007"/>
          </a:xfrm>
          <a:custGeom>
            <a:avLst/>
            <a:gdLst/>
            <a:ahLst/>
            <a:cxnLst>
              <a:cxn ang="0">
                <a:pos x="wd2" y="hd2"/>
              </a:cxn>
              <a:cxn ang="5400000">
                <a:pos x="wd2" y="hd2"/>
              </a:cxn>
              <a:cxn ang="10800000">
                <a:pos x="wd2" y="hd2"/>
              </a:cxn>
              <a:cxn ang="16200000">
                <a:pos x="wd2" y="hd2"/>
              </a:cxn>
            </a:cxnLst>
            <a:rect l="0" t="0" r="r" b="b"/>
            <a:pathLst>
              <a:path w="21600" h="21600" extrusionOk="0">
                <a:moveTo>
                  <a:pt x="19798" y="0"/>
                </a:moveTo>
                <a:lnTo>
                  <a:pt x="1802" y="0"/>
                </a:lnTo>
                <a:cubicBezTo>
                  <a:pt x="1273" y="0"/>
                  <a:pt x="956" y="0"/>
                  <a:pt x="744" y="328"/>
                </a:cubicBezTo>
                <a:cubicBezTo>
                  <a:pt x="439" y="741"/>
                  <a:pt x="199" y="1634"/>
                  <a:pt x="88" y="2767"/>
                </a:cubicBezTo>
                <a:cubicBezTo>
                  <a:pt x="0" y="3554"/>
                  <a:pt x="0" y="4733"/>
                  <a:pt x="0" y="6699"/>
                </a:cubicBezTo>
                <a:lnTo>
                  <a:pt x="0" y="14901"/>
                </a:lnTo>
                <a:cubicBezTo>
                  <a:pt x="0" y="16867"/>
                  <a:pt x="0" y="18046"/>
                  <a:pt x="88" y="18833"/>
                </a:cubicBezTo>
                <a:cubicBezTo>
                  <a:pt x="199" y="19966"/>
                  <a:pt x="439" y="20859"/>
                  <a:pt x="744" y="21272"/>
                </a:cubicBezTo>
                <a:cubicBezTo>
                  <a:pt x="956" y="21600"/>
                  <a:pt x="1273" y="21600"/>
                  <a:pt x="1802" y="21600"/>
                </a:cubicBezTo>
                <a:lnTo>
                  <a:pt x="19798" y="21600"/>
                </a:lnTo>
                <a:cubicBezTo>
                  <a:pt x="20327" y="21600"/>
                  <a:pt x="20644" y="21600"/>
                  <a:pt x="20856" y="21272"/>
                </a:cubicBezTo>
                <a:cubicBezTo>
                  <a:pt x="21161" y="20859"/>
                  <a:pt x="21401" y="19966"/>
                  <a:pt x="21512" y="18833"/>
                </a:cubicBezTo>
                <a:cubicBezTo>
                  <a:pt x="21600" y="18046"/>
                  <a:pt x="21600" y="16867"/>
                  <a:pt x="21600" y="14901"/>
                </a:cubicBezTo>
                <a:lnTo>
                  <a:pt x="21600" y="6699"/>
                </a:lnTo>
                <a:cubicBezTo>
                  <a:pt x="21600" y="4733"/>
                  <a:pt x="21600" y="3554"/>
                  <a:pt x="21512" y="2767"/>
                </a:cubicBezTo>
                <a:cubicBezTo>
                  <a:pt x="21401" y="1634"/>
                  <a:pt x="21161" y="741"/>
                  <a:pt x="20856" y="328"/>
                </a:cubicBezTo>
                <a:cubicBezTo>
                  <a:pt x="20644" y="0"/>
                  <a:pt x="20327" y="0"/>
                  <a:pt x="19798" y="0"/>
                </a:cubicBezTo>
                <a:close/>
              </a:path>
            </a:pathLst>
          </a:cu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Development since P5"/>
          <p:cNvSpPr txBox="1">
            <a:spLocks noGrp="1"/>
          </p:cNvSpPr>
          <p:nvPr>
            <p:ph type="title"/>
          </p:nvPr>
        </p:nvSpPr>
        <p:spPr>
          <a:prstGeom prst="rect">
            <a:avLst/>
          </a:prstGeom>
        </p:spPr>
        <p:txBody>
          <a:bodyPr/>
          <a:lstStyle/>
          <a:p>
            <a:r>
              <a:t>Development since P5</a:t>
            </a:r>
          </a:p>
        </p:txBody>
      </p:sp>
      <p:sp>
        <p:nvSpPr>
          <p:cNvPr id="390" name="DOE and NSF created the Higgs Factory Coordination Consortium (HFCC)…"/>
          <p:cNvSpPr txBox="1">
            <a:spLocks noGrp="1"/>
          </p:cNvSpPr>
          <p:nvPr>
            <p:ph type="body" idx="1"/>
          </p:nvPr>
        </p:nvSpPr>
        <p:spPr>
          <a:prstGeom prst="rect">
            <a:avLst/>
          </a:prstGeom>
        </p:spPr>
        <p:txBody>
          <a:bodyPr>
            <a:normAutofit lnSpcReduction="10000"/>
          </a:bodyPr>
          <a:lstStyle/>
          <a:p>
            <a:pPr marL="565150" indent="-565150" defTabSz="734694">
              <a:spcBef>
                <a:spcPts val="0"/>
              </a:spcBef>
              <a:defRPr sz="4272"/>
            </a:pPr>
            <a:r>
              <a:t>DOE and NSF created the </a:t>
            </a:r>
            <a:r>
              <a:rPr>
                <a:solidFill>
                  <a:srgbClr val="0433FF"/>
                </a:solidFill>
              </a:rPr>
              <a:t>Higgs Factory Coordination Consortium (HFCC)</a:t>
            </a:r>
            <a:endParaRPr>
              <a:solidFill>
                <a:srgbClr val="FF2600"/>
              </a:solidFill>
            </a:endParaRPr>
          </a:p>
          <a:p>
            <a:pPr marL="565150" indent="-565150" defTabSz="734694">
              <a:spcBef>
                <a:spcPts val="0"/>
              </a:spcBef>
              <a:defRPr sz="4272"/>
            </a:pPr>
            <a:r>
              <a:rPr>
                <a:solidFill>
                  <a:srgbClr val="FF2600"/>
                </a:solidFill>
              </a:rPr>
              <a:t>US-CERN Statement of Intent signed</a:t>
            </a:r>
          </a:p>
          <a:p>
            <a:pPr marL="565150" indent="-565150" defTabSz="734694">
              <a:spcBef>
                <a:spcPts val="0"/>
              </a:spcBef>
              <a:defRPr sz="4272"/>
            </a:pPr>
            <a:r>
              <a:t>Later in this decade, the funding agencies intend to form </a:t>
            </a:r>
            <a:r>
              <a:rPr>
                <a:solidFill>
                  <a:srgbClr val="0433FF"/>
                </a:solidFill>
              </a:rPr>
              <a:t>three</a:t>
            </a:r>
            <a:r>
              <a:t> </a:t>
            </a:r>
            <a:r>
              <a:rPr>
                <a:solidFill>
                  <a:srgbClr val="0433FF"/>
                </a:solidFill>
              </a:rPr>
              <a:t>dedicated panels</a:t>
            </a:r>
            <a:r>
              <a:t> to implement Recommendation 6. These panels will determine 1. the US commitment to a Higgs factory, 2. iterate the roadmap for technical R&amp;D, and 3. develop long-term strategies for the Fermilab accelerator complex.</a:t>
            </a:r>
          </a:p>
          <a:p>
            <a:pPr marL="565150" indent="-565150" defTabSz="734694">
              <a:spcBef>
                <a:spcPts val="0"/>
              </a:spcBef>
              <a:defRPr sz="4272"/>
            </a:pPr>
            <a:r>
              <a:t>The formation of a </a:t>
            </a:r>
            <a:r>
              <a:rPr>
                <a:solidFill>
                  <a:srgbClr val="FF40FF"/>
                </a:solidFill>
              </a:rPr>
              <a:t>US Muon Collider Collaboration</a:t>
            </a:r>
          </a:p>
          <a:p>
            <a:pPr marL="565150" indent="-565150" defTabSz="734694">
              <a:spcBef>
                <a:spcPts val="0"/>
              </a:spcBef>
              <a:defRPr sz="4272"/>
            </a:pPr>
            <a:r>
              <a:t>A </a:t>
            </a:r>
            <a:r>
              <a:rPr>
                <a:solidFill>
                  <a:srgbClr val="FF2600"/>
                </a:solidFill>
              </a:rPr>
              <a:t>10 TeV Wakefield Collider Design Study</a:t>
            </a:r>
          </a:p>
          <a:p>
            <a:pPr marL="565150" indent="-565150" defTabSz="734694">
              <a:spcBef>
                <a:spcPts val="0"/>
              </a:spcBef>
              <a:defRPr sz="4272"/>
            </a:pPr>
            <a:r>
              <a:t>NSF will not move the original CMB-S4 proposal to the next stage. Following NSF/DOE instructions, the CMB-S4 collaboration presented a </a:t>
            </a:r>
            <a:r>
              <a:rPr>
                <a:solidFill>
                  <a:srgbClr val="0433FF"/>
                </a:solidFill>
              </a:rPr>
              <a:t>revised</a:t>
            </a:r>
            <a:r>
              <a:t> </a:t>
            </a:r>
            <a:r>
              <a:rPr>
                <a:solidFill>
                  <a:srgbClr val="0433FF"/>
                </a:solidFill>
              </a:rPr>
              <a:t>proposal with new telescopes only in Chile</a:t>
            </a:r>
            <a:r>
              <a:t> and </a:t>
            </a:r>
            <a:r>
              <a:rPr>
                <a:solidFill>
                  <a:srgbClr val="FF2600"/>
                </a:solidFill>
              </a:rPr>
              <a:t>working with SO and SPO</a:t>
            </a:r>
            <a:r>
              <a:t>. Community is advocating for improvements to South Pole infrastructure both for CMB-S4 and Ice-Cube</a:t>
            </a:r>
          </a:p>
          <a:p>
            <a:pPr marL="565150" indent="-565150" defTabSz="734694">
              <a:spcBef>
                <a:spcPts val="0"/>
              </a:spcBef>
              <a:defRPr sz="4272"/>
            </a:pPr>
            <a:r>
              <a:t>Active discussion of the potential host country for the G3 dark matter direct detection.</a:t>
            </a:r>
          </a:p>
        </p:txBody>
      </p:sp>
      <p:sp>
        <p:nvSpPr>
          <p:cNvPr id="39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Double-click to edit"/>
          <p:cNvSpPr txBox="1">
            <a:spLocks noGrp="1"/>
          </p:cNvSpPr>
          <p:nvPr>
            <p:ph type="title"/>
          </p:nvPr>
        </p:nvSpPr>
        <p:spPr>
          <a:prstGeom prst="rect">
            <a:avLst/>
          </a:prstGeom>
        </p:spPr>
        <p:txBody>
          <a:bodyPr/>
          <a:lstStyle/>
          <a:p>
            <a:endParaRPr/>
          </a:p>
        </p:txBody>
      </p:sp>
      <p:sp>
        <p:nvSpPr>
          <p:cNvPr id="394" name="Double-click to edit"/>
          <p:cNvSpPr txBox="1">
            <a:spLocks noGrp="1"/>
          </p:cNvSpPr>
          <p:nvPr>
            <p:ph type="body" idx="1"/>
          </p:nvPr>
        </p:nvSpPr>
        <p:spPr>
          <a:prstGeom prst="rect">
            <a:avLst/>
          </a:prstGeom>
        </p:spPr>
        <p:txBody>
          <a:bodyPr/>
          <a:lstStyle/>
          <a:p>
            <a:endParaRPr/>
          </a:p>
        </p:txBody>
      </p:sp>
      <p:pic>
        <p:nvPicPr>
          <p:cNvPr id="395" name="Image" descr="Image"/>
          <p:cNvPicPr>
            <a:picLocks noChangeAspect="1"/>
          </p:cNvPicPr>
          <p:nvPr/>
        </p:nvPicPr>
        <p:blipFill>
          <a:blip r:embed="rId2"/>
          <a:stretch>
            <a:fillRect/>
          </a:stretch>
        </p:blipFill>
        <p:spPr>
          <a:xfrm>
            <a:off x="0" y="-1041400"/>
            <a:ext cx="24384001" cy="18288000"/>
          </a:xfrm>
          <a:prstGeom prst="rect">
            <a:avLst/>
          </a:prstGeom>
          <a:ln w="12700">
            <a:miter lim="400000"/>
          </a:ln>
        </p:spPr>
      </p:pic>
      <p:sp>
        <p:nvSpPr>
          <p:cNvPr id="396" name="Viviana Cavaliere"/>
          <p:cNvSpPr txBox="1"/>
          <p:nvPr/>
        </p:nvSpPr>
        <p:spPr>
          <a:xfrm>
            <a:off x="11374406" y="8039099"/>
            <a:ext cx="1889188"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a:solidFill>
                  <a:srgbClr val="FF2600"/>
                </a:solidFill>
                <a:latin typeface="Helvetica"/>
                <a:ea typeface="Helvetica"/>
                <a:cs typeface="Helvetica"/>
                <a:sym typeface="Helvetica"/>
              </a:defRPr>
            </a:lvl1pPr>
          </a:lstStyle>
          <a:p>
            <a:r>
              <a:t>Viviana Cavaliere</a:t>
            </a:r>
          </a:p>
        </p:txBody>
      </p:sp>
      <p:sp>
        <p:nvSpPr>
          <p:cNvPr id="397" name="Slide by Viviana Cavaliere"/>
          <p:cNvSpPr txBox="1"/>
          <p:nvPr/>
        </p:nvSpPr>
        <p:spPr>
          <a:xfrm>
            <a:off x="19243643" y="12522199"/>
            <a:ext cx="5123013"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0">
                <a:solidFill>
                  <a:srgbClr val="FF2600"/>
                </a:solidFill>
                <a:latin typeface="Helvetica"/>
                <a:ea typeface="Helvetica"/>
                <a:cs typeface="Helvetica"/>
                <a:sym typeface="Helvetica"/>
              </a:defRPr>
            </a:lvl1pPr>
          </a:lstStyle>
          <a:p>
            <a:r>
              <a:t>Slide by Viviana Cavaliere</a:t>
            </a:r>
          </a:p>
        </p:txBody>
      </p:sp>
      <p:sp>
        <p:nvSpPr>
          <p:cNvPr id="39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99" name="Rectangle"/>
          <p:cNvSpPr/>
          <p:nvPr/>
        </p:nvSpPr>
        <p:spPr>
          <a:xfrm>
            <a:off x="12484100" y="8991600"/>
            <a:ext cx="3466865" cy="1270000"/>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rocess for Future Planning"/>
          <p:cNvSpPr txBox="1">
            <a:spLocks noGrp="1"/>
          </p:cNvSpPr>
          <p:nvPr>
            <p:ph type="title"/>
          </p:nvPr>
        </p:nvSpPr>
        <p:spPr>
          <a:prstGeom prst="rect">
            <a:avLst/>
          </a:prstGeom>
        </p:spPr>
        <p:txBody>
          <a:bodyPr/>
          <a:lstStyle/>
          <a:p>
            <a:r>
              <a:t>Process for Future Planning</a:t>
            </a:r>
          </a:p>
        </p:txBody>
      </p:sp>
      <p:sp>
        <p:nvSpPr>
          <p:cNvPr id="278" name="Community"/>
          <p:cNvSpPr txBox="1"/>
          <p:nvPr/>
        </p:nvSpPr>
        <p:spPr>
          <a:xfrm>
            <a:off x="26834" y="5808745"/>
            <a:ext cx="2619299"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solidFill>
                  <a:srgbClr val="FFFFFF"/>
                </a:solidFill>
              </a:defRPr>
            </a:lvl1pPr>
          </a:lstStyle>
          <a:p>
            <a:r>
              <a:t>Community</a:t>
            </a:r>
          </a:p>
        </p:txBody>
      </p:sp>
      <p:grpSp>
        <p:nvGrpSpPr>
          <p:cNvPr id="282" name="Group"/>
          <p:cNvGrpSpPr/>
          <p:nvPr/>
        </p:nvGrpSpPr>
        <p:grpSpPr>
          <a:xfrm>
            <a:off x="2984500" y="3276600"/>
            <a:ext cx="7756650" cy="8808116"/>
            <a:chOff x="0" y="0"/>
            <a:chExt cx="7756649" cy="8808116"/>
          </a:xfrm>
        </p:grpSpPr>
        <p:sp>
          <p:nvSpPr>
            <p:cNvPr id="279" name="“Snowmass”…"/>
            <p:cNvSpPr/>
            <p:nvPr/>
          </p:nvSpPr>
          <p:spPr>
            <a:xfrm>
              <a:off x="2045716" y="0"/>
              <a:ext cx="5710934" cy="5711429"/>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3800" b="0">
                  <a:solidFill>
                    <a:srgbClr val="FFFFFF"/>
                  </a:solidFill>
                  <a:latin typeface="+mn-lt"/>
                  <a:ea typeface="+mn-ea"/>
                  <a:cs typeface="+mn-cs"/>
                  <a:sym typeface="Helvetica Neue Medium"/>
                </a:defRPr>
              </a:pPr>
              <a:r>
                <a:t>“Snowmass” </a:t>
              </a:r>
            </a:p>
            <a:p>
              <a:pPr>
                <a:defRPr sz="3800" b="0">
                  <a:solidFill>
                    <a:srgbClr val="FFFFFF"/>
                  </a:solidFill>
                  <a:latin typeface="+mn-lt"/>
                  <a:ea typeface="+mn-ea"/>
                  <a:cs typeface="+mn-cs"/>
                  <a:sym typeface="Helvetica Neue Medium"/>
                </a:defRPr>
              </a:pPr>
              <a:r>
                <a:t>Community Study</a:t>
              </a:r>
            </a:p>
            <a:p>
              <a:pPr>
                <a:defRPr sz="3800" b="0">
                  <a:solidFill>
                    <a:srgbClr val="FFFFFF"/>
                  </a:solidFill>
                  <a:latin typeface="+mn-lt"/>
                  <a:ea typeface="+mn-ea"/>
                  <a:cs typeface="+mn-cs"/>
                  <a:sym typeface="Helvetica Neue Medium"/>
                </a:defRPr>
              </a:pPr>
              <a:endParaRPr/>
            </a:p>
            <a:p>
              <a:pPr>
                <a:defRPr sz="3800" b="0">
                  <a:solidFill>
                    <a:srgbClr val="FFFFFF"/>
                  </a:solidFill>
                  <a:latin typeface="+mn-lt"/>
                  <a:ea typeface="+mn-ea"/>
                  <a:cs typeface="+mn-cs"/>
                  <a:sym typeface="Helvetica Neue Medium"/>
                </a:defRPr>
              </a:pPr>
              <a:r>
                <a:t>Organized by</a:t>
              </a:r>
            </a:p>
            <a:p>
              <a:pPr>
                <a:defRPr sz="3800" b="0">
                  <a:solidFill>
                    <a:srgbClr val="FFFFFF"/>
                  </a:solidFill>
                  <a:latin typeface="+mn-lt"/>
                  <a:ea typeface="+mn-ea"/>
                  <a:cs typeface="+mn-cs"/>
                  <a:sym typeface="Helvetica Neue Medium"/>
                </a:defRPr>
              </a:pPr>
              <a:r>
                <a:t>APS / DPF</a:t>
              </a:r>
            </a:p>
          </p:txBody>
        </p:sp>
        <p:sp>
          <p:nvSpPr>
            <p:cNvPr id="280" name="Arrow"/>
            <p:cNvSpPr/>
            <p:nvPr/>
          </p:nvSpPr>
          <p:spPr>
            <a:xfrm>
              <a:off x="0" y="2220714"/>
              <a:ext cx="1270000" cy="1270001"/>
            </a:xfrm>
            <a:prstGeom prst="rightArrow">
              <a:avLst>
                <a:gd name="adj1" fmla="val 32000"/>
                <a:gd name="adj2" fmla="val 64000"/>
              </a:avLst>
            </a:pr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pic>
          <p:nvPicPr>
            <p:cNvPr id="281" name="Image" descr="Image"/>
            <p:cNvPicPr>
              <a:picLocks noChangeAspect="1"/>
            </p:cNvPicPr>
            <p:nvPr/>
          </p:nvPicPr>
          <p:blipFill>
            <a:blip r:embed="rId2"/>
            <a:stretch>
              <a:fillRect/>
            </a:stretch>
          </p:blipFill>
          <p:spPr>
            <a:xfrm>
              <a:off x="2919139" y="6299200"/>
              <a:ext cx="3964088" cy="2508917"/>
            </a:xfrm>
            <a:prstGeom prst="rect">
              <a:avLst/>
            </a:prstGeom>
            <a:ln w="12700" cap="flat">
              <a:noFill/>
              <a:miter lim="400000"/>
            </a:ln>
            <a:effectLst/>
          </p:spPr>
        </p:pic>
      </p:grpSp>
      <p:grpSp>
        <p:nvGrpSpPr>
          <p:cNvPr id="285" name="Group"/>
          <p:cNvGrpSpPr/>
          <p:nvPr/>
        </p:nvGrpSpPr>
        <p:grpSpPr>
          <a:xfrm>
            <a:off x="11383516" y="3276600"/>
            <a:ext cx="7756650" cy="5711429"/>
            <a:chOff x="0" y="0"/>
            <a:chExt cx="7756649" cy="5711428"/>
          </a:xfrm>
        </p:grpSpPr>
        <p:sp>
          <p:nvSpPr>
            <p:cNvPr id="283" name="Particle Physics Project…"/>
            <p:cNvSpPr/>
            <p:nvPr/>
          </p:nvSpPr>
          <p:spPr>
            <a:xfrm>
              <a:off x="2045716" y="0"/>
              <a:ext cx="5710934" cy="5711429"/>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3800" b="0">
                  <a:solidFill>
                    <a:srgbClr val="FFFFFF"/>
                  </a:solidFill>
                  <a:latin typeface="+mn-lt"/>
                  <a:ea typeface="+mn-ea"/>
                  <a:cs typeface="+mn-cs"/>
                  <a:sym typeface="Helvetica Neue Medium"/>
                </a:defRPr>
              </a:pPr>
              <a:r>
                <a:t>Particle Physics Project</a:t>
              </a:r>
            </a:p>
            <a:p>
              <a:pPr>
                <a:defRPr sz="3800" b="0">
                  <a:solidFill>
                    <a:srgbClr val="FFFFFF"/>
                  </a:solidFill>
                  <a:latin typeface="+mn-lt"/>
                  <a:ea typeface="+mn-ea"/>
                  <a:cs typeface="+mn-cs"/>
                  <a:sym typeface="Helvetica Neue Medium"/>
                </a:defRPr>
              </a:pPr>
              <a:r>
                <a:t>Prioritization Panel (P5)</a:t>
              </a:r>
            </a:p>
            <a:p>
              <a:pPr>
                <a:defRPr sz="3800" b="0">
                  <a:solidFill>
                    <a:srgbClr val="FFFFFF"/>
                  </a:solidFill>
                  <a:latin typeface="+mn-lt"/>
                  <a:ea typeface="+mn-ea"/>
                  <a:cs typeface="+mn-cs"/>
                  <a:sym typeface="Helvetica Neue Medium"/>
                </a:defRPr>
              </a:pPr>
              <a:endParaRPr/>
            </a:p>
            <a:p>
              <a:pPr>
                <a:defRPr sz="3800" b="0">
                  <a:solidFill>
                    <a:srgbClr val="FFFFFF"/>
                  </a:solidFill>
                  <a:latin typeface="+mn-lt"/>
                  <a:ea typeface="+mn-ea"/>
                  <a:cs typeface="+mn-cs"/>
                  <a:sym typeface="Helvetica Neue Medium"/>
                </a:defRPr>
              </a:pPr>
              <a:r>
                <a:t>Organized by</a:t>
              </a:r>
            </a:p>
            <a:p>
              <a:pPr>
                <a:defRPr sz="3800" b="0">
                  <a:solidFill>
                    <a:srgbClr val="FFFFFF"/>
                  </a:solidFill>
                  <a:latin typeface="+mn-lt"/>
                  <a:ea typeface="+mn-ea"/>
                  <a:cs typeface="+mn-cs"/>
                  <a:sym typeface="Helvetica Neue Medium"/>
                </a:defRPr>
              </a:pPr>
              <a:r>
                <a:t>HEPAP</a:t>
              </a:r>
            </a:p>
          </p:txBody>
        </p:sp>
        <p:sp>
          <p:nvSpPr>
            <p:cNvPr id="284" name="Arrow"/>
            <p:cNvSpPr/>
            <p:nvPr/>
          </p:nvSpPr>
          <p:spPr>
            <a:xfrm>
              <a:off x="0" y="2220714"/>
              <a:ext cx="1270000" cy="1270001"/>
            </a:xfrm>
            <a:prstGeom prst="rightArrow">
              <a:avLst>
                <a:gd name="adj1" fmla="val 32000"/>
                <a:gd name="adj2" fmla="val 64000"/>
              </a:avLst>
            </a:pr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88" name="Group"/>
          <p:cNvGrpSpPr/>
          <p:nvPr/>
        </p:nvGrpSpPr>
        <p:grpSpPr>
          <a:xfrm>
            <a:off x="19782532" y="5497314"/>
            <a:ext cx="4322510" cy="1905001"/>
            <a:chOff x="0" y="806168"/>
            <a:chExt cx="4322509" cy="1905000"/>
          </a:xfrm>
        </p:grpSpPr>
        <p:sp>
          <p:nvSpPr>
            <p:cNvPr id="286" name="Arrow"/>
            <p:cNvSpPr/>
            <p:nvPr/>
          </p:nvSpPr>
          <p:spPr>
            <a:xfrm>
              <a:off x="0" y="806168"/>
              <a:ext cx="1270000" cy="1270001"/>
            </a:xfrm>
            <a:prstGeom prst="rightArrow">
              <a:avLst>
                <a:gd name="adj1" fmla="val 32000"/>
                <a:gd name="adj2" fmla="val 64000"/>
              </a:avLst>
            </a:pr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87" name="DOE HEP…"/>
            <p:cNvSpPr/>
            <p:nvPr/>
          </p:nvSpPr>
          <p:spPr>
            <a:xfrm>
              <a:off x="3052509" y="14411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FFFFFF"/>
                  </a:solidFill>
                </a:defRPr>
              </a:pPr>
              <a:r>
                <a:t>DOE HEP</a:t>
              </a:r>
            </a:p>
            <a:p>
              <a:pPr>
                <a:defRPr sz="3600">
                  <a:solidFill>
                    <a:srgbClr val="FFFFFF"/>
                  </a:solidFill>
                </a:defRPr>
              </a:pPr>
              <a:r>
                <a:t>NSF PHYS</a:t>
              </a:r>
            </a:p>
            <a:p>
              <a:pPr>
                <a:defRPr sz="3600">
                  <a:solidFill>
                    <a:srgbClr val="FFFFFF"/>
                  </a:solidFill>
                </a:defRPr>
              </a:pPr>
              <a:endParaRPr/>
            </a:p>
            <a:p>
              <a:pPr>
                <a:defRPr sz="3600">
                  <a:solidFill>
                    <a:srgbClr val="FFFFFF"/>
                  </a:solidFill>
                </a:defRPr>
              </a:pPr>
              <a:r>
                <a:t>White House</a:t>
              </a:r>
            </a:p>
            <a:p>
              <a:pPr>
                <a:defRPr sz="3600">
                  <a:solidFill>
                    <a:srgbClr val="FFFFFF"/>
                  </a:solidFill>
                </a:defRPr>
              </a:pPr>
              <a:r>
                <a:t>Congress</a:t>
              </a:r>
            </a:p>
          </p:txBody>
        </p:sp>
      </p:grpSp>
      <p:grpSp>
        <p:nvGrpSpPr>
          <p:cNvPr id="292" name="Group"/>
          <p:cNvGrpSpPr/>
          <p:nvPr/>
        </p:nvGrpSpPr>
        <p:grpSpPr>
          <a:xfrm>
            <a:off x="14954627" y="9410783"/>
            <a:ext cx="5317796" cy="2810901"/>
            <a:chOff x="-189928" y="0"/>
            <a:chExt cx="5317794" cy="2810899"/>
          </a:xfrm>
        </p:grpSpPr>
        <p:sp>
          <p:nvSpPr>
            <p:cNvPr id="289" name="DOE HEP…"/>
            <p:cNvSpPr txBox="1"/>
            <p:nvPr/>
          </p:nvSpPr>
          <p:spPr>
            <a:xfrm>
              <a:off x="-189929" y="1604961"/>
              <a:ext cx="2393443" cy="1205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FFFFFF"/>
                  </a:solidFill>
                </a:defRPr>
              </a:pPr>
              <a:r>
                <a:t>DOE HEP</a:t>
              </a:r>
            </a:p>
            <a:p>
              <a:pPr>
                <a:defRPr sz="3600">
                  <a:solidFill>
                    <a:srgbClr val="FFFFFF"/>
                  </a:solidFill>
                </a:defRPr>
              </a:pPr>
              <a:r>
                <a:t>NSF PHYS</a:t>
              </a:r>
            </a:p>
          </p:txBody>
        </p:sp>
        <p:sp>
          <p:nvSpPr>
            <p:cNvPr id="290" name="Arrow"/>
            <p:cNvSpPr/>
            <p:nvPr/>
          </p:nvSpPr>
          <p:spPr>
            <a:xfrm rot="16200000">
              <a:off x="192975" y="0"/>
              <a:ext cx="1270001" cy="1270000"/>
            </a:xfrm>
            <a:prstGeom prst="rightArrow">
              <a:avLst>
                <a:gd name="adj1" fmla="val 32000"/>
                <a:gd name="adj2" fmla="val 64000"/>
              </a:avLst>
            </a:pr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91" name="Charge…"/>
            <p:cNvSpPr txBox="1"/>
            <p:nvPr/>
          </p:nvSpPr>
          <p:spPr>
            <a:xfrm>
              <a:off x="1432318" y="124449"/>
              <a:ext cx="3695549" cy="1205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FFFFFF"/>
                  </a:solidFill>
                </a:defRPr>
              </a:pPr>
              <a:r>
                <a:t>Charge </a:t>
              </a:r>
            </a:p>
            <a:p>
              <a:pPr>
                <a:defRPr sz="3600">
                  <a:solidFill>
                    <a:srgbClr val="FFFFFF"/>
                  </a:solidFill>
                </a:defRPr>
              </a:pPr>
              <a:r>
                <a:t>Budget scenario</a:t>
              </a:r>
            </a:p>
          </p:txBody>
        </p:sp>
      </p:grpSp>
      <p:sp>
        <p:nvSpPr>
          <p:cNvPr id="293"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itle 1"/>
          <p:cNvSpPr txBox="1">
            <a:spLocks noGrp="1"/>
          </p:cNvSpPr>
          <p:nvPr>
            <p:ph type="title"/>
          </p:nvPr>
        </p:nvSpPr>
        <p:spPr>
          <a:xfrm>
            <a:off x="282333" y="40549"/>
            <a:ext cx="22634090" cy="1603328"/>
          </a:xfrm>
          <a:prstGeom prst="rect">
            <a:avLst/>
          </a:prstGeom>
        </p:spPr>
        <p:txBody>
          <a:bodyPr/>
          <a:lstStyle>
            <a:lvl1pPr>
              <a:defRPr>
                <a:solidFill>
                  <a:srgbClr val="10436A"/>
                </a:solidFill>
              </a:defRPr>
            </a:lvl1pPr>
          </a:lstStyle>
          <a:p>
            <a:r>
              <a:t>U.S.-CERN Statement of Intent (II)</a:t>
            </a:r>
          </a:p>
        </p:txBody>
      </p:sp>
      <p:grpSp>
        <p:nvGrpSpPr>
          <p:cNvPr id="404" name="Picture 1"/>
          <p:cNvGrpSpPr/>
          <p:nvPr/>
        </p:nvGrpSpPr>
        <p:grpSpPr>
          <a:xfrm>
            <a:off x="18579661" y="1629345"/>
            <a:ext cx="5357985" cy="4970304"/>
            <a:chOff x="0" y="0"/>
            <a:chExt cx="5357983" cy="4970302"/>
          </a:xfrm>
        </p:grpSpPr>
        <p:sp>
          <p:nvSpPr>
            <p:cNvPr id="402" name="Rectangle"/>
            <p:cNvSpPr/>
            <p:nvPr/>
          </p:nvSpPr>
          <p:spPr>
            <a:xfrm>
              <a:off x="0" y="0"/>
              <a:ext cx="5357984" cy="497030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1828800">
                <a:defRPr sz="3600" b="0">
                  <a:latin typeface="AvenirNext LT Pro Regular"/>
                  <a:ea typeface="AvenirNext LT Pro Regular"/>
                  <a:cs typeface="AvenirNext LT Pro Regular"/>
                  <a:sym typeface="AvenirNext LT Pro Regular"/>
                </a:defRPr>
              </a:pPr>
              <a:endParaRPr/>
            </a:p>
          </p:txBody>
        </p:sp>
        <p:pic>
          <p:nvPicPr>
            <p:cNvPr id="403" name="image24.jpeg" descr="image24.jpeg"/>
            <p:cNvPicPr>
              <a:picLocks noChangeAspect="1"/>
            </p:cNvPicPr>
            <p:nvPr/>
          </p:nvPicPr>
          <p:blipFill>
            <a:blip r:embed="rId2"/>
            <a:srcRect t="5000" b="19588"/>
            <a:stretch>
              <a:fillRect/>
            </a:stretch>
          </p:blipFill>
          <p:spPr>
            <a:xfrm>
              <a:off x="0" y="-1"/>
              <a:ext cx="5357984" cy="4970304"/>
            </a:xfrm>
            <a:prstGeom prst="rect">
              <a:avLst/>
            </a:prstGeom>
            <a:ln w="12700" cap="flat">
              <a:noFill/>
              <a:miter lim="400000"/>
            </a:ln>
            <a:effectLst/>
          </p:spPr>
        </p:pic>
      </p:grpSp>
      <p:pic>
        <p:nvPicPr>
          <p:cNvPr id="405" name="Picture 8" descr="Picture 8"/>
          <p:cNvPicPr>
            <a:picLocks noChangeAspect="1"/>
          </p:cNvPicPr>
          <p:nvPr/>
        </p:nvPicPr>
        <p:blipFill>
          <a:blip r:embed="rId3"/>
          <a:stretch>
            <a:fillRect/>
          </a:stretch>
        </p:blipFill>
        <p:spPr>
          <a:xfrm>
            <a:off x="373248" y="1629467"/>
            <a:ext cx="12261275" cy="4974337"/>
          </a:xfrm>
          <a:prstGeom prst="rect">
            <a:avLst/>
          </a:prstGeom>
          <a:ln w="12700">
            <a:miter lim="400000"/>
          </a:ln>
        </p:spPr>
      </p:pic>
      <p:pic>
        <p:nvPicPr>
          <p:cNvPr id="406" name="Picture 12" descr="Picture 12"/>
          <p:cNvPicPr>
            <a:picLocks noChangeAspect="1"/>
          </p:cNvPicPr>
          <p:nvPr/>
        </p:nvPicPr>
        <p:blipFill>
          <a:blip r:embed="rId4"/>
          <a:srcRect t="23563"/>
          <a:stretch>
            <a:fillRect/>
          </a:stretch>
        </p:blipFill>
        <p:spPr>
          <a:xfrm>
            <a:off x="13043796" y="1631929"/>
            <a:ext cx="5099826" cy="4970304"/>
          </a:xfrm>
          <a:prstGeom prst="rect">
            <a:avLst/>
          </a:prstGeom>
          <a:ln w="12700">
            <a:miter lim="400000"/>
          </a:ln>
        </p:spPr>
      </p:pic>
      <p:sp>
        <p:nvSpPr>
          <p:cNvPr id="407" name="TextBox 14"/>
          <p:cNvSpPr txBox="1"/>
          <p:nvPr/>
        </p:nvSpPr>
        <p:spPr>
          <a:xfrm>
            <a:off x="480619" y="6694417"/>
            <a:ext cx="23383540" cy="156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04999"/>
              </a:lnSpc>
              <a:defRPr sz="2600" b="0">
                <a:latin typeface="Palatino Linotype"/>
                <a:ea typeface="Palatino Linotype"/>
                <a:cs typeface="Palatino Linotype"/>
                <a:sym typeface="Palatino Linotype"/>
              </a:defRPr>
            </a:lvl1pPr>
          </a:lstStyle>
          <a:p>
            <a:r>
              <a:t>The text of the following statement was released by the Government of the United States of America and the European Organization for Nuclear Research (CERN), an Intergovernmental Organization having its seat at Geneva, Switzerland.  White House Office of Science and Technology Policy Principal Deputy U.S. Chief Technology Officer Deirdre Mulligan signed for the United States while Director-General Fabiola Gianotti signed for CERN.</a:t>
            </a:r>
          </a:p>
        </p:txBody>
      </p:sp>
      <p:sp>
        <p:nvSpPr>
          <p:cNvPr id="408" name="Content Placeholder 2"/>
          <p:cNvSpPr txBox="1"/>
          <p:nvPr/>
        </p:nvSpPr>
        <p:spPr>
          <a:xfrm>
            <a:off x="702933" y="8033925"/>
            <a:ext cx="23383540" cy="434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457200" indent="-457200" algn="l" defTabSz="1828800">
              <a:lnSpc>
                <a:spcPct val="110000"/>
              </a:lnSpc>
              <a:buClr>
                <a:srgbClr val="0B2C45"/>
              </a:buClr>
              <a:buSzPct val="100000"/>
              <a:buChar char="⬥"/>
              <a:defRPr sz="1000" b="0">
                <a:latin typeface="Avenir Next LT Pro"/>
                <a:ea typeface="Avenir Next LT Pro"/>
                <a:cs typeface="Avenir Next LT Pro"/>
                <a:sym typeface="Avenir Next LT Pro"/>
              </a:defRPr>
            </a:pPr>
            <a:endParaRPr dirty="0"/>
          </a:p>
          <a:p>
            <a:pPr marL="457200" indent="-457200" algn="l" defTabSz="1828800">
              <a:lnSpc>
                <a:spcPct val="110000"/>
              </a:lnSpc>
              <a:buClr>
                <a:srgbClr val="0B2C45"/>
              </a:buClr>
              <a:buSzPct val="100000"/>
              <a:buChar char="⬥"/>
              <a:defRPr sz="3400" b="0">
                <a:latin typeface="Avenir Next LT Pro"/>
                <a:ea typeface="Avenir Next LT Pro"/>
                <a:cs typeface="Avenir Next LT Pro"/>
                <a:sym typeface="Avenir Next LT Pro"/>
              </a:defRPr>
            </a:pPr>
            <a:r>
              <a:rPr dirty="0"/>
              <a:t>Text available at: </a:t>
            </a:r>
            <a:r>
              <a:rPr u="sng" dirty="0">
                <a:solidFill>
                  <a:srgbClr val="0563C1"/>
                </a:solidFill>
                <a:uFill>
                  <a:solidFill>
                    <a:srgbClr val="0563C1"/>
                  </a:solidFill>
                </a:uFill>
                <a:hlinkClick r:id="rId5"/>
              </a:rPr>
              <a:t>U.S. Department of State Remarks &amp; Releases</a:t>
            </a:r>
            <a:r>
              <a:rPr dirty="0"/>
              <a:t> site  </a:t>
            </a:r>
            <a:endParaRPr sz="4800" dirty="0"/>
          </a:p>
          <a:p>
            <a:pPr marL="457200" indent="-457200" algn="l" defTabSz="1828800">
              <a:lnSpc>
                <a:spcPct val="110000"/>
              </a:lnSpc>
              <a:buClr>
                <a:srgbClr val="0B2C45"/>
              </a:buClr>
              <a:buSzPct val="100000"/>
              <a:buChar char="⬥"/>
              <a:defRPr sz="3400" b="0">
                <a:latin typeface="Avenir Next LT Pro"/>
                <a:ea typeface="Avenir Next LT Pro"/>
                <a:cs typeface="Avenir Next LT Pro"/>
                <a:sym typeface="Avenir Next LT Pro"/>
              </a:defRPr>
            </a:pPr>
            <a:r>
              <a:rPr dirty="0"/>
              <a:t>Among the topics in the Statement, </a:t>
            </a:r>
            <a:endParaRPr sz="4800" dirty="0"/>
          </a:p>
          <a:p>
            <a:pPr marL="685800" lvl="1" indent="-457200" algn="l" defTabSz="1828800">
              <a:lnSpc>
                <a:spcPct val="110000"/>
              </a:lnSpc>
              <a:buClr>
                <a:srgbClr val="0B2C45"/>
              </a:buClr>
              <a:buSzPct val="100000"/>
              <a:buFont typeface="Arial"/>
              <a:buChar char="•"/>
              <a:defRPr sz="3400" b="0">
                <a:latin typeface="Avenir Next LT Pro"/>
                <a:ea typeface="Avenir Next LT Pro"/>
                <a:cs typeface="Avenir Next LT Pro"/>
                <a:sym typeface="Avenir Next LT Pro"/>
              </a:defRPr>
            </a:pPr>
            <a:r>
              <a:rPr dirty="0"/>
              <a:t>Expresses intentions by the U.S. and CERN to continue collaborating in the FCC Higgs Factory feasibility study</a:t>
            </a:r>
            <a:endParaRPr sz="4000" dirty="0"/>
          </a:p>
          <a:p>
            <a:pPr marL="685800" lvl="1" indent="-457200" algn="l" defTabSz="1828800">
              <a:lnSpc>
                <a:spcPct val="110000"/>
              </a:lnSpc>
              <a:buClr>
                <a:srgbClr val="0B2C45"/>
              </a:buClr>
              <a:buSzPct val="100000"/>
              <a:buFont typeface="Arial"/>
              <a:buChar char="•"/>
              <a:defRPr sz="3400" b="0">
                <a:latin typeface="Avenir Next LT Pro"/>
                <a:ea typeface="Avenir Next LT Pro"/>
                <a:cs typeface="Avenir Next LT Pro"/>
                <a:sym typeface="Avenir Next LT Pro"/>
              </a:defRPr>
            </a:pPr>
            <a:r>
              <a:rPr dirty="0"/>
              <a:t>Subject to appropriate processes, the intention for the U.S. to collaborate on the FCC-ee, should the CERN </a:t>
            </a:r>
            <a:br>
              <a:rPr dirty="0"/>
            </a:br>
            <a:r>
              <a:rPr dirty="0"/>
              <a:t>Member States determine the FCC-ee is likely to be CERN’s next research facility following the HL-LHC</a:t>
            </a:r>
            <a:endParaRPr sz="4000" dirty="0"/>
          </a:p>
          <a:p>
            <a:pPr marL="457200" indent="-457200" algn="l" defTabSz="1828800">
              <a:lnSpc>
                <a:spcPct val="110000"/>
              </a:lnSpc>
              <a:buClr>
                <a:srgbClr val="0B2C45"/>
              </a:buClr>
              <a:buSzPct val="100000"/>
              <a:buChar char="⬥"/>
              <a:defRPr sz="3400" b="0">
                <a:solidFill>
                  <a:srgbClr val="C00000"/>
                </a:solidFill>
                <a:latin typeface="Avenir Next LT Pro"/>
                <a:ea typeface="Avenir Next LT Pro"/>
                <a:cs typeface="Avenir Next LT Pro"/>
                <a:sym typeface="Avenir Next LT Pro"/>
              </a:defRPr>
            </a:pPr>
            <a:r>
              <a:rPr dirty="0"/>
              <a:t>Statement aligned with P5: should FCC-ee receive a “green-light” following the next update of the European Strategy, U.S. intends to collaborate; and nature of the contributions to be discussed by the panel prescribed in 6.1.</a:t>
            </a:r>
          </a:p>
        </p:txBody>
      </p:sp>
      <p:sp>
        <p:nvSpPr>
          <p:cNvPr id="409" name="Slide Number Placeholder 2"/>
          <p:cNvSpPr txBox="1">
            <a:spLocks noGrp="1"/>
          </p:cNvSpPr>
          <p:nvPr>
            <p:ph type="sldNum" sz="quarter" idx="4294967295"/>
          </p:nvPr>
        </p:nvSpPr>
        <p:spPr>
          <a:xfrm>
            <a:off x="11896442" y="12863794"/>
            <a:ext cx="591116" cy="614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lstStyle>
            <a:lvl1pPr defTabSz="1828800">
              <a:defRPr sz="2800">
                <a:solidFill>
                  <a:srgbClr val="FFFFFF"/>
                </a:solidFill>
                <a:latin typeface="AvenirNext LT Pro Regular"/>
                <a:ea typeface="AvenirNext LT Pro Regular"/>
                <a:cs typeface="AvenirNext LT Pro Regular"/>
                <a:sym typeface="AvenirNext LT Pro Regular"/>
              </a:defRPr>
            </a:lvl1pPr>
          </a:lstStyle>
          <a:p>
            <a:fld id="{86CB4B4D-7CA3-9044-876B-883B54F8677D}" type="slidenum">
              <a:rPr/>
              <a:t>20</a:t>
            </a:fld>
            <a:endParaRPr/>
          </a:p>
        </p:txBody>
      </p:sp>
      <p:sp>
        <p:nvSpPr>
          <p:cNvPr id="410" name="Regina Rameika, FCC Week in San Francisco"/>
          <p:cNvSpPr txBox="1"/>
          <p:nvPr/>
        </p:nvSpPr>
        <p:spPr>
          <a:xfrm>
            <a:off x="8239136" y="13242289"/>
            <a:ext cx="831113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Regina Rameika, FCC Week in San Francisco</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Nuclear Physics"/>
          <p:cNvSpPr txBox="1">
            <a:spLocks noGrp="1"/>
          </p:cNvSpPr>
          <p:nvPr>
            <p:ph type="title"/>
          </p:nvPr>
        </p:nvSpPr>
        <p:spPr>
          <a:prstGeom prst="rect">
            <a:avLst/>
          </a:prstGeom>
        </p:spPr>
        <p:txBody>
          <a:bodyPr/>
          <a:lstStyle/>
          <a:p>
            <a:r>
              <a:t>Nuclear Physics</a:t>
            </a:r>
          </a:p>
        </p:txBody>
      </p:sp>
      <p:sp>
        <p:nvSpPr>
          <p:cNvPr id="413" name="How do quarks and gluons make up protons, neutrons, and, ultimately, atomic nuclei?…"/>
          <p:cNvSpPr txBox="1">
            <a:spLocks noGrp="1"/>
          </p:cNvSpPr>
          <p:nvPr>
            <p:ph type="body" idx="1"/>
          </p:nvPr>
        </p:nvSpPr>
        <p:spPr>
          <a:xfrm>
            <a:off x="622300" y="3149600"/>
            <a:ext cx="16217107" cy="9296400"/>
          </a:xfrm>
          <a:prstGeom prst="rect">
            <a:avLst/>
          </a:prstGeom>
        </p:spPr>
        <p:txBody>
          <a:bodyPr/>
          <a:lstStyle/>
          <a:p>
            <a:pPr marL="438150" indent="-438150" defTabSz="569594">
              <a:spcBef>
                <a:spcPts val="0"/>
              </a:spcBef>
              <a:defRPr sz="3312" i="1"/>
            </a:pPr>
            <a:r>
              <a:t>How do quarks and gluons make up protons, neutrons, and, ultimately, atomic nuclei?</a:t>
            </a:r>
          </a:p>
          <a:p>
            <a:pPr marL="438150" indent="-438150" defTabSz="569594">
              <a:spcBef>
                <a:spcPts val="0"/>
              </a:spcBef>
              <a:defRPr sz="3312" i="1"/>
            </a:pPr>
            <a:r>
              <a:t>How do the rich patterns observed in the structure and reactions of nuclei emerge from the interactions between neutrons and protons?</a:t>
            </a:r>
          </a:p>
          <a:p>
            <a:pPr marL="438150" indent="-438150" defTabSz="569594">
              <a:spcBef>
                <a:spcPts val="0"/>
              </a:spcBef>
              <a:defRPr sz="3312" i="1"/>
            </a:pPr>
            <a:r>
              <a:t>What are the nuclear processes that drive the birth, life, and death of stars?</a:t>
            </a:r>
          </a:p>
          <a:p>
            <a:pPr marL="438150" indent="-438150" defTabSz="569594">
              <a:spcBef>
                <a:spcPts val="0"/>
              </a:spcBef>
              <a:defRPr sz="3312" i="1"/>
            </a:pPr>
            <a:r>
              <a:t>How do we use atomic nuclei to uncover physics beyond the Standard Model?</a:t>
            </a:r>
          </a:p>
          <a:p>
            <a:pPr marL="613409" indent="-613409" defTabSz="569594">
              <a:spcBef>
                <a:spcPts val="0"/>
              </a:spcBef>
              <a:buSzPct val="100000"/>
              <a:buAutoNum type="arabicPeriod"/>
              <a:defRPr sz="3312"/>
            </a:pPr>
            <a:r>
              <a:t>The highest priority of the nuclear science community is to capitalize on the extraordinary opportunities for scientific discovery made possible by the substantial and sustained investments of the United States. We must draw on the talents of all in the nation to achieve this goal. This includes </a:t>
            </a:r>
            <a:r>
              <a:rPr b="1">
                <a:solidFill>
                  <a:srgbClr val="FF2600"/>
                </a:solidFill>
              </a:rPr>
              <a:t>completing the RHIC science program </a:t>
            </a:r>
            <a:r>
              <a:t>and</a:t>
            </a:r>
            <a:r>
              <a:rPr b="1">
                <a:solidFill>
                  <a:srgbClr val="FF2600"/>
                </a:solidFill>
              </a:rPr>
              <a:t> </a:t>
            </a:r>
            <a:r>
              <a:rPr b="1">
                <a:solidFill>
                  <a:srgbClr val="0433FF"/>
                </a:solidFill>
              </a:rPr>
              <a:t>taking the full advantage from the heavy-ion program at the LHC</a:t>
            </a:r>
            <a:r>
              <a:t>.</a:t>
            </a:r>
          </a:p>
          <a:p>
            <a:pPr marL="613409" indent="-613409" defTabSz="569594">
              <a:spcBef>
                <a:spcPts val="0"/>
              </a:spcBef>
              <a:buSzPct val="100000"/>
              <a:buAutoNum type="arabicPeriod"/>
              <a:defRPr sz="3312"/>
            </a:pPr>
            <a:r>
              <a:t>As the highest priority for new experiment construction, we recommend that the United States lead an international consortium that will undertake a </a:t>
            </a:r>
            <a:r>
              <a:rPr b="1">
                <a:solidFill>
                  <a:srgbClr val="0433FF"/>
                </a:solidFill>
              </a:rPr>
              <a:t>neutrinoless double beta decay campaign</a:t>
            </a:r>
            <a:r>
              <a:t>, featuring the expeditious construction of ton-scale experiments, using different isotopes and complementary techniques.</a:t>
            </a:r>
          </a:p>
          <a:p>
            <a:pPr marL="613409" indent="-613409" defTabSz="569594">
              <a:spcBef>
                <a:spcPts val="0"/>
              </a:spcBef>
              <a:buSzPct val="100000"/>
              <a:buAutoNum type="arabicPeriod"/>
              <a:defRPr sz="3312"/>
            </a:pPr>
            <a:r>
              <a:t>We recommend the expeditious completion of the </a:t>
            </a:r>
            <a:r>
              <a:rPr b="1">
                <a:solidFill>
                  <a:srgbClr val="FF2600"/>
                </a:solidFill>
              </a:rPr>
              <a:t>Electron–Ion Collider (EIC)</a:t>
            </a:r>
            <a:r>
              <a:t> as the highest priority for facility construction.</a:t>
            </a:r>
          </a:p>
        </p:txBody>
      </p:sp>
      <p:sp>
        <p:nvSpPr>
          <p:cNvPr id="414" name="https://nuclearsciencefuture.org/wp-content/uploads/2024/03/23-G06476-2024-LRP-8.5x11-pcg-v1.5-3.14.24.pdf"/>
          <p:cNvSpPr txBox="1"/>
          <p:nvPr/>
        </p:nvSpPr>
        <p:spPr>
          <a:xfrm>
            <a:off x="1949196" y="12483275"/>
            <a:ext cx="20485609"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https://nuclearsciencefuture.org/wp-content/uploads/2024/03/23-G06476-2024-LRP-8.5x11-pcg-v1.5-3.14.24.pdf</a:t>
            </a:r>
          </a:p>
        </p:txBody>
      </p:sp>
      <p:pic>
        <p:nvPicPr>
          <p:cNvPr id="415" name="Image" descr="Image"/>
          <p:cNvPicPr>
            <a:picLocks noChangeAspect="1"/>
          </p:cNvPicPr>
          <p:nvPr/>
        </p:nvPicPr>
        <p:blipFill>
          <a:blip r:embed="rId2"/>
          <a:srcRect l="48071"/>
          <a:stretch>
            <a:fillRect/>
          </a:stretch>
        </p:blipFill>
        <p:spPr>
          <a:xfrm>
            <a:off x="17107817" y="3149600"/>
            <a:ext cx="7276183" cy="9066587"/>
          </a:xfrm>
          <a:prstGeom prst="rect">
            <a:avLst/>
          </a:prstGeom>
          <a:ln w="12700">
            <a:miter lim="400000"/>
          </a:ln>
        </p:spPr>
      </p:pic>
      <p:sp>
        <p:nvSpPr>
          <p:cNvPr id="41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417" name="Contribution ID: 246"/>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246</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Development since P5"/>
          <p:cNvSpPr txBox="1">
            <a:spLocks noGrp="1"/>
          </p:cNvSpPr>
          <p:nvPr>
            <p:ph type="title"/>
          </p:nvPr>
        </p:nvSpPr>
        <p:spPr>
          <a:prstGeom prst="rect">
            <a:avLst/>
          </a:prstGeom>
        </p:spPr>
        <p:txBody>
          <a:bodyPr/>
          <a:lstStyle/>
          <a:p>
            <a:r>
              <a:t>Development since P5</a:t>
            </a:r>
          </a:p>
        </p:txBody>
      </p:sp>
      <p:sp>
        <p:nvSpPr>
          <p:cNvPr id="420" name="Unfortunately the budget seems even worse than Scenario A…"/>
          <p:cNvSpPr txBox="1">
            <a:spLocks noGrp="1"/>
          </p:cNvSpPr>
          <p:nvPr>
            <p:ph type="body" idx="1"/>
          </p:nvPr>
        </p:nvSpPr>
        <p:spPr>
          <a:prstGeom prst="rect">
            <a:avLst/>
          </a:prstGeom>
        </p:spPr>
        <p:txBody>
          <a:bodyPr/>
          <a:lstStyle/>
          <a:p>
            <a:pPr marL="596900" indent="-596900" defTabSz="775969">
              <a:spcBef>
                <a:spcPts val="0"/>
              </a:spcBef>
              <a:defRPr sz="4512"/>
            </a:pPr>
            <a:r>
              <a:t>Unfortunately the budget seems even worse than Scenario A</a:t>
            </a:r>
          </a:p>
          <a:p>
            <a:pPr marL="596900" indent="-596900" defTabSz="775969">
              <a:spcBef>
                <a:spcPts val="0"/>
              </a:spcBef>
              <a:defRPr sz="4512"/>
            </a:pPr>
            <a:r>
              <a:t>DOE intends to implement an </a:t>
            </a:r>
            <a:r>
              <a:rPr>
                <a:solidFill>
                  <a:srgbClr val="FF2600"/>
                </a:solidFill>
              </a:rPr>
              <a:t>ASTAE</a:t>
            </a:r>
            <a:r>
              <a:t> funding line to enable small-scale agile experiments but not possible at this time</a:t>
            </a:r>
          </a:p>
          <a:p>
            <a:pPr marL="1193800" lvl="1" indent="-596900" defTabSz="775969">
              <a:spcBef>
                <a:spcPts val="0"/>
              </a:spcBef>
              <a:defRPr sz="4512"/>
            </a:pPr>
            <a:r>
              <a:rPr>
                <a:solidFill>
                  <a:srgbClr val="0433FF"/>
                </a:solidFill>
              </a:rPr>
              <a:t>TESSERACT</a:t>
            </a:r>
            <a:r>
              <a:t> is already moving forward thanks to a French commitment</a:t>
            </a:r>
          </a:p>
          <a:p>
            <a:pPr marL="596900" indent="-596900" defTabSz="775969">
              <a:spcBef>
                <a:spcPts val="0"/>
              </a:spcBef>
              <a:defRPr sz="4512"/>
            </a:pPr>
            <a:r>
              <a:t>Coordinating Panel on Advanced Detectors (</a:t>
            </a:r>
            <a:r>
              <a:rPr>
                <a:solidFill>
                  <a:srgbClr val="FF40FF"/>
                </a:solidFill>
              </a:rPr>
              <a:t>CPAD</a:t>
            </a:r>
            <a:r>
              <a:t>) building strong connections with the ECFA Detector R&amp;D collaborations.</a:t>
            </a:r>
          </a:p>
          <a:p>
            <a:pPr marL="596900" indent="-596900" defTabSz="775969">
              <a:spcBef>
                <a:spcPts val="0"/>
              </a:spcBef>
              <a:defRPr sz="4512"/>
            </a:pPr>
            <a:r>
              <a:t>National Academy of Sciences “</a:t>
            </a:r>
            <a:r>
              <a:rPr i="1">
                <a:solidFill>
                  <a:srgbClr val="FF2600"/>
                </a:solidFill>
              </a:rPr>
              <a:t>Elementary Particle Physics: The Higgs and Beyond</a:t>
            </a:r>
            <a:r>
              <a:t>” released June 11, looking into the 40-year vision of the field</a:t>
            </a:r>
          </a:p>
          <a:p>
            <a:pPr marL="596900" indent="-596900" defTabSz="775969">
              <a:spcBef>
                <a:spcPts val="0"/>
              </a:spcBef>
              <a:defRPr sz="4512"/>
            </a:pPr>
            <a:r>
              <a:t>The current budget for particle physics is unfortunately near the less favorable funding scenario. That scenario would limit the implementation of the P5 recommendations beyond the current commitments.</a:t>
            </a:r>
          </a:p>
          <a:p>
            <a:pPr marL="596900" indent="-596900" defTabSz="775969">
              <a:spcBef>
                <a:spcPts val="0"/>
              </a:spcBef>
              <a:defRPr sz="4512" i="1">
                <a:solidFill>
                  <a:srgbClr val="942192"/>
                </a:solidFill>
              </a:defRPr>
            </a:pPr>
            <a:r>
              <a:t>US community is looking forward to engagement of the European community in US-hosted initiatives and to continued collaboration on European-sited projects</a:t>
            </a:r>
          </a:p>
        </p:txBody>
      </p:sp>
      <p:sp>
        <p:nvSpPr>
          <p:cNvPr id="42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US-European Partnerships"/>
          <p:cNvSpPr txBox="1">
            <a:spLocks noGrp="1"/>
          </p:cNvSpPr>
          <p:nvPr>
            <p:ph type="title"/>
          </p:nvPr>
        </p:nvSpPr>
        <p:spPr>
          <a:prstGeom prst="rect">
            <a:avLst/>
          </a:prstGeom>
        </p:spPr>
        <p:txBody>
          <a:bodyPr/>
          <a:lstStyle/>
          <a:p>
            <a:r>
              <a:t>US-European Partnerships</a:t>
            </a:r>
          </a:p>
        </p:txBody>
      </p:sp>
      <p:sp>
        <p:nvSpPr>
          <p:cNvPr id="424" name="Continue support for and actively seek engagement with international collaborations and partnerships of all sizes.…"/>
          <p:cNvSpPr txBox="1">
            <a:spLocks noGrp="1"/>
          </p:cNvSpPr>
          <p:nvPr>
            <p:ph type="body" idx="1"/>
          </p:nvPr>
        </p:nvSpPr>
        <p:spPr>
          <a:prstGeom prst="rect">
            <a:avLst/>
          </a:prstGeom>
        </p:spPr>
        <p:txBody>
          <a:bodyPr/>
          <a:lstStyle/>
          <a:p>
            <a:r>
              <a:t>Continue support for and actively seek engagement with international collaborations and partnerships of all sizes. </a:t>
            </a:r>
          </a:p>
          <a:p>
            <a:r>
              <a:t>The U.S. particle physics program should 1) strive to engage as partners in the construction and operation of major future particle physics accelerator facilities constructed outside the U.S. and 2) actively seek international partners to engage in the construction and operation of major future particle accelerator facilities constructed in the U.S.</a:t>
            </a:r>
          </a:p>
          <a:p>
            <a:r>
              <a:t>Implement structures for hosting strong international collaborations, act with timeliness, consistently meet obligations, and facilitate open communication with partners</a:t>
            </a:r>
          </a:p>
        </p:txBody>
      </p:sp>
      <p:sp>
        <p:nvSpPr>
          <p:cNvPr id="425"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426" name="Contribution ID: 230"/>
          <p:cNvSpPr txBox="1"/>
          <p:nvPr/>
        </p:nvSpPr>
        <p:spPr>
          <a:xfrm>
            <a:off x="18227674" y="25479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230</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Examples of Cooperation"/>
          <p:cNvSpPr txBox="1">
            <a:spLocks noGrp="1"/>
          </p:cNvSpPr>
          <p:nvPr>
            <p:ph type="title"/>
          </p:nvPr>
        </p:nvSpPr>
        <p:spPr>
          <a:prstGeom prst="rect">
            <a:avLst/>
          </a:prstGeom>
        </p:spPr>
        <p:txBody>
          <a:bodyPr/>
          <a:lstStyle/>
          <a:p>
            <a:r>
              <a:t>Examples of Cooperation</a:t>
            </a:r>
          </a:p>
        </p:txBody>
      </p:sp>
      <p:sp>
        <p:nvSpPr>
          <p:cNvPr id="429" name="Eight US national labs and over 80 universities have participated in LHC experiments both to the machine and the experiments. US scientists in ATLAS (18%) and CMS (30%), also in LHCb and ALICE. Committed to continue in HL-LHC…"/>
          <p:cNvSpPr txBox="1">
            <a:spLocks noGrp="1"/>
          </p:cNvSpPr>
          <p:nvPr>
            <p:ph type="body" idx="1"/>
          </p:nvPr>
        </p:nvSpPr>
        <p:spPr>
          <a:prstGeom prst="rect">
            <a:avLst/>
          </a:prstGeom>
        </p:spPr>
        <p:txBody>
          <a:bodyPr>
            <a:normAutofit lnSpcReduction="10000"/>
          </a:bodyPr>
          <a:lstStyle/>
          <a:p>
            <a:pPr marL="501650" indent="-501650" defTabSz="652145">
              <a:spcBef>
                <a:spcPts val="0"/>
              </a:spcBef>
              <a:defRPr sz="3792"/>
            </a:pPr>
            <a:r>
              <a:t>Eight US national labs and over 80 universities have participated in LHC experiments both to the machine and the experiments. US scientists in </a:t>
            </a:r>
            <a:r>
              <a:rPr>
                <a:solidFill>
                  <a:srgbClr val="FF2600"/>
                </a:solidFill>
              </a:rPr>
              <a:t>ATLAS (18%) and CMS (30%)</a:t>
            </a:r>
            <a:r>
              <a:t>, also in LHCb and ALICE. Committed to continue in HL-LHC</a:t>
            </a:r>
          </a:p>
          <a:p>
            <a:pPr marL="501650" indent="-501650" defTabSz="652145">
              <a:spcBef>
                <a:spcPts val="0"/>
              </a:spcBef>
              <a:defRPr sz="3792"/>
            </a:pPr>
            <a:r>
              <a:rPr>
                <a:solidFill>
                  <a:srgbClr val="0433FF"/>
                </a:solidFill>
              </a:rPr>
              <a:t>Superconducting quadrupole magnets and RF systems</a:t>
            </a:r>
            <a:r>
              <a:t> to the accelerator complex</a:t>
            </a:r>
          </a:p>
          <a:p>
            <a:pPr marL="501650" indent="-501650" defTabSz="652145">
              <a:spcBef>
                <a:spcPts val="0"/>
              </a:spcBef>
              <a:defRPr sz="3792"/>
            </a:pPr>
            <a:r>
              <a:t>DOE and NSF launched initiatives for </a:t>
            </a:r>
            <a:r>
              <a:rPr>
                <a:solidFill>
                  <a:srgbClr val="FF40FF"/>
                </a:solidFill>
              </a:rPr>
              <a:t>advanced computing and software techniques for HL-LHC and DUNE</a:t>
            </a:r>
          </a:p>
          <a:p>
            <a:pPr marL="501650" indent="-501650" defTabSz="652145">
              <a:spcBef>
                <a:spcPts val="0"/>
              </a:spcBef>
              <a:defRPr sz="3792"/>
            </a:pPr>
            <a:r>
              <a:rPr>
                <a:solidFill>
                  <a:srgbClr val="FF2600"/>
                </a:solidFill>
              </a:rPr>
              <a:t>DUNE/LBNF with European involvement (39%)</a:t>
            </a:r>
            <a:r>
              <a:t>. ~50% of the detector components and computing resources from Europe. CERN Neutrino Platform, provides </a:t>
            </a:r>
            <a:r>
              <a:rPr>
                <a:solidFill>
                  <a:srgbClr val="0433FF"/>
                </a:solidFill>
              </a:rPr>
              <a:t>far detector cryostats</a:t>
            </a:r>
          </a:p>
          <a:p>
            <a:pPr marL="501650" indent="-501650" defTabSz="652145">
              <a:spcBef>
                <a:spcPts val="0"/>
              </a:spcBef>
              <a:defRPr sz="3792"/>
            </a:pPr>
            <a:r>
              <a:rPr>
                <a:solidFill>
                  <a:srgbClr val="FF40FF"/>
                </a:solidFill>
              </a:rPr>
              <a:t>PIP-II</a:t>
            </a:r>
            <a:r>
              <a:t> depends upon accelerator components from France, India, Italy, Poland, and the UK</a:t>
            </a:r>
          </a:p>
          <a:p>
            <a:pPr marL="501650" indent="-501650" defTabSz="652145">
              <a:spcBef>
                <a:spcPts val="0"/>
              </a:spcBef>
              <a:defRPr sz="3792"/>
            </a:pPr>
            <a:r>
              <a:t>In response to P5, DOE fully supports the first phase of </a:t>
            </a:r>
            <a:r>
              <a:rPr>
                <a:solidFill>
                  <a:srgbClr val="FF2600"/>
                </a:solidFill>
              </a:rPr>
              <a:t>DUNE</a:t>
            </a:r>
            <a:r>
              <a:t> and </a:t>
            </a:r>
            <a:r>
              <a:rPr>
                <a:solidFill>
                  <a:srgbClr val="FF2600"/>
                </a:solidFill>
              </a:rPr>
              <a:t>PIP-II</a:t>
            </a:r>
            <a:r>
              <a:t>, the second phase of DUNE with a focus on </a:t>
            </a:r>
            <a:r>
              <a:rPr>
                <a:solidFill>
                  <a:srgbClr val="FF2600"/>
                </a:solidFill>
              </a:rPr>
              <a:t>ACE-MIRT</a:t>
            </a:r>
            <a:r>
              <a:t>, a </a:t>
            </a:r>
            <a:r>
              <a:rPr>
                <a:solidFill>
                  <a:srgbClr val="FF2600"/>
                </a:solidFill>
              </a:rPr>
              <a:t>third far detector</a:t>
            </a:r>
            <a:r>
              <a:rPr>
                <a:solidFill>
                  <a:srgbClr val="0433FF"/>
                </a:solidFill>
              </a:rPr>
              <a:t> </a:t>
            </a:r>
            <a:r>
              <a:t>and </a:t>
            </a:r>
            <a:r>
              <a:rPr>
                <a:solidFill>
                  <a:srgbClr val="FF2600"/>
                </a:solidFill>
              </a:rPr>
              <a:t>MCND</a:t>
            </a:r>
            <a:r>
              <a:t>.</a:t>
            </a:r>
          </a:p>
          <a:p>
            <a:pPr marL="501650" indent="-501650" defTabSz="652145">
              <a:spcBef>
                <a:spcPts val="0"/>
              </a:spcBef>
              <a:defRPr sz="3792"/>
            </a:pPr>
            <a:r>
              <a:rPr>
                <a:solidFill>
                  <a:srgbClr val="0433FF"/>
                </a:solidFill>
              </a:rPr>
              <a:t>EIC</a:t>
            </a:r>
            <a:r>
              <a:t> has  strong participation in the detector collaboration and engagement on accelerator concepts and technologies that are relevant both for the EIC and FCC development</a:t>
            </a:r>
          </a:p>
          <a:p>
            <a:pPr marL="501650" indent="-501650" defTabSz="652145">
              <a:spcBef>
                <a:spcPts val="0"/>
              </a:spcBef>
              <a:defRPr sz="3792"/>
            </a:pPr>
            <a:r>
              <a:t>Broad European participation in US experiments such as </a:t>
            </a:r>
            <a:r>
              <a:rPr>
                <a:solidFill>
                  <a:srgbClr val="0433FF"/>
                </a:solidFill>
              </a:rPr>
              <a:t>g–2, Mu2e, LZ, SBND, and IceCube</a:t>
            </a:r>
          </a:p>
          <a:p>
            <a:pPr marL="501650" indent="-501650" defTabSz="652145">
              <a:spcBef>
                <a:spcPts val="0"/>
              </a:spcBef>
              <a:defRPr sz="3792"/>
            </a:pPr>
            <a:r>
              <a:t>US accelerator physicists engaged strongly with </a:t>
            </a:r>
            <a:r>
              <a:rPr>
                <a:solidFill>
                  <a:srgbClr val="FF2600"/>
                </a:solidFill>
              </a:rPr>
              <a:t>ESPPU – Accelerator R&amp;D Roadmap</a:t>
            </a:r>
          </a:p>
          <a:p>
            <a:pPr marL="501650" indent="-501650" defTabSz="652145">
              <a:spcBef>
                <a:spcPts val="0"/>
              </a:spcBef>
              <a:defRPr sz="3792"/>
            </a:pPr>
            <a:r>
              <a:t>Strong connections in </a:t>
            </a:r>
            <a:r>
              <a:rPr>
                <a:solidFill>
                  <a:srgbClr val="FF40FF"/>
                </a:solidFill>
              </a:rPr>
              <a:t>Detector R&amp;D</a:t>
            </a:r>
            <a:r>
              <a:t> between US and European efforts</a:t>
            </a:r>
          </a:p>
        </p:txBody>
      </p:sp>
      <p:sp>
        <p:nvSpPr>
          <p:cNvPr id="43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ECFA guidelines for inputs from national HEP communities…"/>
          <p:cNvSpPr txBox="1">
            <a:spLocks noGrp="1"/>
          </p:cNvSpPr>
          <p:nvPr>
            <p:ph type="title"/>
          </p:nvPr>
        </p:nvSpPr>
        <p:spPr>
          <a:prstGeom prst="rect">
            <a:avLst/>
          </a:prstGeom>
        </p:spPr>
        <p:txBody>
          <a:bodyPr/>
          <a:lstStyle/>
          <a:p>
            <a:pPr defTabSz="457200">
              <a:spcBef>
                <a:spcPts val="1000"/>
              </a:spcBef>
              <a:defRPr sz="5300">
                <a:solidFill>
                  <a:srgbClr val="333333"/>
                </a:solidFill>
                <a:latin typeface="Helvetica Neue"/>
                <a:ea typeface="Helvetica Neue"/>
                <a:cs typeface="Helvetica Neue"/>
                <a:sym typeface="Helvetica Neue"/>
              </a:defRPr>
            </a:pPr>
            <a:r>
              <a:t>ECFA guidelines for inputs from national HEP communities </a:t>
            </a:r>
          </a:p>
          <a:p>
            <a:pPr defTabSz="457200">
              <a:spcBef>
                <a:spcPts val="1000"/>
              </a:spcBef>
              <a:defRPr sz="5300">
                <a:solidFill>
                  <a:srgbClr val="333333"/>
                </a:solidFill>
                <a:latin typeface="Helvetica Neue"/>
                <a:ea typeface="Helvetica Neue"/>
                <a:cs typeface="Helvetica Neue"/>
                <a:sym typeface="Helvetica Neue"/>
              </a:defRPr>
            </a:pPr>
            <a:r>
              <a:t>to the European Strategy for Particle Physics</a:t>
            </a:r>
          </a:p>
        </p:txBody>
      </p:sp>
      <p:sp>
        <p:nvSpPr>
          <p:cNvPr id="433" name="3)   Questions to be considered by countries/regions when forming and submitting their “national input” to the ESPP:…"/>
          <p:cNvSpPr txBox="1">
            <a:spLocks noGrp="1"/>
          </p:cNvSpPr>
          <p:nvPr>
            <p:ph type="body" idx="1"/>
          </p:nvPr>
        </p:nvSpPr>
        <p:spPr>
          <a:prstGeom prst="rect">
            <a:avLst/>
          </a:prstGeom>
        </p:spPr>
        <p:txBody>
          <a:bodyPr/>
          <a:lstStyle/>
          <a:p>
            <a:pPr marL="567054" indent="-567054" algn="just" defTabSz="434340">
              <a:spcBef>
                <a:spcPts val="0"/>
              </a:spcBef>
              <a:buSzTx/>
              <a:buNone/>
              <a:defRPr sz="3135">
                <a:solidFill>
                  <a:srgbClr val="333333"/>
                </a:solidFill>
              </a:defRPr>
            </a:pPr>
            <a:r>
              <a:t>3)   Questions to be considered by countries/regions when forming and submitting their “national input” to the ESPP:</a:t>
            </a:r>
          </a:p>
          <a:p>
            <a:pPr marL="916939" lvl="1" indent="-482600" algn="just" defTabSz="434340">
              <a:spcBef>
                <a:spcPts val="0"/>
              </a:spcBef>
              <a:buSzTx/>
              <a:buNone/>
              <a:defRPr sz="3135">
                <a:solidFill>
                  <a:srgbClr val="333333"/>
                </a:solidFill>
                <a:latin typeface="Helvetica"/>
                <a:ea typeface="Helvetica"/>
                <a:cs typeface="Helvetica"/>
                <a:sym typeface="Helvetica"/>
              </a:defRPr>
            </a:pPr>
            <a:r>
              <a:t>a)  Which is the preferred next major/flagship collider project for CERN? </a:t>
            </a:r>
          </a:p>
          <a:p>
            <a:pPr marL="916939" lvl="2" indent="-48259" algn="just" defTabSz="434340">
              <a:spcBef>
                <a:spcPts val="0"/>
              </a:spcBef>
              <a:buSzTx/>
              <a:buNone/>
              <a:defRPr sz="3135" i="1">
                <a:solidFill>
                  <a:srgbClr val="0433FF"/>
                </a:solidFill>
                <a:latin typeface="Helvetica"/>
                <a:ea typeface="Helvetica"/>
                <a:cs typeface="Helvetica"/>
                <a:sym typeface="Helvetica"/>
              </a:defRPr>
            </a:pPr>
            <a:r>
              <a:t>The preferred next collider should be a Higgs factory. </a:t>
            </a:r>
            <a:endParaRPr>
              <a:latin typeface="Helvetica Neue"/>
              <a:ea typeface="Helvetica Neue"/>
              <a:cs typeface="Helvetica Neue"/>
              <a:sym typeface="Helvetica Neue"/>
            </a:endParaRPr>
          </a:p>
          <a:p>
            <a:pPr marL="916939" lvl="1" indent="-482600" algn="just" defTabSz="434340">
              <a:spcBef>
                <a:spcPts val="0"/>
              </a:spcBef>
              <a:buSzTx/>
              <a:buNone/>
              <a:defRPr sz="3135">
                <a:solidFill>
                  <a:srgbClr val="333333"/>
                </a:solidFill>
                <a:latin typeface="Helvetica"/>
                <a:ea typeface="Helvetica"/>
                <a:cs typeface="Helvetica"/>
                <a:sym typeface="Helvetica"/>
              </a:defRPr>
            </a:pPr>
            <a:r>
              <a:t>b)  What are the most important elements in the response to 3a)?</a:t>
            </a:r>
            <a:endParaRPr>
              <a:latin typeface="Helvetica Neue"/>
              <a:ea typeface="Helvetica Neue"/>
              <a:cs typeface="Helvetica Neue"/>
              <a:sym typeface="Helvetica Neue"/>
            </a:endParaRPr>
          </a:p>
          <a:p>
            <a:pPr marL="1254759" lvl="2" indent="-386079" algn="just" defTabSz="434340">
              <a:spcBef>
                <a:spcPts val="0"/>
              </a:spcBef>
              <a:buSzTx/>
              <a:buNone/>
              <a:defRPr sz="3135" i="1">
                <a:solidFill>
                  <a:srgbClr val="0433FF"/>
                </a:solidFill>
                <a:latin typeface="Helvetica"/>
                <a:ea typeface="Helvetica"/>
                <a:cs typeface="Helvetica"/>
                <a:sym typeface="Helvetica"/>
              </a:defRPr>
            </a:pPr>
            <a:r>
              <a:t>Physics potential is the primary motivation.</a:t>
            </a:r>
          </a:p>
          <a:p>
            <a:pPr marL="916939" lvl="1" indent="-482600" algn="just" defTabSz="434340">
              <a:spcBef>
                <a:spcPts val="0"/>
              </a:spcBef>
              <a:buSzTx/>
              <a:buNone/>
              <a:defRPr sz="3135">
                <a:solidFill>
                  <a:srgbClr val="333333"/>
                </a:solidFill>
                <a:latin typeface="Helvetica"/>
                <a:ea typeface="Helvetica"/>
                <a:cs typeface="Helvetica"/>
                <a:sym typeface="Helvetica"/>
              </a:defRPr>
            </a:pPr>
            <a:r>
              <a:t>c)  Should CERN/Europe proceed with the preferred option set out in 3a) or should alternative options be considered:</a:t>
            </a:r>
          </a:p>
          <a:p>
            <a:pPr marL="1254759" lvl="2" indent="-386079" algn="just" defTabSz="434340">
              <a:spcBef>
                <a:spcPts val="0"/>
              </a:spcBef>
              <a:buSzTx/>
              <a:buNone/>
              <a:defRPr sz="3135" i="1">
                <a:solidFill>
                  <a:srgbClr val="333333"/>
                </a:solidFill>
                <a:latin typeface="Helvetica"/>
                <a:ea typeface="Helvetica"/>
                <a:cs typeface="Helvetica"/>
                <a:sym typeface="Helvetica"/>
              </a:defRPr>
            </a:pPr>
            <a:r>
              <a:rPr>
                <a:solidFill>
                  <a:srgbClr val="FF2600"/>
                </a:solidFill>
              </a:rPr>
              <a:t>Recommendation 6 f</a:t>
            </a:r>
            <a:r>
              <a:rPr>
                <a:solidFill>
                  <a:srgbClr val="0433FF"/>
                </a:solidFill>
              </a:rPr>
              <a:t>rom P5 is that the US should revisit this question in light of international developments later in this decade. </a:t>
            </a:r>
          </a:p>
          <a:p>
            <a:pPr marL="1254759" lvl="1" indent="-820419" algn="just" defTabSz="434340">
              <a:spcBef>
                <a:spcPts val="0"/>
              </a:spcBef>
              <a:buSzTx/>
              <a:buNone/>
              <a:defRPr sz="3135">
                <a:solidFill>
                  <a:srgbClr val="333333"/>
                </a:solidFill>
                <a:latin typeface="Helvetica"/>
                <a:ea typeface="Helvetica"/>
                <a:cs typeface="Helvetica"/>
                <a:sym typeface="Helvetica"/>
              </a:defRPr>
            </a:pPr>
            <a:r>
              <a:t>d) Beyond the preferred option in 3a), what other accelerator R&amp;D topics (e.g. highfield magnets, RF technology, alternative accelerators/colliders) should be pursued in parallel? </a:t>
            </a:r>
          </a:p>
          <a:p>
            <a:pPr marL="916939" lvl="2" indent="-48259" algn="just" defTabSz="434340">
              <a:spcBef>
                <a:spcPts val="0"/>
              </a:spcBef>
              <a:buSzTx/>
              <a:buNone/>
              <a:defRPr sz="3135" i="1">
                <a:solidFill>
                  <a:srgbClr val="0433FF"/>
                </a:solidFill>
                <a:latin typeface="Helvetica"/>
                <a:ea typeface="Helvetica"/>
                <a:cs typeface="Helvetica"/>
                <a:sym typeface="Helvetica"/>
              </a:defRPr>
            </a:pPr>
            <a:r>
              <a:t>The US is working closely with our European colleagues to develop new technologies. Development of high-field magnets, RF technology, and collider concepts that can achieve a 10 TeV pCM scale are high priorities for the US. </a:t>
            </a:r>
            <a:r>
              <a:rPr>
                <a:solidFill>
                  <a:srgbClr val="FF2600"/>
                </a:solidFill>
              </a:rPr>
              <a:t>A US white paper </a:t>
            </a:r>
            <a:r>
              <a:t>focused on R&amp;D for a future muon collider was submitted as a separate document. These priorities will be revisited later this decade. </a:t>
            </a:r>
          </a:p>
          <a:p>
            <a:pPr marL="916939" lvl="1" indent="-482600" algn="just" defTabSz="434340">
              <a:spcBef>
                <a:spcPts val="0"/>
              </a:spcBef>
              <a:buSzTx/>
              <a:buNone/>
              <a:defRPr sz="3135" i="1">
                <a:solidFill>
                  <a:srgbClr val="333333"/>
                </a:solidFill>
                <a:latin typeface="Helvetica"/>
                <a:ea typeface="Helvetica"/>
                <a:cs typeface="Helvetica"/>
                <a:sym typeface="Helvetica"/>
              </a:defRPr>
            </a:pPr>
            <a:r>
              <a:rPr i="0"/>
              <a:t>e)</a:t>
            </a:r>
            <a:r>
              <a:t>  What is the prioritised list of alternative options if the preferred option set out in 3a) is not feasible (due to cost, timing, international developments, or for other reasons)?</a:t>
            </a:r>
            <a:endParaRPr>
              <a:latin typeface="Helvetica Neue"/>
              <a:ea typeface="Helvetica Neue"/>
              <a:cs typeface="Helvetica Neue"/>
              <a:sym typeface="Helvetica Neue"/>
            </a:endParaRPr>
          </a:p>
          <a:p>
            <a:pPr marL="916939" lvl="1" indent="-482600" algn="just" defTabSz="434340">
              <a:spcBef>
                <a:spcPts val="0"/>
              </a:spcBef>
              <a:buSzTx/>
              <a:buNone/>
              <a:defRPr sz="3135">
                <a:solidFill>
                  <a:srgbClr val="333333"/>
                </a:solidFill>
                <a:latin typeface="Helvetica"/>
                <a:ea typeface="Helvetica"/>
                <a:cs typeface="Helvetica"/>
                <a:sym typeface="Helvetica"/>
              </a:defRPr>
            </a:pPr>
            <a:r>
              <a:t>f)   What are the most important elements in the response to 3e)? (The set of considerations in 3b should be used).</a:t>
            </a:r>
          </a:p>
          <a:p>
            <a:pPr marL="916939" lvl="2" indent="-48259" algn="just" defTabSz="434340">
              <a:spcBef>
                <a:spcPts val="0"/>
              </a:spcBef>
              <a:buSzTx/>
              <a:buNone/>
              <a:defRPr sz="3135" i="1">
                <a:solidFill>
                  <a:srgbClr val="0433FF"/>
                </a:solidFill>
                <a:latin typeface="Helvetica"/>
                <a:ea typeface="Helvetica"/>
                <a:cs typeface="Helvetica"/>
                <a:sym typeface="Helvetica"/>
              </a:defRPr>
            </a:pPr>
            <a:r>
              <a:t>These questions should be answered later in this decade when the global situation is better understood. </a:t>
            </a:r>
          </a:p>
        </p:txBody>
      </p:sp>
      <p:sp>
        <p:nvSpPr>
          <p:cNvPr id="43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35" name="More from HFCC later"/>
          <p:cNvSpPr txBox="1"/>
          <p:nvPr/>
        </p:nvSpPr>
        <p:spPr>
          <a:xfrm>
            <a:off x="18454630" y="12611933"/>
            <a:ext cx="5305540"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t>More from HFCC later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ECFA guidelines for inputs from national HEP communities…"/>
          <p:cNvSpPr txBox="1">
            <a:spLocks noGrp="1"/>
          </p:cNvSpPr>
          <p:nvPr>
            <p:ph type="title"/>
          </p:nvPr>
        </p:nvSpPr>
        <p:spPr>
          <a:prstGeom prst="rect">
            <a:avLst/>
          </a:prstGeom>
        </p:spPr>
        <p:txBody>
          <a:bodyPr/>
          <a:lstStyle/>
          <a:p>
            <a:pPr defTabSz="457200">
              <a:spcBef>
                <a:spcPts val="1000"/>
              </a:spcBef>
              <a:defRPr sz="5300">
                <a:solidFill>
                  <a:srgbClr val="333333"/>
                </a:solidFill>
                <a:latin typeface="Helvetica Neue"/>
                <a:ea typeface="Helvetica Neue"/>
                <a:cs typeface="Helvetica Neue"/>
                <a:sym typeface="Helvetica Neue"/>
              </a:defRPr>
            </a:pPr>
            <a:r>
              <a:t>ECFA guidelines for inputs from national HEP communities </a:t>
            </a:r>
          </a:p>
          <a:p>
            <a:pPr defTabSz="457200">
              <a:spcBef>
                <a:spcPts val="1000"/>
              </a:spcBef>
              <a:defRPr sz="5300">
                <a:solidFill>
                  <a:srgbClr val="333333"/>
                </a:solidFill>
                <a:latin typeface="Helvetica Neue"/>
                <a:ea typeface="Helvetica Neue"/>
                <a:cs typeface="Helvetica Neue"/>
                <a:sym typeface="Helvetica Neue"/>
              </a:defRPr>
            </a:pPr>
            <a:r>
              <a:t>to the European Strategy for Particle Physics</a:t>
            </a:r>
          </a:p>
        </p:txBody>
      </p:sp>
      <p:sp>
        <p:nvSpPr>
          <p:cNvPr id="438" name="4) The remit given to the ESG also specifies that “The Strategy update should also indicate areas of priority for exploration complementary to colliders and for other experiments to be considered at CERN and at other laboratories in Europe, as well as fo"/>
          <p:cNvSpPr txBox="1">
            <a:spLocks noGrp="1"/>
          </p:cNvSpPr>
          <p:nvPr>
            <p:ph type="body" idx="1"/>
          </p:nvPr>
        </p:nvSpPr>
        <p:spPr>
          <a:prstGeom prst="rect">
            <a:avLst/>
          </a:prstGeom>
        </p:spPr>
        <p:txBody>
          <a:bodyPr/>
          <a:lstStyle/>
          <a:p>
            <a:pPr marL="965200" indent="-965200" algn="just" defTabSz="457200">
              <a:spcBef>
                <a:spcPts val="1100"/>
              </a:spcBef>
              <a:buSzTx/>
              <a:buNone/>
              <a:defRPr sz="3200" i="1">
                <a:solidFill>
                  <a:srgbClr val="333333"/>
                </a:solidFill>
                <a:latin typeface="Helvetica"/>
                <a:ea typeface="Helvetica"/>
                <a:cs typeface="Helvetica"/>
                <a:sym typeface="Helvetica"/>
              </a:defRPr>
            </a:pPr>
            <a:r>
              <a:t>4) The remit given to the ESG also specifies that “The Strategy update should also indicate areas of priority for exploration complementary to colliders and for other experiments to be considered at CERN and at other laboratories in Europe, as well as for participation in projects outside Europe.” It would thus be most useful if the national inputs explicitly included the preferred prioritisation for non-collider projects. Specific questions to address:</a:t>
            </a:r>
          </a:p>
          <a:p>
            <a:pPr marL="965200" lvl="1" indent="-508000" algn="just" defTabSz="457200">
              <a:spcBef>
                <a:spcPts val="1100"/>
              </a:spcBef>
              <a:buSzTx/>
              <a:buNone/>
              <a:defRPr sz="3200">
                <a:solidFill>
                  <a:srgbClr val="333333"/>
                </a:solidFill>
                <a:latin typeface="Helvetica"/>
                <a:ea typeface="Helvetica"/>
                <a:cs typeface="Helvetica"/>
                <a:sym typeface="Helvetica"/>
              </a:defRPr>
            </a:pPr>
            <a:r>
              <a:t>a)  What other areas of physics should be pursued, and with what relative priority?</a:t>
            </a:r>
            <a:endParaRPr>
              <a:latin typeface="Helvetica Neue"/>
              <a:ea typeface="Helvetica Neue"/>
              <a:cs typeface="Helvetica Neue"/>
              <a:sym typeface="Helvetica Neue"/>
            </a:endParaRPr>
          </a:p>
          <a:p>
            <a:pPr marL="965200" lvl="1" indent="-508000" algn="just" defTabSz="457200">
              <a:spcBef>
                <a:spcPts val="1100"/>
              </a:spcBef>
              <a:buSzTx/>
              <a:buNone/>
              <a:defRPr sz="3200">
                <a:solidFill>
                  <a:srgbClr val="333333"/>
                </a:solidFill>
                <a:latin typeface="Helvetica"/>
                <a:ea typeface="Helvetica"/>
                <a:cs typeface="Helvetica"/>
                <a:sym typeface="Helvetica"/>
              </a:defRPr>
            </a:pPr>
            <a:r>
              <a:t>b) What are the most important elements in the response to 4a)? (The set of considerations in 3b should be used).</a:t>
            </a:r>
            <a:endParaRPr>
              <a:latin typeface="Helvetica Neue"/>
              <a:ea typeface="Helvetica Neue"/>
              <a:cs typeface="Helvetica Neue"/>
              <a:sym typeface="Helvetica Neue"/>
            </a:endParaRPr>
          </a:p>
          <a:p>
            <a:pPr marL="965200" lvl="1" indent="-508000" algn="just" defTabSz="457200">
              <a:spcBef>
                <a:spcPts val="1100"/>
              </a:spcBef>
              <a:buSzTx/>
              <a:buNone/>
              <a:defRPr sz="3200">
                <a:solidFill>
                  <a:srgbClr val="333333"/>
                </a:solidFill>
                <a:latin typeface="Helvetica"/>
                <a:ea typeface="Helvetica"/>
                <a:cs typeface="Helvetica"/>
                <a:sym typeface="Helvetica"/>
              </a:defRPr>
            </a:pPr>
            <a:r>
              <a:t>c) To what extent should CERN participate in nuclear physics, astroparticle physics or other areas of science, while keeping in mind and adhering to the CERN Convention? Please use the current level and form of activity as the baseline for comparisons.</a:t>
            </a:r>
          </a:p>
          <a:p>
            <a:pPr marL="965200" lvl="1" indent="-508000" algn="just" defTabSz="457200">
              <a:spcBef>
                <a:spcPts val="1100"/>
              </a:spcBef>
              <a:buSzTx/>
              <a:buNone/>
              <a:defRPr sz="3200" i="1">
                <a:solidFill>
                  <a:srgbClr val="0433FF"/>
                </a:solidFill>
                <a:latin typeface="Helvetica"/>
                <a:ea typeface="Helvetica"/>
                <a:cs typeface="Helvetica"/>
                <a:sym typeface="Helvetica"/>
              </a:defRPr>
            </a:pPr>
            <a:r>
              <a:t>We provide a combined answer to questions 4a), b), and c): As noted in P5 recommendations 2 and</a:t>
            </a:r>
          </a:p>
          <a:p>
            <a:pPr marL="965200" lvl="1" indent="-508000" algn="just" defTabSz="457200">
              <a:spcBef>
                <a:spcPts val="1100"/>
              </a:spcBef>
              <a:buSzTx/>
              <a:buNone/>
              <a:defRPr sz="3200" i="1">
                <a:solidFill>
                  <a:srgbClr val="0433FF"/>
                </a:solidFill>
                <a:latin typeface="Helvetica"/>
                <a:ea typeface="Helvetica"/>
                <a:cs typeface="Helvetica"/>
                <a:sym typeface="Helvetica"/>
              </a:defRPr>
            </a:pPr>
            <a:r>
              <a:t>3, major efforts in neutrino physics, dark matter, and cosmic microwave background (CMB) should be</a:t>
            </a:r>
          </a:p>
          <a:p>
            <a:pPr marL="965200" lvl="1" indent="-508000" algn="just" defTabSz="457200">
              <a:spcBef>
                <a:spcPts val="1100"/>
              </a:spcBef>
              <a:buSzTx/>
              <a:buNone/>
              <a:defRPr sz="3200" i="1">
                <a:solidFill>
                  <a:srgbClr val="0433FF"/>
                </a:solidFill>
                <a:latin typeface="Helvetica"/>
                <a:ea typeface="Helvetica"/>
                <a:cs typeface="Helvetica"/>
                <a:sym typeface="Helvetica"/>
              </a:defRPr>
            </a:pPr>
            <a:r>
              <a:t>aggressively pursued, in parallel to a suite of smaller experiments, both in the US and in Europe. In</a:t>
            </a:r>
          </a:p>
          <a:p>
            <a:pPr marL="965200" lvl="1" indent="-508000" algn="just" defTabSz="457200">
              <a:spcBef>
                <a:spcPts val="1100"/>
              </a:spcBef>
              <a:buSzTx/>
              <a:buNone/>
              <a:defRPr sz="3200" i="1">
                <a:solidFill>
                  <a:srgbClr val="0433FF"/>
                </a:solidFill>
                <a:latin typeface="Helvetica"/>
                <a:ea typeface="Helvetica"/>
                <a:cs typeface="Helvetica"/>
                <a:sym typeface="Helvetica"/>
              </a:defRPr>
            </a:pPr>
            <a:r>
              <a:t>addition to the particle physics recommendations, the EIC and double-beta decay are top priorities for US</a:t>
            </a:r>
          </a:p>
          <a:p>
            <a:pPr marL="965200" lvl="1" indent="-508000" algn="just" defTabSz="457200">
              <a:spcBef>
                <a:spcPts val="1100"/>
              </a:spcBef>
              <a:buSzTx/>
              <a:buNone/>
              <a:defRPr sz="3200" i="1">
                <a:solidFill>
                  <a:srgbClr val="0433FF"/>
                </a:solidFill>
                <a:latin typeface="Helvetica"/>
                <a:ea typeface="Helvetica"/>
                <a:cs typeface="Helvetica"/>
                <a:sym typeface="Helvetica"/>
              </a:defRPr>
            </a:pPr>
            <a:r>
              <a:t>nuclear science.</a:t>
            </a:r>
          </a:p>
        </p:txBody>
      </p:sp>
      <p:sp>
        <p:nvSpPr>
          <p:cNvPr id="43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440" name="More from HFCC later"/>
          <p:cNvSpPr txBox="1"/>
          <p:nvPr/>
        </p:nvSpPr>
        <p:spPr>
          <a:xfrm>
            <a:off x="18454630" y="12611933"/>
            <a:ext cx="5305540"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t>More from HFCC later</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Double-click to edit"/>
          <p:cNvSpPr txBox="1">
            <a:spLocks noGrp="1"/>
          </p:cNvSpPr>
          <p:nvPr>
            <p:ph type="title"/>
          </p:nvPr>
        </p:nvSpPr>
        <p:spPr>
          <a:prstGeom prst="rect">
            <a:avLst/>
          </a:prstGeom>
        </p:spPr>
        <p:txBody>
          <a:bodyPr/>
          <a:lstStyle/>
          <a:p>
            <a:endParaRPr/>
          </a:p>
        </p:txBody>
      </p:sp>
      <p:graphicFrame>
        <p:nvGraphicFramePr>
          <p:cNvPr id="443" name="Table 1"/>
          <p:cNvGraphicFramePr/>
          <p:nvPr/>
        </p:nvGraphicFramePr>
        <p:xfrm>
          <a:off x="3542853" y="912916"/>
          <a:ext cx="13996294" cy="12108856"/>
        </p:xfrm>
        <a:graphic>
          <a:graphicData uri="http://schemas.openxmlformats.org/drawingml/2006/table">
            <a:tbl>
              <a:tblPr bandRow="1">
                <a:tableStyleId>{4C3C2611-4C71-4FC5-86AE-919BDF0F9419}</a:tableStyleId>
              </a:tblPr>
              <a:tblGrid>
                <a:gridCol w="13996293">
                  <a:extLst>
                    <a:ext uri="{9D8B030D-6E8A-4147-A177-3AD203B41FA5}">
                      <a16:colId xmlns:a16="http://schemas.microsoft.com/office/drawing/2014/main" val="20000"/>
                    </a:ext>
                  </a:extLst>
                </a:gridCol>
              </a:tblGrid>
              <a:tr h="605442">
                <a:tc>
                  <a:txBody>
                    <a:bodyPr/>
                    <a:lstStyle/>
                    <a:p>
                      <a:pPr algn="l" defTabSz="457200">
                        <a:defRPr sz="1800"/>
                      </a:pPr>
                      <a:r>
                        <a:rPr sz="3700">
                          <a:latin typeface="Helvetica"/>
                          <a:ea typeface="Helvetica"/>
                          <a:cs typeface="Helvetica"/>
                          <a:sym typeface="Helvetica"/>
                        </a:rPr>
                        <a:t>Higgs Factories</a:t>
                      </a:r>
                    </a:p>
                  </a:txBody>
                  <a:tcPr marL="63500" marR="63500" marT="0" marB="0" anchor="ctr" horzOverflow="overflow"/>
                </a:tc>
                <a:extLst>
                  <a:ext uri="{0D108BD9-81ED-4DB2-BD59-A6C34878D82A}">
                    <a16:rowId xmlns:a16="http://schemas.microsoft.com/office/drawing/2014/main" val="10000"/>
                  </a:ext>
                </a:extLst>
              </a:tr>
              <a:tr h="605442">
                <a:tc>
                  <a:txBody>
                    <a:bodyPr/>
                    <a:lstStyle/>
                    <a:p>
                      <a:pPr algn="l" defTabSz="457200">
                        <a:defRPr sz="1800"/>
                      </a:pPr>
                      <a:r>
                        <a:rPr sz="3700">
                          <a:latin typeface="Helvetica"/>
                          <a:ea typeface="Helvetica"/>
                          <a:cs typeface="Helvetica"/>
                          <a:sym typeface="Helvetica"/>
                        </a:rPr>
                        <a:t>Muon Colliders</a:t>
                      </a:r>
                    </a:p>
                  </a:txBody>
                  <a:tcPr marL="63500" marR="63500" marT="0" marB="0" anchor="ctr" horzOverflow="overflow"/>
                </a:tc>
                <a:extLst>
                  <a:ext uri="{0D108BD9-81ED-4DB2-BD59-A6C34878D82A}">
                    <a16:rowId xmlns:a16="http://schemas.microsoft.com/office/drawing/2014/main" val="10001"/>
                  </a:ext>
                </a:extLst>
              </a:tr>
              <a:tr h="605442">
                <a:tc>
                  <a:txBody>
                    <a:bodyPr/>
                    <a:lstStyle/>
                    <a:p>
                      <a:pPr algn="l" defTabSz="457200">
                        <a:defRPr sz="1800"/>
                      </a:pPr>
                      <a:r>
                        <a:rPr sz="3700">
                          <a:latin typeface="Helvetica"/>
                          <a:ea typeface="Helvetica"/>
                          <a:cs typeface="Helvetica"/>
                          <a:sym typeface="Helvetica"/>
                        </a:rPr>
                        <a:t>DUNE/neutrino experiments</a:t>
                      </a:r>
                    </a:p>
                  </a:txBody>
                  <a:tcPr marL="63500" marR="63500" marT="0" marB="0" anchor="ctr" horzOverflow="overflow"/>
                </a:tc>
                <a:extLst>
                  <a:ext uri="{0D108BD9-81ED-4DB2-BD59-A6C34878D82A}">
                    <a16:rowId xmlns:a16="http://schemas.microsoft.com/office/drawing/2014/main" val="10002"/>
                  </a:ext>
                </a:extLst>
              </a:tr>
              <a:tr h="605442">
                <a:tc>
                  <a:txBody>
                    <a:bodyPr/>
                    <a:lstStyle/>
                    <a:p>
                      <a:pPr algn="l" defTabSz="457200">
                        <a:defRPr sz="1800"/>
                      </a:pPr>
                      <a:r>
                        <a:rPr sz="3700">
                          <a:latin typeface="Helvetica"/>
                          <a:ea typeface="Helvetica"/>
                          <a:cs typeface="Helvetica"/>
                          <a:sym typeface="Helvetica"/>
                        </a:rPr>
                        <a:t>Fermilab Accelerator Complex Evolution</a:t>
                      </a:r>
                    </a:p>
                  </a:txBody>
                  <a:tcPr marL="63500" marR="63500" marT="0" marB="0" anchor="ctr" horzOverflow="overflow"/>
                </a:tc>
                <a:extLst>
                  <a:ext uri="{0D108BD9-81ED-4DB2-BD59-A6C34878D82A}">
                    <a16:rowId xmlns:a16="http://schemas.microsoft.com/office/drawing/2014/main" val="10003"/>
                  </a:ext>
                </a:extLst>
              </a:tr>
              <a:tr h="605442">
                <a:tc>
                  <a:txBody>
                    <a:bodyPr/>
                    <a:lstStyle/>
                    <a:p>
                      <a:pPr algn="l" defTabSz="457200">
                        <a:defRPr sz="1800"/>
                      </a:pPr>
                      <a:r>
                        <a:rPr sz="3700">
                          <a:latin typeface="Helvetica"/>
                          <a:ea typeface="Helvetica"/>
                          <a:cs typeface="Helvetica"/>
                          <a:sym typeface="Helvetica"/>
                        </a:rPr>
                        <a:t>10 TeV pCM Wakefield Collider</a:t>
                      </a:r>
                    </a:p>
                  </a:txBody>
                  <a:tcPr marL="63500" marR="63500" marT="0" marB="0" anchor="ctr" horzOverflow="overflow"/>
                </a:tc>
                <a:extLst>
                  <a:ext uri="{0D108BD9-81ED-4DB2-BD59-A6C34878D82A}">
                    <a16:rowId xmlns:a16="http://schemas.microsoft.com/office/drawing/2014/main" val="10004"/>
                  </a:ext>
                </a:extLst>
              </a:tr>
              <a:tr h="605442">
                <a:tc>
                  <a:txBody>
                    <a:bodyPr/>
                    <a:lstStyle/>
                    <a:p>
                      <a:pPr algn="l" defTabSz="457200">
                        <a:defRPr sz="1800"/>
                      </a:pPr>
                      <a:r>
                        <a:rPr sz="3700">
                          <a:latin typeface="Helvetica"/>
                          <a:ea typeface="Helvetica"/>
                          <a:cs typeface="Helvetica"/>
                          <a:sym typeface="Helvetica"/>
                        </a:rPr>
                        <a:t>The Electron Ion Collider</a:t>
                      </a:r>
                    </a:p>
                  </a:txBody>
                  <a:tcPr marL="63500" marR="63500" marT="0" marB="0" anchor="ctr" horzOverflow="overflow"/>
                </a:tc>
                <a:extLst>
                  <a:ext uri="{0D108BD9-81ED-4DB2-BD59-A6C34878D82A}">
                    <a16:rowId xmlns:a16="http://schemas.microsoft.com/office/drawing/2014/main" val="10005"/>
                  </a:ext>
                </a:extLst>
              </a:tr>
              <a:tr h="605442">
                <a:tc>
                  <a:txBody>
                    <a:bodyPr/>
                    <a:lstStyle/>
                    <a:p>
                      <a:pPr algn="l" defTabSz="457200">
                        <a:defRPr sz="1800"/>
                      </a:pPr>
                      <a:r>
                        <a:rPr sz="3700">
                          <a:latin typeface="Helvetica"/>
                          <a:ea typeface="Helvetica"/>
                          <a:cs typeface="Helvetica"/>
                          <a:sym typeface="Helvetica"/>
                        </a:rPr>
                        <a:t>Training and education</a:t>
                      </a:r>
                    </a:p>
                  </a:txBody>
                  <a:tcPr marL="63500" marR="63500" marT="0" marB="0" anchor="ctr" horzOverflow="overflow"/>
                </a:tc>
                <a:extLst>
                  <a:ext uri="{0D108BD9-81ED-4DB2-BD59-A6C34878D82A}">
                    <a16:rowId xmlns:a16="http://schemas.microsoft.com/office/drawing/2014/main" val="10006"/>
                  </a:ext>
                </a:extLst>
              </a:tr>
              <a:tr h="605442">
                <a:tc>
                  <a:txBody>
                    <a:bodyPr/>
                    <a:lstStyle/>
                    <a:p>
                      <a:pPr algn="l" defTabSz="457200">
                        <a:defRPr sz="1800"/>
                      </a:pPr>
                      <a:r>
                        <a:rPr sz="3700">
                          <a:latin typeface="Helvetica"/>
                          <a:ea typeface="Helvetica"/>
                          <a:cs typeface="Helvetica"/>
                          <a:sym typeface="Helvetica"/>
                        </a:rPr>
                        <a:t>Instrumentation</a:t>
                      </a:r>
                    </a:p>
                  </a:txBody>
                  <a:tcPr marL="63500" marR="63500" marT="0" marB="0" anchor="ctr" horzOverflow="overflow"/>
                </a:tc>
                <a:extLst>
                  <a:ext uri="{0D108BD9-81ED-4DB2-BD59-A6C34878D82A}">
                    <a16:rowId xmlns:a16="http://schemas.microsoft.com/office/drawing/2014/main" val="10007"/>
                  </a:ext>
                </a:extLst>
              </a:tr>
              <a:tr h="605442">
                <a:tc>
                  <a:txBody>
                    <a:bodyPr/>
                    <a:lstStyle/>
                    <a:p>
                      <a:pPr algn="l" defTabSz="457200">
                        <a:defRPr sz="1800"/>
                      </a:pPr>
                      <a:r>
                        <a:rPr sz="3700">
                          <a:latin typeface="Helvetica"/>
                          <a:ea typeface="Helvetica"/>
                          <a:cs typeface="Helvetica"/>
                          <a:sym typeface="Helvetica"/>
                        </a:rPr>
                        <a:t>A near-term 70 TeV Proton-Proton Collider</a:t>
                      </a:r>
                    </a:p>
                  </a:txBody>
                  <a:tcPr marL="63500" marR="63500" marT="0" marB="0" anchor="ctr" horzOverflow="overflow"/>
                </a:tc>
                <a:extLst>
                  <a:ext uri="{0D108BD9-81ED-4DB2-BD59-A6C34878D82A}">
                    <a16:rowId xmlns:a16="http://schemas.microsoft.com/office/drawing/2014/main" val="10008"/>
                  </a:ext>
                </a:extLst>
              </a:tr>
              <a:tr h="605442">
                <a:tc>
                  <a:txBody>
                    <a:bodyPr/>
                    <a:lstStyle/>
                    <a:p>
                      <a:pPr algn="l" defTabSz="457200">
                        <a:defRPr sz="1800"/>
                      </a:pPr>
                      <a:r>
                        <a:rPr sz="3700">
                          <a:latin typeface="Helvetica"/>
                          <a:ea typeface="Helvetica"/>
                          <a:cs typeface="Helvetica"/>
                          <a:sym typeface="Helvetica"/>
                        </a:rPr>
                        <a:t>HL-LHC</a:t>
                      </a:r>
                    </a:p>
                  </a:txBody>
                  <a:tcPr marL="63500" marR="63500" marT="0" marB="0" anchor="ctr" horzOverflow="overflow"/>
                </a:tc>
                <a:extLst>
                  <a:ext uri="{0D108BD9-81ED-4DB2-BD59-A6C34878D82A}">
                    <a16:rowId xmlns:a16="http://schemas.microsoft.com/office/drawing/2014/main" val="10009"/>
                  </a:ext>
                </a:extLst>
              </a:tr>
              <a:tr h="605442">
                <a:tc>
                  <a:txBody>
                    <a:bodyPr/>
                    <a:lstStyle/>
                    <a:p>
                      <a:pPr algn="l" defTabSz="457200">
                        <a:defRPr sz="1800"/>
                      </a:pPr>
                      <a:r>
                        <a:rPr sz="3700">
                          <a:latin typeface="Helvetica"/>
                          <a:ea typeface="Helvetica"/>
                          <a:cs typeface="Helvetica"/>
                          <a:sym typeface="Helvetica"/>
                        </a:rPr>
                        <a:t>LC Vision</a:t>
                      </a:r>
                    </a:p>
                  </a:txBody>
                  <a:tcPr marL="63500" marR="63500" marT="0" marB="0" anchor="ctr" horzOverflow="overflow"/>
                </a:tc>
                <a:extLst>
                  <a:ext uri="{0D108BD9-81ED-4DB2-BD59-A6C34878D82A}">
                    <a16:rowId xmlns:a16="http://schemas.microsoft.com/office/drawing/2014/main" val="10010"/>
                  </a:ext>
                </a:extLst>
              </a:tr>
              <a:tr h="605442">
                <a:tc>
                  <a:txBody>
                    <a:bodyPr/>
                    <a:lstStyle/>
                    <a:p>
                      <a:pPr algn="l" defTabSz="457200">
                        <a:defRPr sz="1800"/>
                      </a:pPr>
                      <a:r>
                        <a:rPr sz="3700">
                          <a:latin typeface="Helvetica"/>
                          <a:ea typeface="Helvetica"/>
                          <a:cs typeface="Helvetica"/>
                          <a:sym typeface="Helvetica"/>
                        </a:rPr>
                        <a:t>SBND</a:t>
                      </a:r>
                    </a:p>
                  </a:txBody>
                  <a:tcPr marL="63500" marR="63500" marT="0" marB="0" anchor="ctr" horzOverflow="overflow"/>
                </a:tc>
                <a:extLst>
                  <a:ext uri="{0D108BD9-81ED-4DB2-BD59-A6C34878D82A}">
                    <a16:rowId xmlns:a16="http://schemas.microsoft.com/office/drawing/2014/main" val="10011"/>
                  </a:ext>
                </a:extLst>
              </a:tr>
              <a:tr h="605442">
                <a:tc>
                  <a:txBody>
                    <a:bodyPr/>
                    <a:lstStyle/>
                    <a:p>
                      <a:pPr algn="l" defTabSz="457200">
                        <a:defRPr sz="1800"/>
                      </a:pPr>
                      <a:r>
                        <a:rPr sz="3700">
                          <a:latin typeface="Helvetica"/>
                          <a:ea typeface="Helvetica"/>
                          <a:cs typeface="Helvetica"/>
                          <a:sym typeface="Helvetica"/>
                        </a:rPr>
                        <a:t>Forward Physics Facility at the LHC</a:t>
                      </a:r>
                    </a:p>
                  </a:txBody>
                  <a:tcPr marL="63500" marR="63500" marT="0" marB="0" anchor="ctr" horzOverflow="overflow"/>
                </a:tc>
                <a:extLst>
                  <a:ext uri="{0D108BD9-81ED-4DB2-BD59-A6C34878D82A}">
                    <a16:rowId xmlns:a16="http://schemas.microsoft.com/office/drawing/2014/main" val="10012"/>
                  </a:ext>
                </a:extLst>
              </a:tr>
              <a:tr h="605442">
                <a:tc>
                  <a:txBody>
                    <a:bodyPr/>
                    <a:lstStyle/>
                    <a:p>
                      <a:pPr algn="l" defTabSz="457200">
                        <a:defRPr sz="1800"/>
                      </a:pPr>
                      <a:r>
                        <a:rPr sz="3700">
                          <a:latin typeface="Helvetica"/>
                          <a:ea typeface="Helvetica"/>
                          <a:cs typeface="Helvetica"/>
                          <a:sym typeface="Helvetica"/>
                        </a:rPr>
                        <a:t>pEDM</a:t>
                      </a:r>
                    </a:p>
                  </a:txBody>
                  <a:tcPr marL="63500" marR="63500" marT="0" marB="0" anchor="ctr" horzOverflow="overflow"/>
                </a:tc>
                <a:extLst>
                  <a:ext uri="{0D108BD9-81ED-4DB2-BD59-A6C34878D82A}">
                    <a16:rowId xmlns:a16="http://schemas.microsoft.com/office/drawing/2014/main" val="10013"/>
                  </a:ext>
                </a:extLst>
              </a:tr>
              <a:tr h="605442">
                <a:tc>
                  <a:txBody>
                    <a:bodyPr/>
                    <a:lstStyle/>
                    <a:p>
                      <a:pPr algn="l" defTabSz="457200">
                        <a:defRPr sz="1800"/>
                      </a:pPr>
                      <a:r>
                        <a:rPr sz="3700">
                          <a:latin typeface="Helvetica"/>
                          <a:ea typeface="Helvetica"/>
                          <a:cs typeface="Helvetica"/>
                          <a:sym typeface="Helvetica"/>
                        </a:rPr>
                        <a:t>REDTOP: Rare Eta Decays TO Explore New Physics</a:t>
                      </a:r>
                    </a:p>
                  </a:txBody>
                  <a:tcPr marL="63500" marR="63500" marT="0" marB="0" anchor="ctr" horzOverflow="overflow"/>
                </a:tc>
                <a:extLst>
                  <a:ext uri="{0D108BD9-81ED-4DB2-BD59-A6C34878D82A}">
                    <a16:rowId xmlns:a16="http://schemas.microsoft.com/office/drawing/2014/main" val="10014"/>
                  </a:ext>
                </a:extLst>
              </a:tr>
              <a:tr h="605442">
                <a:tc>
                  <a:txBody>
                    <a:bodyPr/>
                    <a:lstStyle/>
                    <a:p>
                      <a:pPr algn="l" defTabSz="457200">
                        <a:defRPr sz="1800"/>
                      </a:pPr>
                      <a:r>
                        <a:rPr sz="3700">
                          <a:latin typeface="Helvetica"/>
                          <a:ea typeface="Helvetica"/>
                          <a:cs typeface="Helvetica"/>
                          <a:sym typeface="Helvetica"/>
                        </a:rPr>
                        <a:t>MINERvA</a:t>
                      </a:r>
                    </a:p>
                  </a:txBody>
                  <a:tcPr marL="63500" marR="63500" marT="0" marB="0" anchor="ctr" horzOverflow="overflow"/>
                </a:tc>
                <a:extLst>
                  <a:ext uri="{0D108BD9-81ED-4DB2-BD59-A6C34878D82A}">
                    <a16:rowId xmlns:a16="http://schemas.microsoft.com/office/drawing/2014/main" val="10015"/>
                  </a:ext>
                </a:extLst>
              </a:tr>
              <a:tr h="605442">
                <a:tc>
                  <a:txBody>
                    <a:bodyPr/>
                    <a:lstStyle/>
                    <a:p>
                      <a:pPr algn="l" defTabSz="457200">
                        <a:defRPr sz="1800"/>
                      </a:pPr>
                      <a:r>
                        <a:rPr sz="3700">
                          <a:latin typeface="Helvetica"/>
                          <a:ea typeface="Helvetica"/>
                          <a:cs typeface="Helvetica"/>
                          <a:sym typeface="Helvetica"/>
                        </a:rPr>
                        <a:t>The COHERENT Experiment</a:t>
                      </a:r>
                    </a:p>
                  </a:txBody>
                  <a:tcPr marL="63500" marR="63500" marT="0" marB="0" anchor="ctr" horzOverflow="overflow"/>
                </a:tc>
                <a:extLst>
                  <a:ext uri="{0D108BD9-81ED-4DB2-BD59-A6C34878D82A}">
                    <a16:rowId xmlns:a16="http://schemas.microsoft.com/office/drawing/2014/main" val="10016"/>
                  </a:ext>
                </a:extLst>
              </a:tr>
              <a:tr h="605442">
                <a:tc>
                  <a:txBody>
                    <a:bodyPr/>
                    <a:lstStyle/>
                    <a:p>
                      <a:pPr algn="l" defTabSz="457200">
                        <a:defRPr sz="1800"/>
                      </a:pPr>
                      <a:r>
                        <a:rPr sz="3200">
                          <a:latin typeface="Helvetica"/>
                          <a:ea typeface="Helvetica"/>
                          <a:cs typeface="Helvetica"/>
                          <a:sym typeface="Helvetica"/>
                        </a:rPr>
                        <a:t>The Elastic Analysis Facility’s (EAF’s)</a:t>
                      </a:r>
                    </a:p>
                  </a:txBody>
                  <a:tcPr marL="63500" marR="63500" marT="0" marB="0" anchor="ctr" horzOverflow="overflow"/>
                </a:tc>
                <a:extLst>
                  <a:ext uri="{0D108BD9-81ED-4DB2-BD59-A6C34878D82A}">
                    <a16:rowId xmlns:a16="http://schemas.microsoft.com/office/drawing/2014/main" val="10017"/>
                  </a:ext>
                </a:extLst>
              </a:tr>
              <a:tr h="605442">
                <a:tc>
                  <a:txBody>
                    <a:bodyPr/>
                    <a:lstStyle/>
                    <a:p>
                      <a:pPr algn="l" defTabSz="457200">
                        <a:defRPr sz="1800"/>
                      </a:pPr>
                      <a:r>
                        <a:rPr sz="3700">
                          <a:latin typeface="Helvetica"/>
                          <a:ea typeface="Helvetica"/>
                          <a:cs typeface="Helvetica"/>
                          <a:sym typeface="Helvetica"/>
                        </a:rPr>
                        <a:t>United States Early Career Researchers in Collider Physics</a:t>
                      </a:r>
                    </a:p>
                  </a:txBody>
                  <a:tcPr marL="63500" marR="63500" marT="0" marB="0" anchor="ctr" horzOverflow="overflow"/>
                </a:tc>
                <a:extLst>
                  <a:ext uri="{0D108BD9-81ED-4DB2-BD59-A6C34878D82A}">
                    <a16:rowId xmlns:a16="http://schemas.microsoft.com/office/drawing/2014/main" val="10018"/>
                  </a:ext>
                </a:extLst>
              </a:tr>
              <a:tr h="605442">
                <a:tc>
                  <a:txBody>
                    <a:bodyPr/>
                    <a:lstStyle/>
                    <a:p>
                      <a:pPr algn="l" defTabSz="457200">
                        <a:defRPr sz="1800"/>
                      </a:pPr>
                      <a:r>
                        <a:rPr sz="3700">
                          <a:latin typeface="Helvetica"/>
                          <a:ea typeface="Helvetica"/>
                          <a:cs typeface="Helvetica"/>
                          <a:sym typeface="Helvetica"/>
                        </a:rPr>
                        <a:t>T2K Experiment: future plans and capabilities</a:t>
                      </a:r>
                    </a:p>
                  </a:txBody>
                  <a:tcPr marL="63500" marR="63500" marT="0" marB="0" anchor="ctr" horzOverflow="overflow"/>
                </a:tc>
                <a:extLst>
                  <a:ext uri="{0D108BD9-81ED-4DB2-BD59-A6C34878D82A}">
                    <a16:rowId xmlns:a16="http://schemas.microsoft.com/office/drawing/2014/main" val="10019"/>
                  </a:ext>
                </a:extLst>
              </a:tr>
            </a:tbl>
          </a:graphicData>
        </a:graphic>
      </p:graphicFrame>
      <p:sp>
        <p:nvSpPr>
          <p:cNvPr id="444" name="https://indico.global/event/14242/timetable/"/>
          <p:cNvSpPr txBox="1"/>
          <p:nvPr/>
        </p:nvSpPr>
        <p:spPr>
          <a:xfrm>
            <a:off x="15924019" y="8025575"/>
            <a:ext cx="8079868"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https://indico.global/event/14242/timetable/</a:t>
            </a:r>
          </a:p>
        </p:txBody>
      </p:sp>
      <p:sp>
        <p:nvSpPr>
          <p:cNvPr id="445" name="Repository for Inputs to the US presentation at ESPPU Venice Meeting"/>
          <p:cNvSpPr txBox="1"/>
          <p:nvPr/>
        </p:nvSpPr>
        <p:spPr>
          <a:xfrm>
            <a:off x="3523253" y="-16438"/>
            <a:ext cx="20334694" cy="84555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b="0">
                <a:solidFill>
                  <a:srgbClr val="FFFFFF"/>
                </a:solidFill>
                <a:latin typeface="+mn-lt"/>
                <a:ea typeface="+mn-ea"/>
                <a:cs typeface="+mn-cs"/>
                <a:sym typeface="Helvetica Neue Medium"/>
              </a:defRPr>
            </a:lvl1pPr>
          </a:lstStyle>
          <a:p>
            <a:r>
              <a:t>Repository for Inputs to the US presentation at ESPPU Venice Meeting</a:t>
            </a:r>
          </a:p>
        </p:txBody>
      </p:sp>
      <p:sp>
        <p:nvSpPr>
          <p:cNvPr id="446" name="Contributions to ESPPU…"/>
          <p:cNvSpPr txBox="1"/>
          <p:nvPr/>
        </p:nvSpPr>
        <p:spPr>
          <a:xfrm>
            <a:off x="15621645" y="6238848"/>
            <a:ext cx="8684617" cy="1456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pPr>
            <a:r>
              <a:t>Contributions to ESPPU</a:t>
            </a:r>
          </a:p>
          <a:p>
            <a:pPr>
              <a:defRPr sz="4400"/>
            </a:pPr>
            <a:r>
              <a:t>150 authors with (US) affiliations</a:t>
            </a:r>
          </a:p>
        </p:txBody>
      </p:sp>
      <p:sp>
        <p:nvSpPr>
          <p:cNvPr id="44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Higgs Factory Coordination Consortium"/>
          <p:cNvSpPr txBox="1">
            <a:spLocks noGrp="1"/>
          </p:cNvSpPr>
          <p:nvPr>
            <p:ph type="title"/>
          </p:nvPr>
        </p:nvSpPr>
        <p:spPr>
          <a:prstGeom prst="rect">
            <a:avLst/>
          </a:prstGeom>
        </p:spPr>
        <p:txBody>
          <a:bodyPr anchor="b"/>
          <a:lstStyle>
            <a:lvl1pPr defTabSz="660400">
              <a:defRPr sz="8960"/>
            </a:lvl1pPr>
          </a:lstStyle>
          <a:p>
            <a:r>
              <a:t>Higgs Factory Coordination Consortium</a:t>
            </a:r>
          </a:p>
        </p:txBody>
      </p:sp>
      <p:sp>
        <p:nvSpPr>
          <p:cNvPr id="450" name="3)   Questions to be considered by countries/regions when forming and submitting their “national input” to the ESPP:…"/>
          <p:cNvSpPr txBox="1">
            <a:spLocks noGrp="1"/>
          </p:cNvSpPr>
          <p:nvPr>
            <p:ph type="body" idx="1"/>
          </p:nvPr>
        </p:nvSpPr>
        <p:spPr>
          <a:prstGeom prst="rect">
            <a:avLst/>
          </a:prstGeom>
        </p:spPr>
        <p:txBody>
          <a:bodyPr/>
          <a:lstStyle/>
          <a:p>
            <a:pPr marL="596900" indent="-596900" algn="just" defTabSz="457200">
              <a:spcBef>
                <a:spcPts val="1100"/>
              </a:spcBef>
              <a:buSzTx/>
              <a:buNone/>
              <a:defRPr sz="2800">
                <a:solidFill>
                  <a:srgbClr val="333333"/>
                </a:solidFill>
              </a:defRPr>
            </a:pPr>
            <a:r>
              <a:t>3)   Questions to be considered by countries/regions when forming and submitting their “national input” to the ESPP:</a:t>
            </a:r>
          </a:p>
          <a:p>
            <a:pPr marL="965200" lvl="1" indent="-508000" algn="just" defTabSz="457200">
              <a:spcBef>
                <a:spcPts val="1100"/>
              </a:spcBef>
              <a:buSzTx/>
              <a:buNone/>
              <a:defRPr sz="2800">
                <a:solidFill>
                  <a:srgbClr val="333333"/>
                </a:solidFill>
                <a:latin typeface="Helvetica"/>
                <a:ea typeface="Helvetica"/>
                <a:cs typeface="Helvetica"/>
                <a:sym typeface="Helvetica"/>
              </a:defRPr>
            </a:pPr>
            <a:r>
              <a:t>a)  Which is the preferred next major/flagship collider project for CERN? </a:t>
            </a:r>
          </a:p>
          <a:p>
            <a:pPr marL="965200" lvl="2" indent="-50800" algn="just" defTabSz="457200">
              <a:spcBef>
                <a:spcPts val="1100"/>
              </a:spcBef>
              <a:buSzTx/>
              <a:buNone/>
              <a:defRPr sz="2800" i="1">
                <a:solidFill>
                  <a:srgbClr val="333333"/>
                </a:solidFill>
                <a:latin typeface="Helvetica"/>
                <a:ea typeface="Helvetica"/>
                <a:cs typeface="Helvetica"/>
                <a:sym typeface="Helvetica"/>
              </a:defRPr>
            </a:pPr>
            <a:r>
              <a:rPr>
                <a:solidFill>
                  <a:srgbClr val="0433FF"/>
                </a:solidFill>
              </a:rPr>
              <a:t>The FCC Feasibility Study has been completed and is now under consideration by the ESG. To date, the FCC feasibility studies have revealed no technical show-stoppers for FCC-ee. Given the comprehensive breadth of the physics program; the technical, cost, and siting maturity of the FCC-ee program; and the need for a timely decision, </a:t>
            </a:r>
            <a:r>
              <a:rPr b="1">
                <a:solidFill>
                  <a:srgbClr val="0433FF"/>
                </a:solidFill>
              </a:rPr>
              <a:t>we strongly support FCC-ee as the next major flagship project at CERN. </a:t>
            </a:r>
            <a:endParaRPr>
              <a:latin typeface="Helvetica Neue"/>
              <a:ea typeface="Helvetica Neue"/>
              <a:cs typeface="Helvetica Neue"/>
              <a:sym typeface="Helvetica Neue"/>
            </a:endParaRPr>
          </a:p>
          <a:p>
            <a:pPr marL="965200" lvl="1" indent="-508000" algn="just" defTabSz="457200">
              <a:spcBef>
                <a:spcPts val="1100"/>
              </a:spcBef>
              <a:buSzTx/>
              <a:buNone/>
              <a:defRPr sz="2800">
                <a:solidFill>
                  <a:srgbClr val="333333"/>
                </a:solidFill>
                <a:latin typeface="Helvetica"/>
                <a:ea typeface="Helvetica"/>
                <a:cs typeface="Helvetica"/>
                <a:sym typeface="Helvetica"/>
              </a:defRPr>
            </a:pPr>
            <a:r>
              <a:t>b)  What are the most important elements in the response to 3a)?</a:t>
            </a:r>
            <a:endParaRPr>
              <a:latin typeface="Helvetica Neue"/>
              <a:ea typeface="Helvetica Neue"/>
              <a:cs typeface="Helvetica Neue"/>
              <a:sym typeface="Helvetica Neue"/>
            </a:endParaRPr>
          </a:p>
          <a:p>
            <a:pPr marL="965200" lvl="1" indent="-508000" algn="just" defTabSz="457200">
              <a:spcBef>
                <a:spcPts val="1100"/>
              </a:spcBef>
              <a:buSzTx/>
              <a:buNone/>
              <a:defRPr sz="2800">
                <a:solidFill>
                  <a:srgbClr val="333333"/>
                </a:solidFill>
                <a:latin typeface="Helvetica"/>
                <a:ea typeface="Helvetica"/>
                <a:cs typeface="Helvetica"/>
                <a:sym typeface="Helvetica"/>
              </a:defRPr>
            </a:pPr>
            <a:r>
              <a:t>A number of elements factor into the decision for the next preferred project. The two most important elements are: </a:t>
            </a:r>
          </a:p>
          <a:p>
            <a:pPr marL="965200" lvl="1" indent="-508000" algn="just" defTabSz="457200">
              <a:spcBef>
                <a:spcPts val="1100"/>
              </a:spcBef>
              <a:buSzTx/>
              <a:buNone/>
              <a:defRPr sz="2800">
                <a:solidFill>
                  <a:srgbClr val="0433FF"/>
                </a:solidFill>
                <a:latin typeface="Helvetica"/>
                <a:ea typeface="Helvetica"/>
                <a:cs typeface="Helvetica"/>
                <a:sym typeface="Helvetica"/>
              </a:defRPr>
            </a:pPr>
            <a:r>
              <a:rPr>
                <a:latin typeface="Arial"/>
                <a:ea typeface="Arial"/>
                <a:cs typeface="Arial"/>
                <a:sym typeface="Arial"/>
              </a:rPr>
              <a:t>■ </a:t>
            </a:r>
            <a:r>
              <a:rPr b="1" i="1"/>
              <a:t>Physics </a:t>
            </a:r>
            <a:r>
              <a:t>must be the driving priority for any current or future programs. It is the primary reason for constructing and operating research facilities. </a:t>
            </a:r>
          </a:p>
          <a:p>
            <a:pPr marL="965200" lvl="1" indent="-508000" algn="just" defTabSz="457200">
              <a:spcBef>
                <a:spcPts val="1100"/>
              </a:spcBef>
              <a:buSzTx/>
              <a:buNone/>
              <a:defRPr sz="2800">
                <a:solidFill>
                  <a:srgbClr val="0433FF"/>
                </a:solidFill>
                <a:latin typeface="Helvetica"/>
                <a:ea typeface="Helvetica"/>
                <a:cs typeface="Helvetica"/>
                <a:sym typeface="Helvetica"/>
              </a:defRPr>
            </a:pPr>
            <a:r>
              <a:rPr>
                <a:latin typeface="Arial"/>
                <a:ea typeface="Arial"/>
                <a:cs typeface="Arial"/>
                <a:sym typeface="Arial"/>
              </a:rPr>
              <a:t>■ </a:t>
            </a:r>
            <a:r>
              <a:t>A </a:t>
            </a:r>
            <a:r>
              <a:rPr b="1" i="1"/>
              <a:t>timely </a:t>
            </a:r>
            <a:r>
              <a:t>decision and the subsequent realization of physics from the next project are critical. A timely decision is necessary to motivate and guide the next generation of physicists and engineers, maintain the expertise, unify the community, and create a new talent pool. It is also critical to achieve a constant steady flow of scientific results, advance scientific progress, and ensure a seamless and rapid transition from the HL-LHC program to the next flagship project. </a:t>
            </a:r>
          </a:p>
          <a:p>
            <a:pPr marL="965200" lvl="1" indent="-508000" algn="just" defTabSz="457200">
              <a:spcBef>
                <a:spcPts val="1100"/>
              </a:spcBef>
              <a:buSzTx/>
              <a:buNone/>
              <a:defRPr sz="2800">
                <a:solidFill>
                  <a:srgbClr val="0433FF"/>
                </a:solidFill>
                <a:latin typeface="Helvetica"/>
                <a:ea typeface="Helvetica"/>
                <a:cs typeface="Helvetica"/>
                <a:sym typeface="Helvetica"/>
              </a:defRPr>
            </a:pPr>
            <a:r>
              <a:t>Other elements relevant to the decision-making process include sufficient Financial and Human resources to execute the project, the long-term perspective of the physics program, as well as Careers and Training. It has been recognized by several in the U.S. community that a large gap between HL-LHC and the next project would erode the talent pool of engineers and physicists and adversely affect the training of next-generation scientists. </a:t>
            </a:r>
          </a:p>
        </p:txBody>
      </p:sp>
      <p:sp>
        <p:nvSpPr>
          <p:cNvPr id="45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52" name="Contribution ID: 20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202</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Higgs Factory Coordination Consortium"/>
          <p:cNvSpPr txBox="1">
            <a:spLocks noGrp="1"/>
          </p:cNvSpPr>
          <p:nvPr>
            <p:ph type="title"/>
          </p:nvPr>
        </p:nvSpPr>
        <p:spPr>
          <a:prstGeom prst="rect">
            <a:avLst/>
          </a:prstGeom>
        </p:spPr>
        <p:txBody>
          <a:bodyPr anchor="b"/>
          <a:lstStyle>
            <a:lvl1pPr defTabSz="660400">
              <a:defRPr sz="8960"/>
            </a:lvl1pPr>
          </a:lstStyle>
          <a:p>
            <a:r>
              <a:t>Higgs Factory Coordination Consortium</a:t>
            </a:r>
          </a:p>
        </p:txBody>
      </p:sp>
      <p:sp>
        <p:nvSpPr>
          <p:cNvPr id="455" name="3)   Questions to be considered by countries/regions when forming and submitting their “national input” to the ESPP:…"/>
          <p:cNvSpPr txBox="1">
            <a:spLocks noGrp="1"/>
          </p:cNvSpPr>
          <p:nvPr>
            <p:ph type="body" idx="1"/>
          </p:nvPr>
        </p:nvSpPr>
        <p:spPr>
          <a:prstGeom prst="rect">
            <a:avLst/>
          </a:prstGeom>
        </p:spPr>
        <p:txBody>
          <a:bodyPr/>
          <a:lstStyle/>
          <a:p>
            <a:pPr marL="596900" indent="-596900" algn="just" defTabSz="457200">
              <a:spcBef>
                <a:spcPts val="1100"/>
              </a:spcBef>
              <a:buSzTx/>
              <a:buNone/>
              <a:defRPr sz="2800">
                <a:solidFill>
                  <a:srgbClr val="333333"/>
                </a:solidFill>
              </a:defRPr>
            </a:pPr>
            <a:r>
              <a:t>3)   Questions to be considered by countries/regions when forming and submitting their “national input” to the ESPP:</a:t>
            </a:r>
          </a:p>
          <a:p>
            <a:pPr marL="965200" lvl="1" indent="-508000" algn="just" defTabSz="457200">
              <a:spcBef>
                <a:spcPts val="1100"/>
              </a:spcBef>
              <a:buSzTx/>
              <a:buNone/>
              <a:defRPr sz="2800" i="1">
                <a:solidFill>
                  <a:srgbClr val="333333"/>
                </a:solidFill>
                <a:latin typeface="Helvetica"/>
                <a:ea typeface="Helvetica"/>
                <a:cs typeface="Helvetica"/>
                <a:sym typeface="Helvetica"/>
              </a:defRPr>
            </a:pPr>
            <a:r>
              <a:rPr i="0"/>
              <a:t>e)</a:t>
            </a:r>
            <a:r>
              <a:t>  What is the prioritised list of alternative options if the preferred option set out in 3a) is not feasible (due to cost, timing, international developments, or for other reasons)?</a:t>
            </a:r>
            <a:endParaRPr>
              <a:latin typeface="Helvetica Neue"/>
              <a:ea typeface="Helvetica Neue"/>
              <a:cs typeface="Helvetica Neue"/>
              <a:sym typeface="Helvetica Neue"/>
            </a:endParaRPr>
          </a:p>
          <a:p>
            <a:pPr marL="965200" lvl="1" indent="-508000" algn="just" defTabSz="457200">
              <a:spcBef>
                <a:spcPts val="1100"/>
              </a:spcBef>
              <a:buSzTx/>
              <a:buNone/>
              <a:defRPr sz="2800" i="1">
                <a:solidFill>
                  <a:srgbClr val="0433FF"/>
                </a:solidFill>
                <a:latin typeface="Helvetica"/>
                <a:ea typeface="Helvetica"/>
                <a:cs typeface="Helvetica"/>
                <a:sym typeface="Helvetica"/>
              </a:defRPr>
            </a:pPr>
            <a:r>
              <a:t>The P5 report supports a program that would explore Higgs physics on the timescale of the 2040’s at CERN. If the FCC-ee is not feasible, an alternative consistent with the P5 vision is the ILC. The ILC has been developed for several decades and has an advanced technical design. Both scientific and technical expertise also exists in the U.S. to advance an ILC or similar machine to its next phase. </a:t>
            </a:r>
          </a:p>
          <a:p>
            <a:pPr marL="965200" lvl="1" indent="-508000" algn="just" defTabSz="457200">
              <a:spcBef>
                <a:spcPts val="1100"/>
              </a:spcBef>
              <a:buSzTx/>
              <a:buNone/>
              <a:defRPr sz="2800" i="1">
                <a:solidFill>
                  <a:srgbClr val="0433FF"/>
                </a:solidFill>
                <a:latin typeface="Helvetica"/>
                <a:ea typeface="Helvetica"/>
                <a:cs typeface="Helvetica"/>
                <a:sym typeface="Helvetica"/>
              </a:defRPr>
            </a:pPr>
            <a:r>
              <a:t>Although not considered by P5, other alternatives, where U.S. scientific and technical expertise exist and benefit consideration, include LEP3, CLIC, and a lower energy hadron collider. Noteworthy is the compelling physics case offered by a lower energy hadron collider, but which requires investments in developing cost-effective high field magnets. </a:t>
            </a:r>
          </a:p>
          <a:p>
            <a:pPr marL="965200" lvl="1" indent="-508000" algn="just" defTabSz="457200">
              <a:spcBef>
                <a:spcPts val="1100"/>
              </a:spcBef>
              <a:buSzTx/>
              <a:buNone/>
              <a:defRPr sz="2800" b="1" i="1">
                <a:solidFill>
                  <a:srgbClr val="0433FF"/>
                </a:solidFill>
                <a:latin typeface="Helvetica"/>
                <a:ea typeface="Helvetica"/>
                <a:cs typeface="Helvetica"/>
                <a:sym typeface="Helvetica"/>
              </a:defRPr>
            </a:pPr>
            <a:r>
              <a:t>It is difficult to prioritize the alternatives at this time because none of them have completed Feasibility Studies</a:t>
            </a:r>
            <a:r>
              <a:rPr sz="650"/>
              <a:t>18 </a:t>
            </a:r>
            <a:r>
              <a:t>and the potential challenges facing the preferred option are currently unknown. The basis for any alternative plan should be a timely decision and realization of physics, and the smallest possible compromise in expected physics output compared to the preferred option. As with FCC-ee, U.S. participation will need to be consistent with the broader U.S. program. </a:t>
            </a:r>
          </a:p>
        </p:txBody>
      </p:sp>
      <p:sp>
        <p:nvSpPr>
          <p:cNvPr id="45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57" name="Contribution ID: 20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202</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ouble-click to edit"/>
          <p:cNvSpPr txBox="1">
            <a:spLocks noGrp="1"/>
          </p:cNvSpPr>
          <p:nvPr>
            <p:ph type="title"/>
          </p:nvPr>
        </p:nvSpPr>
        <p:spPr>
          <a:prstGeom prst="rect">
            <a:avLst/>
          </a:prstGeom>
        </p:spPr>
        <p:txBody>
          <a:bodyPr/>
          <a:lstStyle/>
          <a:p>
            <a:endParaRPr/>
          </a:p>
        </p:txBody>
      </p:sp>
      <p:sp>
        <p:nvSpPr>
          <p:cNvPr id="296"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t>3</a:t>
            </a:fld>
            <a:endParaRPr/>
          </a:p>
        </p:txBody>
      </p:sp>
      <p:pic>
        <p:nvPicPr>
          <p:cNvPr id="297" name="Image" descr="Image"/>
          <p:cNvPicPr>
            <a:picLocks noChangeAspect="1"/>
          </p:cNvPicPr>
          <p:nvPr/>
        </p:nvPicPr>
        <p:blipFill>
          <a:blip r:embed="rId2"/>
          <a:stretch>
            <a:fillRect/>
          </a:stretch>
        </p:blipFill>
        <p:spPr>
          <a:xfrm>
            <a:off x="44195" y="-63500"/>
            <a:ext cx="24295610" cy="13716000"/>
          </a:xfrm>
          <a:prstGeom prst="rect">
            <a:avLst/>
          </a:prstGeom>
          <a:ln w="12700">
            <a:miter lim="400000"/>
          </a:ln>
        </p:spPr>
      </p:pic>
      <p:sp>
        <p:nvSpPr>
          <p:cNvPr id="298" name="Final workshop of Snowmass 2021 Community Study…"/>
          <p:cNvSpPr txBox="1"/>
          <p:nvPr/>
        </p:nvSpPr>
        <p:spPr>
          <a:xfrm>
            <a:off x="5393740" y="12275936"/>
            <a:ext cx="13596520" cy="1381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Final workshop of Snowmass 2021 Community Study</a:t>
            </a:r>
          </a:p>
          <a:p>
            <a:pPr>
              <a:defRPr sz="4200"/>
            </a:pPr>
            <a:r>
              <a:t>University of Washington, July 2022</a:t>
            </a:r>
          </a:p>
        </p:txBody>
      </p:sp>
      <p:sp>
        <p:nvSpPr>
          <p:cNvPr id="299" name="1800 LoIs…"/>
          <p:cNvSpPr txBox="1"/>
          <p:nvPr/>
        </p:nvSpPr>
        <p:spPr>
          <a:xfrm>
            <a:off x="572438" y="11787372"/>
            <a:ext cx="3907690"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solidFill>
                  <a:srgbClr val="0433FF"/>
                </a:solidFill>
              </a:defRPr>
            </a:pPr>
            <a:r>
              <a:t>1800 LoIs</a:t>
            </a:r>
          </a:p>
          <a:p>
            <a:pPr>
              <a:defRPr sz="3600">
                <a:solidFill>
                  <a:srgbClr val="0433FF"/>
                </a:solidFill>
              </a:defRPr>
            </a:pPr>
            <a:r>
              <a:t>548 White Papers</a:t>
            </a:r>
          </a:p>
          <a:p>
            <a:pPr>
              <a:defRPr sz="3600">
                <a:solidFill>
                  <a:srgbClr val="0433FF"/>
                </a:solidFill>
              </a:defRPr>
            </a:pPr>
            <a:r>
              <a:t>&gt;1500 people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Higgs Factory Coordination Consortium"/>
          <p:cNvSpPr txBox="1">
            <a:spLocks noGrp="1"/>
          </p:cNvSpPr>
          <p:nvPr>
            <p:ph type="title"/>
          </p:nvPr>
        </p:nvSpPr>
        <p:spPr>
          <a:prstGeom prst="rect">
            <a:avLst/>
          </a:prstGeom>
        </p:spPr>
        <p:txBody>
          <a:bodyPr anchor="b"/>
          <a:lstStyle>
            <a:lvl1pPr defTabSz="660400">
              <a:defRPr sz="8960"/>
            </a:lvl1pPr>
          </a:lstStyle>
          <a:p>
            <a:r>
              <a:t>Higgs Factory Coordination Consortium</a:t>
            </a:r>
          </a:p>
        </p:txBody>
      </p:sp>
      <p:sp>
        <p:nvSpPr>
          <p:cNvPr id="460" name="Summary: The U.S. is enthusiastic for a Higgs Factory as the next major collider and strongly supports FCC-ee, intending to collaborate on its construction and physics exploitation if it is chosen as the next major research infrastructure project at CERN"/>
          <p:cNvSpPr txBox="1">
            <a:spLocks noGrp="1"/>
          </p:cNvSpPr>
          <p:nvPr>
            <p:ph type="body" idx="1"/>
          </p:nvPr>
        </p:nvSpPr>
        <p:spPr>
          <a:prstGeom prst="rect">
            <a:avLst/>
          </a:prstGeom>
        </p:spPr>
        <p:txBody>
          <a:bodyPr/>
          <a:lstStyle/>
          <a:p>
            <a:pPr marL="0" indent="0" defTabSz="627379">
              <a:spcBef>
                <a:spcPts val="4400"/>
              </a:spcBef>
              <a:buSzTx/>
              <a:buNone/>
              <a:defRPr sz="3648"/>
            </a:pPr>
            <a:r>
              <a:t>Summary: The U.S. is enthusiastic for a Higgs Factory as the next major collider and </a:t>
            </a:r>
            <a:r>
              <a:rPr>
                <a:solidFill>
                  <a:srgbClr val="FF2600"/>
                </a:solidFill>
              </a:rPr>
              <a:t>strongly supports FCC-ee</a:t>
            </a:r>
            <a:r>
              <a:t>, intending to collaborate on its construction and physics exploitation if it is chosen as the next major research infrastructure project at CERN. The U.S. recommends that appropriate steps be taken to develop a realizable plan in the coming 3-5 years. The </a:t>
            </a:r>
            <a:r>
              <a:rPr>
                <a:solidFill>
                  <a:srgbClr val="0433FF"/>
                </a:solidFill>
              </a:rPr>
              <a:t>U.S. would also support an LC</a:t>
            </a:r>
            <a:r>
              <a:t> if the CERN Council approves such a project in a timely manner. The U.S. eagerly awaits a CERN Council decision and looks forward to partnering with CERN on the next future collider project. </a:t>
            </a:r>
          </a:p>
          <a:p>
            <a:pPr marL="733551" lvl="1" indent="-386079" algn="just" defTabSz="347472">
              <a:spcBef>
                <a:spcPts val="0"/>
              </a:spcBef>
              <a:buSzTx/>
              <a:buNone/>
              <a:defRPr sz="3648">
                <a:solidFill>
                  <a:srgbClr val="333333"/>
                </a:solidFill>
                <a:latin typeface="Helvetica"/>
                <a:ea typeface="Helvetica"/>
                <a:cs typeface="Helvetica"/>
                <a:sym typeface="Helvetica"/>
              </a:defRPr>
            </a:pPr>
            <a:endParaRPr/>
          </a:p>
          <a:p>
            <a:pPr marL="733551" lvl="1" indent="-386079" algn="just" defTabSz="347472">
              <a:spcBef>
                <a:spcPts val="0"/>
              </a:spcBef>
              <a:buSzTx/>
              <a:buNone/>
              <a:defRPr sz="3648">
                <a:solidFill>
                  <a:srgbClr val="0433FF"/>
                </a:solidFill>
                <a:latin typeface="Helvetica"/>
                <a:ea typeface="Helvetica"/>
                <a:cs typeface="Helvetica"/>
                <a:sym typeface="Helvetica"/>
              </a:defRPr>
            </a:pPr>
            <a:r>
              <a:t>★</a:t>
            </a:r>
            <a:r>
              <a:rPr i="1">
                <a:latin typeface="Arial"/>
                <a:ea typeface="Arial"/>
                <a:cs typeface="Arial"/>
                <a:sym typeface="Arial"/>
              </a:rPr>
              <a:t> </a:t>
            </a:r>
            <a:r>
              <a:t>if the US proceeds with a muon collider?</a:t>
            </a:r>
          </a:p>
          <a:p>
            <a:pPr marL="733551" lvl="1" indent="-386079" algn="just" defTabSz="347472">
              <a:spcBef>
                <a:spcPts val="800"/>
              </a:spcBef>
              <a:buSzTx/>
              <a:buNone/>
              <a:defRPr sz="3648">
                <a:solidFill>
                  <a:srgbClr val="0433FF"/>
                </a:solidFill>
                <a:latin typeface="Helvetica"/>
                <a:ea typeface="Helvetica"/>
                <a:cs typeface="Helvetica"/>
                <a:sym typeface="Helvetica"/>
              </a:defRPr>
            </a:pPr>
            <a:r>
              <a:t>The U.S. is not planning to build a muon collider in the same time scale of FCC-ee construction. A demonstrator has been proposed for the 2030s, and the earliest likely launch of a U.S. based muon collider will likely follow the completion of the FCC-ee construction. P5 has suggested budget scenarios where both muon collider demonstrator and FCC-ee could be accommodated and minimal conflicts are expected, although, in some funding scenarios, the level of U.S. contribution to FCC-ee may be impacted. Given this, a planned muon collider effort in the U.S. should not influence the decision to move forward with the FCC-ee program at CERN.</a:t>
            </a:r>
          </a:p>
        </p:txBody>
      </p:sp>
      <p:sp>
        <p:nvSpPr>
          <p:cNvPr id="461" name="Contribution ID: 20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202</a:t>
            </a:r>
          </a:p>
        </p:txBody>
      </p:sp>
      <p:sp>
        <p:nvSpPr>
          <p:cNvPr id="46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Higgs Factory Coordination Consortium"/>
          <p:cNvSpPr txBox="1">
            <a:spLocks noGrp="1"/>
          </p:cNvSpPr>
          <p:nvPr>
            <p:ph type="title"/>
          </p:nvPr>
        </p:nvSpPr>
        <p:spPr>
          <a:prstGeom prst="rect">
            <a:avLst/>
          </a:prstGeom>
        </p:spPr>
        <p:txBody>
          <a:bodyPr anchor="b"/>
          <a:lstStyle>
            <a:lvl1pPr defTabSz="660400">
              <a:defRPr sz="8960"/>
            </a:lvl1pPr>
          </a:lstStyle>
          <a:p>
            <a:r>
              <a:t>Higgs Factory Coordination Consortium</a:t>
            </a:r>
          </a:p>
        </p:txBody>
      </p:sp>
      <p:sp>
        <p:nvSpPr>
          <p:cNvPr id="465" name="Technical capabilities and opportunities for engagement in Experiments…"/>
          <p:cNvSpPr txBox="1">
            <a:spLocks noGrp="1"/>
          </p:cNvSpPr>
          <p:nvPr>
            <p:ph type="body" idx="1"/>
          </p:nvPr>
        </p:nvSpPr>
        <p:spPr>
          <a:prstGeom prst="rect">
            <a:avLst/>
          </a:prstGeom>
        </p:spPr>
        <p:txBody>
          <a:bodyPr>
            <a:normAutofit lnSpcReduction="10000"/>
          </a:bodyPr>
          <a:lstStyle/>
          <a:p>
            <a:pPr marL="0" indent="0" defTabSz="693419">
              <a:spcBef>
                <a:spcPts val="0"/>
              </a:spcBef>
              <a:buSzTx/>
              <a:buNone/>
              <a:defRPr sz="4032"/>
            </a:pPr>
            <a:r>
              <a:t>Technical capabilities and opportunities for engagement in Experiments</a:t>
            </a:r>
          </a:p>
          <a:p>
            <a:pPr marL="1066800" lvl="1" indent="-533400" defTabSz="693419">
              <a:spcBef>
                <a:spcPts val="0"/>
              </a:spcBef>
              <a:defRPr sz="4032"/>
            </a:pPr>
            <a:r>
              <a:t>Tracking Detectors</a:t>
            </a:r>
          </a:p>
          <a:p>
            <a:pPr marL="1066800" lvl="1" indent="-533400" defTabSz="693419">
              <a:spcBef>
                <a:spcPts val="0"/>
              </a:spcBef>
              <a:defRPr sz="4032"/>
            </a:pPr>
            <a:r>
              <a:t>Calorimeters</a:t>
            </a:r>
          </a:p>
          <a:p>
            <a:pPr marL="1066800" lvl="1" indent="-533400" defTabSz="693419">
              <a:spcBef>
                <a:spcPts val="0"/>
              </a:spcBef>
              <a:defRPr sz="4032"/>
            </a:pPr>
            <a:r>
              <a:t>Muon Spectrometer</a:t>
            </a:r>
          </a:p>
          <a:p>
            <a:pPr marL="1066800" lvl="1" indent="-533400" defTabSz="693419">
              <a:spcBef>
                <a:spcPts val="0"/>
              </a:spcBef>
              <a:defRPr sz="4032"/>
            </a:pPr>
            <a:r>
              <a:t>AI and Microelectronics</a:t>
            </a:r>
          </a:p>
          <a:p>
            <a:pPr marL="1066800" lvl="1" indent="-533400" defTabSz="693419">
              <a:spcBef>
                <a:spcPts val="0"/>
              </a:spcBef>
              <a:defRPr sz="4032"/>
            </a:pPr>
            <a:r>
              <a:t>Trigger &amp; DAQ</a:t>
            </a:r>
          </a:p>
          <a:p>
            <a:pPr marL="1066800" lvl="1" indent="-533400" defTabSz="693419">
              <a:spcBef>
                <a:spcPts val="0"/>
              </a:spcBef>
              <a:defRPr sz="4032"/>
            </a:pPr>
            <a:r>
              <a:t>Software &amp; Computing</a:t>
            </a:r>
          </a:p>
          <a:p>
            <a:pPr marL="0" indent="0" defTabSz="693419">
              <a:spcBef>
                <a:spcPts val="0"/>
              </a:spcBef>
              <a:buSzTx/>
              <a:buNone/>
              <a:defRPr sz="4032"/>
            </a:pPr>
            <a:r>
              <a:t>Technical capabilities and opportunities for engagement in Accelerators</a:t>
            </a:r>
          </a:p>
          <a:p>
            <a:pPr marL="1066800" lvl="1" indent="-533400" defTabSz="693419">
              <a:spcBef>
                <a:spcPts val="0"/>
              </a:spcBef>
              <a:defRPr sz="4032"/>
            </a:pPr>
            <a:r>
              <a:t>Beam Dynamics</a:t>
            </a:r>
          </a:p>
          <a:p>
            <a:pPr marL="1066800" lvl="1" indent="-533400" defTabSz="693419">
              <a:spcBef>
                <a:spcPts val="0"/>
              </a:spcBef>
              <a:defRPr sz="4032"/>
            </a:pPr>
            <a:r>
              <a:t>Diagnostics and Instrumentation</a:t>
            </a:r>
          </a:p>
          <a:p>
            <a:pPr marL="1066800" lvl="1" indent="-533400" defTabSz="693419">
              <a:spcBef>
                <a:spcPts val="0"/>
              </a:spcBef>
              <a:defRPr sz="4032"/>
            </a:pPr>
            <a:r>
              <a:t>Magnets</a:t>
            </a:r>
          </a:p>
          <a:p>
            <a:pPr marL="1066800" lvl="1" indent="-533400" defTabSz="693419">
              <a:spcBef>
                <a:spcPts val="0"/>
              </a:spcBef>
              <a:defRPr sz="4032"/>
            </a:pPr>
            <a:r>
              <a:t>RF Systems</a:t>
            </a:r>
          </a:p>
          <a:p>
            <a:pPr marL="1066800" lvl="1" indent="-533400" defTabSz="693419">
              <a:spcBef>
                <a:spcPts val="0"/>
              </a:spcBef>
              <a:defRPr sz="4032"/>
            </a:pPr>
            <a:r>
              <a:t>MDI</a:t>
            </a:r>
          </a:p>
          <a:p>
            <a:pPr marL="1066800" lvl="1" indent="-533400" defTabSz="693419">
              <a:spcBef>
                <a:spcPts val="0"/>
              </a:spcBef>
              <a:defRPr sz="4032"/>
            </a:pPr>
            <a:r>
              <a:t>Engineering and Infrastructure</a:t>
            </a:r>
          </a:p>
          <a:p>
            <a:pPr marL="1066800" lvl="1" indent="-533400" defTabSz="693419">
              <a:spcBef>
                <a:spcPts val="0"/>
              </a:spcBef>
              <a:defRPr sz="4032"/>
            </a:pPr>
            <a:r>
              <a:t>Sustainability and Integration</a:t>
            </a:r>
          </a:p>
        </p:txBody>
      </p:sp>
      <p:sp>
        <p:nvSpPr>
          <p:cNvPr id="4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67" name="Contribution ID: 20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202</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US Muon Collider Collaboration"/>
          <p:cNvSpPr txBox="1">
            <a:spLocks noGrp="1"/>
          </p:cNvSpPr>
          <p:nvPr>
            <p:ph type="title"/>
          </p:nvPr>
        </p:nvSpPr>
        <p:spPr>
          <a:prstGeom prst="rect">
            <a:avLst/>
          </a:prstGeom>
        </p:spPr>
        <p:txBody>
          <a:bodyPr/>
          <a:lstStyle/>
          <a:p>
            <a:r>
              <a:t>US Muon Collider Collaboration</a:t>
            </a:r>
          </a:p>
        </p:txBody>
      </p:sp>
      <p:sp>
        <p:nvSpPr>
          <p:cNvPr id="470" name="Inaugural US Muon Collider Community Meeting hosted by Fermilab Aug 2024…"/>
          <p:cNvSpPr txBox="1">
            <a:spLocks noGrp="1"/>
          </p:cNvSpPr>
          <p:nvPr>
            <p:ph type="body" idx="1"/>
          </p:nvPr>
        </p:nvSpPr>
        <p:spPr>
          <a:prstGeom prst="rect">
            <a:avLst/>
          </a:prstGeom>
        </p:spPr>
        <p:txBody>
          <a:bodyPr anchor="t">
            <a:normAutofit lnSpcReduction="10000"/>
          </a:bodyPr>
          <a:lstStyle/>
          <a:p>
            <a:pPr marL="0" indent="0" defTabSz="602615">
              <a:spcBef>
                <a:spcPts val="0"/>
              </a:spcBef>
              <a:buSzTx/>
              <a:buNone/>
              <a:defRPr sz="3504">
                <a:solidFill>
                  <a:srgbClr val="0433FF"/>
                </a:solidFill>
              </a:defRPr>
            </a:pPr>
            <a:r>
              <a:t>Inaugural US Muon Collider Community Meeting hosted by Fermilab Aug 2024</a:t>
            </a:r>
          </a:p>
          <a:p>
            <a:pPr marL="463550" indent="-463550" defTabSz="602615">
              <a:spcBef>
                <a:spcPts val="0"/>
              </a:spcBef>
              <a:defRPr sz="3504"/>
            </a:pPr>
            <a:r>
              <a:t>Inform and engage broader US community on Muon Collider R&amp;D, provide education via dedicated tutorials</a:t>
            </a:r>
          </a:p>
          <a:p>
            <a:pPr marL="463550" indent="-463550" defTabSz="602615">
              <a:spcBef>
                <a:spcPts val="1400"/>
              </a:spcBef>
              <a:defRPr sz="3504"/>
            </a:pPr>
            <a:r>
              <a:t>300+ participants with over 260 attending in person, IMCC Leadership participated</a:t>
            </a:r>
          </a:p>
          <a:p>
            <a:pPr marL="0" indent="0" defTabSz="602615">
              <a:spcBef>
                <a:spcPts val="0"/>
              </a:spcBef>
              <a:buSzTx/>
              <a:buNone/>
              <a:defRPr sz="3504">
                <a:solidFill>
                  <a:srgbClr val="0433FF"/>
                </a:solidFill>
              </a:defRPr>
            </a:pPr>
            <a:r>
              <a:t>IMCC Demonstrator workshop hosted by Fermilab in Oct 2024</a:t>
            </a:r>
          </a:p>
          <a:p>
            <a:pPr marL="463550" indent="-463550" defTabSz="602615">
              <a:spcBef>
                <a:spcPts val="0"/>
              </a:spcBef>
              <a:defRPr sz="3504"/>
            </a:pPr>
            <a:r>
              <a:t>Refine goals and design of the Ionization Cooling demonstrator, discuss possible sitings </a:t>
            </a:r>
          </a:p>
          <a:p>
            <a:pPr marL="463550" indent="-463550" defTabSz="602615">
              <a:spcBef>
                <a:spcPts val="1400"/>
              </a:spcBef>
              <a:defRPr sz="3504"/>
            </a:pPr>
            <a:r>
              <a:t>100+ participants from around the globe</a:t>
            </a:r>
          </a:p>
          <a:p>
            <a:pPr marL="0" indent="0" defTabSz="602615">
              <a:spcBef>
                <a:spcPts val="0"/>
              </a:spcBef>
              <a:buSzTx/>
              <a:buNone/>
              <a:defRPr sz="3504">
                <a:solidFill>
                  <a:srgbClr val="0433FF"/>
                </a:solidFill>
              </a:defRPr>
            </a:pPr>
            <a:r>
              <a:t>Formation of USMCC to support execution of P5 Muon Collider recommendations:</a:t>
            </a:r>
          </a:p>
          <a:p>
            <a:pPr marL="463550" indent="-463550" defTabSz="602615">
              <a:spcBef>
                <a:spcPts val="0"/>
              </a:spcBef>
              <a:defRPr sz="3504"/>
            </a:pPr>
            <a:r>
              <a:t>National coordination body to help organize US community activities</a:t>
            </a:r>
          </a:p>
          <a:p>
            <a:pPr marL="463550" indent="-463550" defTabSz="602615">
              <a:spcBef>
                <a:spcPts val="0"/>
              </a:spcBef>
              <a:defRPr sz="3504"/>
            </a:pPr>
            <a:r>
              <a:t>Engagement with international efforts coordinated by the IMCC</a:t>
            </a:r>
          </a:p>
          <a:p>
            <a:pPr marL="463550" indent="-463550" defTabSz="602615">
              <a:spcBef>
                <a:spcPts val="1400"/>
              </a:spcBef>
              <a:defRPr sz="3504"/>
            </a:pPr>
            <a:r>
              <a:t>Preparation of US site proposals for the ionization cooling demonstrator and, eventually, the collider</a:t>
            </a:r>
          </a:p>
          <a:p>
            <a:pPr marL="0" indent="0" defTabSz="602615">
              <a:spcBef>
                <a:spcPts val="0"/>
              </a:spcBef>
              <a:buSzTx/>
              <a:buNone/>
              <a:defRPr sz="3504">
                <a:solidFill>
                  <a:srgbClr val="0433FF"/>
                </a:solidFill>
              </a:defRPr>
            </a:pPr>
            <a:r>
              <a:t>Other sources of funding</a:t>
            </a:r>
          </a:p>
          <a:p>
            <a:pPr marL="463550" indent="-463550" defTabSz="602615">
              <a:spcBef>
                <a:spcPts val="0"/>
              </a:spcBef>
              <a:defRPr sz="3504"/>
            </a:pPr>
            <a:r>
              <a:t>Sloan Fellowship,</a:t>
            </a:r>
            <a:r>
              <a:rPr sz="973">
                <a:latin typeface="Arial"/>
                <a:ea typeface="Arial"/>
                <a:cs typeface="Arial"/>
                <a:sym typeface="Arial"/>
              </a:rPr>
              <a:t> </a:t>
            </a:r>
            <a:r>
              <a:t>Cottrell Awards, Kavli Foundation, Simons Foundation</a:t>
            </a:r>
          </a:p>
          <a:p>
            <a:pPr marL="463550" indent="-463550" defTabSz="602615">
              <a:spcBef>
                <a:spcPts val="1400"/>
              </a:spcBef>
              <a:defRPr sz="3504"/>
            </a:pPr>
            <a:r>
              <a:t>Laboratory Directed R&amp;D (LDRD) funds and Generic R&amp;D funds, where appropriate</a:t>
            </a:r>
          </a:p>
          <a:p>
            <a:pPr marL="0" indent="0" defTabSz="602615">
              <a:spcBef>
                <a:spcPts val="0"/>
              </a:spcBef>
              <a:buSzTx/>
              <a:buNone/>
              <a:defRPr sz="3504"/>
            </a:pPr>
            <a:r>
              <a:t>This August: </a:t>
            </a:r>
            <a:r>
              <a:rPr u="sng">
                <a:hlinkClick r:id="rId2"/>
              </a:rPr>
              <a:t>1st US Muon Collider Accelerator School</a:t>
            </a:r>
            <a:r>
              <a:t> and </a:t>
            </a:r>
            <a:r>
              <a:rPr u="sng">
                <a:hlinkClick r:id="rId3"/>
              </a:rPr>
              <a:t>2nd US Muon Collider Community Meeting</a:t>
            </a:r>
            <a:r>
              <a:t> at U. of Chicago for anybody from around the world</a:t>
            </a:r>
          </a:p>
        </p:txBody>
      </p:sp>
      <p:sp>
        <p:nvSpPr>
          <p:cNvPr id="47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72" name="Contribution ID: 15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152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US Muon Collider Collaboration"/>
          <p:cNvSpPr txBox="1">
            <a:spLocks noGrp="1"/>
          </p:cNvSpPr>
          <p:nvPr>
            <p:ph type="title"/>
          </p:nvPr>
        </p:nvSpPr>
        <p:spPr>
          <a:prstGeom prst="rect">
            <a:avLst/>
          </a:prstGeom>
        </p:spPr>
        <p:txBody>
          <a:bodyPr/>
          <a:lstStyle/>
          <a:p>
            <a:r>
              <a:t>US Muon Collider Collaboration</a:t>
            </a:r>
          </a:p>
        </p:txBody>
      </p:sp>
      <p:sp>
        <p:nvSpPr>
          <p:cNvPr id="475" name="Realization of the (muon collider) plan relies on sustained and adequate funding in both the US and Europe, and a close collaboration between the two regions ….  Regardless of the ultimate location, we hope that the US, Europe, and other partners from ar"/>
          <p:cNvSpPr txBox="1">
            <a:spLocks noGrp="1"/>
          </p:cNvSpPr>
          <p:nvPr>
            <p:ph type="body" idx="1"/>
          </p:nvPr>
        </p:nvSpPr>
        <p:spPr>
          <a:prstGeom prst="rect">
            <a:avLst/>
          </a:prstGeom>
        </p:spPr>
        <p:txBody>
          <a:bodyPr/>
          <a:lstStyle>
            <a:lvl1pPr marL="0" indent="0">
              <a:spcBef>
                <a:spcPts val="1600"/>
              </a:spcBef>
              <a:buSzTx/>
              <a:buNone/>
              <a:defRPr i="1"/>
            </a:lvl1pPr>
          </a:lstStyle>
          <a:p>
            <a:r>
              <a:t>Realization of the (muon collider) plan relies on sustained and adequate funding in both the US and Europe, and a close collaboration between the two regions ….  Regardless of the ultimate location, we hope that the US, Europe, and other partners from around the world can benefit from the ongoing close collaboration and mutual support, building on the lessons learned from their partnership at the LHC, HL-LHC, and neutrino programs.</a:t>
            </a:r>
          </a:p>
        </p:txBody>
      </p:sp>
      <p:sp>
        <p:nvSpPr>
          <p:cNvPr id="476" name="Contribution ID: 152"/>
          <p:cNvSpPr txBox="1"/>
          <p:nvPr/>
        </p:nvSpPr>
        <p:spPr>
          <a:xfrm>
            <a:off x="19015074" y="24463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152</a:t>
            </a:r>
          </a:p>
        </p:txBody>
      </p:sp>
      <p:sp>
        <p:nvSpPr>
          <p:cNvPr id="47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DUNE relies on CERN’s continued support, specifically by:…"/>
          <p:cNvSpPr txBox="1">
            <a:spLocks noGrp="1"/>
          </p:cNvSpPr>
          <p:nvPr>
            <p:ph type="body" idx="1"/>
          </p:nvPr>
        </p:nvSpPr>
        <p:spPr>
          <a:prstGeom prst="rect">
            <a:avLst/>
          </a:prstGeom>
        </p:spPr>
        <p:txBody>
          <a:bodyPr>
            <a:normAutofit lnSpcReduction="10000"/>
          </a:bodyPr>
          <a:lstStyle/>
          <a:p>
            <a:pPr marL="0" indent="0" defTabSz="742950">
              <a:spcBef>
                <a:spcPts val="0"/>
              </a:spcBef>
              <a:buSzTx/>
              <a:buNone/>
              <a:defRPr sz="4319"/>
            </a:pPr>
            <a:r>
              <a:t>DUNE relies on </a:t>
            </a:r>
            <a:r>
              <a:rPr>
                <a:solidFill>
                  <a:srgbClr val="0433FF"/>
                </a:solidFill>
              </a:rPr>
              <a:t>CERN’s continued support</a:t>
            </a:r>
            <a:r>
              <a:t>, specifically by:</a:t>
            </a:r>
          </a:p>
          <a:p>
            <a:pPr marL="571500" indent="-571500" defTabSz="742950">
              <a:spcBef>
                <a:spcPts val="0"/>
              </a:spcBef>
              <a:defRPr sz="4319"/>
            </a:pPr>
            <a:r>
              <a:t>providing infrastructure, technical expertise, resources, support for DUNE R&amp;D, and detector technology and physics validation through the Neutrino Platform and the Pro-toDUNE facilities;</a:t>
            </a:r>
          </a:p>
          <a:p>
            <a:pPr marL="571500" indent="-571500" defTabSz="742950">
              <a:spcBef>
                <a:spcPts val="0"/>
              </a:spcBef>
              <a:defRPr sz="4319"/>
            </a:pPr>
            <a:r>
              <a:t>additional support of the far site facility (LBNF) through the procurement of cryostats for the third and fourth modules;</a:t>
            </a:r>
          </a:p>
          <a:p>
            <a:pPr marL="571500" indent="-571500" defTabSz="742950">
              <a:spcBef>
                <a:spcPts val="0"/>
              </a:spcBef>
              <a:defRPr sz="4319"/>
            </a:pPr>
            <a:r>
              <a:t>continued technical and engineering support during the DUNE construction phase;</a:t>
            </a:r>
          </a:p>
          <a:p>
            <a:pPr marL="571500" indent="-571500" defTabSz="742950">
              <a:spcBef>
                <a:spcPts val="0"/>
              </a:spcBef>
              <a:defRPr sz="4319"/>
            </a:pPr>
            <a:r>
              <a:t>CERN support for addressing growing DUNE computing needs;</a:t>
            </a:r>
          </a:p>
          <a:p>
            <a:pPr marL="571500" indent="-571500" defTabSz="742950">
              <a:spcBef>
                <a:spcPts val="0"/>
              </a:spcBef>
              <a:defRPr sz="4319"/>
            </a:pPr>
            <a:r>
              <a:t>support and coordination of the DRD collaborations;</a:t>
            </a:r>
          </a:p>
          <a:p>
            <a:pPr marL="571500" indent="-571500" defTabSz="742950">
              <a:spcBef>
                <a:spcPts val="0"/>
              </a:spcBef>
              <a:defRPr sz="4319"/>
            </a:pPr>
            <a:r>
              <a:t>providing important physics and technical leadership on DUNE through CERN’s EP-NU group and CERN’s Neutrino Platform;</a:t>
            </a:r>
          </a:p>
          <a:p>
            <a:pPr marL="571500" indent="-571500" defTabSz="742950">
              <a:spcBef>
                <a:spcPts val="0"/>
              </a:spcBef>
              <a:defRPr sz="4319"/>
            </a:pPr>
            <a:r>
              <a:t>providing facilities for GeV-scale beam tests for detector R&amp;D at CERN, and by supporting dedicated experiments to measure hadron production cross-sections for the DUNE environment</a:t>
            </a:r>
          </a:p>
        </p:txBody>
      </p:sp>
      <p:sp>
        <p:nvSpPr>
          <p:cNvPr id="480" name="DUNE"/>
          <p:cNvSpPr txBox="1">
            <a:spLocks noGrp="1"/>
          </p:cNvSpPr>
          <p:nvPr>
            <p:ph type="title"/>
          </p:nvPr>
        </p:nvSpPr>
        <p:spPr>
          <a:prstGeom prst="rect">
            <a:avLst/>
          </a:prstGeom>
        </p:spPr>
        <p:txBody>
          <a:bodyPr/>
          <a:lstStyle/>
          <a:p>
            <a:r>
              <a:t>DUNE</a:t>
            </a:r>
          </a:p>
        </p:txBody>
      </p:sp>
      <p:sp>
        <p:nvSpPr>
          <p:cNvPr id="481" name="Contribution ID: 118, 119, 120, 121"/>
          <p:cNvSpPr txBox="1"/>
          <p:nvPr/>
        </p:nvSpPr>
        <p:spPr>
          <a:xfrm>
            <a:off x="15110485" y="490457"/>
            <a:ext cx="8945830"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118, 119, 120, 121</a:t>
            </a:r>
          </a:p>
        </p:txBody>
      </p:sp>
      <p:sp>
        <p:nvSpPr>
          <p:cNvPr id="48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83" name="39% of DUNE collaboration is European"/>
          <p:cNvSpPr txBox="1"/>
          <p:nvPr/>
        </p:nvSpPr>
        <p:spPr>
          <a:xfrm>
            <a:off x="6670395" y="2208024"/>
            <a:ext cx="11043210"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800" b="0">
                <a:solidFill>
                  <a:srgbClr val="FF2600"/>
                </a:solidFill>
              </a:defRPr>
            </a:lvl1pPr>
          </a:lstStyle>
          <a:p>
            <a:r>
              <a:t>39% of DUNE collaboration is European</a:t>
            </a:r>
          </a:p>
        </p:txBody>
      </p:sp>
      <p:sp>
        <p:nvSpPr>
          <p:cNvPr id="484" name="e.g., NA61/SHINE"/>
          <p:cNvSpPr txBox="1"/>
          <p:nvPr/>
        </p:nvSpPr>
        <p:spPr>
          <a:xfrm>
            <a:off x="20373533" y="11684465"/>
            <a:ext cx="3927069" cy="65947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b="0">
                <a:solidFill>
                  <a:srgbClr val="FFFFFF"/>
                </a:solidFill>
                <a:latin typeface="+mn-lt"/>
                <a:ea typeface="+mn-ea"/>
                <a:cs typeface="+mn-cs"/>
                <a:sym typeface="Helvetica Neue Medium"/>
              </a:defRPr>
            </a:lvl1pPr>
          </a:lstStyle>
          <a:p>
            <a:r>
              <a:t>e.g., NA61/SHINE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 descr="Image"/>
          <p:cNvPicPr>
            <a:picLocks noChangeAspect="1"/>
          </p:cNvPicPr>
          <p:nvPr/>
        </p:nvPicPr>
        <p:blipFill>
          <a:blip r:embed="rId2"/>
          <a:srcRect t="13856" b="51626"/>
          <a:stretch>
            <a:fillRect/>
          </a:stretch>
        </p:blipFill>
        <p:spPr>
          <a:xfrm>
            <a:off x="9187646" y="-137418"/>
            <a:ext cx="18048308" cy="8062020"/>
          </a:xfrm>
          <a:prstGeom prst="rect">
            <a:avLst/>
          </a:prstGeom>
          <a:ln w="12700">
            <a:miter lim="400000"/>
          </a:ln>
        </p:spPr>
      </p:pic>
      <p:pic>
        <p:nvPicPr>
          <p:cNvPr id="487" name="Image" descr="Image"/>
          <p:cNvPicPr>
            <a:picLocks noChangeAspect="1"/>
          </p:cNvPicPr>
          <p:nvPr/>
        </p:nvPicPr>
        <p:blipFill>
          <a:blip r:embed="rId3"/>
          <a:srcRect l="58028" t="57693" r="5235" b="6394"/>
          <a:stretch>
            <a:fillRect/>
          </a:stretch>
        </p:blipFill>
        <p:spPr>
          <a:xfrm>
            <a:off x="-82811" y="737492"/>
            <a:ext cx="11479110" cy="6312100"/>
          </a:xfrm>
          <a:prstGeom prst="rect">
            <a:avLst/>
          </a:prstGeom>
          <a:ln w="12700">
            <a:miter lim="400000"/>
          </a:ln>
        </p:spPr>
      </p:pic>
      <p:pic>
        <p:nvPicPr>
          <p:cNvPr id="488" name="Image" descr="Image"/>
          <p:cNvPicPr>
            <a:picLocks noChangeAspect="1"/>
          </p:cNvPicPr>
          <p:nvPr/>
        </p:nvPicPr>
        <p:blipFill>
          <a:blip r:embed="rId4"/>
          <a:srcRect t="26524"/>
          <a:stretch>
            <a:fillRect/>
          </a:stretch>
        </p:blipFill>
        <p:spPr>
          <a:xfrm>
            <a:off x="11902668" y="7959643"/>
            <a:ext cx="12618278" cy="5775407"/>
          </a:xfrm>
          <a:prstGeom prst="rect">
            <a:avLst/>
          </a:prstGeom>
          <a:ln w="12700">
            <a:miter lim="400000"/>
          </a:ln>
        </p:spPr>
      </p:pic>
      <p:pic>
        <p:nvPicPr>
          <p:cNvPr id="489" name="Image" descr="Image"/>
          <p:cNvPicPr>
            <a:picLocks noChangeAspect="1"/>
          </p:cNvPicPr>
          <p:nvPr/>
        </p:nvPicPr>
        <p:blipFill>
          <a:blip r:embed="rId5"/>
          <a:srcRect b="82040"/>
          <a:stretch>
            <a:fillRect/>
          </a:stretch>
        </p:blipFill>
        <p:spPr>
          <a:xfrm>
            <a:off x="535521" y="-893560"/>
            <a:ext cx="10242386" cy="2601607"/>
          </a:xfrm>
          <a:prstGeom prst="rect">
            <a:avLst/>
          </a:prstGeom>
          <a:ln w="12700">
            <a:miter lim="400000"/>
          </a:ln>
        </p:spPr>
      </p:pic>
      <p:pic>
        <p:nvPicPr>
          <p:cNvPr id="490" name="Image" descr="Image"/>
          <p:cNvPicPr>
            <a:picLocks noChangeAspect="1"/>
          </p:cNvPicPr>
          <p:nvPr/>
        </p:nvPicPr>
        <p:blipFill>
          <a:blip r:embed="rId6"/>
          <a:srcRect t="12037" b="60577"/>
          <a:stretch>
            <a:fillRect/>
          </a:stretch>
        </p:blipFill>
        <p:spPr>
          <a:xfrm>
            <a:off x="-1734869" y="7345664"/>
            <a:ext cx="15536589" cy="6017214"/>
          </a:xfrm>
          <a:prstGeom prst="rect">
            <a:avLst/>
          </a:prstGeom>
          <a:ln w="12700">
            <a:miter lim="400000"/>
          </a:ln>
        </p:spPr>
      </p:pic>
      <p:sp>
        <p:nvSpPr>
          <p:cNvPr id="491" name="HL-LHC quadrupole magnet…"/>
          <p:cNvSpPr txBox="1"/>
          <p:nvPr/>
        </p:nvSpPr>
        <p:spPr>
          <a:xfrm>
            <a:off x="15600607" y="12667425"/>
            <a:ext cx="5222368"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t>HL-LHC quadrupole magnet</a:t>
            </a:r>
          </a:p>
          <a:p>
            <a:pPr>
              <a:defRPr>
                <a:solidFill>
                  <a:srgbClr val="FFFFFF"/>
                </a:solidFill>
              </a:defRPr>
            </a:pPr>
            <a:r>
              <a:t>FNAL, BNL and LBNL</a:t>
            </a:r>
          </a:p>
        </p:txBody>
      </p:sp>
      <p:sp>
        <p:nvSpPr>
          <p:cNvPr id="492" name="Contribution ID: 140"/>
          <p:cNvSpPr txBox="1"/>
          <p:nvPr/>
        </p:nvSpPr>
        <p:spPr>
          <a:xfrm>
            <a:off x="34925" y="13137878"/>
            <a:ext cx="4095751"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FF2600"/>
                </a:solidFill>
              </a:defRPr>
            </a:lvl1pPr>
          </a:lstStyle>
          <a:p>
            <a:r>
              <a:t>Contribution ID: 140</a:t>
            </a:r>
          </a:p>
        </p:txBody>
      </p:sp>
      <p:sp>
        <p:nvSpPr>
          <p:cNvPr id="493" name="Contribution ID: 239"/>
          <p:cNvSpPr txBox="1"/>
          <p:nvPr/>
        </p:nvSpPr>
        <p:spPr>
          <a:xfrm>
            <a:off x="20278725" y="3333478"/>
            <a:ext cx="4095751"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FF2600"/>
                </a:solidFill>
              </a:defRPr>
            </a:lvl1pPr>
          </a:lstStyle>
          <a:p>
            <a:r>
              <a:t>Contribution ID: 239</a:t>
            </a:r>
          </a:p>
        </p:txBody>
      </p:sp>
      <p:sp>
        <p:nvSpPr>
          <p:cNvPr id="49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US Early Career Researchers in Collider Physics input to the ESPPU"/>
          <p:cNvSpPr txBox="1">
            <a:spLocks noGrp="1"/>
          </p:cNvSpPr>
          <p:nvPr>
            <p:ph type="title"/>
          </p:nvPr>
        </p:nvSpPr>
        <p:spPr>
          <a:prstGeom prst="rect">
            <a:avLst/>
          </a:prstGeom>
        </p:spPr>
        <p:txBody>
          <a:bodyPr/>
          <a:lstStyle>
            <a:lvl1pPr defTabSz="520065">
              <a:defRPr sz="7056"/>
            </a:lvl1pPr>
          </a:lstStyle>
          <a:p>
            <a:r>
              <a:t>US Early Career Researchers in Collider Physics input to the ESPPU</a:t>
            </a:r>
          </a:p>
        </p:txBody>
      </p:sp>
      <p:sp>
        <p:nvSpPr>
          <p:cNvPr id="497" name="Double-click to edit"/>
          <p:cNvSpPr txBox="1">
            <a:spLocks noGrp="1"/>
          </p:cNvSpPr>
          <p:nvPr>
            <p:ph type="body" idx="1"/>
          </p:nvPr>
        </p:nvSpPr>
        <p:spPr>
          <a:prstGeom prst="rect">
            <a:avLst/>
          </a:prstGeom>
        </p:spPr>
        <p:txBody>
          <a:bodyPr/>
          <a:lstStyle/>
          <a:p>
            <a:endParaRPr/>
          </a:p>
        </p:txBody>
      </p:sp>
      <p:pic>
        <p:nvPicPr>
          <p:cNvPr id="498" name="Image" descr="Image"/>
          <p:cNvPicPr>
            <a:picLocks noChangeAspect="1"/>
          </p:cNvPicPr>
          <p:nvPr/>
        </p:nvPicPr>
        <p:blipFill>
          <a:blip r:embed="rId2"/>
          <a:srcRect t="6341" b="71559"/>
          <a:stretch>
            <a:fillRect/>
          </a:stretch>
        </p:blipFill>
        <p:spPr>
          <a:xfrm>
            <a:off x="6103539" y="4347799"/>
            <a:ext cx="25925075" cy="8102567"/>
          </a:xfrm>
          <a:prstGeom prst="rect">
            <a:avLst/>
          </a:prstGeom>
          <a:ln w="12700">
            <a:miter lim="400000"/>
          </a:ln>
        </p:spPr>
      </p:pic>
      <p:pic>
        <p:nvPicPr>
          <p:cNvPr id="499" name="Image" descr="Image"/>
          <p:cNvPicPr>
            <a:picLocks noChangeAspect="1"/>
          </p:cNvPicPr>
          <p:nvPr/>
        </p:nvPicPr>
        <p:blipFill>
          <a:blip r:embed="rId3"/>
          <a:srcRect t="5851" b="71730"/>
          <a:stretch>
            <a:fillRect/>
          </a:stretch>
        </p:blipFill>
        <p:spPr>
          <a:xfrm>
            <a:off x="-5638416" y="4081159"/>
            <a:ext cx="23444920" cy="7433272"/>
          </a:xfrm>
          <a:prstGeom prst="rect">
            <a:avLst/>
          </a:prstGeom>
          <a:ln w="12700">
            <a:miter lim="400000"/>
          </a:ln>
        </p:spPr>
      </p:pic>
      <p:sp>
        <p:nvSpPr>
          <p:cNvPr id="500" name="very…"/>
          <p:cNvSpPr txBox="1"/>
          <p:nvPr/>
        </p:nvSpPr>
        <p:spPr>
          <a:xfrm>
            <a:off x="143510" y="5174425"/>
            <a:ext cx="1440181"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very</a:t>
            </a:r>
          </a:p>
          <a:p>
            <a:r>
              <a:t>excited</a:t>
            </a:r>
          </a:p>
        </p:txBody>
      </p:sp>
      <p:sp>
        <p:nvSpPr>
          <p:cNvPr id="501" name="not…"/>
          <p:cNvSpPr txBox="1"/>
          <p:nvPr/>
        </p:nvSpPr>
        <p:spPr>
          <a:xfrm>
            <a:off x="143510" y="9340025"/>
            <a:ext cx="1440181"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not</a:t>
            </a:r>
          </a:p>
          <a:p>
            <a:r>
              <a:t>excited</a:t>
            </a:r>
          </a:p>
        </p:txBody>
      </p:sp>
      <p:sp>
        <p:nvSpPr>
          <p:cNvPr id="502" name="Contribution ID: 91"/>
          <p:cNvSpPr txBox="1"/>
          <p:nvPr/>
        </p:nvSpPr>
        <p:spPr>
          <a:xfrm>
            <a:off x="19319290" y="2471720"/>
            <a:ext cx="4998620"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91</a:t>
            </a:r>
          </a:p>
        </p:txBody>
      </p:sp>
      <p:sp>
        <p:nvSpPr>
          <p:cNvPr id="503" name="105 Respondents"/>
          <p:cNvSpPr txBox="1"/>
          <p:nvPr/>
        </p:nvSpPr>
        <p:spPr>
          <a:xfrm>
            <a:off x="9879183" y="2996937"/>
            <a:ext cx="4625634" cy="746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0433FF"/>
                </a:solidFill>
              </a:defRPr>
            </a:lvl1pPr>
          </a:lstStyle>
          <a:p>
            <a:r>
              <a:t>105 Respondents</a:t>
            </a:r>
          </a:p>
        </p:txBody>
      </p:sp>
      <p:sp>
        <p:nvSpPr>
          <p:cNvPr id="50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05" name="“significant heterogeneity and diversity of opinion”"/>
          <p:cNvSpPr txBox="1"/>
          <p:nvPr/>
        </p:nvSpPr>
        <p:spPr>
          <a:xfrm>
            <a:off x="5784496" y="12113664"/>
            <a:ext cx="12815008"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4100">
                <a:solidFill>
                  <a:srgbClr val="FF2600"/>
                </a:solidFill>
                <a:latin typeface="Helvetica"/>
                <a:ea typeface="Helvetica"/>
                <a:cs typeface="Helvetica"/>
                <a:sym typeface="Helvetica"/>
              </a:defRPr>
            </a:lvl1pPr>
          </a:lstStyle>
          <a:p>
            <a:r>
              <a:t>“significant heterogeneity and diversity of opinion”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NASEM Studies"/>
          <p:cNvSpPr txBox="1">
            <a:spLocks noGrp="1"/>
          </p:cNvSpPr>
          <p:nvPr>
            <p:ph type="title"/>
          </p:nvPr>
        </p:nvSpPr>
        <p:spPr>
          <a:prstGeom prst="rect">
            <a:avLst/>
          </a:prstGeom>
        </p:spPr>
        <p:txBody>
          <a:bodyPr/>
          <a:lstStyle/>
          <a:p>
            <a:r>
              <a:t>NASEM Studies</a:t>
            </a:r>
          </a:p>
        </p:txBody>
      </p:sp>
      <p:sp>
        <p:nvSpPr>
          <p:cNvPr id="508" name="US National Academies of Sciences, Engineering and Medicine…"/>
          <p:cNvSpPr txBox="1">
            <a:spLocks noGrp="1"/>
          </p:cNvSpPr>
          <p:nvPr>
            <p:ph type="body" idx="1"/>
          </p:nvPr>
        </p:nvSpPr>
        <p:spPr>
          <a:xfrm>
            <a:off x="1689100" y="2794000"/>
            <a:ext cx="21005800" cy="9296400"/>
          </a:xfrm>
          <a:prstGeom prst="rect">
            <a:avLst/>
          </a:prstGeom>
        </p:spPr>
        <p:txBody>
          <a:bodyPr anchor="t"/>
          <a:lstStyle/>
          <a:p>
            <a:pPr>
              <a:spcBef>
                <a:spcPts val="0"/>
              </a:spcBef>
            </a:pPr>
            <a:r>
              <a:t>US National Academies of Sciences, Engineering and Medicine</a:t>
            </a:r>
          </a:p>
          <a:p>
            <a:pPr>
              <a:spcBef>
                <a:spcPts val="0"/>
              </a:spcBef>
            </a:pPr>
            <a:r>
              <a:t>This study also reports to DOE / NSF, not so regularly</a:t>
            </a:r>
          </a:p>
          <a:p>
            <a:pPr>
              <a:spcBef>
                <a:spcPts val="0"/>
              </a:spcBef>
            </a:pPr>
            <a:r>
              <a:t>This time: </a:t>
            </a:r>
            <a:r>
              <a:rPr i="1">
                <a:solidFill>
                  <a:srgbClr val="FF2600"/>
                </a:solidFill>
              </a:rPr>
              <a:t>40-year vision for particle physics</a:t>
            </a:r>
            <a:r>
              <a:t>, </a:t>
            </a:r>
            <a:r>
              <a:rPr>
                <a:solidFill>
                  <a:srgbClr val="0433FF"/>
                </a:solidFill>
              </a:rPr>
              <a:t>no budgetary constraints</a:t>
            </a:r>
          </a:p>
          <a:p>
            <a:pPr>
              <a:spcBef>
                <a:spcPts val="0"/>
              </a:spcBef>
            </a:pPr>
            <a:r>
              <a:t>Started July 2022, released report on June 11, 2025</a:t>
            </a:r>
          </a:p>
        </p:txBody>
      </p:sp>
      <p:grpSp>
        <p:nvGrpSpPr>
          <p:cNvPr id="519" name="Group"/>
          <p:cNvGrpSpPr/>
          <p:nvPr/>
        </p:nvGrpSpPr>
        <p:grpSpPr>
          <a:xfrm>
            <a:off x="-113810" y="6007947"/>
            <a:ext cx="24611620" cy="7797438"/>
            <a:chOff x="0" y="0"/>
            <a:chExt cx="24611617" cy="7797437"/>
          </a:xfrm>
        </p:grpSpPr>
        <p:pic>
          <p:nvPicPr>
            <p:cNvPr id="509" name="Image" descr="Image"/>
            <p:cNvPicPr>
              <a:picLocks noChangeAspect="1"/>
            </p:cNvPicPr>
            <p:nvPr/>
          </p:nvPicPr>
          <p:blipFill>
            <a:blip r:embed="rId2"/>
            <a:stretch>
              <a:fillRect/>
            </a:stretch>
          </p:blipFill>
          <p:spPr>
            <a:xfrm>
              <a:off x="19279581" y="189991"/>
              <a:ext cx="5332037" cy="6896101"/>
            </a:xfrm>
            <a:prstGeom prst="rect">
              <a:avLst/>
            </a:prstGeom>
            <a:ln w="12700" cap="flat">
              <a:noFill/>
              <a:miter lim="400000"/>
            </a:ln>
            <a:effectLst/>
          </p:spPr>
        </p:pic>
        <p:pic>
          <p:nvPicPr>
            <p:cNvPr id="510" name="Image" descr="Image"/>
            <p:cNvPicPr>
              <a:picLocks noChangeAspect="1"/>
            </p:cNvPicPr>
            <p:nvPr/>
          </p:nvPicPr>
          <p:blipFill>
            <a:blip r:embed="rId3"/>
            <a:stretch>
              <a:fillRect/>
            </a:stretch>
          </p:blipFill>
          <p:spPr>
            <a:xfrm>
              <a:off x="14341021" y="189991"/>
              <a:ext cx="5013321" cy="6896101"/>
            </a:xfrm>
            <a:prstGeom prst="rect">
              <a:avLst/>
            </a:prstGeom>
            <a:ln w="12700" cap="flat">
              <a:noFill/>
              <a:miter lim="400000"/>
            </a:ln>
            <a:effectLst/>
          </p:spPr>
        </p:pic>
        <p:pic>
          <p:nvPicPr>
            <p:cNvPr id="511" name="Image" descr="Image"/>
            <p:cNvPicPr>
              <a:picLocks noChangeAspect="1"/>
            </p:cNvPicPr>
            <p:nvPr/>
          </p:nvPicPr>
          <p:blipFill>
            <a:blip r:embed="rId4"/>
            <a:stretch>
              <a:fillRect/>
            </a:stretch>
          </p:blipFill>
          <p:spPr>
            <a:xfrm>
              <a:off x="4622800" y="0"/>
              <a:ext cx="4841256" cy="6896100"/>
            </a:xfrm>
            <a:prstGeom prst="rect">
              <a:avLst/>
            </a:prstGeom>
            <a:ln w="12700" cap="flat">
              <a:noFill/>
              <a:miter lim="400000"/>
            </a:ln>
            <a:effectLst/>
          </p:spPr>
        </p:pic>
        <p:pic>
          <p:nvPicPr>
            <p:cNvPr id="512" name="Image" descr="Image"/>
            <p:cNvPicPr>
              <a:picLocks noChangeAspect="1"/>
            </p:cNvPicPr>
            <p:nvPr/>
          </p:nvPicPr>
          <p:blipFill>
            <a:blip r:embed="rId5"/>
            <a:stretch>
              <a:fillRect/>
            </a:stretch>
          </p:blipFill>
          <p:spPr>
            <a:xfrm>
              <a:off x="0" y="0"/>
              <a:ext cx="4624807" cy="6896100"/>
            </a:xfrm>
            <a:prstGeom prst="rect">
              <a:avLst/>
            </a:prstGeom>
            <a:ln w="12700" cap="flat">
              <a:noFill/>
              <a:miter lim="400000"/>
            </a:ln>
            <a:effectLst/>
          </p:spPr>
        </p:pic>
        <p:sp>
          <p:nvSpPr>
            <p:cNvPr id="513" name="1998"/>
            <p:cNvSpPr txBox="1"/>
            <p:nvPr/>
          </p:nvSpPr>
          <p:spPr>
            <a:xfrm>
              <a:off x="1930163" y="7088273"/>
              <a:ext cx="1244093" cy="709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t>1998</a:t>
              </a:r>
            </a:p>
          </p:txBody>
        </p:sp>
        <p:sp>
          <p:nvSpPr>
            <p:cNvPr id="514" name="2006"/>
            <p:cNvSpPr txBox="1"/>
            <p:nvPr/>
          </p:nvSpPr>
          <p:spPr>
            <a:xfrm>
              <a:off x="16339443" y="7088273"/>
              <a:ext cx="1244093" cy="709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t>2006</a:t>
              </a:r>
            </a:p>
          </p:txBody>
        </p:sp>
        <p:sp>
          <p:nvSpPr>
            <p:cNvPr id="515" name="2025"/>
            <p:cNvSpPr txBox="1"/>
            <p:nvPr/>
          </p:nvSpPr>
          <p:spPr>
            <a:xfrm>
              <a:off x="21437363" y="7088273"/>
              <a:ext cx="1244093" cy="709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t>2025</a:t>
              </a:r>
            </a:p>
          </p:txBody>
        </p:sp>
        <p:pic>
          <p:nvPicPr>
            <p:cNvPr id="516" name="Image" descr="Image"/>
            <p:cNvPicPr>
              <a:picLocks noChangeAspect="1"/>
            </p:cNvPicPr>
            <p:nvPr/>
          </p:nvPicPr>
          <p:blipFill>
            <a:blip r:embed="rId6"/>
            <a:stretch>
              <a:fillRect/>
            </a:stretch>
          </p:blipFill>
          <p:spPr>
            <a:xfrm>
              <a:off x="9461245" y="189991"/>
              <a:ext cx="4879317" cy="6896101"/>
            </a:xfrm>
            <a:prstGeom prst="rect">
              <a:avLst/>
            </a:prstGeom>
            <a:ln w="12700" cap="flat">
              <a:noFill/>
              <a:miter lim="400000"/>
            </a:ln>
            <a:effectLst/>
          </p:spPr>
        </p:pic>
        <p:sp>
          <p:nvSpPr>
            <p:cNvPr id="517" name="2003"/>
            <p:cNvSpPr txBox="1"/>
            <p:nvPr/>
          </p:nvSpPr>
          <p:spPr>
            <a:xfrm>
              <a:off x="11392666" y="7088273"/>
              <a:ext cx="1244093" cy="709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t>2003</a:t>
              </a:r>
            </a:p>
          </p:txBody>
        </p:sp>
        <p:sp>
          <p:nvSpPr>
            <p:cNvPr id="518" name="2003"/>
            <p:cNvSpPr txBox="1"/>
            <p:nvPr/>
          </p:nvSpPr>
          <p:spPr>
            <a:xfrm>
              <a:off x="6535191" y="7088273"/>
              <a:ext cx="1244093" cy="709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t>2003</a:t>
              </a:r>
            </a:p>
          </p:txBody>
        </p:sp>
      </p:grpSp>
      <p:sp>
        <p:nvSpPr>
          <p:cNvPr id="520" name="Slide Number"/>
          <p:cNvSpPr txBox="1">
            <a:spLocks noGrp="1"/>
          </p:cNvSpPr>
          <p:nvPr>
            <p:ph type="sldNum" sz="quarter" idx="4294967295"/>
          </p:nvPr>
        </p:nvSpPr>
        <p:spPr>
          <a:xfrm>
            <a:off x="11959031" y="132334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Double-click to edit"/>
          <p:cNvSpPr txBox="1">
            <a:spLocks noGrp="1"/>
          </p:cNvSpPr>
          <p:nvPr>
            <p:ph type="title"/>
          </p:nvPr>
        </p:nvSpPr>
        <p:spPr>
          <a:prstGeom prst="rect">
            <a:avLst/>
          </a:prstGeom>
        </p:spPr>
        <p:txBody>
          <a:bodyPr/>
          <a:lstStyle/>
          <a:p>
            <a:endParaRPr/>
          </a:p>
        </p:txBody>
      </p:sp>
      <p:sp>
        <p:nvSpPr>
          <p:cNvPr id="523" name="Double-click to edit"/>
          <p:cNvSpPr txBox="1">
            <a:spLocks noGrp="1"/>
          </p:cNvSpPr>
          <p:nvPr>
            <p:ph type="body" idx="1"/>
          </p:nvPr>
        </p:nvSpPr>
        <p:spPr>
          <a:prstGeom prst="rect">
            <a:avLst/>
          </a:prstGeom>
        </p:spPr>
        <p:txBody>
          <a:bodyPr/>
          <a:lstStyle/>
          <a:p>
            <a:endParaRPr/>
          </a:p>
        </p:txBody>
      </p:sp>
      <p:pic>
        <p:nvPicPr>
          <p:cNvPr id="524"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25" name="Slide Number"/>
          <p:cNvSpPr txBox="1">
            <a:spLocks noGrp="1"/>
          </p:cNvSpPr>
          <p:nvPr>
            <p:ph type="sldNum" sz="quarter" idx="4294967295"/>
          </p:nvPr>
        </p:nvSpPr>
        <p:spPr>
          <a:xfrm>
            <a:off x="11959031" y="131826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Double-click to edit"/>
          <p:cNvSpPr txBox="1">
            <a:spLocks noGrp="1"/>
          </p:cNvSpPr>
          <p:nvPr>
            <p:ph type="title"/>
          </p:nvPr>
        </p:nvSpPr>
        <p:spPr>
          <a:prstGeom prst="rect">
            <a:avLst/>
          </a:prstGeom>
        </p:spPr>
        <p:txBody>
          <a:bodyPr/>
          <a:lstStyle/>
          <a:p>
            <a:endParaRPr/>
          </a:p>
        </p:txBody>
      </p:sp>
      <p:sp>
        <p:nvSpPr>
          <p:cNvPr id="528" name="Double-click to edit"/>
          <p:cNvSpPr txBox="1">
            <a:spLocks noGrp="1"/>
          </p:cNvSpPr>
          <p:nvPr>
            <p:ph type="body" idx="1"/>
          </p:nvPr>
        </p:nvSpPr>
        <p:spPr>
          <a:prstGeom prst="rect">
            <a:avLst/>
          </a:prstGeom>
        </p:spPr>
        <p:txBody>
          <a:bodyPr/>
          <a:lstStyle/>
          <a:p>
            <a:endParaRPr/>
          </a:p>
        </p:txBody>
      </p:sp>
      <p:pic>
        <p:nvPicPr>
          <p:cNvPr id="529" name="JUNE11-FINAL_EPP Public Briefing (dragged).pdf" descr="JUNE11-FINAL_EPP Public Briefing (dragged).pdf"/>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30" name="Slide Number"/>
          <p:cNvSpPr txBox="1">
            <a:spLocks noGrp="1"/>
          </p:cNvSpPr>
          <p:nvPr>
            <p:ph type="sldNum" sz="quarter" idx="4294967295"/>
          </p:nvPr>
        </p:nvSpPr>
        <p:spPr>
          <a:xfrm>
            <a:off x="11959031" y="131826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1" name="2D Stacked Area Chart"/>
          <p:cNvGraphicFramePr/>
          <p:nvPr/>
        </p:nvGraphicFramePr>
        <p:xfrm>
          <a:off x="-783119" y="3393592"/>
          <a:ext cx="22501186" cy="8699018"/>
        </p:xfrm>
        <a:graphic>
          <a:graphicData uri="http://schemas.openxmlformats.org/drawingml/2006/chart">
            <c:chart xmlns:c="http://schemas.openxmlformats.org/drawingml/2006/chart" xmlns:r="http://schemas.openxmlformats.org/officeDocument/2006/relationships" r:id="rId2"/>
          </a:graphicData>
        </a:graphic>
      </p:graphicFrame>
      <p:sp>
        <p:nvSpPr>
          <p:cNvPr id="302" name="Budget Scenarios and Projects"/>
          <p:cNvSpPr txBox="1">
            <a:spLocks noGrp="1"/>
          </p:cNvSpPr>
          <p:nvPr>
            <p:ph type="title"/>
          </p:nvPr>
        </p:nvSpPr>
        <p:spPr>
          <a:prstGeom prst="rect">
            <a:avLst/>
          </a:prstGeom>
        </p:spPr>
        <p:txBody>
          <a:bodyPr/>
          <a:lstStyle>
            <a:lvl1pPr>
              <a:defRPr sz="9700"/>
            </a:lvl1pPr>
          </a:lstStyle>
          <a:p>
            <a:r>
              <a:t>Budget Scenarios and Projects</a:t>
            </a:r>
          </a:p>
        </p:txBody>
      </p:sp>
      <p:graphicFrame>
        <p:nvGraphicFramePr>
          <p:cNvPr id="303" name="2D Line Chart"/>
          <p:cNvGraphicFramePr/>
          <p:nvPr/>
        </p:nvGraphicFramePr>
        <p:xfrm>
          <a:off x="1297850" y="2676602"/>
          <a:ext cx="20762318" cy="9413798"/>
        </p:xfrm>
        <a:graphic>
          <a:graphicData uri="http://schemas.openxmlformats.org/drawingml/2006/chart">
            <c:chart xmlns:c="http://schemas.openxmlformats.org/drawingml/2006/chart" xmlns:r="http://schemas.openxmlformats.org/officeDocument/2006/relationships" r:id="rId3"/>
          </a:graphicData>
        </a:graphic>
      </p:graphicFrame>
      <p:sp>
        <p:nvSpPr>
          <p:cNvPr id="305" name="$M"/>
          <p:cNvSpPr txBox="1"/>
          <p:nvPr/>
        </p:nvSpPr>
        <p:spPr>
          <a:xfrm>
            <a:off x="1056698" y="3822750"/>
            <a:ext cx="766726"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0"/>
            </a:lvl1pPr>
          </a:lstStyle>
          <a:p>
            <a:r>
              <a:t>$M</a:t>
            </a:r>
          </a:p>
        </p:txBody>
      </p:sp>
      <p:sp>
        <p:nvSpPr>
          <p:cNvPr id="306" name="DOE only"/>
          <p:cNvSpPr txBox="1"/>
          <p:nvPr/>
        </p:nvSpPr>
        <p:spPr>
          <a:xfrm>
            <a:off x="21299074" y="12433838"/>
            <a:ext cx="2410652"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b="0"/>
            </a:lvl1pPr>
          </a:lstStyle>
          <a:p>
            <a:r>
              <a:t>DOE only</a:t>
            </a:r>
          </a:p>
        </p:txBody>
      </p:sp>
      <p:sp>
        <p:nvSpPr>
          <p:cNvPr id="307"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 name="on-shore Higgs factory excluded">
            <a:extLst>
              <a:ext uri="{FF2B5EF4-FFF2-40B4-BE49-F238E27FC236}">
                <a16:creationId xmlns:a16="http://schemas.microsoft.com/office/drawing/2014/main" id="{8AB5D564-13ED-59E5-736D-08FF506A60FE}"/>
              </a:ext>
            </a:extLst>
          </p:cNvPr>
          <p:cNvSpPr txBox="1"/>
          <p:nvPr/>
        </p:nvSpPr>
        <p:spPr>
          <a:xfrm>
            <a:off x="8830843" y="12324999"/>
            <a:ext cx="8093914" cy="734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300" b="0"/>
            </a:lvl1pPr>
          </a:lstStyle>
          <a:p>
            <a:r>
              <a:rPr dirty="0"/>
              <a:t>on-shore Higgs factory excluded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fill="hold"/>
                                        <p:tgtEl>
                                          <p:spTgt spid="301">
                                            <p:graphicEl>
                                              <a:chart seriesIdx="0" categoryIdx="-4" bldStep="series"/>
                                            </p:graphicEl>
                                          </p:spTgt>
                                        </p:tgtEl>
                                        <p:attrNameLst>
                                          <p:attrName>style.visibility</p:attrName>
                                        </p:attrNameLst>
                                      </p:cBhvr>
                                      <p:to>
                                        <p:strVal val="visible"/>
                                      </p:to>
                                    </p:set>
                                    <p:animEffect transition="in" filter="wipe(left)">
                                      <p:cBhvr>
                                        <p:cTn id="7" dur="1000"/>
                                        <p:tgtEl>
                                          <p:spTgt spid="301">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fill="hold"/>
                                        <p:tgtEl>
                                          <p:spTgt spid="301">
                                            <p:graphicEl>
                                              <a:chart seriesIdx="1" categoryIdx="-4" bldStep="series"/>
                                            </p:graphicEl>
                                          </p:spTgt>
                                        </p:tgtEl>
                                        <p:attrNameLst>
                                          <p:attrName>style.visibility</p:attrName>
                                        </p:attrNameLst>
                                      </p:cBhvr>
                                      <p:to>
                                        <p:strVal val="visible"/>
                                      </p:to>
                                    </p:set>
                                    <p:animEffect transition="in" filter="wipe(left)">
                                      <p:cBhvr>
                                        <p:cTn id="12" dur="1000"/>
                                        <p:tgtEl>
                                          <p:spTgt spid="301">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1" grpId="0">
        <p:bldSub>
          <a:bldChart bld="series"/>
        </p:bldSub>
      </p:bldGraphic>
      <p:bldP spid="2"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Double-click to edit"/>
          <p:cNvSpPr txBox="1">
            <a:spLocks noGrp="1"/>
          </p:cNvSpPr>
          <p:nvPr>
            <p:ph type="title"/>
          </p:nvPr>
        </p:nvSpPr>
        <p:spPr>
          <a:prstGeom prst="rect">
            <a:avLst/>
          </a:prstGeom>
        </p:spPr>
        <p:txBody>
          <a:bodyPr/>
          <a:lstStyle/>
          <a:p>
            <a:endParaRPr/>
          </a:p>
        </p:txBody>
      </p:sp>
      <p:sp>
        <p:nvSpPr>
          <p:cNvPr id="533" name="Double-click to edit"/>
          <p:cNvSpPr txBox="1">
            <a:spLocks noGrp="1"/>
          </p:cNvSpPr>
          <p:nvPr>
            <p:ph type="body" idx="1"/>
          </p:nvPr>
        </p:nvSpPr>
        <p:spPr>
          <a:prstGeom prst="rect">
            <a:avLst/>
          </a:prstGeom>
        </p:spPr>
        <p:txBody>
          <a:bodyPr/>
          <a:lstStyle/>
          <a:p>
            <a:endParaRPr/>
          </a:p>
        </p:txBody>
      </p:sp>
      <p:pic>
        <p:nvPicPr>
          <p:cNvPr id="534"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35" name="It follows HFCC preference to FCC-ee"/>
          <p:cNvSpPr txBox="1"/>
          <p:nvPr/>
        </p:nvSpPr>
        <p:spPr>
          <a:xfrm>
            <a:off x="6872084" y="11819472"/>
            <a:ext cx="10639832"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defRPr>
            </a:lvl1pPr>
          </a:lstStyle>
          <a:p>
            <a:r>
              <a:t>It follows HFCC preference to FCC-ee</a:t>
            </a:r>
          </a:p>
        </p:txBody>
      </p:sp>
      <p:sp>
        <p:nvSpPr>
          <p:cNvPr id="536" name="Slide Number"/>
          <p:cNvSpPr txBox="1">
            <a:spLocks noGrp="1"/>
          </p:cNvSpPr>
          <p:nvPr>
            <p:ph type="sldNum" sz="quarter" idx="4294967295"/>
          </p:nvPr>
        </p:nvSpPr>
        <p:spPr>
          <a:xfrm>
            <a:off x="11959031" y="131826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ouble-click to edit"/>
          <p:cNvSpPr txBox="1">
            <a:spLocks noGrp="1"/>
          </p:cNvSpPr>
          <p:nvPr>
            <p:ph type="body" idx="1"/>
          </p:nvPr>
        </p:nvSpPr>
        <p:spPr>
          <a:prstGeom prst="rect">
            <a:avLst/>
          </a:prstGeom>
        </p:spPr>
        <p:txBody>
          <a:bodyPr/>
          <a:lstStyle/>
          <a:p>
            <a:endParaRPr/>
          </a:p>
        </p:txBody>
      </p:sp>
      <p:pic>
        <p:nvPicPr>
          <p:cNvPr id="539"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0" name="Slide Number"/>
          <p:cNvSpPr txBox="1">
            <a:spLocks noGrp="1"/>
          </p:cNvSpPr>
          <p:nvPr>
            <p:ph type="sldNum" sz="quarter" idx="4294967295"/>
          </p:nvPr>
        </p:nvSpPr>
        <p:spPr>
          <a:xfrm>
            <a:off x="11959031" y="131826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Double-click to edit"/>
          <p:cNvSpPr txBox="1">
            <a:spLocks noGrp="1"/>
          </p:cNvSpPr>
          <p:nvPr>
            <p:ph type="body" idx="1"/>
          </p:nvPr>
        </p:nvSpPr>
        <p:spPr>
          <a:prstGeom prst="rect">
            <a:avLst/>
          </a:prstGeom>
        </p:spPr>
        <p:txBody>
          <a:bodyPr/>
          <a:lstStyle/>
          <a:p>
            <a:endParaRPr/>
          </a:p>
        </p:txBody>
      </p:sp>
      <p:pic>
        <p:nvPicPr>
          <p:cNvPr id="543"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4" name="Slide Number"/>
          <p:cNvSpPr txBox="1">
            <a:spLocks noGrp="1"/>
          </p:cNvSpPr>
          <p:nvPr>
            <p:ph type="sldNum" sz="quarter" idx="4294967295"/>
          </p:nvPr>
        </p:nvSpPr>
        <p:spPr>
          <a:xfrm>
            <a:off x="11959031" y="13182600"/>
            <a:ext cx="453238"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Mutual"/>
          <p:cNvSpPr txBox="1">
            <a:spLocks noGrp="1"/>
          </p:cNvSpPr>
          <p:nvPr>
            <p:ph type="title"/>
          </p:nvPr>
        </p:nvSpPr>
        <p:spPr>
          <a:prstGeom prst="rect">
            <a:avLst/>
          </a:prstGeom>
        </p:spPr>
        <p:txBody>
          <a:bodyPr/>
          <a:lstStyle/>
          <a:p>
            <a:r>
              <a:t>Mutual</a:t>
            </a:r>
          </a:p>
        </p:txBody>
      </p:sp>
      <p:sp>
        <p:nvSpPr>
          <p:cNvPr id="547" name="Worldwide resources in particle physics are limited, need to maximize their use…"/>
          <p:cNvSpPr txBox="1">
            <a:spLocks noGrp="1"/>
          </p:cNvSpPr>
          <p:nvPr>
            <p:ph type="body" idx="1"/>
          </p:nvPr>
        </p:nvSpPr>
        <p:spPr>
          <a:prstGeom prst="rect">
            <a:avLst/>
          </a:prstGeom>
        </p:spPr>
        <p:txBody>
          <a:bodyPr/>
          <a:lstStyle/>
          <a:p>
            <a:pPr marL="0" indent="0" defTabSz="800735">
              <a:spcBef>
                <a:spcPts val="5700"/>
              </a:spcBef>
              <a:buSzTx/>
              <a:buNone/>
              <a:defRPr sz="4656"/>
            </a:pPr>
            <a:r>
              <a:t>Worldwide resources in particle physics are limited, need to maximize their use</a:t>
            </a:r>
          </a:p>
          <a:p>
            <a:pPr marL="0" indent="0" defTabSz="800735">
              <a:spcBef>
                <a:spcPts val="5700"/>
              </a:spcBef>
              <a:buSzTx/>
              <a:buNone/>
              <a:defRPr sz="4656"/>
            </a:pPr>
            <a:r>
              <a:t>International cooperation is now a must</a:t>
            </a:r>
          </a:p>
          <a:p>
            <a:pPr marL="0" indent="0" defTabSz="800735">
              <a:spcBef>
                <a:spcPts val="5700"/>
              </a:spcBef>
              <a:buSzTx/>
              <a:buNone/>
              <a:defRPr sz="4656"/>
            </a:pPr>
            <a:r>
              <a:t>US community is definitely interested in projects hosted by Europe</a:t>
            </a:r>
          </a:p>
          <a:p>
            <a:pPr marL="0" indent="0" defTabSz="800735">
              <a:spcBef>
                <a:spcPts val="5700"/>
              </a:spcBef>
              <a:buSzTx/>
              <a:buNone/>
              <a:defRPr sz="4656"/>
            </a:pPr>
            <a:r>
              <a:t>US community also invites European community to participate in projects hosted by the US </a:t>
            </a:r>
          </a:p>
          <a:p>
            <a:pPr marL="0" indent="0" defTabSz="800735">
              <a:spcBef>
                <a:spcPts val="5700"/>
              </a:spcBef>
              <a:buSzTx/>
              <a:buNone/>
              <a:defRPr sz="4656" i="1"/>
            </a:pPr>
            <a:r>
              <a:t>Priorities for CERN do remain a dominantly European decision but our mutual goal should be for a timely realization of high-impact science with an optimization of worldwide resources.</a:t>
            </a:r>
          </a:p>
        </p:txBody>
      </p:sp>
      <p:sp>
        <p:nvSpPr>
          <p:cNvPr id="5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Double-click to edit"/>
          <p:cNvSpPr txBox="1">
            <a:spLocks noGrp="1"/>
          </p:cNvSpPr>
          <p:nvPr>
            <p:ph type="title"/>
          </p:nvPr>
        </p:nvSpPr>
        <p:spPr>
          <a:prstGeom prst="rect">
            <a:avLst/>
          </a:prstGeom>
        </p:spPr>
        <p:txBody>
          <a:bodyPr/>
          <a:lstStyle/>
          <a:p>
            <a:endParaRPr/>
          </a:p>
        </p:txBody>
      </p:sp>
      <p:sp>
        <p:nvSpPr>
          <p:cNvPr id="551" name="Double-click to edit"/>
          <p:cNvSpPr txBox="1">
            <a:spLocks noGrp="1"/>
          </p:cNvSpPr>
          <p:nvPr>
            <p:ph type="body" idx="1"/>
          </p:nvPr>
        </p:nvSpPr>
        <p:spPr>
          <a:prstGeom prst="rect">
            <a:avLst/>
          </a:prstGeom>
        </p:spPr>
        <p:txBody>
          <a:bodyPr/>
          <a:lstStyle/>
          <a:p>
            <a:endParaRPr/>
          </a:p>
        </p:txBody>
      </p:sp>
      <p:pic>
        <p:nvPicPr>
          <p:cNvPr id="552" name="IMG_0289.jpeg" descr="IMG_0289.jpeg"/>
          <p:cNvPicPr>
            <a:picLocks noChangeAspect="1"/>
          </p:cNvPicPr>
          <p:nvPr/>
        </p:nvPicPr>
        <p:blipFill>
          <a:blip r:embed="rId2"/>
          <a:stretch>
            <a:fillRect/>
          </a:stretch>
        </p:blipFill>
        <p:spPr>
          <a:xfrm>
            <a:off x="0" y="-330200"/>
            <a:ext cx="24384001" cy="18288000"/>
          </a:xfrm>
          <a:prstGeom prst="rect">
            <a:avLst/>
          </a:prstGeom>
          <a:ln w="12700">
            <a:miter lim="400000"/>
          </a:ln>
        </p:spPr>
      </p:pic>
      <p:pic>
        <p:nvPicPr>
          <p:cNvPr id="553" name="IMG_0624.HEIC" descr="IMG_0624.HEIC"/>
          <p:cNvPicPr>
            <a:picLocks noChangeAspect="1"/>
          </p:cNvPicPr>
          <p:nvPr/>
        </p:nvPicPr>
        <p:blipFill>
          <a:blip r:embed="rId3">
            <a:alphaModFix amt="37808"/>
          </a:blip>
          <a:stretch>
            <a:fillRect/>
          </a:stretch>
        </p:blipFill>
        <p:spPr>
          <a:xfrm>
            <a:off x="1248397" y="939799"/>
            <a:ext cx="18288001" cy="13716001"/>
          </a:xfrm>
          <a:prstGeom prst="rect">
            <a:avLst/>
          </a:prstGeom>
          <a:ln w="12700">
            <a:miter lim="400000"/>
          </a:ln>
        </p:spPr>
      </p:pic>
      <p:pic>
        <p:nvPicPr>
          <p:cNvPr id="554" name="Image" descr="Image"/>
          <p:cNvPicPr>
            <a:picLocks noChangeAspect="1"/>
          </p:cNvPicPr>
          <p:nvPr/>
        </p:nvPicPr>
        <p:blipFill>
          <a:blip r:embed="rId4"/>
          <a:stretch>
            <a:fillRect/>
          </a:stretch>
        </p:blipFill>
        <p:spPr>
          <a:xfrm>
            <a:off x="6377107" y="9034462"/>
            <a:ext cx="9574966" cy="252591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554"/>
                                        </p:tgtEl>
                                        <p:attrNameLst>
                                          <p:attrName>style.visibility</p:attrName>
                                        </p:attrNameLst>
                                      </p:cBhvr>
                                      <p:to>
                                        <p:strVal val="visible"/>
                                      </p:to>
                                    </p:set>
                                    <p:anim calcmode="lin" valueType="num">
                                      <p:cBhvr>
                                        <p:cTn id="12" dur="500" fill="hold"/>
                                        <p:tgtEl>
                                          <p:spTgt spid="554"/>
                                        </p:tgtEl>
                                        <p:attrNameLst>
                                          <p:attrName>ppt_w</p:attrName>
                                        </p:attrNameLst>
                                      </p:cBhvr>
                                      <p:tavLst>
                                        <p:tav tm="0">
                                          <p:val>
                                            <p:fltVal val="0"/>
                                          </p:val>
                                        </p:tav>
                                        <p:tav tm="100000">
                                          <p:val>
                                            <p:strVal val="#ppt_w"/>
                                          </p:val>
                                        </p:tav>
                                      </p:tavLst>
                                    </p:anim>
                                    <p:anim calcmode="lin" valueType="num">
                                      <p:cBhvr>
                                        <p:cTn id="13" dur="500" fill="hold"/>
                                        <p:tgtEl>
                                          <p:spTgt spid="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1" animBg="1" advAuto="0"/>
      <p:bldP spid="554"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US Process"/>
          <p:cNvSpPr txBox="1">
            <a:spLocks noGrp="1"/>
          </p:cNvSpPr>
          <p:nvPr>
            <p:ph type="title"/>
          </p:nvPr>
        </p:nvSpPr>
        <p:spPr>
          <a:prstGeom prst="rect">
            <a:avLst/>
          </a:prstGeom>
        </p:spPr>
        <p:txBody>
          <a:bodyPr/>
          <a:lstStyle/>
          <a:p>
            <a:r>
              <a:t>US Process</a:t>
            </a:r>
          </a:p>
        </p:txBody>
      </p:sp>
      <p:sp>
        <p:nvSpPr>
          <p:cNvPr id="310" name="broader scope of science: dark matter, CMB, galaxy surveys, etc…"/>
          <p:cNvSpPr txBox="1">
            <a:spLocks noGrp="1"/>
          </p:cNvSpPr>
          <p:nvPr>
            <p:ph type="body" idx="1"/>
          </p:nvPr>
        </p:nvSpPr>
        <p:spPr>
          <a:prstGeom prst="rect">
            <a:avLst/>
          </a:prstGeom>
        </p:spPr>
        <p:txBody>
          <a:bodyPr>
            <a:normAutofit lnSpcReduction="10000"/>
          </a:bodyPr>
          <a:lstStyle/>
          <a:p>
            <a:pPr>
              <a:spcBef>
                <a:spcPts val="3800"/>
              </a:spcBef>
            </a:pPr>
            <a:r>
              <a:t>broader scope of science: dark matter, CMB, galaxy surveys, etc</a:t>
            </a:r>
          </a:p>
          <a:p>
            <a:pPr>
              <a:spcBef>
                <a:spcPts val="3800"/>
              </a:spcBef>
            </a:pPr>
            <a:r>
              <a:t>follows Snowmass Community Study organized by APS/DPF</a:t>
            </a:r>
          </a:p>
          <a:p>
            <a:pPr>
              <a:spcBef>
                <a:spcPts val="3800"/>
              </a:spcBef>
            </a:pPr>
            <a:r>
              <a:t>quantitative exercise with budget constraints</a:t>
            </a:r>
          </a:p>
          <a:p>
            <a:pPr lvl="1">
              <a:spcBef>
                <a:spcPts val="3800"/>
              </a:spcBef>
            </a:pPr>
            <a:r>
              <a:t>subcommittee studied costs/risks of large projects (chair: Jay Marx)</a:t>
            </a:r>
          </a:p>
          <a:p>
            <a:pPr>
              <a:spcBef>
                <a:spcPts val="3800"/>
              </a:spcBef>
            </a:pPr>
            <a:r>
              <a:t>Panel members are not representing countries, fields, collaborations, etc</a:t>
            </a:r>
          </a:p>
          <a:p>
            <a:pPr lvl="1">
              <a:spcBef>
                <a:spcPts val="3800"/>
              </a:spcBef>
            </a:pPr>
            <a:r>
              <a:t>individual scientists of excellent caliber and good judgment</a:t>
            </a:r>
          </a:p>
          <a:p>
            <a:pPr>
              <a:spcBef>
                <a:spcPts val="3800"/>
              </a:spcBef>
            </a:pPr>
            <a:r>
              <a:t>4+2 Town Halls, 4 Closed Meetings</a:t>
            </a:r>
          </a:p>
          <a:p>
            <a:pPr lvl="1">
              <a:spcBef>
                <a:spcPts val="3800"/>
              </a:spcBef>
            </a:pPr>
            <a:r>
              <a:t>followed by many zoom meetings to write the report</a:t>
            </a:r>
          </a:p>
        </p:txBody>
      </p:sp>
      <p:sp>
        <p:nvSpPr>
          <p:cNvPr id="311"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DPFDPB_white_paper-cover.pdf" descr="DPFDPB_white_paper-cover.pdf"/>
          <p:cNvPicPr>
            <a:picLocks noChangeAspect="1"/>
          </p:cNvPicPr>
          <p:nvPr/>
        </p:nvPicPr>
        <p:blipFill>
          <a:blip r:embed="rId2"/>
          <a:stretch>
            <a:fillRect/>
          </a:stretch>
        </p:blipFill>
        <p:spPr>
          <a:xfrm>
            <a:off x="0" y="-4533202"/>
            <a:ext cx="24384001" cy="34485930"/>
          </a:xfrm>
          <a:prstGeom prst="rect">
            <a:avLst/>
          </a:prstGeom>
          <a:ln w="12700">
            <a:miter lim="400000"/>
          </a:ln>
        </p:spPr>
      </p:pic>
      <p:sp>
        <p:nvSpPr>
          <p:cNvPr id="314" name="https://arxiv.org/abs/2504.01804"/>
          <p:cNvSpPr txBox="1"/>
          <p:nvPr/>
        </p:nvSpPr>
        <p:spPr>
          <a:xfrm>
            <a:off x="7672730" y="12388035"/>
            <a:ext cx="9038540"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defRPr>
            </a:lvl1pPr>
          </a:lstStyle>
          <a:p>
            <a:r>
              <a:t>https://arxiv.org/abs/2504.01804</a:t>
            </a:r>
          </a:p>
        </p:txBody>
      </p:sp>
      <p:sp>
        <p:nvSpPr>
          <p:cNvPr id="315" name="Contribution ID: 230"/>
          <p:cNvSpPr txBox="1"/>
          <p:nvPr/>
        </p:nvSpPr>
        <p:spPr>
          <a:xfrm>
            <a:off x="66674" y="6053120"/>
            <a:ext cx="5302251"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solidFill>
                  <a:srgbClr val="FF2600"/>
                </a:solidFill>
              </a:defRPr>
            </a:lvl1pPr>
          </a:lstStyle>
          <a:p>
            <a:r>
              <a:t>Contribution ID: 230</a:t>
            </a:r>
          </a:p>
        </p:txBody>
      </p:sp>
      <p:sp>
        <p:nvSpPr>
          <p:cNvPr id="316"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Recommendation 1"/>
          <p:cNvSpPr txBox="1">
            <a:spLocks noGrp="1"/>
          </p:cNvSpPr>
          <p:nvPr>
            <p:ph type="title"/>
          </p:nvPr>
        </p:nvSpPr>
        <p:spPr>
          <a:prstGeom prst="rect">
            <a:avLst/>
          </a:prstGeom>
        </p:spPr>
        <p:txBody>
          <a:bodyPr anchor="t"/>
          <a:lstStyle/>
          <a:p>
            <a:r>
              <a:t>Recommendation 1</a:t>
            </a:r>
          </a:p>
        </p:txBody>
      </p:sp>
      <p:sp>
        <p:nvSpPr>
          <p:cNvPr id="319" name="As the highest priority independent of the budget scenarios, complete construction projects and support operations of ongoing experiments and research to enable maximum science. We reaffirm the previous P5 recommendations on major initiatives:…"/>
          <p:cNvSpPr txBox="1">
            <a:spLocks noGrp="1"/>
          </p:cNvSpPr>
          <p:nvPr>
            <p:ph type="body" idx="1"/>
          </p:nvPr>
        </p:nvSpPr>
        <p:spPr>
          <a:xfrm>
            <a:off x="1689100" y="2911326"/>
            <a:ext cx="21005800" cy="9671348"/>
          </a:xfrm>
          <a:prstGeom prst="rect">
            <a:avLst/>
          </a:prstGeom>
        </p:spPr>
        <p:txBody>
          <a:bodyPr/>
          <a:lstStyle/>
          <a:p>
            <a:pPr marL="0" indent="0" algn="just" defTabSz="457200">
              <a:spcBef>
                <a:spcPts val="0"/>
              </a:spcBef>
              <a:buSzTx/>
              <a:buNone/>
              <a:defRPr sz="4000" b="1"/>
            </a:pPr>
            <a:r>
              <a:t>As the </a:t>
            </a:r>
            <a:r>
              <a:rPr>
                <a:solidFill>
                  <a:schemeClr val="accent3">
                    <a:hueOff val="914337"/>
                    <a:satOff val="31515"/>
                    <a:lumOff val="-30790"/>
                  </a:schemeClr>
                </a:solidFill>
              </a:rPr>
              <a:t>highest priority</a:t>
            </a:r>
            <a:r>
              <a:t> independent of the budget scenarios, complete construction projects and support operations of ongoing experiments and research to enable maximum science. We reaffirm the previous P5 recommendations on major initiatives: </a:t>
            </a:r>
          </a:p>
          <a:p>
            <a:pPr marL="0" indent="0" algn="just" defTabSz="457200">
              <a:spcBef>
                <a:spcPts val="0"/>
              </a:spcBef>
              <a:buSzTx/>
              <a:buNone/>
              <a:defRPr sz="4000" b="1"/>
            </a:pPr>
            <a:endParaRPr b="0"/>
          </a:p>
          <a:p>
            <a:pPr marL="740833" indent="-740833" algn="just" defTabSz="457200">
              <a:spcBef>
                <a:spcPts val="0"/>
              </a:spcBef>
              <a:buSzPct val="100000"/>
              <a:buAutoNum type="alphaLcPeriod"/>
              <a:defRPr sz="4000" b="1"/>
            </a:pPr>
            <a:r>
              <a:rPr>
                <a:solidFill>
                  <a:srgbClr val="0433FF"/>
                </a:solidFill>
              </a:rPr>
              <a:t>HL-LHC</a:t>
            </a:r>
            <a:r>
              <a:rPr b="0"/>
              <a:t> (including ATLAS and CMS detectors, as well as Accelerator Upgrade Project) to start addressing why the Higgs boson condensed in the universe (reveal the secrets of the Higgs boson, section 3.2), to search for direct evidence for new particles (section 5.1), to pursue quantum imprints of new phenomena (section 5.2), and to determine the nature of dark matter (section 4.1). </a:t>
            </a:r>
          </a:p>
          <a:p>
            <a:pPr marL="740833" indent="-740833" algn="just" defTabSz="457200">
              <a:spcBef>
                <a:spcPts val="0"/>
              </a:spcBef>
              <a:buSzPct val="100000"/>
              <a:buAutoNum type="alphaLcPeriod"/>
              <a:defRPr sz="4000" b="1"/>
            </a:pPr>
            <a:r>
              <a:rPr>
                <a:solidFill>
                  <a:srgbClr val="FF2600"/>
                </a:solidFill>
              </a:rPr>
              <a:t>The first phase of DUNE and PIP-II</a:t>
            </a:r>
            <a:r>
              <a:rPr b="0"/>
              <a:t> to determine the mass ordering among neutrinos, a fundamental property and a crucial input to cosmology and nuclear science (elucidate the mysteries of neutrinos, section 3.1).</a:t>
            </a:r>
          </a:p>
          <a:p>
            <a:pPr marL="740833" indent="-740833" algn="just" defTabSz="457200">
              <a:spcBef>
                <a:spcPts val="0"/>
              </a:spcBef>
              <a:buSzPct val="100000"/>
              <a:buAutoNum type="alphaLcPeriod"/>
              <a:defRPr sz="4000" b="1"/>
            </a:pPr>
            <a:r>
              <a:rPr>
                <a:solidFill>
                  <a:srgbClr val="0433FF"/>
                </a:solidFill>
              </a:rPr>
              <a:t>The Vera C. Rubin Observatory</a:t>
            </a:r>
            <a:r>
              <a:t> </a:t>
            </a:r>
            <a:r>
              <a:rPr b="0"/>
              <a:t>to carry out the LSST, and the LSST Dark Energy Science Collaboration, to understand what drives cosmic evolution (section 4.2).</a:t>
            </a:r>
          </a:p>
        </p:txBody>
      </p:sp>
      <p:sp>
        <p:nvSpPr>
          <p:cNvPr id="320"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21" name="DOE &amp; NSF PHY"/>
          <p:cNvSpPr txBox="1"/>
          <p:nvPr/>
        </p:nvSpPr>
        <p:spPr>
          <a:xfrm>
            <a:off x="20220767" y="8338311"/>
            <a:ext cx="3924809"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&amp; NSF PHY</a:t>
            </a:r>
          </a:p>
        </p:txBody>
      </p:sp>
      <p:sp>
        <p:nvSpPr>
          <p:cNvPr id="322" name="Mostly DOE"/>
          <p:cNvSpPr txBox="1"/>
          <p:nvPr/>
        </p:nvSpPr>
        <p:spPr>
          <a:xfrm>
            <a:off x="20220767" y="10192511"/>
            <a:ext cx="2824481"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Mostly DOE</a:t>
            </a:r>
          </a:p>
        </p:txBody>
      </p:sp>
      <p:sp>
        <p:nvSpPr>
          <p:cNvPr id="323" name="DOE &amp; NSF AST"/>
          <p:cNvSpPr txBox="1"/>
          <p:nvPr/>
        </p:nvSpPr>
        <p:spPr>
          <a:xfrm>
            <a:off x="20258358" y="12046711"/>
            <a:ext cx="3849625"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&amp; NSF AST</a:t>
            </a:r>
          </a:p>
        </p:txBody>
      </p:sp>
      <p:sp>
        <p:nvSpPr>
          <p:cNvPr id="324" name="US leadership in key areas of particle physics"/>
          <p:cNvSpPr txBox="1"/>
          <p:nvPr/>
        </p:nvSpPr>
        <p:spPr>
          <a:xfrm>
            <a:off x="4306627" y="12316686"/>
            <a:ext cx="13914078" cy="817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5000">
                <a:solidFill>
                  <a:schemeClr val="accent3">
                    <a:hueOff val="914337"/>
                    <a:satOff val="31515"/>
                    <a:lumOff val="-30790"/>
                  </a:schemeClr>
                </a:solidFill>
                <a:latin typeface="Arial"/>
                <a:ea typeface="Arial"/>
                <a:cs typeface="Arial"/>
                <a:sym typeface="Arial"/>
              </a:defRPr>
            </a:lvl1pPr>
          </a:lstStyle>
          <a:p>
            <a:r>
              <a:t>US leadership in key areas of particle physics</a:t>
            </a:r>
          </a:p>
        </p:txBody>
      </p:sp>
      <p:sp>
        <p:nvSpPr>
          <p:cNvPr id="325" name="Reaffirm critical importance of the ongoing projects"/>
          <p:cNvSpPr txBox="1"/>
          <p:nvPr/>
        </p:nvSpPr>
        <p:spPr>
          <a:xfrm>
            <a:off x="4303712" y="2072959"/>
            <a:ext cx="15776576"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chemeClr val="accent3">
                    <a:hueOff val="914337"/>
                    <a:satOff val="31515"/>
                    <a:lumOff val="-30790"/>
                  </a:schemeClr>
                </a:solidFill>
              </a:defRPr>
            </a:lvl1pPr>
          </a:lstStyle>
          <a:p>
            <a:r>
              <a:t>Reaffirm critical importance of the ongoing projects</a:t>
            </a:r>
          </a:p>
        </p:txBody>
      </p:sp>
      <p:sp>
        <p:nvSpPr>
          <p:cNvPr id="326" name="Not Rank-Ordered"/>
          <p:cNvSpPr/>
          <p:nvPr/>
        </p:nvSpPr>
        <p:spPr>
          <a:xfrm>
            <a:off x="20345400" y="1028898"/>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Double-click to edit"/>
          <p:cNvSpPr txBox="1">
            <a:spLocks noGrp="1"/>
          </p:cNvSpPr>
          <p:nvPr>
            <p:ph type="title"/>
          </p:nvPr>
        </p:nvSpPr>
        <p:spPr>
          <a:prstGeom prst="rect">
            <a:avLst/>
          </a:prstGeom>
        </p:spPr>
        <p:txBody>
          <a:bodyPr/>
          <a:lstStyle/>
          <a:p>
            <a:endParaRPr/>
          </a:p>
        </p:txBody>
      </p:sp>
      <p:sp>
        <p:nvSpPr>
          <p:cNvPr id="329" name="Double-click to edit"/>
          <p:cNvSpPr txBox="1">
            <a:spLocks noGrp="1"/>
          </p:cNvSpPr>
          <p:nvPr>
            <p:ph type="body" idx="1"/>
          </p:nvPr>
        </p:nvSpPr>
        <p:spPr>
          <a:prstGeom prst="rect">
            <a:avLst/>
          </a:prstGeom>
        </p:spPr>
        <p:txBody>
          <a:bodyPr/>
          <a:lstStyle/>
          <a:p>
            <a:endParaRPr/>
          </a:p>
        </p:txBody>
      </p:sp>
      <p:sp>
        <p:nvSpPr>
          <p:cNvPr id="330"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331" name="Image" descr="Image"/>
          <p:cNvPicPr>
            <a:picLocks noChangeAspect="1"/>
          </p:cNvPicPr>
          <p:nvPr/>
        </p:nvPicPr>
        <p:blipFill>
          <a:blip r:embed="rId2"/>
          <a:stretch>
            <a:fillRect/>
          </a:stretch>
        </p:blipFill>
        <p:spPr>
          <a:xfrm>
            <a:off x="-1" y="-617778"/>
            <a:ext cx="24384001" cy="14951556"/>
          </a:xfrm>
          <a:prstGeom prst="rect">
            <a:avLst/>
          </a:prstGeom>
          <a:ln w="12700">
            <a:miter lim="400000"/>
          </a:ln>
        </p:spPr>
      </p:pic>
      <p:sp>
        <p:nvSpPr>
          <p:cNvPr id="332" name="https://rubinobservatory.org/gallery/collections/first-look-gallery/n4kvj0cemd5pbdqgtjdgp2jg2t"/>
          <p:cNvSpPr txBox="1"/>
          <p:nvPr/>
        </p:nvSpPr>
        <p:spPr>
          <a:xfrm>
            <a:off x="64960" y="13158305"/>
            <a:ext cx="1739608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https://rubinobservatory.org/gallery/collections/first-look-gallery/n4kvj0cemd5pbdqgtjdgp2jg2t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ommendation 1"/>
          <p:cNvSpPr txBox="1">
            <a:spLocks noGrp="1"/>
          </p:cNvSpPr>
          <p:nvPr>
            <p:ph type="title"/>
          </p:nvPr>
        </p:nvSpPr>
        <p:spPr>
          <a:prstGeom prst="rect">
            <a:avLst/>
          </a:prstGeom>
        </p:spPr>
        <p:txBody>
          <a:bodyPr anchor="t"/>
          <a:lstStyle>
            <a:lvl1pPr>
              <a:defRPr sz="9000"/>
            </a:lvl1pPr>
          </a:lstStyle>
          <a:p>
            <a:r>
              <a:t>Recommendation 1</a:t>
            </a:r>
          </a:p>
        </p:txBody>
      </p:sp>
      <p:sp>
        <p:nvSpPr>
          <p:cNvPr id="335" name="In addition, we recommend continued support for the following ongoing experiments at the…"/>
          <p:cNvSpPr txBox="1">
            <a:spLocks noGrp="1"/>
          </p:cNvSpPr>
          <p:nvPr>
            <p:ph type="body" idx="1"/>
          </p:nvPr>
        </p:nvSpPr>
        <p:spPr>
          <a:xfrm>
            <a:off x="1689100" y="3806626"/>
            <a:ext cx="21005800" cy="7507685"/>
          </a:xfrm>
          <a:prstGeom prst="rect">
            <a:avLst/>
          </a:prstGeom>
        </p:spPr>
        <p:txBody>
          <a:bodyPr/>
          <a:lstStyle/>
          <a:p>
            <a:pPr marL="0" indent="0" defTabSz="457200">
              <a:spcBef>
                <a:spcPts val="0"/>
              </a:spcBef>
              <a:buSzTx/>
              <a:buNone/>
              <a:defRPr sz="4000">
                <a:latin typeface="Helvetica"/>
                <a:ea typeface="Helvetica"/>
                <a:cs typeface="Helvetica"/>
                <a:sym typeface="Helvetica"/>
              </a:defRPr>
            </a:pPr>
            <a:r>
              <a:t>In addition, we recommend continued support for the following ongoing experiments at the</a:t>
            </a:r>
          </a:p>
          <a:p>
            <a:pPr marL="0" indent="0" defTabSz="457200">
              <a:spcBef>
                <a:spcPts val="0"/>
              </a:spcBef>
              <a:buSzTx/>
              <a:buNone/>
              <a:defRPr sz="4000">
                <a:latin typeface="Helvetica"/>
                <a:ea typeface="Helvetica"/>
                <a:cs typeface="Helvetica"/>
                <a:sym typeface="Helvetica"/>
              </a:defRPr>
            </a:pPr>
            <a:r>
              <a:t>medium scale (project costs &gt; $50M for DOE and &gt; $4M for NSF), including completion</a:t>
            </a:r>
          </a:p>
          <a:p>
            <a:pPr marL="0" indent="0" defTabSz="457200">
              <a:spcBef>
                <a:spcPts val="0"/>
              </a:spcBef>
              <a:buSzTx/>
              <a:buNone/>
              <a:defRPr sz="4000">
                <a:latin typeface="Helvetica"/>
                <a:ea typeface="Helvetica"/>
                <a:cs typeface="Helvetica"/>
                <a:sym typeface="Helvetica"/>
              </a:defRPr>
            </a:pPr>
            <a:r>
              <a:t>of construction, operations, and research:</a:t>
            </a:r>
          </a:p>
          <a:p>
            <a:pPr marL="0" indent="0" defTabSz="457200">
              <a:spcBef>
                <a:spcPts val="0"/>
              </a:spcBef>
              <a:buSzTx/>
              <a:buNone/>
              <a:defRPr sz="4000">
                <a:latin typeface="Helvetica"/>
                <a:ea typeface="Helvetica"/>
                <a:cs typeface="Helvetica"/>
                <a:sym typeface="Helvetica"/>
              </a:defRPr>
            </a:pPr>
            <a:endParaRP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NOvA</a:t>
            </a:r>
            <a:r>
              <a:t>, </a:t>
            </a:r>
            <a:r>
              <a:rPr b="1">
                <a:solidFill>
                  <a:srgbClr val="0433FF"/>
                </a:solidFill>
              </a:rPr>
              <a:t>SBN</a:t>
            </a:r>
            <a:r>
              <a:t>, </a:t>
            </a:r>
            <a:r>
              <a:rPr b="1">
                <a:solidFill>
                  <a:srgbClr val="FF2600"/>
                </a:solidFill>
              </a:rPr>
              <a:t>T2K</a:t>
            </a:r>
            <a:r>
              <a:t>, and </a:t>
            </a:r>
            <a:r>
              <a:rPr b="1">
                <a:solidFill>
                  <a:srgbClr val="0433FF"/>
                </a:solidFill>
              </a:rPr>
              <a:t>IceCube</a:t>
            </a:r>
            <a:r>
              <a:t> (</a:t>
            </a:r>
            <a:r>
              <a:rPr i="1"/>
              <a:t>elucidate the mysteries of neutrinos</a:t>
            </a:r>
            <a:r>
              <a:t>, section 3.1).</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DarkSide-20k</a:t>
            </a:r>
            <a:r>
              <a:t>, </a:t>
            </a:r>
            <a:r>
              <a:rPr b="1">
                <a:solidFill>
                  <a:srgbClr val="0433FF"/>
                </a:solidFill>
              </a:rPr>
              <a:t>LZ</a:t>
            </a:r>
            <a:r>
              <a:t>, </a:t>
            </a:r>
            <a:r>
              <a:rPr b="1">
                <a:solidFill>
                  <a:srgbClr val="FF2600"/>
                </a:solidFill>
              </a:rPr>
              <a:t>SuperCDMS</a:t>
            </a:r>
            <a:r>
              <a:t>, and </a:t>
            </a:r>
            <a:r>
              <a:rPr b="1">
                <a:solidFill>
                  <a:srgbClr val="0433FF"/>
                </a:solidFill>
              </a:rPr>
              <a:t>XENONnT</a:t>
            </a:r>
            <a:r>
              <a:t> (</a:t>
            </a:r>
            <a:r>
              <a:rPr i="1"/>
              <a:t>determine the nature of dark matter</a:t>
            </a:r>
            <a:r>
              <a:t>, section 4.1).</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DESI</a:t>
            </a:r>
            <a:r>
              <a:t> (</a:t>
            </a:r>
            <a:r>
              <a:rPr i="1"/>
              <a:t>understand what drives cosmic evolution</a:t>
            </a:r>
            <a:r>
              <a:t>, section 4.2). </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0433FF"/>
                </a:solidFill>
              </a:rPr>
              <a:t>Belle II</a:t>
            </a:r>
            <a:r>
              <a:t>, </a:t>
            </a:r>
            <a:r>
              <a:rPr b="1">
                <a:solidFill>
                  <a:srgbClr val="FF2600"/>
                </a:solidFill>
              </a:rPr>
              <a:t>LHCb</a:t>
            </a:r>
            <a:r>
              <a:t>, and </a:t>
            </a:r>
            <a:r>
              <a:rPr b="1">
                <a:solidFill>
                  <a:srgbClr val="0433FF"/>
                </a:solidFill>
              </a:rPr>
              <a:t>Mu2e</a:t>
            </a:r>
            <a:r>
              <a:t> (</a:t>
            </a:r>
            <a:r>
              <a:rPr i="1"/>
              <a:t>pursue quantum imprints of new phenomena</a:t>
            </a:r>
            <a:r>
              <a:t>, section 5.2).</a:t>
            </a:r>
          </a:p>
          <a:p>
            <a:pPr marL="0" indent="0" defTabSz="457200">
              <a:spcBef>
                <a:spcPts val="0"/>
              </a:spcBef>
              <a:buSzTx/>
              <a:buNone/>
              <a:defRPr sz="4000">
                <a:latin typeface="Helvetica"/>
                <a:ea typeface="Helvetica"/>
                <a:cs typeface="Helvetica"/>
                <a:sym typeface="Helvetica"/>
              </a:defRPr>
            </a:pPr>
            <a:endParaRPr/>
          </a:p>
          <a:p>
            <a:pPr marL="0" indent="0" defTabSz="457200">
              <a:spcBef>
                <a:spcPts val="0"/>
              </a:spcBef>
              <a:buSzTx/>
              <a:buNone/>
              <a:defRPr sz="4000">
                <a:latin typeface="Helvetica"/>
                <a:ea typeface="Helvetica"/>
                <a:cs typeface="Helvetica"/>
                <a:sym typeface="Helvetica"/>
              </a:defRPr>
            </a:pPr>
            <a:r>
              <a:t>The agencies should work closely with each major project to carefully manage the costs</a:t>
            </a:r>
          </a:p>
          <a:p>
            <a:pPr marL="0" indent="0" defTabSz="457200">
              <a:spcBef>
                <a:spcPts val="0"/>
              </a:spcBef>
              <a:buSzTx/>
              <a:buNone/>
              <a:defRPr sz="4000">
                <a:latin typeface="Helvetica"/>
                <a:ea typeface="Helvetica"/>
                <a:cs typeface="Helvetica"/>
                <a:sym typeface="Helvetica"/>
              </a:defRPr>
            </a:pPr>
            <a:r>
              <a:t>and schedule to ensure that the US program has a broad and balanced portfolio.</a:t>
            </a:r>
          </a:p>
        </p:txBody>
      </p:sp>
      <p:sp>
        <p:nvSpPr>
          <p:cNvPr id="336" name="Slide Number"/>
          <p:cNvSpPr txBox="1">
            <a:spLocks noGrp="1"/>
          </p:cNvSpPr>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37" name="Reaffirm critical importance of the ongoing projects"/>
          <p:cNvSpPr txBox="1"/>
          <p:nvPr/>
        </p:nvSpPr>
        <p:spPr>
          <a:xfrm>
            <a:off x="4303712" y="2072959"/>
            <a:ext cx="15776576"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chemeClr val="accent3">
                    <a:hueOff val="914337"/>
                    <a:satOff val="31515"/>
                    <a:lumOff val="-30790"/>
                  </a:schemeClr>
                </a:solidFill>
              </a:defRPr>
            </a:lvl1pPr>
          </a:lstStyle>
          <a:p>
            <a:r>
              <a:t>Reaffirm critical importance of the ongoing projects</a:t>
            </a:r>
          </a:p>
        </p:txBody>
      </p:sp>
      <p:sp>
        <p:nvSpPr>
          <p:cNvPr id="338" name="DOE but on Mayall 4m Kitt Peak"/>
          <p:cNvSpPr txBox="1"/>
          <p:nvPr/>
        </p:nvSpPr>
        <p:spPr>
          <a:xfrm>
            <a:off x="16258367" y="8135111"/>
            <a:ext cx="7426961"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DOE but on Mayall 4m Kitt Peak</a:t>
            </a:r>
          </a:p>
        </p:txBody>
      </p:sp>
      <p:sp>
        <p:nvSpPr>
          <p:cNvPr id="339" name="dark matter direct detection DOE+NSF"/>
          <p:cNvSpPr txBox="1"/>
          <p:nvPr/>
        </p:nvSpPr>
        <p:spPr>
          <a:xfrm>
            <a:off x="14378767" y="7398511"/>
            <a:ext cx="8906765"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dark matter direct detection DOE+NSF</a:t>
            </a:r>
          </a:p>
        </p:txBody>
      </p:sp>
      <p:sp>
        <p:nvSpPr>
          <p:cNvPr id="340" name="NSF"/>
          <p:cNvSpPr txBox="1"/>
          <p:nvPr/>
        </p:nvSpPr>
        <p:spPr>
          <a:xfrm>
            <a:off x="9472168" y="5772911"/>
            <a:ext cx="1101853"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sz="4000" b="0">
                <a:solidFill>
                  <a:srgbClr val="AA7942"/>
                </a:solidFill>
              </a:defRPr>
            </a:lvl1pPr>
          </a:lstStyle>
          <a:p>
            <a:r>
              <a:t>NSF</a:t>
            </a:r>
          </a:p>
        </p:txBody>
      </p:sp>
      <p:sp>
        <p:nvSpPr>
          <p:cNvPr id="341" name="Not Rank-Ordered"/>
          <p:cNvSpPr/>
          <p:nvPr/>
        </p:nvSpPr>
        <p:spPr>
          <a:xfrm>
            <a:off x="20345400" y="1028898"/>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5489</Words>
  <Application>Microsoft Macintosh PowerPoint</Application>
  <PresentationFormat>Custom</PresentationFormat>
  <Paragraphs>380</Paragraphs>
  <Slides>44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AvenirNext LT Pro Bold</vt:lpstr>
      <vt:lpstr>AvenirNext LT Pro Regular</vt:lpstr>
      <vt:lpstr>Times Roman</vt:lpstr>
      <vt:lpstr>Arial</vt:lpstr>
      <vt:lpstr>Avenir Next LT Pro</vt:lpstr>
      <vt:lpstr>Helvetica</vt:lpstr>
      <vt:lpstr>Helvetica Neue</vt:lpstr>
      <vt:lpstr>Helvetica Neue Light</vt:lpstr>
      <vt:lpstr>Helvetica Neue Medium</vt:lpstr>
      <vt:lpstr>White</vt:lpstr>
      <vt:lpstr>PowerPoint Presentation</vt:lpstr>
      <vt:lpstr>Process for Future Planning</vt:lpstr>
      <vt:lpstr>PowerPoint Presentation</vt:lpstr>
      <vt:lpstr>Budget Scenarios and Projects</vt:lpstr>
      <vt:lpstr>US Process</vt:lpstr>
      <vt:lpstr>PowerPoint Presentation</vt:lpstr>
      <vt:lpstr>Recommendation 1</vt:lpstr>
      <vt:lpstr>PowerPoint Presentation</vt:lpstr>
      <vt:lpstr>Recommendation 1</vt:lpstr>
      <vt:lpstr>Recommendation 2</vt:lpstr>
      <vt:lpstr>Recommendation 3</vt:lpstr>
      <vt:lpstr>Recommendation 4</vt:lpstr>
      <vt:lpstr>Recommendation 4</vt:lpstr>
      <vt:lpstr>Recommendation 6</vt:lpstr>
      <vt:lpstr>2.3 The Path to a 10 TeV pCM</vt:lpstr>
      <vt:lpstr>2.5  International and Inter-Agency Partnerships</vt:lpstr>
      <vt:lpstr>Difficult  Choices</vt:lpstr>
      <vt:lpstr>Development since P5</vt:lpstr>
      <vt:lpstr>PowerPoint Presentation</vt:lpstr>
      <vt:lpstr>U.S.-CERN Statement of Intent (II)</vt:lpstr>
      <vt:lpstr>Nuclear Physics</vt:lpstr>
      <vt:lpstr>Development since P5</vt:lpstr>
      <vt:lpstr>US-European Partnerships</vt:lpstr>
      <vt:lpstr>Examples of Cooperation</vt:lpstr>
      <vt:lpstr>ECFA guidelines for inputs from national HEP communities  to the European Strategy for Particle Physics</vt:lpstr>
      <vt:lpstr>ECFA guidelines for inputs from national HEP communities  to the European Strategy for Particle Physics</vt:lpstr>
      <vt:lpstr>PowerPoint Presentation</vt:lpstr>
      <vt:lpstr>Higgs Factory Coordination Consortium</vt:lpstr>
      <vt:lpstr>Higgs Factory Coordination Consortium</vt:lpstr>
      <vt:lpstr>Higgs Factory Coordination Consortium</vt:lpstr>
      <vt:lpstr>Higgs Factory Coordination Consortium</vt:lpstr>
      <vt:lpstr>US Muon Collider Collaboration</vt:lpstr>
      <vt:lpstr>US Muon Collider Collaboration</vt:lpstr>
      <vt:lpstr>DUNE</vt:lpstr>
      <vt:lpstr>PowerPoint Presentation</vt:lpstr>
      <vt:lpstr>US Early Career Researchers in Collider Physics input to the ESPPU</vt:lpstr>
      <vt:lpstr>NASEM Studies</vt:lpstr>
      <vt:lpstr>PowerPoint Presentation</vt:lpstr>
      <vt:lpstr>PowerPoint Presentation</vt:lpstr>
      <vt:lpstr>PowerPoint Presentation</vt:lpstr>
      <vt:lpstr>PowerPoint Presentation</vt:lpstr>
      <vt:lpstr>PowerPoint Presentation</vt:lpstr>
      <vt:lpstr>Mutual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Murayama, Hitoshi</cp:lastModifiedBy>
  <cp:revision>2</cp:revision>
  <dcterms:modified xsi:type="dcterms:W3CDTF">2025-06-27T01:24:21Z</dcterms:modified>
</cp:coreProperties>
</file>