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694" r:id="rId2"/>
    <p:sldId id="4695" r:id="rId3"/>
    <p:sldId id="4690" r:id="rId4"/>
    <p:sldId id="1736" r:id="rId5"/>
    <p:sldId id="4260" r:id="rId6"/>
    <p:sldId id="4682" r:id="rId7"/>
    <p:sldId id="1553" r:id="rId8"/>
    <p:sldId id="4696" r:id="rId9"/>
    <p:sldId id="4697" r:id="rId10"/>
  </p:sldIdLst>
  <p:sldSz cx="9144000" cy="5715000" type="screen16x10"/>
  <p:notesSz cx="6743700" cy="97536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B2B2B2"/>
    <a:srgbClr val="FFFD78"/>
    <a:srgbClr val="FEFFD1"/>
    <a:srgbClr val="CCCCFF"/>
    <a:srgbClr val="CCECFF"/>
    <a:srgbClr val="FFFF99"/>
    <a:srgbClr val="FF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50000" autoAdjust="0"/>
  </p:normalViewPr>
  <p:slideViewPr>
    <p:cSldViewPr>
      <p:cViewPr varScale="1">
        <p:scale>
          <a:sx n="136" d="100"/>
          <a:sy n="136" d="100"/>
        </p:scale>
        <p:origin x="960" y="200"/>
      </p:cViewPr>
      <p:guideLst>
        <p:guide orient="horz" pos="2160"/>
        <p:guide pos="2880"/>
        <p:guide orient="horz" pos="18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23T21:13:20.36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8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8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6DF4179-D0EC-204F-A419-6D7B60339F0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19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6088" y="731838"/>
            <a:ext cx="5851525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39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32325"/>
            <a:ext cx="5394325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39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D46DEE2-F44D-B04A-BE35-B77F446B443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63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31838"/>
            <a:ext cx="5851525" cy="3657600"/>
          </a:xfrm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0B6FE3-1CE4-B74B-9FC7-3B698F6D1638}" type="slidenum">
              <a:rPr lang="de-DE" sz="1200">
                <a:latin typeface="Times New Roman" charset="0"/>
              </a:rPr>
              <a:pPr/>
              <a:t>1</a:t>
            </a:fld>
            <a:endParaRPr lang="de-DE" sz="1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896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31838"/>
            <a:ext cx="5851525" cy="3657600"/>
          </a:xfrm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0B6FE3-1CE4-B74B-9FC7-3B698F6D1638}" type="slidenum">
              <a:rPr lang="de-DE" sz="1200">
                <a:latin typeface="Times New Roman" charset="0"/>
              </a:rPr>
              <a:pPr/>
              <a:t>2</a:t>
            </a:fld>
            <a:endParaRPr lang="de-DE" sz="1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3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46088" y="731838"/>
            <a:ext cx="5851525" cy="3657600"/>
          </a:xfrm>
          <a:ln/>
        </p:spPr>
      </p:sp>
      <p:sp>
        <p:nvSpPr>
          <p:cNvPr id="5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0B6FE3-1CE4-B74B-9FC7-3B698F6D1638}" type="slidenum">
              <a:rPr lang="de-DE" sz="1200">
                <a:latin typeface="Times New Roman" charset="0"/>
              </a:rPr>
              <a:pPr/>
              <a:t>9</a:t>
            </a:fld>
            <a:endParaRPr lang="de-DE" sz="12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87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9"/>
            <a:ext cx="7772400" cy="122502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724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62000" y="698500"/>
            <a:ext cx="7772400" cy="4381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8506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72250" y="127000"/>
            <a:ext cx="196215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7000"/>
            <a:ext cx="573405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85788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127000"/>
            <a:ext cx="7848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7316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127000"/>
            <a:ext cx="7772400" cy="444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762000" y="698502"/>
            <a:ext cx="3810000" cy="212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24400" y="698502"/>
            <a:ext cx="3810000" cy="212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762000" y="2952752"/>
            <a:ext cx="3810000" cy="212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24400" y="2952752"/>
            <a:ext cx="3810000" cy="212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4459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997172" y="5454830"/>
            <a:ext cx="2133600" cy="304271"/>
          </a:xfrm>
          <a:prstGeom prst="rect">
            <a:avLst/>
          </a:prstGeom>
        </p:spPr>
        <p:txBody>
          <a:bodyPr/>
          <a:lstStyle>
            <a:lvl1pPr algn="r">
              <a:defRPr sz="1167" b="0" i="0">
                <a:solidFill>
                  <a:schemeClr val="tx1">
                    <a:lumMod val="50000"/>
                    <a:lumOff val="50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</a:lstStyle>
          <a:p>
            <a:pPr>
              <a:defRPr/>
            </a:pPr>
            <a:fld id="{611C2F03-9E95-40C9-A99F-3C4F7EE8CF2A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4272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/>
              <a:t>Mastertitelformat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2000" y="698500"/>
            <a:ext cx="777240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Ebene</a:t>
            </a:r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Ebene</a:t>
            </a:r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Ebene</a:t>
            </a:r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Ebene</a:t>
            </a:r>
          </a:p>
        </p:txBody>
      </p:sp>
    </p:spTree>
    <p:extLst>
      <p:ext uri="{BB962C8B-B14F-4D97-AF65-F5344CB8AC3E}">
        <p14:creationId xmlns:p14="http://schemas.microsoft.com/office/powerpoint/2010/main" val="343714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671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62000" y="698500"/>
            <a:ext cx="3810000" cy="4381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698500"/>
            <a:ext cx="3810000" cy="43815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2343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84945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4950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22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0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10" y="1195920"/>
            <a:ext cx="3008313" cy="3909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191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472786"/>
            <a:ext cx="5486400" cy="670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5823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80752"/>
            <a:ext cx="77724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This is the title 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755650" y="5377659"/>
            <a:ext cx="18466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de-DE" sz="1200" baseline="0"/>
              <a:t> </a:t>
            </a:r>
            <a:endParaRPr lang="en-US" sz="120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 bwMode="auto">
          <a:xfrm>
            <a:off x="7224464" y="5377780"/>
            <a:ext cx="1905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119" tIns="41559" rIns="83119" bIns="41559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                      </a:t>
            </a:r>
            <a:r>
              <a:rPr lang="en-US" sz="1200"/>
              <a:t> </a:t>
            </a:r>
            <a:fld id="{20CE132A-8E2A-F442-BF59-45A78F7A5CF0}" type="slidenum">
              <a:rPr lang="en-US" sz="1200"/>
              <a:pPr/>
              <a:t>‹Nr.›</a:t>
            </a:fld>
            <a:endParaRPr lang="en-US" sz="1200">
              <a:latin typeface="Times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95536" y="5377780"/>
            <a:ext cx="3256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aseline="0" dirty="0"/>
              <a:t>             K. Jakobs, ESPP Open Symposium, 23</a:t>
            </a:r>
            <a:r>
              <a:rPr lang="en-US" sz="900" baseline="30000" dirty="0"/>
              <a:t>rd</a:t>
            </a:r>
            <a:r>
              <a:rPr lang="en-US" sz="900" baseline="0" dirty="0"/>
              <a:t> June 2025</a:t>
            </a:r>
            <a:endParaRPr lang="en-US" sz="900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395536" y="625252"/>
            <a:ext cx="82809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EA87DEEF-1D6C-D94F-8DE9-6991ED2FC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5183" r="29525"/>
          <a:stretch/>
        </p:blipFill>
        <p:spPr>
          <a:xfrm>
            <a:off x="64051" y="5221312"/>
            <a:ext cx="763533" cy="444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9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 u="sng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update.web.cern.ch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eanstrategyupdate.web.cern.ch/sites/default/files/Submitted_Input_2025.03.04.pdf" TargetMode="External"/><Relationship Id="rId2" Type="http://schemas.openxmlformats.org/officeDocument/2006/relationships/hyperlink" Target="https://indico.cern.ch/event/1439855/contributions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PPG%20and%20co-convenershttps:/europeanstrategyupdate.web.cern.ch/physics-preparatory-group-p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99128" y="337220"/>
            <a:ext cx="6745757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240"/>
              </a:lnSpc>
              <a:defRPr/>
            </a:pPr>
            <a:r>
              <a:rPr lang="en-GB" sz="2200" i="1" dirty="0">
                <a:solidFill>
                  <a:srgbClr val="000090"/>
                </a:solidFill>
              </a:rPr>
              <a:t>European Strategy for Particle Physics: 2026 Update</a:t>
            </a:r>
          </a:p>
          <a:p>
            <a:pPr algn="ctr">
              <a:lnSpc>
                <a:spcPts val="2240"/>
              </a:lnSpc>
              <a:defRPr/>
            </a:pPr>
            <a:r>
              <a:rPr lang="en-GB" sz="2200" i="1" dirty="0">
                <a:solidFill>
                  <a:srgbClr val="000090"/>
                </a:solidFill>
              </a:rPr>
              <a:t> </a:t>
            </a:r>
          </a:p>
          <a:p>
            <a:pPr algn="ctr">
              <a:lnSpc>
                <a:spcPts val="2240"/>
              </a:lnSpc>
              <a:defRPr/>
            </a:pPr>
            <a:r>
              <a:rPr lang="en-GB" sz="2200" i="1" dirty="0">
                <a:solidFill>
                  <a:srgbClr val="000090"/>
                </a:solidFill>
              </a:rPr>
              <a:t>- Introductory Remarks -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DF96AA3-148F-AB44-871C-2558FA4D6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r="26375"/>
          <a:stretch/>
        </p:blipFill>
        <p:spPr>
          <a:xfrm>
            <a:off x="2411766" y="1561356"/>
            <a:ext cx="4320480" cy="2411016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895C6C98-BAA0-D543-B1A8-D7400A970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315" y="4225652"/>
            <a:ext cx="2880917" cy="108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ts val="2020"/>
              </a:lnSpc>
              <a:defRPr/>
            </a:pPr>
            <a:r>
              <a:rPr lang="en-GB" sz="1500" i="1" dirty="0">
                <a:solidFill>
                  <a:srgbClr val="000090"/>
                </a:solidFill>
              </a:rPr>
              <a:t>Karl Jakobs </a:t>
            </a:r>
          </a:p>
          <a:p>
            <a:pPr algn="ctr">
              <a:lnSpc>
                <a:spcPts val="2020"/>
              </a:lnSpc>
              <a:defRPr/>
            </a:pPr>
            <a:r>
              <a:rPr lang="en-GB" sz="1600" i="1" dirty="0">
                <a:solidFill>
                  <a:srgbClr val="000090"/>
                </a:solidFill>
              </a:rPr>
              <a:t> </a:t>
            </a:r>
            <a:r>
              <a:rPr lang="en-GB" sz="1300" i="1" dirty="0">
                <a:solidFill>
                  <a:srgbClr val="000090"/>
                </a:solidFill>
              </a:rPr>
              <a:t>- Chair of the Strategy Secretariat - </a:t>
            </a:r>
          </a:p>
          <a:p>
            <a:pPr algn="ctr">
              <a:defRPr/>
            </a:pPr>
            <a:endParaRPr lang="en-GB" sz="1500" i="1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GB" sz="1300" i="1" dirty="0">
                <a:solidFill>
                  <a:srgbClr val="000090"/>
                </a:solidFill>
              </a:rPr>
              <a:t> </a:t>
            </a:r>
            <a:r>
              <a:rPr lang="en-GB" sz="1500" i="1" dirty="0">
                <a:solidFill>
                  <a:srgbClr val="000090"/>
                </a:solidFill>
              </a:rPr>
              <a:t>Venice, 23</a:t>
            </a:r>
            <a:r>
              <a:rPr lang="en-GB" sz="1500" i="1" baseline="30000" dirty="0">
                <a:solidFill>
                  <a:srgbClr val="000090"/>
                </a:solidFill>
              </a:rPr>
              <a:t>rd</a:t>
            </a:r>
            <a:r>
              <a:rPr lang="en-GB" sz="1500" i="1" dirty="0">
                <a:solidFill>
                  <a:srgbClr val="000090"/>
                </a:solidFill>
              </a:rPr>
              <a:t> June 2025</a:t>
            </a:r>
          </a:p>
        </p:txBody>
      </p:sp>
    </p:spTree>
    <p:extLst>
      <p:ext uri="{BB962C8B-B14F-4D97-AF65-F5344CB8AC3E}">
        <p14:creationId xmlns:p14="http://schemas.microsoft.com/office/powerpoint/2010/main" val="109527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979712" y="481236"/>
            <a:ext cx="550747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600" i="1" dirty="0">
                <a:solidFill>
                  <a:srgbClr val="000090"/>
                </a:solidFill>
              </a:rPr>
              <a:t>A warm Welcome to all Participants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765432-40F6-DC48-A1C5-7A45A5FAF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90"/>
          <a:stretch/>
        </p:blipFill>
        <p:spPr>
          <a:xfrm>
            <a:off x="2411760" y="1481822"/>
            <a:ext cx="4680520" cy="25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636603EB-6D49-604C-912B-5B7A0C183F5A}"/>
              </a:ext>
            </a:extLst>
          </p:cNvPr>
          <p:cNvSpPr txBox="1"/>
          <p:nvPr/>
        </p:nvSpPr>
        <p:spPr>
          <a:xfrm>
            <a:off x="278025" y="193204"/>
            <a:ext cx="56621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>
                <a:solidFill>
                  <a:srgbClr val="000090"/>
                </a:solidFill>
              </a:rPr>
              <a:t>The European Strategy for Particle Physics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4472600-97AA-E743-91C1-D4B626E37EC2}"/>
              </a:ext>
            </a:extLst>
          </p:cNvPr>
          <p:cNvSpPr/>
          <p:nvPr/>
        </p:nvSpPr>
        <p:spPr>
          <a:xfrm>
            <a:off x="395537" y="913284"/>
            <a:ext cx="8280920" cy="230832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300" i="1" dirty="0"/>
              <a:t>The </a:t>
            </a:r>
            <a:r>
              <a:rPr lang="en" sz="1300" b="1" i="1" dirty="0">
                <a:solidFill>
                  <a:schemeClr val="accent2">
                    <a:lumMod val="75000"/>
                  </a:schemeClr>
                </a:solidFill>
              </a:rPr>
              <a:t>European Strategy for Particle Physics </a:t>
            </a:r>
            <a:r>
              <a:rPr lang="en" sz="1300" i="1" dirty="0"/>
              <a:t>is a cornerstone of Europe’s decision-making process for the long-term future of the field. </a:t>
            </a:r>
          </a:p>
          <a:p>
            <a:endParaRPr lang="en" sz="13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300" i="1" dirty="0"/>
              <a:t>Mandated by the CERN Council, the Strategy is formed through a broad consultation of the particle physics communities in the CERN Member and Associate Member States, and beyond.   </a:t>
            </a:r>
          </a:p>
          <a:p>
            <a:endParaRPr lang="en" sz="13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300" i="1" dirty="0"/>
              <a:t>In the Strategy process recommendations are developed which will be submitted to the CERN Council for an update of the Strategy. </a:t>
            </a:r>
            <a:br>
              <a:rPr lang="en" sz="1400" dirty="0"/>
            </a:br>
            <a:endParaRPr lang="en" sz="1400" dirty="0"/>
          </a:p>
          <a:p>
            <a:r>
              <a:rPr lang="en" sz="1300" i="1" dirty="0"/>
              <a:t>      The European Strategy for Particle Physics is not a project approval process. Projects are approved by the</a:t>
            </a:r>
          </a:p>
          <a:p>
            <a:r>
              <a:rPr lang="en" sz="1300" i="1" dirty="0"/>
              <a:t>      CERN Council through a separate decision process, taking the Strategy recommendations into account.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A5D9987-75EE-0541-BDC5-C31AFD5961C9}"/>
              </a:ext>
            </a:extLst>
          </p:cNvPr>
          <p:cNvSpPr txBox="1"/>
          <p:nvPr/>
        </p:nvSpPr>
        <p:spPr>
          <a:xfrm>
            <a:off x="278025" y="3612420"/>
            <a:ext cx="768511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/>
              <a:t>Original Strategy (2006):       </a:t>
            </a:r>
            <a:r>
              <a:rPr lang="en-GB" sz="1200" dirty="0"/>
              <a:t>LHC, mooting of luminosity upgrade of LHC, R&amp;D in accelerator technologies, </a:t>
            </a:r>
          </a:p>
          <a:p>
            <a:r>
              <a:rPr lang="en-GB" sz="1200" dirty="0"/>
              <a:t>		       coordination with a potential ILC project </a:t>
            </a:r>
          </a:p>
          <a:p>
            <a:pPr>
              <a:lnSpc>
                <a:spcPct val="150000"/>
              </a:lnSpc>
            </a:pPr>
            <a:r>
              <a:rPr lang="en-GB" sz="1300" dirty="0"/>
              <a:t>1</a:t>
            </a:r>
            <a:r>
              <a:rPr lang="en-GB" sz="1300" baseline="30000" dirty="0"/>
              <a:t>st</a:t>
            </a:r>
            <a:r>
              <a:rPr lang="en-GB" sz="1300" dirty="0"/>
              <a:t> Update (2013):	       </a:t>
            </a:r>
            <a:r>
              <a:rPr lang="en-GB" sz="1200" dirty="0"/>
              <a:t>High Luminosity LHC, need for a post-LHC programme  </a:t>
            </a:r>
          </a:p>
          <a:p>
            <a:pPr>
              <a:lnSpc>
                <a:spcPct val="150000"/>
              </a:lnSpc>
            </a:pPr>
            <a:r>
              <a:rPr lang="en-GB" sz="1300" dirty="0"/>
              <a:t>2</a:t>
            </a:r>
            <a:r>
              <a:rPr lang="en-GB" sz="1300" baseline="30000" dirty="0"/>
              <a:t>nd</a:t>
            </a:r>
            <a:r>
              <a:rPr lang="en-GB" sz="1300" dirty="0"/>
              <a:t> Update (2020):	       </a:t>
            </a:r>
            <a:r>
              <a:rPr lang="en-GB" sz="1200" dirty="0"/>
              <a:t>FCC feasibility study </a:t>
            </a:r>
          </a:p>
          <a:p>
            <a:r>
              <a:rPr lang="en-GB" sz="1300" dirty="0"/>
              <a:t>3</a:t>
            </a:r>
            <a:r>
              <a:rPr lang="en-GB" sz="1300" baseline="30000" dirty="0"/>
              <a:t>rd</a:t>
            </a:r>
            <a:r>
              <a:rPr lang="en-GB" sz="1300" dirty="0"/>
              <a:t> Update (2026):	       </a:t>
            </a:r>
            <a:r>
              <a:rPr lang="en-GB" sz="1300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GB" sz="1300" dirty="0">
                <a:solidFill>
                  <a:srgbClr val="FF0000"/>
                </a:solidFill>
              </a:rPr>
              <a:t> recommendation for the next large-scale accelerator project at CERN</a:t>
            </a:r>
          </a:p>
          <a:p>
            <a:r>
              <a:rPr lang="en-GB" sz="1300" dirty="0">
                <a:solidFill>
                  <a:srgbClr val="FF0000"/>
                </a:solidFill>
              </a:rPr>
              <a:t>		           </a:t>
            </a:r>
            <a:r>
              <a:rPr lang="en-GB" sz="1200" dirty="0">
                <a:solidFill>
                  <a:srgbClr val="FF0000"/>
                </a:solidFill>
              </a:rPr>
              <a:t>(reach consensus on the preferred option and possible alternatives) </a:t>
            </a:r>
          </a:p>
        </p:txBody>
      </p:sp>
    </p:spTree>
    <p:extLst>
      <p:ext uri="{BB962C8B-B14F-4D97-AF65-F5344CB8AC3E}">
        <p14:creationId xmlns:p14="http://schemas.microsoft.com/office/powerpoint/2010/main" val="559202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7119-06DA-D148-A7F9-65470491C6F1}"/>
              </a:ext>
            </a:extLst>
          </p:cNvPr>
          <p:cNvSpPr txBox="1">
            <a:spLocks/>
          </p:cNvSpPr>
          <p:nvPr/>
        </p:nvSpPr>
        <p:spPr>
          <a:xfrm>
            <a:off x="323528" y="193204"/>
            <a:ext cx="7772400" cy="4445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sz="2000" kern="0" dirty="0"/>
              <a:t>Remit of the European Strategy Group (ESG) 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F458765-95BA-F940-B848-234D1E81787E}"/>
              </a:ext>
            </a:extLst>
          </p:cNvPr>
          <p:cNvSpPr txBox="1"/>
          <p:nvPr/>
        </p:nvSpPr>
        <p:spPr>
          <a:xfrm>
            <a:off x="63327" y="614938"/>
            <a:ext cx="9041258" cy="47628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00" i="1" dirty="0"/>
              <a:t>The aim of the Strategy update should be to develop a </a:t>
            </a:r>
            <a:r>
              <a:rPr lang="en-GB" sz="1300" b="1" i="1" dirty="0">
                <a:solidFill>
                  <a:schemeClr val="accent2">
                    <a:lumMod val="75000"/>
                  </a:schemeClr>
                </a:solidFill>
              </a:rPr>
              <a:t>visionary and concrete plan </a:t>
            </a:r>
            <a:r>
              <a:rPr lang="en-GB" sz="1300" i="1" dirty="0"/>
              <a:t>that greatly advances human</a:t>
            </a:r>
          </a:p>
          <a:p>
            <a:r>
              <a:rPr lang="en-GB" sz="1300" i="1" dirty="0"/>
              <a:t>       knowledge in fundamental physics through the </a:t>
            </a:r>
            <a:r>
              <a:rPr lang="en-GB" sz="1300" b="1" i="1" dirty="0">
                <a:solidFill>
                  <a:schemeClr val="accent2">
                    <a:lumMod val="75000"/>
                  </a:schemeClr>
                </a:solidFill>
              </a:rPr>
              <a:t>realisation of the next flagship project at CERN</a:t>
            </a:r>
            <a:r>
              <a:rPr lang="en-GB" sz="1300" i="1" dirty="0"/>
              <a:t>. This plan should </a:t>
            </a:r>
          </a:p>
          <a:p>
            <a:r>
              <a:rPr lang="en-GB" sz="1300" i="1" dirty="0"/>
              <a:t>       attract and value </a:t>
            </a:r>
            <a:r>
              <a:rPr lang="en-GB" sz="1300" b="1" i="1" dirty="0">
                <a:solidFill>
                  <a:schemeClr val="accent2">
                    <a:lumMod val="75000"/>
                  </a:schemeClr>
                </a:solidFill>
              </a:rPr>
              <a:t>international collaboration </a:t>
            </a:r>
            <a:r>
              <a:rPr lang="en-GB" sz="1300" i="1" dirty="0"/>
              <a:t>and should </a:t>
            </a:r>
            <a:r>
              <a:rPr lang="en-GB" sz="1300" b="1" i="1" dirty="0">
                <a:solidFill>
                  <a:schemeClr val="accent2">
                    <a:lumMod val="75000"/>
                  </a:schemeClr>
                </a:solidFill>
              </a:rPr>
              <a:t>allow Europe to continue to play a leading role </a:t>
            </a:r>
          </a:p>
          <a:p>
            <a:r>
              <a:rPr lang="en-GB" sz="1300" b="1" i="1" dirty="0">
                <a:solidFill>
                  <a:schemeClr val="accent2">
                    <a:lumMod val="75000"/>
                  </a:schemeClr>
                </a:solidFill>
              </a:rPr>
              <a:t>       in the field.”</a:t>
            </a:r>
          </a:p>
          <a:p>
            <a:endParaRPr lang="en-GB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300" dirty="0"/>
              <a:t>   The ESG should take into consideration: </a:t>
            </a:r>
          </a:p>
          <a:p>
            <a:pPr lvl="0">
              <a:lnSpc>
                <a:spcPct val="150000"/>
              </a:lnSpc>
            </a:pPr>
            <a:r>
              <a:rPr lang="en-GB" sz="1300" dirty="0">
                <a:solidFill>
                  <a:srgbClr val="008000"/>
                </a:solidFill>
              </a:rPr>
              <a:t>        - Input of the particle physics community;</a:t>
            </a:r>
            <a:endParaRPr lang="de-DE" sz="1300" dirty="0">
              <a:solidFill>
                <a:srgbClr val="008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1300" dirty="0">
                <a:solidFill>
                  <a:srgbClr val="008000"/>
                </a:solidFill>
              </a:rPr>
              <a:t>        - Status of implementation of the 2020 Strategy update;</a:t>
            </a:r>
            <a:endParaRPr lang="de-DE" sz="1300" dirty="0">
              <a:solidFill>
                <a:srgbClr val="008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en-GB" sz="1300" dirty="0">
                <a:solidFill>
                  <a:srgbClr val="008000"/>
                </a:solidFill>
              </a:rPr>
              <a:t>        - Accomplishments over recent years</a:t>
            </a:r>
          </a:p>
          <a:p>
            <a:pPr lvl="0"/>
            <a:r>
              <a:rPr lang="en-GB" sz="1150" dirty="0">
                <a:solidFill>
                  <a:srgbClr val="008000"/>
                </a:solidFill>
              </a:rPr>
              <a:t>           </a:t>
            </a:r>
            <a:r>
              <a:rPr lang="en-GB" sz="1100" dirty="0"/>
              <a:t>(Results from the LHC and other experiments and facilities worldwide, progress in the construction of the High-Luminosity LHC, </a:t>
            </a:r>
          </a:p>
          <a:p>
            <a:pPr lvl="0"/>
            <a:r>
              <a:rPr lang="en-GB" sz="1100" dirty="0"/>
              <a:t>             outcome of the FCC Feasibility Study, recent technological developments in accelerator, detector and computing areas)</a:t>
            </a:r>
            <a:endParaRPr lang="de-DE" sz="1100" dirty="0"/>
          </a:p>
          <a:p>
            <a:pPr lvl="0">
              <a:lnSpc>
                <a:spcPct val="150000"/>
              </a:lnSpc>
            </a:pPr>
            <a:r>
              <a:rPr lang="en-GB" sz="1300" dirty="0"/>
              <a:t>        - </a:t>
            </a:r>
            <a:r>
              <a:rPr lang="en-GB" sz="1300" dirty="0">
                <a:solidFill>
                  <a:srgbClr val="008000"/>
                </a:solidFill>
              </a:rPr>
              <a:t>International landscape of the field</a:t>
            </a:r>
          </a:p>
          <a:p>
            <a:pPr lvl="0">
              <a:lnSpc>
                <a:spcPct val="150000"/>
              </a:lnSpc>
            </a:pPr>
            <a:endParaRPr lang="en-GB" sz="13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400" i="1" dirty="0"/>
              <a:t>The Strategy update should include the </a:t>
            </a:r>
            <a:r>
              <a:rPr lang="en-GB" sz="1400" b="1" i="1" dirty="0">
                <a:solidFill>
                  <a:schemeClr val="accent2">
                    <a:lumMod val="75000"/>
                  </a:schemeClr>
                </a:solidFill>
              </a:rPr>
              <a:t>preferred option for the next collider at CERN </a:t>
            </a:r>
            <a:r>
              <a:rPr lang="en-GB" sz="1400" i="1" dirty="0"/>
              <a:t>and</a:t>
            </a:r>
            <a:r>
              <a:rPr lang="en-GB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400" b="1" i="1" dirty="0">
                <a:solidFill>
                  <a:schemeClr val="accent2">
                    <a:lumMod val="75000"/>
                  </a:schemeClr>
                </a:solidFill>
              </a:rPr>
              <a:t>prioritised </a:t>
            </a:r>
          </a:p>
          <a:p>
            <a:r>
              <a:rPr lang="en-GB" sz="1400" b="1" i="1" dirty="0">
                <a:solidFill>
                  <a:schemeClr val="accent2">
                    <a:lumMod val="75000"/>
                  </a:schemeClr>
                </a:solidFill>
              </a:rPr>
              <a:t>       alternative options</a:t>
            </a:r>
            <a:r>
              <a:rPr lang="en-GB" sz="14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400" i="1" dirty="0"/>
              <a:t>to be pursued if the chosen preferred plan turns out not to be feasible or competitive. </a:t>
            </a:r>
          </a:p>
          <a:p>
            <a:endParaRPr lang="en-GB" sz="140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300" i="1" dirty="0"/>
              <a:t>The Strategy update should also </a:t>
            </a:r>
            <a:r>
              <a:rPr lang="en" sz="1300" b="1" i="1" dirty="0">
                <a:solidFill>
                  <a:schemeClr val="accent2">
                    <a:lumMod val="75000"/>
                  </a:schemeClr>
                </a:solidFill>
              </a:rPr>
              <a:t>indicate areas of priority for exploration complementary to colliders </a:t>
            </a:r>
            <a:r>
              <a:rPr lang="en" sz="1300" i="1" dirty="0"/>
              <a:t>and for </a:t>
            </a:r>
          </a:p>
          <a:p>
            <a:r>
              <a:rPr lang="en" sz="1300" i="1" dirty="0"/>
              <a:t>       other experiments to be considered at CERN and at other laboratories in Europe, as well as for participation in </a:t>
            </a:r>
          </a:p>
          <a:p>
            <a:r>
              <a:rPr lang="en" sz="1300" i="1" dirty="0"/>
              <a:t>       projects outside Europe.</a:t>
            </a:r>
            <a:endParaRPr lang="en-GB" sz="1300" i="1" dirty="0"/>
          </a:p>
          <a:p>
            <a:endParaRPr lang="en-GB" sz="13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C4EA1D9-3072-3E4E-A46A-36EE6F966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8"/>
          <a:stretch/>
        </p:blipFill>
        <p:spPr>
          <a:xfrm>
            <a:off x="0" y="-22819"/>
            <a:ext cx="9144000" cy="468052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AD351F9-7D1C-5240-A564-C72D71C89147}"/>
              </a:ext>
            </a:extLst>
          </p:cNvPr>
          <p:cNvSpPr txBox="1"/>
          <p:nvPr/>
        </p:nvSpPr>
        <p:spPr>
          <a:xfrm>
            <a:off x="3391553" y="4945732"/>
            <a:ext cx="5644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accent2">
                    <a:lumMod val="75000"/>
                  </a:schemeClr>
                </a:solidFill>
              </a:rPr>
              <a:t>More details on ESPP web page:    </a:t>
            </a:r>
            <a:r>
              <a:rPr lang="en-GB" sz="1200" dirty="0">
                <a:hlinkClick r:id="rId3"/>
              </a:rPr>
              <a:t>https://europeanstrategyupdate.web.cern</a:t>
            </a:r>
            <a:r>
              <a:rPr lang="de-DE" sz="1200" dirty="0">
                <a:hlinkClick r:id="rId3"/>
              </a:rPr>
              <a:t>.ch/</a:t>
            </a:r>
            <a:endParaRPr lang="de-DE" sz="12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74F0138-96E0-D245-95AE-9B492FDEF5A5}"/>
              </a:ext>
            </a:extLst>
          </p:cNvPr>
          <p:cNvSpPr txBox="1"/>
          <p:nvPr/>
        </p:nvSpPr>
        <p:spPr>
          <a:xfrm>
            <a:off x="3347864" y="1587778"/>
            <a:ext cx="8963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00B050"/>
                </a:solidFill>
              </a:rPr>
              <a:t>(in </a:t>
            </a:r>
            <a:r>
              <a:rPr lang="de-DE" sz="1100" b="1" dirty="0" err="1">
                <a:solidFill>
                  <a:srgbClr val="00B050"/>
                </a:solidFill>
              </a:rPr>
              <a:t>Venice</a:t>
            </a:r>
            <a:r>
              <a:rPr lang="de-DE" sz="1100" b="1">
                <a:solidFill>
                  <a:srgbClr val="00B050"/>
                </a:solidFill>
              </a:rPr>
              <a:t>)</a:t>
            </a:r>
            <a:endParaRPr lang="de-DE" sz="1100" b="1" dirty="0">
              <a:solidFill>
                <a:srgbClr val="00B05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572F4BA-4850-CC41-92D4-0613D9C97A66}"/>
              </a:ext>
            </a:extLst>
          </p:cNvPr>
          <p:cNvSpPr txBox="1"/>
          <p:nvPr/>
        </p:nvSpPr>
        <p:spPr>
          <a:xfrm>
            <a:off x="5918688" y="4526896"/>
            <a:ext cx="11015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solidFill>
                  <a:srgbClr val="00B050"/>
                </a:solidFill>
              </a:rPr>
              <a:t>(</a:t>
            </a:r>
            <a:r>
              <a:rPr lang="de-DE" sz="1000" b="1" dirty="0">
                <a:solidFill>
                  <a:srgbClr val="00B050"/>
                </a:solidFill>
              </a:rPr>
              <a:t>Monte </a:t>
            </a:r>
            <a:r>
              <a:rPr lang="de-DE" sz="1000" b="1" dirty="0" err="1">
                <a:solidFill>
                  <a:srgbClr val="00B050"/>
                </a:solidFill>
              </a:rPr>
              <a:t>Verita</a:t>
            </a:r>
            <a:r>
              <a:rPr lang="de-DE" sz="1000" b="1" dirty="0">
                <a:solidFill>
                  <a:srgbClr val="00B050"/>
                </a:solidFill>
              </a:rPr>
              <a:t> / </a:t>
            </a:r>
          </a:p>
          <a:p>
            <a:r>
              <a:rPr lang="de-DE" sz="1000" b="1" dirty="0">
                <a:solidFill>
                  <a:srgbClr val="00B050"/>
                </a:solidFill>
              </a:rPr>
              <a:t>   Ascona, CH)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38FAED0-D349-9144-9ECF-02F1F68E9CE9}"/>
              </a:ext>
            </a:extLst>
          </p:cNvPr>
          <p:cNvSpPr txBox="1"/>
          <p:nvPr/>
        </p:nvSpPr>
        <p:spPr>
          <a:xfrm>
            <a:off x="3347864" y="3511087"/>
            <a:ext cx="1052339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1200" b="1" dirty="0" err="1">
                <a:solidFill>
                  <a:srgbClr val="FF0000"/>
                </a:solidFill>
              </a:rPr>
              <a:t>We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are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here</a:t>
            </a:r>
            <a:endParaRPr lang="de-DE" sz="1200" b="1" dirty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A4DE3AB-7207-1D45-99CB-89F613F36676}"/>
              </a:ext>
            </a:extLst>
          </p:cNvPr>
          <p:cNvCxnSpPr>
            <a:cxnSpLocks/>
          </p:cNvCxnSpPr>
          <p:nvPr/>
        </p:nvCxnSpPr>
        <p:spPr bwMode="auto">
          <a:xfrm flipV="1">
            <a:off x="3563888" y="3073524"/>
            <a:ext cx="172335" cy="43204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3094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B788FA-3709-A944-A30E-02062AE65D2C}"/>
              </a:ext>
            </a:extLst>
          </p:cNvPr>
          <p:cNvSpPr txBox="1"/>
          <p:nvPr/>
        </p:nvSpPr>
        <p:spPr>
          <a:xfrm>
            <a:off x="323528" y="194946"/>
            <a:ext cx="19591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i="1" dirty="0">
                <a:solidFill>
                  <a:srgbClr val="000090"/>
                </a:solidFill>
              </a:rPr>
              <a:t>Input received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0C6982F-EDB7-BC4F-9C5F-62F0299A90A4}"/>
              </a:ext>
            </a:extLst>
          </p:cNvPr>
          <p:cNvSpPr txBox="1"/>
          <p:nvPr/>
        </p:nvSpPr>
        <p:spPr>
          <a:xfrm>
            <a:off x="179512" y="769268"/>
            <a:ext cx="9081332" cy="4268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263 contributions received by 31 March, </a:t>
            </a:r>
          </a:p>
          <a:p>
            <a:r>
              <a:rPr lang="en-GB" sz="1400" dirty="0"/>
              <a:t>       + 3 new contributions + updates by 26</a:t>
            </a:r>
            <a:r>
              <a:rPr lang="en-GB" sz="1400" i="1" dirty="0"/>
              <a:t> May</a:t>
            </a:r>
            <a:r>
              <a:rPr lang="en-GB" sz="1400" dirty="0"/>
              <a:t>: </a:t>
            </a:r>
          </a:p>
          <a:p>
            <a:r>
              <a:rPr lang="en-GB" sz="1300" dirty="0"/>
              <a:t>   </a:t>
            </a: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en-GB" sz="1300" i="1" dirty="0">
                <a:solidFill>
                  <a:schemeClr val="accent2">
                    <a:lumMod val="75000"/>
                  </a:schemeClr>
                </a:solidFill>
              </a:rPr>
              <a:t>- Major flagship projects</a:t>
            </a:r>
          </a:p>
          <a:p>
            <a:pPr>
              <a:lnSpc>
                <a:spcPct val="150000"/>
              </a:lnSpc>
            </a:pPr>
            <a:r>
              <a:rPr lang="en-GB" sz="1300" i="1" dirty="0">
                <a:solidFill>
                  <a:schemeClr val="accent2">
                    <a:lumMod val="75000"/>
                  </a:schemeClr>
                </a:solidFill>
              </a:rPr>
              <a:t>       - Many projects in other physics areas</a:t>
            </a:r>
          </a:p>
          <a:p>
            <a:pPr>
              <a:lnSpc>
                <a:spcPct val="150000"/>
              </a:lnSpc>
            </a:pPr>
            <a:r>
              <a:rPr lang="en-GB" sz="1300" i="1" dirty="0">
                <a:solidFill>
                  <a:schemeClr val="accent2">
                    <a:lumMod val="75000"/>
                  </a:schemeClr>
                </a:solidFill>
              </a:rPr>
              <a:t>       - Input from national HEP communities in ECFA countries and beyond</a:t>
            </a:r>
          </a:p>
          <a:p>
            <a:pPr>
              <a:lnSpc>
                <a:spcPct val="150000"/>
              </a:lnSpc>
            </a:pPr>
            <a:r>
              <a:rPr lang="en-GB" sz="1300" i="1" dirty="0">
                <a:solidFill>
                  <a:schemeClr val="accent2">
                    <a:lumMod val="75000"/>
                  </a:schemeClr>
                </a:solidFill>
              </a:rPr>
              <a:t>       - Input from National European Labs (e.g. DESY, Frascati, …) </a:t>
            </a:r>
          </a:p>
          <a:p>
            <a:pPr>
              <a:lnSpc>
                <a:spcPct val="150000"/>
              </a:lnSpc>
            </a:pPr>
            <a:r>
              <a:rPr lang="en-GB" sz="1300" i="1" dirty="0">
                <a:solidFill>
                  <a:schemeClr val="accent2">
                    <a:lumMod val="75000"/>
                  </a:schemeClr>
                </a:solidFill>
              </a:rPr>
              <a:t>       - Input from Early Career Researchers (via ECFA ECR panel) </a:t>
            </a:r>
          </a:p>
          <a:p>
            <a:pPr>
              <a:lnSpc>
                <a:spcPct val="150000"/>
              </a:lnSpc>
            </a:pPr>
            <a:r>
              <a:rPr lang="en-GB" sz="1300" i="1" dirty="0">
                <a:solidFill>
                  <a:schemeClr val="accent2">
                    <a:lumMod val="75000"/>
                  </a:schemeClr>
                </a:solidFill>
              </a:rPr>
              <a:t>       - Input from APPEC, NuPECC, .. </a:t>
            </a:r>
          </a:p>
          <a:p>
            <a:pPr>
              <a:lnSpc>
                <a:spcPct val="150000"/>
              </a:lnSpc>
            </a:pPr>
            <a:endParaRPr lang="en-GB" sz="1300" i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>
                    <a:lumMod val="75000"/>
                  </a:schemeClr>
                </a:solidFill>
              </a:rPr>
              <a:t>All contributions are public:   </a:t>
            </a:r>
            <a:r>
              <a:rPr lang="en-GB" sz="12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https://indico.cern.ch/event/1439855/contributions/</a:t>
            </a:r>
            <a:endParaRPr lang="en-GB" sz="1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300" dirty="0">
                <a:solidFill>
                  <a:schemeClr val="accent2">
                    <a:lumMod val="75000"/>
                  </a:schemeClr>
                </a:solidFill>
              </a:rPr>
              <a:t>      Alphabetical list:</a:t>
            </a:r>
            <a:r>
              <a:rPr lang="en-GB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11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https://europeanstrategyupdate.web.cern.ch/sites/default/files/Submitted_Input_2025.03.04.pdf</a:t>
            </a:r>
            <a:endParaRPr lang="en-GB" sz="11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i="1" dirty="0">
              <a:solidFill>
                <a:srgbClr val="008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8000"/>
                </a:solidFill>
              </a:rPr>
              <a:t>These submissions have been analysed by the Physics Preparatory Group (PPG) and ESG working groups;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8000"/>
                </a:solidFill>
              </a:rPr>
              <a:t>      T</a:t>
            </a:r>
            <a:r>
              <a:rPr lang="en-GB" sz="1400" dirty="0">
                <a:solidFill>
                  <a:srgbClr val="008000"/>
                </a:solidFill>
                <a:sym typeface="Wingdings" pitchFamily="2" charset="2"/>
              </a:rPr>
              <a:t>hey p</a:t>
            </a:r>
            <a:r>
              <a:rPr lang="en-GB" sz="1400" dirty="0">
                <a:solidFill>
                  <a:srgbClr val="008000"/>
                </a:solidFill>
              </a:rPr>
              <a:t>rovide the input for the presentations and discussions at this Open Symposium </a:t>
            </a:r>
            <a:r>
              <a:rPr lang="de-DE" sz="1400" dirty="0">
                <a:solidFill>
                  <a:srgbClr val="008000"/>
                </a:solidFill>
              </a:rPr>
              <a:t> 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3D14B92-93FD-D54F-A1D0-4E3EF0333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769268"/>
            <a:ext cx="1388196" cy="121595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E13C525-B2EF-2C44-9BB1-1420A5C59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697260"/>
            <a:ext cx="2051959" cy="27656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7E81025-92A8-804E-91BE-51503BE9E511}"/>
              </a:ext>
            </a:extLst>
          </p:cNvPr>
          <p:cNvSpPr/>
          <p:nvPr/>
        </p:nvSpPr>
        <p:spPr>
          <a:xfrm>
            <a:off x="6570087" y="3445397"/>
            <a:ext cx="22322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i="1" dirty="0"/>
              <a:t>Self-attributed themes of the 263 community </a:t>
            </a:r>
          </a:p>
          <a:p>
            <a:r>
              <a:rPr lang="en-GB" sz="800" i="1" dirty="0"/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306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 Open Symposium 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D5BE654-BB1D-044D-AF72-C2764A487E3B}"/>
              </a:ext>
            </a:extLst>
          </p:cNvPr>
          <p:cNvSpPr/>
          <p:nvPr/>
        </p:nvSpPr>
        <p:spPr>
          <a:xfrm>
            <a:off x="107504" y="913284"/>
            <a:ext cx="89289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/>
              <a:t>The Open Symposium is an important step in the process of updating the European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/>
              <a:t>The community is invited to debate the scientific input, to define the scientific goals and priorities for the</a:t>
            </a:r>
          </a:p>
          <a:p>
            <a:r>
              <a:rPr lang="en" sz="1400" dirty="0"/>
              <a:t>      upcoming generation of facilities and experiments 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sz="1400" dirty="0"/>
          </a:p>
          <a:p>
            <a:r>
              <a:rPr lang="en" sz="1400" i="1" dirty="0"/>
              <a:t>       </a:t>
            </a:r>
            <a:r>
              <a:rPr lang="en" sz="1400" i="1" dirty="0">
                <a:solidFill>
                  <a:srgbClr val="008000"/>
                </a:solidFill>
                <a:sym typeface="Wingdings" pitchFamily="2" charset="2"/>
              </a:rPr>
              <a:t> Ample time for discussions foreseen in each of the physics and technology sessions; </a:t>
            </a:r>
          </a:p>
          <a:p>
            <a:r>
              <a:rPr lang="en" sz="1400" i="1" dirty="0">
                <a:solidFill>
                  <a:srgbClr val="008000"/>
                </a:solidFill>
                <a:sym typeface="Wingdings" pitchFamily="2" charset="2"/>
              </a:rPr>
              <a:t>           The focus is on </a:t>
            </a:r>
            <a:r>
              <a:rPr lang="en" sz="1400" b="1" i="1" dirty="0">
                <a:solidFill>
                  <a:srgbClr val="008000"/>
                </a:solidFill>
                <a:sym typeface="Wingdings" pitchFamily="2" charset="2"/>
              </a:rPr>
              <a:t>physics potential and priorities </a:t>
            </a:r>
          </a:p>
          <a:p>
            <a:endParaRPr lang="en" sz="1400" i="1" dirty="0">
              <a:solidFill>
                <a:srgbClr val="008000"/>
              </a:solidFill>
              <a:sym typeface="Wingdings" pitchFamily="2" charset="2"/>
            </a:endParaRPr>
          </a:p>
          <a:p>
            <a:r>
              <a:rPr lang="en" sz="1400" i="1" dirty="0">
                <a:solidFill>
                  <a:srgbClr val="008000"/>
                </a:solidFill>
                <a:sym typeface="Wingdings" pitchFamily="2" charset="2"/>
              </a:rPr>
              <a:t>              Get engaged in discussions in the Parallel (Monday) and Plenary Sessions </a:t>
            </a:r>
          </a:p>
          <a:p>
            <a:endParaRPr lang="en" sz="1400" i="1" dirty="0">
              <a:solidFill>
                <a:srgbClr val="008000"/>
              </a:solidFill>
              <a:sym typeface="Wingdings" pitchFamily="2" charset="2"/>
            </a:endParaRPr>
          </a:p>
          <a:p>
            <a:r>
              <a:rPr lang="en" sz="1400" i="1" dirty="0">
                <a:solidFill>
                  <a:srgbClr val="008000"/>
                </a:solidFill>
              </a:rPr>
              <a:t>     </a:t>
            </a:r>
            <a:endParaRPr lang="en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sz="1400" dirty="0"/>
              <a:t>The submitted input and the outcome of the discussions at the Symposium will provide the basis for writing the </a:t>
            </a:r>
            <a:r>
              <a:rPr lang="en" sz="1400" b="1" dirty="0">
                <a:solidFill>
                  <a:schemeClr val="accent2">
                    <a:lumMod val="75000"/>
                  </a:schemeClr>
                </a:solidFill>
              </a:rPr>
              <a:t>Physics Briefing Book </a:t>
            </a:r>
            <a:r>
              <a:rPr lang="en" sz="1200" dirty="0"/>
              <a:t>(to be released on 30 Sept. 2025)</a:t>
            </a:r>
          </a:p>
          <a:p>
            <a:endParaRPr lang="en" sz="1400" dirty="0"/>
          </a:p>
          <a:p>
            <a:r>
              <a:rPr lang="en" sz="1400" dirty="0"/>
              <a:t>      The </a:t>
            </a:r>
            <a:r>
              <a:rPr lang="en" sz="1400" b="1" dirty="0">
                <a:solidFill>
                  <a:schemeClr val="accent2">
                    <a:lumMod val="75000"/>
                  </a:schemeClr>
                </a:solidFill>
              </a:rPr>
              <a:t>Physics Briefing Book </a:t>
            </a:r>
            <a:r>
              <a:rPr lang="en" sz="1400" dirty="0"/>
              <a:t>in turn – together with </a:t>
            </a:r>
            <a:r>
              <a:rPr lang="en" sz="1400" b="1" dirty="0">
                <a:solidFill>
                  <a:schemeClr val="accent2">
                    <a:lumMod val="75000"/>
                  </a:schemeClr>
                </a:solidFill>
              </a:rPr>
              <a:t>final input from the National HEP communities</a:t>
            </a:r>
            <a:r>
              <a:rPr lang="en" sz="1400" dirty="0"/>
              <a:t> – </a:t>
            </a:r>
          </a:p>
          <a:p>
            <a:r>
              <a:rPr lang="en" sz="1400" dirty="0"/>
              <a:t>      will provide the </a:t>
            </a:r>
            <a:r>
              <a:rPr lang="en" sz="1400" b="1" dirty="0">
                <a:solidFill>
                  <a:schemeClr val="accent2">
                    <a:lumMod val="75000"/>
                  </a:schemeClr>
                </a:solidFill>
              </a:rPr>
              <a:t>basis for drafting the final recommendations in Dec. 2025 </a:t>
            </a:r>
          </a:p>
        </p:txBody>
      </p:sp>
    </p:spTree>
    <p:extLst>
      <p:ext uri="{BB962C8B-B14F-4D97-AF65-F5344CB8AC3E}">
        <p14:creationId xmlns:p14="http://schemas.microsoft.com/office/powerpoint/2010/main" val="271592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C5982D1-EF9E-3948-9E85-209BC493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0" t="7746" r="5487" b="44549"/>
          <a:stretch/>
        </p:blipFill>
        <p:spPr>
          <a:xfrm>
            <a:off x="351016" y="889293"/>
            <a:ext cx="7005184" cy="27242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278BB8E-D3CC-FA46-A71A-6798C25F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Layout of the Open Symposium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C4891F9-4122-374A-9A44-91F1365B19FE}"/>
              </a:ext>
            </a:extLst>
          </p:cNvPr>
          <p:cNvSpPr txBox="1"/>
          <p:nvPr/>
        </p:nvSpPr>
        <p:spPr>
          <a:xfrm>
            <a:off x="683568" y="4081636"/>
            <a:ext cx="2895344" cy="7562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000" dirty="0">
                <a:solidFill>
                  <a:schemeClr val="accent2">
                    <a:lumMod val="75000"/>
                  </a:schemeClr>
                </a:solidFill>
              </a:rPr>
              <a:t>Social events:  - Welcome cocktail (Monday) </a:t>
            </a:r>
          </a:p>
          <a:p>
            <a:pPr>
              <a:lnSpc>
                <a:spcPct val="150000"/>
              </a:lnSpc>
            </a:pPr>
            <a:r>
              <a:rPr lang="en-GB" sz="1000" dirty="0">
                <a:solidFill>
                  <a:schemeClr val="accent2">
                    <a:lumMod val="75000"/>
                  </a:schemeClr>
                </a:solidFill>
              </a:rPr>
              <a:t>                         - Dinner (Wednesday) </a:t>
            </a:r>
          </a:p>
          <a:p>
            <a:pPr>
              <a:lnSpc>
                <a:spcPct val="150000"/>
              </a:lnSpc>
            </a:pPr>
            <a:r>
              <a:rPr lang="en-GB" sz="1000" dirty="0">
                <a:solidFill>
                  <a:schemeClr val="accent2">
                    <a:lumMod val="75000"/>
                  </a:schemeClr>
                </a:solidFill>
              </a:rPr>
              <a:t>                         - Get Together event (Thursday)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C66C744-B1BB-8E40-B9A6-7CCD7A1ACF1E}"/>
              </a:ext>
            </a:extLst>
          </p:cNvPr>
          <p:cNvSpPr/>
          <p:nvPr/>
        </p:nvSpPr>
        <p:spPr bwMode="auto">
          <a:xfrm>
            <a:off x="611560" y="3517585"/>
            <a:ext cx="144016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0AD5C2E-D702-2445-9520-7985159757AD}"/>
              </a:ext>
            </a:extLst>
          </p:cNvPr>
          <p:cNvSpPr/>
          <p:nvPr/>
        </p:nvSpPr>
        <p:spPr bwMode="auto">
          <a:xfrm>
            <a:off x="3491880" y="3385565"/>
            <a:ext cx="166369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9D8629B-5317-554D-949E-A787E9048941}"/>
              </a:ext>
            </a:extLst>
          </p:cNvPr>
          <p:cNvSpPr/>
          <p:nvPr/>
        </p:nvSpPr>
        <p:spPr bwMode="auto">
          <a:xfrm>
            <a:off x="5692504" y="3319555"/>
            <a:ext cx="1663696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D6B227-B0AB-3145-8FDF-3C6FCEB15744}"/>
              </a:ext>
            </a:extLst>
          </p:cNvPr>
          <p:cNvSpPr txBox="1"/>
          <p:nvPr/>
        </p:nvSpPr>
        <p:spPr>
          <a:xfrm>
            <a:off x="4716016" y="4345490"/>
            <a:ext cx="34852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i="1" dirty="0"/>
              <a:t>Large part of the programme devised by the </a:t>
            </a:r>
          </a:p>
          <a:p>
            <a:r>
              <a:rPr lang="en-GB" sz="1300" i="1" dirty="0">
                <a:hlinkClick r:id="rId3"/>
              </a:rPr>
              <a:t>PPG and co-conveners</a:t>
            </a:r>
            <a:r>
              <a:rPr lang="en-GB" sz="13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674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123728" y="3793604"/>
            <a:ext cx="517802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GB" sz="2200" i="1" dirty="0">
                <a:solidFill>
                  <a:srgbClr val="000090"/>
                </a:solidFill>
              </a:rPr>
              <a:t>Looking forward to an interesting week, </a:t>
            </a:r>
          </a:p>
          <a:p>
            <a:pPr algn="ctr">
              <a:defRPr/>
            </a:pPr>
            <a:r>
              <a:rPr lang="en-GB" sz="2200" i="1" dirty="0">
                <a:solidFill>
                  <a:srgbClr val="000090"/>
                </a:solidFill>
              </a:rPr>
              <a:t>with fruitful discussions</a:t>
            </a:r>
          </a:p>
          <a:p>
            <a:pPr algn="ctr">
              <a:defRPr/>
            </a:pPr>
            <a:endParaRPr lang="en-GB" sz="2200" i="1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GB" sz="2200" i="1" dirty="0">
                <a:solidFill>
                  <a:srgbClr val="000090"/>
                </a:solidFill>
              </a:rPr>
              <a:t>Enjoy the meeting and Venice!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765432-40F6-DC48-A1C5-7A45A5FAF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390"/>
          <a:stretch/>
        </p:blipFill>
        <p:spPr>
          <a:xfrm>
            <a:off x="2267744" y="689734"/>
            <a:ext cx="4680520" cy="25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Standarddesign">
  <a:themeElements>
    <a:clrScheme name="Custom 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813FF"/>
      </a:hlink>
      <a:folHlink>
        <a:srgbClr val="1A4FEB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778</Words>
  <Application>Microsoft Macintosh PowerPoint</Application>
  <PresentationFormat>Bildschirmpräsentation (16:10)</PresentationFormat>
  <Paragraphs>95</Paragraphs>
  <Slides>9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Helvetica Light</vt:lpstr>
      <vt:lpstr>Times</vt:lpstr>
      <vt:lpstr>Times New Roman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Purpose of the Open Symposium  </vt:lpstr>
      <vt:lpstr>Layout of the Open Symposium </vt:lpstr>
      <vt:lpstr>PowerPoint-Präsentation</vt:lpstr>
    </vt:vector>
  </TitlesOfParts>
  <Company>Universität Freiburg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Karl Jakobs</dc:creator>
  <cp:lastModifiedBy>Microsoft Office User</cp:lastModifiedBy>
  <cp:revision>5085</cp:revision>
  <cp:lastPrinted>2024-07-10T21:02:43Z</cp:lastPrinted>
  <dcterms:created xsi:type="dcterms:W3CDTF">2010-01-21T06:15:29Z</dcterms:created>
  <dcterms:modified xsi:type="dcterms:W3CDTF">2025-06-22T06:43:45Z</dcterms:modified>
</cp:coreProperties>
</file>