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45"/>
  </p:notesMasterIdLst>
  <p:sldIdLst>
    <p:sldId id="256" r:id="rId2"/>
    <p:sldId id="4850" r:id="rId3"/>
    <p:sldId id="4888" r:id="rId4"/>
    <p:sldId id="4922" r:id="rId5"/>
    <p:sldId id="4877" r:id="rId6"/>
    <p:sldId id="4878" r:id="rId7"/>
    <p:sldId id="4871" r:id="rId8"/>
    <p:sldId id="4898" r:id="rId9"/>
    <p:sldId id="4872" r:id="rId10"/>
    <p:sldId id="4876" r:id="rId11"/>
    <p:sldId id="4874" r:id="rId12"/>
    <p:sldId id="4883" r:id="rId13"/>
    <p:sldId id="4875" r:id="rId14"/>
    <p:sldId id="4889" r:id="rId15"/>
    <p:sldId id="4797" r:id="rId16"/>
    <p:sldId id="4885" r:id="rId17"/>
    <p:sldId id="4886" r:id="rId18"/>
    <p:sldId id="4924" r:id="rId19"/>
    <p:sldId id="4913" r:id="rId20"/>
    <p:sldId id="4920" r:id="rId21"/>
    <p:sldId id="4916" r:id="rId22"/>
    <p:sldId id="4832" r:id="rId23"/>
    <p:sldId id="4839" r:id="rId24"/>
    <p:sldId id="4841" r:id="rId25"/>
    <p:sldId id="4921" r:id="rId26"/>
    <p:sldId id="4851" r:id="rId27"/>
    <p:sldId id="4836" r:id="rId28"/>
    <p:sldId id="4900" r:id="rId29"/>
    <p:sldId id="4819" r:id="rId30"/>
    <p:sldId id="4893" r:id="rId31"/>
    <p:sldId id="4902" r:id="rId32"/>
    <p:sldId id="4894" r:id="rId33"/>
    <p:sldId id="4895" r:id="rId34"/>
    <p:sldId id="4908" r:id="rId35"/>
    <p:sldId id="4907" r:id="rId36"/>
    <p:sldId id="628" r:id="rId37"/>
    <p:sldId id="4925" r:id="rId38"/>
    <p:sldId id="4844" r:id="rId39"/>
    <p:sldId id="605" r:id="rId40"/>
    <p:sldId id="4909" r:id="rId41"/>
    <p:sldId id="4917" r:id="rId42"/>
    <p:sldId id="4926" r:id="rId43"/>
    <p:sldId id="491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D3E"/>
    <a:srgbClr val="F1B400"/>
    <a:srgbClr val="0069FC"/>
    <a:srgbClr val="FF2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0"/>
    <p:restoredTop sz="86408"/>
  </p:normalViewPr>
  <p:slideViewPr>
    <p:cSldViewPr snapToGrid="0">
      <p:cViewPr varScale="1">
        <p:scale>
          <a:sx n="75" d="100"/>
          <a:sy n="75" d="100"/>
        </p:scale>
        <p:origin x="160" y="832"/>
      </p:cViewPr>
      <p:guideLst/>
    </p:cSldViewPr>
  </p:slideViewPr>
  <p:outlineViewPr>
    <p:cViewPr>
      <p:scale>
        <a:sx n="33" d="100"/>
        <a:sy n="33" d="100"/>
      </p:scale>
      <p:origin x="0" y="-4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ABEE2-2206-453C-BCE6-67A67CCBE1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1F8551-D9AD-4E12-A647-DDCF6AFE52E5}">
      <dgm:prSet/>
      <dgm:spPr/>
      <dgm:t>
        <a:bodyPr/>
        <a:lstStyle/>
        <a:p>
          <a:r>
            <a:rPr lang="en-GB"/>
            <a:t>Part I: The open questions</a:t>
          </a:r>
          <a:endParaRPr lang="en-US"/>
        </a:p>
      </dgm:t>
    </dgm:pt>
    <dgm:pt modelId="{334829D1-8EFF-4729-B2BD-CF18911ABDAF}" type="parTrans" cxnId="{DF55B8F5-87A7-4216-B9D2-943DC96B10EF}">
      <dgm:prSet/>
      <dgm:spPr/>
      <dgm:t>
        <a:bodyPr/>
        <a:lstStyle/>
        <a:p>
          <a:endParaRPr lang="en-US"/>
        </a:p>
      </dgm:t>
    </dgm:pt>
    <dgm:pt modelId="{23E68B0C-2F57-4095-A6B7-33D0E2DF7B5E}" type="sibTrans" cxnId="{DF55B8F5-87A7-4216-B9D2-943DC96B10EF}">
      <dgm:prSet/>
      <dgm:spPr/>
      <dgm:t>
        <a:bodyPr/>
        <a:lstStyle/>
        <a:p>
          <a:endParaRPr lang="en-US"/>
        </a:p>
      </dgm:t>
    </dgm:pt>
    <dgm:pt modelId="{95B3EEFF-A31B-47C5-8D26-E2FB4D8E56BF}">
      <dgm:prSet/>
      <dgm:spPr/>
      <dgm:t>
        <a:bodyPr/>
        <a:lstStyle/>
        <a:p>
          <a:r>
            <a:rPr lang="en-GB"/>
            <a:t>The SM flavour puzzle </a:t>
          </a:r>
          <a:endParaRPr lang="en-US"/>
        </a:p>
      </dgm:t>
    </dgm:pt>
    <dgm:pt modelId="{63FDD59A-76A3-4059-B2EC-610655506CCF}" type="parTrans" cxnId="{1BFB389D-68F8-4CDC-9E46-39945F91AC24}">
      <dgm:prSet/>
      <dgm:spPr/>
      <dgm:t>
        <a:bodyPr/>
        <a:lstStyle/>
        <a:p>
          <a:endParaRPr lang="en-US"/>
        </a:p>
      </dgm:t>
    </dgm:pt>
    <dgm:pt modelId="{67FD997F-4DED-448F-8CDF-D00717B399E3}" type="sibTrans" cxnId="{1BFB389D-68F8-4CDC-9E46-39945F91AC24}">
      <dgm:prSet/>
      <dgm:spPr/>
      <dgm:t>
        <a:bodyPr/>
        <a:lstStyle/>
        <a:p>
          <a:endParaRPr lang="en-US"/>
        </a:p>
      </dgm:t>
    </dgm:pt>
    <dgm:pt modelId="{A54618B8-F7D8-4FE3-99DC-2875F436F569}">
      <dgm:prSet/>
      <dgm:spPr/>
      <dgm:t>
        <a:bodyPr/>
        <a:lstStyle/>
        <a:p>
          <a:r>
            <a:rPr lang="en-GB"/>
            <a:t>The NP flavour puzzle </a:t>
          </a:r>
          <a:endParaRPr lang="en-US"/>
        </a:p>
      </dgm:t>
    </dgm:pt>
    <dgm:pt modelId="{F67FA55C-46BA-4FEB-9D68-2111D42F4B8B}" type="parTrans" cxnId="{EE6D473C-CA76-4F95-A33E-4B89D4888640}">
      <dgm:prSet/>
      <dgm:spPr/>
      <dgm:t>
        <a:bodyPr/>
        <a:lstStyle/>
        <a:p>
          <a:endParaRPr lang="en-US"/>
        </a:p>
      </dgm:t>
    </dgm:pt>
    <dgm:pt modelId="{E8E383EC-3C80-414B-AD36-8EE090D15E01}" type="sibTrans" cxnId="{EE6D473C-CA76-4F95-A33E-4B89D4888640}">
      <dgm:prSet/>
      <dgm:spPr/>
      <dgm:t>
        <a:bodyPr/>
        <a:lstStyle/>
        <a:p>
          <a:endParaRPr lang="en-US"/>
        </a:p>
      </dgm:t>
    </dgm:pt>
    <dgm:pt modelId="{796DED15-13C7-4AA6-9F00-7990B7D7C4A6}">
      <dgm:prSet/>
      <dgm:spPr/>
      <dgm:t>
        <a:bodyPr/>
        <a:lstStyle/>
        <a:p>
          <a:r>
            <a:rPr lang="en-GB" dirty="0"/>
            <a:t>Part II: How to address them</a:t>
          </a:r>
          <a:endParaRPr lang="en-US" dirty="0"/>
        </a:p>
      </dgm:t>
    </dgm:pt>
    <dgm:pt modelId="{C8D4CC0D-33B9-43B0-A8D2-7C59AEBBEE21}" type="parTrans" cxnId="{F43A8291-A036-426A-BAF5-02FFB1C61F1C}">
      <dgm:prSet/>
      <dgm:spPr/>
      <dgm:t>
        <a:bodyPr/>
        <a:lstStyle/>
        <a:p>
          <a:endParaRPr lang="en-US"/>
        </a:p>
      </dgm:t>
    </dgm:pt>
    <dgm:pt modelId="{25D09858-EF02-4E2D-9543-A12B38813200}" type="sibTrans" cxnId="{F43A8291-A036-426A-BAF5-02FFB1C61F1C}">
      <dgm:prSet/>
      <dgm:spPr/>
      <dgm:t>
        <a:bodyPr/>
        <a:lstStyle/>
        <a:p>
          <a:endParaRPr lang="en-US"/>
        </a:p>
      </dgm:t>
    </dgm:pt>
    <dgm:pt modelId="{F0DFD3A6-7EAC-44F5-A25B-5A9B0083C22D}">
      <dgm:prSet/>
      <dgm:spPr/>
      <dgm:t>
        <a:bodyPr/>
        <a:lstStyle/>
        <a:p>
          <a:r>
            <a:rPr lang="en-GB"/>
            <a:t>The flavour of the SM-EFT </a:t>
          </a:r>
          <a:endParaRPr lang="en-US"/>
        </a:p>
      </dgm:t>
    </dgm:pt>
    <dgm:pt modelId="{38E9D0A2-0782-4878-B77C-61D7117F50D2}" type="parTrans" cxnId="{D283BF8C-4E7D-4E7E-9020-4BDD85774C01}">
      <dgm:prSet/>
      <dgm:spPr/>
      <dgm:t>
        <a:bodyPr/>
        <a:lstStyle/>
        <a:p>
          <a:endParaRPr lang="en-US"/>
        </a:p>
      </dgm:t>
    </dgm:pt>
    <dgm:pt modelId="{3C3B6808-4071-4BB7-A28A-5832E2180CED}" type="sibTrans" cxnId="{D283BF8C-4E7D-4E7E-9020-4BDD85774C01}">
      <dgm:prSet/>
      <dgm:spPr/>
      <dgm:t>
        <a:bodyPr/>
        <a:lstStyle/>
        <a:p>
          <a:endParaRPr lang="en-US"/>
        </a:p>
      </dgm:t>
    </dgm:pt>
    <dgm:pt modelId="{EA5FA3C8-C6F1-4341-9084-B8161863723F}">
      <dgm:prSet/>
      <dgm:spPr/>
      <dgm:t>
        <a:bodyPr/>
        <a:lstStyle/>
        <a:p>
          <a:r>
            <a:rPr lang="en-GB"/>
            <a:t>NP-sensitive flavour transitions </a:t>
          </a:r>
          <a:endParaRPr lang="en-US"/>
        </a:p>
      </dgm:t>
    </dgm:pt>
    <dgm:pt modelId="{C953CD9A-22B5-4F6D-A1FE-A8C1918FF482}" type="parTrans" cxnId="{67975500-1B8C-4DAA-B769-5498DD0A901E}">
      <dgm:prSet/>
      <dgm:spPr/>
      <dgm:t>
        <a:bodyPr/>
        <a:lstStyle/>
        <a:p>
          <a:endParaRPr lang="en-US"/>
        </a:p>
      </dgm:t>
    </dgm:pt>
    <dgm:pt modelId="{9E99C709-F6FF-451E-880E-D3E1BDCA253B}" type="sibTrans" cxnId="{67975500-1B8C-4DAA-B769-5498DD0A901E}">
      <dgm:prSet/>
      <dgm:spPr/>
      <dgm:t>
        <a:bodyPr/>
        <a:lstStyle/>
        <a:p>
          <a:endParaRPr lang="en-US"/>
        </a:p>
      </dgm:t>
    </dgm:pt>
    <dgm:pt modelId="{3F7819CD-A0A6-4F3D-B8FA-6584D3F94532}">
      <dgm:prSet/>
      <dgm:spPr/>
      <dgm:t>
        <a:bodyPr/>
        <a:lstStyle/>
        <a:p>
          <a:r>
            <a:rPr lang="en-GB"/>
            <a:t>A closer look to FCNCs, LFU ratios &amp; EDMs</a:t>
          </a:r>
          <a:endParaRPr lang="en-US"/>
        </a:p>
      </dgm:t>
    </dgm:pt>
    <dgm:pt modelId="{DEB43401-5739-4567-B009-82B17446A20A}" type="parTrans" cxnId="{50238847-3BB4-488C-8B8C-5D29A0ABA4EF}">
      <dgm:prSet/>
      <dgm:spPr/>
      <dgm:t>
        <a:bodyPr/>
        <a:lstStyle/>
        <a:p>
          <a:endParaRPr lang="en-US"/>
        </a:p>
      </dgm:t>
    </dgm:pt>
    <dgm:pt modelId="{CE482F6F-111C-4BE8-883B-8D683E68E6F5}" type="sibTrans" cxnId="{50238847-3BB4-488C-8B8C-5D29A0ABA4EF}">
      <dgm:prSet/>
      <dgm:spPr/>
      <dgm:t>
        <a:bodyPr/>
        <a:lstStyle/>
        <a:p>
          <a:endParaRPr lang="en-US"/>
        </a:p>
      </dgm:t>
    </dgm:pt>
    <dgm:pt modelId="{DA87ED5F-BA36-4D04-8F7E-56946052BBDD}">
      <dgm:prSet/>
      <dgm:spPr/>
      <dgm:t>
        <a:bodyPr/>
        <a:lstStyle/>
        <a:p>
          <a:r>
            <a:rPr lang="en-GB" dirty="0"/>
            <a:t>Part III: Where we are &amp; where we could go</a:t>
          </a:r>
          <a:endParaRPr lang="en-US" dirty="0"/>
        </a:p>
      </dgm:t>
    </dgm:pt>
    <dgm:pt modelId="{F0870AD3-69AC-4E49-AC90-4160A42977B2}" type="parTrans" cxnId="{C3ACBD6D-C8E5-49FC-A771-3D1CBA4EB45B}">
      <dgm:prSet/>
      <dgm:spPr/>
      <dgm:t>
        <a:bodyPr/>
        <a:lstStyle/>
        <a:p>
          <a:endParaRPr lang="en-US"/>
        </a:p>
      </dgm:t>
    </dgm:pt>
    <dgm:pt modelId="{3BD0333D-CA1B-43C8-BCD4-EA7657834E16}" type="sibTrans" cxnId="{C3ACBD6D-C8E5-49FC-A771-3D1CBA4EB45B}">
      <dgm:prSet/>
      <dgm:spPr/>
      <dgm:t>
        <a:bodyPr/>
        <a:lstStyle/>
        <a:p>
          <a:endParaRPr lang="en-US"/>
        </a:p>
      </dgm:t>
    </dgm:pt>
    <dgm:pt modelId="{56E10017-F84C-4183-8CE3-AE30B13FD189}">
      <dgm:prSet/>
      <dgm:spPr/>
      <dgm:t>
        <a:bodyPr/>
        <a:lstStyle/>
        <a:p>
          <a:r>
            <a:rPr lang="en-GB"/>
            <a:t>Generic bounds on NP scales</a:t>
          </a:r>
          <a:endParaRPr lang="en-US"/>
        </a:p>
      </dgm:t>
    </dgm:pt>
    <dgm:pt modelId="{27A9F4F9-3D62-4D47-9413-BEBEE0BE8658}" type="parTrans" cxnId="{D1E54789-56B4-459B-A844-A182C61726D4}">
      <dgm:prSet/>
      <dgm:spPr/>
      <dgm:t>
        <a:bodyPr/>
        <a:lstStyle/>
        <a:p>
          <a:endParaRPr lang="en-US"/>
        </a:p>
      </dgm:t>
    </dgm:pt>
    <dgm:pt modelId="{987A96FA-1189-442B-93F8-F23C78C6AD71}" type="sibTrans" cxnId="{D1E54789-56B4-459B-A844-A182C61726D4}">
      <dgm:prSet/>
      <dgm:spPr/>
      <dgm:t>
        <a:bodyPr/>
        <a:lstStyle/>
        <a:p>
          <a:endParaRPr lang="en-US"/>
        </a:p>
      </dgm:t>
    </dgm:pt>
    <dgm:pt modelId="{1C49B9DC-3B0A-4F26-A57A-B3992BD4B9CA}">
      <dgm:prSet/>
      <dgm:spPr/>
      <dgm:t>
        <a:bodyPr/>
        <a:lstStyle/>
        <a:p>
          <a:r>
            <a:rPr lang="en-GB"/>
            <a:t>Bounds under motivated flavour assumptions </a:t>
          </a:r>
          <a:endParaRPr lang="en-US"/>
        </a:p>
      </dgm:t>
    </dgm:pt>
    <dgm:pt modelId="{28D364B0-764C-4044-9A94-B7013232655D}" type="parTrans" cxnId="{76050CF1-4077-4E68-828D-4B72BFBBEC96}">
      <dgm:prSet/>
      <dgm:spPr/>
      <dgm:t>
        <a:bodyPr/>
        <a:lstStyle/>
        <a:p>
          <a:endParaRPr lang="en-US"/>
        </a:p>
      </dgm:t>
    </dgm:pt>
    <dgm:pt modelId="{EF293F61-40B0-4756-A821-6516F607E117}" type="sibTrans" cxnId="{76050CF1-4077-4E68-828D-4B72BFBBEC96}">
      <dgm:prSet/>
      <dgm:spPr/>
      <dgm:t>
        <a:bodyPr/>
        <a:lstStyle/>
        <a:p>
          <a:endParaRPr lang="en-US"/>
        </a:p>
      </dgm:t>
    </dgm:pt>
    <dgm:pt modelId="{F3EF8532-1D68-48D6-85D9-B2B2AF10AA44}">
      <dgm:prSet/>
      <dgm:spPr/>
      <dgm:t>
        <a:bodyPr/>
        <a:lstStyle/>
        <a:p>
          <a:r>
            <a:rPr lang="en-GB"/>
            <a:t>An explicit example of flavour-EW interplay </a:t>
          </a:r>
          <a:endParaRPr lang="en-US"/>
        </a:p>
      </dgm:t>
    </dgm:pt>
    <dgm:pt modelId="{DC37A0D4-B61E-44E2-9D96-2F79CAB55F84}" type="parTrans" cxnId="{88AF3C58-2077-4C87-AC51-0D0D149D2313}">
      <dgm:prSet/>
      <dgm:spPr/>
      <dgm:t>
        <a:bodyPr/>
        <a:lstStyle/>
        <a:p>
          <a:endParaRPr lang="en-US"/>
        </a:p>
      </dgm:t>
    </dgm:pt>
    <dgm:pt modelId="{FF69D3A7-1CB2-4427-A1DD-75783D7E173F}" type="sibTrans" cxnId="{88AF3C58-2077-4C87-AC51-0D0D149D2313}">
      <dgm:prSet/>
      <dgm:spPr/>
      <dgm:t>
        <a:bodyPr/>
        <a:lstStyle/>
        <a:p>
          <a:endParaRPr lang="en-US"/>
        </a:p>
      </dgm:t>
    </dgm:pt>
    <dgm:pt modelId="{E23C39C5-F31E-8843-9C52-FA6D9F63DE16}" type="pres">
      <dgm:prSet presAssocID="{325ABEE2-2206-453C-BCE6-67A67CCBE1C6}" presName="linear" presStyleCnt="0">
        <dgm:presLayoutVars>
          <dgm:animLvl val="lvl"/>
          <dgm:resizeHandles val="exact"/>
        </dgm:presLayoutVars>
      </dgm:prSet>
      <dgm:spPr/>
    </dgm:pt>
    <dgm:pt modelId="{DCF13086-4584-A44E-9F51-AC5E053CFC5B}" type="pres">
      <dgm:prSet presAssocID="{941F8551-D9AD-4E12-A647-DDCF6AFE52E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1DFBB5-4DF6-7344-87C7-56C2F03C4F7C}" type="pres">
      <dgm:prSet presAssocID="{941F8551-D9AD-4E12-A647-DDCF6AFE52E5}" presName="childText" presStyleLbl="revTx" presStyleIdx="0" presStyleCnt="3">
        <dgm:presLayoutVars>
          <dgm:bulletEnabled val="1"/>
        </dgm:presLayoutVars>
      </dgm:prSet>
      <dgm:spPr/>
    </dgm:pt>
    <dgm:pt modelId="{DC29A793-0453-354B-8C2F-56399FE18BB4}" type="pres">
      <dgm:prSet presAssocID="{796DED15-13C7-4AA6-9F00-7990B7D7C4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D8941A-091C-154E-9E42-266518911335}" type="pres">
      <dgm:prSet presAssocID="{796DED15-13C7-4AA6-9F00-7990B7D7C4A6}" presName="childText" presStyleLbl="revTx" presStyleIdx="1" presStyleCnt="3">
        <dgm:presLayoutVars>
          <dgm:bulletEnabled val="1"/>
        </dgm:presLayoutVars>
      </dgm:prSet>
      <dgm:spPr/>
    </dgm:pt>
    <dgm:pt modelId="{938F802E-6BFA-334A-979C-199EF1E547C4}" type="pres">
      <dgm:prSet presAssocID="{DA87ED5F-BA36-4D04-8F7E-56946052BB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404D73B-9B6D-1542-A921-B44653E29751}" type="pres">
      <dgm:prSet presAssocID="{DA87ED5F-BA36-4D04-8F7E-56946052BBD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DA70600-D4C4-7B42-81A4-3E3BB83E3F7D}" type="presOf" srcId="{F0DFD3A6-7EAC-44F5-A25B-5A9B0083C22D}" destId="{1BD8941A-091C-154E-9E42-266518911335}" srcOrd="0" destOrd="0" presId="urn:microsoft.com/office/officeart/2005/8/layout/vList2"/>
    <dgm:cxn modelId="{67975500-1B8C-4DAA-B769-5498DD0A901E}" srcId="{796DED15-13C7-4AA6-9F00-7990B7D7C4A6}" destId="{EA5FA3C8-C6F1-4341-9084-B8161863723F}" srcOrd="1" destOrd="0" parTransId="{C953CD9A-22B5-4F6D-A1FE-A8C1918FF482}" sibTransId="{9E99C709-F6FF-451E-880E-D3E1BDCA253B}"/>
    <dgm:cxn modelId="{6EA42E08-9256-5645-8361-FFEB359DFB71}" type="presOf" srcId="{1C49B9DC-3B0A-4F26-A57A-B3992BD4B9CA}" destId="{C404D73B-9B6D-1542-A921-B44653E29751}" srcOrd="0" destOrd="1" presId="urn:microsoft.com/office/officeart/2005/8/layout/vList2"/>
    <dgm:cxn modelId="{5FFEC813-DBB2-6B41-8D8A-EB76595D9087}" type="presOf" srcId="{DA87ED5F-BA36-4D04-8F7E-56946052BBDD}" destId="{938F802E-6BFA-334A-979C-199EF1E547C4}" srcOrd="0" destOrd="0" presId="urn:microsoft.com/office/officeart/2005/8/layout/vList2"/>
    <dgm:cxn modelId="{7E65D51E-560E-EA4F-AE5B-11EFE5D0F7D4}" type="presOf" srcId="{A54618B8-F7D8-4FE3-99DC-2875F436F569}" destId="{151DFBB5-4DF6-7344-87C7-56C2F03C4F7C}" srcOrd="0" destOrd="1" presId="urn:microsoft.com/office/officeart/2005/8/layout/vList2"/>
    <dgm:cxn modelId="{04D49625-9767-2748-97FE-9FE0FD890C7A}" type="presOf" srcId="{95B3EEFF-A31B-47C5-8D26-E2FB4D8E56BF}" destId="{151DFBB5-4DF6-7344-87C7-56C2F03C4F7C}" srcOrd="0" destOrd="0" presId="urn:microsoft.com/office/officeart/2005/8/layout/vList2"/>
    <dgm:cxn modelId="{EE6D473C-CA76-4F95-A33E-4B89D4888640}" srcId="{941F8551-D9AD-4E12-A647-DDCF6AFE52E5}" destId="{A54618B8-F7D8-4FE3-99DC-2875F436F569}" srcOrd="1" destOrd="0" parTransId="{F67FA55C-46BA-4FEB-9D68-2111D42F4B8B}" sibTransId="{E8E383EC-3C80-414B-AD36-8EE090D15E01}"/>
    <dgm:cxn modelId="{50238847-3BB4-488C-8B8C-5D29A0ABA4EF}" srcId="{796DED15-13C7-4AA6-9F00-7990B7D7C4A6}" destId="{3F7819CD-A0A6-4F3D-B8FA-6584D3F94532}" srcOrd="2" destOrd="0" parTransId="{DEB43401-5739-4567-B009-82B17446A20A}" sibTransId="{CE482F6F-111C-4BE8-883B-8D683E68E6F5}"/>
    <dgm:cxn modelId="{A73C5E52-8253-9E4B-9FC4-B9B525D54242}" type="presOf" srcId="{3F7819CD-A0A6-4F3D-B8FA-6584D3F94532}" destId="{1BD8941A-091C-154E-9E42-266518911335}" srcOrd="0" destOrd="2" presId="urn:microsoft.com/office/officeart/2005/8/layout/vList2"/>
    <dgm:cxn modelId="{06EB2653-956E-434D-9A38-312C4D9EEBF6}" type="presOf" srcId="{796DED15-13C7-4AA6-9F00-7990B7D7C4A6}" destId="{DC29A793-0453-354B-8C2F-56399FE18BB4}" srcOrd="0" destOrd="0" presId="urn:microsoft.com/office/officeart/2005/8/layout/vList2"/>
    <dgm:cxn modelId="{88AF3C58-2077-4C87-AC51-0D0D149D2313}" srcId="{DA87ED5F-BA36-4D04-8F7E-56946052BBDD}" destId="{F3EF8532-1D68-48D6-85D9-B2B2AF10AA44}" srcOrd="2" destOrd="0" parTransId="{DC37A0D4-B61E-44E2-9D96-2F79CAB55F84}" sibTransId="{FF69D3A7-1CB2-4427-A1DD-75783D7E173F}"/>
    <dgm:cxn modelId="{C3ACBD6D-C8E5-49FC-A771-3D1CBA4EB45B}" srcId="{325ABEE2-2206-453C-BCE6-67A67CCBE1C6}" destId="{DA87ED5F-BA36-4D04-8F7E-56946052BBDD}" srcOrd="2" destOrd="0" parTransId="{F0870AD3-69AC-4E49-AC90-4160A42977B2}" sibTransId="{3BD0333D-CA1B-43C8-BCD4-EA7657834E16}"/>
    <dgm:cxn modelId="{5D60BB84-D696-2E47-9FE1-B85CCE40FDEB}" type="presOf" srcId="{F3EF8532-1D68-48D6-85D9-B2B2AF10AA44}" destId="{C404D73B-9B6D-1542-A921-B44653E29751}" srcOrd="0" destOrd="2" presId="urn:microsoft.com/office/officeart/2005/8/layout/vList2"/>
    <dgm:cxn modelId="{D1E54789-56B4-459B-A844-A182C61726D4}" srcId="{DA87ED5F-BA36-4D04-8F7E-56946052BBDD}" destId="{56E10017-F84C-4183-8CE3-AE30B13FD189}" srcOrd="0" destOrd="0" parTransId="{27A9F4F9-3D62-4D47-9413-BEBEE0BE8658}" sibTransId="{987A96FA-1189-442B-93F8-F23C78C6AD71}"/>
    <dgm:cxn modelId="{D283BF8C-4E7D-4E7E-9020-4BDD85774C01}" srcId="{796DED15-13C7-4AA6-9F00-7990B7D7C4A6}" destId="{F0DFD3A6-7EAC-44F5-A25B-5A9B0083C22D}" srcOrd="0" destOrd="0" parTransId="{38E9D0A2-0782-4878-B77C-61D7117F50D2}" sibTransId="{3C3B6808-4071-4BB7-A28A-5832E2180CED}"/>
    <dgm:cxn modelId="{69EB358E-0913-244D-B913-F06C269A9264}" type="presOf" srcId="{941F8551-D9AD-4E12-A647-DDCF6AFE52E5}" destId="{DCF13086-4584-A44E-9F51-AC5E053CFC5B}" srcOrd="0" destOrd="0" presId="urn:microsoft.com/office/officeart/2005/8/layout/vList2"/>
    <dgm:cxn modelId="{F43A8291-A036-426A-BAF5-02FFB1C61F1C}" srcId="{325ABEE2-2206-453C-BCE6-67A67CCBE1C6}" destId="{796DED15-13C7-4AA6-9F00-7990B7D7C4A6}" srcOrd="1" destOrd="0" parTransId="{C8D4CC0D-33B9-43B0-A8D2-7C59AEBBEE21}" sibTransId="{25D09858-EF02-4E2D-9543-A12B38813200}"/>
    <dgm:cxn modelId="{1BFB389D-68F8-4CDC-9E46-39945F91AC24}" srcId="{941F8551-D9AD-4E12-A647-DDCF6AFE52E5}" destId="{95B3EEFF-A31B-47C5-8D26-E2FB4D8E56BF}" srcOrd="0" destOrd="0" parTransId="{63FDD59A-76A3-4059-B2EC-610655506CCF}" sibTransId="{67FD997F-4DED-448F-8CDF-D00717B399E3}"/>
    <dgm:cxn modelId="{D56DFDA8-36F3-B044-A51C-BF9D457D5D7F}" type="presOf" srcId="{56E10017-F84C-4183-8CE3-AE30B13FD189}" destId="{C404D73B-9B6D-1542-A921-B44653E29751}" srcOrd="0" destOrd="0" presId="urn:microsoft.com/office/officeart/2005/8/layout/vList2"/>
    <dgm:cxn modelId="{08E9C4D4-B964-8440-ABE3-87B75654463A}" type="presOf" srcId="{EA5FA3C8-C6F1-4341-9084-B8161863723F}" destId="{1BD8941A-091C-154E-9E42-266518911335}" srcOrd="0" destOrd="1" presId="urn:microsoft.com/office/officeart/2005/8/layout/vList2"/>
    <dgm:cxn modelId="{A6F14BDE-E2C8-F542-AF51-A2153685ECC2}" type="presOf" srcId="{325ABEE2-2206-453C-BCE6-67A67CCBE1C6}" destId="{E23C39C5-F31E-8843-9C52-FA6D9F63DE16}" srcOrd="0" destOrd="0" presId="urn:microsoft.com/office/officeart/2005/8/layout/vList2"/>
    <dgm:cxn modelId="{76050CF1-4077-4E68-828D-4B72BFBBEC96}" srcId="{DA87ED5F-BA36-4D04-8F7E-56946052BBDD}" destId="{1C49B9DC-3B0A-4F26-A57A-B3992BD4B9CA}" srcOrd="1" destOrd="0" parTransId="{28D364B0-764C-4044-9A94-B7013232655D}" sibTransId="{EF293F61-40B0-4756-A821-6516F607E117}"/>
    <dgm:cxn modelId="{DF55B8F5-87A7-4216-B9D2-943DC96B10EF}" srcId="{325ABEE2-2206-453C-BCE6-67A67CCBE1C6}" destId="{941F8551-D9AD-4E12-A647-DDCF6AFE52E5}" srcOrd="0" destOrd="0" parTransId="{334829D1-8EFF-4729-B2BD-CF18911ABDAF}" sibTransId="{23E68B0C-2F57-4095-A6B7-33D0E2DF7B5E}"/>
    <dgm:cxn modelId="{B4A3981B-F55C-3549-B100-0C7E90F0D5C8}" type="presParOf" srcId="{E23C39C5-F31E-8843-9C52-FA6D9F63DE16}" destId="{DCF13086-4584-A44E-9F51-AC5E053CFC5B}" srcOrd="0" destOrd="0" presId="urn:microsoft.com/office/officeart/2005/8/layout/vList2"/>
    <dgm:cxn modelId="{C55EF553-187A-1E4E-BBBB-904874A86FB2}" type="presParOf" srcId="{E23C39C5-F31E-8843-9C52-FA6D9F63DE16}" destId="{151DFBB5-4DF6-7344-87C7-56C2F03C4F7C}" srcOrd="1" destOrd="0" presId="urn:microsoft.com/office/officeart/2005/8/layout/vList2"/>
    <dgm:cxn modelId="{8B10F3F7-FCF4-4246-B754-D10DC4B11272}" type="presParOf" srcId="{E23C39C5-F31E-8843-9C52-FA6D9F63DE16}" destId="{DC29A793-0453-354B-8C2F-56399FE18BB4}" srcOrd="2" destOrd="0" presId="urn:microsoft.com/office/officeart/2005/8/layout/vList2"/>
    <dgm:cxn modelId="{E2375AA0-758C-C34E-A832-9BB41AB5ABB7}" type="presParOf" srcId="{E23C39C5-F31E-8843-9C52-FA6D9F63DE16}" destId="{1BD8941A-091C-154E-9E42-266518911335}" srcOrd="3" destOrd="0" presId="urn:microsoft.com/office/officeart/2005/8/layout/vList2"/>
    <dgm:cxn modelId="{6870406B-7574-E84D-AFC0-A45E75614759}" type="presParOf" srcId="{E23C39C5-F31E-8843-9C52-FA6D9F63DE16}" destId="{938F802E-6BFA-334A-979C-199EF1E547C4}" srcOrd="4" destOrd="0" presId="urn:microsoft.com/office/officeart/2005/8/layout/vList2"/>
    <dgm:cxn modelId="{02F8E37A-9C2F-FD44-B897-15FA0A9EB30E}" type="presParOf" srcId="{E23C39C5-F31E-8843-9C52-FA6D9F63DE16}" destId="{C404D73B-9B6D-1542-A921-B44653E2975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13086-4584-A44E-9F51-AC5E053CFC5B}">
      <dsp:nvSpPr>
        <dsp:cNvPr id="0" name=""/>
        <dsp:cNvSpPr/>
      </dsp:nvSpPr>
      <dsp:spPr>
        <a:xfrm>
          <a:off x="0" y="41328"/>
          <a:ext cx="689385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Part I: The open questions</a:t>
          </a:r>
          <a:endParaRPr lang="en-US" sz="2800" kern="1200"/>
        </a:p>
      </dsp:txBody>
      <dsp:txXfrm>
        <a:off x="32784" y="74112"/>
        <a:ext cx="6828291" cy="606012"/>
      </dsp:txXfrm>
    </dsp:sp>
    <dsp:sp modelId="{151DFBB5-4DF6-7344-87C7-56C2F03C4F7C}">
      <dsp:nvSpPr>
        <dsp:cNvPr id="0" name=""/>
        <dsp:cNvSpPr/>
      </dsp:nvSpPr>
      <dsp:spPr>
        <a:xfrm>
          <a:off x="0" y="712908"/>
          <a:ext cx="6893859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8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The SM flavour puzzle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The NP flavour puzzle </a:t>
          </a:r>
          <a:endParaRPr lang="en-US" sz="2200" kern="1200"/>
        </a:p>
      </dsp:txBody>
      <dsp:txXfrm>
        <a:off x="0" y="712908"/>
        <a:ext cx="6893859" cy="753480"/>
      </dsp:txXfrm>
    </dsp:sp>
    <dsp:sp modelId="{DC29A793-0453-354B-8C2F-56399FE18BB4}">
      <dsp:nvSpPr>
        <dsp:cNvPr id="0" name=""/>
        <dsp:cNvSpPr/>
      </dsp:nvSpPr>
      <dsp:spPr>
        <a:xfrm>
          <a:off x="0" y="1466388"/>
          <a:ext cx="689385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Part II: How to address them</a:t>
          </a:r>
          <a:endParaRPr lang="en-US" sz="2800" kern="1200" dirty="0"/>
        </a:p>
      </dsp:txBody>
      <dsp:txXfrm>
        <a:off x="32784" y="1499172"/>
        <a:ext cx="6828291" cy="606012"/>
      </dsp:txXfrm>
    </dsp:sp>
    <dsp:sp modelId="{1BD8941A-091C-154E-9E42-266518911335}">
      <dsp:nvSpPr>
        <dsp:cNvPr id="0" name=""/>
        <dsp:cNvSpPr/>
      </dsp:nvSpPr>
      <dsp:spPr>
        <a:xfrm>
          <a:off x="0" y="2137968"/>
          <a:ext cx="6893859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8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The flavour of the SM-EFT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NP-sensitive flavour transitions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A closer look to FCNCs, LFU ratios &amp; EDMs</a:t>
          </a:r>
          <a:endParaRPr lang="en-US" sz="2200" kern="1200"/>
        </a:p>
      </dsp:txBody>
      <dsp:txXfrm>
        <a:off x="0" y="2137968"/>
        <a:ext cx="6893859" cy="1130220"/>
      </dsp:txXfrm>
    </dsp:sp>
    <dsp:sp modelId="{938F802E-6BFA-334A-979C-199EF1E547C4}">
      <dsp:nvSpPr>
        <dsp:cNvPr id="0" name=""/>
        <dsp:cNvSpPr/>
      </dsp:nvSpPr>
      <dsp:spPr>
        <a:xfrm>
          <a:off x="0" y="3268189"/>
          <a:ext cx="689385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Part III: Where we are &amp; where we could go</a:t>
          </a:r>
          <a:endParaRPr lang="en-US" sz="2800" kern="1200" dirty="0"/>
        </a:p>
      </dsp:txBody>
      <dsp:txXfrm>
        <a:off x="32784" y="3300973"/>
        <a:ext cx="6828291" cy="606012"/>
      </dsp:txXfrm>
    </dsp:sp>
    <dsp:sp modelId="{C404D73B-9B6D-1542-A921-B44653E29751}">
      <dsp:nvSpPr>
        <dsp:cNvPr id="0" name=""/>
        <dsp:cNvSpPr/>
      </dsp:nvSpPr>
      <dsp:spPr>
        <a:xfrm>
          <a:off x="0" y="3939769"/>
          <a:ext cx="6893859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8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Generic bounds on NP scales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Bounds under motivated flavour assumptions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An explicit example of flavour-EW interplay </a:t>
          </a:r>
          <a:endParaRPr lang="en-US" sz="2200" kern="1200"/>
        </a:p>
      </dsp:txBody>
      <dsp:txXfrm>
        <a:off x="0" y="3939769"/>
        <a:ext cx="6893859" cy="113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697F2-D281-6F4E-AB2A-00FA4CAB8051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81A20-C3AE-6C4B-AFA2-7254082BB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7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46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474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208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08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0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24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279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35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45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38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9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98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B1C68BDF-4019-E336-8979-333E15CC7FB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8950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7651B08D-1686-B22C-F25F-FC4D0A1540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T" altLang="en-IT"/>
          </a:p>
        </p:txBody>
      </p:sp>
    </p:spTree>
    <p:extLst>
      <p:ext uri="{BB962C8B-B14F-4D97-AF65-F5344CB8AC3E}">
        <p14:creationId xmlns:p14="http://schemas.microsoft.com/office/powerpoint/2010/main" val="2253598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B1C68BDF-4019-E336-8979-333E15CC7FB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8950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7651B08D-1686-B22C-F25F-FC4D0A1540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T" altLang="en-IT"/>
          </a:p>
        </p:txBody>
      </p:sp>
    </p:spTree>
    <p:extLst>
      <p:ext uri="{BB962C8B-B14F-4D97-AF65-F5344CB8AC3E}">
        <p14:creationId xmlns:p14="http://schemas.microsoft.com/office/powerpoint/2010/main" val="1611296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B1C68BDF-4019-E336-8979-333E15CC7FB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8950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7651B08D-1686-B22C-F25F-FC4D0A1540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T" altLang="en-IT"/>
          </a:p>
        </p:txBody>
      </p:sp>
    </p:spTree>
    <p:extLst>
      <p:ext uri="{BB962C8B-B14F-4D97-AF65-F5344CB8AC3E}">
        <p14:creationId xmlns:p14="http://schemas.microsoft.com/office/powerpoint/2010/main" val="549679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530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8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6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30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0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D1D56D-ECDC-3E4A-96A1-6C5CC81EA5E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02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D1D56D-ECDC-3E4A-96A1-6C5CC81EA5E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52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D1D56D-ECDC-3E4A-96A1-6C5CC81EA5E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65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16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95033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24390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11778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020" y="980728"/>
            <a:ext cx="579698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Quo Vadis High Energy Particle Physics ?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65A80-0F57-5B4F-BE8A-6A68EE5F4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8CAE5370-0C91-C6D5-2E53-2CF5925F2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9020" y="53874"/>
            <a:ext cx="104203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B7ABC6-8ED1-211D-81AB-16C324AEA45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312024" y="980728"/>
            <a:ext cx="5580956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995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Quo Vadis High Energy Particle Physics ?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CA36-6033-1F4E-91EA-D5B9C8176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B2358561-F5F0-775F-AABF-4BF26D7DA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9020" y="53874"/>
            <a:ext cx="104203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80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35920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55145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94982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65013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Quo Vadis High Energy Particle Physics ?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BCA36-6033-1F4E-91EA-D5B9C8176D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3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11451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1537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077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Flavour WG : Community meeting 6th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8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62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rchimedes_lever.png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F4D32A-37B0-7FCF-5CDA-93BAB6E35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99F23F-34F2-3873-4042-B348A4B836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testo, schermata, logo, Carattere&#10;&#10;Descrizione generata automaticamente">
            <a:extLst>
              <a:ext uri="{FF2B5EF4-FFF2-40B4-BE49-F238E27FC236}">
                <a16:creationId xmlns:a16="http://schemas.microsoft.com/office/drawing/2014/main" id="{3C85681B-4351-ACEE-7F40-6EE3475B72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A1E599-217A-1A22-EBE1-D3742A4DE9CF}"/>
              </a:ext>
            </a:extLst>
          </p:cNvPr>
          <p:cNvSpPr txBox="1"/>
          <p:nvPr/>
        </p:nvSpPr>
        <p:spPr>
          <a:xfrm>
            <a:off x="646670" y="2717353"/>
            <a:ext cx="850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77"/>
              </a:rPr>
              <a:t>Status and open questions in flavour physics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5B5C3E-9E27-045B-01EB-06CE76D77327}"/>
              </a:ext>
            </a:extLst>
          </p:cNvPr>
          <p:cNvSpPr txBox="1"/>
          <p:nvPr/>
        </p:nvSpPr>
        <p:spPr>
          <a:xfrm>
            <a:off x="646670" y="4082693"/>
            <a:ext cx="614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Lato" panose="020F0502020204030203" pitchFamily="34" charset="77"/>
              </a:rPr>
              <a:t>Gino Isidori (University of </a:t>
            </a:r>
            <a:r>
              <a:rPr lang="it-IT" sz="3200" dirty="0" err="1">
                <a:solidFill>
                  <a:schemeClr val="bg1"/>
                </a:solidFill>
                <a:latin typeface="Lato" panose="020F0502020204030203" pitchFamily="34" charset="77"/>
              </a:rPr>
              <a:t>Zürich</a:t>
            </a:r>
            <a:r>
              <a:rPr lang="it-IT" sz="3200">
                <a:solidFill>
                  <a:schemeClr val="bg1"/>
                </a:solidFill>
                <a:latin typeface="Lato" panose="020F0502020204030203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76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5994F-69EE-8986-4A0A-203AD1C92A8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C3BEC888-2F13-15F8-95F5-CD11DD756B75}"/>
              </a:ext>
            </a:extLst>
          </p:cNvPr>
          <p:cNvSpPr txBox="1">
            <a:spLocks noChangeArrowheads="1"/>
          </p:cNvSpPr>
          <p:nvPr/>
        </p:nvSpPr>
        <p:spPr>
          <a:xfrm>
            <a:off x="134478" y="71982"/>
            <a:ext cx="8204644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questions: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NP flavour puzzle</a:t>
            </a:r>
          </a:p>
        </p:txBody>
      </p: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BAC1C687-0F91-1B9D-EFE1-607DD65016A5}"/>
              </a:ext>
            </a:extLst>
          </p:cNvPr>
          <p:cNvSpPr txBox="1">
            <a:spLocks/>
          </p:cNvSpPr>
          <p:nvPr/>
        </p:nvSpPr>
        <p:spPr bwMode="auto">
          <a:xfrm>
            <a:off x="1736703" y="710188"/>
            <a:ext cx="8440967" cy="85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Two possible interpretations of the strong bounds on effective </a:t>
            </a:r>
            <a:r>
              <a:rPr lang="en-US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ew </a:t>
            </a:r>
            <a:r>
              <a:rPr lang="en-US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hysics scales from CP-violating &amp; flavor-changing processes  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Line 22">
            <a:extLst>
              <a:ext uri="{FF2B5EF4-FFF2-40B4-BE49-F238E27FC236}">
                <a16:creationId xmlns:a16="http://schemas.microsoft.com/office/drawing/2014/main" id="{1CBEB300-04FF-3512-0637-AB47172429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3595" y="1599171"/>
            <a:ext cx="742958" cy="617642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C99A14A8-69BB-E0CD-D87C-F28E519CD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9712" y="1587713"/>
            <a:ext cx="629480" cy="617642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D2CC7C-AE8B-0FB0-2797-CB2863E37D46}"/>
              </a:ext>
            </a:extLst>
          </p:cNvPr>
          <p:cNvSpPr txBox="1"/>
          <p:nvPr/>
        </p:nvSpPr>
        <p:spPr>
          <a:xfrm>
            <a:off x="503226" y="3662093"/>
            <a:ext cx="3871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400">
                <a:cs typeface="Times New Roman" panose="02020603050405020304" pitchFamily="18" charset="0"/>
              </a:rPr>
              <a:t>NP scale must be very high</a:t>
            </a:r>
            <a:endParaRPr lang="en-GB" sz="240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DACA8C8-E105-17D2-0E20-05C25CEF5221}"/>
              </a:ext>
            </a:extLst>
          </p:cNvPr>
          <p:cNvSpPr txBox="1">
            <a:spLocks/>
          </p:cNvSpPr>
          <p:nvPr/>
        </p:nvSpPr>
        <p:spPr bwMode="auto">
          <a:xfrm>
            <a:off x="434631" y="4222656"/>
            <a:ext cx="4998760" cy="212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Problems: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400" kern="0">
                <a:solidFill>
                  <a:srgbClr val="0070C0"/>
                </a:solidFill>
                <a:cs typeface="Times New Roman" panose="02020603050405020304" pitchFamily="18" charset="0"/>
              </a:rPr>
              <a:t>We do not understand why the Yukawa </a:t>
            </a:r>
            <a:r>
              <a:rPr lang="en-US" sz="2400" kern="0" err="1">
                <a:solidFill>
                  <a:srgbClr val="0070C0"/>
                </a:solidFill>
                <a:cs typeface="Times New Roman" panose="02020603050405020304" pitchFamily="18" charset="0"/>
              </a:rPr>
              <a:t>coupl</a:t>
            </a:r>
            <a:r>
              <a:rPr lang="en-US" sz="2400" kern="0">
                <a:solidFill>
                  <a:srgbClr val="0070C0"/>
                </a:solidFill>
                <a:cs typeface="Times New Roman" panose="02020603050405020304" pitchFamily="18" charset="0"/>
              </a:rPr>
              <a:t>. are hierarchical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400" kern="0">
                <a:solidFill>
                  <a:srgbClr val="0070C0"/>
                </a:solidFill>
                <a:cs typeface="Times New Roman" panose="02020603050405020304" pitchFamily="18" charset="0"/>
              </a:rPr>
              <a:t>Huge tuning problem in the Higgs potential (</a:t>
            </a:r>
            <a:r>
              <a:rPr lang="en-US" sz="2400" i="1" kern="0">
                <a:solidFill>
                  <a:srgbClr val="0070C0"/>
                </a:solidFill>
                <a:cs typeface="Times New Roman" panose="02020603050405020304" pitchFamily="18" charset="0"/>
              </a:rPr>
              <a:t>EW hierarchy problem</a:t>
            </a:r>
            <a:r>
              <a:rPr lang="en-US" sz="2400" kern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Line 22">
            <a:extLst>
              <a:ext uri="{FF2B5EF4-FFF2-40B4-BE49-F238E27FC236}">
                <a16:creationId xmlns:a16="http://schemas.microsoft.com/office/drawing/2014/main" id="{245E17EE-2D4D-5B49-CB44-E1708080D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308" y="3283832"/>
            <a:ext cx="2839" cy="404765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94C3EB1-469C-5AEE-C9DD-B078957AD1FD}"/>
              </a:ext>
            </a:extLst>
          </p:cNvPr>
          <p:cNvSpPr txBox="1">
            <a:spLocks/>
          </p:cNvSpPr>
          <p:nvPr/>
        </p:nvSpPr>
        <p:spPr bwMode="auto">
          <a:xfrm>
            <a:off x="5969958" y="2409367"/>
            <a:ext cx="5916299" cy="87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Hypothesis: </a:t>
            </a:r>
            <a:r>
              <a:rPr lang="en-GB" altLang="en-IT" sz="2400">
                <a:solidFill>
                  <a:srgbClr val="00B050"/>
                </a:solidFill>
                <a:cs typeface="Times New Roman" panose="02020603050405020304" pitchFamily="18" charset="0"/>
              </a:rPr>
              <a:t>Light families </a:t>
            </a:r>
            <a:r>
              <a:rPr lang="en-GB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couple to NP (</a:t>
            </a:r>
            <a:r>
              <a:rPr lang="en-GB" altLang="en-IT" sz="200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at least to flavour non-universal NP</a:t>
            </a:r>
            <a:r>
              <a:rPr lang="en-GB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via </a:t>
            </a:r>
            <a:r>
              <a:rPr lang="en-GB" altLang="en-IT" sz="2400">
                <a:solidFill>
                  <a:srgbClr val="00B050"/>
                </a:solidFill>
                <a:cs typeface="Times New Roman" panose="02020603050405020304" pitchFamily="18" charset="0"/>
              </a:rPr>
              <a:t>small couplings </a:t>
            </a:r>
            <a:endParaRPr lang="en-GB" sz="2400" kern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40385-E24F-17F9-D0CF-33448143183D}"/>
              </a:ext>
            </a:extLst>
          </p:cNvPr>
          <p:cNvSpPr txBox="1"/>
          <p:nvPr/>
        </p:nvSpPr>
        <p:spPr>
          <a:xfrm>
            <a:off x="6547466" y="3661912"/>
            <a:ext cx="4405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400">
                <a:cs typeface="Times New Roman" panose="02020603050405020304" pitchFamily="18" charset="0"/>
              </a:rPr>
              <a:t>NP scale can be as low as few </a:t>
            </a:r>
            <a:r>
              <a:rPr lang="en-US" altLang="en-IT" sz="2400" err="1">
                <a:cs typeface="Times New Roman" panose="02020603050405020304" pitchFamily="18" charset="0"/>
              </a:rPr>
              <a:t>TeV</a:t>
            </a:r>
            <a:endParaRPr lang="en-GB" sz="2400"/>
          </a:p>
        </p:txBody>
      </p:sp>
      <p:sp>
        <p:nvSpPr>
          <p:cNvPr id="16" name="Line 22">
            <a:extLst>
              <a:ext uri="{FF2B5EF4-FFF2-40B4-BE49-F238E27FC236}">
                <a16:creationId xmlns:a16="http://schemas.microsoft.com/office/drawing/2014/main" id="{6C7915CE-7E11-3A10-CDA6-FE41D9498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8936" y="3283832"/>
            <a:ext cx="2839" cy="404765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81C620A-E111-EEF4-0E6E-39C1EDFE5190}"/>
              </a:ext>
            </a:extLst>
          </p:cNvPr>
          <p:cNvSpPr txBox="1">
            <a:spLocks/>
          </p:cNvSpPr>
          <p:nvPr/>
        </p:nvSpPr>
        <p:spPr bwMode="auto">
          <a:xfrm>
            <a:off x="6096000" y="4222656"/>
            <a:ext cx="5552661" cy="182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400">
                <a:solidFill>
                  <a:srgbClr val="00B050"/>
                </a:solidFill>
                <a:cs typeface="Times New Roman" panose="02020603050405020304" pitchFamily="18" charset="0"/>
              </a:rPr>
              <a:t>Virtues: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</a:pPr>
            <a:r>
              <a:rPr lang="en-US" sz="2400" kern="0">
                <a:solidFill>
                  <a:srgbClr val="0070C0"/>
                </a:solidFill>
                <a:cs typeface="Times New Roman" panose="02020603050405020304" pitchFamily="18" charset="0"/>
              </a:rPr>
              <a:t>We </a:t>
            </a:r>
            <a:r>
              <a:rPr lang="en-US" sz="2400" u="sng" kern="0">
                <a:solidFill>
                  <a:srgbClr val="0070C0"/>
                </a:solidFill>
                <a:cs typeface="Times New Roman" panose="02020603050405020304" pitchFamily="18" charset="0"/>
              </a:rPr>
              <a:t>do understand </a:t>
            </a:r>
            <a:r>
              <a:rPr lang="en-US" sz="2400" kern="0">
                <a:solidFill>
                  <a:srgbClr val="0070C0"/>
                </a:solidFill>
                <a:cs typeface="Times New Roman" panose="02020603050405020304" pitchFamily="18" charset="0"/>
              </a:rPr>
              <a:t>why the Yukawa couplings are hierarchical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</a:pPr>
            <a:r>
              <a:rPr lang="en-US" sz="2400" kern="0">
                <a:solidFill>
                  <a:srgbClr val="0070C0"/>
                </a:solidFill>
                <a:cs typeface="Times New Roman" panose="02020603050405020304" pitchFamily="18" charset="0"/>
              </a:rPr>
              <a:t>Reduced tuning in the Higgs potential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63D3B1C-E536-C0F6-7BE3-074302A741F6}"/>
              </a:ext>
            </a:extLst>
          </p:cNvPr>
          <p:cNvSpPr txBox="1">
            <a:spLocks/>
          </p:cNvSpPr>
          <p:nvPr/>
        </p:nvSpPr>
        <p:spPr bwMode="auto">
          <a:xfrm>
            <a:off x="434631" y="2413814"/>
            <a:ext cx="4352450" cy="8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Hypothesis: </a:t>
            </a:r>
            <a:r>
              <a:rPr lang="en-GB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NP “badly violates” flavour </a:t>
            </a:r>
            <a:r>
              <a:rPr lang="en-GB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[ </a:t>
            </a:r>
            <a:r>
              <a:rPr lang="en-GB" altLang="en-IT" sz="200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OK to assume C=O(1) </a:t>
            </a:r>
            <a:r>
              <a:rPr lang="en-GB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]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E6E0ADF-6749-BF25-C436-551954EC1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10</a:t>
            </a:fld>
            <a:endParaRPr lang="en-US" sz="140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16A67A8-813B-39C4-A4CD-48995A241B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2409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5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5994F-69EE-8986-4A0A-203AD1C92A8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C3BEC888-2F13-15F8-95F5-CD11DD756B75}"/>
              </a:ext>
            </a:extLst>
          </p:cNvPr>
          <p:cNvSpPr txBox="1">
            <a:spLocks noChangeArrowheads="1"/>
          </p:cNvSpPr>
          <p:nvPr/>
        </p:nvSpPr>
        <p:spPr>
          <a:xfrm>
            <a:off x="134478" y="71982"/>
            <a:ext cx="8204644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questions: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NP flavour puzzle</a:t>
            </a:r>
          </a:p>
        </p:txBody>
      </p: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BAC1C687-0F91-1B9D-EFE1-607DD65016A5}"/>
              </a:ext>
            </a:extLst>
          </p:cNvPr>
          <p:cNvSpPr txBox="1">
            <a:spLocks/>
          </p:cNvSpPr>
          <p:nvPr/>
        </p:nvSpPr>
        <p:spPr bwMode="auto">
          <a:xfrm>
            <a:off x="1736703" y="710188"/>
            <a:ext cx="8440967" cy="85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Two possible interpretations of the strong bounds on effective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ew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hysics scales from CP-violating &amp; flavor-changing processes  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C99A14A8-69BB-E0CD-D87C-F28E519CD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9712" y="1587713"/>
            <a:ext cx="629480" cy="617642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38B387E-CC9C-65E9-2AA2-5F78C65DAF83}"/>
              </a:ext>
            </a:extLst>
          </p:cNvPr>
          <p:cNvSpPr txBox="1">
            <a:spLocks/>
          </p:cNvSpPr>
          <p:nvPr/>
        </p:nvSpPr>
        <p:spPr bwMode="auto">
          <a:xfrm>
            <a:off x="457895" y="2765667"/>
            <a:ext cx="4499847" cy="317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en-IT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Caveats:</a:t>
            </a:r>
            <a:r>
              <a:rPr lang="en-GB" altLang="en-IT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GB" sz="2400" kern="0" dirty="0">
                <a:solidFill>
                  <a:srgbClr val="0070C0"/>
                </a:solidFill>
                <a:cs typeface="Times New Roman" panose="02020603050405020304" pitchFamily="18" charset="0"/>
              </a:rPr>
              <a:t>The couplings </a:t>
            </a:r>
            <a:r>
              <a:rPr lang="en-GB" sz="2400" u="sng" kern="0" dirty="0">
                <a:solidFill>
                  <a:srgbClr val="0070C0"/>
                </a:solidFill>
                <a:cs typeface="Times New Roman" panose="02020603050405020304" pitchFamily="18" charset="0"/>
              </a:rPr>
              <a:t>cannot be zero </a:t>
            </a:r>
            <a:r>
              <a:rPr lang="en-GB" sz="2400" kern="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sz="2000" kern="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Yukawa couplings provide a minimum benchmark…</a:t>
            </a:r>
            <a:r>
              <a:rPr lang="en-GB" sz="2000" kern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sz="2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>
                <a:solidFill>
                  <a:srgbClr val="C00000"/>
                </a:solidFill>
                <a:cs typeface="Times New Roman" panose="02020603050405020304" pitchFamily="18" charset="0"/>
              </a:rPr>
              <a:t>MFV</a:t>
            </a:r>
            <a:r>
              <a:rPr lang="en-GB" sz="2400" kern="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sz="24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CD551D3-9EC7-5CB6-C820-E79DD9876FD0}"/>
              </a:ext>
            </a:extLst>
          </p:cNvPr>
          <p:cNvSpPr txBox="1">
            <a:spLocks/>
          </p:cNvSpPr>
          <p:nvPr/>
        </p:nvSpPr>
        <p:spPr bwMode="auto">
          <a:xfrm>
            <a:off x="5969958" y="2409367"/>
            <a:ext cx="5916299" cy="87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Hypothesis: </a:t>
            </a:r>
            <a:r>
              <a:rPr lang="en-GB" altLang="en-IT" sz="2400">
                <a:solidFill>
                  <a:srgbClr val="00B050"/>
                </a:solidFill>
                <a:cs typeface="Times New Roman" panose="02020603050405020304" pitchFamily="18" charset="0"/>
              </a:rPr>
              <a:t>Light families </a:t>
            </a:r>
            <a:r>
              <a:rPr lang="en-GB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couple to NP (</a:t>
            </a:r>
            <a:r>
              <a:rPr lang="en-GB" altLang="en-IT" sz="200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at least to flavour non-universal NP</a:t>
            </a:r>
            <a:r>
              <a:rPr lang="en-GB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via </a:t>
            </a:r>
            <a:r>
              <a:rPr lang="en-GB" altLang="en-IT" sz="2400">
                <a:solidFill>
                  <a:srgbClr val="00B050"/>
                </a:solidFill>
                <a:cs typeface="Times New Roman" panose="02020603050405020304" pitchFamily="18" charset="0"/>
              </a:rPr>
              <a:t>small couplings </a:t>
            </a:r>
            <a:endParaRPr lang="en-GB" sz="2400" kern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20B494-CFBF-4E55-8815-EC3C379D3433}"/>
              </a:ext>
            </a:extLst>
          </p:cNvPr>
          <p:cNvSpPr txBox="1"/>
          <p:nvPr/>
        </p:nvSpPr>
        <p:spPr>
          <a:xfrm>
            <a:off x="6547466" y="3661912"/>
            <a:ext cx="4405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400">
                <a:cs typeface="Times New Roman" panose="02020603050405020304" pitchFamily="18" charset="0"/>
              </a:rPr>
              <a:t>NP scale can be as low as few </a:t>
            </a:r>
            <a:r>
              <a:rPr lang="en-US" altLang="en-IT" sz="2400" err="1">
                <a:cs typeface="Times New Roman" panose="02020603050405020304" pitchFamily="18" charset="0"/>
              </a:rPr>
              <a:t>TeV</a:t>
            </a:r>
            <a:endParaRPr lang="en-GB" sz="2400"/>
          </a:p>
        </p:txBody>
      </p:sp>
      <p:sp>
        <p:nvSpPr>
          <p:cNvPr id="19" name="Line 22">
            <a:extLst>
              <a:ext uri="{FF2B5EF4-FFF2-40B4-BE49-F238E27FC236}">
                <a16:creationId xmlns:a16="http://schemas.microsoft.com/office/drawing/2014/main" id="{6B46BD1D-E847-19C2-308F-62B0EAC98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8936" y="3283832"/>
            <a:ext cx="2839" cy="404765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66536EC5-0768-1DD1-D93D-F0EF4B305DA1}"/>
              </a:ext>
            </a:extLst>
          </p:cNvPr>
          <p:cNvSpPr txBox="1">
            <a:spLocks/>
          </p:cNvSpPr>
          <p:nvPr/>
        </p:nvSpPr>
        <p:spPr bwMode="auto">
          <a:xfrm>
            <a:off x="6096000" y="4222656"/>
            <a:ext cx="5552661" cy="16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400">
                <a:solidFill>
                  <a:srgbClr val="00B050"/>
                </a:solidFill>
                <a:cs typeface="Times New Roman" panose="02020603050405020304" pitchFamily="18" charset="0"/>
              </a:rPr>
              <a:t>Virtues: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</a:pPr>
            <a:r>
              <a:rPr lang="en-US" sz="2400" kern="0">
                <a:solidFill>
                  <a:srgbClr val="0070C0"/>
                </a:solidFill>
                <a:cs typeface="Times New Roman" panose="02020603050405020304" pitchFamily="18" charset="0"/>
              </a:rPr>
              <a:t>We </a:t>
            </a:r>
            <a:r>
              <a:rPr lang="en-US" sz="2400" u="sng" kern="0">
                <a:solidFill>
                  <a:srgbClr val="0070C0"/>
                </a:solidFill>
                <a:cs typeface="Times New Roman" panose="02020603050405020304" pitchFamily="18" charset="0"/>
              </a:rPr>
              <a:t>do understand </a:t>
            </a:r>
            <a:r>
              <a:rPr lang="en-US" sz="2400" kern="0">
                <a:solidFill>
                  <a:srgbClr val="0070C0"/>
                </a:solidFill>
                <a:cs typeface="Times New Roman" panose="02020603050405020304" pitchFamily="18" charset="0"/>
              </a:rPr>
              <a:t>why the Yukawa couplings are hierarchical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</a:pPr>
            <a:r>
              <a:rPr lang="en-US" sz="2400" kern="0">
                <a:solidFill>
                  <a:srgbClr val="0070C0"/>
                </a:solidFill>
                <a:cs typeface="Times New Roman" panose="02020603050405020304" pitchFamily="18" charset="0"/>
              </a:rPr>
              <a:t>Reduced tuning in the Higgs potential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EF46E1E-D9AF-806D-4B9F-0D92294DC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11</a:t>
            </a:fld>
            <a:endParaRPr lang="en-US" sz="140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2114B17-C250-8182-4B41-9202DF5969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9C4483-72E3-134C-6C5A-AA39F0882C6E}"/>
              </a:ext>
            </a:extLst>
          </p:cNvPr>
          <p:cNvGrpSpPr/>
          <p:nvPr/>
        </p:nvGrpSpPr>
        <p:grpSpPr>
          <a:xfrm>
            <a:off x="4917986" y="1582726"/>
            <a:ext cx="7149404" cy="4754482"/>
            <a:chOff x="4917986" y="1582726"/>
            <a:chExt cx="7149404" cy="4754482"/>
          </a:xfrm>
        </p:grpSpPr>
        <p:pic>
          <p:nvPicPr>
            <p:cNvPr id="12" name="Picture 11" descr="A graph of different colored bars&#10;&#10;Description automatically generated">
              <a:extLst>
                <a:ext uri="{FF2B5EF4-FFF2-40B4-BE49-F238E27FC236}">
                  <a16:creationId xmlns:a16="http://schemas.microsoft.com/office/drawing/2014/main" id="{775E749F-BFAC-A340-D148-C78495210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7986" y="1582726"/>
              <a:ext cx="7109648" cy="475448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3D1164-CDC2-CC25-F658-69D1D2143AF3}"/>
                </a:ext>
              </a:extLst>
            </p:cNvPr>
            <p:cNvSpPr/>
            <p:nvPr/>
          </p:nvSpPr>
          <p:spPr>
            <a:xfrm>
              <a:off x="11828666" y="2532044"/>
              <a:ext cx="238724" cy="115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Line 22">
              <a:extLst>
                <a:ext uri="{FF2B5EF4-FFF2-40B4-BE49-F238E27FC236}">
                  <a16:creationId xmlns:a16="http://schemas.microsoft.com/office/drawing/2014/main" id="{D30B6C4B-56B9-E373-EF3E-223E35193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7986" y="5226120"/>
              <a:ext cx="419257" cy="876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E8A3688-7591-0ED8-5652-79999C4145BF}"/>
              </a:ext>
            </a:extLst>
          </p:cNvPr>
          <p:cNvSpPr txBox="1">
            <a:spLocks/>
          </p:cNvSpPr>
          <p:nvPr/>
        </p:nvSpPr>
        <p:spPr bwMode="auto">
          <a:xfrm>
            <a:off x="418139" y="4483202"/>
            <a:ext cx="4499847" cy="155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GB" sz="2400" kern="0">
                <a:solidFill>
                  <a:srgbClr val="0070C0"/>
                </a:solidFill>
                <a:cs typeface="Times New Roman" panose="02020603050405020304" pitchFamily="18" charset="0"/>
              </a:rPr>
              <a:t>Reducing the scale to 1-2 </a:t>
            </a:r>
            <a:r>
              <a:rPr lang="en-GB" sz="2400" kern="0" err="1">
                <a:solidFill>
                  <a:srgbClr val="0070C0"/>
                </a:solidFill>
                <a:cs typeface="Times New Roman" panose="02020603050405020304" pitchFamily="18" charset="0"/>
              </a:rPr>
              <a:t>TeV</a:t>
            </a:r>
            <a:r>
              <a:rPr lang="en-GB" sz="2400" kern="0">
                <a:solidFill>
                  <a:srgbClr val="0070C0"/>
                </a:solidFill>
                <a:cs typeface="Times New Roman" panose="02020603050405020304" pitchFamily="18" charset="0"/>
              </a:rPr>
              <a:t>  (</a:t>
            </a:r>
            <a:r>
              <a:rPr lang="en-GB" sz="2400" kern="0">
                <a:solidFill>
                  <a:srgbClr val="00B050"/>
                </a:solidFill>
                <a:cs typeface="Times New Roman" panose="02020603050405020304" pitchFamily="18" charset="0"/>
              </a:rPr>
              <a:t>minimal Higgs tuning</a:t>
            </a:r>
            <a:r>
              <a:rPr lang="en-GB" sz="2400" kern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GB" sz="2400" u="sng" kern="0">
                <a:solidFill>
                  <a:srgbClr val="0070C0"/>
                </a:solidFill>
                <a:cs typeface="Times New Roman" panose="02020603050405020304" pitchFamily="18" charset="0"/>
              </a:rPr>
              <a:t>requires flavour non-universality</a:t>
            </a:r>
            <a:r>
              <a:rPr lang="en-GB" sz="2400" kern="0">
                <a:solidFill>
                  <a:srgbClr val="0070C0"/>
                </a:solidFill>
                <a:cs typeface="Times New Roman" panose="02020603050405020304" pitchFamily="18" charset="0"/>
              </a:rPr>
              <a:t>  (</a:t>
            </a:r>
            <a:r>
              <a:rPr lang="en-GB" sz="2000" ker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and flavour alignment in the light sector</a:t>
            </a:r>
            <a:r>
              <a:rPr lang="en-GB" sz="2400" ker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32E9261-4403-41A5-AB6F-A97E4E37A3BA}"/>
              </a:ext>
            </a:extLst>
          </p:cNvPr>
          <p:cNvSpPr txBox="1">
            <a:spLocks/>
          </p:cNvSpPr>
          <p:nvPr/>
        </p:nvSpPr>
        <p:spPr bwMode="auto">
          <a:xfrm>
            <a:off x="6406089" y="2895359"/>
            <a:ext cx="3840999" cy="13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GB" sz="2000" kern="0">
                <a:solidFill>
                  <a:schemeClr val="tx1"/>
                </a:solidFill>
                <a:cs typeface="Times New Roman" panose="02020603050405020304" pitchFamily="18" charset="0"/>
              </a:rPr>
              <a:t>With a simple motivated flavour ansatz, </a:t>
            </a:r>
            <a:r>
              <a:rPr lang="en-GB" sz="2000" u="sng" kern="0">
                <a:solidFill>
                  <a:schemeClr val="tx1"/>
                </a:solidFill>
                <a:cs typeface="Times New Roman" panose="02020603050405020304" pitchFamily="18" charset="0"/>
              </a:rPr>
              <a:t>all bounds</a:t>
            </a:r>
            <a:r>
              <a:rPr lang="en-GB" sz="2000" kern="0">
                <a:solidFill>
                  <a:schemeClr val="tx1"/>
                </a:solidFill>
                <a:cs typeface="Times New Roman" panose="02020603050405020304" pitchFamily="18" charset="0"/>
              </a:rPr>
              <a:t> on d=6 contact interactions </a:t>
            </a:r>
            <a:r>
              <a:rPr lang="en-GB" sz="2000" u="sng" kern="0">
                <a:solidFill>
                  <a:schemeClr val="tx1"/>
                </a:solidFill>
                <a:cs typeface="Times New Roman" panose="02020603050405020304" pitchFamily="18" charset="0"/>
              </a:rPr>
              <a:t>from all processes</a:t>
            </a:r>
            <a:r>
              <a:rPr lang="en-GB" sz="2000" kern="0">
                <a:solidFill>
                  <a:schemeClr val="tx1"/>
                </a:solidFill>
                <a:cs typeface="Times New Roman" panose="02020603050405020304" pitchFamily="18" charset="0"/>
              </a:rPr>
              <a:t> can be as low as 1-2 </a:t>
            </a:r>
            <a:r>
              <a:rPr lang="en-GB" sz="2000" kern="0" err="1">
                <a:solidFill>
                  <a:schemeClr val="tx1"/>
                </a:solidFill>
                <a:cs typeface="Times New Roman" panose="02020603050405020304" pitchFamily="18" charset="0"/>
              </a:rPr>
              <a:t>TeV</a:t>
            </a:r>
            <a:endParaRPr lang="en-GB" sz="20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4">
            <a:extLst>
              <a:ext uri="{FF2B5EF4-FFF2-40B4-BE49-F238E27FC236}">
                <a16:creationId xmlns:a16="http://schemas.microsoft.com/office/drawing/2014/main" id="{2F328510-7286-BA90-4B77-A46E7F79288E}"/>
              </a:ext>
            </a:extLst>
          </p:cNvPr>
          <p:cNvGrpSpPr>
            <a:grpSpLocks/>
          </p:cNvGrpSpPr>
          <p:nvPr/>
        </p:nvGrpSpPr>
        <p:grpSpPr bwMode="auto">
          <a:xfrm>
            <a:off x="7503706" y="4846655"/>
            <a:ext cx="1670832" cy="1421388"/>
            <a:chOff x="1157" y="2033"/>
            <a:chExt cx="1261" cy="1188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9799110E-6A83-0E67-3F59-CA84C67EC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2082"/>
              <a:ext cx="1261" cy="1094"/>
            </a:xfrm>
            <a:prstGeom prst="roundRect">
              <a:avLst>
                <a:gd name="adj" fmla="val 16667"/>
              </a:avLst>
            </a:prstGeom>
            <a:noFill/>
            <a:ln w="180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AutoShape 6">
              <a:extLst>
                <a:ext uri="{FF2B5EF4-FFF2-40B4-BE49-F238E27FC236}">
                  <a16:creationId xmlns:a16="http://schemas.microsoft.com/office/drawing/2014/main" id="{54B9DCB8-AEE4-1F6C-1D3A-84CC47915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2033"/>
              <a:ext cx="1130" cy="1188"/>
            </a:xfrm>
            <a:prstGeom prst="roundRect">
              <a:avLst>
                <a:gd name="adj" fmla="val 88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Line 22">
            <a:extLst>
              <a:ext uri="{FF2B5EF4-FFF2-40B4-BE49-F238E27FC236}">
                <a16:creationId xmlns:a16="http://schemas.microsoft.com/office/drawing/2014/main" id="{368E8CFA-8C80-5945-1EE6-18D357A11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1154" y="2547195"/>
            <a:ext cx="15953" cy="2374947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90D51DC-76F7-5BB2-8410-BFBC2D658B92}"/>
              </a:ext>
            </a:extLst>
          </p:cNvPr>
          <p:cNvSpPr/>
          <p:nvPr/>
        </p:nvSpPr>
        <p:spPr>
          <a:xfrm>
            <a:off x="7075381" y="3615181"/>
            <a:ext cx="4293657" cy="817436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IT" sz="24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016A71D-BF3D-37D4-A268-76735AD7DF11}"/>
              </a:ext>
            </a:extLst>
          </p:cNvPr>
          <p:cNvSpPr/>
          <p:nvPr/>
        </p:nvSpPr>
        <p:spPr>
          <a:xfrm>
            <a:off x="7016149" y="1803971"/>
            <a:ext cx="2881418" cy="702937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IT" sz="2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5994F-69EE-8986-4A0A-203AD1C92A8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C3BEC888-2F13-15F8-95F5-CD11DD756B75}"/>
              </a:ext>
            </a:extLst>
          </p:cNvPr>
          <p:cNvSpPr txBox="1">
            <a:spLocks noChangeArrowheads="1"/>
          </p:cNvSpPr>
          <p:nvPr/>
        </p:nvSpPr>
        <p:spPr>
          <a:xfrm>
            <a:off x="134478" y="71982"/>
            <a:ext cx="8204644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questions: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NP flavour puzzle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94C3EB1-469C-5AEE-C9DD-B078957AD1FD}"/>
              </a:ext>
            </a:extLst>
          </p:cNvPr>
          <p:cNvSpPr txBox="1">
            <a:spLocks/>
          </p:cNvSpPr>
          <p:nvPr/>
        </p:nvSpPr>
        <p:spPr bwMode="auto">
          <a:xfrm>
            <a:off x="2464953" y="3707445"/>
            <a:ext cx="3258601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en-IT" sz="2000">
                <a:solidFill>
                  <a:srgbClr val="00B050"/>
                </a:solidFill>
                <a:cs typeface="Times New Roman" panose="02020603050405020304" pitchFamily="18" charset="0"/>
              </a:rPr>
              <a:t>NP with small (universal) couplings to the light families </a:t>
            </a:r>
            <a:endParaRPr lang="en-GB" sz="2000" kern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B2A09F1-FB1E-32EE-6040-07FF542A9029}"/>
              </a:ext>
            </a:extLst>
          </p:cNvPr>
          <p:cNvSpPr txBox="1">
            <a:spLocks/>
          </p:cNvSpPr>
          <p:nvPr/>
        </p:nvSpPr>
        <p:spPr bwMode="auto">
          <a:xfrm>
            <a:off x="2569030" y="1893954"/>
            <a:ext cx="3933359" cy="42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000">
                <a:solidFill>
                  <a:srgbClr val="C00000"/>
                </a:solidFill>
                <a:cs typeface="Times New Roman" panose="02020603050405020304" pitchFamily="18" charset="0"/>
              </a:rPr>
              <a:t>NP that “badly violates” flavor</a:t>
            </a:r>
            <a:endParaRPr lang="en-GB" sz="20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E5F40FA8-456A-30A1-3677-8BCBC74017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35200" y="1132899"/>
            <a:ext cx="0" cy="4803401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4F9C4-CB6A-7CDE-DB87-968421AA9ED8}"/>
              </a:ext>
            </a:extLst>
          </p:cNvPr>
          <p:cNvSpPr txBox="1"/>
          <p:nvPr/>
        </p:nvSpPr>
        <p:spPr>
          <a:xfrm>
            <a:off x="1331408" y="979530"/>
            <a:ext cx="938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1800">
                <a:solidFill>
                  <a:srgbClr val="0070C0"/>
                </a:solidFill>
                <a:cs typeface="Times New Roman" panose="02020603050405020304" pitchFamily="18" charset="0"/>
              </a:rPr>
              <a:t>nergy</a:t>
            </a:r>
            <a:endParaRPr lang="en-GB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6A389-DEC9-5EEF-BF56-805A50F1EA1C}"/>
              </a:ext>
            </a:extLst>
          </p:cNvPr>
          <p:cNvSpPr txBox="1"/>
          <p:nvPr/>
        </p:nvSpPr>
        <p:spPr>
          <a:xfrm>
            <a:off x="831701" y="5481328"/>
            <a:ext cx="1162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1800">
                <a:solidFill>
                  <a:schemeClr val="tx1"/>
                </a:solidFill>
                <a:cs typeface="Times New Roman" panose="02020603050405020304" pitchFamily="18" charset="0"/>
              </a:rPr>
              <a:t>EW scale</a:t>
            </a:r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E751F-20C7-0C1B-4E88-4719B66655A3}"/>
              </a:ext>
            </a:extLst>
          </p:cNvPr>
          <p:cNvSpPr txBox="1"/>
          <p:nvPr/>
        </p:nvSpPr>
        <p:spPr>
          <a:xfrm>
            <a:off x="888716" y="3867901"/>
            <a:ext cx="1162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1800">
                <a:solidFill>
                  <a:schemeClr val="tx1"/>
                </a:solidFill>
                <a:cs typeface="Times New Roman" panose="02020603050405020304" pitchFamily="18" charset="0"/>
              </a:rPr>
              <a:t>Few </a:t>
            </a:r>
            <a:r>
              <a:rPr lang="en-US" altLang="en-IT" sz="1800" err="1">
                <a:solidFill>
                  <a:schemeClr val="tx1"/>
                </a:solidFill>
                <a:cs typeface="Times New Roman" panose="02020603050405020304" pitchFamily="18" charset="0"/>
              </a:rPr>
              <a:t>TeV</a:t>
            </a:r>
            <a:endParaRPr lang="en-GB"/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id="{6A0E02E5-105C-BB06-1F66-3D886DD4AA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1461" y="4052567"/>
            <a:ext cx="186208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75224E3A-1C43-4F72-0AF1-BB44514DED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293" y="5662854"/>
            <a:ext cx="186208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6854A3-CD79-BCF8-EE1D-0CECA5FA4783}"/>
              </a:ext>
            </a:extLst>
          </p:cNvPr>
          <p:cNvSpPr txBox="1"/>
          <p:nvPr/>
        </p:nvSpPr>
        <p:spPr>
          <a:xfrm>
            <a:off x="2449012" y="5264450"/>
            <a:ext cx="40034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en-IT" sz="2000">
                <a:cs typeface="Times New Roman" panose="02020603050405020304" pitchFamily="18" charset="0"/>
              </a:rPr>
              <a:t>Low-energy imprint of flavour non-universality in the Yukawa couplings</a:t>
            </a:r>
            <a:endParaRPr lang="en-GB" sz="2000" kern="0">
              <a:cs typeface="Times New Roman" panose="02020603050405020304" pitchFamily="18" charset="0"/>
            </a:endParaRPr>
          </a:p>
        </p:txBody>
      </p:sp>
      <p:sp>
        <p:nvSpPr>
          <p:cNvPr id="30" name="AutoShape 8">
            <a:extLst>
              <a:ext uri="{FF2B5EF4-FFF2-40B4-BE49-F238E27FC236}">
                <a16:creationId xmlns:a16="http://schemas.microsoft.com/office/drawing/2014/main" id="{C19D5DF8-3BCC-09C1-1938-04B3E379F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344" y="5036712"/>
            <a:ext cx="545145" cy="637021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AutoShape 10">
            <a:extLst>
              <a:ext uri="{FF2B5EF4-FFF2-40B4-BE49-F238E27FC236}">
                <a16:creationId xmlns:a16="http://schemas.microsoft.com/office/drawing/2014/main" id="{A25D7323-66E3-F955-2247-C041AF5D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197" y="5029967"/>
            <a:ext cx="838036" cy="622754"/>
          </a:xfrm>
          <a:prstGeom prst="roundRect">
            <a:avLst>
              <a:gd name="adj" fmla="val 16508"/>
            </a:avLst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06193777-8666-97A5-3546-3310B250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358" y="5412940"/>
            <a:ext cx="930348" cy="5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n-US" altLang="en-IT" i="1">
                <a:cs typeface="Times New Roman" panose="02020603050405020304" pitchFamily="18" charset="0"/>
              </a:rPr>
              <a:t>    </a:t>
            </a:r>
            <a:r>
              <a:rPr lang="en-US" altLang="en-IT" sz="2000">
                <a:solidFill>
                  <a:srgbClr val="0069FC"/>
                </a:solidFill>
              </a:rPr>
              <a:t>Y</a:t>
            </a:r>
            <a:r>
              <a:rPr lang="en-US" altLang="en-IT" sz="2000" baseline="50000">
                <a:solidFill>
                  <a:srgbClr val="FF0000"/>
                </a:solidFill>
              </a:rPr>
              <a:t>  </a:t>
            </a:r>
            <a:r>
              <a:rPr lang="en-US" altLang="en-IT" sz="2000"/>
              <a:t>~</a:t>
            </a:r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0EA6D47D-CC25-6E26-A20E-A2F3A121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7990" y="5760545"/>
            <a:ext cx="1453190" cy="7860"/>
          </a:xfrm>
          <a:prstGeom prst="line">
            <a:avLst/>
          </a:prstGeom>
          <a:noFill/>
          <a:ln w="18360" cap="flat">
            <a:solidFill>
              <a:srgbClr val="B8004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14">
            <a:extLst>
              <a:ext uri="{FF2B5EF4-FFF2-40B4-BE49-F238E27FC236}">
                <a16:creationId xmlns:a16="http://schemas.microsoft.com/office/drawing/2014/main" id="{50039267-9042-B50A-901A-15B9BCB0B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8285" y="4967873"/>
            <a:ext cx="15969" cy="1178008"/>
          </a:xfrm>
          <a:prstGeom prst="line">
            <a:avLst/>
          </a:prstGeom>
          <a:noFill/>
          <a:ln w="18360" cap="flat">
            <a:solidFill>
              <a:srgbClr val="B8004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7DAC11CA-9927-387E-E131-9C06DD123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403" y="5798695"/>
            <a:ext cx="358821" cy="34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r>
              <a:rPr lang="en-US" altLang="en-IT" sz="2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 Box 26">
            <a:extLst>
              <a:ext uri="{FF2B5EF4-FFF2-40B4-BE49-F238E27FC236}">
                <a16:creationId xmlns:a16="http://schemas.microsoft.com/office/drawing/2014/main" id="{1C287F09-94B6-4C87-ED95-FC15BC31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316" y="5175210"/>
            <a:ext cx="530141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5876" rIns="0" bIns="0"/>
          <a:lstStyle/>
          <a:p>
            <a:r>
              <a:rPr lang="en-US" altLang="en-IT" sz="1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&lt; 0.1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A464AA54-F677-C136-DA68-8F8EECDC4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111" y="5203305"/>
            <a:ext cx="793755" cy="30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5876" rIns="0" bIns="0"/>
          <a:lstStyle/>
          <a:p>
            <a:r>
              <a:rPr lang="en-US" altLang="en-IT" sz="1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&lt; 0.01</a:t>
            </a:r>
          </a:p>
        </p:txBody>
      </p:sp>
      <p:sp>
        <p:nvSpPr>
          <p:cNvPr id="38" name="Line 22">
            <a:extLst>
              <a:ext uri="{FF2B5EF4-FFF2-40B4-BE49-F238E27FC236}">
                <a16:creationId xmlns:a16="http://schemas.microsoft.com/office/drawing/2014/main" id="{642604E0-3D62-43D3-B0F8-EA74CE988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984" y="2153812"/>
            <a:ext cx="544979" cy="2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31AEEB4C-9C7A-4702-60B7-FAE1A09920F6}"/>
              </a:ext>
            </a:extLst>
          </p:cNvPr>
          <p:cNvSpPr txBox="1">
            <a:spLocks/>
          </p:cNvSpPr>
          <p:nvPr/>
        </p:nvSpPr>
        <p:spPr bwMode="auto">
          <a:xfrm>
            <a:off x="7083312" y="1813462"/>
            <a:ext cx="2696120" cy="64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0">
                <a:solidFill>
                  <a:schemeClr val="tx1"/>
                </a:solidFill>
                <a:cs typeface="Times New Roman" panose="02020603050405020304" pitchFamily="18" charset="0"/>
              </a:rPr>
              <a:t>Non-universality among 1</a:t>
            </a:r>
            <a:r>
              <a:rPr lang="en-US" sz="2000" kern="0" baseline="30000">
                <a:solidFill>
                  <a:schemeClr val="tx1"/>
                </a:solidFill>
                <a:cs typeface="Times New Roman" panose="02020603050405020304" pitchFamily="18" charset="0"/>
              </a:rPr>
              <a:t>st</a:t>
            </a:r>
            <a:r>
              <a:rPr lang="en-US" sz="2000" kern="0">
                <a:solidFill>
                  <a:schemeClr val="tx1"/>
                </a:solidFill>
                <a:cs typeface="Times New Roman" panose="02020603050405020304" pitchFamily="18" charset="0"/>
              </a:rPr>
              <a:t> &amp; 2</a:t>
            </a:r>
            <a:r>
              <a:rPr lang="en-US" sz="2000" kern="0" baseline="30000">
                <a:solidFill>
                  <a:schemeClr val="tx1"/>
                </a:solidFill>
                <a:cs typeface="Times New Roman" panose="02020603050405020304" pitchFamily="18" charset="0"/>
              </a:rPr>
              <a:t>nd</a:t>
            </a:r>
            <a:r>
              <a:rPr lang="en-US" sz="2000" kern="0">
                <a:solidFill>
                  <a:schemeClr val="tx1"/>
                </a:solidFill>
                <a:cs typeface="Times New Roman" panose="02020603050405020304" pitchFamily="18" charset="0"/>
              </a:rPr>
              <a:t> generations</a:t>
            </a:r>
            <a:endParaRPr lang="en-GB" sz="20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Line 22">
            <a:extLst>
              <a:ext uri="{FF2B5EF4-FFF2-40B4-BE49-F238E27FC236}">
                <a16:creationId xmlns:a16="http://schemas.microsoft.com/office/drawing/2014/main" id="{0BA68FC2-93DA-A795-8CF0-7A4CD309E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985" y="4019401"/>
            <a:ext cx="544979" cy="2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851665AF-0456-A5F2-83CD-DDDF86981AFC}"/>
              </a:ext>
            </a:extLst>
          </p:cNvPr>
          <p:cNvSpPr txBox="1">
            <a:spLocks/>
          </p:cNvSpPr>
          <p:nvPr/>
        </p:nvSpPr>
        <p:spPr bwMode="auto">
          <a:xfrm>
            <a:off x="7083311" y="3658928"/>
            <a:ext cx="4409078" cy="80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0">
                <a:solidFill>
                  <a:schemeClr val="tx1"/>
                </a:solidFill>
                <a:cs typeface="Times New Roman" panose="02020603050405020304" pitchFamily="18" charset="0"/>
              </a:rPr>
              <a:t>NP coupled mainly to the 3</a:t>
            </a:r>
            <a:r>
              <a:rPr lang="en-US" sz="2000" kern="0" baseline="30000">
                <a:solidFill>
                  <a:schemeClr val="tx1"/>
                </a:solidFill>
                <a:cs typeface="Times New Roman" panose="02020603050405020304" pitchFamily="18" charset="0"/>
              </a:rPr>
              <a:t>rd</a:t>
            </a:r>
            <a:r>
              <a:rPr lang="en-US" sz="2000" kern="0">
                <a:solidFill>
                  <a:schemeClr val="tx1"/>
                </a:solidFill>
                <a:cs typeface="Times New Roman" panose="02020603050405020304" pitchFamily="18" charset="0"/>
              </a:rPr>
              <a:t> generation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0">
                <a:solidFill>
                  <a:schemeClr val="tx1"/>
                </a:solidFill>
                <a:cs typeface="Times New Roman" panose="02020603050405020304" pitchFamily="18" charset="0"/>
              </a:rPr>
              <a:t>“stabilization” of the Higgs sector </a:t>
            </a:r>
            <a:endParaRPr lang="en-GB" sz="20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A70BAC9A-EA00-0FF1-F0A5-F821F3A76F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12</a:t>
            </a:fld>
            <a:endParaRPr lang="en-US" sz="1400"/>
          </a:p>
        </p:txBody>
      </p:sp>
      <p:sp>
        <p:nvSpPr>
          <p:cNvPr id="43" name="Footer Placeholder 2">
            <a:extLst>
              <a:ext uri="{FF2B5EF4-FFF2-40B4-BE49-F238E27FC236}">
                <a16:creationId xmlns:a16="http://schemas.microsoft.com/office/drawing/2014/main" id="{6227717C-249E-C9D6-4AED-70151E7CF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602C28-DE4B-E983-ED41-196F2373E6F7}"/>
              </a:ext>
            </a:extLst>
          </p:cNvPr>
          <p:cNvSpPr txBox="1">
            <a:spLocks/>
          </p:cNvSpPr>
          <p:nvPr/>
        </p:nvSpPr>
        <p:spPr bwMode="auto">
          <a:xfrm>
            <a:off x="2716474" y="910024"/>
            <a:ext cx="8144118" cy="5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A possible multi-scale UV completion of the SM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951C0-360D-4E5B-9373-6300D24E1BDE}"/>
              </a:ext>
            </a:extLst>
          </p:cNvPr>
          <p:cNvSpPr txBox="1"/>
          <p:nvPr/>
        </p:nvSpPr>
        <p:spPr>
          <a:xfrm>
            <a:off x="865786" y="1933776"/>
            <a:ext cx="1162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>
                <a:cs typeface="Times New Roman" panose="02020603050405020304" pitchFamily="18" charset="0"/>
              </a:rPr>
              <a:t>&gt;  100</a:t>
            </a:r>
            <a:r>
              <a:rPr lang="en-US" altLang="en-IT" sz="1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1800" err="1">
                <a:solidFill>
                  <a:schemeClr val="tx1"/>
                </a:solidFill>
                <a:cs typeface="Times New Roman" panose="02020603050405020304" pitchFamily="18" charset="0"/>
              </a:rPr>
              <a:t>TeV</a:t>
            </a:r>
            <a:endParaRPr lang="en-GB"/>
          </a:p>
        </p:txBody>
      </p:sp>
      <p:sp>
        <p:nvSpPr>
          <p:cNvPr id="4" name="Line 22">
            <a:extLst>
              <a:ext uri="{FF2B5EF4-FFF2-40B4-BE49-F238E27FC236}">
                <a16:creationId xmlns:a16="http://schemas.microsoft.com/office/drawing/2014/main" id="{D22836D3-53B9-EC6A-E288-9032369C27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8287" y="2118442"/>
            <a:ext cx="186208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07000E78-264E-341A-FE4E-74D6BF0CD7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27800" y="4476364"/>
            <a:ext cx="1" cy="428918"/>
          </a:xfrm>
          <a:prstGeom prst="line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1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5994F-69EE-8986-4A0A-203AD1C92A8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C3BEC888-2F13-15F8-95F5-CD11DD756B75}"/>
              </a:ext>
            </a:extLst>
          </p:cNvPr>
          <p:cNvSpPr txBox="1">
            <a:spLocks noChangeArrowheads="1"/>
          </p:cNvSpPr>
          <p:nvPr/>
        </p:nvSpPr>
        <p:spPr>
          <a:xfrm>
            <a:off x="134478" y="71982"/>
            <a:ext cx="8204644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questions: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NP flavour puzzle</a:t>
            </a:r>
          </a:p>
        </p:txBody>
      </p: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BAC1C687-0F91-1B9D-EFE1-607DD65016A5}"/>
              </a:ext>
            </a:extLst>
          </p:cNvPr>
          <p:cNvSpPr txBox="1">
            <a:spLocks/>
          </p:cNvSpPr>
          <p:nvPr/>
        </p:nvSpPr>
        <p:spPr bwMode="auto">
          <a:xfrm>
            <a:off x="1736703" y="710188"/>
            <a:ext cx="8440967" cy="85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Two possible interpretations of the strong bounds on effective </a:t>
            </a:r>
            <a:r>
              <a:rPr lang="en-US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ew </a:t>
            </a:r>
            <a:r>
              <a:rPr lang="en-US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hysics scales from CP-violating &amp; flavor-changing processes  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Line 22">
            <a:extLst>
              <a:ext uri="{FF2B5EF4-FFF2-40B4-BE49-F238E27FC236}">
                <a16:creationId xmlns:a16="http://schemas.microsoft.com/office/drawing/2014/main" id="{1CBEB300-04FF-3512-0637-AB47172429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3595" y="1599171"/>
            <a:ext cx="742958" cy="617642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C99A14A8-69BB-E0CD-D87C-F28E519CD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9712" y="1587713"/>
            <a:ext cx="629480" cy="617642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94C3EB1-469C-5AEE-C9DD-B078957AD1FD}"/>
              </a:ext>
            </a:extLst>
          </p:cNvPr>
          <p:cNvSpPr txBox="1">
            <a:spLocks/>
          </p:cNvSpPr>
          <p:nvPr/>
        </p:nvSpPr>
        <p:spPr bwMode="auto">
          <a:xfrm>
            <a:off x="6700650" y="2409367"/>
            <a:ext cx="5185608" cy="87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en-IT" sz="2400">
                <a:solidFill>
                  <a:srgbClr val="00B050"/>
                </a:solidFill>
                <a:cs typeface="Times New Roman" panose="02020603050405020304" pitchFamily="18" charset="0"/>
              </a:rPr>
              <a:t>NP with small flavour-violating couplings to light family </a:t>
            </a:r>
            <a:r>
              <a:rPr lang="en-GB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at nearby energies 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F0065B8-1B81-8CCD-D896-28029D6DEDF1}"/>
              </a:ext>
            </a:extLst>
          </p:cNvPr>
          <p:cNvSpPr/>
          <p:nvPr/>
        </p:nvSpPr>
        <p:spPr>
          <a:xfrm>
            <a:off x="3153513" y="3487837"/>
            <a:ext cx="5185609" cy="974844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IT" sz="2400">
                <a:latin typeface="+mn-lt"/>
              </a:rPr>
              <a:t> In both cases exp. + </a:t>
            </a:r>
            <a:r>
              <a:rPr lang="en-US" altLang="en-IT" sz="2400" err="1">
                <a:latin typeface="+mn-lt"/>
              </a:rPr>
              <a:t>th.</a:t>
            </a:r>
            <a:r>
              <a:rPr lang="en-US" altLang="en-IT" sz="2400">
                <a:latin typeface="+mn-lt"/>
              </a:rPr>
              <a:t> progress in the flavor sector is a must ! </a:t>
            </a:r>
            <a:endParaRPr lang="en-US" altLang="en-IT" sz="2400" baseline="330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Line 22">
            <a:extLst>
              <a:ext uri="{FF2B5EF4-FFF2-40B4-BE49-F238E27FC236}">
                <a16:creationId xmlns:a16="http://schemas.microsoft.com/office/drawing/2014/main" id="{D4360051-E5CC-3EBE-ECF6-A37EBD1C1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5947" y="3566607"/>
            <a:ext cx="11668" cy="11929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22">
            <a:extLst>
              <a:ext uri="{FF2B5EF4-FFF2-40B4-BE49-F238E27FC236}">
                <a16:creationId xmlns:a16="http://schemas.microsoft.com/office/drawing/2014/main" id="{DDB3802E-3F75-325D-5142-2AB8AF4C6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111" y="3585802"/>
            <a:ext cx="11668" cy="11929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91F9BBC-25A6-0F75-E359-DFF4C02A228E}"/>
              </a:ext>
            </a:extLst>
          </p:cNvPr>
          <p:cNvSpPr txBox="1">
            <a:spLocks/>
          </p:cNvSpPr>
          <p:nvPr/>
        </p:nvSpPr>
        <p:spPr bwMode="auto">
          <a:xfrm>
            <a:off x="276928" y="4934986"/>
            <a:ext cx="3671070" cy="109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Unique access to high scales not directly accessible at colliders 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A28BF76-54A9-9B19-FE62-23B7A19CA30E}"/>
              </a:ext>
            </a:extLst>
          </p:cNvPr>
          <p:cNvSpPr txBox="1">
            <a:spLocks/>
          </p:cNvSpPr>
          <p:nvPr/>
        </p:nvSpPr>
        <p:spPr bwMode="auto">
          <a:xfrm>
            <a:off x="7041730" y="4961997"/>
            <a:ext cx="4774762" cy="11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Key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u="sng">
                <a:solidFill>
                  <a:srgbClr val="00B050"/>
                </a:solidFill>
                <a:cs typeface="Times New Roman" panose="02020603050405020304" pitchFamily="18" charset="0"/>
              </a:rPr>
              <a:t>interplay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with </a:t>
            </a:r>
            <a:r>
              <a:rPr lang="en-US" altLang="en-IT" sz="2400" u="sng">
                <a:solidFill>
                  <a:srgbClr val="00B050"/>
                </a:solidFill>
                <a:cs typeface="Times New Roman" panose="02020603050405020304" pitchFamily="18" charset="0"/>
              </a:rPr>
              <a:t>electroweak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and </a:t>
            </a:r>
            <a:r>
              <a:rPr lang="en-US" altLang="en-IT" sz="2400" u="sng">
                <a:solidFill>
                  <a:srgbClr val="00B050"/>
                </a:solidFill>
                <a:cs typeface="Times New Roman" panose="02020603050405020304" pitchFamily="18" charset="0"/>
              </a:rPr>
              <a:t>Higgs</a:t>
            </a:r>
            <a:r>
              <a:rPr lang="en-US" altLang="en-IT" sz="2400" u="sng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u="sng">
                <a:solidFill>
                  <a:srgbClr val="00B050"/>
                </a:solidFill>
                <a:cs typeface="Times New Roman" panose="02020603050405020304" pitchFamily="18" charset="0"/>
              </a:rPr>
              <a:t>physics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to indirectly “decode” NP at nearby energies 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B2A09F1-FB1E-32EE-6040-07FF542A9029}"/>
              </a:ext>
            </a:extLst>
          </p:cNvPr>
          <p:cNvSpPr txBox="1">
            <a:spLocks/>
          </p:cNvSpPr>
          <p:nvPr/>
        </p:nvSpPr>
        <p:spPr bwMode="auto">
          <a:xfrm>
            <a:off x="434631" y="2413814"/>
            <a:ext cx="3777288" cy="83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NP that “badly violates” </a:t>
            </a:r>
            <a:r>
              <a:rPr lang="en-GB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flavour</a:t>
            </a:r>
            <a:r>
              <a:rPr lang="en-US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at high energies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6E3F94B-DFB4-E5D1-B674-EDB1167226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13</a:t>
            </a:fld>
            <a:endParaRPr lang="en-US" sz="140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2D4DDC25-457F-AF35-0654-B35403EAAA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49832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B22F24-76AD-CA46-4951-517F266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52" y="1728010"/>
            <a:ext cx="4711248" cy="2821675"/>
          </a:xfrm>
        </p:spPr>
        <p:txBody>
          <a:bodyPr>
            <a:normAutofit/>
          </a:bodyPr>
          <a:lstStyle/>
          <a:p>
            <a:r>
              <a:rPr lang="en-GB"/>
              <a:t>Part II.</a:t>
            </a:r>
            <a:br>
              <a:rPr lang="en-GB"/>
            </a:br>
            <a:br>
              <a:rPr lang="en-GB"/>
            </a:br>
            <a:r>
              <a:rPr lang="en-GB" u="sng"/>
              <a:t>How to address the open questions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3D1DDC1-FF2A-6B2B-85EA-423321C2C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14</a:t>
            </a:fld>
            <a:endParaRPr lang="en-US" sz="140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204CDE8-0555-0147-EF8D-4ED3E3449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327792E2-A9E3-8FB2-0E64-F4648B4901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85230" y="2477997"/>
            <a:ext cx="1" cy="160007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92C049E5-B6DF-DCE3-E3BE-ECC2AA9DE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5230" y="4075507"/>
            <a:ext cx="1590797" cy="7688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0EF6DF5-9CC3-F186-FDE7-A3EF36BAD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158" y="2712357"/>
            <a:ext cx="715153" cy="69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9A5F087-AE03-779D-A140-04E7097CB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0412" y="3572729"/>
            <a:ext cx="579350" cy="70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" name="Line 24">
            <a:extLst>
              <a:ext uri="{FF2B5EF4-FFF2-40B4-BE49-F238E27FC236}">
                <a16:creationId xmlns:a16="http://schemas.microsoft.com/office/drawing/2014/main" id="{DED6D3CB-E7AE-C452-4E13-B4602D9B51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6081" y="4075507"/>
            <a:ext cx="1019148" cy="725429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F7655-59D2-D7A4-522B-8D02E83CD0C4}"/>
              </a:ext>
            </a:extLst>
          </p:cNvPr>
          <p:cNvSpPr txBox="1"/>
          <p:nvPr/>
        </p:nvSpPr>
        <p:spPr>
          <a:xfrm>
            <a:off x="8065074" y="4596712"/>
            <a:ext cx="1307314" cy="645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000" i="1">
                <a:solidFill>
                  <a:srgbClr val="0070C0"/>
                </a:solidFill>
                <a:latin typeface="+mn-lt"/>
              </a:rPr>
              <a:t>flavor</a:t>
            </a:r>
            <a:endParaRPr lang="en-GB" sz="2000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6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13B00-B6A9-7974-F4F9-99DC73D8E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>
            <a:extLst>
              <a:ext uri="{FF2B5EF4-FFF2-40B4-BE49-F238E27FC236}">
                <a16:creationId xmlns:a16="http://schemas.microsoft.com/office/drawing/2014/main" id="{EFC8FE0D-16C8-E623-590D-DB1BE0AA6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515" y="1955637"/>
            <a:ext cx="532859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600" i="1">
                <a:latin typeface="StarSymbol" charset="0"/>
              </a:rPr>
              <a:t> </a:t>
            </a:r>
            <a:r>
              <a:rPr lang="en-US" altLang="en-IT" sz="2800" i="1">
                <a:latin typeface="StarSymbol" charset="0"/>
              </a:rPr>
              <a:t>ℒ</a:t>
            </a:r>
            <a:r>
              <a:rPr lang="en-US" altLang="en-IT" sz="2800" baseline="-30000">
                <a:solidFill>
                  <a:schemeClr val="tx1"/>
                </a:solidFill>
              </a:rPr>
              <a:t>SM-EFT</a:t>
            </a:r>
            <a:r>
              <a:rPr lang="en-US" altLang="en-IT" sz="2800"/>
              <a:t> =     </a:t>
            </a:r>
            <a:r>
              <a:rPr lang="en-US" altLang="en-IT" sz="2800" i="1" err="1">
                <a:latin typeface="StarSymbol" charset="0"/>
              </a:rPr>
              <a:t>ℒ</a:t>
            </a:r>
            <a:r>
              <a:rPr lang="en-US" altLang="en-IT" sz="2800" baseline="-30000" err="1"/>
              <a:t>gauge</a:t>
            </a:r>
            <a:r>
              <a:rPr lang="en-US" altLang="en-IT" sz="2800" baseline="-30000"/>
              <a:t>    </a:t>
            </a:r>
            <a:r>
              <a:rPr lang="en-US" altLang="en-IT" sz="2800"/>
              <a:t>+    </a:t>
            </a:r>
            <a:r>
              <a:rPr lang="en-US" altLang="en-IT" sz="2800" i="1" err="1">
                <a:latin typeface="StarSymbol" charset="0"/>
              </a:rPr>
              <a:t>ℒ</a:t>
            </a:r>
            <a:r>
              <a:rPr lang="en-US" altLang="en-IT" sz="2800" baseline="-30000" err="1"/>
              <a:t>Higgs</a:t>
            </a:r>
            <a:r>
              <a:rPr lang="en-US" altLang="en-IT" sz="2800" baseline="-30000"/>
              <a:t>   </a:t>
            </a:r>
            <a:r>
              <a:rPr lang="en-US" altLang="en-IT" sz="2800"/>
              <a:t>+</a:t>
            </a:r>
            <a:endParaRPr lang="en-US" altLang="en-IT" sz="2800">
              <a:solidFill>
                <a:srgbClr val="0000FF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48AFB240-537B-18FD-D019-EFD86510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057" y="2012877"/>
            <a:ext cx="1962533" cy="4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cs typeface="Times New Roman" panose="02020603050405020304" pitchFamily="18" charset="0"/>
              </a:rPr>
              <a:t>O</a:t>
            </a:r>
            <a:r>
              <a:rPr lang="en-US" altLang="en-IT" sz="2400" baseline="-30000">
                <a:cs typeface="Times New Roman" panose="02020603050405020304" pitchFamily="18" charset="0"/>
              </a:rPr>
              <a:t>i</a:t>
            </a:r>
            <a:r>
              <a:rPr lang="en-US" altLang="en-IT" sz="2400" baseline="33000">
                <a:cs typeface="Times New Roman" panose="02020603050405020304" pitchFamily="18" charset="0"/>
              </a:rPr>
              <a:t>[d]</a:t>
            </a:r>
            <a:r>
              <a:rPr lang="en-US" altLang="en-IT" sz="2400" baseline="33000"/>
              <a:t> </a:t>
            </a:r>
            <a:r>
              <a:rPr lang="en-US" altLang="en-IT" sz="2400" baseline="-30000">
                <a:solidFill>
                  <a:srgbClr val="FF0000"/>
                </a:solidFill>
              </a:rPr>
              <a:t> </a:t>
            </a:r>
            <a:r>
              <a:rPr lang="en-US" altLang="en-IT" sz="2400"/>
              <a:t>(</a:t>
            </a:r>
            <a:r>
              <a:rPr lang="en-US" altLang="en-IT" sz="2400" err="1">
                <a:cs typeface="Times New Roman" panose="02020603050405020304" pitchFamily="18" charset="0"/>
              </a:rPr>
              <a:t>ψ</a:t>
            </a:r>
            <a:r>
              <a:rPr lang="en-US" altLang="en-IT" sz="2400" baseline="-30000" err="1"/>
              <a:t>SM</a:t>
            </a:r>
            <a:r>
              <a:rPr lang="en-US" altLang="en-IT" sz="2400"/>
              <a:t>) 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F805068-7EC2-2483-1E75-837D3B288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959" y="1740565"/>
            <a:ext cx="693518" cy="100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/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IT" sz="2400" baseline="-33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IT" sz="2400" baseline="33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[d]</a:t>
            </a:r>
          </a:p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IT" sz="2800" baseline="3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d-4</a:t>
            </a:r>
          </a:p>
        </p:txBody>
      </p:sp>
      <p:sp>
        <p:nvSpPr>
          <p:cNvPr id="6" name="Line 35">
            <a:extLst>
              <a:ext uri="{FF2B5EF4-FFF2-40B4-BE49-F238E27FC236}">
                <a16:creationId xmlns:a16="http://schemas.microsoft.com/office/drawing/2014/main" id="{BB0E3E2C-CCC7-C1D2-5D44-ECBC59A2B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677" y="2192179"/>
            <a:ext cx="4460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A19E3-9D94-C2FC-0CD7-09F53A4BB1B9}"/>
              </a:ext>
            </a:extLst>
          </p:cNvPr>
          <p:cNvSpPr txBox="1"/>
          <p:nvPr/>
        </p:nvSpPr>
        <p:spPr>
          <a:xfrm>
            <a:off x="6370220" y="1889464"/>
            <a:ext cx="43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Symbol" pitchFamily="2" charset="2"/>
                <a:cs typeface="Times New Roman" panose="02020603050405020304" pitchFamily="18" charset="0"/>
              </a:rPr>
              <a:t>S</a:t>
            </a:r>
            <a:endParaRPr lang="en-GB" sz="2800">
              <a:latin typeface="Symbol" pitchFamily="2" charset="2"/>
            </a:endParaRPr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id="{A33ECA78-643B-B45A-44D5-14B48D66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838" y="2361942"/>
            <a:ext cx="598901" cy="2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/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800" baseline="33000">
                <a:latin typeface="Times New Roman" panose="02020603050405020304" pitchFamily="18" charset="0"/>
                <a:cs typeface="Times New Roman" panose="02020603050405020304" pitchFamily="18" charset="0"/>
              </a:rPr>
              <a:t>d &gt; 4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1A20497-09D5-F3E5-BAF6-851468BD85C8}"/>
              </a:ext>
            </a:extLst>
          </p:cNvPr>
          <p:cNvSpPr txBox="1">
            <a:spLocks noChangeArrowheads="1"/>
          </p:cNvSpPr>
          <p:nvPr/>
        </p:nvSpPr>
        <p:spPr>
          <a:xfrm>
            <a:off x="151103" y="105232"/>
            <a:ext cx="10284186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address the challenges: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Flavour in the SM EFT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75B95-0ED2-769D-F527-D9878E82B4C5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50960BC-4CEB-D8A6-506B-B25494AB8606}"/>
              </a:ext>
            </a:extLst>
          </p:cNvPr>
          <p:cNvSpPr txBox="1">
            <a:spLocks/>
          </p:cNvSpPr>
          <p:nvPr/>
        </p:nvSpPr>
        <p:spPr bwMode="auto">
          <a:xfrm>
            <a:off x="239208" y="710128"/>
            <a:ext cx="11828181" cy="8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No matter if NP is at the </a:t>
            </a:r>
            <a:r>
              <a:rPr lang="en-US" sz="2400" kern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TeV</a:t>
            </a:r>
            <a:r>
              <a:rPr lang="en-US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 scale or well above, it is always very heavy compared to the energy scale of low-energy </a:t>
            </a:r>
            <a:r>
              <a:rPr lang="en-US" sz="2400" kern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flavour</a:t>
            </a:r>
            <a:r>
              <a:rPr lang="en-US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 experiments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systematic description via the </a:t>
            </a:r>
            <a:r>
              <a:rPr lang="en-US" sz="2400" kern="0" dirty="0">
                <a:solidFill>
                  <a:srgbClr val="0070C0"/>
                </a:solidFill>
                <a:cs typeface="Times New Roman" panose="02020603050405020304" pitchFamily="18" charset="0"/>
              </a:rPr>
              <a:t>“SM EFT”</a:t>
            </a:r>
            <a:endParaRPr lang="en-GB" sz="24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7DFA56A-1580-6314-126B-1BE66E162681}"/>
              </a:ext>
            </a:extLst>
          </p:cNvPr>
          <p:cNvSpPr/>
          <p:nvPr/>
        </p:nvSpPr>
        <p:spPr>
          <a:xfrm>
            <a:off x="8184629" y="3198552"/>
            <a:ext cx="3658904" cy="27280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altLang="en-IT" sz="24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4D03ECAF-26EB-4F1E-52F0-8963E92F5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572" y="5001859"/>
            <a:ext cx="445837" cy="92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500"/>
              </a:spcAft>
            </a:pPr>
            <a:endParaRPr lang="en-US" altLang="en-IT" sz="240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ctr"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IT" sz="2400" baseline="3500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id="{C2237772-1A22-5A33-2FB4-99C5DE5ED5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02572" y="5441081"/>
            <a:ext cx="380565" cy="1407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14E96D4E-8811-5F2F-931F-0890782FCC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2002" y="4384411"/>
            <a:ext cx="11235" cy="506244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23">
            <a:extLst>
              <a:ext uri="{FF2B5EF4-FFF2-40B4-BE49-F238E27FC236}">
                <a16:creationId xmlns:a16="http://schemas.microsoft.com/office/drawing/2014/main" id="{3F49B846-A028-2810-6C46-335AA778B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9602" y="5021293"/>
            <a:ext cx="922338" cy="71120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24">
            <a:extLst>
              <a:ext uri="{FF2B5EF4-FFF2-40B4-BE49-F238E27FC236}">
                <a16:creationId xmlns:a16="http://schemas.microsoft.com/office/drawing/2014/main" id="{6D2AA6F7-4AB5-F24D-22BF-4EE9A7E22D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19602" y="5019705"/>
            <a:ext cx="922338" cy="7143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Oval 25">
            <a:extLst>
              <a:ext uri="{FF2B5EF4-FFF2-40B4-BE49-F238E27FC236}">
                <a16:creationId xmlns:a16="http://schemas.microsoft.com/office/drawing/2014/main" id="{416FBAA6-C57C-3A87-01A6-8F5545F08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4252" y="5294343"/>
            <a:ext cx="150813" cy="177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63" name="Line 26">
            <a:extLst>
              <a:ext uri="{FF2B5EF4-FFF2-40B4-BE49-F238E27FC236}">
                <a16:creationId xmlns:a16="http://schemas.microsoft.com/office/drawing/2014/main" id="{259C3492-9075-B143-92BB-CF9C44D2B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3674" y="3556240"/>
            <a:ext cx="521711" cy="43497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27">
            <a:extLst>
              <a:ext uri="{FF2B5EF4-FFF2-40B4-BE49-F238E27FC236}">
                <a16:creationId xmlns:a16="http://schemas.microsoft.com/office/drawing/2014/main" id="{88D21FCD-1E99-3575-9ADE-D3A4882754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33510" y="3991213"/>
            <a:ext cx="576498" cy="42545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Text Box 28">
            <a:extLst>
              <a:ext uri="{FF2B5EF4-FFF2-40B4-BE49-F238E27FC236}">
                <a16:creationId xmlns:a16="http://schemas.microsoft.com/office/drawing/2014/main" id="{58230DBB-26AD-7C28-1CED-63EF4DF31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813" y="3435287"/>
            <a:ext cx="101123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000">
                <a:latin typeface="+mn-lt"/>
              </a:rPr>
              <a:t>SM field</a:t>
            </a:r>
          </a:p>
        </p:txBody>
      </p:sp>
      <p:sp>
        <p:nvSpPr>
          <p:cNvPr id="66" name="Text Box 28">
            <a:extLst>
              <a:ext uri="{FF2B5EF4-FFF2-40B4-BE49-F238E27FC236}">
                <a16:creationId xmlns:a16="http://schemas.microsoft.com/office/drawing/2014/main" id="{AC53133A-A96E-014E-AF45-41A709537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837" y="4294522"/>
            <a:ext cx="101123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000">
                <a:latin typeface="+mn-lt"/>
              </a:rPr>
              <a:t>SM field</a:t>
            </a:r>
          </a:p>
        </p:txBody>
      </p:sp>
      <p:sp>
        <p:nvSpPr>
          <p:cNvPr id="67" name="Line 27">
            <a:extLst>
              <a:ext uri="{FF2B5EF4-FFF2-40B4-BE49-F238E27FC236}">
                <a16:creationId xmlns:a16="http://schemas.microsoft.com/office/drawing/2014/main" id="{7C36984F-13FD-4FC9-1ACF-6A990CC4FC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68974" y="3602959"/>
            <a:ext cx="576498" cy="42545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Line 26">
            <a:extLst>
              <a:ext uri="{FF2B5EF4-FFF2-40B4-BE49-F238E27FC236}">
                <a16:creationId xmlns:a16="http://schemas.microsoft.com/office/drawing/2014/main" id="{C21BF6EE-BD1E-E184-B742-F6FD65D27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8668" y="4015786"/>
            <a:ext cx="521711" cy="43497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" name="Line 26">
            <a:extLst>
              <a:ext uri="{FF2B5EF4-FFF2-40B4-BE49-F238E27FC236}">
                <a16:creationId xmlns:a16="http://schemas.microsoft.com/office/drawing/2014/main" id="{4A723992-CDA2-99EA-6E9E-19EC76B76E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10008" y="4015786"/>
            <a:ext cx="758659" cy="12626"/>
          </a:xfrm>
          <a:prstGeom prst="line">
            <a:avLst/>
          </a:prstGeom>
          <a:noFill/>
          <a:ln w="34925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Oval 25">
            <a:extLst>
              <a:ext uri="{FF2B5EF4-FFF2-40B4-BE49-F238E27FC236}">
                <a16:creationId xmlns:a16="http://schemas.microsoft.com/office/drawing/2014/main" id="{BDE9B8AD-940A-F295-66F6-65FEACB76C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20454" y="3962979"/>
            <a:ext cx="112775" cy="10561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74" name="Oval 25">
            <a:extLst>
              <a:ext uri="{FF2B5EF4-FFF2-40B4-BE49-F238E27FC236}">
                <a16:creationId xmlns:a16="http://schemas.microsoft.com/office/drawing/2014/main" id="{BAF9890D-24E3-B621-6E00-B51CE7686BE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20824" y="3971342"/>
            <a:ext cx="112775" cy="10561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75" name="Text Box 6">
            <a:extLst>
              <a:ext uri="{FF2B5EF4-FFF2-40B4-BE49-F238E27FC236}">
                <a16:creationId xmlns:a16="http://schemas.microsoft.com/office/drawing/2014/main" id="{335AAC6C-8F78-6E49-3476-469AAA886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054" y="4996760"/>
            <a:ext cx="439599" cy="3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IT" sz="22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8" name="Text Box 6">
            <a:extLst>
              <a:ext uri="{FF2B5EF4-FFF2-40B4-BE49-F238E27FC236}">
                <a16:creationId xmlns:a16="http://schemas.microsoft.com/office/drawing/2014/main" id="{3F944B7E-3596-08D6-86E5-3290A1E5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454" y="4999610"/>
            <a:ext cx="439599" cy="3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IT" sz="22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9" name="Line 22">
            <a:extLst>
              <a:ext uri="{FF2B5EF4-FFF2-40B4-BE49-F238E27FC236}">
                <a16:creationId xmlns:a16="http://schemas.microsoft.com/office/drawing/2014/main" id="{F17BE354-7471-4583-1AFC-DDAC432EDA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02294" y="2644326"/>
            <a:ext cx="547424" cy="604793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Text Box 6">
            <a:extLst>
              <a:ext uri="{FF2B5EF4-FFF2-40B4-BE49-F238E27FC236}">
                <a16:creationId xmlns:a16="http://schemas.microsoft.com/office/drawing/2014/main" id="{21DE8744-C499-9325-924D-F252D371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638" y="3507382"/>
            <a:ext cx="439599" cy="3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IT" sz="22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" name="Text Box 6">
            <a:extLst>
              <a:ext uri="{FF2B5EF4-FFF2-40B4-BE49-F238E27FC236}">
                <a16:creationId xmlns:a16="http://schemas.microsoft.com/office/drawing/2014/main" id="{45687CEE-E1A8-7723-0048-B55F8998E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3799" y="3504986"/>
            <a:ext cx="439599" cy="3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IT" sz="22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" name="Content Placeholder 1">
            <a:extLst>
              <a:ext uri="{FF2B5EF4-FFF2-40B4-BE49-F238E27FC236}">
                <a16:creationId xmlns:a16="http://schemas.microsoft.com/office/drawing/2014/main" id="{302F94C9-736E-5A44-55DE-9CD81D826BB7}"/>
              </a:ext>
            </a:extLst>
          </p:cNvPr>
          <p:cNvSpPr txBox="1">
            <a:spLocks/>
          </p:cNvSpPr>
          <p:nvPr/>
        </p:nvSpPr>
        <p:spPr bwMode="auto">
          <a:xfrm>
            <a:off x="4770282" y="3803956"/>
            <a:ext cx="3136494" cy="17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>
                <a:solidFill>
                  <a:schemeClr val="tx1"/>
                </a:solidFill>
                <a:cs typeface="Times New Roman" panose="02020603050405020304" pitchFamily="18" charset="0"/>
              </a:rPr>
              <a:t>Most general description of heavy NP that we are not able to directly “excite”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3" name="Line 22">
            <a:extLst>
              <a:ext uri="{FF2B5EF4-FFF2-40B4-BE49-F238E27FC236}">
                <a16:creationId xmlns:a16="http://schemas.microsoft.com/office/drawing/2014/main" id="{7749C349-00BA-B129-D008-2F21CE6F42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3650" y="2743913"/>
            <a:ext cx="547423" cy="545798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Content Placeholder 1">
            <a:extLst>
              <a:ext uri="{FF2B5EF4-FFF2-40B4-BE49-F238E27FC236}">
                <a16:creationId xmlns:a16="http://schemas.microsoft.com/office/drawing/2014/main" id="{F13C7E9A-4214-52AB-0A49-078C05F56CFA}"/>
              </a:ext>
            </a:extLst>
          </p:cNvPr>
          <p:cNvSpPr txBox="1">
            <a:spLocks/>
          </p:cNvSpPr>
          <p:nvPr/>
        </p:nvSpPr>
        <p:spPr bwMode="auto">
          <a:xfrm>
            <a:off x="652341" y="3125852"/>
            <a:ext cx="286385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>
                <a:solidFill>
                  <a:schemeClr val="tx1"/>
                </a:solidFill>
                <a:cs typeface="Times New Roman" panose="02020603050405020304" pitchFamily="18" charset="0"/>
              </a:rPr>
              <a:t>Long-range structure of the theory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5" name="Line 22">
            <a:extLst>
              <a:ext uri="{FF2B5EF4-FFF2-40B4-BE49-F238E27FC236}">
                <a16:creationId xmlns:a16="http://schemas.microsoft.com/office/drawing/2014/main" id="{0ED74FB4-3D4B-22E2-20E8-4186970ABA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2905" y="2536661"/>
            <a:ext cx="2544614" cy="1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6" name="Picture 3">
            <a:extLst>
              <a:ext uri="{FF2B5EF4-FFF2-40B4-BE49-F238E27FC236}">
                <a16:creationId xmlns:a16="http://schemas.microsoft.com/office/drawing/2014/main" id="{959CB3D1-67A4-E1F8-661D-33223E181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28" y="3974645"/>
            <a:ext cx="2382718" cy="219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" name="Slide Number Placeholder 3">
            <a:extLst>
              <a:ext uri="{FF2B5EF4-FFF2-40B4-BE49-F238E27FC236}">
                <a16:creationId xmlns:a16="http://schemas.microsoft.com/office/drawing/2014/main" id="{3CE4B655-BA30-62F5-05BA-2E90C9222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15</a:t>
            </a:fld>
            <a:endParaRPr lang="en-US" sz="1400"/>
          </a:p>
        </p:txBody>
      </p:sp>
      <p:sp>
        <p:nvSpPr>
          <p:cNvPr id="89" name="Footer Placeholder 2">
            <a:extLst>
              <a:ext uri="{FF2B5EF4-FFF2-40B4-BE49-F238E27FC236}">
                <a16:creationId xmlns:a16="http://schemas.microsoft.com/office/drawing/2014/main" id="{34B0B7B3-4AC1-BB78-4BAA-57C010B091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6144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5"/>
    </mc:Choice>
    <mc:Fallback xmlns="">
      <p:transition spd="slow" advTm="2109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13B00-B6A9-7974-F4F9-99DC73D8E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>
            <a:extLst>
              <a:ext uri="{FF2B5EF4-FFF2-40B4-BE49-F238E27FC236}">
                <a16:creationId xmlns:a16="http://schemas.microsoft.com/office/drawing/2014/main" id="{EFC8FE0D-16C8-E623-590D-DB1BE0AA6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515" y="1955637"/>
            <a:ext cx="532859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600" i="1">
                <a:latin typeface="StarSymbol" charset="0"/>
              </a:rPr>
              <a:t> </a:t>
            </a:r>
            <a:r>
              <a:rPr lang="en-US" altLang="en-IT" sz="2800" i="1">
                <a:latin typeface="StarSymbol" charset="0"/>
              </a:rPr>
              <a:t>ℒ</a:t>
            </a:r>
            <a:r>
              <a:rPr lang="en-US" altLang="en-IT" sz="2800" baseline="-30000">
                <a:solidFill>
                  <a:schemeClr val="tx1"/>
                </a:solidFill>
              </a:rPr>
              <a:t>SM-EFT</a:t>
            </a:r>
            <a:r>
              <a:rPr lang="en-US" altLang="en-IT" sz="2800"/>
              <a:t> =     </a:t>
            </a:r>
            <a:r>
              <a:rPr lang="en-US" altLang="en-IT" sz="2800" i="1" err="1">
                <a:latin typeface="StarSymbol" charset="0"/>
              </a:rPr>
              <a:t>ℒ</a:t>
            </a:r>
            <a:r>
              <a:rPr lang="en-US" altLang="en-IT" sz="2800" baseline="-30000" err="1"/>
              <a:t>gauge</a:t>
            </a:r>
            <a:r>
              <a:rPr lang="en-US" altLang="en-IT" sz="2800" baseline="-30000"/>
              <a:t>    </a:t>
            </a:r>
            <a:r>
              <a:rPr lang="en-US" altLang="en-IT" sz="2800"/>
              <a:t>+    </a:t>
            </a:r>
            <a:r>
              <a:rPr lang="en-US" altLang="en-IT" sz="2800" i="1" err="1">
                <a:latin typeface="StarSymbol" charset="0"/>
              </a:rPr>
              <a:t>ℒ</a:t>
            </a:r>
            <a:r>
              <a:rPr lang="en-US" altLang="en-IT" sz="2800" baseline="-30000" err="1"/>
              <a:t>Higgs</a:t>
            </a:r>
            <a:r>
              <a:rPr lang="en-US" altLang="en-IT" sz="2800" baseline="-30000"/>
              <a:t>   </a:t>
            </a:r>
            <a:r>
              <a:rPr lang="en-US" altLang="en-IT" sz="2800"/>
              <a:t>+</a:t>
            </a:r>
            <a:endParaRPr lang="en-US" altLang="en-IT" sz="2800">
              <a:solidFill>
                <a:srgbClr val="0000FF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48AFB240-537B-18FD-D019-EFD86510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057" y="2012877"/>
            <a:ext cx="1962533" cy="4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cs typeface="Times New Roman" panose="02020603050405020304" pitchFamily="18" charset="0"/>
              </a:rPr>
              <a:t>O</a:t>
            </a:r>
            <a:r>
              <a:rPr lang="en-US" altLang="en-IT" sz="2400" baseline="-30000">
                <a:cs typeface="Times New Roman" panose="02020603050405020304" pitchFamily="18" charset="0"/>
              </a:rPr>
              <a:t>i</a:t>
            </a:r>
            <a:r>
              <a:rPr lang="en-US" altLang="en-IT" sz="2400" baseline="33000">
                <a:cs typeface="Times New Roman" panose="02020603050405020304" pitchFamily="18" charset="0"/>
              </a:rPr>
              <a:t>[d]</a:t>
            </a:r>
            <a:r>
              <a:rPr lang="en-US" altLang="en-IT" sz="2400" baseline="33000"/>
              <a:t> </a:t>
            </a:r>
            <a:r>
              <a:rPr lang="en-US" altLang="en-IT" sz="2400" baseline="-30000">
                <a:solidFill>
                  <a:srgbClr val="FF0000"/>
                </a:solidFill>
              </a:rPr>
              <a:t> </a:t>
            </a:r>
            <a:r>
              <a:rPr lang="en-US" altLang="en-IT" sz="2400"/>
              <a:t>(</a:t>
            </a:r>
            <a:r>
              <a:rPr lang="en-US" altLang="en-IT" sz="2400" err="1">
                <a:cs typeface="Times New Roman" panose="02020603050405020304" pitchFamily="18" charset="0"/>
              </a:rPr>
              <a:t>ψ</a:t>
            </a:r>
            <a:r>
              <a:rPr lang="en-US" altLang="en-IT" sz="2400" baseline="-30000" err="1"/>
              <a:t>SM</a:t>
            </a:r>
            <a:r>
              <a:rPr lang="en-US" altLang="en-IT" sz="2400"/>
              <a:t>) 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F805068-7EC2-2483-1E75-837D3B288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959" y="1740565"/>
            <a:ext cx="693518" cy="100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/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IT" sz="2400" baseline="-33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IT" sz="2400" baseline="33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[d]</a:t>
            </a:r>
          </a:p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IT" sz="2800" baseline="3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d-4</a:t>
            </a:r>
          </a:p>
        </p:txBody>
      </p:sp>
      <p:sp>
        <p:nvSpPr>
          <p:cNvPr id="6" name="Line 35">
            <a:extLst>
              <a:ext uri="{FF2B5EF4-FFF2-40B4-BE49-F238E27FC236}">
                <a16:creationId xmlns:a16="http://schemas.microsoft.com/office/drawing/2014/main" id="{BB0E3E2C-CCC7-C1D2-5D44-ECBC59A2B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677" y="2192179"/>
            <a:ext cx="4460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A19E3-9D94-C2FC-0CD7-09F53A4BB1B9}"/>
              </a:ext>
            </a:extLst>
          </p:cNvPr>
          <p:cNvSpPr txBox="1"/>
          <p:nvPr/>
        </p:nvSpPr>
        <p:spPr>
          <a:xfrm>
            <a:off x="6370220" y="1889464"/>
            <a:ext cx="43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Symbol" pitchFamily="2" charset="2"/>
                <a:cs typeface="Times New Roman" panose="02020603050405020304" pitchFamily="18" charset="0"/>
              </a:rPr>
              <a:t>S</a:t>
            </a:r>
            <a:endParaRPr lang="en-GB" sz="2800">
              <a:latin typeface="Symbol" pitchFamily="2" charset="2"/>
            </a:endParaRPr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id="{A33ECA78-643B-B45A-44D5-14B48D66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838" y="2361942"/>
            <a:ext cx="598901" cy="2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/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800" baseline="33000">
                <a:latin typeface="Times New Roman" panose="02020603050405020304" pitchFamily="18" charset="0"/>
                <a:cs typeface="Times New Roman" panose="02020603050405020304" pitchFamily="18" charset="0"/>
              </a:rPr>
              <a:t>d &gt; 4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1A20497-09D5-F3E5-BAF6-851468BD85C8}"/>
              </a:ext>
            </a:extLst>
          </p:cNvPr>
          <p:cNvSpPr txBox="1">
            <a:spLocks noChangeArrowheads="1"/>
          </p:cNvSpPr>
          <p:nvPr/>
        </p:nvSpPr>
        <p:spPr>
          <a:xfrm>
            <a:off x="151103" y="105232"/>
            <a:ext cx="10284186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address the challenges: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Flavour in the SM EFT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75B95-0ED2-769D-F527-D9878E82B4C5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50960BC-4CEB-D8A6-506B-B25494AB8606}"/>
              </a:ext>
            </a:extLst>
          </p:cNvPr>
          <p:cNvSpPr txBox="1">
            <a:spLocks/>
          </p:cNvSpPr>
          <p:nvPr/>
        </p:nvSpPr>
        <p:spPr bwMode="auto">
          <a:xfrm>
            <a:off x="239208" y="710128"/>
            <a:ext cx="11828181" cy="8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No matter if NP is at the </a:t>
            </a:r>
            <a:r>
              <a:rPr lang="en-GB" sz="2400" kern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TeV</a:t>
            </a: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 scale or well above, it is always very heavy compared to the energy scale of low-energy flavour experiments</a:t>
            </a:r>
            <a:r>
              <a:rPr lang="en-GB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systematic description via the </a:t>
            </a:r>
            <a:r>
              <a:rPr lang="en-GB" sz="2400" kern="0" dirty="0">
                <a:solidFill>
                  <a:srgbClr val="0070C0"/>
                </a:solidFill>
                <a:cs typeface="Times New Roman" panose="02020603050405020304" pitchFamily="18" charset="0"/>
              </a:rPr>
              <a:t>“SM EFT”</a:t>
            </a:r>
            <a:endParaRPr lang="en-GB" sz="24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7DFA56A-1580-6314-126B-1BE66E162681}"/>
              </a:ext>
            </a:extLst>
          </p:cNvPr>
          <p:cNvSpPr/>
          <p:nvPr/>
        </p:nvSpPr>
        <p:spPr>
          <a:xfrm>
            <a:off x="8184629" y="3198552"/>
            <a:ext cx="3658904" cy="27280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altLang="en-IT" sz="24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4D03ECAF-26EB-4F1E-52F0-8963E92F5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572" y="5001859"/>
            <a:ext cx="445837" cy="92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500"/>
              </a:spcAft>
            </a:pPr>
            <a:endParaRPr lang="en-US" altLang="en-IT" sz="240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ctr"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IT" sz="2400" baseline="3500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id="{C2237772-1A22-5A33-2FB4-99C5DE5ED5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02572" y="5441081"/>
            <a:ext cx="380565" cy="1407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14E96D4E-8811-5F2F-931F-0890782FCC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2002" y="4384411"/>
            <a:ext cx="11235" cy="506244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23">
            <a:extLst>
              <a:ext uri="{FF2B5EF4-FFF2-40B4-BE49-F238E27FC236}">
                <a16:creationId xmlns:a16="http://schemas.microsoft.com/office/drawing/2014/main" id="{3F49B846-A028-2810-6C46-335AA778B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9602" y="5021293"/>
            <a:ext cx="922338" cy="71120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24">
            <a:extLst>
              <a:ext uri="{FF2B5EF4-FFF2-40B4-BE49-F238E27FC236}">
                <a16:creationId xmlns:a16="http://schemas.microsoft.com/office/drawing/2014/main" id="{6D2AA6F7-4AB5-F24D-22BF-4EE9A7E22D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19602" y="5019705"/>
            <a:ext cx="922338" cy="7143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Oval 25">
            <a:extLst>
              <a:ext uri="{FF2B5EF4-FFF2-40B4-BE49-F238E27FC236}">
                <a16:creationId xmlns:a16="http://schemas.microsoft.com/office/drawing/2014/main" id="{416FBAA6-C57C-3A87-01A6-8F5545F08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4252" y="5294343"/>
            <a:ext cx="150813" cy="177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63" name="Line 26">
            <a:extLst>
              <a:ext uri="{FF2B5EF4-FFF2-40B4-BE49-F238E27FC236}">
                <a16:creationId xmlns:a16="http://schemas.microsoft.com/office/drawing/2014/main" id="{259C3492-9075-B143-92BB-CF9C44D2B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3674" y="3556240"/>
            <a:ext cx="521711" cy="43497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27">
            <a:extLst>
              <a:ext uri="{FF2B5EF4-FFF2-40B4-BE49-F238E27FC236}">
                <a16:creationId xmlns:a16="http://schemas.microsoft.com/office/drawing/2014/main" id="{88D21FCD-1E99-3575-9ADE-D3A4882754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33510" y="3991213"/>
            <a:ext cx="576498" cy="42545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Text Box 28">
            <a:extLst>
              <a:ext uri="{FF2B5EF4-FFF2-40B4-BE49-F238E27FC236}">
                <a16:creationId xmlns:a16="http://schemas.microsoft.com/office/drawing/2014/main" id="{58230DBB-26AD-7C28-1CED-63EF4DF31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813" y="3435287"/>
            <a:ext cx="101123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000">
                <a:latin typeface="+mn-lt"/>
              </a:rPr>
              <a:t>SM field</a:t>
            </a:r>
          </a:p>
        </p:txBody>
      </p:sp>
      <p:sp>
        <p:nvSpPr>
          <p:cNvPr id="66" name="Text Box 28">
            <a:extLst>
              <a:ext uri="{FF2B5EF4-FFF2-40B4-BE49-F238E27FC236}">
                <a16:creationId xmlns:a16="http://schemas.microsoft.com/office/drawing/2014/main" id="{AC53133A-A96E-014E-AF45-41A709537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837" y="4294522"/>
            <a:ext cx="101123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000">
                <a:latin typeface="+mn-lt"/>
              </a:rPr>
              <a:t>SM field</a:t>
            </a:r>
          </a:p>
        </p:txBody>
      </p:sp>
      <p:sp>
        <p:nvSpPr>
          <p:cNvPr id="67" name="Line 27">
            <a:extLst>
              <a:ext uri="{FF2B5EF4-FFF2-40B4-BE49-F238E27FC236}">
                <a16:creationId xmlns:a16="http://schemas.microsoft.com/office/drawing/2014/main" id="{7C36984F-13FD-4FC9-1ACF-6A990CC4FC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68974" y="3602959"/>
            <a:ext cx="576498" cy="42545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Line 26">
            <a:extLst>
              <a:ext uri="{FF2B5EF4-FFF2-40B4-BE49-F238E27FC236}">
                <a16:creationId xmlns:a16="http://schemas.microsoft.com/office/drawing/2014/main" id="{C21BF6EE-BD1E-E184-B742-F6FD65D27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8668" y="4015786"/>
            <a:ext cx="521711" cy="43497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" name="Line 26">
            <a:extLst>
              <a:ext uri="{FF2B5EF4-FFF2-40B4-BE49-F238E27FC236}">
                <a16:creationId xmlns:a16="http://schemas.microsoft.com/office/drawing/2014/main" id="{4A723992-CDA2-99EA-6E9E-19EC76B76E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10008" y="4015786"/>
            <a:ext cx="758659" cy="12626"/>
          </a:xfrm>
          <a:prstGeom prst="line">
            <a:avLst/>
          </a:prstGeom>
          <a:noFill/>
          <a:ln w="34925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Oval 25">
            <a:extLst>
              <a:ext uri="{FF2B5EF4-FFF2-40B4-BE49-F238E27FC236}">
                <a16:creationId xmlns:a16="http://schemas.microsoft.com/office/drawing/2014/main" id="{BDE9B8AD-940A-F295-66F6-65FEACB76C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20454" y="3962979"/>
            <a:ext cx="112775" cy="10561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74" name="Oval 25">
            <a:extLst>
              <a:ext uri="{FF2B5EF4-FFF2-40B4-BE49-F238E27FC236}">
                <a16:creationId xmlns:a16="http://schemas.microsoft.com/office/drawing/2014/main" id="{BAF9890D-24E3-B621-6E00-B51CE7686BE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20824" y="3971342"/>
            <a:ext cx="112775" cy="10561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75" name="Text Box 6">
            <a:extLst>
              <a:ext uri="{FF2B5EF4-FFF2-40B4-BE49-F238E27FC236}">
                <a16:creationId xmlns:a16="http://schemas.microsoft.com/office/drawing/2014/main" id="{335AAC6C-8F78-6E49-3476-469AAA886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054" y="4996760"/>
            <a:ext cx="439599" cy="3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IT" sz="22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8" name="Text Box 6">
            <a:extLst>
              <a:ext uri="{FF2B5EF4-FFF2-40B4-BE49-F238E27FC236}">
                <a16:creationId xmlns:a16="http://schemas.microsoft.com/office/drawing/2014/main" id="{3F944B7E-3596-08D6-86E5-3290A1E5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454" y="4999610"/>
            <a:ext cx="439599" cy="3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IT" sz="22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9" name="Line 22">
            <a:extLst>
              <a:ext uri="{FF2B5EF4-FFF2-40B4-BE49-F238E27FC236}">
                <a16:creationId xmlns:a16="http://schemas.microsoft.com/office/drawing/2014/main" id="{F17BE354-7471-4583-1AFC-DDAC432EDA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02294" y="2644326"/>
            <a:ext cx="547424" cy="604793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Text Box 6">
            <a:extLst>
              <a:ext uri="{FF2B5EF4-FFF2-40B4-BE49-F238E27FC236}">
                <a16:creationId xmlns:a16="http://schemas.microsoft.com/office/drawing/2014/main" id="{21DE8744-C499-9325-924D-F252D371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638" y="3507382"/>
            <a:ext cx="439599" cy="3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IT" sz="22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" name="Text Box 6">
            <a:extLst>
              <a:ext uri="{FF2B5EF4-FFF2-40B4-BE49-F238E27FC236}">
                <a16:creationId xmlns:a16="http://schemas.microsoft.com/office/drawing/2014/main" id="{45687CEE-E1A8-7723-0048-B55F8998E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3799" y="3504986"/>
            <a:ext cx="439599" cy="3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IT" sz="2200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905099-5E22-2670-C276-7D6239688E2F}"/>
              </a:ext>
            </a:extLst>
          </p:cNvPr>
          <p:cNvSpPr txBox="1"/>
          <p:nvPr/>
        </p:nvSpPr>
        <p:spPr>
          <a:xfrm>
            <a:off x="239208" y="5278522"/>
            <a:ext cx="5981941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lvl="1" indent="-342900" eaLnBrk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altLang="en-IT" sz="2400">
                <a:solidFill>
                  <a:srgbClr val="0070C0"/>
                </a:solidFill>
                <a:latin typeface="+mn-lt"/>
              </a:rPr>
              <a:t>No flavor symmetry</a:t>
            </a:r>
            <a:r>
              <a:rPr lang="en-US" altLang="en-IT" sz="2400">
                <a:solidFill>
                  <a:srgbClr val="01366E"/>
                </a:solidFill>
                <a:latin typeface="+mn-lt"/>
              </a:rPr>
              <a:t>		         </a:t>
            </a:r>
            <a:r>
              <a:rPr lang="en-US" altLang="en-IT" sz="2400">
                <a:solidFill>
                  <a:srgbClr val="C00000"/>
                </a:solidFill>
                <a:latin typeface="+mn-lt"/>
              </a:rPr>
              <a:t>2499 </a:t>
            </a:r>
            <a:r>
              <a:rPr lang="en-US" altLang="en-IT" sz="2400">
                <a:latin typeface="+mn-lt"/>
              </a:rPr>
              <a:t>[</a:t>
            </a:r>
            <a:r>
              <a:rPr lang="en-US" altLang="en-IT" sz="2000">
                <a:latin typeface="+mn-lt"/>
              </a:rPr>
              <a:t>@d=6</a:t>
            </a:r>
            <a:r>
              <a:rPr lang="en-US" altLang="en-IT" sz="2400">
                <a:latin typeface="+mn-lt"/>
              </a:rPr>
              <a:t>]    </a:t>
            </a:r>
          </a:p>
          <a:p>
            <a:pPr marL="558800" lvl="1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altLang="en-IT" sz="2400">
                <a:solidFill>
                  <a:srgbClr val="0070C0"/>
                </a:solidFill>
                <a:latin typeface="+mn-lt"/>
              </a:rPr>
              <a:t>Maximal flavor symmetry        	</a:t>
            </a:r>
            <a:r>
              <a:rPr lang="en-US" altLang="en-IT" sz="2400">
                <a:solidFill>
                  <a:srgbClr val="C00000"/>
                </a:solidFill>
                <a:latin typeface="+mn-lt"/>
              </a:rPr>
              <a:t>47 </a:t>
            </a:r>
            <a:r>
              <a:rPr lang="en-US" altLang="en-IT" sz="2400">
                <a:latin typeface="+mn-lt"/>
              </a:rPr>
              <a:t>[</a:t>
            </a:r>
            <a:r>
              <a:rPr lang="en-US" altLang="en-IT" sz="2000">
                <a:latin typeface="+mn-lt"/>
              </a:rPr>
              <a:t>@d=6</a:t>
            </a:r>
            <a:r>
              <a:rPr lang="en-US" altLang="en-IT" sz="2400">
                <a:latin typeface="+mn-lt"/>
              </a:rPr>
              <a:t>] </a:t>
            </a:r>
            <a:endParaRPr lang="en-US" altLang="en-IT" sz="2400">
              <a:solidFill>
                <a:srgbClr val="01366E"/>
              </a:solidFill>
              <a:latin typeface="+mn-lt"/>
            </a:endParaRPr>
          </a:p>
        </p:txBody>
      </p:sp>
      <p:sp>
        <p:nvSpPr>
          <p:cNvPr id="22" name="Line 3">
            <a:extLst>
              <a:ext uri="{FF2B5EF4-FFF2-40B4-BE49-F238E27FC236}">
                <a16:creationId xmlns:a16="http://schemas.microsoft.com/office/drawing/2014/main" id="{4395A33F-6FC8-1AE0-2F42-7208CBF492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2400" y="3304989"/>
            <a:ext cx="1" cy="9911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4">
            <a:extLst>
              <a:ext uri="{FF2B5EF4-FFF2-40B4-BE49-F238E27FC236}">
                <a16:creationId xmlns:a16="http://schemas.microsoft.com/office/drawing/2014/main" id="{FB092BF6-2121-67AF-95F9-D3D0DE6E8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2400" y="4294522"/>
            <a:ext cx="1077912" cy="4762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1C68E953-4697-F8FC-C496-1B92A8ED8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845" y="3440466"/>
            <a:ext cx="48458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45D14306-7E89-1579-2EB1-418639034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52" y="3829490"/>
            <a:ext cx="392563" cy="43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2B29EA97-BE6B-CE85-511D-DE8F666395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2308" y="4294522"/>
            <a:ext cx="690567" cy="449347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366B6D-59A7-7D17-6403-2CA0DE7AECE6}"/>
              </a:ext>
            </a:extLst>
          </p:cNvPr>
          <p:cNvSpPr txBox="1"/>
          <p:nvPr/>
        </p:nvSpPr>
        <p:spPr>
          <a:xfrm>
            <a:off x="5782188" y="4553693"/>
            <a:ext cx="885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000" i="1">
                <a:solidFill>
                  <a:srgbClr val="0070C0"/>
                </a:solidFill>
                <a:latin typeface="+mn-lt"/>
              </a:rPr>
              <a:t>flavor</a:t>
            </a:r>
            <a:endParaRPr lang="en-GB" sz="2000" i="1">
              <a:solidFill>
                <a:srgbClr val="0070C0"/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EFEB7703-AD5E-C948-CC3D-B98A35E18B2A}"/>
              </a:ext>
            </a:extLst>
          </p:cNvPr>
          <p:cNvSpPr txBox="1">
            <a:spLocks/>
          </p:cNvSpPr>
          <p:nvPr/>
        </p:nvSpPr>
        <p:spPr bwMode="auto">
          <a:xfrm>
            <a:off x="396599" y="3157032"/>
            <a:ext cx="4896597" cy="186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Understanding </a:t>
            </a:r>
            <a:r>
              <a:rPr lang="en-GB" sz="2400" kern="0">
                <a:solidFill>
                  <a:srgbClr val="0070C0"/>
                </a:solidFill>
                <a:cs typeface="Times New Roman" panose="02020603050405020304" pitchFamily="18" charset="0"/>
              </a:rPr>
              <a:t>the flavour structure of the SM EFT </a:t>
            </a: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is a question of pivotal importance.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N. of independent couplings: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E3081C98-25D2-E63C-8658-0E720299AB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16</a:t>
            </a:fld>
            <a:endParaRPr lang="en-US" sz="1400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8E5B827D-62CE-D259-97D4-F060D36CF4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5608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5"/>
    </mc:Choice>
    <mc:Fallback xmlns="">
      <p:transition spd="slow" advTm="2109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13B00-B6A9-7974-F4F9-99DC73D8E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55DC129-E84C-1B55-D86A-83CD22D4A031}"/>
              </a:ext>
            </a:extLst>
          </p:cNvPr>
          <p:cNvSpPr/>
          <p:nvPr/>
        </p:nvSpPr>
        <p:spPr>
          <a:xfrm>
            <a:off x="7638237" y="2838771"/>
            <a:ext cx="4080297" cy="14557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altLang="en-IT" sz="24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EFC8FE0D-16C8-E623-590D-DB1BE0AA6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515" y="1955637"/>
            <a:ext cx="532859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600" i="1">
                <a:latin typeface="StarSymbol" charset="0"/>
              </a:rPr>
              <a:t> </a:t>
            </a:r>
            <a:r>
              <a:rPr lang="en-US" altLang="en-IT" sz="2800" i="1">
                <a:latin typeface="StarSymbol" charset="0"/>
              </a:rPr>
              <a:t>ℒ</a:t>
            </a:r>
            <a:r>
              <a:rPr lang="en-US" altLang="en-IT" sz="2800" baseline="-30000">
                <a:solidFill>
                  <a:schemeClr val="tx1"/>
                </a:solidFill>
              </a:rPr>
              <a:t>SM-EFT</a:t>
            </a:r>
            <a:r>
              <a:rPr lang="en-US" altLang="en-IT" sz="2800"/>
              <a:t> =     </a:t>
            </a:r>
            <a:r>
              <a:rPr lang="en-US" altLang="en-IT" sz="2800" i="1" err="1">
                <a:latin typeface="StarSymbol" charset="0"/>
              </a:rPr>
              <a:t>ℒ</a:t>
            </a:r>
            <a:r>
              <a:rPr lang="en-US" altLang="en-IT" sz="2800" baseline="-30000" err="1"/>
              <a:t>gauge</a:t>
            </a:r>
            <a:r>
              <a:rPr lang="en-US" altLang="en-IT" sz="2800" baseline="-30000"/>
              <a:t>    </a:t>
            </a:r>
            <a:r>
              <a:rPr lang="en-US" altLang="en-IT" sz="2800"/>
              <a:t>+    </a:t>
            </a:r>
            <a:r>
              <a:rPr lang="en-US" altLang="en-IT" sz="2800" i="1" err="1">
                <a:latin typeface="StarSymbol" charset="0"/>
              </a:rPr>
              <a:t>ℒ</a:t>
            </a:r>
            <a:r>
              <a:rPr lang="en-US" altLang="en-IT" sz="2800" baseline="-30000" err="1"/>
              <a:t>Higgs</a:t>
            </a:r>
            <a:r>
              <a:rPr lang="en-US" altLang="en-IT" sz="2800" baseline="-30000"/>
              <a:t>   </a:t>
            </a:r>
            <a:r>
              <a:rPr lang="en-US" altLang="en-IT" sz="2800"/>
              <a:t>+</a:t>
            </a:r>
            <a:endParaRPr lang="en-US" altLang="en-IT" sz="2800">
              <a:solidFill>
                <a:srgbClr val="0000FF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48AFB240-537B-18FD-D019-EFD86510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057" y="2012877"/>
            <a:ext cx="1962533" cy="4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cs typeface="Times New Roman" panose="02020603050405020304" pitchFamily="18" charset="0"/>
              </a:rPr>
              <a:t>O</a:t>
            </a:r>
            <a:r>
              <a:rPr lang="en-US" altLang="en-IT" sz="2400" baseline="-30000">
                <a:cs typeface="Times New Roman" panose="02020603050405020304" pitchFamily="18" charset="0"/>
              </a:rPr>
              <a:t>i</a:t>
            </a:r>
            <a:r>
              <a:rPr lang="en-US" altLang="en-IT" sz="2400" baseline="33000">
                <a:cs typeface="Times New Roman" panose="02020603050405020304" pitchFamily="18" charset="0"/>
              </a:rPr>
              <a:t>[d]</a:t>
            </a:r>
            <a:r>
              <a:rPr lang="en-US" altLang="en-IT" sz="2400" baseline="33000"/>
              <a:t> </a:t>
            </a:r>
            <a:r>
              <a:rPr lang="en-US" altLang="en-IT" sz="2400" baseline="-30000">
                <a:solidFill>
                  <a:srgbClr val="FF0000"/>
                </a:solidFill>
              </a:rPr>
              <a:t> </a:t>
            </a:r>
            <a:r>
              <a:rPr lang="en-US" altLang="en-IT" sz="2400"/>
              <a:t>(</a:t>
            </a:r>
            <a:r>
              <a:rPr lang="en-US" altLang="en-IT" sz="2400" err="1">
                <a:cs typeface="Times New Roman" panose="02020603050405020304" pitchFamily="18" charset="0"/>
              </a:rPr>
              <a:t>ψ</a:t>
            </a:r>
            <a:r>
              <a:rPr lang="en-US" altLang="en-IT" sz="2400" baseline="-30000" err="1"/>
              <a:t>SM</a:t>
            </a:r>
            <a:r>
              <a:rPr lang="en-US" altLang="en-IT" sz="2400"/>
              <a:t>) 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F805068-7EC2-2483-1E75-837D3B288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959" y="1740565"/>
            <a:ext cx="693518" cy="100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/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IT" sz="2400" baseline="-33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IT" sz="2400" baseline="33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[d]</a:t>
            </a:r>
          </a:p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IT" sz="2800" baseline="3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d-4</a:t>
            </a:r>
          </a:p>
        </p:txBody>
      </p:sp>
      <p:sp>
        <p:nvSpPr>
          <p:cNvPr id="6" name="Line 35">
            <a:extLst>
              <a:ext uri="{FF2B5EF4-FFF2-40B4-BE49-F238E27FC236}">
                <a16:creationId xmlns:a16="http://schemas.microsoft.com/office/drawing/2014/main" id="{BB0E3E2C-CCC7-C1D2-5D44-ECBC59A2B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677" y="2192179"/>
            <a:ext cx="4460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A19E3-9D94-C2FC-0CD7-09F53A4BB1B9}"/>
              </a:ext>
            </a:extLst>
          </p:cNvPr>
          <p:cNvSpPr txBox="1"/>
          <p:nvPr/>
        </p:nvSpPr>
        <p:spPr>
          <a:xfrm>
            <a:off x="6370220" y="1889464"/>
            <a:ext cx="43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Symbol" pitchFamily="2" charset="2"/>
                <a:cs typeface="Times New Roman" panose="02020603050405020304" pitchFamily="18" charset="0"/>
              </a:rPr>
              <a:t>S</a:t>
            </a:r>
            <a:endParaRPr lang="en-GB" sz="2800">
              <a:latin typeface="Symbol" pitchFamily="2" charset="2"/>
            </a:endParaRPr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id="{A33ECA78-643B-B45A-44D5-14B48D66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838" y="2361942"/>
            <a:ext cx="598901" cy="2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/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800" baseline="33000">
                <a:latin typeface="Times New Roman" panose="02020603050405020304" pitchFamily="18" charset="0"/>
                <a:cs typeface="Times New Roman" panose="02020603050405020304" pitchFamily="18" charset="0"/>
              </a:rPr>
              <a:t>d &gt; 4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1A20497-09D5-F3E5-BAF6-851468BD85C8}"/>
              </a:ext>
            </a:extLst>
          </p:cNvPr>
          <p:cNvSpPr txBox="1">
            <a:spLocks noChangeArrowheads="1"/>
          </p:cNvSpPr>
          <p:nvPr/>
        </p:nvSpPr>
        <p:spPr>
          <a:xfrm>
            <a:off x="151103" y="105232"/>
            <a:ext cx="10284186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address the challenges: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Flavour in the SM EFT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75B95-0ED2-769D-F527-D9878E82B4C5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50960BC-4CEB-D8A6-506B-B25494AB8606}"/>
              </a:ext>
            </a:extLst>
          </p:cNvPr>
          <p:cNvSpPr txBox="1">
            <a:spLocks/>
          </p:cNvSpPr>
          <p:nvPr/>
        </p:nvSpPr>
        <p:spPr bwMode="auto">
          <a:xfrm>
            <a:off x="239208" y="710128"/>
            <a:ext cx="11828181" cy="8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No matter if NP is at the </a:t>
            </a:r>
            <a:r>
              <a:rPr lang="en-GB" sz="2400" kern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TeV</a:t>
            </a: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 scale or well above, it is always very heavy compared to the energy scale of low-energy flavour experiments</a:t>
            </a:r>
            <a:r>
              <a:rPr lang="en-GB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systematic description via the </a:t>
            </a:r>
            <a:r>
              <a:rPr lang="en-GB" sz="2400" kern="0" dirty="0">
                <a:solidFill>
                  <a:srgbClr val="0070C0"/>
                </a:solidFill>
                <a:cs typeface="Times New Roman" panose="02020603050405020304" pitchFamily="18" charset="0"/>
              </a:rPr>
              <a:t>“SM EFT”</a:t>
            </a:r>
            <a:endParaRPr lang="en-GB" sz="24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6162E-80CE-E943-F45C-0E94B08BB210}"/>
              </a:ext>
            </a:extLst>
          </p:cNvPr>
          <p:cNvSpPr txBox="1"/>
          <p:nvPr/>
        </p:nvSpPr>
        <p:spPr>
          <a:xfrm>
            <a:off x="239208" y="5278522"/>
            <a:ext cx="5981941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lvl="1" indent="-342900" eaLnBrk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altLang="en-IT" sz="2400">
                <a:solidFill>
                  <a:srgbClr val="0070C0"/>
                </a:solidFill>
                <a:latin typeface="+mn-lt"/>
              </a:rPr>
              <a:t>No flavor symmetry</a:t>
            </a:r>
            <a:r>
              <a:rPr lang="en-US" altLang="en-IT" sz="2400">
                <a:solidFill>
                  <a:srgbClr val="01366E"/>
                </a:solidFill>
                <a:latin typeface="+mn-lt"/>
              </a:rPr>
              <a:t>		         </a:t>
            </a:r>
            <a:r>
              <a:rPr lang="en-US" altLang="en-IT" sz="2400">
                <a:solidFill>
                  <a:srgbClr val="C00000"/>
                </a:solidFill>
                <a:latin typeface="+mn-lt"/>
              </a:rPr>
              <a:t>2499 </a:t>
            </a:r>
            <a:r>
              <a:rPr lang="en-US" altLang="en-IT" sz="2400">
                <a:latin typeface="+mn-lt"/>
              </a:rPr>
              <a:t>[</a:t>
            </a:r>
            <a:r>
              <a:rPr lang="en-US" altLang="en-IT" sz="2000">
                <a:latin typeface="+mn-lt"/>
              </a:rPr>
              <a:t>@d=6</a:t>
            </a:r>
            <a:r>
              <a:rPr lang="en-US" altLang="en-IT" sz="2400">
                <a:latin typeface="+mn-lt"/>
              </a:rPr>
              <a:t>]    </a:t>
            </a:r>
          </a:p>
          <a:p>
            <a:pPr marL="558800" lvl="1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altLang="en-IT" sz="2400">
                <a:solidFill>
                  <a:srgbClr val="0070C0"/>
                </a:solidFill>
                <a:latin typeface="+mn-lt"/>
              </a:rPr>
              <a:t>Maximal flavor symmetry        	</a:t>
            </a:r>
            <a:r>
              <a:rPr lang="en-US" altLang="en-IT" sz="2400">
                <a:solidFill>
                  <a:srgbClr val="C00000"/>
                </a:solidFill>
                <a:latin typeface="+mn-lt"/>
              </a:rPr>
              <a:t>47 </a:t>
            </a:r>
            <a:r>
              <a:rPr lang="en-US" altLang="en-IT" sz="2400">
                <a:latin typeface="+mn-lt"/>
              </a:rPr>
              <a:t>[</a:t>
            </a:r>
            <a:r>
              <a:rPr lang="en-US" altLang="en-IT" sz="2000">
                <a:latin typeface="+mn-lt"/>
              </a:rPr>
              <a:t>@d=6</a:t>
            </a:r>
            <a:r>
              <a:rPr lang="en-US" altLang="en-IT" sz="2400">
                <a:latin typeface="+mn-lt"/>
              </a:rPr>
              <a:t>] </a:t>
            </a:r>
            <a:endParaRPr lang="en-US" altLang="en-IT" sz="2400">
              <a:solidFill>
                <a:srgbClr val="01366E"/>
              </a:solidFill>
              <a:latin typeface="+mn-lt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174F5EE5-4A8B-0D5E-5DC9-1C07672E516C}"/>
              </a:ext>
            </a:extLst>
          </p:cNvPr>
          <p:cNvSpPr txBox="1">
            <a:spLocks/>
          </p:cNvSpPr>
          <p:nvPr/>
        </p:nvSpPr>
        <p:spPr bwMode="auto">
          <a:xfrm>
            <a:off x="396599" y="3157032"/>
            <a:ext cx="4896597" cy="186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Understanding </a:t>
            </a:r>
            <a:r>
              <a:rPr lang="en-GB" sz="2400" kern="0">
                <a:solidFill>
                  <a:srgbClr val="0070C0"/>
                </a:solidFill>
                <a:cs typeface="Times New Roman" panose="02020603050405020304" pitchFamily="18" charset="0"/>
              </a:rPr>
              <a:t>the flavour structure of the SM EFT </a:t>
            </a: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is a question of pivotal importance.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N. of independent couplings: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1579526-5EED-AF9B-889D-504BD5836FB5}"/>
              </a:ext>
            </a:extLst>
          </p:cNvPr>
          <p:cNvSpPr txBox="1">
            <a:spLocks/>
          </p:cNvSpPr>
          <p:nvPr/>
        </p:nvSpPr>
        <p:spPr bwMode="auto">
          <a:xfrm>
            <a:off x="7813240" y="2972713"/>
            <a:ext cx="3695956" cy="119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i="1" kern="0">
                <a:solidFill>
                  <a:srgbClr val="C00000"/>
                </a:solidFill>
                <a:cs typeface="Times New Roman" panose="02020603050405020304" pitchFamily="18" charset="0"/>
              </a:rPr>
              <a:t>Don’t be scared by the large number of independent couplings of eff. operators! </a:t>
            </a: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CB814C50-8826-10A9-BD53-3AD07585A9A2}"/>
              </a:ext>
            </a:extLst>
          </p:cNvPr>
          <p:cNvSpPr txBox="1">
            <a:spLocks/>
          </p:cNvSpPr>
          <p:nvPr/>
        </p:nvSpPr>
        <p:spPr bwMode="auto">
          <a:xfrm>
            <a:off x="7343273" y="4484789"/>
            <a:ext cx="4670223" cy="19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They </a:t>
            </a:r>
            <a:r>
              <a:rPr lang="en-GB" sz="2400" u="sng" kern="0">
                <a:solidFill>
                  <a:schemeClr val="tx1"/>
                </a:solidFill>
                <a:cs typeface="Times New Roman" panose="02020603050405020304" pitchFamily="18" charset="0"/>
              </a:rPr>
              <a:t>do not</a:t>
            </a: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 indicate model parameters, but rather the number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of observables we can probe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GB" sz="2400" i="1" ker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whose correlations depend on the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ker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unknown underlying model</a:t>
            </a:r>
            <a:r>
              <a:rPr lang="en-GB" sz="2400" kern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Line 3">
            <a:extLst>
              <a:ext uri="{FF2B5EF4-FFF2-40B4-BE49-F238E27FC236}">
                <a16:creationId xmlns:a16="http://schemas.microsoft.com/office/drawing/2014/main" id="{1D97E276-766A-40DD-A5DD-DC3D2D1645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2400" y="3304989"/>
            <a:ext cx="1" cy="9911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1C8EEC46-3580-8CD7-E2D1-1EDBE7EE7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2400" y="4294522"/>
            <a:ext cx="1077912" cy="4762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F0055D30-2D78-83A5-26C5-98ED863A5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845" y="3440466"/>
            <a:ext cx="48458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9B5ECBA8-FE6F-EC24-360D-784452785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52" y="3829490"/>
            <a:ext cx="392563" cy="43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9" name="Line 24">
            <a:extLst>
              <a:ext uri="{FF2B5EF4-FFF2-40B4-BE49-F238E27FC236}">
                <a16:creationId xmlns:a16="http://schemas.microsoft.com/office/drawing/2014/main" id="{EFD85331-C974-176E-8973-3DE4A72A51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2308" y="4294522"/>
            <a:ext cx="690567" cy="449347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DE3C2A-65B7-8E18-43ED-F6BA8D5B8F99}"/>
              </a:ext>
            </a:extLst>
          </p:cNvPr>
          <p:cNvSpPr txBox="1"/>
          <p:nvPr/>
        </p:nvSpPr>
        <p:spPr>
          <a:xfrm>
            <a:off x="5782188" y="4553693"/>
            <a:ext cx="885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000" i="1">
                <a:solidFill>
                  <a:srgbClr val="0070C0"/>
                </a:solidFill>
                <a:latin typeface="+mn-lt"/>
              </a:rPr>
              <a:t>flavor</a:t>
            </a:r>
            <a:endParaRPr lang="en-GB" sz="2000" i="1">
              <a:solidFill>
                <a:srgbClr val="0070C0"/>
              </a:solidFill>
            </a:endParaRPr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1C25A15C-C4CB-E214-5717-F634968E6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17</a:t>
            </a:fld>
            <a:endParaRPr lang="en-US" sz="1400"/>
          </a:p>
        </p:txBody>
      </p: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CD30C60E-25C0-3C2E-0E56-D10453336B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8349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5"/>
    </mc:Choice>
    <mc:Fallback xmlns="">
      <p:transition spd="slow" advTm="2109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>
            <a:extLst>
              <a:ext uri="{FF2B5EF4-FFF2-40B4-BE49-F238E27FC236}">
                <a16:creationId xmlns:a16="http://schemas.microsoft.com/office/drawing/2014/main" id="{827B839F-AEE1-DECA-846D-38797B306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1" y="1680738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8A1D2ED-85BE-47E9-6DE7-7D575A56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59" y="797227"/>
            <a:ext cx="9686471" cy="4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 </a:t>
            </a:r>
            <a:r>
              <a:rPr lang="en-US" altLang="en-IT" sz="2800">
                <a:solidFill>
                  <a:srgbClr val="00B050"/>
                </a:solidFill>
                <a:latin typeface="Symbol" pitchFamily="2" charset="2"/>
              </a:rPr>
              <a:t>g    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quarks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             </a:t>
            </a:r>
            <a:r>
              <a:rPr lang="en-US" altLang="en-IT" sz="2800">
                <a:solidFill>
                  <a:srgbClr val="C00000"/>
                </a:solidFill>
                <a:latin typeface="Symbol" pitchFamily="2" charset="2"/>
                <a:cs typeface="Times New Roman" panose="02020603050405020304" pitchFamily="18" charset="0"/>
              </a:rPr>
              <a:t>m                  </a:t>
            </a:r>
            <a:r>
              <a:rPr lang="en-US" altLang="en-IT" sz="28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800">
                <a:solidFill>
                  <a:srgbClr val="FFC000"/>
                </a:solidFill>
                <a:cs typeface="Times New Roman" panose="02020603050405020304" pitchFamily="18" charset="0"/>
              </a:rPr>
              <a:t>                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t                   </a:t>
            </a:r>
            <a:r>
              <a:rPr lang="en-US" altLang="en-IT" sz="2800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B2117-6D69-4930-CEB9-45DFBACDC635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57EDA-B325-F573-E889-1E24B761AB6F}"/>
              </a:ext>
            </a:extLst>
          </p:cNvPr>
          <p:cNvCxnSpPr>
            <a:cxnSpLocks/>
          </p:cNvCxnSpPr>
          <p:nvPr/>
        </p:nvCxnSpPr>
        <p:spPr>
          <a:xfrm>
            <a:off x="3136843" y="1357254"/>
            <a:ext cx="0" cy="5137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C4DE90-0B0F-1AAD-AB8C-3AD3CC6BF4D1}"/>
              </a:ext>
            </a:extLst>
          </p:cNvPr>
          <p:cNvCxnSpPr>
            <a:cxnSpLocks/>
          </p:cNvCxnSpPr>
          <p:nvPr/>
        </p:nvCxnSpPr>
        <p:spPr>
          <a:xfrm>
            <a:off x="4865074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704D32-1FDB-4058-7748-84DE983A2426}"/>
              </a:ext>
            </a:extLst>
          </p:cNvPr>
          <p:cNvCxnSpPr>
            <a:cxnSpLocks/>
          </p:cNvCxnSpPr>
          <p:nvPr/>
        </p:nvCxnSpPr>
        <p:spPr>
          <a:xfrm>
            <a:off x="6621775" y="1357254"/>
            <a:ext cx="0" cy="5137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DA35B-CA14-D6E9-65F5-8C1279AA80D2}"/>
              </a:ext>
            </a:extLst>
          </p:cNvPr>
          <p:cNvCxnSpPr>
            <a:cxnSpLocks/>
          </p:cNvCxnSpPr>
          <p:nvPr/>
        </p:nvCxnSpPr>
        <p:spPr>
          <a:xfrm>
            <a:off x="8372821" y="1357255"/>
            <a:ext cx="0" cy="5137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844EC4-F822-D1BE-78BA-8531B0977D86}"/>
              </a:ext>
            </a:extLst>
          </p:cNvPr>
          <p:cNvCxnSpPr>
            <a:cxnSpLocks/>
          </p:cNvCxnSpPr>
          <p:nvPr/>
        </p:nvCxnSpPr>
        <p:spPr>
          <a:xfrm>
            <a:off x="10103880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BB1FB-D2AE-8BC0-9EE0-4A64555B2AE9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1044291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ED7D99-A19C-7B83-82C6-FB358BD19BFE}"/>
              </a:ext>
            </a:extLst>
          </p:cNvPr>
          <p:cNvCxnSpPr>
            <a:cxnSpLocks/>
          </p:cNvCxnSpPr>
          <p:nvPr/>
        </p:nvCxnSpPr>
        <p:spPr>
          <a:xfrm>
            <a:off x="1399313" y="2343544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2">
            <a:extLst>
              <a:ext uri="{FF2B5EF4-FFF2-40B4-BE49-F238E27FC236}">
                <a16:creationId xmlns:a16="http://schemas.microsoft.com/office/drawing/2014/main" id="{A2E48E4E-09AB-01AD-2CEE-15ABA67F0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1633777"/>
            <a:ext cx="281632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36C081E4-3BDA-ACAC-5BFD-18EAE37BE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1429168"/>
            <a:ext cx="6725708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bs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	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c </a:t>
            </a:r>
            <a:r>
              <a:rPr lang="en-US" altLang="en-IT" sz="2400" err="1">
                <a:solidFill>
                  <a:srgbClr val="C00000"/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bc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c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	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DF4C65-C2B9-0699-A8DA-FE355DA6D3C4}"/>
              </a:ext>
            </a:extLst>
          </p:cNvPr>
          <p:cNvCxnSpPr>
            <a:cxnSpLocks/>
          </p:cNvCxnSpPr>
          <p:nvPr/>
        </p:nvCxnSpPr>
        <p:spPr>
          <a:xfrm>
            <a:off x="11842226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2">
            <a:extLst>
              <a:ext uri="{FF2B5EF4-FFF2-40B4-BE49-F238E27FC236}">
                <a16:creationId xmlns:a16="http://schemas.microsoft.com/office/drawing/2014/main" id="{806E8F8D-8485-B115-CCB2-92C0172C8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1" y="2644807"/>
            <a:ext cx="1179395" cy="6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02CE506-382D-0A40-8976-92539087FA65}"/>
              </a:ext>
            </a:extLst>
          </p:cNvPr>
          <p:cNvCxnSpPr>
            <a:cxnSpLocks/>
          </p:cNvCxnSpPr>
          <p:nvPr/>
        </p:nvCxnSpPr>
        <p:spPr>
          <a:xfrm>
            <a:off x="1399313" y="3434950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2">
            <a:extLst>
              <a:ext uri="{FF2B5EF4-FFF2-40B4-BE49-F238E27FC236}">
                <a16:creationId xmlns:a16="http://schemas.microsoft.com/office/drawing/2014/main" id="{E6732E7E-5A8B-F9E3-637B-08F86313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2693630"/>
            <a:ext cx="279936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d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4" name="Text Box 12">
            <a:extLst>
              <a:ext uri="{FF2B5EF4-FFF2-40B4-BE49-F238E27FC236}">
                <a16:creationId xmlns:a16="http://schemas.microsoft.com/office/drawing/2014/main" id="{4578D578-67E7-0905-0AFB-C46722540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2459041"/>
            <a:ext cx="6725708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bd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	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	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err="1">
                <a:solidFill>
                  <a:srgbClr val="C00000"/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bu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	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sp>
        <p:nvSpPr>
          <p:cNvPr id="70" name="Text Box 12">
            <a:extLst>
              <a:ext uri="{FF2B5EF4-FFF2-40B4-BE49-F238E27FC236}">
                <a16:creationId xmlns:a16="http://schemas.microsoft.com/office/drawing/2014/main" id="{D9B9D1CA-E06A-2BFD-78C9-214B15F3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77" y="4071801"/>
            <a:ext cx="825909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altLang="en-IT" sz="28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A8E932C-1BD5-7564-97B5-BB6831A5198C}"/>
              </a:ext>
            </a:extLst>
          </p:cNvPr>
          <p:cNvCxnSpPr>
            <a:cxnSpLocks/>
          </p:cNvCxnSpPr>
          <p:nvPr/>
        </p:nvCxnSpPr>
        <p:spPr>
          <a:xfrm>
            <a:off x="1399313" y="5144385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2">
            <a:extLst>
              <a:ext uri="{FF2B5EF4-FFF2-40B4-BE49-F238E27FC236}">
                <a16:creationId xmlns:a16="http://schemas.microsoft.com/office/drawing/2014/main" id="{9F7D9DB7-3CC5-D265-5707-53965DBFF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7" y="4074621"/>
            <a:ext cx="2816321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3" name="Text Box 12">
            <a:extLst>
              <a:ext uri="{FF2B5EF4-FFF2-40B4-BE49-F238E27FC236}">
                <a16:creationId xmlns:a16="http://schemas.microsoft.com/office/drawing/2014/main" id="{6A52F110-6CD2-7783-F6B6-50125192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3611979"/>
            <a:ext cx="6725708" cy="134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cu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	 			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err="1">
                <a:solidFill>
                  <a:srgbClr val="C00000"/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cs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IT" sz="2400">
              <a:solidFill>
                <a:srgbClr val="C00000"/>
              </a:solidFill>
              <a:latin typeface="Symbol" pitchFamily="2" charset="2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err="1">
                <a:solidFill>
                  <a:srgbClr val="C00000"/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cd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E95962C-E0C9-A2FD-2514-4DF7C91FCF70}"/>
              </a:ext>
            </a:extLst>
          </p:cNvPr>
          <p:cNvCxnSpPr>
            <a:cxnSpLocks/>
          </p:cNvCxnSpPr>
          <p:nvPr/>
        </p:nvCxnSpPr>
        <p:spPr>
          <a:xfrm>
            <a:off x="1399313" y="5251815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F3AF291-5413-35DE-EBAF-D23A25B4CE62}"/>
              </a:ext>
            </a:extLst>
          </p:cNvPr>
          <p:cNvCxnSpPr>
            <a:cxnSpLocks/>
          </p:cNvCxnSpPr>
          <p:nvPr/>
        </p:nvCxnSpPr>
        <p:spPr>
          <a:xfrm>
            <a:off x="1399313" y="6494829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2">
            <a:extLst>
              <a:ext uri="{FF2B5EF4-FFF2-40B4-BE49-F238E27FC236}">
                <a16:creationId xmlns:a16="http://schemas.microsoft.com/office/drawing/2014/main" id="{3A4ECFF5-9A60-B35C-3AB6-7095CEF5E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38" y="5360555"/>
            <a:ext cx="393654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400" baseline="-25000">
              <a:solidFill>
                <a:srgbClr val="0070C0"/>
              </a:solidFill>
            </a:endParaRP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DDBE636D-7C23-5E8A-7C51-B9B2EAA4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9" y="5466121"/>
            <a:ext cx="10007065" cy="83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 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	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0070C0"/>
                </a:solidFill>
                <a:cs typeface="Times New Roman" panose="02020603050405020304" pitchFamily="18" charset="0"/>
              </a:rPr>
              <a:t>qq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	  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mm 	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			     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>
              <a:solidFill>
                <a:srgbClr val="00B050"/>
              </a:solidFill>
              <a:latin typeface="Symbol" pitchFamily="2" charset="2"/>
            </a:endParaRP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0070C0"/>
                </a:solidFill>
                <a:cs typeface="Times New Roman" panose="02020603050405020304" pitchFamily="18" charset="0"/>
              </a:rPr>
              <a:t>qq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	  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			     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>
              <a:solidFill>
                <a:srgbClr val="00B050"/>
              </a:solidFill>
              <a:latin typeface="Symbol" pitchFamily="2" charset="2"/>
            </a:endParaRPr>
          </a:p>
          <a:p>
            <a:pPr marL="342900" indent="-342900" eaLnBrk="1">
              <a:lnSpc>
                <a:spcPct val="102000"/>
              </a:lnSpc>
              <a:spcAft>
                <a:spcPct val="0"/>
              </a:spcAft>
              <a:buFont typeface="Symbol" pitchFamily="2" charset="2"/>
              <a:buChar char="t"/>
            </a:pP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9E266863-97FE-D534-2110-0B9EE619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98" y="3799745"/>
            <a:ext cx="413209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650B4716-08C8-5D96-4FA3-0D6228AE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12" y="5649289"/>
            <a:ext cx="724750" cy="56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endParaRPr lang="en-US" altLang="en-IT" sz="2400" baseline="-25000">
              <a:solidFill>
                <a:srgbClr val="0070C0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657FD5D8-1B1D-1783-6B95-457294E5A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012" y="1330901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3BA6E47B-6846-58EF-DDE3-EB56A58A0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063" y="2383996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61D4B20-D754-7E32-4CE4-1BFAD7098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54" y="3763059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B5DAE5-8BC9-96D2-A70A-F2C6F17EB145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17C3A718-EDD1-B26D-DA7D-37B328E2B3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18</a:t>
            </a:fld>
            <a:endParaRPr lang="en-US" sz="140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ECD451FC-FC14-E9B3-12C9-924FF28CBF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23B18888-CF2B-F9F8-8688-E904731B6811}"/>
              </a:ext>
            </a:extLst>
          </p:cNvPr>
          <p:cNvSpPr txBox="1">
            <a:spLocks noChangeArrowheads="1"/>
          </p:cNvSpPr>
          <p:nvPr/>
        </p:nvSpPr>
        <p:spPr>
          <a:xfrm>
            <a:off x="151102" y="105232"/>
            <a:ext cx="11916279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address the challenges @</a:t>
            </a:r>
            <a:r>
              <a:rPr lang="en-GB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large-scale facilities [</a:t>
            </a:r>
            <a:r>
              <a:rPr lang="en-GB" sz="3200" err="1"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IT" sz="320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GB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7FB96E-03D2-1C83-56FB-0511A5A9BE48}"/>
              </a:ext>
            </a:extLst>
          </p:cNvPr>
          <p:cNvGrpSpPr/>
          <p:nvPr/>
        </p:nvGrpSpPr>
        <p:grpSpPr>
          <a:xfrm>
            <a:off x="2306731" y="1390725"/>
            <a:ext cx="9612813" cy="4089896"/>
            <a:chOff x="2306731" y="1390725"/>
            <a:chExt cx="9612813" cy="4089896"/>
          </a:xfrm>
        </p:grpSpPr>
        <p:sp>
          <p:nvSpPr>
            <p:cNvPr id="9" name="Text Box 12">
              <a:extLst>
                <a:ext uri="{FF2B5EF4-FFF2-40B4-BE49-F238E27FC236}">
                  <a16:creationId xmlns:a16="http://schemas.microsoft.com/office/drawing/2014/main" id="{D5516CF1-077C-E7EB-6698-E705FA958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063" y="2383996"/>
              <a:ext cx="372363" cy="590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400">
                  <a:solidFill>
                    <a:srgbClr val="0070C0"/>
                  </a:solidFill>
                  <a:cs typeface="Times New Roman" panose="02020603050405020304" pitchFamily="18" charset="0"/>
                </a:rPr>
                <a:t>_</a:t>
              </a:r>
              <a:endPara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614EDA7C-7CBE-41B7-C0E6-E3B7C076B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063" y="2383996"/>
              <a:ext cx="372363" cy="590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400">
                  <a:solidFill>
                    <a:srgbClr val="0070C0"/>
                  </a:solidFill>
                  <a:cs typeface="Times New Roman" panose="02020603050405020304" pitchFamily="18" charset="0"/>
                </a:rPr>
                <a:t>_</a:t>
              </a:r>
              <a:endPara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C041DBB-EA1D-81BE-9BDE-A92B8BED80B1}"/>
                </a:ext>
              </a:extLst>
            </p:cNvPr>
            <p:cNvGrpSpPr/>
            <p:nvPr/>
          </p:nvGrpSpPr>
          <p:grpSpPr>
            <a:xfrm>
              <a:off x="10040535" y="2257675"/>
              <a:ext cx="1879009" cy="1191347"/>
              <a:chOff x="6325873" y="1454122"/>
              <a:chExt cx="1879009" cy="1191347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7A8CFA2C-0AC0-133E-ACB7-33C5B057B636}"/>
                  </a:ext>
                </a:extLst>
              </p:cNvPr>
              <p:cNvSpPr/>
              <p:nvPr/>
            </p:nvSpPr>
            <p:spPr>
              <a:xfrm>
                <a:off x="6325873" y="1454122"/>
                <a:ext cx="1879009" cy="1191347"/>
              </a:xfrm>
              <a:prstGeom prst="roundRect">
                <a:avLst/>
              </a:prstGeom>
              <a:solidFill>
                <a:srgbClr val="EEEEEE"/>
              </a:solidFill>
              <a:ln w="2222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r>
                  <a:rPr lang="en-US" altLang="en-IT" sz="24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IT" sz="240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 Box 12">
                <a:extLst>
                  <a:ext uri="{FF2B5EF4-FFF2-40B4-BE49-F238E27FC236}">
                    <a16:creationId xmlns:a16="http://schemas.microsoft.com/office/drawing/2014/main" id="{2B823528-4F9C-F8C2-C975-A96345E176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2809" y="1589101"/>
                <a:ext cx="1650591" cy="9948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1pPr>
                <a:lvl2pPr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2pPr>
                <a:lvl3pPr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3pPr>
                <a:lvl4pPr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4pPr>
                <a:lvl5pPr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9pPr>
              </a:lstStyle>
              <a:p>
                <a:pPr eaLnBrk="1"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B(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B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→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K</a:t>
                </a:r>
                <a:r>
                  <a:rPr lang="en-US" altLang="en-IT" sz="2000" baseline="30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IT" sz="2000" err="1">
                    <a:solidFill>
                      <a:srgbClr val="FF25C7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nn</a:t>
                </a: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</a:rPr>
                  <a:t>),</a:t>
                </a:r>
              </a:p>
              <a:p>
                <a:pPr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B(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B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→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K</a:t>
                </a:r>
                <a:r>
                  <a:rPr lang="en-US" altLang="en-IT" sz="2000" baseline="30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*</a:t>
                </a:r>
                <a:r>
                  <a:rPr lang="en-US" altLang="en-IT" sz="2000" err="1">
                    <a:solidFill>
                      <a:srgbClr val="FF25C7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nn</a:t>
                </a: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</a:rPr>
                  <a:t>),</a:t>
                </a:r>
              </a:p>
              <a:p>
                <a:pPr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</a:rPr>
                  <a:t>…</a:t>
                </a:r>
                <a:endParaRPr lang="en-US" altLang="en-IT" sz="2400">
                  <a:solidFill>
                    <a:srgbClr val="C00000"/>
                  </a:solidFill>
                  <a:latin typeface="Symbol" pitchFamily="2" charset="2"/>
                </a:endParaRPr>
              </a:p>
              <a:p>
                <a:pPr>
                  <a:lnSpc>
                    <a:spcPct val="100000"/>
                  </a:lnSpc>
                  <a:spcAft>
                    <a:spcPts val="500"/>
                  </a:spcAft>
                </a:pPr>
                <a:endParaRPr lang="en-US" altLang="en-IT" sz="2400">
                  <a:solidFill>
                    <a:srgbClr val="C00000"/>
                  </a:solidFill>
                  <a:latin typeface="Symbol" pitchFamily="2" charset="2"/>
                </a:endParaRPr>
              </a:p>
              <a:p>
                <a:pPr eaLnBrk="1"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400">
                    <a:solidFill>
                      <a:srgbClr val="C00000"/>
                    </a:solidFill>
                    <a:latin typeface="Symbol" pitchFamily="2" charset="2"/>
                  </a:rPr>
                  <a:t> 	</a:t>
                </a:r>
                <a:endParaRPr lang="en-US" altLang="en-IT" sz="2000" baseline="-2500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DFAF19A-9AE7-D69A-3FB7-2F6F754047F9}"/>
                </a:ext>
              </a:extLst>
            </p:cNvPr>
            <p:cNvGrpSpPr/>
            <p:nvPr/>
          </p:nvGrpSpPr>
          <p:grpSpPr>
            <a:xfrm>
              <a:off x="2306731" y="2253989"/>
              <a:ext cx="2386635" cy="1707615"/>
              <a:chOff x="1359100" y="2644048"/>
              <a:chExt cx="2386635" cy="1707615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707319F9-39D9-E18C-3171-6D4518403559}"/>
                  </a:ext>
                </a:extLst>
              </p:cNvPr>
              <p:cNvSpPr/>
              <p:nvPr/>
            </p:nvSpPr>
            <p:spPr>
              <a:xfrm>
                <a:off x="1359100" y="2644048"/>
                <a:ext cx="2386635" cy="1707615"/>
              </a:xfrm>
              <a:prstGeom prst="roundRect">
                <a:avLst/>
              </a:prstGeom>
              <a:solidFill>
                <a:srgbClr val="EEEEEE"/>
              </a:solidFill>
              <a:ln w="2222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r>
                  <a:rPr lang="en-US" altLang="en-IT" sz="24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IT" sz="240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 Box 12">
                <a:extLst>
                  <a:ext uri="{FF2B5EF4-FFF2-40B4-BE49-F238E27FC236}">
                    <a16:creationId xmlns:a16="http://schemas.microsoft.com/office/drawing/2014/main" id="{8492B111-F032-91F9-3538-FB6B1C37AE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037" y="2800225"/>
                <a:ext cx="1890210" cy="129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1pPr>
                <a:lvl2pPr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2pPr>
                <a:lvl3pPr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3pPr>
                <a:lvl4pPr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4pPr>
                <a:lvl5pPr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9pPr>
              </a:lstStyle>
              <a:p>
                <a:pPr eaLnBrk="1"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B(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B</a:t>
                </a:r>
                <a:r>
                  <a:rPr lang="en-US" altLang="en-IT" sz="2000" baseline="-25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s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→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IT" sz="2000">
                    <a:solidFill>
                      <a:srgbClr val="C00000"/>
                    </a:solidFill>
                    <a:latin typeface="Symbol" pitchFamily="2" charset="2"/>
                  </a:rPr>
                  <a:t>mm</a:t>
                </a: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</a:rPr>
                  <a:t>),</a:t>
                </a:r>
              </a:p>
              <a:p>
                <a:pPr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B(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B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→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K</a:t>
                </a:r>
                <a:r>
                  <a:rPr lang="en-US" altLang="en-IT" sz="2000" baseline="30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*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IT" sz="2000">
                    <a:solidFill>
                      <a:srgbClr val="C00000"/>
                    </a:solidFill>
                    <a:latin typeface="Symbol" pitchFamily="2" charset="2"/>
                  </a:rPr>
                  <a:t>mm</a:t>
                </a: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</a:rPr>
                  <a:t>),</a:t>
                </a:r>
              </a:p>
              <a:p>
                <a:pPr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</a:t>
                </a:r>
                <a:r>
                  <a:rPr lang="en-US" altLang="en-IT" sz="2000" baseline="-25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FB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B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→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K</a:t>
                </a:r>
                <a:r>
                  <a:rPr lang="en-US" altLang="en-IT" sz="2000" baseline="30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*</a:t>
                </a:r>
                <a:r>
                  <a:rPr lang="en-US" altLang="en-IT" sz="2000">
                    <a:solidFill>
                      <a:srgbClr val="C00000"/>
                    </a:solidFill>
                    <a:latin typeface="Symbol" pitchFamily="2" charset="2"/>
                  </a:rPr>
                  <a:t>mm</a:t>
                </a: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</a:rPr>
                  <a:t>),</a:t>
                </a:r>
              </a:p>
              <a:p>
                <a:pPr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</a:rPr>
                  <a:t>…</a:t>
                </a:r>
                <a:endParaRPr lang="en-US" altLang="en-IT" sz="2400">
                  <a:solidFill>
                    <a:srgbClr val="C00000"/>
                  </a:solidFill>
                  <a:latin typeface="Symbol" pitchFamily="2" charset="2"/>
                </a:endParaRPr>
              </a:p>
              <a:p>
                <a:pPr>
                  <a:lnSpc>
                    <a:spcPct val="100000"/>
                  </a:lnSpc>
                  <a:spcAft>
                    <a:spcPts val="500"/>
                  </a:spcAft>
                </a:pPr>
                <a:endParaRPr lang="en-US" altLang="en-IT" sz="2400">
                  <a:solidFill>
                    <a:srgbClr val="C00000"/>
                  </a:solidFill>
                  <a:latin typeface="Symbol" pitchFamily="2" charset="2"/>
                </a:endParaRPr>
              </a:p>
              <a:p>
                <a:pPr eaLnBrk="1"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400">
                    <a:solidFill>
                      <a:srgbClr val="C00000"/>
                    </a:solidFill>
                    <a:latin typeface="Symbol" pitchFamily="2" charset="2"/>
                  </a:rPr>
                  <a:t> 	</a:t>
                </a:r>
                <a:endParaRPr lang="en-US" altLang="en-IT" sz="2000" baseline="-2500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E27491E-FF85-30B2-8E32-CDB538B08F90}"/>
                </a:ext>
              </a:extLst>
            </p:cNvPr>
            <p:cNvSpPr/>
            <p:nvPr/>
          </p:nvSpPr>
          <p:spPr>
            <a:xfrm>
              <a:off x="4969324" y="1402256"/>
              <a:ext cx="1471893" cy="481400"/>
            </a:xfrm>
            <a:prstGeom prst="roundRect">
              <a:avLst/>
            </a:prstGeom>
            <a:noFill/>
            <a:ln w="222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en-US" altLang="en-IT" sz="240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en-US" altLang="en-IT" sz="24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0DD425C-ACEF-253B-8BE3-1F5C8829E354}"/>
                </a:ext>
              </a:extLst>
            </p:cNvPr>
            <p:cNvSpPr/>
            <p:nvPr/>
          </p:nvSpPr>
          <p:spPr>
            <a:xfrm>
              <a:off x="8501260" y="1811197"/>
              <a:ext cx="1471893" cy="481400"/>
            </a:xfrm>
            <a:prstGeom prst="roundRect">
              <a:avLst/>
            </a:prstGeom>
            <a:noFill/>
            <a:ln w="222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en-US" altLang="en-IT" sz="240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en-US" altLang="en-IT" sz="24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20A1B4-780E-08D1-AE68-351C47DA31D6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10980039" y="1870689"/>
              <a:ext cx="1" cy="386986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BF8D184-FA9F-56A0-D045-1E0D1B7E75B4}"/>
                </a:ext>
              </a:extLst>
            </p:cNvPr>
            <p:cNvSpPr/>
            <p:nvPr/>
          </p:nvSpPr>
          <p:spPr>
            <a:xfrm>
              <a:off x="10217471" y="1390725"/>
              <a:ext cx="1471893" cy="481400"/>
            </a:xfrm>
            <a:prstGeom prst="roundRect">
              <a:avLst/>
            </a:prstGeom>
            <a:noFill/>
            <a:ln w="222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en-US" altLang="en-IT" sz="240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en-US" altLang="en-IT" sz="24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14ED2FA-E868-932A-D7E6-97D3BB46C013}"/>
                </a:ext>
              </a:extLst>
            </p:cNvPr>
            <p:cNvGrpSpPr/>
            <p:nvPr/>
          </p:nvGrpSpPr>
          <p:grpSpPr>
            <a:xfrm>
              <a:off x="6356850" y="2551119"/>
              <a:ext cx="2344773" cy="984491"/>
              <a:chOff x="6827572" y="3047863"/>
              <a:chExt cx="2001636" cy="984491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70057611-18D3-D620-0B9F-90353EC04F31}"/>
                  </a:ext>
                </a:extLst>
              </p:cNvPr>
              <p:cNvSpPr/>
              <p:nvPr/>
            </p:nvSpPr>
            <p:spPr>
              <a:xfrm>
                <a:off x="6827572" y="3047863"/>
                <a:ext cx="1701832" cy="984491"/>
              </a:xfrm>
              <a:prstGeom prst="roundRect">
                <a:avLst/>
              </a:prstGeom>
              <a:solidFill>
                <a:srgbClr val="EEEEEE"/>
              </a:solidFill>
              <a:ln w="2222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r>
                  <a:rPr lang="en-US" altLang="en-IT" sz="24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IT" sz="240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94265EA2-4EBC-EBC3-F871-B8F7D87D1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4508" y="3176497"/>
                <a:ext cx="1824700" cy="855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1pPr>
                <a:lvl2pPr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2pPr>
                <a:lvl3pPr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3pPr>
                <a:lvl4pPr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4pPr>
                <a:lvl5pPr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9pPr>
              </a:lstStyle>
              <a:p>
                <a:pPr eaLnBrk="1"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 baseline="-25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</a:t>
                </a:r>
                <a:r>
                  <a:rPr lang="en-US" altLang="en-IT" sz="2000" baseline="30000">
                    <a:solidFill>
                      <a:schemeClr val="tx1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t</a:t>
                </a:r>
                <a:r>
                  <a:rPr lang="en-US" altLang="en-IT" sz="2000" baseline="30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/</a:t>
                </a:r>
                <a:r>
                  <a:rPr lang="en-US" altLang="en-IT" sz="2000" baseline="30000">
                    <a:solidFill>
                      <a:schemeClr val="tx1"/>
                    </a:solidFill>
                    <a:latin typeface="Symbol" pitchFamily="2" charset="2"/>
                  </a:rPr>
                  <a:t>m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D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),  </a:t>
                </a:r>
              </a:p>
              <a:p>
                <a:pPr eaLnBrk="1"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</a:t>
                </a:r>
                <a:r>
                  <a:rPr lang="en-US" altLang="en-IT" sz="2000" baseline="30000">
                    <a:solidFill>
                      <a:schemeClr val="tx1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t</a:t>
                </a:r>
                <a:r>
                  <a:rPr lang="en-US" altLang="en-IT" sz="2000" baseline="30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/</a:t>
                </a:r>
                <a:r>
                  <a:rPr lang="en-US" altLang="en-IT" sz="2000" baseline="30000">
                    <a:solidFill>
                      <a:schemeClr val="tx1"/>
                    </a:solidFill>
                    <a:latin typeface="Symbol" pitchFamily="2" charset="2"/>
                  </a:rPr>
                  <a:t>m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D*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), … </a:t>
                </a:r>
                <a:endParaRPr lang="en-US" altLang="en-IT" sz="2000">
                  <a:solidFill>
                    <a:srgbClr val="C00000"/>
                  </a:solidFill>
                  <a:latin typeface="Symbol" pitchFamily="2" charset="2"/>
                </a:endParaRPr>
              </a:p>
              <a:p>
                <a:pPr eaLnBrk="1"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400">
                    <a:solidFill>
                      <a:srgbClr val="C00000"/>
                    </a:solidFill>
                    <a:latin typeface="Symbol" pitchFamily="2" charset="2"/>
                  </a:rPr>
                  <a:t> 	</a:t>
                </a:r>
                <a:endParaRPr lang="en-US" altLang="en-IT" sz="2000" baseline="-2500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B9D9B8C-4404-AE35-83E0-8825359BA6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8714" y="2286857"/>
              <a:ext cx="270046" cy="284361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F5F3178-9AE2-2A59-7400-967FFF8073A0}"/>
                </a:ext>
              </a:extLst>
            </p:cNvPr>
            <p:cNvSpPr/>
            <p:nvPr/>
          </p:nvSpPr>
          <p:spPr>
            <a:xfrm>
              <a:off x="3655224" y="4890495"/>
              <a:ext cx="5880644" cy="590126"/>
            </a:xfrm>
            <a:prstGeom prst="roundRect">
              <a:avLst/>
            </a:prstGeom>
            <a:solidFill>
              <a:srgbClr val="EEEEEE"/>
            </a:solidFill>
            <a:ln w="222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en-US" altLang="en-IT" sz="240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en-US" altLang="en-IT" sz="24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id="{070E274D-FB5E-B92B-1217-4501DE08B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9011" y="4995412"/>
              <a:ext cx="4759845" cy="383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algn="ctr">
                <a:lnSpc>
                  <a:spcPct val="102000"/>
                </a:lnSpc>
                <a:spcAft>
                  <a:spcPts val="400"/>
                </a:spcAft>
              </a:pPr>
              <a:r>
                <a:rPr lang="en-US" altLang="en-IT" sz="2400">
                  <a:solidFill>
                    <a:schemeClr val="tx1"/>
                  </a:solidFill>
                  <a:cs typeface="Times New Roman" panose="02020603050405020304" pitchFamily="18" charset="0"/>
                </a:rPr>
                <a:t>N.B.: </a:t>
              </a:r>
              <a:r>
                <a:rPr lang="en-US" altLang="en-IT" sz="2400" i="1">
                  <a:solidFill>
                    <a:schemeClr val="tx1"/>
                  </a:solidFill>
                  <a:cs typeface="Times New Roman" panose="02020603050405020304" pitchFamily="18" charset="0"/>
                </a:rPr>
                <a:t>several observables for each transition</a:t>
              </a:r>
            </a:p>
            <a:p>
              <a:pPr>
                <a:lnSpc>
                  <a:spcPct val="102000"/>
                </a:lnSpc>
                <a:spcAft>
                  <a:spcPct val="0"/>
                </a:spcAft>
              </a:pPr>
              <a:endParaRPr lang="en-US" altLang="en-IT" sz="24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>
                <a:lnSpc>
                  <a:spcPct val="102000"/>
                </a:lnSpc>
                <a:spcAft>
                  <a:spcPct val="0"/>
                </a:spcAft>
              </a:pPr>
              <a:endParaRPr lang="en-US" altLang="en-IT" sz="240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8C64E42-DF95-3049-1619-E5101B0B0F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7904" y="1870689"/>
              <a:ext cx="363765" cy="416168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06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>
            <a:extLst>
              <a:ext uri="{FF2B5EF4-FFF2-40B4-BE49-F238E27FC236}">
                <a16:creationId xmlns:a16="http://schemas.microsoft.com/office/drawing/2014/main" id="{827B839F-AEE1-DECA-846D-38797B306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1" y="1680738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8A1D2ED-85BE-47E9-6DE7-7D575A56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59" y="797227"/>
            <a:ext cx="9686471" cy="4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 </a:t>
            </a:r>
            <a:r>
              <a:rPr lang="en-US" altLang="en-IT" sz="2800">
                <a:solidFill>
                  <a:srgbClr val="00B050"/>
                </a:solidFill>
                <a:latin typeface="Symbol" pitchFamily="2" charset="2"/>
              </a:rPr>
              <a:t>g    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quarks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             </a:t>
            </a:r>
            <a:r>
              <a:rPr lang="en-US" altLang="en-IT" sz="2800">
                <a:solidFill>
                  <a:srgbClr val="C00000"/>
                </a:solidFill>
                <a:latin typeface="Symbol" pitchFamily="2" charset="2"/>
                <a:cs typeface="Times New Roman" panose="02020603050405020304" pitchFamily="18" charset="0"/>
              </a:rPr>
              <a:t>m                  </a:t>
            </a:r>
            <a:r>
              <a:rPr lang="en-US" altLang="en-IT" sz="28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800">
                <a:solidFill>
                  <a:srgbClr val="FFC000"/>
                </a:solidFill>
                <a:cs typeface="Times New Roman" panose="02020603050405020304" pitchFamily="18" charset="0"/>
              </a:rPr>
              <a:t>                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t                   </a:t>
            </a:r>
            <a:r>
              <a:rPr lang="en-US" altLang="en-IT" sz="2800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B2117-6D69-4930-CEB9-45DFBACDC635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57EDA-B325-F573-E889-1E24B761AB6F}"/>
              </a:ext>
            </a:extLst>
          </p:cNvPr>
          <p:cNvCxnSpPr>
            <a:cxnSpLocks/>
          </p:cNvCxnSpPr>
          <p:nvPr/>
        </p:nvCxnSpPr>
        <p:spPr>
          <a:xfrm>
            <a:off x="3136843" y="1357254"/>
            <a:ext cx="0" cy="5137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C4DE90-0B0F-1AAD-AB8C-3AD3CC6BF4D1}"/>
              </a:ext>
            </a:extLst>
          </p:cNvPr>
          <p:cNvCxnSpPr>
            <a:cxnSpLocks/>
          </p:cNvCxnSpPr>
          <p:nvPr/>
        </p:nvCxnSpPr>
        <p:spPr>
          <a:xfrm>
            <a:off x="4865074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704D32-1FDB-4058-7748-84DE983A2426}"/>
              </a:ext>
            </a:extLst>
          </p:cNvPr>
          <p:cNvCxnSpPr>
            <a:cxnSpLocks/>
          </p:cNvCxnSpPr>
          <p:nvPr/>
        </p:nvCxnSpPr>
        <p:spPr>
          <a:xfrm>
            <a:off x="6621775" y="1357254"/>
            <a:ext cx="0" cy="5137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DA35B-CA14-D6E9-65F5-8C1279AA80D2}"/>
              </a:ext>
            </a:extLst>
          </p:cNvPr>
          <p:cNvCxnSpPr>
            <a:cxnSpLocks/>
          </p:cNvCxnSpPr>
          <p:nvPr/>
        </p:nvCxnSpPr>
        <p:spPr>
          <a:xfrm>
            <a:off x="8372821" y="1357255"/>
            <a:ext cx="0" cy="5137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844EC4-F822-D1BE-78BA-8531B0977D86}"/>
              </a:ext>
            </a:extLst>
          </p:cNvPr>
          <p:cNvCxnSpPr>
            <a:cxnSpLocks/>
          </p:cNvCxnSpPr>
          <p:nvPr/>
        </p:nvCxnSpPr>
        <p:spPr>
          <a:xfrm>
            <a:off x="10103880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BB1FB-D2AE-8BC0-9EE0-4A64555B2AE9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1044291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ED7D99-A19C-7B83-82C6-FB358BD19BFE}"/>
              </a:ext>
            </a:extLst>
          </p:cNvPr>
          <p:cNvCxnSpPr>
            <a:cxnSpLocks/>
          </p:cNvCxnSpPr>
          <p:nvPr/>
        </p:nvCxnSpPr>
        <p:spPr>
          <a:xfrm>
            <a:off x="1399313" y="2343544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2">
            <a:extLst>
              <a:ext uri="{FF2B5EF4-FFF2-40B4-BE49-F238E27FC236}">
                <a16:creationId xmlns:a16="http://schemas.microsoft.com/office/drawing/2014/main" id="{A2E48E4E-09AB-01AD-2CEE-15ABA67F0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1633777"/>
            <a:ext cx="281632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36C081E4-3BDA-ACAC-5BFD-18EAE37BE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1429168"/>
            <a:ext cx="6725708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bs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         b → s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	  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s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c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bc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         b → c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tn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	</a:t>
            </a:r>
            <a:endParaRPr lang="en-US" altLang="en-IT" sz="240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DF4C65-C2B9-0699-A8DA-FE355DA6D3C4}"/>
              </a:ext>
            </a:extLst>
          </p:cNvPr>
          <p:cNvCxnSpPr>
            <a:cxnSpLocks/>
          </p:cNvCxnSpPr>
          <p:nvPr/>
        </p:nvCxnSpPr>
        <p:spPr>
          <a:xfrm>
            <a:off x="11842226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2">
            <a:extLst>
              <a:ext uri="{FF2B5EF4-FFF2-40B4-BE49-F238E27FC236}">
                <a16:creationId xmlns:a16="http://schemas.microsoft.com/office/drawing/2014/main" id="{806E8F8D-8485-B115-CCB2-92C0172C8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1" y="2644807"/>
            <a:ext cx="1179395" cy="6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02CE506-382D-0A40-8976-92539087FA65}"/>
              </a:ext>
            </a:extLst>
          </p:cNvPr>
          <p:cNvCxnSpPr>
            <a:cxnSpLocks/>
          </p:cNvCxnSpPr>
          <p:nvPr/>
        </p:nvCxnSpPr>
        <p:spPr>
          <a:xfrm>
            <a:off x="1399313" y="3434950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2">
            <a:extLst>
              <a:ext uri="{FF2B5EF4-FFF2-40B4-BE49-F238E27FC236}">
                <a16:creationId xmlns:a16="http://schemas.microsoft.com/office/drawing/2014/main" id="{E6732E7E-5A8B-F9E3-637B-08F86313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2693630"/>
            <a:ext cx="279936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d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g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d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4" name="Text Box 12">
            <a:extLst>
              <a:ext uri="{FF2B5EF4-FFF2-40B4-BE49-F238E27FC236}">
                <a16:creationId xmlns:a16="http://schemas.microsoft.com/office/drawing/2014/main" id="{4578D578-67E7-0905-0AFB-C46722540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2459041"/>
            <a:ext cx="6725708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d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bd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	         b → d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	  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d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u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bu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         b → u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tn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	</a:t>
            </a:r>
            <a:endParaRPr lang="en-US" altLang="en-IT" sz="240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sp>
        <p:nvSpPr>
          <p:cNvPr id="70" name="Text Box 12">
            <a:extLst>
              <a:ext uri="{FF2B5EF4-FFF2-40B4-BE49-F238E27FC236}">
                <a16:creationId xmlns:a16="http://schemas.microsoft.com/office/drawing/2014/main" id="{D9B9D1CA-E06A-2BFD-78C9-214B15F3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77" y="4071801"/>
            <a:ext cx="825909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altLang="en-IT" sz="28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A8E932C-1BD5-7564-97B5-BB6831A5198C}"/>
              </a:ext>
            </a:extLst>
          </p:cNvPr>
          <p:cNvCxnSpPr>
            <a:cxnSpLocks/>
          </p:cNvCxnSpPr>
          <p:nvPr/>
        </p:nvCxnSpPr>
        <p:spPr>
          <a:xfrm>
            <a:off x="1399313" y="5144385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2">
            <a:extLst>
              <a:ext uri="{FF2B5EF4-FFF2-40B4-BE49-F238E27FC236}">
                <a16:creationId xmlns:a16="http://schemas.microsoft.com/office/drawing/2014/main" id="{9F7D9DB7-3CC5-D265-5707-53965DBFF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7" y="4074621"/>
            <a:ext cx="2816321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3" name="Text Box 12">
            <a:extLst>
              <a:ext uri="{FF2B5EF4-FFF2-40B4-BE49-F238E27FC236}">
                <a16:creationId xmlns:a16="http://schemas.microsoft.com/office/drawing/2014/main" id="{6A52F110-6CD2-7783-F6B6-50125192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3611979"/>
            <a:ext cx="6725708" cy="134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u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cu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	 			   c → u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s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cs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en-US" altLang="en-IT" sz="2400">
              <a:solidFill>
                <a:schemeClr val="bg1">
                  <a:lumMod val="75000"/>
                </a:schemeClr>
              </a:solidFill>
              <a:latin typeface="Symbol" pitchFamily="2" charset="2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d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cd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chemeClr val="bg1">
                  <a:lumMod val="75000"/>
                </a:schemeClr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E95962C-E0C9-A2FD-2514-4DF7C91FCF70}"/>
              </a:ext>
            </a:extLst>
          </p:cNvPr>
          <p:cNvCxnSpPr>
            <a:cxnSpLocks/>
          </p:cNvCxnSpPr>
          <p:nvPr/>
        </p:nvCxnSpPr>
        <p:spPr>
          <a:xfrm>
            <a:off x="1399313" y="5251815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F3AF291-5413-35DE-EBAF-D23A25B4CE62}"/>
              </a:ext>
            </a:extLst>
          </p:cNvPr>
          <p:cNvCxnSpPr>
            <a:cxnSpLocks/>
          </p:cNvCxnSpPr>
          <p:nvPr/>
        </p:nvCxnSpPr>
        <p:spPr>
          <a:xfrm>
            <a:off x="1399313" y="6494829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2">
            <a:extLst>
              <a:ext uri="{FF2B5EF4-FFF2-40B4-BE49-F238E27FC236}">
                <a16:creationId xmlns:a16="http://schemas.microsoft.com/office/drawing/2014/main" id="{3A4ECFF5-9A60-B35C-3AB6-7095CEF5E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38" y="5360555"/>
            <a:ext cx="393654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400" baseline="-25000">
              <a:solidFill>
                <a:srgbClr val="0070C0"/>
              </a:solidFill>
            </a:endParaRP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DDBE636D-7C23-5E8A-7C51-B9B2EAA4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9" y="5466121"/>
            <a:ext cx="10007065" cy="83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 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	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0070C0"/>
                </a:solidFill>
                <a:cs typeface="Times New Roman" panose="02020603050405020304" pitchFamily="18" charset="0"/>
              </a:rPr>
              <a:t>qq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	  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 mm 	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			       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>
              <a:solidFill>
                <a:schemeClr val="bg1">
                  <a:lumMod val="75000"/>
                </a:schemeClr>
              </a:solidFill>
              <a:latin typeface="Symbol" pitchFamily="2" charset="2"/>
            </a:endParaRP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e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g       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e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qq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	     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e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			       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e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>
              <a:solidFill>
                <a:schemeClr val="bg1">
                  <a:lumMod val="75000"/>
                </a:schemeClr>
              </a:solidFill>
              <a:latin typeface="Symbol" pitchFamily="2" charset="2"/>
            </a:endParaRPr>
          </a:p>
          <a:p>
            <a:pPr marL="342900" indent="-342900" eaLnBrk="1">
              <a:lnSpc>
                <a:spcPct val="102000"/>
              </a:lnSpc>
              <a:spcAft>
                <a:spcPct val="0"/>
              </a:spcAft>
              <a:buFont typeface="Symbol" pitchFamily="2" charset="2"/>
              <a:buChar char="t"/>
            </a:pP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9E266863-97FE-D534-2110-0B9EE619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98" y="3799745"/>
            <a:ext cx="413209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650B4716-08C8-5D96-4FA3-0D6228AE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12" y="5649289"/>
            <a:ext cx="724750" cy="56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endParaRPr lang="en-US" altLang="en-IT" sz="2400" baseline="-25000">
              <a:solidFill>
                <a:srgbClr val="0070C0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657FD5D8-1B1D-1783-6B95-457294E5A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012" y="1330901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3BA6E47B-6846-58EF-DDE3-EB56A58A0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063" y="2383996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61D4B20-D754-7E32-4CE4-1BFAD7098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54" y="3763059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B5DAE5-8BC9-96D2-A70A-F2C6F17EB145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17C3A718-EDD1-B26D-DA7D-37B328E2B3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19</a:t>
            </a:fld>
            <a:endParaRPr lang="en-US" sz="140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ECD451FC-FC14-E9B3-12C9-924FF28CBF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23B18888-CF2B-F9F8-8688-E904731B6811}"/>
              </a:ext>
            </a:extLst>
          </p:cNvPr>
          <p:cNvSpPr txBox="1">
            <a:spLocks noChangeArrowheads="1"/>
          </p:cNvSpPr>
          <p:nvPr/>
        </p:nvSpPr>
        <p:spPr>
          <a:xfrm>
            <a:off x="151102" y="105232"/>
            <a:ext cx="11916279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address the challenges @</a:t>
            </a:r>
            <a:r>
              <a:rPr lang="en-GB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large-scale facilities [</a:t>
            </a:r>
            <a:r>
              <a:rPr lang="en-GB" sz="3200" err="1"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IT" sz="320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GB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30F1AB-34C0-149E-9A8A-08AE3C0FD3E7}"/>
              </a:ext>
            </a:extLst>
          </p:cNvPr>
          <p:cNvSpPr/>
          <p:nvPr/>
        </p:nvSpPr>
        <p:spPr>
          <a:xfrm>
            <a:off x="1549028" y="1418993"/>
            <a:ext cx="1408555" cy="797587"/>
          </a:xfrm>
          <a:prstGeom prst="rect">
            <a:avLst/>
          </a:prstGeom>
          <a:solidFill>
            <a:srgbClr val="92D050">
              <a:alpha val="321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EC23387-DDC3-0AD5-98F9-3C94FF0DBD4C}"/>
              </a:ext>
            </a:extLst>
          </p:cNvPr>
          <p:cNvSpPr/>
          <p:nvPr/>
        </p:nvSpPr>
        <p:spPr>
          <a:xfrm>
            <a:off x="3274456" y="1445323"/>
            <a:ext cx="1408555" cy="797587"/>
          </a:xfrm>
          <a:prstGeom prst="rect">
            <a:avLst/>
          </a:prstGeom>
          <a:solidFill>
            <a:srgbClr val="92D050">
              <a:alpha val="321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E04F0F-33B0-FD1C-1734-E735BE7CD7F6}"/>
              </a:ext>
            </a:extLst>
          </p:cNvPr>
          <p:cNvSpPr/>
          <p:nvPr/>
        </p:nvSpPr>
        <p:spPr>
          <a:xfrm>
            <a:off x="5028552" y="1422894"/>
            <a:ext cx="1408555" cy="425758"/>
          </a:xfrm>
          <a:prstGeom prst="rect">
            <a:avLst/>
          </a:prstGeom>
          <a:solidFill>
            <a:srgbClr val="92D050">
              <a:alpha val="3225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2DE319-2077-0FF8-92F0-443E43FCA3CF}"/>
              </a:ext>
            </a:extLst>
          </p:cNvPr>
          <p:cNvSpPr/>
          <p:nvPr/>
        </p:nvSpPr>
        <p:spPr>
          <a:xfrm>
            <a:off x="3277502" y="2499719"/>
            <a:ext cx="1408555" cy="797587"/>
          </a:xfrm>
          <a:prstGeom prst="rect">
            <a:avLst/>
          </a:prstGeom>
          <a:solidFill>
            <a:srgbClr val="92D050">
              <a:alpha val="321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50260A-6B11-E43E-CAA5-75F64590E176}"/>
              </a:ext>
            </a:extLst>
          </p:cNvPr>
          <p:cNvGrpSpPr/>
          <p:nvPr/>
        </p:nvGrpSpPr>
        <p:grpSpPr>
          <a:xfrm>
            <a:off x="-161065" y="3803025"/>
            <a:ext cx="4723309" cy="2719655"/>
            <a:chOff x="-219737" y="4207763"/>
            <a:chExt cx="4608438" cy="228788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F387FF-4594-B44E-299A-6EC223C25D12}"/>
                </a:ext>
              </a:extLst>
            </p:cNvPr>
            <p:cNvGrpSpPr/>
            <p:nvPr/>
          </p:nvGrpSpPr>
          <p:grpSpPr>
            <a:xfrm>
              <a:off x="84836" y="4207763"/>
              <a:ext cx="4303865" cy="2287889"/>
              <a:chOff x="84836" y="4207763"/>
              <a:chExt cx="4303865" cy="2287889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8DF13B4A-72C0-29E2-694F-08B9999F2A2E}"/>
                  </a:ext>
                </a:extLst>
              </p:cNvPr>
              <p:cNvSpPr/>
              <p:nvPr/>
            </p:nvSpPr>
            <p:spPr>
              <a:xfrm flipH="1">
                <a:off x="84836" y="4207763"/>
                <a:ext cx="4303865" cy="228788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r>
                  <a:rPr lang="en-US" altLang="en-IT" sz="24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IT" sz="240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 Box 12">
                <a:extLst>
                  <a:ext uri="{FF2B5EF4-FFF2-40B4-BE49-F238E27FC236}">
                    <a16:creationId xmlns:a16="http://schemas.microsoft.com/office/drawing/2014/main" id="{0D154A6D-2282-040F-A099-B0C82F1463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876" y="4472773"/>
                <a:ext cx="2512786" cy="4247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1pPr>
                <a:lvl2pPr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2pPr>
                <a:lvl3pPr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3pPr>
                <a:lvl4pPr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4pPr>
                <a:lvl5pPr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9pPr>
              </a:lstStyle>
              <a:p>
                <a:pPr>
                  <a:lnSpc>
                    <a:spcPct val="102000"/>
                  </a:lnSpc>
                  <a:spcAft>
                    <a:spcPts val="300"/>
                  </a:spcAft>
                </a:pPr>
                <a:r>
                  <a:rPr lang="en-US" altLang="en-IT" sz="2200" dirty="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FCNCs currently @ 10-30%               </a:t>
                </a:r>
                <a:r>
                  <a:rPr lang="en-US" altLang="en-IT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		</a:t>
                </a:r>
                <a:endParaRPr lang="en-US" altLang="en-IT" sz="24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>
                  <a:lnSpc>
                    <a:spcPct val="102000"/>
                  </a:lnSpc>
                  <a:spcAft>
                    <a:spcPts val="200"/>
                  </a:spcAft>
                </a:pPr>
                <a:r>
                  <a:rPr lang="en-US" altLang="en-IT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102000"/>
                  </a:lnSpc>
                  <a:spcAft>
                    <a:spcPct val="0"/>
                  </a:spcAft>
                </a:pPr>
                <a:endParaRPr lang="en-US" altLang="en-IT" sz="24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B0B5636-0D45-0E90-7203-12AE81172076}"/>
                  </a:ext>
                </a:extLst>
              </p:cNvPr>
              <p:cNvSpPr/>
              <p:nvPr/>
            </p:nvSpPr>
            <p:spPr>
              <a:xfrm>
                <a:off x="446215" y="4448223"/>
                <a:ext cx="554178" cy="278696"/>
              </a:xfrm>
              <a:prstGeom prst="rect">
                <a:avLst/>
              </a:prstGeom>
              <a:solidFill>
                <a:srgbClr val="92D050">
                  <a:alpha val="32000"/>
                </a:srgb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5C186BFB-007E-98F6-BBD0-471801D70B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219737" y="4975260"/>
              <a:ext cx="4597912" cy="135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charset="2"/>
                <a:buChar char="n"/>
                <a:defRPr sz="2800">
                  <a:solidFill>
                    <a:schemeClr val="tx2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Char char="n"/>
                <a:defRPr sz="24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stem Font Regular"/>
                <a:buChar char="-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9pPr>
            </a:lstStyle>
            <a:p>
              <a:pPr lvl="1">
                <a:spcBef>
                  <a:spcPts val="0"/>
                </a:spcBef>
                <a:spcAft>
                  <a:spcPts val="600"/>
                </a:spcAft>
                <a:buClr>
                  <a:srgbClr val="00B050"/>
                </a:buClr>
                <a:buSzPct val="70000"/>
              </a:pPr>
              <a:r>
                <a:rPr lang="en-US" altLang="en-IT" sz="22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TeV</a:t>
              </a:r>
              <a:r>
                <a:rPr lang="en-US" altLang="en-IT" sz="2200">
                  <a:solidFill>
                    <a:schemeClr val="tx1"/>
                  </a:solidFill>
                  <a:cs typeface="Times New Roman" panose="02020603050405020304" pitchFamily="18" charset="0"/>
                </a:rPr>
                <a:t>-scale constraints in </a:t>
              </a:r>
              <a:r>
                <a:rPr lang="en-US" altLang="en-IT" sz="2200" u="sng">
                  <a:solidFill>
                    <a:schemeClr val="tx1"/>
                  </a:solidFill>
                  <a:cs typeface="Times New Roman" panose="02020603050405020304" pitchFamily="18" charset="0"/>
                </a:rPr>
                <a:t>realistic models</a:t>
              </a:r>
              <a:endParaRPr lang="en-GB" sz="2000" kern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84647B-AF98-0B7F-1826-015B0172121D}"/>
              </a:ext>
            </a:extLst>
          </p:cNvPr>
          <p:cNvCxnSpPr>
            <a:cxnSpLocks/>
          </p:cNvCxnSpPr>
          <p:nvPr/>
        </p:nvCxnSpPr>
        <p:spPr>
          <a:xfrm flipH="1" flipV="1">
            <a:off x="1983519" y="2349409"/>
            <a:ext cx="277089" cy="1361522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7BB4777-3F0D-0F7F-E25A-5A4F670268FA}"/>
              </a:ext>
            </a:extLst>
          </p:cNvPr>
          <p:cNvCxnSpPr>
            <a:cxnSpLocks/>
          </p:cNvCxnSpPr>
          <p:nvPr/>
        </p:nvCxnSpPr>
        <p:spPr>
          <a:xfrm flipV="1">
            <a:off x="2439625" y="2705136"/>
            <a:ext cx="629957" cy="998821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1473420-66FD-BE3E-62C8-1BD003522DDD}"/>
              </a:ext>
            </a:extLst>
          </p:cNvPr>
          <p:cNvCxnSpPr>
            <a:cxnSpLocks/>
          </p:cNvCxnSpPr>
          <p:nvPr/>
        </p:nvCxnSpPr>
        <p:spPr>
          <a:xfrm>
            <a:off x="4562246" y="4764967"/>
            <a:ext cx="55427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A1B8CDC-DF75-9000-4C70-4E08A10C97BC}"/>
              </a:ext>
            </a:extLst>
          </p:cNvPr>
          <p:cNvCxnSpPr>
            <a:cxnSpLocks/>
          </p:cNvCxnSpPr>
          <p:nvPr/>
        </p:nvCxnSpPr>
        <p:spPr>
          <a:xfrm flipV="1">
            <a:off x="4270387" y="1892527"/>
            <a:ext cx="1014373" cy="1811430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A22C7E2-29A4-76D3-5FAD-A92D78BFDB3D}"/>
              </a:ext>
            </a:extLst>
          </p:cNvPr>
          <p:cNvGrpSpPr/>
          <p:nvPr/>
        </p:nvGrpSpPr>
        <p:grpSpPr>
          <a:xfrm>
            <a:off x="5096933" y="1937498"/>
            <a:ext cx="6823785" cy="4762717"/>
            <a:chOff x="5096933" y="1937498"/>
            <a:chExt cx="6823785" cy="4762717"/>
          </a:xfrm>
        </p:grpSpPr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710C9DD6-3B40-5171-9118-371C76177FE4}"/>
                </a:ext>
              </a:extLst>
            </p:cNvPr>
            <p:cNvSpPr/>
            <p:nvPr/>
          </p:nvSpPr>
          <p:spPr>
            <a:xfrm>
              <a:off x="5096933" y="1937498"/>
              <a:ext cx="6823785" cy="4762717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en-US" altLang="en-IT" sz="240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en-US" altLang="en-IT" sz="24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91" name="Picture 90" descr="A diagram of a tree diagram&#10;&#10;Description automatically generated with medium confidence">
              <a:extLst>
                <a:ext uri="{FF2B5EF4-FFF2-40B4-BE49-F238E27FC236}">
                  <a16:creationId xmlns:a16="http://schemas.microsoft.com/office/drawing/2014/main" id="{596FD4FC-C34D-D5C1-D143-4259A36C1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8092" y="2258283"/>
              <a:ext cx="6104449" cy="4086735"/>
            </a:xfrm>
            <a:prstGeom prst="rect">
              <a:avLst/>
            </a:prstGeom>
          </p:spPr>
        </p:pic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063A9C6-168F-70EB-2267-0B0A55A1DB51}"/>
                </a:ext>
              </a:extLst>
            </p:cNvPr>
            <p:cNvGrpSpPr/>
            <p:nvPr/>
          </p:nvGrpSpPr>
          <p:grpSpPr>
            <a:xfrm>
              <a:off x="5827760" y="5338403"/>
              <a:ext cx="1250445" cy="395974"/>
              <a:chOff x="2695995" y="5425874"/>
              <a:chExt cx="1323473" cy="401096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52352B67-2A53-6D51-91E5-D486C033E0B7}"/>
                  </a:ext>
                </a:extLst>
              </p:cNvPr>
              <p:cNvSpPr/>
              <p:nvPr/>
            </p:nvSpPr>
            <p:spPr>
              <a:xfrm>
                <a:off x="3152468" y="5425874"/>
                <a:ext cx="807771" cy="400110"/>
              </a:xfrm>
              <a:prstGeom prst="roundRect">
                <a:avLst/>
              </a:prstGeom>
              <a:solidFill>
                <a:srgbClr val="EEEEEE"/>
              </a:solidFill>
              <a:ln w="22225"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r>
                  <a:rPr lang="en-US" altLang="en-IT" sz="24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IT" sz="240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067BFFC-BB48-6028-E140-16460F0C68F9}"/>
                  </a:ext>
                </a:extLst>
              </p:cNvPr>
              <p:cNvSpPr txBox="1"/>
              <p:nvPr/>
            </p:nvSpPr>
            <p:spPr>
              <a:xfrm>
                <a:off x="2695995" y="5426860"/>
                <a:ext cx="13234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SzPct val="70000"/>
                </a:pPr>
                <a:r>
                  <a:rPr lang="en-GB" sz="2000" kern="0">
                    <a:solidFill>
                      <a:schemeClr val="tx1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IT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IT"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</a:t>
                </a:r>
                <a:endParaRPr lang="en-GB" sz="2000" kern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8EE13BF-A443-482C-2895-D097254EEE1D}"/>
                </a:ext>
              </a:extLst>
            </p:cNvPr>
            <p:cNvGrpSpPr/>
            <p:nvPr/>
          </p:nvGrpSpPr>
          <p:grpSpPr>
            <a:xfrm>
              <a:off x="7362960" y="4207763"/>
              <a:ext cx="1560125" cy="379808"/>
              <a:chOff x="4185386" y="4349289"/>
              <a:chExt cx="1651239" cy="384721"/>
            </a:xfrm>
          </p:grpSpPr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91913A00-4B5F-B51C-BE72-0CDB40B16024}"/>
                  </a:ext>
                </a:extLst>
              </p:cNvPr>
              <p:cNvSpPr/>
              <p:nvPr/>
            </p:nvSpPr>
            <p:spPr>
              <a:xfrm>
                <a:off x="4699446" y="4349289"/>
                <a:ext cx="908034" cy="384721"/>
              </a:xfrm>
              <a:prstGeom prst="roundRect">
                <a:avLst/>
              </a:prstGeom>
              <a:solidFill>
                <a:srgbClr val="EEEEEE"/>
              </a:solidFill>
              <a:ln w="222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r>
                  <a:rPr lang="en-US" altLang="en-IT" sz="24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IT" sz="240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4D423AE-47FD-35A0-B503-04D98C1D0093}"/>
                  </a:ext>
                </a:extLst>
              </p:cNvPr>
              <p:cNvSpPr txBox="1"/>
              <p:nvPr/>
            </p:nvSpPr>
            <p:spPr>
              <a:xfrm>
                <a:off x="4185386" y="4352646"/>
                <a:ext cx="1651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SzPct val="70000"/>
                </a:pPr>
                <a:r>
                  <a:rPr lang="en-US" altLang="en-IT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IT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IT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IT">
                    <a:solidFill>
                      <a:schemeClr val="tx1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→</a:t>
                </a:r>
                <a:r>
                  <a:rPr lang="en-US" kern="0">
                    <a:solidFill>
                      <a:schemeClr val="tx1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mm</a:t>
                </a:r>
                <a:endParaRPr lang="en-GB" kern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109DA85-6898-6E78-D2DA-97E122576243}"/>
                </a:ext>
              </a:extLst>
            </p:cNvPr>
            <p:cNvGrpSpPr/>
            <p:nvPr/>
          </p:nvGrpSpPr>
          <p:grpSpPr>
            <a:xfrm>
              <a:off x="6818802" y="4826059"/>
              <a:ext cx="1659664" cy="380761"/>
              <a:chOff x="3727979" y="4873037"/>
              <a:chExt cx="1756591" cy="385686"/>
            </a:xfrm>
          </p:grpSpPr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664248C5-F5A2-BBD6-F44C-DEFE8CD121EB}"/>
                  </a:ext>
                </a:extLst>
              </p:cNvPr>
              <p:cNvSpPr/>
              <p:nvPr/>
            </p:nvSpPr>
            <p:spPr>
              <a:xfrm>
                <a:off x="4201469" y="4873037"/>
                <a:ext cx="1174205" cy="385686"/>
              </a:xfrm>
              <a:prstGeom prst="roundRect">
                <a:avLst/>
              </a:prstGeom>
              <a:solidFill>
                <a:srgbClr val="EEEEEE"/>
              </a:solidFill>
              <a:ln w="22225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r>
                  <a:rPr lang="en-US" altLang="en-IT" sz="24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IT" sz="240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197ED5-1FB4-B4CC-2CCB-5894FB371C6E}"/>
                  </a:ext>
                </a:extLst>
              </p:cNvPr>
              <p:cNvSpPr txBox="1"/>
              <p:nvPr/>
            </p:nvSpPr>
            <p:spPr>
              <a:xfrm>
                <a:off x="3727979" y="4889391"/>
                <a:ext cx="17565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SzPct val="70000"/>
                </a:pPr>
                <a:r>
                  <a:rPr lang="en-US" altLang="en-IT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IT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IT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K</a:t>
                </a:r>
                <a:r>
                  <a:rPr lang="en-US" altLang="en-IT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en-IT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</a:t>
                </a:r>
                <a:endParaRPr lang="en-GB" kern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5" name="Picture 94" descr="A close-up of a sign&#10;&#10;Description automatically generated">
              <a:extLst>
                <a:ext uri="{FF2B5EF4-FFF2-40B4-BE49-F238E27FC236}">
                  <a16:creationId xmlns:a16="http://schemas.microsoft.com/office/drawing/2014/main" id="{E64E416A-140F-5080-EC06-1ADF9D351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8139" y="6222046"/>
              <a:ext cx="1037234" cy="443757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3C7AEFF-A20B-CFB4-E9DD-B5E86398E2AF}"/>
                </a:ext>
              </a:extLst>
            </p:cNvPr>
            <p:cNvSpPr txBox="1"/>
            <p:nvPr/>
          </p:nvSpPr>
          <p:spPr>
            <a:xfrm>
              <a:off x="6615509" y="2034537"/>
              <a:ext cx="3955682" cy="403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SzPct val="70000"/>
                <a:buNone/>
              </a:pPr>
              <a:r>
                <a:rPr lang="en-GB" sz="2000" kern="0">
                  <a:solidFill>
                    <a:srgbClr val="0070C0"/>
                  </a:solidFill>
                  <a:cs typeface="Times New Roman" panose="02020603050405020304" pitchFamily="18" charset="0"/>
                </a:rPr>
                <a:t>E.g.: </a:t>
              </a:r>
              <a:r>
                <a:rPr lang="en-GB" sz="2000" kern="0">
                  <a:cs typeface="Times New Roman" panose="02020603050405020304" pitchFamily="18" charset="0"/>
                </a:rPr>
                <a:t>Partial fermion compositeness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0B48D84-A4F4-A829-E1DA-813B25DD95B7}"/>
                </a:ext>
              </a:extLst>
            </p:cNvPr>
            <p:cNvSpPr txBox="1"/>
            <p:nvPr/>
          </p:nvSpPr>
          <p:spPr>
            <a:xfrm>
              <a:off x="9438147" y="3266914"/>
              <a:ext cx="1817516" cy="372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kern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rPr>
                <a:t>[</a:t>
              </a:r>
              <a:r>
                <a:rPr lang="en-GB" kern="0" err="1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rPr>
                <a:t>Glioti</a:t>
              </a:r>
              <a:r>
                <a:rPr lang="en-GB" kern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GB" i="1" kern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rPr>
                <a:t>et al</a:t>
              </a:r>
              <a:r>
                <a:rPr lang="en-GB" kern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</a:rPr>
                <a:t>. ‘24]</a:t>
              </a:r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06" name="Content Placeholder 1">
            <a:extLst>
              <a:ext uri="{FF2B5EF4-FFF2-40B4-BE49-F238E27FC236}">
                <a16:creationId xmlns:a16="http://schemas.microsoft.com/office/drawing/2014/main" id="{5B8BC047-8FD3-A32C-E729-3E8338A8165A}"/>
              </a:ext>
            </a:extLst>
          </p:cNvPr>
          <p:cNvSpPr txBox="1">
            <a:spLocks/>
          </p:cNvSpPr>
          <p:nvPr/>
        </p:nvSpPr>
        <p:spPr bwMode="auto">
          <a:xfrm>
            <a:off x="-161063" y="5526524"/>
            <a:ext cx="4703568" cy="84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70000"/>
            </a:pPr>
            <a:r>
              <a:rPr lang="en-US" sz="2200" kern="0">
                <a:solidFill>
                  <a:schemeClr val="tx1"/>
                </a:solidFill>
                <a:cs typeface="Times New Roman" panose="02020603050405020304" pitchFamily="18" charset="0"/>
              </a:rPr>
              <a:t>Current theory errors 5% - 20%    </a:t>
            </a:r>
            <a:r>
              <a:rPr lang="en-US" altLang="en-IT" sz="220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200" u="sng">
                <a:solidFill>
                  <a:srgbClr val="00B050"/>
                </a:solidFill>
                <a:cs typeface="Times New Roman" panose="02020603050405020304" pitchFamily="18" charset="0"/>
              </a:rPr>
              <a:t>will reach 1-2% </a:t>
            </a:r>
            <a:r>
              <a:rPr lang="en-US" altLang="en-IT" sz="2000">
                <a:solidFill>
                  <a:srgbClr val="00B050"/>
                </a:solidFill>
                <a:cs typeface="Times New Roman" panose="02020603050405020304" pitchFamily="18" charset="0"/>
              </a:rPr>
              <a:t>	</a:t>
            </a:r>
            <a:endParaRPr lang="en-GB" sz="20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A93BD84-42D7-BC2C-D541-48F39EF5714D}"/>
              </a:ext>
            </a:extLst>
          </p:cNvPr>
          <p:cNvSpPr txBox="1">
            <a:spLocks noChangeArrowheads="1"/>
          </p:cNvSpPr>
          <p:nvPr/>
        </p:nvSpPr>
        <p:spPr>
          <a:xfrm>
            <a:off x="5205929" y="2147480"/>
            <a:ext cx="2678330" cy="5606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Rectangle 2">
            <a:extLst>
              <a:ext uri="{FF2B5EF4-FFF2-40B4-BE49-F238E27FC236}">
                <a16:creationId xmlns:a16="http://schemas.microsoft.com/office/drawing/2014/main" id="{26236894-0A82-8D62-4114-EEBDFB526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350868"/>
              </p:ext>
            </p:extLst>
          </p:nvPr>
        </p:nvGraphicFramePr>
        <p:xfrm>
          <a:off x="2626659" y="980193"/>
          <a:ext cx="6893859" cy="5111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5994F-69EE-8986-4A0A-203AD1C92A8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E95869DE-F64B-6FBC-58A8-B41A58B88041}"/>
              </a:ext>
            </a:extLst>
          </p:cNvPr>
          <p:cNvSpPr txBox="1">
            <a:spLocks noChangeArrowheads="1"/>
          </p:cNvSpPr>
          <p:nvPr/>
        </p:nvSpPr>
        <p:spPr>
          <a:xfrm>
            <a:off x="134478" y="71982"/>
            <a:ext cx="1495539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C1875BF-733A-C9F5-F1FA-3C3B07037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2</a:t>
            </a:fld>
            <a:endParaRPr lang="en-US" sz="140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88E794F-3BE9-1B0D-9285-7C81A86D1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427664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>
            <a:extLst>
              <a:ext uri="{FF2B5EF4-FFF2-40B4-BE49-F238E27FC236}">
                <a16:creationId xmlns:a16="http://schemas.microsoft.com/office/drawing/2014/main" id="{827B839F-AEE1-DECA-846D-38797B306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1" y="1680738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q </a:t>
            </a:r>
            <a:r>
              <a:rPr lang="en-US" altLang="en-IT" sz="2800" dirty="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 dirty="0">
              <a:solidFill>
                <a:srgbClr val="0070C0"/>
              </a:solidFill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8A1D2ED-85BE-47E9-6DE7-7D575A56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59" y="797227"/>
            <a:ext cx="9686471" cy="4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ct val="0"/>
              </a:spcAft>
            </a:pPr>
            <a:r>
              <a:rPr lang="en-US" altLang="en-IT" sz="2400" dirty="0">
                <a:solidFill>
                  <a:srgbClr val="00B050"/>
                </a:solidFill>
                <a:latin typeface="Symbol" pitchFamily="2" charset="2"/>
              </a:rPr>
              <a:t>  </a:t>
            </a:r>
            <a:r>
              <a:rPr lang="en-US" altLang="en-IT" sz="2800" dirty="0">
                <a:solidFill>
                  <a:srgbClr val="00B050"/>
                </a:solidFill>
                <a:latin typeface="Symbol" pitchFamily="2" charset="2"/>
              </a:rPr>
              <a:t>g            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quarks</a:t>
            </a:r>
            <a:r>
              <a:rPr lang="en-US" altLang="en-IT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             </a:t>
            </a:r>
            <a:r>
              <a:rPr lang="en-US" altLang="en-IT" sz="2800" dirty="0">
                <a:solidFill>
                  <a:srgbClr val="C00000"/>
                </a:solidFill>
                <a:latin typeface="Symbol" pitchFamily="2" charset="2"/>
                <a:cs typeface="Times New Roman" panose="02020603050405020304" pitchFamily="18" charset="0"/>
              </a:rPr>
              <a:t>m                  </a:t>
            </a:r>
            <a:r>
              <a:rPr lang="en-US" altLang="en-IT" sz="2800" dirty="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800" dirty="0">
                <a:solidFill>
                  <a:srgbClr val="FFC000"/>
                </a:solidFill>
                <a:cs typeface="Times New Roman" panose="02020603050405020304" pitchFamily="18" charset="0"/>
              </a:rPr>
              <a:t>                </a:t>
            </a:r>
            <a:r>
              <a:rPr lang="en-US" altLang="en-IT" sz="28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t                   </a:t>
            </a:r>
            <a:r>
              <a:rPr lang="en-US" altLang="en-IT" sz="2800" dirty="0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</a:t>
            </a:r>
            <a:r>
              <a:rPr lang="en-US" altLang="en-IT" sz="2800" dirty="0">
                <a:solidFill>
                  <a:srgbClr val="7030A0"/>
                </a:solidFill>
                <a:latin typeface="Symbol" pitchFamily="2" charset="2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B2117-6D69-4930-CEB9-45DFBACDC635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57EDA-B325-F573-E889-1E24B761AB6F}"/>
              </a:ext>
            </a:extLst>
          </p:cNvPr>
          <p:cNvCxnSpPr>
            <a:cxnSpLocks/>
          </p:cNvCxnSpPr>
          <p:nvPr/>
        </p:nvCxnSpPr>
        <p:spPr>
          <a:xfrm>
            <a:off x="3136843" y="1357254"/>
            <a:ext cx="0" cy="5137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C4DE90-0B0F-1AAD-AB8C-3AD3CC6BF4D1}"/>
              </a:ext>
            </a:extLst>
          </p:cNvPr>
          <p:cNvCxnSpPr>
            <a:cxnSpLocks/>
          </p:cNvCxnSpPr>
          <p:nvPr/>
        </p:nvCxnSpPr>
        <p:spPr>
          <a:xfrm>
            <a:off x="4865074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704D32-1FDB-4058-7748-84DE983A2426}"/>
              </a:ext>
            </a:extLst>
          </p:cNvPr>
          <p:cNvCxnSpPr>
            <a:cxnSpLocks/>
          </p:cNvCxnSpPr>
          <p:nvPr/>
        </p:nvCxnSpPr>
        <p:spPr>
          <a:xfrm>
            <a:off x="6621775" y="1357254"/>
            <a:ext cx="0" cy="5137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DA35B-CA14-D6E9-65F5-8C1279AA80D2}"/>
              </a:ext>
            </a:extLst>
          </p:cNvPr>
          <p:cNvCxnSpPr>
            <a:cxnSpLocks/>
          </p:cNvCxnSpPr>
          <p:nvPr/>
        </p:nvCxnSpPr>
        <p:spPr>
          <a:xfrm>
            <a:off x="8372821" y="1357255"/>
            <a:ext cx="0" cy="5137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844EC4-F822-D1BE-78BA-8531B0977D86}"/>
              </a:ext>
            </a:extLst>
          </p:cNvPr>
          <p:cNvCxnSpPr>
            <a:cxnSpLocks/>
          </p:cNvCxnSpPr>
          <p:nvPr/>
        </p:nvCxnSpPr>
        <p:spPr>
          <a:xfrm>
            <a:off x="10103880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BB1FB-D2AE-8BC0-9EE0-4A64555B2AE9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1044291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ED7D99-A19C-7B83-82C6-FB358BD19BFE}"/>
              </a:ext>
            </a:extLst>
          </p:cNvPr>
          <p:cNvCxnSpPr>
            <a:cxnSpLocks/>
          </p:cNvCxnSpPr>
          <p:nvPr/>
        </p:nvCxnSpPr>
        <p:spPr>
          <a:xfrm>
            <a:off x="1399313" y="2343544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2">
            <a:extLst>
              <a:ext uri="{FF2B5EF4-FFF2-40B4-BE49-F238E27FC236}">
                <a16:creationId xmlns:a16="http://schemas.microsoft.com/office/drawing/2014/main" id="{A2E48E4E-09AB-01AD-2CEE-15ABA67F0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1633777"/>
            <a:ext cx="281632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s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g       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⟷ B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DF4C65-C2B9-0699-A8DA-FE355DA6D3C4}"/>
              </a:ext>
            </a:extLst>
          </p:cNvPr>
          <p:cNvCxnSpPr>
            <a:cxnSpLocks/>
          </p:cNvCxnSpPr>
          <p:nvPr/>
        </p:nvCxnSpPr>
        <p:spPr>
          <a:xfrm>
            <a:off x="11842226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2">
            <a:extLst>
              <a:ext uri="{FF2B5EF4-FFF2-40B4-BE49-F238E27FC236}">
                <a16:creationId xmlns:a16="http://schemas.microsoft.com/office/drawing/2014/main" id="{806E8F8D-8485-B115-CCB2-92C0172C8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1" y="2644807"/>
            <a:ext cx="1179395" cy="6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02CE506-382D-0A40-8976-92539087FA65}"/>
              </a:ext>
            </a:extLst>
          </p:cNvPr>
          <p:cNvCxnSpPr>
            <a:cxnSpLocks/>
          </p:cNvCxnSpPr>
          <p:nvPr/>
        </p:nvCxnSpPr>
        <p:spPr>
          <a:xfrm>
            <a:off x="1399313" y="3434950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2">
            <a:extLst>
              <a:ext uri="{FF2B5EF4-FFF2-40B4-BE49-F238E27FC236}">
                <a16:creationId xmlns:a16="http://schemas.microsoft.com/office/drawing/2014/main" id="{E6732E7E-5A8B-F9E3-637B-08F86313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2693630"/>
            <a:ext cx="279936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d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g        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d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⟷ B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endParaRPr lang="en-US" altLang="en-IT" sz="2400" baseline="-250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4" name="Text Box 12">
            <a:extLst>
              <a:ext uri="{FF2B5EF4-FFF2-40B4-BE49-F238E27FC236}">
                <a16:creationId xmlns:a16="http://schemas.microsoft.com/office/drawing/2014/main" id="{4578D578-67E7-0905-0AFB-C46722540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2459041"/>
            <a:ext cx="6725708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d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mm 	    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bd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	         b → d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	  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d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endParaRPr lang="en-US" altLang="en-IT" sz="24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u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    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bu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         b → u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tn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	</a:t>
            </a:r>
            <a:endParaRPr lang="en-US" altLang="en-IT" sz="24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 dirty="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 dirty="0">
              <a:solidFill>
                <a:srgbClr val="C00000"/>
              </a:solidFill>
            </a:endParaRPr>
          </a:p>
        </p:txBody>
      </p:sp>
      <p:sp>
        <p:nvSpPr>
          <p:cNvPr id="70" name="Text Box 12">
            <a:extLst>
              <a:ext uri="{FF2B5EF4-FFF2-40B4-BE49-F238E27FC236}">
                <a16:creationId xmlns:a16="http://schemas.microsoft.com/office/drawing/2014/main" id="{D9B9D1CA-E06A-2BFD-78C9-214B15F3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77" y="4071801"/>
            <a:ext cx="825909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altLang="en-IT" sz="28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A8E932C-1BD5-7564-97B5-BB6831A5198C}"/>
              </a:ext>
            </a:extLst>
          </p:cNvPr>
          <p:cNvCxnSpPr>
            <a:cxnSpLocks/>
          </p:cNvCxnSpPr>
          <p:nvPr/>
        </p:nvCxnSpPr>
        <p:spPr>
          <a:xfrm>
            <a:off x="1399313" y="5144385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2">
            <a:extLst>
              <a:ext uri="{FF2B5EF4-FFF2-40B4-BE49-F238E27FC236}">
                <a16:creationId xmlns:a16="http://schemas.microsoft.com/office/drawing/2014/main" id="{9F7D9DB7-3CC5-D265-5707-53965DBFF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7" y="4074621"/>
            <a:ext cx="2816321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u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g         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⟷ D</a:t>
            </a:r>
            <a:endParaRPr lang="en-US" altLang="en-IT" sz="2400" baseline="-250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3" name="Text Box 12">
            <a:extLst>
              <a:ext uri="{FF2B5EF4-FFF2-40B4-BE49-F238E27FC236}">
                <a16:creationId xmlns:a16="http://schemas.microsoft.com/office/drawing/2014/main" id="{6A52F110-6CD2-7783-F6B6-50125192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3611979"/>
            <a:ext cx="6725708" cy="134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u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mm 	    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cu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	 			   c → u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endParaRPr lang="en-US" altLang="en-IT" sz="24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s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    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cs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en-US" altLang="en-IT" sz="2400" dirty="0">
              <a:solidFill>
                <a:schemeClr val="bg1">
                  <a:lumMod val="75000"/>
                </a:schemeClr>
              </a:solidFill>
              <a:latin typeface="Symbol" pitchFamily="2" charset="2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d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    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cd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 </a:t>
            </a:r>
            <a:endParaRPr lang="en-US" altLang="en-IT" sz="2400" baseline="-25000" dirty="0">
              <a:solidFill>
                <a:schemeClr val="bg1">
                  <a:lumMod val="75000"/>
                </a:schemeClr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 dirty="0">
              <a:solidFill>
                <a:srgbClr val="C00000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E95962C-E0C9-A2FD-2514-4DF7C91FCF70}"/>
              </a:ext>
            </a:extLst>
          </p:cNvPr>
          <p:cNvCxnSpPr>
            <a:cxnSpLocks/>
          </p:cNvCxnSpPr>
          <p:nvPr/>
        </p:nvCxnSpPr>
        <p:spPr>
          <a:xfrm>
            <a:off x="1399313" y="5251815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F3AF291-5413-35DE-EBAF-D23A25B4CE62}"/>
              </a:ext>
            </a:extLst>
          </p:cNvPr>
          <p:cNvCxnSpPr>
            <a:cxnSpLocks/>
          </p:cNvCxnSpPr>
          <p:nvPr/>
        </p:nvCxnSpPr>
        <p:spPr>
          <a:xfrm>
            <a:off x="1399313" y="6494829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2">
            <a:extLst>
              <a:ext uri="{FF2B5EF4-FFF2-40B4-BE49-F238E27FC236}">
                <a16:creationId xmlns:a16="http://schemas.microsoft.com/office/drawing/2014/main" id="{3A4ECFF5-9A60-B35C-3AB6-7095CEF5E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38" y="5360555"/>
            <a:ext cx="393654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400" baseline="-25000">
              <a:solidFill>
                <a:srgbClr val="0070C0"/>
              </a:solidFill>
            </a:endParaRP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DDBE636D-7C23-5E8A-7C51-B9B2EAA4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9" y="5466121"/>
            <a:ext cx="10007065" cy="83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g	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qq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r>
              <a:rPr lang="en-US" altLang="en-IT" sz="2400" dirty="0">
                <a:solidFill>
                  <a:srgbClr val="00B050"/>
                </a:solidFill>
                <a:latin typeface="Symbol" pitchFamily="2" charset="2"/>
              </a:rPr>
              <a:t>	  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 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 mm 	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			       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 dirty="0">
              <a:solidFill>
                <a:schemeClr val="bg1">
                  <a:lumMod val="75000"/>
                </a:schemeClr>
              </a:solidFill>
              <a:latin typeface="Symbol" pitchFamily="2" charset="2"/>
            </a:endParaRP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e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g       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e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qq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	     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e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			       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e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 dirty="0">
              <a:solidFill>
                <a:schemeClr val="bg1">
                  <a:lumMod val="75000"/>
                </a:schemeClr>
              </a:solidFill>
              <a:latin typeface="Symbol" pitchFamily="2" charset="2"/>
            </a:endParaRPr>
          </a:p>
          <a:p>
            <a:pPr marL="342900" indent="-342900" eaLnBrk="1">
              <a:lnSpc>
                <a:spcPct val="102000"/>
              </a:lnSpc>
              <a:spcAft>
                <a:spcPct val="0"/>
              </a:spcAft>
              <a:buFont typeface="Symbol" pitchFamily="2" charset="2"/>
              <a:buChar char="t"/>
            </a:pPr>
            <a:endParaRPr lang="en-US" altLang="en-IT" sz="24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9E266863-97FE-D534-2110-0B9EE619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98" y="3799745"/>
            <a:ext cx="413209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650B4716-08C8-5D96-4FA3-0D6228AE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12" y="5649289"/>
            <a:ext cx="724750" cy="56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endParaRPr lang="en-US" altLang="en-IT" sz="2400" baseline="-2500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B5DAE5-8BC9-96D2-A70A-F2C6F17EB145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17C3A718-EDD1-B26D-DA7D-37B328E2B3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20</a:t>
            </a:fld>
            <a:endParaRPr lang="en-US" sz="140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ECD451FC-FC14-E9B3-12C9-924FF28CBF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 dirty="0"/>
              <a:t>2026 ESPPU – Open Symposium (Venice, June 2025) 		                   G. </a:t>
            </a:r>
            <a:r>
              <a:rPr lang="en-US" sz="1400" dirty="0" err="1"/>
              <a:t>Isidori</a:t>
            </a:r>
            <a:r>
              <a:rPr lang="en-US" sz="1400" dirty="0"/>
              <a:t> - Status and open questions in </a:t>
            </a:r>
            <a:r>
              <a:rPr lang="en-GB" sz="1400" dirty="0"/>
              <a:t>Flavour</a:t>
            </a:r>
            <a:r>
              <a:rPr lang="en-US" sz="1400" dirty="0"/>
              <a:t> Physics</a:t>
            </a:r>
            <a:endParaRPr lang="de-DE" sz="1400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23B18888-CF2B-F9F8-8688-E904731B6811}"/>
              </a:ext>
            </a:extLst>
          </p:cNvPr>
          <p:cNvSpPr txBox="1">
            <a:spLocks noChangeArrowheads="1"/>
          </p:cNvSpPr>
          <p:nvPr/>
        </p:nvSpPr>
        <p:spPr>
          <a:xfrm>
            <a:off x="151102" y="105232"/>
            <a:ext cx="11916279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address the challenges @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large-scale facilities [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IT" sz="3200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GB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249C9B2E-4827-FAD2-FBD1-20C0D81E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1429168"/>
            <a:ext cx="6725708" cy="81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s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mm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bs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 dirty="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s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	  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s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endParaRPr lang="en-US" altLang="en-IT" sz="24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c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   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bc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c </a:t>
            </a:r>
            <a:r>
              <a:rPr lang="en-US" altLang="en-IT" sz="2400" dirty="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tn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	</a:t>
            </a:r>
            <a:endParaRPr lang="en-US" altLang="en-IT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 dirty="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 dirty="0">
              <a:solidFill>
                <a:srgbClr val="C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A8B565-3F24-0177-A311-1CBA789EDE5B}"/>
              </a:ext>
            </a:extLst>
          </p:cNvPr>
          <p:cNvSpPr/>
          <p:nvPr/>
        </p:nvSpPr>
        <p:spPr>
          <a:xfrm>
            <a:off x="6765689" y="1405817"/>
            <a:ext cx="1436241" cy="433037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5863D3-0677-ED01-8AB5-67DB4078C132}"/>
              </a:ext>
            </a:extLst>
          </p:cNvPr>
          <p:cNvSpPr/>
          <p:nvPr/>
        </p:nvSpPr>
        <p:spPr>
          <a:xfrm>
            <a:off x="8541917" y="1840836"/>
            <a:ext cx="1436241" cy="433037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521464-F994-AC78-D517-10F5CA934C5F}"/>
              </a:ext>
            </a:extLst>
          </p:cNvPr>
          <p:cNvGrpSpPr/>
          <p:nvPr/>
        </p:nvGrpSpPr>
        <p:grpSpPr>
          <a:xfrm>
            <a:off x="5523600" y="2397430"/>
            <a:ext cx="6426472" cy="4225964"/>
            <a:chOff x="5476302" y="2397430"/>
            <a:chExt cx="6426472" cy="4225964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44BB5623-3B80-0216-0F68-573E5C2960F5}"/>
                </a:ext>
              </a:extLst>
            </p:cNvPr>
            <p:cNvSpPr/>
            <p:nvPr/>
          </p:nvSpPr>
          <p:spPr>
            <a:xfrm>
              <a:off x="5476302" y="2397430"/>
              <a:ext cx="6426472" cy="4225964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en-US" altLang="en-IT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en-US" altLang="en-IT" sz="2400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33" descr="A graph with red circles and numbers&#10;&#10;Description automatically generated">
              <a:extLst>
                <a:ext uri="{FF2B5EF4-FFF2-40B4-BE49-F238E27FC236}">
                  <a16:creationId xmlns:a16="http://schemas.microsoft.com/office/drawing/2014/main" id="{1E61A968-650C-D214-F0E8-B7BC88040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8498" y="2462473"/>
              <a:ext cx="5527363" cy="402291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246D9B-8825-E5C5-DF28-270C09C72281}"/>
              </a:ext>
            </a:extLst>
          </p:cNvPr>
          <p:cNvGrpSpPr/>
          <p:nvPr/>
        </p:nvGrpSpPr>
        <p:grpSpPr>
          <a:xfrm>
            <a:off x="151102" y="1261977"/>
            <a:ext cx="5073654" cy="3736437"/>
            <a:chOff x="173422" y="2397430"/>
            <a:chExt cx="5073654" cy="373643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882A4E-E47E-1E39-74E1-792DB0FAA7DA}"/>
                </a:ext>
              </a:extLst>
            </p:cNvPr>
            <p:cNvSpPr/>
            <p:nvPr/>
          </p:nvSpPr>
          <p:spPr>
            <a:xfrm>
              <a:off x="1034604" y="4953488"/>
              <a:ext cx="711929" cy="273358"/>
            </a:xfrm>
            <a:prstGeom prst="rect">
              <a:avLst/>
            </a:prstGeom>
            <a:solidFill>
              <a:srgbClr val="FFC000">
                <a:alpha val="41131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3B9D1B06-7D96-3785-484E-3FCE3B8B5A86}"/>
                </a:ext>
              </a:extLst>
            </p:cNvPr>
            <p:cNvSpPr/>
            <p:nvPr/>
          </p:nvSpPr>
          <p:spPr>
            <a:xfrm>
              <a:off x="173422" y="2397430"/>
              <a:ext cx="5073654" cy="349887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en-US" altLang="en-IT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en-US" altLang="en-IT" sz="2400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8D5BA2E-AA64-8727-A6BF-0F7831EC0268}"/>
                </a:ext>
              </a:extLst>
            </p:cNvPr>
            <p:cNvSpPr/>
            <p:nvPr/>
          </p:nvSpPr>
          <p:spPr>
            <a:xfrm>
              <a:off x="677244" y="2669282"/>
              <a:ext cx="711929" cy="273358"/>
            </a:xfrm>
            <a:prstGeom prst="rect">
              <a:avLst/>
            </a:prstGeom>
            <a:solidFill>
              <a:srgbClr val="FFC000">
                <a:alpha val="41131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9" name="Content Placeholder 1">
              <a:extLst>
                <a:ext uri="{FF2B5EF4-FFF2-40B4-BE49-F238E27FC236}">
                  <a16:creationId xmlns:a16="http://schemas.microsoft.com/office/drawing/2014/main" id="{F16DFEC1-A123-2708-30E5-9B119F958A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3144" y="4735550"/>
              <a:ext cx="4821406" cy="1398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charset="2"/>
                <a:buChar char="n"/>
                <a:defRPr sz="2800">
                  <a:solidFill>
                    <a:schemeClr val="tx2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Char char="n"/>
                <a:defRPr sz="24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stem Font Regular"/>
                <a:buChar char="-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SzPct val="70000"/>
                <a:buNone/>
              </a:pPr>
              <a:r>
                <a:rPr lang="en-GB" sz="2200" kern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“Clean” probes of a variety of motivated BSM (</a:t>
              </a:r>
              <a:r>
                <a:rPr lang="en-GB" sz="2200" kern="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e.g. flavour non-universal gauge groups</a:t>
              </a:r>
              <a:r>
                <a:rPr lang="en-GB" sz="2200" kern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) </a:t>
              </a:r>
              <a:r>
                <a:rPr lang="en-US" altLang="en-IT" sz="2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→ </a:t>
              </a:r>
              <a:r>
                <a:rPr lang="en-US" altLang="en-IT" sz="2200" u="sng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large room for improv. </a:t>
              </a:r>
              <a:endParaRPr lang="en-GB" sz="2200" u="sng" kern="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SzPct val="70000"/>
                <a:buNone/>
              </a:pPr>
              <a:endParaRPr lang="en-GB" sz="2000" kern="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0" name="Content Placeholder 1">
              <a:extLst>
                <a:ext uri="{FF2B5EF4-FFF2-40B4-BE49-F238E27FC236}">
                  <a16:creationId xmlns:a16="http://schemas.microsoft.com/office/drawing/2014/main" id="{FAA38791-3779-9B6F-841B-B9CBE584A95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2783" y="2624348"/>
              <a:ext cx="4272096" cy="84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charset="2"/>
                <a:buChar char="n"/>
                <a:defRPr sz="2800">
                  <a:solidFill>
                    <a:schemeClr val="tx2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Char char="n"/>
                <a:defRPr sz="24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stem Font Regular"/>
                <a:buChar char="-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400"/>
                </a:spcAft>
                <a:buClr>
                  <a:srgbClr val="C00000"/>
                </a:buClr>
                <a:buSzPct val="70000"/>
                <a:buNone/>
              </a:pPr>
              <a:r>
                <a:rPr lang="en-GB" sz="2000" kern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	       </a:t>
              </a:r>
              <a:r>
                <a:rPr lang="en-GB" sz="2200" kern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Tests of </a:t>
              </a:r>
              <a:r>
                <a:rPr lang="en-GB" sz="2200" u="sng" kern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Lepton Universality</a:t>
              </a:r>
              <a:r>
                <a:rPr lang="en-GB" sz="2200" kern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@ 5-10% in</a:t>
              </a:r>
            </a:p>
          </p:txBody>
        </p:sp>
        <p:sp>
          <p:nvSpPr>
            <p:cNvPr id="41" name="Content Placeholder 1">
              <a:extLst>
                <a:ext uri="{FF2B5EF4-FFF2-40B4-BE49-F238E27FC236}">
                  <a16:creationId xmlns:a16="http://schemas.microsoft.com/office/drawing/2014/main" id="{96D35084-B723-CE11-2932-048D9979DD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16845" y="4057210"/>
              <a:ext cx="1182774" cy="36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charset="2"/>
                <a:buChar char="n"/>
                <a:defRPr sz="2800">
                  <a:solidFill>
                    <a:schemeClr val="tx2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Char char="n"/>
                <a:defRPr sz="24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stem Font Regular"/>
                <a:buChar char="-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altLang="en-IT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R(</a:t>
              </a:r>
              <a:r>
                <a:rPr lang="en-US" altLang="en-IT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IT" sz="1800" kern="0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(*)</a:t>
              </a:r>
              <a:r>
                <a:rPr lang="en-US" altLang="en-IT" sz="20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=</a:t>
              </a:r>
              <a:endParaRPr lang="en-GB" sz="2000" kern="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937974-7B7F-AA43-B28C-97EC315DBB44}"/>
                </a:ext>
              </a:extLst>
            </p:cNvPr>
            <p:cNvSpPr txBox="1"/>
            <p:nvPr/>
          </p:nvSpPr>
          <p:spPr>
            <a:xfrm>
              <a:off x="2639466" y="3929048"/>
              <a:ext cx="1907970" cy="697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altLang="en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B(</a:t>
              </a:r>
              <a:r>
                <a:rPr lang="en-US" altLang="en-IT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→ </a:t>
              </a:r>
              <a:r>
                <a:rPr lang="en-US" altLang="en-IT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IT" kern="0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(*) </a:t>
              </a:r>
              <a:r>
                <a:rPr lang="en-US" dirty="0" err="1">
                  <a:solidFill>
                    <a:srgbClr val="7030A0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dirty="0" err="1"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dirty="0">
                  <a:latin typeface="Symbol" pitchFamily="2" charset="2"/>
                  <a:cs typeface="Times New Roman" panose="02020603050405020304" pitchFamily="18" charset="0"/>
                </a:rPr>
                <a:t>)</a:t>
              </a:r>
            </a:p>
            <a:p>
              <a:pPr algn="ctr">
                <a:spcAft>
                  <a:spcPts val="400"/>
                </a:spcAft>
              </a:pPr>
              <a:r>
                <a:rPr lang="en-US" altLang="en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B(</a:t>
              </a:r>
              <a:r>
                <a:rPr lang="en-US" altLang="en-IT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→ </a:t>
              </a:r>
              <a:r>
                <a:rPr lang="en-US" altLang="en-IT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IT" kern="0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(*) </a:t>
              </a:r>
              <a:r>
                <a:rPr lang="en-US" dirty="0" err="1">
                  <a:solidFill>
                    <a:srgbClr val="C00000"/>
                  </a:solidFill>
                  <a:latin typeface="Symbol" pitchFamily="2" charset="2"/>
                  <a:cs typeface="Times New Roman" panose="02020603050405020304" pitchFamily="18" charset="0"/>
                </a:rPr>
                <a:t>m</a:t>
              </a:r>
              <a:r>
                <a:rPr lang="en-US" dirty="0" err="1"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dirty="0">
                  <a:latin typeface="Symbol" pitchFamily="2" charset="2"/>
                  <a:cs typeface="Times New Roman" panose="02020603050405020304" pitchFamily="18" charset="0"/>
                </a:rPr>
                <a:t>)</a:t>
              </a:r>
              <a:endParaRPr lang="en-US" baseline="30000" dirty="0">
                <a:latin typeface="Symbol" pitchFamily="2" charset="2"/>
                <a:cs typeface="Times New Roman" panose="02020603050405020304" pitchFamily="18" charset="0"/>
              </a:endParaRPr>
            </a:p>
          </p:txBody>
        </p:sp>
        <p:sp>
          <p:nvSpPr>
            <p:cNvPr id="44" name="Line 26">
              <a:extLst>
                <a:ext uri="{FF2B5EF4-FFF2-40B4-BE49-F238E27FC236}">
                  <a16:creationId xmlns:a16="http://schemas.microsoft.com/office/drawing/2014/main" id="{2F6731E2-5A65-F6C4-B873-D0E32B0EC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0901" y="4283429"/>
              <a:ext cx="1388455" cy="5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Content Placeholder 1">
              <a:extLst>
                <a:ext uri="{FF2B5EF4-FFF2-40B4-BE49-F238E27FC236}">
                  <a16:creationId xmlns:a16="http://schemas.microsoft.com/office/drawing/2014/main" id="{595AAADF-1D65-3335-D4A7-44C1B81666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10961" y="4047630"/>
              <a:ext cx="806970" cy="467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charset="2"/>
                <a:buChar char="n"/>
                <a:defRPr sz="2800">
                  <a:solidFill>
                    <a:schemeClr val="tx2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Char char="n"/>
                <a:defRPr sz="24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stem Font Regular"/>
                <a:buChar char="-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SzPct val="70000"/>
                <a:buNone/>
              </a:pPr>
              <a:r>
                <a:rPr lang="en-US" sz="2000" kern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E.g.:</a:t>
              </a:r>
              <a:endParaRPr lang="en-GB" sz="2000" kern="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6" name="Content Placeholder 1">
              <a:extLst>
                <a:ext uri="{FF2B5EF4-FFF2-40B4-BE49-F238E27FC236}">
                  <a16:creationId xmlns:a16="http://schemas.microsoft.com/office/drawing/2014/main" id="{B0E4DE0E-7C62-F916-C0C9-4BAFAA9818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86493" y="3059741"/>
              <a:ext cx="3305383" cy="765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charset="2"/>
                <a:buChar char="n"/>
                <a:defRPr sz="2800">
                  <a:solidFill>
                    <a:schemeClr val="tx2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charset="2"/>
                <a:buChar char="n"/>
                <a:defRPr sz="24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stem Font Regular"/>
                <a:buChar char="-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1800">
                  <a:solidFill>
                    <a:schemeClr val="tx2"/>
                  </a:solidFill>
                  <a:latin typeface="+mn-lt"/>
                  <a:ea typeface="ＭＳ Ｐゴシック" charset="-128"/>
                </a:defRPr>
              </a:lvl9pPr>
            </a:lstStyle>
            <a:p>
              <a:pPr lvl="1">
                <a:spcBef>
                  <a:spcPts val="0"/>
                </a:spcBef>
                <a:spcAft>
                  <a:spcPts val="400"/>
                </a:spcAft>
                <a:buClr>
                  <a:srgbClr val="C00000"/>
                </a:buClr>
                <a:buSzPct val="70000"/>
                <a:buFont typeface="Courier New" panose="02070309020205020404" pitchFamily="49" charset="0"/>
                <a:buChar char="o"/>
              </a:pPr>
              <a:r>
                <a:rPr lang="en-US" altLang="en-IT" sz="2000" dirty="0">
                  <a:solidFill>
                    <a:srgbClr val="7030A0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dirty="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/</a:t>
              </a:r>
              <a:r>
                <a:rPr lang="en-GB" sz="2000" kern="0" dirty="0">
                  <a:solidFill>
                    <a:srgbClr val="C00000"/>
                  </a:solidFill>
                  <a:latin typeface="Symbol" pitchFamily="2" charset="2"/>
                  <a:cs typeface="Times New Roman" panose="02020603050405020304" pitchFamily="18" charset="0"/>
                </a:rPr>
                <a:t>m</a:t>
              </a:r>
              <a:r>
                <a:rPr lang="en-GB" sz="20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kern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(charged-current)</a:t>
              </a:r>
            </a:p>
            <a:p>
              <a:pPr lvl="1">
                <a:spcBef>
                  <a:spcPts val="0"/>
                </a:spcBef>
                <a:spcAft>
                  <a:spcPts val="400"/>
                </a:spcAft>
                <a:buClr>
                  <a:srgbClr val="C00000"/>
                </a:buClr>
                <a:buSzPct val="70000"/>
                <a:buFont typeface="Courier New" panose="02070309020205020404" pitchFamily="49" charset="0"/>
                <a:buChar char="o"/>
              </a:pPr>
              <a:r>
                <a:rPr lang="en-GB" sz="2000" kern="0" dirty="0">
                  <a:solidFill>
                    <a:srgbClr val="C00000"/>
                  </a:solidFill>
                  <a:latin typeface="Symbol" pitchFamily="2" charset="2"/>
                  <a:cs typeface="Times New Roman" panose="02020603050405020304" pitchFamily="18" charset="0"/>
                </a:rPr>
                <a:t>m</a:t>
              </a:r>
              <a:r>
                <a:rPr lang="en-US" altLang="en-IT" sz="2000" dirty="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/</a:t>
              </a:r>
              <a:r>
                <a:rPr lang="en-US" altLang="en-IT" sz="2000" dirty="0">
                  <a:solidFill>
                    <a:srgbClr val="1C5D3E"/>
                  </a:solidFill>
                  <a:cs typeface="Times New Roman" panose="02020603050405020304" pitchFamily="18" charset="0"/>
                </a:rPr>
                <a:t>e </a:t>
              </a:r>
              <a:r>
                <a:rPr lang="en-US" altLang="en-IT" sz="2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(FCNCs)</a:t>
              </a:r>
              <a:endParaRPr lang="en-GB" sz="2000" kern="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6C8FC59-6B14-F8D7-2D74-2523DFBDA020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5224755" y="1622336"/>
            <a:ext cx="1540934" cy="216518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7D4246B-099E-C92D-30BF-9D65D26045A5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5224755" y="1869714"/>
            <a:ext cx="3317162" cy="18764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69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C325A-2CD7-889D-06B3-762FCBCEA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2" y="569192"/>
            <a:ext cx="11179429" cy="6183576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479DA0-0F6B-3B5C-9E6D-4F2B40A5020E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>
            <a:extLst>
              <a:ext uri="{FF2B5EF4-FFF2-40B4-BE49-F238E27FC236}">
                <a16:creationId xmlns:a16="http://schemas.microsoft.com/office/drawing/2014/main" id="{009B269F-B50C-B936-ECB3-45446C554DA0}"/>
              </a:ext>
            </a:extLst>
          </p:cNvPr>
          <p:cNvSpPr txBox="1">
            <a:spLocks noChangeArrowheads="1"/>
          </p:cNvSpPr>
          <p:nvPr/>
        </p:nvSpPr>
        <p:spPr>
          <a:xfrm>
            <a:off x="151102" y="105232"/>
            <a:ext cx="11916279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address the challenges @</a:t>
            </a:r>
            <a:r>
              <a:rPr lang="en-GB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large-scale facilities [</a:t>
            </a:r>
            <a:r>
              <a:rPr lang="en-GB" sz="3200" err="1"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IT" sz="320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GB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BAD722-0855-8AA0-3C8B-F69B9E9856E4}"/>
              </a:ext>
            </a:extLst>
          </p:cNvPr>
          <p:cNvSpPr txBox="1"/>
          <p:nvPr/>
        </p:nvSpPr>
        <p:spPr>
          <a:xfrm>
            <a:off x="9781252" y="5419270"/>
            <a:ext cx="2127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u="sng" kern="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A. </a:t>
            </a:r>
            <a:r>
              <a:rPr lang="en-GB" u="sng" kern="0" dirty="0" err="1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Jüttner</a:t>
            </a:r>
            <a:r>
              <a:rPr lang="en-GB" u="sng" kern="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GB" u="sng" kern="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Flavour WG session</a:t>
            </a:r>
            <a:endParaRPr lang="en-GB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516A2699-BDE7-7D2D-623F-DE8230A0DF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21</a:t>
            </a:fld>
            <a:endParaRPr lang="en-US" sz="1400"/>
          </a:p>
        </p:txBody>
      </p:sp>
      <p:sp>
        <p:nvSpPr>
          <p:cNvPr id="36" name="Footer Placeholder 2">
            <a:extLst>
              <a:ext uri="{FF2B5EF4-FFF2-40B4-BE49-F238E27FC236}">
                <a16:creationId xmlns:a16="http://schemas.microsoft.com/office/drawing/2014/main" id="{F66D72F1-562A-F970-7698-127C0C7EEA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226888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>
            <a:extLst>
              <a:ext uri="{FF2B5EF4-FFF2-40B4-BE49-F238E27FC236}">
                <a16:creationId xmlns:a16="http://schemas.microsoft.com/office/drawing/2014/main" id="{827B839F-AEE1-DECA-846D-38797B306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1" y="1680738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8A1D2ED-85BE-47E9-6DE7-7D575A56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59" y="797227"/>
            <a:ext cx="9686471" cy="4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 </a:t>
            </a:r>
            <a:r>
              <a:rPr lang="en-US" altLang="en-IT" sz="2800">
                <a:solidFill>
                  <a:srgbClr val="00B050"/>
                </a:solidFill>
                <a:latin typeface="Symbol" pitchFamily="2" charset="2"/>
              </a:rPr>
              <a:t>g    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quarks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             </a:t>
            </a:r>
            <a:r>
              <a:rPr lang="en-US" altLang="en-IT" sz="2800">
                <a:solidFill>
                  <a:srgbClr val="C00000"/>
                </a:solidFill>
                <a:latin typeface="Symbol" pitchFamily="2" charset="2"/>
                <a:cs typeface="Times New Roman" panose="02020603050405020304" pitchFamily="18" charset="0"/>
              </a:rPr>
              <a:t>m                  </a:t>
            </a:r>
            <a:r>
              <a:rPr lang="en-US" altLang="en-IT" sz="28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800">
                <a:solidFill>
                  <a:srgbClr val="FFC000"/>
                </a:solidFill>
                <a:cs typeface="Times New Roman" panose="02020603050405020304" pitchFamily="18" charset="0"/>
              </a:rPr>
              <a:t>                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t                   </a:t>
            </a:r>
            <a:r>
              <a:rPr lang="en-US" altLang="en-IT" sz="2800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B2117-6D69-4930-CEB9-45DFBACDC635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57EDA-B325-F573-E889-1E24B761AB6F}"/>
              </a:ext>
            </a:extLst>
          </p:cNvPr>
          <p:cNvCxnSpPr>
            <a:cxnSpLocks/>
          </p:cNvCxnSpPr>
          <p:nvPr/>
        </p:nvCxnSpPr>
        <p:spPr>
          <a:xfrm>
            <a:off x="3136843" y="1357254"/>
            <a:ext cx="0" cy="5137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C4DE90-0B0F-1AAD-AB8C-3AD3CC6BF4D1}"/>
              </a:ext>
            </a:extLst>
          </p:cNvPr>
          <p:cNvCxnSpPr>
            <a:cxnSpLocks/>
          </p:cNvCxnSpPr>
          <p:nvPr/>
        </p:nvCxnSpPr>
        <p:spPr>
          <a:xfrm>
            <a:off x="4865074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704D32-1FDB-4058-7748-84DE983A2426}"/>
              </a:ext>
            </a:extLst>
          </p:cNvPr>
          <p:cNvCxnSpPr>
            <a:cxnSpLocks/>
          </p:cNvCxnSpPr>
          <p:nvPr/>
        </p:nvCxnSpPr>
        <p:spPr>
          <a:xfrm>
            <a:off x="6621775" y="1357254"/>
            <a:ext cx="0" cy="5137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DA35B-CA14-D6E9-65F5-8C1279AA80D2}"/>
              </a:ext>
            </a:extLst>
          </p:cNvPr>
          <p:cNvCxnSpPr>
            <a:cxnSpLocks/>
          </p:cNvCxnSpPr>
          <p:nvPr/>
        </p:nvCxnSpPr>
        <p:spPr>
          <a:xfrm>
            <a:off x="8372821" y="1357255"/>
            <a:ext cx="0" cy="5137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844EC4-F822-D1BE-78BA-8531B0977D86}"/>
              </a:ext>
            </a:extLst>
          </p:cNvPr>
          <p:cNvCxnSpPr>
            <a:cxnSpLocks/>
          </p:cNvCxnSpPr>
          <p:nvPr/>
        </p:nvCxnSpPr>
        <p:spPr>
          <a:xfrm>
            <a:off x="10103880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BB1FB-D2AE-8BC0-9EE0-4A64555B2AE9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1044291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ED7D99-A19C-7B83-82C6-FB358BD19BFE}"/>
              </a:ext>
            </a:extLst>
          </p:cNvPr>
          <p:cNvCxnSpPr>
            <a:cxnSpLocks/>
          </p:cNvCxnSpPr>
          <p:nvPr/>
        </p:nvCxnSpPr>
        <p:spPr>
          <a:xfrm>
            <a:off x="1399313" y="2343544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DF4C65-C2B9-0699-A8DA-FE355DA6D3C4}"/>
              </a:ext>
            </a:extLst>
          </p:cNvPr>
          <p:cNvCxnSpPr>
            <a:cxnSpLocks/>
          </p:cNvCxnSpPr>
          <p:nvPr/>
        </p:nvCxnSpPr>
        <p:spPr>
          <a:xfrm>
            <a:off x="11842226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2">
            <a:extLst>
              <a:ext uri="{FF2B5EF4-FFF2-40B4-BE49-F238E27FC236}">
                <a16:creationId xmlns:a16="http://schemas.microsoft.com/office/drawing/2014/main" id="{806E8F8D-8485-B115-CCB2-92C0172C8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1" y="2644807"/>
            <a:ext cx="1179395" cy="6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02CE506-382D-0A40-8976-92539087FA65}"/>
              </a:ext>
            </a:extLst>
          </p:cNvPr>
          <p:cNvCxnSpPr>
            <a:cxnSpLocks/>
          </p:cNvCxnSpPr>
          <p:nvPr/>
        </p:nvCxnSpPr>
        <p:spPr>
          <a:xfrm>
            <a:off x="1399313" y="3434950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2">
            <a:extLst>
              <a:ext uri="{FF2B5EF4-FFF2-40B4-BE49-F238E27FC236}">
                <a16:creationId xmlns:a16="http://schemas.microsoft.com/office/drawing/2014/main" id="{4578D578-67E7-0905-0AFB-C46722540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2459041"/>
            <a:ext cx="6725708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bd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	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	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u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bu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	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sp>
        <p:nvSpPr>
          <p:cNvPr id="70" name="Text Box 12">
            <a:extLst>
              <a:ext uri="{FF2B5EF4-FFF2-40B4-BE49-F238E27FC236}">
                <a16:creationId xmlns:a16="http://schemas.microsoft.com/office/drawing/2014/main" id="{D9B9D1CA-E06A-2BFD-78C9-214B15F3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77" y="4071801"/>
            <a:ext cx="825909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altLang="en-IT" sz="28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A8E932C-1BD5-7564-97B5-BB6831A5198C}"/>
              </a:ext>
            </a:extLst>
          </p:cNvPr>
          <p:cNvCxnSpPr>
            <a:cxnSpLocks/>
          </p:cNvCxnSpPr>
          <p:nvPr/>
        </p:nvCxnSpPr>
        <p:spPr>
          <a:xfrm>
            <a:off x="1399313" y="5144385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12">
            <a:extLst>
              <a:ext uri="{FF2B5EF4-FFF2-40B4-BE49-F238E27FC236}">
                <a16:creationId xmlns:a16="http://schemas.microsoft.com/office/drawing/2014/main" id="{6A52F110-6CD2-7783-F6B6-50125192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3611979"/>
            <a:ext cx="6725708" cy="134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u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cu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	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			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s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cs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en-US" altLang="en-IT" sz="2400">
              <a:solidFill>
                <a:schemeClr val="bg1">
                  <a:lumMod val="75000"/>
                </a:schemeClr>
              </a:solidFill>
              <a:latin typeface="Symbol" pitchFamily="2" charset="2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d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cd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E95962C-E0C9-A2FD-2514-4DF7C91FCF70}"/>
              </a:ext>
            </a:extLst>
          </p:cNvPr>
          <p:cNvCxnSpPr>
            <a:cxnSpLocks/>
          </p:cNvCxnSpPr>
          <p:nvPr/>
        </p:nvCxnSpPr>
        <p:spPr>
          <a:xfrm>
            <a:off x="1399313" y="5251815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F3AF291-5413-35DE-EBAF-D23A25B4CE62}"/>
              </a:ext>
            </a:extLst>
          </p:cNvPr>
          <p:cNvCxnSpPr>
            <a:cxnSpLocks/>
          </p:cNvCxnSpPr>
          <p:nvPr/>
        </p:nvCxnSpPr>
        <p:spPr>
          <a:xfrm>
            <a:off x="1399313" y="6494829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2">
            <a:extLst>
              <a:ext uri="{FF2B5EF4-FFF2-40B4-BE49-F238E27FC236}">
                <a16:creationId xmlns:a16="http://schemas.microsoft.com/office/drawing/2014/main" id="{3A4ECFF5-9A60-B35C-3AB6-7095CEF5E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38" y="5360555"/>
            <a:ext cx="393654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400" baseline="-25000">
              <a:solidFill>
                <a:srgbClr val="0070C0"/>
              </a:solidFill>
            </a:endParaRP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DDBE636D-7C23-5E8A-7C51-B9B2EAA4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9" y="5466121"/>
            <a:ext cx="10007065" cy="83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 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	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0070C0"/>
                </a:solidFill>
                <a:cs typeface="Times New Roman" panose="02020603050405020304" pitchFamily="18" charset="0"/>
              </a:rPr>
              <a:t>qq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	  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mm 	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			     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>
              <a:solidFill>
                <a:srgbClr val="00B050"/>
              </a:solidFill>
              <a:latin typeface="Symbol" pitchFamily="2" charset="2"/>
            </a:endParaRP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0070C0"/>
                </a:solidFill>
                <a:cs typeface="Times New Roman" panose="02020603050405020304" pitchFamily="18" charset="0"/>
              </a:rPr>
              <a:t>qq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	  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			     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>
              <a:solidFill>
                <a:srgbClr val="00B050"/>
              </a:solidFill>
              <a:latin typeface="Symbol" pitchFamily="2" charset="2"/>
            </a:endParaRPr>
          </a:p>
          <a:p>
            <a:pPr marL="342900" indent="-342900" eaLnBrk="1">
              <a:lnSpc>
                <a:spcPct val="102000"/>
              </a:lnSpc>
              <a:spcAft>
                <a:spcPct val="0"/>
              </a:spcAft>
              <a:buFont typeface="Symbol" pitchFamily="2" charset="2"/>
              <a:buChar char="t"/>
            </a:pP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9E266863-97FE-D534-2110-0B9EE619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98" y="3799745"/>
            <a:ext cx="413209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650B4716-08C8-5D96-4FA3-0D6228AE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12" y="5649289"/>
            <a:ext cx="724750" cy="56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endParaRPr lang="en-US" altLang="en-IT" sz="2400" baseline="-25000">
              <a:solidFill>
                <a:srgbClr val="0070C0"/>
              </a:solidFill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EB47D29-AB72-F0D5-F82F-BEEA17A3F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1633777"/>
            <a:ext cx="281632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BE5DAB2-C60D-C0B2-4174-96BE8BBFD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2693630"/>
            <a:ext cx="279936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d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92D06F10-D4BF-D0B0-E109-9715CAD2F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7" y="4074621"/>
            <a:ext cx="2816321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u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g 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D58110B4-5316-A8F8-0874-2FDD221C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012" y="1330901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B397D9FF-67FC-3724-E2B8-D5642DC2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063" y="2383996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FF679C69-C325-1A25-4AE3-D7AF38F5A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54" y="3763059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22002E2B-7663-F17E-9781-466C7B09A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1429168"/>
            <a:ext cx="6725708" cy="81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bs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	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c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bc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c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	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DCBC9-569C-EC63-CB11-DA32D614C847}"/>
              </a:ext>
            </a:extLst>
          </p:cNvPr>
          <p:cNvSpPr/>
          <p:nvPr/>
        </p:nvSpPr>
        <p:spPr>
          <a:xfrm>
            <a:off x="1549028" y="1418993"/>
            <a:ext cx="1408555" cy="797587"/>
          </a:xfrm>
          <a:prstGeom prst="rect">
            <a:avLst/>
          </a:prstGeom>
          <a:solidFill>
            <a:srgbClr val="92D050">
              <a:alpha val="321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D2993F-8728-707D-4668-A847C850EECE}"/>
              </a:ext>
            </a:extLst>
          </p:cNvPr>
          <p:cNvSpPr/>
          <p:nvPr/>
        </p:nvSpPr>
        <p:spPr>
          <a:xfrm>
            <a:off x="3264202" y="2487770"/>
            <a:ext cx="1408555" cy="797587"/>
          </a:xfrm>
          <a:prstGeom prst="rect">
            <a:avLst/>
          </a:prstGeom>
          <a:solidFill>
            <a:srgbClr val="92D050">
              <a:alpha val="321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D09D2F-309A-16C0-E099-A64DD0BC79AA}"/>
              </a:ext>
            </a:extLst>
          </p:cNvPr>
          <p:cNvSpPr/>
          <p:nvPr/>
        </p:nvSpPr>
        <p:spPr>
          <a:xfrm>
            <a:off x="5028552" y="1422894"/>
            <a:ext cx="1408555" cy="425758"/>
          </a:xfrm>
          <a:prstGeom prst="rect">
            <a:avLst/>
          </a:prstGeom>
          <a:solidFill>
            <a:srgbClr val="92D050">
              <a:alpha val="3225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0C2FA4-A84E-C5D4-13D2-E60A6E3ED653}"/>
              </a:ext>
            </a:extLst>
          </p:cNvPr>
          <p:cNvSpPr/>
          <p:nvPr/>
        </p:nvSpPr>
        <p:spPr>
          <a:xfrm>
            <a:off x="5015247" y="2473867"/>
            <a:ext cx="1408555" cy="42575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A62F78-BCD4-BCAB-EFB5-23F0C1DBB492}"/>
              </a:ext>
            </a:extLst>
          </p:cNvPr>
          <p:cNvSpPr/>
          <p:nvPr/>
        </p:nvSpPr>
        <p:spPr>
          <a:xfrm>
            <a:off x="3275217" y="3952670"/>
            <a:ext cx="1424685" cy="614912"/>
          </a:xfrm>
          <a:prstGeom prst="rect">
            <a:avLst/>
          </a:prstGeom>
          <a:solidFill>
            <a:srgbClr val="FF25C7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549D4F-B489-710A-CC7E-CBD25D73E1F7}"/>
              </a:ext>
            </a:extLst>
          </p:cNvPr>
          <p:cNvSpPr/>
          <p:nvPr/>
        </p:nvSpPr>
        <p:spPr>
          <a:xfrm>
            <a:off x="6765689" y="1405817"/>
            <a:ext cx="1436241" cy="433037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DD92F6-59A2-3858-C983-B1D79A31CEF5}"/>
              </a:ext>
            </a:extLst>
          </p:cNvPr>
          <p:cNvSpPr/>
          <p:nvPr/>
        </p:nvSpPr>
        <p:spPr>
          <a:xfrm>
            <a:off x="6780203" y="2471924"/>
            <a:ext cx="1441409" cy="845003"/>
          </a:xfrm>
          <a:prstGeom prst="rect">
            <a:avLst/>
          </a:prstGeom>
          <a:solidFill>
            <a:schemeClr val="bg1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1B6A3F-E0B5-50E0-EB96-4A27593FA11D}"/>
              </a:ext>
            </a:extLst>
          </p:cNvPr>
          <p:cNvSpPr/>
          <p:nvPr/>
        </p:nvSpPr>
        <p:spPr>
          <a:xfrm flipV="1">
            <a:off x="8556887" y="1867882"/>
            <a:ext cx="1408555" cy="43303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7A4E75-3F27-2A4F-455F-E0B6A759CB1F}"/>
              </a:ext>
            </a:extLst>
          </p:cNvPr>
          <p:cNvSpPr/>
          <p:nvPr/>
        </p:nvSpPr>
        <p:spPr>
          <a:xfrm flipV="1">
            <a:off x="8556888" y="2903503"/>
            <a:ext cx="1409515" cy="444205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AB0C61-2FC0-0A10-55BD-AE3B5D63C03C}"/>
              </a:ext>
            </a:extLst>
          </p:cNvPr>
          <p:cNvSpPr/>
          <p:nvPr/>
        </p:nvSpPr>
        <p:spPr>
          <a:xfrm flipV="1">
            <a:off x="8556888" y="1412359"/>
            <a:ext cx="1391772" cy="419565"/>
          </a:xfrm>
          <a:prstGeom prst="rect">
            <a:avLst/>
          </a:prstGeom>
          <a:solidFill>
            <a:schemeClr val="bg1">
              <a:lumMod val="6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04740E-D47A-AF91-65DC-B2CB412CA48C}"/>
              </a:ext>
            </a:extLst>
          </p:cNvPr>
          <p:cNvSpPr/>
          <p:nvPr/>
        </p:nvSpPr>
        <p:spPr>
          <a:xfrm flipV="1">
            <a:off x="8556888" y="2449194"/>
            <a:ext cx="1409515" cy="419565"/>
          </a:xfrm>
          <a:prstGeom prst="rect">
            <a:avLst/>
          </a:prstGeom>
          <a:solidFill>
            <a:schemeClr val="bg1">
              <a:lumMod val="65000"/>
              <a:alpha val="3194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30E6F6-70B8-AA59-62FC-26426DC61C91}"/>
              </a:ext>
            </a:extLst>
          </p:cNvPr>
          <p:cNvSpPr/>
          <p:nvPr/>
        </p:nvSpPr>
        <p:spPr>
          <a:xfrm flipV="1">
            <a:off x="10292481" y="2463648"/>
            <a:ext cx="1409515" cy="419565"/>
          </a:xfrm>
          <a:prstGeom prst="rect">
            <a:avLst/>
          </a:prstGeom>
          <a:solidFill>
            <a:schemeClr val="bg1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03962A-2F2E-DC7A-44E1-90E9FBFC3912}"/>
              </a:ext>
            </a:extLst>
          </p:cNvPr>
          <p:cNvSpPr/>
          <p:nvPr/>
        </p:nvSpPr>
        <p:spPr>
          <a:xfrm flipV="1">
            <a:off x="10268296" y="3598786"/>
            <a:ext cx="1409515" cy="419565"/>
          </a:xfrm>
          <a:prstGeom prst="rect">
            <a:avLst/>
          </a:prstGeom>
          <a:solidFill>
            <a:srgbClr val="FF25C7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BF91BD-9214-E6D0-3300-3618F6CBD93E}"/>
              </a:ext>
            </a:extLst>
          </p:cNvPr>
          <p:cNvSpPr/>
          <p:nvPr/>
        </p:nvSpPr>
        <p:spPr>
          <a:xfrm flipV="1">
            <a:off x="10268295" y="5425136"/>
            <a:ext cx="1409515" cy="951671"/>
          </a:xfrm>
          <a:prstGeom prst="rect">
            <a:avLst/>
          </a:pr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BD67E6-6B8C-2696-EF04-28B5404871BD}"/>
              </a:ext>
            </a:extLst>
          </p:cNvPr>
          <p:cNvSpPr/>
          <p:nvPr/>
        </p:nvSpPr>
        <p:spPr>
          <a:xfrm flipV="1">
            <a:off x="1548068" y="5427897"/>
            <a:ext cx="1409515" cy="951671"/>
          </a:xfrm>
          <a:prstGeom prst="rect">
            <a:avLst/>
          </a:prstGeom>
          <a:solidFill>
            <a:srgbClr val="FF25C7">
              <a:alpha val="32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FC8F3D-571C-FD2C-C717-9FFA2D3CF7DB}"/>
              </a:ext>
            </a:extLst>
          </p:cNvPr>
          <p:cNvSpPr/>
          <p:nvPr/>
        </p:nvSpPr>
        <p:spPr>
          <a:xfrm flipV="1">
            <a:off x="3285597" y="5445963"/>
            <a:ext cx="1409515" cy="951671"/>
          </a:xfrm>
          <a:prstGeom prst="rect">
            <a:avLst/>
          </a:prstGeom>
          <a:solidFill>
            <a:srgbClr val="FF25C7">
              <a:alpha val="32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D3D951-60B7-74D5-9695-6C2466E9B635}"/>
              </a:ext>
            </a:extLst>
          </p:cNvPr>
          <p:cNvSpPr/>
          <p:nvPr/>
        </p:nvSpPr>
        <p:spPr>
          <a:xfrm flipV="1">
            <a:off x="5001770" y="5442886"/>
            <a:ext cx="1409515" cy="951671"/>
          </a:xfrm>
          <a:prstGeom prst="rect">
            <a:avLst/>
          </a:prstGeom>
          <a:solidFill>
            <a:srgbClr val="FF25C7">
              <a:alpha val="32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15E34F-CFB7-187C-89F3-2DCDC55E42FD}"/>
              </a:ext>
            </a:extLst>
          </p:cNvPr>
          <p:cNvSpPr/>
          <p:nvPr/>
        </p:nvSpPr>
        <p:spPr>
          <a:xfrm flipV="1">
            <a:off x="6792541" y="5425136"/>
            <a:ext cx="1409515" cy="951671"/>
          </a:xfrm>
          <a:prstGeom prst="rect">
            <a:avLst/>
          </a:prstGeom>
          <a:solidFill>
            <a:srgbClr val="FF25C7">
              <a:alpha val="32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DDF5ED-7BF0-6623-C75B-4C07E5EE7CFE}"/>
              </a:ext>
            </a:extLst>
          </p:cNvPr>
          <p:cNvSpPr/>
          <p:nvPr/>
        </p:nvSpPr>
        <p:spPr>
          <a:xfrm>
            <a:off x="3237880" y="1433131"/>
            <a:ext cx="1434426" cy="797587"/>
          </a:xfrm>
          <a:prstGeom prst="rect">
            <a:avLst/>
          </a:prstGeom>
          <a:solidFill>
            <a:srgbClr val="92D050">
              <a:alpha val="321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2CDCB9A-AD18-FDCE-F524-330E3DA76844}"/>
              </a:ext>
            </a:extLst>
          </p:cNvPr>
          <p:cNvSpPr/>
          <p:nvPr/>
        </p:nvSpPr>
        <p:spPr>
          <a:xfrm flipV="1">
            <a:off x="10269422" y="1429260"/>
            <a:ext cx="1409515" cy="409594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626ACB-C5CB-DBA9-0FC4-A1963DE152E6}"/>
              </a:ext>
            </a:extLst>
          </p:cNvPr>
          <p:cNvSpPr/>
          <p:nvPr/>
        </p:nvSpPr>
        <p:spPr>
          <a:xfrm flipV="1">
            <a:off x="6765689" y="1880763"/>
            <a:ext cx="1448941" cy="420975"/>
          </a:xfrm>
          <a:prstGeom prst="rect">
            <a:avLst/>
          </a:prstGeom>
          <a:solidFill>
            <a:schemeClr val="bg1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6786378-3CA2-C025-89AE-ADFD544EB741}"/>
              </a:ext>
            </a:extLst>
          </p:cNvPr>
          <p:cNvSpPr/>
          <p:nvPr/>
        </p:nvSpPr>
        <p:spPr>
          <a:xfrm>
            <a:off x="4940339" y="3503668"/>
            <a:ext cx="5321733" cy="1652265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en-US" altLang="en-IT" sz="24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Text Box 12">
            <a:extLst>
              <a:ext uri="{FF2B5EF4-FFF2-40B4-BE49-F238E27FC236}">
                <a16:creationId xmlns:a16="http://schemas.microsoft.com/office/drawing/2014/main" id="{1FA4834A-2AF6-2E96-E2E7-142E566FA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777" y="3578646"/>
            <a:ext cx="4854942" cy="147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300"/>
              </a:spcAft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en-US" altLang="en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FCNC @ 10-30%               LFU @ 0.1%</a:t>
            </a:r>
          </a:p>
          <a:p>
            <a:pPr>
              <a:lnSpc>
                <a:spcPct val="102000"/>
              </a:lnSpc>
              <a:spcAft>
                <a:spcPts val="300"/>
              </a:spcAft>
            </a:pPr>
            <a:r>
              <a:rPr lang="en-US" altLang="en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	FCNC @ 50-100%,  LFU @ 5-10%</a:t>
            </a:r>
          </a:p>
          <a:p>
            <a:pPr>
              <a:lnSpc>
                <a:spcPct val="102000"/>
              </a:lnSpc>
              <a:spcAft>
                <a:spcPts val="300"/>
              </a:spcAft>
            </a:pPr>
            <a:r>
              <a:rPr lang="en-US" altLang="en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	Far from SM level / NP sensitivity</a:t>
            </a:r>
          </a:p>
          <a:p>
            <a:pPr>
              <a:lnSpc>
                <a:spcPct val="102000"/>
              </a:lnSpc>
              <a:spcAft>
                <a:spcPts val="300"/>
              </a:spcAft>
            </a:pPr>
            <a:r>
              <a:rPr lang="en-US" altLang="en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	Null SM test                  	</a:t>
            </a:r>
          </a:p>
          <a:p>
            <a:pPr>
              <a:lnSpc>
                <a:spcPct val="102000"/>
              </a:lnSpc>
              <a:spcAft>
                <a:spcPts val="300"/>
              </a:spcAft>
            </a:pPr>
            <a:r>
              <a:rPr lang="en-US" altLang="en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		</a:t>
            </a:r>
            <a:endParaRPr lang="en-US" altLang="en-IT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2000"/>
              </a:lnSpc>
              <a:spcAft>
                <a:spcPts val="200"/>
              </a:spcAft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2000"/>
              </a:lnSpc>
              <a:spcAft>
                <a:spcPct val="0"/>
              </a:spcAft>
            </a:pPr>
            <a:endParaRPr lang="en-US" altLang="en-IT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2000"/>
              </a:lnSpc>
              <a:spcAft>
                <a:spcPct val="0"/>
              </a:spcAft>
            </a:pPr>
            <a:endParaRPr lang="en-US" altLang="en-IT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46EDDEE-38E0-B32E-9AA8-ACC90B341479}"/>
              </a:ext>
            </a:extLst>
          </p:cNvPr>
          <p:cNvSpPr/>
          <p:nvPr/>
        </p:nvSpPr>
        <p:spPr>
          <a:xfrm>
            <a:off x="7969291" y="3635384"/>
            <a:ext cx="726362" cy="273358"/>
          </a:xfrm>
          <a:prstGeom prst="rect">
            <a:avLst/>
          </a:prstGeom>
          <a:solidFill>
            <a:srgbClr val="00B0F0">
              <a:alpha val="30015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BE531D2-95B3-B9C6-EBF7-1E90817A61F4}"/>
              </a:ext>
            </a:extLst>
          </p:cNvPr>
          <p:cNvSpPr/>
          <p:nvPr/>
        </p:nvSpPr>
        <p:spPr>
          <a:xfrm>
            <a:off x="5134424" y="3633322"/>
            <a:ext cx="726362" cy="273358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58B55A-0DB7-491B-FFC7-12F2F3AFE40E}"/>
              </a:ext>
            </a:extLst>
          </p:cNvPr>
          <p:cNvSpPr/>
          <p:nvPr/>
        </p:nvSpPr>
        <p:spPr>
          <a:xfrm>
            <a:off x="5134424" y="3995264"/>
            <a:ext cx="726362" cy="273358"/>
          </a:xfrm>
          <a:prstGeom prst="rect">
            <a:avLst/>
          </a:prstGeom>
          <a:solidFill>
            <a:srgbClr val="FFC000">
              <a:alpha val="41131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B3CADB7-CE38-8B73-F516-398307EDF9C0}"/>
              </a:ext>
            </a:extLst>
          </p:cNvPr>
          <p:cNvSpPr/>
          <p:nvPr/>
        </p:nvSpPr>
        <p:spPr>
          <a:xfrm>
            <a:off x="5134429" y="4707620"/>
            <a:ext cx="726362" cy="273358"/>
          </a:xfrm>
          <a:prstGeom prst="rect">
            <a:avLst/>
          </a:prstGeom>
          <a:solidFill>
            <a:srgbClr val="FF25C7">
              <a:alpha val="23748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BB5612-702C-88E5-5A2F-425A0CA97A69}"/>
              </a:ext>
            </a:extLst>
          </p:cNvPr>
          <p:cNvSpPr/>
          <p:nvPr/>
        </p:nvSpPr>
        <p:spPr>
          <a:xfrm>
            <a:off x="5134424" y="4352559"/>
            <a:ext cx="726362" cy="273358"/>
          </a:xfrm>
          <a:prstGeom prst="rect">
            <a:avLst/>
          </a:prstGeom>
          <a:solidFill>
            <a:schemeClr val="bg1">
              <a:lumMod val="65000"/>
              <a:alpha val="41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5ED1E82-746F-5AE8-1632-4DC28891FE95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CAE04C36-7799-2324-7945-F3D08DEA49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22</a:t>
            </a:fld>
            <a:endParaRPr lang="en-US" sz="1400"/>
          </a:p>
        </p:txBody>
      </p:sp>
      <p:sp>
        <p:nvSpPr>
          <p:cNvPr id="46" name="Footer Placeholder 2">
            <a:extLst>
              <a:ext uri="{FF2B5EF4-FFF2-40B4-BE49-F238E27FC236}">
                <a16:creationId xmlns:a16="http://schemas.microsoft.com/office/drawing/2014/main" id="{2390454B-335D-B3BE-8B8A-EC0371AE3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04FC5-D391-5D68-5CD8-AF22F6095A23}"/>
              </a:ext>
            </a:extLst>
          </p:cNvPr>
          <p:cNvSpPr/>
          <p:nvPr/>
        </p:nvSpPr>
        <p:spPr>
          <a:xfrm>
            <a:off x="1546550" y="2492193"/>
            <a:ext cx="1419523" cy="789863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19ADCEC7-686A-B1BC-24E7-FA55B69A2FD6}"/>
              </a:ext>
            </a:extLst>
          </p:cNvPr>
          <p:cNvSpPr txBox="1">
            <a:spLocks noChangeArrowheads="1"/>
          </p:cNvSpPr>
          <p:nvPr/>
        </p:nvSpPr>
        <p:spPr>
          <a:xfrm>
            <a:off x="151102" y="89466"/>
            <a:ext cx="11916279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Large-scale facilities [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IT" sz="3200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]:	</a:t>
            </a:r>
            <a:r>
              <a:rPr lang="en-GB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present status </a:t>
            </a:r>
          </a:p>
        </p:txBody>
      </p:sp>
    </p:spTree>
    <p:extLst>
      <p:ext uri="{BB962C8B-B14F-4D97-AF65-F5344CB8AC3E}">
        <p14:creationId xmlns:p14="http://schemas.microsoft.com/office/powerpoint/2010/main" val="62860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>
            <a:extLst>
              <a:ext uri="{FF2B5EF4-FFF2-40B4-BE49-F238E27FC236}">
                <a16:creationId xmlns:a16="http://schemas.microsoft.com/office/drawing/2014/main" id="{827B839F-AEE1-DECA-846D-38797B306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1" y="1680738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8A1D2ED-85BE-47E9-6DE7-7D575A56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59" y="797227"/>
            <a:ext cx="9686471" cy="4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 </a:t>
            </a:r>
            <a:r>
              <a:rPr lang="en-US" altLang="en-IT" sz="2800">
                <a:solidFill>
                  <a:srgbClr val="00B050"/>
                </a:solidFill>
                <a:latin typeface="Symbol" pitchFamily="2" charset="2"/>
              </a:rPr>
              <a:t>g    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quarks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             </a:t>
            </a:r>
            <a:r>
              <a:rPr lang="en-US" altLang="en-IT" sz="2800">
                <a:solidFill>
                  <a:srgbClr val="C00000"/>
                </a:solidFill>
                <a:latin typeface="Symbol" pitchFamily="2" charset="2"/>
                <a:cs typeface="Times New Roman" panose="02020603050405020304" pitchFamily="18" charset="0"/>
              </a:rPr>
              <a:t>m                  </a:t>
            </a:r>
            <a:r>
              <a:rPr lang="en-US" altLang="en-IT" sz="28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800">
                <a:solidFill>
                  <a:srgbClr val="FFC000"/>
                </a:solidFill>
                <a:cs typeface="Times New Roman" panose="02020603050405020304" pitchFamily="18" charset="0"/>
              </a:rPr>
              <a:t>                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t                   </a:t>
            </a:r>
            <a:r>
              <a:rPr lang="en-US" altLang="en-IT" sz="2800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B2117-6D69-4930-CEB9-45DFBACDC635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57EDA-B325-F573-E889-1E24B761AB6F}"/>
              </a:ext>
            </a:extLst>
          </p:cNvPr>
          <p:cNvCxnSpPr>
            <a:cxnSpLocks/>
          </p:cNvCxnSpPr>
          <p:nvPr/>
        </p:nvCxnSpPr>
        <p:spPr>
          <a:xfrm>
            <a:off x="3136843" y="1357254"/>
            <a:ext cx="0" cy="5137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C4DE90-0B0F-1AAD-AB8C-3AD3CC6BF4D1}"/>
              </a:ext>
            </a:extLst>
          </p:cNvPr>
          <p:cNvCxnSpPr>
            <a:cxnSpLocks/>
          </p:cNvCxnSpPr>
          <p:nvPr/>
        </p:nvCxnSpPr>
        <p:spPr>
          <a:xfrm>
            <a:off x="4865074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704D32-1FDB-4058-7748-84DE983A2426}"/>
              </a:ext>
            </a:extLst>
          </p:cNvPr>
          <p:cNvCxnSpPr>
            <a:cxnSpLocks/>
          </p:cNvCxnSpPr>
          <p:nvPr/>
        </p:nvCxnSpPr>
        <p:spPr>
          <a:xfrm>
            <a:off x="6621775" y="1357254"/>
            <a:ext cx="0" cy="5137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DA35B-CA14-D6E9-65F5-8C1279AA80D2}"/>
              </a:ext>
            </a:extLst>
          </p:cNvPr>
          <p:cNvCxnSpPr>
            <a:cxnSpLocks/>
          </p:cNvCxnSpPr>
          <p:nvPr/>
        </p:nvCxnSpPr>
        <p:spPr>
          <a:xfrm>
            <a:off x="8372821" y="1357255"/>
            <a:ext cx="0" cy="5137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844EC4-F822-D1BE-78BA-8531B0977D86}"/>
              </a:ext>
            </a:extLst>
          </p:cNvPr>
          <p:cNvCxnSpPr>
            <a:cxnSpLocks/>
          </p:cNvCxnSpPr>
          <p:nvPr/>
        </p:nvCxnSpPr>
        <p:spPr>
          <a:xfrm>
            <a:off x="10103880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BB1FB-D2AE-8BC0-9EE0-4A64555B2AE9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1044291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ED7D99-A19C-7B83-82C6-FB358BD19BFE}"/>
              </a:ext>
            </a:extLst>
          </p:cNvPr>
          <p:cNvCxnSpPr>
            <a:cxnSpLocks/>
          </p:cNvCxnSpPr>
          <p:nvPr/>
        </p:nvCxnSpPr>
        <p:spPr>
          <a:xfrm>
            <a:off x="1399313" y="2343544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DF4C65-C2B9-0699-A8DA-FE355DA6D3C4}"/>
              </a:ext>
            </a:extLst>
          </p:cNvPr>
          <p:cNvCxnSpPr>
            <a:cxnSpLocks/>
          </p:cNvCxnSpPr>
          <p:nvPr/>
        </p:nvCxnSpPr>
        <p:spPr>
          <a:xfrm>
            <a:off x="11842226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2">
            <a:extLst>
              <a:ext uri="{FF2B5EF4-FFF2-40B4-BE49-F238E27FC236}">
                <a16:creationId xmlns:a16="http://schemas.microsoft.com/office/drawing/2014/main" id="{806E8F8D-8485-B115-CCB2-92C0172C8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1" y="2644807"/>
            <a:ext cx="1179395" cy="6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02CE506-382D-0A40-8976-92539087FA65}"/>
              </a:ext>
            </a:extLst>
          </p:cNvPr>
          <p:cNvCxnSpPr>
            <a:cxnSpLocks/>
          </p:cNvCxnSpPr>
          <p:nvPr/>
        </p:nvCxnSpPr>
        <p:spPr>
          <a:xfrm>
            <a:off x="1399313" y="3434950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2">
            <a:extLst>
              <a:ext uri="{FF2B5EF4-FFF2-40B4-BE49-F238E27FC236}">
                <a16:creationId xmlns:a16="http://schemas.microsoft.com/office/drawing/2014/main" id="{4578D578-67E7-0905-0AFB-C46722540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2459041"/>
            <a:ext cx="6725708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bd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	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	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u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bu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	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sp>
        <p:nvSpPr>
          <p:cNvPr id="70" name="Text Box 12">
            <a:extLst>
              <a:ext uri="{FF2B5EF4-FFF2-40B4-BE49-F238E27FC236}">
                <a16:creationId xmlns:a16="http://schemas.microsoft.com/office/drawing/2014/main" id="{D9B9D1CA-E06A-2BFD-78C9-214B15F3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77" y="4071801"/>
            <a:ext cx="825909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altLang="en-IT" sz="28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A8E932C-1BD5-7564-97B5-BB6831A5198C}"/>
              </a:ext>
            </a:extLst>
          </p:cNvPr>
          <p:cNvCxnSpPr>
            <a:cxnSpLocks/>
          </p:cNvCxnSpPr>
          <p:nvPr/>
        </p:nvCxnSpPr>
        <p:spPr>
          <a:xfrm>
            <a:off x="1399313" y="5144385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12">
            <a:extLst>
              <a:ext uri="{FF2B5EF4-FFF2-40B4-BE49-F238E27FC236}">
                <a16:creationId xmlns:a16="http://schemas.microsoft.com/office/drawing/2014/main" id="{6A52F110-6CD2-7783-F6B6-50125192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3611979"/>
            <a:ext cx="6725708" cy="134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u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cu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	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			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s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cs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en-US" altLang="en-IT" sz="2400">
              <a:solidFill>
                <a:schemeClr val="bg1">
                  <a:lumMod val="75000"/>
                </a:schemeClr>
              </a:solidFill>
              <a:latin typeface="Symbol" pitchFamily="2" charset="2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d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cd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E95962C-E0C9-A2FD-2514-4DF7C91FCF70}"/>
              </a:ext>
            </a:extLst>
          </p:cNvPr>
          <p:cNvCxnSpPr>
            <a:cxnSpLocks/>
          </p:cNvCxnSpPr>
          <p:nvPr/>
        </p:nvCxnSpPr>
        <p:spPr>
          <a:xfrm>
            <a:off x="1399313" y="5251815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F3AF291-5413-35DE-EBAF-D23A25B4CE62}"/>
              </a:ext>
            </a:extLst>
          </p:cNvPr>
          <p:cNvCxnSpPr>
            <a:cxnSpLocks/>
          </p:cNvCxnSpPr>
          <p:nvPr/>
        </p:nvCxnSpPr>
        <p:spPr>
          <a:xfrm>
            <a:off x="1399313" y="6494829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2">
            <a:extLst>
              <a:ext uri="{FF2B5EF4-FFF2-40B4-BE49-F238E27FC236}">
                <a16:creationId xmlns:a16="http://schemas.microsoft.com/office/drawing/2014/main" id="{3A4ECFF5-9A60-B35C-3AB6-7095CEF5E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38" y="5360555"/>
            <a:ext cx="393654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400" baseline="-25000">
              <a:solidFill>
                <a:srgbClr val="0070C0"/>
              </a:solidFill>
            </a:endParaRP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DDBE636D-7C23-5E8A-7C51-B9B2EAA4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9" y="5466121"/>
            <a:ext cx="10007065" cy="83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 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	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0070C0"/>
                </a:solidFill>
                <a:cs typeface="Times New Roman" panose="02020603050405020304" pitchFamily="18" charset="0"/>
              </a:rPr>
              <a:t>qq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	  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mm 	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			     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>
              <a:solidFill>
                <a:srgbClr val="00B050"/>
              </a:solidFill>
              <a:latin typeface="Symbol" pitchFamily="2" charset="2"/>
            </a:endParaRP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0070C0"/>
                </a:solidFill>
                <a:cs typeface="Times New Roman" panose="02020603050405020304" pitchFamily="18" charset="0"/>
              </a:rPr>
              <a:t>qq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	  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			     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>
              <a:solidFill>
                <a:srgbClr val="00B050"/>
              </a:solidFill>
              <a:latin typeface="Symbol" pitchFamily="2" charset="2"/>
            </a:endParaRPr>
          </a:p>
          <a:p>
            <a:pPr marL="342900" indent="-342900" eaLnBrk="1">
              <a:lnSpc>
                <a:spcPct val="102000"/>
              </a:lnSpc>
              <a:spcAft>
                <a:spcPct val="0"/>
              </a:spcAft>
              <a:buFont typeface="Symbol" pitchFamily="2" charset="2"/>
              <a:buChar char="t"/>
            </a:pP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9E266863-97FE-D534-2110-0B9EE619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98" y="3799745"/>
            <a:ext cx="413209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650B4716-08C8-5D96-4FA3-0D6228AE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12" y="5649289"/>
            <a:ext cx="724750" cy="56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endParaRPr lang="en-US" altLang="en-IT" sz="2400" baseline="-25000">
              <a:solidFill>
                <a:srgbClr val="0070C0"/>
              </a:solidFill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EB47D29-AB72-F0D5-F82F-BEEA17A3F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1633777"/>
            <a:ext cx="281632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BE5DAB2-C60D-C0B2-4174-96BE8BBFD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2693630"/>
            <a:ext cx="279936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d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92D06F10-D4BF-D0B0-E109-9715CAD2F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7" y="4074621"/>
            <a:ext cx="2816321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u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g 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D58110B4-5316-A8F8-0874-2FDD221C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012" y="1330901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B397D9FF-67FC-3724-E2B8-D5642DC2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063" y="2383996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FF679C69-C325-1A25-4AE3-D7AF38F5A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54" y="3763059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22002E2B-7663-F17E-9781-466C7B09A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1429168"/>
            <a:ext cx="6725708" cy="81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bs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	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c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bc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c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	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53D555-1884-2450-AFFF-9913ADA70249}"/>
              </a:ext>
            </a:extLst>
          </p:cNvPr>
          <p:cNvSpPr/>
          <p:nvPr/>
        </p:nvSpPr>
        <p:spPr>
          <a:xfrm>
            <a:off x="1549028" y="1418993"/>
            <a:ext cx="1408555" cy="797587"/>
          </a:xfrm>
          <a:prstGeom prst="rect">
            <a:avLst/>
          </a:prstGeom>
          <a:solidFill>
            <a:srgbClr val="FF0000">
              <a:alpha val="23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6ABC06-5C71-1139-5D99-FF46C34C4940}"/>
              </a:ext>
            </a:extLst>
          </p:cNvPr>
          <p:cNvSpPr/>
          <p:nvPr/>
        </p:nvSpPr>
        <p:spPr>
          <a:xfrm>
            <a:off x="3264202" y="2487770"/>
            <a:ext cx="1408555" cy="797587"/>
          </a:xfrm>
          <a:prstGeom prst="rect">
            <a:avLst/>
          </a:prstGeom>
          <a:solidFill>
            <a:srgbClr val="FF0000">
              <a:alpha val="23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B89384-9DA1-2649-9906-94D0FC9F2558}"/>
              </a:ext>
            </a:extLst>
          </p:cNvPr>
          <p:cNvSpPr/>
          <p:nvPr/>
        </p:nvSpPr>
        <p:spPr>
          <a:xfrm>
            <a:off x="5028552" y="1422894"/>
            <a:ext cx="1408555" cy="425758"/>
          </a:xfrm>
          <a:prstGeom prst="rect">
            <a:avLst/>
          </a:prstGeom>
          <a:solidFill>
            <a:srgbClr val="FF0000">
              <a:alpha val="2374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3CF83D-89A3-4DC4-C4FB-0BC73C97FF89}"/>
              </a:ext>
            </a:extLst>
          </p:cNvPr>
          <p:cNvSpPr/>
          <p:nvPr/>
        </p:nvSpPr>
        <p:spPr>
          <a:xfrm>
            <a:off x="5015247" y="2473867"/>
            <a:ext cx="1408555" cy="425758"/>
          </a:xfrm>
          <a:prstGeom prst="rect">
            <a:avLst/>
          </a:prstGeom>
          <a:solidFill>
            <a:srgbClr val="FF0000">
              <a:alpha val="2374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30D110-680A-D6F9-3229-6BD03A042421}"/>
              </a:ext>
            </a:extLst>
          </p:cNvPr>
          <p:cNvSpPr/>
          <p:nvPr/>
        </p:nvSpPr>
        <p:spPr>
          <a:xfrm>
            <a:off x="3275217" y="3952670"/>
            <a:ext cx="1424685" cy="591677"/>
          </a:xfrm>
          <a:prstGeom prst="rect">
            <a:avLst/>
          </a:prstGeom>
          <a:solidFill>
            <a:srgbClr val="FF0000">
              <a:alpha val="23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99B4CA-BD07-7B7B-6954-884B13A15D9B}"/>
              </a:ext>
            </a:extLst>
          </p:cNvPr>
          <p:cNvSpPr/>
          <p:nvPr/>
        </p:nvSpPr>
        <p:spPr>
          <a:xfrm>
            <a:off x="6780203" y="1434846"/>
            <a:ext cx="1455923" cy="413806"/>
          </a:xfrm>
          <a:prstGeom prst="rect">
            <a:avLst/>
          </a:prstGeom>
          <a:solidFill>
            <a:srgbClr val="FF0000">
              <a:alpha val="2374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57D200-F38E-2902-CA1B-B976A9FD42A6}"/>
              </a:ext>
            </a:extLst>
          </p:cNvPr>
          <p:cNvSpPr/>
          <p:nvPr/>
        </p:nvSpPr>
        <p:spPr>
          <a:xfrm>
            <a:off x="6780203" y="2437012"/>
            <a:ext cx="1455923" cy="470383"/>
          </a:xfrm>
          <a:prstGeom prst="rect">
            <a:avLst/>
          </a:prstGeom>
          <a:solidFill>
            <a:srgbClr val="FF0000">
              <a:alpha val="2374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CE9DF0-822C-03B9-0F6F-246125DD468A}"/>
              </a:ext>
            </a:extLst>
          </p:cNvPr>
          <p:cNvSpPr/>
          <p:nvPr/>
        </p:nvSpPr>
        <p:spPr>
          <a:xfrm flipV="1">
            <a:off x="8556888" y="1867882"/>
            <a:ext cx="1391772" cy="400088"/>
          </a:xfrm>
          <a:prstGeom prst="rect">
            <a:avLst/>
          </a:prstGeom>
          <a:solidFill>
            <a:srgbClr val="FFC000">
              <a:alpha val="4027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5B021A-003B-BC66-BF9C-0CED04DE19B1}"/>
              </a:ext>
            </a:extLst>
          </p:cNvPr>
          <p:cNvSpPr/>
          <p:nvPr/>
        </p:nvSpPr>
        <p:spPr>
          <a:xfrm flipV="1">
            <a:off x="8556888" y="2903503"/>
            <a:ext cx="1409515" cy="444205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8457EF-D2F4-3B76-986D-07E6C92017FF}"/>
              </a:ext>
            </a:extLst>
          </p:cNvPr>
          <p:cNvSpPr/>
          <p:nvPr/>
        </p:nvSpPr>
        <p:spPr>
          <a:xfrm flipV="1">
            <a:off x="10277491" y="1410533"/>
            <a:ext cx="1409515" cy="419565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F6E7B5-D435-6496-BAD2-6745F355DC01}"/>
              </a:ext>
            </a:extLst>
          </p:cNvPr>
          <p:cNvSpPr/>
          <p:nvPr/>
        </p:nvSpPr>
        <p:spPr>
          <a:xfrm flipV="1">
            <a:off x="8556888" y="1412359"/>
            <a:ext cx="1391772" cy="419565"/>
          </a:xfrm>
          <a:prstGeom prst="rect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96136A-1EC2-98F7-CC24-7F52727DF9E6}"/>
              </a:ext>
            </a:extLst>
          </p:cNvPr>
          <p:cNvSpPr/>
          <p:nvPr/>
        </p:nvSpPr>
        <p:spPr>
          <a:xfrm flipV="1">
            <a:off x="8556888" y="2449194"/>
            <a:ext cx="1409515" cy="419565"/>
          </a:xfrm>
          <a:prstGeom prst="rect">
            <a:avLst/>
          </a:prstGeom>
          <a:solidFill>
            <a:srgbClr val="92D050">
              <a:alpha val="319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E7D642-F757-582F-AF7E-BC4F583F9BF1}"/>
              </a:ext>
            </a:extLst>
          </p:cNvPr>
          <p:cNvSpPr/>
          <p:nvPr/>
        </p:nvSpPr>
        <p:spPr>
          <a:xfrm flipV="1">
            <a:off x="10292481" y="2463648"/>
            <a:ext cx="1409515" cy="419565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CC4CCE-BB21-DB74-8698-A35C80D65BD1}"/>
              </a:ext>
            </a:extLst>
          </p:cNvPr>
          <p:cNvSpPr/>
          <p:nvPr/>
        </p:nvSpPr>
        <p:spPr>
          <a:xfrm flipV="1">
            <a:off x="10268296" y="3598786"/>
            <a:ext cx="1409515" cy="419565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B61915-27C9-365C-0F53-87A146486D46}"/>
              </a:ext>
            </a:extLst>
          </p:cNvPr>
          <p:cNvSpPr/>
          <p:nvPr/>
        </p:nvSpPr>
        <p:spPr>
          <a:xfrm flipV="1">
            <a:off x="10268295" y="5425136"/>
            <a:ext cx="1409515" cy="951671"/>
          </a:xfrm>
          <a:prstGeom prst="rect">
            <a:avLst/>
          </a:prstGeom>
          <a:solidFill>
            <a:srgbClr val="92D050">
              <a:alpha val="32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FC60DB0-6499-1BCF-2CE0-774A8951D35E}"/>
              </a:ext>
            </a:extLst>
          </p:cNvPr>
          <p:cNvSpPr/>
          <p:nvPr/>
        </p:nvSpPr>
        <p:spPr>
          <a:xfrm flipV="1">
            <a:off x="1548068" y="5427897"/>
            <a:ext cx="1409515" cy="951671"/>
          </a:xfrm>
          <a:prstGeom prst="rect">
            <a:avLst/>
          </a:prstGeom>
          <a:solidFill>
            <a:srgbClr val="92D050">
              <a:alpha val="32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956D3A-721F-D786-8141-7C239EC18887}"/>
              </a:ext>
            </a:extLst>
          </p:cNvPr>
          <p:cNvSpPr/>
          <p:nvPr/>
        </p:nvSpPr>
        <p:spPr>
          <a:xfrm flipV="1">
            <a:off x="3285597" y="5445963"/>
            <a:ext cx="1409515" cy="951671"/>
          </a:xfrm>
          <a:prstGeom prst="rect">
            <a:avLst/>
          </a:prstGeom>
          <a:solidFill>
            <a:srgbClr val="92D050">
              <a:alpha val="32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AF5201-CBB3-863F-75F7-68F2CA6BB61A}"/>
              </a:ext>
            </a:extLst>
          </p:cNvPr>
          <p:cNvSpPr/>
          <p:nvPr/>
        </p:nvSpPr>
        <p:spPr>
          <a:xfrm flipV="1">
            <a:off x="5001770" y="5442886"/>
            <a:ext cx="1409515" cy="951671"/>
          </a:xfrm>
          <a:prstGeom prst="rect">
            <a:avLst/>
          </a:prstGeom>
          <a:solidFill>
            <a:srgbClr val="92D050">
              <a:alpha val="32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E74437-F254-D1D8-83E4-331E10070853}"/>
              </a:ext>
            </a:extLst>
          </p:cNvPr>
          <p:cNvSpPr/>
          <p:nvPr/>
        </p:nvSpPr>
        <p:spPr>
          <a:xfrm flipV="1">
            <a:off x="6792541" y="5425136"/>
            <a:ext cx="1409515" cy="951671"/>
          </a:xfrm>
          <a:prstGeom prst="rect">
            <a:avLst/>
          </a:prstGeom>
          <a:solidFill>
            <a:srgbClr val="92D050">
              <a:alpha val="32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6009FE-CDBB-10A3-5B85-C83B434F6B20}"/>
              </a:ext>
            </a:extLst>
          </p:cNvPr>
          <p:cNvSpPr/>
          <p:nvPr/>
        </p:nvSpPr>
        <p:spPr>
          <a:xfrm>
            <a:off x="1548068" y="2500831"/>
            <a:ext cx="1408555" cy="797587"/>
          </a:xfrm>
          <a:prstGeom prst="rect">
            <a:avLst/>
          </a:prstGeom>
          <a:solidFill>
            <a:srgbClr val="FF0000">
              <a:alpha val="23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53485B6-30EA-6259-A429-CB5648F515C0}"/>
              </a:ext>
            </a:extLst>
          </p:cNvPr>
          <p:cNvSpPr/>
          <p:nvPr/>
        </p:nvSpPr>
        <p:spPr>
          <a:xfrm>
            <a:off x="3237880" y="1433131"/>
            <a:ext cx="1442526" cy="797587"/>
          </a:xfrm>
          <a:prstGeom prst="rect">
            <a:avLst/>
          </a:prstGeom>
          <a:solidFill>
            <a:srgbClr val="FF0000">
              <a:alpha val="23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9589043-03E9-B1B3-547F-98E61B543D70}"/>
              </a:ext>
            </a:extLst>
          </p:cNvPr>
          <p:cNvSpPr/>
          <p:nvPr/>
        </p:nvSpPr>
        <p:spPr>
          <a:xfrm>
            <a:off x="4940339" y="3488678"/>
            <a:ext cx="5321733" cy="1834968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en-US" altLang="en-IT" sz="24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12">
                <a:extLst>
                  <a:ext uri="{FF2B5EF4-FFF2-40B4-BE49-F238E27FC236}">
                    <a16:creationId xmlns:a16="http://schemas.microsoft.com/office/drawing/2014/main" id="{52108F60-E5A9-9406-43C7-B8E0733649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2996" y="4274638"/>
                <a:ext cx="4562963" cy="1056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1pPr>
                <a:lvl2pPr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2pPr>
                <a:lvl3pPr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3pPr>
                <a:lvl4pPr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4pPr>
                <a:lvl5pPr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9pPr>
              </a:lstStyle>
              <a:p>
                <a:pPr>
                  <a:lnSpc>
                    <a:spcPct val="102000"/>
                  </a:lnSpc>
                  <a:spcAft>
                    <a:spcPts val="2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  Possible Tera-Z impact [ </a:t>
                </a:r>
                <a:r>
                  <a:rPr lang="en-US" altLang="en-IT" sz="200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6 x 10</a:t>
                </a:r>
                <a:r>
                  <a:rPr lang="en-US" altLang="en-IT" sz="2000" baseline="3000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12</a:t>
                </a:r>
                <a:r>
                  <a:rPr lang="en-US" altLang="en-IT" sz="200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Z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]:</a:t>
                </a:r>
              </a:p>
              <a:p>
                <a:pPr>
                  <a:lnSpc>
                    <a:spcPct val="102000"/>
                  </a:lnSpc>
                  <a:spcAft>
                    <a:spcPts val="2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	    Further </a:t>
                </a: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s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reduction by 5 – 10</a:t>
                </a:r>
              </a:p>
              <a:p>
                <a:pPr>
                  <a:lnSpc>
                    <a:spcPct val="102000"/>
                  </a:lnSpc>
                  <a:spcAft>
                    <a:spcPts val="2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	    Further </a:t>
                </a: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s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reduction </a:t>
                </a:r>
                <a14:m>
                  <m:oMath xmlns:m="http://schemas.openxmlformats.org/officeDocument/2006/math">
                    <m:r>
                      <a:rPr lang="en-US" altLang="en-I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10</a:t>
                </a:r>
              </a:p>
              <a:p>
                <a:pPr>
                  <a:lnSpc>
                    <a:spcPct val="102000"/>
                  </a:lnSpc>
                  <a:spcAft>
                    <a:spcPts val="200"/>
                  </a:spcAft>
                </a:pPr>
                <a:endParaRPr lang="en-US" altLang="en-IT" sz="240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>
                  <a:lnSpc>
                    <a:spcPct val="102000"/>
                  </a:lnSpc>
                  <a:spcAft>
                    <a:spcPct val="0"/>
                  </a:spcAft>
                </a:pPr>
                <a:endParaRPr lang="en-US" altLang="en-IT" sz="240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>
                  <a:lnSpc>
                    <a:spcPct val="102000"/>
                  </a:lnSpc>
                  <a:spcAft>
                    <a:spcPct val="0"/>
                  </a:spcAft>
                </a:pPr>
                <a:endParaRPr lang="en-US" altLang="en-IT" sz="2400">
                  <a:solidFill>
                    <a:srgbClr val="0070C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 Box 12">
                <a:extLst>
                  <a:ext uri="{FF2B5EF4-FFF2-40B4-BE49-F238E27FC236}">
                    <a16:creationId xmlns:a16="http://schemas.microsoft.com/office/drawing/2014/main" id="{52108F60-E5A9-9406-43C7-B8E07336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2996" y="4274638"/>
                <a:ext cx="4562963" cy="1056263"/>
              </a:xfrm>
              <a:prstGeom prst="rect">
                <a:avLst/>
              </a:prstGeom>
              <a:blipFill>
                <a:blip r:embed="rId3"/>
                <a:stretch>
                  <a:fillRect t="-8333" b="-59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12">
            <a:extLst>
              <a:ext uri="{FF2B5EF4-FFF2-40B4-BE49-F238E27FC236}">
                <a16:creationId xmlns:a16="http://schemas.microsoft.com/office/drawing/2014/main" id="{8F417CE5-0366-EA3C-88D7-D9C0F98D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424" y="3541757"/>
            <a:ext cx="4293600" cy="63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200"/>
              </a:spcAft>
            </a:pP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Progress from HL-LHC &amp; Belle-II:</a:t>
            </a:r>
          </a:p>
          <a:p>
            <a:pPr>
              <a:lnSpc>
                <a:spcPct val="102000"/>
              </a:lnSpc>
              <a:spcAft>
                <a:spcPts val="200"/>
              </a:spcAft>
            </a:pP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en-US" altLang="en-IT" sz="20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s</a:t>
            </a: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 reduction by 4 – 10 times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D750364-9EB5-4CE9-55F6-AD48D0037E30}"/>
              </a:ext>
            </a:extLst>
          </p:cNvPr>
          <p:cNvSpPr/>
          <p:nvPr/>
        </p:nvSpPr>
        <p:spPr>
          <a:xfrm>
            <a:off x="5277000" y="3916510"/>
            <a:ext cx="726362" cy="273358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894D39-F7CE-EB91-0715-9F945813F1FA}"/>
              </a:ext>
            </a:extLst>
          </p:cNvPr>
          <p:cNvSpPr/>
          <p:nvPr/>
        </p:nvSpPr>
        <p:spPr>
          <a:xfrm>
            <a:off x="5291989" y="4999751"/>
            <a:ext cx="726362" cy="273358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E8A9C9D-70B6-3927-7563-745755807090}"/>
              </a:ext>
            </a:extLst>
          </p:cNvPr>
          <p:cNvSpPr/>
          <p:nvPr/>
        </p:nvSpPr>
        <p:spPr>
          <a:xfrm>
            <a:off x="5291989" y="4631748"/>
            <a:ext cx="726362" cy="273358"/>
          </a:xfrm>
          <a:prstGeom prst="rect">
            <a:avLst/>
          </a:prstGeom>
          <a:solidFill>
            <a:srgbClr val="FFC000">
              <a:alpha val="41131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72608C-8215-63A1-5646-41239A9DDA65}"/>
              </a:ext>
            </a:extLst>
          </p:cNvPr>
          <p:cNvSpPr/>
          <p:nvPr/>
        </p:nvSpPr>
        <p:spPr>
          <a:xfrm flipV="1">
            <a:off x="6777317" y="1878053"/>
            <a:ext cx="1455919" cy="400088"/>
          </a:xfrm>
          <a:prstGeom prst="rect">
            <a:avLst/>
          </a:prstGeom>
          <a:solidFill>
            <a:srgbClr val="FFC000">
              <a:alpha val="4027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E334BBD-6D9B-08D9-252D-51507284AF9B}"/>
              </a:ext>
            </a:extLst>
          </p:cNvPr>
          <p:cNvSpPr/>
          <p:nvPr/>
        </p:nvSpPr>
        <p:spPr>
          <a:xfrm flipV="1">
            <a:off x="6772575" y="2946348"/>
            <a:ext cx="1462769" cy="400088"/>
          </a:xfrm>
          <a:prstGeom prst="rect">
            <a:avLst/>
          </a:prstGeom>
          <a:solidFill>
            <a:srgbClr val="FFC000">
              <a:alpha val="4027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74E612A-B077-13EC-1657-BAF5848284F8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E6275194-31C4-BA13-4D08-155ED4433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23</a:t>
            </a:fld>
            <a:endParaRPr lang="en-US" sz="1400"/>
          </a:p>
        </p:txBody>
      </p:sp>
      <p:sp>
        <p:nvSpPr>
          <p:cNvPr id="48" name="Footer Placeholder 2">
            <a:extLst>
              <a:ext uri="{FF2B5EF4-FFF2-40B4-BE49-F238E27FC236}">
                <a16:creationId xmlns:a16="http://schemas.microsoft.com/office/drawing/2014/main" id="{F905D83F-2FFF-526A-94C4-63D306393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E5823576-8370-51B2-CCF3-68A06726CEDA}"/>
              </a:ext>
            </a:extLst>
          </p:cNvPr>
          <p:cNvSpPr txBox="1">
            <a:spLocks noChangeArrowheads="1"/>
          </p:cNvSpPr>
          <p:nvPr/>
        </p:nvSpPr>
        <p:spPr>
          <a:xfrm>
            <a:off x="151102" y="89466"/>
            <a:ext cx="11916279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Large-scale facilities [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IT" sz="3200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]:	</a:t>
            </a:r>
            <a:r>
              <a:rPr lang="en-GB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prospects</a:t>
            </a:r>
          </a:p>
        </p:txBody>
      </p:sp>
    </p:spTree>
    <p:extLst>
      <p:ext uri="{BB962C8B-B14F-4D97-AF65-F5344CB8AC3E}">
        <p14:creationId xmlns:p14="http://schemas.microsoft.com/office/powerpoint/2010/main" val="1545922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28A1D2ED-85BE-47E9-6DE7-7D575A56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59" y="797227"/>
            <a:ext cx="9686471" cy="4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 </a:t>
            </a:r>
            <a:r>
              <a:rPr lang="en-US" altLang="en-IT" sz="2800">
                <a:solidFill>
                  <a:srgbClr val="00B050"/>
                </a:solidFill>
                <a:latin typeface="Symbol" pitchFamily="2" charset="2"/>
              </a:rPr>
              <a:t>g    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quarks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             </a:t>
            </a:r>
            <a:r>
              <a:rPr lang="en-US" altLang="en-IT" sz="2800">
                <a:solidFill>
                  <a:srgbClr val="C00000"/>
                </a:solidFill>
                <a:latin typeface="Symbol" pitchFamily="2" charset="2"/>
                <a:cs typeface="Times New Roman" panose="02020603050405020304" pitchFamily="18" charset="0"/>
              </a:rPr>
              <a:t>m                  </a:t>
            </a:r>
            <a:r>
              <a:rPr lang="en-US" altLang="en-IT" sz="2800">
                <a:solidFill>
                  <a:srgbClr val="1C5D3E"/>
                </a:solidFill>
                <a:cs typeface="Times New Roman" panose="02020603050405020304" pitchFamily="18" charset="0"/>
              </a:rPr>
              <a:t>e </a:t>
            </a:r>
            <a:r>
              <a:rPr lang="en-US" altLang="en-IT" sz="2800">
                <a:solidFill>
                  <a:srgbClr val="FFC000"/>
                </a:solidFill>
                <a:cs typeface="Times New Roman" panose="02020603050405020304" pitchFamily="18" charset="0"/>
              </a:rPr>
              <a:t>               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t                   </a:t>
            </a:r>
            <a:r>
              <a:rPr lang="en-US" altLang="en-IT" sz="2800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B2117-6D69-4930-CEB9-45DFBACDC635}"/>
              </a:ext>
            </a:extLst>
          </p:cNvPr>
          <p:cNvCxnSpPr>
            <a:cxnSpLocks/>
          </p:cNvCxnSpPr>
          <p:nvPr/>
        </p:nvCxnSpPr>
        <p:spPr>
          <a:xfrm flipH="1">
            <a:off x="1398310" y="1329401"/>
            <a:ext cx="1003" cy="49261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57EDA-B325-F573-E889-1E24B761AB6F}"/>
              </a:ext>
            </a:extLst>
          </p:cNvPr>
          <p:cNvCxnSpPr>
            <a:cxnSpLocks/>
          </p:cNvCxnSpPr>
          <p:nvPr/>
        </p:nvCxnSpPr>
        <p:spPr>
          <a:xfrm>
            <a:off x="3119872" y="1358113"/>
            <a:ext cx="14332" cy="4897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C4DE90-0B0F-1AAD-AB8C-3AD3CC6BF4D1}"/>
              </a:ext>
            </a:extLst>
          </p:cNvPr>
          <p:cNvCxnSpPr>
            <a:cxnSpLocks/>
          </p:cNvCxnSpPr>
          <p:nvPr/>
        </p:nvCxnSpPr>
        <p:spPr>
          <a:xfrm>
            <a:off x="4865074" y="1329401"/>
            <a:ext cx="0" cy="25165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704D32-1FDB-4058-7748-84DE983A2426}"/>
              </a:ext>
            </a:extLst>
          </p:cNvPr>
          <p:cNvCxnSpPr>
            <a:cxnSpLocks/>
          </p:cNvCxnSpPr>
          <p:nvPr/>
        </p:nvCxnSpPr>
        <p:spPr>
          <a:xfrm>
            <a:off x="6621775" y="1329401"/>
            <a:ext cx="0" cy="2531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DA35B-CA14-D6E9-65F5-8C1279AA80D2}"/>
              </a:ext>
            </a:extLst>
          </p:cNvPr>
          <p:cNvCxnSpPr>
            <a:cxnSpLocks/>
          </p:cNvCxnSpPr>
          <p:nvPr/>
        </p:nvCxnSpPr>
        <p:spPr>
          <a:xfrm>
            <a:off x="8372821" y="1344729"/>
            <a:ext cx="0" cy="25164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844EC4-F822-D1BE-78BA-8531B0977D86}"/>
              </a:ext>
            </a:extLst>
          </p:cNvPr>
          <p:cNvCxnSpPr>
            <a:cxnSpLocks/>
          </p:cNvCxnSpPr>
          <p:nvPr/>
        </p:nvCxnSpPr>
        <p:spPr>
          <a:xfrm>
            <a:off x="10103880" y="1329401"/>
            <a:ext cx="0" cy="2531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BB1FB-D2AE-8BC0-9EE0-4A64555B2AE9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1044291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DF4C65-C2B9-0699-A8DA-FE355DA6D3C4}"/>
              </a:ext>
            </a:extLst>
          </p:cNvPr>
          <p:cNvCxnSpPr>
            <a:cxnSpLocks/>
          </p:cNvCxnSpPr>
          <p:nvPr/>
        </p:nvCxnSpPr>
        <p:spPr>
          <a:xfrm>
            <a:off x="11842226" y="1329401"/>
            <a:ext cx="15799" cy="2531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A8E932C-1BD5-7564-97B5-BB6831A5198C}"/>
              </a:ext>
            </a:extLst>
          </p:cNvPr>
          <p:cNvCxnSpPr>
            <a:cxnSpLocks/>
          </p:cNvCxnSpPr>
          <p:nvPr/>
        </p:nvCxnSpPr>
        <p:spPr>
          <a:xfrm>
            <a:off x="1384507" y="3861217"/>
            <a:ext cx="104735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F3AF291-5413-35DE-EBAF-D23A25B4CE62}"/>
              </a:ext>
            </a:extLst>
          </p:cNvPr>
          <p:cNvCxnSpPr>
            <a:cxnSpLocks/>
          </p:cNvCxnSpPr>
          <p:nvPr/>
        </p:nvCxnSpPr>
        <p:spPr>
          <a:xfrm>
            <a:off x="1399313" y="6255559"/>
            <a:ext cx="17375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2">
            <a:extLst>
              <a:ext uri="{FF2B5EF4-FFF2-40B4-BE49-F238E27FC236}">
                <a16:creationId xmlns:a16="http://schemas.microsoft.com/office/drawing/2014/main" id="{D31BC592-3FCC-98F2-F324-4670894E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84" y="5556983"/>
            <a:ext cx="1179395" cy="57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4076C0-734F-0779-0FBE-279DF8D767A4}"/>
              </a:ext>
            </a:extLst>
          </p:cNvPr>
          <p:cNvCxnSpPr>
            <a:cxnSpLocks/>
          </p:cNvCxnSpPr>
          <p:nvPr/>
        </p:nvCxnSpPr>
        <p:spPr>
          <a:xfrm>
            <a:off x="1412268" y="3087774"/>
            <a:ext cx="104457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2">
            <a:extLst>
              <a:ext uri="{FF2B5EF4-FFF2-40B4-BE49-F238E27FC236}">
                <a16:creationId xmlns:a16="http://schemas.microsoft.com/office/drawing/2014/main" id="{F469D1CC-1764-5FF5-C838-B96609FD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710" y="1984637"/>
            <a:ext cx="281632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dirty="0">
                <a:solidFill>
                  <a:srgbClr val="00B050"/>
                </a:solidFill>
                <a:latin typeface="Symbol" pitchFamily="2" charset="2"/>
              </a:rPr>
              <a:t>g         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endParaRPr lang="en-US" altLang="en-IT" sz="24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05A7BDAF-C2A9-8AC9-DB75-40759E80D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712" y="1498593"/>
            <a:ext cx="6725708" cy="12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sd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 dirty="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)	        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IT" sz="24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	            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dirty="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dirty="0" err="1">
                <a:solidFill>
                  <a:srgbClr val="C00000"/>
                </a:solidFill>
                <a:latin typeface="Symbol" pitchFamily="2" charset="2"/>
              </a:rPr>
              <a:t>mn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su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 dirty="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d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dirty="0" err="1">
                <a:solidFill>
                  <a:srgbClr val="C00000"/>
                </a:solidFill>
                <a:latin typeface="Symbol" pitchFamily="2" charset="2"/>
              </a:rPr>
              <a:t>mn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        </a:t>
            </a: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du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 dirty="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	</a:t>
            </a:r>
            <a:endParaRPr lang="en-US" altLang="en-IT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 dirty="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 dirty="0">
              <a:solidFill>
                <a:srgbClr val="C00000"/>
              </a:solidFill>
            </a:endParaRP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3ADB3DD5-0F62-745F-A47B-3513D317E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591" y="5574568"/>
            <a:ext cx="444844" cy="4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 err="1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8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endParaRPr lang="en-US" altLang="en-IT" sz="28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D1CC949C-35E4-FDE6-D8B8-21A88E52B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3239476"/>
            <a:ext cx="10007065" cy="43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 dirty="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00B050"/>
                </a:solidFill>
                <a:latin typeface="Symbol" pitchFamily="2" charset="2"/>
              </a:rPr>
              <a:t>g	 </a:t>
            </a:r>
            <a:r>
              <a:rPr lang="en-US" altLang="en-IT" sz="2400" dirty="0" err="1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 dirty="0" err="1">
                <a:solidFill>
                  <a:srgbClr val="0070C0"/>
                </a:solidFill>
                <a:latin typeface="Symbol" pitchFamily="2" charset="2"/>
              </a:rPr>
              <a:t>N</a:t>
            </a:r>
            <a:r>
              <a:rPr lang="en-US" altLang="en-IT" sz="24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IT" sz="2400" dirty="0">
                <a:solidFill>
                  <a:srgbClr val="00B050"/>
                </a:solidFill>
                <a:latin typeface="Symbol" pitchFamily="2" charset="2"/>
              </a:rPr>
              <a:t> 	  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    			</a:t>
            </a:r>
            <a:r>
              <a:rPr lang="en-US" altLang="en-IT" sz="2400" dirty="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			        </a:t>
            </a:r>
            <a:r>
              <a:rPr lang="en-US" altLang="en-IT" sz="2400" dirty="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e</a:t>
            </a:r>
            <a:r>
              <a:rPr lang="en-US" altLang="en-IT" sz="2400" dirty="0">
                <a:solidFill>
                  <a:srgbClr val="FF0000"/>
                </a:solidFill>
                <a:latin typeface="Symbol" pitchFamily="2" charset="2"/>
              </a:rPr>
              <a:t> </a:t>
            </a:r>
            <a:r>
              <a:rPr lang="en-US" altLang="en-IT" sz="2400" dirty="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Text Box 12">
            <a:extLst>
              <a:ext uri="{FF2B5EF4-FFF2-40B4-BE49-F238E27FC236}">
                <a16:creationId xmlns:a16="http://schemas.microsoft.com/office/drawing/2014/main" id="{A13BA709-8432-077E-745A-E5B62FBAB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86" y="3205073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endParaRPr lang="en-US" altLang="en-IT" sz="2800" baseline="-25000">
              <a:solidFill>
                <a:srgbClr val="FF0000"/>
              </a:solidFill>
            </a:endParaRPr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id="{B5DFB40F-3A33-C37E-FF0C-5E9D9E1CB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84" y="4829407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endParaRPr lang="en-US" altLang="en-IT" sz="2800" baseline="-25000">
              <a:solidFill>
                <a:srgbClr val="FF0000"/>
              </a:solidFill>
            </a:endParaRPr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95438D10-4F6E-A476-AB07-3A7567619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90" y="4837750"/>
            <a:ext cx="444844" cy="4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29E33FE-D2AE-FF41-D6EA-C636927AFCEA}"/>
              </a:ext>
            </a:extLst>
          </p:cNvPr>
          <p:cNvCxnSpPr>
            <a:cxnSpLocks/>
          </p:cNvCxnSpPr>
          <p:nvPr/>
        </p:nvCxnSpPr>
        <p:spPr>
          <a:xfrm>
            <a:off x="1412268" y="4659384"/>
            <a:ext cx="17076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2">
            <a:extLst>
              <a:ext uri="{FF2B5EF4-FFF2-40B4-BE49-F238E27FC236}">
                <a16:creationId xmlns:a16="http://schemas.microsoft.com/office/drawing/2014/main" id="{56602032-72DA-63BF-1453-CF60C0453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74" y="1657520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87A40B89-1F1A-27BF-77BC-BEBE87AE7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79" y="1991114"/>
            <a:ext cx="825909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altLang="en-IT" sz="28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0AC3BF0F-2EB4-8F4F-2844-5519FB204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35" y="1693415"/>
            <a:ext cx="413209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FF6533-A1A0-061C-64DA-D901F70B9D2E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FAEF512-9852-F3F2-6111-474C95979505}"/>
              </a:ext>
            </a:extLst>
          </p:cNvPr>
          <p:cNvCxnSpPr>
            <a:cxnSpLocks/>
          </p:cNvCxnSpPr>
          <p:nvPr/>
        </p:nvCxnSpPr>
        <p:spPr>
          <a:xfrm>
            <a:off x="1398310" y="5467432"/>
            <a:ext cx="17338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2">
            <a:extLst>
              <a:ext uri="{FF2B5EF4-FFF2-40B4-BE49-F238E27FC236}">
                <a16:creationId xmlns:a16="http://schemas.microsoft.com/office/drawing/2014/main" id="{3D538D99-781E-F456-FFA4-1340E54B5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69" y="4039869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endParaRPr lang="en-US" altLang="en-IT" sz="2800" baseline="-25000">
              <a:solidFill>
                <a:srgbClr val="FF0000"/>
              </a:solidFill>
            </a:endParaRP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7AB780AE-23F1-289B-BE9A-52CC4A901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04" y="4022993"/>
            <a:ext cx="420811" cy="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g</a:t>
            </a:r>
            <a:r>
              <a:rPr lang="en-US" altLang="en-IT" sz="2800" baseline="-250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m</a:t>
            </a:r>
            <a:endParaRPr lang="en-US" altLang="en-IT" sz="2800" baseline="-250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 Box 12">
            <a:extLst>
              <a:ext uri="{FF2B5EF4-FFF2-40B4-BE49-F238E27FC236}">
                <a16:creationId xmlns:a16="http://schemas.microsoft.com/office/drawing/2014/main" id="{D03B9AE6-4EBD-D0B0-6A5B-4C7E7CF17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89" y="4052299"/>
            <a:ext cx="444844" cy="4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800" baseline="-250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m</a:t>
            </a:r>
            <a:endParaRPr lang="en-US" altLang="en-IT" sz="2800" baseline="-250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91A48B11-6C19-B937-28FC-AA81D29F9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24</a:t>
            </a:fld>
            <a:endParaRPr lang="en-US" sz="1400"/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A368CCB3-4670-7AC5-4F41-52F6F454C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5F885F3C-70C6-C476-1227-F46CE634E85F}"/>
              </a:ext>
            </a:extLst>
          </p:cNvPr>
          <p:cNvSpPr txBox="1">
            <a:spLocks noChangeArrowheads="1"/>
          </p:cNvSpPr>
          <p:nvPr/>
        </p:nvSpPr>
        <p:spPr>
          <a:xfrm>
            <a:off x="151102" y="105232"/>
            <a:ext cx="12040898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address the challenges @ dedicated facilities [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K, </a:t>
            </a:r>
            <a:r>
              <a:rPr lang="en-GB" sz="2800">
                <a:latin typeface="Symbol" pitchFamily="2" charset="2"/>
                <a:cs typeface="Arial" panose="020B0604020202020204" pitchFamily="34" charset="0"/>
              </a:rPr>
              <a:t>p, m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EDMs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75E196D-2F33-2754-C054-C90751E7F758}"/>
              </a:ext>
            </a:extLst>
          </p:cNvPr>
          <p:cNvSpPr/>
          <p:nvPr/>
        </p:nvSpPr>
        <p:spPr>
          <a:xfrm>
            <a:off x="4680739" y="5314981"/>
            <a:ext cx="3782083" cy="953973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1A961FC-9D47-1BBF-93FC-FF614C1D7807}"/>
              </a:ext>
            </a:extLst>
          </p:cNvPr>
          <p:cNvSpPr txBox="1">
            <a:spLocks/>
          </p:cNvSpPr>
          <p:nvPr/>
        </p:nvSpPr>
        <p:spPr bwMode="auto">
          <a:xfrm>
            <a:off x="4467319" y="5416268"/>
            <a:ext cx="3704753" cy="8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457200" lvl="1" indent="0" algn="ctr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70000"/>
              <a:buNone/>
            </a:pPr>
            <a:r>
              <a:rPr lang="en-US" altLang="en-IT" sz="2200">
                <a:solidFill>
                  <a:schemeClr val="tx1"/>
                </a:solidFill>
                <a:cs typeface="Times New Roman" panose="02020603050405020304" pitchFamily="18" charset="0"/>
              </a:rPr>
              <a:t>Most sensitive probe of the </a:t>
            </a:r>
            <a:r>
              <a:rPr lang="en-US" altLang="en-IT" sz="22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q</a:t>
            </a:r>
            <a:r>
              <a:rPr lang="en-US" altLang="en-IT" sz="2200">
                <a:solidFill>
                  <a:schemeClr val="tx1"/>
                </a:solidFill>
                <a:cs typeface="Times New Roman" panose="02020603050405020304" pitchFamily="18" charset="0"/>
              </a:rPr>
              <a:t>-term [</a:t>
            </a:r>
            <a:r>
              <a:rPr lang="en-US" altLang="en-IT" sz="2200">
                <a:solidFill>
                  <a:srgbClr val="C00000"/>
                </a:solidFill>
                <a:cs typeface="Times New Roman" panose="02020603050405020304" pitchFamily="18" charset="0"/>
              </a:rPr>
              <a:t>QCD vacuum</a:t>
            </a:r>
            <a:r>
              <a:rPr lang="en-US" altLang="en-IT" sz="2200">
                <a:solidFill>
                  <a:schemeClr val="tx1"/>
                </a:solidFill>
                <a:cs typeface="Times New Roman" panose="02020603050405020304" pitchFamily="18" charset="0"/>
              </a:rPr>
              <a:t>]</a:t>
            </a:r>
            <a:endParaRPr lang="en-GB" sz="20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8F35FD-A242-DDA4-B041-53BB0DDAAA74}"/>
              </a:ext>
            </a:extLst>
          </p:cNvPr>
          <p:cNvCxnSpPr>
            <a:cxnSpLocks/>
          </p:cNvCxnSpPr>
          <p:nvPr/>
        </p:nvCxnSpPr>
        <p:spPr>
          <a:xfrm flipH="1">
            <a:off x="2857933" y="5904805"/>
            <a:ext cx="1822806" cy="0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3948253-F3D2-EFC6-EA97-2BC7076EDAD6}"/>
              </a:ext>
            </a:extLst>
          </p:cNvPr>
          <p:cNvSpPr/>
          <p:nvPr/>
        </p:nvSpPr>
        <p:spPr>
          <a:xfrm>
            <a:off x="4686073" y="4240807"/>
            <a:ext cx="3783086" cy="940837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2337D0-4B6F-64BF-A002-7F750F3EC0F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857933" y="4711226"/>
            <a:ext cx="1828140" cy="932619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AD5D9E-FCC3-1A7D-C7C9-ED0DDD29477D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857933" y="4711226"/>
            <a:ext cx="1828140" cy="405585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C953CF35-9A9E-0DFD-F2E7-2FA243FB2556}"/>
              </a:ext>
            </a:extLst>
          </p:cNvPr>
          <p:cNvSpPr txBox="1">
            <a:spLocks/>
          </p:cNvSpPr>
          <p:nvPr/>
        </p:nvSpPr>
        <p:spPr bwMode="auto">
          <a:xfrm>
            <a:off x="4316553" y="4330046"/>
            <a:ext cx="4223472" cy="8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70000"/>
              <a:buNone/>
            </a:pPr>
            <a:r>
              <a:rPr lang="en-US" altLang="en-IT" sz="2200">
                <a:solidFill>
                  <a:schemeClr val="tx1"/>
                </a:solidFill>
                <a:cs typeface="Times New Roman" panose="02020603050405020304" pitchFamily="18" charset="0"/>
              </a:rPr>
              <a:t>Extremely powerful probes of new sources of CP violations</a:t>
            </a:r>
            <a:endParaRPr lang="en-GB" sz="20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 animBg="1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28A1D2ED-85BE-47E9-6DE7-7D575A56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59" y="797227"/>
            <a:ext cx="9686471" cy="4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 </a:t>
            </a:r>
            <a:r>
              <a:rPr lang="en-US" altLang="en-IT" sz="2800">
                <a:solidFill>
                  <a:srgbClr val="00B050"/>
                </a:solidFill>
                <a:latin typeface="Symbol" pitchFamily="2" charset="2"/>
              </a:rPr>
              <a:t>g    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quarks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             </a:t>
            </a:r>
            <a:r>
              <a:rPr lang="en-US" altLang="en-IT" sz="2800">
                <a:solidFill>
                  <a:srgbClr val="C00000"/>
                </a:solidFill>
                <a:latin typeface="Symbol" pitchFamily="2" charset="2"/>
                <a:cs typeface="Times New Roman" panose="02020603050405020304" pitchFamily="18" charset="0"/>
              </a:rPr>
              <a:t>m                  </a:t>
            </a:r>
            <a:r>
              <a:rPr lang="en-US" altLang="en-IT" sz="2800">
                <a:solidFill>
                  <a:srgbClr val="1C5D3E"/>
                </a:solidFill>
                <a:cs typeface="Times New Roman" panose="02020603050405020304" pitchFamily="18" charset="0"/>
              </a:rPr>
              <a:t>e </a:t>
            </a:r>
            <a:r>
              <a:rPr lang="en-US" altLang="en-IT" sz="2800">
                <a:solidFill>
                  <a:srgbClr val="FFC000"/>
                </a:solidFill>
                <a:cs typeface="Times New Roman" panose="02020603050405020304" pitchFamily="18" charset="0"/>
              </a:rPr>
              <a:t>               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t                   </a:t>
            </a:r>
            <a:r>
              <a:rPr lang="en-US" altLang="en-IT" sz="2800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B2117-6D69-4930-CEB9-45DFBACDC635}"/>
              </a:ext>
            </a:extLst>
          </p:cNvPr>
          <p:cNvCxnSpPr>
            <a:cxnSpLocks/>
          </p:cNvCxnSpPr>
          <p:nvPr/>
        </p:nvCxnSpPr>
        <p:spPr>
          <a:xfrm flipH="1">
            <a:off x="1398310" y="1329401"/>
            <a:ext cx="1003" cy="49261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57EDA-B325-F573-E889-1E24B761AB6F}"/>
              </a:ext>
            </a:extLst>
          </p:cNvPr>
          <p:cNvCxnSpPr>
            <a:cxnSpLocks/>
          </p:cNvCxnSpPr>
          <p:nvPr/>
        </p:nvCxnSpPr>
        <p:spPr>
          <a:xfrm>
            <a:off x="3119872" y="1358113"/>
            <a:ext cx="14332" cy="4897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C4DE90-0B0F-1AAD-AB8C-3AD3CC6BF4D1}"/>
              </a:ext>
            </a:extLst>
          </p:cNvPr>
          <p:cNvCxnSpPr>
            <a:cxnSpLocks/>
          </p:cNvCxnSpPr>
          <p:nvPr/>
        </p:nvCxnSpPr>
        <p:spPr>
          <a:xfrm>
            <a:off x="4865074" y="1329401"/>
            <a:ext cx="0" cy="25165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704D32-1FDB-4058-7748-84DE983A2426}"/>
              </a:ext>
            </a:extLst>
          </p:cNvPr>
          <p:cNvCxnSpPr>
            <a:cxnSpLocks/>
          </p:cNvCxnSpPr>
          <p:nvPr/>
        </p:nvCxnSpPr>
        <p:spPr>
          <a:xfrm>
            <a:off x="6621775" y="1329401"/>
            <a:ext cx="0" cy="2531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DA35B-CA14-D6E9-65F5-8C1279AA80D2}"/>
              </a:ext>
            </a:extLst>
          </p:cNvPr>
          <p:cNvCxnSpPr>
            <a:cxnSpLocks/>
          </p:cNvCxnSpPr>
          <p:nvPr/>
        </p:nvCxnSpPr>
        <p:spPr>
          <a:xfrm>
            <a:off x="8372821" y="1344729"/>
            <a:ext cx="0" cy="25164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844EC4-F822-D1BE-78BA-8531B0977D86}"/>
              </a:ext>
            </a:extLst>
          </p:cNvPr>
          <p:cNvCxnSpPr>
            <a:cxnSpLocks/>
          </p:cNvCxnSpPr>
          <p:nvPr/>
        </p:nvCxnSpPr>
        <p:spPr>
          <a:xfrm>
            <a:off x="10103880" y="1329401"/>
            <a:ext cx="0" cy="2531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BB1FB-D2AE-8BC0-9EE0-4A64555B2AE9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1044291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DF4C65-C2B9-0699-A8DA-FE355DA6D3C4}"/>
              </a:ext>
            </a:extLst>
          </p:cNvPr>
          <p:cNvCxnSpPr>
            <a:cxnSpLocks/>
          </p:cNvCxnSpPr>
          <p:nvPr/>
        </p:nvCxnSpPr>
        <p:spPr>
          <a:xfrm>
            <a:off x="11842226" y="1329401"/>
            <a:ext cx="15799" cy="2531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A8E932C-1BD5-7564-97B5-BB6831A5198C}"/>
              </a:ext>
            </a:extLst>
          </p:cNvPr>
          <p:cNvCxnSpPr>
            <a:cxnSpLocks/>
          </p:cNvCxnSpPr>
          <p:nvPr/>
        </p:nvCxnSpPr>
        <p:spPr>
          <a:xfrm>
            <a:off x="1384507" y="3861217"/>
            <a:ext cx="104735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F3AF291-5413-35DE-EBAF-D23A25B4CE62}"/>
              </a:ext>
            </a:extLst>
          </p:cNvPr>
          <p:cNvCxnSpPr>
            <a:cxnSpLocks/>
          </p:cNvCxnSpPr>
          <p:nvPr/>
        </p:nvCxnSpPr>
        <p:spPr>
          <a:xfrm>
            <a:off x="1399313" y="6255559"/>
            <a:ext cx="17375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2">
            <a:extLst>
              <a:ext uri="{FF2B5EF4-FFF2-40B4-BE49-F238E27FC236}">
                <a16:creationId xmlns:a16="http://schemas.microsoft.com/office/drawing/2014/main" id="{D31BC592-3FCC-98F2-F324-4670894E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84" y="5556983"/>
            <a:ext cx="1179395" cy="57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4076C0-734F-0779-0FBE-279DF8D767A4}"/>
              </a:ext>
            </a:extLst>
          </p:cNvPr>
          <p:cNvCxnSpPr>
            <a:cxnSpLocks/>
          </p:cNvCxnSpPr>
          <p:nvPr/>
        </p:nvCxnSpPr>
        <p:spPr>
          <a:xfrm>
            <a:off x="1412268" y="3087774"/>
            <a:ext cx="104457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2">
            <a:extLst>
              <a:ext uri="{FF2B5EF4-FFF2-40B4-BE49-F238E27FC236}">
                <a16:creationId xmlns:a16="http://schemas.microsoft.com/office/drawing/2014/main" id="{F469D1CC-1764-5FF5-C838-B96609FD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710" y="1984637"/>
            <a:ext cx="281632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s → d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g         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K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⟷ K</a:t>
            </a:r>
            <a:endParaRPr lang="en-US" altLang="en-IT" sz="2400" baseline="-250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3ADB3DD5-0F62-745F-A47B-3513D317E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591" y="5574568"/>
            <a:ext cx="444844" cy="4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 err="1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8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endParaRPr lang="en-US" altLang="en-IT" sz="28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D1CC949C-35E4-FDE6-D8B8-21A88E52B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3239476"/>
            <a:ext cx="10007065" cy="43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 dirty="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00B050"/>
                </a:solidFill>
                <a:latin typeface="Symbol" pitchFamily="2" charset="2"/>
              </a:rPr>
              <a:t>g	 </a:t>
            </a:r>
            <a:r>
              <a:rPr lang="en-US" altLang="en-IT" sz="2400" dirty="0" err="1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 dirty="0" err="1">
                <a:solidFill>
                  <a:srgbClr val="0070C0"/>
                </a:solidFill>
                <a:latin typeface="Symbol" pitchFamily="2" charset="2"/>
              </a:rPr>
              <a:t>N</a:t>
            </a:r>
            <a:r>
              <a:rPr lang="en-US" altLang="en-IT" sz="24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IT" sz="2400" dirty="0">
                <a:solidFill>
                  <a:srgbClr val="00B050"/>
                </a:solidFill>
                <a:latin typeface="Symbol" pitchFamily="2" charset="2"/>
              </a:rPr>
              <a:t> 	  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    			</a:t>
            </a:r>
            <a:r>
              <a:rPr lang="en-US" altLang="en-IT" sz="2400" dirty="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			       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e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 baseline="-250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Text Box 12">
            <a:extLst>
              <a:ext uri="{FF2B5EF4-FFF2-40B4-BE49-F238E27FC236}">
                <a16:creationId xmlns:a16="http://schemas.microsoft.com/office/drawing/2014/main" id="{A13BA709-8432-077E-745A-E5B62FBAB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86" y="3205073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endParaRPr lang="en-US" altLang="en-IT" sz="2800" baseline="-25000">
              <a:solidFill>
                <a:srgbClr val="FF0000"/>
              </a:solidFill>
            </a:endParaRPr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id="{B5DFB40F-3A33-C37E-FF0C-5E9D9E1CB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84" y="4829407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endParaRPr lang="en-US" altLang="en-IT" sz="2800" baseline="-25000">
              <a:solidFill>
                <a:srgbClr val="FF0000"/>
              </a:solidFill>
            </a:endParaRPr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95438D10-4F6E-A476-AB07-3A7567619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90" y="4837750"/>
            <a:ext cx="444844" cy="4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29E33FE-D2AE-FF41-D6EA-C636927AFCEA}"/>
              </a:ext>
            </a:extLst>
          </p:cNvPr>
          <p:cNvCxnSpPr>
            <a:cxnSpLocks/>
          </p:cNvCxnSpPr>
          <p:nvPr/>
        </p:nvCxnSpPr>
        <p:spPr>
          <a:xfrm>
            <a:off x="1412268" y="4659384"/>
            <a:ext cx="17076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2">
            <a:extLst>
              <a:ext uri="{FF2B5EF4-FFF2-40B4-BE49-F238E27FC236}">
                <a16:creationId xmlns:a16="http://schemas.microsoft.com/office/drawing/2014/main" id="{87A40B89-1F1A-27BF-77BC-BEBE87AE7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79" y="1991114"/>
            <a:ext cx="825909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altLang="en-IT" sz="28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0AC3BF0F-2EB4-8F4F-2844-5519FB204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35" y="1693415"/>
            <a:ext cx="413209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FF6533-A1A0-061C-64DA-D901F70B9D2E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FAEF512-9852-F3F2-6111-474C95979505}"/>
              </a:ext>
            </a:extLst>
          </p:cNvPr>
          <p:cNvCxnSpPr>
            <a:cxnSpLocks/>
          </p:cNvCxnSpPr>
          <p:nvPr/>
        </p:nvCxnSpPr>
        <p:spPr>
          <a:xfrm>
            <a:off x="1398310" y="5467432"/>
            <a:ext cx="17338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2">
            <a:extLst>
              <a:ext uri="{FF2B5EF4-FFF2-40B4-BE49-F238E27FC236}">
                <a16:creationId xmlns:a16="http://schemas.microsoft.com/office/drawing/2014/main" id="{3D538D99-781E-F456-FFA4-1340E54B5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69" y="4039869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endParaRPr lang="en-US" altLang="en-IT" sz="2800" baseline="-25000">
              <a:solidFill>
                <a:srgbClr val="FF0000"/>
              </a:solidFill>
            </a:endParaRP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7AB780AE-23F1-289B-BE9A-52CC4A901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04" y="4022993"/>
            <a:ext cx="420811" cy="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g</a:t>
            </a:r>
            <a:r>
              <a:rPr lang="en-US" altLang="en-IT" sz="2800" baseline="-250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m</a:t>
            </a:r>
            <a:endParaRPr lang="en-US" altLang="en-IT" sz="2800" baseline="-250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 Box 12">
            <a:extLst>
              <a:ext uri="{FF2B5EF4-FFF2-40B4-BE49-F238E27FC236}">
                <a16:creationId xmlns:a16="http://schemas.microsoft.com/office/drawing/2014/main" id="{D03B9AE6-4EBD-D0B0-6A5B-4C7E7CF17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89" y="4052299"/>
            <a:ext cx="444844" cy="4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800" baseline="-250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m</a:t>
            </a:r>
            <a:endParaRPr lang="en-US" altLang="en-IT" sz="2800" baseline="-250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91A48B11-6C19-B937-28FC-AA81D29F9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25</a:t>
            </a:fld>
            <a:endParaRPr lang="en-US" sz="1400"/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A368CCB3-4670-7AC5-4F41-52F6F454C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5F885F3C-70C6-C476-1227-F46CE634E85F}"/>
              </a:ext>
            </a:extLst>
          </p:cNvPr>
          <p:cNvSpPr txBox="1">
            <a:spLocks noChangeArrowheads="1"/>
          </p:cNvSpPr>
          <p:nvPr/>
        </p:nvSpPr>
        <p:spPr>
          <a:xfrm>
            <a:off x="151102" y="105232"/>
            <a:ext cx="12040898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address the challenges @ dedicated facilities [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K, </a:t>
            </a:r>
            <a:r>
              <a:rPr lang="en-GB" sz="2800">
                <a:latin typeface="Symbol" pitchFamily="2" charset="2"/>
                <a:cs typeface="Arial" panose="020B0604020202020204" pitchFamily="34" charset="0"/>
              </a:rPr>
              <a:t>p, m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EDMs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935EE-4E47-38BE-855C-20CC7B34F90F}"/>
              </a:ext>
            </a:extLst>
          </p:cNvPr>
          <p:cNvSpPr/>
          <p:nvPr/>
        </p:nvSpPr>
        <p:spPr>
          <a:xfrm flipV="1">
            <a:off x="1576767" y="3958994"/>
            <a:ext cx="1394224" cy="61558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415E96-7AD5-ED18-24E1-397BC1133600}"/>
              </a:ext>
            </a:extLst>
          </p:cNvPr>
          <p:cNvSpPr/>
          <p:nvPr/>
        </p:nvSpPr>
        <p:spPr>
          <a:xfrm flipV="1">
            <a:off x="1555576" y="4755229"/>
            <a:ext cx="1394224" cy="61558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75D24B-32AF-30E3-156F-0A32A849CC26}"/>
              </a:ext>
            </a:extLst>
          </p:cNvPr>
          <p:cNvSpPr/>
          <p:nvPr/>
        </p:nvSpPr>
        <p:spPr>
          <a:xfrm flipV="1">
            <a:off x="1560303" y="5563276"/>
            <a:ext cx="1394224" cy="61558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C92BE4-E865-9EB4-4665-4F82BE91C4A7}"/>
              </a:ext>
            </a:extLst>
          </p:cNvPr>
          <p:cNvSpPr/>
          <p:nvPr/>
        </p:nvSpPr>
        <p:spPr>
          <a:xfrm flipV="1">
            <a:off x="1570966" y="3178383"/>
            <a:ext cx="1394224" cy="61558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F3A8D2-E9B5-722E-AEC7-D9C0B4C374C0}"/>
              </a:ext>
            </a:extLst>
          </p:cNvPr>
          <p:cNvSpPr/>
          <p:nvPr/>
        </p:nvSpPr>
        <p:spPr>
          <a:xfrm flipV="1">
            <a:off x="3293181" y="3173366"/>
            <a:ext cx="1394224" cy="61558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2E7E1BF-E5F2-E557-772E-B00603990A42}"/>
              </a:ext>
            </a:extLst>
          </p:cNvPr>
          <p:cNvSpPr/>
          <p:nvPr/>
        </p:nvSpPr>
        <p:spPr>
          <a:xfrm>
            <a:off x="5116518" y="4098399"/>
            <a:ext cx="6624691" cy="2272555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en-US" altLang="en-IT" sz="24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64723AD5-24E9-ED64-0604-99667DF58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389" y="4414401"/>
            <a:ext cx="5393393" cy="18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4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Long-term plans: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	  one or more dedicated projects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	  clean mode lacking dedicated project</a:t>
            </a:r>
            <a:endParaRPr lang="en-US" altLang="en-IT" sz="24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0962FC-79BF-53B9-EE6E-804D9BEE4256}"/>
              </a:ext>
            </a:extLst>
          </p:cNvPr>
          <p:cNvSpPr/>
          <p:nvPr/>
        </p:nvSpPr>
        <p:spPr>
          <a:xfrm flipV="1">
            <a:off x="5549648" y="5603495"/>
            <a:ext cx="877548" cy="338136"/>
          </a:xfrm>
          <a:prstGeom prst="rect">
            <a:avLst/>
          </a:prstGeom>
          <a:solidFill>
            <a:srgbClr val="7030A0">
              <a:alpha val="255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DCDB18-1471-13C7-35C0-3901A3F7CB2C}"/>
              </a:ext>
            </a:extLst>
          </p:cNvPr>
          <p:cNvSpPr/>
          <p:nvPr/>
        </p:nvSpPr>
        <p:spPr>
          <a:xfrm flipV="1">
            <a:off x="5546420" y="5032083"/>
            <a:ext cx="877548" cy="338137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69FB87-280D-23F4-9C73-40DC4363E070}"/>
              </a:ext>
            </a:extLst>
          </p:cNvPr>
          <p:cNvSpPr/>
          <p:nvPr/>
        </p:nvSpPr>
        <p:spPr>
          <a:xfrm flipV="1">
            <a:off x="6718059" y="3180630"/>
            <a:ext cx="1550271" cy="61558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DC00F8EC-B6E6-8482-49E6-AF82B39ED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161" y="1388332"/>
            <a:ext cx="6725708" cy="161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en-IT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mm</a:t>
            </a:r>
            <a:r>
              <a:rPr lang="en-US" altLang="en-IT" sz="2400" dirty="0">
                <a:solidFill>
                  <a:schemeClr val="bg1">
                    <a:lumMod val="85000"/>
                  </a:schemeClr>
                </a:solidFill>
                <a:latin typeface="Symbol" pitchFamily="2" charset="2"/>
              </a:rPr>
              <a:t>   </a:t>
            </a:r>
            <a:r>
              <a:rPr lang="en-US" altLang="en-IT" sz="24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s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sd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 dirty="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)	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	                </a:t>
            </a:r>
            <a:r>
              <a:rPr lang="en-US" altLang="en-IT" sz="24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	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en-IT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s → u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su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 dirty="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IT" sz="2400" dirty="0">
                <a:solidFill>
                  <a:schemeClr val="bg1">
                    <a:lumMod val="85000"/>
                  </a:schemeClr>
                </a:solidFill>
                <a:cs typeface="Times New Roman" panose="02020603050405020304" pitchFamily="18" charset="0"/>
              </a:rPr>
              <a:t>         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		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IT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en-IT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 dirty="0">
              <a:solidFill>
                <a:srgbClr val="FF25C7"/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d → u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	   </a:t>
            </a:r>
            <a:r>
              <a:rPr lang="en-US" altLang="en-IT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en-IT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en-IT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IT" sz="2400" baseline="30000" dirty="0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 err="1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 err="1">
                <a:solidFill>
                  <a:srgbClr val="1C5D3E"/>
                </a:solidFill>
                <a:latin typeface="Symbol" pitchFamily="2" charset="2"/>
                <a:cs typeface="Times New Roman" panose="02020603050405020304" pitchFamily="18" charset="0"/>
              </a:rPr>
              <a:t>n</a:t>
            </a:r>
            <a:endParaRPr lang="en-US" altLang="en-IT" sz="2400" dirty="0">
              <a:solidFill>
                <a:srgbClr val="1C5D3E"/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		      </a:t>
            </a: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du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 dirty="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 dirty="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 dirty="0">
              <a:solidFill>
                <a:srgbClr val="C0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4A8F0B5-E6E2-A21D-C40F-C8A7AC519918}"/>
              </a:ext>
            </a:extLst>
          </p:cNvPr>
          <p:cNvSpPr/>
          <p:nvPr/>
        </p:nvSpPr>
        <p:spPr>
          <a:xfrm flipV="1">
            <a:off x="6692658" y="1858103"/>
            <a:ext cx="1583879" cy="403689"/>
          </a:xfrm>
          <a:prstGeom prst="rect">
            <a:avLst/>
          </a:prstGeom>
          <a:solidFill>
            <a:srgbClr val="7030A0">
              <a:alpha val="255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198830B-BA3B-E2C6-718B-F21D5EC3807D}"/>
              </a:ext>
            </a:extLst>
          </p:cNvPr>
          <p:cNvSpPr/>
          <p:nvPr/>
        </p:nvSpPr>
        <p:spPr>
          <a:xfrm flipV="1">
            <a:off x="10208337" y="1398968"/>
            <a:ext cx="1532871" cy="400772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D5F8B65-FD27-77DC-471B-D647E947BEED}"/>
              </a:ext>
            </a:extLst>
          </p:cNvPr>
          <p:cNvSpPr/>
          <p:nvPr/>
        </p:nvSpPr>
        <p:spPr>
          <a:xfrm flipV="1">
            <a:off x="10208337" y="1842446"/>
            <a:ext cx="1532870" cy="388883"/>
          </a:xfrm>
          <a:prstGeom prst="rect">
            <a:avLst/>
          </a:prstGeom>
          <a:solidFill>
            <a:srgbClr val="7030A0">
              <a:alpha val="255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793FBF-53AF-4572-ABC1-FD793824ECD6}"/>
              </a:ext>
            </a:extLst>
          </p:cNvPr>
          <p:cNvSpPr/>
          <p:nvPr/>
        </p:nvSpPr>
        <p:spPr>
          <a:xfrm flipV="1">
            <a:off x="6692657" y="2306799"/>
            <a:ext cx="1575681" cy="723567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BE5F543-4E56-780D-2BE5-DA5BC019C3CE}"/>
              </a:ext>
            </a:extLst>
          </p:cNvPr>
          <p:cNvSpPr/>
          <p:nvPr/>
        </p:nvSpPr>
        <p:spPr>
          <a:xfrm flipV="1">
            <a:off x="6686672" y="1396945"/>
            <a:ext cx="1583879" cy="417556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ABD9DE5-B089-4ACD-0DA1-E43515DF5538}"/>
              </a:ext>
            </a:extLst>
          </p:cNvPr>
          <p:cNvSpPr/>
          <p:nvPr/>
        </p:nvSpPr>
        <p:spPr>
          <a:xfrm flipV="1">
            <a:off x="4985980" y="1412213"/>
            <a:ext cx="1583879" cy="417556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7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AECB3E8-024D-4C9D-DF9B-BA6031C62FC3}"/>
              </a:ext>
            </a:extLst>
          </p:cNvPr>
          <p:cNvSpPr txBox="1">
            <a:spLocks/>
          </p:cNvSpPr>
          <p:nvPr/>
        </p:nvSpPr>
        <p:spPr bwMode="auto">
          <a:xfrm>
            <a:off x="1384752" y="1678135"/>
            <a:ext cx="4711248" cy="282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Part III.</a:t>
            </a:r>
            <a:br>
              <a:rPr lang="en-GB"/>
            </a:br>
            <a:br>
              <a:rPr lang="en-GB"/>
            </a:br>
            <a:r>
              <a:rPr lang="en-GB" u="sng"/>
              <a:t>Where we are and where we could go</a:t>
            </a:r>
          </a:p>
        </p:txBody>
      </p:sp>
      <p:pic>
        <p:nvPicPr>
          <p:cNvPr id="7" name="Picture 6" descr="A diagram of a graph&#10;&#10;Description automatically generated">
            <a:extLst>
              <a:ext uri="{FF2B5EF4-FFF2-40B4-BE49-F238E27FC236}">
                <a16:creationId xmlns:a16="http://schemas.microsoft.com/office/drawing/2014/main" id="{E27E2721-5227-5844-0BEC-957BAFA7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836" y="3447923"/>
            <a:ext cx="3076412" cy="2953570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4B110F6-81B7-9FAB-69A2-91FD294D4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241FB1-08BB-F581-2340-693B5E28E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26</a:t>
            </a:fld>
            <a:endParaRPr lang="en-US" sz="140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233D947-3989-B358-5AF2-A4F31A20E90E}"/>
              </a:ext>
            </a:extLst>
          </p:cNvPr>
          <p:cNvSpPr txBox="1">
            <a:spLocks/>
          </p:cNvSpPr>
          <p:nvPr/>
        </p:nvSpPr>
        <p:spPr bwMode="auto">
          <a:xfrm>
            <a:off x="1221092" y="4682637"/>
            <a:ext cx="4711249" cy="131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/>
              <a:t>[ </a:t>
            </a:r>
            <a:r>
              <a:rPr lang="en-GB" sz="2800">
                <a:solidFill>
                  <a:srgbClr val="C00000"/>
                </a:solidFill>
              </a:rPr>
              <a:t>From agnostic bounds to </a:t>
            </a:r>
          </a:p>
          <a:p>
            <a:pPr algn="ctr"/>
            <a:r>
              <a:rPr lang="en-GB" sz="2800">
                <a:solidFill>
                  <a:srgbClr val="C00000"/>
                </a:solidFill>
              </a:rPr>
              <a:t>flavour-EW-Higgs interplay </a:t>
            </a:r>
          </a:p>
          <a:p>
            <a:pPr algn="ctr"/>
            <a:r>
              <a:rPr lang="en-GB" sz="2800">
                <a:solidFill>
                  <a:srgbClr val="C00000"/>
                </a:solidFill>
              </a:rPr>
              <a:t>in concrete cases </a:t>
            </a:r>
            <a:r>
              <a:rPr lang="en-GB" sz="2800"/>
              <a:t>]</a:t>
            </a:r>
          </a:p>
        </p:txBody>
      </p:sp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D3124BC2-5466-F01A-5718-06717B460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64" y="407348"/>
            <a:ext cx="5187526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54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6FFC86B1-B88A-AB41-9783-B40AD33A3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010195"/>
            <a:ext cx="10814039" cy="488313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7C3264-0CD8-E8F3-EFAA-D0FB671F2727}"/>
              </a:ext>
            </a:extLst>
          </p:cNvPr>
          <p:cNvCxnSpPr/>
          <p:nvPr/>
        </p:nvCxnSpPr>
        <p:spPr>
          <a:xfrm>
            <a:off x="1720353" y="5958223"/>
            <a:ext cx="293040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C351C2-D077-9170-8ACB-D5D26A9C544A}"/>
              </a:ext>
            </a:extLst>
          </p:cNvPr>
          <p:cNvCxnSpPr>
            <a:cxnSpLocks/>
          </p:cNvCxnSpPr>
          <p:nvPr/>
        </p:nvCxnSpPr>
        <p:spPr>
          <a:xfrm>
            <a:off x="4927359" y="5958223"/>
            <a:ext cx="169721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FA1B17-FC95-5D63-54F5-A147CA0849BA}"/>
              </a:ext>
            </a:extLst>
          </p:cNvPr>
          <p:cNvCxnSpPr>
            <a:cxnSpLocks/>
          </p:cNvCxnSpPr>
          <p:nvPr/>
        </p:nvCxnSpPr>
        <p:spPr>
          <a:xfrm>
            <a:off x="6853463" y="5958223"/>
            <a:ext cx="169721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AE62C6-4DA7-B0C1-CC19-5A4FEEECFB4D}"/>
              </a:ext>
            </a:extLst>
          </p:cNvPr>
          <p:cNvCxnSpPr>
            <a:cxnSpLocks/>
          </p:cNvCxnSpPr>
          <p:nvPr/>
        </p:nvCxnSpPr>
        <p:spPr>
          <a:xfrm>
            <a:off x="8819423" y="5958223"/>
            <a:ext cx="107237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40D936-5E9A-7FFD-95D7-ECB3D72AA671}"/>
              </a:ext>
            </a:extLst>
          </p:cNvPr>
          <p:cNvCxnSpPr>
            <a:cxnSpLocks/>
          </p:cNvCxnSpPr>
          <p:nvPr/>
        </p:nvCxnSpPr>
        <p:spPr>
          <a:xfrm>
            <a:off x="10057412" y="5958223"/>
            <a:ext cx="112978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>
            <a:extLst>
              <a:ext uri="{FF2B5EF4-FFF2-40B4-BE49-F238E27FC236}">
                <a16:creationId xmlns:a16="http://schemas.microsoft.com/office/drawing/2014/main" id="{563DCB6E-691F-5BF8-9E4C-FE6FC0EF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770" y="6025982"/>
            <a:ext cx="979482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F=2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5936F612-E778-B7F9-7C89-3D921691A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395" y="6025982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(D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F=1)</a:t>
            </a:r>
            <a:r>
              <a:rPr lang="en-US" altLang="en-IT" sz="2400" baseline="-25000">
                <a:solidFill>
                  <a:schemeClr val="tx1"/>
                </a:solidFill>
                <a:cs typeface="Times New Roman" panose="02020603050405020304" pitchFamily="18" charset="0"/>
              </a:rPr>
              <a:t>quarks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6CA61F23-FFDF-E939-9B36-A839CDED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259" y="6019281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LFV(</a:t>
            </a:r>
            <a:r>
              <a:rPr lang="en-US" altLang="en-IT" sz="2000" err="1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000" err="1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000" err="1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969CD985-EDF4-C056-B0FF-A5FFFC84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733" y="6025982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LFV(</a:t>
            </a:r>
            <a:r>
              <a:rPr lang="en-US" altLang="en-IT" sz="2000">
                <a:solidFill>
                  <a:srgbClr val="FF0000"/>
                </a:solidFill>
                <a:latin typeface="Symbol" pitchFamily="2" charset="2"/>
              </a:rPr>
              <a:t>t</a:t>
            </a:r>
            <a:r>
              <a:rPr lang="en-US" altLang="en-IT" sz="20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0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632D7F86-58CE-7A71-AF92-F2F04557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8487" y="6019281"/>
            <a:ext cx="868703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EDMs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B79331B-6FFD-063C-E1F6-AD95DF6D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506" y="767000"/>
            <a:ext cx="2301567" cy="75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Expected  improv.</a:t>
            </a:r>
          </a:p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Current bound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D43B09-DC13-9206-3605-746B1D084623}"/>
              </a:ext>
            </a:extLst>
          </p:cNvPr>
          <p:cNvCxnSpPr>
            <a:cxnSpLocks/>
          </p:cNvCxnSpPr>
          <p:nvPr/>
        </p:nvCxnSpPr>
        <p:spPr>
          <a:xfrm>
            <a:off x="9169400" y="1007005"/>
            <a:ext cx="864074" cy="308537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CD58A7-5E30-E854-A303-EA19956F585B}"/>
              </a:ext>
            </a:extLst>
          </p:cNvPr>
          <p:cNvCxnSpPr>
            <a:cxnSpLocks/>
          </p:cNvCxnSpPr>
          <p:nvPr/>
        </p:nvCxnSpPr>
        <p:spPr>
          <a:xfrm>
            <a:off x="8852673" y="1398630"/>
            <a:ext cx="1180801" cy="515789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60E938-8CBC-7831-0477-B498F8DAD90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7A5E3-1059-3F61-4C32-6BF54692B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27</a:t>
            </a:fld>
            <a:endParaRPr lang="en-US" sz="140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C11703E-2E75-5BAD-4F20-24544CBDC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92BE4F1-78D5-5C06-CDDF-EA9B752F22BA}"/>
              </a:ext>
            </a:extLst>
          </p:cNvPr>
          <p:cNvSpPr txBox="1">
            <a:spLocks noChangeArrowheads="1"/>
          </p:cNvSpPr>
          <p:nvPr/>
        </p:nvSpPr>
        <p:spPr>
          <a:xfrm>
            <a:off x="141019" y="8940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Bounds on effective scales for generic (unit) couplings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B6B775-1B36-6C7C-26BE-DF6F9EEF7C5F}"/>
              </a:ext>
            </a:extLst>
          </p:cNvPr>
          <p:cNvGrpSpPr/>
          <p:nvPr/>
        </p:nvGrpSpPr>
        <p:grpSpPr>
          <a:xfrm>
            <a:off x="1576144" y="1360975"/>
            <a:ext cx="4454981" cy="2602191"/>
            <a:chOff x="1576144" y="1360975"/>
            <a:chExt cx="4454981" cy="260219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5EF1B3-B238-C472-1A95-F6A24E93EEB5}"/>
                </a:ext>
              </a:extLst>
            </p:cNvPr>
            <p:cNvSpPr/>
            <p:nvPr/>
          </p:nvSpPr>
          <p:spPr>
            <a:xfrm rot="21373257">
              <a:off x="1576144" y="1553786"/>
              <a:ext cx="853904" cy="942123"/>
            </a:xfrm>
            <a:prstGeom prst="ellipse">
              <a:avLst/>
            </a:prstGeom>
            <a:noFill/>
            <a:ln w="25400">
              <a:solidFill>
                <a:srgbClr val="0069FC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41B9C688-3943-2599-4DE0-451CD522D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375" y="1360975"/>
              <a:ext cx="2917750" cy="94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algn="ctr" eaLnBrk="1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Most of the improv.  here </a:t>
              </a:r>
            </a:p>
            <a:p>
              <a:pPr algn="ctr" eaLnBrk="1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comes from improved</a:t>
              </a:r>
            </a:p>
            <a:p>
              <a:pPr algn="ctr" eaLnBrk="1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CKM determination</a:t>
              </a:r>
            </a:p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2C846FC-6AFB-0239-C5AC-AFA840677788}"/>
                </a:ext>
              </a:extLst>
            </p:cNvPr>
            <p:cNvSpPr/>
            <p:nvPr/>
          </p:nvSpPr>
          <p:spPr>
            <a:xfrm rot="1935027">
              <a:off x="3367798" y="2738654"/>
              <a:ext cx="1692291" cy="1224512"/>
            </a:xfrm>
            <a:prstGeom prst="ellipse">
              <a:avLst/>
            </a:prstGeom>
            <a:noFill/>
            <a:ln w="25400">
              <a:solidFill>
                <a:srgbClr val="0069FC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6D13D4D-1F2D-E730-0BA8-F1F9BE6D1DF2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2510124" y="1831609"/>
              <a:ext cx="603251" cy="162099"/>
            </a:xfrm>
            <a:prstGeom prst="straightConnector1">
              <a:avLst/>
            </a:prstGeom>
            <a:ln w="31750">
              <a:solidFill>
                <a:schemeClr val="bg2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A5198FD-129A-DAA5-93EC-9702EDBD1335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4572250" y="2302242"/>
              <a:ext cx="0" cy="361769"/>
            </a:xfrm>
            <a:prstGeom prst="straightConnector1">
              <a:avLst/>
            </a:prstGeom>
            <a:ln w="31750">
              <a:solidFill>
                <a:schemeClr val="bg2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CD716DA-9DA8-8DA7-7FF2-385B350EEEF6}"/>
              </a:ext>
            </a:extLst>
          </p:cNvPr>
          <p:cNvSpPr txBox="1"/>
          <p:nvPr/>
        </p:nvSpPr>
        <p:spPr>
          <a:xfrm>
            <a:off x="1720352" y="965106"/>
            <a:ext cx="2463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F56907-2FB9-CF67-A8A0-CDADA92044DF}"/>
              </a:ext>
            </a:extLst>
          </p:cNvPr>
          <p:cNvGrpSpPr/>
          <p:nvPr/>
        </p:nvGrpSpPr>
        <p:grpSpPr>
          <a:xfrm>
            <a:off x="4930691" y="1829858"/>
            <a:ext cx="1922772" cy="2490216"/>
            <a:chOff x="4930691" y="1829858"/>
            <a:chExt cx="1922772" cy="24902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0EDE3C-BECD-27E1-575C-9CDA9F612ACF}"/>
                </a:ext>
              </a:extLst>
            </p:cNvPr>
            <p:cNvSpPr/>
            <p:nvPr/>
          </p:nvSpPr>
          <p:spPr>
            <a:xfrm>
              <a:off x="6278464" y="3988838"/>
              <a:ext cx="324000" cy="331236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8A12BFC-FE0B-68EB-F690-194407DA39DE}"/>
                </a:ext>
              </a:extLst>
            </p:cNvPr>
            <p:cNvCxnSpPr>
              <a:cxnSpLocks/>
            </p:cNvCxnSpPr>
            <p:nvPr/>
          </p:nvCxnSpPr>
          <p:spPr>
            <a:xfrm>
              <a:off x="6006853" y="2606040"/>
              <a:ext cx="271611" cy="1315040"/>
            </a:xfrm>
            <a:prstGeom prst="straightConnector1">
              <a:avLst/>
            </a:prstGeom>
            <a:ln w="31750">
              <a:solidFill>
                <a:schemeClr val="bg2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B181E950-6C84-5E0C-2928-613616669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0691" y="1829858"/>
              <a:ext cx="1922772" cy="63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Possible reach of </a:t>
              </a:r>
            </a:p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a dedicated exp.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4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6FFC86B1-B88A-AB41-9783-B40AD33A3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010195"/>
            <a:ext cx="10814039" cy="488313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7C3264-0CD8-E8F3-EFAA-D0FB671F2727}"/>
              </a:ext>
            </a:extLst>
          </p:cNvPr>
          <p:cNvCxnSpPr/>
          <p:nvPr/>
        </p:nvCxnSpPr>
        <p:spPr>
          <a:xfrm>
            <a:off x="1720353" y="5958223"/>
            <a:ext cx="293040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C351C2-D077-9170-8ACB-D5D26A9C544A}"/>
              </a:ext>
            </a:extLst>
          </p:cNvPr>
          <p:cNvCxnSpPr>
            <a:cxnSpLocks/>
          </p:cNvCxnSpPr>
          <p:nvPr/>
        </p:nvCxnSpPr>
        <p:spPr>
          <a:xfrm>
            <a:off x="4927359" y="5958223"/>
            <a:ext cx="169721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FA1B17-FC95-5D63-54F5-A147CA0849BA}"/>
              </a:ext>
            </a:extLst>
          </p:cNvPr>
          <p:cNvCxnSpPr>
            <a:cxnSpLocks/>
          </p:cNvCxnSpPr>
          <p:nvPr/>
        </p:nvCxnSpPr>
        <p:spPr>
          <a:xfrm>
            <a:off x="6853463" y="5958223"/>
            <a:ext cx="169721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AE62C6-4DA7-B0C1-CC19-5A4FEEECFB4D}"/>
              </a:ext>
            </a:extLst>
          </p:cNvPr>
          <p:cNvCxnSpPr>
            <a:cxnSpLocks/>
          </p:cNvCxnSpPr>
          <p:nvPr/>
        </p:nvCxnSpPr>
        <p:spPr>
          <a:xfrm>
            <a:off x="8819423" y="5958223"/>
            <a:ext cx="107237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40D936-5E9A-7FFD-95D7-ECB3D72AA671}"/>
              </a:ext>
            </a:extLst>
          </p:cNvPr>
          <p:cNvCxnSpPr>
            <a:cxnSpLocks/>
          </p:cNvCxnSpPr>
          <p:nvPr/>
        </p:nvCxnSpPr>
        <p:spPr>
          <a:xfrm>
            <a:off x="10057412" y="5958223"/>
            <a:ext cx="112978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>
            <a:extLst>
              <a:ext uri="{FF2B5EF4-FFF2-40B4-BE49-F238E27FC236}">
                <a16:creationId xmlns:a16="http://schemas.microsoft.com/office/drawing/2014/main" id="{563DCB6E-691F-5BF8-9E4C-FE6FC0EF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770" y="6025982"/>
            <a:ext cx="979482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F=2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5936F612-E778-B7F9-7C89-3D921691A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395" y="6025982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(D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F=1)</a:t>
            </a:r>
            <a:r>
              <a:rPr lang="en-US" altLang="en-IT" sz="2400" baseline="-25000">
                <a:solidFill>
                  <a:schemeClr val="tx1"/>
                </a:solidFill>
                <a:cs typeface="Times New Roman" panose="02020603050405020304" pitchFamily="18" charset="0"/>
              </a:rPr>
              <a:t>quarks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6CA61F23-FFDF-E939-9B36-A839CDED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259" y="6019281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LFV(</a:t>
            </a:r>
            <a:r>
              <a:rPr lang="en-US" altLang="en-IT" sz="2000" err="1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000" err="1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000" err="1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969CD985-EDF4-C056-B0FF-A5FFFC84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733" y="6025982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LFV(</a:t>
            </a:r>
            <a:r>
              <a:rPr lang="en-US" altLang="en-IT" sz="2000">
                <a:solidFill>
                  <a:srgbClr val="FF0000"/>
                </a:solidFill>
                <a:latin typeface="Symbol" pitchFamily="2" charset="2"/>
              </a:rPr>
              <a:t>t</a:t>
            </a:r>
            <a:r>
              <a:rPr lang="en-US" altLang="en-IT" sz="20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0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632D7F86-58CE-7A71-AF92-F2F04557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8487" y="6019281"/>
            <a:ext cx="868703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EDMs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CF917B-DD06-1127-8340-E203CF61A24E}"/>
              </a:ext>
            </a:extLst>
          </p:cNvPr>
          <p:cNvGrpSpPr/>
          <p:nvPr/>
        </p:nvGrpSpPr>
        <p:grpSpPr>
          <a:xfrm>
            <a:off x="128830" y="5431538"/>
            <a:ext cx="1697216" cy="1053371"/>
            <a:chOff x="128830" y="5431538"/>
            <a:chExt cx="1697216" cy="105337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5BA2FA6-46DD-CD5E-9661-160CC82035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728" y="5431538"/>
              <a:ext cx="673625" cy="38730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Box 12">
              <a:extLst>
                <a:ext uri="{FF2B5EF4-FFF2-40B4-BE49-F238E27FC236}">
                  <a16:creationId xmlns:a16="http://schemas.microsoft.com/office/drawing/2014/main" id="{F0980892-DFDE-B2E4-7503-3EFAF3093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30" y="5863052"/>
              <a:ext cx="1697216" cy="621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algn="ctr" eaLnBrk="1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CKM-like </a:t>
              </a:r>
            </a:p>
            <a:p>
              <a:pPr algn="ctr" eaLnBrk="1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couplings (MFV)</a:t>
              </a:r>
            </a:p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60E938-8CBC-7831-0477-B498F8DAD90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7A5E3-1059-3F61-4C32-6BF54692B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28</a:t>
            </a:fld>
            <a:endParaRPr lang="en-US" sz="140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C11703E-2E75-5BAD-4F20-24544CBDC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92BE4F1-78D5-5C06-CDDF-EA9B752F22BA}"/>
              </a:ext>
            </a:extLst>
          </p:cNvPr>
          <p:cNvSpPr txBox="1">
            <a:spLocks noChangeArrowheads="1"/>
          </p:cNvSpPr>
          <p:nvPr/>
        </p:nvSpPr>
        <p:spPr>
          <a:xfrm>
            <a:off x="141019" y="8940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Bounds on effective scales for generic (unit) couplings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D716DA-9DA8-8DA7-7FF2-385B350EEEF6}"/>
              </a:ext>
            </a:extLst>
          </p:cNvPr>
          <p:cNvSpPr txBox="1"/>
          <p:nvPr/>
        </p:nvSpPr>
        <p:spPr>
          <a:xfrm>
            <a:off x="1720352" y="965106"/>
            <a:ext cx="2463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6A40BC-54E2-95DC-C035-4AC76DDE39B7}"/>
              </a:ext>
            </a:extLst>
          </p:cNvPr>
          <p:cNvSpPr/>
          <p:nvPr/>
        </p:nvSpPr>
        <p:spPr>
          <a:xfrm>
            <a:off x="1826045" y="829310"/>
            <a:ext cx="7986121" cy="813960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en-IT" sz="2400"/>
              <a:t>Main m</a:t>
            </a:r>
            <a:r>
              <a:rPr lang="en-GB" altLang="en-IT" sz="2400">
                <a:latin typeface="+mn-lt"/>
              </a:rPr>
              <a:t>essage of these bounds: </a:t>
            </a:r>
            <a:r>
              <a:rPr lang="en-GB" altLang="en-IT" sz="2400">
                <a:solidFill>
                  <a:srgbClr val="C00000"/>
                </a:solidFill>
                <a:latin typeface="+mn-lt"/>
              </a:rPr>
              <a:t>high discovery potential</a:t>
            </a:r>
            <a:r>
              <a:rPr lang="en-GB" altLang="en-IT" sz="2400">
                <a:latin typeface="+mn-lt"/>
              </a:rPr>
              <a:t> </a:t>
            </a:r>
          </a:p>
          <a:p>
            <a:pPr algn="ctr"/>
            <a:r>
              <a:rPr lang="en-GB" altLang="en-IT" sz="2400">
                <a:latin typeface="+mn-lt"/>
              </a:rPr>
              <a:t>of selected flavour observables</a:t>
            </a:r>
            <a:endParaRPr lang="en-GB" altLang="en-IT" sz="2400" baseline="3300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43726C9-CA3E-D8F8-E46B-12B715440386}"/>
              </a:ext>
            </a:extLst>
          </p:cNvPr>
          <p:cNvSpPr/>
          <p:nvPr/>
        </p:nvSpPr>
        <p:spPr>
          <a:xfrm>
            <a:off x="2377035" y="1769880"/>
            <a:ext cx="7435132" cy="813960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en-IT" sz="2400">
                <a:latin typeface="+mn-lt"/>
              </a:rPr>
              <a:t>To understand the impact of the </a:t>
            </a:r>
            <a:r>
              <a:rPr lang="en-GB" altLang="en-IT" sz="2400" u="sng">
                <a:latin typeface="+mn-lt"/>
              </a:rPr>
              <a:t>whole flavour program</a:t>
            </a:r>
            <a:r>
              <a:rPr lang="en-GB" altLang="en-IT" sz="2400">
                <a:latin typeface="+mn-lt"/>
              </a:rPr>
              <a:t> in constraining (</a:t>
            </a:r>
            <a:r>
              <a:rPr lang="en-GB" altLang="en-IT" sz="2400">
                <a:solidFill>
                  <a:schemeClr val="tx1"/>
                </a:solidFill>
                <a:latin typeface="+mn-lt"/>
              </a:rPr>
              <a:t>realistic) BSM </a:t>
            </a:r>
            <a:r>
              <a:rPr lang="en-GB" altLang="en-IT" sz="2400">
                <a:latin typeface="+mn-lt"/>
              </a:rPr>
              <a:t>-&gt; </a:t>
            </a:r>
            <a:r>
              <a:rPr lang="en-GB" altLang="en-IT" sz="2400">
                <a:solidFill>
                  <a:srgbClr val="0070C0"/>
                </a:solidFill>
                <a:latin typeface="+mn-lt"/>
              </a:rPr>
              <a:t>need more hypotheses</a:t>
            </a:r>
            <a:endParaRPr lang="en-GB" altLang="en-IT" sz="2400" baseline="3300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3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1">
            <a:extLst>
              <a:ext uri="{FF2B5EF4-FFF2-40B4-BE49-F238E27FC236}">
                <a16:creationId xmlns:a16="http://schemas.microsoft.com/office/drawing/2014/main" id="{EC4DF5E5-7AB8-AB43-392B-58907999242B}"/>
              </a:ext>
            </a:extLst>
          </p:cNvPr>
          <p:cNvSpPr txBox="1">
            <a:spLocks/>
          </p:cNvSpPr>
          <p:nvPr/>
        </p:nvSpPr>
        <p:spPr bwMode="auto">
          <a:xfrm>
            <a:off x="134566" y="692094"/>
            <a:ext cx="11730501" cy="127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GB" altLang="en-IT" sz="2400" dirty="0">
                <a:solidFill>
                  <a:schemeClr val="tx1"/>
                </a:solidFill>
              </a:rPr>
              <a:t>Conservative reference framework: NP with </a:t>
            </a:r>
            <a:r>
              <a:rPr lang="en-GB" altLang="en-IT" sz="2400" dirty="0">
                <a:solidFill>
                  <a:srgbClr val="C00000"/>
                </a:solidFill>
              </a:rPr>
              <a:t>no new sources of quark flavour mixing</a:t>
            </a:r>
            <a:r>
              <a:rPr lang="en-GB" altLang="en-IT" sz="2400" dirty="0">
                <a:solidFill>
                  <a:schemeClr val="tx1"/>
                </a:solidFill>
              </a:rPr>
              <a:t>, that  differentiates between 3</a:t>
            </a:r>
            <a:r>
              <a:rPr lang="en-GB" altLang="en-IT" sz="2400" baseline="30000" dirty="0">
                <a:solidFill>
                  <a:schemeClr val="tx1"/>
                </a:solidFill>
              </a:rPr>
              <a:t>rd</a:t>
            </a:r>
            <a:r>
              <a:rPr lang="en-GB" altLang="en-IT" sz="2400" dirty="0">
                <a:solidFill>
                  <a:schemeClr val="tx1"/>
                </a:solidFill>
              </a:rPr>
              <a:t> and light generations [</a:t>
            </a:r>
            <a:r>
              <a:rPr lang="en-GB" altLang="en-IT" sz="2400" dirty="0">
                <a:solidFill>
                  <a:schemeClr val="bg1">
                    <a:lumMod val="50000"/>
                  </a:schemeClr>
                </a:solidFill>
              </a:rPr>
              <a:t>e.g. it couples mainly to the 3</a:t>
            </a:r>
            <a:r>
              <a:rPr lang="en-GB" altLang="en-IT" sz="2400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GB" altLang="en-IT" sz="2400" dirty="0">
                <a:solidFill>
                  <a:schemeClr val="bg1">
                    <a:lumMod val="50000"/>
                  </a:schemeClr>
                </a:solidFill>
              </a:rPr>
              <a:t> gen., </a:t>
            </a:r>
            <a:r>
              <a:rPr lang="en-GB" altLang="en-IT" sz="2400" u="sng" dirty="0">
                <a:solidFill>
                  <a:schemeClr val="bg1">
                    <a:lumMod val="50000"/>
                  </a:schemeClr>
                </a:solidFill>
              </a:rPr>
              <a:t>as in many motivated models</a:t>
            </a:r>
            <a:r>
              <a:rPr lang="en-GB" altLang="en-IT" sz="2400" dirty="0">
                <a:solidFill>
                  <a:schemeClr val="tx1"/>
                </a:solidFill>
              </a:rPr>
              <a:t>]</a:t>
            </a:r>
            <a:r>
              <a:rPr lang="en-GB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GB" altLang="en-IT" sz="2400" dirty="0">
                <a:solidFill>
                  <a:schemeClr val="tx1"/>
                </a:solidFill>
              </a:rPr>
              <a:t>analysis of all the </a:t>
            </a:r>
            <a:r>
              <a:rPr lang="en-GB" sz="2400" kern="0" dirty="0">
                <a:solidFill>
                  <a:srgbClr val="00B050"/>
                </a:solidFill>
              </a:rPr>
              <a:t>contact interactions involving </a:t>
            </a:r>
            <a:r>
              <a:rPr lang="en-GB" altLang="en-IT" sz="2400" dirty="0">
                <a:solidFill>
                  <a:srgbClr val="00B050"/>
                </a:solidFill>
              </a:rPr>
              <a:t>3</a:t>
            </a:r>
            <a:r>
              <a:rPr lang="en-GB" altLang="en-IT" sz="2400" baseline="30000" dirty="0">
                <a:solidFill>
                  <a:srgbClr val="00B050"/>
                </a:solidFill>
              </a:rPr>
              <a:t>rd</a:t>
            </a:r>
            <a:r>
              <a:rPr lang="en-GB" altLang="en-IT" sz="2400" dirty="0">
                <a:solidFill>
                  <a:srgbClr val="00B050"/>
                </a:solidFill>
              </a:rPr>
              <a:t> gen. quarks and lepton doublets</a:t>
            </a:r>
            <a:r>
              <a:rPr lang="en-GB" altLang="en-IT" sz="2400" dirty="0">
                <a:solidFill>
                  <a:schemeClr val="tx1"/>
                </a:solidFill>
              </a:rPr>
              <a:t>:</a:t>
            </a:r>
            <a:endParaRPr lang="en-GB" sz="2400" kern="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982199-D049-F10F-A064-094ACBC3530F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Bounds on effective scales in motivated setup (</a:t>
            </a:r>
            <a:r>
              <a:rPr lang="en-GB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low-scale NP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907F5-3FDA-3E6C-6195-9EC5F806E1B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BC096A3-CD90-59B3-705C-14B652E71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5755DAB-64D0-D6FD-F0FB-104FA730F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29</a:t>
            </a:fld>
            <a:endParaRPr lang="en-US" sz="140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A075663-A222-E059-80D3-6D2857DFB269}"/>
              </a:ext>
            </a:extLst>
          </p:cNvPr>
          <p:cNvSpPr txBox="1">
            <a:spLocks/>
          </p:cNvSpPr>
          <p:nvPr/>
        </p:nvSpPr>
        <p:spPr bwMode="auto">
          <a:xfrm>
            <a:off x="365594" y="2575122"/>
            <a:ext cx="817057" cy="5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GB" altLang="en-IT" sz="2400">
                <a:solidFill>
                  <a:schemeClr val="tx1"/>
                </a:solidFill>
              </a:rPr>
              <a:t>E.g.:</a:t>
            </a:r>
            <a:endParaRPr lang="en-GB" sz="2400" kern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1F6349-792F-C91A-03EA-4957B7BBB012}"/>
              </a:ext>
            </a:extLst>
          </p:cNvPr>
          <p:cNvGrpSpPr/>
          <p:nvPr/>
        </p:nvGrpSpPr>
        <p:grpSpPr>
          <a:xfrm>
            <a:off x="1697213" y="2241036"/>
            <a:ext cx="9481439" cy="2550001"/>
            <a:chOff x="1697213" y="2241036"/>
            <a:chExt cx="9481439" cy="2550001"/>
          </a:xfrm>
        </p:grpSpPr>
        <p:sp>
          <p:nvSpPr>
            <p:cNvPr id="6" name="Line 23">
              <a:extLst>
                <a:ext uri="{FF2B5EF4-FFF2-40B4-BE49-F238E27FC236}">
                  <a16:creationId xmlns:a16="http://schemas.microsoft.com/office/drawing/2014/main" id="{05838C34-F3D0-2020-3F7D-94BCF0572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09004" y="3821860"/>
              <a:ext cx="389385" cy="297427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23">
              <a:extLst>
                <a:ext uri="{FF2B5EF4-FFF2-40B4-BE49-F238E27FC236}">
                  <a16:creationId xmlns:a16="http://schemas.microsoft.com/office/drawing/2014/main" id="{7872F04D-D64D-4AE4-1333-42862D27A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09004" y="4162243"/>
              <a:ext cx="400894" cy="311957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23">
              <a:extLst>
                <a:ext uri="{FF2B5EF4-FFF2-40B4-BE49-F238E27FC236}">
                  <a16:creationId xmlns:a16="http://schemas.microsoft.com/office/drawing/2014/main" id="{4F9E708A-D3EF-BE9D-F115-60CA21A47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54690" y="3821860"/>
              <a:ext cx="350041" cy="297427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23">
              <a:extLst>
                <a:ext uri="{FF2B5EF4-FFF2-40B4-BE49-F238E27FC236}">
                  <a16:creationId xmlns:a16="http://schemas.microsoft.com/office/drawing/2014/main" id="{F015DD91-C018-2D9F-5377-1AD98398C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3286" y="4167192"/>
              <a:ext cx="400892" cy="338944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Oval 25">
              <a:extLst>
                <a:ext uri="{FF2B5EF4-FFF2-40B4-BE49-F238E27FC236}">
                  <a16:creationId xmlns:a16="http://schemas.microsoft.com/office/drawing/2014/main" id="{6734D40D-B29E-F157-A106-D23D81D2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8750" y="4074031"/>
              <a:ext cx="132900" cy="15321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sp>
          <p:nvSpPr>
            <p:cNvPr id="11" name="Line 23">
              <a:extLst>
                <a:ext uri="{FF2B5EF4-FFF2-40B4-BE49-F238E27FC236}">
                  <a16:creationId xmlns:a16="http://schemas.microsoft.com/office/drawing/2014/main" id="{13D6D178-38D2-F734-693A-044627E2E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1011" y="4057344"/>
              <a:ext cx="430395" cy="3797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B226EBDF-C48A-2A1B-06EF-6BEECC1D9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3566" y="4300541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cs typeface="Times New Roman" panose="02020603050405020304" pitchFamily="18" charset="0"/>
                </a:rPr>
                <a:t>H</a:t>
              </a:r>
              <a:endParaRPr lang="en-US" altLang="en-IT" sz="1800" i="1"/>
            </a:p>
          </p:txBody>
        </p:sp>
        <p:sp>
          <p:nvSpPr>
            <p:cNvPr id="13" name="Line 23">
              <a:extLst>
                <a:ext uri="{FF2B5EF4-FFF2-40B4-BE49-F238E27FC236}">
                  <a16:creationId xmlns:a16="http://schemas.microsoft.com/office/drawing/2014/main" id="{5757DBB8-A88C-BB3B-67E1-B95131D85A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1011" y="3742718"/>
              <a:ext cx="430830" cy="3420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7ADC0F48-35AA-B3CD-675C-18F4D2BAB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7467" y="3588869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cs typeface="Times New Roman" panose="02020603050405020304" pitchFamily="18" charset="0"/>
                </a:rPr>
                <a:t>H</a:t>
              </a:r>
              <a:endParaRPr lang="en-US" altLang="en-IT" sz="1800" i="1"/>
            </a:p>
          </p:txBody>
        </p:sp>
        <p:sp>
          <p:nvSpPr>
            <p:cNvPr id="15" name="Line 24">
              <a:extLst>
                <a:ext uri="{FF2B5EF4-FFF2-40B4-BE49-F238E27FC236}">
                  <a16:creationId xmlns:a16="http://schemas.microsoft.com/office/drawing/2014/main" id="{F376261C-7A7E-E490-7EBE-F184C96A7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2880" y="4068013"/>
              <a:ext cx="468131" cy="379773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3">
              <a:extLst>
                <a:ext uri="{FF2B5EF4-FFF2-40B4-BE49-F238E27FC236}">
                  <a16:creationId xmlns:a16="http://schemas.microsoft.com/office/drawing/2014/main" id="{5E29645A-2E7F-6321-0945-C04C441CF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1545" y="3706021"/>
              <a:ext cx="419271" cy="353298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Oval 25">
              <a:extLst>
                <a:ext uri="{FF2B5EF4-FFF2-40B4-BE49-F238E27FC236}">
                  <a16:creationId xmlns:a16="http://schemas.microsoft.com/office/drawing/2014/main" id="{D5F611D8-FF92-FF49-55F5-95B102D39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002" y="3979943"/>
              <a:ext cx="132900" cy="15321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B2989BFA-8F0D-16BC-2616-1C0332C60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3961" y="3594485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>
                  <a:cs typeface="Times New Roman" panose="02020603050405020304" pitchFamily="18" charset="0"/>
                </a:rPr>
                <a:t>q</a:t>
              </a:r>
              <a:r>
                <a:rPr lang="en-US" altLang="en-IT" sz="1800" baseline="-25000">
                  <a:cs typeface="Times New Roman" panose="02020603050405020304" pitchFamily="18" charset="0"/>
                </a:rPr>
                <a:t>3</a:t>
              </a:r>
              <a:endParaRPr lang="en-US" altLang="en-IT" sz="1800" baseline="-250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8C9B2B-43E3-5A6B-8802-2C295A79CB6D}"/>
                </a:ext>
              </a:extLst>
            </p:cNvPr>
            <p:cNvGrpSpPr/>
            <p:nvPr/>
          </p:nvGrpSpPr>
          <p:grpSpPr>
            <a:xfrm>
              <a:off x="1697213" y="2308011"/>
              <a:ext cx="3876091" cy="1121678"/>
              <a:chOff x="2219909" y="2489495"/>
              <a:chExt cx="3876091" cy="112167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8E4EBEF-6A31-8844-1FF7-328C6C3581E7}"/>
                  </a:ext>
                </a:extLst>
              </p:cNvPr>
              <p:cNvGrpSpPr/>
              <p:nvPr/>
            </p:nvGrpSpPr>
            <p:grpSpPr>
              <a:xfrm>
                <a:off x="2219909" y="2489495"/>
                <a:ext cx="3876091" cy="1121678"/>
                <a:chOff x="6908317" y="5405749"/>
                <a:chExt cx="4549846" cy="1320800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883C00FC-A3AF-9A8E-7E53-B62962AA51B8}"/>
                    </a:ext>
                  </a:extLst>
                </p:cNvPr>
                <p:cNvGrpSpPr/>
                <p:nvPr/>
              </p:nvGrpSpPr>
              <p:grpSpPr>
                <a:xfrm>
                  <a:off x="6908317" y="5405749"/>
                  <a:ext cx="952825" cy="1244600"/>
                  <a:chOff x="2449443" y="5405749"/>
                  <a:chExt cx="952825" cy="1244600"/>
                </a:xfrm>
              </p:grpSpPr>
              <p:pic>
                <p:nvPicPr>
                  <p:cNvPr id="36" name="Picture 35" descr="A close up of letters&#10;&#10;Description automatically generated">
                    <a:extLst>
                      <a:ext uri="{FF2B5EF4-FFF2-40B4-BE49-F238E27FC236}">
                        <a16:creationId xmlns:a16="http://schemas.microsoft.com/office/drawing/2014/main" id="{B0E818A1-DFED-85E6-87E5-CADA4BC23B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449443" y="5405749"/>
                    <a:ext cx="812800" cy="1244600"/>
                  </a:xfrm>
                  <a:prstGeom prst="rect">
                    <a:avLst/>
                  </a:prstGeom>
                </p:spPr>
              </p:pic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F2DD4949-6191-0530-5D54-B233F826BFA8}"/>
                      </a:ext>
                    </a:extLst>
                  </p:cNvPr>
                  <p:cNvSpPr/>
                  <p:nvPr/>
                </p:nvSpPr>
                <p:spPr>
                  <a:xfrm flipH="1">
                    <a:off x="3142764" y="5469676"/>
                    <a:ext cx="240665" cy="2530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BD08703-562E-F7DE-CE36-BBFD159D42FF}"/>
                      </a:ext>
                    </a:extLst>
                  </p:cNvPr>
                  <p:cNvSpPr/>
                  <p:nvPr/>
                </p:nvSpPr>
                <p:spPr>
                  <a:xfrm flipH="1">
                    <a:off x="3161603" y="6125510"/>
                    <a:ext cx="240665" cy="2530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pic>
              <p:nvPicPr>
                <p:cNvPr id="35" name="Picture 34" descr="A group of black letters&#10;&#10;Description automatically generated">
                  <a:extLst>
                    <a:ext uri="{FF2B5EF4-FFF2-40B4-BE49-F238E27FC236}">
                      <a16:creationId xmlns:a16="http://schemas.microsoft.com/office/drawing/2014/main" id="{86821354-C7BB-CB5C-3D7B-EF5EE3FABA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8163" y="5405749"/>
                  <a:ext cx="3810000" cy="1320800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FB0C678-1F41-479B-B400-BA2816E66077}"/>
                  </a:ext>
                </a:extLst>
              </p:cNvPr>
              <p:cNvGrpSpPr/>
              <p:nvPr/>
            </p:nvGrpSpPr>
            <p:grpSpPr>
              <a:xfrm>
                <a:off x="5733098" y="3259534"/>
                <a:ext cx="269156" cy="276999"/>
                <a:chOff x="5733098" y="3259534"/>
                <a:chExt cx="269156" cy="276999"/>
              </a:xfrm>
            </p:grpSpPr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16AF89E2-E9FB-2E7C-1D4A-AFE23505D5BB}"/>
                    </a:ext>
                  </a:extLst>
                </p:cNvPr>
                <p:cNvSpPr/>
                <p:nvPr/>
              </p:nvSpPr>
              <p:spPr>
                <a:xfrm flipV="1">
                  <a:off x="5800896" y="3298967"/>
                  <a:ext cx="133560" cy="17692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AF0C67C-05DD-D454-B2F1-762254607911}"/>
                    </a:ext>
                  </a:extLst>
                </p:cNvPr>
                <p:cNvSpPr txBox="1"/>
                <p:nvPr/>
              </p:nvSpPr>
              <p:spPr>
                <a:xfrm>
                  <a:off x="5733098" y="3259534"/>
                  <a:ext cx="2691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GB" sz="1200">
                      <a:solidFill>
                        <a:srgbClr val="0069F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B9C8451-D84E-8063-94D2-58D0CF6B1583}"/>
                  </a:ext>
                </a:extLst>
              </p:cNvPr>
              <p:cNvGrpSpPr/>
              <p:nvPr/>
            </p:nvGrpSpPr>
            <p:grpSpPr>
              <a:xfrm>
                <a:off x="4895816" y="3269462"/>
                <a:ext cx="269156" cy="276999"/>
                <a:chOff x="5733098" y="3259534"/>
                <a:chExt cx="269156" cy="276999"/>
              </a:xfrm>
            </p:grpSpPr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9E8F1A06-6DE8-BA55-617D-65666BFD8A25}"/>
                    </a:ext>
                  </a:extLst>
                </p:cNvPr>
                <p:cNvSpPr/>
                <p:nvPr/>
              </p:nvSpPr>
              <p:spPr>
                <a:xfrm flipV="1">
                  <a:off x="5800896" y="3298967"/>
                  <a:ext cx="133560" cy="17692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53168E-DCDD-00B5-57E1-E4C6565CA231}"/>
                    </a:ext>
                  </a:extLst>
                </p:cNvPr>
                <p:cNvSpPr txBox="1"/>
                <p:nvPr/>
              </p:nvSpPr>
              <p:spPr>
                <a:xfrm>
                  <a:off x="5733098" y="3259534"/>
                  <a:ext cx="2691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GB" sz="1200">
                      <a:solidFill>
                        <a:srgbClr val="0069F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9B6E4EB-855B-7649-2611-9F342218D089}"/>
                  </a:ext>
                </a:extLst>
              </p:cNvPr>
              <p:cNvGrpSpPr/>
              <p:nvPr/>
            </p:nvGrpSpPr>
            <p:grpSpPr>
              <a:xfrm>
                <a:off x="4888207" y="2734645"/>
                <a:ext cx="269156" cy="276999"/>
                <a:chOff x="5733098" y="3259534"/>
                <a:chExt cx="269156" cy="276999"/>
              </a:xfrm>
            </p:grpSpPr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AB49ECF9-A802-6FB7-7E78-7F672EF4D68C}"/>
                    </a:ext>
                  </a:extLst>
                </p:cNvPr>
                <p:cNvSpPr/>
                <p:nvPr/>
              </p:nvSpPr>
              <p:spPr>
                <a:xfrm flipV="1">
                  <a:off x="5800896" y="3298967"/>
                  <a:ext cx="133560" cy="17692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B6986FC-4B60-A9D1-9F33-8010AE30370A}"/>
                    </a:ext>
                  </a:extLst>
                </p:cNvPr>
                <p:cNvSpPr txBox="1"/>
                <p:nvPr/>
              </p:nvSpPr>
              <p:spPr>
                <a:xfrm>
                  <a:off x="5733098" y="3259534"/>
                  <a:ext cx="2691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GB" sz="1200">
                      <a:solidFill>
                        <a:srgbClr val="0069F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6AE4AE-39C9-D4F2-F8CD-1FFB73E55C62}"/>
                  </a:ext>
                </a:extLst>
              </p:cNvPr>
              <p:cNvGrpSpPr/>
              <p:nvPr/>
            </p:nvGrpSpPr>
            <p:grpSpPr>
              <a:xfrm>
                <a:off x="5450696" y="2719782"/>
                <a:ext cx="269156" cy="276999"/>
                <a:chOff x="5733098" y="3259534"/>
                <a:chExt cx="269156" cy="276999"/>
              </a:xfrm>
            </p:grpSpPr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8E9CB955-690D-F920-EC3B-DD0BE2C677C6}"/>
                    </a:ext>
                  </a:extLst>
                </p:cNvPr>
                <p:cNvSpPr/>
                <p:nvPr/>
              </p:nvSpPr>
              <p:spPr>
                <a:xfrm flipV="1">
                  <a:off x="5800896" y="3298967"/>
                  <a:ext cx="133560" cy="17692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53A991F-2091-CCC3-AAF3-9C25A76D6742}"/>
                    </a:ext>
                  </a:extLst>
                </p:cNvPr>
                <p:cNvSpPr txBox="1"/>
                <p:nvPr/>
              </p:nvSpPr>
              <p:spPr>
                <a:xfrm>
                  <a:off x="5733098" y="3259534"/>
                  <a:ext cx="2691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GB" sz="1200">
                      <a:solidFill>
                        <a:srgbClr val="0069F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E85ADA9-2F0D-A9A1-22C1-0EE9FB370EE6}"/>
                </a:ext>
              </a:extLst>
            </p:cNvPr>
            <p:cNvGrpSpPr/>
            <p:nvPr/>
          </p:nvGrpSpPr>
          <p:grpSpPr>
            <a:xfrm>
              <a:off x="7289559" y="2241036"/>
              <a:ext cx="3889093" cy="1195171"/>
              <a:chOff x="7568642" y="2422621"/>
              <a:chExt cx="3889093" cy="119517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D46E60F-6628-2E57-FBF0-A99610EDCC0B}"/>
                  </a:ext>
                </a:extLst>
              </p:cNvPr>
              <p:cNvGrpSpPr/>
              <p:nvPr/>
            </p:nvGrpSpPr>
            <p:grpSpPr>
              <a:xfrm>
                <a:off x="7568642" y="2422621"/>
                <a:ext cx="3889093" cy="1195171"/>
                <a:chOff x="1434823" y="5449128"/>
                <a:chExt cx="4263755" cy="1349687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E518DE0-866B-285A-65DC-0274AEEF0DCF}"/>
                    </a:ext>
                  </a:extLst>
                </p:cNvPr>
                <p:cNvGrpSpPr/>
                <p:nvPr/>
              </p:nvGrpSpPr>
              <p:grpSpPr>
                <a:xfrm>
                  <a:off x="1434823" y="5449128"/>
                  <a:ext cx="842806" cy="1257300"/>
                  <a:chOff x="1434823" y="5449128"/>
                  <a:chExt cx="842806" cy="1257300"/>
                </a:xfrm>
              </p:grpSpPr>
              <p:pic>
                <p:nvPicPr>
                  <p:cNvPr id="66" name="Picture 65" descr="A close up of a letter&#10;&#10;Description automatically generated">
                    <a:extLst>
                      <a:ext uri="{FF2B5EF4-FFF2-40B4-BE49-F238E27FC236}">
                        <a16:creationId xmlns:a16="http://schemas.microsoft.com/office/drawing/2014/main" id="{435D9CDF-D572-9346-36A8-3299175050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434823" y="5449128"/>
                    <a:ext cx="774700" cy="1257300"/>
                  </a:xfrm>
                  <a:prstGeom prst="rect">
                    <a:avLst/>
                  </a:prstGeom>
                </p:spPr>
              </p:pic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30C7BF54-E834-C489-C43B-145D380C2338}"/>
                      </a:ext>
                    </a:extLst>
                  </p:cNvPr>
                  <p:cNvSpPr/>
                  <p:nvPr/>
                </p:nvSpPr>
                <p:spPr>
                  <a:xfrm flipH="1">
                    <a:off x="2137604" y="5449128"/>
                    <a:ext cx="140025" cy="4071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0FA9EE8D-0244-9F33-4F67-A1041D1212B2}"/>
                      </a:ext>
                    </a:extLst>
                  </p:cNvPr>
                  <p:cNvSpPr/>
                  <p:nvPr/>
                </p:nvSpPr>
                <p:spPr>
                  <a:xfrm flipH="1">
                    <a:off x="2117178" y="6077778"/>
                    <a:ext cx="140025" cy="4071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pic>
              <p:nvPicPr>
                <p:cNvPr id="65" name="Picture 64" descr="A group of black letters&#10;&#10;Description automatically generated">
                  <a:extLst>
                    <a:ext uri="{FF2B5EF4-FFF2-40B4-BE49-F238E27FC236}">
                      <a16:creationId xmlns:a16="http://schemas.microsoft.com/office/drawing/2014/main" id="{8B1B6D4D-2624-CE4F-91AC-3135482105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7178" y="5528815"/>
                  <a:ext cx="3581400" cy="1270000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838BDB8-3623-8B75-A219-4A3A3BECBE27}"/>
                  </a:ext>
                </a:extLst>
              </p:cNvPr>
              <p:cNvGrpSpPr/>
              <p:nvPr/>
            </p:nvGrpSpPr>
            <p:grpSpPr>
              <a:xfrm>
                <a:off x="8825206" y="2734645"/>
                <a:ext cx="269156" cy="276999"/>
                <a:chOff x="5733098" y="3259534"/>
                <a:chExt cx="269156" cy="276999"/>
              </a:xfrm>
            </p:grpSpPr>
            <p:sp>
              <p:nvSpPr>
                <p:cNvPr id="62" name="Rounded Rectangle 61">
                  <a:extLst>
                    <a:ext uri="{FF2B5EF4-FFF2-40B4-BE49-F238E27FC236}">
                      <a16:creationId xmlns:a16="http://schemas.microsoft.com/office/drawing/2014/main" id="{2C7FCB72-9135-28FF-86E6-D5A2B4186EC7}"/>
                    </a:ext>
                  </a:extLst>
                </p:cNvPr>
                <p:cNvSpPr/>
                <p:nvPr/>
              </p:nvSpPr>
              <p:spPr>
                <a:xfrm flipV="1">
                  <a:off x="5800896" y="3298967"/>
                  <a:ext cx="133560" cy="17692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7EE1B0E-6854-F952-1537-92036B227F07}"/>
                    </a:ext>
                  </a:extLst>
                </p:cNvPr>
                <p:cNvSpPr txBox="1"/>
                <p:nvPr/>
              </p:nvSpPr>
              <p:spPr>
                <a:xfrm>
                  <a:off x="5733098" y="3259534"/>
                  <a:ext cx="2691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GB" sz="1200">
                      <a:solidFill>
                        <a:srgbClr val="0069F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72DACA3-E69F-9277-7467-092AD17CF120}"/>
                  </a:ext>
                </a:extLst>
              </p:cNvPr>
              <p:cNvGrpSpPr/>
              <p:nvPr/>
            </p:nvGrpSpPr>
            <p:grpSpPr>
              <a:xfrm>
                <a:off x="9421457" y="2728203"/>
                <a:ext cx="269156" cy="276999"/>
                <a:chOff x="5733098" y="3259534"/>
                <a:chExt cx="269156" cy="276999"/>
              </a:xfrm>
            </p:grpSpPr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632529AB-F677-22C6-B22E-8E806FF4616D}"/>
                    </a:ext>
                  </a:extLst>
                </p:cNvPr>
                <p:cNvSpPr/>
                <p:nvPr/>
              </p:nvSpPr>
              <p:spPr>
                <a:xfrm flipV="1">
                  <a:off x="5800896" y="3298967"/>
                  <a:ext cx="133560" cy="17692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6319D20-EF96-3DEB-5A17-77E6554E8667}"/>
                    </a:ext>
                  </a:extLst>
                </p:cNvPr>
                <p:cNvSpPr txBox="1"/>
                <p:nvPr/>
              </p:nvSpPr>
              <p:spPr>
                <a:xfrm>
                  <a:off x="5733098" y="3259534"/>
                  <a:ext cx="2691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GB" sz="1200">
                      <a:solidFill>
                        <a:srgbClr val="0069F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8152BC6-8BF2-55BA-B513-5D9832B877A3}"/>
                  </a:ext>
                </a:extLst>
              </p:cNvPr>
              <p:cNvGrpSpPr/>
              <p:nvPr/>
            </p:nvGrpSpPr>
            <p:grpSpPr>
              <a:xfrm>
                <a:off x="9917351" y="2734644"/>
                <a:ext cx="269156" cy="276999"/>
                <a:chOff x="5733098" y="3259534"/>
                <a:chExt cx="269156" cy="276999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29D45BEB-A5F3-378F-BADF-D082BD38B9B7}"/>
                    </a:ext>
                  </a:extLst>
                </p:cNvPr>
                <p:cNvSpPr/>
                <p:nvPr/>
              </p:nvSpPr>
              <p:spPr>
                <a:xfrm flipV="1">
                  <a:off x="5800896" y="3298967"/>
                  <a:ext cx="133560" cy="17692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A3A7B85-A051-46F2-6F2D-5575B3262E26}"/>
                    </a:ext>
                  </a:extLst>
                </p:cNvPr>
                <p:cNvSpPr txBox="1"/>
                <p:nvPr/>
              </p:nvSpPr>
              <p:spPr>
                <a:xfrm>
                  <a:off x="5733098" y="3259534"/>
                  <a:ext cx="2691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GB" sz="1200">
                      <a:solidFill>
                        <a:srgbClr val="0069F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9F1797-0E82-A07D-87BF-2ACEDAAC48D7}"/>
                  </a:ext>
                </a:extLst>
              </p:cNvPr>
              <p:cNvGrpSpPr/>
              <p:nvPr/>
            </p:nvGrpSpPr>
            <p:grpSpPr>
              <a:xfrm>
                <a:off x="8825206" y="3308895"/>
                <a:ext cx="269156" cy="276999"/>
                <a:chOff x="5733098" y="3259534"/>
                <a:chExt cx="269156" cy="276999"/>
              </a:xfrm>
            </p:grpSpPr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5B5C6C7D-3B31-F7A8-9EDB-BB743C647816}"/>
                    </a:ext>
                  </a:extLst>
                </p:cNvPr>
                <p:cNvSpPr/>
                <p:nvPr/>
              </p:nvSpPr>
              <p:spPr>
                <a:xfrm flipV="1">
                  <a:off x="5800896" y="3298967"/>
                  <a:ext cx="133560" cy="17692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A2569B6-49A1-458B-7E4C-0A6B5AD249B9}"/>
                    </a:ext>
                  </a:extLst>
                </p:cNvPr>
                <p:cNvSpPr txBox="1"/>
                <p:nvPr/>
              </p:nvSpPr>
              <p:spPr>
                <a:xfrm>
                  <a:off x="5733098" y="3259534"/>
                  <a:ext cx="2691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GB" sz="1200">
                      <a:solidFill>
                        <a:srgbClr val="0069F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3C1BC8D1-9797-9EB8-8541-55C3490810BF}"/>
                  </a:ext>
                </a:extLst>
              </p:cNvPr>
              <p:cNvGrpSpPr/>
              <p:nvPr/>
            </p:nvGrpSpPr>
            <p:grpSpPr>
              <a:xfrm>
                <a:off x="9710178" y="3298967"/>
                <a:ext cx="269156" cy="276999"/>
                <a:chOff x="5733098" y="3259534"/>
                <a:chExt cx="269156" cy="276999"/>
              </a:xfrm>
            </p:grpSpPr>
            <p:sp>
              <p:nvSpPr>
                <p:cNvPr id="54" name="Rounded Rectangle 53">
                  <a:extLst>
                    <a:ext uri="{FF2B5EF4-FFF2-40B4-BE49-F238E27FC236}">
                      <a16:creationId xmlns:a16="http://schemas.microsoft.com/office/drawing/2014/main" id="{9230E6FC-2DC9-34B4-A35B-389E09D6FBE5}"/>
                    </a:ext>
                  </a:extLst>
                </p:cNvPr>
                <p:cNvSpPr/>
                <p:nvPr/>
              </p:nvSpPr>
              <p:spPr>
                <a:xfrm flipV="1">
                  <a:off x="5800896" y="3298967"/>
                  <a:ext cx="133560" cy="17692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E44D7FA-673E-2B8D-E4A2-59D3F73287E4}"/>
                    </a:ext>
                  </a:extLst>
                </p:cNvPr>
                <p:cNvSpPr txBox="1"/>
                <p:nvPr/>
              </p:nvSpPr>
              <p:spPr>
                <a:xfrm>
                  <a:off x="5733098" y="3259534"/>
                  <a:ext cx="2691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GB" sz="1200">
                      <a:solidFill>
                        <a:srgbClr val="0069F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A2753D9-AF64-D1B8-1BDE-F5932EB7A5AB}"/>
                  </a:ext>
                </a:extLst>
              </p:cNvPr>
              <p:cNvGrpSpPr/>
              <p:nvPr/>
            </p:nvGrpSpPr>
            <p:grpSpPr>
              <a:xfrm>
                <a:off x="10216626" y="3287617"/>
                <a:ext cx="269156" cy="276999"/>
                <a:chOff x="5733098" y="3259534"/>
                <a:chExt cx="269156" cy="276999"/>
              </a:xfrm>
            </p:grpSpPr>
            <p:sp>
              <p:nvSpPr>
                <p:cNvPr id="52" name="Rounded Rectangle 51">
                  <a:extLst>
                    <a:ext uri="{FF2B5EF4-FFF2-40B4-BE49-F238E27FC236}">
                      <a16:creationId xmlns:a16="http://schemas.microsoft.com/office/drawing/2014/main" id="{1FD47859-7AB4-2D19-AB07-6DF262579527}"/>
                    </a:ext>
                  </a:extLst>
                </p:cNvPr>
                <p:cNvSpPr/>
                <p:nvPr/>
              </p:nvSpPr>
              <p:spPr>
                <a:xfrm flipV="1">
                  <a:off x="5800896" y="3298967"/>
                  <a:ext cx="133560" cy="17692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37F8B88-D6C2-14A1-E1E2-74237ADEF102}"/>
                    </a:ext>
                  </a:extLst>
                </p:cNvPr>
                <p:cNvSpPr txBox="1"/>
                <p:nvPr/>
              </p:nvSpPr>
              <p:spPr>
                <a:xfrm>
                  <a:off x="5733098" y="3259534"/>
                  <a:ext cx="2691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GB" sz="1200">
                      <a:solidFill>
                        <a:srgbClr val="0069F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5D435C8-63D2-8713-0620-8F6FFC7C4874}"/>
                  </a:ext>
                </a:extLst>
              </p:cNvPr>
              <p:cNvSpPr/>
              <p:nvPr/>
            </p:nvSpPr>
            <p:spPr>
              <a:xfrm flipV="1">
                <a:off x="11189400" y="3259534"/>
                <a:ext cx="113556" cy="2423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536FDC-69B6-4565-7644-49DB6D026EE2}"/>
                  </a:ext>
                </a:extLst>
              </p:cNvPr>
              <p:cNvSpPr txBox="1"/>
              <p:nvPr/>
            </p:nvSpPr>
            <p:spPr>
              <a:xfrm>
                <a:off x="11102456" y="3276289"/>
                <a:ext cx="2691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200">
                    <a:solidFill>
                      <a:srgbClr val="0069F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FD4B2D88-6EF0-82BC-E484-B70D84A2AFB7}"/>
                  </a:ext>
                </a:extLst>
              </p:cNvPr>
              <p:cNvSpPr/>
              <p:nvPr/>
            </p:nvSpPr>
            <p:spPr>
              <a:xfrm flipV="1">
                <a:off x="10562110" y="2718371"/>
                <a:ext cx="127722" cy="2423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F2528DA-47C5-08DB-B759-D8D1B5BE72C2}"/>
                  </a:ext>
                </a:extLst>
              </p:cNvPr>
              <p:cNvSpPr txBox="1"/>
              <p:nvPr/>
            </p:nvSpPr>
            <p:spPr>
              <a:xfrm>
                <a:off x="10495314" y="2718323"/>
                <a:ext cx="2898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200">
                    <a:solidFill>
                      <a:srgbClr val="0069F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pic>
          <p:nvPicPr>
            <p:cNvPr id="69" name="Picture 68" descr="A close up of a number&#10;&#10;Description automatically generated">
              <a:extLst>
                <a:ext uri="{FF2B5EF4-FFF2-40B4-BE49-F238E27FC236}">
                  <a16:creationId xmlns:a16="http://schemas.microsoft.com/office/drawing/2014/main" id="{ACC14267-F26F-6518-4F3D-AF440A35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02389" y="3567209"/>
              <a:ext cx="269156" cy="416758"/>
            </a:xfrm>
            <a:prstGeom prst="rect">
              <a:avLst/>
            </a:prstGeom>
          </p:spPr>
        </p:pic>
        <p:pic>
          <p:nvPicPr>
            <p:cNvPr id="70" name="Picture 69" descr="A close up of a number&#10;&#10;Description automatically generated">
              <a:extLst>
                <a:ext uri="{FF2B5EF4-FFF2-40B4-BE49-F238E27FC236}">
                  <a16:creationId xmlns:a16="http://schemas.microsoft.com/office/drawing/2014/main" id="{04D4D43B-E1BD-32B7-EAA6-425B9AEA1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03839" y="4242093"/>
              <a:ext cx="269156" cy="416758"/>
            </a:xfrm>
            <a:prstGeom prst="rect">
              <a:avLst/>
            </a:prstGeom>
          </p:spPr>
        </p:pic>
        <p:pic>
          <p:nvPicPr>
            <p:cNvPr id="71" name="Picture 70" descr="A black and blue number&#10;&#10;Description automatically generated">
              <a:extLst>
                <a:ext uri="{FF2B5EF4-FFF2-40B4-BE49-F238E27FC236}">
                  <a16:creationId xmlns:a16="http://schemas.microsoft.com/office/drawing/2014/main" id="{04FACCB3-2C58-AED5-0AB8-821BD6A3C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2290" y="3634327"/>
              <a:ext cx="312741" cy="423120"/>
            </a:xfrm>
            <a:prstGeom prst="rect">
              <a:avLst/>
            </a:prstGeom>
          </p:spPr>
        </p:pic>
        <p:pic>
          <p:nvPicPr>
            <p:cNvPr id="72" name="Picture 71" descr="A black and blue number&#10;&#10;Description automatically generated">
              <a:extLst>
                <a:ext uri="{FF2B5EF4-FFF2-40B4-BE49-F238E27FC236}">
                  <a16:creationId xmlns:a16="http://schemas.microsoft.com/office/drawing/2014/main" id="{487360D4-E18D-48F5-D802-DCE075D88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83510" y="3657792"/>
              <a:ext cx="312741" cy="423120"/>
            </a:xfrm>
            <a:prstGeom prst="rect">
              <a:avLst/>
            </a:prstGeom>
          </p:spPr>
        </p:pic>
        <p:pic>
          <p:nvPicPr>
            <p:cNvPr id="73" name="Picture 72" descr="A black and blue number&#10;&#10;Description automatically generated">
              <a:extLst>
                <a:ext uri="{FF2B5EF4-FFF2-40B4-BE49-F238E27FC236}">
                  <a16:creationId xmlns:a16="http://schemas.microsoft.com/office/drawing/2014/main" id="{FC8CFD07-678B-7F9B-6BA4-7845F49E1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20086" y="4367917"/>
              <a:ext cx="312741" cy="423120"/>
            </a:xfrm>
            <a:prstGeom prst="rect">
              <a:avLst/>
            </a:prstGeom>
          </p:spPr>
        </p:pic>
        <p:pic>
          <p:nvPicPr>
            <p:cNvPr id="74" name="Picture 73" descr="A black and blue number&#10;&#10;Description automatically generated">
              <a:extLst>
                <a:ext uri="{FF2B5EF4-FFF2-40B4-BE49-F238E27FC236}">
                  <a16:creationId xmlns:a16="http://schemas.microsoft.com/office/drawing/2014/main" id="{34BCA2DD-CF4B-0F57-1E89-0902300BD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9569" y="4331005"/>
              <a:ext cx="312741" cy="423120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CEF5438-D823-B95D-12F5-C293AD4335A0}"/>
              </a:ext>
            </a:extLst>
          </p:cNvPr>
          <p:cNvGrpSpPr/>
          <p:nvPr/>
        </p:nvGrpSpPr>
        <p:grpSpPr>
          <a:xfrm>
            <a:off x="7127769" y="5132333"/>
            <a:ext cx="3210696" cy="1250128"/>
            <a:chOff x="7671233" y="5114316"/>
            <a:chExt cx="3210696" cy="1250128"/>
          </a:xfrm>
        </p:grpSpPr>
        <p:sp>
          <p:nvSpPr>
            <p:cNvPr id="82" name="Line 23">
              <a:extLst>
                <a:ext uri="{FF2B5EF4-FFF2-40B4-BE49-F238E27FC236}">
                  <a16:creationId xmlns:a16="http://schemas.microsoft.com/office/drawing/2014/main" id="{1A259DB7-97D7-6F58-C009-FE5C1B8EB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0415" y="5271975"/>
              <a:ext cx="851783" cy="519502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 Box 12">
              <a:extLst>
                <a:ext uri="{FF2B5EF4-FFF2-40B4-BE49-F238E27FC236}">
                  <a16:creationId xmlns:a16="http://schemas.microsoft.com/office/drawing/2014/main" id="{98A72718-40F1-72C1-893A-074065932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1233" y="5114316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cs typeface="Times New Roman" panose="02020603050405020304" pitchFamily="18" charset="0"/>
                </a:rPr>
                <a:t>b</a:t>
              </a:r>
              <a:endParaRPr lang="en-US" altLang="en-IT" sz="1800" i="1"/>
            </a:p>
          </p:txBody>
        </p:sp>
        <p:sp>
          <p:nvSpPr>
            <p:cNvPr id="84" name="Line 23">
              <a:extLst>
                <a:ext uri="{FF2B5EF4-FFF2-40B4-BE49-F238E27FC236}">
                  <a16:creationId xmlns:a16="http://schemas.microsoft.com/office/drawing/2014/main" id="{4638086D-6D51-D55E-3AB5-09CA4DD6E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7322" y="5271975"/>
              <a:ext cx="865107" cy="519502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Oval 25">
              <a:extLst>
                <a:ext uri="{FF2B5EF4-FFF2-40B4-BE49-F238E27FC236}">
                  <a16:creationId xmlns:a16="http://schemas.microsoft.com/office/drawing/2014/main" id="{87383391-DB66-367A-52AB-F8CBC68AC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1234" y="5474791"/>
              <a:ext cx="91729" cy="102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sp>
          <p:nvSpPr>
            <p:cNvPr id="86" name="Text Box 12">
              <a:extLst>
                <a:ext uri="{FF2B5EF4-FFF2-40B4-BE49-F238E27FC236}">
                  <a16:creationId xmlns:a16="http://schemas.microsoft.com/office/drawing/2014/main" id="{C4CE56E0-86A5-E580-619F-FA5767502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3015" y="5637677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cs typeface="Times New Roman" panose="02020603050405020304" pitchFamily="18" charset="0"/>
                </a:rPr>
                <a:t>s</a:t>
              </a:r>
              <a:endParaRPr lang="en-US" altLang="en-IT" sz="1800" i="1"/>
            </a:p>
          </p:txBody>
        </p:sp>
        <p:sp>
          <p:nvSpPr>
            <p:cNvPr id="87" name="Text Box 12">
              <a:extLst>
                <a:ext uri="{FF2B5EF4-FFF2-40B4-BE49-F238E27FC236}">
                  <a16:creationId xmlns:a16="http://schemas.microsoft.com/office/drawing/2014/main" id="{BB321B30-DCEA-E3C8-971B-CA0B32669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2828" y="5131725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cs typeface="Times New Roman" panose="02020603050405020304" pitchFamily="18" charset="0"/>
                </a:rPr>
                <a:t>b</a:t>
              </a:r>
              <a:endParaRPr lang="en-US" altLang="en-IT" sz="1800" i="1"/>
            </a:p>
          </p:txBody>
        </p:sp>
        <p:sp>
          <p:nvSpPr>
            <p:cNvPr id="88" name="Text Box 12">
              <a:extLst>
                <a:ext uri="{FF2B5EF4-FFF2-40B4-BE49-F238E27FC236}">
                  <a16:creationId xmlns:a16="http://schemas.microsoft.com/office/drawing/2014/main" id="{9555AF58-49F1-0930-D3A1-A75E1C22D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4610" y="5655086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cs typeface="Times New Roman" panose="02020603050405020304" pitchFamily="18" charset="0"/>
                </a:rPr>
                <a:t>s</a:t>
              </a:r>
              <a:endParaRPr lang="en-US" altLang="en-IT" sz="1800" i="1"/>
            </a:p>
          </p:txBody>
        </p:sp>
        <p:sp>
          <p:nvSpPr>
            <p:cNvPr id="89" name="Line 23">
              <a:extLst>
                <a:ext uri="{FF2B5EF4-FFF2-40B4-BE49-F238E27FC236}">
                  <a16:creationId xmlns:a16="http://schemas.microsoft.com/office/drawing/2014/main" id="{E91C4E33-2DBA-A7D0-A800-4C35C8990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90380" y="5288052"/>
              <a:ext cx="448880" cy="269910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Text Box 12">
              <a:extLst>
                <a:ext uri="{FF2B5EF4-FFF2-40B4-BE49-F238E27FC236}">
                  <a16:creationId xmlns:a16="http://schemas.microsoft.com/office/drawing/2014/main" id="{C5A94C6D-165F-0A28-F216-556BC0E13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1197" y="5130393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cs typeface="Times New Roman" panose="02020603050405020304" pitchFamily="18" charset="0"/>
                </a:rPr>
                <a:t>b</a:t>
              </a:r>
              <a:endParaRPr lang="en-US" altLang="en-IT" sz="1800" i="1"/>
            </a:p>
          </p:txBody>
        </p:sp>
        <p:sp>
          <p:nvSpPr>
            <p:cNvPr id="91" name="Line 23">
              <a:extLst>
                <a:ext uri="{FF2B5EF4-FFF2-40B4-BE49-F238E27FC236}">
                  <a16:creationId xmlns:a16="http://schemas.microsoft.com/office/drawing/2014/main" id="{77882E43-0A91-153A-0B68-51C9F7DDEE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72719" y="5569950"/>
              <a:ext cx="404175" cy="249592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 Box 12">
              <a:extLst>
                <a:ext uri="{FF2B5EF4-FFF2-40B4-BE49-F238E27FC236}">
                  <a16:creationId xmlns:a16="http://schemas.microsoft.com/office/drawing/2014/main" id="{DBC93B2E-F0D6-A22E-E45F-FCD72A208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2979" y="5653754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cs typeface="Times New Roman" panose="02020603050405020304" pitchFamily="18" charset="0"/>
                </a:rPr>
                <a:t>b</a:t>
              </a:r>
              <a:endParaRPr lang="en-US" altLang="en-IT" sz="1800" i="1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BC70654-D676-A0C1-C43B-50919B07C6FF}"/>
                </a:ext>
              </a:extLst>
            </p:cNvPr>
            <p:cNvSpPr/>
            <p:nvPr/>
          </p:nvSpPr>
          <p:spPr>
            <a:xfrm>
              <a:off x="9911954" y="5345621"/>
              <a:ext cx="477784" cy="377395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25">
              <a:extLst>
                <a:ext uri="{FF2B5EF4-FFF2-40B4-BE49-F238E27FC236}">
                  <a16:creationId xmlns:a16="http://schemas.microsoft.com/office/drawing/2014/main" id="{3C73D839-5550-2647-E64B-992EC81DB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1198" y="5490868"/>
              <a:ext cx="91729" cy="102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pic>
          <p:nvPicPr>
            <p:cNvPr id="95" name="Picture 94" descr="A green line with a white background&#10;&#10;Description automatically generated">
              <a:extLst>
                <a:ext uri="{FF2B5EF4-FFF2-40B4-BE49-F238E27FC236}">
                  <a16:creationId xmlns:a16="http://schemas.microsoft.com/office/drawing/2014/main" id="{A8F621C9-64D3-1295-16AE-D2030279D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94565" y="5454298"/>
              <a:ext cx="487364" cy="153328"/>
            </a:xfrm>
            <a:prstGeom prst="rect">
              <a:avLst/>
            </a:prstGeom>
          </p:spPr>
        </p:pic>
        <p:sp>
          <p:nvSpPr>
            <p:cNvPr id="96" name="Text Box 12">
              <a:extLst>
                <a:ext uri="{FF2B5EF4-FFF2-40B4-BE49-F238E27FC236}">
                  <a16:creationId xmlns:a16="http://schemas.microsoft.com/office/drawing/2014/main" id="{31889532-E3EC-3D71-1674-850948455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0676" y="5171669"/>
              <a:ext cx="155465" cy="228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solidFill>
                    <a:srgbClr val="00B050"/>
                  </a:solidFill>
                  <a:cs typeface="Times New Roman" panose="02020603050405020304" pitchFamily="18" charset="0"/>
                </a:rPr>
                <a:t>Z</a:t>
              </a:r>
              <a:endParaRPr lang="en-US" altLang="en-IT" sz="1800" i="1">
                <a:solidFill>
                  <a:srgbClr val="00B050"/>
                </a:solidFill>
              </a:endParaRPr>
            </a:p>
          </p:txBody>
        </p:sp>
        <p:sp>
          <p:nvSpPr>
            <p:cNvPr id="99" name="Text Box 12">
              <a:extLst>
                <a:ext uri="{FF2B5EF4-FFF2-40B4-BE49-F238E27FC236}">
                  <a16:creationId xmlns:a16="http://schemas.microsoft.com/office/drawing/2014/main" id="{DECBE352-7746-9F9D-88B0-ACA0A14B9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0583" y="6002816"/>
              <a:ext cx="558584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D</a:t>
              </a:r>
              <a:r>
                <a:rPr lang="en-US" altLang="en-IT" sz="2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m</a:t>
              </a:r>
              <a:r>
                <a:rPr lang="en-US" altLang="en-IT" sz="2000" baseline="-25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B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s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100" name="Text Box 12">
              <a:extLst>
                <a:ext uri="{FF2B5EF4-FFF2-40B4-BE49-F238E27FC236}">
                  <a16:creationId xmlns:a16="http://schemas.microsoft.com/office/drawing/2014/main" id="{F071FE5A-52CC-EEE4-5F33-B320A38B4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1954" y="6020778"/>
              <a:ext cx="928314" cy="320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Z → bb</a:t>
              </a:r>
              <a:r>
                <a:rPr lang="en-US" altLang="en-IT" sz="2000" dirty="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B66637C-2F91-110E-263B-12A30DCCFBB0}"/>
              </a:ext>
            </a:extLst>
          </p:cNvPr>
          <p:cNvCxnSpPr/>
          <p:nvPr/>
        </p:nvCxnSpPr>
        <p:spPr>
          <a:xfrm>
            <a:off x="3490816" y="4642607"/>
            <a:ext cx="0" cy="253677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CAF796C-4778-D618-E432-ED327DC77E61}"/>
              </a:ext>
            </a:extLst>
          </p:cNvPr>
          <p:cNvCxnSpPr/>
          <p:nvPr/>
        </p:nvCxnSpPr>
        <p:spPr>
          <a:xfrm>
            <a:off x="9110993" y="4738127"/>
            <a:ext cx="0" cy="253677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C877F3B-BBA7-295F-0370-E9C8525B7E78}"/>
              </a:ext>
            </a:extLst>
          </p:cNvPr>
          <p:cNvGrpSpPr/>
          <p:nvPr/>
        </p:nvGrpSpPr>
        <p:grpSpPr>
          <a:xfrm>
            <a:off x="1794316" y="4984755"/>
            <a:ext cx="2780162" cy="1318444"/>
            <a:chOff x="2159621" y="4983438"/>
            <a:chExt cx="2780162" cy="131844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4ABC21D-9CF8-DC79-9B12-F7076C380701}"/>
                </a:ext>
              </a:extLst>
            </p:cNvPr>
            <p:cNvSpPr txBox="1"/>
            <p:nvPr/>
          </p:nvSpPr>
          <p:spPr>
            <a:xfrm>
              <a:off x="2980537" y="5031855"/>
              <a:ext cx="2272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IT" sz="1800">
                  <a:solidFill>
                    <a:srgbClr val="FF0000"/>
                  </a:solidFill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altLang="en-IT" sz="1800">
                  <a:solidFill>
                    <a:srgbClr val="7030A0"/>
                  </a:solidFill>
                  <a:latin typeface="Symbol" pitchFamily="2" charset="2"/>
                </a:rPr>
                <a:t> </a:t>
              </a:r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5598FE2-B385-6A46-F1A1-82E5AA56F4EC}"/>
                </a:ext>
              </a:extLst>
            </p:cNvPr>
            <p:cNvSpPr txBox="1"/>
            <p:nvPr/>
          </p:nvSpPr>
          <p:spPr>
            <a:xfrm>
              <a:off x="2974886" y="5536742"/>
              <a:ext cx="2272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IT" sz="1800">
                  <a:solidFill>
                    <a:srgbClr val="FF0000"/>
                  </a:solidFill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altLang="en-IT" sz="1800">
                  <a:solidFill>
                    <a:srgbClr val="7030A0"/>
                  </a:solidFill>
                  <a:latin typeface="Symbol" pitchFamily="2" charset="2"/>
                </a:rPr>
                <a:t> </a:t>
              </a:r>
              <a:endParaRPr lang="en-GB"/>
            </a:p>
          </p:txBody>
        </p:sp>
        <p:pic>
          <p:nvPicPr>
            <p:cNvPr id="77" name="Picture 76" descr="A green line with a white background&#10;&#10;Description automatically generated">
              <a:extLst>
                <a:ext uri="{FF2B5EF4-FFF2-40B4-BE49-F238E27FC236}">
                  <a16:creationId xmlns:a16="http://schemas.microsoft.com/office/drawing/2014/main" id="{4209B2DA-D368-0BE1-5478-D162BB5CB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73034" y="5423836"/>
              <a:ext cx="487364" cy="153328"/>
            </a:xfrm>
            <a:prstGeom prst="rect">
              <a:avLst/>
            </a:prstGeom>
          </p:spPr>
        </p:pic>
        <p:sp>
          <p:nvSpPr>
            <p:cNvPr id="78" name="Text Box 12">
              <a:extLst>
                <a:ext uri="{FF2B5EF4-FFF2-40B4-BE49-F238E27FC236}">
                  <a16:creationId xmlns:a16="http://schemas.microsoft.com/office/drawing/2014/main" id="{25CDDA6E-E033-4D39-A99A-7A5FC083D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985" y="5137013"/>
              <a:ext cx="185774" cy="228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solidFill>
                    <a:srgbClr val="00B050"/>
                  </a:solidFill>
                  <a:cs typeface="Times New Roman" panose="02020603050405020304" pitchFamily="18" charset="0"/>
                </a:rPr>
                <a:t>Z</a:t>
              </a:r>
              <a:endParaRPr lang="en-US" altLang="en-IT" sz="1800" i="1">
                <a:solidFill>
                  <a:srgbClr val="00B05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40C0423-7A8C-48D6-1D22-7482510887B9}"/>
                </a:ext>
              </a:extLst>
            </p:cNvPr>
            <p:cNvSpPr txBox="1"/>
            <p:nvPr/>
          </p:nvSpPr>
          <p:spPr>
            <a:xfrm>
              <a:off x="4464586" y="4983438"/>
              <a:ext cx="3484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IT" sz="1800">
                  <a:solidFill>
                    <a:srgbClr val="FF0000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1800">
                  <a:solidFill>
                    <a:srgbClr val="7030A0"/>
                  </a:solidFill>
                  <a:latin typeface="Symbol" pitchFamily="2" charset="2"/>
                </a:rPr>
                <a:t> </a:t>
              </a:r>
              <a:endParaRPr lang="en-GB"/>
            </a:p>
          </p:txBody>
        </p:sp>
        <p:pic>
          <p:nvPicPr>
            <p:cNvPr id="80" name="Picture 79" descr="A green line with a white background&#10;&#10;Description automatically generated">
              <a:extLst>
                <a:ext uri="{FF2B5EF4-FFF2-40B4-BE49-F238E27FC236}">
                  <a16:creationId xmlns:a16="http://schemas.microsoft.com/office/drawing/2014/main" id="{77FDFD06-4766-2EDC-FA27-EF2B66BE1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02927" y="5429849"/>
              <a:ext cx="487364" cy="153328"/>
            </a:xfrm>
            <a:prstGeom prst="rect">
              <a:avLst/>
            </a:prstGeom>
          </p:spPr>
        </p:pic>
        <p:sp>
          <p:nvSpPr>
            <p:cNvPr id="81" name="Text Box 12">
              <a:extLst>
                <a:ext uri="{FF2B5EF4-FFF2-40B4-BE49-F238E27FC236}">
                  <a16:creationId xmlns:a16="http://schemas.microsoft.com/office/drawing/2014/main" id="{D0C92BE1-B7CA-D899-2591-75BC00755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878" y="5143026"/>
              <a:ext cx="185774" cy="228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solidFill>
                    <a:srgbClr val="00B050"/>
                  </a:solidFill>
                  <a:cs typeface="Times New Roman" panose="02020603050405020304" pitchFamily="18" charset="0"/>
                </a:rPr>
                <a:t>W</a:t>
              </a:r>
              <a:endParaRPr lang="en-US" altLang="en-IT" sz="1800" i="1">
                <a:solidFill>
                  <a:srgbClr val="00B050"/>
                </a:solidFill>
              </a:endParaRPr>
            </a:p>
          </p:txBody>
        </p:sp>
        <p:sp>
          <p:nvSpPr>
            <p:cNvPr id="97" name="Text Box 12">
              <a:extLst>
                <a:ext uri="{FF2B5EF4-FFF2-40B4-BE49-F238E27FC236}">
                  <a16:creationId xmlns:a16="http://schemas.microsoft.com/office/drawing/2014/main" id="{E3BE8EDB-E5DB-4CA8-6103-621F32C0A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621" y="5940254"/>
              <a:ext cx="1238024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>
                  <a:solidFill>
                    <a:schemeClr val="tx1"/>
                  </a:solidFill>
                  <a:cs typeface="Times New Roman" panose="02020603050405020304" pitchFamily="18" charset="0"/>
                </a:rPr>
                <a:t>Z → 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nn</a:t>
              </a:r>
              <a:r>
                <a:rPr lang="en-US" altLang="en-IT" sz="200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98" name="Text Box 12">
              <a:extLst>
                <a:ext uri="{FF2B5EF4-FFF2-40B4-BE49-F238E27FC236}">
                  <a16:creationId xmlns:a16="http://schemas.microsoft.com/office/drawing/2014/main" id="{52AB9F0A-8C19-6CA5-5207-854ADDDEA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1759" y="5938557"/>
              <a:ext cx="1238024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>
                  <a:solidFill>
                    <a:schemeClr val="tx1"/>
                  </a:solidFill>
                  <a:cs typeface="Times New Roman" panose="02020603050405020304" pitchFamily="18" charset="0"/>
                </a:rPr>
                <a:t> → </a:t>
              </a:r>
              <a:r>
                <a:rPr lang="en-US" altLang="en-IT" sz="2000" i="1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nn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103" name="Line 23">
              <a:extLst>
                <a:ext uri="{FF2B5EF4-FFF2-40B4-BE49-F238E27FC236}">
                  <a16:creationId xmlns:a16="http://schemas.microsoft.com/office/drawing/2014/main" id="{7BD81ED9-CBEE-57A9-B988-C4765EE81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615" y="5464404"/>
              <a:ext cx="402608" cy="283978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Line 24">
              <a:extLst>
                <a:ext uri="{FF2B5EF4-FFF2-40B4-BE49-F238E27FC236}">
                  <a16:creationId xmlns:a16="http://schemas.microsoft.com/office/drawing/2014/main" id="{2B1BEA72-D728-CD42-CFD7-7780695B1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7845" y="5216521"/>
              <a:ext cx="388479" cy="297197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Oval 25">
              <a:extLst>
                <a:ext uri="{FF2B5EF4-FFF2-40B4-BE49-F238E27FC236}">
                  <a16:creationId xmlns:a16="http://schemas.microsoft.com/office/drawing/2014/main" id="{71033B9C-B29A-C0BE-5660-B59D19217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578" y="5433171"/>
              <a:ext cx="91729" cy="102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838A6A7-2AB5-B8B4-6E97-426286ABDCFC}"/>
                </a:ext>
              </a:extLst>
            </p:cNvPr>
            <p:cNvSpPr txBox="1"/>
            <p:nvPr/>
          </p:nvSpPr>
          <p:spPr>
            <a:xfrm>
              <a:off x="4463150" y="5544797"/>
              <a:ext cx="2272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IT" sz="1800">
                  <a:solidFill>
                    <a:srgbClr val="FF0000"/>
                  </a:solidFill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altLang="en-IT" sz="1800">
                  <a:solidFill>
                    <a:srgbClr val="7030A0"/>
                  </a:solidFill>
                  <a:latin typeface="Symbol" pitchFamily="2" charset="2"/>
                </a:rPr>
                <a:t> </a:t>
              </a:r>
              <a:endParaRPr lang="en-GB"/>
            </a:p>
          </p:txBody>
        </p:sp>
        <p:sp>
          <p:nvSpPr>
            <p:cNvPr id="107" name="Line 23">
              <a:extLst>
                <a:ext uri="{FF2B5EF4-FFF2-40B4-BE49-F238E27FC236}">
                  <a16:creationId xmlns:a16="http://schemas.microsoft.com/office/drawing/2014/main" id="{4F4B6308-5CE2-C2B6-CAD2-4F85BF8FE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879" y="5472459"/>
              <a:ext cx="402608" cy="283978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Line 24">
              <a:extLst>
                <a:ext uri="{FF2B5EF4-FFF2-40B4-BE49-F238E27FC236}">
                  <a16:creationId xmlns:a16="http://schemas.microsoft.com/office/drawing/2014/main" id="{34B11B27-AA19-EF42-9501-890E569BA5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6109" y="5224576"/>
              <a:ext cx="388479" cy="297197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Oval 25">
              <a:extLst>
                <a:ext uri="{FF2B5EF4-FFF2-40B4-BE49-F238E27FC236}">
                  <a16:creationId xmlns:a16="http://schemas.microsoft.com/office/drawing/2014/main" id="{61CBD883-8873-2154-B79E-B7FF19A70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842" y="5441226"/>
              <a:ext cx="91729" cy="1024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</p:grpSp>
      <p:sp>
        <p:nvSpPr>
          <p:cNvPr id="113" name="Text Box 12">
            <a:extLst>
              <a:ext uri="{FF2B5EF4-FFF2-40B4-BE49-F238E27FC236}">
                <a16:creationId xmlns:a16="http://schemas.microsoft.com/office/drawing/2014/main" id="{343D7AE1-AB9B-E320-AE32-A62E3DF39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740" y="5943954"/>
            <a:ext cx="1238024" cy="36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+  …	</a:t>
            </a:r>
            <a:endParaRPr lang="en-US" altLang="en-IT" sz="2000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4" name="Text Box 12">
            <a:extLst>
              <a:ext uri="{FF2B5EF4-FFF2-40B4-BE49-F238E27FC236}">
                <a16:creationId xmlns:a16="http://schemas.microsoft.com/office/drawing/2014/main" id="{BA9BE1D1-7890-72A7-1B11-E42942C65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7043" y="6020833"/>
            <a:ext cx="1238024" cy="36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dirty="0">
                <a:solidFill>
                  <a:schemeClr val="tx1"/>
                </a:solidFill>
                <a:cs typeface="Times New Roman" panose="02020603050405020304" pitchFamily="18" charset="0"/>
              </a:rPr>
              <a:t>+  …	</a:t>
            </a:r>
            <a:endParaRPr lang="en-US" altLang="en-IT" sz="2000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3" grpId="0"/>
      <p:bldP spid="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B22F24-76AD-CA46-4951-517F266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72" y="1462248"/>
            <a:ext cx="4711248" cy="2821675"/>
          </a:xfrm>
        </p:spPr>
        <p:txBody>
          <a:bodyPr>
            <a:normAutofit/>
          </a:bodyPr>
          <a:lstStyle/>
          <a:p>
            <a:r>
              <a:rPr lang="en-GB"/>
              <a:t>Part I.</a:t>
            </a:r>
            <a:br>
              <a:rPr lang="en-GB"/>
            </a:br>
            <a:br>
              <a:rPr lang="en-GB"/>
            </a:br>
            <a:r>
              <a:rPr lang="en-GB" u="sng"/>
              <a:t>The open questions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3D1DDC1-FF2A-6B2B-85EA-423321C2C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3</a:t>
            </a:fld>
            <a:endParaRPr lang="en-US" sz="140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204CDE8-0555-0147-EF8D-4ED3E3449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40CADEDC-A082-773E-7674-2C932DBD0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20" y="1462248"/>
            <a:ext cx="3424507" cy="348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066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FFA3D7D3-1CA2-24E4-875C-094AF42F4F45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" y="1440000"/>
            <a:ext cx="10260000" cy="4860000"/>
          </a:xfrm>
          <a:prstGeom prst="rect">
            <a:avLst/>
          </a:prstGeom>
        </p:spPr>
      </p:pic>
      <p:sp>
        <p:nvSpPr>
          <p:cNvPr id="50" name="Content Placeholder 1">
            <a:extLst>
              <a:ext uri="{FF2B5EF4-FFF2-40B4-BE49-F238E27FC236}">
                <a16:creationId xmlns:a16="http://schemas.microsoft.com/office/drawing/2014/main" id="{EC4DF5E5-7AB8-AB43-392B-58907999242B}"/>
              </a:ext>
            </a:extLst>
          </p:cNvPr>
          <p:cNvSpPr txBox="1">
            <a:spLocks/>
          </p:cNvSpPr>
          <p:nvPr/>
        </p:nvSpPr>
        <p:spPr bwMode="auto">
          <a:xfrm>
            <a:off x="133399" y="722104"/>
            <a:ext cx="10594918" cy="47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GB" altLang="en-IT" sz="2400">
                <a:solidFill>
                  <a:schemeClr val="tx1"/>
                </a:solidFill>
              </a:rPr>
              <a:t>Analysis of all the </a:t>
            </a:r>
            <a:r>
              <a:rPr lang="en-GB" sz="2400" kern="0">
                <a:solidFill>
                  <a:srgbClr val="00B050"/>
                </a:solidFill>
              </a:rPr>
              <a:t>contact interactions involving </a:t>
            </a:r>
            <a:r>
              <a:rPr lang="en-GB" altLang="en-IT" sz="2400">
                <a:solidFill>
                  <a:srgbClr val="00B050"/>
                </a:solidFill>
              </a:rPr>
              <a:t>3</a:t>
            </a:r>
            <a:r>
              <a:rPr lang="en-GB" altLang="en-IT" sz="2400" baseline="30000">
                <a:solidFill>
                  <a:srgbClr val="00B050"/>
                </a:solidFill>
              </a:rPr>
              <a:t>rd</a:t>
            </a:r>
            <a:r>
              <a:rPr lang="en-GB" altLang="en-IT" sz="2400">
                <a:solidFill>
                  <a:srgbClr val="00B050"/>
                </a:solidFill>
              </a:rPr>
              <a:t> gen. quarks and lepton doublets</a:t>
            </a:r>
            <a:r>
              <a:rPr lang="en-GB" altLang="en-IT" sz="2400">
                <a:solidFill>
                  <a:schemeClr val="tx1"/>
                </a:solidFill>
              </a:rPr>
              <a:t>:</a:t>
            </a:r>
            <a:endParaRPr lang="en-GB" sz="2400" kern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982199-D049-F10F-A064-094ACBC3530F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Bounds on effective scales in motivated setup (</a:t>
            </a:r>
            <a:r>
              <a:rPr lang="en-GB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low-scale NP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907F5-3FDA-3E6C-6195-9EC5F806E1B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BC096A3-CD90-59B3-705C-14B652E71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5755DAB-64D0-D6FD-F0FB-104FA730F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30</a:t>
            </a:fld>
            <a:endParaRPr lang="en-US" sz="1400"/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17F5EEA-621F-87A6-31B3-F3BA170C7ADA}"/>
              </a:ext>
            </a:extLst>
          </p:cNvPr>
          <p:cNvCxnSpPr>
            <a:cxnSpLocks/>
          </p:cNvCxnSpPr>
          <p:nvPr/>
        </p:nvCxnSpPr>
        <p:spPr>
          <a:xfrm flipV="1">
            <a:off x="3651048" y="2546884"/>
            <a:ext cx="0" cy="34634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A37D520-C56A-F50E-A7B8-CE760317D621}"/>
              </a:ext>
            </a:extLst>
          </p:cNvPr>
          <p:cNvCxnSpPr>
            <a:cxnSpLocks/>
          </p:cNvCxnSpPr>
          <p:nvPr/>
        </p:nvCxnSpPr>
        <p:spPr>
          <a:xfrm flipV="1">
            <a:off x="5627032" y="2539863"/>
            <a:ext cx="0" cy="3474867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DD3B605-B810-368C-83CD-504638662702}"/>
              </a:ext>
            </a:extLst>
          </p:cNvPr>
          <p:cNvCxnSpPr>
            <a:cxnSpLocks/>
          </p:cNvCxnSpPr>
          <p:nvPr/>
        </p:nvCxnSpPr>
        <p:spPr>
          <a:xfrm flipV="1">
            <a:off x="7634479" y="2539863"/>
            <a:ext cx="0" cy="34634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E26B5921-8B74-8C0B-BA75-DAFB56167451}"/>
              </a:ext>
            </a:extLst>
          </p:cNvPr>
          <p:cNvCxnSpPr>
            <a:cxnSpLocks/>
          </p:cNvCxnSpPr>
          <p:nvPr/>
        </p:nvCxnSpPr>
        <p:spPr>
          <a:xfrm flipV="1">
            <a:off x="9702838" y="2553533"/>
            <a:ext cx="0" cy="34634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3C9206E-C155-C006-A74C-EAB17D72DCD3}"/>
              </a:ext>
            </a:extLst>
          </p:cNvPr>
          <p:cNvGrpSpPr/>
          <p:nvPr/>
        </p:nvGrpSpPr>
        <p:grpSpPr>
          <a:xfrm>
            <a:off x="7954907" y="2310716"/>
            <a:ext cx="1553258" cy="1196552"/>
            <a:chOff x="7923911" y="2512190"/>
            <a:chExt cx="1553258" cy="1196552"/>
          </a:xfrm>
        </p:grpSpPr>
        <p:sp>
          <p:nvSpPr>
            <p:cNvPr id="168" name="Line 23">
              <a:extLst>
                <a:ext uri="{FF2B5EF4-FFF2-40B4-BE49-F238E27FC236}">
                  <a16:creationId xmlns:a16="http://schemas.microsoft.com/office/drawing/2014/main" id="{556CE26A-2210-5DD2-7C31-E67B062DF9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3346" y="2739565"/>
              <a:ext cx="389385" cy="297427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Line 23">
              <a:extLst>
                <a:ext uri="{FF2B5EF4-FFF2-40B4-BE49-F238E27FC236}">
                  <a16:creationId xmlns:a16="http://schemas.microsoft.com/office/drawing/2014/main" id="{882D808E-2245-28C4-5C03-2EDAA70F3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53346" y="3079948"/>
              <a:ext cx="400894" cy="311957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Line 23">
              <a:extLst>
                <a:ext uri="{FF2B5EF4-FFF2-40B4-BE49-F238E27FC236}">
                  <a16:creationId xmlns:a16="http://schemas.microsoft.com/office/drawing/2014/main" id="{CEACB19C-6084-610A-C70E-7609404B3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99032" y="2739565"/>
              <a:ext cx="350041" cy="297427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Line 23">
              <a:extLst>
                <a:ext uri="{FF2B5EF4-FFF2-40B4-BE49-F238E27FC236}">
                  <a16:creationId xmlns:a16="http://schemas.microsoft.com/office/drawing/2014/main" id="{809D10C8-35D2-550A-12DA-4F91E72D8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7628" y="3084897"/>
              <a:ext cx="400892" cy="338944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Oval 25">
              <a:extLst>
                <a:ext uri="{FF2B5EF4-FFF2-40B4-BE49-F238E27FC236}">
                  <a16:creationId xmlns:a16="http://schemas.microsoft.com/office/drawing/2014/main" id="{FC666D83-1266-5CAF-CA46-DD0B1A6B1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3092" y="2991736"/>
              <a:ext cx="132900" cy="15321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sp>
          <p:nvSpPr>
            <p:cNvPr id="173" name="Text Box 12">
              <a:extLst>
                <a:ext uri="{FF2B5EF4-FFF2-40B4-BE49-F238E27FC236}">
                  <a16:creationId xmlns:a16="http://schemas.microsoft.com/office/drawing/2014/main" id="{6710048B-52AD-5CA5-6063-316A28FD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303" y="2512190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>
                  <a:cs typeface="Times New Roman" panose="02020603050405020304" pitchFamily="18" charset="0"/>
                </a:rPr>
                <a:t>q</a:t>
              </a:r>
              <a:r>
                <a:rPr lang="en-US" altLang="en-IT" sz="1800" baseline="-25000">
                  <a:cs typeface="Times New Roman" panose="02020603050405020304" pitchFamily="18" charset="0"/>
                </a:rPr>
                <a:t>3</a:t>
              </a:r>
              <a:endParaRPr lang="en-US" altLang="en-IT" sz="1800" baseline="-25000"/>
            </a:p>
          </p:txBody>
        </p:sp>
        <p:pic>
          <p:nvPicPr>
            <p:cNvPr id="174" name="Picture 173" descr="A black and blue number&#10;&#10;Description automatically generated">
              <a:extLst>
                <a:ext uri="{FF2B5EF4-FFF2-40B4-BE49-F238E27FC236}">
                  <a16:creationId xmlns:a16="http://schemas.microsoft.com/office/drawing/2014/main" id="{27805A1B-6328-24DC-4340-A3116C31A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6632" y="2552032"/>
              <a:ext cx="312741" cy="423120"/>
            </a:xfrm>
            <a:prstGeom prst="rect">
              <a:avLst/>
            </a:prstGeom>
          </p:spPr>
        </p:pic>
        <p:pic>
          <p:nvPicPr>
            <p:cNvPr id="175" name="Picture 174" descr="A black and blue number&#10;&#10;Description automatically generated">
              <a:extLst>
                <a:ext uri="{FF2B5EF4-FFF2-40B4-BE49-F238E27FC236}">
                  <a16:creationId xmlns:a16="http://schemas.microsoft.com/office/drawing/2014/main" id="{B57BAC51-AC54-9B0F-EF33-AC0F7E033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7852" y="2575497"/>
              <a:ext cx="312741" cy="423120"/>
            </a:xfrm>
            <a:prstGeom prst="rect">
              <a:avLst/>
            </a:prstGeom>
          </p:spPr>
        </p:pic>
        <p:pic>
          <p:nvPicPr>
            <p:cNvPr id="176" name="Picture 175" descr="A black and blue number&#10;&#10;Description automatically generated">
              <a:extLst>
                <a:ext uri="{FF2B5EF4-FFF2-40B4-BE49-F238E27FC236}">
                  <a16:creationId xmlns:a16="http://schemas.microsoft.com/office/drawing/2014/main" id="{99477E94-7789-6302-67B3-88F23A52D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64428" y="3285622"/>
              <a:ext cx="312741" cy="423120"/>
            </a:xfrm>
            <a:prstGeom prst="rect">
              <a:avLst/>
            </a:prstGeom>
          </p:spPr>
        </p:pic>
        <p:pic>
          <p:nvPicPr>
            <p:cNvPr id="177" name="Picture 176" descr="A black and blue number&#10;&#10;Description automatically generated">
              <a:extLst>
                <a:ext uri="{FF2B5EF4-FFF2-40B4-BE49-F238E27FC236}">
                  <a16:creationId xmlns:a16="http://schemas.microsoft.com/office/drawing/2014/main" id="{C1B7BC93-5D97-8CCB-66A5-D0936492D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3911" y="3248710"/>
              <a:ext cx="312741" cy="423120"/>
            </a:xfrm>
            <a:prstGeom prst="rect">
              <a:avLst/>
            </a:prstGeom>
          </p:spPr>
        </p:pic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4368736-0D8A-EE08-7DB7-ADD02C2BB24A}"/>
              </a:ext>
            </a:extLst>
          </p:cNvPr>
          <p:cNvGrpSpPr/>
          <p:nvPr/>
        </p:nvGrpSpPr>
        <p:grpSpPr>
          <a:xfrm>
            <a:off x="3840517" y="2308219"/>
            <a:ext cx="1565166" cy="1159640"/>
            <a:chOff x="3809521" y="2509693"/>
            <a:chExt cx="1565166" cy="1159640"/>
          </a:xfrm>
        </p:grpSpPr>
        <p:sp>
          <p:nvSpPr>
            <p:cNvPr id="179" name="Line 23">
              <a:extLst>
                <a:ext uri="{FF2B5EF4-FFF2-40B4-BE49-F238E27FC236}">
                  <a16:creationId xmlns:a16="http://schemas.microsoft.com/office/drawing/2014/main" id="{1A593EFC-196A-01CE-245A-7E920C465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9075" y="3051956"/>
              <a:ext cx="430395" cy="3797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Text Box 12">
              <a:extLst>
                <a:ext uri="{FF2B5EF4-FFF2-40B4-BE49-F238E27FC236}">
                  <a16:creationId xmlns:a16="http://schemas.microsoft.com/office/drawing/2014/main" id="{7EFEE301-51C1-61AD-B435-FB20068DB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1630" y="3295153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cs typeface="Times New Roman" panose="02020603050405020304" pitchFamily="18" charset="0"/>
                </a:rPr>
                <a:t>H</a:t>
              </a:r>
              <a:endParaRPr lang="en-US" altLang="en-IT" sz="1800" i="1"/>
            </a:p>
          </p:txBody>
        </p:sp>
        <p:sp>
          <p:nvSpPr>
            <p:cNvPr id="181" name="Line 23">
              <a:extLst>
                <a:ext uri="{FF2B5EF4-FFF2-40B4-BE49-F238E27FC236}">
                  <a16:creationId xmlns:a16="http://schemas.microsoft.com/office/drawing/2014/main" id="{9AF9E3CF-654B-34E4-8B9A-B7E9F13AEF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9075" y="2737330"/>
              <a:ext cx="430830" cy="3420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Text Box 12">
              <a:extLst>
                <a:ext uri="{FF2B5EF4-FFF2-40B4-BE49-F238E27FC236}">
                  <a16:creationId xmlns:a16="http://schemas.microsoft.com/office/drawing/2014/main" id="{65A88186-D570-43B6-EF0E-96026DB3F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531" y="2583481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cs typeface="Times New Roman" panose="02020603050405020304" pitchFamily="18" charset="0"/>
                </a:rPr>
                <a:t>H</a:t>
              </a:r>
              <a:endParaRPr lang="en-US" altLang="en-IT" sz="1800" i="1"/>
            </a:p>
          </p:txBody>
        </p:sp>
        <p:sp>
          <p:nvSpPr>
            <p:cNvPr id="183" name="Line 23">
              <a:extLst>
                <a:ext uri="{FF2B5EF4-FFF2-40B4-BE49-F238E27FC236}">
                  <a16:creationId xmlns:a16="http://schemas.microsoft.com/office/drawing/2014/main" id="{A10458F1-D02E-332F-A07A-303159101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8956" y="2737068"/>
              <a:ext cx="389385" cy="297427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Line 23">
              <a:extLst>
                <a:ext uri="{FF2B5EF4-FFF2-40B4-BE49-F238E27FC236}">
                  <a16:creationId xmlns:a16="http://schemas.microsoft.com/office/drawing/2014/main" id="{C0B60DCA-6ADA-E56E-B13D-337E29BEC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38956" y="3077451"/>
              <a:ext cx="400894" cy="311957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Text Box 12">
              <a:extLst>
                <a:ext uri="{FF2B5EF4-FFF2-40B4-BE49-F238E27FC236}">
                  <a16:creationId xmlns:a16="http://schemas.microsoft.com/office/drawing/2014/main" id="{965C3C5D-02BE-72A7-40C9-A0B6E3CE2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3913" y="2509693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>
                  <a:cs typeface="Times New Roman" panose="02020603050405020304" pitchFamily="18" charset="0"/>
                </a:rPr>
                <a:t>q</a:t>
              </a:r>
              <a:r>
                <a:rPr lang="en-US" altLang="en-IT" sz="1800" baseline="-25000">
                  <a:cs typeface="Times New Roman" panose="02020603050405020304" pitchFamily="18" charset="0"/>
                </a:rPr>
                <a:t>3</a:t>
              </a:r>
              <a:endParaRPr lang="en-US" altLang="en-IT" sz="1800" baseline="-25000"/>
            </a:p>
          </p:txBody>
        </p:sp>
        <p:pic>
          <p:nvPicPr>
            <p:cNvPr id="186" name="Picture 185" descr="A black and blue number&#10;&#10;Description automatically generated">
              <a:extLst>
                <a:ext uri="{FF2B5EF4-FFF2-40B4-BE49-F238E27FC236}">
                  <a16:creationId xmlns:a16="http://schemas.microsoft.com/office/drawing/2014/main" id="{5D6E50EA-7770-D1FD-81BD-3E3D32F15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2242" y="2549535"/>
              <a:ext cx="312741" cy="423120"/>
            </a:xfrm>
            <a:prstGeom prst="rect">
              <a:avLst/>
            </a:prstGeom>
          </p:spPr>
        </p:pic>
        <p:pic>
          <p:nvPicPr>
            <p:cNvPr id="187" name="Picture 186" descr="A black and blue number&#10;&#10;Description automatically generated">
              <a:extLst>
                <a:ext uri="{FF2B5EF4-FFF2-40B4-BE49-F238E27FC236}">
                  <a16:creationId xmlns:a16="http://schemas.microsoft.com/office/drawing/2014/main" id="{229D55D1-8819-D881-6E73-3C9FD2454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9521" y="3246213"/>
              <a:ext cx="312741" cy="423120"/>
            </a:xfrm>
            <a:prstGeom prst="rect">
              <a:avLst/>
            </a:prstGeom>
          </p:spPr>
        </p:pic>
        <p:sp>
          <p:nvSpPr>
            <p:cNvPr id="188" name="Oval 25">
              <a:extLst>
                <a:ext uri="{FF2B5EF4-FFF2-40B4-BE49-F238E27FC236}">
                  <a16:creationId xmlns:a16="http://schemas.microsoft.com/office/drawing/2014/main" id="{82839049-A31D-C3A0-CABE-AE7864C6A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066" y="2974555"/>
              <a:ext cx="132900" cy="15321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2FA8707-C1D7-4EB9-4CF8-5BCCD3452E6B}"/>
              </a:ext>
            </a:extLst>
          </p:cNvPr>
          <p:cNvGrpSpPr/>
          <p:nvPr/>
        </p:nvGrpSpPr>
        <p:grpSpPr>
          <a:xfrm>
            <a:off x="1833667" y="2317471"/>
            <a:ext cx="1514234" cy="1091642"/>
            <a:chOff x="1802671" y="2518945"/>
            <a:chExt cx="1514234" cy="1091642"/>
          </a:xfrm>
        </p:grpSpPr>
        <p:sp>
          <p:nvSpPr>
            <p:cNvPr id="190" name="Line 23">
              <a:extLst>
                <a:ext uri="{FF2B5EF4-FFF2-40B4-BE49-F238E27FC236}">
                  <a16:creationId xmlns:a16="http://schemas.microsoft.com/office/drawing/2014/main" id="{8011CE70-104F-089A-2898-FE200718B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293" y="3009080"/>
              <a:ext cx="430395" cy="3797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Text Box 12">
              <a:extLst>
                <a:ext uri="{FF2B5EF4-FFF2-40B4-BE49-F238E27FC236}">
                  <a16:creationId xmlns:a16="http://schemas.microsoft.com/office/drawing/2014/main" id="{A1671D55-08C8-343A-CC93-F02ADD8AA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848" y="3252277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cs typeface="Times New Roman" panose="02020603050405020304" pitchFamily="18" charset="0"/>
                </a:rPr>
                <a:t>H</a:t>
              </a:r>
              <a:endParaRPr lang="en-US" altLang="en-IT" sz="1800" i="1"/>
            </a:p>
          </p:txBody>
        </p:sp>
        <p:sp>
          <p:nvSpPr>
            <p:cNvPr id="192" name="Line 23">
              <a:extLst>
                <a:ext uri="{FF2B5EF4-FFF2-40B4-BE49-F238E27FC236}">
                  <a16:creationId xmlns:a16="http://schemas.microsoft.com/office/drawing/2014/main" id="{97B346C1-1F89-C336-3D85-3AF2C0F34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1293" y="2694454"/>
              <a:ext cx="430830" cy="3420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Text Box 12">
              <a:extLst>
                <a:ext uri="{FF2B5EF4-FFF2-40B4-BE49-F238E27FC236}">
                  <a16:creationId xmlns:a16="http://schemas.microsoft.com/office/drawing/2014/main" id="{F0466521-A2A1-5E3F-9A4B-D390D5F0E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749" y="2540605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 i="1">
                  <a:cs typeface="Times New Roman" panose="02020603050405020304" pitchFamily="18" charset="0"/>
                </a:rPr>
                <a:t>H</a:t>
              </a:r>
              <a:endParaRPr lang="en-US" altLang="en-IT" sz="1800" i="1"/>
            </a:p>
          </p:txBody>
        </p:sp>
        <p:sp>
          <p:nvSpPr>
            <p:cNvPr id="194" name="Line 24">
              <a:extLst>
                <a:ext uri="{FF2B5EF4-FFF2-40B4-BE49-F238E27FC236}">
                  <a16:creationId xmlns:a16="http://schemas.microsoft.com/office/drawing/2014/main" id="{A4EEA447-53D9-72B4-C9CC-78CD4D328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3162" y="3019749"/>
              <a:ext cx="468131" cy="379773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Line 23">
              <a:extLst>
                <a:ext uri="{FF2B5EF4-FFF2-40B4-BE49-F238E27FC236}">
                  <a16:creationId xmlns:a16="http://schemas.microsoft.com/office/drawing/2014/main" id="{C021E723-46B8-EA53-83F4-DD30447CA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827" y="2657757"/>
              <a:ext cx="419271" cy="353298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96" name="Picture 195" descr="A close up of a number&#10;&#10;Description automatically generated">
              <a:extLst>
                <a:ext uri="{FF2B5EF4-FFF2-40B4-BE49-F238E27FC236}">
                  <a16:creationId xmlns:a16="http://schemas.microsoft.com/office/drawing/2014/main" id="{C6774086-F4A7-0234-1739-87A8F0FC9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2671" y="2518945"/>
              <a:ext cx="269156" cy="416758"/>
            </a:xfrm>
            <a:prstGeom prst="rect">
              <a:avLst/>
            </a:prstGeom>
          </p:spPr>
        </p:pic>
        <p:pic>
          <p:nvPicPr>
            <p:cNvPr id="197" name="Picture 196" descr="A close up of a number&#10;&#10;Description automatically generated">
              <a:extLst>
                <a:ext uri="{FF2B5EF4-FFF2-40B4-BE49-F238E27FC236}">
                  <a16:creationId xmlns:a16="http://schemas.microsoft.com/office/drawing/2014/main" id="{3422E4CA-CBB5-48B7-3757-1249208C2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4121" y="3193829"/>
              <a:ext cx="269156" cy="416758"/>
            </a:xfrm>
            <a:prstGeom prst="rect">
              <a:avLst/>
            </a:prstGeom>
          </p:spPr>
        </p:pic>
        <p:sp>
          <p:nvSpPr>
            <p:cNvPr id="198" name="Oval 25">
              <a:extLst>
                <a:ext uri="{FF2B5EF4-FFF2-40B4-BE49-F238E27FC236}">
                  <a16:creationId xmlns:a16="http://schemas.microsoft.com/office/drawing/2014/main" id="{D028AD39-09CD-1D2F-2986-C73AE7642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284" y="2931679"/>
              <a:ext cx="132900" cy="15321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A77F389-8D6E-E90C-E0B2-CD0E408A5C1F}"/>
              </a:ext>
            </a:extLst>
          </p:cNvPr>
          <p:cNvGrpSpPr/>
          <p:nvPr/>
        </p:nvGrpSpPr>
        <p:grpSpPr>
          <a:xfrm>
            <a:off x="5791281" y="2350255"/>
            <a:ext cx="1528499" cy="1161165"/>
            <a:chOff x="5760285" y="2551729"/>
            <a:chExt cx="1528499" cy="1161165"/>
          </a:xfrm>
        </p:grpSpPr>
        <p:sp>
          <p:nvSpPr>
            <p:cNvPr id="200" name="Line 24">
              <a:extLst>
                <a:ext uri="{FF2B5EF4-FFF2-40B4-BE49-F238E27FC236}">
                  <a16:creationId xmlns:a16="http://schemas.microsoft.com/office/drawing/2014/main" id="{9A5F0592-D617-6B68-E97E-A2DA416CE6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07755" y="2702068"/>
              <a:ext cx="468131" cy="379773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Line 23">
              <a:extLst>
                <a:ext uri="{FF2B5EF4-FFF2-40B4-BE49-F238E27FC236}">
                  <a16:creationId xmlns:a16="http://schemas.microsoft.com/office/drawing/2014/main" id="{152DD766-9CBF-67AC-0C60-D30BDED476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2226" y="3115447"/>
              <a:ext cx="419271" cy="353298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02" name="Picture 201" descr="A close up of a number&#10;&#10;Description automatically generated">
              <a:extLst>
                <a:ext uri="{FF2B5EF4-FFF2-40B4-BE49-F238E27FC236}">
                  <a16:creationId xmlns:a16="http://schemas.microsoft.com/office/drawing/2014/main" id="{845B4106-388A-3DB6-3580-E5EBF2EF0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8178" y="2621252"/>
              <a:ext cx="269156" cy="416758"/>
            </a:xfrm>
            <a:prstGeom prst="rect">
              <a:avLst/>
            </a:prstGeom>
          </p:spPr>
        </p:pic>
        <p:pic>
          <p:nvPicPr>
            <p:cNvPr id="203" name="Picture 202" descr="A close up of a number&#10;&#10;Description automatically generated">
              <a:extLst>
                <a:ext uri="{FF2B5EF4-FFF2-40B4-BE49-F238E27FC236}">
                  <a16:creationId xmlns:a16="http://schemas.microsoft.com/office/drawing/2014/main" id="{CE178016-1EA0-16F7-6931-83047F975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9628" y="3296136"/>
              <a:ext cx="269156" cy="416758"/>
            </a:xfrm>
            <a:prstGeom prst="rect">
              <a:avLst/>
            </a:prstGeom>
          </p:spPr>
        </p:pic>
        <p:sp>
          <p:nvSpPr>
            <p:cNvPr id="204" name="Line 23">
              <a:extLst>
                <a:ext uri="{FF2B5EF4-FFF2-40B4-BE49-F238E27FC236}">
                  <a16:creationId xmlns:a16="http://schemas.microsoft.com/office/drawing/2014/main" id="{F340D7FD-84B1-3976-3AD2-FB9B1C815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9720" y="2779104"/>
              <a:ext cx="389385" cy="297427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Line 23">
              <a:extLst>
                <a:ext uri="{FF2B5EF4-FFF2-40B4-BE49-F238E27FC236}">
                  <a16:creationId xmlns:a16="http://schemas.microsoft.com/office/drawing/2014/main" id="{292763D8-44A6-F266-94B8-452C41D1D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89720" y="3119487"/>
              <a:ext cx="400894" cy="311957"/>
            </a:xfrm>
            <a:prstGeom prst="line">
              <a:avLst/>
            </a:prstGeom>
            <a:noFill/>
            <a:ln w="1836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Text Box 12">
              <a:extLst>
                <a:ext uri="{FF2B5EF4-FFF2-40B4-BE49-F238E27FC236}">
                  <a16:creationId xmlns:a16="http://schemas.microsoft.com/office/drawing/2014/main" id="{F97BFA3C-3088-2362-DAFA-637DA2DD7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4677" y="2551729"/>
              <a:ext cx="269156" cy="34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1800">
                  <a:cs typeface="Times New Roman" panose="02020603050405020304" pitchFamily="18" charset="0"/>
                </a:rPr>
                <a:t>q</a:t>
              </a:r>
              <a:r>
                <a:rPr lang="en-US" altLang="en-IT" sz="1800" baseline="-25000">
                  <a:cs typeface="Times New Roman" panose="02020603050405020304" pitchFamily="18" charset="0"/>
                </a:rPr>
                <a:t>3</a:t>
              </a:r>
              <a:endParaRPr lang="en-US" altLang="en-IT" sz="1800" baseline="-25000"/>
            </a:p>
          </p:txBody>
        </p:sp>
        <p:pic>
          <p:nvPicPr>
            <p:cNvPr id="207" name="Picture 206" descr="A black and blue number&#10;&#10;Description automatically generated">
              <a:extLst>
                <a:ext uri="{FF2B5EF4-FFF2-40B4-BE49-F238E27FC236}">
                  <a16:creationId xmlns:a16="http://schemas.microsoft.com/office/drawing/2014/main" id="{E1712BD5-AD4F-4C6D-C9FC-06062C1AD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3006" y="2591571"/>
              <a:ext cx="312741" cy="423120"/>
            </a:xfrm>
            <a:prstGeom prst="rect">
              <a:avLst/>
            </a:prstGeom>
          </p:spPr>
        </p:pic>
        <p:pic>
          <p:nvPicPr>
            <p:cNvPr id="208" name="Picture 207" descr="A black and blue number&#10;&#10;Description automatically generated">
              <a:extLst>
                <a:ext uri="{FF2B5EF4-FFF2-40B4-BE49-F238E27FC236}">
                  <a16:creationId xmlns:a16="http://schemas.microsoft.com/office/drawing/2014/main" id="{F503E32D-14EC-D55A-BA08-16E1D5315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0285" y="3288249"/>
              <a:ext cx="312741" cy="423120"/>
            </a:xfrm>
            <a:prstGeom prst="rect">
              <a:avLst/>
            </a:prstGeom>
          </p:spPr>
        </p:pic>
        <p:sp>
          <p:nvSpPr>
            <p:cNvPr id="209" name="Oval 25">
              <a:extLst>
                <a:ext uri="{FF2B5EF4-FFF2-40B4-BE49-F238E27FC236}">
                  <a16:creationId xmlns:a16="http://schemas.microsoft.com/office/drawing/2014/main" id="{D8E2EC3C-BFAE-D6DF-5802-571815982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830" y="3016591"/>
              <a:ext cx="132900" cy="15321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3342408-DD9C-D8A0-7416-5A32FE8DB61E}"/>
              </a:ext>
            </a:extLst>
          </p:cNvPr>
          <p:cNvGrpSpPr/>
          <p:nvPr/>
        </p:nvGrpSpPr>
        <p:grpSpPr>
          <a:xfrm>
            <a:off x="9900385" y="2383246"/>
            <a:ext cx="1499651" cy="1097562"/>
            <a:chOff x="9869389" y="2584720"/>
            <a:chExt cx="1499651" cy="1097562"/>
          </a:xfrm>
        </p:grpSpPr>
        <p:sp>
          <p:nvSpPr>
            <p:cNvPr id="211" name="Line 24">
              <a:extLst>
                <a:ext uri="{FF2B5EF4-FFF2-40B4-BE49-F238E27FC236}">
                  <a16:creationId xmlns:a16="http://schemas.microsoft.com/office/drawing/2014/main" id="{3FE7F5BE-9972-208D-B993-1ECE1EFBD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88011" y="2696532"/>
              <a:ext cx="468131" cy="379773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" name="Line 23">
              <a:extLst>
                <a:ext uri="{FF2B5EF4-FFF2-40B4-BE49-F238E27FC236}">
                  <a16:creationId xmlns:a16="http://schemas.microsoft.com/office/drawing/2014/main" id="{6C734B60-1E32-C839-0228-0BC2337FB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92482" y="3109911"/>
              <a:ext cx="419271" cy="353298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13" name="Picture 212" descr="A close up of a number&#10;&#10;Description automatically generated">
              <a:extLst>
                <a:ext uri="{FF2B5EF4-FFF2-40B4-BE49-F238E27FC236}">
                  <a16:creationId xmlns:a16="http://schemas.microsoft.com/office/drawing/2014/main" id="{50138E30-D899-5F66-502D-A4B6C30CE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98434" y="2584720"/>
              <a:ext cx="269156" cy="416758"/>
            </a:xfrm>
            <a:prstGeom prst="rect">
              <a:avLst/>
            </a:prstGeom>
          </p:spPr>
        </p:pic>
        <p:pic>
          <p:nvPicPr>
            <p:cNvPr id="214" name="Picture 213" descr="A close up of a number&#10;&#10;Description automatically generated">
              <a:extLst>
                <a:ext uri="{FF2B5EF4-FFF2-40B4-BE49-F238E27FC236}">
                  <a16:creationId xmlns:a16="http://schemas.microsoft.com/office/drawing/2014/main" id="{5AAB2481-5ED2-F455-1E40-4FAB308DD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99884" y="3259604"/>
              <a:ext cx="269156" cy="416758"/>
            </a:xfrm>
            <a:prstGeom prst="rect">
              <a:avLst/>
            </a:prstGeom>
          </p:spPr>
        </p:pic>
        <p:sp>
          <p:nvSpPr>
            <p:cNvPr id="215" name="Line 24">
              <a:extLst>
                <a:ext uri="{FF2B5EF4-FFF2-40B4-BE49-F238E27FC236}">
                  <a16:creationId xmlns:a16="http://schemas.microsoft.com/office/drawing/2014/main" id="{AA92A036-4C94-74BB-8F0F-FE1FB5F98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19880" y="3091444"/>
              <a:ext cx="468131" cy="379773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" name="Line 23">
              <a:extLst>
                <a:ext uri="{FF2B5EF4-FFF2-40B4-BE49-F238E27FC236}">
                  <a16:creationId xmlns:a16="http://schemas.microsoft.com/office/drawing/2014/main" id="{F14A892D-0676-1146-A4F0-4573E3C1D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8545" y="2729452"/>
              <a:ext cx="419271" cy="353298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17" name="Picture 216" descr="A close up of a number&#10;&#10;Description automatically generated">
              <a:extLst>
                <a:ext uri="{FF2B5EF4-FFF2-40B4-BE49-F238E27FC236}">
                  <a16:creationId xmlns:a16="http://schemas.microsoft.com/office/drawing/2014/main" id="{236D00A7-F981-E74D-1B29-A2DBEC7FD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69389" y="2590640"/>
              <a:ext cx="269156" cy="416758"/>
            </a:xfrm>
            <a:prstGeom prst="rect">
              <a:avLst/>
            </a:prstGeom>
          </p:spPr>
        </p:pic>
        <p:pic>
          <p:nvPicPr>
            <p:cNvPr id="218" name="Picture 217" descr="A close up of a number&#10;&#10;Description automatically generated">
              <a:extLst>
                <a:ext uri="{FF2B5EF4-FFF2-40B4-BE49-F238E27FC236}">
                  <a16:creationId xmlns:a16="http://schemas.microsoft.com/office/drawing/2014/main" id="{7521A2CD-19A4-01EB-5EF6-53DFAD081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70839" y="3265524"/>
              <a:ext cx="269156" cy="416758"/>
            </a:xfrm>
            <a:prstGeom prst="rect">
              <a:avLst/>
            </a:prstGeom>
          </p:spPr>
        </p:pic>
        <p:sp>
          <p:nvSpPr>
            <p:cNvPr id="219" name="Oval 25">
              <a:extLst>
                <a:ext uri="{FF2B5EF4-FFF2-40B4-BE49-F238E27FC236}">
                  <a16:creationId xmlns:a16="http://schemas.microsoft.com/office/drawing/2014/main" id="{425ED9D8-6322-56FC-BBA1-DC127EEFF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5002" y="3003374"/>
              <a:ext cx="132900" cy="15321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9F3038-CA45-18B8-47D6-1CD6C8CFF779}"/>
              </a:ext>
            </a:extLst>
          </p:cNvPr>
          <p:cNvSpPr txBox="1"/>
          <p:nvPr/>
        </p:nvSpPr>
        <p:spPr>
          <a:xfrm>
            <a:off x="1668254" y="1358194"/>
            <a:ext cx="1486385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</a:t>
            </a:r>
          </a:p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Preliminary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732F1-9947-CCF6-1E67-D5FB8168EC9F}"/>
              </a:ext>
            </a:extLst>
          </p:cNvPr>
          <p:cNvSpPr/>
          <p:nvPr/>
        </p:nvSpPr>
        <p:spPr>
          <a:xfrm>
            <a:off x="2767486" y="3944584"/>
            <a:ext cx="307353" cy="205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DFA071-0A65-AAD0-C231-3F3C79E4F474}"/>
              </a:ext>
            </a:extLst>
          </p:cNvPr>
          <p:cNvSpPr/>
          <p:nvPr/>
        </p:nvSpPr>
        <p:spPr>
          <a:xfrm>
            <a:off x="3781702" y="3805745"/>
            <a:ext cx="307353" cy="2192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8934B5-3DF2-BF2A-EEA8-DA47D0A63358}"/>
              </a:ext>
            </a:extLst>
          </p:cNvPr>
          <p:cNvSpPr/>
          <p:nvPr/>
        </p:nvSpPr>
        <p:spPr>
          <a:xfrm>
            <a:off x="4806720" y="3761498"/>
            <a:ext cx="307353" cy="2236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080C33-B4F1-CBFF-9615-DFA3871A5D86}"/>
              </a:ext>
            </a:extLst>
          </p:cNvPr>
          <p:cNvSpPr/>
          <p:nvPr/>
        </p:nvSpPr>
        <p:spPr>
          <a:xfrm>
            <a:off x="6837457" y="3950664"/>
            <a:ext cx="307353" cy="205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AF70F9-E570-F2E4-BE43-49E9C9AEAFE6}"/>
              </a:ext>
            </a:extLst>
          </p:cNvPr>
          <p:cNvSpPr/>
          <p:nvPr/>
        </p:nvSpPr>
        <p:spPr>
          <a:xfrm>
            <a:off x="5821706" y="3950664"/>
            <a:ext cx="307353" cy="205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D0B9FF-69CD-DF26-FDCD-532DFC4BE189}"/>
              </a:ext>
            </a:extLst>
          </p:cNvPr>
          <p:cNvSpPr/>
          <p:nvPr/>
        </p:nvSpPr>
        <p:spPr>
          <a:xfrm>
            <a:off x="7873622" y="3491514"/>
            <a:ext cx="307353" cy="2510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FF3E76-E520-2E5C-DD86-D27F6A3765A4}"/>
              </a:ext>
            </a:extLst>
          </p:cNvPr>
          <p:cNvSpPr/>
          <p:nvPr/>
        </p:nvSpPr>
        <p:spPr>
          <a:xfrm>
            <a:off x="8886640" y="3487720"/>
            <a:ext cx="307353" cy="2510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49EC95-6105-0FFF-EB1F-5162743156EF}"/>
              </a:ext>
            </a:extLst>
          </p:cNvPr>
          <p:cNvSpPr/>
          <p:nvPr/>
        </p:nvSpPr>
        <p:spPr>
          <a:xfrm>
            <a:off x="5678785" y="1316769"/>
            <a:ext cx="2945297" cy="42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964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FFA3D7D3-1CA2-24E4-875C-094AF42F4F45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" y="1440000"/>
            <a:ext cx="10260000" cy="4860000"/>
          </a:xfrm>
          <a:prstGeom prst="rect">
            <a:avLst/>
          </a:prstGeom>
        </p:spPr>
      </p:pic>
      <p:sp>
        <p:nvSpPr>
          <p:cNvPr id="50" name="Content Placeholder 1">
            <a:extLst>
              <a:ext uri="{FF2B5EF4-FFF2-40B4-BE49-F238E27FC236}">
                <a16:creationId xmlns:a16="http://schemas.microsoft.com/office/drawing/2014/main" id="{EC4DF5E5-7AB8-AB43-392B-58907999242B}"/>
              </a:ext>
            </a:extLst>
          </p:cNvPr>
          <p:cNvSpPr txBox="1">
            <a:spLocks/>
          </p:cNvSpPr>
          <p:nvPr/>
        </p:nvSpPr>
        <p:spPr bwMode="auto">
          <a:xfrm>
            <a:off x="133399" y="722104"/>
            <a:ext cx="10594918" cy="47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GB" altLang="en-IT" sz="2400">
                <a:solidFill>
                  <a:schemeClr val="tx1"/>
                </a:solidFill>
              </a:rPr>
              <a:t>Analysis of all the </a:t>
            </a:r>
            <a:r>
              <a:rPr lang="en-GB" sz="2400" kern="0">
                <a:solidFill>
                  <a:srgbClr val="00B050"/>
                </a:solidFill>
              </a:rPr>
              <a:t>contact interactions involving </a:t>
            </a:r>
            <a:r>
              <a:rPr lang="en-GB" altLang="en-IT" sz="2400">
                <a:solidFill>
                  <a:srgbClr val="00B050"/>
                </a:solidFill>
              </a:rPr>
              <a:t>3</a:t>
            </a:r>
            <a:r>
              <a:rPr lang="en-GB" altLang="en-IT" sz="2400" baseline="30000">
                <a:solidFill>
                  <a:srgbClr val="00B050"/>
                </a:solidFill>
              </a:rPr>
              <a:t>rd</a:t>
            </a:r>
            <a:r>
              <a:rPr lang="en-GB" altLang="en-IT" sz="2400">
                <a:solidFill>
                  <a:srgbClr val="00B050"/>
                </a:solidFill>
              </a:rPr>
              <a:t> gen. quarks and lepton doublets</a:t>
            </a:r>
            <a:r>
              <a:rPr lang="en-GB" altLang="en-IT" sz="2400">
                <a:solidFill>
                  <a:schemeClr val="tx1"/>
                </a:solidFill>
              </a:rPr>
              <a:t>:</a:t>
            </a:r>
            <a:endParaRPr lang="en-GB" sz="2400" kern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982199-D049-F10F-A064-094ACBC3530F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Bounds on effective scales in motivated setup (</a:t>
            </a:r>
            <a:r>
              <a:rPr lang="en-GB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low-scale NP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907F5-3FDA-3E6C-6195-9EC5F806E1B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BC096A3-CD90-59B3-705C-14B652E71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5755DAB-64D0-D6FD-F0FB-104FA730F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31</a:t>
            </a:fld>
            <a:endParaRPr lang="en-US" sz="1400"/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17F5EEA-621F-87A6-31B3-F3BA170C7ADA}"/>
              </a:ext>
            </a:extLst>
          </p:cNvPr>
          <p:cNvCxnSpPr>
            <a:cxnSpLocks/>
          </p:cNvCxnSpPr>
          <p:nvPr/>
        </p:nvCxnSpPr>
        <p:spPr>
          <a:xfrm flipV="1">
            <a:off x="3651048" y="2546884"/>
            <a:ext cx="0" cy="34634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A37D520-C56A-F50E-A7B8-CE760317D621}"/>
              </a:ext>
            </a:extLst>
          </p:cNvPr>
          <p:cNvCxnSpPr>
            <a:cxnSpLocks/>
          </p:cNvCxnSpPr>
          <p:nvPr/>
        </p:nvCxnSpPr>
        <p:spPr>
          <a:xfrm flipV="1">
            <a:off x="5627032" y="2539863"/>
            <a:ext cx="0" cy="3474867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DD3B605-B810-368C-83CD-504638662702}"/>
              </a:ext>
            </a:extLst>
          </p:cNvPr>
          <p:cNvCxnSpPr>
            <a:cxnSpLocks/>
          </p:cNvCxnSpPr>
          <p:nvPr/>
        </p:nvCxnSpPr>
        <p:spPr>
          <a:xfrm flipV="1">
            <a:off x="7634479" y="2539863"/>
            <a:ext cx="0" cy="34634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E26B5921-8B74-8C0B-BA75-DAFB56167451}"/>
              </a:ext>
            </a:extLst>
          </p:cNvPr>
          <p:cNvCxnSpPr>
            <a:cxnSpLocks/>
          </p:cNvCxnSpPr>
          <p:nvPr/>
        </p:nvCxnSpPr>
        <p:spPr>
          <a:xfrm flipV="1">
            <a:off x="9702838" y="2553533"/>
            <a:ext cx="0" cy="34634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2">
            <a:extLst>
              <a:ext uri="{FF2B5EF4-FFF2-40B4-BE49-F238E27FC236}">
                <a16:creationId xmlns:a16="http://schemas.microsoft.com/office/drawing/2014/main" id="{9D641B06-2A68-5E99-9B96-A7412F28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181" y="2205221"/>
            <a:ext cx="1030807" cy="122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err="1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0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IT" sz="2000" err="1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000" err="1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mm</a:t>
            </a:r>
            <a:endParaRPr lang="en-US" altLang="en-IT" sz="2000">
              <a:solidFill>
                <a:schemeClr val="tx1"/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err="1">
                <a:solidFill>
                  <a:schemeClr val="bg1">
                    <a:lumMod val="6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altLang="en-IT" sz="2000" err="1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→K</a:t>
            </a:r>
            <a:r>
              <a:rPr lang="en-US" altLang="en-IT" sz="2000" err="1">
                <a:solidFill>
                  <a:schemeClr val="bg1">
                    <a:lumMod val="6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000">
              <a:solidFill>
                <a:schemeClr val="bg1">
                  <a:lumMod val="65000"/>
                </a:schemeClr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err="1">
                <a:solidFill>
                  <a:schemeClr val="bg1">
                    <a:lumMod val="6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altLang="en-IT" sz="2000" err="1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→K</a:t>
            </a:r>
            <a:r>
              <a:rPr lang="en-US" altLang="en-IT" sz="2000" err="1">
                <a:solidFill>
                  <a:schemeClr val="bg1">
                    <a:lumMod val="6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endParaRPr lang="en-US" altLang="en-IT" sz="2000">
              <a:solidFill>
                <a:schemeClr val="bg1">
                  <a:lumMod val="65000"/>
                </a:schemeClr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>
                <a:solidFill>
                  <a:schemeClr val="bg1">
                    <a:lumMod val="6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000">
                <a:solidFill>
                  <a:schemeClr val="tx1"/>
                </a:solidFill>
                <a:latin typeface="Symbol" pitchFamily="2" charset="2"/>
              </a:rPr>
              <a:t>	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15CF1289-7594-66A9-8BDA-A48111C0D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540" y="2205221"/>
            <a:ext cx="1030807" cy="15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000" baseline="-25000">
                <a:solidFill>
                  <a:schemeClr val="tx1"/>
                </a:solidFill>
                <a:cs typeface="Times New Roman" panose="02020603050405020304" pitchFamily="18" charset="0"/>
              </a:rPr>
              <a:t>D(*)</a:t>
            </a:r>
            <a:endParaRPr lang="en-US" altLang="en-IT" sz="2000">
              <a:solidFill>
                <a:schemeClr val="tx1"/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err="1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000" err="1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000" err="1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mnn</a:t>
            </a:r>
            <a:endParaRPr lang="en-US" altLang="en-IT" sz="2000">
              <a:solidFill>
                <a:schemeClr val="tx1"/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err="1">
                <a:solidFill>
                  <a:schemeClr val="bg1">
                    <a:lumMod val="6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altLang="en-IT" sz="2000" err="1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→K</a:t>
            </a:r>
            <a:r>
              <a:rPr lang="en-US" altLang="en-IT" sz="2000" err="1">
                <a:solidFill>
                  <a:schemeClr val="bg1">
                    <a:lumMod val="6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000">
              <a:solidFill>
                <a:schemeClr val="bg1">
                  <a:lumMod val="65000"/>
                </a:schemeClr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err="1">
                <a:solidFill>
                  <a:schemeClr val="bg1">
                    <a:lumMod val="6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altLang="en-IT" sz="2000" err="1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→K</a:t>
            </a:r>
            <a:r>
              <a:rPr lang="en-US" altLang="en-IT" sz="2000" err="1">
                <a:solidFill>
                  <a:schemeClr val="bg1">
                    <a:lumMod val="6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endParaRPr lang="en-US" altLang="en-IT" sz="2000">
              <a:solidFill>
                <a:schemeClr val="bg1">
                  <a:lumMod val="65000"/>
                </a:schemeClr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endParaRPr lang="en-US" altLang="en-IT" sz="2000">
              <a:solidFill>
                <a:schemeClr val="bg1">
                  <a:lumMod val="65000"/>
                </a:schemeClr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000">
                <a:solidFill>
                  <a:schemeClr val="tx1"/>
                </a:solidFill>
                <a:latin typeface="Symbol" pitchFamily="2" charset="2"/>
              </a:rPr>
              <a:t>	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0E8A10B5-D4B3-19A8-5F92-82BD3318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988" y="2205221"/>
            <a:ext cx="935256" cy="78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err="1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altLang="en-IT" sz="2000" err="1">
                <a:solidFill>
                  <a:schemeClr val="tx1"/>
                </a:solidFill>
                <a:cs typeface="Times New Roman" panose="02020603050405020304" pitchFamily="18" charset="0"/>
              </a:rPr>
              <a:t>m</a:t>
            </a:r>
            <a:r>
              <a:rPr lang="en-US" altLang="en-IT" sz="20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Bs</a:t>
            </a:r>
            <a:endParaRPr lang="en-US" altLang="en-IT" sz="2000" baseline="-250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err="1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altLang="en-IT" sz="20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0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000">
                <a:solidFill>
                  <a:schemeClr val="tx1"/>
                </a:solidFill>
                <a:latin typeface="Symbol" pitchFamily="2" charset="2"/>
              </a:rPr>
              <a:t>	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167C9481-A81A-4AA7-EA1F-3CBA21823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675" y="2242297"/>
            <a:ext cx="1030806" cy="64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err="1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000" err="1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000" err="1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mnn</a:t>
            </a:r>
            <a:endParaRPr lang="en-US" altLang="en-IT" sz="2000">
              <a:solidFill>
                <a:schemeClr val="bg1">
                  <a:lumMod val="65000"/>
                </a:schemeClr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000">
                <a:solidFill>
                  <a:schemeClr val="tx1"/>
                </a:solidFill>
                <a:latin typeface="Symbol" pitchFamily="2" charset="2"/>
              </a:rPr>
              <a:t>	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F7A4A-53FE-F1E5-37BF-500F147C71AB}"/>
              </a:ext>
            </a:extLst>
          </p:cNvPr>
          <p:cNvSpPr txBox="1"/>
          <p:nvPr/>
        </p:nvSpPr>
        <p:spPr>
          <a:xfrm>
            <a:off x="1668254" y="1358194"/>
            <a:ext cx="1486385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</a:t>
            </a:r>
          </a:p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Preliminary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EE76F1-ECD3-B12E-D251-39BCE59C8E9A}"/>
              </a:ext>
            </a:extLst>
          </p:cNvPr>
          <p:cNvGrpSpPr/>
          <p:nvPr/>
        </p:nvGrpSpPr>
        <p:grpSpPr>
          <a:xfrm>
            <a:off x="10012224" y="2362884"/>
            <a:ext cx="2152881" cy="2557364"/>
            <a:chOff x="10039119" y="2362884"/>
            <a:chExt cx="2152881" cy="255736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64FA2E6-5A38-6535-63D1-CE6E6DFBE2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9506" y="3140529"/>
              <a:ext cx="224717" cy="173315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6B1D0BC-BFDD-CC53-52AC-9B3B0FC859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9506" y="4308356"/>
              <a:ext cx="559253" cy="565328"/>
            </a:xfrm>
            <a:prstGeom prst="straightConnector1">
              <a:avLst/>
            </a:prstGeom>
            <a:ln w="31750">
              <a:solidFill>
                <a:srgbClr val="F1B4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 descr="A black and blue number&#10;&#10;Description automatically generated">
              <a:extLst>
                <a:ext uri="{FF2B5EF4-FFF2-40B4-BE49-F238E27FC236}">
                  <a16:creationId xmlns:a16="http://schemas.microsoft.com/office/drawing/2014/main" id="{960A4CC5-51F9-0B8C-958B-CB0DA16B4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15579" y="3856781"/>
              <a:ext cx="312741" cy="423120"/>
            </a:xfrm>
            <a:prstGeom prst="rect">
              <a:avLst/>
            </a:prstGeom>
          </p:spPr>
        </p:pic>
        <p:pic>
          <p:nvPicPr>
            <p:cNvPr id="28" name="Picture 27" descr="A black and blue number&#10;&#10;Description automatically generated">
              <a:extLst>
                <a:ext uri="{FF2B5EF4-FFF2-40B4-BE49-F238E27FC236}">
                  <a16:creationId xmlns:a16="http://schemas.microsoft.com/office/drawing/2014/main" id="{0E0BEDFF-B2C9-99C0-2413-8D9F9253C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69034" y="2596729"/>
              <a:ext cx="312741" cy="423120"/>
            </a:xfrm>
            <a:prstGeom prst="rect">
              <a:avLst/>
            </a:prstGeom>
          </p:spPr>
        </p:pic>
        <p:pic>
          <p:nvPicPr>
            <p:cNvPr id="29" name="Picture 28" descr="A black and white text&#10;&#10;Description automatically generated">
              <a:extLst>
                <a:ext uri="{FF2B5EF4-FFF2-40B4-BE49-F238E27FC236}">
                  <a16:creationId xmlns:a16="http://schemas.microsoft.com/office/drawing/2014/main" id="{28FB9948-B6C7-D0D3-91C1-9E7CF33F5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98442" y="2362884"/>
              <a:ext cx="1147245" cy="853550"/>
            </a:xfrm>
            <a:prstGeom prst="rect">
              <a:avLst/>
            </a:prstGeom>
          </p:spPr>
        </p:pic>
        <p:pic>
          <p:nvPicPr>
            <p:cNvPr id="30" name="Picture 29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0B9E80A8-E99E-1C85-702B-7D89BEDB8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47880" y="3641566"/>
              <a:ext cx="1144120" cy="853550"/>
            </a:xfrm>
            <a:prstGeom prst="rect">
              <a:avLst/>
            </a:prstGeom>
          </p:spPr>
        </p:pic>
        <p:sp>
          <p:nvSpPr>
            <p:cNvPr id="31" name="Text Box 12">
              <a:extLst>
                <a:ext uri="{FF2B5EF4-FFF2-40B4-BE49-F238E27FC236}">
                  <a16:creationId xmlns:a16="http://schemas.microsoft.com/office/drawing/2014/main" id="{97AD5E1A-CA7D-E369-7748-5FBDA19BB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8320" y="3831042"/>
              <a:ext cx="312741" cy="386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= 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32" name="Text Box 12">
              <a:extLst>
                <a:ext uri="{FF2B5EF4-FFF2-40B4-BE49-F238E27FC236}">
                  <a16:creationId xmlns:a16="http://schemas.microsoft.com/office/drawing/2014/main" id="{B28ACF44-A448-5D2F-B08A-640BD1C9E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2210" y="2571698"/>
              <a:ext cx="312741" cy="386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= 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33" name="Text Box 12">
              <a:extLst>
                <a:ext uri="{FF2B5EF4-FFF2-40B4-BE49-F238E27FC236}">
                  <a16:creationId xmlns:a16="http://schemas.microsoft.com/office/drawing/2014/main" id="{3A1119C8-D646-D800-6CD0-73848C5FF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9119" y="3216434"/>
              <a:ext cx="312741" cy="386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1800">
                  <a:solidFill>
                    <a:schemeClr val="tx1"/>
                  </a:solidFill>
                  <a:cs typeface="Times New Roman" panose="02020603050405020304" pitchFamily="18" charset="0"/>
                </a:rPr>
                <a:t>up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 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34" name="Text Box 12">
              <a:extLst>
                <a:ext uri="{FF2B5EF4-FFF2-40B4-BE49-F238E27FC236}">
                  <a16:creationId xmlns:a16="http://schemas.microsoft.com/office/drawing/2014/main" id="{CF8AC248-666F-8E79-C090-BD567F9AE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85530" y="4533982"/>
              <a:ext cx="618668" cy="386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1800">
                  <a:solidFill>
                    <a:schemeClr val="tx1"/>
                  </a:solidFill>
                  <a:cs typeface="Times New Roman" panose="02020603050405020304" pitchFamily="18" charset="0"/>
                </a:rPr>
                <a:t>down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 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EB82F1-BAFE-AEF0-2099-407D8B801D66}"/>
                </a:ext>
              </a:extLst>
            </p:cNvPr>
            <p:cNvSpPr/>
            <p:nvPr/>
          </p:nvSpPr>
          <p:spPr>
            <a:xfrm>
              <a:off x="11111183" y="2422023"/>
              <a:ext cx="399823" cy="386266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86BE1A9-6C3E-7FC6-DA9F-FE3F25B94BCE}"/>
                </a:ext>
              </a:extLst>
            </p:cNvPr>
            <p:cNvSpPr/>
            <p:nvPr/>
          </p:nvSpPr>
          <p:spPr>
            <a:xfrm>
              <a:off x="11372065" y="4007106"/>
              <a:ext cx="399823" cy="386266"/>
            </a:xfrm>
            <a:prstGeom prst="ellipse">
              <a:avLst/>
            </a:prstGeom>
            <a:solidFill>
              <a:srgbClr val="FFC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90F46-7937-CEA7-87D7-11DF2456551D}"/>
              </a:ext>
            </a:extLst>
          </p:cNvPr>
          <p:cNvSpPr/>
          <p:nvPr/>
        </p:nvSpPr>
        <p:spPr>
          <a:xfrm>
            <a:off x="11226042" y="2912726"/>
            <a:ext cx="185834" cy="1748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3B48D3E-D61D-DC89-DAA3-28952AC67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3495" y="2731521"/>
            <a:ext cx="180670" cy="35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ti</a:t>
            </a:r>
            <a:r>
              <a:rPr lang="en-US" altLang="en-IT" sz="2000">
                <a:solidFill>
                  <a:schemeClr val="tx1"/>
                </a:solidFill>
                <a:latin typeface="Symbol" pitchFamily="2" charset="2"/>
              </a:rPr>
              <a:t>	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22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1">
            <a:extLst>
              <a:ext uri="{FF2B5EF4-FFF2-40B4-BE49-F238E27FC236}">
                <a16:creationId xmlns:a16="http://schemas.microsoft.com/office/drawing/2014/main" id="{EC4DF5E5-7AB8-AB43-392B-58907999242B}"/>
              </a:ext>
            </a:extLst>
          </p:cNvPr>
          <p:cNvSpPr txBox="1">
            <a:spLocks/>
          </p:cNvSpPr>
          <p:nvPr/>
        </p:nvSpPr>
        <p:spPr bwMode="auto">
          <a:xfrm>
            <a:off x="133399" y="722104"/>
            <a:ext cx="10594918" cy="47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GB" altLang="en-IT" sz="2400">
                <a:solidFill>
                  <a:schemeClr val="tx1"/>
                </a:solidFill>
              </a:rPr>
              <a:t>Analysis of all the </a:t>
            </a:r>
            <a:r>
              <a:rPr lang="en-GB" sz="2400" kern="0">
                <a:solidFill>
                  <a:srgbClr val="00B050"/>
                </a:solidFill>
              </a:rPr>
              <a:t>contact interactions involving </a:t>
            </a:r>
            <a:r>
              <a:rPr lang="en-GB" altLang="en-IT" sz="2400">
                <a:solidFill>
                  <a:srgbClr val="00B050"/>
                </a:solidFill>
              </a:rPr>
              <a:t>3</a:t>
            </a:r>
            <a:r>
              <a:rPr lang="en-GB" altLang="en-IT" sz="2400" baseline="30000">
                <a:solidFill>
                  <a:srgbClr val="00B050"/>
                </a:solidFill>
              </a:rPr>
              <a:t>rd</a:t>
            </a:r>
            <a:r>
              <a:rPr lang="en-GB" altLang="en-IT" sz="2400">
                <a:solidFill>
                  <a:srgbClr val="00B050"/>
                </a:solidFill>
              </a:rPr>
              <a:t> gen. quarks and lepton doublets</a:t>
            </a:r>
            <a:r>
              <a:rPr lang="en-GB" altLang="en-IT" sz="2400">
                <a:solidFill>
                  <a:schemeClr val="tx1"/>
                </a:solidFill>
              </a:rPr>
              <a:t>:</a:t>
            </a:r>
            <a:endParaRPr lang="en-GB" sz="2400" kern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982199-D049-F10F-A064-094ACBC3530F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Bounds on effective scales in motivated setup (</a:t>
            </a:r>
            <a:r>
              <a:rPr lang="en-GB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low-scale NP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907F5-3FDA-3E6C-6195-9EC5F806E1B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BC096A3-CD90-59B3-705C-14B652E71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5755DAB-64D0-D6FD-F0FB-104FA730F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32</a:t>
            </a:fld>
            <a:endParaRPr lang="en-US" sz="1400"/>
          </a:p>
        </p:txBody>
      </p:sp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C018069E-0E5B-72F1-55E6-100CA94F7EC0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" y="1440000"/>
            <a:ext cx="10260000" cy="48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759C67-B3B2-FC34-92D8-54545F3C80DC}"/>
              </a:ext>
            </a:extLst>
          </p:cNvPr>
          <p:cNvSpPr txBox="1"/>
          <p:nvPr/>
        </p:nvSpPr>
        <p:spPr>
          <a:xfrm>
            <a:off x="1668254" y="1358194"/>
            <a:ext cx="1486385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</a:t>
            </a:r>
          </a:p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Preliminary </a:t>
            </a:r>
          </a:p>
        </p:txBody>
      </p:sp>
    </p:spTree>
    <p:extLst>
      <p:ext uri="{BB962C8B-B14F-4D97-AF65-F5344CB8AC3E}">
        <p14:creationId xmlns:p14="http://schemas.microsoft.com/office/powerpoint/2010/main" val="2969082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1">
            <a:extLst>
              <a:ext uri="{FF2B5EF4-FFF2-40B4-BE49-F238E27FC236}">
                <a16:creationId xmlns:a16="http://schemas.microsoft.com/office/drawing/2014/main" id="{EC4DF5E5-7AB8-AB43-392B-58907999242B}"/>
              </a:ext>
            </a:extLst>
          </p:cNvPr>
          <p:cNvSpPr txBox="1">
            <a:spLocks/>
          </p:cNvSpPr>
          <p:nvPr/>
        </p:nvSpPr>
        <p:spPr bwMode="auto">
          <a:xfrm>
            <a:off x="133399" y="722104"/>
            <a:ext cx="10594918" cy="47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GB" altLang="en-IT" sz="2400">
                <a:solidFill>
                  <a:schemeClr val="tx1"/>
                </a:solidFill>
              </a:rPr>
              <a:t>Analysis of all the </a:t>
            </a:r>
            <a:r>
              <a:rPr lang="en-GB" sz="2400" kern="0">
                <a:solidFill>
                  <a:srgbClr val="00B050"/>
                </a:solidFill>
              </a:rPr>
              <a:t>contact interactions involving </a:t>
            </a:r>
            <a:r>
              <a:rPr lang="en-GB" altLang="en-IT" sz="2400">
                <a:solidFill>
                  <a:srgbClr val="00B050"/>
                </a:solidFill>
              </a:rPr>
              <a:t>3</a:t>
            </a:r>
            <a:r>
              <a:rPr lang="en-GB" altLang="en-IT" sz="2400" baseline="30000">
                <a:solidFill>
                  <a:srgbClr val="00B050"/>
                </a:solidFill>
              </a:rPr>
              <a:t>rd</a:t>
            </a:r>
            <a:r>
              <a:rPr lang="en-GB" altLang="en-IT" sz="2400">
                <a:solidFill>
                  <a:srgbClr val="00B050"/>
                </a:solidFill>
              </a:rPr>
              <a:t> gen. quarks and lepton doublets</a:t>
            </a:r>
            <a:r>
              <a:rPr lang="en-GB" altLang="en-IT" sz="2400">
                <a:solidFill>
                  <a:schemeClr val="tx1"/>
                </a:solidFill>
              </a:rPr>
              <a:t>:</a:t>
            </a:r>
            <a:endParaRPr lang="en-GB" sz="2400" kern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982199-D049-F10F-A064-094ACBC3530F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Bounds on effective scales in motivated setup (</a:t>
            </a:r>
            <a:r>
              <a:rPr lang="en-GB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low-scale NP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907F5-3FDA-3E6C-6195-9EC5F806E1B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BC096A3-CD90-59B3-705C-14B652E71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5755DAB-64D0-D6FD-F0FB-104FA730F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33</a:t>
            </a:fld>
            <a:endParaRPr lang="en-US" sz="1400"/>
          </a:p>
        </p:txBody>
      </p:sp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A88E354C-7EA9-53AC-C2C8-2E03A4925C91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" y="1440000"/>
            <a:ext cx="10260000" cy="48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044B88-469B-0056-21C2-64115E278B03}"/>
              </a:ext>
            </a:extLst>
          </p:cNvPr>
          <p:cNvSpPr txBox="1"/>
          <p:nvPr/>
        </p:nvSpPr>
        <p:spPr>
          <a:xfrm>
            <a:off x="1668254" y="1358194"/>
            <a:ext cx="1486385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</a:t>
            </a:r>
          </a:p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8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Preliminary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384A5-3433-22FF-29F8-B834FB4AF7E5}"/>
              </a:ext>
            </a:extLst>
          </p:cNvPr>
          <p:cNvSpPr txBox="1"/>
          <p:nvPr/>
        </p:nvSpPr>
        <p:spPr>
          <a:xfrm>
            <a:off x="10360109" y="1738819"/>
            <a:ext cx="958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800">
                <a:latin typeface="Times New Roman" panose="02020603050405020304" pitchFamily="18" charset="0"/>
                <a:cs typeface="Times New Roman" panose="02020603050405020304" pitchFamily="18" charset="0"/>
              </a:rPr>
              <a:t>[LCF]</a:t>
            </a:r>
          </a:p>
        </p:txBody>
      </p:sp>
    </p:spTree>
    <p:extLst>
      <p:ext uri="{BB962C8B-B14F-4D97-AF65-F5344CB8AC3E}">
        <p14:creationId xmlns:p14="http://schemas.microsoft.com/office/powerpoint/2010/main" val="1056918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D4622A89-64A1-8202-7ED6-CF4FAD895E39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example of flavour –  EW interplay (</a:t>
            </a:r>
            <a:r>
              <a:rPr lang="en-GB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NP signal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2544C7-5B3E-EC06-7C8A-B1DC7930E3D9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37BAC258-1D73-87DF-3797-A5EADC9B44E0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4E9EFA61-70A3-B5E3-5BD0-F768CC6DDEDB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34</a:t>
            </a:fld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BC3B20-9764-375B-31BA-F963FC6339E3}"/>
              </a:ext>
            </a:extLst>
          </p:cNvPr>
          <p:cNvSpPr txBox="1"/>
          <p:nvPr/>
        </p:nvSpPr>
        <p:spPr>
          <a:xfrm>
            <a:off x="133399" y="1944668"/>
            <a:ext cx="4710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kern="0">
                <a:solidFill>
                  <a:schemeClr val="tx1"/>
                </a:solidFill>
              </a:rPr>
              <a:t>To illustrate this point worth to consider an explicit example assuming a NP signal</a:t>
            </a:r>
          </a:p>
        </p:txBody>
      </p:sp>
      <p:sp>
        <p:nvSpPr>
          <p:cNvPr id="13" name="Line 46">
            <a:extLst>
              <a:ext uri="{FF2B5EF4-FFF2-40B4-BE49-F238E27FC236}">
                <a16:creationId xmlns:a16="http://schemas.microsoft.com/office/drawing/2014/main" id="{1A65DBEF-68D7-185B-C9FC-289BCAFD06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3520" y="2640367"/>
            <a:ext cx="793006" cy="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2"/>
          </a:p>
        </p:txBody>
      </p:sp>
      <p:pic>
        <p:nvPicPr>
          <p:cNvPr id="29" name="Picture 28" descr="A graph with red circles and numbers&#10;&#10;Description automatically generated">
            <a:extLst>
              <a:ext uri="{FF2B5EF4-FFF2-40B4-BE49-F238E27FC236}">
                <a16:creationId xmlns:a16="http://schemas.microsoft.com/office/drawing/2014/main" id="{70583AA0-3F2C-DFF0-F80A-45308AE7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275" y="1410370"/>
            <a:ext cx="5951056" cy="4245214"/>
          </a:xfrm>
          <a:prstGeom prst="rect">
            <a:avLst/>
          </a:prstGeom>
        </p:spPr>
      </p:pic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C2753987-522C-A5F5-C5CC-BF1EE35A5E04}"/>
              </a:ext>
            </a:extLst>
          </p:cNvPr>
          <p:cNvSpPr txBox="1">
            <a:spLocks/>
          </p:cNvSpPr>
          <p:nvPr/>
        </p:nvSpPr>
        <p:spPr bwMode="auto">
          <a:xfrm>
            <a:off x="133399" y="654741"/>
            <a:ext cx="11990660" cy="85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altLang="en-IT" sz="2400">
                <a:solidFill>
                  <a:schemeClr val="tx1"/>
                </a:solidFill>
              </a:rPr>
              <a:t>Looking at bounds from individual observables  </a:t>
            </a:r>
            <a:r>
              <a:rPr lang="en-GB" altLang="en-IT" sz="2400" u="sng">
                <a:solidFill>
                  <a:schemeClr val="tx1"/>
                </a:solidFill>
              </a:rPr>
              <a:t>misses the main point of indirect NP searches</a:t>
            </a:r>
            <a:r>
              <a:rPr lang="en-GB" altLang="en-IT" sz="2400">
                <a:solidFill>
                  <a:schemeClr val="tx1"/>
                </a:solidFill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IT" sz="2400">
                <a:solidFill>
                  <a:schemeClr val="tx1"/>
                </a:solidFill>
              </a:rPr>
              <a:t>which is the </a:t>
            </a:r>
            <a:r>
              <a:rPr lang="en-GB" altLang="en-IT" sz="2400" u="sng">
                <a:solidFill>
                  <a:srgbClr val="00B050"/>
                </a:solidFill>
              </a:rPr>
              <a:t>interplay of a large number of observables</a:t>
            </a:r>
            <a:r>
              <a:rPr lang="en-GB" altLang="en-IT" sz="2400">
                <a:solidFill>
                  <a:schemeClr val="tx1"/>
                </a:solidFill>
              </a:rPr>
              <a:t> in </a:t>
            </a:r>
            <a:r>
              <a:rPr lang="en-GB" altLang="en-IT" sz="2400" u="sng">
                <a:solidFill>
                  <a:srgbClr val="C00000"/>
                </a:solidFill>
              </a:rPr>
              <a:t>“decoding” the underlying theory</a:t>
            </a:r>
            <a:endParaRPr lang="en-GB" sz="2400" kern="0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C3E44E-68C1-8218-B757-F723F9DCEC2F}"/>
              </a:ext>
            </a:extLst>
          </p:cNvPr>
          <p:cNvSpPr/>
          <p:nvPr/>
        </p:nvSpPr>
        <p:spPr>
          <a:xfrm>
            <a:off x="3223096" y="3366164"/>
            <a:ext cx="2864226" cy="9132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altLang="en-IT" sz="24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44D80C4-30BA-B5C9-C260-FCC4D9717097}"/>
              </a:ext>
            </a:extLst>
          </p:cNvPr>
          <p:cNvSpPr txBox="1">
            <a:spLocks/>
          </p:cNvSpPr>
          <p:nvPr/>
        </p:nvSpPr>
        <p:spPr bwMode="auto">
          <a:xfrm>
            <a:off x="3301372" y="3617950"/>
            <a:ext cx="1206753" cy="36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R(</a:t>
            </a:r>
            <a:r>
              <a:rPr lang="en-US" altLang="en-IT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IT" sz="1800" kern="0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(*)</a:t>
            </a:r>
            <a:r>
              <a:rPr lang="en-US" altLang="en-IT" sz="2000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endParaRPr lang="en-GB" sz="20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69C95-71D0-3D55-FFF0-D08E0FF59B23}"/>
              </a:ext>
            </a:extLst>
          </p:cNvPr>
          <p:cNvSpPr txBox="1"/>
          <p:nvPr/>
        </p:nvSpPr>
        <p:spPr>
          <a:xfrm>
            <a:off x="4140670" y="3465722"/>
            <a:ext cx="1946652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altLang="en-IT">
                <a:latin typeface="Times New Roman" panose="02020603050405020304" pitchFamily="18" charset="0"/>
                <a:cs typeface="Times New Roman" panose="02020603050405020304" pitchFamily="18" charset="0"/>
              </a:rPr>
              <a:t>B(</a:t>
            </a:r>
            <a:r>
              <a:rPr lang="en-US" altLang="en-IT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IT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IT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IT" kern="0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(*) </a:t>
            </a:r>
            <a:r>
              <a:rPr lang="en-US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err="1">
                <a:latin typeface="Symbol" pitchFamily="2" charset="2"/>
                <a:cs typeface="Times New Roman" panose="02020603050405020304" pitchFamily="18" charset="0"/>
              </a:rPr>
              <a:t>n</a:t>
            </a:r>
            <a:r>
              <a:rPr lang="en-US">
                <a:latin typeface="Symbol" pitchFamily="2" charset="2"/>
                <a:cs typeface="Times New Roman" panose="02020603050405020304" pitchFamily="18" charset="0"/>
              </a:rPr>
              <a:t>)</a:t>
            </a:r>
          </a:p>
          <a:p>
            <a:pPr algn="ctr">
              <a:spcAft>
                <a:spcPts val="400"/>
              </a:spcAft>
            </a:pPr>
            <a:r>
              <a:rPr lang="en-US" altLang="en-IT">
                <a:latin typeface="Times New Roman" panose="02020603050405020304" pitchFamily="18" charset="0"/>
                <a:cs typeface="Times New Roman" panose="02020603050405020304" pitchFamily="18" charset="0"/>
              </a:rPr>
              <a:t>B(</a:t>
            </a:r>
            <a:r>
              <a:rPr lang="en-US" altLang="en-IT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IT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IT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IT" kern="0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(*) </a:t>
            </a:r>
            <a:r>
              <a:rPr lang="en-US" err="1">
                <a:solidFill>
                  <a:srgbClr val="C00000"/>
                </a:solidFill>
                <a:latin typeface="Symbol" pitchFamily="2" charset="2"/>
                <a:cs typeface="Times New Roman" panose="02020603050405020304" pitchFamily="18" charset="0"/>
              </a:rPr>
              <a:t>m</a:t>
            </a:r>
            <a:r>
              <a:rPr lang="en-US" err="1">
                <a:latin typeface="Symbol" pitchFamily="2" charset="2"/>
                <a:cs typeface="Times New Roman" panose="02020603050405020304" pitchFamily="18" charset="0"/>
              </a:rPr>
              <a:t>n</a:t>
            </a:r>
            <a:r>
              <a:rPr lang="en-US">
                <a:latin typeface="Symbol" pitchFamily="2" charset="2"/>
                <a:cs typeface="Times New Roman" panose="02020603050405020304" pitchFamily="18" charset="0"/>
              </a:rPr>
              <a:t>)</a:t>
            </a:r>
            <a:endParaRPr lang="en-US" baseline="30000">
              <a:latin typeface="Symbol" pitchFamily="2" charset="2"/>
              <a:cs typeface="Times New Roman" panose="02020603050405020304" pitchFamily="18" charset="0"/>
            </a:endParaRPr>
          </a:p>
        </p:txBody>
      </p:sp>
      <p:sp>
        <p:nvSpPr>
          <p:cNvPr id="6" name="Line 26">
            <a:extLst>
              <a:ext uri="{FF2B5EF4-FFF2-40B4-BE49-F238E27FC236}">
                <a16:creationId xmlns:a16="http://schemas.microsoft.com/office/drawing/2014/main" id="{90574480-3474-D50C-2E34-C87EDBF252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87000" y="3820111"/>
            <a:ext cx="1416604" cy="540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32476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D4622A89-64A1-8202-7ED6-CF4FAD895E39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example of flavour –  EW interplay (</a:t>
            </a:r>
            <a:r>
              <a:rPr lang="en-GB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NP signal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2544C7-5B3E-EC06-7C8A-B1DC7930E3D9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37BAC258-1D73-87DF-3797-A5EADC9B44E0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4E9EFA61-70A3-B5E3-5BD0-F768CC6DDEDB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35</a:t>
            </a:fld>
            <a:endParaRPr lang="en-US" sz="1400"/>
          </a:p>
        </p:txBody>
      </p:sp>
      <p:pic>
        <p:nvPicPr>
          <p:cNvPr id="29" name="Picture 28" descr="A graph with red circles and numbers&#10;&#10;Description automatically generated">
            <a:extLst>
              <a:ext uri="{FF2B5EF4-FFF2-40B4-BE49-F238E27FC236}">
                <a16:creationId xmlns:a16="http://schemas.microsoft.com/office/drawing/2014/main" id="{70583AA0-3F2C-DFF0-F80A-45308AE7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275" y="1410370"/>
            <a:ext cx="5951056" cy="4245214"/>
          </a:xfrm>
          <a:prstGeom prst="rect">
            <a:avLst/>
          </a:prstGeom>
        </p:spPr>
      </p:pic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C2753987-522C-A5F5-C5CC-BF1EE35A5E04}"/>
              </a:ext>
            </a:extLst>
          </p:cNvPr>
          <p:cNvSpPr txBox="1">
            <a:spLocks/>
          </p:cNvSpPr>
          <p:nvPr/>
        </p:nvSpPr>
        <p:spPr bwMode="auto">
          <a:xfrm>
            <a:off x="133399" y="654741"/>
            <a:ext cx="11990660" cy="85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altLang="en-IT" sz="2400">
                <a:solidFill>
                  <a:schemeClr val="tx1"/>
                </a:solidFill>
              </a:rPr>
              <a:t>Looking at bounds from individual observables  </a:t>
            </a:r>
            <a:r>
              <a:rPr lang="en-GB" altLang="en-IT" sz="2400" u="sng">
                <a:solidFill>
                  <a:schemeClr val="tx1"/>
                </a:solidFill>
              </a:rPr>
              <a:t>misses the main point of indirect NP searches</a:t>
            </a:r>
            <a:r>
              <a:rPr lang="en-GB" altLang="en-IT" sz="2400">
                <a:solidFill>
                  <a:schemeClr val="tx1"/>
                </a:solidFill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IT" sz="2400">
                <a:solidFill>
                  <a:schemeClr val="tx1"/>
                </a:solidFill>
              </a:rPr>
              <a:t>which is the </a:t>
            </a:r>
            <a:r>
              <a:rPr lang="en-GB" altLang="en-IT" sz="2400" u="sng">
                <a:solidFill>
                  <a:srgbClr val="00B050"/>
                </a:solidFill>
              </a:rPr>
              <a:t>interplay of a large number of observables</a:t>
            </a:r>
            <a:r>
              <a:rPr lang="en-GB" altLang="en-IT" sz="2400">
                <a:solidFill>
                  <a:schemeClr val="tx1"/>
                </a:solidFill>
              </a:rPr>
              <a:t> in </a:t>
            </a:r>
            <a:r>
              <a:rPr lang="en-GB" altLang="en-IT" sz="2400" u="sng">
                <a:solidFill>
                  <a:srgbClr val="C00000"/>
                </a:solidFill>
              </a:rPr>
              <a:t>“decoding” the underlying theory</a:t>
            </a:r>
            <a:endParaRPr lang="en-GB" sz="2400" kern="0">
              <a:solidFill>
                <a:schemeClr val="tx1"/>
              </a:solidFill>
            </a:endParaRPr>
          </a:p>
        </p:txBody>
      </p:sp>
      <p:cxnSp>
        <p:nvCxnSpPr>
          <p:cNvPr id="4104" name="Straight Arrow Connector 4103">
            <a:extLst>
              <a:ext uri="{FF2B5EF4-FFF2-40B4-BE49-F238E27FC236}">
                <a16:creationId xmlns:a16="http://schemas.microsoft.com/office/drawing/2014/main" id="{9A17326D-5320-EBEB-A358-E10ED35ACE41}"/>
              </a:ext>
            </a:extLst>
          </p:cNvPr>
          <p:cNvCxnSpPr>
            <a:cxnSpLocks/>
          </p:cNvCxnSpPr>
          <p:nvPr/>
        </p:nvCxnSpPr>
        <p:spPr>
          <a:xfrm flipH="1">
            <a:off x="1833422" y="2806596"/>
            <a:ext cx="568587" cy="492963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Arrow Connector 4104">
            <a:extLst>
              <a:ext uri="{FF2B5EF4-FFF2-40B4-BE49-F238E27FC236}">
                <a16:creationId xmlns:a16="http://schemas.microsoft.com/office/drawing/2014/main" id="{F2B4231D-15E6-89E3-C170-43A04ADD8DEA}"/>
              </a:ext>
            </a:extLst>
          </p:cNvPr>
          <p:cNvCxnSpPr>
            <a:cxnSpLocks/>
          </p:cNvCxnSpPr>
          <p:nvPr/>
        </p:nvCxnSpPr>
        <p:spPr>
          <a:xfrm flipH="1">
            <a:off x="1962021" y="2940887"/>
            <a:ext cx="644194" cy="2133368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6" name="Straight Arrow Connector 4105">
            <a:extLst>
              <a:ext uri="{FF2B5EF4-FFF2-40B4-BE49-F238E27FC236}">
                <a16:creationId xmlns:a16="http://schemas.microsoft.com/office/drawing/2014/main" id="{AD7F96E2-DA96-0AEE-445B-AAA8CCDE27CA}"/>
              </a:ext>
            </a:extLst>
          </p:cNvPr>
          <p:cNvCxnSpPr>
            <a:cxnSpLocks/>
          </p:cNvCxnSpPr>
          <p:nvPr/>
        </p:nvCxnSpPr>
        <p:spPr>
          <a:xfrm>
            <a:off x="2964088" y="2955083"/>
            <a:ext cx="423096" cy="2099149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Arrow Connector 4106">
            <a:extLst>
              <a:ext uri="{FF2B5EF4-FFF2-40B4-BE49-F238E27FC236}">
                <a16:creationId xmlns:a16="http://schemas.microsoft.com/office/drawing/2014/main" id="{897C9EF3-06A6-9161-C3EE-B678B2AAD0FA}"/>
              </a:ext>
            </a:extLst>
          </p:cNvPr>
          <p:cNvCxnSpPr>
            <a:cxnSpLocks/>
          </p:cNvCxnSpPr>
          <p:nvPr/>
        </p:nvCxnSpPr>
        <p:spPr>
          <a:xfrm>
            <a:off x="3511546" y="2880360"/>
            <a:ext cx="706111" cy="579328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8" name="Straight Arrow Connector 4107">
            <a:extLst>
              <a:ext uri="{FF2B5EF4-FFF2-40B4-BE49-F238E27FC236}">
                <a16:creationId xmlns:a16="http://schemas.microsoft.com/office/drawing/2014/main" id="{5FA6065F-90D4-5DB2-4405-34BD72F3AB8E}"/>
              </a:ext>
            </a:extLst>
          </p:cNvPr>
          <p:cNvCxnSpPr>
            <a:cxnSpLocks/>
          </p:cNvCxnSpPr>
          <p:nvPr/>
        </p:nvCxnSpPr>
        <p:spPr>
          <a:xfrm>
            <a:off x="3213135" y="2940887"/>
            <a:ext cx="1705704" cy="250464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157F80D5-A68D-9B07-80C5-606AEF517FB2}"/>
              </a:ext>
            </a:extLst>
          </p:cNvPr>
          <p:cNvGrpSpPr/>
          <p:nvPr/>
        </p:nvGrpSpPr>
        <p:grpSpPr>
          <a:xfrm>
            <a:off x="2928864" y="5118138"/>
            <a:ext cx="1683147" cy="1446642"/>
            <a:chOff x="2946395" y="5203735"/>
            <a:chExt cx="1683147" cy="1446642"/>
          </a:xfrm>
        </p:grpSpPr>
        <p:sp>
          <p:nvSpPr>
            <p:cNvPr id="4110" name="Text Box 12">
              <a:extLst>
                <a:ext uri="{FF2B5EF4-FFF2-40B4-BE49-F238E27FC236}">
                  <a16:creationId xmlns:a16="http://schemas.microsoft.com/office/drawing/2014/main" id="{D07D9A52-0D28-191F-B7A4-CD7915B11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634" y="6288749"/>
              <a:ext cx="1238024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s</a:t>
              </a:r>
              <a:r>
                <a:rPr lang="en-US" altLang="en-IT" sz="2000">
                  <a:solidFill>
                    <a:schemeClr val="tx1"/>
                  </a:solidFill>
                  <a:cs typeface="Times New Roman" panose="02020603050405020304" pitchFamily="18" charset="0"/>
                </a:rPr>
                <a:t>(pp →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tt</a:t>
              </a:r>
              <a:r>
                <a:rPr lang="en-US" altLang="en-IT" sz="2000">
                  <a:solidFill>
                    <a:schemeClr val="tx1"/>
                  </a:solidFill>
                  <a:cs typeface="Times New Roman" panose="02020603050405020304" pitchFamily="18" charset="0"/>
                </a:rPr>
                <a:t>)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11" name="Text Box 12">
              <a:extLst>
                <a:ext uri="{FF2B5EF4-FFF2-40B4-BE49-F238E27FC236}">
                  <a16:creationId xmlns:a16="http://schemas.microsoft.com/office/drawing/2014/main" id="{2BE0C703-399B-34BC-97BD-87AEBB8D6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1500" y="5203735"/>
              <a:ext cx="280561" cy="359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000" i="1" err="1">
                  <a:cs typeface="Times New Roman" panose="02020603050405020304" pitchFamily="18" charset="0"/>
                </a:rPr>
                <a:t>b</a:t>
              </a:r>
              <a:r>
                <a:rPr lang="en-US" altLang="en-IT" sz="2000" i="1" baseline="-25000" err="1">
                  <a:cs typeface="Times New Roman" panose="02020603050405020304" pitchFamily="18" charset="0"/>
                </a:rPr>
                <a:t>L</a:t>
              </a:r>
              <a:endParaRPr lang="en-US" altLang="en-IT" sz="2000" i="1" baseline="-25000"/>
            </a:p>
          </p:txBody>
        </p:sp>
        <p:sp>
          <p:nvSpPr>
            <p:cNvPr id="4112" name="Text Box 12">
              <a:extLst>
                <a:ext uri="{FF2B5EF4-FFF2-40B4-BE49-F238E27FC236}">
                  <a16:creationId xmlns:a16="http://schemas.microsoft.com/office/drawing/2014/main" id="{780BE4F0-0A82-9985-82E7-8B5C7F545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395" y="5920357"/>
              <a:ext cx="256857" cy="359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000" i="1" err="1">
                  <a:cs typeface="Times New Roman" panose="02020603050405020304" pitchFamily="18" charset="0"/>
                </a:rPr>
                <a:t>b</a:t>
              </a:r>
              <a:r>
                <a:rPr lang="en-US" altLang="en-IT" sz="2000" i="1" baseline="-25000" err="1">
                  <a:cs typeface="Times New Roman" panose="02020603050405020304" pitchFamily="18" charset="0"/>
                </a:rPr>
                <a:t>L</a:t>
              </a:r>
              <a:endParaRPr lang="en-US" altLang="en-IT" sz="2000" i="1" baseline="-25000"/>
            </a:p>
          </p:txBody>
        </p:sp>
        <p:sp>
          <p:nvSpPr>
            <p:cNvPr id="4113" name="Line 23">
              <a:extLst>
                <a:ext uri="{FF2B5EF4-FFF2-40B4-BE49-F238E27FC236}">
                  <a16:creationId xmlns:a16="http://schemas.microsoft.com/office/drawing/2014/main" id="{9DED9A09-791F-D595-8F25-B07589014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549" y="5362286"/>
              <a:ext cx="495495" cy="359124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Line 23">
              <a:extLst>
                <a:ext uri="{FF2B5EF4-FFF2-40B4-BE49-F238E27FC236}">
                  <a16:creationId xmlns:a16="http://schemas.microsoft.com/office/drawing/2014/main" id="{43F6BA42-158F-4C95-0A2D-FD933905C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0549" y="5759813"/>
              <a:ext cx="495495" cy="288169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5" name="Line 23">
              <a:extLst>
                <a:ext uri="{FF2B5EF4-FFF2-40B4-BE49-F238E27FC236}">
                  <a16:creationId xmlns:a16="http://schemas.microsoft.com/office/drawing/2014/main" id="{C91ED611-9F16-AE3A-843C-CFAACB290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7434" y="5423098"/>
              <a:ext cx="495495" cy="31803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6" name="Line 23">
              <a:extLst>
                <a:ext uri="{FF2B5EF4-FFF2-40B4-BE49-F238E27FC236}">
                  <a16:creationId xmlns:a16="http://schemas.microsoft.com/office/drawing/2014/main" id="{504A2A5B-879F-6C4E-5D41-24B2090E9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214" y="5720334"/>
              <a:ext cx="487325" cy="3591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7" name="Text Box 12">
              <a:extLst>
                <a:ext uri="{FF2B5EF4-FFF2-40B4-BE49-F238E27FC236}">
                  <a16:creationId xmlns:a16="http://schemas.microsoft.com/office/drawing/2014/main" id="{91E7A8BB-76E7-DB1F-1083-B3586C2BB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202" y="5216311"/>
              <a:ext cx="280561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18" name="Text Box 12">
              <a:extLst>
                <a:ext uri="{FF2B5EF4-FFF2-40B4-BE49-F238E27FC236}">
                  <a16:creationId xmlns:a16="http://schemas.microsoft.com/office/drawing/2014/main" id="{A6C2D50C-E444-C180-1AA3-AB73BD1F1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840" y="5932061"/>
              <a:ext cx="342702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23" name="Oval 25">
              <a:extLst>
                <a:ext uri="{FF2B5EF4-FFF2-40B4-BE49-F238E27FC236}">
                  <a16:creationId xmlns:a16="http://schemas.microsoft.com/office/drawing/2014/main" id="{370F8752-00AD-A92F-3AE9-06A18A814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360" y="5640692"/>
              <a:ext cx="179368" cy="198755"/>
            </a:xfrm>
            <a:prstGeom prst="ellipse">
              <a:avLst/>
            </a:prstGeom>
            <a:gradFill flip="none" rotWithShape="1">
              <a:gsLst>
                <a:gs pos="17000">
                  <a:schemeClr val="accent2">
                    <a:lumMod val="67000"/>
                  </a:schemeClr>
                </a:gs>
                <a:gs pos="56000">
                  <a:schemeClr val="accent2">
                    <a:lumMod val="97000"/>
                    <a:lumOff val="3000"/>
                  </a:schemeClr>
                </a:gs>
                <a:gs pos="70500">
                  <a:srgbClr val="F1995D"/>
                </a:gs>
                <a:gs pos="97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</p:grpSp>
      <p:grpSp>
        <p:nvGrpSpPr>
          <p:cNvPr id="4124" name="Group 4123">
            <a:extLst>
              <a:ext uri="{FF2B5EF4-FFF2-40B4-BE49-F238E27FC236}">
                <a16:creationId xmlns:a16="http://schemas.microsoft.com/office/drawing/2014/main" id="{C0BCEA43-F0AE-31FF-414A-A32ED1D67A8D}"/>
              </a:ext>
            </a:extLst>
          </p:cNvPr>
          <p:cNvGrpSpPr/>
          <p:nvPr/>
        </p:nvGrpSpPr>
        <p:grpSpPr>
          <a:xfrm>
            <a:off x="196355" y="3352854"/>
            <a:ext cx="1683147" cy="1513985"/>
            <a:chOff x="196355" y="3386104"/>
            <a:chExt cx="1683147" cy="1513985"/>
          </a:xfrm>
        </p:grpSpPr>
        <p:sp>
          <p:nvSpPr>
            <p:cNvPr id="4125" name="Text Box 12">
              <a:extLst>
                <a:ext uri="{FF2B5EF4-FFF2-40B4-BE49-F238E27FC236}">
                  <a16:creationId xmlns:a16="http://schemas.microsoft.com/office/drawing/2014/main" id="{4E0003A5-6ED2-F1EF-EFBC-BDF4AA9B8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60" y="3386104"/>
              <a:ext cx="280561" cy="359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000" i="1" err="1">
                  <a:cs typeface="Times New Roman" panose="02020603050405020304" pitchFamily="18" charset="0"/>
                </a:rPr>
                <a:t>b</a:t>
              </a:r>
              <a:r>
                <a:rPr lang="en-US" altLang="en-IT" sz="2000" i="1" baseline="-25000" err="1">
                  <a:cs typeface="Times New Roman" panose="02020603050405020304" pitchFamily="18" charset="0"/>
                </a:rPr>
                <a:t>L</a:t>
              </a:r>
              <a:endParaRPr lang="en-US" altLang="en-IT" sz="2000" i="1" baseline="-25000"/>
            </a:p>
          </p:txBody>
        </p:sp>
        <p:sp>
          <p:nvSpPr>
            <p:cNvPr id="4139" name="Text Box 12">
              <a:extLst>
                <a:ext uri="{FF2B5EF4-FFF2-40B4-BE49-F238E27FC236}">
                  <a16:creationId xmlns:a16="http://schemas.microsoft.com/office/drawing/2014/main" id="{9B2C40BC-C7C1-1EF1-6D1F-278AA79D0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355" y="4102726"/>
              <a:ext cx="256857" cy="359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000" i="1" err="1">
                  <a:cs typeface="Times New Roman" panose="02020603050405020304" pitchFamily="18" charset="0"/>
                </a:rPr>
                <a:t>s</a:t>
              </a:r>
              <a:r>
                <a:rPr lang="en-US" altLang="en-IT" sz="2000" i="1" baseline="-25000" err="1">
                  <a:cs typeface="Times New Roman" panose="02020603050405020304" pitchFamily="18" charset="0"/>
                </a:rPr>
                <a:t>L</a:t>
              </a:r>
              <a:endParaRPr lang="en-US" altLang="en-IT" sz="2000" i="1" baseline="-25000"/>
            </a:p>
          </p:txBody>
        </p:sp>
        <p:sp>
          <p:nvSpPr>
            <p:cNvPr id="4140" name="Line 23">
              <a:extLst>
                <a:ext uri="{FF2B5EF4-FFF2-40B4-BE49-F238E27FC236}">
                  <a16:creationId xmlns:a16="http://schemas.microsoft.com/office/drawing/2014/main" id="{143A0652-4158-AA23-298C-45BC6AEF7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509" y="3544655"/>
              <a:ext cx="495495" cy="359124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1" name="Line 23">
              <a:extLst>
                <a:ext uri="{FF2B5EF4-FFF2-40B4-BE49-F238E27FC236}">
                  <a16:creationId xmlns:a16="http://schemas.microsoft.com/office/drawing/2014/main" id="{C0EB4EC8-35FE-8BF6-7668-A10FBD7A6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509" y="3942182"/>
              <a:ext cx="495495" cy="288169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3" name="Line 23">
              <a:extLst>
                <a:ext uri="{FF2B5EF4-FFF2-40B4-BE49-F238E27FC236}">
                  <a16:creationId xmlns:a16="http://schemas.microsoft.com/office/drawing/2014/main" id="{D8ED33C9-FC9C-1C03-7BAC-AD49F7869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7394" y="3605467"/>
              <a:ext cx="495495" cy="31803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5" name="Line 23">
              <a:extLst>
                <a:ext uri="{FF2B5EF4-FFF2-40B4-BE49-F238E27FC236}">
                  <a16:creationId xmlns:a16="http://schemas.microsoft.com/office/drawing/2014/main" id="{0728DAB1-44C8-A0AE-299C-2BFC800AF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174" y="3902703"/>
              <a:ext cx="487325" cy="3591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7" name="Text Box 12">
              <a:extLst>
                <a:ext uri="{FF2B5EF4-FFF2-40B4-BE49-F238E27FC236}">
                  <a16:creationId xmlns:a16="http://schemas.microsoft.com/office/drawing/2014/main" id="{0F7B3BC2-C191-E0F7-DB85-8ABAA0C3E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1162" y="3398680"/>
              <a:ext cx="280561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48" name="Text Box 12">
              <a:extLst>
                <a:ext uri="{FF2B5EF4-FFF2-40B4-BE49-F238E27FC236}">
                  <a16:creationId xmlns:a16="http://schemas.microsoft.com/office/drawing/2014/main" id="{57D0E6B1-C5D7-1BF4-D6C3-C4E3414B9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800" y="4114430"/>
              <a:ext cx="342702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49" name="Oval 25">
              <a:extLst>
                <a:ext uri="{FF2B5EF4-FFF2-40B4-BE49-F238E27FC236}">
                  <a16:creationId xmlns:a16="http://schemas.microsoft.com/office/drawing/2014/main" id="{B058368D-19F4-0C0A-D545-CEAD78367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20" y="3823061"/>
              <a:ext cx="179368" cy="198755"/>
            </a:xfrm>
            <a:prstGeom prst="ellipse">
              <a:avLst/>
            </a:prstGeom>
            <a:gradFill flip="none" rotWithShape="1">
              <a:gsLst>
                <a:gs pos="17000">
                  <a:schemeClr val="accent2">
                    <a:lumMod val="67000"/>
                  </a:schemeClr>
                </a:gs>
                <a:gs pos="56000">
                  <a:schemeClr val="accent2">
                    <a:lumMod val="97000"/>
                    <a:lumOff val="3000"/>
                  </a:schemeClr>
                </a:gs>
                <a:gs pos="70500">
                  <a:srgbClr val="F1995D"/>
                </a:gs>
                <a:gs pos="97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sp>
          <p:nvSpPr>
            <p:cNvPr id="4151" name="Text Box 12">
              <a:extLst>
                <a:ext uri="{FF2B5EF4-FFF2-40B4-BE49-F238E27FC236}">
                  <a16:creationId xmlns:a16="http://schemas.microsoft.com/office/drawing/2014/main" id="{CAADE499-CEAE-C852-9D44-86FF6567B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92" y="4556084"/>
              <a:ext cx="1030807" cy="34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>
                  <a:solidFill>
                    <a:schemeClr val="tx1"/>
                  </a:solidFill>
                  <a:cs typeface="Times New Roman" panose="02020603050405020304" pitchFamily="18" charset="0"/>
                </a:rPr>
                <a:t>B →K 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tt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</p:grpSp>
      <p:grpSp>
        <p:nvGrpSpPr>
          <p:cNvPr id="4152" name="Group 4151">
            <a:extLst>
              <a:ext uri="{FF2B5EF4-FFF2-40B4-BE49-F238E27FC236}">
                <a16:creationId xmlns:a16="http://schemas.microsoft.com/office/drawing/2014/main" id="{71BC672F-3C31-4D1B-D355-B6382BAC9EE3}"/>
              </a:ext>
            </a:extLst>
          </p:cNvPr>
          <p:cNvGrpSpPr/>
          <p:nvPr/>
        </p:nvGrpSpPr>
        <p:grpSpPr>
          <a:xfrm>
            <a:off x="4571720" y="3189645"/>
            <a:ext cx="1614656" cy="1521777"/>
            <a:chOff x="4571720" y="3222895"/>
            <a:chExt cx="1614656" cy="1521777"/>
          </a:xfrm>
        </p:grpSpPr>
        <p:sp>
          <p:nvSpPr>
            <p:cNvPr id="4153" name="Text Box 12">
              <a:extLst>
                <a:ext uri="{FF2B5EF4-FFF2-40B4-BE49-F238E27FC236}">
                  <a16:creationId xmlns:a16="http://schemas.microsoft.com/office/drawing/2014/main" id="{DB72EC4D-C1AC-3D98-EF76-B5D4A058F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720" y="3222895"/>
              <a:ext cx="495494" cy="495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000" i="1" err="1">
                  <a:cs typeface="Times New Roman" panose="02020603050405020304" pitchFamily="18" charset="0"/>
                </a:rPr>
                <a:t>b</a:t>
              </a:r>
              <a:r>
                <a:rPr lang="en-US" altLang="en-IT" sz="2000" i="1" baseline="-25000" err="1">
                  <a:cs typeface="Times New Roman" panose="02020603050405020304" pitchFamily="18" charset="0"/>
                </a:rPr>
                <a:t>L</a:t>
              </a:r>
              <a:endParaRPr lang="en-US" altLang="en-IT" sz="2000" i="1" baseline="-25000"/>
            </a:p>
          </p:txBody>
        </p:sp>
        <p:sp>
          <p:nvSpPr>
            <p:cNvPr id="4154" name="Text Box 12">
              <a:extLst>
                <a:ext uri="{FF2B5EF4-FFF2-40B4-BE49-F238E27FC236}">
                  <a16:creationId xmlns:a16="http://schemas.microsoft.com/office/drawing/2014/main" id="{F47789AF-565B-FD72-6A59-0E7429346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268" y="3981402"/>
              <a:ext cx="350076" cy="405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000" i="1" err="1">
                  <a:cs typeface="Times New Roman" panose="02020603050405020304" pitchFamily="18" charset="0"/>
                </a:rPr>
                <a:t>s</a:t>
              </a:r>
              <a:r>
                <a:rPr lang="en-US" altLang="en-IT" sz="2000" i="1" baseline="-25000" err="1">
                  <a:cs typeface="Times New Roman" panose="02020603050405020304" pitchFamily="18" charset="0"/>
                </a:rPr>
                <a:t>L</a:t>
              </a:r>
              <a:endParaRPr lang="en-US" altLang="en-IT" sz="2000" i="1" baseline="-25000"/>
            </a:p>
          </p:txBody>
        </p:sp>
        <p:sp>
          <p:nvSpPr>
            <p:cNvPr id="4155" name="Line 23">
              <a:extLst>
                <a:ext uri="{FF2B5EF4-FFF2-40B4-BE49-F238E27FC236}">
                  <a16:creationId xmlns:a16="http://schemas.microsoft.com/office/drawing/2014/main" id="{027E0394-056E-FD8E-FFCA-80E2F3D29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9987" y="3443792"/>
              <a:ext cx="495495" cy="359124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6" name="Line 23">
              <a:extLst>
                <a:ext uri="{FF2B5EF4-FFF2-40B4-BE49-F238E27FC236}">
                  <a16:creationId xmlns:a16="http://schemas.microsoft.com/office/drawing/2014/main" id="{157F18C1-B9E7-1CB0-8224-78A9A726D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9987" y="3841319"/>
              <a:ext cx="495495" cy="288169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7" name="Line 23">
              <a:extLst>
                <a:ext uri="{FF2B5EF4-FFF2-40B4-BE49-F238E27FC236}">
                  <a16:creationId xmlns:a16="http://schemas.microsoft.com/office/drawing/2014/main" id="{4C5CB873-EF07-D8CB-0C75-55DB36549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6872" y="3511438"/>
              <a:ext cx="494105" cy="31119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8" name="Line 23">
              <a:extLst>
                <a:ext uri="{FF2B5EF4-FFF2-40B4-BE49-F238E27FC236}">
                  <a16:creationId xmlns:a16="http://schemas.microsoft.com/office/drawing/2014/main" id="{613DB8F5-1A08-9778-3B0F-969A465CE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3652" y="3801840"/>
              <a:ext cx="487325" cy="3591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9" name="Text Box 12">
              <a:extLst>
                <a:ext uri="{FF2B5EF4-FFF2-40B4-BE49-F238E27FC236}">
                  <a16:creationId xmlns:a16="http://schemas.microsoft.com/office/drawing/2014/main" id="{C74F34F1-1B9F-4E75-0B7C-35289FECA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514" y="3262977"/>
              <a:ext cx="294862" cy="376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60" name="Text Box 12">
              <a:extLst>
                <a:ext uri="{FF2B5EF4-FFF2-40B4-BE49-F238E27FC236}">
                  <a16:creationId xmlns:a16="http://schemas.microsoft.com/office/drawing/2014/main" id="{AA38B648-F3BE-6959-DB7C-7F4C660CF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4960" y="4015461"/>
              <a:ext cx="291416" cy="396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61" name="Oval 25">
              <a:extLst>
                <a:ext uri="{FF2B5EF4-FFF2-40B4-BE49-F238E27FC236}">
                  <a16:creationId xmlns:a16="http://schemas.microsoft.com/office/drawing/2014/main" id="{231B2B69-9854-47AE-3D3C-7C255F43B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798" y="3722198"/>
              <a:ext cx="179368" cy="198755"/>
            </a:xfrm>
            <a:prstGeom prst="ellipse">
              <a:avLst/>
            </a:prstGeom>
            <a:gradFill flip="none" rotWithShape="1">
              <a:gsLst>
                <a:gs pos="17000">
                  <a:schemeClr val="accent2">
                    <a:lumMod val="67000"/>
                  </a:schemeClr>
                </a:gs>
                <a:gs pos="56000">
                  <a:schemeClr val="accent2">
                    <a:lumMod val="97000"/>
                    <a:lumOff val="3000"/>
                  </a:schemeClr>
                </a:gs>
                <a:gs pos="70500">
                  <a:srgbClr val="F1995D"/>
                </a:gs>
                <a:gs pos="97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sp>
          <p:nvSpPr>
            <p:cNvPr id="4162" name="Text Box 12">
              <a:extLst>
                <a:ext uri="{FF2B5EF4-FFF2-40B4-BE49-F238E27FC236}">
                  <a16:creationId xmlns:a16="http://schemas.microsoft.com/office/drawing/2014/main" id="{6C3E631F-C274-E02B-51C6-C521D2ABD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9987" y="4400667"/>
              <a:ext cx="1030807" cy="34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>
                  <a:solidFill>
                    <a:schemeClr val="tx1"/>
                  </a:solidFill>
                  <a:cs typeface="Times New Roman" panose="02020603050405020304" pitchFamily="18" charset="0"/>
                </a:rPr>
                <a:t>B →K 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nn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</p:grpSp>
      <p:grpSp>
        <p:nvGrpSpPr>
          <p:cNvPr id="4163" name="Group 4162">
            <a:extLst>
              <a:ext uri="{FF2B5EF4-FFF2-40B4-BE49-F238E27FC236}">
                <a16:creationId xmlns:a16="http://schemas.microsoft.com/office/drawing/2014/main" id="{6BB94A6B-D167-C7B9-02B3-BA1340B89D46}"/>
              </a:ext>
            </a:extLst>
          </p:cNvPr>
          <p:cNvGrpSpPr/>
          <p:nvPr/>
        </p:nvGrpSpPr>
        <p:grpSpPr>
          <a:xfrm>
            <a:off x="432415" y="5085879"/>
            <a:ext cx="2435117" cy="1368963"/>
            <a:chOff x="300660" y="5170197"/>
            <a:chExt cx="2435117" cy="1368963"/>
          </a:xfrm>
        </p:grpSpPr>
        <p:sp>
          <p:nvSpPr>
            <p:cNvPr id="4164" name="Line 23">
              <a:extLst>
                <a:ext uri="{FF2B5EF4-FFF2-40B4-BE49-F238E27FC236}">
                  <a16:creationId xmlns:a16="http://schemas.microsoft.com/office/drawing/2014/main" id="{D96A3328-32CC-0CF1-7BA2-009366FFE4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9628" y="5430264"/>
              <a:ext cx="558584" cy="30897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5" name="Line 23">
              <a:extLst>
                <a:ext uri="{FF2B5EF4-FFF2-40B4-BE49-F238E27FC236}">
                  <a16:creationId xmlns:a16="http://schemas.microsoft.com/office/drawing/2014/main" id="{5C049CF2-E19B-1F4B-18F2-172232EB1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6408" y="5718442"/>
              <a:ext cx="487325" cy="3591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6" name="Text Box 12">
              <a:extLst>
                <a:ext uri="{FF2B5EF4-FFF2-40B4-BE49-F238E27FC236}">
                  <a16:creationId xmlns:a16="http://schemas.microsoft.com/office/drawing/2014/main" id="{08F96E67-D841-1F94-43D3-AEF9A19D0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7193" y="5170197"/>
              <a:ext cx="558584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67" name="Text Box 12">
              <a:extLst>
                <a:ext uri="{FF2B5EF4-FFF2-40B4-BE49-F238E27FC236}">
                  <a16:creationId xmlns:a16="http://schemas.microsoft.com/office/drawing/2014/main" id="{A1B55939-6894-28C4-DDFD-71E5D6072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7716" y="5932063"/>
              <a:ext cx="558584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pic>
          <p:nvPicPr>
            <p:cNvPr id="4168" name="Picture 4167" descr="A green line with a white background&#10;&#10;Description automatically generated">
              <a:extLst>
                <a:ext uri="{FF2B5EF4-FFF2-40B4-BE49-F238E27FC236}">
                  <a16:creationId xmlns:a16="http://schemas.microsoft.com/office/drawing/2014/main" id="{2E5AE7FB-A400-294D-D715-E5E7295B2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660" y="5638800"/>
              <a:ext cx="602489" cy="189547"/>
            </a:xfrm>
            <a:prstGeom prst="rect">
              <a:avLst/>
            </a:prstGeom>
          </p:spPr>
        </p:pic>
        <p:sp>
          <p:nvSpPr>
            <p:cNvPr id="4169" name="Oval 4168">
              <a:extLst>
                <a:ext uri="{FF2B5EF4-FFF2-40B4-BE49-F238E27FC236}">
                  <a16:creationId xmlns:a16="http://schemas.microsoft.com/office/drawing/2014/main" id="{DFBA5DB6-350A-6880-F680-F3CF15271836}"/>
                </a:ext>
              </a:extLst>
            </p:cNvPr>
            <p:cNvSpPr/>
            <p:nvPr/>
          </p:nvSpPr>
          <p:spPr>
            <a:xfrm flipH="1">
              <a:off x="807725" y="5452648"/>
              <a:ext cx="723437" cy="555994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0" name="Oval 25">
              <a:extLst>
                <a:ext uri="{FF2B5EF4-FFF2-40B4-BE49-F238E27FC236}">
                  <a16:creationId xmlns:a16="http://schemas.microsoft.com/office/drawing/2014/main" id="{17BC7281-DBA6-C32F-941A-D3E810AA7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554" y="5638800"/>
              <a:ext cx="179368" cy="198755"/>
            </a:xfrm>
            <a:prstGeom prst="ellipse">
              <a:avLst/>
            </a:prstGeom>
            <a:gradFill flip="none" rotWithShape="1">
              <a:gsLst>
                <a:gs pos="17000">
                  <a:schemeClr val="accent2">
                    <a:lumMod val="67000"/>
                  </a:schemeClr>
                </a:gs>
                <a:gs pos="56000">
                  <a:schemeClr val="accent2">
                    <a:lumMod val="97000"/>
                    <a:lumOff val="3000"/>
                  </a:schemeClr>
                </a:gs>
                <a:gs pos="70500">
                  <a:srgbClr val="F1995D"/>
                </a:gs>
                <a:gs pos="97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sp>
          <p:nvSpPr>
            <p:cNvPr id="4171" name="Text Box 12">
              <a:extLst>
                <a:ext uri="{FF2B5EF4-FFF2-40B4-BE49-F238E27FC236}">
                  <a16:creationId xmlns:a16="http://schemas.microsoft.com/office/drawing/2014/main" id="{B5A755D7-9C99-8911-104D-60A5B10BD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92" y="5305119"/>
              <a:ext cx="495494" cy="495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400" i="1">
                  <a:solidFill>
                    <a:srgbClr val="00B050"/>
                  </a:solidFill>
                  <a:cs typeface="Times New Roman" panose="02020603050405020304" pitchFamily="18" charset="0"/>
                </a:rPr>
                <a:t>W</a:t>
              </a:r>
              <a:endParaRPr lang="en-US" altLang="en-IT" sz="2400" i="1" baseline="-25000">
                <a:solidFill>
                  <a:srgbClr val="00B050"/>
                </a:solidFill>
              </a:endParaRPr>
            </a:p>
          </p:txBody>
        </p:sp>
        <p:sp>
          <p:nvSpPr>
            <p:cNvPr id="4172" name="Text Box 12">
              <a:extLst>
                <a:ext uri="{FF2B5EF4-FFF2-40B4-BE49-F238E27FC236}">
                  <a16:creationId xmlns:a16="http://schemas.microsoft.com/office/drawing/2014/main" id="{03F9CAFC-A50E-0E75-3DF2-49AD6210D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59" y="6195155"/>
              <a:ext cx="1030807" cy="34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>
                  <a:solidFill>
                    <a:schemeClr val="tx1"/>
                  </a:solidFill>
                  <a:cs typeface="Times New Roman" panose="02020603050405020304" pitchFamily="18" charset="0"/>
                </a:rPr>
                <a:t> →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mnn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</p:grpSp>
      <p:grpSp>
        <p:nvGrpSpPr>
          <p:cNvPr id="4174" name="Group 4173">
            <a:extLst>
              <a:ext uri="{FF2B5EF4-FFF2-40B4-BE49-F238E27FC236}">
                <a16:creationId xmlns:a16="http://schemas.microsoft.com/office/drawing/2014/main" id="{2B2C4006-7308-2009-1688-929F45B07EFE}"/>
              </a:ext>
            </a:extLst>
          </p:cNvPr>
          <p:cNvGrpSpPr/>
          <p:nvPr/>
        </p:nvGrpSpPr>
        <p:grpSpPr>
          <a:xfrm>
            <a:off x="5147191" y="5362402"/>
            <a:ext cx="3775103" cy="1073911"/>
            <a:chOff x="5147191" y="5395652"/>
            <a:chExt cx="3775103" cy="1073911"/>
          </a:xfrm>
        </p:grpSpPr>
        <p:sp>
          <p:nvSpPr>
            <p:cNvPr id="4175" name="Line 23">
              <a:extLst>
                <a:ext uri="{FF2B5EF4-FFF2-40B4-BE49-F238E27FC236}">
                  <a16:creationId xmlns:a16="http://schemas.microsoft.com/office/drawing/2014/main" id="{FFD0C376-63AE-7B93-5343-53C6F2955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96159" y="5616543"/>
              <a:ext cx="558584" cy="30897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6" name="Line 23">
              <a:extLst>
                <a:ext uri="{FF2B5EF4-FFF2-40B4-BE49-F238E27FC236}">
                  <a16:creationId xmlns:a16="http://schemas.microsoft.com/office/drawing/2014/main" id="{42C31BC2-12AC-F5AF-D5B2-4138E11C9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2939" y="5904721"/>
              <a:ext cx="487325" cy="3591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7" name="Text Box 12">
              <a:extLst>
                <a:ext uri="{FF2B5EF4-FFF2-40B4-BE49-F238E27FC236}">
                  <a16:creationId xmlns:a16="http://schemas.microsoft.com/office/drawing/2014/main" id="{1DEDDE4A-C53D-7ECA-1476-F9D145F18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3041" y="5395652"/>
              <a:ext cx="862313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(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)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pic>
          <p:nvPicPr>
            <p:cNvPr id="4178" name="Picture 4177" descr="A green line with a white background&#10;&#10;Description automatically generated">
              <a:extLst>
                <a:ext uri="{FF2B5EF4-FFF2-40B4-BE49-F238E27FC236}">
                  <a16:creationId xmlns:a16="http://schemas.microsoft.com/office/drawing/2014/main" id="{56F217B8-071B-F9BA-6905-AB1D26946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7191" y="5825079"/>
              <a:ext cx="602489" cy="189547"/>
            </a:xfrm>
            <a:prstGeom prst="rect">
              <a:avLst/>
            </a:prstGeom>
          </p:spPr>
        </p:pic>
        <p:sp>
          <p:nvSpPr>
            <p:cNvPr id="4189" name="Oval 4188">
              <a:extLst>
                <a:ext uri="{FF2B5EF4-FFF2-40B4-BE49-F238E27FC236}">
                  <a16:creationId xmlns:a16="http://schemas.microsoft.com/office/drawing/2014/main" id="{023524E4-D1C4-CB96-48F2-61A1F6A97E4E}"/>
                </a:ext>
              </a:extLst>
            </p:cNvPr>
            <p:cNvSpPr/>
            <p:nvPr/>
          </p:nvSpPr>
          <p:spPr>
            <a:xfrm flipH="1">
              <a:off x="5654256" y="5638927"/>
              <a:ext cx="723437" cy="555994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0" name="Oval 25">
              <a:extLst>
                <a:ext uri="{FF2B5EF4-FFF2-40B4-BE49-F238E27FC236}">
                  <a16:creationId xmlns:a16="http://schemas.microsoft.com/office/drawing/2014/main" id="{6B0F2FC4-A61C-2C1F-E6B1-9416EBBF8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5085" y="5825079"/>
              <a:ext cx="179368" cy="198755"/>
            </a:xfrm>
            <a:prstGeom prst="ellipse">
              <a:avLst/>
            </a:prstGeom>
            <a:gradFill flip="none" rotWithShape="1">
              <a:gsLst>
                <a:gs pos="17000">
                  <a:schemeClr val="accent2">
                    <a:lumMod val="67000"/>
                  </a:schemeClr>
                </a:gs>
                <a:gs pos="56000">
                  <a:schemeClr val="accent2">
                    <a:lumMod val="97000"/>
                    <a:lumOff val="3000"/>
                  </a:schemeClr>
                </a:gs>
                <a:gs pos="70500">
                  <a:srgbClr val="F1995D"/>
                </a:gs>
                <a:gs pos="97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sp>
          <p:nvSpPr>
            <p:cNvPr id="4191" name="Text Box 12">
              <a:extLst>
                <a:ext uri="{FF2B5EF4-FFF2-40B4-BE49-F238E27FC236}">
                  <a16:creationId xmlns:a16="http://schemas.microsoft.com/office/drawing/2014/main" id="{C376D10C-D75E-6AB5-FFEE-38FB8DF42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138" y="5446766"/>
              <a:ext cx="495494" cy="495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400" i="1">
                  <a:solidFill>
                    <a:srgbClr val="00B050"/>
                  </a:solidFill>
                  <a:cs typeface="Times New Roman" panose="02020603050405020304" pitchFamily="18" charset="0"/>
                </a:rPr>
                <a:t>Z</a:t>
              </a:r>
              <a:endParaRPr lang="en-US" altLang="en-IT" sz="2400" i="1" baseline="-25000">
                <a:solidFill>
                  <a:srgbClr val="00B050"/>
                </a:solidFill>
              </a:endParaRPr>
            </a:p>
          </p:txBody>
        </p:sp>
        <p:sp>
          <p:nvSpPr>
            <p:cNvPr id="4192" name="Text Box 12">
              <a:extLst>
                <a:ext uri="{FF2B5EF4-FFF2-40B4-BE49-F238E27FC236}">
                  <a16:creationId xmlns:a16="http://schemas.microsoft.com/office/drawing/2014/main" id="{971E4423-EFE3-E420-4238-A9D3E6ACB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6332" y="6107935"/>
              <a:ext cx="862313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(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)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93" name="Text Box 12">
              <a:extLst>
                <a:ext uri="{FF2B5EF4-FFF2-40B4-BE49-F238E27FC236}">
                  <a16:creationId xmlns:a16="http://schemas.microsoft.com/office/drawing/2014/main" id="{7B3074E8-5D3B-0B88-23CE-FACB8BA6D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1487" y="5806540"/>
              <a:ext cx="1030807" cy="217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Z</a:t>
              </a:r>
              <a:r>
                <a:rPr lang="en-US" altLang="en-IT" sz="2000">
                  <a:solidFill>
                    <a:schemeClr val="tx1"/>
                  </a:solidFill>
                  <a:cs typeface="Times New Roman" panose="02020603050405020304" pitchFamily="18" charset="0"/>
                </a:rPr>
                <a:t> → 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tt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 (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nn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)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4194" name="Line 46">
            <a:extLst>
              <a:ext uri="{FF2B5EF4-FFF2-40B4-BE49-F238E27FC236}">
                <a16:creationId xmlns:a16="http://schemas.microsoft.com/office/drawing/2014/main" id="{EFE1C3D5-700B-D285-6DC6-E4056C2735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02043" y="2398350"/>
            <a:ext cx="1784331" cy="197699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2"/>
          </a:p>
        </p:txBody>
      </p:sp>
      <p:grpSp>
        <p:nvGrpSpPr>
          <p:cNvPr id="4195" name="Group 4194">
            <a:extLst>
              <a:ext uri="{FF2B5EF4-FFF2-40B4-BE49-F238E27FC236}">
                <a16:creationId xmlns:a16="http://schemas.microsoft.com/office/drawing/2014/main" id="{2ABA160A-F8DF-23C3-3EBB-3C4437C23ECA}"/>
              </a:ext>
            </a:extLst>
          </p:cNvPr>
          <p:cNvGrpSpPr/>
          <p:nvPr/>
        </p:nvGrpSpPr>
        <p:grpSpPr>
          <a:xfrm>
            <a:off x="1710344" y="1664089"/>
            <a:ext cx="2316170" cy="1332259"/>
            <a:chOff x="1710344" y="1513961"/>
            <a:chExt cx="2316170" cy="1332259"/>
          </a:xfrm>
        </p:grpSpPr>
        <p:sp>
          <p:nvSpPr>
            <p:cNvPr id="4196" name="Line 23">
              <a:extLst>
                <a:ext uri="{FF2B5EF4-FFF2-40B4-BE49-F238E27FC236}">
                  <a16:creationId xmlns:a16="http://schemas.microsoft.com/office/drawing/2014/main" id="{9FAF7796-F7EF-F7C1-0DA7-0EDA802D7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458" y="1713373"/>
              <a:ext cx="742975" cy="445000"/>
            </a:xfrm>
            <a:prstGeom prst="line">
              <a:avLst/>
            </a:prstGeom>
            <a:noFill/>
            <a:ln w="222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7" name="Line 23">
              <a:extLst>
                <a:ext uri="{FF2B5EF4-FFF2-40B4-BE49-F238E27FC236}">
                  <a16:creationId xmlns:a16="http://schemas.microsoft.com/office/drawing/2014/main" id="{97C474A8-6F8E-1AE3-0F7D-F30204F7C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5746" y="1757223"/>
              <a:ext cx="742974" cy="38612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8" name="Line 23">
              <a:extLst>
                <a:ext uri="{FF2B5EF4-FFF2-40B4-BE49-F238E27FC236}">
                  <a16:creationId xmlns:a16="http://schemas.microsoft.com/office/drawing/2014/main" id="{C3D266B3-3D9F-3817-158B-7030EDEE9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1077" y="2143346"/>
              <a:ext cx="742975" cy="4450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4199" name="Picture 4198" descr="A close up of a number&#10;&#10;Description automatically generated">
              <a:extLst>
                <a:ext uri="{FF2B5EF4-FFF2-40B4-BE49-F238E27FC236}">
                  <a16:creationId xmlns:a16="http://schemas.microsoft.com/office/drawing/2014/main" id="{E5019218-0DD0-77A3-C452-921763376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5164" y="1513961"/>
              <a:ext cx="319900" cy="495330"/>
            </a:xfrm>
            <a:prstGeom prst="rect">
              <a:avLst/>
            </a:prstGeom>
          </p:spPr>
        </p:pic>
        <p:pic>
          <p:nvPicPr>
            <p:cNvPr id="4200" name="Picture 4199" descr="A close up of a number&#10;&#10;Description automatically generated">
              <a:extLst>
                <a:ext uri="{FF2B5EF4-FFF2-40B4-BE49-F238E27FC236}">
                  <a16:creationId xmlns:a16="http://schemas.microsoft.com/office/drawing/2014/main" id="{3C5BB730-AED2-064C-258E-C092B9121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6614" y="2350890"/>
              <a:ext cx="319900" cy="495330"/>
            </a:xfrm>
            <a:prstGeom prst="rect">
              <a:avLst/>
            </a:prstGeom>
          </p:spPr>
        </p:pic>
        <p:pic>
          <p:nvPicPr>
            <p:cNvPr id="4201" name="Picture 4200" descr="A black and blue number&#10;&#10;Description automatically generated">
              <a:extLst>
                <a:ext uri="{FF2B5EF4-FFF2-40B4-BE49-F238E27FC236}">
                  <a16:creationId xmlns:a16="http://schemas.microsoft.com/office/drawing/2014/main" id="{2A2D8EF7-1949-AB08-58FE-A5074A517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0344" y="1528296"/>
              <a:ext cx="312741" cy="423120"/>
            </a:xfrm>
            <a:prstGeom prst="rect">
              <a:avLst/>
            </a:prstGeom>
          </p:spPr>
        </p:pic>
        <p:sp>
          <p:nvSpPr>
            <p:cNvPr id="4202" name="Line 23">
              <a:extLst>
                <a:ext uri="{FF2B5EF4-FFF2-40B4-BE49-F238E27FC236}">
                  <a16:creationId xmlns:a16="http://schemas.microsoft.com/office/drawing/2014/main" id="{762E78AE-F772-9456-AF23-F2375B793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6458" y="2182701"/>
              <a:ext cx="738183" cy="361629"/>
            </a:xfrm>
            <a:prstGeom prst="line">
              <a:avLst/>
            </a:prstGeom>
            <a:noFill/>
            <a:ln w="222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" name="Oval 25">
              <a:extLst>
                <a:ext uri="{FF2B5EF4-FFF2-40B4-BE49-F238E27FC236}">
                  <a16:creationId xmlns:a16="http://schemas.microsoft.com/office/drawing/2014/main" id="{E056D141-26DD-4CA2-9CEC-38FEFD457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596" y="1973421"/>
              <a:ext cx="495494" cy="359125"/>
            </a:xfrm>
            <a:prstGeom prst="ellipse">
              <a:avLst/>
            </a:prstGeom>
            <a:gradFill flip="none" rotWithShape="1">
              <a:gsLst>
                <a:gs pos="17000">
                  <a:schemeClr val="accent2">
                    <a:lumMod val="67000"/>
                  </a:schemeClr>
                </a:gs>
                <a:gs pos="56000">
                  <a:schemeClr val="accent2">
                    <a:lumMod val="97000"/>
                    <a:lumOff val="3000"/>
                  </a:schemeClr>
                </a:gs>
                <a:gs pos="70500">
                  <a:srgbClr val="F1995D"/>
                </a:gs>
                <a:gs pos="97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pic>
          <p:nvPicPr>
            <p:cNvPr id="4204" name="Picture 4203" descr="A black and blue number&#10;&#10;Description automatically generated">
              <a:extLst>
                <a:ext uri="{FF2B5EF4-FFF2-40B4-BE49-F238E27FC236}">
                  <a16:creationId xmlns:a16="http://schemas.microsoft.com/office/drawing/2014/main" id="{B450B519-7424-4F2D-A80B-690571447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0344" y="2375090"/>
              <a:ext cx="312741" cy="423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229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998911-0A7F-7843-13AA-2C451B8D4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69" y="4670956"/>
            <a:ext cx="10350403" cy="14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Clr>
                <a:srgbClr val="C00000"/>
              </a:buClr>
              <a:buSzPct val="50000"/>
              <a:buFont typeface="Wingdings" pitchFamily="2" charset="2"/>
              <a:buChar char="q"/>
              <a:defRPr/>
            </a:pPr>
            <a:r>
              <a:rPr lang="en-GB" sz="240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Two Wilson coefficients,        </a:t>
            </a:r>
          </a:p>
          <a:p>
            <a:pPr marL="342900" indent="-342900">
              <a:lnSpc>
                <a:spcPct val="100000"/>
              </a:lnSpc>
              <a:buClr>
                <a:srgbClr val="C00000"/>
              </a:buClr>
              <a:buSzPct val="50000"/>
              <a:buFont typeface="Wingdings" pitchFamily="2" charset="2"/>
              <a:buChar char="q"/>
              <a:defRPr/>
            </a:pPr>
            <a:endParaRPr lang="en-GB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50000"/>
              <a:buFont typeface="Wingdings" pitchFamily="2" charset="2"/>
              <a:buChar char="q"/>
              <a:defRPr/>
            </a:pPr>
            <a:r>
              <a:rPr lang="en-GB" sz="240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One flavour-mixing parameter,   </a:t>
            </a:r>
            <a:r>
              <a:rPr lang="en-GB" sz="2400">
                <a:solidFill>
                  <a:srgbClr val="C00000"/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en-GB" sz="2400">
                <a:latin typeface="+mn-lt"/>
                <a:cs typeface="Arial" panose="020B0604020202020204" pitchFamily="34" charset="0"/>
              </a:rPr>
              <a:t>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O(1):         = </a:t>
            </a:r>
            <a:r>
              <a:rPr lang="en-GB" sz="24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i="1" baseline="-2500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sz="2400">
                <a:solidFill>
                  <a:srgbClr val="C00000"/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en-GB" sz="2400">
                <a:latin typeface="Symbol" pitchFamily="2" charset="2"/>
                <a:cs typeface="Arial" panose="020B0604020202020204" pitchFamily="34" charset="0"/>
              </a:rPr>
              <a:t>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400" baseline="-25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GB" sz="24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400" i="1" baseline="-2500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 descr="A black and blue number&#10;&#10;Description automatically generated">
            <a:extLst>
              <a:ext uri="{FF2B5EF4-FFF2-40B4-BE49-F238E27FC236}">
                <a16:creationId xmlns:a16="http://schemas.microsoft.com/office/drawing/2014/main" id="{A41A31B7-8D61-6E64-4E6A-B5D103F1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976" y="5766213"/>
            <a:ext cx="359416" cy="486269"/>
          </a:xfrm>
          <a:prstGeom prst="rect">
            <a:avLst/>
          </a:prstGeom>
        </p:spPr>
      </p:pic>
      <p:pic>
        <p:nvPicPr>
          <p:cNvPr id="36" name="Picture 3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B704932-B646-1699-392D-5E2FA4604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225" y="4742712"/>
            <a:ext cx="964678" cy="705511"/>
          </a:xfrm>
          <a:prstGeom prst="rect">
            <a:avLst/>
          </a:prstGeom>
        </p:spPr>
      </p:pic>
      <p:pic>
        <p:nvPicPr>
          <p:cNvPr id="37" name="Picture 36" descr="A black and white logo&#10;&#10;Description automatically generated">
            <a:extLst>
              <a:ext uri="{FF2B5EF4-FFF2-40B4-BE49-F238E27FC236}">
                <a16:creationId xmlns:a16="http://schemas.microsoft.com/office/drawing/2014/main" id="{718019EE-522F-0CE8-8EA4-2147B7015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326010" y="4676722"/>
            <a:ext cx="700186" cy="7982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EF59AF-CFC8-3FC1-36F6-427FE7E28DD1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example of flavour –  EW interplay (</a:t>
            </a:r>
            <a:r>
              <a:rPr lang="en-GB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NP signal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C6C7C6-E495-F260-3D02-E0B2DB63153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26C58DE-D4AC-DC5A-94B9-99ABE066EBD8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7B545CE-5953-6226-51E3-21D97938AE62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36</a:t>
            </a:fld>
            <a:endParaRPr lang="en-US" sz="1400"/>
          </a:p>
        </p:txBody>
      </p:sp>
      <p:pic>
        <p:nvPicPr>
          <p:cNvPr id="5" name="Picture 4" descr="A graph with red circles and numbers&#10;&#10;Description automatically generated">
            <a:extLst>
              <a:ext uri="{FF2B5EF4-FFF2-40B4-BE49-F238E27FC236}">
                <a16:creationId xmlns:a16="http://schemas.microsoft.com/office/drawing/2014/main" id="{B8E3E32F-2C2F-C6F2-B26E-0E97AE1E0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275" y="1410370"/>
            <a:ext cx="5951056" cy="424521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37B2553-C46F-056D-0FD4-802E377EB732}"/>
              </a:ext>
            </a:extLst>
          </p:cNvPr>
          <p:cNvSpPr txBox="1">
            <a:spLocks/>
          </p:cNvSpPr>
          <p:nvPr/>
        </p:nvSpPr>
        <p:spPr bwMode="auto">
          <a:xfrm>
            <a:off x="133399" y="654741"/>
            <a:ext cx="11990660" cy="85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altLang="en-IT" sz="2400">
                <a:solidFill>
                  <a:schemeClr val="tx1"/>
                </a:solidFill>
              </a:rPr>
              <a:t>Looking at bounds from individual observables  </a:t>
            </a:r>
            <a:r>
              <a:rPr lang="en-GB" altLang="en-IT" sz="2400" u="sng">
                <a:solidFill>
                  <a:schemeClr val="tx1"/>
                </a:solidFill>
              </a:rPr>
              <a:t>misses the main point of indirect NP searches</a:t>
            </a:r>
            <a:r>
              <a:rPr lang="en-GB" altLang="en-IT" sz="2400">
                <a:solidFill>
                  <a:schemeClr val="tx1"/>
                </a:solidFill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IT" sz="2400">
                <a:solidFill>
                  <a:schemeClr val="tx1"/>
                </a:solidFill>
              </a:rPr>
              <a:t>which is the </a:t>
            </a:r>
            <a:r>
              <a:rPr lang="en-GB" altLang="en-IT" sz="2400" u="sng">
                <a:solidFill>
                  <a:srgbClr val="00B050"/>
                </a:solidFill>
              </a:rPr>
              <a:t>interplay of a large number of observables</a:t>
            </a:r>
            <a:r>
              <a:rPr lang="en-GB" altLang="en-IT" sz="2400">
                <a:solidFill>
                  <a:schemeClr val="tx1"/>
                </a:solidFill>
              </a:rPr>
              <a:t> in </a:t>
            </a:r>
            <a:r>
              <a:rPr lang="en-GB" altLang="en-IT" sz="2400" u="sng">
                <a:solidFill>
                  <a:srgbClr val="C00000"/>
                </a:solidFill>
              </a:rPr>
              <a:t>“decoding” the underlying theory</a:t>
            </a:r>
            <a:endParaRPr lang="en-GB" sz="2400" kern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741901-D0A7-52AE-C6C5-77D5F17F3C13}"/>
              </a:ext>
            </a:extLst>
          </p:cNvPr>
          <p:cNvGrpSpPr/>
          <p:nvPr/>
        </p:nvGrpSpPr>
        <p:grpSpPr>
          <a:xfrm>
            <a:off x="1710344" y="1664089"/>
            <a:ext cx="2316170" cy="1332259"/>
            <a:chOff x="1710344" y="1513961"/>
            <a:chExt cx="2316170" cy="1332259"/>
          </a:xfrm>
        </p:grpSpPr>
        <p:sp>
          <p:nvSpPr>
            <p:cNvPr id="10" name="Line 23">
              <a:extLst>
                <a:ext uri="{FF2B5EF4-FFF2-40B4-BE49-F238E27FC236}">
                  <a16:creationId xmlns:a16="http://schemas.microsoft.com/office/drawing/2014/main" id="{7A4E5C00-80DA-D41E-B8ED-638B3DF27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458" y="1713373"/>
              <a:ext cx="742975" cy="445000"/>
            </a:xfrm>
            <a:prstGeom prst="line">
              <a:avLst/>
            </a:prstGeom>
            <a:noFill/>
            <a:ln w="222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23">
              <a:extLst>
                <a:ext uri="{FF2B5EF4-FFF2-40B4-BE49-F238E27FC236}">
                  <a16:creationId xmlns:a16="http://schemas.microsoft.com/office/drawing/2014/main" id="{EA7CDC68-5333-C49F-C019-4074F3D980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5746" y="1757223"/>
              <a:ext cx="742974" cy="38612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23">
              <a:extLst>
                <a:ext uri="{FF2B5EF4-FFF2-40B4-BE49-F238E27FC236}">
                  <a16:creationId xmlns:a16="http://schemas.microsoft.com/office/drawing/2014/main" id="{ABB6873B-0BB9-F51B-4F13-B993DCAE3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1077" y="2143346"/>
              <a:ext cx="742975" cy="4450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3" name="Picture 12" descr="A close up of a number&#10;&#10;Description automatically generated">
              <a:extLst>
                <a:ext uri="{FF2B5EF4-FFF2-40B4-BE49-F238E27FC236}">
                  <a16:creationId xmlns:a16="http://schemas.microsoft.com/office/drawing/2014/main" id="{FD16882D-4063-9426-9905-568866DFB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05164" y="1513961"/>
              <a:ext cx="319900" cy="495330"/>
            </a:xfrm>
            <a:prstGeom prst="rect">
              <a:avLst/>
            </a:prstGeom>
          </p:spPr>
        </p:pic>
        <p:pic>
          <p:nvPicPr>
            <p:cNvPr id="14" name="Picture 13" descr="A close up of a number&#10;&#10;Description automatically generated">
              <a:extLst>
                <a:ext uri="{FF2B5EF4-FFF2-40B4-BE49-F238E27FC236}">
                  <a16:creationId xmlns:a16="http://schemas.microsoft.com/office/drawing/2014/main" id="{5F524731-765E-BA92-9CB4-2DCDBD5F9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06614" y="2350890"/>
              <a:ext cx="319900" cy="495330"/>
            </a:xfrm>
            <a:prstGeom prst="rect">
              <a:avLst/>
            </a:prstGeom>
          </p:spPr>
        </p:pic>
        <p:pic>
          <p:nvPicPr>
            <p:cNvPr id="15" name="Picture 14" descr="A black and blue number&#10;&#10;Description automatically generated">
              <a:extLst>
                <a:ext uri="{FF2B5EF4-FFF2-40B4-BE49-F238E27FC236}">
                  <a16:creationId xmlns:a16="http://schemas.microsoft.com/office/drawing/2014/main" id="{0CA36409-1C45-4CDA-228E-F529E60F3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0344" y="1528296"/>
              <a:ext cx="312741" cy="423120"/>
            </a:xfrm>
            <a:prstGeom prst="rect">
              <a:avLst/>
            </a:prstGeom>
          </p:spPr>
        </p:pic>
        <p:sp>
          <p:nvSpPr>
            <p:cNvPr id="16" name="Line 23">
              <a:extLst>
                <a:ext uri="{FF2B5EF4-FFF2-40B4-BE49-F238E27FC236}">
                  <a16:creationId xmlns:a16="http://schemas.microsoft.com/office/drawing/2014/main" id="{3F0123DA-44CD-B376-E265-E6A0E61E14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6458" y="2182701"/>
              <a:ext cx="738183" cy="361629"/>
            </a:xfrm>
            <a:prstGeom prst="line">
              <a:avLst/>
            </a:prstGeom>
            <a:noFill/>
            <a:ln w="222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Oval 25">
              <a:extLst>
                <a:ext uri="{FF2B5EF4-FFF2-40B4-BE49-F238E27FC236}">
                  <a16:creationId xmlns:a16="http://schemas.microsoft.com/office/drawing/2014/main" id="{6E0194B1-1CE8-0E80-BBF9-12B07C1CF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596" y="1973421"/>
              <a:ext cx="495494" cy="359125"/>
            </a:xfrm>
            <a:prstGeom prst="ellipse">
              <a:avLst/>
            </a:prstGeom>
            <a:gradFill flip="none" rotWithShape="1">
              <a:gsLst>
                <a:gs pos="17000">
                  <a:schemeClr val="accent2">
                    <a:lumMod val="67000"/>
                  </a:schemeClr>
                </a:gs>
                <a:gs pos="56000">
                  <a:schemeClr val="accent2">
                    <a:lumMod val="97000"/>
                    <a:lumOff val="3000"/>
                  </a:schemeClr>
                </a:gs>
                <a:gs pos="70500">
                  <a:srgbClr val="F1995D"/>
                </a:gs>
                <a:gs pos="97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pic>
          <p:nvPicPr>
            <p:cNvPr id="19" name="Picture 18" descr="A black and blue number&#10;&#10;Description automatically generated">
              <a:extLst>
                <a:ext uri="{FF2B5EF4-FFF2-40B4-BE49-F238E27FC236}">
                  <a16:creationId xmlns:a16="http://schemas.microsoft.com/office/drawing/2014/main" id="{50485EDF-C472-F5EE-C04F-F0525CC1B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0344" y="2375090"/>
              <a:ext cx="312741" cy="42312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C3F4993-3BA4-D586-A154-5DA5917C5A13}"/>
              </a:ext>
            </a:extLst>
          </p:cNvPr>
          <p:cNvSpPr txBox="1"/>
          <p:nvPr/>
        </p:nvSpPr>
        <p:spPr>
          <a:xfrm>
            <a:off x="180222" y="3168051"/>
            <a:ext cx="50484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>
                <a:latin typeface="+mn-lt"/>
                <a:cs typeface="Arial" panose="020B0604020202020204" pitchFamily="34" charset="0"/>
              </a:rPr>
              <a:t>A simple, consistent, description </a:t>
            </a:r>
          </a:p>
          <a:p>
            <a:pPr>
              <a:defRPr/>
            </a:pPr>
            <a:r>
              <a:rPr lang="en-GB" sz="2400">
                <a:latin typeface="+mn-lt"/>
                <a:cs typeface="Arial" panose="020B0604020202020204" pitchFamily="34" charset="0"/>
              </a:rPr>
              <a:t>of the system involves (</a:t>
            </a:r>
            <a:r>
              <a:rPr lang="en-GB" sz="2400" i="1">
                <a:latin typeface="+mn-lt"/>
                <a:cs typeface="Arial" panose="020B0604020202020204" pitchFamily="34" charset="0"/>
              </a:rPr>
              <a:t>at least</a:t>
            </a:r>
            <a:r>
              <a:rPr lang="en-GB" sz="2400">
                <a:latin typeface="+mn-lt"/>
                <a:cs typeface="Arial" panose="020B0604020202020204" pitchFamily="34" charset="0"/>
              </a:rPr>
              <a:t>)  </a:t>
            </a:r>
          </a:p>
          <a:p>
            <a:pPr>
              <a:defRPr/>
            </a:pPr>
            <a:r>
              <a:rPr lang="en-GB" sz="2400">
                <a:latin typeface="+mn-lt"/>
                <a:cs typeface="Arial" panose="020B0604020202020204" pitchFamily="34" charset="0"/>
              </a:rPr>
              <a:t>3 parameters</a:t>
            </a:r>
            <a:r>
              <a:rPr lang="en-GB" sz="240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3" name="Line 46">
            <a:extLst>
              <a:ext uri="{FF2B5EF4-FFF2-40B4-BE49-F238E27FC236}">
                <a16:creationId xmlns:a16="http://schemas.microsoft.com/office/drawing/2014/main" id="{4506BB83-CE30-4A3A-9963-4AB79AD061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02043" y="2398350"/>
            <a:ext cx="1784331" cy="197699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2"/>
          </a:p>
        </p:txBody>
      </p:sp>
    </p:spTree>
    <p:extLst>
      <p:ext uri="{BB962C8B-B14F-4D97-AF65-F5344CB8AC3E}">
        <p14:creationId xmlns:p14="http://schemas.microsoft.com/office/powerpoint/2010/main" val="4061097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&#10;&#10;Description automatically generated">
            <a:extLst>
              <a:ext uri="{FF2B5EF4-FFF2-40B4-BE49-F238E27FC236}">
                <a16:creationId xmlns:a16="http://schemas.microsoft.com/office/drawing/2014/main" id="{D50DBEE1-3496-AB3D-92A5-7F930323B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00" y="1080000"/>
            <a:ext cx="5594245" cy="5400000"/>
          </a:xfrm>
          <a:prstGeom prst="rect">
            <a:avLst/>
          </a:prstGeom>
        </p:spPr>
      </p:pic>
      <p:pic>
        <p:nvPicPr>
          <p:cNvPr id="8" name="Picture 7" descr="A diagram of a plane&#10;&#10;Description automatically generated with medium confidence">
            <a:extLst>
              <a:ext uri="{FF2B5EF4-FFF2-40B4-BE49-F238E27FC236}">
                <a16:creationId xmlns:a16="http://schemas.microsoft.com/office/drawing/2014/main" id="{11A5DFA2-F71E-FA16-11B0-7A6DEC2DE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080000"/>
            <a:ext cx="5624593" cy="5400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AA93B0-76BF-9821-2FFD-71437A1D5649}"/>
              </a:ext>
            </a:extLst>
          </p:cNvPr>
          <p:cNvCxnSpPr>
            <a:cxnSpLocks/>
          </p:cNvCxnSpPr>
          <p:nvPr/>
        </p:nvCxnSpPr>
        <p:spPr>
          <a:xfrm flipV="1">
            <a:off x="7930827" y="1080000"/>
            <a:ext cx="0" cy="48207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F2DBAE-291F-123A-0D00-FBED57BBC10C}"/>
              </a:ext>
            </a:extLst>
          </p:cNvPr>
          <p:cNvCxnSpPr>
            <a:cxnSpLocks/>
          </p:cNvCxnSpPr>
          <p:nvPr/>
        </p:nvCxnSpPr>
        <p:spPr>
          <a:xfrm flipV="1">
            <a:off x="7080836" y="5015455"/>
            <a:ext cx="4793381" cy="5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69137B-9DE2-B61A-9BA2-F4C7BD2E83E2}"/>
              </a:ext>
            </a:extLst>
          </p:cNvPr>
          <p:cNvCxnSpPr>
            <a:cxnSpLocks/>
          </p:cNvCxnSpPr>
          <p:nvPr/>
        </p:nvCxnSpPr>
        <p:spPr>
          <a:xfrm flipV="1">
            <a:off x="7095124" y="1080000"/>
            <a:ext cx="4793381" cy="47748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1F5CC4A9-3A7D-9FBB-F6E3-BB3D17C04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632" y="1169164"/>
            <a:ext cx="963338" cy="53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800" baseline="-25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DAC48CC-995B-3BAD-AE73-15DCA55BC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1477" y="4406482"/>
            <a:ext cx="678357" cy="56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Z’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7174E4F-C019-49EE-FE2C-5C6E83EC6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9831" y="1705018"/>
            <a:ext cx="963338" cy="53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800" baseline="-25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GB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4E70E3-46B3-CDF3-C6A2-6C167E716838}"/>
              </a:ext>
            </a:extLst>
          </p:cNvPr>
          <p:cNvCxnSpPr>
            <a:cxnSpLocks/>
          </p:cNvCxnSpPr>
          <p:nvPr/>
        </p:nvCxnSpPr>
        <p:spPr>
          <a:xfrm>
            <a:off x="7850459" y="2687444"/>
            <a:ext cx="803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10E47B36-CED4-BB50-ABB6-12052CDAF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211" y="2537798"/>
            <a:ext cx="701264" cy="30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160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GB" sz="1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6BAB13C-579F-71FB-B03F-FC967E5E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062" y="4191858"/>
            <a:ext cx="963338" cy="33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60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GB" sz="1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D29309-6313-F68F-7099-FE571CE2B29C}"/>
              </a:ext>
            </a:extLst>
          </p:cNvPr>
          <p:cNvCxnSpPr>
            <a:cxnSpLocks/>
          </p:cNvCxnSpPr>
          <p:nvPr/>
        </p:nvCxnSpPr>
        <p:spPr>
          <a:xfrm>
            <a:off x="7850451" y="4368616"/>
            <a:ext cx="803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EAB89E-3A48-CCD4-D256-D644E6F59106}"/>
              </a:ext>
            </a:extLst>
          </p:cNvPr>
          <p:cNvSpPr txBox="1"/>
          <p:nvPr/>
        </p:nvSpPr>
        <p:spPr>
          <a:xfrm>
            <a:off x="7229555" y="1587899"/>
            <a:ext cx="701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0C10BDE2-EE91-CDC4-DD2C-1E9CE9A9BD9F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85BBF49-5C9A-15C8-F6B4-4D86D3F80119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37</a:t>
            </a:fld>
            <a:endParaRPr lang="en-US" sz="140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B02304E3-1F3C-182C-1E8E-28ED03DD1547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example of flavour –  EW interplay (</a:t>
            </a:r>
            <a:r>
              <a:rPr lang="en-GB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NP signal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8B6012-0ADC-826A-C13F-A5CC0DF97734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E4C5205-32A6-B997-ED6B-93FC7453F891}"/>
              </a:ext>
            </a:extLst>
          </p:cNvPr>
          <p:cNvSpPr txBox="1"/>
          <p:nvPr/>
        </p:nvSpPr>
        <p:spPr>
          <a:xfrm>
            <a:off x="1186131" y="1151984"/>
            <a:ext cx="125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6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7E7F39-0080-61D2-2A41-B128BC077299}"/>
              </a:ext>
            </a:extLst>
          </p:cNvPr>
          <p:cNvSpPr txBox="1"/>
          <p:nvPr/>
        </p:nvSpPr>
        <p:spPr>
          <a:xfrm>
            <a:off x="10708622" y="1151984"/>
            <a:ext cx="125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6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</p:spTree>
    <p:extLst>
      <p:ext uri="{BB962C8B-B14F-4D97-AF65-F5344CB8AC3E}">
        <p14:creationId xmlns:p14="http://schemas.microsoft.com/office/powerpoint/2010/main" val="85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diagram of a diagram&#10;&#10;Description automatically generated">
            <a:extLst>
              <a:ext uri="{FF2B5EF4-FFF2-40B4-BE49-F238E27FC236}">
                <a16:creationId xmlns:a16="http://schemas.microsoft.com/office/drawing/2014/main" id="{F76C373A-1B9F-8A98-F955-25ED08B97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0" y="1080000"/>
            <a:ext cx="5594245" cy="5400000"/>
          </a:xfrm>
          <a:prstGeom prst="rect">
            <a:avLst/>
          </a:prstGeom>
        </p:spPr>
      </p:pic>
      <p:pic>
        <p:nvPicPr>
          <p:cNvPr id="21" name="Picture 20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C37AE700-EC57-683F-5B2D-6DA77768B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5624593" cy="5400000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BDFD246-B046-59B6-8D8F-B1209D6BDF53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53173-889C-B630-825A-E3E483858DB3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38</a:t>
            </a:fld>
            <a:endParaRPr lang="en-US" sz="1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91CE478-F264-BC45-244B-C39811322F1B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example of flavour –  EW interplay (</a:t>
            </a:r>
            <a:r>
              <a:rPr lang="en-GB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NP signal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DCEEE7-D4C7-0EE5-66A0-44071B29749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CECAEB-8C21-FD64-433C-DE78D09C77D7}"/>
              </a:ext>
            </a:extLst>
          </p:cNvPr>
          <p:cNvSpPr txBox="1"/>
          <p:nvPr/>
        </p:nvSpPr>
        <p:spPr>
          <a:xfrm>
            <a:off x="1186131" y="1151984"/>
            <a:ext cx="125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6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A5E92-68E4-F689-D6CC-97CE7EF25FFA}"/>
              </a:ext>
            </a:extLst>
          </p:cNvPr>
          <p:cNvSpPr txBox="1"/>
          <p:nvPr/>
        </p:nvSpPr>
        <p:spPr>
          <a:xfrm>
            <a:off x="10708622" y="1151984"/>
            <a:ext cx="125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6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</p:spTree>
    <p:extLst>
      <p:ext uri="{BB962C8B-B14F-4D97-AF65-F5344CB8AC3E}">
        <p14:creationId xmlns:p14="http://schemas.microsoft.com/office/powerpoint/2010/main" val="1659672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iagram of a graph&#10;&#10;Description automatically generated">
            <a:extLst>
              <a:ext uri="{FF2B5EF4-FFF2-40B4-BE49-F238E27FC236}">
                <a16:creationId xmlns:a16="http://schemas.microsoft.com/office/drawing/2014/main" id="{858F4DB7-F8E0-1CCB-2CA6-628975C6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0" y="1080000"/>
            <a:ext cx="5594245" cy="5400000"/>
          </a:xfrm>
          <a:prstGeom prst="rect">
            <a:avLst/>
          </a:prstGeom>
        </p:spPr>
      </p:pic>
      <p:pic>
        <p:nvPicPr>
          <p:cNvPr id="19" name="Picture 18" descr="A diagram of a graph&#10;&#10;Description automatically generated">
            <a:extLst>
              <a:ext uri="{FF2B5EF4-FFF2-40B4-BE49-F238E27FC236}">
                <a16:creationId xmlns:a16="http://schemas.microsoft.com/office/drawing/2014/main" id="{C5D1DC6D-7170-6DA1-93A4-AD26696A2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5624593" cy="540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A32F2-3ECF-5587-96EA-ED3F6BB4D4C9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A3430-0F20-33E8-2165-3C225CCF3287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39</a:t>
            </a:fld>
            <a:endParaRPr lang="en-US" sz="1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A148F3-DA54-5991-3B5A-0048819CDB09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example of flavour –  EW interplay (</a:t>
            </a:r>
            <a:r>
              <a:rPr lang="en-GB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NP signal</a:t>
            </a: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9BFA49-8105-7549-7BD1-AD1F8E221694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38CF022-63F2-849F-22B9-8D80A4C063FD}"/>
              </a:ext>
            </a:extLst>
          </p:cNvPr>
          <p:cNvSpPr txBox="1"/>
          <p:nvPr/>
        </p:nvSpPr>
        <p:spPr>
          <a:xfrm>
            <a:off x="1186131" y="1151984"/>
            <a:ext cx="125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6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145EF-8B03-7C50-00C7-894C1B8B575C}"/>
              </a:ext>
            </a:extLst>
          </p:cNvPr>
          <p:cNvSpPr txBox="1"/>
          <p:nvPr/>
        </p:nvSpPr>
        <p:spPr>
          <a:xfrm>
            <a:off x="10708622" y="1151984"/>
            <a:ext cx="125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60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</p:spTree>
    <p:extLst>
      <p:ext uri="{BB962C8B-B14F-4D97-AF65-F5344CB8AC3E}">
        <p14:creationId xmlns:p14="http://schemas.microsoft.com/office/powerpoint/2010/main" val="141782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B43D5EC-35B0-35C6-F365-A948A3407803}"/>
              </a:ext>
            </a:extLst>
          </p:cNvPr>
          <p:cNvSpPr txBox="1">
            <a:spLocks noChangeArrowheads="1"/>
          </p:cNvSpPr>
          <p:nvPr/>
        </p:nvSpPr>
        <p:spPr>
          <a:xfrm>
            <a:off x="134478" y="71982"/>
            <a:ext cx="8204644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questions: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 flavour puzzle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5994F-69EE-8986-4A0A-203AD1C92A8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6079EC-8CFF-730F-B072-2939E7992A0A}"/>
              </a:ext>
            </a:extLst>
          </p:cNvPr>
          <p:cNvSpPr txBox="1">
            <a:spLocks/>
          </p:cNvSpPr>
          <p:nvPr/>
        </p:nvSpPr>
        <p:spPr bwMode="auto">
          <a:xfrm>
            <a:off x="213376" y="699088"/>
            <a:ext cx="11575853" cy="87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The “flavor puzzle” is an old problem, that emerged well before the Standard Model (SM) was conceived  [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“</a:t>
            </a:r>
            <a:r>
              <a:rPr lang="en-US" altLang="en-IT" sz="2400" i="1">
                <a:solidFill>
                  <a:srgbClr val="0070C0"/>
                </a:solidFill>
                <a:cs typeface="Times New Roman" panose="02020603050405020304" pitchFamily="18" charset="0"/>
              </a:rPr>
              <a:t>Who ordered the muon ?” </a:t>
            </a:r>
            <a:r>
              <a:rPr lang="en-US" altLang="en-IT" sz="2400" i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en-US" altLang="en-IT" sz="240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I. Rabi  (</a:t>
            </a:r>
            <a:r>
              <a:rPr lang="en-US" altLang="en-IT" sz="2400">
                <a:solidFill>
                  <a:schemeClr val="bg1">
                    <a:lumMod val="50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~</a:t>
            </a:r>
            <a:r>
              <a:rPr lang="en-US" altLang="en-IT" sz="240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1950)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].</a:t>
            </a:r>
            <a:endParaRPr lang="en-GB" altLang="en-IT" sz="2400" ker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C6B0C99-2425-3006-C78C-43E3C8DC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04" y="2249280"/>
            <a:ext cx="3424507" cy="348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FA7446-7072-8F03-37FD-EB449F00C25F}"/>
              </a:ext>
            </a:extLst>
          </p:cNvPr>
          <p:cNvSpPr txBox="1"/>
          <p:nvPr/>
        </p:nvSpPr>
        <p:spPr>
          <a:xfrm>
            <a:off x="213376" y="2100575"/>
            <a:ext cx="38744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400">
                <a:cs typeface="Times New Roman" panose="02020603050405020304" pitchFamily="18" charset="0"/>
              </a:rPr>
              <a:t>Current (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SM version) of the puzzle:</a:t>
            </a:r>
          </a:p>
          <a:p>
            <a:pPr marL="0" indent="0">
              <a:buNone/>
            </a:pP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Why do we have 3 copies of fermions with identical gauge quantum numbers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8F19932-D018-C6AD-C14E-980D15AB87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4</a:t>
            </a:fld>
            <a:endParaRPr lang="en-US" sz="140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801488E-4024-2DBF-B326-8FD29AAE8F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6B1C4526-0901-B323-931D-37900896C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24" y="2244430"/>
            <a:ext cx="3780351" cy="348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59F5595-995C-0180-8188-B54A9275F438}"/>
              </a:ext>
            </a:extLst>
          </p:cNvPr>
          <p:cNvSpPr txBox="1"/>
          <p:nvPr/>
        </p:nvSpPr>
        <p:spPr>
          <a:xfrm>
            <a:off x="214045" y="4296098"/>
            <a:ext cx="38744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IT" sz="240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What determines their </a:t>
            </a:r>
            <a:r>
              <a:rPr lang="en-US" altLang="en-IT" sz="2400" u="sng">
                <a:solidFill>
                  <a:srgbClr val="C00000"/>
                </a:solidFill>
                <a:cs typeface="Times New Roman" panose="02020603050405020304" pitchFamily="18" charset="0"/>
              </a:rPr>
              <a:t>highly non-trivial</a:t>
            </a:r>
            <a:r>
              <a:rPr lang="en-US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 mass matrices?</a:t>
            </a:r>
            <a:endParaRPr lang="en-GB" sz="2400" ker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en-US" altLang="en-IT" sz="24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44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A32F2-3ECF-5587-96EA-ED3F6BB4D4C9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A3430-0F20-33E8-2165-3C225CCF3287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40</a:t>
            </a:fld>
            <a:endParaRPr lang="en-US" sz="1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A148F3-DA54-5991-3B5A-0048819CDB09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flavour, EW, and Higgs physics interplay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9BFA49-8105-7549-7BD1-AD1F8E221694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9A4109-FAC5-7E9A-9803-9F0CDC247F70}"/>
              </a:ext>
            </a:extLst>
          </p:cNvPr>
          <p:cNvSpPr txBox="1">
            <a:spLocks/>
          </p:cNvSpPr>
          <p:nvPr/>
        </p:nvSpPr>
        <p:spPr bwMode="auto">
          <a:xfrm>
            <a:off x="133399" y="763225"/>
            <a:ext cx="11369040" cy="5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altLang="en-IT" sz="2400">
                <a:solidFill>
                  <a:schemeClr val="tx1"/>
                </a:solidFill>
              </a:rPr>
              <a:t>What we have illustrated is only an example, but the conclusions are very general:</a:t>
            </a:r>
            <a:endParaRPr lang="en-GB" sz="2400" u="sng" kern="0">
              <a:solidFill>
                <a:schemeClr val="tx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FB8F710-8444-43BD-BCD3-8452362C381F}"/>
              </a:ext>
            </a:extLst>
          </p:cNvPr>
          <p:cNvSpPr txBox="1">
            <a:spLocks/>
          </p:cNvSpPr>
          <p:nvPr/>
        </p:nvSpPr>
        <p:spPr bwMode="auto">
          <a:xfrm>
            <a:off x="383335" y="3429000"/>
            <a:ext cx="11302285" cy="1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en-IT" sz="2400">
                <a:solidFill>
                  <a:schemeClr val="tx1"/>
                </a:solidFill>
              </a:rPr>
              <a:t>Precision </a:t>
            </a:r>
            <a:r>
              <a:rPr lang="en-GB" altLang="en-IT" sz="2400">
                <a:solidFill>
                  <a:srgbClr val="C00000"/>
                </a:solidFill>
              </a:rPr>
              <a:t>Higgs</a:t>
            </a:r>
            <a:r>
              <a:rPr lang="en-GB" altLang="en-IT" sz="2400">
                <a:solidFill>
                  <a:schemeClr val="tx1"/>
                </a:solidFill>
              </a:rPr>
              <a:t>, </a:t>
            </a:r>
            <a:r>
              <a:rPr lang="en-GB" altLang="en-IT" sz="2400">
                <a:solidFill>
                  <a:srgbClr val="00B050"/>
                </a:solidFill>
              </a:rPr>
              <a:t>electroweak</a:t>
            </a:r>
            <a:r>
              <a:rPr lang="en-GB" altLang="en-IT" sz="2400">
                <a:solidFill>
                  <a:schemeClr val="tx1"/>
                </a:solidFill>
              </a:rPr>
              <a:t>, and </a:t>
            </a:r>
            <a:r>
              <a:rPr lang="en-GB" altLang="en-IT" sz="2400">
                <a:solidFill>
                  <a:srgbClr val="0070C0"/>
                </a:solidFill>
              </a:rPr>
              <a:t>flavour physics </a:t>
            </a:r>
            <a:r>
              <a:rPr lang="en-GB" altLang="en-IT" sz="2400">
                <a:solidFill>
                  <a:schemeClr val="tx1"/>
                </a:solidFill>
              </a:rPr>
              <a:t>are three faces of the same strategy: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en-IT">
                <a:solidFill>
                  <a:schemeClr val="tx1"/>
                </a:solidFill>
              </a:rPr>
              <a:t>for all of them the primary objective is indirect discovery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en-IT">
                <a:solidFill>
                  <a:schemeClr val="tx1"/>
                </a:solidFill>
              </a:rPr>
              <a:t>in realistic models, with </a:t>
            </a:r>
            <a:r>
              <a:rPr lang="en-GB" altLang="en-IT" err="1">
                <a:solidFill>
                  <a:schemeClr val="tx1"/>
                </a:solidFill>
              </a:rPr>
              <a:t>TeV</a:t>
            </a:r>
            <a:r>
              <a:rPr lang="en-GB" altLang="en-IT">
                <a:solidFill>
                  <a:schemeClr val="tx1"/>
                </a:solidFill>
              </a:rPr>
              <a:t>-scale NP, they provide very complementary information</a:t>
            </a:r>
            <a:endParaRPr lang="en-GB" sz="2400" u="sng" kern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0C0F9A-D1A6-A5F9-06CA-AE3341108017}"/>
              </a:ext>
            </a:extLst>
          </p:cNvPr>
          <p:cNvSpPr/>
          <p:nvPr/>
        </p:nvSpPr>
        <p:spPr>
          <a:xfrm>
            <a:off x="206551" y="1376265"/>
            <a:ext cx="11727726" cy="1982974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altLang="en-IT" sz="2400" baseline="3300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65DA62-F576-CE2E-ECEF-AC77C9A6EBFE}"/>
              </a:ext>
            </a:extLst>
          </p:cNvPr>
          <p:cNvSpPr txBox="1"/>
          <p:nvPr/>
        </p:nvSpPr>
        <p:spPr>
          <a:xfrm>
            <a:off x="404027" y="1570010"/>
            <a:ext cx="114184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GB" altLang="en-IT" sz="2400">
                <a:solidFill>
                  <a:schemeClr val="tx1"/>
                </a:solidFill>
              </a:rPr>
              <a:t>The </a:t>
            </a:r>
            <a:r>
              <a:rPr lang="en-GB" altLang="en-IT" sz="2400" u="sng">
                <a:solidFill>
                  <a:schemeClr val="tx1"/>
                </a:solidFill>
              </a:rPr>
              <a:t>interplay of a large number of observables</a:t>
            </a:r>
            <a:r>
              <a:rPr lang="en-GB" altLang="en-IT" sz="2400">
                <a:solidFill>
                  <a:schemeClr val="tx1"/>
                </a:solidFill>
              </a:rPr>
              <a:t> is a key ingredient if we aim to </a:t>
            </a:r>
            <a:r>
              <a:rPr lang="en-GB" altLang="en-IT" sz="2400">
                <a:solidFill>
                  <a:srgbClr val="C00000"/>
                </a:solidFill>
              </a:rPr>
              <a:t>“decode” </a:t>
            </a:r>
            <a:r>
              <a:rPr lang="en-GB" altLang="en-IT" sz="2400">
                <a:solidFill>
                  <a:schemeClr val="tx1"/>
                </a:solidFill>
              </a:rPr>
              <a:t>the underlying theory via indirect measurements and/or </a:t>
            </a:r>
            <a:r>
              <a:rPr lang="en-GB" altLang="en-IT" sz="2400">
                <a:solidFill>
                  <a:srgbClr val="C00000"/>
                </a:solidFill>
              </a:rPr>
              <a:t>“validate” </a:t>
            </a:r>
            <a:r>
              <a:rPr lang="en-GB" altLang="en-IT" sz="2400">
                <a:solidFill>
                  <a:schemeClr val="tx1"/>
                </a:solidFill>
              </a:rPr>
              <a:t>indirect BSM evidences 	(</a:t>
            </a:r>
            <a:r>
              <a:rPr lang="en-GB" altLang="en-IT" sz="2400" i="1">
                <a:solidFill>
                  <a:schemeClr val="bg1">
                    <a:lumMod val="50000"/>
                  </a:schemeClr>
                </a:solidFill>
              </a:rPr>
              <a:t>in concrete models there are not hundreds parameters, but likely more than three…</a:t>
            </a:r>
            <a:r>
              <a:rPr lang="en-GB" altLang="en-IT" sz="2400"/>
              <a:t>) </a:t>
            </a:r>
            <a:r>
              <a:rPr lang="en-GB" altLang="en-IT" sz="2400">
                <a:solidFill>
                  <a:schemeClr val="tx1"/>
                </a:solidFill>
              </a:rPr>
              <a:t>and </a:t>
            </a:r>
            <a:r>
              <a:rPr lang="en-GB" altLang="en-IT" sz="2400" u="sng">
                <a:solidFill>
                  <a:schemeClr val="tx1"/>
                </a:solidFill>
              </a:rPr>
              <a:t>flavour physics represent a particularly “rich” domain</a:t>
            </a:r>
            <a:r>
              <a:rPr lang="en-GB" altLang="en-IT" sz="2400">
                <a:solidFill>
                  <a:schemeClr val="tx1"/>
                </a:solidFill>
              </a:rPr>
              <a:t> of NP sensitive observables.</a:t>
            </a:r>
            <a:endParaRPr lang="en-GB" sz="2400" u="sng" ker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6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9542-E66C-4433-50FC-0F4AF7669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822" y="1289958"/>
            <a:ext cx="7953393" cy="1716165"/>
          </a:xfrm>
        </p:spPr>
        <p:txBody>
          <a:bodyPr>
            <a:normAutofit/>
          </a:bodyPr>
          <a:lstStyle/>
          <a:p>
            <a:pPr algn="ctr"/>
            <a:r>
              <a:rPr lang="en-GB" sz="3200" i="1">
                <a:solidFill>
                  <a:srgbClr val="0070C0"/>
                </a:solidFill>
              </a:rPr>
              <a:t>“Give me enough statistics for flavour physics, </a:t>
            </a:r>
            <a:br>
              <a:rPr lang="en-GB" sz="3200" i="1">
                <a:solidFill>
                  <a:srgbClr val="0070C0"/>
                </a:solidFill>
              </a:rPr>
            </a:br>
            <a:r>
              <a:rPr lang="en-GB" sz="3200" i="1">
                <a:solidFill>
                  <a:srgbClr val="0070C0"/>
                </a:solidFill>
              </a:rPr>
              <a:t>precision in theory &amp; experiment to exploit it </a:t>
            </a:r>
            <a:r>
              <a:rPr lang="en-GB" sz="3200" i="1" baseline="30000">
                <a:solidFill>
                  <a:srgbClr val="C00000"/>
                </a:solidFill>
              </a:rPr>
              <a:t>(*)</a:t>
            </a:r>
            <a:br>
              <a:rPr lang="en-GB" sz="3200" i="1">
                <a:solidFill>
                  <a:srgbClr val="0070C0"/>
                </a:solidFill>
              </a:rPr>
            </a:br>
            <a:r>
              <a:rPr lang="en-GB" sz="3200" i="1">
                <a:solidFill>
                  <a:srgbClr val="0070C0"/>
                </a:solidFill>
              </a:rPr>
              <a:t>and I will unveil what’s beyond the SM !”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2F94CBA-6641-F33C-C600-D51A1F8FC9A7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6DAF996-54B2-B171-5803-46FC519936E7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41</a:t>
            </a:fld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5D591D-D8F1-1E67-17C3-95B3C9616F9F}"/>
              </a:ext>
            </a:extLst>
          </p:cNvPr>
          <p:cNvSpPr txBox="1"/>
          <p:nvPr/>
        </p:nvSpPr>
        <p:spPr>
          <a:xfrm>
            <a:off x="8929173" y="5633672"/>
            <a:ext cx="3058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aseline="30000">
                <a:solidFill>
                  <a:srgbClr val="C00000"/>
                </a:solidFill>
              </a:rPr>
              <a:t>(*)</a:t>
            </a:r>
            <a:r>
              <a:rPr lang="en-GB" sz="2000"/>
              <a:t> Next talk will clarify </a:t>
            </a:r>
          </a:p>
          <a:p>
            <a:r>
              <a:rPr lang="en-GB" sz="2000"/>
              <a:t>    what this really means…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45D4B7-B387-D861-AD95-F699442C89FF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86EFF9-2696-6BFE-1CB2-A7B4472BAC56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19E7BD8-8CB7-D10F-D511-2F5237ACF054}"/>
              </a:ext>
            </a:extLst>
          </p:cNvPr>
          <p:cNvSpPr txBox="1">
            <a:spLocks/>
          </p:cNvSpPr>
          <p:nvPr/>
        </p:nvSpPr>
        <p:spPr>
          <a:xfrm>
            <a:off x="133399" y="693409"/>
            <a:ext cx="10113260" cy="555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i="1">
                <a:solidFill>
                  <a:srgbClr val="C00000"/>
                </a:solidFill>
                <a:latin typeface="+mn-lt"/>
              </a:rPr>
              <a:t>What Archimedes would have said, in 200 B.C., if he knew about our strategy…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A76103-F239-FB96-6DC4-551E828BA5E3}"/>
              </a:ext>
            </a:extLst>
          </p:cNvPr>
          <p:cNvGrpSpPr/>
          <p:nvPr/>
        </p:nvGrpSpPr>
        <p:grpSpPr>
          <a:xfrm>
            <a:off x="3202216" y="2811128"/>
            <a:ext cx="5108600" cy="3504735"/>
            <a:chOff x="3202216" y="2811128"/>
            <a:chExt cx="5108600" cy="3504735"/>
          </a:xfrm>
        </p:grpSpPr>
        <p:pic>
          <p:nvPicPr>
            <p:cNvPr id="6" name="Picture 5" descr="A person holding a stick and a globe&#10;&#10;Description automatically generated">
              <a:extLst>
                <a:ext uri="{FF2B5EF4-FFF2-40B4-BE49-F238E27FC236}">
                  <a16:creationId xmlns:a16="http://schemas.microsoft.com/office/drawing/2014/main" id="{F938B9F8-D6BC-E6FF-4494-672363A35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2216" y="2811128"/>
              <a:ext cx="4964607" cy="3309739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AE7AF9F7-5AF8-7AE3-5841-58A92E0DCA21}"/>
                </a:ext>
              </a:extLst>
            </p:cNvPr>
            <p:cNvSpPr txBox="1">
              <a:spLocks/>
            </p:cNvSpPr>
            <p:nvPr/>
          </p:nvSpPr>
          <p:spPr>
            <a:xfrm rot="20536326">
              <a:off x="3564435" y="3798162"/>
              <a:ext cx="1606016" cy="8642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b="1">
                  <a:solidFill>
                    <a:srgbClr val="C00000"/>
                  </a:solidFill>
                </a:rPr>
                <a:t>SM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E98FBC-86B3-1549-2C6A-087503B35CBC}"/>
                </a:ext>
              </a:extLst>
            </p:cNvPr>
            <p:cNvSpPr txBox="1"/>
            <p:nvPr/>
          </p:nvSpPr>
          <p:spPr>
            <a:xfrm>
              <a:off x="5932256" y="6038864"/>
              <a:ext cx="23785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chemeClr val="bg1">
                      <a:lumMod val="50000"/>
                    </a:schemeClr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Image from Wikimedia Commons</a:t>
              </a:r>
              <a:endParaRPr lang="en-GB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6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7108-5A3E-001C-A1BD-2F657768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105" y="834358"/>
            <a:ext cx="2205789" cy="934286"/>
          </a:xfrm>
        </p:spPr>
        <p:txBody>
          <a:bodyPr/>
          <a:lstStyle/>
          <a:p>
            <a:r>
              <a:rPr lang="en-GB" dirty="0"/>
              <a:t>Backup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80CBA04-75CC-A8A1-5BEF-4B5093E0EE20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1B7E16F-9D9C-DC49-878D-6362A4B8EF75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42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13719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>
            <a:extLst>
              <a:ext uri="{FF2B5EF4-FFF2-40B4-BE49-F238E27FC236}">
                <a16:creationId xmlns:a16="http://schemas.microsoft.com/office/drawing/2014/main" id="{827B839F-AEE1-DECA-846D-38797B306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1" y="1680738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8A1D2ED-85BE-47E9-6DE7-7D575A56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59" y="797227"/>
            <a:ext cx="9686471" cy="4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 </a:t>
            </a:r>
            <a:r>
              <a:rPr lang="en-US" altLang="en-IT" sz="2800">
                <a:solidFill>
                  <a:srgbClr val="00B050"/>
                </a:solidFill>
                <a:latin typeface="Symbol" pitchFamily="2" charset="2"/>
              </a:rPr>
              <a:t>g    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quarks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             </a:t>
            </a:r>
            <a:r>
              <a:rPr lang="en-US" altLang="en-IT" sz="2800">
                <a:solidFill>
                  <a:srgbClr val="C00000"/>
                </a:solidFill>
                <a:latin typeface="Symbol" pitchFamily="2" charset="2"/>
                <a:cs typeface="Times New Roman" panose="02020603050405020304" pitchFamily="18" charset="0"/>
              </a:rPr>
              <a:t>m                  </a:t>
            </a:r>
            <a:r>
              <a:rPr lang="en-US" altLang="en-IT" sz="28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800">
                <a:solidFill>
                  <a:srgbClr val="FFC000"/>
                </a:solidFill>
                <a:cs typeface="Times New Roman" panose="02020603050405020304" pitchFamily="18" charset="0"/>
              </a:rPr>
              <a:t>                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t                   </a:t>
            </a:r>
            <a:r>
              <a:rPr lang="en-US" altLang="en-IT" sz="2800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B2117-6D69-4930-CEB9-45DFBACDC635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57EDA-B325-F573-E889-1E24B761AB6F}"/>
              </a:ext>
            </a:extLst>
          </p:cNvPr>
          <p:cNvCxnSpPr>
            <a:cxnSpLocks/>
          </p:cNvCxnSpPr>
          <p:nvPr/>
        </p:nvCxnSpPr>
        <p:spPr>
          <a:xfrm>
            <a:off x="3136843" y="1357254"/>
            <a:ext cx="0" cy="5137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C4DE90-0B0F-1AAD-AB8C-3AD3CC6BF4D1}"/>
              </a:ext>
            </a:extLst>
          </p:cNvPr>
          <p:cNvCxnSpPr>
            <a:cxnSpLocks/>
          </p:cNvCxnSpPr>
          <p:nvPr/>
        </p:nvCxnSpPr>
        <p:spPr>
          <a:xfrm>
            <a:off x="4865074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704D32-1FDB-4058-7748-84DE983A2426}"/>
              </a:ext>
            </a:extLst>
          </p:cNvPr>
          <p:cNvCxnSpPr>
            <a:cxnSpLocks/>
          </p:cNvCxnSpPr>
          <p:nvPr/>
        </p:nvCxnSpPr>
        <p:spPr>
          <a:xfrm>
            <a:off x="6621775" y="1357254"/>
            <a:ext cx="0" cy="5137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DA35B-CA14-D6E9-65F5-8C1279AA80D2}"/>
              </a:ext>
            </a:extLst>
          </p:cNvPr>
          <p:cNvCxnSpPr>
            <a:cxnSpLocks/>
          </p:cNvCxnSpPr>
          <p:nvPr/>
        </p:nvCxnSpPr>
        <p:spPr>
          <a:xfrm>
            <a:off x="8372821" y="1357255"/>
            <a:ext cx="0" cy="5137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844EC4-F822-D1BE-78BA-8531B0977D86}"/>
              </a:ext>
            </a:extLst>
          </p:cNvPr>
          <p:cNvCxnSpPr>
            <a:cxnSpLocks/>
          </p:cNvCxnSpPr>
          <p:nvPr/>
        </p:nvCxnSpPr>
        <p:spPr>
          <a:xfrm>
            <a:off x="10103880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BB1FB-D2AE-8BC0-9EE0-4A64555B2AE9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1044291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ED7D99-A19C-7B83-82C6-FB358BD19BFE}"/>
              </a:ext>
            </a:extLst>
          </p:cNvPr>
          <p:cNvCxnSpPr>
            <a:cxnSpLocks/>
          </p:cNvCxnSpPr>
          <p:nvPr/>
        </p:nvCxnSpPr>
        <p:spPr>
          <a:xfrm>
            <a:off x="1399313" y="2343544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2">
            <a:extLst>
              <a:ext uri="{FF2B5EF4-FFF2-40B4-BE49-F238E27FC236}">
                <a16:creationId xmlns:a16="http://schemas.microsoft.com/office/drawing/2014/main" id="{A2E48E4E-09AB-01AD-2CEE-15ABA67F0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1633777"/>
            <a:ext cx="281632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s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g       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⟷ B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DF4C65-C2B9-0699-A8DA-FE355DA6D3C4}"/>
              </a:ext>
            </a:extLst>
          </p:cNvPr>
          <p:cNvCxnSpPr>
            <a:cxnSpLocks/>
          </p:cNvCxnSpPr>
          <p:nvPr/>
        </p:nvCxnSpPr>
        <p:spPr>
          <a:xfrm>
            <a:off x="11842226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2">
            <a:extLst>
              <a:ext uri="{FF2B5EF4-FFF2-40B4-BE49-F238E27FC236}">
                <a16:creationId xmlns:a16="http://schemas.microsoft.com/office/drawing/2014/main" id="{806E8F8D-8485-B115-CCB2-92C0172C8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1" y="2644807"/>
            <a:ext cx="1179395" cy="6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02CE506-382D-0A40-8976-92539087FA65}"/>
              </a:ext>
            </a:extLst>
          </p:cNvPr>
          <p:cNvCxnSpPr>
            <a:cxnSpLocks/>
          </p:cNvCxnSpPr>
          <p:nvPr/>
        </p:nvCxnSpPr>
        <p:spPr>
          <a:xfrm>
            <a:off x="1399313" y="3434950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2">
            <a:extLst>
              <a:ext uri="{FF2B5EF4-FFF2-40B4-BE49-F238E27FC236}">
                <a16:creationId xmlns:a16="http://schemas.microsoft.com/office/drawing/2014/main" id="{E6732E7E-5A8B-F9E3-637B-08F86313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2693630"/>
            <a:ext cx="279936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d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g        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d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⟷ B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endParaRPr lang="en-US" altLang="en-IT" sz="2400" baseline="-2500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0" name="Text Box 12">
            <a:extLst>
              <a:ext uri="{FF2B5EF4-FFF2-40B4-BE49-F238E27FC236}">
                <a16:creationId xmlns:a16="http://schemas.microsoft.com/office/drawing/2014/main" id="{D9B9D1CA-E06A-2BFD-78C9-214B15F3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77" y="4071801"/>
            <a:ext cx="825909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altLang="en-IT" sz="28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A8E932C-1BD5-7564-97B5-BB6831A5198C}"/>
              </a:ext>
            </a:extLst>
          </p:cNvPr>
          <p:cNvCxnSpPr>
            <a:cxnSpLocks/>
          </p:cNvCxnSpPr>
          <p:nvPr/>
        </p:nvCxnSpPr>
        <p:spPr>
          <a:xfrm>
            <a:off x="1399313" y="5144385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12">
            <a:extLst>
              <a:ext uri="{FF2B5EF4-FFF2-40B4-BE49-F238E27FC236}">
                <a16:creationId xmlns:a16="http://schemas.microsoft.com/office/drawing/2014/main" id="{6A52F110-6CD2-7783-F6B6-50125192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3611979"/>
            <a:ext cx="6725708" cy="134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cu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	 			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err="1">
                <a:solidFill>
                  <a:srgbClr val="C00000"/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cs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IT" sz="2400">
              <a:solidFill>
                <a:srgbClr val="C00000"/>
              </a:solidFill>
              <a:latin typeface="Symbol" pitchFamily="2" charset="2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err="1">
                <a:solidFill>
                  <a:srgbClr val="C00000"/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cd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E95962C-E0C9-A2FD-2514-4DF7C91FCF70}"/>
              </a:ext>
            </a:extLst>
          </p:cNvPr>
          <p:cNvCxnSpPr>
            <a:cxnSpLocks/>
          </p:cNvCxnSpPr>
          <p:nvPr/>
        </p:nvCxnSpPr>
        <p:spPr>
          <a:xfrm>
            <a:off x="1399313" y="5251815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F3AF291-5413-35DE-EBAF-D23A25B4CE62}"/>
              </a:ext>
            </a:extLst>
          </p:cNvPr>
          <p:cNvCxnSpPr>
            <a:cxnSpLocks/>
          </p:cNvCxnSpPr>
          <p:nvPr/>
        </p:nvCxnSpPr>
        <p:spPr>
          <a:xfrm>
            <a:off x="1399313" y="6494829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2">
            <a:extLst>
              <a:ext uri="{FF2B5EF4-FFF2-40B4-BE49-F238E27FC236}">
                <a16:creationId xmlns:a16="http://schemas.microsoft.com/office/drawing/2014/main" id="{3A4ECFF5-9A60-B35C-3AB6-7095CEF5E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38" y="5360555"/>
            <a:ext cx="393654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400" baseline="-25000">
              <a:solidFill>
                <a:srgbClr val="0070C0"/>
              </a:solidFill>
            </a:endParaRP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DDBE636D-7C23-5E8A-7C51-B9B2EAA4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9" y="5466121"/>
            <a:ext cx="10007065" cy="83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 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	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0070C0"/>
                </a:solidFill>
                <a:cs typeface="Times New Roman" panose="02020603050405020304" pitchFamily="18" charset="0"/>
              </a:rPr>
              <a:t>qq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	  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mm 	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			       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>
              <a:solidFill>
                <a:schemeClr val="bg1">
                  <a:lumMod val="75000"/>
                </a:schemeClr>
              </a:solidFill>
              <a:latin typeface="Symbol" pitchFamily="2" charset="2"/>
            </a:endParaRP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0070C0"/>
                </a:solidFill>
                <a:cs typeface="Times New Roman" panose="02020603050405020304" pitchFamily="18" charset="0"/>
              </a:rPr>
              <a:t>qq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	  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			       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→ e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r>
              <a:rPr lang="en-US" altLang="en-IT" sz="240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>
              <a:solidFill>
                <a:schemeClr val="bg1">
                  <a:lumMod val="75000"/>
                </a:schemeClr>
              </a:solidFill>
              <a:latin typeface="Symbol" pitchFamily="2" charset="2"/>
            </a:endParaRPr>
          </a:p>
          <a:p>
            <a:pPr marL="342900" indent="-342900" eaLnBrk="1">
              <a:lnSpc>
                <a:spcPct val="102000"/>
              </a:lnSpc>
              <a:spcAft>
                <a:spcPct val="0"/>
              </a:spcAft>
              <a:buFont typeface="Symbol" pitchFamily="2" charset="2"/>
              <a:buChar char="t"/>
            </a:pP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9E266863-97FE-D534-2110-0B9EE619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98" y="3799745"/>
            <a:ext cx="413209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650B4716-08C8-5D96-4FA3-0D6228AE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12" y="5649289"/>
            <a:ext cx="724750" cy="56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endParaRPr lang="en-US" altLang="en-IT" sz="2400" baseline="-2500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B5DAE5-8BC9-96D2-A70A-F2C6F17EB145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17C3A718-EDD1-B26D-DA7D-37B328E2B3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43</a:t>
            </a:fld>
            <a:endParaRPr lang="en-US" sz="140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ECD451FC-FC14-E9B3-12C9-924FF28CBF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 dirty="0"/>
              <a:t>2026 ESPPU – Open Symposium (Venice, June 2025) 		                   G. </a:t>
            </a:r>
            <a:r>
              <a:rPr lang="en-US" sz="1400" dirty="0" err="1"/>
              <a:t>Isidori</a:t>
            </a:r>
            <a:r>
              <a:rPr lang="en-US" sz="1400" dirty="0"/>
              <a:t> - Status and open questions in </a:t>
            </a:r>
            <a:r>
              <a:rPr lang="en-GB" sz="1400" dirty="0"/>
              <a:t>Flavour</a:t>
            </a:r>
            <a:r>
              <a:rPr lang="en-US" sz="1400" dirty="0"/>
              <a:t> Physics</a:t>
            </a:r>
            <a:endParaRPr lang="de-DE" sz="1400" dirty="0"/>
          </a:p>
        </p:txBody>
      </p:sp>
      <p:sp>
        <p:nvSpPr>
          <p:cNvPr id="44" name="Text Box 12">
            <a:extLst>
              <a:ext uri="{FF2B5EF4-FFF2-40B4-BE49-F238E27FC236}">
                <a16:creationId xmlns:a16="http://schemas.microsoft.com/office/drawing/2014/main" id="{2FF1F9F6-32EF-A478-48AE-D6591DFA3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2459041"/>
            <a:ext cx="6725708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bd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	        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dirty="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r>
              <a:rPr lang="en-US" altLang="en-IT" sz="24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	  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dirty="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u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bu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         b → u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tn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	</a:t>
            </a:r>
            <a:endParaRPr lang="en-US" altLang="en-IT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 dirty="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 dirty="0">
              <a:solidFill>
                <a:srgbClr val="C00000"/>
              </a:solidFill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994B49A2-BA0F-BC96-7C06-9A800897B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1429168"/>
            <a:ext cx="6725708" cy="81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bs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dirty="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r>
              <a:rPr lang="en-US" altLang="en-IT" sz="24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	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  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s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endParaRPr lang="en-US" altLang="en-IT" sz="24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 → c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mn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bc</a:t>
            </a:r>
            <a:r>
              <a:rPr lang="en-US" altLang="en-IT" sz="2400" baseline="-250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(e/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)         b → c </a:t>
            </a:r>
            <a:r>
              <a:rPr lang="en-US" altLang="en-IT" sz="2400" dirty="0" err="1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Times New Roman" panose="02020603050405020304" pitchFamily="18" charset="0"/>
              </a:rPr>
              <a:t>tn</a:t>
            </a:r>
            <a:r>
              <a:rPr lang="en-US" altLang="en-IT" sz="2400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	</a:t>
            </a:r>
            <a:endParaRPr lang="en-US" altLang="en-IT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 dirty="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 dirty="0">
              <a:solidFill>
                <a:srgbClr val="C00000"/>
              </a:solidFill>
            </a:endParaRPr>
          </a:p>
        </p:txBody>
      </p:sp>
      <p:sp>
        <p:nvSpPr>
          <p:cNvPr id="46" name="Text Box 12">
            <a:extLst>
              <a:ext uri="{FF2B5EF4-FFF2-40B4-BE49-F238E27FC236}">
                <a16:creationId xmlns:a16="http://schemas.microsoft.com/office/drawing/2014/main" id="{221DBAB4-B5FD-10C7-646F-38ED3447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7" y="4074621"/>
            <a:ext cx="2816321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 → u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g         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400" baseline="-250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⟷ D</a:t>
            </a:r>
            <a:endParaRPr lang="en-US" altLang="en-IT" sz="2400" baseline="-2500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A4EA705-544A-D178-AFEB-6197FA04FD8F}"/>
              </a:ext>
            </a:extLst>
          </p:cNvPr>
          <p:cNvSpPr/>
          <p:nvPr/>
        </p:nvSpPr>
        <p:spPr>
          <a:xfrm>
            <a:off x="5028552" y="1412316"/>
            <a:ext cx="1408555" cy="425758"/>
          </a:xfrm>
          <a:prstGeom prst="rect">
            <a:avLst/>
          </a:prstGeom>
          <a:solidFill>
            <a:srgbClr val="FF0000">
              <a:alpha val="2374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F92DAFF-E91B-EEAC-57DD-FB51EED39F47}"/>
              </a:ext>
            </a:extLst>
          </p:cNvPr>
          <p:cNvSpPr/>
          <p:nvPr/>
        </p:nvSpPr>
        <p:spPr>
          <a:xfrm>
            <a:off x="5015247" y="2463289"/>
            <a:ext cx="1408555" cy="425758"/>
          </a:xfrm>
          <a:prstGeom prst="rect">
            <a:avLst/>
          </a:prstGeom>
          <a:solidFill>
            <a:srgbClr val="FF0000">
              <a:alpha val="2374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474C681-8CC8-509A-AE93-BC26F22DBAE4}"/>
              </a:ext>
            </a:extLst>
          </p:cNvPr>
          <p:cNvSpPr/>
          <p:nvPr/>
        </p:nvSpPr>
        <p:spPr>
          <a:xfrm flipV="1">
            <a:off x="8556888" y="1401781"/>
            <a:ext cx="1391772" cy="419565"/>
          </a:xfrm>
          <a:prstGeom prst="rect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18D4581-0516-1130-2CC7-D43B6947AC55}"/>
              </a:ext>
            </a:extLst>
          </p:cNvPr>
          <p:cNvSpPr/>
          <p:nvPr/>
        </p:nvSpPr>
        <p:spPr>
          <a:xfrm flipV="1">
            <a:off x="8556888" y="2438616"/>
            <a:ext cx="1409515" cy="419565"/>
          </a:xfrm>
          <a:prstGeom prst="rect">
            <a:avLst/>
          </a:prstGeom>
          <a:solidFill>
            <a:srgbClr val="92D050">
              <a:alpha val="319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516D58-307F-B094-43EA-D37705AD833A}"/>
              </a:ext>
            </a:extLst>
          </p:cNvPr>
          <p:cNvSpPr/>
          <p:nvPr/>
        </p:nvSpPr>
        <p:spPr>
          <a:xfrm flipV="1">
            <a:off x="10292481" y="2453070"/>
            <a:ext cx="1409515" cy="419565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A2401AD-5FAF-7E75-600C-B175F575846A}"/>
              </a:ext>
            </a:extLst>
          </p:cNvPr>
          <p:cNvSpPr/>
          <p:nvPr/>
        </p:nvSpPr>
        <p:spPr>
          <a:xfrm flipV="1">
            <a:off x="10268296" y="3588208"/>
            <a:ext cx="1409515" cy="419565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4569016-8121-0C26-C263-5E126063E39A}"/>
              </a:ext>
            </a:extLst>
          </p:cNvPr>
          <p:cNvSpPr/>
          <p:nvPr/>
        </p:nvSpPr>
        <p:spPr>
          <a:xfrm flipV="1">
            <a:off x="1548068" y="5417319"/>
            <a:ext cx="1409515" cy="951671"/>
          </a:xfrm>
          <a:prstGeom prst="rect">
            <a:avLst/>
          </a:prstGeom>
          <a:solidFill>
            <a:srgbClr val="92D050">
              <a:alpha val="32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63F9A23-D37A-F004-5CB0-8B0D3D26E7DD}"/>
              </a:ext>
            </a:extLst>
          </p:cNvPr>
          <p:cNvSpPr/>
          <p:nvPr/>
        </p:nvSpPr>
        <p:spPr>
          <a:xfrm flipV="1">
            <a:off x="3285597" y="5435385"/>
            <a:ext cx="1409515" cy="951671"/>
          </a:xfrm>
          <a:prstGeom prst="rect">
            <a:avLst/>
          </a:prstGeom>
          <a:solidFill>
            <a:srgbClr val="92D050">
              <a:alpha val="32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B4EEEEB-1551-E741-78DC-880FEA9B6819}"/>
              </a:ext>
            </a:extLst>
          </p:cNvPr>
          <p:cNvSpPr/>
          <p:nvPr/>
        </p:nvSpPr>
        <p:spPr>
          <a:xfrm flipV="1">
            <a:off x="5001770" y="5432308"/>
            <a:ext cx="1409515" cy="951671"/>
          </a:xfrm>
          <a:prstGeom prst="rect">
            <a:avLst/>
          </a:prstGeom>
          <a:solidFill>
            <a:srgbClr val="92D050">
              <a:alpha val="32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6EA269F-2F9A-B733-D07D-D787BDEC827B}"/>
              </a:ext>
            </a:extLst>
          </p:cNvPr>
          <p:cNvSpPr/>
          <p:nvPr/>
        </p:nvSpPr>
        <p:spPr>
          <a:xfrm flipV="1">
            <a:off x="6792541" y="5414558"/>
            <a:ext cx="1409515" cy="951671"/>
          </a:xfrm>
          <a:prstGeom prst="rect">
            <a:avLst/>
          </a:prstGeom>
          <a:solidFill>
            <a:srgbClr val="92D050">
              <a:alpha val="321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766AA5A-D1BA-BFBB-4EEB-F06173E82A86}"/>
              </a:ext>
            </a:extLst>
          </p:cNvPr>
          <p:cNvSpPr/>
          <p:nvPr/>
        </p:nvSpPr>
        <p:spPr>
          <a:xfrm>
            <a:off x="3562812" y="3489960"/>
            <a:ext cx="6401421" cy="1567399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en-US" altLang="en-IT" sz="24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8" name="Text Box 12">
            <a:extLst>
              <a:ext uri="{FF2B5EF4-FFF2-40B4-BE49-F238E27FC236}">
                <a16:creationId xmlns:a16="http://schemas.microsoft.com/office/drawing/2014/main" id="{D1376FA3-8883-C109-A83B-6FD7B306A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337" y="3549509"/>
            <a:ext cx="5795575" cy="66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Processes with sub-leading theory/parametric errors in </a:t>
            </a:r>
          </a:p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the post </a:t>
            </a:r>
            <a:r>
              <a:rPr lang="en-US" altLang="en-IT" sz="2000" err="1">
                <a:solidFill>
                  <a:schemeClr val="tx1"/>
                </a:solidFill>
                <a:cs typeface="Times New Roman" panose="02020603050405020304" pitchFamily="18" charset="0"/>
              </a:rPr>
              <a:t>LHCb</a:t>
            </a: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-II + Tera-Z era:</a:t>
            </a:r>
          </a:p>
          <a:p>
            <a:pPr>
              <a:lnSpc>
                <a:spcPct val="102000"/>
              </a:lnSpc>
              <a:spcAft>
                <a:spcPct val="0"/>
              </a:spcAft>
            </a:pP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2000"/>
              </a:lnSpc>
              <a:spcAft>
                <a:spcPct val="0"/>
              </a:spcAft>
            </a:pPr>
            <a:endParaRPr lang="en-US" altLang="en-IT" sz="24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BB0F4-B5E7-B7D1-3605-ED8EAACC4D72}"/>
              </a:ext>
            </a:extLst>
          </p:cNvPr>
          <p:cNvSpPr/>
          <p:nvPr/>
        </p:nvSpPr>
        <p:spPr>
          <a:xfrm>
            <a:off x="3882338" y="4403787"/>
            <a:ext cx="696416" cy="368291"/>
          </a:xfrm>
          <a:prstGeom prst="rect">
            <a:avLst/>
          </a:prstGeom>
          <a:solidFill>
            <a:srgbClr val="FF0000">
              <a:alpha val="2374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9407AE-6774-382E-D56F-F73EF76AB148}"/>
              </a:ext>
            </a:extLst>
          </p:cNvPr>
          <p:cNvSpPr/>
          <p:nvPr/>
        </p:nvSpPr>
        <p:spPr>
          <a:xfrm flipV="1">
            <a:off x="7119615" y="4361161"/>
            <a:ext cx="908960" cy="419565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ADEBF094-F2C2-1BDC-73E5-05BBEAFCD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810" y="4261457"/>
            <a:ext cx="2310899" cy="6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Interesting prospects </a:t>
            </a:r>
          </a:p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@ FCC-</a:t>
            </a:r>
            <a:r>
              <a:rPr lang="en-US" altLang="en-IT" sz="2000" err="1">
                <a:solidFill>
                  <a:schemeClr val="tx1"/>
                </a:solidFill>
                <a:cs typeface="Times New Roman" panose="02020603050405020304" pitchFamily="18" charset="0"/>
              </a:rPr>
              <a:t>hh</a:t>
            </a: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  &amp; </a:t>
            </a:r>
            <a:r>
              <a:rPr lang="en-US" altLang="en-IT" sz="2000" err="1">
                <a:solidFill>
                  <a:schemeClr val="tx1"/>
                </a:solidFill>
                <a:cs typeface="Times New Roman" panose="02020603050405020304" pitchFamily="18" charset="0"/>
              </a:rPr>
              <a:t>muC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2000"/>
              </a:lnSpc>
              <a:spcAft>
                <a:spcPct val="0"/>
              </a:spcAft>
            </a:pPr>
            <a:endParaRPr lang="en-US" altLang="en-IT" sz="24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D1BB25C4-78B1-65FC-8C57-88E7544BF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138" y="4295736"/>
            <a:ext cx="1637145" cy="61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More Z would </a:t>
            </a:r>
          </a:p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help…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2000"/>
              </a:lnSpc>
              <a:spcAft>
                <a:spcPct val="0"/>
              </a:spcAft>
            </a:pPr>
            <a:endParaRPr lang="en-US" altLang="en-IT" sz="24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4EACB8-4820-313A-DA0E-C6D453F06EF6}"/>
              </a:ext>
            </a:extLst>
          </p:cNvPr>
          <p:cNvSpPr txBox="1">
            <a:spLocks noChangeArrowheads="1"/>
          </p:cNvSpPr>
          <p:nvPr/>
        </p:nvSpPr>
        <p:spPr>
          <a:xfrm>
            <a:off x="151102" y="89466"/>
            <a:ext cx="11916279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Large-scale facilities [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IT" sz="3200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]:	</a:t>
            </a:r>
            <a:r>
              <a:rPr lang="en-GB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prospects</a:t>
            </a:r>
          </a:p>
        </p:txBody>
      </p:sp>
    </p:spTree>
    <p:extLst>
      <p:ext uri="{BB962C8B-B14F-4D97-AF65-F5344CB8AC3E}">
        <p14:creationId xmlns:p14="http://schemas.microsoft.com/office/powerpoint/2010/main" val="324302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5994F-69EE-8986-4A0A-203AD1C92A8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6079EC-8CFF-730F-B072-2939E7992A0A}"/>
              </a:ext>
            </a:extLst>
          </p:cNvPr>
          <p:cNvSpPr txBox="1">
            <a:spLocks/>
          </p:cNvSpPr>
          <p:nvPr/>
        </p:nvSpPr>
        <p:spPr bwMode="auto">
          <a:xfrm>
            <a:off x="213376" y="699087"/>
            <a:ext cx="11575853" cy="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Fermion masses are the results of the Yukawa interactions</a:t>
            </a:r>
            <a:r>
              <a:rPr lang="en-US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IT" sz="2400" u="sng" dirty="0">
                <a:solidFill>
                  <a:srgbClr val="0070C0"/>
                </a:solidFill>
                <a:cs typeface="Times New Roman" panose="02020603050405020304" pitchFamily="18" charset="0"/>
              </a:rPr>
              <a:t>Inescapable link between Higgs and flavor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whose origin can be addressed only </a:t>
            </a:r>
            <a:r>
              <a:rPr lang="en-US" altLang="en-IT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beyond the SM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…</a:t>
            </a:r>
            <a:endParaRPr lang="en-GB" sz="2400" kern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C3BEC888-2F13-15F8-95F5-CD11DD756B75}"/>
              </a:ext>
            </a:extLst>
          </p:cNvPr>
          <p:cNvSpPr txBox="1">
            <a:spLocks noChangeArrowheads="1"/>
          </p:cNvSpPr>
          <p:nvPr/>
        </p:nvSpPr>
        <p:spPr>
          <a:xfrm>
            <a:off x="134478" y="71982"/>
            <a:ext cx="8204644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questions: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 flavour puzzle</a:t>
            </a:r>
          </a:p>
        </p:txBody>
      </p:sp>
      <p:sp>
        <p:nvSpPr>
          <p:cNvPr id="50" name="Line 26">
            <a:extLst>
              <a:ext uri="{FF2B5EF4-FFF2-40B4-BE49-F238E27FC236}">
                <a16:creationId xmlns:a16="http://schemas.microsoft.com/office/drawing/2014/main" id="{72E769A4-A478-A870-6242-8C98B19D7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9571" y="2401509"/>
            <a:ext cx="795662" cy="6038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Line 27">
            <a:extLst>
              <a:ext uri="{FF2B5EF4-FFF2-40B4-BE49-F238E27FC236}">
                <a16:creationId xmlns:a16="http://schemas.microsoft.com/office/drawing/2014/main" id="{4D536629-8480-ACFB-1293-A742BDCAF7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9407" y="3138598"/>
            <a:ext cx="825826" cy="4652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 Box 28">
            <a:extLst>
              <a:ext uri="{FF2B5EF4-FFF2-40B4-BE49-F238E27FC236}">
                <a16:creationId xmlns:a16="http://schemas.microsoft.com/office/drawing/2014/main" id="{D2520657-2B1E-7A85-74C4-F0F7D4060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86" y="2167268"/>
            <a:ext cx="399621" cy="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4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400" baseline="30000" err="1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endParaRPr lang="en-US" altLang="en-IT" sz="2400" baseline="30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Line 26">
            <a:extLst>
              <a:ext uri="{FF2B5EF4-FFF2-40B4-BE49-F238E27FC236}">
                <a16:creationId xmlns:a16="http://schemas.microsoft.com/office/drawing/2014/main" id="{9BC91A2C-A997-32A6-2BB9-3794508F44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588" y="3082652"/>
            <a:ext cx="1369211" cy="0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Oval 25">
            <a:extLst>
              <a:ext uri="{FF2B5EF4-FFF2-40B4-BE49-F238E27FC236}">
                <a16:creationId xmlns:a16="http://schemas.microsoft.com/office/drawing/2014/main" id="{F306753D-5CDE-13AD-B5FB-85A142A43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941" y="2604528"/>
            <a:ext cx="1369211" cy="934920"/>
          </a:xfrm>
          <a:prstGeom prst="ellipse">
            <a:avLst/>
          </a:prstGeom>
          <a:gradFill flip="none" rotWithShape="1">
            <a:gsLst>
              <a:gs pos="63000">
                <a:srgbClr val="0069FC"/>
              </a:gs>
              <a:gs pos="17000">
                <a:srgbClr val="0069FC">
                  <a:alpha val="49898"/>
                </a:srgbClr>
              </a:gs>
              <a:gs pos="44000">
                <a:srgbClr val="0069FC">
                  <a:alpha val="90547"/>
                  <a:lumMod val="73000"/>
                  <a:lumOff val="27000"/>
                </a:srgbClr>
              </a:gs>
              <a:gs pos="97000">
                <a:srgbClr val="0069FC">
                  <a:alpha val="3340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55" name="Text Box 28">
            <a:extLst>
              <a:ext uri="{FF2B5EF4-FFF2-40B4-BE49-F238E27FC236}">
                <a16:creationId xmlns:a16="http://schemas.microsoft.com/office/drawing/2014/main" id="{54689639-B92E-B481-4F15-732439602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530" y="2884842"/>
            <a:ext cx="1254032" cy="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???</a:t>
            </a:r>
            <a:endParaRPr lang="en-US" altLang="en-IT" sz="2400" baseline="-25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Line 22">
            <a:extLst>
              <a:ext uri="{FF2B5EF4-FFF2-40B4-BE49-F238E27FC236}">
                <a16:creationId xmlns:a16="http://schemas.microsoft.com/office/drawing/2014/main" id="{FC2659C8-0258-54E3-ECB0-917AE9C36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2411" y="3819471"/>
            <a:ext cx="10136" cy="1064435"/>
          </a:xfrm>
          <a:prstGeom prst="line">
            <a:avLst/>
          </a:prstGeom>
          <a:noFill/>
          <a:ln w="698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Text Box 28">
            <a:extLst>
              <a:ext uri="{FF2B5EF4-FFF2-40B4-BE49-F238E27FC236}">
                <a16:creationId xmlns:a16="http://schemas.microsoft.com/office/drawing/2014/main" id="{0C49528B-3FC2-DB18-ACA4-19448DF9B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370" y="1937169"/>
            <a:ext cx="2451884" cy="88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High-energy</a:t>
            </a:r>
          </a:p>
          <a:p>
            <a:pPr algn="ctr" eaLnBrk="1">
              <a:spcAft>
                <a:spcPct val="0"/>
              </a:spcAft>
            </a:pPr>
            <a:r>
              <a:rPr lang="en-US" altLang="en-IT" sz="2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degrees of freedom</a:t>
            </a:r>
          </a:p>
          <a:p>
            <a:pPr algn="ctr" eaLnBrk="1">
              <a:spcAft>
                <a:spcPct val="0"/>
              </a:spcAft>
            </a:pPr>
            <a:r>
              <a:rPr lang="en-US" altLang="en-IT" sz="2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IT" sz="20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UV theory</a:t>
            </a:r>
            <a:r>
              <a:rPr lang="en-US" altLang="en-IT" sz="2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ACBB4835-12E1-546F-3957-3A86EF90E4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6021" y="2414296"/>
            <a:ext cx="866660" cy="246392"/>
          </a:xfrm>
          <a:prstGeom prst="line">
            <a:avLst/>
          </a:prstGeom>
          <a:noFill/>
          <a:ln w="41275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9237D3-BB4F-136B-F393-06473AF42FE4}"/>
              </a:ext>
            </a:extLst>
          </p:cNvPr>
          <p:cNvSpPr txBox="1"/>
          <p:nvPr/>
        </p:nvSpPr>
        <p:spPr>
          <a:xfrm>
            <a:off x="3549112" y="3128669"/>
            <a:ext cx="41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id="{8FD37077-BFFB-4419-61BC-5E58A9E43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97" y="3390133"/>
            <a:ext cx="399622" cy="5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u</a:t>
            </a:r>
            <a:r>
              <a:rPr lang="en-US" altLang="en-IT" sz="24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30000" err="1">
                <a:solidFill>
                  <a:schemeClr val="tx1"/>
                </a:solidFill>
                <a:cs typeface="Times New Roman" panose="02020603050405020304" pitchFamily="18" charset="0"/>
              </a:rPr>
              <a:t>j</a:t>
            </a:r>
            <a:endParaRPr lang="en-US" altLang="en-IT" sz="2400" baseline="30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1" name="Text Box 7">
            <a:extLst>
              <a:ext uri="{FF2B5EF4-FFF2-40B4-BE49-F238E27FC236}">
                <a16:creationId xmlns:a16="http://schemas.microsoft.com/office/drawing/2014/main" id="{30F4BD08-F20D-F141-43C6-94CE68A30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716" y="5259378"/>
            <a:ext cx="2029192" cy="57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Bef>
                <a:spcPts val="2275"/>
              </a:spcBef>
              <a:spcAft>
                <a:spcPts val="2275"/>
              </a:spcAft>
            </a:pPr>
            <a:r>
              <a:rPr lang="en-US" altLang="en-IT" sz="2600" err="1">
                <a:solidFill>
                  <a:srgbClr val="0069FC"/>
                </a:solidFill>
              </a:rPr>
              <a:t>Y</a:t>
            </a:r>
            <a:r>
              <a:rPr lang="en-US" altLang="en-IT" sz="2600" baseline="-25000" err="1">
                <a:solidFill>
                  <a:srgbClr val="0069FC"/>
                </a:solidFill>
              </a:rPr>
              <a:t>U</a:t>
            </a:r>
            <a:r>
              <a:rPr lang="en-US" altLang="en-IT" sz="2600" baseline="30000" err="1">
                <a:solidFill>
                  <a:srgbClr val="0069FC"/>
                </a:solidFill>
              </a:rPr>
              <a:t>ij</a:t>
            </a:r>
            <a:r>
              <a:rPr lang="en-US" altLang="en-IT" sz="2600"/>
              <a:t>  </a:t>
            </a:r>
            <a:r>
              <a:rPr lang="en-US" altLang="en-IT" sz="2600" err="1">
                <a:solidFill>
                  <a:schemeClr val="tx1"/>
                </a:solidFill>
              </a:rPr>
              <a:t>q</a:t>
            </a:r>
            <a:r>
              <a:rPr lang="en-US" altLang="en-IT" sz="2600" baseline="-30000" err="1">
                <a:solidFill>
                  <a:schemeClr val="tx1"/>
                </a:solidFill>
              </a:rPr>
              <a:t>L</a:t>
            </a:r>
            <a:r>
              <a:rPr lang="en-US" altLang="en-IT" sz="2600" baseline="30000" err="1">
                <a:solidFill>
                  <a:schemeClr val="tx1"/>
                </a:solidFill>
              </a:rPr>
              <a:t>i</a:t>
            </a:r>
            <a:r>
              <a:rPr lang="en-US" altLang="en-IT" sz="2600" baseline="40000">
                <a:solidFill>
                  <a:schemeClr val="tx1"/>
                </a:solidFill>
              </a:rPr>
              <a:t>  </a:t>
            </a:r>
            <a:r>
              <a:rPr lang="en-US" altLang="en-IT" sz="2600" err="1">
                <a:solidFill>
                  <a:schemeClr val="tx1"/>
                </a:solidFill>
              </a:rPr>
              <a:t>u</a:t>
            </a:r>
            <a:r>
              <a:rPr lang="en-US" altLang="en-IT" sz="2600" baseline="-30000" err="1">
                <a:solidFill>
                  <a:schemeClr val="tx1"/>
                </a:solidFill>
              </a:rPr>
              <a:t>R</a:t>
            </a:r>
            <a:r>
              <a:rPr lang="en-US" altLang="en-IT" sz="2600" baseline="40000">
                <a:solidFill>
                  <a:schemeClr val="tx1"/>
                </a:solidFill>
              </a:rPr>
              <a:t> </a:t>
            </a:r>
            <a:r>
              <a:rPr lang="en-US" altLang="en-IT" sz="2600" baseline="30000">
                <a:solidFill>
                  <a:schemeClr val="tx1"/>
                </a:solidFill>
              </a:rPr>
              <a:t>j  </a:t>
            </a:r>
            <a:r>
              <a:rPr lang="en-US" altLang="en-IT" sz="2600">
                <a:solidFill>
                  <a:srgbClr val="C00000"/>
                </a:solidFill>
                <a:cs typeface="Times New Roman" panose="02020603050405020304" pitchFamily="18" charset="0"/>
              </a:rPr>
              <a:t>H</a:t>
            </a:r>
            <a:endParaRPr lang="en-US" altLang="en-IT" sz="20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50DF2C7-68BD-A5F9-5C2D-68A9D6C56A1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25234" y="4979355"/>
            <a:ext cx="224425" cy="3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Bef>
                <a:spcPts val="2275"/>
              </a:spcBef>
              <a:spcAft>
                <a:spcPts val="2275"/>
              </a:spcAft>
            </a:pPr>
            <a:r>
              <a:rPr lang="en-US" altLang="en-IT" sz="2600">
                <a:solidFill>
                  <a:schemeClr val="tx1"/>
                </a:solidFill>
                <a:cs typeface="Times New Roman" panose="02020603050405020304" pitchFamily="18" charset="0"/>
              </a:rPr>
              <a:t>_</a:t>
            </a:r>
            <a:endParaRPr lang="en-US" altLang="en-IT" sz="20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Line 22">
            <a:extLst>
              <a:ext uri="{FF2B5EF4-FFF2-40B4-BE49-F238E27FC236}">
                <a16:creationId xmlns:a16="http://schemas.microsoft.com/office/drawing/2014/main" id="{7E823281-70CD-91AD-B2BF-025E42DC55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6497" y="5467839"/>
            <a:ext cx="3470910" cy="1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90C02C29-C4F6-6543-26A0-9A99B1947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04" y="2249280"/>
            <a:ext cx="3424507" cy="348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28">
            <a:extLst>
              <a:ext uri="{FF2B5EF4-FFF2-40B4-BE49-F238E27FC236}">
                <a16:creationId xmlns:a16="http://schemas.microsoft.com/office/drawing/2014/main" id="{D3B42025-750F-277E-EF3F-ED7C79DB5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550" y="5820444"/>
            <a:ext cx="3880814" cy="57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“Message from the UV”</a:t>
            </a:r>
          </a:p>
          <a:p>
            <a:pPr algn="ctr" eaLnBrk="1">
              <a:spcAft>
                <a:spcPct val="0"/>
              </a:spcAft>
            </a:pPr>
            <a:r>
              <a:rPr lang="en-US" altLang="en-IT" sz="2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that we need to “decode”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BDE169C-578D-A83C-E4CC-C73E89B22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5</a:t>
            </a:fld>
            <a:endParaRPr lang="en-US" sz="140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7C78C2D-6488-C796-7F65-A0AA4132A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400462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5994F-69EE-8986-4A0A-203AD1C92A8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6079EC-8CFF-730F-B072-2939E7992A0A}"/>
              </a:ext>
            </a:extLst>
          </p:cNvPr>
          <p:cNvSpPr txBox="1">
            <a:spLocks/>
          </p:cNvSpPr>
          <p:nvPr/>
        </p:nvSpPr>
        <p:spPr bwMode="auto">
          <a:xfrm>
            <a:off x="213376" y="699087"/>
            <a:ext cx="11575853" cy="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Fermion masses are the results of the Yukawa interactions</a:t>
            </a:r>
            <a:r>
              <a:rPr lang="en-US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IT" sz="2400" u="sng" dirty="0">
                <a:solidFill>
                  <a:srgbClr val="0070C0"/>
                </a:solidFill>
                <a:cs typeface="Times New Roman" panose="02020603050405020304" pitchFamily="18" charset="0"/>
              </a:rPr>
              <a:t>Inescapable link between Higgs and flavor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whose origin can be addressed only </a:t>
            </a:r>
            <a:r>
              <a:rPr lang="en-US" altLang="en-IT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beyond the SM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…</a:t>
            </a:r>
            <a:endParaRPr lang="en-GB" sz="2400" kern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C3BEC888-2F13-15F8-95F5-CD11DD756B75}"/>
              </a:ext>
            </a:extLst>
          </p:cNvPr>
          <p:cNvSpPr txBox="1">
            <a:spLocks noChangeArrowheads="1"/>
          </p:cNvSpPr>
          <p:nvPr/>
        </p:nvSpPr>
        <p:spPr>
          <a:xfrm>
            <a:off x="134478" y="71982"/>
            <a:ext cx="8204644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questions: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 flavour puzzle</a:t>
            </a:r>
          </a:p>
        </p:txBody>
      </p:sp>
      <p:sp>
        <p:nvSpPr>
          <p:cNvPr id="4" name="Line 26">
            <a:extLst>
              <a:ext uri="{FF2B5EF4-FFF2-40B4-BE49-F238E27FC236}">
                <a16:creationId xmlns:a16="http://schemas.microsoft.com/office/drawing/2014/main" id="{E38AD02C-29B0-5AB2-F5F4-A1160E391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9571" y="2401509"/>
            <a:ext cx="795662" cy="6038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FC25F5C0-DF3F-762F-B4BF-C72A4465A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9407" y="3138598"/>
            <a:ext cx="825826" cy="4652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47FFEFE1-2F7C-03EC-D0C9-446004D47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86" y="2167268"/>
            <a:ext cx="399621" cy="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4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400" baseline="30000" err="1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endParaRPr lang="en-US" altLang="en-IT" sz="2400" baseline="30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Line 26">
            <a:extLst>
              <a:ext uri="{FF2B5EF4-FFF2-40B4-BE49-F238E27FC236}">
                <a16:creationId xmlns:a16="http://schemas.microsoft.com/office/drawing/2014/main" id="{5AADBD8A-2364-DE25-5702-9AC1CC0871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588" y="3082652"/>
            <a:ext cx="1369211" cy="0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Oval 25">
            <a:extLst>
              <a:ext uri="{FF2B5EF4-FFF2-40B4-BE49-F238E27FC236}">
                <a16:creationId xmlns:a16="http://schemas.microsoft.com/office/drawing/2014/main" id="{9A8B1659-B71D-23A7-93D9-D4F1E70CB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941" y="2604528"/>
            <a:ext cx="1369211" cy="934920"/>
          </a:xfrm>
          <a:prstGeom prst="ellipse">
            <a:avLst/>
          </a:prstGeom>
          <a:gradFill flip="none" rotWithShape="1">
            <a:gsLst>
              <a:gs pos="63000">
                <a:srgbClr val="0069FC"/>
              </a:gs>
              <a:gs pos="17000">
                <a:srgbClr val="0069FC">
                  <a:alpha val="49898"/>
                </a:srgbClr>
              </a:gs>
              <a:gs pos="44000">
                <a:srgbClr val="0069FC">
                  <a:alpha val="90547"/>
                  <a:lumMod val="73000"/>
                  <a:lumOff val="27000"/>
                </a:srgbClr>
              </a:gs>
              <a:gs pos="97000">
                <a:srgbClr val="0069FC">
                  <a:alpha val="3340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CD6264CE-6232-FFCE-474F-4B0406B0A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530" y="2884842"/>
            <a:ext cx="1254032" cy="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???</a:t>
            </a:r>
            <a:endParaRPr lang="en-US" altLang="en-IT" sz="2400" baseline="-25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Line 22">
            <a:extLst>
              <a:ext uri="{FF2B5EF4-FFF2-40B4-BE49-F238E27FC236}">
                <a16:creationId xmlns:a16="http://schemas.microsoft.com/office/drawing/2014/main" id="{EFBF10C7-9B7A-58BE-0D91-F9F76FC90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2411" y="3819471"/>
            <a:ext cx="10136" cy="1064435"/>
          </a:xfrm>
          <a:prstGeom prst="line">
            <a:avLst/>
          </a:prstGeom>
          <a:noFill/>
          <a:ln w="698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E9C2F-2219-9D76-E425-C7716B2B2BD8}"/>
              </a:ext>
            </a:extLst>
          </p:cNvPr>
          <p:cNvSpPr txBox="1"/>
          <p:nvPr/>
        </p:nvSpPr>
        <p:spPr>
          <a:xfrm>
            <a:off x="3549112" y="3128669"/>
            <a:ext cx="41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88B85ABD-AA8E-4FAB-B81D-1C87EB1AE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97" y="3390133"/>
            <a:ext cx="399622" cy="5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u</a:t>
            </a:r>
            <a:r>
              <a:rPr lang="en-US" altLang="en-IT" sz="24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30000" err="1">
                <a:solidFill>
                  <a:schemeClr val="tx1"/>
                </a:solidFill>
                <a:cs typeface="Times New Roman" panose="02020603050405020304" pitchFamily="18" charset="0"/>
              </a:rPr>
              <a:t>j</a:t>
            </a:r>
            <a:endParaRPr lang="en-US" altLang="en-IT" sz="2400" baseline="30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540FAAE-7D8D-5AF9-9E67-88744CD41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716" y="5259378"/>
            <a:ext cx="2029192" cy="57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Bef>
                <a:spcPts val="2275"/>
              </a:spcBef>
              <a:spcAft>
                <a:spcPts val="2275"/>
              </a:spcAft>
            </a:pPr>
            <a:r>
              <a:rPr lang="en-US" altLang="en-IT" sz="2600" err="1">
                <a:solidFill>
                  <a:srgbClr val="0069FC"/>
                </a:solidFill>
              </a:rPr>
              <a:t>Y</a:t>
            </a:r>
            <a:r>
              <a:rPr lang="en-US" altLang="en-IT" sz="2600" baseline="-25000" err="1">
                <a:solidFill>
                  <a:srgbClr val="0069FC"/>
                </a:solidFill>
              </a:rPr>
              <a:t>U</a:t>
            </a:r>
            <a:r>
              <a:rPr lang="en-US" altLang="en-IT" sz="2600" baseline="30000" err="1">
                <a:solidFill>
                  <a:srgbClr val="0069FC"/>
                </a:solidFill>
              </a:rPr>
              <a:t>ij</a:t>
            </a:r>
            <a:r>
              <a:rPr lang="en-US" altLang="en-IT" sz="2600"/>
              <a:t>  </a:t>
            </a:r>
            <a:r>
              <a:rPr lang="en-US" altLang="en-IT" sz="2600" err="1">
                <a:solidFill>
                  <a:schemeClr val="tx1"/>
                </a:solidFill>
              </a:rPr>
              <a:t>q</a:t>
            </a:r>
            <a:r>
              <a:rPr lang="en-US" altLang="en-IT" sz="2600" baseline="-30000" err="1">
                <a:solidFill>
                  <a:schemeClr val="tx1"/>
                </a:solidFill>
              </a:rPr>
              <a:t>L</a:t>
            </a:r>
            <a:r>
              <a:rPr lang="en-US" altLang="en-IT" sz="2600" baseline="30000" err="1">
                <a:solidFill>
                  <a:schemeClr val="tx1"/>
                </a:solidFill>
              </a:rPr>
              <a:t>i</a:t>
            </a:r>
            <a:r>
              <a:rPr lang="en-US" altLang="en-IT" sz="2600" baseline="40000">
                <a:solidFill>
                  <a:schemeClr val="tx1"/>
                </a:solidFill>
              </a:rPr>
              <a:t>  </a:t>
            </a:r>
            <a:r>
              <a:rPr lang="en-US" altLang="en-IT" sz="2600" err="1">
                <a:solidFill>
                  <a:schemeClr val="tx1"/>
                </a:solidFill>
              </a:rPr>
              <a:t>u</a:t>
            </a:r>
            <a:r>
              <a:rPr lang="en-US" altLang="en-IT" sz="2600" baseline="-30000" err="1">
                <a:solidFill>
                  <a:schemeClr val="tx1"/>
                </a:solidFill>
              </a:rPr>
              <a:t>R</a:t>
            </a:r>
            <a:r>
              <a:rPr lang="en-US" altLang="en-IT" sz="2600" baseline="40000">
                <a:solidFill>
                  <a:schemeClr val="tx1"/>
                </a:solidFill>
              </a:rPr>
              <a:t> </a:t>
            </a:r>
            <a:r>
              <a:rPr lang="en-US" altLang="en-IT" sz="2600" baseline="30000">
                <a:solidFill>
                  <a:schemeClr val="tx1"/>
                </a:solidFill>
              </a:rPr>
              <a:t>j  </a:t>
            </a:r>
            <a:r>
              <a:rPr lang="en-US" altLang="en-IT" sz="2600">
                <a:solidFill>
                  <a:srgbClr val="C00000"/>
                </a:solidFill>
                <a:cs typeface="Times New Roman" panose="02020603050405020304" pitchFamily="18" charset="0"/>
              </a:rPr>
              <a:t>H</a:t>
            </a:r>
            <a:endParaRPr lang="en-US" altLang="en-IT" sz="20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724082ED-C3C3-7268-6A78-7355E355A3E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25234" y="4979355"/>
            <a:ext cx="224425" cy="3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Bef>
                <a:spcPts val="2275"/>
              </a:spcBef>
              <a:spcAft>
                <a:spcPts val="2275"/>
              </a:spcAft>
            </a:pPr>
            <a:r>
              <a:rPr lang="en-US" altLang="en-IT" sz="2600">
                <a:solidFill>
                  <a:schemeClr val="tx1"/>
                </a:solidFill>
                <a:cs typeface="Times New Roman" panose="02020603050405020304" pitchFamily="18" charset="0"/>
              </a:rPr>
              <a:t>_</a:t>
            </a:r>
            <a:endParaRPr lang="en-US" altLang="en-IT" sz="20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B2A47C-A9B7-C344-F3DC-97A8E67E35EC}"/>
              </a:ext>
            </a:extLst>
          </p:cNvPr>
          <p:cNvSpPr/>
          <p:nvPr/>
        </p:nvSpPr>
        <p:spPr>
          <a:xfrm>
            <a:off x="5791498" y="4858584"/>
            <a:ext cx="5014469" cy="1289601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IT">
                <a:latin typeface="+mn-lt"/>
              </a:rPr>
              <a:t> </a:t>
            </a:r>
            <a:endParaRPr lang="en-US" altLang="en-IT" baseline="330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D5D1A4B-9AAE-C691-1AD8-837B7B835A8C}"/>
              </a:ext>
            </a:extLst>
          </p:cNvPr>
          <p:cNvSpPr txBox="1">
            <a:spLocks/>
          </p:cNvSpPr>
          <p:nvPr/>
        </p:nvSpPr>
        <p:spPr bwMode="auto">
          <a:xfrm>
            <a:off x="5484880" y="1988822"/>
            <a:ext cx="5708483" cy="225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Contrary to gauge interactions, which are “protected” by gauge symmetries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[</a:t>
            </a:r>
            <a:r>
              <a:rPr lang="en-US" altLang="en-IT" sz="2000" i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universal couplings controlled only by field charges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]  the values of the Yukawa couplings provide more information about UV dynamics</a:t>
            </a:r>
            <a:endParaRPr lang="en-GB" sz="2400" kern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39C0CB4-411A-9BB6-C473-178BCC9B22A7}"/>
              </a:ext>
            </a:extLst>
          </p:cNvPr>
          <p:cNvSpPr txBox="1">
            <a:spLocks/>
          </p:cNvSpPr>
          <p:nvPr/>
        </p:nvSpPr>
        <p:spPr bwMode="auto">
          <a:xfrm>
            <a:off x="6100694" y="4858584"/>
            <a:ext cx="4434649" cy="120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The UV dynamics responsible for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the Higgs-fermion couplings 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IT" sz="2400" u="sng">
                <a:solidFill>
                  <a:schemeClr val="tx1"/>
                </a:solidFill>
                <a:cs typeface="Times New Roman" panose="02020603050405020304" pitchFamily="18" charset="0"/>
              </a:rPr>
              <a:t>not universal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 among generations</a:t>
            </a:r>
            <a:endParaRPr lang="en-GB" sz="2400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id="{F155BCAE-EC52-0307-52A0-4B96E4CCD7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12578" y="4070398"/>
            <a:ext cx="5440" cy="43452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BFFF2F9-A544-9B01-C329-A88F30EBD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6</a:t>
            </a:fld>
            <a:endParaRPr lang="en-US" sz="1400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4E1010F9-E5F6-B999-FB0C-B54943321D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82323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5994F-69EE-8986-4A0A-203AD1C92A8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6079EC-8CFF-730F-B072-2939E7992A0A}"/>
              </a:ext>
            </a:extLst>
          </p:cNvPr>
          <p:cNvSpPr txBox="1">
            <a:spLocks/>
          </p:cNvSpPr>
          <p:nvPr/>
        </p:nvSpPr>
        <p:spPr bwMode="auto">
          <a:xfrm>
            <a:off x="213376" y="699087"/>
            <a:ext cx="11575853" cy="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Fermion masses are the results of the Yukawa interactions</a:t>
            </a:r>
            <a:r>
              <a:rPr lang="en-US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IT" sz="2400" u="sng" dirty="0">
                <a:solidFill>
                  <a:srgbClr val="0070C0"/>
                </a:solidFill>
                <a:cs typeface="Times New Roman" panose="02020603050405020304" pitchFamily="18" charset="0"/>
              </a:rPr>
              <a:t>Inescapable link between Higgs and flavor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whose origin can be addressed only </a:t>
            </a:r>
            <a:r>
              <a:rPr lang="en-US" altLang="en-IT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beyond the SM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…</a:t>
            </a:r>
            <a:endParaRPr lang="en-GB" sz="2400" kern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C3BEC888-2F13-15F8-95F5-CD11DD756B75}"/>
              </a:ext>
            </a:extLst>
          </p:cNvPr>
          <p:cNvSpPr txBox="1">
            <a:spLocks noChangeArrowheads="1"/>
          </p:cNvSpPr>
          <p:nvPr/>
        </p:nvSpPr>
        <p:spPr>
          <a:xfrm>
            <a:off x="134478" y="71982"/>
            <a:ext cx="8204644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questions: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 flavour puzzle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EDBB3735-3A23-CC6D-873D-27F9F1597853}"/>
              </a:ext>
            </a:extLst>
          </p:cNvPr>
          <p:cNvGrpSpPr>
            <a:grpSpLocks/>
          </p:cNvGrpSpPr>
          <p:nvPr/>
        </p:nvGrpSpPr>
        <p:grpSpPr bwMode="auto">
          <a:xfrm>
            <a:off x="1945140" y="3178892"/>
            <a:ext cx="2001837" cy="1885950"/>
            <a:chOff x="1157" y="2033"/>
            <a:chExt cx="1261" cy="1188"/>
          </a:xfrm>
        </p:grpSpPr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F755F226-975B-9687-2EA2-E1F65308E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2082"/>
              <a:ext cx="1261" cy="1094"/>
            </a:xfrm>
            <a:prstGeom prst="roundRect">
              <a:avLst>
                <a:gd name="adj" fmla="val 16667"/>
              </a:avLst>
            </a:prstGeom>
            <a:noFill/>
            <a:ln w="180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0365D592-A4FC-6C22-1309-AF2857246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2033"/>
              <a:ext cx="1130" cy="1188"/>
            </a:xfrm>
            <a:prstGeom prst="roundRect">
              <a:avLst>
                <a:gd name="adj" fmla="val 88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" name="AutoShape 7">
            <a:extLst>
              <a:ext uri="{FF2B5EF4-FFF2-40B4-BE49-F238E27FC236}">
                <a16:creationId xmlns:a16="http://schemas.microsoft.com/office/drawing/2014/main" id="{7F307820-F22D-2881-A051-70942F3FC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636" y="4441920"/>
            <a:ext cx="481012" cy="403225"/>
          </a:xfrm>
          <a:prstGeom prst="roundRect">
            <a:avLst>
              <a:gd name="adj" fmla="val 16667"/>
            </a:avLst>
          </a:prstGeom>
          <a:noFill/>
          <a:ln w="53975">
            <a:solidFill>
              <a:srgbClr val="000000"/>
            </a:solidFill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ECECAE0C-353E-3879-0B9D-F02CD22BA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690" y="3902792"/>
            <a:ext cx="481012" cy="403225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67856B33-1207-5D4B-3EC7-248A33EFB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277" y="3396379"/>
            <a:ext cx="481013" cy="404813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C5A11922-B583-4E95-0637-94D4879E4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677" y="3910729"/>
            <a:ext cx="481013" cy="404813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utoShape 22">
            <a:extLst>
              <a:ext uri="{FF2B5EF4-FFF2-40B4-BE49-F238E27FC236}">
                <a16:creationId xmlns:a16="http://schemas.microsoft.com/office/drawing/2014/main" id="{455218EE-4FAF-3527-5384-8F6210D17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265" y="3405904"/>
            <a:ext cx="481012" cy="404813"/>
          </a:xfrm>
          <a:prstGeom prst="roundRect">
            <a:avLst>
              <a:gd name="adj" fmla="val 16667"/>
            </a:avLst>
          </a:prstGeom>
          <a:solidFill>
            <a:srgbClr val="E6E6E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utoShape 23">
            <a:extLst>
              <a:ext uri="{FF2B5EF4-FFF2-40B4-BE49-F238E27FC236}">
                <a16:creationId xmlns:a16="http://schemas.microsoft.com/office/drawing/2014/main" id="{D9009BA5-3D91-5B76-9C04-02686909B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490" y="3405904"/>
            <a:ext cx="481012" cy="404813"/>
          </a:xfrm>
          <a:prstGeom prst="roundRect">
            <a:avLst>
              <a:gd name="adj" fmla="val 16667"/>
            </a:avLst>
          </a:prstGeom>
          <a:solidFill>
            <a:srgbClr val="E6E6E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1BF82DBB-D477-3BE0-1A57-41EB12BBC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35" y="3876201"/>
            <a:ext cx="1239837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n-US" altLang="en-IT" i="1">
                <a:cs typeface="Times New Roman" panose="02020603050405020304" pitchFamily="18" charset="0"/>
              </a:rPr>
              <a:t>    </a:t>
            </a:r>
            <a:r>
              <a:rPr lang="en-US" altLang="en-IT" sz="2400">
                <a:solidFill>
                  <a:srgbClr val="0069FC"/>
                </a:solidFill>
              </a:rPr>
              <a:t>Y</a:t>
            </a:r>
            <a:r>
              <a:rPr lang="en-US" altLang="en-IT" sz="2400" baseline="-25000">
                <a:solidFill>
                  <a:srgbClr val="0069FC"/>
                </a:solidFill>
              </a:rPr>
              <a:t>U</a:t>
            </a:r>
            <a:r>
              <a:rPr lang="en-US" altLang="en-IT" baseline="50000">
                <a:solidFill>
                  <a:srgbClr val="FF0000"/>
                </a:solidFill>
              </a:rPr>
              <a:t>  </a:t>
            </a:r>
            <a:r>
              <a:rPr lang="en-US" altLang="en-IT"/>
              <a:t>~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B726D6-43B6-FBC2-B2AE-D1746C84AA82}"/>
              </a:ext>
            </a:extLst>
          </p:cNvPr>
          <p:cNvSpPr txBox="1"/>
          <p:nvPr/>
        </p:nvSpPr>
        <p:spPr>
          <a:xfrm>
            <a:off x="4289107" y="3902792"/>
            <a:ext cx="18068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IT" sz="2000">
                <a:solidFill>
                  <a:srgbClr val="0069FC"/>
                </a:solidFill>
              </a:rPr>
              <a:t>Y</a:t>
            </a:r>
            <a:r>
              <a:rPr lang="en-US" altLang="en-IT" sz="2000" baseline="-33000">
                <a:solidFill>
                  <a:srgbClr val="0069FC"/>
                </a:solidFill>
              </a:rPr>
              <a:t>U</a:t>
            </a:r>
            <a:r>
              <a:rPr lang="en-US" altLang="en-IT" sz="2000" i="1" baseline="-33000">
                <a:solidFill>
                  <a:srgbClr val="0069FC"/>
                </a:solidFill>
              </a:rPr>
              <a:t> </a:t>
            </a:r>
            <a:r>
              <a:rPr lang="en-US" altLang="en-IT" sz="2000" i="1" baseline="-33000"/>
              <a:t> </a:t>
            </a:r>
            <a:r>
              <a:rPr lang="en-US" altLang="en-IT" sz="2000"/>
              <a:t>in the basis </a:t>
            </a:r>
          </a:p>
          <a:p>
            <a:pPr algn="ctr"/>
            <a:r>
              <a:rPr lang="en-US" altLang="en-IT" sz="2000"/>
              <a:t>where </a:t>
            </a:r>
            <a:r>
              <a:rPr lang="en-US" altLang="en-IT" sz="2000">
                <a:solidFill>
                  <a:srgbClr val="0069FC"/>
                </a:solidFill>
              </a:rPr>
              <a:t>Y</a:t>
            </a:r>
            <a:r>
              <a:rPr lang="en-US" altLang="en-IT" sz="2000" baseline="-33000">
                <a:solidFill>
                  <a:srgbClr val="0069FC"/>
                </a:solidFill>
              </a:rPr>
              <a:t>D</a:t>
            </a:r>
            <a:r>
              <a:rPr lang="en-US" altLang="en-IT" sz="2000"/>
              <a:t> is diagonal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003FF14C-38E5-FE99-097F-F47F0AB18608}"/>
              </a:ext>
            </a:extLst>
          </p:cNvPr>
          <p:cNvSpPr txBox="1">
            <a:spLocks/>
          </p:cNvSpPr>
          <p:nvPr/>
        </p:nvSpPr>
        <p:spPr bwMode="auto">
          <a:xfrm>
            <a:off x="213376" y="1863195"/>
            <a:ext cx="5683841" cy="12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The UV dynamics responsible for the Higgs-fermion couplings is flavor non universal </a:t>
            </a:r>
            <a:r>
              <a:rPr lang="en-US" altLang="en-IT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and exhibits a strongly hierarchical pattern:</a:t>
            </a:r>
            <a:endParaRPr lang="en-GB" sz="2400" kern="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642241E6-CDFF-8EF3-465A-E42E00E29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7891" y="4334558"/>
            <a:ext cx="1797050" cy="11112"/>
          </a:xfrm>
          <a:prstGeom prst="line">
            <a:avLst/>
          </a:prstGeom>
          <a:noFill/>
          <a:ln w="18360" cap="flat">
            <a:solidFill>
              <a:srgbClr val="B8004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77F553A2-346A-368E-2D32-C4B8CE6BF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601" y="3309861"/>
            <a:ext cx="11113" cy="1624012"/>
          </a:xfrm>
          <a:prstGeom prst="line">
            <a:avLst/>
          </a:prstGeom>
          <a:noFill/>
          <a:ln w="18360" cap="flat">
            <a:solidFill>
              <a:srgbClr val="B8004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D13ACC64-196A-60E5-8F7A-114659D07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147" y="3701404"/>
            <a:ext cx="7826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1168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n-US" altLang="en-IT"/>
              <a:t>&lt; 0.01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4F378636-6D2C-CBCD-949D-C9543EF26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149" y="4452374"/>
            <a:ext cx="315912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r>
              <a:rPr lang="en-US" altLang="en-IT" sz="2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FA11CA85-B145-91FE-4F07-C52DA8B8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772" y="3975803"/>
            <a:ext cx="4000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5876" rIns="0" bIns="0"/>
          <a:lstStyle/>
          <a:p>
            <a:r>
              <a:rPr lang="en-US" altLang="en-IT" sz="1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0.04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596DABE9-6F30-FBF5-E208-BADFC3F3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838" y="3446061"/>
            <a:ext cx="5159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5876" rIns="0" bIns="0"/>
          <a:lstStyle/>
          <a:p>
            <a:r>
              <a:rPr lang="en-US" altLang="en-IT" sz="1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0.003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5BA3C81F-E895-C529-4FB9-3B7C0C8A1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874" y="5553792"/>
            <a:ext cx="168259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n-US" altLang="en-IT" sz="2200" err="1">
                <a:solidFill>
                  <a:srgbClr val="0070C0"/>
                </a:solidFill>
              </a:rPr>
              <a:t>y</a:t>
            </a:r>
            <a:r>
              <a:rPr lang="en-US" altLang="en-IT" sz="2200" baseline="-33000" err="1">
                <a:solidFill>
                  <a:srgbClr val="0070C0"/>
                </a:solidFill>
              </a:rPr>
              <a:t>t</a:t>
            </a:r>
            <a:r>
              <a:rPr lang="en-US" altLang="en-IT" sz="2200">
                <a:solidFill>
                  <a:srgbClr val="B80047"/>
                </a:solidFill>
              </a:rPr>
              <a:t> </a:t>
            </a:r>
            <a:r>
              <a:rPr lang="en-US" altLang="en-IT" sz="2200"/>
              <a:t>=             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1DE802CB-76E6-1828-8B06-BE76B4190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332" y="5339480"/>
            <a:ext cx="1144587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algn="ctr">
              <a:spcBef>
                <a:spcPts val="288"/>
              </a:spcBef>
              <a:spcAft>
                <a:spcPts val="288"/>
              </a:spcAft>
            </a:pPr>
            <a:r>
              <a:rPr lang="en-US" altLang="en-IT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en-IT" sz="2200" dirty="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2 </a:t>
            </a:r>
            <a:r>
              <a:rPr lang="en-US" altLang="en-IT" sz="2200" dirty="0">
                <a:solidFill>
                  <a:srgbClr val="B80047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m</a:t>
            </a:r>
            <a:r>
              <a:rPr lang="en-US" altLang="en-IT" sz="2200" baseline="-33000" dirty="0">
                <a:solidFill>
                  <a:srgbClr val="B80047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t</a:t>
            </a:r>
          </a:p>
          <a:p>
            <a:pPr algn="ctr">
              <a:lnSpc>
                <a:spcPct val="102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altLang="en-IT" sz="2200" dirty="0">
                <a:solidFill>
                  <a:srgbClr val="000000"/>
                </a:solid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〈</a:t>
            </a:r>
            <a:r>
              <a:rPr lang="en-US" altLang="en-IT" sz="2200" dirty="0">
                <a:solidFill>
                  <a:srgbClr val="B80047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H</a:t>
            </a:r>
            <a:r>
              <a:rPr lang="en-US" altLang="en-IT" sz="2200" dirty="0">
                <a:solidFill>
                  <a:srgbClr val="000000"/>
                </a:solid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〉</a:t>
            </a:r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9E77DAB3-5561-A187-8ADA-DE674EF1F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8817" y="5729521"/>
            <a:ext cx="673100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B9F089B1-D49B-A763-A1D7-9F86759990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1934" y="4930968"/>
            <a:ext cx="285750" cy="649288"/>
          </a:xfrm>
          <a:prstGeom prst="line">
            <a:avLst/>
          </a:prstGeom>
          <a:noFill/>
          <a:ln w="1800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AE4C426D-9BF2-2FBB-CFE8-EA468248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25" y="5394708"/>
            <a:ext cx="21018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n-US" altLang="en-IT" sz="2200" err="1">
                <a:solidFill>
                  <a:srgbClr val="0070C0"/>
                </a:solidFill>
              </a:rPr>
              <a:t>y</a:t>
            </a:r>
            <a:r>
              <a:rPr lang="en-US" altLang="en-IT" sz="2200" baseline="-33000" err="1">
                <a:solidFill>
                  <a:srgbClr val="0070C0"/>
                </a:solidFill>
              </a:rPr>
              <a:t>u</a:t>
            </a:r>
            <a:r>
              <a:rPr lang="en-US" altLang="en-IT" sz="2200">
                <a:solidFill>
                  <a:srgbClr val="B80047"/>
                </a:solidFill>
              </a:rPr>
              <a:t> </a:t>
            </a:r>
            <a:r>
              <a:rPr lang="en-US" altLang="en-IT" sz="2200"/>
              <a:t>=            </a:t>
            </a:r>
            <a:r>
              <a:rPr lang="en-US" altLang="en-IT" sz="2200">
                <a:cs typeface="Times New Roman" panose="02020603050405020304" pitchFamily="18" charset="0"/>
              </a:rPr>
              <a:t>≈ </a:t>
            </a:r>
            <a:r>
              <a:rPr lang="en-US" altLang="en-IT" sz="2200"/>
              <a:t>10</a:t>
            </a:r>
            <a:r>
              <a:rPr lang="en-US" altLang="en-IT" sz="2200" baseline="33000"/>
              <a:t>-5</a:t>
            </a:r>
            <a:r>
              <a:rPr lang="en-US" altLang="en-IT" sz="2200"/>
              <a:t> </a:t>
            </a:r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433F0706-0F19-C1F5-A4CA-091C1DCAE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888" y="5180396"/>
            <a:ext cx="739775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>
              <a:spcBef>
                <a:spcPts val="288"/>
              </a:spcBef>
              <a:spcAft>
                <a:spcPts val="288"/>
              </a:spcAft>
            </a:pPr>
            <a:r>
              <a:rPr lang="en-US" altLang="en-IT" sz="2200" dirty="0">
                <a:cs typeface="Times New Roman" panose="02020603050405020304" pitchFamily="18" charset="0"/>
              </a:rPr>
              <a:t>√</a:t>
            </a:r>
            <a:r>
              <a:rPr lang="en-US" altLang="en-IT" sz="2200" dirty="0"/>
              <a:t>2 </a:t>
            </a:r>
            <a:r>
              <a:rPr lang="en-US" altLang="en-IT" sz="2200" dirty="0">
                <a:solidFill>
                  <a:srgbClr val="B80047"/>
                </a:solidFill>
              </a:rPr>
              <a:t>m</a:t>
            </a:r>
            <a:r>
              <a:rPr lang="en-US" altLang="en-IT" sz="2200" baseline="-33000" dirty="0">
                <a:solidFill>
                  <a:srgbClr val="B80047"/>
                </a:solidFill>
              </a:rPr>
              <a:t>u</a:t>
            </a:r>
          </a:p>
          <a:p>
            <a:pPr algn="ctr">
              <a:lnSpc>
                <a:spcPct val="102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altLang="en-IT" sz="2200" dirty="0">
                <a:ea typeface="Symbol" pitchFamily="2" charset="2"/>
                <a:cs typeface="Times New Roman" panose="02020603050405020304" pitchFamily="18" charset="0"/>
              </a:rPr>
              <a:t>〈</a:t>
            </a:r>
            <a:r>
              <a:rPr lang="en-US" altLang="en-IT" sz="2200" dirty="0">
                <a:solidFill>
                  <a:srgbClr val="B80047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H</a:t>
            </a:r>
            <a:r>
              <a:rPr lang="en-US" altLang="en-IT" sz="2200" dirty="0">
                <a:ea typeface="Symbol" pitchFamily="2" charset="2"/>
                <a:cs typeface="Times New Roman" panose="02020603050405020304" pitchFamily="18" charset="0"/>
              </a:rPr>
              <a:t>〉</a:t>
            </a:r>
          </a:p>
        </p:txBody>
      </p:sp>
      <p:sp>
        <p:nvSpPr>
          <p:cNvPr id="33" name="Line 21">
            <a:extLst>
              <a:ext uri="{FF2B5EF4-FFF2-40B4-BE49-F238E27FC236}">
                <a16:creationId xmlns:a16="http://schemas.microsoft.com/office/drawing/2014/main" id="{DE422C55-F1C6-4CEF-0848-2887C7AFE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825" y="5583689"/>
            <a:ext cx="673100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24">
            <a:extLst>
              <a:ext uri="{FF2B5EF4-FFF2-40B4-BE49-F238E27FC236}">
                <a16:creationId xmlns:a16="http://schemas.microsoft.com/office/drawing/2014/main" id="{FAA21F14-230B-D769-4F82-F51827BDCE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6956" y="3657983"/>
            <a:ext cx="648902" cy="1484647"/>
          </a:xfrm>
          <a:prstGeom prst="line">
            <a:avLst/>
          </a:prstGeom>
          <a:noFill/>
          <a:ln w="1800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E60042-298F-AC85-93ED-43FC58DF3626}"/>
              </a:ext>
            </a:extLst>
          </p:cNvPr>
          <p:cNvSpPr txBox="1"/>
          <p:nvPr/>
        </p:nvSpPr>
        <p:spPr>
          <a:xfrm>
            <a:off x="161426" y="3192229"/>
            <a:ext cx="73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IT" sz="2000"/>
              <a:t>E.g.: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19C59-33EA-7CFE-7F8F-DB0BFDAA0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7</a:t>
            </a:fld>
            <a:endParaRPr lang="en-US" sz="140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30A578C-0BEA-2050-A3A6-47DF5E7D82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1111C-2FD0-40A6-AB23-AA7231722797}"/>
              </a:ext>
            </a:extLst>
          </p:cNvPr>
          <p:cNvSpPr txBox="1"/>
          <p:nvPr/>
        </p:nvSpPr>
        <p:spPr>
          <a:xfrm>
            <a:off x="7175088" y="1863195"/>
            <a:ext cx="4549036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IT" sz="2400">
                <a:cs typeface="Times New Roman" panose="02020603050405020304" pitchFamily="18" charset="0"/>
              </a:rPr>
              <a:t>Which is the nature of this dynamics?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IT" sz="2400">
                <a:cs typeface="Times New Roman" panose="02020603050405020304" pitchFamily="18" charset="0"/>
              </a:rPr>
              <a:t>Which are the </a:t>
            </a:r>
            <a:r>
              <a:rPr lang="en-US" altLang="en-IT" sz="2400">
                <a:solidFill>
                  <a:srgbClr val="C00000"/>
                </a:solidFill>
                <a:cs typeface="Times New Roman" panose="02020603050405020304" pitchFamily="18" charset="0"/>
              </a:rPr>
              <a:t>energy scales </a:t>
            </a:r>
            <a:r>
              <a:rPr lang="en-US" altLang="en-IT" sz="2400">
                <a:cs typeface="Times New Roman" panose="02020603050405020304" pitchFamily="18" charset="0"/>
              </a:rPr>
              <a:t>characterizing it?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D5A1189-F11A-4426-9614-11C16873A14E}"/>
              </a:ext>
            </a:extLst>
          </p:cNvPr>
          <p:cNvSpPr/>
          <p:nvPr/>
        </p:nvSpPr>
        <p:spPr>
          <a:xfrm>
            <a:off x="7175088" y="3876201"/>
            <a:ext cx="4393562" cy="1973769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IT">
                <a:latin typeface="+mn-lt"/>
              </a:rPr>
              <a:t> </a:t>
            </a:r>
            <a:endParaRPr lang="en-US" altLang="en-IT" baseline="330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7B41CA3B-66F8-96F5-0773-B705E49D7861}"/>
              </a:ext>
            </a:extLst>
          </p:cNvPr>
          <p:cNvSpPr txBox="1">
            <a:spLocks/>
          </p:cNvSpPr>
          <p:nvPr/>
        </p:nvSpPr>
        <p:spPr bwMode="auto">
          <a:xfrm>
            <a:off x="7466636" y="4040811"/>
            <a:ext cx="3816046" cy="15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Key questions to investigate </a:t>
            </a:r>
            <a:r>
              <a:rPr lang="en-US" altLang="en-IT" sz="2400" u="sng">
                <a:solidFill>
                  <a:schemeClr val="tx1"/>
                </a:solidFill>
                <a:cs typeface="Times New Roman" panose="02020603050405020304" pitchFamily="18" charset="0"/>
              </a:rPr>
              <a:t>the nature of the Higgs field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and, more generally, the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IT" sz="2400" u="sng">
                <a:solidFill>
                  <a:schemeClr val="tx1"/>
                </a:solidFill>
                <a:cs typeface="Times New Roman" panose="02020603050405020304" pitchFamily="18" charset="0"/>
              </a:rPr>
              <a:t>UV completion of the the SM</a:t>
            </a:r>
            <a:endParaRPr lang="en-GB" sz="2400" u="sng" ker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Line 22">
            <a:extLst>
              <a:ext uri="{FF2B5EF4-FFF2-40B4-BE49-F238E27FC236}">
                <a16:creationId xmlns:a16="http://schemas.microsoft.com/office/drawing/2014/main" id="{E511D6B8-1520-5CB4-4F92-6421182707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4785" y="2496408"/>
            <a:ext cx="463826" cy="1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40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5994F-69EE-8986-4A0A-203AD1C92A8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C3BEC888-2F13-15F8-95F5-CD11DD756B75}"/>
              </a:ext>
            </a:extLst>
          </p:cNvPr>
          <p:cNvSpPr txBox="1">
            <a:spLocks noChangeArrowheads="1"/>
          </p:cNvSpPr>
          <p:nvPr/>
        </p:nvSpPr>
        <p:spPr>
          <a:xfrm>
            <a:off x="134478" y="71982"/>
            <a:ext cx="8204644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questions: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NP flavour puzzle</a:t>
            </a:r>
          </a:p>
        </p:txBody>
      </p:sp>
      <p:sp>
        <p:nvSpPr>
          <p:cNvPr id="2" name="Line 26">
            <a:extLst>
              <a:ext uri="{FF2B5EF4-FFF2-40B4-BE49-F238E27FC236}">
                <a16:creationId xmlns:a16="http://schemas.microsoft.com/office/drawing/2014/main" id="{6CCE2501-8089-C257-1979-F094254FB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3945" y="2211613"/>
            <a:ext cx="795662" cy="6038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27">
            <a:extLst>
              <a:ext uri="{FF2B5EF4-FFF2-40B4-BE49-F238E27FC236}">
                <a16:creationId xmlns:a16="http://schemas.microsoft.com/office/drawing/2014/main" id="{37B0EB9A-C1B8-17D0-CE77-D8EC4727F2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03781" y="2948702"/>
            <a:ext cx="825826" cy="4652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F9DD4416-DA15-C966-9651-8BD6C5D16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60" y="1977372"/>
            <a:ext cx="399621" cy="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4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400" baseline="30000" err="1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endParaRPr lang="en-US" altLang="en-IT" sz="2400" baseline="30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Line 26">
            <a:extLst>
              <a:ext uri="{FF2B5EF4-FFF2-40B4-BE49-F238E27FC236}">
                <a16:creationId xmlns:a16="http://schemas.microsoft.com/office/drawing/2014/main" id="{F3F0310B-F789-6322-577C-3CEDE2D986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91059" y="2843323"/>
            <a:ext cx="1069221" cy="601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B4C077B4-7254-17C2-A1AD-E096D396D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316" y="2441136"/>
            <a:ext cx="1025856" cy="762460"/>
          </a:xfrm>
          <a:prstGeom prst="ellipse">
            <a:avLst/>
          </a:prstGeom>
          <a:gradFill flip="none" rotWithShape="1">
            <a:gsLst>
              <a:gs pos="63000">
                <a:srgbClr val="0069FC"/>
              </a:gs>
              <a:gs pos="17000">
                <a:srgbClr val="0069FC">
                  <a:alpha val="49898"/>
                </a:srgbClr>
              </a:gs>
              <a:gs pos="44000">
                <a:srgbClr val="0069FC">
                  <a:alpha val="90547"/>
                  <a:lumMod val="73000"/>
                  <a:lumOff val="27000"/>
                </a:srgbClr>
              </a:gs>
              <a:gs pos="97000">
                <a:srgbClr val="0069FC">
                  <a:alpha val="3340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61BA3D22-9A95-5D3F-BB54-4423B5BAE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605" y="2611455"/>
            <a:ext cx="705918" cy="33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???</a:t>
            </a:r>
            <a:endParaRPr lang="en-US" altLang="en-IT" sz="2400" baseline="-25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4B54872-B243-A43A-E679-D79F630B1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1281" y="3434315"/>
            <a:ext cx="11235" cy="506244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C8564A-5DC8-7A13-58C2-FF5422CD5515}"/>
              </a:ext>
            </a:extLst>
          </p:cNvPr>
          <p:cNvSpPr txBox="1"/>
          <p:nvPr/>
        </p:nvSpPr>
        <p:spPr>
          <a:xfrm>
            <a:off x="3039085" y="2330824"/>
            <a:ext cx="41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6F6C25FE-9D75-C268-02B8-EE91684C3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71" y="3200237"/>
            <a:ext cx="399622" cy="5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u</a:t>
            </a:r>
            <a:r>
              <a:rPr lang="en-US" altLang="en-IT" sz="24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30000" err="1">
                <a:solidFill>
                  <a:schemeClr val="tx1"/>
                </a:solidFill>
                <a:cs typeface="Times New Roman" panose="02020603050405020304" pitchFamily="18" charset="0"/>
              </a:rPr>
              <a:t>j</a:t>
            </a:r>
            <a:endParaRPr lang="en-US" altLang="en-IT" sz="2400" baseline="30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064EEF49-46DD-D832-E0A7-C54C143E4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6885" y="2327196"/>
            <a:ext cx="795662" cy="6038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id="{B1E0B92B-9EDB-22B8-B3A3-7F05922429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6721" y="3064285"/>
            <a:ext cx="825826" cy="4652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0E22CFC3-A6EC-B173-9221-60CB8EA6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164" y="2178372"/>
            <a:ext cx="399621" cy="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endParaRPr lang="en-US" altLang="en-IT" sz="2400" baseline="30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FFD833-0FB1-D193-3916-8F07894CA504}"/>
              </a:ext>
            </a:extLst>
          </p:cNvPr>
          <p:cNvSpPr txBox="1"/>
          <p:nvPr/>
        </p:nvSpPr>
        <p:spPr>
          <a:xfrm>
            <a:off x="7163815" y="3437422"/>
            <a:ext cx="41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8">
            <a:extLst>
              <a:ext uri="{FF2B5EF4-FFF2-40B4-BE49-F238E27FC236}">
                <a16:creationId xmlns:a16="http://schemas.microsoft.com/office/drawing/2014/main" id="{1CE25390-141B-C6BE-7DAC-C3B53606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811" y="3315820"/>
            <a:ext cx="399622" cy="5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IT" sz="24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endParaRPr lang="en-US" altLang="en-IT" sz="2400" baseline="30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7358462-AFFD-5D7A-11E1-5608AFF22263}"/>
              </a:ext>
            </a:extLst>
          </p:cNvPr>
          <p:cNvSpPr txBox="1"/>
          <p:nvPr/>
        </p:nvSpPr>
        <p:spPr>
          <a:xfrm>
            <a:off x="7184604" y="2145651"/>
            <a:ext cx="41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27">
            <a:extLst>
              <a:ext uri="{FF2B5EF4-FFF2-40B4-BE49-F238E27FC236}">
                <a16:creationId xmlns:a16="http://schemas.microsoft.com/office/drawing/2014/main" id="{38886710-DF6D-48E6-9CE3-8D9C3C37A8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5348" y="2451906"/>
            <a:ext cx="825826" cy="46529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Line 26">
            <a:extLst>
              <a:ext uri="{FF2B5EF4-FFF2-40B4-BE49-F238E27FC236}">
                <a16:creationId xmlns:a16="http://schemas.microsoft.com/office/drawing/2014/main" id="{B86C5630-DF64-B3DF-0026-EDD994FFF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5347" y="3064286"/>
            <a:ext cx="825825" cy="574316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26">
            <a:extLst>
              <a:ext uri="{FF2B5EF4-FFF2-40B4-BE49-F238E27FC236}">
                <a16:creationId xmlns:a16="http://schemas.microsoft.com/office/drawing/2014/main" id="{CF6D85B4-2E40-2E9B-4C33-A6F540087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5337" y="2320466"/>
            <a:ext cx="795662" cy="6038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Line 27">
            <a:extLst>
              <a:ext uri="{FF2B5EF4-FFF2-40B4-BE49-F238E27FC236}">
                <a16:creationId xmlns:a16="http://schemas.microsoft.com/office/drawing/2014/main" id="{4CDCF52B-E5C5-4837-31E9-EB20B361BC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95173" y="3057555"/>
            <a:ext cx="825826" cy="4652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id="{0DEE74CE-7619-0E4E-3105-E46461BCF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3552" y="2086225"/>
            <a:ext cx="476574" cy="47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err="1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m</a:t>
            </a:r>
            <a:r>
              <a:rPr lang="en-US" altLang="en-IT" sz="24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endParaRPr lang="en-US" altLang="en-IT" sz="2400" baseline="30000">
              <a:solidFill>
                <a:schemeClr val="tx1"/>
              </a:solidFill>
              <a:latin typeface="Symbol" pitchFamily="2" charset="2"/>
              <a:cs typeface="Times New Roman" panose="02020603050405020304" pitchFamily="18" charset="0"/>
            </a:endParaRPr>
          </a:p>
        </p:txBody>
      </p:sp>
      <p:sp>
        <p:nvSpPr>
          <p:cNvPr id="62" name="Text Box 28">
            <a:extLst>
              <a:ext uri="{FF2B5EF4-FFF2-40B4-BE49-F238E27FC236}">
                <a16:creationId xmlns:a16="http://schemas.microsoft.com/office/drawing/2014/main" id="{99C71D5A-8AC6-5D13-CB97-5EF77364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709" y="3368301"/>
            <a:ext cx="399622" cy="5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endParaRPr lang="en-US" altLang="en-IT" sz="2400" baseline="30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BAC1C687-0F91-1B9D-EFE1-607DD65016A5}"/>
              </a:ext>
            </a:extLst>
          </p:cNvPr>
          <p:cNvSpPr txBox="1">
            <a:spLocks/>
          </p:cNvSpPr>
          <p:nvPr/>
        </p:nvSpPr>
        <p:spPr bwMode="auto">
          <a:xfrm>
            <a:off x="239208" y="710128"/>
            <a:ext cx="11828181" cy="116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On general grounds, the flavor non-universal dynamics in the UV should give rise to new effective </a:t>
            </a:r>
            <a:r>
              <a:rPr lang="en-US" altLang="en-IT" sz="2400" u="sng" dirty="0">
                <a:solidFill>
                  <a:srgbClr val="C00000"/>
                </a:solidFill>
                <a:cs typeface="Times New Roman" panose="02020603050405020304" pitchFamily="18" charset="0"/>
              </a:rPr>
              <a:t>contact interactions</a:t>
            </a:r>
            <a:r>
              <a:rPr lang="en-US" altLang="en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violations of exact &amp; approximate symmetries of the SM:</a:t>
            </a:r>
            <a:endParaRPr lang="en-GB" sz="2400" kern="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7" name="Oval 25">
            <a:extLst>
              <a:ext uri="{FF2B5EF4-FFF2-40B4-BE49-F238E27FC236}">
                <a16:creationId xmlns:a16="http://schemas.microsoft.com/office/drawing/2014/main" id="{53A71A54-E48B-77B6-74B9-CF9DA0373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84" y="2567009"/>
            <a:ext cx="1025856" cy="762460"/>
          </a:xfrm>
          <a:prstGeom prst="ellipse">
            <a:avLst/>
          </a:prstGeom>
          <a:gradFill flip="none" rotWithShape="1">
            <a:gsLst>
              <a:gs pos="63000">
                <a:srgbClr val="0069FC"/>
              </a:gs>
              <a:gs pos="17000">
                <a:srgbClr val="0069FC">
                  <a:alpha val="49898"/>
                </a:srgbClr>
              </a:gs>
              <a:gs pos="44000">
                <a:srgbClr val="0069FC">
                  <a:alpha val="90547"/>
                  <a:lumMod val="73000"/>
                  <a:lumOff val="27000"/>
                </a:srgbClr>
              </a:gs>
              <a:gs pos="97000">
                <a:srgbClr val="0069FC">
                  <a:alpha val="3340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39F8CC4-4EC1-566E-587A-0F4BBC0CD873}"/>
              </a:ext>
            </a:extLst>
          </p:cNvPr>
          <p:cNvSpPr txBox="1"/>
          <p:nvPr/>
        </p:nvSpPr>
        <p:spPr>
          <a:xfrm>
            <a:off x="3936349" y="1708248"/>
            <a:ext cx="7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IT" sz="2400">
                <a:solidFill>
                  <a:srgbClr val="0070C0"/>
                </a:solidFill>
              </a:rPr>
              <a:t>E.g.:</a:t>
            </a:r>
          </a:p>
        </p:txBody>
      </p:sp>
      <p:sp>
        <p:nvSpPr>
          <p:cNvPr id="91" name="Line 22">
            <a:extLst>
              <a:ext uri="{FF2B5EF4-FFF2-40B4-BE49-F238E27FC236}">
                <a16:creationId xmlns:a16="http://schemas.microsoft.com/office/drawing/2014/main" id="{84AEAEB2-AB86-1C2F-344C-F5C8852CE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1808" y="1939081"/>
            <a:ext cx="11235" cy="4155852"/>
          </a:xfrm>
          <a:prstGeom prst="line">
            <a:avLst/>
          </a:prstGeom>
          <a:noFill/>
          <a:ln w="4127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" name="Text Box 28">
            <a:extLst>
              <a:ext uri="{FF2B5EF4-FFF2-40B4-BE49-F238E27FC236}">
                <a16:creationId xmlns:a16="http://schemas.microsoft.com/office/drawing/2014/main" id="{4DB1E98C-E924-75DE-91BE-2DEB15B1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988" y="2783415"/>
            <a:ext cx="705918" cy="33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???</a:t>
            </a:r>
            <a:endParaRPr lang="en-US" altLang="en-IT" sz="2400" baseline="-25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7" name="Text Box 28">
            <a:extLst>
              <a:ext uri="{FF2B5EF4-FFF2-40B4-BE49-F238E27FC236}">
                <a16:creationId xmlns:a16="http://schemas.microsoft.com/office/drawing/2014/main" id="{6738F885-E24A-66EA-08C2-447B07C92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9441" y="2736462"/>
            <a:ext cx="705918" cy="33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???</a:t>
            </a:r>
            <a:endParaRPr lang="en-US" altLang="en-IT" sz="2400" baseline="-25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C231B95-E50C-7E9A-36FE-11BDA067B8F1}"/>
              </a:ext>
            </a:extLst>
          </p:cNvPr>
          <p:cNvGrpSpPr>
            <a:grpSpLocks/>
          </p:cNvGrpSpPr>
          <p:nvPr/>
        </p:nvGrpSpPr>
        <p:grpSpPr bwMode="auto">
          <a:xfrm>
            <a:off x="1434781" y="4793659"/>
            <a:ext cx="1670832" cy="1421388"/>
            <a:chOff x="1157" y="2033"/>
            <a:chExt cx="1261" cy="1188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38E8BFF1-7E59-8056-021A-C829BEAB8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2082"/>
              <a:ext cx="1261" cy="1094"/>
            </a:xfrm>
            <a:prstGeom prst="roundRect">
              <a:avLst>
                <a:gd name="adj" fmla="val 16667"/>
              </a:avLst>
            </a:prstGeom>
            <a:noFill/>
            <a:ln w="180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70D6A211-84C7-55D7-95CF-20B58585D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2033"/>
              <a:ext cx="1130" cy="1188"/>
            </a:xfrm>
            <a:prstGeom prst="roundRect">
              <a:avLst>
                <a:gd name="adj" fmla="val 88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" name="AutoShape 8">
            <a:extLst>
              <a:ext uri="{FF2B5EF4-FFF2-40B4-BE49-F238E27FC236}">
                <a16:creationId xmlns:a16="http://schemas.microsoft.com/office/drawing/2014/main" id="{A69C6C93-BC6A-C226-9A49-61FA81BCF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914" y="4983716"/>
            <a:ext cx="477276" cy="637021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8DA8CBB3-F91E-5327-0744-5B6CFC495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772" y="4976971"/>
            <a:ext cx="720539" cy="622754"/>
          </a:xfrm>
          <a:prstGeom prst="roundRect">
            <a:avLst>
              <a:gd name="adj" fmla="val 16508"/>
            </a:avLst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2C75788B-4DCA-517D-1F73-28C5AAC2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99" y="5359944"/>
            <a:ext cx="1115482" cy="55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n-US" altLang="en-IT" i="1">
                <a:cs typeface="Times New Roman" panose="02020603050405020304" pitchFamily="18" charset="0"/>
              </a:rPr>
              <a:t>    </a:t>
            </a:r>
            <a:r>
              <a:rPr lang="en-US" altLang="en-IT" sz="2000">
                <a:solidFill>
                  <a:srgbClr val="0069FC"/>
                </a:solidFill>
              </a:rPr>
              <a:t>Y</a:t>
            </a:r>
            <a:r>
              <a:rPr lang="en-US" altLang="en-IT" sz="2000" baseline="-25000">
                <a:solidFill>
                  <a:srgbClr val="0069FC"/>
                </a:solidFill>
              </a:rPr>
              <a:t>U</a:t>
            </a:r>
            <a:r>
              <a:rPr lang="en-US" altLang="en-IT" sz="2000" baseline="50000">
                <a:solidFill>
                  <a:srgbClr val="FF0000"/>
                </a:solidFill>
              </a:rPr>
              <a:t>  </a:t>
            </a:r>
            <a:r>
              <a:rPr lang="en-US" altLang="en-IT" sz="2000"/>
              <a:t>~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31BAC81C-69F0-9874-BF7B-FC4E5C7E3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065" y="5707549"/>
            <a:ext cx="1453190" cy="7860"/>
          </a:xfrm>
          <a:prstGeom prst="line">
            <a:avLst/>
          </a:prstGeom>
          <a:noFill/>
          <a:ln w="18360" cap="flat">
            <a:solidFill>
              <a:srgbClr val="B8004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0D92F3D6-A31E-8516-6477-9FA2D5437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9360" y="4914877"/>
            <a:ext cx="15969" cy="1178008"/>
          </a:xfrm>
          <a:prstGeom prst="line">
            <a:avLst/>
          </a:prstGeom>
          <a:noFill/>
          <a:ln w="18360" cap="flat">
            <a:solidFill>
              <a:srgbClr val="B8004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BE8C872A-4113-7044-0C50-F37BBF93F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478" y="5745699"/>
            <a:ext cx="358821" cy="34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r>
              <a:rPr lang="en-US" altLang="en-IT" sz="2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6A029D25-A744-9BD4-8767-042F2E16A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391" y="5122214"/>
            <a:ext cx="530141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5876" rIns="0" bIns="0"/>
          <a:lstStyle/>
          <a:p>
            <a:r>
              <a:rPr lang="en-US" altLang="en-IT" sz="1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&lt; 0.1</a:t>
            </a: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61D50EAF-26EF-3768-AA47-1E9AD80F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186" y="5150309"/>
            <a:ext cx="793755" cy="30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5876" rIns="0" bIns="0"/>
          <a:lstStyle/>
          <a:p>
            <a:r>
              <a:rPr lang="en-US" altLang="en-IT" sz="1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&lt; 0.01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9A31AE17-6C85-EF83-46C7-50031C22A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308" y="4116856"/>
            <a:ext cx="2029192" cy="57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Bef>
                <a:spcPts val="2275"/>
              </a:spcBef>
              <a:spcAft>
                <a:spcPts val="2275"/>
              </a:spcAft>
            </a:pPr>
            <a:r>
              <a:rPr lang="en-US" altLang="en-IT" sz="2600" err="1">
                <a:solidFill>
                  <a:srgbClr val="0069FC"/>
                </a:solidFill>
              </a:rPr>
              <a:t>Y</a:t>
            </a:r>
            <a:r>
              <a:rPr lang="en-US" altLang="en-IT" sz="2600" baseline="-25000" err="1">
                <a:solidFill>
                  <a:srgbClr val="0069FC"/>
                </a:solidFill>
              </a:rPr>
              <a:t>U</a:t>
            </a:r>
            <a:r>
              <a:rPr lang="en-US" altLang="en-IT" sz="2600" baseline="30000" err="1">
                <a:solidFill>
                  <a:srgbClr val="0069FC"/>
                </a:solidFill>
              </a:rPr>
              <a:t>ij</a:t>
            </a:r>
            <a:r>
              <a:rPr lang="en-US" altLang="en-IT" sz="2600"/>
              <a:t>  </a:t>
            </a:r>
            <a:r>
              <a:rPr lang="en-US" altLang="en-IT" sz="2600" err="1">
                <a:solidFill>
                  <a:schemeClr val="tx1"/>
                </a:solidFill>
              </a:rPr>
              <a:t>q</a:t>
            </a:r>
            <a:r>
              <a:rPr lang="en-US" altLang="en-IT" sz="2600" baseline="-30000" err="1">
                <a:solidFill>
                  <a:schemeClr val="tx1"/>
                </a:solidFill>
              </a:rPr>
              <a:t>L</a:t>
            </a:r>
            <a:r>
              <a:rPr lang="en-US" altLang="en-IT" sz="2600" baseline="30000" err="1">
                <a:solidFill>
                  <a:schemeClr val="tx1"/>
                </a:solidFill>
              </a:rPr>
              <a:t>i</a:t>
            </a:r>
            <a:r>
              <a:rPr lang="en-US" altLang="en-IT" sz="2600" baseline="40000">
                <a:solidFill>
                  <a:schemeClr val="tx1"/>
                </a:solidFill>
              </a:rPr>
              <a:t>  </a:t>
            </a:r>
            <a:r>
              <a:rPr lang="en-US" altLang="en-IT" sz="2600" err="1">
                <a:solidFill>
                  <a:schemeClr val="tx1"/>
                </a:solidFill>
              </a:rPr>
              <a:t>u</a:t>
            </a:r>
            <a:r>
              <a:rPr lang="en-US" altLang="en-IT" sz="2600" baseline="-30000" err="1">
                <a:solidFill>
                  <a:schemeClr val="tx1"/>
                </a:solidFill>
              </a:rPr>
              <a:t>R</a:t>
            </a:r>
            <a:r>
              <a:rPr lang="en-US" altLang="en-IT" sz="2600" baseline="40000">
                <a:solidFill>
                  <a:schemeClr val="tx1"/>
                </a:solidFill>
              </a:rPr>
              <a:t> </a:t>
            </a:r>
            <a:r>
              <a:rPr lang="en-US" altLang="en-IT" sz="2600" baseline="30000">
                <a:solidFill>
                  <a:schemeClr val="tx1"/>
                </a:solidFill>
              </a:rPr>
              <a:t>j  </a:t>
            </a:r>
            <a:r>
              <a:rPr lang="en-US" altLang="en-IT" sz="2600">
                <a:solidFill>
                  <a:srgbClr val="C00000"/>
                </a:solidFill>
                <a:cs typeface="Times New Roman" panose="02020603050405020304" pitchFamily="18" charset="0"/>
              </a:rPr>
              <a:t>H</a:t>
            </a:r>
            <a:endParaRPr lang="en-US" altLang="en-IT" sz="20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1EF2EB98-189F-6466-0622-20922D1A7F9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67826" y="3836833"/>
            <a:ext cx="224425" cy="3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Bef>
                <a:spcPts val="2275"/>
              </a:spcBef>
              <a:spcAft>
                <a:spcPts val="2275"/>
              </a:spcAft>
            </a:pPr>
            <a:r>
              <a:rPr lang="en-US" altLang="en-IT" sz="2600">
                <a:solidFill>
                  <a:schemeClr val="tx1"/>
                </a:solidFill>
                <a:cs typeface="Times New Roman" panose="02020603050405020304" pitchFamily="18" charset="0"/>
              </a:rPr>
              <a:t>_</a:t>
            </a:r>
            <a:endParaRPr lang="en-US" altLang="en-IT" sz="20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58C49CC5-6E7F-1240-C944-0369B43D9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8</a:t>
            </a:fld>
            <a:endParaRPr lang="en-US" sz="1400"/>
          </a:p>
        </p:txBody>
      </p:sp>
      <p:sp>
        <p:nvSpPr>
          <p:cNvPr id="32" name="Footer Placeholder 2">
            <a:extLst>
              <a:ext uri="{FF2B5EF4-FFF2-40B4-BE49-F238E27FC236}">
                <a16:creationId xmlns:a16="http://schemas.microsoft.com/office/drawing/2014/main" id="{B47C0C2E-BAF6-5DA9-2DB8-F8454874E8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pic>
        <p:nvPicPr>
          <p:cNvPr id="42" name="Picture 41" descr="A green line with a white background&#10;&#10;Description automatically generated">
            <a:extLst>
              <a:ext uri="{FF2B5EF4-FFF2-40B4-BE49-F238E27FC236}">
                <a16:creationId xmlns:a16="http://schemas.microsoft.com/office/drawing/2014/main" id="{1D404B84-3D8C-D6F5-85F0-B41C73EC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0223">
            <a:off x="10578621" y="2412012"/>
            <a:ext cx="874336" cy="275072"/>
          </a:xfrm>
          <a:prstGeom prst="rect">
            <a:avLst/>
          </a:prstGeom>
        </p:spPr>
      </p:pic>
      <p:sp>
        <p:nvSpPr>
          <p:cNvPr id="47" name="Text Box 12">
            <a:extLst>
              <a:ext uri="{FF2B5EF4-FFF2-40B4-BE49-F238E27FC236}">
                <a16:creationId xmlns:a16="http://schemas.microsoft.com/office/drawing/2014/main" id="{0E5CCBAC-7061-045A-BFB4-5E82DE95A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7668" y="2098446"/>
            <a:ext cx="495494" cy="49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B050"/>
                </a:solidFill>
                <a:latin typeface="Symbol" pitchFamily="2" charset="2"/>
                <a:cs typeface="Times New Roman" panose="02020603050405020304" pitchFamily="18" charset="0"/>
              </a:rPr>
              <a:t>g</a:t>
            </a:r>
            <a:endParaRPr lang="en-US" altLang="en-IT" sz="2400" baseline="-25000">
              <a:solidFill>
                <a:srgbClr val="00B050"/>
              </a:solidFill>
              <a:latin typeface="Symbol" pitchFamily="2" charset="2"/>
            </a:endParaRPr>
          </a:p>
        </p:txBody>
      </p:sp>
      <p:sp>
        <p:nvSpPr>
          <p:cNvPr id="53" name="Line 26">
            <a:extLst>
              <a:ext uri="{FF2B5EF4-FFF2-40B4-BE49-F238E27FC236}">
                <a16:creationId xmlns:a16="http://schemas.microsoft.com/office/drawing/2014/main" id="{0F96E607-F164-F8EE-7AA8-1FB0C4940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08917" y="3003046"/>
            <a:ext cx="825825" cy="574316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Oval 25">
            <a:extLst>
              <a:ext uri="{FF2B5EF4-FFF2-40B4-BE49-F238E27FC236}">
                <a16:creationId xmlns:a16="http://schemas.microsoft.com/office/drawing/2014/main" id="{D6C691F9-1D46-01EF-93A3-A903915AF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143" y="2546630"/>
            <a:ext cx="1025856" cy="762460"/>
          </a:xfrm>
          <a:prstGeom prst="ellipse">
            <a:avLst/>
          </a:prstGeom>
          <a:gradFill flip="none" rotWithShape="1">
            <a:gsLst>
              <a:gs pos="63000">
                <a:srgbClr val="0069FC"/>
              </a:gs>
              <a:gs pos="17000">
                <a:srgbClr val="0069FC">
                  <a:alpha val="49898"/>
                </a:srgbClr>
              </a:gs>
              <a:gs pos="44000">
                <a:srgbClr val="0069FC">
                  <a:alpha val="90547"/>
                  <a:lumMod val="73000"/>
                  <a:lumOff val="27000"/>
                </a:srgbClr>
              </a:gs>
              <a:gs pos="97000">
                <a:srgbClr val="0069FC">
                  <a:alpha val="3340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089894-D0B4-57BF-A4B8-4FD06A22375A}"/>
              </a:ext>
            </a:extLst>
          </p:cNvPr>
          <p:cNvSpPr txBox="1"/>
          <p:nvPr/>
        </p:nvSpPr>
        <p:spPr>
          <a:xfrm>
            <a:off x="11235091" y="3435882"/>
            <a:ext cx="41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9CA9E5-37E5-5851-4832-5A728583668A}"/>
              </a:ext>
            </a:extLst>
          </p:cNvPr>
          <p:cNvSpPr/>
          <p:nvPr/>
        </p:nvSpPr>
        <p:spPr>
          <a:xfrm>
            <a:off x="4537608" y="4005390"/>
            <a:ext cx="3365267" cy="1161420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IT" sz="2000"/>
              <a:t>Effective interaction which violates an </a:t>
            </a:r>
            <a:r>
              <a:rPr lang="en-US" altLang="en-IT" sz="2000" u="sng"/>
              <a:t>approximate symmetry</a:t>
            </a:r>
            <a:r>
              <a:rPr lang="en-US" altLang="en-IT" sz="2000"/>
              <a:t> of the SM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55F41C7-A9DE-9E10-86DE-A7D1D9B1A878}"/>
              </a:ext>
            </a:extLst>
          </p:cNvPr>
          <p:cNvSpPr/>
          <p:nvPr/>
        </p:nvSpPr>
        <p:spPr>
          <a:xfrm>
            <a:off x="8339122" y="4001938"/>
            <a:ext cx="3728267" cy="1161420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IT" sz="2000"/>
              <a:t>Effective interaction which violates an </a:t>
            </a:r>
            <a:r>
              <a:rPr lang="en-US" altLang="en-IT" sz="2000" u="sng"/>
              <a:t>exact symmetry</a:t>
            </a:r>
            <a:r>
              <a:rPr lang="en-US" altLang="en-IT" sz="2000"/>
              <a:t> </a:t>
            </a:r>
          </a:p>
          <a:p>
            <a:pPr algn="ctr"/>
            <a:r>
              <a:rPr lang="en-US" altLang="en-IT" sz="2000"/>
              <a:t>of the SM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ACF24376-2741-D89C-95A3-73916A00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336" y="5858119"/>
            <a:ext cx="1151746" cy="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latin typeface="Symbol" pitchFamily="2" charset="2"/>
              </a:rPr>
              <a:t>mm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	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sp>
        <p:nvSpPr>
          <p:cNvPr id="33" name="Line 22">
            <a:extLst>
              <a:ext uri="{FF2B5EF4-FFF2-40B4-BE49-F238E27FC236}">
                <a16:creationId xmlns:a16="http://schemas.microsoft.com/office/drawing/2014/main" id="{10F9F147-A040-4BE2-62B1-21A38BB32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6378" y="5359636"/>
            <a:ext cx="2" cy="383385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5738B89A-B5BD-2B4B-6A8A-E442F6825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353" y="5924624"/>
            <a:ext cx="1151746" cy="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tx1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 err="1">
                <a:solidFill>
                  <a:schemeClr val="tx1"/>
                </a:solidFill>
                <a:latin typeface="Symbol" pitchFamily="2" charset="2"/>
              </a:rPr>
              <a:t>g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	</a:t>
            </a:r>
            <a:endParaRPr lang="en-US" altLang="en-IT" sz="2400" baseline="-25000" dirty="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 dirty="0">
              <a:solidFill>
                <a:srgbClr val="C00000"/>
              </a:solidFill>
            </a:endParaRPr>
          </a:p>
        </p:txBody>
      </p:sp>
      <p:sp>
        <p:nvSpPr>
          <p:cNvPr id="35" name="Line 22">
            <a:extLst>
              <a:ext uri="{FF2B5EF4-FFF2-40B4-BE49-F238E27FC236}">
                <a16:creationId xmlns:a16="http://schemas.microsoft.com/office/drawing/2014/main" id="{CCE9AC9D-8FC2-C771-6903-259D62BFE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9897" y="5359636"/>
            <a:ext cx="2" cy="383385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05BE850-F40F-E86E-FFB3-89E41CF2878E}"/>
              </a:ext>
            </a:extLst>
          </p:cNvPr>
          <p:cNvSpPr/>
          <p:nvPr/>
        </p:nvSpPr>
        <p:spPr>
          <a:xfrm>
            <a:off x="6586905" y="5409932"/>
            <a:ext cx="3066946" cy="979866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IT" sz="2000"/>
              <a:t>Strength of the contact interaction </a:t>
            </a:r>
            <a:r>
              <a:rPr lang="en-US" altLang="en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altLang="en-IT" sz="2000" err="1">
                <a:solidFill>
                  <a:srgbClr val="0069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IT" sz="2000" baseline="-25000" err="1">
                <a:solidFill>
                  <a:srgbClr val="0069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altLang="en-IT" sz="20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T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IT" sz="2000">
                <a:solidFill>
                  <a:srgbClr val="FF0000"/>
                </a:solidFill>
                <a:latin typeface="Symbol" pitchFamily="2" charset="2"/>
              </a:rPr>
              <a:t>L</a:t>
            </a:r>
            <a:r>
              <a:rPr lang="en-US" altLang="en-IT" sz="2000" baseline="30000">
                <a:solidFill>
                  <a:srgbClr val="FF0000"/>
                </a:solidFill>
              </a:rPr>
              <a:t>2</a:t>
            </a:r>
            <a:r>
              <a:rPr lang="en-US" altLang="en-IT" sz="200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5253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5994F-69EE-8986-4A0A-203AD1C92A8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C3BEC888-2F13-15F8-95F5-CD11DD756B75}"/>
              </a:ext>
            </a:extLst>
          </p:cNvPr>
          <p:cNvSpPr txBox="1">
            <a:spLocks noChangeArrowheads="1"/>
          </p:cNvSpPr>
          <p:nvPr/>
        </p:nvSpPr>
        <p:spPr>
          <a:xfrm>
            <a:off x="134478" y="71982"/>
            <a:ext cx="8204644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questions: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NP flavour puzzle</a:t>
            </a:r>
          </a:p>
        </p:txBody>
      </p: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BAC1C687-0F91-1B9D-EFE1-607DD65016A5}"/>
              </a:ext>
            </a:extLst>
          </p:cNvPr>
          <p:cNvSpPr txBox="1">
            <a:spLocks/>
          </p:cNvSpPr>
          <p:nvPr/>
        </p:nvSpPr>
        <p:spPr bwMode="auto">
          <a:xfrm>
            <a:off x="239208" y="710128"/>
            <a:ext cx="11828181" cy="156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On general grounds, the flavor non-universal dynamics in the UV should give rise to new </a:t>
            </a:r>
            <a:r>
              <a:rPr lang="en-US" altLang="en-IT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effective contact interactions</a:t>
            </a:r>
            <a:r>
              <a:rPr lang="en-US" altLang="en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violations of exact &amp; approximate symmetries of the SM.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At present we do not see any of these effects, and this is often expressed in terms of strong bounds on effective NP scales:</a:t>
            </a:r>
            <a:endParaRPr lang="en-GB" sz="24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1FE7FAC-24E8-6D6A-6BFC-BE981543FB6A}"/>
              </a:ext>
            </a:extLst>
          </p:cNvPr>
          <p:cNvSpPr txBox="1">
            <a:spLocks/>
          </p:cNvSpPr>
          <p:nvPr/>
        </p:nvSpPr>
        <p:spPr bwMode="auto">
          <a:xfrm>
            <a:off x="6096000" y="2347402"/>
            <a:ext cx="5971389" cy="17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>
                <a:solidFill>
                  <a:srgbClr val="C00000"/>
                </a:solidFill>
                <a:cs typeface="Times New Roman" panose="02020603050405020304" pitchFamily="18" charset="0"/>
              </a:rPr>
              <a:t>N.B.: </a:t>
            </a:r>
            <a:r>
              <a:rPr lang="en-US" sz="2400" kern="0">
                <a:solidFill>
                  <a:schemeClr val="tx1"/>
                </a:solidFill>
                <a:cs typeface="Times New Roman" panose="02020603050405020304" pitchFamily="18" charset="0"/>
              </a:rPr>
              <a:t>These bounds are obtained </a:t>
            </a:r>
            <a:r>
              <a:rPr lang="en-US" sz="2400" u="sng" kern="0">
                <a:solidFill>
                  <a:schemeClr val="tx1"/>
                </a:solidFill>
                <a:cs typeface="Times New Roman" panose="02020603050405020304" pitchFamily="18" charset="0"/>
              </a:rPr>
              <a:t>assuming unit couplings for the effective coefficients</a:t>
            </a:r>
            <a:r>
              <a:rPr lang="en-US" sz="2400" kern="0">
                <a:solidFill>
                  <a:schemeClr val="tx1"/>
                </a:solidFill>
                <a:cs typeface="Times New Roman" panose="02020603050405020304" pitchFamily="18" charset="0"/>
              </a:rPr>
              <a:t> 		</a:t>
            </a:r>
            <a:endParaRPr lang="en-GB" sz="2400" i="1" kern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6813A-67F5-7567-5B34-A84334E818A6}"/>
              </a:ext>
            </a:extLst>
          </p:cNvPr>
          <p:cNvSpPr txBox="1"/>
          <p:nvPr/>
        </p:nvSpPr>
        <p:spPr>
          <a:xfrm>
            <a:off x="7881898" y="3781450"/>
            <a:ext cx="825826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altLang="en-IT" sz="2400" err="1">
                <a:solidFill>
                  <a:srgbClr val="0069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IT" sz="2400" baseline="-25000" err="1">
                <a:solidFill>
                  <a:srgbClr val="0069FC"/>
                </a:solidFill>
                <a:latin typeface="Symbol" pitchFamily="2" charset="2"/>
                <a:cs typeface="Times New Roman" panose="02020603050405020304" pitchFamily="18" charset="0"/>
              </a:rPr>
              <a:t>m</a:t>
            </a:r>
            <a:r>
              <a:rPr lang="en-US" altLang="en-IT" sz="2400" baseline="-25000" err="1">
                <a:solidFill>
                  <a:srgbClr val="0069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IT" sz="2400" baseline="-25000" err="1">
                <a:solidFill>
                  <a:srgbClr val="0069FC"/>
                </a:solidFill>
                <a:latin typeface="Symbol" pitchFamily="2" charset="2"/>
                <a:cs typeface="Times New Roman" panose="02020603050405020304" pitchFamily="18" charset="0"/>
              </a:rPr>
              <a:t>g</a:t>
            </a:r>
            <a:endParaRPr lang="en-US" altLang="en-IT" sz="2400" baseline="-25000">
              <a:solidFill>
                <a:srgbClr val="0069FC"/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L</a:t>
            </a:r>
            <a:r>
              <a:rPr lang="en-US" altLang="en-IT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id="{BE73C08D-5C9B-29D2-E0A1-6B7AF24070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16023" y="4240901"/>
            <a:ext cx="566812" cy="6014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699B9C-165D-40B2-9902-516D2EB0E9A2}"/>
              </a:ext>
            </a:extLst>
          </p:cNvPr>
          <p:cNvSpPr txBox="1"/>
          <p:nvPr/>
        </p:nvSpPr>
        <p:spPr>
          <a:xfrm>
            <a:off x="6619749" y="3599251"/>
            <a:ext cx="7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IT" sz="2400"/>
              <a:t>E.g.: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9968C3-3956-D263-4A93-846AB878F503}"/>
              </a:ext>
            </a:extLst>
          </p:cNvPr>
          <p:cNvSpPr txBox="1"/>
          <p:nvPr/>
        </p:nvSpPr>
        <p:spPr>
          <a:xfrm>
            <a:off x="8698019" y="3991763"/>
            <a:ext cx="626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BD0FE8-A689-5847-74DF-18CA2297D4F4}"/>
              </a:ext>
            </a:extLst>
          </p:cNvPr>
          <p:cNvSpPr txBox="1"/>
          <p:nvPr/>
        </p:nvSpPr>
        <p:spPr>
          <a:xfrm>
            <a:off x="9192470" y="3796306"/>
            <a:ext cx="700937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altLang="en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IT" sz="2400">
                <a:solidFill>
                  <a:srgbClr val="0069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IT" sz="2400" baseline="-25000">
              <a:solidFill>
                <a:srgbClr val="0069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L</a:t>
            </a:r>
            <a:r>
              <a:rPr lang="en-US" altLang="en-IT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93890FC5-7E4F-6ECD-DECC-F7A7FD1F9E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331813" y="4240901"/>
            <a:ext cx="37476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D55885A-61CD-198C-ED51-3D5F5DF17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9</a:t>
            </a:fld>
            <a:endParaRPr lang="en-US" sz="140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BDC2095-AEEB-8292-382A-DF1EED4FBF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/>
              <a:t>2026 ESPPU – Open Symposium (Venice, June 2025) 		                   G. </a:t>
            </a:r>
            <a:r>
              <a:rPr lang="en-US" sz="1400" err="1"/>
              <a:t>Isidori</a:t>
            </a:r>
            <a:r>
              <a:rPr lang="en-US" sz="1400"/>
              <a:t>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/>
          </a:p>
        </p:txBody>
      </p:sp>
      <p:pic>
        <p:nvPicPr>
          <p:cNvPr id="4" name="Picture 3" descr="A graph of numbers and a graph&#10;&#10;Description automatically generated with medium confidence">
            <a:extLst>
              <a:ext uri="{FF2B5EF4-FFF2-40B4-BE49-F238E27FC236}">
                <a16:creationId xmlns:a16="http://schemas.microsoft.com/office/drawing/2014/main" id="{1434A43A-8DC8-F32F-3870-59F2AA13E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8" y="2590800"/>
            <a:ext cx="5448731" cy="366475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52793BB-3566-A5C5-34CB-3B2372905B09}"/>
              </a:ext>
            </a:extLst>
          </p:cNvPr>
          <p:cNvSpPr/>
          <p:nvPr/>
        </p:nvSpPr>
        <p:spPr>
          <a:xfrm>
            <a:off x="6718852" y="5071111"/>
            <a:ext cx="4472610" cy="901033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IT" sz="2400"/>
              <a:t>Useful to show the potential, </a:t>
            </a:r>
          </a:p>
          <a:p>
            <a:pPr algn="ctr"/>
            <a:r>
              <a:rPr lang="en-US" altLang="en-IT" sz="2400"/>
              <a:t>but rather misleading…</a:t>
            </a:r>
          </a:p>
        </p:txBody>
      </p:sp>
    </p:spTree>
    <p:extLst>
      <p:ext uri="{BB962C8B-B14F-4D97-AF65-F5344CB8AC3E}">
        <p14:creationId xmlns:p14="http://schemas.microsoft.com/office/powerpoint/2010/main" val="104046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8116</TotalTime>
  <Words>5662</Words>
  <Application>Microsoft Macintosh PowerPoint</Application>
  <PresentationFormat>Widescreen</PresentationFormat>
  <Paragraphs>796</Paragraphs>
  <Slides>43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Aptos</vt:lpstr>
      <vt:lpstr>Arial</vt:lpstr>
      <vt:lpstr>Calibri</vt:lpstr>
      <vt:lpstr>Calibri Light</vt:lpstr>
      <vt:lpstr>Cambria Math</vt:lpstr>
      <vt:lpstr>Courier New</vt:lpstr>
      <vt:lpstr>Lato</vt:lpstr>
      <vt:lpstr>Lato Black</vt:lpstr>
      <vt:lpstr>StarSymbol</vt:lpstr>
      <vt:lpstr>Symbol</vt:lpstr>
      <vt:lpstr>Times New Roman</vt:lpstr>
      <vt:lpstr>Wingdings</vt:lpstr>
      <vt:lpstr>Office 2013 - 2022 Theme</vt:lpstr>
      <vt:lpstr>PowerPoint Presentation</vt:lpstr>
      <vt:lpstr>PowerPoint Presentation</vt:lpstr>
      <vt:lpstr>Part I.  The open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II.  How to address the open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“Give me enough statistics for flavour physics,  precision in theory &amp; experiment to exploit it (*) and I will unveil what’s beyond the SM !”</vt:lpstr>
      <vt:lpstr>Backup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 04/04/2025</dc:title>
  <dc:creator>MHS</dc:creator>
  <cp:lastModifiedBy>Gino Isidori</cp:lastModifiedBy>
  <cp:revision>161</cp:revision>
  <cp:lastPrinted>2025-06-24T21:25:41Z</cp:lastPrinted>
  <dcterms:created xsi:type="dcterms:W3CDTF">2025-04-04T07:27:58Z</dcterms:created>
  <dcterms:modified xsi:type="dcterms:W3CDTF">2025-06-25T06:05:50Z</dcterms:modified>
</cp:coreProperties>
</file>