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6" r:id="rId2"/>
    <p:sldId id="5192" r:id="rId3"/>
    <p:sldId id="5193" r:id="rId4"/>
    <p:sldId id="5194" r:id="rId5"/>
    <p:sldId id="5200" r:id="rId6"/>
    <p:sldId id="5195" r:id="rId7"/>
    <p:sldId id="5196" r:id="rId8"/>
    <p:sldId id="5203" r:id="rId9"/>
    <p:sldId id="5197" r:id="rId10"/>
    <p:sldId id="5198" r:id="rId11"/>
    <p:sldId id="5202"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Godinh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2D9DFF"/>
    <a:srgbClr val="6FCAD9"/>
    <a:srgbClr val="303030"/>
    <a:srgbClr val="9C95D1"/>
    <a:srgbClr val="6666FF"/>
    <a:srgbClr val="FF99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0289" autoAdjust="0"/>
  </p:normalViewPr>
  <p:slideViewPr>
    <p:cSldViewPr snapToGrid="0" snapToObjects="1">
      <p:cViewPr varScale="1">
        <p:scale>
          <a:sx n="48" d="100"/>
          <a:sy n="48" d="100"/>
        </p:scale>
        <p:origin x="1508" y="40"/>
      </p:cViewPr>
      <p:guideLst/>
    </p:cSldViewPr>
  </p:slideViewPr>
  <p:outlineViewPr>
    <p:cViewPr>
      <p:scale>
        <a:sx n="33" d="100"/>
        <a:sy n="33" d="100"/>
      </p:scale>
      <p:origin x="0" y="-657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0" d="100"/>
          <a:sy n="70" d="100"/>
        </p:scale>
        <p:origin x="243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CB0CAB-A528-CD45-8F12-922B94DEC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7AD8C8-453F-104C-B81F-526301CF40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72EAA-2733-D14F-950A-8F4240385864}" type="datetimeFigureOut">
              <a:rPr lang="en-US" smtClean="0"/>
              <a:t>6/23/2025</a:t>
            </a:fld>
            <a:endParaRPr lang="en-US"/>
          </a:p>
        </p:txBody>
      </p:sp>
      <p:sp>
        <p:nvSpPr>
          <p:cNvPr id="4" name="Footer Placeholder 3">
            <a:extLst>
              <a:ext uri="{FF2B5EF4-FFF2-40B4-BE49-F238E27FC236}">
                <a16:creationId xmlns:a16="http://schemas.microsoft.com/office/drawing/2014/main" id="{24EBBD38-63DF-604F-9396-6BB8561251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D48731-E0D0-B242-9967-4E9E135D8D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59750F-00B8-E148-9878-D197EE9CB895}" type="slidenum">
              <a:rPr lang="en-US" smtClean="0"/>
              <a:t>‹#›</a:t>
            </a:fld>
            <a:endParaRPr lang="en-US"/>
          </a:p>
        </p:txBody>
      </p:sp>
    </p:spTree>
    <p:extLst>
      <p:ext uri="{BB962C8B-B14F-4D97-AF65-F5344CB8AC3E}">
        <p14:creationId xmlns:p14="http://schemas.microsoft.com/office/powerpoint/2010/main" val="245130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D062E-52F7-A14D-A443-1F3854784447}"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0EE9E-52B8-AA4F-8DD5-ED0FB4E5CBCC}" type="slidenum">
              <a:rPr lang="en-US" smtClean="0"/>
              <a:t>‹#›</a:t>
            </a:fld>
            <a:endParaRPr lang="en-US"/>
          </a:p>
        </p:txBody>
      </p:sp>
    </p:spTree>
    <p:extLst>
      <p:ext uri="{BB962C8B-B14F-4D97-AF65-F5344CB8AC3E}">
        <p14:creationId xmlns:p14="http://schemas.microsoft.com/office/powerpoint/2010/main" val="186429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Slide">
    <p:bg>
      <p:bgPr>
        <a:solidFill>
          <a:schemeClr val="tx1"/>
        </a:solidFill>
        <a:effectLst/>
      </p:bgPr>
    </p:bg>
    <p:spTree>
      <p:nvGrpSpPr>
        <p:cNvPr id="1" name=""/>
        <p:cNvGrpSpPr/>
        <p:nvPr/>
      </p:nvGrpSpPr>
      <p:grpSpPr>
        <a:xfrm>
          <a:off x="0" y="0"/>
          <a:ext cx="0" cy="0"/>
          <a:chOff x="0" y="0"/>
          <a:chExt cx="0" cy="0"/>
        </a:xfrm>
      </p:grpSpPr>
      <p:pic>
        <p:nvPicPr>
          <p:cNvPr id="4" name="Image 2" descr="logooutline.eps">
            <a:extLst>
              <a:ext uri="{FF2B5EF4-FFF2-40B4-BE49-F238E27FC236}">
                <a16:creationId xmlns:a16="http://schemas.microsoft.com/office/drawing/2014/main" id="{ED75A508-7D60-F841-B3C4-7CB2A400A8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36403" y="2169047"/>
            <a:ext cx="2520000" cy="2494674"/>
          </a:xfrm>
          <a:prstGeom prst="rect">
            <a:avLst/>
          </a:prstGeom>
        </p:spPr>
      </p:pic>
      <p:pic>
        <p:nvPicPr>
          <p:cNvPr id="2" name="Picture 1" descr="A close-up of a logo&#10;&#10;Description automatically generated">
            <a:extLst>
              <a:ext uri="{FF2B5EF4-FFF2-40B4-BE49-F238E27FC236}">
                <a16:creationId xmlns:a16="http://schemas.microsoft.com/office/drawing/2014/main" id="{641666DB-752C-9056-C4E9-287997C913FC}"/>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3667"/>
                    </a14:imgEffect>
                    <a14:imgEffect>
                      <a14:saturation sat="95000"/>
                    </a14:imgEffect>
                  </a14:imgLayer>
                </a14:imgProp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10538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7987" y="2427287"/>
            <a:ext cx="5616575" cy="3773488"/>
          </a:xfrm>
        </p:spPr>
        <p:txBody>
          <a:bodyPr/>
          <a:lstStyle>
            <a:lvl1pPr marL="324000" indent="-324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27287"/>
            <a:ext cx="5611813" cy="3773488"/>
          </a:xfrm>
        </p:spPr>
        <p:txBody>
          <a:bodyPr/>
          <a:lstStyle>
            <a:lvl1pPr marL="324000" indent="-324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9">
            <a:extLst>
              <a:ext uri="{FF2B5EF4-FFF2-40B4-BE49-F238E27FC236}">
                <a16:creationId xmlns:a16="http://schemas.microsoft.com/office/drawing/2014/main" id="{0B511762-E0C9-6C4A-9015-D9D3D4FF97C2}"/>
              </a:ext>
            </a:extLst>
          </p:cNvPr>
          <p:cNvSpPr>
            <a:spLocks noGrp="1"/>
          </p:cNvSpPr>
          <p:nvPr>
            <p:ph type="dt" sz="half" idx="10"/>
          </p:nvPr>
        </p:nvSpPr>
        <p:spPr/>
        <p:txBody>
          <a:bodyPr/>
          <a:lstStyle/>
          <a:p>
            <a:r>
              <a:rPr lang="en-US"/>
              <a:t>24/06/2025</a:t>
            </a:r>
            <a:endParaRPr lang="en-US" dirty="0"/>
          </a:p>
        </p:txBody>
      </p:sp>
      <p:sp>
        <p:nvSpPr>
          <p:cNvPr id="11" name="Footer Placeholder 10">
            <a:extLst>
              <a:ext uri="{FF2B5EF4-FFF2-40B4-BE49-F238E27FC236}">
                <a16:creationId xmlns:a16="http://schemas.microsoft.com/office/drawing/2014/main" id="{E2689900-D127-9840-8E06-B694B9FE1267}"/>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12" name="Slide Number Placeholder 11">
            <a:extLst>
              <a:ext uri="{FF2B5EF4-FFF2-40B4-BE49-F238E27FC236}">
                <a16:creationId xmlns:a16="http://schemas.microsoft.com/office/drawing/2014/main" id="{7B398DFD-572D-D549-8BBF-A86A1DFF026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678086151"/>
      </p:ext>
    </p:extLst>
  </p:cSld>
  <p:clrMapOvr>
    <a:masterClrMapping/>
  </p:clrMapOvr>
  <p:extLst>
    <p:ext uri="{DCECCB84-F9BA-43D5-87BE-67443E8EF086}">
      <p15:sldGuideLst xmlns:p15="http://schemas.microsoft.com/office/powerpoint/2012/main">
        <p15:guide id="1" orient="horz" pos="1434" userDrawn="1">
          <p15:clr>
            <a:srgbClr val="FBAE40"/>
          </p15:clr>
        </p15:guide>
        <p15:guide id="2" orient="horz" pos="152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561657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5616575" cy="4602117"/>
          </a:xfrm>
        </p:spPr>
        <p:txBody>
          <a:bodyPr/>
          <a:lstStyle>
            <a:lvl1pPr>
              <a:defRPr>
                <a:solidFill>
                  <a:schemeClr val="tx2">
                    <a:lumMod val="50000"/>
                  </a:schemeClr>
                </a:solidFill>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a:extLst>
              <a:ext uri="{FF2B5EF4-FFF2-40B4-BE49-F238E27FC236}">
                <a16:creationId xmlns:a16="http://schemas.microsoft.com/office/drawing/2014/main" id="{94588863-2E7B-784C-BD2D-8C3D0E7E1D84}"/>
              </a:ext>
            </a:extLst>
          </p:cNvPr>
          <p:cNvSpPr>
            <a:spLocks noGrp="1"/>
          </p:cNvSpPr>
          <p:nvPr>
            <p:ph type="pic" sz="quarter" idx="13" hasCustomPrompt="1"/>
          </p:nvPr>
        </p:nvSpPr>
        <p:spPr>
          <a:xfrm>
            <a:off x="6167438" y="0"/>
            <a:ext cx="6024562" cy="62071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en-US"/>
              <a:t>24/06/2025</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Guided Discussion on Accelerator Challenges - T. Raubenheimer</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87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2 Picture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5616575" cy="4608512"/>
          </a:xfrm>
        </p:spPr>
        <p:txBody>
          <a:bodyPr/>
          <a:lstStyle>
            <a:lvl1pPr>
              <a:defRPr>
                <a:solidFill>
                  <a:schemeClr val="tx2">
                    <a:lumMod val="50000"/>
                  </a:schemeClr>
                </a:solidFill>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en-US"/>
              <a:t>24/06/2025</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Guided Discussion on Accelerator Challenges - T. Raubenheimer</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11" name="Picture Placeholder 5">
            <a:extLst>
              <a:ext uri="{FF2B5EF4-FFF2-40B4-BE49-F238E27FC236}">
                <a16:creationId xmlns:a16="http://schemas.microsoft.com/office/drawing/2014/main" id="{47B07ADD-2F17-5640-985B-72FA646913F0}"/>
              </a:ext>
            </a:extLst>
          </p:cNvPr>
          <p:cNvSpPr>
            <a:spLocks noGrp="1"/>
          </p:cNvSpPr>
          <p:nvPr>
            <p:ph type="pic" sz="quarter" idx="13" hasCustomPrompt="1"/>
          </p:nvPr>
        </p:nvSpPr>
        <p:spPr>
          <a:xfrm>
            <a:off x="6167438" y="159226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2" name="Picture Placeholder 5">
            <a:extLst>
              <a:ext uri="{FF2B5EF4-FFF2-40B4-BE49-F238E27FC236}">
                <a16:creationId xmlns:a16="http://schemas.microsoft.com/office/drawing/2014/main" id="{AB41C95B-0CD0-B44F-9130-66CCD53B86BB}"/>
              </a:ext>
            </a:extLst>
          </p:cNvPr>
          <p:cNvSpPr>
            <a:spLocks noGrp="1"/>
          </p:cNvSpPr>
          <p:nvPr>
            <p:ph type="pic" sz="quarter" idx="17" hasCustomPrompt="1"/>
          </p:nvPr>
        </p:nvSpPr>
        <p:spPr>
          <a:xfrm>
            <a:off x="6167438" y="396970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03672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3708401" cy="4608512"/>
          </a:xfrm>
        </p:spPr>
        <p:txBody>
          <a:bodyPr/>
          <a:lstStyle>
            <a:lvl1pPr>
              <a:defRPr>
                <a:solidFill>
                  <a:schemeClr val="tx2">
                    <a:lumMod val="50000"/>
                  </a:schemeClr>
                </a:solidFill>
              </a:defRPr>
            </a:lvl1pPr>
            <a:lvl2pPr>
              <a:lnSpc>
                <a:spcPct val="12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en-US"/>
              <a:t>24/06/2025</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Guided Discussion on Accelerator Challenges - T. Raubenheimer</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9" name="Picture Placeholder 5">
            <a:extLst>
              <a:ext uri="{FF2B5EF4-FFF2-40B4-BE49-F238E27FC236}">
                <a16:creationId xmlns:a16="http://schemas.microsoft.com/office/drawing/2014/main" id="{255B7D9F-7313-2F46-8079-FEA6DAA0CF20}"/>
              </a:ext>
            </a:extLst>
          </p:cNvPr>
          <p:cNvSpPr>
            <a:spLocks noGrp="1"/>
          </p:cNvSpPr>
          <p:nvPr>
            <p:ph type="pic" sz="quarter" idx="13" hasCustomPrompt="1"/>
          </p:nvPr>
        </p:nvSpPr>
        <p:spPr>
          <a:xfrm>
            <a:off x="8075613" y="1592263"/>
            <a:ext cx="3708400"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5">
            <a:extLst>
              <a:ext uri="{FF2B5EF4-FFF2-40B4-BE49-F238E27FC236}">
                <a16:creationId xmlns:a16="http://schemas.microsoft.com/office/drawing/2014/main" id="{AECDCA30-A5C6-3549-9DAD-01819664F157}"/>
              </a:ext>
            </a:extLst>
          </p:cNvPr>
          <p:cNvSpPr>
            <a:spLocks noGrp="1"/>
          </p:cNvSpPr>
          <p:nvPr>
            <p:ph type="pic" sz="quarter" idx="17" hasCustomPrompt="1"/>
          </p:nvPr>
        </p:nvSpPr>
        <p:spPr>
          <a:xfrm>
            <a:off x="8124681" y="396970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4" name="Picture Placeholder 5">
            <a:extLst>
              <a:ext uri="{FF2B5EF4-FFF2-40B4-BE49-F238E27FC236}">
                <a16:creationId xmlns:a16="http://schemas.microsoft.com/office/drawing/2014/main" id="{0332EED6-F049-354D-90C1-2CDBDFEB153D}"/>
              </a:ext>
            </a:extLst>
          </p:cNvPr>
          <p:cNvSpPr>
            <a:spLocks noGrp="1"/>
          </p:cNvSpPr>
          <p:nvPr>
            <p:ph type="pic" sz="quarter" idx="18" hasCustomPrompt="1"/>
          </p:nvPr>
        </p:nvSpPr>
        <p:spPr>
          <a:xfrm>
            <a:off x="4259263" y="159226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5" name="Picture Placeholder 5">
            <a:extLst>
              <a:ext uri="{FF2B5EF4-FFF2-40B4-BE49-F238E27FC236}">
                <a16:creationId xmlns:a16="http://schemas.microsoft.com/office/drawing/2014/main" id="{A46E76A3-B525-534D-9396-8E4D08F06F6A}"/>
              </a:ext>
            </a:extLst>
          </p:cNvPr>
          <p:cNvSpPr>
            <a:spLocks noGrp="1"/>
          </p:cNvSpPr>
          <p:nvPr>
            <p:ph type="pic" sz="quarter" idx="19" hasCustomPrompt="1"/>
          </p:nvPr>
        </p:nvSpPr>
        <p:spPr>
          <a:xfrm>
            <a:off x="4259263" y="3978015"/>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407050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s and 2 Pictures ">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8" y="2420938"/>
            <a:ext cx="5616575"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D4B0609-1753-094D-A27B-B1604B6E44F9}"/>
              </a:ext>
            </a:extLst>
          </p:cNvPr>
          <p:cNvSpPr>
            <a:spLocks noGrp="1"/>
          </p:cNvSpPr>
          <p:nvPr>
            <p:ph type="dt" sz="half" idx="15"/>
          </p:nvPr>
        </p:nvSpPr>
        <p:spPr/>
        <p:txBody>
          <a:bodyPr/>
          <a:lstStyle/>
          <a:p>
            <a:r>
              <a:rPr lang="en-US"/>
              <a:t>24/06/2025</a:t>
            </a:r>
            <a:endParaRPr lang="en-US" dirty="0"/>
          </a:p>
        </p:txBody>
      </p:sp>
      <p:sp>
        <p:nvSpPr>
          <p:cNvPr id="6" name="Footer Placeholder 5">
            <a:extLst>
              <a:ext uri="{FF2B5EF4-FFF2-40B4-BE49-F238E27FC236}">
                <a16:creationId xmlns:a16="http://schemas.microsoft.com/office/drawing/2014/main" id="{D3380C24-4584-494A-B2E2-7C02911E02E7}"/>
              </a:ext>
            </a:extLst>
          </p:cNvPr>
          <p:cNvSpPr>
            <a:spLocks noGrp="1"/>
          </p:cNvSpPr>
          <p:nvPr>
            <p:ph type="ftr" sz="quarter" idx="16"/>
          </p:nvPr>
        </p:nvSpPr>
        <p:spPr/>
        <p:txBody>
          <a:bodyPr/>
          <a:lstStyle/>
          <a:p>
            <a:r>
              <a:rPr lang="en-US"/>
              <a:t>Guided Discussion on Accelerator Challenges - T. Raubenheimer</a:t>
            </a:r>
            <a:endParaRPr lang="en-US" dirty="0"/>
          </a:p>
        </p:txBody>
      </p:sp>
      <p:sp>
        <p:nvSpPr>
          <p:cNvPr id="10" name="Slide Number Placeholder 9">
            <a:extLst>
              <a:ext uri="{FF2B5EF4-FFF2-40B4-BE49-F238E27FC236}">
                <a16:creationId xmlns:a16="http://schemas.microsoft.com/office/drawing/2014/main" id="{89BEDBAA-E014-4E48-AA09-5D0DC18C0C76}"/>
              </a:ext>
            </a:extLst>
          </p:cNvPr>
          <p:cNvSpPr>
            <a:spLocks noGrp="1"/>
          </p:cNvSpPr>
          <p:nvPr>
            <p:ph type="sldNum" sz="quarter" idx="17"/>
          </p:nvPr>
        </p:nvSpPr>
        <p:spPr/>
        <p:txBody>
          <a:bodyPr/>
          <a:lstStyle/>
          <a:p>
            <a:fld id="{36B5EA5A-BC32-A742-B11B-8E7414D5B535}" type="slidenum">
              <a:rPr lang="en-US" smtClean="0"/>
              <a:pPr/>
              <a:t>‹#›</a:t>
            </a:fld>
            <a:endParaRPr lang="en-US" dirty="0"/>
          </a:p>
        </p:txBody>
      </p:sp>
      <p:sp>
        <p:nvSpPr>
          <p:cNvPr id="8" name="Picture Placeholder 7">
            <a:extLst>
              <a:ext uri="{FF2B5EF4-FFF2-40B4-BE49-F238E27FC236}">
                <a16:creationId xmlns:a16="http://schemas.microsoft.com/office/drawing/2014/main" id="{EC9037A8-3728-274F-ADAC-4D3957FCBA46}"/>
              </a:ext>
            </a:extLst>
          </p:cNvPr>
          <p:cNvSpPr>
            <a:spLocks noGrp="1"/>
          </p:cNvSpPr>
          <p:nvPr>
            <p:ph type="pic" sz="quarter" idx="18" hasCustomPrompt="1"/>
          </p:nvPr>
        </p:nvSpPr>
        <p:spPr>
          <a:xfrm>
            <a:off x="6172200" y="2420938"/>
            <a:ext cx="5616575" cy="3779837"/>
          </a:xfrm>
          <a:pattFill prst="lgCheck">
            <a:fgClr>
              <a:schemeClr val="accent4"/>
            </a:fgClr>
            <a:bgClr>
              <a:schemeClr val="bg1"/>
            </a:bgClr>
          </a:pattFill>
        </p:spPr>
        <p:txBody>
          <a:bodyPr anchor="ctr" anchorCtr="0"/>
          <a:lstStyle>
            <a:lvl1pPr algn="ctr">
              <a:defRPr/>
            </a:lvl1pPr>
          </a:lstStyle>
          <a:p>
            <a:r>
              <a:rPr lang="en-GB" dirty="0"/>
              <a:t>Drag and Drop picture</a:t>
            </a:r>
          </a:p>
        </p:txBody>
      </p:sp>
    </p:spTree>
    <p:extLst>
      <p:ext uri="{BB962C8B-B14F-4D97-AF65-F5344CB8AC3E}">
        <p14:creationId xmlns:p14="http://schemas.microsoft.com/office/powerpoint/2010/main" val="2845831817"/>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and 3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3708401" cy="668337"/>
          </a:xfrm>
        </p:spPr>
        <p:txBody>
          <a:bodyPr anchor="t" anchorCtr="0"/>
          <a:lstStyle>
            <a:lvl1pPr marL="0" indent="0">
              <a:lnSpc>
                <a:spcPct val="100000"/>
              </a:lnSpc>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8075612" y="1604966"/>
            <a:ext cx="3713187" cy="655634"/>
          </a:xfrm>
        </p:spPr>
        <p:txBody>
          <a:bodyPr anchor="t" anchorCtr="0"/>
          <a:lstStyle>
            <a:lvl1pPr marL="0" indent="0">
              <a:spcBef>
                <a:spcPts val="400"/>
              </a:spcBef>
              <a:spcAft>
                <a:spcPts val="0"/>
              </a:spcAft>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9" y="2420938"/>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12">
            <a:extLst>
              <a:ext uri="{FF2B5EF4-FFF2-40B4-BE49-F238E27FC236}">
                <a16:creationId xmlns:a16="http://schemas.microsoft.com/office/drawing/2014/main" id="{EC779F7E-9707-2542-A19F-DD09A53038A7}"/>
              </a:ext>
            </a:extLst>
          </p:cNvPr>
          <p:cNvSpPr>
            <a:spLocks noGrp="1"/>
          </p:cNvSpPr>
          <p:nvPr>
            <p:ph type="pic" sz="quarter" idx="14" hasCustomPrompt="1"/>
          </p:nvPr>
        </p:nvSpPr>
        <p:spPr>
          <a:xfrm>
            <a:off x="8075613" y="2416175"/>
            <a:ext cx="3713187" cy="3779837"/>
          </a:xfrm>
          <a:pattFill prst="lgCheck">
            <a:fgClr>
              <a:schemeClr val="accent4"/>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b="1"/>
            </a:lvl1pPr>
          </a:lstStyle>
          <a:p>
            <a:r>
              <a:rPr lang="en-US"/>
              <a:t>Drag and Drop picture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253846" y="1601227"/>
            <a:ext cx="3708401" cy="668337"/>
          </a:xfrm>
        </p:spPr>
        <p:txBody>
          <a:bodyPr anchor="t" anchorCtr="0"/>
          <a:lstStyle>
            <a:lvl1pPr marL="0" indent="0">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253848" y="2429902"/>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r>
              <a:rPr lang="en-US"/>
              <a:t>24/06/2025</a:t>
            </a:r>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Guided Discussion on Accelerator Challenges - T. Raubenheimer</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201835388"/>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3 Pictures with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116386" y="1601376"/>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116386" y="2732442"/>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r>
              <a:rPr lang="en-US"/>
              <a:t>24/06/2025</a:t>
            </a:r>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Guided Discussion on Accelerator Challenges - T. Raubenheimer</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
        <p:nvSpPr>
          <p:cNvPr id="15" name="Text Placeholder 2">
            <a:extLst>
              <a:ext uri="{FF2B5EF4-FFF2-40B4-BE49-F238E27FC236}">
                <a16:creationId xmlns:a16="http://schemas.microsoft.com/office/drawing/2014/main" id="{F0E95B09-A858-4A4A-B159-8C5B917D41E5}"/>
              </a:ext>
            </a:extLst>
          </p:cNvPr>
          <p:cNvSpPr>
            <a:spLocks noGrp="1"/>
          </p:cNvSpPr>
          <p:nvPr>
            <p:ph type="body" idx="20"/>
          </p:nvPr>
        </p:nvSpPr>
        <p:spPr>
          <a:xfrm>
            <a:off x="3275"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Picture Placeholder 10">
            <a:extLst>
              <a:ext uri="{FF2B5EF4-FFF2-40B4-BE49-F238E27FC236}">
                <a16:creationId xmlns:a16="http://schemas.microsoft.com/office/drawing/2014/main" id="{2FF76D54-8841-EA4B-B514-DFCE90D05C81}"/>
              </a:ext>
            </a:extLst>
          </p:cNvPr>
          <p:cNvSpPr>
            <a:spLocks noGrp="1"/>
          </p:cNvSpPr>
          <p:nvPr>
            <p:ph type="pic" sz="quarter" idx="21" hasCustomPrompt="1"/>
          </p:nvPr>
        </p:nvSpPr>
        <p:spPr>
          <a:xfrm>
            <a:off x="4050"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7" name="Text Placeholder 2">
            <a:extLst>
              <a:ext uri="{FF2B5EF4-FFF2-40B4-BE49-F238E27FC236}">
                <a16:creationId xmlns:a16="http://schemas.microsoft.com/office/drawing/2014/main" id="{DED6363A-4107-5A4F-9E1E-0E88F802ABE9}"/>
              </a:ext>
            </a:extLst>
          </p:cNvPr>
          <p:cNvSpPr>
            <a:spLocks noGrp="1"/>
          </p:cNvSpPr>
          <p:nvPr>
            <p:ph type="body" idx="22"/>
          </p:nvPr>
        </p:nvSpPr>
        <p:spPr>
          <a:xfrm>
            <a:off x="8232388"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Picture Placeholder 10">
            <a:extLst>
              <a:ext uri="{FF2B5EF4-FFF2-40B4-BE49-F238E27FC236}">
                <a16:creationId xmlns:a16="http://schemas.microsoft.com/office/drawing/2014/main" id="{91039F33-9CD5-004A-9F94-52D16B2EB081}"/>
              </a:ext>
            </a:extLst>
          </p:cNvPr>
          <p:cNvSpPr>
            <a:spLocks noGrp="1"/>
          </p:cNvSpPr>
          <p:nvPr>
            <p:ph type="pic" sz="quarter" idx="23" hasCustomPrompt="1"/>
          </p:nvPr>
        </p:nvSpPr>
        <p:spPr>
          <a:xfrm>
            <a:off x="8232388"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550207374"/>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Horizontal and text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12776" y="1592263"/>
            <a:ext cx="11376024" cy="2563906"/>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p:spPr>
        <p:txBody>
          <a:body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p:spPr>
        <p:txBody>
          <a:body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r>
              <a:rPr lang="en-US"/>
              <a:t>24/06/2025</a:t>
            </a:r>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Guided Discussion on Accelerator Challenges - T. Raubenheimer</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685515"/>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Horizontal and text in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0" y="1592263"/>
            <a:ext cx="12192000" cy="29458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r>
              <a:rPr lang="en-US"/>
              <a:t>24/06/2025</a:t>
            </a:r>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Guided Discussion on Accelerator Challenges - T. Raubenheimer</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3906186"/>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7" y="1709738"/>
            <a:ext cx="11376025" cy="2852737"/>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407987" y="4589463"/>
            <a:ext cx="11376026"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3FFEBF6-CE90-CC4E-8695-4D9E4AF1C9F7}"/>
              </a:ext>
            </a:extLst>
          </p:cNvPr>
          <p:cNvSpPr>
            <a:spLocks noGrp="1"/>
          </p:cNvSpPr>
          <p:nvPr>
            <p:ph type="dt" sz="half" idx="10"/>
          </p:nvPr>
        </p:nvSpPr>
        <p:spPr/>
        <p:txBody>
          <a:bodyPr/>
          <a:lstStyle/>
          <a:p>
            <a:r>
              <a:rPr lang="en-US"/>
              <a:t>24/06/2025</a:t>
            </a:r>
            <a:endParaRPr lang="en-US" dirty="0"/>
          </a:p>
        </p:txBody>
      </p:sp>
      <p:sp>
        <p:nvSpPr>
          <p:cNvPr id="8" name="Footer Placeholder 7">
            <a:extLst>
              <a:ext uri="{FF2B5EF4-FFF2-40B4-BE49-F238E27FC236}">
                <a16:creationId xmlns:a16="http://schemas.microsoft.com/office/drawing/2014/main" id="{106BCDCA-F2B2-9249-AB85-06169E64A567}"/>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9" name="Slide Number Placeholder 8">
            <a:extLst>
              <a:ext uri="{FF2B5EF4-FFF2-40B4-BE49-F238E27FC236}">
                <a16:creationId xmlns:a16="http://schemas.microsoft.com/office/drawing/2014/main" id="{46B4A1B0-EF49-4F43-ACA9-496419739709}"/>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632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61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119B3E2A-0B0F-434E-B8B5-23D05F72C797}"/>
              </a:ext>
            </a:extLst>
          </p:cNvPr>
          <p:cNvSpPr>
            <a:spLocks noGrp="1"/>
          </p:cNvSpPr>
          <p:nvPr>
            <p:ph type="dt" sz="half" idx="10"/>
          </p:nvPr>
        </p:nvSpPr>
        <p:spPr/>
        <p:txBody>
          <a:bodyPr/>
          <a:lstStyle/>
          <a:p>
            <a:r>
              <a:rPr lang="en-US"/>
              <a:t>24/06/2025</a:t>
            </a:r>
            <a:endParaRPr lang="en-US" dirty="0"/>
          </a:p>
        </p:txBody>
      </p:sp>
      <p:sp>
        <p:nvSpPr>
          <p:cNvPr id="8" name="Footer Placeholder 7">
            <a:extLst>
              <a:ext uri="{FF2B5EF4-FFF2-40B4-BE49-F238E27FC236}">
                <a16:creationId xmlns:a16="http://schemas.microsoft.com/office/drawing/2014/main" id="{33CECA80-B569-3D47-B163-138B2BA81B88}"/>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9" name="Slide Number Placeholder 8">
            <a:extLst>
              <a:ext uri="{FF2B5EF4-FFF2-40B4-BE49-F238E27FC236}">
                <a16:creationId xmlns:a16="http://schemas.microsoft.com/office/drawing/2014/main" id="{EFD8CA65-7C13-A442-AF74-D3BBDBCB28B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74442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2F8F7083-D188-D543-8008-F25F138E955C}"/>
              </a:ext>
            </a:extLst>
          </p:cNvPr>
          <p:cNvSpPr>
            <a:spLocks noGrp="1"/>
          </p:cNvSpPr>
          <p:nvPr>
            <p:ph type="dt" sz="half" idx="10"/>
          </p:nvPr>
        </p:nvSpPr>
        <p:spPr/>
        <p:txBody>
          <a:bodyPr/>
          <a:lstStyle/>
          <a:p>
            <a:r>
              <a:rPr lang="en-US"/>
              <a:t>24/06/2025</a:t>
            </a:r>
            <a:endParaRPr lang="en-US" dirty="0"/>
          </a:p>
        </p:txBody>
      </p:sp>
      <p:sp>
        <p:nvSpPr>
          <p:cNvPr id="7" name="Footer Placeholder 6">
            <a:extLst>
              <a:ext uri="{FF2B5EF4-FFF2-40B4-BE49-F238E27FC236}">
                <a16:creationId xmlns:a16="http://schemas.microsoft.com/office/drawing/2014/main" id="{DA980EB7-C2CB-9D4D-8C5E-3EB093178EB7}"/>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8" name="Slide Number Placeholder 7">
            <a:extLst>
              <a:ext uri="{FF2B5EF4-FFF2-40B4-BE49-F238E27FC236}">
                <a16:creationId xmlns:a16="http://schemas.microsoft.com/office/drawing/2014/main" id="{2F74050C-1801-2345-9DC3-F06B163A28D3}"/>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570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763763-5414-8544-AF6D-F8D5C9B1117C}"/>
              </a:ext>
            </a:extLst>
          </p:cNvPr>
          <p:cNvSpPr>
            <a:spLocks noGrp="1"/>
          </p:cNvSpPr>
          <p:nvPr>
            <p:ph type="dt" sz="half" idx="10"/>
          </p:nvPr>
        </p:nvSpPr>
        <p:spPr/>
        <p:txBody>
          <a:bodyPr/>
          <a:lstStyle/>
          <a:p>
            <a:r>
              <a:rPr lang="en-US"/>
              <a:t>24/06/2025</a:t>
            </a:r>
            <a:endParaRPr lang="en-US" dirty="0"/>
          </a:p>
        </p:txBody>
      </p:sp>
      <p:sp>
        <p:nvSpPr>
          <p:cNvPr id="6" name="Footer Placeholder 5">
            <a:extLst>
              <a:ext uri="{FF2B5EF4-FFF2-40B4-BE49-F238E27FC236}">
                <a16:creationId xmlns:a16="http://schemas.microsoft.com/office/drawing/2014/main" id="{7618A5D0-906E-0046-B0F3-96283308CD40}"/>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7" name="Slide Number Placeholder 6">
            <a:extLst>
              <a:ext uri="{FF2B5EF4-FFF2-40B4-BE49-F238E27FC236}">
                <a16:creationId xmlns:a16="http://schemas.microsoft.com/office/drawing/2014/main" id="{414B140E-F283-BD43-9D8C-905BDA421CF5}"/>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3704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03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ogo">
    <p:bg>
      <p:bgPr>
        <a:solidFill>
          <a:schemeClr val="tx1"/>
        </a:solidFill>
        <a:effectLst/>
      </p:bgPr>
    </p:bg>
    <p:spTree>
      <p:nvGrpSpPr>
        <p:cNvPr id="1" name=""/>
        <p:cNvGrpSpPr/>
        <p:nvPr/>
      </p:nvGrpSpPr>
      <p:grpSpPr>
        <a:xfrm>
          <a:off x="0" y="0"/>
          <a:ext cx="0" cy="0"/>
          <a:chOff x="0" y="0"/>
          <a:chExt cx="0" cy="0"/>
        </a:xfrm>
      </p:grpSpPr>
      <p:pic>
        <p:nvPicPr>
          <p:cNvPr id="7" name="Picture 6" descr="A close-up of a logo&#10;&#10;Description automatically generated">
            <a:extLst>
              <a:ext uri="{FF2B5EF4-FFF2-40B4-BE49-F238E27FC236}">
                <a16:creationId xmlns:a16="http://schemas.microsoft.com/office/drawing/2014/main" id="{A18C908D-0370-44A8-321B-9F6CA47D11FB}"/>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3667"/>
                    </a14:imgEffect>
                    <a14:imgEffect>
                      <a14:saturation sat="95000"/>
                    </a14:imgEffect>
                  </a14:imgLayer>
                </a14:imgProps>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56F8ADC9-30DB-1243-8F69-09A7AAEA849D}"/>
              </a:ext>
            </a:extLst>
          </p:cNvPr>
          <p:cNvSpPr>
            <a:spLocks noGrp="1"/>
          </p:cNvSpPr>
          <p:nvPr>
            <p:ph type="ctrTitle" hasCustomPrompt="1"/>
          </p:nvPr>
        </p:nvSpPr>
        <p:spPr>
          <a:xfrm>
            <a:off x="407987" y="586596"/>
            <a:ext cx="11376025" cy="716967"/>
          </a:xfrm>
        </p:spPr>
        <p:txBody>
          <a:bodyPr anchor="t" anchorCtr="0"/>
          <a:lstStyle>
            <a:lvl1pPr algn="l">
              <a:defRPr sz="5000">
                <a:solidFill>
                  <a:schemeClr val="bg1"/>
                </a:solidFill>
              </a:defRPr>
            </a:lvl1pPr>
          </a:lstStyle>
          <a:p>
            <a:r>
              <a:rPr lang="en-US" dirty="0"/>
              <a:t>Click to edit Master title style</a:t>
            </a:r>
            <a:br>
              <a:rPr lang="en-US" dirty="0"/>
            </a:br>
            <a:endParaRPr lang="en-US" dirty="0"/>
          </a:p>
        </p:txBody>
      </p:sp>
      <p:sp>
        <p:nvSpPr>
          <p:cNvPr id="5" name="Subtitle 2">
            <a:extLst>
              <a:ext uri="{FF2B5EF4-FFF2-40B4-BE49-F238E27FC236}">
                <a16:creationId xmlns:a16="http://schemas.microsoft.com/office/drawing/2014/main" id="{D56D6D28-7860-E045-9091-E722B9476DB3}"/>
              </a:ext>
            </a:extLst>
          </p:cNvPr>
          <p:cNvSpPr>
            <a:spLocks noGrp="1"/>
          </p:cNvSpPr>
          <p:nvPr>
            <p:ph type="subTitle" idx="1"/>
          </p:nvPr>
        </p:nvSpPr>
        <p:spPr>
          <a:xfrm>
            <a:off x="407988" y="5700252"/>
            <a:ext cx="11376026" cy="803787"/>
          </a:xfrm>
        </p:spPr>
        <p:txBody>
          <a:bodyPr>
            <a:no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518942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marL="324000" indent="-324000">
              <a:buFont typeface="Arial" charset="0"/>
              <a:buChar char="•"/>
              <a:tabLst/>
              <a:defRPr sz="1800">
                <a:solidFill>
                  <a:schemeClr val="tx2"/>
                </a:solidFill>
              </a:defRPr>
            </a:lvl2pPr>
            <a:lvl3pPr marL="648000" indent="-324000">
              <a:buSzPct val="100000"/>
              <a:buFont typeface="Arial" panose="020B0604020202020204" pitchFamily="34" charset="0"/>
              <a:buChar char="•"/>
              <a:tabLst/>
              <a:defRPr>
                <a:solidFill>
                  <a:schemeClr val="tx2"/>
                </a:solidFill>
              </a:defRPr>
            </a:lvl3pPr>
            <a:lvl4pPr marL="972000" indent="-324000">
              <a:buSzPct val="100000"/>
              <a:buFont typeface="Arial" charset="0"/>
              <a:buChar char="•"/>
              <a:tabLst/>
              <a:defRPr>
                <a:solidFill>
                  <a:schemeClr val="tx2"/>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a:xfrm>
            <a:off x="3416531" y="6378349"/>
            <a:ext cx="699857" cy="365125"/>
          </a:xfrm>
        </p:spPr>
        <p:txBody>
          <a:bodyPr/>
          <a:lstStyle/>
          <a:p>
            <a:r>
              <a:rPr lang="en-US"/>
              <a:t>24/06/2025</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7236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42900" indent="-342900">
              <a:buFont typeface="Arial" panose="020B0604020202020204" pitchFamily="34" charset="0"/>
              <a:buChar char="•"/>
              <a:defRPr>
                <a:solidFill>
                  <a:schemeClr val="tx2">
                    <a:lumMod val="50000"/>
                  </a:schemeClr>
                </a:solidFill>
              </a:defRPr>
            </a:lvl1pPr>
            <a:lvl2pPr marL="628650" indent="-261938">
              <a:buFont typeface="Arial" panose="020B0604020202020204" pitchFamily="34" charset="0"/>
              <a:buChar char="•"/>
              <a:tabLst/>
              <a:defRPr sz="1800">
                <a:solidFill>
                  <a:schemeClr val="tx2">
                    <a:lumMod val="50000"/>
                  </a:schemeClr>
                </a:solidFill>
              </a:defRPr>
            </a:lvl2pPr>
            <a:lvl3pPr marL="889000" indent="-260350">
              <a:buSzPct val="100000"/>
              <a:buFont typeface="Arial" panose="020B0604020202020204" pitchFamily="34" charset="0"/>
              <a:buChar char="•"/>
              <a:tabLst/>
              <a:defRPr sz="1800">
                <a:solidFill>
                  <a:schemeClr val="tx2">
                    <a:lumMod val="50000"/>
                  </a:schemeClr>
                </a:solidFill>
              </a:defRPr>
            </a:lvl3pPr>
            <a:lvl4pPr marL="1209675" indent="-269875">
              <a:buSzPct val="100000"/>
              <a:buFont typeface="Arial" panose="020B0604020202020204" pitchFamily="34" charset="0"/>
              <a:buChar char="•"/>
              <a:tabLst/>
              <a:defRPr sz="1600">
                <a:solidFill>
                  <a:schemeClr val="tx2">
                    <a:lumMod val="50000"/>
                  </a:schemeClr>
                </a:solidFill>
              </a:defRPr>
            </a:lvl4pPr>
            <a:lvl5pPr marL="2057400" indent="-228600">
              <a:buSzPct val="100000"/>
              <a:buFont typeface="Arial" charset="0"/>
              <a:buChar cha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en-US"/>
              <a:t>24/06/2025</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8655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en-US"/>
              <a:t>24/06/2025</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
        <p:nvSpPr>
          <p:cNvPr id="4" name="Picture Placeholder 3">
            <a:extLst>
              <a:ext uri="{FF2B5EF4-FFF2-40B4-BE49-F238E27FC236}">
                <a16:creationId xmlns:a16="http://schemas.microsoft.com/office/drawing/2014/main" id="{1CBAAC3B-64E8-6A4D-B184-3057E6D0D079}"/>
              </a:ext>
            </a:extLst>
          </p:cNvPr>
          <p:cNvSpPr>
            <a:spLocks noGrp="1"/>
          </p:cNvSpPr>
          <p:nvPr>
            <p:ph type="pic" sz="quarter" idx="13" hasCustomPrompt="1"/>
          </p:nvPr>
        </p:nvSpPr>
        <p:spPr>
          <a:xfrm>
            <a:off x="407988" y="1439863"/>
            <a:ext cx="11376025" cy="4760912"/>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91332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page colour or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B6E0-915E-6A4B-BE3D-83464DDCC02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73F185B5-CF74-D44D-A9E3-83166F096FD5}"/>
              </a:ext>
            </a:extLst>
          </p:cNvPr>
          <p:cNvSpPr>
            <a:spLocks noGrp="1"/>
          </p:cNvSpPr>
          <p:nvPr>
            <p:ph type="dt" sz="half" idx="10"/>
          </p:nvPr>
        </p:nvSpPr>
        <p:spPr/>
        <p:txBody>
          <a:bodyPr/>
          <a:lstStyle>
            <a:lvl1pPr>
              <a:defRPr>
                <a:solidFill>
                  <a:schemeClr val="bg1"/>
                </a:solidFill>
              </a:defRPr>
            </a:lvl1pPr>
          </a:lstStyle>
          <a:p>
            <a:r>
              <a:rPr lang="en-US"/>
              <a:t>24/06/2025</a:t>
            </a:r>
            <a:endParaRPr lang="en-US" dirty="0"/>
          </a:p>
        </p:txBody>
      </p:sp>
      <p:sp>
        <p:nvSpPr>
          <p:cNvPr id="4" name="Slide Number Placeholder 3">
            <a:extLst>
              <a:ext uri="{FF2B5EF4-FFF2-40B4-BE49-F238E27FC236}">
                <a16:creationId xmlns:a16="http://schemas.microsoft.com/office/drawing/2014/main" id="{5AD60124-268E-2640-B552-632FCB92FCF3}"/>
              </a:ext>
            </a:extLst>
          </p:cNvPr>
          <p:cNvSpPr>
            <a:spLocks noGrp="1"/>
          </p:cNvSpPr>
          <p:nvPr>
            <p:ph type="sldNum" sz="quarter" idx="11"/>
          </p:nvPr>
        </p:nvSpPr>
        <p:spPr/>
        <p:txBody>
          <a:bodyPr/>
          <a:lstStyle>
            <a:lvl1pPr>
              <a:defRPr>
                <a:solidFill>
                  <a:schemeClr val="bg1"/>
                </a:solidFill>
              </a:defRPr>
            </a:lvl1pPr>
          </a:lstStyle>
          <a:p>
            <a:fld id="{36B5EA5A-BC32-A742-B11B-8E7414D5B535}" type="slidenum">
              <a:rPr lang="en-US" smtClean="0"/>
              <a:pPr/>
              <a:t>‹#›</a:t>
            </a:fld>
            <a:endParaRPr lang="en-US" dirty="0"/>
          </a:p>
        </p:txBody>
      </p:sp>
      <p:sp>
        <p:nvSpPr>
          <p:cNvPr id="5" name="Footer Placeholder 4">
            <a:extLst>
              <a:ext uri="{FF2B5EF4-FFF2-40B4-BE49-F238E27FC236}">
                <a16:creationId xmlns:a16="http://schemas.microsoft.com/office/drawing/2014/main" id="{3E7D4B92-ED84-1D4C-81AB-7D7F79EF892F}"/>
              </a:ext>
            </a:extLst>
          </p:cNvPr>
          <p:cNvSpPr>
            <a:spLocks noGrp="1"/>
          </p:cNvSpPr>
          <p:nvPr>
            <p:ph type="ftr" sz="quarter" idx="12"/>
          </p:nvPr>
        </p:nvSpPr>
        <p:spPr/>
        <p:txBody>
          <a:bodyPr/>
          <a:lstStyle>
            <a:lvl1pPr>
              <a:defRPr>
                <a:solidFill>
                  <a:schemeClr val="bg1"/>
                </a:solidFill>
              </a:defRPr>
            </a:lvl1pPr>
          </a:lstStyle>
          <a:p>
            <a:r>
              <a:rPr lang="en-US"/>
              <a:t>Guided Discussion on Accelerator Challenges - T. Raubenheimer</a:t>
            </a:r>
            <a:endParaRPr lang="en-US" dirty="0"/>
          </a:p>
        </p:txBody>
      </p:sp>
      <p:cxnSp>
        <p:nvCxnSpPr>
          <p:cNvPr id="19" name="Straight Connector 18">
            <a:extLst>
              <a:ext uri="{FF2B5EF4-FFF2-40B4-BE49-F238E27FC236}">
                <a16:creationId xmlns:a16="http://schemas.microsoft.com/office/drawing/2014/main" id="{F1E223B3-FDCC-6949-9C0B-F052B97037C1}"/>
              </a:ext>
            </a:extLst>
          </p:cNvPr>
          <p:cNvCxnSpPr/>
          <p:nvPr userDrawn="1"/>
        </p:nvCxnSpPr>
        <p:spPr>
          <a:xfrm>
            <a:off x="407987" y="6266608"/>
            <a:ext cx="113760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5082788-0C78-F842-A18F-84667EAC7E6A}"/>
              </a:ext>
            </a:extLst>
          </p:cNvPr>
          <p:cNvPicPr>
            <a:picLocks noChangeAspect="1"/>
          </p:cNvPicPr>
          <p:nvPr userDrawn="1"/>
        </p:nvPicPr>
        <p:blipFill>
          <a:blip r:embed="rId2"/>
          <a:stretch>
            <a:fillRect/>
          </a:stretch>
        </p:blipFill>
        <p:spPr>
          <a:xfrm>
            <a:off x="407988" y="6364800"/>
            <a:ext cx="495300" cy="393700"/>
          </a:xfrm>
          <a:prstGeom prst="rect">
            <a:avLst/>
          </a:prstGeom>
        </p:spPr>
      </p:pic>
    </p:spTree>
    <p:extLst>
      <p:ext uri="{BB962C8B-B14F-4D97-AF65-F5344CB8AC3E}">
        <p14:creationId xmlns:p14="http://schemas.microsoft.com/office/powerpoint/2010/main" val="191935580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1A8103C-80BA-7941-AEF5-FB81302B57A9}"/>
              </a:ext>
            </a:extLst>
          </p:cNvPr>
          <p:cNvSpPr>
            <a:spLocks noGrp="1"/>
          </p:cNvSpPr>
          <p:nvPr>
            <p:ph type="pic" sz="quarter" idx="13" hasCustomPrompt="1"/>
          </p:nvPr>
        </p:nvSpPr>
        <p:spPr>
          <a:xfrm>
            <a:off x="0" y="-29980"/>
            <a:ext cx="12192000" cy="6230755"/>
          </a:xfrm>
          <a:pattFill prst="lgCheck">
            <a:fgClr>
              <a:schemeClr val="accent4"/>
            </a:fgClr>
            <a:bgClr>
              <a:schemeClr val="bg1"/>
            </a:bgClr>
          </a:pattFill>
        </p:spPr>
        <p:txBody>
          <a:bodyPr anchor="ctr" anchorCtr="0"/>
          <a:lstStyle>
            <a:lvl1pPr algn="ctr">
              <a:defRPr/>
            </a:lvl1pPr>
          </a:lstStyle>
          <a:p>
            <a:r>
              <a:rPr lang="en-US" dirty="0"/>
              <a:t>Drag and drop picture</a:t>
            </a:r>
          </a:p>
        </p:txBody>
      </p:sp>
      <p:sp>
        <p:nvSpPr>
          <p:cNvPr id="3" name="Content Placeholder 2"/>
          <p:cNvSpPr>
            <a:spLocks noGrp="1"/>
          </p:cNvSpPr>
          <p:nvPr>
            <p:ph idx="1"/>
          </p:nvPr>
        </p:nvSpPr>
        <p:spPr>
          <a:xfrm>
            <a:off x="8075612" y="-48846"/>
            <a:ext cx="4116387" cy="6249621"/>
          </a:xfrm>
          <a:solidFill>
            <a:schemeClr val="tx1">
              <a:alpha val="80000"/>
            </a:schemeClr>
          </a:solidFill>
        </p:spPr>
        <p:txBody>
          <a:bodyPr lIns="180000" tIns="180000" rIns="180000" bIns="180000"/>
          <a:lstStyle>
            <a:lvl1pPr>
              <a:defRPr sz="2800">
                <a:solidFill>
                  <a:schemeClr val="bg1"/>
                </a:solidFill>
              </a:defRPr>
            </a:lvl1pPr>
            <a:lvl2pPr marL="324000" indent="-324000">
              <a:buFont typeface="Arial" charset="0"/>
              <a:buChar char="•"/>
              <a:tabLst/>
              <a:defRPr sz="2100">
                <a:solidFill>
                  <a:schemeClr val="bg1"/>
                </a:solidFill>
              </a:defRPr>
            </a:lvl2pPr>
            <a:lvl3pPr marL="648000" indent="-324000">
              <a:buSzPct val="100000"/>
              <a:buFont typeface="Arial" panose="020B0604020202020204" pitchFamily="34" charset="0"/>
              <a:buChar char="•"/>
              <a:tabLst/>
              <a:defRPr sz="1800">
                <a:solidFill>
                  <a:schemeClr val="bg1"/>
                </a:solidFill>
              </a:defRPr>
            </a:lvl3pPr>
            <a:lvl4pPr marL="972000" indent="-324000">
              <a:buSzPct val="100000"/>
              <a:buFont typeface="Arial" charset="0"/>
              <a:buChar char="•"/>
              <a:tabLst/>
              <a:defRPr>
                <a:solidFill>
                  <a:schemeClr val="bg1"/>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en-US"/>
              <a:t>24/06/2025</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75880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7987" y="1592264"/>
            <a:ext cx="561657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199" y="1592264"/>
            <a:ext cx="5611813" cy="46085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E3A8A69A-7619-C44B-A930-6AC38A3F8BC7}"/>
              </a:ext>
            </a:extLst>
          </p:cNvPr>
          <p:cNvSpPr>
            <a:spLocks noGrp="1"/>
          </p:cNvSpPr>
          <p:nvPr>
            <p:ph type="dt" sz="half" idx="10"/>
          </p:nvPr>
        </p:nvSpPr>
        <p:spPr/>
        <p:txBody>
          <a:bodyPr/>
          <a:lstStyle/>
          <a:p>
            <a:r>
              <a:rPr lang="en-US"/>
              <a:t>24/06/2025</a:t>
            </a:r>
            <a:endParaRPr lang="en-US" dirty="0"/>
          </a:p>
        </p:txBody>
      </p:sp>
      <p:sp>
        <p:nvSpPr>
          <p:cNvPr id="9" name="Footer Placeholder 8">
            <a:extLst>
              <a:ext uri="{FF2B5EF4-FFF2-40B4-BE49-F238E27FC236}">
                <a16:creationId xmlns:a16="http://schemas.microsoft.com/office/drawing/2014/main" id="{9B55D6E3-4871-704B-B795-99BD30EABFEE}"/>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10" name="Slide Number Placeholder 9">
            <a:extLst>
              <a:ext uri="{FF2B5EF4-FFF2-40B4-BE49-F238E27FC236}">
                <a16:creationId xmlns:a16="http://schemas.microsoft.com/office/drawing/2014/main" id="{BEE4B464-E744-A34F-B223-6B554979B8EC}"/>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722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73593"/>
            <a:ext cx="11376025" cy="106574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07989" y="1592263"/>
            <a:ext cx="11376024" cy="4608512"/>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4" name="Date Placeholder 3"/>
          <p:cNvSpPr>
            <a:spLocks noGrp="1"/>
          </p:cNvSpPr>
          <p:nvPr>
            <p:ph type="dt" sz="half" idx="2"/>
          </p:nvPr>
        </p:nvSpPr>
        <p:spPr>
          <a:xfrm>
            <a:off x="3485228" y="6378349"/>
            <a:ext cx="631160" cy="365125"/>
          </a:xfrm>
          <a:prstGeom prst="rect">
            <a:avLst/>
          </a:prstGeom>
        </p:spPr>
        <p:txBody>
          <a:bodyPr vert="horz" lIns="0" tIns="0" rIns="0" bIns="0" rtlCol="0" anchor="ctr"/>
          <a:lstStyle>
            <a:lvl1pPr algn="r">
              <a:defRPr sz="1000">
                <a:solidFill>
                  <a:schemeClr val="tx1"/>
                </a:solidFill>
              </a:defRPr>
            </a:lvl1pPr>
          </a:lstStyle>
          <a:p>
            <a:r>
              <a:rPr lang="en-US"/>
              <a:t>24/06/2025</a:t>
            </a:r>
            <a:endParaRPr lang="en-US" dirty="0"/>
          </a:p>
        </p:txBody>
      </p:sp>
      <p:sp>
        <p:nvSpPr>
          <p:cNvPr id="6" name="Slide Number Placeholder 5"/>
          <p:cNvSpPr>
            <a:spLocks noGrp="1"/>
          </p:cNvSpPr>
          <p:nvPr>
            <p:ph type="sldNum" sz="quarter" idx="4"/>
          </p:nvPr>
        </p:nvSpPr>
        <p:spPr>
          <a:xfrm>
            <a:off x="11107546" y="6383848"/>
            <a:ext cx="681254" cy="365125"/>
          </a:xfrm>
          <a:prstGeom prst="rect">
            <a:avLst/>
          </a:prstGeom>
        </p:spPr>
        <p:txBody>
          <a:bodyPr vert="horz" lIns="0" tIns="0" rIns="0" bIns="0" rtlCol="0" anchor="ctr"/>
          <a:lstStyle>
            <a:lvl1pPr algn="r">
              <a:defRPr sz="1000">
                <a:solidFill>
                  <a:schemeClr val="tx1"/>
                </a:solidFill>
              </a:defRPr>
            </a:lvl1pPr>
          </a:lstStyle>
          <a:p>
            <a:fld id="{36B5EA5A-BC32-A742-B11B-8E7414D5B535}" type="slidenum">
              <a:rPr lang="en-US" smtClean="0"/>
              <a:pPr/>
              <a:t>‹#›</a:t>
            </a:fld>
            <a:endParaRPr lang="en-US" dirty="0"/>
          </a:p>
        </p:txBody>
      </p:sp>
      <p:sp>
        <p:nvSpPr>
          <p:cNvPr id="7" name="Footer Placeholder 6">
            <a:extLst>
              <a:ext uri="{FF2B5EF4-FFF2-40B4-BE49-F238E27FC236}">
                <a16:creationId xmlns:a16="http://schemas.microsoft.com/office/drawing/2014/main" id="{7AB22024-69B4-1F4F-8860-CB954517F654}"/>
              </a:ext>
            </a:extLst>
          </p:cNvPr>
          <p:cNvSpPr>
            <a:spLocks noGrp="1"/>
          </p:cNvSpPr>
          <p:nvPr>
            <p:ph type="ftr" sz="quarter" idx="3"/>
          </p:nvPr>
        </p:nvSpPr>
        <p:spPr>
          <a:xfrm>
            <a:off x="4259262" y="6383848"/>
            <a:ext cx="6572221" cy="365125"/>
          </a:xfrm>
          <a:prstGeom prst="rect">
            <a:avLst/>
          </a:prstGeom>
        </p:spPr>
        <p:txBody>
          <a:bodyPr vert="horz" lIns="91440" tIns="45720" rIns="91440" bIns="45720" rtlCol="0" anchor="ctr"/>
          <a:lstStyle>
            <a:lvl1pPr algn="ctr">
              <a:defRPr sz="1200">
                <a:solidFill>
                  <a:schemeClr val="tx1"/>
                </a:solidFill>
              </a:defRPr>
            </a:lvl1pPr>
          </a:lstStyle>
          <a:p>
            <a:r>
              <a:rPr lang="en-US"/>
              <a:t>Guided Discussion on Accelerator Challenges - T. Raubenheimer</a:t>
            </a:r>
            <a:endParaRPr lang="en-US" dirty="0"/>
          </a:p>
        </p:txBody>
      </p:sp>
      <p:cxnSp>
        <p:nvCxnSpPr>
          <p:cNvPr id="14" name="Straight Connector 13">
            <a:extLst>
              <a:ext uri="{FF2B5EF4-FFF2-40B4-BE49-F238E27FC236}">
                <a16:creationId xmlns:a16="http://schemas.microsoft.com/office/drawing/2014/main" id="{BD9C6532-AEDE-354E-83AD-7F67D706DF38}"/>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5" name="Picture 4" descr="A blue and white background&#10;&#10;Description automatically generated with medium confidence">
            <a:extLst>
              <a:ext uri="{FF2B5EF4-FFF2-40B4-BE49-F238E27FC236}">
                <a16:creationId xmlns:a16="http://schemas.microsoft.com/office/drawing/2014/main" id="{51F40CAC-43FC-FC60-78A1-E63CDD59F11A}"/>
              </a:ext>
            </a:extLst>
          </p:cNvPr>
          <p:cNvPicPr>
            <a:picLocks noChangeAspect="1"/>
          </p:cNvPicPr>
          <p:nvPr userDrawn="1"/>
        </p:nvPicPr>
        <p:blipFill>
          <a:blip r:embed="rId24"/>
          <a:stretch>
            <a:fillRect/>
          </a:stretch>
        </p:blipFill>
        <p:spPr>
          <a:xfrm>
            <a:off x="8030464" y="0"/>
            <a:ext cx="4161536" cy="1097280"/>
          </a:xfrm>
          <a:prstGeom prst="rect">
            <a:avLst/>
          </a:prstGeom>
        </p:spPr>
      </p:pic>
    </p:spTree>
    <p:extLst>
      <p:ext uri="{BB962C8B-B14F-4D97-AF65-F5344CB8AC3E}">
        <p14:creationId xmlns:p14="http://schemas.microsoft.com/office/powerpoint/2010/main" val="1598869953"/>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2" r:id="rId3"/>
    <p:sldLayoutId id="2147483650" r:id="rId4"/>
    <p:sldLayoutId id="2147483665" r:id="rId5"/>
    <p:sldLayoutId id="2147483668" r:id="rId6"/>
    <p:sldLayoutId id="2147483677" r:id="rId7"/>
    <p:sldLayoutId id="2147483674" r:id="rId8"/>
    <p:sldLayoutId id="2147483652" r:id="rId9"/>
    <p:sldLayoutId id="2147483653" r:id="rId10"/>
    <p:sldLayoutId id="2147483661" r:id="rId11"/>
    <p:sldLayoutId id="2147483666" r:id="rId12"/>
    <p:sldLayoutId id="2147483667" r:id="rId13"/>
    <p:sldLayoutId id="2147483658" r:id="rId14"/>
    <p:sldLayoutId id="2147483659" r:id="rId15"/>
    <p:sldLayoutId id="2147483673" r:id="rId16"/>
    <p:sldLayoutId id="2147483660" r:id="rId17"/>
    <p:sldLayoutId id="2147483671" r:id="rId18"/>
    <p:sldLayoutId id="2147483651" r:id="rId19"/>
    <p:sldLayoutId id="2147483654" r:id="rId20"/>
    <p:sldLayoutId id="2147483669" r:id="rId21"/>
    <p:sldLayoutId id="2147483679" r:id="rId22"/>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800"/>
        </a:spcBef>
        <a:spcAft>
          <a:spcPts val="400"/>
        </a:spcAft>
        <a:buFont typeface="Arial"/>
        <a:buNone/>
        <a:tabLst/>
        <a:defRPr sz="2100" b="1" kern="1200">
          <a:solidFill>
            <a:schemeClr val="tx2">
              <a:lumMod val="50000"/>
            </a:schemeClr>
          </a:solidFill>
          <a:latin typeface="+mn-lt"/>
          <a:ea typeface="+mn-ea"/>
          <a:cs typeface="+mn-cs"/>
        </a:defRPr>
      </a:lvl1pPr>
      <a:lvl2pPr marL="323850" indent="-324000" algn="l" defTabSz="914400" rtl="0" eaLnBrk="1" latinLnBrk="0" hangingPunct="1">
        <a:lnSpc>
          <a:spcPct val="100000"/>
        </a:lnSpc>
        <a:spcBef>
          <a:spcPts val="500"/>
        </a:spcBef>
        <a:spcAft>
          <a:spcPts val="300"/>
        </a:spcAft>
        <a:buFont typeface="Arial" charset="0"/>
        <a:buChar char="•"/>
        <a:tabLst/>
        <a:defRPr sz="1800" kern="1200">
          <a:solidFill>
            <a:schemeClr val="tx2">
              <a:lumMod val="50000"/>
            </a:schemeClr>
          </a:solidFill>
          <a:latin typeface="+mn-lt"/>
          <a:ea typeface="+mn-ea"/>
          <a:cs typeface="+mn-cs"/>
        </a:defRPr>
      </a:lvl2pPr>
      <a:lvl3pPr marL="648000" indent="-324000" algn="l" defTabSz="914400" rtl="0" eaLnBrk="1" latinLnBrk="0" hangingPunct="1">
        <a:lnSpc>
          <a:spcPct val="100000"/>
        </a:lnSpc>
        <a:spcBef>
          <a:spcPts val="500"/>
        </a:spcBef>
        <a:spcAft>
          <a:spcPts val="300"/>
        </a:spcAft>
        <a:buFont typeface="Arial" panose="020B0604020202020204" pitchFamily="34" charset="0"/>
        <a:buChar char="•"/>
        <a:tabLst/>
        <a:defRPr sz="1700" kern="1200">
          <a:solidFill>
            <a:schemeClr val="tx2">
              <a:lumMod val="50000"/>
            </a:schemeClr>
          </a:solidFill>
          <a:latin typeface="+mn-lt"/>
          <a:ea typeface="+mn-ea"/>
          <a:cs typeface="+mn-cs"/>
        </a:defRPr>
      </a:lvl3pPr>
      <a:lvl4pPr marL="972000" indent="-324000" algn="l" defTabSz="914400" rtl="0" eaLnBrk="1" latinLnBrk="0" hangingPunct="1">
        <a:lnSpc>
          <a:spcPct val="100000"/>
        </a:lnSpc>
        <a:spcBef>
          <a:spcPts val="500"/>
        </a:spcBef>
        <a:spcAft>
          <a:spcPts val="300"/>
        </a:spcAft>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6" pos="3795" userDrawn="1">
          <p15:clr>
            <a:srgbClr val="F26B43"/>
          </p15:clr>
        </p15:guide>
        <p15:guide id="7" pos="3885" userDrawn="1">
          <p15:clr>
            <a:srgbClr val="F26B43"/>
          </p15:clr>
        </p15:guide>
        <p15:guide id="8" pos="5087" userDrawn="1">
          <p15:clr>
            <a:srgbClr val="F26B43"/>
          </p15:clr>
        </p15:guide>
        <p15:guide id="9" pos="4997" userDrawn="1">
          <p15:clr>
            <a:srgbClr val="F26B43"/>
          </p15:clr>
        </p15:guide>
        <p15:guide id="10" pos="2683" userDrawn="1">
          <p15:clr>
            <a:srgbClr val="F26B43"/>
          </p15:clr>
        </p15:guide>
        <p15:guide id="11" pos="2593" userDrawn="1">
          <p15:clr>
            <a:srgbClr val="F26B43"/>
          </p15:clr>
        </p15:guide>
        <p15:guide id="12" orient="horz" pos="3906" userDrawn="1">
          <p15:clr>
            <a:srgbClr val="F26B43"/>
          </p15:clr>
        </p15:guide>
        <p15:guide id="13" orient="horz" pos="2409" userDrawn="1">
          <p15:clr>
            <a:srgbClr val="F26B43"/>
          </p15:clr>
        </p15:guide>
        <p15:guide id="14" orient="horz" pos="913" userDrawn="1">
          <p15:clr>
            <a:srgbClr val="F26B43"/>
          </p15:clr>
        </p15:guide>
        <p15:guide id="15" orient="horz" pos="1003" userDrawn="1">
          <p15:clr>
            <a:srgbClr val="F26B43"/>
          </p15:clr>
        </p15:guide>
        <p15:guide id="16" orient="horz" pos="2500" userDrawn="1">
          <p15:clr>
            <a:srgbClr val="F26B43"/>
          </p15:clr>
        </p15:guide>
        <p15:guide id="17" pos="6312" userDrawn="1">
          <p15:clr>
            <a:srgbClr val="F26B43"/>
          </p15:clr>
        </p15:guide>
        <p15:guide id="18" pos="62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arxiv.org/pdf/2506.12361"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F4D32A-37B0-7FCF-5CDA-93BAB6E3554E}"/>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C499F23F-34F2-3873-4042-B348A4B8368F}"/>
              </a:ext>
            </a:extLst>
          </p:cNvPr>
          <p:cNvSpPr>
            <a:spLocks noGrp="1"/>
          </p:cNvSpPr>
          <p:nvPr>
            <p:ph type="subTitle" idx="1"/>
          </p:nvPr>
        </p:nvSpPr>
        <p:spPr/>
        <p:txBody>
          <a:bodyPr/>
          <a:lstStyle/>
          <a:p>
            <a:endParaRPr lang="it-IT" dirty="0"/>
          </a:p>
        </p:txBody>
      </p:sp>
      <p:pic>
        <p:nvPicPr>
          <p:cNvPr id="5" name="Immagine 4" descr="Immagine che contiene testo, schermata, logo, Carattere&#10;&#10;Descrizione generata automaticamente">
            <a:extLst>
              <a:ext uri="{FF2B5EF4-FFF2-40B4-BE49-F238E27FC236}">
                <a16:creationId xmlns:a16="http://schemas.microsoft.com/office/drawing/2014/main" id="{3C85681B-4351-ACEE-7F40-6EE3475B729C}"/>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78A06F54-8AA2-695D-3E71-4E31B039FAFA}"/>
              </a:ext>
            </a:extLst>
          </p:cNvPr>
          <p:cNvSpPr txBox="1"/>
          <p:nvPr/>
        </p:nvSpPr>
        <p:spPr>
          <a:xfrm>
            <a:off x="3665838" y="1122363"/>
            <a:ext cx="5908990" cy="369332"/>
          </a:xfrm>
          <a:prstGeom prst="rect">
            <a:avLst/>
          </a:prstGeom>
          <a:noFill/>
        </p:spPr>
        <p:txBody>
          <a:bodyPr wrap="none" rtlCol="0">
            <a:spAutoFit/>
          </a:bodyPr>
          <a:lstStyle/>
          <a:p>
            <a:r>
              <a:rPr lang="it-IT" dirty="0">
                <a:solidFill>
                  <a:schemeClr val="bg1"/>
                </a:solidFill>
                <a:latin typeface="Lato Light" panose="020F0302020204030203" pitchFamily="34" charset="77"/>
              </a:rPr>
              <a:t>PLENARY SESSION </a:t>
            </a:r>
            <a:r>
              <a:rPr lang="it-IT" b="1" dirty="0">
                <a:solidFill>
                  <a:schemeClr val="bg1"/>
                </a:solidFill>
                <a:latin typeface="Lato Black" panose="020F0502020204030203" pitchFamily="34" charset="77"/>
              </a:rPr>
              <a:t>/  ACCELERATOR TECHNOLOGIES</a:t>
            </a:r>
          </a:p>
        </p:txBody>
      </p:sp>
      <p:sp>
        <p:nvSpPr>
          <p:cNvPr id="7" name="CasellaDiTesto 6">
            <a:extLst>
              <a:ext uri="{FF2B5EF4-FFF2-40B4-BE49-F238E27FC236}">
                <a16:creationId xmlns:a16="http://schemas.microsoft.com/office/drawing/2014/main" id="{73A1E599-217A-1A22-EBE1-D3742A4DE9CF}"/>
              </a:ext>
            </a:extLst>
          </p:cNvPr>
          <p:cNvSpPr txBox="1"/>
          <p:nvPr/>
        </p:nvSpPr>
        <p:spPr>
          <a:xfrm>
            <a:off x="539020" y="2755805"/>
            <a:ext cx="8477001" cy="584775"/>
          </a:xfrm>
          <a:prstGeom prst="rect">
            <a:avLst/>
          </a:prstGeom>
          <a:noFill/>
        </p:spPr>
        <p:txBody>
          <a:bodyPr wrap="none" rtlCol="0">
            <a:spAutoFit/>
          </a:bodyPr>
          <a:lstStyle/>
          <a:p>
            <a:r>
              <a:rPr lang="en-US" sz="3200" b="1" dirty="0">
                <a:solidFill>
                  <a:schemeClr val="bg1"/>
                </a:solidFill>
                <a:latin typeface="Lato Black" panose="020F0502020204030203" pitchFamily="34" charset="77"/>
              </a:rPr>
              <a:t>Guided Discussion on Accelerator Challenges</a:t>
            </a:r>
            <a:endParaRPr lang="it-IT" sz="3200" b="1" dirty="0">
              <a:solidFill>
                <a:schemeClr val="bg1"/>
              </a:solidFill>
              <a:latin typeface="Lato Black" panose="020F0502020204030203" pitchFamily="34" charset="77"/>
            </a:endParaRPr>
          </a:p>
        </p:txBody>
      </p:sp>
      <p:sp>
        <p:nvSpPr>
          <p:cNvPr id="8" name="CasellaDiTesto 7">
            <a:extLst>
              <a:ext uri="{FF2B5EF4-FFF2-40B4-BE49-F238E27FC236}">
                <a16:creationId xmlns:a16="http://schemas.microsoft.com/office/drawing/2014/main" id="{4B5B5C3E-9E27-045B-01EB-06CE76D77327}"/>
              </a:ext>
            </a:extLst>
          </p:cNvPr>
          <p:cNvSpPr txBox="1"/>
          <p:nvPr/>
        </p:nvSpPr>
        <p:spPr>
          <a:xfrm>
            <a:off x="539020" y="3956679"/>
            <a:ext cx="184731" cy="738664"/>
          </a:xfrm>
          <a:prstGeom prst="rect">
            <a:avLst/>
          </a:prstGeom>
          <a:noFill/>
        </p:spPr>
        <p:txBody>
          <a:bodyPr wrap="none" rtlCol="0">
            <a:spAutoFit/>
          </a:bodyPr>
          <a:lstStyle/>
          <a:p>
            <a:br>
              <a:rPr lang="it-IT" sz="1400" dirty="0">
                <a:solidFill>
                  <a:schemeClr val="bg1"/>
                </a:solidFill>
                <a:latin typeface="Lato" panose="020F0502020204030203" pitchFamily="34" charset="77"/>
              </a:rPr>
            </a:br>
            <a:endParaRPr lang="it-IT" sz="1400" dirty="0">
              <a:solidFill>
                <a:schemeClr val="bg1"/>
              </a:solidFill>
              <a:latin typeface="Lato" panose="020F0502020204030203" pitchFamily="34" charset="77"/>
            </a:endParaRPr>
          </a:p>
          <a:p>
            <a:endParaRPr lang="it-IT" sz="1400" dirty="0">
              <a:solidFill>
                <a:schemeClr val="bg1"/>
              </a:solidFill>
              <a:latin typeface="Lato" panose="020F0502020204030203" pitchFamily="34" charset="77"/>
            </a:endParaRPr>
          </a:p>
        </p:txBody>
      </p:sp>
      <p:sp>
        <p:nvSpPr>
          <p:cNvPr id="4" name="CasellaDiTesto 7">
            <a:extLst>
              <a:ext uri="{FF2B5EF4-FFF2-40B4-BE49-F238E27FC236}">
                <a16:creationId xmlns:a16="http://schemas.microsoft.com/office/drawing/2014/main" id="{E820E766-C3CB-4CFA-A8C8-71B8F37F61F4}"/>
              </a:ext>
            </a:extLst>
          </p:cNvPr>
          <p:cNvSpPr txBox="1"/>
          <p:nvPr/>
        </p:nvSpPr>
        <p:spPr>
          <a:xfrm>
            <a:off x="539020" y="3956679"/>
            <a:ext cx="5192447" cy="1569660"/>
          </a:xfrm>
          <a:prstGeom prst="rect">
            <a:avLst/>
          </a:prstGeom>
          <a:noFill/>
        </p:spPr>
        <p:txBody>
          <a:bodyPr wrap="none" rtlCol="0">
            <a:spAutoFit/>
          </a:bodyPr>
          <a:lstStyle/>
          <a:p>
            <a:r>
              <a:rPr lang="en-US" sz="2400" dirty="0">
                <a:solidFill>
                  <a:schemeClr val="bg1"/>
                </a:solidFill>
                <a:latin typeface="Lato" panose="020F0502020204030203" pitchFamily="34" charset="77"/>
              </a:rPr>
              <a:t>The PPG Accelerator Working Group</a:t>
            </a:r>
          </a:p>
          <a:p>
            <a:r>
              <a:rPr lang="en-US" sz="2400" dirty="0">
                <a:solidFill>
                  <a:schemeClr val="bg1"/>
                </a:solidFill>
                <a:latin typeface="Lato" panose="020F0502020204030203" pitchFamily="34" charset="77"/>
              </a:rPr>
              <a:t>Discussion led by Tor Raubenheimer</a:t>
            </a:r>
          </a:p>
          <a:p>
            <a:endParaRPr lang="it-IT" sz="2400" dirty="0">
              <a:solidFill>
                <a:schemeClr val="bg1"/>
              </a:solidFill>
              <a:latin typeface="Lato" panose="020F0502020204030203" pitchFamily="34" charset="77"/>
            </a:endParaRPr>
          </a:p>
          <a:p>
            <a:r>
              <a:rPr lang="it-IT" sz="2400" dirty="0">
                <a:solidFill>
                  <a:schemeClr val="bg1"/>
                </a:solidFill>
                <a:latin typeface="Lato" panose="020F0502020204030203" pitchFamily="34" charset="77"/>
              </a:rPr>
              <a:t>June 24, 2025</a:t>
            </a:r>
          </a:p>
        </p:txBody>
      </p:sp>
    </p:spTree>
    <p:extLst>
      <p:ext uri="{BB962C8B-B14F-4D97-AF65-F5344CB8AC3E}">
        <p14:creationId xmlns:p14="http://schemas.microsoft.com/office/powerpoint/2010/main" val="71765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47C49-170C-26F8-3E41-54A2BF07749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94AEA4E-6375-5BAE-D585-E2ECB1C6B414}"/>
              </a:ext>
            </a:extLst>
          </p:cNvPr>
          <p:cNvSpPr>
            <a:spLocks noGrp="1"/>
          </p:cNvSpPr>
          <p:nvPr>
            <p:ph idx="1"/>
          </p:nvPr>
        </p:nvSpPr>
        <p:spPr/>
        <p:txBody>
          <a:bodyPr/>
          <a:lstStyle/>
          <a:p>
            <a:pPr marL="342900" indent="-342900">
              <a:buFont typeface="Arial" panose="020B0604020202020204" pitchFamily="34" charset="0"/>
              <a:buChar char="•"/>
            </a:pPr>
            <a:r>
              <a:rPr lang="en-US" sz="2800" dirty="0">
                <a:solidFill>
                  <a:schemeClr val="tx1"/>
                </a:solidFill>
              </a:rPr>
              <a:t>Open discussion</a:t>
            </a:r>
          </a:p>
        </p:txBody>
      </p:sp>
      <p:sp>
        <p:nvSpPr>
          <p:cNvPr id="4" name="Title 3">
            <a:extLst>
              <a:ext uri="{FF2B5EF4-FFF2-40B4-BE49-F238E27FC236}">
                <a16:creationId xmlns:a16="http://schemas.microsoft.com/office/drawing/2014/main" id="{62B9A758-37D7-7635-1441-473E1CE35B70}"/>
              </a:ext>
            </a:extLst>
          </p:cNvPr>
          <p:cNvSpPr>
            <a:spLocks noGrp="1"/>
          </p:cNvSpPr>
          <p:nvPr>
            <p:ph type="title"/>
          </p:nvPr>
        </p:nvSpPr>
        <p:spPr/>
        <p:txBody>
          <a:bodyPr/>
          <a:lstStyle/>
          <a:p>
            <a:r>
              <a:rPr lang="en-US" dirty="0"/>
              <a:t>Question 5</a:t>
            </a:r>
            <a:endParaRPr lang="en-GB" dirty="0"/>
          </a:p>
        </p:txBody>
      </p:sp>
      <p:sp>
        <p:nvSpPr>
          <p:cNvPr id="2" name="Date Placeholder 1">
            <a:extLst>
              <a:ext uri="{FF2B5EF4-FFF2-40B4-BE49-F238E27FC236}">
                <a16:creationId xmlns:a16="http://schemas.microsoft.com/office/drawing/2014/main" id="{4177C9C7-7466-8C12-CB88-EE40071F936F}"/>
              </a:ext>
            </a:extLst>
          </p:cNvPr>
          <p:cNvSpPr>
            <a:spLocks noGrp="1"/>
          </p:cNvSpPr>
          <p:nvPr>
            <p:ph type="dt" sz="half" idx="10"/>
          </p:nvPr>
        </p:nvSpPr>
        <p:spPr/>
        <p:txBody>
          <a:bodyPr/>
          <a:lstStyle/>
          <a:p>
            <a:r>
              <a:rPr lang="en-US"/>
              <a:t>24/06/2025</a:t>
            </a:r>
            <a:endParaRPr lang="en-US" dirty="0"/>
          </a:p>
        </p:txBody>
      </p:sp>
      <p:sp>
        <p:nvSpPr>
          <p:cNvPr id="3" name="Footer Placeholder 2">
            <a:extLst>
              <a:ext uri="{FF2B5EF4-FFF2-40B4-BE49-F238E27FC236}">
                <a16:creationId xmlns:a16="http://schemas.microsoft.com/office/drawing/2014/main" id="{304D68EE-754C-C036-803C-18EDA56565CF}"/>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6" name="Slide Number Placeholder 5">
            <a:extLst>
              <a:ext uri="{FF2B5EF4-FFF2-40B4-BE49-F238E27FC236}">
                <a16:creationId xmlns:a16="http://schemas.microsoft.com/office/drawing/2014/main" id="{F8F1CEB3-F6F4-CDF1-27EE-C5F63DF243F5}"/>
              </a:ext>
            </a:extLst>
          </p:cNvPr>
          <p:cNvSpPr>
            <a:spLocks noGrp="1"/>
          </p:cNvSpPr>
          <p:nvPr>
            <p:ph type="sldNum" sz="quarter" idx="12"/>
          </p:nvPr>
        </p:nvSpPr>
        <p:spPr/>
        <p:txBody>
          <a:bodyPr/>
          <a:lstStyle/>
          <a:p>
            <a:fld id="{36B5EA5A-BC32-A742-B11B-8E7414D5B535}" type="slidenum">
              <a:rPr lang="en-US" smtClean="0"/>
              <a:pPr/>
              <a:t>10</a:t>
            </a:fld>
            <a:endParaRPr lang="en-US" dirty="0"/>
          </a:p>
        </p:txBody>
      </p:sp>
    </p:spTree>
    <p:extLst>
      <p:ext uri="{BB962C8B-B14F-4D97-AF65-F5344CB8AC3E}">
        <p14:creationId xmlns:p14="http://schemas.microsoft.com/office/powerpoint/2010/main" val="134593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0FC9C-3760-EAE8-9421-A3A9BF50CE2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9AB52DE-1B1E-3ABB-522C-09C97CF3FC6E}"/>
              </a:ext>
            </a:extLst>
          </p:cNvPr>
          <p:cNvSpPr>
            <a:spLocks noGrp="1"/>
          </p:cNvSpPr>
          <p:nvPr>
            <p:ph idx="1"/>
          </p:nvPr>
        </p:nvSpPr>
        <p:spPr/>
        <p:txBody>
          <a:bodyPr/>
          <a:lstStyle/>
          <a:p>
            <a:pPr marL="342900" indent="-342900">
              <a:buFont typeface="Arial" panose="020B0604020202020204" pitchFamily="34" charset="0"/>
              <a:buChar char="•"/>
            </a:pPr>
            <a:r>
              <a:rPr lang="en-US" sz="2800" dirty="0">
                <a:solidFill>
                  <a:schemeClr val="tx1"/>
                </a:solidFill>
              </a:rPr>
              <a:t>How can we increase engagement between particle physicists and the accelerator community?</a:t>
            </a:r>
          </a:p>
          <a:p>
            <a:pPr marL="342900"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How should think about the balance between investing in construction and investing in operations?</a:t>
            </a:r>
          </a:p>
          <a:p>
            <a:pPr marL="342900"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Does anybody have a better name for the acronym FCC</a:t>
            </a:r>
            <a:br>
              <a:rPr lang="en-US" sz="2800" dirty="0">
                <a:solidFill>
                  <a:schemeClr val="tx1"/>
                </a:solidFill>
              </a:rPr>
            </a:br>
            <a:r>
              <a:rPr lang="en-US" sz="2800" b="0" dirty="0">
                <a:solidFill>
                  <a:schemeClr val="tx1"/>
                </a:solidFill>
              </a:rPr>
              <a:t>(it will never get built if it remains a Future circular collider)</a:t>
            </a:r>
            <a:endParaRPr lang="en-US" sz="2800" dirty="0">
              <a:solidFill>
                <a:schemeClr val="tx1"/>
              </a:solidFill>
            </a:endParaRPr>
          </a:p>
        </p:txBody>
      </p:sp>
      <p:sp>
        <p:nvSpPr>
          <p:cNvPr id="4" name="Title 3">
            <a:extLst>
              <a:ext uri="{FF2B5EF4-FFF2-40B4-BE49-F238E27FC236}">
                <a16:creationId xmlns:a16="http://schemas.microsoft.com/office/drawing/2014/main" id="{39A6C212-B249-2D81-1E7C-D6B96621882A}"/>
              </a:ext>
            </a:extLst>
          </p:cNvPr>
          <p:cNvSpPr>
            <a:spLocks noGrp="1"/>
          </p:cNvSpPr>
          <p:nvPr>
            <p:ph type="title"/>
          </p:nvPr>
        </p:nvSpPr>
        <p:spPr/>
        <p:txBody>
          <a:bodyPr/>
          <a:lstStyle/>
          <a:p>
            <a:r>
              <a:rPr lang="en-US" dirty="0"/>
              <a:t>Bonus Questions </a:t>
            </a:r>
            <a:endParaRPr lang="en-GB" dirty="0"/>
          </a:p>
        </p:txBody>
      </p:sp>
      <p:sp>
        <p:nvSpPr>
          <p:cNvPr id="2" name="Date Placeholder 1">
            <a:extLst>
              <a:ext uri="{FF2B5EF4-FFF2-40B4-BE49-F238E27FC236}">
                <a16:creationId xmlns:a16="http://schemas.microsoft.com/office/drawing/2014/main" id="{AFEB8774-8ECE-87AF-E7B6-9BBE8C275626}"/>
              </a:ext>
            </a:extLst>
          </p:cNvPr>
          <p:cNvSpPr>
            <a:spLocks noGrp="1"/>
          </p:cNvSpPr>
          <p:nvPr>
            <p:ph type="dt" sz="half" idx="10"/>
          </p:nvPr>
        </p:nvSpPr>
        <p:spPr/>
        <p:txBody>
          <a:bodyPr/>
          <a:lstStyle/>
          <a:p>
            <a:r>
              <a:rPr lang="en-US"/>
              <a:t>24/06/2025</a:t>
            </a:r>
            <a:endParaRPr lang="en-US" dirty="0"/>
          </a:p>
        </p:txBody>
      </p:sp>
      <p:sp>
        <p:nvSpPr>
          <p:cNvPr id="3" name="Footer Placeholder 2">
            <a:extLst>
              <a:ext uri="{FF2B5EF4-FFF2-40B4-BE49-F238E27FC236}">
                <a16:creationId xmlns:a16="http://schemas.microsoft.com/office/drawing/2014/main" id="{E18471C2-A011-3942-3C86-E14F677AE8CC}"/>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6" name="Slide Number Placeholder 5">
            <a:extLst>
              <a:ext uri="{FF2B5EF4-FFF2-40B4-BE49-F238E27FC236}">
                <a16:creationId xmlns:a16="http://schemas.microsoft.com/office/drawing/2014/main" id="{E28DCCB9-2FE6-42AA-D327-58B1EEBBD895}"/>
              </a:ext>
            </a:extLst>
          </p:cNvPr>
          <p:cNvSpPr>
            <a:spLocks noGrp="1"/>
          </p:cNvSpPr>
          <p:nvPr>
            <p:ph type="sldNum" sz="quarter" idx="12"/>
          </p:nvPr>
        </p:nvSpPr>
        <p:spPr/>
        <p:txBody>
          <a:bodyPr/>
          <a:lstStyle/>
          <a:p>
            <a:fld id="{36B5EA5A-BC32-A742-B11B-8E7414D5B535}" type="slidenum">
              <a:rPr lang="en-US" smtClean="0"/>
              <a:pPr/>
              <a:t>11</a:t>
            </a:fld>
            <a:endParaRPr lang="en-US" dirty="0"/>
          </a:p>
        </p:txBody>
      </p:sp>
    </p:spTree>
    <p:extLst>
      <p:ext uri="{BB962C8B-B14F-4D97-AF65-F5344CB8AC3E}">
        <p14:creationId xmlns:p14="http://schemas.microsoft.com/office/powerpoint/2010/main" val="354628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3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70AB80-E1A3-008B-3B0D-011CA1BDD71C}"/>
              </a:ext>
            </a:extLst>
          </p:cNvPr>
          <p:cNvSpPr>
            <a:spLocks noGrp="1"/>
          </p:cNvSpPr>
          <p:nvPr>
            <p:ph idx="1"/>
          </p:nvPr>
        </p:nvSpPr>
        <p:spPr>
          <a:xfrm>
            <a:off x="407989" y="1327223"/>
            <a:ext cx="11376024" cy="4608512"/>
          </a:xfrm>
        </p:spPr>
        <p:txBody>
          <a:bodyPr/>
          <a:lstStyle/>
          <a:p>
            <a:pPr marL="514350" indent="-514350">
              <a:buFont typeface="+mj-lt"/>
              <a:buAutoNum type="arabicPeriod"/>
            </a:pPr>
            <a:r>
              <a:rPr lang="en-US" sz="2800" dirty="0">
                <a:solidFill>
                  <a:schemeClr val="tx1"/>
                </a:solidFill>
              </a:rPr>
              <a:t>How realistic are the luminosity extrapolations for the various projects? (8 min)</a:t>
            </a:r>
          </a:p>
          <a:p>
            <a:pPr marL="514350" indent="-514350">
              <a:buFont typeface="+mj-lt"/>
              <a:buAutoNum type="arabicPeriod"/>
            </a:pPr>
            <a:r>
              <a:rPr lang="en-US" sz="2800" dirty="0">
                <a:solidFill>
                  <a:schemeClr val="tx1"/>
                </a:solidFill>
                <a:effectLst/>
                <a:latin typeface="+mj-lt"/>
                <a:ea typeface="Times New Roman" panose="02020603050405020304" pitchFamily="18" charset="0"/>
                <a:cs typeface="Times New Roman" panose="02020603050405020304" pitchFamily="18" charset="0"/>
              </a:rPr>
              <a:t>How should we approach baselining project R&amp;D? (8 min)</a:t>
            </a:r>
          </a:p>
          <a:p>
            <a:pPr marL="514350" indent="-514350">
              <a:buFont typeface="+mj-lt"/>
              <a:buAutoNum type="arabicPeriod"/>
            </a:pPr>
            <a:r>
              <a:rPr lang="en-US" sz="2800" dirty="0">
                <a:solidFill>
                  <a:schemeClr val="tx1"/>
                </a:solidFill>
                <a:effectLst/>
                <a:ea typeface="Times New Roman" panose="02020603050405020304" pitchFamily="18" charset="0"/>
                <a:cs typeface="Times New Roman" panose="02020603050405020304" pitchFamily="18" charset="0"/>
              </a:rPr>
              <a:t>What scale of systems demonstrations and (test) facilities are needed to "validate" technology? (8 min)</a:t>
            </a:r>
          </a:p>
          <a:p>
            <a:pPr marL="514350" indent="-514350">
              <a:buFont typeface="+mj-lt"/>
              <a:buAutoNum type="arabicPeriod"/>
            </a:pPr>
            <a:r>
              <a:rPr lang="en-US" sz="2800" dirty="0">
                <a:solidFill>
                  <a:schemeClr val="tx1"/>
                </a:solidFill>
                <a:effectLst/>
                <a:ea typeface="Times New Roman" panose="02020603050405020304" pitchFamily="18" charset="0"/>
                <a:cs typeface="Times New Roman" panose="02020603050405020304" pitchFamily="18" charset="0"/>
              </a:rPr>
              <a:t>Looking forward, how do we balance the investment in accelerator R&amp;D for a 10 TeV </a:t>
            </a:r>
            <a:r>
              <a:rPr lang="en-US" sz="2800" dirty="0" err="1">
                <a:solidFill>
                  <a:schemeClr val="tx1"/>
                </a:solidFill>
                <a:effectLst/>
                <a:ea typeface="Times New Roman" panose="02020603050405020304" pitchFamily="18" charset="0"/>
                <a:cs typeface="Times New Roman" panose="02020603050405020304" pitchFamily="18" charset="0"/>
              </a:rPr>
              <a:t>pCM</a:t>
            </a:r>
            <a:r>
              <a:rPr lang="en-US" sz="2800" dirty="0">
                <a:solidFill>
                  <a:schemeClr val="tx1"/>
                </a:solidFill>
                <a:effectLst/>
                <a:ea typeface="Times New Roman" panose="02020603050405020304" pitchFamily="18" charset="0"/>
                <a:cs typeface="Times New Roman" panose="02020603050405020304" pitchFamily="18" charset="0"/>
              </a:rPr>
              <a:t> collider and beyond?  (8 min)</a:t>
            </a:r>
          </a:p>
          <a:p>
            <a:pPr marL="514350" indent="-514350">
              <a:buFont typeface="+mj-lt"/>
              <a:buAutoNum type="arabicPeriod"/>
            </a:pPr>
            <a:r>
              <a:rPr lang="en-US" sz="2800" dirty="0">
                <a:solidFill>
                  <a:schemeClr val="tx1"/>
                </a:solidFill>
              </a:rPr>
              <a:t>Open floor (10 min)</a:t>
            </a:r>
          </a:p>
          <a:p>
            <a:pPr marL="514350" indent="-514350">
              <a:buFont typeface="+mj-lt"/>
              <a:buAutoNum type="arabicPeriod"/>
            </a:pPr>
            <a:r>
              <a:rPr lang="en-US" sz="2800" dirty="0">
                <a:solidFill>
                  <a:schemeClr val="tx1"/>
                </a:solidFill>
              </a:rPr>
              <a:t>Bonus questions</a:t>
            </a:r>
          </a:p>
        </p:txBody>
      </p:sp>
      <p:sp>
        <p:nvSpPr>
          <p:cNvPr id="4" name="Title 3">
            <a:extLst>
              <a:ext uri="{FF2B5EF4-FFF2-40B4-BE49-F238E27FC236}">
                <a16:creationId xmlns:a16="http://schemas.microsoft.com/office/drawing/2014/main" id="{55605BEF-8146-5567-454D-F6F0067011FE}"/>
              </a:ext>
            </a:extLst>
          </p:cNvPr>
          <p:cNvSpPr>
            <a:spLocks noGrp="1"/>
          </p:cNvSpPr>
          <p:nvPr>
            <p:ph type="title"/>
          </p:nvPr>
        </p:nvSpPr>
        <p:spPr/>
        <p:txBody>
          <a:bodyPr/>
          <a:lstStyle/>
          <a:p>
            <a:r>
              <a:rPr lang="en-US" dirty="0"/>
              <a:t>Questions for Discussion</a:t>
            </a:r>
            <a:endParaRPr lang="en-GB" dirty="0"/>
          </a:p>
        </p:txBody>
      </p:sp>
      <p:sp>
        <p:nvSpPr>
          <p:cNvPr id="2" name="Date Placeholder 1">
            <a:extLst>
              <a:ext uri="{FF2B5EF4-FFF2-40B4-BE49-F238E27FC236}">
                <a16:creationId xmlns:a16="http://schemas.microsoft.com/office/drawing/2014/main" id="{D2B446F8-57D2-EDF4-D4DF-FC280D5237CD}"/>
              </a:ext>
            </a:extLst>
          </p:cNvPr>
          <p:cNvSpPr>
            <a:spLocks noGrp="1"/>
          </p:cNvSpPr>
          <p:nvPr>
            <p:ph type="dt" sz="half" idx="10"/>
          </p:nvPr>
        </p:nvSpPr>
        <p:spPr/>
        <p:txBody>
          <a:bodyPr/>
          <a:lstStyle/>
          <a:p>
            <a:r>
              <a:rPr lang="en-US"/>
              <a:t>24/06/2025</a:t>
            </a:r>
            <a:endParaRPr lang="en-US" dirty="0"/>
          </a:p>
        </p:txBody>
      </p:sp>
      <p:sp>
        <p:nvSpPr>
          <p:cNvPr id="3" name="Footer Placeholder 2">
            <a:extLst>
              <a:ext uri="{FF2B5EF4-FFF2-40B4-BE49-F238E27FC236}">
                <a16:creationId xmlns:a16="http://schemas.microsoft.com/office/drawing/2014/main" id="{06BA0A1F-4675-E8A5-2D1C-2DAE5B3D6E08}"/>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6" name="Slide Number Placeholder 5">
            <a:extLst>
              <a:ext uri="{FF2B5EF4-FFF2-40B4-BE49-F238E27FC236}">
                <a16:creationId xmlns:a16="http://schemas.microsoft.com/office/drawing/2014/main" id="{4D1E5BD3-E304-BD12-41B9-0ABAE1BCB432}"/>
              </a:ext>
            </a:extLst>
          </p:cNvPr>
          <p:cNvSpPr>
            <a:spLocks noGrp="1"/>
          </p:cNvSpPr>
          <p:nvPr>
            <p:ph type="sldNum" sz="quarter" idx="12"/>
          </p:nvPr>
        </p:nvSpPr>
        <p:spPr/>
        <p:txBody>
          <a:bodyPr/>
          <a:lstStyle/>
          <a:p>
            <a:fld id="{36B5EA5A-BC32-A742-B11B-8E7414D5B535}" type="slidenum">
              <a:rPr lang="en-US" smtClean="0"/>
              <a:pPr/>
              <a:t>2</a:t>
            </a:fld>
            <a:endParaRPr lang="en-US" dirty="0"/>
          </a:p>
        </p:txBody>
      </p:sp>
    </p:spTree>
    <p:extLst>
      <p:ext uri="{BB962C8B-B14F-4D97-AF65-F5344CB8AC3E}">
        <p14:creationId xmlns:p14="http://schemas.microsoft.com/office/powerpoint/2010/main" val="315317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F6450-CF38-F356-992F-3E55D147DFA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1E157D-9066-F05A-12CA-1B7A41FE8186}"/>
              </a:ext>
            </a:extLst>
          </p:cNvPr>
          <p:cNvSpPr>
            <a:spLocks noGrp="1"/>
          </p:cNvSpPr>
          <p:nvPr>
            <p:ph idx="1"/>
          </p:nvPr>
        </p:nvSpPr>
        <p:spPr>
          <a:xfrm>
            <a:off x="407989" y="1235068"/>
            <a:ext cx="11376024" cy="4608512"/>
          </a:xfrm>
        </p:spPr>
        <p:txBody>
          <a:bodyPr/>
          <a:lstStyle/>
          <a:p>
            <a:pPr marL="342900" indent="-342900">
              <a:lnSpc>
                <a:spcPct val="110000"/>
              </a:lnSpc>
              <a:buFont typeface="Arial" panose="020B0604020202020204" pitchFamily="34" charset="0"/>
              <a:buChar char="•"/>
            </a:pPr>
            <a:r>
              <a:rPr lang="en-US" sz="2800" b="0" dirty="0">
                <a:solidFill>
                  <a:schemeClr val="tx1"/>
                </a:solidFill>
                <a:effectLst/>
                <a:latin typeface="+mj-lt"/>
                <a:ea typeface="Times New Roman" panose="02020603050405020304" pitchFamily="18" charset="0"/>
                <a:cs typeface="Times New Roman" panose="02020603050405020304" pitchFamily="18" charset="0"/>
              </a:rPr>
              <a:t>The goal of this discussion is to exchange ideas and concerns between experimentalists, theorists, and the accelerator folks</a:t>
            </a:r>
            <a:endParaRPr lang="en-US" sz="2800" b="0" dirty="0">
              <a:solidFill>
                <a:schemeClr val="tx1"/>
              </a:solidFill>
              <a:latin typeface="+mj-lt"/>
            </a:endParaRPr>
          </a:p>
          <a:p>
            <a:pPr marL="342900" indent="-342900">
              <a:lnSpc>
                <a:spcPct val="110000"/>
              </a:lnSpc>
              <a:buFont typeface="Arial" panose="020B0604020202020204" pitchFamily="34" charset="0"/>
              <a:buChar char="•"/>
            </a:pPr>
            <a:r>
              <a:rPr lang="en-US" sz="2800" b="0" dirty="0">
                <a:solidFill>
                  <a:schemeClr val="tx1"/>
                </a:solidFill>
                <a:effectLst/>
                <a:ea typeface="Times New Roman" panose="02020603050405020304" pitchFamily="18" charset="0"/>
                <a:cs typeface="Times New Roman" panose="02020603050405020304" pitchFamily="18" charset="0"/>
              </a:rPr>
              <a:t>The overall European strategy is beyond this discussion’s purview </a:t>
            </a:r>
          </a:p>
          <a:p>
            <a:pPr marL="342900" indent="-342900">
              <a:lnSpc>
                <a:spcPct val="110000"/>
              </a:lnSpc>
              <a:buFont typeface="Arial" panose="020B0604020202020204" pitchFamily="34" charset="0"/>
              <a:buChar char="•"/>
            </a:pPr>
            <a:r>
              <a:rPr lang="en-US" sz="2800" b="0" dirty="0">
                <a:solidFill>
                  <a:schemeClr val="tx1"/>
                </a:solidFill>
                <a:effectLst/>
                <a:ea typeface="Times New Roman" panose="02020603050405020304" pitchFamily="18" charset="0"/>
                <a:cs typeface="Times New Roman" panose="02020603050405020304" pitchFamily="18" charset="0"/>
              </a:rPr>
              <a:t>Lets avoid discussion of </a:t>
            </a:r>
            <a:r>
              <a:rPr lang="en-US" sz="2800" b="0" i="1" dirty="0">
                <a:solidFill>
                  <a:schemeClr val="tx1"/>
                </a:solidFill>
                <a:effectLst/>
                <a:ea typeface="Times New Roman" panose="02020603050405020304" pitchFamily="18" charset="0"/>
                <a:cs typeface="Times New Roman" panose="02020603050405020304" pitchFamily="18" charset="0"/>
              </a:rPr>
              <a:t>detailed</a:t>
            </a:r>
            <a:r>
              <a:rPr lang="en-US" sz="2800" b="0" dirty="0">
                <a:solidFill>
                  <a:schemeClr val="tx1"/>
                </a:solidFill>
                <a:effectLst/>
                <a:ea typeface="Times New Roman" panose="02020603050405020304" pitchFamily="18" charset="0"/>
                <a:cs typeface="Times New Roman" panose="02020603050405020304" pitchFamily="18" charset="0"/>
              </a:rPr>
              <a:t> project parameters or costs but we should discuss R&amp;D and project risk.  If the discussion gets too detailed, I will redirect it.</a:t>
            </a:r>
          </a:p>
          <a:p>
            <a:pPr marL="342900" indent="-342900">
              <a:lnSpc>
                <a:spcPct val="110000"/>
              </a:lnSpc>
              <a:buFont typeface="Arial" panose="020B0604020202020204" pitchFamily="34" charset="0"/>
              <a:buChar char="•"/>
            </a:pPr>
            <a:r>
              <a:rPr lang="en-US" sz="2800" dirty="0">
                <a:solidFill>
                  <a:schemeClr val="tx1"/>
                </a:solidFill>
                <a:effectLst/>
                <a:ea typeface="Times New Roman" panose="02020603050405020304" pitchFamily="18" charset="0"/>
                <a:cs typeface="Times New Roman" panose="02020603050405020304" pitchFamily="18" charset="0"/>
              </a:rPr>
              <a:t>Please remain respectful at all times!  Although we may prioritize different paths, our goals are similar, namely a vibrant physics program at CERN in the post-LHC era</a:t>
            </a:r>
          </a:p>
        </p:txBody>
      </p:sp>
      <p:sp>
        <p:nvSpPr>
          <p:cNvPr id="4" name="Title 3">
            <a:extLst>
              <a:ext uri="{FF2B5EF4-FFF2-40B4-BE49-F238E27FC236}">
                <a16:creationId xmlns:a16="http://schemas.microsoft.com/office/drawing/2014/main" id="{ACA73008-11FB-818F-0E83-CF7FA50A2EDA}"/>
              </a:ext>
            </a:extLst>
          </p:cNvPr>
          <p:cNvSpPr>
            <a:spLocks noGrp="1"/>
          </p:cNvSpPr>
          <p:nvPr>
            <p:ph type="title"/>
          </p:nvPr>
        </p:nvSpPr>
        <p:spPr/>
        <p:txBody>
          <a:bodyPr/>
          <a:lstStyle/>
          <a:p>
            <a:r>
              <a:rPr lang="en-US" dirty="0"/>
              <a:t>Guidelines</a:t>
            </a:r>
            <a:endParaRPr lang="en-GB" dirty="0"/>
          </a:p>
        </p:txBody>
      </p:sp>
      <p:sp>
        <p:nvSpPr>
          <p:cNvPr id="2" name="Date Placeholder 1">
            <a:extLst>
              <a:ext uri="{FF2B5EF4-FFF2-40B4-BE49-F238E27FC236}">
                <a16:creationId xmlns:a16="http://schemas.microsoft.com/office/drawing/2014/main" id="{163405D9-0455-5303-0413-81D7D0675A45}"/>
              </a:ext>
            </a:extLst>
          </p:cNvPr>
          <p:cNvSpPr>
            <a:spLocks noGrp="1"/>
          </p:cNvSpPr>
          <p:nvPr>
            <p:ph type="dt" sz="half" idx="10"/>
          </p:nvPr>
        </p:nvSpPr>
        <p:spPr/>
        <p:txBody>
          <a:bodyPr/>
          <a:lstStyle/>
          <a:p>
            <a:r>
              <a:rPr lang="en-US"/>
              <a:t>24/06/2025</a:t>
            </a:r>
            <a:endParaRPr lang="en-US" dirty="0"/>
          </a:p>
        </p:txBody>
      </p:sp>
      <p:sp>
        <p:nvSpPr>
          <p:cNvPr id="3" name="Footer Placeholder 2">
            <a:extLst>
              <a:ext uri="{FF2B5EF4-FFF2-40B4-BE49-F238E27FC236}">
                <a16:creationId xmlns:a16="http://schemas.microsoft.com/office/drawing/2014/main" id="{C30000FD-FAF9-4582-715D-35E2911A30B6}"/>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6" name="Slide Number Placeholder 5">
            <a:extLst>
              <a:ext uri="{FF2B5EF4-FFF2-40B4-BE49-F238E27FC236}">
                <a16:creationId xmlns:a16="http://schemas.microsoft.com/office/drawing/2014/main" id="{7F03C56B-C252-540B-4837-0C5B4B794EF0}"/>
              </a:ext>
            </a:extLst>
          </p:cNvPr>
          <p:cNvSpPr>
            <a:spLocks noGrp="1"/>
          </p:cNvSpPr>
          <p:nvPr>
            <p:ph type="sldNum" sz="quarter" idx="12"/>
          </p:nvPr>
        </p:nvSpPr>
        <p:spPr/>
        <p:txBody>
          <a:bodyPr/>
          <a:lstStyle/>
          <a:p>
            <a:fld id="{36B5EA5A-BC32-A742-B11B-8E7414D5B535}" type="slidenum">
              <a:rPr lang="en-US" smtClean="0"/>
              <a:pPr/>
              <a:t>3</a:t>
            </a:fld>
            <a:endParaRPr lang="en-US" dirty="0"/>
          </a:p>
        </p:txBody>
      </p:sp>
    </p:spTree>
    <p:extLst>
      <p:ext uri="{BB962C8B-B14F-4D97-AF65-F5344CB8AC3E}">
        <p14:creationId xmlns:p14="http://schemas.microsoft.com/office/powerpoint/2010/main" val="106920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A8840-7EC1-9AE7-A795-FB3F3D5C263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D2A523A-5E9F-66D0-9D34-6C3AD35B9843}"/>
              </a:ext>
            </a:extLst>
          </p:cNvPr>
          <p:cNvSpPr>
            <a:spLocks noGrp="1"/>
          </p:cNvSpPr>
          <p:nvPr>
            <p:ph idx="1"/>
          </p:nvPr>
        </p:nvSpPr>
        <p:spPr>
          <a:xfrm>
            <a:off x="407989" y="1592263"/>
            <a:ext cx="11558724" cy="4608512"/>
          </a:xfrm>
        </p:spPr>
        <p:txBody>
          <a:bodyPr/>
          <a:lstStyle/>
          <a:p>
            <a:pPr marL="342900" indent="-342900">
              <a:buFont typeface="Arial" panose="020B0604020202020204" pitchFamily="34" charset="0"/>
              <a:buChar char="•"/>
            </a:pPr>
            <a:r>
              <a:rPr lang="en-US" sz="2800" dirty="0">
                <a:solidFill>
                  <a:schemeClr val="tx1"/>
                </a:solidFill>
              </a:rPr>
              <a:t>How realistic are the luminosity extrapolations for the various projects?</a:t>
            </a:r>
          </a:p>
          <a:p>
            <a:pPr marL="666900" lvl="1" indent="-342900">
              <a:buFont typeface="Arial" panose="020B0604020202020204" pitchFamily="34" charset="0"/>
              <a:buChar char="•"/>
            </a:pPr>
            <a:r>
              <a:rPr lang="en-US" sz="2500" dirty="0">
                <a:solidFill>
                  <a:schemeClr val="tx1"/>
                </a:solidFill>
              </a:rPr>
              <a:t>We heard from the projects this morning and then a summary of the luminosity challenges from Gianluigi this afternoon.</a:t>
            </a:r>
          </a:p>
          <a:p>
            <a:pPr marL="666900" lvl="1" indent="-342900">
              <a:buFont typeface="Arial" panose="020B0604020202020204" pitchFamily="34" charset="0"/>
              <a:buChar char="•"/>
            </a:pPr>
            <a:r>
              <a:rPr lang="en-US" sz="2500" dirty="0">
                <a:solidFill>
                  <a:schemeClr val="tx1"/>
                </a:solidFill>
              </a:rPr>
              <a:t>We have experience with many colliding beam storage rings, experience with one linear collider, and no muon colliders.  That said, in all cases designs are pushing beyond the SOA so does this matter?</a:t>
            </a:r>
          </a:p>
          <a:p>
            <a:pPr marL="666900" lvl="1" indent="-342900">
              <a:buFont typeface="Arial" panose="020B0604020202020204" pitchFamily="34" charset="0"/>
              <a:buChar char="•"/>
            </a:pPr>
            <a:r>
              <a:rPr lang="en-US" sz="2500" dirty="0">
                <a:solidFill>
                  <a:schemeClr val="tx1"/>
                </a:solidFill>
              </a:rPr>
              <a:t>Physics models and benchmarked simulations have greatly increased fidelity.  Reasonable full Start-2-End simulations have been developed for ILC and CLIC, are being developed for FCC-ee, and will be developed for MC and LCF.  How much can we rely on simulations for luminosity extrapolations?</a:t>
            </a:r>
          </a:p>
        </p:txBody>
      </p:sp>
      <p:sp>
        <p:nvSpPr>
          <p:cNvPr id="4" name="Title 3">
            <a:extLst>
              <a:ext uri="{FF2B5EF4-FFF2-40B4-BE49-F238E27FC236}">
                <a16:creationId xmlns:a16="http://schemas.microsoft.com/office/drawing/2014/main" id="{B0B4E575-D1DF-D33F-4C93-5BDEA3B47A48}"/>
              </a:ext>
            </a:extLst>
          </p:cNvPr>
          <p:cNvSpPr>
            <a:spLocks noGrp="1"/>
          </p:cNvSpPr>
          <p:nvPr>
            <p:ph type="title"/>
          </p:nvPr>
        </p:nvSpPr>
        <p:spPr/>
        <p:txBody>
          <a:bodyPr/>
          <a:lstStyle/>
          <a:p>
            <a:r>
              <a:rPr lang="en-US" dirty="0"/>
              <a:t>Question 1</a:t>
            </a:r>
            <a:endParaRPr lang="en-GB" dirty="0"/>
          </a:p>
        </p:txBody>
      </p:sp>
      <p:sp>
        <p:nvSpPr>
          <p:cNvPr id="2" name="Date Placeholder 1">
            <a:extLst>
              <a:ext uri="{FF2B5EF4-FFF2-40B4-BE49-F238E27FC236}">
                <a16:creationId xmlns:a16="http://schemas.microsoft.com/office/drawing/2014/main" id="{EE8EF385-B6BB-A4CD-0BF2-E1B4F4A61670}"/>
              </a:ext>
            </a:extLst>
          </p:cNvPr>
          <p:cNvSpPr>
            <a:spLocks noGrp="1"/>
          </p:cNvSpPr>
          <p:nvPr>
            <p:ph type="dt" sz="half" idx="10"/>
          </p:nvPr>
        </p:nvSpPr>
        <p:spPr/>
        <p:txBody>
          <a:bodyPr/>
          <a:lstStyle/>
          <a:p>
            <a:r>
              <a:rPr lang="en-US"/>
              <a:t>24/06/2025</a:t>
            </a:r>
            <a:endParaRPr lang="en-US" dirty="0"/>
          </a:p>
        </p:txBody>
      </p:sp>
      <p:sp>
        <p:nvSpPr>
          <p:cNvPr id="3" name="Footer Placeholder 2">
            <a:extLst>
              <a:ext uri="{FF2B5EF4-FFF2-40B4-BE49-F238E27FC236}">
                <a16:creationId xmlns:a16="http://schemas.microsoft.com/office/drawing/2014/main" id="{F9748164-40FE-0F84-9A3D-1BD104B527FA}"/>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6" name="Slide Number Placeholder 5">
            <a:extLst>
              <a:ext uri="{FF2B5EF4-FFF2-40B4-BE49-F238E27FC236}">
                <a16:creationId xmlns:a16="http://schemas.microsoft.com/office/drawing/2014/main" id="{C534D9C8-E828-2BE5-D529-1F1DFDFC606A}"/>
              </a:ext>
            </a:extLst>
          </p:cNvPr>
          <p:cNvSpPr>
            <a:spLocks noGrp="1"/>
          </p:cNvSpPr>
          <p:nvPr>
            <p:ph type="sldNum" sz="quarter" idx="12"/>
          </p:nvPr>
        </p:nvSpPr>
        <p:spPr/>
        <p:txBody>
          <a:bodyPr/>
          <a:lstStyle/>
          <a:p>
            <a:fld id="{36B5EA5A-BC32-A742-B11B-8E7414D5B535}" type="slidenum">
              <a:rPr lang="en-US" smtClean="0"/>
              <a:pPr/>
              <a:t>4</a:t>
            </a:fld>
            <a:endParaRPr lang="en-US" dirty="0"/>
          </a:p>
        </p:txBody>
      </p:sp>
    </p:spTree>
    <p:extLst>
      <p:ext uri="{BB962C8B-B14F-4D97-AF65-F5344CB8AC3E}">
        <p14:creationId xmlns:p14="http://schemas.microsoft.com/office/powerpoint/2010/main" val="400863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845F1-741C-253F-B1DA-F73A7317EF6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181279-0461-5117-6956-4BC79602664F}"/>
              </a:ext>
            </a:extLst>
          </p:cNvPr>
          <p:cNvSpPr>
            <a:spLocks noGrp="1"/>
          </p:cNvSpPr>
          <p:nvPr>
            <p:ph idx="1"/>
          </p:nvPr>
        </p:nvSpPr>
        <p:spPr>
          <a:xfrm>
            <a:off x="407989" y="1419987"/>
            <a:ext cx="11376024" cy="4608512"/>
          </a:xfrm>
        </p:spPr>
        <p:txBody>
          <a:bodyPr/>
          <a:lstStyle/>
          <a:p>
            <a:pPr marL="342900" indent="-342900">
              <a:buFont typeface="Arial" panose="020B0604020202020204" pitchFamily="34" charset="0"/>
              <a:buChar char="•"/>
            </a:pPr>
            <a:r>
              <a:rPr lang="en-US" sz="2800" dirty="0">
                <a:solidFill>
                  <a:schemeClr val="tx1"/>
                </a:solidFill>
              </a:rPr>
              <a:t>How do we give confidence in these luminosity calculations to the community?</a:t>
            </a:r>
          </a:p>
          <a:p>
            <a:pPr marL="666900" lvl="1" indent="-342900">
              <a:buFont typeface="Arial" panose="020B0604020202020204" pitchFamily="34" charset="0"/>
              <a:buChar char="•"/>
            </a:pPr>
            <a:r>
              <a:rPr lang="en-US" sz="2300" dirty="0">
                <a:solidFill>
                  <a:schemeClr val="tx1"/>
                </a:solidFill>
              </a:rPr>
              <a:t>Understanding the performance parameters and the risks from the different projects is critical to make informed decisions but difficult to do!</a:t>
            </a:r>
          </a:p>
          <a:p>
            <a:pPr marL="666900" lvl="1" indent="-342900">
              <a:buFont typeface="Arial" panose="020B0604020202020204" pitchFamily="34" charset="0"/>
              <a:buChar char="•"/>
            </a:pPr>
            <a:r>
              <a:rPr lang="en-US" sz="2300" dirty="0">
                <a:solidFill>
                  <a:schemeClr val="tx1"/>
                </a:solidFill>
              </a:rPr>
              <a:t>Internal reviews and backing of laboratories with successful track records provide some reference</a:t>
            </a:r>
          </a:p>
          <a:p>
            <a:pPr marL="666900" lvl="1" indent="-342900">
              <a:buFont typeface="Arial" panose="020B0604020202020204" pitchFamily="34" charset="0"/>
              <a:buChar char="•"/>
            </a:pPr>
            <a:r>
              <a:rPr lang="en-US" sz="2300" dirty="0">
                <a:solidFill>
                  <a:schemeClr val="tx1"/>
                </a:solidFill>
              </a:rPr>
              <a:t>Expert reviews (especially if the summaries are made public) can provide another reference</a:t>
            </a:r>
          </a:p>
          <a:p>
            <a:pPr marL="666900" lvl="1" indent="-342900">
              <a:buFont typeface="Arial" panose="020B0604020202020204" pitchFamily="34" charset="0"/>
              <a:buChar char="•"/>
            </a:pPr>
            <a:r>
              <a:rPr lang="en-US" sz="2300" dirty="0">
                <a:solidFill>
                  <a:schemeClr val="tx1"/>
                </a:solidFill>
              </a:rPr>
              <a:t>Operating accelerators and test facilities also provide some reference but frequently require some interpretation</a:t>
            </a:r>
          </a:p>
          <a:p>
            <a:pPr marL="666900" lvl="1" indent="-342900">
              <a:buFont typeface="Arial" panose="020B0604020202020204" pitchFamily="34" charset="0"/>
              <a:buChar char="•"/>
            </a:pPr>
            <a:r>
              <a:rPr lang="en-US" sz="2300" dirty="0">
                <a:solidFill>
                  <a:schemeClr val="tx1"/>
                </a:solidFill>
              </a:rPr>
              <a:t>How do we balance project management, community needs, and technical progress?</a:t>
            </a:r>
          </a:p>
        </p:txBody>
      </p:sp>
      <p:sp>
        <p:nvSpPr>
          <p:cNvPr id="4" name="Title 3">
            <a:extLst>
              <a:ext uri="{FF2B5EF4-FFF2-40B4-BE49-F238E27FC236}">
                <a16:creationId xmlns:a16="http://schemas.microsoft.com/office/drawing/2014/main" id="{51D99EAE-6C68-5E3F-672C-E76E02318DDE}"/>
              </a:ext>
            </a:extLst>
          </p:cNvPr>
          <p:cNvSpPr>
            <a:spLocks noGrp="1"/>
          </p:cNvSpPr>
          <p:nvPr>
            <p:ph type="title"/>
          </p:nvPr>
        </p:nvSpPr>
        <p:spPr/>
        <p:txBody>
          <a:bodyPr/>
          <a:lstStyle/>
          <a:p>
            <a:r>
              <a:rPr lang="en-US" dirty="0"/>
              <a:t>Question 1a</a:t>
            </a:r>
            <a:endParaRPr lang="en-GB" dirty="0"/>
          </a:p>
        </p:txBody>
      </p:sp>
      <p:sp>
        <p:nvSpPr>
          <p:cNvPr id="2" name="Date Placeholder 1">
            <a:extLst>
              <a:ext uri="{FF2B5EF4-FFF2-40B4-BE49-F238E27FC236}">
                <a16:creationId xmlns:a16="http://schemas.microsoft.com/office/drawing/2014/main" id="{EB8F8145-A44F-76A6-78F6-584FBC18B9A0}"/>
              </a:ext>
            </a:extLst>
          </p:cNvPr>
          <p:cNvSpPr>
            <a:spLocks noGrp="1"/>
          </p:cNvSpPr>
          <p:nvPr>
            <p:ph type="dt" sz="half" idx="10"/>
          </p:nvPr>
        </p:nvSpPr>
        <p:spPr/>
        <p:txBody>
          <a:bodyPr/>
          <a:lstStyle/>
          <a:p>
            <a:r>
              <a:rPr lang="en-US"/>
              <a:t>24/06/2025</a:t>
            </a:r>
            <a:endParaRPr lang="en-US" dirty="0"/>
          </a:p>
        </p:txBody>
      </p:sp>
      <p:sp>
        <p:nvSpPr>
          <p:cNvPr id="3" name="Footer Placeholder 2">
            <a:extLst>
              <a:ext uri="{FF2B5EF4-FFF2-40B4-BE49-F238E27FC236}">
                <a16:creationId xmlns:a16="http://schemas.microsoft.com/office/drawing/2014/main" id="{B490FC4D-36FD-8E50-D27D-59D75F63A04F}"/>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6" name="Slide Number Placeholder 5">
            <a:extLst>
              <a:ext uri="{FF2B5EF4-FFF2-40B4-BE49-F238E27FC236}">
                <a16:creationId xmlns:a16="http://schemas.microsoft.com/office/drawing/2014/main" id="{4824A10D-198E-A503-D912-26CAA9B7D0DF}"/>
              </a:ext>
            </a:extLst>
          </p:cNvPr>
          <p:cNvSpPr>
            <a:spLocks noGrp="1"/>
          </p:cNvSpPr>
          <p:nvPr>
            <p:ph type="sldNum" sz="quarter" idx="12"/>
          </p:nvPr>
        </p:nvSpPr>
        <p:spPr/>
        <p:txBody>
          <a:bodyPr/>
          <a:lstStyle/>
          <a:p>
            <a:fld id="{36B5EA5A-BC32-A742-B11B-8E7414D5B535}" type="slidenum">
              <a:rPr lang="en-US" smtClean="0"/>
              <a:pPr/>
              <a:t>5</a:t>
            </a:fld>
            <a:endParaRPr lang="en-US" dirty="0"/>
          </a:p>
        </p:txBody>
      </p:sp>
    </p:spTree>
    <p:extLst>
      <p:ext uri="{BB962C8B-B14F-4D97-AF65-F5344CB8AC3E}">
        <p14:creationId xmlns:p14="http://schemas.microsoft.com/office/powerpoint/2010/main" val="384155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0BE1B-8CD3-D314-32E7-3E76E0D3377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70B41C-A34D-82E6-FEBD-BEA41D4D2876}"/>
              </a:ext>
            </a:extLst>
          </p:cNvPr>
          <p:cNvSpPr>
            <a:spLocks noGrp="1"/>
          </p:cNvSpPr>
          <p:nvPr>
            <p:ph idx="1"/>
          </p:nvPr>
        </p:nvSpPr>
        <p:spPr/>
        <p:txBody>
          <a:bodyPr/>
          <a:lstStyle/>
          <a:p>
            <a:pPr marL="457200" marR="0" indent="-457200">
              <a:buFont typeface="Arial" panose="020B0604020202020204" pitchFamily="34" charset="0"/>
              <a:buChar char="•"/>
            </a:pPr>
            <a:r>
              <a:rPr lang="en-US" sz="2800" dirty="0">
                <a:solidFill>
                  <a:schemeClr val="tx1"/>
                </a:solidFill>
                <a:effectLst/>
                <a:latin typeface="+mj-lt"/>
                <a:ea typeface="Times New Roman" panose="02020603050405020304" pitchFamily="18" charset="0"/>
                <a:cs typeface="Times New Roman" panose="02020603050405020304" pitchFamily="18" charset="0"/>
              </a:rPr>
              <a:t>How should we approach baselining project R&amp;D?</a:t>
            </a:r>
          </a:p>
          <a:p>
            <a:pPr marL="781200" lvl="1" indent="-457200">
              <a:buFont typeface="Arial" panose="020B0604020202020204" pitchFamily="34" charset="0"/>
              <a:buChar char="•"/>
            </a:pPr>
            <a:r>
              <a:rPr lang="en-US" sz="2500" b="0" dirty="0">
                <a:solidFill>
                  <a:schemeClr val="tx1"/>
                </a:solidFill>
                <a:effectLst/>
                <a:latin typeface="+mj-lt"/>
                <a:ea typeface="Aptos" panose="020B0004020202020204" pitchFamily="34" charset="0"/>
                <a:cs typeface="Times New Roman" panose="02020603050405020304" pitchFamily="18" charset="0"/>
              </a:rPr>
              <a:t>In the past, designs have been based on "reasonable" extrapolations of the existing technology</a:t>
            </a:r>
          </a:p>
          <a:p>
            <a:pPr marL="1105200" lvl="2" indent="-457200"/>
            <a:r>
              <a:rPr lang="en-US" sz="2400" dirty="0">
                <a:solidFill>
                  <a:schemeClr val="tx1"/>
                </a:solidFill>
                <a:latin typeface="+mj-lt"/>
                <a:ea typeface="Aptos" panose="020B0004020202020204" pitchFamily="34" charset="0"/>
                <a:cs typeface="Times New Roman" panose="02020603050405020304" pitchFamily="18" charset="0"/>
              </a:rPr>
              <a:t>For example,</a:t>
            </a:r>
            <a:r>
              <a:rPr lang="en-US" sz="2400" b="0" dirty="0">
                <a:solidFill>
                  <a:schemeClr val="tx1"/>
                </a:solidFill>
                <a:effectLst/>
                <a:latin typeface="+mj-lt"/>
                <a:ea typeface="Aptos" panose="020B0004020202020204" pitchFamily="34" charset="0"/>
                <a:cs typeface="Times New Roman" panose="02020603050405020304" pitchFamily="18" charset="0"/>
              </a:rPr>
              <a:t> the LHC dipole design was 'frozen' 5 years after project approval and the LCLS-II SRF Q0 was not achieved until after the production of the 1st few CM a few years after the project start.  </a:t>
            </a:r>
          </a:p>
          <a:p>
            <a:pPr marL="781200" lvl="1" indent="-457200">
              <a:buFont typeface="Arial" panose="020B0604020202020204" pitchFamily="34" charset="0"/>
              <a:buChar char="•"/>
            </a:pPr>
            <a:r>
              <a:rPr lang="en-US" sz="2500" b="0" dirty="0">
                <a:solidFill>
                  <a:schemeClr val="tx1"/>
                </a:solidFill>
                <a:effectLst/>
                <a:latin typeface="+mj-lt"/>
                <a:ea typeface="Aptos" panose="020B0004020202020204" pitchFamily="34" charset="0"/>
                <a:cs typeface="Times New Roman" panose="02020603050405020304" pitchFamily="18" charset="0"/>
              </a:rPr>
              <a:t>Not driving reasonable technological improvements may lead to increased costs and reduce interest in the project from the community and more broadly across society.  However, this approach may be more challenging in a more risk-adverse current climate.  </a:t>
            </a:r>
            <a:endParaRPr lang="en-US" sz="2500" b="0" dirty="0">
              <a:solidFill>
                <a:schemeClr val="tx1"/>
              </a:solidFill>
              <a:latin typeface="+mj-lt"/>
            </a:endParaRPr>
          </a:p>
        </p:txBody>
      </p:sp>
      <p:sp>
        <p:nvSpPr>
          <p:cNvPr id="4" name="Title 3">
            <a:extLst>
              <a:ext uri="{FF2B5EF4-FFF2-40B4-BE49-F238E27FC236}">
                <a16:creationId xmlns:a16="http://schemas.microsoft.com/office/drawing/2014/main" id="{A023BAE7-C2C3-102E-B9DA-58461FCCF98D}"/>
              </a:ext>
            </a:extLst>
          </p:cNvPr>
          <p:cNvSpPr>
            <a:spLocks noGrp="1"/>
          </p:cNvSpPr>
          <p:nvPr>
            <p:ph type="title"/>
          </p:nvPr>
        </p:nvSpPr>
        <p:spPr/>
        <p:txBody>
          <a:bodyPr/>
          <a:lstStyle/>
          <a:p>
            <a:r>
              <a:rPr lang="en-US" dirty="0"/>
              <a:t>Question 2</a:t>
            </a:r>
            <a:endParaRPr lang="en-GB" dirty="0"/>
          </a:p>
        </p:txBody>
      </p:sp>
      <p:sp>
        <p:nvSpPr>
          <p:cNvPr id="2" name="Date Placeholder 1">
            <a:extLst>
              <a:ext uri="{FF2B5EF4-FFF2-40B4-BE49-F238E27FC236}">
                <a16:creationId xmlns:a16="http://schemas.microsoft.com/office/drawing/2014/main" id="{9B78AFF8-02AE-3363-3361-447939009852}"/>
              </a:ext>
            </a:extLst>
          </p:cNvPr>
          <p:cNvSpPr>
            <a:spLocks noGrp="1"/>
          </p:cNvSpPr>
          <p:nvPr>
            <p:ph type="dt" sz="half" idx="10"/>
          </p:nvPr>
        </p:nvSpPr>
        <p:spPr/>
        <p:txBody>
          <a:bodyPr/>
          <a:lstStyle/>
          <a:p>
            <a:r>
              <a:rPr lang="en-US"/>
              <a:t>24/06/2025</a:t>
            </a:r>
            <a:endParaRPr lang="en-US" dirty="0"/>
          </a:p>
        </p:txBody>
      </p:sp>
      <p:sp>
        <p:nvSpPr>
          <p:cNvPr id="3" name="Footer Placeholder 2">
            <a:extLst>
              <a:ext uri="{FF2B5EF4-FFF2-40B4-BE49-F238E27FC236}">
                <a16:creationId xmlns:a16="http://schemas.microsoft.com/office/drawing/2014/main" id="{FE8046CD-6593-2265-D1FB-EEF459D63CE3}"/>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6" name="Slide Number Placeholder 5">
            <a:extLst>
              <a:ext uri="{FF2B5EF4-FFF2-40B4-BE49-F238E27FC236}">
                <a16:creationId xmlns:a16="http://schemas.microsoft.com/office/drawing/2014/main" id="{97E17EFF-0B1F-F977-0209-4F8B0B0B5338}"/>
              </a:ext>
            </a:extLst>
          </p:cNvPr>
          <p:cNvSpPr>
            <a:spLocks noGrp="1"/>
          </p:cNvSpPr>
          <p:nvPr>
            <p:ph type="sldNum" sz="quarter" idx="12"/>
          </p:nvPr>
        </p:nvSpPr>
        <p:spPr/>
        <p:txBody>
          <a:bodyPr/>
          <a:lstStyle/>
          <a:p>
            <a:fld id="{36B5EA5A-BC32-A742-B11B-8E7414D5B535}" type="slidenum">
              <a:rPr lang="en-US" smtClean="0"/>
              <a:pPr/>
              <a:t>6</a:t>
            </a:fld>
            <a:endParaRPr lang="en-US" dirty="0"/>
          </a:p>
        </p:txBody>
      </p:sp>
    </p:spTree>
    <p:extLst>
      <p:ext uri="{BB962C8B-B14F-4D97-AF65-F5344CB8AC3E}">
        <p14:creationId xmlns:p14="http://schemas.microsoft.com/office/powerpoint/2010/main" val="390221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28FC-6207-3FB0-334A-76B84A22ED4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079C94-4ADD-FA76-3517-5D0D0C3583E3}"/>
              </a:ext>
            </a:extLst>
          </p:cNvPr>
          <p:cNvSpPr>
            <a:spLocks noGrp="1"/>
          </p:cNvSpPr>
          <p:nvPr>
            <p:ph idx="1"/>
          </p:nvPr>
        </p:nvSpPr>
        <p:spPr>
          <a:xfrm>
            <a:off x="407989" y="1274215"/>
            <a:ext cx="11376024" cy="4608512"/>
          </a:xfrm>
        </p:spPr>
        <p:txBody>
          <a:bodyPr/>
          <a:lstStyle/>
          <a:p>
            <a:pPr marL="457200" marR="0" indent="-457200">
              <a:buFont typeface="Arial" panose="020B0604020202020204" pitchFamily="34" charset="0"/>
              <a:buChar char="•"/>
            </a:pPr>
            <a:r>
              <a:rPr lang="en-US" sz="2800" dirty="0">
                <a:solidFill>
                  <a:schemeClr val="tx1"/>
                </a:solidFill>
                <a:effectLst/>
                <a:ea typeface="Times New Roman" panose="02020603050405020304" pitchFamily="18" charset="0"/>
                <a:cs typeface="Times New Roman" panose="02020603050405020304" pitchFamily="18" charset="0"/>
              </a:rPr>
              <a:t>What scale of systems demonstrations and (test) facilities are needed to "validate" technology?</a:t>
            </a:r>
          </a:p>
          <a:p>
            <a:pPr marL="781200" lvl="1" indent="-457200">
              <a:buFont typeface="Arial" panose="020B0604020202020204" pitchFamily="34" charset="0"/>
              <a:buChar char="•"/>
            </a:pPr>
            <a:r>
              <a:rPr lang="en-US" sz="2500" b="0" dirty="0">
                <a:solidFill>
                  <a:schemeClr val="tx1"/>
                </a:solidFill>
                <a:effectLst/>
                <a:ea typeface="Aptos" panose="020B0004020202020204" pitchFamily="34" charset="0"/>
                <a:cs typeface="Times New Roman" panose="02020603050405020304" pitchFamily="18" charset="0"/>
              </a:rPr>
              <a:t>There are many levels of validation, including full component prototyping before series production, that will happen after approval.  </a:t>
            </a:r>
          </a:p>
          <a:p>
            <a:pPr marL="781200" lvl="1" indent="-457200">
              <a:buFont typeface="Arial" panose="020B0604020202020204" pitchFamily="34" charset="0"/>
              <a:buChar char="•"/>
            </a:pPr>
            <a:r>
              <a:rPr lang="en-US" sz="2500" b="0" dirty="0">
                <a:solidFill>
                  <a:schemeClr val="tx1"/>
                </a:solidFill>
                <a:effectLst/>
                <a:ea typeface="Aptos" panose="020B0004020202020204" pitchFamily="34" charset="0"/>
                <a:cs typeface="Times New Roman" panose="02020603050405020304" pitchFamily="18" charset="0"/>
              </a:rPr>
              <a:t>Here would like to focus on systems-level validations.  For example, one could consider the EuXFEL as a systems validation for ILC albeit at 2/3 the ILC SRF gradient.  Other examples might be the SLC for a linear collider and LEP/LEP2, PEP-II, KEKB, DAPHNE and </a:t>
            </a:r>
            <a:r>
              <a:rPr lang="en-US" sz="2500" b="0" dirty="0" err="1">
                <a:solidFill>
                  <a:schemeClr val="tx1"/>
                </a:solidFill>
                <a:effectLst/>
                <a:ea typeface="Aptos" panose="020B0004020202020204" pitchFamily="34" charset="0"/>
                <a:cs typeface="Times New Roman" panose="02020603050405020304" pitchFamily="18" charset="0"/>
              </a:rPr>
              <a:t>SuperKEKB</a:t>
            </a:r>
            <a:r>
              <a:rPr lang="en-US" sz="2500" b="0" dirty="0">
                <a:solidFill>
                  <a:schemeClr val="tx1"/>
                </a:solidFill>
                <a:effectLst/>
                <a:ea typeface="Aptos" panose="020B0004020202020204" pitchFamily="34" charset="0"/>
                <a:cs typeface="Times New Roman" panose="02020603050405020304" pitchFamily="18" charset="0"/>
              </a:rPr>
              <a:t> for FCC/CEPC. </a:t>
            </a:r>
          </a:p>
          <a:p>
            <a:pPr marL="781200" lvl="1" indent="-457200">
              <a:buFont typeface="Arial" panose="020B0604020202020204" pitchFamily="34" charset="0"/>
              <a:buChar char="•"/>
            </a:pPr>
            <a:r>
              <a:rPr lang="en-US" sz="2500" dirty="0">
                <a:solidFill>
                  <a:schemeClr val="tx1"/>
                </a:solidFill>
                <a:ea typeface="Aptos" panose="020B0004020202020204" pitchFamily="34" charset="0"/>
                <a:cs typeface="Times New Roman" panose="02020603050405020304" pitchFamily="18" charset="0"/>
              </a:rPr>
              <a:t>Many dedicated test facilities have been or will be constructed: </a:t>
            </a:r>
            <a:r>
              <a:rPr lang="en-US" sz="2500" b="0" dirty="0">
                <a:solidFill>
                  <a:schemeClr val="tx1"/>
                </a:solidFill>
                <a:effectLst/>
                <a:ea typeface="Aptos" panose="020B0004020202020204" pitchFamily="34" charset="0"/>
                <a:cs typeface="Times New Roman" panose="02020603050405020304" pitchFamily="18" charset="0"/>
              </a:rPr>
              <a:t>ATF, CESR-TA, CTF3, FFTB, ATF2, P3, MC demonstrator, …</a:t>
            </a:r>
          </a:p>
          <a:p>
            <a:pPr marL="781200" lvl="1" indent="-457200">
              <a:buFont typeface="Arial" panose="020B0604020202020204" pitchFamily="34" charset="0"/>
              <a:buChar char="•"/>
            </a:pPr>
            <a:r>
              <a:rPr lang="en-US" sz="2500" b="0" dirty="0">
                <a:solidFill>
                  <a:schemeClr val="tx1"/>
                </a:solidFill>
                <a:effectLst/>
                <a:ea typeface="Aptos" panose="020B0004020202020204" pitchFamily="34" charset="0"/>
                <a:cs typeface="Times New Roman" panose="02020603050405020304" pitchFamily="18" charset="0"/>
              </a:rPr>
              <a:t>Many of these test facilities have not met their design goals but </a:t>
            </a:r>
            <a:r>
              <a:rPr lang="en-US" sz="2500" dirty="0">
                <a:solidFill>
                  <a:schemeClr val="tx1"/>
                </a:solidFill>
                <a:effectLst/>
                <a:ea typeface="Aptos" panose="020B0004020202020204" pitchFamily="34" charset="0"/>
                <a:cs typeface="Times New Roman" panose="02020603050405020304" pitchFamily="18" charset="0"/>
              </a:rPr>
              <a:t>still provide very important</a:t>
            </a:r>
            <a:r>
              <a:rPr lang="en-US" sz="2500" b="0" dirty="0">
                <a:solidFill>
                  <a:schemeClr val="tx1"/>
                </a:solidFill>
                <a:effectLst/>
                <a:ea typeface="Aptos" panose="020B0004020202020204" pitchFamily="34" charset="0"/>
                <a:cs typeface="Times New Roman" panose="02020603050405020304" pitchFamily="18" charset="0"/>
              </a:rPr>
              <a:t> benchmarks.  What else is needed?</a:t>
            </a:r>
            <a:endParaRPr lang="en-US" sz="2500" b="0" dirty="0">
              <a:solidFill>
                <a:schemeClr val="tx1"/>
              </a:solidFill>
            </a:endParaRPr>
          </a:p>
        </p:txBody>
      </p:sp>
      <p:sp>
        <p:nvSpPr>
          <p:cNvPr id="4" name="Title 3">
            <a:extLst>
              <a:ext uri="{FF2B5EF4-FFF2-40B4-BE49-F238E27FC236}">
                <a16:creationId xmlns:a16="http://schemas.microsoft.com/office/drawing/2014/main" id="{38FD5FAB-CD60-BEB9-C777-DBD837339CB7}"/>
              </a:ext>
            </a:extLst>
          </p:cNvPr>
          <p:cNvSpPr>
            <a:spLocks noGrp="1"/>
          </p:cNvSpPr>
          <p:nvPr>
            <p:ph type="title"/>
          </p:nvPr>
        </p:nvSpPr>
        <p:spPr/>
        <p:txBody>
          <a:bodyPr/>
          <a:lstStyle/>
          <a:p>
            <a:r>
              <a:rPr lang="en-US" dirty="0"/>
              <a:t>Question 3</a:t>
            </a:r>
            <a:endParaRPr lang="en-GB" dirty="0"/>
          </a:p>
        </p:txBody>
      </p:sp>
      <p:sp>
        <p:nvSpPr>
          <p:cNvPr id="2" name="Date Placeholder 1">
            <a:extLst>
              <a:ext uri="{FF2B5EF4-FFF2-40B4-BE49-F238E27FC236}">
                <a16:creationId xmlns:a16="http://schemas.microsoft.com/office/drawing/2014/main" id="{4BFFFCC0-9980-D04C-B432-BD4039653083}"/>
              </a:ext>
            </a:extLst>
          </p:cNvPr>
          <p:cNvSpPr>
            <a:spLocks noGrp="1"/>
          </p:cNvSpPr>
          <p:nvPr>
            <p:ph type="dt" sz="half" idx="10"/>
          </p:nvPr>
        </p:nvSpPr>
        <p:spPr/>
        <p:txBody>
          <a:bodyPr/>
          <a:lstStyle/>
          <a:p>
            <a:r>
              <a:rPr lang="en-US"/>
              <a:t>24/06/2025</a:t>
            </a:r>
            <a:endParaRPr lang="en-US" dirty="0"/>
          </a:p>
        </p:txBody>
      </p:sp>
      <p:sp>
        <p:nvSpPr>
          <p:cNvPr id="3" name="Footer Placeholder 2">
            <a:extLst>
              <a:ext uri="{FF2B5EF4-FFF2-40B4-BE49-F238E27FC236}">
                <a16:creationId xmlns:a16="http://schemas.microsoft.com/office/drawing/2014/main" id="{805627A5-6A03-B69C-A98F-9A801A07969D}"/>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6" name="Slide Number Placeholder 5">
            <a:extLst>
              <a:ext uri="{FF2B5EF4-FFF2-40B4-BE49-F238E27FC236}">
                <a16:creationId xmlns:a16="http://schemas.microsoft.com/office/drawing/2014/main" id="{42D631DD-E2A9-8502-3169-05276EDC5A8B}"/>
              </a:ext>
            </a:extLst>
          </p:cNvPr>
          <p:cNvSpPr>
            <a:spLocks noGrp="1"/>
          </p:cNvSpPr>
          <p:nvPr>
            <p:ph type="sldNum" sz="quarter" idx="12"/>
          </p:nvPr>
        </p:nvSpPr>
        <p:spPr/>
        <p:txBody>
          <a:bodyPr/>
          <a:lstStyle/>
          <a:p>
            <a:fld id="{36B5EA5A-BC32-A742-B11B-8E7414D5B535}" type="slidenum">
              <a:rPr lang="en-US" smtClean="0"/>
              <a:pPr/>
              <a:t>7</a:t>
            </a:fld>
            <a:endParaRPr lang="en-US" dirty="0"/>
          </a:p>
        </p:txBody>
      </p:sp>
    </p:spTree>
    <p:extLst>
      <p:ext uri="{BB962C8B-B14F-4D97-AF65-F5344CB8AC3E}">
        <p14:creationId xmlns:p14="http://schemas.microsoft.com/office/powerpoint/2010/main" val="71135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3F77A-E909-9EBD-3DE2-74FB3D76173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513C6EC-F7F2-A5FE-B8EB-540C871A4103}"/>
              </a:ext>
            </a:extLst>
          </p:cNvPr>
          <p:cNvPicPr>
            <a:picLocks noChangeAspect="1"/>
          </p:cNvPicPr>
          <p:nvPr/>
        </p:nvPicPr>
        <p:blipFill>
          <a:blip r:embed="rId2"/>
          <a:stretch>
            <a:fillRect/>
          </a:stretch>
        </p:blipFill>
        <p:spPr>
          <a:xfrm>
            <a:off x="-214961" y="2231289"/>
            <a:ext cx="8550578" cy="3917719"/>
          </a:xfrm>
          <a:prstGeom prst="rect">
            <a:avLst/>
          </a:prstGeom>
        </p:spPr>
      </p:pic>
      <p:sp>
        <p:nvSpPr>
          <p:cNvPr id="5" name="Content Placeholder 4">
            <a:extLst>
              <a:ext uri="{FF2B5EF4-FFF2-40B4-BE49-F238E27FC236}">
                <a16:creationId xmlns:a16="http://schemas.microsoft.com/office/drawing/2014/main" id="{E165D4CD-4C4A-9CAC-8AE2-5CBC8F8838F6}"/>
              </a:ext>
            </a:extLst>
          </p:cNvPr>
          <p:cNvSpPr>
            <a:spLocks noGrp="1"/>
          </p:cNvSpPr>
          <p:nvPr>
            <p:ph idx="1"/>
          </p:nvPr>
        </p:nvSpPr>
        <p:spPr>
          <a:xfrm>
            <a:off x="407989" y="1274215"/>
            <a:ext cx="11376024" cy="4608512"/>
          </a:xfrm>
        </p:spPr>
        <p:txBody>
          <a:bodyPr/>
          <a:lstStyle/>
          <a:p>
            <a:pPr marL="457200" marR="0" indent="-457200">
              <a:buFont typeface="Arial" panose="020B0604020202020204" pitchFamily="34" charset="0"/>
              <a:buChar char="•"/>
            </a:pPr>
            <a:r>
              <a:rPr lang="en-US" sz="2800" dirty="0">
                <a:solidFill>
                  <a:schemeClr val="tx1"/>
                </a:solidFill>
                <a:effectLst/>
                <a:ea typeface="Times New Roman" panose="02020603050405020304" pitchFamily="18" charset="0"/>
                <a:cs typeface="Times New Roman" panose="02020603050405020304" pitchFamily="18" charset="0"/>
              </a:rPr>
              <a:t>What scale of systems demonstrations and (test) facilities are needed to "validate" technology?</a:t>
            </a:r>
          </a:p>
          <a:p>
            <a:pPr marL="457200" marR="0" indent="-457200">
              <a:buFont typeface="Arial" panose="020B0604020202020204" pitchFamily="34" charset="0"/>
              <a:buChar char="•"/>
            </a:pPr>
            <a:endParaRPr lang="en-US" sz="2800" dirty="0">
              <a:solidFill>
                <a:schemeClr val="tx1"/>
              </a:solidFill>
              <a:ea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E818B688-A39E-10DA-0033-4FC7B623887B}"/>
              </a:ext>
            </a:extLst>
          </p:cNvPr>
          <p:cNvSpPr>
            <a:spLocks noGrp="1"/>
          </p:cNvSpPr>
          <p:nvPr>
            <p:ph type="title"/>
          </p:nvPr>
        </p:nvSpPr>
        <p:spPr/>
        <p:txBody>
          <a:bodyPr/>
          <a:lstStyle/>
          <a:p>
            <a:r>
              <a:rPr lang="en-US" dirty="0"/>
              <a:t>Question 3 (plot)</a:t>
            </a:r>
            <a:endParaRPr lang="en-GB" dirty="0"/>
          </a:p>
        </p:txBody>
      </p:sp>
      <p:sp>
        <p:nvSpPr>
          <p:cNvPr id="2" name="Date Placeholder 1">
            <a:extLst>
              <a:ext uri="{FF2B5EF4-FFF2-40B4-BE49-F238E27FC236}">
                <a16:creationId xmlns:a16="http://schemas.microsoft.com/office/drawing/2014/main" id="{1653D63A-DAA7-370D-6A78-2CDB999C20C9}"/>
              </a:ext>
            </a:extLst>
          </p:cNvPr>
          <p:cNvSpPr>
            <a:spLocks noGrp="1"/>
          </p:cNvSpPr>
          <p:nvPr>
            <p:ph type="dt" sz="half" idx="10"/>
          </p:nvPr>
        </p:nvSpPr>
        <p:spPr/>
        <p:txBody>
          <a:bodyPr/>
          <a:lstStyle/>
          <a:p>
            <a:r>
              <a:rPr lang="en-US"/>
              <a:t>24/06/2025</a:t>
            </a:r>
            <a:endParaRPr lang="en-US" dirty="0"/>
          </a:p>
        </p:txBody>
      </p:sp>
      <p:sp>
        <p:nvSpPr>
          <p:cNvPr id="3" name="Footer Placeholder 2">
            <a:extLst>
              <a:ext uri="{FF2B5EF4-FFF2-40B4-BE49-F238E27FC236}">
                <a16:creationId xmlns:a16="http://schemas.microsoft.com/office/drawing/2014/main" id="{6B077A82-FD1D-438B-7E54-765E57461E88}"/>
              </a:ext>
            </a:extLst>
          </p:cNvPr>
          <p:cNvSpPr>
            <a:spLocks noGrp="1"/>
          </p:cNvSpPr>
          <p:nvPr>
            <p:ph type="ftr" sz="quarter" idx="11"/>
          </p:nvPr>
        </p:nvSpPr>
        <p:spPr/>
        <p:txBody>
          <a:bodyPr/>
          <a:lstStyle/>
          <a:p>
            <a:r>
              <a:rPr lang="en-US"/>
              <a:t>Guided Discussion on Accelerator Challenges - T. Raubenheimer</a:t>
            </a:r>
            <a:endParaRPr lang="en-US" dirty="0"/>
          </a:p>
        </p:txBody>
      </p:sp>
      <p:sp>
        <p:nvSpPr>
          <p:cNvPr id="6" name="Slide Number Placeholder 5">
            <a:extLst>
              <a:ext uri="{FF2B5EF4-FFF2-40B4-BE49-F238E27FC236}">
                <a16:creationId xmlns:a16="http://schemas.microsoft.com/office/drawing/2014/main" id="{9B17A69F-3492-577B-EB4D-B074D09B0A01}"/>
              </a:ext>
            </a:extLst>
          </p:cNvPr>
          <p:cNvSpPr>
            <a:spLocks noGrp="1"/>
          </p:cNvSpPr>
          <p:nvPr>
            <p:ph type="sldNum" sz="quarter" idx="12"/>
          </p:nvPr>
        </p:nvSpPr>
        <p:spPr/>
        <p:txBody>
          <a:bodyPr/>
          <a:lstStyle/>
          <a:p>
            <a:fld id="{36B5EA5A-BC32-A742-B11B-8E7414D5B535}" type="slidenum">
              <a:rPr lang="en-US" smtClean="0"/>
              <a:pPr/>
              <a:t>8</a:t>
            </a:fld>
            <a:endParaRPr lang="en-US" dirty="0"/>
          </a:p>
        </p:txBody>
      </p:sp>
      <p:sp>
        <p:nvSpPr>
          <p:cNvPr id="9" name="TextBox 8">
            <a:extLst>
              <a:ext uri="{FF2B5EF4-FFF2-40B4-BE49-F238E27FC236}">
                <a16:creationId xmlns:a16="http://schemas.microsoft.com/office/drawing/2014/main" id="{CC2B0EEC-D59D-3839-E458-1C189E43F614}"/>
              </a:ext>
            </a:extLst>
          </p:cNvPr>
          <p:cNvSpPr txBox="1"/>
          <p:nvPr/>
        </p:nvSpPr>
        <p:spPr>
          <a:xfrm>
            <a:off x="901147" y="5975493"/>
            <a:ext cx="7160230" cy="276999"/>
          </a:xfrm>
          <a:prstGeom prst="rect">
            <a:avLst/>
          </a:prstGeom>
          <a:noFill/>
        </p:spPr>
        <p:txBody>
          <a:bodyPr wrap="none" lIns="0" tIns="0" rIns="0" bIns="0" rtlCol="0">
            <a:spAutoFit/>
          </a:bodyPr>
          <a:lstStyle/>
          <a:p>
            <a:pPr algn="l"/>
            <a:r>
              <a:rPr lang="en-US" dirty="0">
                <a:hlinkClick r:id="rId3"/>
              </a:rPr>
              <a:t>https://arxiv.org/pdf/2506.12361</a:t>
            </a:r>
            <a:r>
              <a:rPr lang="en-US" dirty="0"/>
              <a:t>, Tomas, Ohnishi, Zimmermann (2025)</a:t>
            </a:r>
          </a:p>
        </p:txBody>
      </p:sp>
      <p:sp>
        <p:nvSpPr>
          <p:cNvPr id="10" name="TextBox 9">
            <a:extLst>
              <a:ext uri="{FF2B5EF4-FFF2-40B4-BE49-F238E27FC236}">
                <a16:creationId xmlns:a16="http://schemas.microsoft.com/office/drawing/2014/main" id="{3E0DA9E2-EE01-736C-A57D-BD95D93C0B97}"/>
              </a:ext>
            </a:extLst>
          </p:cNvPr>
          <p:cNvSpPr txBox="1"/>
          <p:nvPr/>
        </p:nvSpPr>
        <p:spPr>
          <a:xfrm>
            <a:off x="8295862" y="1868558"/>
            <a:ext cx="3631095" cy="4431983"/>
          </a:xfrm>
          <a:prstGeom prst="rect">
            <a:avLst/>
          </a:prstGeom>
          <a:noFill/>
        </p:spPr>
        <p:txBody>
          <a:bodyPr wrap="square" lIns="0" tIns="0" rIns="0" bIns="0" rtlCol="0">
            <a:spAutoFit/>
          </a:bodyPr>
          <a:lstStyle/>
          <a:p>
            <a:pPr algn="l"/>
            <a:r>
              <a:rPr lang="en-US" sz="2400" dirty="0"/>
              <a:t>This plot of “effective normalized emittance” illustrates the optics challenges.  </a:t>
            </a:r>
          </a:p>
          <a:p>
            <a:pPr algn="l"/>
            <a:endParaRPr lang="en-US" sz="2400" dirty="0"/>
          </a:p>
          <a:p>
            <a:pPr algn="l"/>
            <a:r>
              <a:rPr lang="en-US" sz="2400" dirty="0"/>
              <a:t>One can also plot the vertical spot size but that is more pessimistic for the future colliders at high energy since the beam size naturally decreases as the sqrt of energy.</a:t>
            </a:r>
          </a:p>
        </p:txBody>
      </p:sp>
    </p:spTree>
    <p:extLst>
      <p:ext uri="{BB962C8B-B14F-4D97-AF65-F5344CB8AC3E}">
        <p14:creationId xmlns:p14="http://schemas.microsoft.com/office/powerpoint/2010/main" val="90202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00D82-FC00-4FBE-F70D-07CD2E8D21A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811A7A-69A6-654D-B9CB-A71B37029E3E}"/>
              </a:ext>
            </a:extLst>
          </p:cNvPr>
          <p:cNvSpPr>
            <a:spLocks noGrp="1"/>
          </p:cNvSpPr>
          <p:nvPr>
            <p:ph idx="1"/>
          </p:nvPr>
        </p:nvSpPr>
        <p:spPr>
          <a:xfrm>
            <a:off x="407989" y="1393483"/>
            <a:ext cx="11376024" cy="4608512"/>
          </a:xfrm>
        </p:spPr>
        <p:txBody>
          <a:bodyPr/>
          <a:lstStyle/>
          <a:p>
            <a:pPr marL="342900" indent="-342900">
              <a:buFont typeface="Arial" panose="020B0604020202020204" pitchFamily="34" charset="0"/>
              <a:buChar char="•"/>
            </a:pPr>
            <a:r>
              <a:rPr lang="en-US" sz="2800" dirty="0">
                <a:solidFill>
                  <a:schemeClr val="tx1"/>
                </a:solidFill>
                <a:effectLst/>
                <a:ea typeface="Times New Roman" panose="02020603050405020304" pitchFamily="18" charset="0"/>
                <a:cs typeface="Times New Roman" panose="02020603050405020304" pitchFamily="18" charset="0"/>
              </a:rPr>
              <a:t>Looking forward, how do we balance the investment in accelerator R&amp;D for a 10 TeV </a:t>
            </a:r>
            <a:r>
              <a:rPr lang="en-US" sz="2800">
                <a:solidFill>
                  <a:schemeClr val="tx1"/>
                </a:solidFill>
                <a:effectLst/>
                <a:ea typeface="Times New Roman" panose="02020603050405020304" pitchFamily="18" charset="0"/>
                <a:cs typeface="Times New Roman" panose="02020603050405020304" pitchFamily="18" charset="0"/>
              </a:rPr>
              <a:t>pCM</a:t>
            </a:r>
            <a:r>
              <a:rPr lang="en-US" sz="2800" dirty="0">
                <a:solidFill>
                  <a:schemeClr val="tx1"/>
                </a:solidFill>
                <a:effectLst/>
                <a:ea typeface="Times New Roman" panose="02020603050405020304" pitchFamily="18" charset="0"/>
                <a:cs typeface="Times New Roman" panose="02020603050405020304" pitchFamily="18" charset="0"/>
              </a:rPr>
              <a:t> collider and beyond? </a:t>
            </a:r>
          </a:p>
          <a:p>
            <a:pPr marL="666900" lvl="1" indent="-342900">
              <a:buFont typeface="Arial" panose="020B0604020202020204" pitchFamily="34" charset="0"/>
              <a:buChar char="•"/>
            </a:pPr>
            <a:r>
              <a:rPr lang="en-US" sz="2500" dirty="0">
                <a:solidFill>
                  <a:schemeClr val="tx1"/>
                </a:solidFill>
                <a:effectLst/>
                <a:ea typeface="Times New Roman" panose="02020603050405020304" pitchFamily="18" charset="0"/>
                <a:cs typeface="Times New Roman" panose="02020603050405020304" pitchFamily="18" charset="0"/>
              </a:rPr>
              <a:t> Large investments will be needed in high field magnets, Muon Collider, and/or Plasma for a future high energy collider.  When should we down-select between options?</a:t>
            </a:r>
          </a:p>
          <a:p>
            <a:pPr marL="666900" lvl="1" indent="-342900">
              <a:buFont typeface="Arial" panose="020B0604020202020204" pitchFamily="34" charset="0"/>
              <a:buChar char="•"/>
            </a:pPr>
            <a:r>
              <a:rPr lang="en-US" sz="2500" dirty="0">
                <a:solidFill>
                  <a:schemeClr val="tx1"/>
                </a:solidFill>
                <a:effectLst/>
                <a:ea typeface="Times New Roman" panose="02020603050405020304" pitchFamily="18" charset="0"/>
                <a:cs typeface="Times New Roman" panose="02020603050405020304" pitchFamily="18" charset="0"/>
              </a:rPr>
              <a:t>What about other blue-sky R&amp;D ideas that are not directed at a specific approach?  </a:t>
            </a:r>
          </a:p>
          <a:p>
            <a:pPr marL="666900" lvl="1" indent="-342900">
              <a:buFont typeface="Arial" panose="020B0604020202020204" pitchFamily="34" charset="0"/>
              <a:buChar char="•"/>
            </a:pPr>
            <a:r>
              <a:rPr lang="en-US" sz="2500" dirty="0">
                <a:solidFill>
                  <a:schemeClr val="tx1"/>
                </a:solidFill>
                <a:effectLst/>
                <a:ea typeface="Times New Roman" panose="02020603050405020304" pitchFamily="18" charset="0"/>
                <a:cs typeface="Times New Roman" panose="02020603050405020304" pitchFamily="18" charset="0"/>
              </a:rPr>
              <a:t>How do we ensure that this R&amp;D is relevant to the HEP future?  </a:t>
            </a:r>
          </a:p>
          <a:p>
            <a:pPr marL="666900" lvl="1" indent="-342900">
              <a:buFont typeface="Arial" panose="020B0604020202020204" pitchFamily="34" charset="0"/>
              <a:buChar char="•"/>
            </a:pPr>
            <a:r>
              <a:rPr lang="en-US" sz="2500" dirty="0">
                <a:solidFill>
                  <a:schemeClr val="tx1"/>
                </a:solidFill>
                <a:effectLst/>
                <a:ea typeface="Times New Roman" panose="02020603050405020304" pitchFamily="18" charset="0"/>
                <a:cs typeface="Times New Roman" panose="02020603050405020304" pitchFamily="18" charset="0"/>
              </a:rPr>
              <a:t>In a zero-sum funding world, how do we balance the timescale for project completion versus R&amp;D for future projects and blue-sky R&amp;D versus "directed" R&amp;D?</a:t>
            </a:r>
          </a:p>
        </p:txBody>
      </p:sp>
      <p:sp>
        <p:nvSpPr>
          <p:cNvPr id="4" name="Title 3">
            <a:extLst>
              <a:ext uri="{FF2B5EF4-FFF2-40B4-BE49-F238E27FC236}">
                <a16:creationId xmlns:a16="http://schemas.microsoft.com/office/drawing/2014/main" id="{BAB319E8-1F13-DB62-41A6-4FABC02A1012}"/>
              </a:ext>
            </a:extLst>
          </p:cNvPr>
          <p:cNvSpPr>
            <a:spLocks noGrp="1"/>
          </p:cNvSpPr>
          <p:nvPr>
            <p:ph type="title"/>
          </p:nvPr>
        </p:nvSpPr>
        <p:spPr/>
        <p:txBody>
          <a:bodyPr/>
          <a:lstStyle/>
          <a:p>
            <a:r>
              <a:rPr lang="en-US" dirty="0"/>
              <a:t>Question 4</a:t>
            </a:r>
            <a:endParaRPr lang="en-GB" dirty="0"/>
          </a:p>
        </p:txBody>
      </p:sp>
      <p:sp>
        <p:nvSpPr>
          <p:cNvPr id="2" name="Date Placeholder 1">
            <a:extLst>
              <a:ext uri="{FF2B5EF4-FFF2-40B4-BE49-F238E27FC236}">
                <a16:creationId xmlns:a16="http://schemas.microsoft.com/office/drawing/2014/main" id="{F2BD7606-4EDA-3BB5-527B-C82D444248DF}"/>
              </a:ext>
            </a:extLst>
          </p:cNvPr>
          <p:cNvSpPr>
            <a:spLocks noGrp="1"/>
          </p:cNvSpPr>
          <p:nvPr>
            <p:ph type="dt" sz="half" idx="10"/>
          </p:nvPr>
        </p:nvSpPr>
        <p:spPr/>
        <p:txBody>
          <a:bodyPr/>
          <a:lstStyle/>
          <a:p>
            <a:r>
              <a:rPr lang="en-US"/>
              <a:t>24/06/2025</a:t>
            </a:r>
            <a:endParaRPr lang="en-US" dirty="0"/>
          </a:p>
        </p:txBody>
      </p:sp>
      <p:sp>
        <p:nvSpPr>
          <p:cNvPr id="3" name="Footer Placeholder 2">
            <a:extLst>
              <a:ext uri="{FF2B5EF4-FFF2-40B4-BE49-F238E27FC236}">
                <a16:creationId xmlns:a16="http://schemas.microsoft.com/office/drawing/2014/main" id="{63649927-1DED-6706-4CE3-0F23BEA112B9}"/>
              </a:ext>
            </a:extLst>
          </p:cNvPr>
          <p:cNvSpPr>
            <a:spLocks noGrp="1"/>
          </p:cNvSpPr>
          <p:nvPr>
            <p:ph type="ftr" sz="quarter" idx="11"/>
          </p:nvPr>
        </p:nvSpPr>
        <p:spPr/>
        <p:txBody>
          <a:bodyPr/>
          <a:lstStyle/>
          <a:p>
            <a:r>
              <a:rPr lang="en-US" dirty="0"/>
              <a:t>Guided Discussion on Accelerator Challenges - T. Raubenheimer</a:t>
            </a:r>
          </a:p>
        </p:txBody>
      </p:sp>
      <p:sp>
        <p:nvSpPr>
          <p:cNvPr id="6" name="Slide Number Placeholder 5">
            <a:extLst>
              <a:ext uri="{FF2B5EF4-FFF2-40B4-BE49-F238E27FC236}">
                <a16:creationId xmlns:a16="http://schemas.microsoft.com/office/drawing/2014/main" id="{6DBDED84-E105-3720-4BAB-3218B3F24B5D}"/>
              </a:ext>
            </a:extLst>
          </p:cNvPr>
          <p:cNvSpPr>
            <a:spLocks noGrp="1"/>
          </p:cNvSpPr>
          <p:nvPr>
            <p:ph type="sldNum" sz="quarter" idx="12"/>
          </p:nvPr>
        </p:nvSpPr>
        <p:spPr/>
        <p:txBody>
          <a:bodyPr/>
          <a:lstStyle/>
          <a:p>
            <a:fld id="{36B5EA5A-BC32-A742-B11B-8E7414D5B535}" type="slidenum">
              <a:rPr lang="en-US" smtClean="0"/>
              <a:pPr/>
              <a:t>9</a:t>
            </a:fld>
            <a:endParaRPr lang="en-US" dirty="0"/>
          </a:p>
        </p:txBody>
      </p:sp>
    </p:spTree>
    <p:extLst>
      <p:ext uri="{BB962C8B-B14F-4D97-AF65-F5344CB8AC3E}">
        <p14:creationId xmlns:p14="http://schemas.microsoft.com/office/powerpoint/2010/main" val="867996777"/>
      </p:ext>
    </p:extLst>
  </p:cSld>
  <p:clrMapOvr>
    <a:masterClrMapping/>
  </p:clrMapOvr>
</p:sld>
</file>

<file path=ppt/theme/theme1.xml><?xml version="1.0" encoding="utf-8"?>
<a:theme xmlns:a="http://schemas.openxmlformats.org/drawingml/2006/main" name="Office Theme">
  <a:themeElements>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C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CERN Cobranding 16x9_PPT_Arial" id="{69E3F326-202C-5348-BF51-285B308BAEA0}" vid="{0C1FF187-A39B-EC4E-BD0A-5FA14DA68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CERN Cobranding 16x9_PPT_Arial</Template>
  <TotalTime>18155</TotalTime>
  <Words>1056</Words>
  <Application>Microsoft Office PowerPoint</Application>
  <PresentationFormat>Widescreen</PresentationFormat>
  <Paragraphs>92</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Lato</vt:lpstr>
      <vt:lpstr>Lato Black</vt:lpstr>
      <vt:lpstr>Lato Light</vt:lpstr>
      <vt:lpstr>Times New Roman</vt:lpstr>
      <vt:lpstr>Office Theme</vt:lpstr>
      <vt:lpstr>PowerPoint Presentation</vt:lpstr>
      <vt:lpstr>Questions for Discussion</vt:lpstr>
      <vt:lpstr>Guidelines</vt:lpstr>
      <vt:lpstr>Question 1</vt:lpstr>
      <vt:lpstr>Question 1a</vt:lpstr>
      <vt:lpstr>Question 2</vt:lpstr>
      <vt:lpstr>Question 3</vt:lpstr>
      <vt:lpstr>Question 3 (plot)</vt:lpstr>
      <vt:lpstr>Question 4</vt:lpstr>
      <vt:lpstr>Question 5</vt:lpstr>
      <vt:lpstr>Bonus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Arial Bold 50pt  up to three lines</dc:title>
  <dc:creator>Rhodri Jones</dc:creator>
  <cp:lastModifiedBy>Raubenheimer, Tor O.</cp:lastModifiedBy>
  <cp:revision>766</cp:revision>
  <cp:lastPrinted>2020-01-30T13:49:18Z</cp:lastPrinted>
  <dcterms:created xsi:type="dcterms:W3CDTF">2021-01-04T09:26:56Z</dcterms:created>
  <dcterms:modified xsi:type="dcterms:W3CDTF">2025-06-23T17:15:51Z</dcterms:modified>
</cp:coreProperties>
</file>