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 Content and 2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C558F3-F210-D33F-6A82-D9FDC0DAE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56B01B-4371-5041-6DA9-3C02CE295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77BBAF-68F4-7E14-601D-57F4120B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A50BDB-26BC-A202-0161-654A32306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2E8E2E-479A-5CAC-62FE-3FED18E2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862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Defaul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3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Defaul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8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5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7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7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4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7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1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6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Default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9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Default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1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Default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7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Default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38"/>
          <p:cNvSpPr/>
          <p:nvPr/>
        </p:nvSpPr>
        <p:spPr>
          <a:xfrm>
            <a:off x="2160000" y="5760000"/>
            <a:ext cx="3778560" cy="107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3" name="Picture 39"/>
          <p:cNvPicPr/>
          <p:nvPr/>
        </p:nvPicPr>
        <p:blipFill>
          <a:blip r:embed="rId2"/>
          <a:stretch/>
        </p:blipFill>
        <p:spPr>
          <a:xfrm>
            <a:off x="5400" y="-17640"/>
            <a:ext cx="12186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2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Centere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/>
          <p:nvPr/>
        </p:nvPicPr>
        <p:blipFill>
          <a:blip r:embed="rId2"/>
          <a:stretch/>
        </p:blipFill>
        <p:spPr>
          <a:xfrm>
            <a:off x="720" y="0"/>
            <a:ext cx="12188880" cy="6856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72/134682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hyperlink" Target="http://doi.org/10.1088/1402-4896/aa9bff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ampa-consortium.github.io/accelerator_simulation_codes/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xsuite.readthedocs.io/en/lates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4D32A-37B0-7FCF-5CDA-93BAB6E35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499F23F-34F2-3873-4042-B348A4B836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Immagine che contiene testo, schermata, logo, Carattere&#10;&#10;Descrizione generata automaticamente">
            <a:extLst>
              <a:ext uri="{FF2B5EF4-FFF2-40B4-BE49-F238E27FC236}">
                <a16:creationId xmlns:a16="http://schemas.microsoft.com/office/drawing/2014/main" id="{3C85681B-4351-ACEE-7F40-6EE3475B72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A06F54-8AA2-695D-3E71-4E31B039FAFA}"/>
              </a:ext>
            </a:extLst>
          </p:cNvPr>
          <p:cNvSpPr txBox="1"/>
          <p:nvPr/>
        </p:nvSpPr>
        <p:spPr>
          <a:xfrm>
            <a:off x="3665838" y="1122363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ato Black" panose="020F0502020204030203" pitchFamily="34" charset="77"/>
              </a:rPr>
              <a:t>ACCELERATOR TECHNOLOGIES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A1E599-217A-1A22-EBE1-D3742A4DE9CF}"/>
              </a:ext>
            </a:extLst>
          </p:cNvPr>
          <p:cNvSpPr txBox="1"/>
          <p:nvPr/>
        </p:nvSpPr>
        <p:spPr>
          <a:xfrm>
            <a:off x="646670" y="2717353"/>
            <a:ext cx="105096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u="none" strike="noStrike" dirty="0">
                <a:solidFill>
                  <a:schemeClr val="bg1"/>
                </a:solidFill>
                <a:effectLst/>
                <a:uFillTx/>
                <a:latin typeface="Arial"/>
                <a:ea typeface="Verdana"/>
              </a:rPr>
              <a:t>Challenges for high intensity accelerators</a:t>
            </a:r>
            <a:endParaRPr lang="it-IT" sz="4400" b="1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5B5C3E-9E27-045B-01EB-06CE76D77327}"/>
              </a:ext>
            </a:extLst>
          </p:cNvPr>
          <p:cNvSpPr txBox="1"/>
          <p:nvPr/>
        </p:nvSpPr>
        <p:spPr>
          <a:xfrm>
            <a:off x="646670" y="4082693"/>
            <a:ext cx="7311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Lato" panose="020F0502020204030203" pitchFamily="34" charset="77"/>
              </a:rPr>
              <a:t>Chris Rogers (STFC Rutherford Appleton Laboratory)</a:t>
            </a:r>
          </a:p>
          <a:p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With thanks to many colleagues for valuable suggestions and contributions</a:t>
            </a:r>
          </a:p>
        </p:txBody>
      </p:sp>
    </p:spTree>
    <p:extLst>
      <p:ext uri="{BB962C8B-B14F-4D97-AF65-F5344CB8AC3E}">
        <p14:creationId xmlns:p14="http://schemas.microsoft.com/office/powerpoint/2010/main" val="71765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Addressing the Challenges at existing facilities</a:t>
            </a:r>
            <a:endParaRPr lang="en-US" sz="32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609480" y="1260000"/>
            <a:ext cx="6770520" cy="503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Increase beam power: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 dirty="0">
                <a:solidFill>
                  <a:srgbClr val="44546A"/>
                </a:solidFill>
                <a:effectLst/>
                <a:uFillTx/>
                <a:latin typeface="Arial"/>
                <a:ea typeface="DejaVu Sans"/>
              </a:rPr>
              <a:t>Suppression of space charge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 dirty="0">
                <a:solidFill>
                  <a:srgbClr val="44546A"/>
                </a:solidFill>
                <a:effectLst/>
                <a:uFillTx/>
                <a:latin typeface="Arial"/>
                <a:ea typeface="DejaVu Sans"/>
              </a:rPr>
              <a:t>Increase number of pulses per second (rep rate)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LHC Injectors Upgrade completed 2021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Upgrade initial linac </a:t>
            </a:r>
            <a:r>
              <a:rPr lang="en-US" sz="1800" b="0" u="none" strike="noStrike" dirty="0">
                <a:solidFill>
                  <a:srgbClr val="44546A"/>
                </a:solidFill>
                <a:effectLst/>
                <a:uFillTx/>
                <a:latin typeface="Arial"/>
                <a:ea typeface="DejaVu Sans"/>
              </a:rPr>
              <a:t>to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160 MeV H</a:t>
            </a:r>
            <a:r>
              <a:rPr lang="en-US" sz="1800" b="0" u="none" strike="noStrike" baseline="33000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-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Continuing R&amp;D to high energy complex supporting CERN fixed-target </a:t>
            </a:r>
            <a:r>
              <a:rPr lang="en-US" sz="1800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programmes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PSI Cyclotron upgrade ongoing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Improved RF systems to suppress halo formation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Enables clean extraction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PIP2 linac at Fermilab under construction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Increased rep rate at JPARC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219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087D026F-5FD9-4DC8-9958-952C076F00A5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10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0" name="Picture 14"/>
          <p:cNvPicPr/>
          <p:nvPr/>
        </p:nvPicPr>
        <p:blipFill>
          <a:blip r:embed="rId2"/>
          <a:stretch/>
        </p:blipFill>
        <p:spPr>
          <a:xfrm>
            <a:off x="7631280" y="1250640"/>
            <a:ext cx="2664000" cy="2013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1" name="Rectangle 12"/>
          <p:cNvSpPr/>
          <p:nvPr/>
        </p:nvSpPr>
        <p:spPr>
          <a:xfrm>
            <a:off x="7596000" y="3226680"/>
            <a:ext cx="31050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M. Schneider et al, Upgrade of the PSI Injector 2 Cyclotron, Cyclotrons2019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New facilities under construction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6049800" cy="3975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European Spallation Source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Long pulse proton linac for neutron production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2 MW, 800 MeV beam in first phase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Facility for Anti-proton and Ion Research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29 GeV protons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Multi-GeV/u ions (depending on species)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Fast ramping superconducting dipoles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Target stations and storage/cooling rings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4" name="TextBox 1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AE9D616E-F7A3-49A6-951E-98118231AFDE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11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5" name="Picture 224"/>
          <p:cNvPicPr/>
          <p:nvPr/>
        </p:nvPicPr>
        <p:blipFill>
          <a:blip r:embed="rId2"/>
          <a:stretch/>
        </p:blipFill>
        <p:spPr>
          <a:xfrm>
            <a:off x="7200000" y="3132000"/>
            <a:ext cx="3113640" cy="262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6" name="Picture 225"/>
          <p:cNvPicPr/>
          <p:nvPr/>
        </p:nvPicPr>
        <p:blipFill>
          <a:blip r:embed="rId3"/>
          <a:srcRect l="53642"/>
          <a:stretch/>
        </p:blipFill>
        <p:spPr>
          <a:xfrm>
            <a:off x="7020000" y="719280"/>
            <a:ext cx="3601080" cy="224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7" name="Rectangle 16"/>
          <p:cNvSpPr/>
          <p:nvPr/>
        </p:nvSpPr>
        <p:spPr>
          <a:xfrm>
            <a:off x="7020000" y="2723760"/>
            <a:ext cx="1080000" cy="2451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1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Credit: ESS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8" name="Rectangle 17"/>
          <p:cNvSpPr/>
          <p:nvPr/>
        </p:nvSpPr>
        <p:spPr>
          <a:xfrm>
            <a:off x="7020000" y="5514840"/>
            <a:ext cx="1080000" cy="2451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1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Credit: FAIR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Advanced Muon Beams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360000" y="1368000"/>
            <a:ext cx="10971000" cy="39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PSI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Improved solenoids for muon beam transport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Transverse muon cooling using modified Wien filter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Longitudinal frictional muon cooling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Under construction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Fermilab advanced muon facility (proposed)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High acceptance storage ring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Time-Energy phase rotation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At planning stage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31" name="Picture 187"/>
          <p:cNvPicPr/>
          <p:nvPr/>
        </p:nvPicPr>
        <p:blipFill>
          <a:blip r:embed="rId2"/>
          <a:stretch/>
        </p:blipFill>
        <p:spPr>
          <a:xfrm>
            <a:off x="6660000" y="1080000"/>
            <a:ext cx="4359240" cy="144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2" name="Rectangle 190"/>
          <p:cNvSpPr/>
          <p:nvPr/>
        </p:nvSpPr>
        <p:spPr>
          <a:xfrm>
            <a:off x="6840720" y="2520000"/>
            <a:ext cx="395928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A. Antognini et al, Phase space compression of a positive muon beam in two spatial dimensions, https://arxiv.org/abs/2410.21162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3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4D718008-4834-4670-8256-3E99DC25A88D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12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4" name="Picture 10"/>
          <p:cNvPicPr/>
          <p:nvPr/>
        </p:nvPicPr>
        <p:blipFill>
          <a:blip r:embed="rId3"/>
          <a:stretch/>
        </p:blipFill>
        <p:spPr>
          <a:xfrm>
            <a:off x="6847920" y="3456000"/>
            <a:ext cx="3232080" cy="2380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5" name="Rectangle 7"/>
          <p:cNvSpPr/>
          <p:nvPr/>
        </p:nvSpPr>
        <p:spPr>
          <a:xfrm>
            <a:off x="6840000" y="3462120"/>
            <a:ext cx="2120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D. Hitlin, The Advanced Muon Facility, CLFV23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720000" y="-1800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Muon Collider source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609480" y="4416480"/>
            <a:ext cx="10971000" cy="1834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Muon collider proton driver high power proton source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2 MW proton source comparable to state of the art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Short proton pulse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Proposed to host high intensity experimental programme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8" name="TextBox 1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B762FA21-CAAC-49E4-8DFC-BD0DAA7A1615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13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9" name="Graphic 3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532520" y="740880"/>
            <a:ext cx="8248320" cy="3638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0" name="TextBox 239"/>
          <p:cNvSpPr txBox="1"/>
          <p:nvPr/>
        </p:nvSpPr>
        <p:spPr>
          <a:xfrm>
            <a:off x="6660000" y="609120"/>
            <a:ext cx="2288160" cy="218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D. Schulte et al, The Muon Collider, 2025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720000" y="-1800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Advanced Neutrino Beam Facilities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09480" y="1321200"/>
            <a:ext cx="5094360" cy="515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Two new accelerator facilities proposed for neutrino production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2000" b="0" u="none" strike="noStrike" dirty="0" err="1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ESSnuSB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Add H- capability &amp; Accumulator ring to ESS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Short baseline experiments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Long baseline oscillation experiment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2000" b="0" u="none" strike="noStrike" dirty="0" err="1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nuSTORM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Store O(GeV) muons 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Create high intensity &amp; well-characterised neutrino beam for cross-section measurement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3" name="TextBox 1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7AB18FF8-00B7-4B79-82F3-7E540C4AF913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14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4" name="Picture 3"/>
          <p:cNvPicPr/>
          <p:nvPr/>
        </p:nvPicPr>
        <p:blipFill>
          <a:blip r:embed="rId2"/>
          <a:stretch/>
        </p:blipFill>
        <p:spPr>
          <a:xfrm>
            <a:off x="6095160" y="3958560"/>
            <a:ext cx="4668840" cy="157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5" name="Picture 5"/>
          <p:cNvPicPr/>
          <p:nvPr/>
        </p:nvPicPr>
        <p:blipFill>
          <a:blip r:embed="rId3"/>
          <a:stretch/>
        </p:blipFill>
        <p:spPr>
          <a:xfrm>
            <a:off x="5965200" y="1165320"/>
            <a:ext cx="4671000" cy="2209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6" name="Rectangle 8"/>
          <p:cNvSpPr/>
          <p:nvPr/>
        </p:nvSpPr>
        <p:spPr>
          <a:xfrm>
            <a:off x="6205680" y="3375000"/>
            <a:ext cx="2892240" cy="20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M. Drakos et al, ESSnuSB input to 2026 ESPPU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Rectangle 9"/>
          <p:cNvSpPr/>
          <p:nvPr/>
        </p:nvSpPr>
        <p:spPr>
          <a:xfrm>
            <a:off x="6241320" y="5584680"/>
            <a:ext cx="3569760" cy="20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J.B. Lagrange et al, Racetrack FFAG muon decay ring for nuSTORM with triplet focusing JINST 13 no 9, 2018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8" descr="A graph with numbers and lines&#10;&#10;AI-generated content may be incorrect."/>
          <p:cNvPicPr/>
          <p:nvPr/>
        </p:nvPicPr>
        <p:blipFill>
          <a:blip r:embed="rId2"/>
          <a:stretch/>
        </p:blipFill>
        <p:spPr>
          <a:xfrm>
            <a:off x="7020000" y="487080"/>
            <a:ext cx="4050360" cy="3471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Synergy with other programmes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249480" y="900000"/>
            <a:ext cx="6590520" cy="54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Many shared technologies with colliders</a:t>
            </a: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Many linac upgrades benefit from linear collider cavity R&amp;D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Low energy muon beam cooling may be beneficial for muon collider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Linac4 supports HL-LHC operation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FCCee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collimators for </a:t>
            </a:r>
            <a:r>
              <a:rPr lang="en-US" sz="1800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Beamstrahlung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Proton accelerators are important facilities for chemistry, material, nuclear and life science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J-PARC </a:t>
            </a:r>
            <a:r>
              <a:rPr lang="en-US" sz="1800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multiphysics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facility – Materials and Life Science experimental facility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PSI </a:t>
            </a:r>
            <a:r>
              <a:rPr lang="en-US" sz="1800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μSR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beamlines and neutron spallation source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Other non-HEP facilities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ISIS (UK), ESS (Sweden), SNS (US), CSNS (China) &amp; many others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1" name="Rectangle 208"/>
          <p:cNvSpPr/>
          <p:nvPr/>
        </p:nvSpPr>
        <p:spPr>
          <a:xfrm>
            <a:off x="7524000" y="864000"/>
            <a:ext cx="3058920" cy="56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D. Schulte et al, The Muon Collider, 2025 (Abridged)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S. Aritome et al, Acceleration of cooled positive muons by a Radio-frequency cavity, PRL 134, 2025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C80622B5-B11F-4F06-BD1B-4E6CAF865657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15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3" name="Picture 20"/>
          <p:cNvPicPr/>
          <p:nvPr/>
        </p:nvPicPr>
        <p:blipFill>
          <a:blip r:embed="rId3"/>
          <a:stretch/>
        </p:blipFill>
        <p:spPr>
          <a:xfrm>
            <a:off x="7171920" y="3996000"/>
            <a:ext cx="3808080" cy="1994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62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Conclusion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609480" y="900000"/>
            <a:ext cx="10971000" cy="557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High intensity facilities important for delivering secondary particle sources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Neutrinos, pions, muons, kaons, neutrons …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High intensity facilities major outcome of the 20</a:t>
            </a:r>
            <a:r>
              <a:rPr lang="en-US" sz="2000" b="0" u="none" strike="noStrike" baseline="33000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th</a:t>
            </a: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 century HEP programme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This is </a:t>
            </a:r>
            <a:r>
              <a:rPr lang="en-US" sz="1800" b="1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your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technology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Vibrant community dedicated to delivering beams at the highest intensities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Huge challenges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Overcome by brilliant teams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Essential to support ongoing R&amp;D to maintain delivery of higher and higher fluxes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44546A"/>
                </a:solidFill>
                <a:effectLst/>
                <a:uFillTx/>
                <a:latin typeface="Arial"/>
                <a:ea typeface="DejaVu Sans"/>
              </a:rPr>
              <a:t>CERN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44546A"/>
                </a:solidFill>
                <a:effectLst/>
                <a:uFillTx/>
                <a:latin typeface="Arial"/>
                <a:ea typeface="DejaVu Sans"/>
              </a:rPr>
              <a:t>Other European facilities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Facilities outside Europe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6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D33473F7-DBCD-4178-B3AA-88DEEC4F44F8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16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203040" y="1981440"/>
            <a:ext cx="6095520" cy="1136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Further Information</a:t>
            </a: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203040" y="5195520"/>
            <a:ext cx="8646840" cy="262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2500" lnSpcReduction="19999"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0" u="none" strike="noStrike">
                <a:solidFill>
                  <a:srgbClr val="44546A"/>
                </a:solidFill>
                <a:effectLst/>
                <a:uFillTx/>
                <a:latin typeface="Arial"/>
                <a:ea typeface="DejaVu Sans"/>
              </a:rPr>
              <a:t>24</a:t>
            </a:r>
            <a:r>
              <a:rPr lang="en-US" sz="1600" b="0" u="none" strike="noStrike" baseline="33000">
                <a:solidFill>
                  <a:srgbClr val="44546A"/>
                </a:solidFill>
                <a:effectLst/>
                <a:uFillTx/>
                <a:latin typeface="Arial"/>
                <a:ea typeface="DejaVu Sans"/>
              </a:rPr>
              <a:t>th</a:t>
            </a:r>
            <a:r>
              <a:rPr lang="en-US" sz="1600" b="0" u="none" strike="noStrike">
                <a:solidFill>
                  <a:srgbClr val="44546A"/>
                </a:solidFill>
                <a:effectLst/>
                <a:uFillTx/>
                <a:latin typeface="Arial"/>
                <a:ea typeface="DejaVu Sans"/>
              </a:rPr>
              <a:t> June 2025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175680" y="5515560"/>
            <a:ext cx="8646840" cy="262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70000" lnSpcReduction="20000"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rgbClr val="44546A"/>
                </a:solidFill>
                <a:effectLst/>
                <a:uFillTx/>
                <a:latin typeface="Arial"/>
                <a:ea typeface="Verdana"/>
              </a:rPr>
              <a:t>Open Symposium on the European Strategy for Particle Physics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Synergy with other Sciences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6119280" cy="53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Accelerator technology major outcome of HEP programme in C20</a:t>
            </a:r>
            <a:r>
              <a:rPr lang="en-US" sz="2000" b="0" u="none" strike="noStrike" baseline="33000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th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Proton accelerators are important facilities for chemisty, material, nuclear and life science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J-PARC multiphysics facility – Materials and Life Science experimental facility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PSI μSR beamlines and neutron spallation source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Other non-HEP facilities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ISIS (UK), ESS (Sweden), SNS (US), CSNS (China) &amp; many others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High intensity essential to improve resolutions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Very active R&amp;D ongoing between major labs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62" name="Picture 211"/>
          <p:cNvPicPr/>
          <p:nvPr/>
        </p:nvPicPr>
        <p:blipFill>
          <a:blip r:embed="rId2"/>
          <a:stretch/>
        </p:blipFill>
        <p:spPr>
          <a:xfrm>
            <a:off x="6694200" y="3240000"/>
            <a:ext cx="4285080" cy="244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3" name="Picture 212"/>
          <p:cNvPicPr/>
          <p:nvPr/>
        </p:nvPicPr>
        <p:blipFill>
          <a:blip r:embed="rId3"/>
          <a:stretch/>
        </p:blipFill>
        <p:spPr>
          <a:xfrm>
            <a:off x="6694200" y="968760"/>
            <a:ext cx="4679280" cy="245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4" name="Rectangle 213"/>
          <p:cNvSpPr/>
          <p:nvPr/>
        </p:nvSpPr>
        <p:spPr>
          <a:xfrm>
            <a:off x="6660000" y="3240000"/>
            <a:ext cx="305892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Credit: ICRU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TextBox 1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99D614C9-3648-42DD-B14E-49E988BE9250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18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Strategic Considerations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540000" y="1416960"/>
            <a:ext cx="8978400" cy="50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22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Intensity frontier has important synergies with other programmes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Return on investment &amp; impact important for any facility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22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In the event of a future e+e- collider, should Europe support intensity frontier?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At CERN?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At other European facilities? Noting heavy oversubscription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At other facilities outside Europe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417"/>
              </a:spcBef>
              <a:buNone/>
            </a:pP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8" name="TextBox 1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6B0EB7F9-34AE-4B9C-8C8E-5AAAAB070367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19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High Intensity Concepts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000" cy="469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Many particle physics applications need high intensity accelerated particle beams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rgbClr val="676767"/>
                </a:solidFill>
                <a:effectLst/>
                <a:uFillTx/>
                <a:latin typeface="Arial"/>
                <a:ea typeface="DejaVu Sans"/>
              </a:rPr>
              <a:t>Neutrino oscillation physics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rgbClr val="676767"/>
                </a:solidFill>
                <a:effectLst/>
                <a:uFillTx/>
                <a:latin typeface="Arial"/>
                <a:ea typeface="DejaVu Sans"/>
              </a:rPr>
              <a:t>Meson physics (muons, kaons, pions)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rgbClr val="676767"/>
                </a:solidFill>
                <a:effectLst/>
                <a:uFillTx/>
                <a:latin typeface="Arial"/>
                <a:ea typeface="DejaVu Sans"/>
              </a:rPr>
              <a:t>Baryon physics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GB" sz="1800" b="0" u="none" strike="noStrike">
                <a:solidFill>
                  <a:srgbClr val="676767"/>
                </a:solidFill>
                <a:effectLst/>
                <a:uFillTx/>
                <a:latin typeface="Arial"/>
                <a:ea typeface="DejaVu Sans"/>
              </a:rPr>
              <a:t>Many more…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rgbClr val="676767"/>
                </a:solidFill>
                <a:effectLst/>
                <a:uFillTx/>
                <a:latin typeface="Arial"/>
                <a:ea typeface="DejaVu Sans"/>
              </a:rPr>
              <a:t>Mostly generated from hadronic interactions → high intensity proton accelerators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Addressing intensity limitations important for current &amp; next generation facilities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Non-Collider</a:t>
            </a:r>
            <a:r>
              <a:rPr lang="en-US" sz="1800" b="0" u="none" strike="noStrike">
                <a:solidFill>
                  <a:srgbClr val="676767"/>
                </a:solidFill>
                <a:effectLst/>
                <a:uFillTx/>
                <a:latin typeface="Arial"/>
                <a:ea typeface="DejaVu Sans"/>
              </a:rPr>
              <a:t> physics @ CERN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rgbClr val="676767"/>
                </a:solidFill>
                <a:effectLst/>
                <a:uFillTx/>
                <a:latin typeface="Arial"/>
                <a:ea typeface="DejaVu Sans"/>
              </a:rPr>
              <a:t>Swiss muon source @ PSI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rgbClr val="676767"/>
                </a:solidFill>
                <a:effectLst/>
                <a:uFillTx/>
                <a:latin typeface="Arial"/>
                <a:ea typeface="DejaVu Sans"/>
              </a:rPr>
              <a:t>Non-European facilities e.g. JPARC, Fermilab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rgbClr val="676767"/>
                </a:solidFill>
                <a:effectLst/>
                <a:uFillTx/>
                <a:latin typeface="Arial"/>
                <a:ea typeface="DejaVu Sans"/>
              </a:rPr>
              <a:t>Other European facilities – FAIR, ESS, ISIS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For many applications, seek highest possible intensities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Where are the limits?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39351C8F-ECEB-4DD7-8D81-DB7FFEA28898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4" descr="A graph with numbers and lines&#10;&#10;AI-generated content may be incorrect."/>
          <p:cNvPicPr/>
          <p:nvPr/>
        </p:nvPicPr>
        <p:blipFill>
          <a:blip r:embed="rId2"/>
          <a:stretch/>
        </p:blipFill>
        <p:spPr>
          <a:xfrm>
            <a:off x="301680" y="335160"/>
            <a:ext cx="4050360" cy="3471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Synergy with Collider programme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609480" y="3958920"/>
            <a:ext cx="10971000" cy="252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Important synergy between high intensity non-collider and collider facilities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Many shared technologies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Many linac upgrades benefit from linear collider cavity R&amp;D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Low energy muon beam cooling may be beneficial for muon collider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Linac4 supports HL-LHC operation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FCCee collimators for Beamstrahlung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2" name="Rectangle 2"/>
          <p:cNvSpPr/>
          <p:nvPr/>
        </p:nvSpPr>
        <p:spPr>
          <a:xfrm>
            <a:off x="756360" y="740160"/>
            <a:ext cx="3058920" cy="56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D. Schulte et al, The Muon Collider, 2025 (Abridged)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S. Aritome et al, Acceleration of cooled positive muons by a Radio-frequency cavity, PRL 134, 2025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3" name="TextBox 9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A5D680AF-2631-4565-944E-69032EAA1A75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20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4" name="Picture 17"/>
          <p:cNvPicPr/>
          <p:nvPr/>
        </p:nvPicPr>
        <p:blipFill>
          <a:blip r:embed="rId3"/>
          <a:stretch/>
        </p:blipFill>
        <p:spPr>
          <a:xfrm>
            <a:off x="5330880" y="795600"/>
            <a:ext cx="5472720" cy="2426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5" name="TextBox 10"/>
          <p:cNvSpPr/>
          <p:nvPr/>
        </p:nvSpPr>
        <p:spPr>
          <a:xfrm>
            <a:off x="5330880" y="3298320"/>
            <a:ext cx="292428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1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S Candido, presentation at FCC week, 2025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Synergy with other Sciences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6119280" cy="53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Accelerator technology major outcome of HEP programme in C20</a:t>
            </a:r>
            <a:r>
              <a:rPr lang="en-US" sz="2000" b="0" u="none" strike="noStrike" baseline="33000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th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Proton accelerators are important facilities for chemisty, material, nuclear and life science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J-PARC multiphysics facility – Materials and Life Science experimental facility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PSI μSR beamlines and neutron spallation source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Other non-HEP facilities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ISIS (UK), ESS (Sweden), SNS (US), CSNS (China) &amp; many others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High intensity essential to improve resolutions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Very active R&amp;D ongoing between major labs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78" name="Picture 18"/>
          <p:cNvPicPr/>
          <p:nvPr/>
        </p:nvPicPr>
        <p:blipFill>
          <a:blip r:embed="rId2"/>
          <a:stretch/>
        </p:blipFill>
        <p:spPr>
          <a:xfrm>
            <a:off x="6694200" y="3240000"/>
            <a:ext cx="4285080" cy="244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9" name="Picture 19"/>
          <p:cNvPicPr/>
          <p:nvPr/>
        </p:nvPicPr>
        <p:blipFill>
          <a:blip r:embed="rId3"/>
          <a:stretch/>
        </p:blipFill>
        <p:spPr>
          <a:xfrm>
            <a:off x="6694200" y="968760"/>
            <a:ext cx="4679280" cy="245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0" name="Rectangle 15"/>
          <p:cNvSpPr/>
          <p:nvPr/>
        </p:nvSpPr>
        <p:spPr>
          <a:xfrm>
            <a:off x="6660000" y="3240000"/>
            <a:ext cx="305892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Credit: ICRU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1" name="TextBox 2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1EFA5184-60EC-4B78-98E1-D2436FEDBC31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21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Mitigations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6049800" cy="483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Mitigation of wake-field driven losses requires great care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6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Suppress wakefield build-up by controlling EM properties of beam pipe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E.g. careful design of accelerator equipment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Precise beam shaping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Beam painting techniques during injection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Second (and higher) harmonic RF cavities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Careful choices in lattice design can reduce impact of space charge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Controlling field up to high order multipoles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Damping of resonance effects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E.g. IOTA/FAST test facility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84" name="Picture 15" descr="P:\Dropbox\Al6ka\work FNAL\IOTA\latticeDesign\iota_v83\6dsim\IOTA_sketch.png"/>
          <p:cNvPicPr/>
          <p:nvPr/>
        </p:nvPicPr>
        <p:blipFill>
          <a:blip r:embed="rId2"/>
          <a:stretch/>
        </p:blipFill>
        <p:spPr>
          <a:xfrm>
            <a:off x="7200000" y="3530520"/>
            <a:ext cx="3543840" cy="2014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5" name="Rectangle 13"/>
          <p:cNvSpPr/>
          <p:nvPr/>
        </p:nvSpPr>
        <p:spPr>
          <a:xfrm>
            <a:off x="7200000" y="5545440"/>
            <a:ext cx="3599280" cy="94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A. Romanov, The IOTA/FAST Facility: Status, Performance, Upgrades, IOTA/Fast Collaboration Meeting 2024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6" name="TextBox 8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2F161E7C-2D19-40B8-83A8-FEAD8B9DD75D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22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87" name="Picture 16"/>
          <p:cNvPicPr/>
          <p:nvPr/>
        </p:nvPicPr>
        <p:blipFill>
          <a:blip r:embed="rId3"/>
          <a:stretch/>
        </p:blipFill>
        <p:spPr>
          <a:xfrm>
            <a:off x="7495200" y="273600"/>
            <a:ext cx="2953440" cy="2974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8" name="Rectangle 14"/>
          <p:cNvSpPr/>
          <p:nvPr/>
        </p:nvSpPr>
        <p:spPr>
          <a:xfrm>
            <a:off x="7730280" y="3239280"/>
            <a:ext cx="3599280" cy="2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M R Harold, A possible upgrade for ISIS, PAC97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PSI High Intensity Muon Beamline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09480" y="3456000"/>
            <a:ext cx="10971000" cy="252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Improved muon beam transport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Solenoid focused transport channel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Muon beam cooling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Compression of horizontal and vertical beam by modified Wien filter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Compression of longitudinal beam by frictional cooling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91" name="Picture 6"/>
          <p:cNvPicPr/>
          <p:nvPr/>
        </p:nvPicPr>
        <p:blipFill>
          <a:blip r:embed="rId2"/>
          <a:stretch/>
        </p:blipFill>
        <p:spPr>
          <a:xfrm>
            <a:off x="720000" y="900000"/>
            <a:ext cx="5831640" cy="192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2" name="Rectangle 4"/>
          <p:cNvSpPr/>
          <p:nvPr/>
        </p:nvSpPr>
        <p:spPr>
          <a:xfrm>
            <a:off x="828000" y="2826720"/>
            <a:ext cx="575928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A. Antognini et al, Phase space compression of a positive muon beam in two spatial dimensions, https://arxiv.org/abs/2410.21162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3" name="Picture 7"/>
          <p:cNvPicPr/>
          <p:nvPr/>
        </p:nvPicPr>
        <p:blipFill>
          <a:blip r:embed="rId3"/>
          <a:stretch/>
        </p:blipFill>
        <p:spPr>
          <a:xfrm>
            <a:off x="6674400" y="1080000"/>
            <a:ext cx="3944880" cy="198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4" name="Rectangle 5"/>
          <p:cNvSpPr/>
          <p:nvPr/>
        </p:nvSpPr>
        <p:spPr>
          <a:xfrm>
            <a:off x="828000" y="2827080"/>
            <a:ext cx="575928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A. Antognini et al, Phase space compression of a positive muon beam in two spatial dimensions, https://arxiv.org/abs/2410.21162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5" name="TextBox 3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79EF2F12-2FE6-4D3B-899C-158AF071FD0D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23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Advanced Muon Facility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609480" y="4320000"/>
            <a:ext cx="10971000" cy="233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Fermilab proposes advanced muon facility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High acceptance storage ring and energy-time phase rotation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Make bunch longer but with smaller energy spread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Strongly reduced energy spread of muon beam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98" name="Picture 9"/>
          <p:cNvPicPr/>
          <p:nvPr/>
        </p:nvPicPr>
        <p:blipFill>
          <a:blip r:embed="rId2"/>
          <a:stretch/>
        </p:blipFill>
        <p:spPr>
          <a:xfrm>
            <a:off x="3240000" y="1036440"/>
            <a:ext cx="4139280" cy="3102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9" name="Rectangle 6"/>
          <p:cNvSpPr/>
          <p:nvPr/>
        </p:nvSpPr>
        <p:spPr>
          <a:xfrm>
            <a:off x="3230280" y="1044000"/>
            <a:ext cx="2565000" cy="21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D. Hitlin, The Advanced Muon Facility, CLFV23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0" name="TextBox 5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2C0797E7-F3A7-4879-89B7-EB0298BA1A33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24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Addressing the Challenges at existing facilities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609480" y="3420000"/>
            <a:ext cx="8029800" cy="287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LHC Injectors Upgrade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Upgrade initial linac to 160 MeV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Bring energy above space charge limit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Upgrade to charge exchange injection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Upgrades to acceleration chain to support higher power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Serves both high energy and high intensity programme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Completed 2021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303" name="Picture 11"/>
          <p:cNvPicPr/>
          <p:nvPr/>
        </p:nvPicPr>
        <p:blipFill>
          <a:blip r:embed="rId2"/>
          <a:stretch/>
        </p:blipFill>
        <p:spPr>
          <a:xfrm>
            <a:off x="720000" y="1126080"/>
            <a:ext cx="9294120" cy="2113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4" name="TextBox 6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7AD05B0E-B863-4305-B947-296EB2433CC3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25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64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Fermilab Synchrotron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609480" y="3780000"/>
            <a:ext cx="10971000" cy="287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PIP-II Upgrade</a:t>
            </a:r>
            <a:r>
              <a:rPr lang="en-GB" sz="20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: </a:t>
            </a: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New linear accelerator to 800 MeV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Get above space charge limit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Adjustments to boosters to manage new energy/current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Deliver 1.2 MW beam power on target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Studying options to go beyond 2 MW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Accelerator Complex Evolution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307" name="Picture 193"/>
          <p:cNvPicPr/>
          <p:nvPr/>
        </p:nvPicPr>
        <p:blipFill>
          <a:blip r:embed="rId2"/>
          <a:stretch/>
        </p:blipFill>
        <p:spPr>
          <a:xfrm>
            <a:off x="1440000" y="1163160"/>
            <a:ext cx="8279280" cy="2436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8" name="Rectangle 194"/>
          <p:cNvSpPr/>
          <p:nvPr/>
        </p:nvSpPr>
        <p:spPr>
          <a:xfrm>
            <a:off x="7604280" y="3600000"/>
            <a:ext cx="213372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sng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  <a:hlinkClick r:id="rId3"/>
              </a:rPr>
              <a:t>M. Ball et al, The PIP-II CDR, 2017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9" name="TextBox 1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9C53C200-0016-49DD-BB8D-A29D2F933BF9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26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720000" y="-1800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JPARC Synchrotron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609480" y="3849480"/>
            <a:ext cx="10971000" cy="2629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Steady increase in achieved beam current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Detailed modelling of the accelerator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Understanding of loss-generating processes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Improved injection systems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More than double pulse frequency (rep rate)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Further improvement in beam performance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312" name="Picture 201"/>
          <p:cNvPicPr/>
          <p:nvPr/>
        </p:nvPicPr>
        <p:blipFill>
          <a:blip r:embed="rId2"/>
          <a:stretch/>
        </p:blipFill>
        <p:spPr>
          <a:xfrm>
            <a:off x="5760000" y="720000"/>
            <a:ext cx="4739040" cy="289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3" name="Picture 202"/>
          <p:cNvPicPr/>
          <p:nvPr/>
        </p:nvPicPr>
        <p:blipFill>
          <a:blip r:embed="rId3"/>
          <a:stretch/>
        </p:blipFill>
        <p:spPr>
          <a:xfrm>
            <a:off x="434880" y="864000"/>
            <a:ext cx="4757760" cy="2699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4" name="Rectangle 203"/>
          <p:cNvSpPr/>
          <p:nvPr/>
        </p:nvSpPr>
        <p:spPr>
          <a:xfrm>
            <a:off x="9404280" y="3384720"/>
            <a:ext cx="1094760" cy="27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Credit: J-PARC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5" name="Rectangle 204"/>
          <p:cNvSpPr/>
          <p:nvPr/>
        </p:nvSpPr>
        <p:spPr>
          <a:xfrm>
            <a:off x="3960000" y="3367800"/>
            <a:ext cx="1232640" cy="19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Credit: J-PARC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6" name="TextBox 1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09D19D68-FC87-4D4B-8C0F-5DF7CEE93F4B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27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PSI Cyclotron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6049800" cy="3975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Direct extraction of accelerated bunches needs good bunch separation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Space charge causes halo formation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Beam hits the extraction septum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Stronger accelerating RF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Blocks the space charge smearing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Accelerates faster than space charge smearing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Injector upgrade complete 2026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Main ring upgrade in design phase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319" name="Picture 12"/>
          <p:cNvPicPr/>
          <p:nvPr/>
        </p:nvPicPr>
        <p:blipFill>
          <a:blip r:embed="rId2"/>
          <a:stretch/>
        </p:blipFill>
        <p:spPr>
          <a:xfrm>
            <a:off x="7235280" y="4284000"/>
            <a:ext cx="2664000" cy="2013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0" name="Rectangle 10"/>
          <p:cNvSpPr/>
          <p:nvPr/>
        </p:nvSpPr>
        <p:spPr>
          <a:xfrm>
            <a:off x="7200000" y="6260040"/>
            <a:ext cx="31050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M. Schneider et al, Upgrade of the PSI Injector 2 Cyclotron, Cyclotrons2019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1" name="Picture 13"/>
          <p:cNvPicPr/>
          <p:nvPr/>
        </p:nvPicPr>
        <p:blipFill>
          <a:blip r:embed="rId3"/>
          <a:stretch/>
        </p:blipFill>
        <p:spPr>
          <a:xfrm>
            <a:off x="7128000" y="953640"/>
            <a:ext cx="2906280" cy="282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2" name="Rectangle 11"/>
          <p:cNvSpPr/>
          <p:nvPr/>
        </p:nvSpPr>
        <p:spPr>
          <a:xfrm>
            <a:off x="7163280" y="3693960"/>
            <a:ext cx="3105000" cy="51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C. Baumgarten et al, PSI Injector and the 72 MeV Transfer Line: MinT-Simulations vs Measurements, Cyclotrons2019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3" name="TextBox 7"/>
          <p:cNvSpPr/>
          <p:nvPr/>
        </p:nvSpPr>
        <p:spPr>
          <a:xfrm>
            <a:off x="164520" y="6299640"/>
            <a:ext cx="585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A2BB785D-475B-4100-A07E-B2D60DF1A85C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28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44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Limits to High Intensity Operation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88960" y="3593880"/>
            <a:ext cx="10078920" cy="275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5000" lnSpcReduction="19999"/>
          </a:bodyPr>
          <a:lstStyle/>
          <a:p>
            <a:pPr marL="216000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2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Two classes of limit – losses during acceleration and load on beam intersecting devices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2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Losses during acceleration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As intensity increases, beam-destructive forces increase i.e. harder to control the beam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Meanwhile as intensity increases, fractional loss must decrease to maintain 1 W/m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2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Beam Intersecting Devices</a:t>
            </a:r>
            <a:endParaRPr lang="en-US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Must withstand huge energy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Energy of a speeding truck hitting device every second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E.g. charge exchange injection &amp; target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8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7D065D7A-9FE9-4332-85C1-95AA971C9704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3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19" name="Group 86"/>
          <p:cNvGrpSpPr/>
          <p:nvPr/>
        </p:nvGrpSpPr>
        <p:grpSpPr>
          <a:xfrm>
            <a:off x="1695600" y="665280"/>
            <a:ext cx="7709040" cy="2812320"/>
            <a:chOff x="1695600" y="665280"/>
            <a:chExt cx="7709040" cy="2812320"/>
          </a:xfrm>
        </p:grpSpPr>
        <p:sp>
          <p:nvSpPr>
            <p:cNvPr id="120" name="Oval 87"/>
            <p:cNvSpPr/>
            <p:nvPr/>
          </p:nvSpPr>
          <p:spPr>
            <a:xfrm>
              <a:off x="2772000" y="1152720"/>
              <a:ext cx="1781280" cy="1585800"/>
            </a:xfrm>
            <a:prstGeom prst="ellipse">
              <a:avLst/>
            </a:prstGeom>
            <a:noFill/>
            <a:ln w="360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21" name="Oval 88"/>
            <p:cNvSpPr/>
            <p:nvPr/>
          </p:nvSpPr>
          <p:spPr>
            <a:xfrm>
              <a:off x="4943160" y="1095480"/>
              <a:ext cx="2267280" cy="2018160"/>
            </a:xfrm>
            <a:prstGeom prst="ellipse">
              <a:avLst/>
            </a:prstGeom>
            <a:noFill/>
            <a:ln w="360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22" name="Straight Connector 89"/>
            <p:cNvSpPr/>
            <p:nvPr/>
          </p:nvSpPr>
          <p:spPr>
            <a:xfrm>
              <a:off x="1962000" y="1152720"/>
              <a:ext cx="1620000" cy="0"/>
            </a:xfrm>
            <a:prstGeom prst="line">
              <a:avLst/>
            </a:prstGeom>
            <a:ln w="36000">
              <a:solidFill>
                <a:srgbClr val="15846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5000" rIns="90000" bIns="-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23" name="Straight Connector 90"/>
            <p:cNvSpPr/>
            <p:nvPr/>
          </p:nvSpPr>
          <p:spPr>
            <a:xfrm>
              <a:off x="4384080" y="1470600"/>
              <a:ext cx="735120" cy="1180440"/>
            </a:xfrm>
            <a:prstGeom prst="line">
              <a:avLst/>
            </a:prstGeom>
            <a:ln w="360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24" name="Straight Connector 91"/>
            <p:cNvSpPr/>
            <p:nvPr/>
          </p:nvSpPr>
          <p:spPr>
            <a:xfrm flipV="1">
              <a:off x="6745320" y="2306520"/>
              <a:ext cx="887400" cy="614880"/>
            </a:xfrm>
            <a:prstGeom prst="line">
              <a:avLst/>
            </a:prstGeom>
            <a:ln w="360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25" name="Straight Connector 92"/>
            <p:cNvSpPr/>
            <p:nvPr/>
          </p:nvSpPr>
          <p:spPr>
            <a:xfrm flipV="1">
              <a:off x="1800000" y="1276200"/>
              <a:ext cx="506160" cy="2880"/>
            </a:xfrm>
            <a:prstGeom prst="line">
              <a:avLst/>
            </a:prstGeom>
            <a:ln w="0">
              <a:solidFill>
                <a:srgbClr val="158466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2120" rIns="90000" bIns="-4212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26" name="Rectangle 93"/>
            <p:cNvSpPr/>
            <p:nvPr/>
          </p:nvSpPr>
          <p:spPr>
            <a:xfrm>
              <a:off x="1832400" y="1268280"/>
              <a:ext cx="549720" cy="30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158466"/>
                  </a:solidFill>
                  <a:effectLst/>
                  <a:uFillTx/>
                  <a:latin typeface="Arial"/>
                  <a:ea typeface="DejaVu Sans"/>
                </a:rPr>
                <a:t>H</a:t>
              </a:r>
              <a:r>
                <a:rPr lang="en-GB" sz="1800" b="0" u="none" strike="noStrike" baseline="33000">
                  <a:solidFill>
                    <a:srgbClr val="158466"/>
                  </a:solidFill>
                  <a:effectLst/>
                  <a:uFillTx/>
                  <a:latin typeface="Arial"/>
                  <a:ea typeface="DejaVu Sans"/>
                </a:rPr>
                <a:t>-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27" name="Straight Connector 94"/>
            <p:cNvSpPr/>
            <p:nvPr/>
          </p:nvSpPr>
          <p:spPr>
            <a:xfrm flipV="1">
              <a:off x="7276320" y="2437560"/>
              <a:ext cx="377280" cy="244080"/>
            </a:xfrm>
            <a:prstGeom prst="line">
              <a:avLst/>
            </a:prstGeom>
            <a:ln w="36000">
              <a:solidFill>
                <a:srgbClr val="A1467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28" name="Freeform: Shape 95"/>
            <p:cNvSpPr/>
            <p:nvPr/>
          </p:nvSpPr>
          <p:spPr>
            <a:xfrm>
              <a:off x="3971160" y="2508480"/>
              <a:ext cx="484920" cy="287640"/>
            </a:xfrm>
            <a:custGeom>
              <a:avLst/>
              <a:gdLst>
                <a:gd name="textAreaLeft" fmla="*/ 0 w 484920"/>
                <a:gd name="textAreaRight" fmla="*/ 485280 w 484920"/>
                <a:gd name="textAreaTop" fmla="*/ 0 h 287640"/>
                <a:gd name="textAreaBottom" fmla="*/ 288000 h 287640"/>
              </a:gdLst>
              <a:ahLst/>
              <a:cxnLst/>
              <a:rect l="textAreaLeft" t="textAreaTop" r="textAreaRight" b="textAreaBottom"/>
              <a:pathLst>
                <a:path w="1500" h="1000" fill="none">
                  <a:moveTo>
                    <a:pt x="1500" y="0"/>
                  </a:moveTo>
                  <a:cubicBezTo>
                    <a:pt x="1129" y="618"/>
                    <a:pt x="505" y="930"/>
                    <a:pt x="0" y="1000"/>
                  </a:cubicBezTo>
                </a:path>
              </a:pathLst>
            </a:custGeom>
            <a:noFill/>
            <a:ln w="36000">
              <a:solidFill>
                <a:srgbClr val="A1467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29" name="Freeform: Shape 96"/>
            <p:cNvSpPr/>
            <p:nvPr/>
          </p:nvSpPr>
          <p:spPr>
            <a:xfrm>
              <a:off x="2626200" y="1729440"/>
              <a:ext cx="63720" cy="518760"/>
            </a:xfrm>
            <a:custGeom>
              <a:avLst/>
              <a:gdLst>
                <a:gd name="textAreaLeft" fmla="*/ 0 w 63720"/>
                <a:gd name="textAreaRight" fmla="*/ 64080 w 63720"/>
                <a:gd name="textAreaTop" fmla="*/ 0 h 518760"/>
                <a:gd name="textAreaBottom" fmla="*/ 519120 h 518760"/>
              </a:gdLst>
              <a:ahLst/>
              <a:cxnLst/>
              <a:rect l="textAreaLeft" t="textAreaTop" r="textAreaRight" b="textAreaBottom"/>
              <a:pathLst>
                <a:path w="200" h="1802" fill="none">
                  <a:moveTo>
                    <a:pt x="200" y="1802"/>
                  </a:moveTo>
                  <a:cubicBezTo>
                    <a:pt x="-108" y="1151"/>
                    <a:pt x="-22" y="459"/>
                    <a:pt x="200" y="0"/>
                  </a:cubicBezTo>
                </a:path>
              </a:pathLst>
            </a:custGeom>
            <a:noFill/>
            <a:ln w="36000">
              <a:solidFill>
                <a:srgbClr val="A1467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30" name="Freeform: Shape 97"/>
            <p:cNvSpPr/>
            <p:nvPr/>
          </p:nvSpPr>
          <p:spPr>
            <a:xfrm>
              <a:off x="5752800" y="1008360"/>
              <a:ext cx="582840" cy="56880"/>
            </a:xfrm>
            <a:custGeom>
              <a:avLst/>
              <a:gdLst>
                <a:gd name="textAreaLeft" fmla="*/ 0 w 582840"/>
                <a:gd name="textAreaRight" fmla="*/ 583200 w 582840"/>
                <a:gd name="textAreaTop" fmla="*/ 0 h 56880"/>
                <a:gd name="textAreaBottom" fmla="*/ 57240 h 56880"/>
              </a:gdLst>
              <a:ahLst/>
              <a:cxnLst/>
              <a:rect l="textAreaLeft" t="textAreaTop" r="textAreaRight" b="textAreaBottom"/>
              <a:pathLst>
                <a:path w="1802" h="200" fill="none">
                  <a:moveTo>
                    <a:pt x="1802" y="200"/>
                  </a:moveTo>
                  <a:cubicBezTo>
                    <a:pt x="1151" y="-108"/>
                    <a:pt x="459" y="-22"/>
                    <a:pt x="0" y="200"/>
                  </a:cubicBezTo>
                </a:path>
              </a:pathLst>
            </a:custGeom>
            <a:noFill/>
            <a:ln w="36000">
              <a:solidFill>
                <a:srgbClr val="A1467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240" rIns="90000" bIns="1224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31" name="Freeform: Shape 98"/>
            <p:cNvSpPr/>
            <p:nvPr/>
          </p:nvSpPr>
          <p:spPr>
            <a:xfrm>
              <a:off x="5818320" y="3172320"/>
              <a:ext cx="582840" cy="56880"/>
            </a:xfrm>
            <a:custGeom>
              <a:avLst/>
              <a:gdLst>
                <a:gd name="textAreaLeft" fmla="*/ 0 w 582840"/>
                <a:gd name="textAreaRight" fmla="*/ 583200 w 582840"/>
                <a:gd name="textAreaTop" fmla="*/ 0 h 56880"/>
                <a:gd name="textAreaBottom" fmla="*/ 57240 h 56880"/>
              </a:gdLst>
              <a:ahLst/>
              <a:cxnLst/>
              <a:rect l="textAreaLeft" t="textAreaTop" r="textAreaRight" b="textAreaBottom"/>
              <a:pathLst>
                <a:path w="1802" h="200" fill="none">
                  <a:moveTo>
                    <a:pt x="0" y="0"/>
                  </a:moveTo>
                  <a:cubicBezTo>
                    <a:pt x="651" y="308"/>
                    <a:pt x="1343" y="222"/>
                    <a:pt x="1802" y="0"/>
                  </a:cubicBezTo>
                </a:path>
              </a:pathLst>
            </a:custGeom>
            <a:noFill/>
            <a:ln w="36000">
              <a:solidFill>
                <a:srgbClr val="A1467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240" rIns="90000" bIns="1224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32" name="Straight Connector 99"/>
            <p:cNvSpPr/>
            <p:nvPr/>
          </p:nvSpPr>
          <p:spPr>
            <a:xfrm>
              <a:off x="4554360" y="1470600"/>
              <a:ext cx="259560" cy="394920"/>
            </a:xfrm>
            <a:prstGeom prst="line">
              <a:avLst/>
            </a:prstGeom>
            <a:ln w="36000">
              <a:solidFill>
                <a:srgbClr val="A1467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33" name="Oval 100"/>
            <p:cNvSpPr/>
            <p:nvPr/>
          </p:nvSpPr>
          <p:spPr>
            <a:xfrm>
              <a:off x="3517560" y="2595240"/>
              <a:ext cx="322920" cy="303840"/>
            </a:xfrm>
            <a:prstGeom prst="ellipse">
              <a:avLst/>
            </a:prstGeom>
            <a:noFill/>
            <a:ln w="36000">
              <a:solidFill>
                <a:srgbClr val="BF004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34" name="Rectangle 101"/>
            <p:cNvSpPr/>
            <p:nvPr/>
          </p:nvSpPr>
          <p:spPr>
            <a:xfrm>
              <a:off x="2286000" y="1845000"/>
              <a:ext cx="34956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A1467E"/>
                  </a:solidFill>
                  <a:effectLst/>
                  <a:uFillTx/>
                  <a:latin typeface="Arial"/>
                  <a:ea typeface="DejaVu Sans"/>
                </a:rPr>
                <a:t>p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35" name="Rectangle 102"/>
            <p:cNvSpPr/>
            <p:nvPr/>
          </p:nvSpPr>
          <p:spPr>
            <a:xfrm>
              <a:off x="7444440" y="2566440"/>
              <a:ext cx="34956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A1467E"/>
                  </a:solidFill>
                  <a:effectLst/>
                  <a:uFillTx/>
                  <a:latin typeface="Arial"/>
                  <a:ea typeface="DejaVu Sans"/>
                </a:rPr>
                <a:t>p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36" name="Rectangle 103"/>
            <p:cNvSpPr/>
            <p:nvPr/>
          </p:nvSpPr>
          <p:spPr>
            <a:xfrm>
              <a:off x="3744360" y="751320"/>
              <a:ext cx="1431000" cy="28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200" b="0" u="none" strike="noStrike">
                  <a:solidFill>
                    <a:srgbClr val="BF0041"/>
                  </a:solidFill>
                  <a:effectLst/>
                  <a:uFillTx/>
                  <a:latin typeface="Arial"/>
                  <a:ea typeface="DejaVu Sans"/>
                </a:rPr>
                <a:t>Charge exchange 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GB" sz="1200" b="0" u="none" strike="noStrike">
                  <a:solidFill>
                    <a:srgbClr val="BF0041"/>
                  </a:solidFill>
                  <a:effectLst/>
                  <a:uFillTx/>
                  <a:latin typeface="Arial"/>
                  <a:ea typeface="DejaVu Sans"/>
                </a:rPr>
                <a:t>injection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37" name="Rectangle 104"/>
            <p:cNvSpPr/>
            <p:nvPr/>
          </p:nvSpPr>
          <p:spPr>
            <a:xfrm>
              <a:off x="3633120" y="2647080"/>
              <a:ext cx="77760" cy="4788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38" name="Rectangle 105"/>
            <p:cNvSpPr/>
            <p:nvPr/>
          </p:nvSpPr>
          <p:spPr>
            <a:xfrm>
              <a:off x="3633120" y="2769840"/>
              <a:ext cx="77760" cy="4788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39" name="Oval 106"/>
            <p:cNvSpPr/>
            <p:nvPr/>
          </p:nvSpPr>
          <p:spPr>
            <a:xfrm>
              <a:off x="3485160" y="1008360"/>
              <a:ext cx="322920" cy="303840"/>
            </a:xfrm>
            <a:prstGeom prst="ellipse">
              <a:avLst/>
            </a:prstGeom>
            <a:noFill/>
            <a:ln w="36000">
              <a:solidFill>
                <a:srgbClr val="BF004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40" name="Rectangle 107"/>
            <p:cNvSpPr/>
            <p:nvPr/>
          </p:nvSpPr>
          <p:spPr>
            <a:xfrm>
              <a:off x="3344040" y="2905200"/>
              <a:ext cx="1398240" cy="30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200" b="0" u="none" strike="noStrike">
                  <a:solidFill>
                    <a:srgbClr val="BF0041"/>
                  </a:solidFill>
                  <a:effectLst/>
                  <a:uFillTx/>
                  <a:latin typeface="Arial"/>
                  <a:ea typeface="DejaVu Sans"/>
                </a:rPr>
                <a:t>Acceleration loss 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GB" sz="1200" b="0" u="none" strike="noStrike">
                  <a:solidFill>
                    <a:srgbClr val="BF0041"/>
                  </a:solidFill>
                  <a:effectLst/>
                  <a:uFillTx/>
                  <a:latin typeface="Arial"/>
                  <a:ea typeface="DejaVu Sans"/>
                </a:rPr>
                <a:t>&amp; collimation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41" name="Rectangle 108"/>
            <p:cNvSpPr/>
            <p:nvPr/>
          </p:nvSpPr>
          <p:spPr>
            <a:xfrm>
              <a:off x="7411680" y="1752840"/>
              <a:ext cx="720720" cy="28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200" b="0" u="none" strike="noStrike">
                  <a:solidFill>
                    <a:srgbClr val="BF0041"/>
                  </a:solidFill>
                  <a:effectLst/>
                  <a:uFillTx/>
                  <a:latin typeface="Arial"/>
                  <a:ea typeface="DejaVu Sans"/>
                </a:rPr>
                <a:t>Target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42" name="Straight Connector 109"/>
            <p:cNvSpPr/>
            <p:nvPr/>
          </p:nvSpPr>
          <p:spPr>
            <a:xfrm flipV="1">
              <a:off x="7884360" y="1412280"/>
              <a:ext cx="1051200" cy="748440"/>
            </a:xfrm>
            <a:prstGeom prst="line">
              <a:avLst/>
            </a:prstGeom>
            <a:ln w="3600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43" name="Oval 110"/>
            <p:cNvSpPr/>
            <p:nvPr/>
          </p:nvSpPr>
          <p:spPr>
            <a:xfrm>
              <a:off x="7470720" y="1989360"/>
              <a:ext cx="572400" cy="468360"/>
            </a:xfrm>
            <a:prstGeom prst="ellipse">
              <a:avLst/>
            </a:prstGeom>
            <a:noFill/>
            <a:ln w="36000">
              <a:solidFill>
                <a:srgbClr val="BF004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44" name="Rectangle 111"/>
            <p:cNvSpPr/>
            <p:nvPr/>
          </p:nvSpPr>
          <p:spPr>
            <a:xfrm rot="19326600">
              <a:off x="7594920" y="2076840"/>
              <a:ext cx="322920" cy="28764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45" name="Rectangle 112"/>
            <p:cNvSpPr/>
            <p:nvPr/>
          </p:nvSpPr>
          <p:spPr>
            <a:xfrm rot="19326000">
              <a:off x="7910640" y="1168560"/>
              <a:ext cx="1556640" cy="329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B4C7DC"/>
                  </a:solidFill>
                  <a:effectLst/>
                  <a:uFillTx/>
                  <a:latin typeface="Arial"/>
                  <a:ea typeface="DejaVu Sans"/>
                </a:rPr>
                <a:t>π, μ, K, ++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46" name="Rectangle 113"/>
            <p:cNvSpPr/>
            <p:nvPr/>
          </p:nvSpPr>
          <p:spPr>
            <a:xfrm>
              <a:off x="6027120" y="3038040"/>
              <a:ext cx="77760" cy="4788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47" name="Rectangle 114"/>
            <p:cNvSpPr/>
            <p:nvPr/>
          </p:nvSpPr>
          <p:spPr>
            <a:xfrm>
              <a:off x="6030720" y="3139920"/>
              <a:ext cx="77760" cy="4788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48" name="Rectangle 115"/>
            <p:cNvSpPr/>
            <p:nvPr/>
          </p:nvSpPr>
          <p:spPr>
            <a:xfrm>
              <a:off x="5953680" y="3201120"/>
              <a:ext cx="34956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A1467E"/>
                  </a:solidFill>
                  <a:effectLst/>
                  <a:uFillTx/>
                  <a:latin typeface="Arial"/>
                  <a:ea typeface="DejaVu Sans"/>
                </a:rPr>
                <a:t>p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49" name="Rectangle 116"/>
            <p:cNvSpPr/>
            <p:nvPr/>
          </p:nvSpPr>
          <p:spPr>
            <a:xfrm>
              <a:off x="5915520" y="665280"/>
              <a:ext cx="34956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A1467E"/>
                  </a:solidFill>
                  <a:effectLst/>
                  <a:uFillTx/>
                  <a:latin typeface="Arial"/>
                  <a:ea typeface="DejaVu Sans"/>
                </a:rPr>
                <a:t>p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50" name="Oval 117"/>
            <p:cNvSpPr/>
            <p:nvPr/>
          </p:nvSpPr>
          <p:spPr>
            <a:xfrm>
              <a:off x="4327560" y="1568880"/>
              <a:ext cx="322920" cy="303840"/>
            </a:xfrm>
            <a:prstGeom prst="ellipse">
              <a:avLst/>
            </a:prstGeom>
            <a:noFill/>
            <a:ln w="36000">
              <a:solidFill>
                <a:srgbClr val="BF004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51" name="Rectangle 118"/>
            <p:cNvSpPr/>
            <p:nvPr/>
          </p:nvSpPr>
          <p:spPr>
            <a:xfrm>
              <a:off x="3582360" y="1834560"/>
              <a:ext cx="935640" cy="16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200" b="0" u="none" strike="noStrike">
                  <a:solidFill>
                    <a:srgbClr val="BF0041"/>
                  </a:solidFill>
                  <a:effectLst/>
                  <a:uFillTx/>
                  <a:latin typeface="Arial"/>
                  <a:ea typeface="DejaVu Sans"/>
                </a:rPr>
                <a:t>Extraction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icrosoft YaHei"/>
              </a:endParaRPr>
            </a:p>
          </p:txBody>
        </p:sp>
        <p:sp>
          <p:nvSpPr>
            <p:cNvPr id="152" name="Oval 2"/>
            <p:cNvSpPr/>
            <p:nvPr/>
          </p:nvSpPr>
          <p:spPr>
            <a:xfrm>
              <a:off x="1836000" y="1017360"/>
              <a:ext cx="338400" cy="297720"/>
            </a:xfrm>
            <a:prstGeom prst="ellipse">
              <a:avLst/>
            </a:prstGeom>
            <a:noFill/>
            <a:ln w="36000">
              <a:solidFill>
                <a:srgbClr val="BF004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53" name="Rectangle 18"/>
            <p:cNvSpPr/>
            <p:nvPr/>
          </p:nvSpPr>
          <p:spPr>
            <a:xfrm>
              <a:off x="1695600" y="792000"/>
              <a:ext cx="1431000" cy="43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200" b="0" u="none" strike="noStrike">
                  <a:solidFill>
                    <a:srgbClr val="BF0041"/>
                  </a:solidFill>
                  <a:effectLst/>
                  <a:uFillTx/>
                  <a:latin typeface="Arial"/>
                  <a:ea typeface="DejaVu Sans"/>
                </a:rPr>
                <a:t>Ion source</a:t>
              </a:r>
              <a:endPara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Injection Foil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149440" cy="3975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Most proton accelerators do ring injection using charge exchange injection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Accelerate H</a:t>
            </a:r>
            <a:r>
              <a:rPr lang="en-US" sz="2000" b="0" u="none" strike="noStrike" baseline="33000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-</a:t>
            </a: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 in a linac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Get energy above space charge limit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Strip excess electrons using a foil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Allows accumulation of proton beam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Can combine long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-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pulse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Limited by heat deposition on foil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Advanced foil materials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E.g. nanocrystalline Carbon foils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56" name="Picture 131"/>
          <p:cNvPicPr/>
          <p:nvPr/>
        </p:nvPicPr>
        <p:blipFill>
          <a:blip r:embed="rId2"/>
          <a:stretch/>
        </p:blipFill>
        <p:spPr>
          <a:xfrm>
            <a:off x="7376040" y="3168000"/>
            <a:ext cx="2522880" cy="2878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7" name="Rectangle 132"/>
          <p:cNvSpPr/>
          <p:nvPr/>
        </p:nvSpPr>
        <p:spPr>
          <a:xfrm>
            <a:off x="7380000" y="6012000"/>
            <a:ext cx="287928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N. Evans, Operational Experience with Nano-crystalline Injection Foils at SNS, HB2021, 2021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58" name="Group 133"/>
          <p:cNvGrpSpPr/>
          <p:nvPr/>
        </p:nvGrpSpPr>
        <p:grpSpPr>
          <a:xfrm>
            <a:off x="5976000" y="720000"/>
            <a:ext cx="5003280" cy="2437560"/>
            <a:chOff x="5976000" y="720000"/>
            <a:chExt cx="5003280" cy="2437560"/>
          </a:xfrm>
        </p:grpSpPr>
        <p:sp>
          <p:nvSpPr>
            <p:cNvPr id="159" name="Rectangle 134"/>
            <p:cNvSpPr/>
            <p:nvPr/>
          </p:nvSpPr>
          <p:spPr>
            <a:xfrm>
              <a:off x="6010200" y="2556000"/>
              <a:ext cx="1617120" cy="60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2A6099"/>
                  </a:solidFill>
                  <a:effectLst/>
                  <a:uFillTx/>
                  <a:latin typeface="Arial"/>
                  <a:ea typeface="DejaVu Sans"/>
                </a:rPr>
                <a:t>Circulating 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2A6099"/>
                  </a:solidFill>
                  <a:effectLst/>
                  <a:uFillTx/>
                  <a:latin typeface="Arial"/>
                  <a:ea typeface="DejaVu Sans"/>
                </a:rPr>
                <a:t>protons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0" name="Rectangle 135"/>
            <p:cNvSpPr/>
            <p:nvPr/>
          </p:nvSpPr>
          <p:spPr>
            <a:xfrm rot="10800000">
              <a:off x="7538040" y="1411200"/>
              <a:ext cx="736920" cy="367920"/>
            </a:xfrm>
            <a:prstGeom prst="rect">
              <a:avLst/>
            </a:prstGeom>
            <a:solidFill>
              <a:srgbClr val="E1617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61" name="Rectangle 136"/>
            <p:cNvSpPr/>
            <p:nvPr/>
          </p:nvSpPr>
          <p:spPr>
            <a:xfrm rot="10800000">
              <a:off x="6185880" y="2124000"/>
              <a:ext cx="736920" cy="368280"/>
            </a:xfrm>
            <a:prstGeom prst="rect">
              <a:avLst/>
            </a:prstGeom>
            <a:solidFill>
              <a:srgbClr val="E1617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62" name="Rectangle 137"/>
            <p:cNvSpPr/>
            <p:nvPr/>
          </p:nvSpPr>
          <p:spPr>
            <a:xfrm rot="10800000">
              <a:off x="10242360" y="2124000"/>
              <a:ext cx="736920" cy="368280"/>
            </a:xfrm>
            <a:prstGeom prst="rect">
              <a:avLst/>
            </a:prstGeom>
            <a:solidFill>
              <a:srgbClr val="E1617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63" name="Rectangle 138"/>
            <p:cNvSpPr/>
            <p:nvPr/>
          </p:nvSpPr>
          <p:spPr>
            <a:xfrm rot="10800000">
              <a:off x="8890200" y="1411200"/>
              <a:ext cx="736920" cy="367920"/>
            </a:xfrm>
            <a:prstGeom prst="rect">
              <a:avLst/>
            </a:prstGeom>
            <a:solidFill>
              <a:srgbClr val="E1617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64" name="Straight Connector 139"/>
            <p:cNvSpPr/>
            <p:nvPr/>
          </p:nvSpPr>
          <p:spPr>
            <a:xfrm>
              <a:off x="7168680" y="1038960"/>
              <a:ext cx="368640" cy="393480"/>
            </a:xfrm>
            <a:prstGeom prst="line">
              <a:avLst/>
            </a:prstGeom>
            <a:ln w="36000">
              <a:solidFill>
                <a:srgbClr val="15846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65" name="Straight Connector 140"/>
            <p:cNvSpPr/>
            <p:nvPr/>
          </p:nvSpPr>
          <p:spPr>
            <a:xfrm flipH="1" flipV="1">
              <a:off x="9627120" y="1705320"/>
              <a:ext cx="614520" cy="509040"/>
            </a:xfrm>
            <a:prstGeom prst="line">
              <a:avLst/>
            </a:prstGeom>
            <a:ln w="36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66" name="Freeform: Shape 141"/>
            <p:cNvSpPr/>
            <p:nvPr/>
          </p:nvSpPr>
          <p:spPr>
            <a:xfrm>
              <a:off x="8889480" y="1582560"/>
              <a:ext cx="736920" cy="122040"/>
            </a:xfrm>
            <a:custGeom>
              <a:avLst/>
              <a:gdLst>
                <a:gd name="textAreaLeft" fmla="*/ 0 w 736920"/>
                <a:gd name="textAreaRight" fmla="*/ 737280 w 736920"/>
                <a:gd name="textAreaTop" fmla="*/ 0 h 122040"/>
                <a:gd name="textAreaBottom" fmla="*/ 122400 h 122040"/>
              </a:gdLst>
              <a:ahLst/>
              <a:cxnLst/>
              <a:rect l="textAreaLeft" t="textAreaTop" r="textAreaRight" b="textAreaBottom"/>
              <a:pathLst>
                <a:path w="2049" h="341" fill="none">
                  <a:moveTo>
                    <a:pt x="2049" y="341"/>
                  </a:moveTo>
                  <a:cubicBezTo>
                    <a:pt x="1708" y="0"/>
                    <a:pt x="683" y="0"/>
                    <a:pt x="0" y="0"/>
                  </a:cubicBezTo>
                </a:path>
              </a:pathLst>
            </a:custGeom>
            <a:noFill/>
            <a:ln w="36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67" name="Straight Connector 142"/>
            <p:cNvSpPr/>
            <p:nvPr/>
          </p:nvSpPr>
          <p:spPr>
            <a:xfrm flipV="1">
              <a:off x="8316000" y="1446120"/>
              <a:ext cx="360" cy="245880"/>
            </a:xfrm>
            <a:prstGeom prst="line">
              <a:avLst/>
            </a:prstGeom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68" name="Rectangle 143"/>
            <p:cNvSpPr/>
            <p:nvPr/>
          </p:nvSpPr>
          <p:spPr>
            <a:xfrm>
              <a:off x="5976000" y="720000"/>
              <a:ext cx="1403280" cy="60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158466"/>
                  </a:solidFill>
                  <a:effectLst/>
                  <a:uFillTx/>
                  <a:latin typeface="Arial"/>
                  <a:ea typeface="DejaVu Sans"/>
                </a:rPr>
                <a:t>Injected H</a:t>
              </a:r>
              <a:r>
                <a:rPr lang="en-GB" sz="1800" b="0" u="none" strike="noStrike" baseline="33000">
                  <a:solidFill>
                    <a:srgbClr val="158466"/>
                  </a:solidFill>
                  <a:effectLst/>
                  <a:uFillTx/>
                  <a:latin typeface="Arial"/>
                  <a:ea typeface="DejaVu Sans"/>
                </a:rPr>
                <a:t>-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9" name="Straight Connector 144"/>
            <p:cNvSpPr/>
            <p:nvPr/>
          </p:nvSpPr>
          <p:spPr>
            <a:xfrm flipH="1">
              <a:off x="8316000" y="1282320"/>
              <a:ext cx="360000" cy="26424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70" name="Rectangle 145"/>
            <p:cNvSpPr/>
            <p:nvPr/>
          </p:nvSpPr>
          <p:spPr>
            <a:xfrm>
              <a:off x="8645760" y="808560"/>
              <a:ext cx="978480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DejaVu Sans"/>
                </a:rPr>
                <a:t>Thin foil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1" name="Straight Connector 146"/>
            <p:cNvSpPr/>
            <p:nvPr/>
          </p:nvSpPr>
          <p:spPr>
            <a:xfrm flipV="1">
              <a:off x="8889120" y="1803960"/>
              <a:ext cx="245880" cy="36864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72" name="Rectangle 147"/>
            <p:cNvSpPr/>
            <p:nvPr/>
          </p:nvSpPr>
          <p:spPr>
            <a:xfrm>
              <a:off x="8424720" y="2148120"/>
              <a:ext cx="147456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DejaVu Sans"/>
                </a:rPr>
                <a:t>Dipoles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3" name="Freeform: Shape 148"/>
            <p:cNvSpPr/>
            <p:nvPr/>
          </p:nvSpPr>
          <p:spPr>
            <a:xfrm>
              <a:off x="7537320" y="1432440"/>
              <a:ext cx="776520" cy="133200"/>
            </a:xfrm>
            <a:custGeom>
              <a:avLst/>
              <a:gdLst>
                <a:gd name="textAreaLeft" fmla="*/ 0 w 776520"/>
                <a:gd name="textAreaRight" fmla="*/ 776880 w 776520"/>
                <a:gd name="textAreaTop" fmla="*/ 0 h 133200"/>
                <a:gd name="textAreaBottom" fmla="*/ 133560 h 133200"/>
              </a:gdLst>
              <a:ahLst/>
              <a:cxnLst/>
              <a:rect l="textAreaLeft" t="textAreaTop" r="textAreaRight" b="textAreaBottom"/>
              <a:pathLst>
                <a:path w="2159" h="372" fill="none">
                  <a:moveTo>
                    <a:pt x="0" y="0"/>
                  </a:moveTo>
                  <a:cubicBezTo>
                    <a:pt x="341" y="480"/>
                    <a:pt x="1193" y="356"/>
                    <a:pt x="2159" y="362"/>
                  </a:cubicBezTo>
                </a:path>
              </a:pathLst>
            </a:custGeom>
            <a:noFill/>
            <a:ln w="36000">
              <a:solidFill>
                <a:srgbClr val="15846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74" name="Straight Connector 149"/>
            <p:cNvSpPr/>
            <p:nvPr/>
          </p:nvSpPr>
          <p:spPr>
            <a:xfrm flipH="1">
              <a:off x="6922800" y="1706040"/>
              <a:ext cx="614520" cy="564840"/>
            </a:xfrm>
            <a:prstGeom prst="line">
              <a:avLst/>
            </a:prstGeom>
            <a:ln w="36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75" name="Freeform: Shape 150"/>
            <p:cNvSpPr/>
            <p:nvPr/>
          </p:nvSpPr>
          <p:spPr>
            <a:xfrm>
              <a:off x="10241640" y="2214360"/>
              <a:ext cx="736920" cy="151560"/>
            </a:xfrm>
            <a:custGeom>
              <a:avLst/>
              <a:gdLst>
                <a:gd name="textAreaLeft" fmla="*/ 0 w 736920"/>
                <a:gd name="textAreaRight" fmla="*/ 737280 w 736920"/>
                <a:gd name="textAreaTop" fmla="*/ 0 h 151560"/>
                <a:gd name="textAreaBottom" fmla="*/ 151920 h 151560"/>
              </a:gdLst>
              <a:ahLst/>
              <a:cxnLst/>
              <a:rect l="textAreaLeft" t="textAreaTop" r="textAreaRight" b="textAreaBottom"/>
              <a:pathLst>
                <a:path w="2049" h="423" fill="none">
                  <a:moveTo>
                    <a:pt x="0" y="0"/>
                  </a:moveTo>
                  <a:cubicBezTo>
                    <a:pt x="683" y="498"/>
                    <a:pt x="1083" y="421"/>
                    <a:pt x="2049" y="415"/>
                  </a:cubicBezTo>
                </a:path>
              </a:pathLst>
            </a:custGeom>
            <a:noFill/>
            <a:ln w="36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76" name="Freeform: Shape 151"/>
            <p:cNvSpPr/>
            <p:nvPr/>
          </p:nvSpPr>
          <p:spPr>
            <a:xfrm>
              <a:off x="6185160" y="2270160"/>
              <a:ext cx="736920" cy="123120"/>
            </a:xfrm>
            <a:custGeom>
              <a:avLst/>
              <a:gdLst>
                <a:gd name="textAreaLeft" fmla="*/ 0 w 736920"/>
                <a:gd name="textAreaRight" fmla="*/ 737280 w 736920"/>
                <a:gd name="textAreaTop" fmla="*/ 0 h 123120"/>
                <a:gd name="textAreaBottom" fmla="*/ 123480 h 123120"/>
              </a:gdLst>
              <a:ahLst/>
              <a:cxnLst/>
              <a:rect l="textAreaLeft" t="textAreaTop" r="textAreaRight" b="textAreaBottom"/>
              <a:pathLst>
                <a:path w="2049" h="344" fill="none">
                  <a:moveTo>
                    <a:pt x="0" y="344"/>
                  </a:moveTo>
                  <a:cubicBezTo>
                    <a:pt x="683" y="344"/>
                    <a:pt x="1707" y="343"/>
                    <a:pt x="2049" y="0"/>
                  </a:cubicBezTo>
                </a:path>
              </a:pathLst>
            </a:custGeom>
            <a:noFill/>
            <a:ln w="36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77" name="Straight Connector 152"/>
            <p:cNvSpPr/>
            <p:nvPr/>
          </p:nvSpPr>
          <p:spPr>
            <a:xfrm flipH="1" flipV="1">
              <a:off x="8151840" y="1779120"/>
              <a:ext cx="491760" cy="36900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78" name="Straight Connector 153"/>
            <p:cNvSpPr/>
            <p:nvPr/>
          </p:nvSpPr>
          <p:spPr>
            <a:xfrm flipH="1">
              <a:off x="7045560" y="2270880"/>
              <a:ext cx="1106280" cy="36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79" name="Straight Connector 154"/>
            <p:cNvSpPr/>
            <p:nvPr/>
          </p:nvSpPr>
          <p:spPr>
            <a:xfrm>
              <a:off x="9396720" y="2325240"/>
              <a:ext cx="968040" cy="6876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3760" rIns="90000" bIns="2376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80" name="Freeform: Shape 155"/>
            <p:cNvSpPr/>
            <p:nvPr/>
          </p:nvSpPr>
          <p:spPr>
            <a:xfrm>
              <a:off x="7537320" y="1576800"/>
              <a:ext cx="736920" cy="128520"/>
            </a:xfrm>
            <a:custGeom>
              <a:avLst/>
              <a:gdLst>
                <a:gd name="textAreaLeft" fmla="*/ 0 w 736920"/>
                <a:gd name="textAreaRight" fmla="*/ 737280 w 736920"/>
                <a:gd name="textAreaTop" fmla="*/ 0 h 128520"/>
                <a:gd name="textAreaBottom" fmla="*/ 128880 h 128520"/>
              </a:gdLst>
              <a:ahLst/>
              <a:cxnLst/>
              <a:rect l="textAreaLeft" t="textAreaTop" r="textAreaRight" b="textAreaBottom"/>
              <a:pathLst>
                <a:path w="2049" h="359" fill="none">
                  <a:moveTo>
                    <a:pt x="0" y="359"/>
                  </a:moveTo>
                  <a:cubicBezTo>
                    <a:pt x="341" y="-121"/>
                    <a:pt x="1083" y="21"/>
                    <a:pt x="2049" y="15"/>
                  </a:cubicBezTo>
                </a:path>
              </a:pathLst>
            </a:custGeom>
            <a:noFill/>
            <a:ln w="36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81" name="Straight Connector 156"/>
            <p:cNvSpPr/>
            <p:nvPr/>
          </p:nvSpPr>
          <p:spPr>
            <a:xfrm flipH="1">
              <a:off x="8274960" y="1582560"/>
              <a:ext cx="614520" cy="360"/>
            </a:xfrm>
            <a:prstGeom prst="line">
              <a:avLst/>
            </a:prstGeom>
            <a:ln w="3600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>
              <a:noAutofit/>
            </a:bodyPr>
            <a:lstStyle/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182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7A05FB2B-7A2B-4CAA-BCA7-6B04A069F2C9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4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Laser Stripping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321480" y="1604520"/>
            <a:ext cx="10971000" cy="3975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J-PARC scheme: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Strip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-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→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0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using first laser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Excite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0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→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0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* using second laser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Strip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0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→ p using third laser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Enhance laser power using resonant laser cavity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SNS scheme: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Relativistically boosted B-field strips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-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800" b="1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→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0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Further magnet excites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0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 →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0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*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Noto Sans CJK SC"/>
              </a:rPr>
              <a:t>Laser finally strips remaining electron H</a:t>
            </a:r>
            <a:r>
              <a:rPr lang="en-US" sz="1800" b="0" u="none" strike="noStrike" baseline="33000">
                <a:solidFill>
                  <a:schemeClr val="dk2"/>
                </a:solidFill>
                <a:effectLst/>
                <a:uFillTx/>
                <a:latin typeface="Arial"/>
                <a:ea typeface="Noto Sans CJK SC"/>
              </a:rPr>
              <a:t>0</a:t>
            </a: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Noto Sans CJK SC"/>
              </a:rPr>
              <a:t>* → p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85" name="Picture 159"/>
          <p:cNvPicPr/>
          <p:nvPr/>
        </p:nvPicPr>
        <p:blipFill>
          <a:blip r:embed="rId2"/>
          <a:stretch/>
        </p:blipFill>
        <p:spPr>
          <a:xfrm>
            <a:off x="6300000" y="1181520"/>
            <a:ext cx="4795920" cy="2057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6" name="Rectangle 160"/>
          <p:cNvSpPr/>
          <p:nvPr/>
        </p:nvSpPr>
        <p:spPr>
          <a:xfrm>
            <a:off x="7200360" y="3060000"/>
            <a:ext cx="305892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P.K. Saha et al, Status of the Laser Manipulations of H- Beam at J-PARC, IPAC2023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7" name="Picture 161"/>
          <p:cNvPicPr/>
          <p:nvPr/>
        </p:nvPicPr>
        <p:blipFill>
          <a:blip r:embed="rId3"/>
          <a:stretch/>
        </p:blipFill>
        <p:spPr>
          <a:xfrm>
            <a:off x="6300000" y="3491280"/>
            <a:ext cx="4859280" cy="219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8" name="Rectangle 162"/>
          <p:cNvSpPr/>
          <p:nvPr/>
        </p:nvSpPr>
        <p:spPr>
          <a:xfrm>
            <a:off x="7236000" y="5688000"/>
            <a:ext cx="305892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V. Danilov et al, Three Step H- Charge Exchange Injection with a narrow-band laser, PRSTAB 6 (2003)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A0F3839F-A3C5-4745-AA4D-DADEA363D975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5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Target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4609800" cy="469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Production of secondary particles by firing protons onto target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9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Fixed targets currently in use at neutrino facilities</a:t>
            </a:r>
            <a:endParaRPr lang="en-US" sz="1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9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Rotating wheels at PSI</a:t>
            </a:r>
            <a:endParaRPr lang="en-US" sz="1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Rapid temperature cycling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900" b="0" u="none" strike="noStrike">
                <a:solidFill>
                  <a:schemeClr val="dk2"/>
                </a:solidFill>
                <a:effectLst/>
                <a:uFillTx/>
                <a:latin typeface="Arial"/>
                <a:ea typeface="Noto Sans CJK SC"/>
              </a:rPr>
              <a:t>Active cooling e.g. forced flow Helium</a:t>
            </a:r>
            <a:endParaRPr lang="en-US" sz="1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Noto Sans CJK SC"/>
              </a:rPr>
              <a:t>Extreme radiation damage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900" b="0" u="none" strike="noStrike">
                <a:solidFill>
                  <a:schemeClr val="dk2"/>
                </a:solidFill>
                <a:effectLst/>
                <a:uFillTx/>
                <a:latin typeface="Arial"/>
                <a:ea typeface="Noto Sans CJK SC"/>
              </a:rPr>
              <a:t>Swelling</a:t>
            </a:r>
            <a:endParaRPr lang="en-US" sz="1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900" b="0" u="none" strike="noStrike">
                <a:solidFill>
                  <a:schemeClr val="dk2"/>
                </a:solidFill>
                <a:effectLst/>
                <a:uFillTx/>
                <a:latin typeface="Arial"/>
                <a:ea typeface="Noto Sans CJK SC"/>
              </a:rPr>
              <a:t>Structural degradation</a:t>
            </a:r>
            <a:endParaRPr lang="en-US" sz="1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 Horn or solenoid focusing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57200" lvl="1" indent="-2412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9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Must withstand intense secondary hadronic flux</a:t>
            </a:r>
            <a:endParaRPr lang="en-US" sz="19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92" name="Picture 165"/>
          <p:cNvPicPr/>
          <p:nvPr/>
        </p:nvPicPr>
        <p:blipFill>
          <a:blip r:embed="rId2"/>
          <a:stretch/>
        </p:blipFill>
        <p:spPr>
          <a:xfrm>
            <a:off x="6004800" y="792000"/>
            <a:ext cx="4146480" cy="3107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3" name="Rectangle 166"/>
          <p:cNvSpPr/>
          <p:nvPr/>
        </p:nvSpPr>
        <p:spPr>
          <a:xfrm>
            <a:off x="6004800" y="3510720"/>
            <a:ext cx="3858840" cy="40068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1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C. Densham et al, Design of the T2K Target for a 0.75-MW 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GB" sz="11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Proton Beam, HB2010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4" name="Picture 167"/>
          <p:cNvPicPr/>
          <p:nvPr/>
        </p:nvPicPr>
        <p:blipFill>
          <a:blip r:embed="rId3"/>
          <a:stretch/>
        </p:blipFill>
        <p:spPr>
          <a:xfrm>
            <a:off x="6004800" y="3960000"/>
            <a:ext cx="3980520" cy="2094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5" name="Rectangle 168"/>
          <p:cNvSpPr/>
          <p:nvPr/>
        </p:nvSpPr>
        <p:spPr>
          <a:xfrm>
            <a:off x="6004800" y="5809320"/>
            <a:ext cx="858240" cy="2451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1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Credit: PSI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3C896B9C-B748-405B-BBC5-A2F26A3995F2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6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Target – Advanced Concepts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98" name="Picture 171"/>
          <p:cNvPicPr/>
          <p:nvPr/>
        </p:nvPicPr>
        <p:blipFill>
          <a:blip r:embed="rId4"/>
          <a:stretch/>
        </p:blipFill>
        <p:spPr>
          <a:xfrm>
            <a:off x="6840000" y="1153440"/>
            <a:ext cx="3080880" cy="3165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9" name="Rectangle 172"/>
          <p:cNvSpPr/>
          <p:nvPr/>
        </p:nvSpPr>
        <p:spPr>
          <a:xfrm>
            <a:off x="7200000" y="4248360"/>
            <a:ext cx="2991240" cy="55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900" b="0" u="sng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  <a:hlinkClick r:id="rId5"/>
              </a:rPr>
              <a:t>Roland Garoby et al, The European Spallation Source Design, Phys. Scr. 93 014001, 2018</a:t>
            </a: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" name="Straight Connector 173"/>
          <p:cNvSpPr/>
          <p:nvPr/>
        </p:nvSpPr>
        <p:spPr>
          <a:xfrm>
            <a:off x="7323840" y="1050120"/>
            <a:ext cx="2072160" cy="24840"/>
          </a:xfrm>
          <a:prstGeom prst="line">
            <a:avLst/>
          </a:prstGeom>
          <a:ln w="0">
            <a:solidFill>
              <a:srgbClr val="3465A4"/>
            </a:solidFill>
            <a:headEnd type="oval" w="lg" len="sm"/>
            <a:tailEnd type="oval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0160" rIns="90000" bIns="-20160" anchor="t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01" name="Rectangle 174"/>
          <p:cNvSpPr/>
          <p:nvPr/>
        </p:nvSpPr>
        <p:spPr>
          <a:xfrm>
            <a:off x="8136000" y="845280"/>
            <a:ext cx="468000" cy="2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11 m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E06E2B59-E402-4F8D-BA73-6E1CA2962BC5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7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3" name="Picture 20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720" y="1324440"/>
            <a:ext cx="6024600" cy="1670760"/>
          </a:xfrm>
          <a:prstGeom prst="rect">
            <a:avLst/>
          </a:prstGeom>
          <a:ln w="0">
            <a:noFill/>
          </a:ln>
        </p:spPr>
      </p:pic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609480" y="3749040"/>
            <a:ext cx="6370560" cy="255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</a:rPr>
              <a:t>Advanced concepts to move target material away from beam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Rotating disks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Conveyors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Fluidised powders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673200" lvl="1" indent="-21600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Flowing liquid metal targets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40000" y="2839320"/>
            <a:ext cx="6024600" cy="40068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1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T. Davenne et al, Observed proton beam induced disruption of a tungsten powder target, PRAB 21, 2018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9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03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High Intensity Limitations during Acceleration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000" cy="487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Space charge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Particles repulse each other from intrinsic charge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Causes a defocusing force that is stronger at low energy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Destroys high intensity beams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 err="1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Wakefields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Particles induce EM waves in the beam pipe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Dependent on properties of beam &amp; beam pipe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Destroys high intensity beams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Mitigations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Precise beam shaping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Detailed analysis of hardware EM properties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Careful lattice design e.g. to high order multipoles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8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2FF55EBD-8B93-411D-ADDB-2771C482CD8E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8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9" name="Picture 1" descr="P:\Dropbox\Al6ka\work FNAL\IOTA\latticeDesign\iota_v83\6dsim\IOTA_sketch.png"/>
          <p:cNvPicPr/>
          <p:nvPr/>
        </p:nvPicPr>
        <p:blipFill>
          <a:blip r:embed="rId2"/>
          <a:stretch/>
        </p:blipFill>
        <p:spPr>
          <a:xfrm>
            <a:off x="6866640" y="1379160"/>
            <a:ext cx="3543840" cy="2014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0" name="Rectangle 1"/>
          <p:cNvSpPr/>
          <p:nvPr/>
        </p:nvSpPr>
        <p:spPr>
          <a:xfrm>
            <a:off x="6866640" y="3394080"/>
            <a:ext cx="3599280" cy="94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A. Romanov, The IOTA/FAST Facility: Status, Performance, Upgrades, IOTA/Fast Collaboration Meeting 2024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1" name="Picture 21"/>
          <p:cNvPicPr/>
          <p:nvPr/>
        </p:nvPicPr>
        <p:blipFill>
          <a:blip r:embed="rId3"/>
          <a:stretch/>
        </p:blipFill>
        <p:spPr>
          <a:xfrm>
            <a:off x="6866640" y="4320000"/>
            <a:ext cx="3780000" cy="859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0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Simulation Codes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609480" y="1424520"/>
            <a:ext cx="10971000" cy="548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Many important codes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sng" strike="noStrike" dirty="0" err="1">
                <a:solidFill>
                  <a:schemeClr val="accent3"/>
                </a:solidFill>
                <a:effectLst/>
                <a:uFillTx/>
                <a:latin typeface="Arial"/>
                <a:ea typeface="DejaVu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PyOrbit</a:t>
            </a:r>
            <a:r>
              <a:rPr lang="en-US" sz="1800" b="0" u="sng" strike="noStrike" dirty="0">
                <a:solidFill>
                  <a:schemeClr val="accent3"/>
                </a:solidFill>
                <a:effectLst/>
                <a:uFillTx/>
                <a:latin typeface="Arial"/>
                <a:ea typeface="DejaVu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Impact, OPAL, Warp, G4Beamline, </a:t>
            </a:r>
            <a:r>
              <a:rPr lang="en-US" sz="1800" b="0" u="sng" strike="noStrike" dirty="0" err="1">
                <a:solidFill>
                  <a:schemeClr val="accent3"/>
                </a:solidFill>
                <a:effectLst/>
                <a:uFillTx/>
                <a:latin typeface="Arial"/>
                <a:ea typeface="DejaVu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Zgoubi</a:t>
            </a:r>
            <a:r>
              <a:rPr lang="en-US" sz="1800" b="0" u="sng" strike="noStrike" dirty="0">
                <a:solidFill>
                  <a:schemeClr val="accent3"/>
                </a:solidFill>
                <a:effectLst/>
                <a:uFillTx/>
                <a:latin typeface="Arial"/>
                <a:ea typeface="DejaVu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many more…</a:t>
            </a:r>
            <a:endParaRPr lang="en-US" sz="1800" b="0" u="none" strike="noStrike" dirty="0">
              <a:solidFill>
                <a:schemeClr val="accent3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OpenSymbol"/>
              <a:buChar char="■"/>
            </a:pPr>
            <a:r>
              <a:rPr lang="en-US" sz="2000" b="0" u="none" strike="noStrike" dirty="0">
                <a:solidFill>
                  <a:schemeClr val="accent1"/>
                </a:solidFill>
                <a:effectLst/>
                <a:uFillTx/>
                <a:latin typeface="Arial"/>
                <a:ea typeface="DejaVu Sans"/>
              </a:rPr>
              <a:t>CERN-led Xsuite initiative</a:t>
            </a:r>
            <a:endParaRPr lang="en-US" sz="2000" b="0" u="none" strike="noStrike" dirty="0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Integration of many different accelerator packages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Share common code tools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Bespoke packages for simulating different physics problems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Accelerator lattice development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Beam-matter interactions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Error analysis &amp; correction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Collective effects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DejaVu Sans"/>
              </a:rPr>
              <a:t>Many others </a:t>
            </a:r>
            <a:endParaRPr lang="en-US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14" name="Picture 123"/>
          <p:cNvPicPr/>
          <p:nvPr/>
        </p:nvPicPr>
        <p:blipFill>
          <a:blip r:embed="rId3"/>
          <a:stretch/>
        </p:blipFill>
        <p:spPr>
          <a:xfrm>
            <a:off x="8493480" y="2935440"/>
            <a:ext cx="1765800" cy="176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5" name="Rectangle 124"/>
          <p:cNvSpPr/>
          <p:nvPr/>
        </p:nvSpPr>
        <p:spPr>
          <a:xfrm>
            <a:off x="8280000" y="4701960"/>
            <a:ext cx="248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u="sng" strike="noStrike">
                <a:solidFill>
                  <a:srgbClr val="1E5DF8"/>
                </a:solidFill>
                <a:effectLst/>
                <a:uFillTx/>
                <a:latin typeface="Arial"/>
                <a:ea typeface="DejaVu Sans"/>
                <a:hlinkClick r:id="rId4"/>
              </a:rPr>
              <a:t>https://xsuite.readthedocs.io/en/latest/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6" name="TextBox 1"/>
          <p:cNvSpPr/>
          <p:nvPr/>
        </p:nvSpPr>
        <p:spPr>
          <a:xfrm>
            <a:off x="164520" y="6299640"/>
            <a:ext cx="585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fld id="{8301B47C-BA23-42FD-A296-7825CBBB702D}" type="slidenum"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9</a:t>
            </a:fld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6091</TotalTime>
  <Words>2038</Words>
  <Application>Microsoft Office PowerPoint</Application>
  <PresentationFormat>Widescreen</PresentationFormat>
  <Paragraphs>325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Lato</vt:lpstr>
      <vt:lpstr>Lato Black</vt:lpstr>
      <vt:lpstr>OpenSymbol</vt:lpstr>
      <vt:lpstr>Symbol</vt:lpstr>
      <vt:lpstr>Wingdings</vt:lpstr>
      <vt:lpstr>Office Theme</vt:lpstr>
      <vt:lpstr>Office Theme</vt:lpstr>
      <vt:lpstr>PowerPoint Presentation</vt:lpstr>
      <vt:lpstr>High Intensity Concepts</vt:lpstr>
      <vt:lpstr>Limits to High Intensity Operation</vt:lpstr>
      <vt:lpstr>Injection Foil</vt:lpstr>
      <vt:lpstr>Laser Stripping</vt:lpstr>
      <vt:lpstr>Target</vt:lpstr>
      <vt:lpstr>Target – Advanced Concepts</vt:lpstr>
      <vt:lpstr>High Intensity Limitations during Acceleration</vt:lpstr>
      <vt:lpstr>Simulation Codes</vt:lpstr>
      <vt:lpstr>Addressing the Challenges at existing facilities</vt:lpstr>
      <vt:lpstr>New facilities under construction</vt:lpstr>
      <vt:lpstr>Advanced Muon Beams</vt:lpstr>
      <vt:lpstr>Muon Collider source</vt:lpstr>
      <vt:lpstr>Advanced Neutrino Beam Facilities</vt:lpstr>
      <vt:lpstr>Synergy with other programmes</vt:lpstr>
      <vt:lpstr>Conclusion</vt:lpstr>
      <vt:lpstr>Further Information</vt:lpstr>
      <vt:lpstr>Synergy with other Sciences</vt:lpstr>
      <vt:lpstr>Strategic Considerations</vt:lpstr>
      <vt:lpstr>Synergy with Collider programme</vt:lpstr>
      <vt:lpstr>Synergy with other Sciences</vt:lpstr>
      <vt:lpstr>Mitigations</vt:lpstr>
      <vt:lpstr>PSI High Intensity Muon Beamline</vt:lpstr>
      <vt:lpstr>Advanced Muon Facility</vt:lpstr>
      <vt:lpstr>Addressing the Challenges at existing facilities</vt:lpstr>
      <vt:lpstr>Fermilab Synchrotron</vt:lpstr>
      <vt:lpstr>JPARC Synchrotron</vt:lpstr>
      <vt:lpstr>PSI Cyclotron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Richardson, Stephanie (STFC,RAL,ISIS)</dc:creator>
  <dc:description/>
  <cp:lastModifiedBy>Rogers, Chris (STFC,RAL,ISIS)</cp:lastModifiedBy>
  <cp:revision>170</cp:revision>
  <dcterms:created xsi:type="dcterms:W3CDTF">2023-01-10T12:41:06Z</dcterms:created>
  <dcterms:modified xsi:type="dcterms:W3CDTF">2025-06-23T15:07:25Z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0x010100FC2453390EE4BA43A5D6133E94472E90</vt:lpwstr>
  </property>
  <property fmtid="{D5CDD505-2E9C-101B-9397-08002B2CF9AE}" pid="3" name="MMClips">
    <vt:i4>1</vt:i4>
  </property>
  <property fmtid="{D5CDD505-2E9C-101B-9397-08002B2CF9AE}" pid="4" name="PresentationFormat">
    <vt:lpwstr>Widescreen</vt:lpwstr>
  </property>
  <property fmtid="{D5CDD505-2E9C-101B-9397-08002B2CF9AE}" pid="5" name="Slides">
    <vt:i4>22</vt:i4>
  </property>
</Properties>
</file>