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 id="2147483711" r:id="rId5"/>
  </p:sldMasterIdLst>
  <p:notesMasterIdLst>
    <p:notesMasterId r:id="rId77"/>
  </p:notesMasterIdLst>
  <p:sldIdLst>
    <p:sldId id="256" r:id="rId6"/>
    <p:sldId id="257" r:id="rId7"/>
    <p:sldId id="269" r:id="rId8"/>
    <p:sldId id="21523" r:id="rId9"/>
    <p:sldId id="271" r:id="rId10"/>
    <p:sldId id="272" r:id="rId11"/>
    <p:sldId id="273" r:id="rId12"/>
    <p:sldId id="274" r:id="rId13"/>
    <p:sldId id="21530" r:id="rId14"/>
    <p:sldId id="303" r:id="rId15"/>
    <p:sldId id="275" r:id="rId16"/>
    <p:sldId id="302" r:id="rId17"/>
    <p:sldId id="304" r:id="rId18"/>
    <p:sldId id="305" r:id="rId19"/>
    <p:sldId id="306" r:id="rId20"/>
    <p:sldId id="5131" r:id="rId21"/>
    <p:sldId id="21524" r:id="rId22"/>
    <p:sldId id="301" r:id="rId23"/>
    <p:sldId id="5174" r:id="rId24"/>
    <p:sldId id="21532" r:id="rId25"/>
    <p:sldId id="307" r:id="rId26"/>
    <p:sldId id="308" r:id="rId27"/>
    <p:sldId id="310" r:id="rId28"/>
    <p:sldId id="5137" r:id="rId29"/>
    <p:sldId id="283" r:id="rId30"/>
    <p:sldId id="300" r:id="rId31"/>
    <p:sldId id="311" r:id="rId32"/>
    <p:sldId id="5162" r:id="rId33"/>
    <p:sldId id="21533" r:id="rId34"/>
    <p:sldId id="279" r:id="rId35"/>
    <p:sldId id="5175" r:id="rId36"/>
    <p:sldId id="5168" r:id="rId37"/>
    <p:sldId id="5170" r:id="rId38"/>
    <p:sldId id="21520" r:id="rId39"/>
    <p:sldId id="21502" r:id="rId40"/>
    <p:sldId id="417" r:id="rId41"/>
    <p:sldId id="21257" r:id="rId42"/>
    <p:sldId id="21506" r:id="rId43"/>
    <p:sldId id="21521" r:id="rId44"/>
    <p:sldId id="261" r:id="rId45"/>
    <p:sldId id="21534" r:id="rId46"/>
    <p:sldId id="21522" r:id="rId47"/>
    <p:sldId id="5169" r:id="rId48"/>
    <p:sldId id="5172" r:id="rId49"/>
    <p:sldId id="5176" r:id="rId50"/>
    <p:sldId id="285" r:id="rId51"/>
    <p:sldId id="21526" r:id="rId52"/>
    <p:sldId id="286" r:id="rId53"/>
    <p:sldId id="21529" r:id="rId54"/>
    <p:sldId id="21528" r:id="rId55"/>
    <p:sldId id="288" r:id="rId56"/>
    <p:sldId id="21531" r:id="rId57"/>
    <p:sldId id="290" r:id="rId58"/>
    <p:sldId id="296" r:id="rId59"/>
    <p:sldId id="295" r:id="rId60"/>
    <p:sldId id="260" r:id="rId61"/>
    <p:sldId id="287" r:id="rId62"/>
    <p:sldId id="258" r:id="rId63"/>
    <p:sldId id="5163" r:id="rId64"/>
    <p:sldId id="5173" r:id="rId65"/>
    <p:sldId id="298" r:id="rId66"/>
    <p:sldId id="299" r:id="rId67"/>
    <p:sldId id="278" r:id="rId68"/>
    <p:sldId id="282" r:id="rId69"/>
    <p:sldId id="284" r:id="rId70"/>
    <p:sldId id="289" r:id="rId71"/>
    <p:sldId id="291" r:id="rId72"/>
    <p:sldId id="294" r:id="rId73"/>
    <p:sldId id="292" r:id="rId74"/>
    <p:sldId id="297" r:id="rId75"/>
    <p:sldId id="389" r:id="rId76"/>
  </p:sldIdLst>
  <p:sldSz cx="12192000" cy="6858000"/>
  <p:notesSz cx="7559675" cy="10691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5" d="100"/>
          <a:sy n="65" d="100"/>
        </p:scale>
        <p:origin x="700"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276600" cy="53657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4281488" y="0"/>
            <a:ext cx="3276600" cy="536575"/>
          </a:xfrm>
          <a:prstGeom prst="rect">
            <a:avLst/>
          </a:prstGeom>
        </p:spPr>
        <p:txBody>
          <a:bodyPr vert="horz" lIns="91440" tIns="45720" rIns="91440" bIns="45720" rtlCol="0"/>
          <a:lstStyle>
            <a:lvl1pPr algn="r">
              <a:defRPr sz="1200"/>
            </a:lvl1pPr>
          </a:lstStyle>
          <a:p>
            <a:fld id="{A277AEAB-8957-4724-BB97-9DF8145261E4}" type="datetimeFigureOut">
              <a:rPr lang="en-GB" smtClean="0"/>
              <a:t>24/06/2025</a:t>
            </a:fld>
            <a:endParaRPr lang="en-GB"/>
          </a:p>
        </p:txBody>
      </p:sp>
      <p:sp>
        <p:nvSpPr>
          <p:cNvPr id="4" name="Slide Image Placeholder 3"/>
          <p:cNvSpPr>
            <a:spLocks noGrp="1" noRot="1" noChangeAspect="1"/>
          </p:cNvSpPr>
          <p:nvPr>
            <p:ph type="sldImg" idx="2"/>
          </p:nvPr>
        </p:nvSpPr>
        <p:spPr>
          <a:xfrm>
            <a:off x="573088" y="1336675"/>
            <a:ext cx="6413500" cy="3608388"/>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755650" y="5145088"/>
            <a:ext cx="6048375" cy="42100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10155238"/>
            <a:ext cx="3276600" cy="53657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4281488" y="10155238"/>
            <a:ext cx="3276600" cy="536575"/>
          </a:xfrm>
          <a:prstGeom prst="rect">
            <a:avLst/>
          </a:prstGeom>
        </p:spPr>
        <p:txBody>
          <a:bodyPr vert="horz" lIns="91440" tIns="45720" rIns="91440" bIns="45720" rtlCol="0" anchor="b"/>
          <a:lstStyle>
            <a:lvl1pPr algn="r">
              <a:defRPr sz="1200"/>
            </a:lvl1pPr>
          </a:lstStyle>
          <a:p>
            <a:fld id="{515BCB0C-F58F-4CC1-B90F-815897CEC7D4}" type="slidenum">
              <a:rPr lang="en-GB" smtClean="0"/>
              <a:t>‹#›</a:t>
            </a:fld>
            <a:endParaRPr lang="en-GB"/>
          </a:p>
        </p:txBody>
      </p:sp>
    </p:spTree>
    <p:extLst>
      <p:ext uri="{BB962C8B-B14F-4D97-AF65-F5344CB8AC3E}">
        <p14:creationId xmlns:p14="http://schemas.microsoft.com/office/powerpoint/2010/main" val="3879573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1288" y="766763"/>
            <a:ext cx="6799262" cy="38242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467212" rtl="0" eaLnBrk="1" fontAlgn="auto" latinLnBrk="0" hangingPunct="1">
              <a:lnSpc>
                <a:spcPct val="100000"/>
              </a:lnSpc>
              <a:spcBef>
                <a:spcPts val="0"/>
              </a:spcBef>
              <a:spcAft>
                <a:spcPts val="0"/>
              </a:spcAft>
              <a:buClrTx/>
              <a:buSzTx/>
              <a:buFontTx/>
              <a:buNone/>
              <a:tabLst/>
              <a:defRPr/>
            </a:pPr>
            <a:fld id="{D8F323B9-74E9-4E07-907A-A9B91B4945BF}" type="slidenum">
              <a:rPr kumimoji="1" lang="ja-JP" altLang="en-US" sz="1200" b="0" i="0" u="none" strike="noStrike" kern="1200" cap="none" spc="0" normalizeH="0" baseline="0" noProof="0">
                <a:ln>
                  <a:noFill/>
                </a:ln>
                <a:solidFill>
                  <a:prstClr val="black"/>
                </a:solidFill>
                <a:effectLst/>
                <a:uLnTx/>
                <a:uFillTx/>
                <a:latin typeface="Aptos" panose="02110004020202020204"/>
                <a:ea typeface="ＭＳ Ｐゴシック" panose="020B0600070205080204" pitchFamily="34" charset="-128"/>
                <a:cs typeface="+mn-cs"/>
              </a:rPr>
              <a:pPr marL="0" marR="0" lvl="0" indent="0" algn="r" defTabSz="467212" rtl="0" eaLnBrk="1" fontAlgn="auto" latinLnBrk="0" hangingPunct="1">
                <a:lnSpc>
                  <a:spcPct val="100000"/>
                </a:lnSpc>
                <a:spcBef>
                  <a:spcPts val="0"/>
                </a:spcBef>
                <a:spcAft>
                  <a:spcPts val="0"/>
                </a:spcAft>
                <a:buClrTx/>
                <a:buSzTx/>
                <a:buFontTx/>
                <a:buNone/>
                <a:tabLst/>
                <a:defRPr/>
              </a:pPr>
              <a:t>37</a:t>
            </a:fld>
            <a:endParaRPr kumimoji="1" lang="ja-JP" altLang="en-US" sz="1200" b="0" i="0" u="none" strike="noStrike" kern="1200" cap="none" spc="0" normalizeH="0" baseline="0" noProof="0" dirty="0">
              <a:ln>
                <a:noFill/>
              </a:ln>
              <a:solidFill>
                <a:prstClr val="black"/>
              </a:solidFill>
              <a:effectLst/>
              <a:uLnTx/>
              <a:uFillTx/>
              <a:latin typeface="Aptos" panose="02110004020202020204"/>
              <a:ea typeface="ＭＳ Ｐゴシック" panose="020B0600070205080204" pitchFamily="34" charset="-128"/>
              <a:cs typeface="+mn-cs"/>
            </a:endParaRPr>
          </a:p>
        </p:txBody>
      </p:sp>
    </p:spTree>
    <p:extLst>
      <p:ext uri="{BB962C8B-B14F-4D97-AF65-F5344CB8AC3E}">
        <p14:creationId xmlns:p14="http://schemas.microsoft.com/office/powerpoint/2010/main" val="2327072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694B1-AEAB-713F-561D-10F856CB6C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8B1A4E-1A1A-4C2F-8E46-F8A001F3E9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493E18-D661-5600-4B01-85914EAE4DB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AE23DC6-852A-1808-5069-E075A680A28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CD972E-0056-4BF1-90FE-D1ABF2EF4D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82777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emf"/><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GB" sz="4400" b="0" strike="noStrike" spc="-1">
              <a:latin typeface="Arial"/>
            </a:endParaRPr>
          </a:p>
        </p:txBody>
      </p:sp>
      <p:sp>
        <p:nvSpPr>
          <p:cNvPr id="27"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GB" sz="4400" b="0" strike="noStrike" spc="-1">
              <a:latin typeface="Arial"/>
            </a:endParaRPr>
          </a:p>
        </p:txBody>
      </p:sp>
      <p:sp>
        <p:nvSpPr>
          <p:cNvPr id="3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3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32"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3"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GB" sz="4400" b="0" strike="noStrike" spc="-1">
              <a:latin typeface="Arial"/>
            </a:endParaRPr>
          </a:p>
        </p:txBody>
      </p:sp>
      <p:sp>
        <p:nvSpPr>
          <p:cNvPr id="35"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8"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9"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40"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5"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GB" sz="4400" b="0" strike="noStrike" spc="-1">
              <a:latin typeface="Arial"/>
            </a:endParaRPr>
          </a:p>
        </p:txBody>
      </p:sp>
      <p:sp>
        <p:nvSpPr>
          <p:cNvPr id="46"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GB"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7"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GB" sz="4400" b="0" strike="noStrike" spc="-1">
              <a:latin typeface="Arial"/>
            </a:endParaRPr>
          </a:p>
        </p:txBody>
      </p:sp>
      <p:sp>
        <p:nvSpPr>
          <p:cNvPr id="48"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GB" sz="4400" b="0" strike="noStrike" spc="-1">
              <a:latin typeface="Arial"/>
            </a:endParaRPr>
          </a:p>
        </p:txBody>
      </p:sp>
      <p:sp>
        <p:nvSpPr>
          <p:cNvPr id="50"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51"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2"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GB" sz="4400" b="0" strike="noStrike" spc="-1">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3"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en-GB"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4"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GB" sz="4400" b="0" strike="noStrike" spc="-1">
              <a:latin typeface="Arial"/>
            </a:endParaRPr>
          </a:p>
        </p:txBody>
      </p:sp>
      <p:sp>
        <p:nvSpPr>
          <p:cNvPr id="55"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56"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57"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GB" sz="4400" b="0" strike="noStrike" spc="-1">
              <a:latin typeface="Arial"/>
            </a:endParaRPr>
          </a:p>
        </p:txBody>
      </p:sp>
      <p:sp>
        <p:nvSpPr>
          <p:cNvPr id="6"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GB"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GB" sz="4400" b="0" strike="noStrike" spc="-1">
              <a:latin typeface="Arial"/>
            </a:endParaRPr>
          </a:p>
        </p:txBody>
      </p:sp>
      <p:sp>
        <p:nvSpPr>
          <p:cNvPr id="59"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60"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61"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GB" sz="4400" b="0" strike="noStrike" spc="-1">
              <a:latin typeface="Arial"/>
            </a:endParaRPr>
          </a:p>
        </p:txBody>
      </p:sp>
      <p:sp>
        <p:nvSpPr>
          <p:cNvPr id="63"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64"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65"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GB" sz="4400" b="0" strike="noStrike" spc="-1">
              <a:latin typeface="Arial"/>
            </a:endParaRPr>
          </a:p>
        </p:txBody>
      </p:sp>
      <p:sp>
        <p:nvSpPr>
          <p:cNvPr id="67"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68"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GB" sz="4400" b="0" strike="noStrike" spc="-1">
              <a:latin typeface="Arial"/>
            </a:endParaRPr>
          </a:p>
        </p:txBody>
      </p:sp>
      <p:sp>
        <p:nvSpPr>
          <p:cNvPr id="7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7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72"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73"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4"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GB" sz="4400" b="0" strike="noStrike" spc="-1">
              <a:latin typeface="Arial"/>
            </a:endParaRPr>
          </a:p>
        </p:txBody>
      </p:sp>
      <p:sp>
        <p:nvSpPr>
          <p:cNvPr id="75"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76"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77"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78"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79"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80"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5"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GB" sz="4400" b="0" strike="noStrike" spc="-1">
              <a:latin typeface="Arial"/>
            </a:endParaRPr>
          </a:p>
        </p:txBody>
      </p:sp>
      <p:sp>
        <p:nvSpPr>
          <p:cNvPr id="86" name="PlaceHolder 2"/>
          <p:cNvSpPr>
            <a:spLocks noGrp="1"/>
          </p:cNvSpPr>
          <p:nvPr>
            <p:ph type="subTitle"/>
          </p:nvPr>
        </p:nvSpPr>
        <p:spPr>
          <a:xfrm>
            <a:off x="609480" y="1604520"/>
            <a:ext cx="10972440" cy="3977280"/>
          </a:xfrm>
          <a:prstGeom prst="rect">
            <a:avLst/>
          </a:prstGeom>
        </p:spPr>
        <p:txBody>
          <a:bodyPr lIns="0" tIns="0" rIns="0" bIns="0" anchor="ctr">
            <a:noAutofit/>
          </a:bodyPr>
          <a:lstStyle/>
          <a:p>
            <a:pPr algn="ctr"/>
            <a:endParaRPr lang="en-GB"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GB" sz="4400" b="0" strike="noStrike" spc="-1">
              <a:latin typeface="Arial"/>
            </a:endParaRPr>
          </a:p>
        </p:txBody>
      </p:sp>
      <p:sp>
        <p:nvSpPr>
          <p:cNvPr id="88"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GB" sz="4400" b="0" strike="noStrike" spc="-1">
              <a:latin typeface="Arial"/>
            </a:endParaRPr>
          </a:p>
        </p:txBody>
      </p:sp>
      <p:sp>
        <p:nvSpPr>
          <p:cNvPr id="90"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91"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2"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GB" sz="44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GB" sz="4400" b="0" strike="noStrike" spc="-1">
              <a:latin typeface="Arial"/>
            </a:endParaRPr>
          </a:p>
        </p:txBody>
      </p:sp>
      <p:sp>
        <p:nvSpPr>
          <p:cNvPr id="8"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3"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en-GB"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GB" sz="4400" b="0" strike="noStrike" spc="-1">
              <a:latin typeface="Arial"/>
            </a:endParaRPr>
          </a:p>
        </p:txBody>
      </p:sp>
      <p:sp>
        <p:nvSpPr>
          <p:cNvPr id="95"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96"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97"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GB" sz="4400" b="0" strike="noStrike" spc="-1">
              <a:latin typeface="Arial"/>
            </a:endParaRPr>
          </a:p>
        </p:txBody>
      </p:sp>
      <p:sp>
        <p:nvSpPr>
          <p:cNvPr id="99"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00"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01"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GB" sz="4400" b="0" strike="noStrike" spc="-1">
              <a:latin typeface="Arial"/>
            </a:endParaRPr>
          </a:p>
        </p:txBody>
      </p:sp>
      <p:sp>
        <p:nvSpPr>
          <p:cNvPr id="103"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04"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05"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GB" sz="4400" b="0" strike="noStrike" spc="-1">
              <a:latin typeface="Arial"/>
            </a:endParaRPr>
          </a:p>
        </p:txBody>
      </p:sp>
      <p:sp>
        <p:nvSpPr>
          <p:cNvPr id="107"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108"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GB" sz="4400" b="0" strike="noStrike" spc="-1">
              <a:latin typeface="Arial"/>
            </a:endParaRPr>
          </a:p>
        </p:txBody>
      </p:sp>
      <p:sp>
        <p:nvSpPr>
          <p:cNvPr id="11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1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12"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113"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GB" sz="4400" b="0" strike="noStrike" spc="-1">
              <a:latin typeface="Arial"/>
            </a:endParaRPr>
          </a:p>
        </p:txBody>
      </p:sp>
      <p:sp>
        <p:nvSpPr>
          <p:cNvPr id="115"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116"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117"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118"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119"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120"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Logo Slide">
    <p:bg>
      <p:bgPr>
        <a:solidFill>
          <a:schemeClr val="tx1"/>
        </a:solidFill>
        <a:effectLst/>
      </p:bgPr>
    </p:bg>
    <p:spTree>
      <p:nvGrpSpPr>
        <p:cNvPr id="1" name=""/>
        <p:cNvGrpSpPr/>
        <p:nvPr/>
      </p:nvGrpSpPr>
      <p:grpSpPr>
        <a:xfrm>
          <a:off x="0" y="0"/>
          <a:ext cx="0" cy="0"/>
          <a:chOff x="0" y="0"/>
          <a:chExt cx="0" cy="0"/>
        </a:xfrm>
      </p:grpSpPr>
      <p:pic>
        <p:nvPicPr>
          <p:cNvPr id="4" name="Image 2" descr="logooutline.eps">
            <a:extLst>
              <a:ext uri="{FF2B5EF4-FFF2-40B4-BE49-F238E27FC236}">
                <a16:creationId xmlns:a16="http://schemas.microsoft.com/office/drawing/2014/main" id="{ED75A508-7D60-F841-B3C4-7CB2A400A8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836403" y="2169047"/>
            <a:ext cx="2520000" cy="2494674"/>
          </a:xfrm>
          <a:prstGeom prst="rect">
            <a:avLst/>
          </a:prstGeom>
        </p:spPr>
      </p:pic>
      <p:pic>
        <p:nvPicPr>
          <p:cNvPr id="2" name="Picture 1" descr="A close-up of a logo&#10;&#10;Description automatically generated">
            <a:extLst>
              <a:ext uri="{FF2B5EF4-FFF2-40B4-BE49-F238E27FC236}">
                <a16:creationId xmlns:a16="http://schemas.microsoft.com/office/drawing/2014/main" id="{641666DB-752C-9056-C4E9-287997C913FC}"/>
              </a:ext>
            </a:extLst>
          </p:cNvPr>
          <p:cNvPicPr>
            <a:picLocks noChangeAspect="1"/>
          </p:cNvPicPr>
          <p:nvPr userDrawn="1"/>
        </p:nvPicPr>
        <p:blipFill>
          <a:blip r:embed="rId3">
            <a:extLst>
              <a:ext uri="{BEBA8EAE-BF5A-486C-A8C5-ECC9F3942E4B}">
                <a14:imgProps xmlns:a14="http://schemas.microsoft.com/office/drawing/2010/main">
                  <a14:imgLayer r:embed="rId4">
                    <a14:imgEffect>
                      <a14:colorTemperature colorTemp="3667"/>
                    </a14:imgEffect>
                    <a14:imgEffect>
                      <a14:saturation sat="95000"/>
                    </a14:imgEffect>
                  </a14:imgLayer>
                </a14:imgProps>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690484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0461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no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Date Placeholder 6">
            <a:extLst>
              <a:ext uri="{FF2B5EF4-FFF2-40B4-BE49-F238E27FC236}">
                <a16:creationId xmlns:a16="http://schemas.microsoft.com/office/drawing/2014/main" id="{119B3E2A-0B0F-434E-B8B5-23D05F72C797}"/>
              </a:ext>
            </a:extLst>
          </p:cNvPr>
          <p:cNvSpPr>
            <a:spLocks noGrp="1"/>
          </p:cNvSpPr>
          <p:nvPr>
            <p:ph type="dt" sz="half" idx="10"/>
          </p:nvPr>
        </p:nvSpPr>
        <p:spPr/>
        <p:txBody>
          <a:bodyPr/>
          <a:lstStyle/>
          <a:p>
            <a:r>
              <a:rPr lang="en-US"/>
              <a:t>10/04/2025</a:t>
            </a:r>
            <a:endParaRPr lang="en-US" dirty="0"/>
          </a:p>
        </p:txBody>
      </p:sp>
      <p:sp>
        <p:nvSpPr>
          <p:cNvPr id="8" name="Footer Placeholder 7">
            <a:extLst>
              <a:ext uri="{FF2B5EF4-FFF2-40B4-BE49-F238E27FC236}">
                <a16:creationId xmlns:a16="http://schemas.microsoft.com/office/drawing/2014/main" id="{33CECA80-B569-3D47-B163-138B2BA81B88}"/>
              </a:ext>
            </a:extLst>
          </p:cNvPr>
          <p:cNvSpPr>
            <a:spLocks noGrp="1"/>
          </p:cNvSpPr>
          <p:nvPr>
            <p:ph type="ftr" sz="quarter" idx="11"/>
          </p:nvPr>
        </p:nvSpPr>
        <p:spPr/>
        <p:txBody>
          <a:bodyPr/>
          <a:lstStyle/>
          <a:p>
            <a:r>
              <a:rPr lang="en-GB"/>
              <a:t>Physics Preparatory Group - Accelerator Science and Technology WG</a:t>
            </a:r>
            <a:endParaRPr lang="en-US" dirty="0"/>
          </a:p>
        </p:txBody>
      </p:sp>
      <p:sp>
        <p:nvSpPr>
          <p:cNvPr id="9" name="Slide Number Placeholder 8">
            <a:extLst>
              <a:ext uri="{FF2B5EF4-FFF2-40B4-BE49-F238E27FC236}">
                <a16:creationId xmlns:a16="http://schemas.microsoft.com/office/drawing/2014/main" id="{EFD8CA65-7C13-A442-AF74-D3BBDBCB28BF}"/>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39208314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Slide with logo">
    <p:bg>
      <p:bgPr>
        <a:solidFill>
          <a:schemeClr val="tx1"/>
        </a:solidFill>
        <a:effectLst/>
      </p:bgPr>
    </p:bg>
    <p:spTree>
      <p:nvGrpSpPr>
        <p:cNvPr id="1" name=""/>
        <p:cNvGrpSpPr/>
        <p:nvPr/>
      </p:nvGrpSpPr>
      <p:grpSpPr>
        <a:xfrm>
          <a:off x="0" y="0"/>
          <a:ext cx="0" cy="0"/>
          <a:chOff x="0" y="0"/>
          <a:chExt cx="0" cy="0"/>
        </a:xfrm>
      </p:grpSpPr>
      <p:pic>
        <p:nvPicPr>
          <p:cNvPr id="7" name="Picture 6" descr="A close-up of a logo&#10;&#10;Description automatically generated">
            <a:extLst>
              <a:ext uri="{FF2B5EF4-FFF2-40B4-BE49-F238E27FC236}">
                <a16:creationId xmlns:a16="http://schemas.microsoft.com/office/drawing/2014/main" id="{A18C908D-0370-44A8-321B-9F6CA47D11FB}"/>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3667"/>
                    </a14:imgEffect>
                    <a14:imgEffect>
                      <a14:saturation sat="95000"/>
                    </a14:imgEffect>
                  </a14:imgLayer>
                </a14:imgProps>
              </a:ext>
            </a:extLst>
          </a:blip>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56F8ADC9-30DB-1243-8F69-09A7AAEA849D}"/>
              </a:ext>
            </a:extLst>
          </p:cNvPr>
          <p:cNvSpPr>
            <a:spLocks noGrp="1"/>
          </p:cNvSpPr>
          <p:nvPr>
            <p:ph type="ctrTitle" hasCustomPrompt="1"/>
          </p:nvPr>
        </p:nvSpPr>
        <p:spPr>
          <a:xfrm>
            <a:off x="407987" y="586596"/>
            <a:ext cx="11376025" cy="716967"/>
          </a:xfrm>
        </p:spPr>
        <p:txBody>
          <a:bodyPr anchor="t" anchorCtr="0"/>
          <a:lstStyle>
            <a:lvl1pPr algn="l">
              <a:defRPr sz="5000">
                <a:solidFill>
                  <a:schemeClr val="bg1"/>
                </a:solidFill>
              </a:defRPr>
            </a:lvl1pPr>
          </a:lstStyle>
          <a:p>
            <a:r>
              <a:rPr lang="en-US" dirty="0"/>
              <a:t>Click to edit Master title style</a:t>
            </a:r>
            <a:br>
              <a:rPr lang="en-US" dirty="0"/>
            </a:br>
            <a:endParaRPr lang="en-US" dirty="0"/>
          </a:p>
        </p:txBody>
      </p:sp>
      <p:sp>
        <p:nvSpPr>
          <p:cNvPr id="5" name="Subtitle 2">
            <a:extLst>
              <a:ext uri="{FF2B5EF4-FFF2-40B4-BE49-F238E27FC236}">
                <a16:creationId xmlns:a16="http://schemas.microsoft.com/office/drawing/2014/main" id="{D56D6D28-7860-E045-9091-E722B9476DB3}"/>
              </a:ext>
            </a:extLst>
          </p:cNvPr>
          <p:cNvSpPr>
            <a:spLocks noGrp="1"/>
          </p:cNvSpPr>
          <p:nvPr>
            <p:ph type="subTitle" idx="1"/>
          </p:nvPr>
        </p:nvSpPr>
        <p:spPr>
          <a:xfrm>
            <a:off x="407988" y="5700252"/>
            <a:ext cx="11376026" cy="803787"/>
          </a:xfrm>
        </p:spPr>
        <p:txBody>
          <a:bodyPr>
            <a:noAutofit/>
          </a:bodyPr>
          <a:lstStyle>
            <a:lvl1pPr marL="0" indent="0" algn="l">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955724142"/>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GB" sz="4400" b="0" strike="noStrike" spc="-1">
              <a:latin typeface="Arial"/>
            </a:endParaRPr>
          </a:p>
        </p:txBody>
      </p:sp>
      <p:sp>
        <p:nvSpPr>
          <p:cNvPr id="10"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1"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2"/>
                </a:solidFill>
              </a:defRPr>
            </a:lvl1pPr>
            <a:lvl2pPr marL="324000" indent="-324000">
              <a:buFont typeface="Arial" charset="0"/>
              <a:buChar char="•"/>
              <a:tabLst/>
              <a:defRPr sz="1800">
                <a:solidFill>
                  <a:schemeClr val="tx2"/>
                </a:solidFill>
              </a:defRPr>
            </a:lvl2pPr>
            <a:lvl3pPr marL="648000" indent="-324000">
              <a:buSzPct val="100000"/>
              <a:buFont typeface="Arial" panose="020B0604020202020204" pitchFamily="34" charset="0"/>
              <a:buChar char="•"/>
              <a:tabLst/>
              <a:defRPr>
                <a:solidFill>
                  <a:schemeClr val="tx2"/>
                </a:solidFill>
              </a:defRPr>
            </a:lvl3pPr>
            <a:lvl4pPr marL="972000" indent="-324000">
              <a:buSzPct val="100000"/>
              <a:buFont typeface="Arial" charset="0"/>
              <a:buChar char="•"/>
              <a:tabLst/>
              <a:defRPr>
                <a:solidFill>
                  <a:schemeClr val="tx2"/>
                </a:solidFill>
              </a:defRPr>
            </a:lvl4pPr>
            <a:lvl5pPr marL="2057400" indent="-228600">
              <a:buSzPct val="100000"/>
              <a:buFont typeface="Arial" charset="0"/>
              <a:buChar char="•"/>
              <a:defRPr>
                <a:solidFill>
                  <a:schemeClr val="tx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a:xfrm>
            <a:off x="3416531" y="6378349"/>
            <a:ext cx="699857" cy="365125"/>
          </a:xfrm>
        </p:spPr>
        <p:txBody>
          <a:bodyPr/>
          <a:lstStyle/>
          <a:p>
            <a:r>
              <a:rPr lang="en-US"/>
              <a:t>10/04/2025</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GB"/>
              <a:t>Physics Preparatory Group - Accelerator Science and Technology WG</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3643311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ullete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marL="342900" indent="-342900">
              <a:buFont typeface="Arial" panose="020B0604020202020204" pitchFamily="34" charset="0"/>
              <a:buChar char="•"/>
              <a:defRPr>
                <a:solidFill>
                  <a:schemeClr val="tx2">
                    <a:lumMod val="50000"/>
                  </a:schemeClr>
                </a:solidFill>
              </a:defRPr>
            </a:lvl1pPr>
            <a:lvl2pPr marL="628650" indent="-261938">
              <a:buFont typeface="Arial" panose="020B0604020202020204" pitchFamily="34" charset="0"/>
              <a:buChar char="•"/>
              <a:tabLst/>
              <a:defRPr sz="1800">
                <a:solidFill>
                  <a:schemeClr val="tx2">
                    <a:lumMod val="50000"/>
                  </a:schemeClr>
                </a:solidFill>
              </a:defRPr>
            </a:lvl2pPr>
            <a:lvl3pPr marL="889000" indent="-260350">
              <a:buSzPct val="100000"/>
              <a:buFont typeface="Arial" panose="020B0604020202020204" pitchFamily="34" charset="0"/>
              <a:buChar char="•"/>
              <a:tabLst/>
              <a:defRPr sz="1800">
                <a:solidFill>
                  <a:schemeClr val="tx2">
                    <a:lumMod val="50000"/>
                  </a:schemeClr>
                </a:solidFill>
              </a:defRPr>
            </a:lvl3pPr>
            <a:lvl4pPr marL="1209675" indent="-269875">
              <a:buSzPct val="100000"/>
              <a:buFont typeface="Arial" panose="020B0604020202020204" pitchFamily="34" charset="0"/>
              <a:buChar char="•"/>
              <a:tabLst/>
              <a:defRPr sz="1600">
                <a:solidFill>
                  <a:schemeClr val="tx2">
                    <a:lumMod val="50000"/>
                  </a:schemeClr>
                </a:solidFill>
              </a:defRPr>
            </a:lvl4pPr>
            <a:lvl5pPr marL="2057400" indent="-228600">
              <a:buSzPct val="100000"/>
              <a:buFont typeface="Arial" charset="0"/>
              <a:buChar char="•"/>
              <a:defRPr>
                <a:solidFill>
                  <a:schemeClr val="tx2">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0"/>
            <a:endParaRPr lang="en-US" dirty="0"/>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en-US"/>
              <a:t>10/04/2025</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GB"/>
              <a:t>Physics Preparatory Group - Accelerator Science and Technology WG</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36097531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ig Pictur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en-US"/>
              <a:t>10/04/2025</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GB"/>
              <a:t>Physics Preparatory Group - Accelerator Science and Technology WG</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
        <p:nvSpPr>
          <p:cNvPr id="4" name="Picture Placeholder 3">
            <a:extLst>
              <a:ext uri="{FF2B5EF4-FFF2-40B4-BE49-F238E27FC236}">
                <a16:creationId xmlns:a16="http://schemas.microsoft.com/office/drawing/2014/main" id="{1CBAAC3B-64E8-6A4D-B184-3057E6D0D079}"/>
              </a:ext>
            </a:extLst>
          </p:cNvPr>
          <p:cNvSpPr>
            <a:spLocks noGrp="1"/>
          </p:cNvSpPr>
          <p:nvPr>
            <p:ph type="pic" sz="quarter" idx="13" hasCustomPrompt="1"/>
          </p:nvPr>
        </p:nvSpPr>
        <p:spPr>
          <a:xfrm>
            <a:off x="407988" y="1439863"/>
            <a:ext cx="11376025" cy="4760912"/>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25559248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Full page colour or pictur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0B6E0-915E-6A4B-BE3D-83464DDCC020}"/>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3" name="Date Placeholder 2">
            <a:extLst>
              <a:ext uri="{FF2B5EF4-FFF2-40B4-BE49-F238E27FC236}">
                <a16:creationId xmlns:a16="http://schemas.microsoft.com/office/drawing/2014/main" id="{73F185B5-CF74-D44D-A9E3-83166F096FD5}"/>
              </a:ext>
            </a:extLst>
          </p:cNvPr>
          <p:cNvSpPr>
            <a:spLocks noGrp="1"/>
          </p:cNvSpPr>
          <p:nvPr>
            <p:ph type="dt" sz="half" idx="10"/>
          </p:nvPr>
        </p:nvSpPr>
        <p:spPr/>
        <p:txBody>
          <a:bodyPr/>
          <a:lstStyle>
            <a:lvl1pPr>
              <a:defRPr>
                <a:solidFill>
                  <a:schemeClr val="bg1"/>
                </a:solidFill>
              </a:defRPr>
            </a:lvl1pPr>
          </a:lstStyle>
          <a:p>
            <a:r>
              <a:rPr lang="en-US"/>
              <a:t>10/04/2025</a:t>
            </a:r>
            <a:endParaRPr lang="en-US" dirty="0"/>
          </a:p>
        </p:txBody>
      </p:sp>
      <p:sp>
        <p:nvSpPr>
          <p:cNvPr id="4" name="Slide Number Placeholder 3">
            <a:extLst>
              <a:ext uri="{FF2B5EF4-FFF2-40B4-BE49-F238E27FC236}">
                <a16:creationId xmlns:a16="http://schemas.microsoft.com/office/drawing/2014/main" id="{5AD60124-268E-2640-B552-632FCB92FCF3}"/>
              </a:ext>
            </a:extLst>
          </p:cNvPr>
          <p:cNvSpPr>
            <a:spLocks noGrp="1"/>
          </p:cNvSpPr>
          <p:nvPr>
            <p:ph type="sldNum" sz="quarter" idx="11"/>
          </p:nvPr>
        </p:nvSpPr>
        <p:spPr/>
        <p:txBody>
          <a:bodyPr/>
          <a:lstStyle>
            <a:lvl1pPr>
              <a:defRPr>
                <a:solidFill>
                  <a:schemeClr val="bg1"/>
                </a:solidFill>
              </a:defRPr>
            </a:lvl1pPr>
          </a:lstStyle>
          <a:p>
            <a:fld id="{36B5EA5A-BC32-A742-B11B-8E7414D5B535}" type="slidenum">
              <a:rPr lang="en-US" smtClean="0"/>
              <a:pPr/>
              <a:t>‹#›</a:t>
            </a:fld>
            <a:endParaRPr lang="en-US" dirty="0"/>
          </a:p>
        </p:txBody>
      </p:sp>
      <p:sp>
        <p:nvSpPr>
          <p:cNvPr id="5" name="Footer Placeholder 4">
            <a:extLst>
              <a:ext uri="{FF2B5EF4-FFF2-40B4-BE49-F238E27FC236}">
                <a16:creationId xmlns:a16="http://schemas.microsoft.com/office/drawing/2014/main" id="{3E7D4B92-ED84-1D4C-81AB-7D7F79EF892F}"/>
              </a:ext>
            </a:extLst>
          </p:cNvPr>
          <p:cNvSpPr>
            <a:spLocks noGrp="1"/>
          </p:cNvSpPr>
          <p:nvPr>
            <p:ph type="ftr" sz="quarter" idx="12"/>
          </p:nvPr>
        </p:nvSpPr>
        <p:spPr/>
        <p:txBody>
          <a:bodyPr/>
          <a:lstStyle>
            <a:lvl1pPr>
              <a:defRPr>
                <a:solidFill>
                  <a:schemeClr val="bg1"/>
                </a:solidFill>
              </a:defRPr>
            </a:lvl1pPr>
          </a:lstStyle>
          <a:p>
            <a:r>
              <a:rPr lang="en-GB"/>
              <a:t>Physics Preparatory Group - Accelerator Science and Technology WG</a:t>
            </a:r>
            <a:endParaRPr lang="en-US" dirty="0"/>
          </a:p>
        </p:txBody>
      </p:sp>
      <p:cxnSp>
        <p:nvCxnSpPr>
          <p:cNvPr id="19" name="Straight Connector 18">
            <a:extLst>
              <a:ext uri="{FF2B5EF4-FFF2-40B4-BE49-F238E27FC236}">
                <a16:creationId xmlns:a16="http://schemas.microsoft.com/office/drawing/2014/main" id="{F1E223B3-FDCC-6949-9C0B-F052B97037C1}"/>
              </a:ext>
            </a:extLst>
          </p:cNvPr>
          <p:cNvCxnSpPr/>
          <p:nvPr userDrawn="1"/>
        </p:nvCxnSpPr>
        <p:spPr>
          <a:xfrm>
            <a:off x="407987" y="6266608"/>
            <a:ext cx="113760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D5082788-0C78-F842-A18F-84667EAC7E6A}"/>
              </a:ext>
            </a:extLst>
          </p:cNvPr>
          <p:cNvPicPr>
            <a:picLocks noChangeAspect="1"/>
          </p:cNvPicPr>
          <p:nvPr userDrawn="1"/>
        </p:nvPicPr>
        <p:blipFill>
          <a:blip r:embed="rId2"/>
          <a:stretch>
            <a:fillRect/>
          </a:stretch>
        </p:blipFill>
        <p:spPr>
          <a:xfrm>
            <a:off x="407988" y="6364800"/>
            <a:ext cx="495300" cy="393700"/>
          </a:xfrm>
          <a:prstGeom prst="rect">
            <a:avLst/>
          </a:prstGeom>
        </p:spPr>
      </p:pic>
    </p:spTree>
    <p:extLst>
      <p:ext uri="{BB962C8B-B14F-4D97-AF65-F5344CB8AC3E}">
        <p14:creationId xmlns:p14="http://schemas.microsoft.com/office/powerpoint/2010/main" val="1020649598"/>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ull page Picture">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01A8103C-80BA-7941-AEF5-FB81302B57A9}"/>
              </a:ext>
            </a:extLst>
          </p:cNvPr>
          <p:cNvSpPr>
            <a:spLocks noGrp="1"/>
          </p:cNvSpPr>
          <p:nvPr>
            <p:ph type="pic" sz="quarter" idx="13" hasCustomPrompt="1"/>
          </p:nvPr>
        </p:nvSpPr>
        <p:spPr>
          <a:xfrm>
            <a:off x="0" y="-29980"/>
            <a:ext cx="12192000" cy="6230755"/>
          </a:xfrm>
          <a:pattFill prst="lgCheck">
            <a:fgClr>
              <a:schemeClr val="accent4"/>
            </a:fgClr>
            <a:bgClr>
              <a:schemeClr val="bg1"/>
            </a:bgClr>
          </a:pattFill>
        </p:spPr>
        <p:txBody>
          <a:bodyPr anchor="ctr" anchorCtr="0"/>
          <a:lstStyle>
            <a:lvl1pPr algn="ctr">
              <a:defRPr/>
            </a:lvl1pPr>
          </a:lstStyle>
          <a:p>
            <a:r>
              <a:rPr lang="en-US" dirty="0"/>
              <a:t>Drag and drop picture</a:t>
            </a:r>
          </a:p>
        </p:txBody>
      </p:sp>
      <p:sp>
        <p:nvSpPr>
          <p:cNvPr id="3" name="Content Placeholder 2"/>
          <p:cNvSpPr>
            <a:spLocks noGrp="1"/>
          </p:cNvSpPr>
          <p:nvPr>
            <p:ph idx="1"/>
          </p:nvPr>
        </p:nvSpPr>
        <p:spPr>
          <a:xfrm>
            <a:off x="8075612" y="-48846"/>
            <a:ext cx="4116387" cy="6249621"/>
          </a:xfrm>
          <a:solidFill>
            <a:schemeClr val="tx1">
              <a:alpha val="80000"/>
            </a:schemeClr>
          </a:solidFill>
        </p:spPr>
        <p:txBody>
          <a:bodyPr lIns="180000" tIns="180000" rIns="180000" bIns="180000"/>
          <a:lstStyle>
            <a:lvl1pPr>
              <a:defRPr sz="2800">
                <a:solidFill>
                  <a:schemeClr val="bg1"/>
                </a:solidFill>
              </a:defRPr>
            </a:lvl1pPr>
            <a:lvl2pPr marL="324000" indent="-324000">
              <a:buFont typeface="Arial" charset="0"/>
              <a:buChar char="•"/>
              <a:tabLst/>
              <a:defRPr sz="2100">
                <a:solidFill>
                  <a:schemeClr val="bg1"/>
                </a:solidFill>
              </a:defRPr>
            </a:lvl2pPr>
            <a:lvl3pPr marL="648000" indent="-324000">
              <a:buSzPct val="100000"/>
              <a:buFont typeface="Arial" panose="020B0604020202020204" pitchFamily="34" charset="0"/>
              <a:buChar char="•"/>
              <a:tabLst/>
              <a:defRPr sz="1800">
                <a:solidFill>
                  <a:schemeClr val="bg1"/>
                </a:solidFill>
              </a:defRPr>
            </a:lvl3pPr>
            <a:lvl4pPr marL="972000" indent="-324000">
              <a:buSzPct val="100000"/>
              <a:buFont typeface="Arial" charset="0"/>
              <a:buChar char="•"/>
              <a:tabLst/>
              <a:defRPr>
                <a:solidFill>
                  <a:schemeClr val="bg1"/>
                </a:solidFill>
              </a:defRPr>
            </a:lvl4pPr>
            <a:lvl5pPr marL="2057400" indent="-228600">
              <a:buSzPct val="100000"/>
              <a:buFont typeface="Arial" charset="0"/>
              <a:buChar char="•"/>
              <a:defRPr>
                <a:solidFill>
                  <a:schemeClr val="tx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en-US"/>
              <a:t>10/04/2025</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GB"/>
              <a:t>Physics Preparatory Group - Accelerator Science and Technology WG</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735137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7987" y="1592264"/>
            <a:ext cx="5616575" cy="460851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6172199" y="1592264"/>
            <a:ext cx="5611813" cy="4608511"/>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Date Placeholder 7">
            <a:extLst>
              <a:ext uri="{FF2B5EF4-FFF2-40B4-BE49-F238E27FC236}">
                <a16:creationId xmlns:a16="http://schemas.microsoft.com/office/drawing/2014/main" id="{E3A8A69A-7619-C44B-A930-6AC38A3F8BC7}"/>
              </a:ext>
            </a:extLst>
          </p:cNvPr>
          <p:cNvSpPr>
            <a:spLocks noGrp="1"/>
          </p:cNvSpPr>
          <p:nvPr>
            <p:ph type="dt" sz="half" idx="10"/>
          </p:nvPr>
        </p:nvSpPr>
        <p:spPr/>
        <p:txBody>
          <a:bodyPr/>
          <a:lstStyle/>
          <a:p>
            <a:r>
              <a:rPr lang="en-US"/>
              <a:t>10/04/2025</a:t>
            </a:r>
            <a:endParaRPr lang="en-US" dirty="0"/>
          </a:p>
        </p:txBody>
      </p:sp>
      <p:sp>
        <p:nvSpPr>
          <p:cNvPr id="9" name="Footer Placeholder 8">
            <a:extLst>
              <a:ext uri="{FF2B5EF4-FFF2-40B4-BE49-F238E27FC236}">
                <a16:creationId xmlns:a16="http://schemas.microsoft.com/office/drawing/2014/main" id="{9B55D6E3-4871-704B-B795-99BD30EABFEE}"/>
              </a:ext>
            </a:extLst>
          </p:cNvPr>
          <p:cNvSpPr>
            <a:spLocks noGrp="1"/>
          </p:cNvSpPr>
          <p:nvPr>
            <p:ph type="ftr" sz="quarter" idx="11"/>
          </p:nvPr>
        </p:nvSpPr>
        <p:spPr/>
        <p:txBody>
          <a:bodyPr/>
          <a:lstStyle/>
          <a:p>
            <a:r>
              <a:rPr lang="en-GB"/>
              <a:t>Physics Preparatory Group - Accelerator Science and Technology WG</a:t>
            </a:r>
            <a:endParaRPr lang="en-US" dirty="0"/>
          </a:p>
        </p:txBody>
      </p:sp>
      <p:sp>
        <p:nvSpPr>
          <p:cNvPr id="10" name="Slide Number Placeholder 9">
            <a:extLst>
              <a:ext uri="{FF2B5EF4-FFF2-40B4-BE49-F238E27FC236}">
                <a16:creationId xmlns:a16="http://schemas.microsoft.com/office/drawing/2014/main" id="{BEE4B464-E744-A34F-B223-6B554979B8EC}"/>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42888173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ubtitle and Comparison">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407987" y="1592263"/>
            <a:ext cx="5616575" cy="668337"/>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07987" y="2427287"/>
            <a:ext cx="5616575" cy="3773488"/>
          </a:xfrm>
        </p:spPr>
        <p:txBody>
          <a:bodyPr/>
          <a:lstStyle>
            <a:lvl1pPr marL="324000" indent="-32400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6172200" y="1604966"/>
            <a:ext cx="5616600" cy="655634"/>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427287"/>
            <a:ext cx="5611813" cy="3773488"/>
          </a:xfrm>
        </p:spPr>
        <p:txBody>
          <a:bodyPr/>
          <a:lstStyle>
            <a:lvl1pPr marL="324000" indent="-32400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Date Placeholder 9">
            <a:extLst>
              <a:ext uri="{FF2B5EF4-FFF2-40B4-BE49-F238E27FC236}">
                <a16:creationId xmlns:a16="http://schemas.microsoft.com/office/drawing/2014/main" id="{0B511762-E0C9-6C4A-9015-D9D3D4FF97C2}"/>
              </a:ext>
            </a:extLst>
          </p:cNvPr>
          <p:cNvSpPr>
            <a:spLocks noGrp="1"/>
          </p:cNvSpPr>
          <p:nvPr>
            <p:ph type="dt" sz="half" idx="10"/>
          </p:nvPr>
        </p:nvSpPr>
        <p:spPr/>
        <p:txBody>
          <a:bodyPr/>
          <a:lstStyle/>
          <a:p>
            <a:r>
              <a:rPr lang="en-US"/>
              <a:t>10/04/2025</a:t>
            </a:r>
            <a:endParaRPr lang="en-US" dirty="0"/>
          </a:p>
        </p:txBody>
      </p:sp>
      <p:sp>
        <p:nvSpPr>
          <p:cNvPr id="11" name="Footer Placeholder 10">
            <a:extLst>
              <a:ext uri="{FF2B5EF4-FFF2-40B4-BE49-F238E27FC236}">
                <a16:creationId xmlns:a16="http://schemas.microsoft.com/office/drawing/2014/main" id="{E2689900-D127-9840-8E06-B694B9FE1267}"/>
              </a:ext>
            </a:extLst>
          </p:cNvPr>
          <p:cNvSpPr>
            <a:spLocks noGrp="1"/>
          </p:cNvSpPr>
          <p:nvPr>
            <p:ph type="ftr" sz="quarter" idx="11"/>
          </p:nvPr>
        </p:nvSpPr>
        <p:spPr/>
        <p:txBody>
          <a:bodyPr/>
          <a:lstStyle/>
          <a:p>
            <a:r>
              <a:rPr lang="en-GB"/>
              <a:t>Physics Preparatory Group - Accelerator Science and Technology WG</a:t>
            </a:r>
            <a:endParaRPr lang="en-US" dirty="0"/>
          </a:p>
        </p:txBody>
      </p:sp>
      <p:sp>
        <p:nvSpPr>
          <p:cNvPr id="12" name="Slide Number Placeholder 11">
            <a:extLst>
              <a:ext uri="{FF2B5EF4-FFF2-40B4-BE49-F238E27FC236}">
                <a16:creationId xmlns:a16="http://schemas.microsoft.com/office/drawing/2014/main" id="{7B398DFD-572D-D549-8BBF-A86A1DFF026F}"/>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83602993"/>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5616574" cy="106574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7987" y="1598658"/>
            <a:ext cx="5616575" cy="4602117"/>
          </a:xfrm>
        </p:spPr>
        <p:txBody>
          <a:bodyPr/>
          <a:lstStyle>
            <a:lvl1pPr>
              <a:defRPr>
                <a:solidFill>
                  <a:schemeClr val="tx2">
                    <a:lumMod val="50000"/>
                  </a:schemeClr>
                </a:solidFill>
              </a:defRPr>
            </a:lvl1pPr>
            <a:lvl2pPr>
              <a:lnSpc>
                <a:spcPct val="100000"/>
              </a:lnSpc>
              <a:defRPr/>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Picture Placeholder 8">
            <a:extLst>
              <a:ext uri="{FF2B5EF4-FFF2-40B4-BE49-F238E27FC236}">
                <a16:creationId xmlns:a16="http://schemas.microsoft.com/office/drawing/2014/main" id="{94588863-2E7B-784C-BD2D-8C3D0E7E1D84}"/>
              </a:ext>
            </a:extLst>
          </p:cNvPr>
          <p:cNvSpPr>
            <a:spLocks noGrp="1"/>
          </p:cNvSpPr>
          <p:nvPr>
            <p:ph type="pic" sz="quarter" idx="13" hasCustomPrompt="1"/>
          </p:nvPr>
        </p:nvSpPr>
        <p:spPr>
          <a:xfrm>
            <a:off x="6167438" y="0"/>
            <a:ext cx="6024562" cy="6207170"/>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r>
              <a:rPr lang="en-US"/>
              <a:t>10/04/2025</a:t>
            </a:r>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en-GB"/>
              <a:t>Physics Preparatory Group - Accelerator Science and Technology WG</a:t>
            </a:r>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7774595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xt and 2 Pictures horizontal">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11376024" cy="106574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7987" y="1598658"/>
            <a:ext cx="5616575" cy="4608512"/>
          </a:xfrm>
        </p:spPr>
        <p:txBody>
          <a:bodyPr/>
          <a:lstStyle>
            <a:lvl1pPr>
              <a:defRPr>
                <a:solidFill>
                  <a:schemeClr val="tx2">
                    <a:lumMod val="50000"/>
                  </a:schemeClr>
                </a:solidFill>
              </a:defRPr>
            </a:lvl1pPr>
            <a:lvl2pPr>
              <a:lnSpc>
                <a:spcPct val="100000"/>
              </a:lnSpc>
              <a:defRPr/>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r>
              <a:rPr lang="en-US"/>
              <a:t>10/04/2025</a:t>
            </a:r>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en-GB"/>
              <a:t>Physics Preparatory Group - Accelerator Science and Technology WG</a:t>
            </a:r>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
        <p:nvSpPr>
          <p:cNvPr id="11" name="Picture Placeholder 5">
            <a:extLst>
              <a:ext uri="{FF2B5EF4-FFF2-40B4-BE49-F238E27FC236}">
                <a16:creationId xmlns:a16="http://schemas.microsoft.com/office/drawing/2014/main" id="{47B07ADD-2F17-5640-985B-72FA646913F0}"/>
              </a:ext>
            </a:extLst>
          </p:cNvPr>
          <p:cNvSpPr>
            <a:spLocks noGrp="1"/>
          </p:cNvSpPr>
          <p:nvPr>
            <p:ph type="pic" sz="quarter" idx="13" hasCustomPrompt="1"/>
          </p:nvPr>
        </p:nvSpPr>
        <p:spPr>
          <a:xfrm>
            <a:off x="6167438" y="1592263"/>
            <a:ext cx="5616575"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2" name="Picture Placeholder 5">
            <a:extLst>
              <a:ext uri="{FF2B5EF4-FFF2-40B4-BE49-F238E27FC236}">
                <a16:creationId xmlns:a16="http://schemas.microsoft.com/office/drawing/2014/main" id="{AB41C95B-0CD0-B44F-9130-66CCD53B86BB}"/>
              </a:ext>
            </a:extLst>
          </p:cNvPr>
          <p:cNvSpPr>
            <a:spLocks noGrp="1"/>
          </p:cNvSpPr>
          <p:nvPr>
            <p:ph type="pic" sz="quarter" idx="17" hasCustomPrompt="1"/>
          </p:nvPr>
        </p:nvSpPr>
        <p:spPr>
          <a:xfrm>
            <a:off x="6167438" y="3969703"/>
            <a:ext cx="5616575" cy="2232025"/>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18851140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 and 4 Pictures">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11376024" cy="106574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7987" y="1598658"/>
            <a:ext cx="3708401" cy="4608512"/>
          </a:xfrm>
        </p:spPr>
        <p:txBody>
          <a:bodyPr/>
          <a:lstStyle>
            <a:lvl1pPr>
              <a:defRPr>
                <a:solidFill>
                  <a:schemeClr val="tx2">
                    <a:lumMod val="50000"/>
                  </a:schemeClr>
                </a:solidFill>
              </a:defRPr>
            </a:lvl1pPr>
            <a:lvl2pPr>
              <a:lnSpc>
                <a:spcPct val="120000"/>
              </a:lnSpc>
              <a:defRPr/>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r>
              <a:rPr lang="en-US"/>
              <a:t>10/04/2025</a:t>
            </a:r>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en-GB"/>
              <a:t>Physics Preparatory Group - Accelerator Science and Technology WG</a:t>
            </a:r>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
        <p:nvSpPr>
          <p:cNvPr id="9" name="Picture Placeholder 5">
            <a:extLst>
              <a:ext uri="{FF2B5EF4-FFF2-40B4-BE49-F238E27FC236}">
                <a16:creationId xmlns:a16="http://schemas.microsoft.com/office/drawing/2014/main" id="{255B7D9F-7313-2F46-8079-FEA6DAA0CF20}"/>
              </a:ext>
            </a:extLst>
          </p:cNvPr>
          <p:cNvSpPr>
            <a:spLocks noGrp="1"/>
          </p:cNvSpPr>
          <p:nvPr>
            <p:ph type="pic" sz="quarter" idx="13" hasCustomPrompt="1"/>
          </p:nvPr>
        </p:nvSpPr>
        <p:spPr>
          <a:xfrm>
            <a:off x="8075613" y="1592263"/>
            <a:ext cx="3708400"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3" name="Picture Placeholder 5">
            <a:extLst>
              <a:ext uri="{FF2B5EF4-FFF2-40B4-BE49-F238E27FC236}">
                <a16:creationId xmlns:a16="http://schemas.microsoft.com/office/drawing/2014/main" id="{AECDCA30-A5C6-3549-9DAD-01819664F157}"/>
              </a:ext>
            </a:extLst>
          </p:cNvPr>
          <p:cNvSpPr>
            <a:spLocks noGrp="1"/>
          </p:cNvSpPr>
          <p:nvPr>
            <p:ph type="pic" sz="quarter" idx="17" hasCustomPrompt="1"/>
          </p:nvPr>
        </p:nvSpPr>
        <p:spPr>
          <a:xfrm>
            <a:off x="8124681" y="3969703"/>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4" name="Picture Placeholder 5">
            <a:extLst>
              <a:ext uri="{FF2B5EF4-FFF2-40B4-BE49-F238E27FC236}">
                <a16:creationId xmlns:a16="http://schemas.microsoft.com/office/drawing/2014/main" id="{0332EED6-F049-354D-90C1-2CDBDFEB153D}"/>
              </a:ext>
            </a:extLst>
          </p:cNvPr>
          <p:cNvSpPr>
            <a:spLocks noGrp="1"/>
          </p:cNvSpPr>
          <p:nvPr>
            <p:ph type="pic" sz="quarter" idx="18" hasCustomPrompt="1"/>
          </p:nvPr>
        </p:nvSpPr>
        <p:spPr>
          <a:xfrm>
            <a:off x="4259263" y="1592263"/>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5" name="Picture Placeholder 5">
            <a:extLst>
              <a:ext uri="{FF2B5EF4-FFF2-40B4-BE49-F238E27FC236}">
                <a16:creationId xmlns:a16="http://schemas.microsoft.com/office/drawing/2014/main" id="{A46E76A3-B525-534D-9396-8E4D08F06F6A}"/>
              </a:ext>
            </a:extLst>
          </p:cNvPr>
          <p:cNvSpPr>
            <a:spLocks noGrp="1"/>
          </p:cNvSpPr>
          <p:nvPr>
            <p:ph type="pic" sz="quarter" idx="19" hasCustomPrompt="1"/>
          </p:nvPr>
        </p:nvSpPr>
        <p:spPr>
          <a:xfrm>
            <a:off x="4259263" y="3978015"/>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407723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GB" sz="4400" b="0" strike="noStrike" spc="-1">
              <a:latin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ubtitles and 2 Pictures ">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407987" y="1592263"/>
            <a:ext cx="5616575" cy="668337"/>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172200" y="1604966"/>
            <a:ext cx="5616600" cy="655634"/>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07988" y="2420938"/>
            <a:ext cx="5616575"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D4B0609-1753-094D-A27B-B1604B6E44F9}"/>
              </a:ext>
            </a:extLst>
          </p:cNvPr>
          <p:cNvSpPr>
            <a:spLocks noGrp="1"/>
          </p:cNvSpPr>
          <p:nvPr>
            <p:ph type="dt" sz="half" idx="15"/>
          </p:nvPr>
        </p:nvSpPr>
        <p:spPr/>
        <p:txBody>
          <a:bodyPr/>
          <a:lstStyle/>
          <a:p>
            <a:r>
              <a:rPr lang="en-US"/>
              <a:t>10/04/2025</a:t>
            </a:r>
            <a:endParaRPr lang="en-US" dirty="0"/>
          </a:p>
        </p:txBody>
      </p:sp>
      <p:sp>
        <p:nvSpPr>
          <p:cNvPr id="6" name="Footer Placeholder 5">
            <a:extLst>
              <a:ext uri="{FF2B5EF4-FFF2-40B4-BE49-F238E27FC236}">
                <a16:creationId xmlns:a16="http://schemas.microsoft.com/office/drawing/2014/main" id="{D3380C24-4584-494A-B2E2-7C02911E02E7}"/>
              </a:ext>
            </a:extLst>
          </p:cNvPr>
          <p:cNvSpPr>
            <a:spLocks noGrp="1"/>
          </p:cNvSpPr>
          <p:nvPr>
            <p:ph type="ftr" sz="quarter" idx="16"/>
          </p:nvPr>
        </p:nvSpPr>
        <p:spPr/>
        <p:txBody>
          <a:bodyPr/>
          <a:lstStyle/>
          <a:p>
            <a:r>
              <a:rPr lang="en-GB"/>
              <a:t>Physics Preparatory Group - Accelerator Science and Technology WG</a:t>
            </a:r>
            <a:endParaRPr lang="en-US" dirty="0"/>
          </a:p>
        </p:txBody>
      </p:sp>
      <p:sp>
        <p:nvSpPr>
          <p:cNvPr id="10" name="Slide Number Placeholder 9">
            <a:extLst>
              <a:ext uri="{FF2B5EF4-FFF2-40B4-BE49-F238E27FC236}">
                <a16:creationId xmlns:a16="http://schemas.microsoft.com/office/drawing/2014/main" id="{89BEDBAA-E014-4E48-AA09-5D0DC18C0C76}"/>
              </a:ext>
            </a:extLst>
          </p:cNvPr>
          <p:cNvSpPr>
            <a:spLocks noGrp="1"/>
          </p:cNvSpPr>
          <p:nvPr>
            <p:ph type="sldNum" sz="quarter" idx="17"/>
          </p:nvPr>
        </p:nvSpPr>
        <p:spPr/>
        <p:txBody>
          <a:bodyPr/>
          <a:lstStyle/>
          <a:p>
            <a:fld id="{36B5EA5A-BC32-A742-B11B-8E7414D5B535}" type="slidenum">
              <a:rPr lang="en-US" smtClean="0"/>
              <a:pPr/>
              <a:t>‹#›</a:t>
            </a:fld>
            <a:endParaRPr lang="en-US" dirty="0"/>
          </a:p>
        </p:txBody>
      </p:sp>
      <p:sp>
        <p:nvSpPr>
          <p:cNvPr id="8" name="Picture Placeholder 7">
            <a:extLst>
              <a:ext uri="{FF2B5EF4-FFF2-40B4-BE49-F238E27FC236}">
                <a16:creationId xmlns:a16="http://schemas.microsoft.com/office/drawing/2014/main" id="{EC9037A8-3728-274F-ADAC-4D3957FCBA46}"/>
              </a:ext>
            </a:extLst>
          </p:cNvPr>
          <p:cNvSpPr>
            <a:spLocks noGrp="1"/>
          </p:cNvSpPr>
          <p:nvPr>
            <p:ph type="pic" sz="quarter" idx="18" hasCustomPrompt="1"/>
          </p:nvPr>
        </p:nvSpPr>
        <p:spPr>
          <a:xfrm>
            <a:off x="6172200" y="2420938"/>
            <a:ext cx="5616575" cy="3779837"/>
          </a:xfrm>
          <a:pattFill prst="lgCheck">
            <a:fgClr>
              <a:schemeClr val="accent4"/>
            </a:fgClr>
            <a:bgClr>
              <a:schemeClr val="bg1"/>
            </a:bgClr>
          </a:pattFill>
        </p:spPr>
        <p:txBody>
          <a:bodyPr anchor="ctr" anchorCtr="0"/>
          <a:lstStyle>
            <a:lvl1pPr algn="ctr">
              <a:defRPr/>
            </a:lvl1pPr>
          </a:lstStyle>
          <a:p>
            <a:r>
              <a:rPr lang="en-GB" dirty="0"/>
              <a:t>Drag and Drop picture</a:t>
            </a:r>
          </a:p>
        </p:txBody>
      </p:sp>
    </p:spTree>
    <p:extLst>
      <p:ext uri="{BB962C8B-B14F-4D97-AF65-F5344CB8AC3E}">
        <p14:creationId xmlns:p14="http://schemas.microsoft.com/office/powerpoint/2010/main" val="1130499119"/>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ubtitle and 3 Pictur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407987" y="1592263"/>
            <a:ext cx="3708401" cy="668337"/>
          </a:xfrm>
        </p:spPr>
        <p:txBody>
          <a:bodyPr anchor="t" anchorCtr="0"/>
          <a:lstStyle>
            <a:lvl1pPr marL="0" indent="0">
              <a:lnSpc>
                <a:spcPct val="100000"/>
              </a:lnSpc>
              <a:spcBef>
                <a:spcPts val="400"/>
              </a:spcBef>
              <a:spcAft>
                <a:spcPts val="0"/>
              </a:spcAft>
              <a:buNone/>
              <a:defRPr sz="21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8075612" y="1604966"/>
            <a:ext cx="3713187" cy="655634"/>
          </a:xfrm>
        </p:spPr>
        <p:txBody>
          <a:bodyPr anchor="t" anchorCtr="0"/>
          <a:lstStyle>
            <a:lvl1pPr marL="0" indent="0">
              <a:spcBef>
                <a:spcPts val="400"/>
              </a:spcBef>
              <a:spcAft>
                <a:spcPts val="0"/>
              </a:spcAft>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07989" y="2420938"/>
            <a:ext cx="3708400"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3" name="Picture Placeholder 12">
            <a:extLst>
              <a:ext uri="{FF2B5EF4-FFF2-40B4-BE49-F238E27FC236}">
                <a16:creationId xmlns:a16="http://schemas.microsoft.com/office/drawing/2014/main" id="{EC779F7E-9707-2542-A19F-DD09A53038A7}"/>
              </a:ext>
            </a:extLst>
          </p:cNvPr>
          <p:cNvSpPr>
            <a:spLocks noGrp="1"/>
          </p:cNvSpPr>
          <p:nvPr>
            <p:ph type="pic" sz="quarter" idx="14" hasCustomPrompt="1"/>
          </p:nvPr>
        </p:nvSpPr>
        <p:spPr>
          <a:xfrm>
            <a:off x="8075613" y="2416175"/>
            <a:ext cx="3713187" cy="3779837"/>
          </a:xfrm>
          <a:pattFill prst="lgCheck">
            <a:fgClr>
              <a:schemeClr val="accent4"/>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a:buNone/>
              <a:tabLst/>
              <a:defRPr b="1"/>
            </a:lvl1pPr>
          </a:lstStyle>
          <a:p>
            <a:r>
              <a:rPr lang="en-US"/>
              <a:t>Drag and Drop picture</a:t>
            </a:r>
            <a:endParaRPr lang="en-US" dirty="0"/>
          </a:p>
        </p:txBody>
      </p:sp>
      <p:sp>
        <p:nvSpPr>
          <p:cNvPr id="10" name="Text Placeholder 2">
            <a:extLst>
              <a:ext uri="{FF2B5EF4-FFF2-40B4-BE49-F238E27FC236}">
                <a16:creationId xmlns:a16="http://schemas.microsoft.com/office/drawing/2014/main" id="{86494478-3D3E-894B-9652-AD035750548C}"/>
              </a:ext>
            </a:extLst>
          </p:cNvPr>
          <p:cNvSpPr>
            <a:spLocks noGrp="1"/>
          </p:cNvSpPr>
          <p:nvPr>
            <p:ph type="body" idx="15"/>
          </p:nvPr>
        </p:nvSpPr>
        <p:spPr>
          <a:xfrm>
            <a:off x="4253846" y="1601227"/>
            <a:ext cx="3708401" cy="668337"/>
          </a:xfrm>
        </p:spPr>
        <p:txBody>
          <a:bodyPr anchor="t" anchorCtr="0"/>
          <a:lstStyle>
            <a:lvl1pPr marL="0" indent="0">
              <a:spcBef>
                <a:spcPts val="400"/>
              </a:spcBef>
              <a:spcAft>
                <a:spcPts val="0"/>
              </a:spcAft>
              <a:buNone/>
              <a:defRPr sz="21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Picture Placeholder 10">
            <a:extLst>
              <a:ext uri="{FF2B5EF4-FFF2-40B4-BE49-F238E27FC236}">
                <a16:creationId xmlns:a16="http://schemas.microsoft.com/office/drawing/2014/main" id="{CF540559-B2D9-2E46-A3D6-32F0B01F69A5}"/>
              </a:ext>
            </a:extLst>
          </p:cNvPr>
          <p:cNvSpPr>
            <a:spLocks noGrp="1"/>
          </p:cNvSpPr>
          <p:nvPr>
            <p:ph type="pic" sz="quarter" idx="16" hasCustomPrompt="1"/>
          </p:nvPr>
        </p:nvSpPr>
        <p:spPr>
          <a:xfrm>
            <a:off x="4253848" y="2429902"/>
            <a:ext cx="3708400"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485D2BF-D955-984C-BC88-5F6A8BCB9E71}"/>
              </a:ext>
            </a:extLst>
          </p:cNvPr>
          <p:cNvSpPr>
            <a:spLocks noGrp="1"/>
          </p:cNvSpPr>
          <p:nvPr>
            <p:ph type="dt" sz="half" idx="17"/>
          </p:nvPr>
        </p:nvSpPr>
        <p:spPr/>
        <p:txBody>
          <a:bodyPr/>
          <a:lstStyle/>
          <a:p>
            <a:r>
              <a:rPr lang="en-US"/>
              <a:t>10/04/2025</a:t>
            </a:r>
            <a:endParaRPr lang="en-US" dirty="0"/>
          </a:p>
        </p:txBody>
      </p:sp>
      <p:sp>
        <p:nvSpPr>
          <p:cNvPr id="6" name="Footer Placeholder 5">
            <a:extLst>
              <a:ext uri="{FF2B5EF4-FFF2-40B4-BE49-F238E27FC236}">
                <a16:creationId xmlns:a16="http://schemas.microsoft.com/office/drawing/2014/main" id="{26EC0286-4FA5-DB4D-961C-C9035150A22E}"/>
              </a:ext>
            </a:extLst>
          </p:cNvPr>
          <p:cNvSpPr>
            <a:spLocks noGrp="1"/>
          </p:cNvSpPr>
          <p:nvPr>
            <p:ph type="ftr" sz="quarter" idx="18"/>
          </p:nvPr>
        </p:nvSpPr>
        <p:spPr/>
        <p:txBody>
          <a:bodyPr/>
          <a:lstStyle/>
          <a:p>
            <a:r>
              <a:rPr lang="en-GB"/>
              <a:t>Physics Preparatory Group - Accelerator Science and Technology WG</a:t>
            </a:r>
            <a:endParaRPr lang="en-US" dirty="0"/>
          </a:p>
        </p:txBody>
      </p:sp>
      <p:sp>
        <p:nvSpPr>
          <p:cNvPr id="14" name="Slide Number Placeholder 13">
            <a:extLst>
              <a:ext uri="{FF2B5EF4-FFF2-40B4-BE49-F238E27FC236}">
                <a16:creationId xmlns:a16="http://schemas.microsoft.com/office/drawing/2014/main" id="{D3A103EE-A109-9549-821B-7193CDF3E17F}"/>
              </a:ext>
            </a:extLst>
          </p:cNvPr>
          <p:cNvSpPr>
            <a:spLocks noGrp="1"/>
          </p:cNvSpPr>
          <p:nvPr>
            <p:ph type="sldNum" sz="quarter" idx="19"/>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770875594"/>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 and 3 Pictures with box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10" name="Text Placeholder 2">
            <a:extLst>
              <a:ext uri="{FF2B5EF4-FFF2-40B4-BE49-F238E27FC236}">
                <a16:creationId xmlns:a16="http://schemas.microsoft.com/office/drawing/2014/main" id="{86494478-3D3E-894B-9652-AD035750548C}"/>
              </a:ext>
            </a:extLst>
          </p:cNvPr>
          <p:cNvSpPr>
            <a:spLocks noGrp="1"/>
          </p:cNvSpPr>
          <p:nvPr>
            <p:ph type="body" idx="15"/>
          </p:nvPr>
        </p:nvSpPr>
        <p:spPr>
          <a:xfrm>
            <a:off x="4116386" y="1601376"/>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Picture Placeholder 10">
            <a:extLst>
              <a:ext uri="{FF2B5EF4-FFF2-40B4-BE49-F238E27FC236}">
                <a16:creationId xmlns:a16="http://schemas.microsoft.com/office/drawing/2014/main" id="{CF540559-B2D9-2E46-A3D6-32F0B01F69A5}"/>
              </a:ext>
            </a:extLst>
          </p:cNvPr>
          <p:cNvSpPr>
            <a:spLocks noGrp="1"/>
          </p:cNvSpPr>
          <p:nvPr>
            <p:ph type="pic" sz="quarter" idx="16" hasCustomPrompt="1"/>
          </p:nvPr>
        </p:nvSpPr>
        <p:spPr>
          <a:xfrm>
            <a:off x="4116386" y="2732442"/>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485D2BF-D955-984C-BC88-5F6A8BCB9E71}"/>
              </a:ext>
            </a:extLst>
          </p:cNvPr>
          <p:cNvSpPr>
            <a:spLocks noGrp="1"/>
          </p:cNvSpPr>
          <p:nvPr>
            <p:ph type="dt" sz="half" idx="17"/>
          </p:nvPr>
        </p:nvSpPr>
        <p:spPr/>
        <p:txBody>
          <a:bodyPr/>
          <a:lstStyle/>
          <a:p>
            <a:r>
              <a:rPr lang="en-US"/>
              <a:t>10/04/2025</a:t>
            </a:r>
            <a:endParaRPr lang="en-US" dirty="0"/>
          </a:p>
        </p:txBody>
      </p:sp>
      <p:sp>
        <p:nvSpPr>
          <p:cNvPr id="6" name="Footer Placeholder 5">
            <a:extLst>
              <a:ext uri="{FF2B5EF4-FFF2-40B4-BE49-F238E27FC236}">
                <a16:creationId xmlns:a16="http://schemas.microsoft.com/office/drawing/2014/main" id="{26EC0286-4FA5-DB4D-961C-C9035150A22E}"/>
              </a:ext>
            </a:extLst>
          </p:cNvPr>
          <p:cNvSpPr>
            <a:spLocks noGrp="1"/>
          </p:cNvSpPr>
          <p:nvPr>
            <p:ph type="ftr" sz="quarter" idx="18"/>
          </p:nvPr>
        </p:nvSpPr>
        <p:spPr/>
        <p:txBody>
          <a:bodyPr/>
          <a:lstStyle/>
          <a:p>
            <a:r>
              <a:rPr lang="en-GB"/>
              <a:t>Physics Preparatory Group - Accelerator Science and Technology WG</a:t>
            </a:r>
            <a:endParaRPr lang="en-US" dirty="0"/>
          </a:p>
        </p:txBody>
      </p:sp>
      <p:sp>
        <p:nvSpPr>
          <p:cNvPr id="14" name="Slide Number Placeholder 13">
            <a:extLst>
              <a:ext uri="{FF2B5EF4-FFF2-40B4-BE49-F238E27FC236}">
                <a16:creationId xmlns:a16="http://schemas.microsoft.com/office/drawing/2014/main" id="{D3A103EE-A109-9549-821B-7193CDF3E17F}"/>
              </a:ext>
            </a:extLst>
          </p:cNvPr>
          <p:cNvSpPr>
            <a:spLocks noGrp="1"/>
          </p:cNvSpPr>
          <p:nvPr>
            <p:ph type="sldNum" sz="quarter" idx="19"/>
          </p:nvPr>
        </p:nvSpPr>
        <p:spPr/>
        <p:txBody>
          <a:bodyPr/>
          <a:lstStyle/>
          <a:p>
            <a:fld id="{36B5EA5A-BC32-A742-B11B-8E7414D5B535}" type="slidenum">
              <a:rPr lang="en-US" smtClean="0"/>
              <a:pPr/>
              <a:t>‹#›</a:t>
            </a:fld>
            <a:endParaRPr lang="en-US" dirty="0"/>
          </a:p>
        </p:txBody>
      </p:sp>
      <p:sp>
        <p:nvSpPr>
          <p:cNvPr id="15" name="Text Placeholder 2">
            <a:extLst>
              <a:ext uri="{FF2B5EF4-FFF2-40B4-BE49-F238E27FC236}">
                <a16:creationId xmlns:a16="http://schemas.microsoft.com/office/drawing/2014/main" id="{F0E95B09-A858-4A4A-B159-8C5B917D41E5}"/>
              </a:ext>
            </a:extLst>
          </p:cNvPr>
          <p:cNvSpPr>
            <a:spLocks noGrp="1"/>
          </p:cNvSpPr>
          <p:nvPr>
            <p:ph type="body" idx="20"/>
          </p:nvPr>
        </p:nvSpPr>
        <p:spPr>
          <a:xfrm>
            <a:off x="3275" y="5078524"/>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Picture Placeholder 10">
            <a:extLst>
              <a:ext uri="{FF2B5EF4-FFF2-40B4-BE49-F238E27FC236}">
                <a16:creationId xmlns:a16="http://schemas.microsoft.com/office/drawing/2014/main" id="{2FF76D54-8841-EA4B-B514-DFCE90D05C81}"/>
              </a:ext>
            </a:extLst>
          </p:cNvPr>
          <p:cNvSpPr>
            <a:spLocks noGrp="1"/>
          </p:cNvSpPr>
          <p:nvPr>
            <p:ph type="pic" sz="quarter" idx="21" hasCustomPrompt="1"/>
          </p:nvPr>
        </p:nvSpPr>
        <p:spPr>
          <a:xfrm>
            <a:off x="4050" y="1601376"/>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7" name="Text Placeholder 2">
            <a:extLst>
              <a:ext uri="{FF2B5EF4-FFF2-40B4-BE49-F238E27FC236}">
                <a16:creationId xmlns:a16="http://schemas.microsoft.com/office/drawing/2014/main" id="{DED6363A-4107-5A4F-9E1E-0E88F802ABE9}"/>
              </a:ext>
            </a:extLst>
          </p:cNvPr>
          <p:cNvSpPr>
            <a:spLocks noGrp="1"/>
          </p:cNvSpPr>
          <p:nvPr>
            <p:ph type="body" idx="22"/>
          </p:nvPr>
        </p:nvSpPr>
        <p:spPr>
          <a:xfrm>
            <a:off x="8232388" y="5078524"/>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Picture Placeholder 10">
            <a:extLst>
              <a:ext uri="{FF2B5EF4-FFF2-40B4-BE49-F238E27FC236}">
                <a16:creationId xmlns:a16="http://schemas.microsoft.com/office/drawing/2014/main" id="{91039F33-9CD5-004A-9F94-52D16B2EB081}"/>
              </a:ext>
            </a:extLst>
          </p:cNvPr>
          <p:cNvSpPr>
            <a:spLocks noGrp="1"/>
          </p:cNvSpPr>
          <p:nvPr>
            <p:ph type="pic" sz="quarter" idx="23" hasCustomPrompt="1"/>
          </p:nvPr>
        </p:nvSpPr>
        <p:spPr>
          <a:xfrm>
            <a:off x="8232388" y="1601376"/>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3785642711"/>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icture Horizontal and text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12776" y="1592263"/>
            <a:ext cx="11376024" cy="2563906"/>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6" name="Text Placeholder 5">
            <a:extLst>
              <a:ext uri="{FF2B5EF4-FFF2-40B4-BE49-F238E27FC236}">
                <a16:creationId xmlns:a16="http://schemas.microsoft.com/office/drawing/2014/main" id="{FB7AFC8C-E604-7447-B130-D845972B5A81}"/>
              </a:ext>
            </a:extLst>
          </p:cNvPr>
          <p:cNvSpPr>
            <a:spLocks noGrp="1"/>
          </p:cNvSpPr>
          <p:nvPr>
            <p:ph type="body" sz="quarter" idx="14"/>
          </p:nvPr>
        </p:nvSpPr>
        <p:spPr>
          <a:xfrm>
            <a:off x="407989" y="4294188"/>
            <a:ext cx="3708400" cy="1906587"/>
          </a:xfrm>
        </p:spPr>
        <p:txBody>
          <a:bodyPr/>
          <a:lstStyle/>
          <a:p>
            <a:pPr lvl="0"/>
            <a:r>
              <a:rPr lang="en-US"/>
              <a:t>Click to edit Master text styles</a:t>
            </a:r>
          </a:p>
          <a:p>
            <a:pPr lvl="1"/>
            <a:r>
              <a:rPr lang="en-US"/>
              <a:t>Second level</a:t>
            </a:r>
          </a:p>
          <a:p>
            <a:pPr lvl="2"/>
            <a:r>
              <a:rPr lang="en-US"/>
              <a:t>Third level</a:t>
            </a:r>
          </a:p>
        </p:txBody>
      </p:sp>
      <p:sp>
        <p:nvSpPr>
          <p:cNvPr id="14" name="Text Placeholder 5">
            <a:extLst>
              <a:ext uri="{FF2B5EF4-FFF2-40B4-BE49-F238E27FC236}">
                <a16:creationId xmlns:a16="http://schemas.microsoft.com/office/drawing/2014/main" id="{3933DD4F-F84F-4A45-A378-099F8963A574}"/>
              </a:ext>
            </a:extLst>
          </p:cNvPr>
          <p:cNvSpPr>
            <a:spLocks noGrp="1"/>
          </p:cNvSpPr>
          <p:nvPr>
            <p:ph type="body" sz="quarter" idx="15"/>
          </p:nvPr>
        </p:nvSpPr>
        <p:spPr>
          <a:xfrm>
            <a:off x="4267201" y="4294188"/>
            <a:ext cx="3665537" cy="1906587"/>
          </a:xfrm>
        </p:spPr>
        <p:txBody>
          <a:bodyPr/>
          <a:lstStyle/>
          <a:p>
            <a:pPr lvl="0"/>
            <a:r>
              <a:rPr lang="en-US"/>
              <a:t>Click to edit Master text styles</a:t>
            </a:r>
          </a:p>
          <a:p>
            <a:pPr lvl="1"/>
            <a:r>
              <a:rPr lang="en-US"/>
              <a:t>Second level</a:t>
            </a:r>
          </a:p>
          <a:p>
            <a:pPr lvl="2"/>
            <a:r>
              <a:rPr lang="en-US"/>
              <a:t>Third level</a:t>
            </a:r>
          </a:p>
        </p:txBody>
      </p:sp>
      <p:sp>
        <p:nvSpPr>
          <p:cNvPr id="3" name="Date Placeholder 2">
            <a:extLst>
              <a:ext uri="{FF2B5EF4-FFF2-40B4-BE49-F238E27FC236}">
                <a16:creationId xmlns:a16="http://schemas.microsoft.com/office/drawing/2014/main" id="{E423D880-B3D6-7548-AFF1-D644AAD7B366}"/>
              </a:ext>
            </a:extLst>
          </p:cNvPr>
          <p:cNvSpPr>
            <a:spLocks noGrp="1"/>
          </p:cNvSpPr>
          <p:nvPr>
            <p:ph type="dt" sz="half" idx="16"/>
          </p:nvPr>
        </p:nvSpPr>
        <p:spPr/>
        <p:txBody>
          <a:bodyPr/>
          <a:lstStyle/>
          <a:p>
            <a:r>
              <a:rPr lang="en-US"/>
              <a:t>10/04/2025</a:t>
            </a:r>
            <a:endParaRPr lang="en-US" dirty="0"/>
          </a:p>
        </p:txBody>
      </p:sp>
      <p:sp>
        <p:nvSpPr>
          <p:cNvPr id="4" name="Footer Placeholder 3">
            <a:extLst>
              <a:ext uri="{FF2B5EF4-FFF2-40B4-BE49-F238E27FC236}">
                <a16:creationId xmlns:a16="http://schemas.microsoft.com/office/drawing/2014/main" id="{62487D45-A6BD-6040-8ECE-F9608F53134E}"/>
              </a:ext>
            </a:extLst>
          </p:cNvPr>
          <p:cNvSpPr>
            <a:spLocks noGrp="1"/>
          </p:cNvSpPr>
          <p:nvPr>
            <p:ph type="ftr" sz="quarter" idx="17"/>
          </p:nvPr>
        </p:nvSpPr>
        <p:spPr/>
        <p:txBody>
          <a:bodyPr/>
          <a:lstStyle/>
          <a:p>
            <a:r>
              <a:rPr lang="en-GB"/>
              <a:t>Physics Preparatory Group - Accelerator Science and Technology WG</a:t>
            </a:r>
            <a:endParaRPr lang="en-US" dirty="0"/>
          </a:p>
        </p:txBody>
      </p:sp>
      <p:sp>
        <p:nvSpPr>
          <p:cNvPr id="5" name="Slide Number Placeholder 4">
            <a:extLst>
              <a:ext uri="{FF2B5EF4-FFF2-40B4-BE49-F238E27FC236}">
                <a16:creationId xmlns:a16="http://schemas.microsoft.com/office/drawing/2014/main" id="{381D3D89-638E-6949-858F-F83F83B33D28}"/>
              </a:ext>
            </a:extLst>
          </p:cNvPr>
          <p:cNvSpPr>
            <a:spLocks noGrp="1"/>
          </p:cNvSpPr>
          <p:nvPr>
            <p:ph type="sldNum" sz="quarter" idx="18"/>
          </p:nvPr>
        </p:nvSpPr>
        <p:spPr/>
        <p:txBody>
          <a:bodyPr/>
          <a:lstStyle/>
          <a:p>
            <a:fld id="{36B5EA5A-BC32-A742-B11B-8E7414D5B535}" type="slidenum">
              <a:rPr lang="en-US" smtClean="0"/>
              <a:pPr/>
              <a:t>‹#›</a:t>
            </a:fld>
            <a:endParaRPr lang="en-US" dirty="0"/>
          </a:p>
        </p:txBody>
      </p:sp>
      <p:sp>
        <p:nvSpPr>
          <p:cNvPr id="9" name="Text Placeholder 5">
            <a:extLst>
              <a:ext uri="{FF2B5EF4-FFF2-40B4-BE49-F238E27FC236}">
                <a16:creationId xmlns:a16="http://schemas.microsoft.com/office/drawing/2014/main" id="{6A3085A2-8BF3-9742-B023-7524E7B1C8EB}"/>
              </a:ext>
            </a:extLst>
          </p:cNvPr>
          <p:cNvSpPr>
            <a:spLocks noGrp="1"/>
          </p:cNvSpPr>
          <p:nvPr>
            <p:ph type="body" sz="quarter" idx="19"/>
          </p:nvPr>
        </p:nvSpPr>
        <p:spPr>
          <a:xfrm>
            <a:off x="8085668" y="4294188"/>
            <a:ext cx="3703132" cy="1906587"/>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79026413"/>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icture Horizontal and text in box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0" y="1592263"/>
            <a:ext cx="12192000" cy="2945870"/>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6" name="Text Placeholder 5">
            <a:extLst>
              <a:ext uri="{FF2B5EF4-FFF2-40B4-BE49-F238E27FC236}">
                <a16:creationId xmlns:a16="http://schemas.microsoft.com/office/drawing/2014/main" id="{FB7AFC8C-E604-7447-B130-D845972B5A81}"/>
              </a:ext>
            </a:extLst>
          </p:cNvPr>
          <p:cNvSpPr>
            <a:spLocks noGrp="1"/>
          </p:cNvSpPr>
          <p:nvPr>
            <p:ph type="body" sz="quarter" idx="14"/>
          </p:nvPr>
        </p:nvSpPr>
        <p:spPr>
          <a:xfrm>
            <a:off x="407989" y="4294188"/>
            <a:ext cx="3708400"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a:t>Click to edit Master text styles</a:t>
            </a:r>
          </a:p>
          <a:p>
            <a:pPr lvl="1"/>
            <a:r>
              <a:rPr lang="en-US"/>
              <a:t>Second level</a:t>
            </a:r>
          </a:p>
          <a:p>
            <a:pPr lvl="2"/>
            <a:r>
              <a:rPr lang="en-US"/>
              <a:t>Third level</a:t>
            </a:r>
          </a:p>
        </p:txBody>
      </p:sp>
      <p:sp>
        <p:nvSpPr>
          <p:cNvPr id="14" name="Text Placeholder 5">
            <a:extLst>
              <a:ext uri="{FF2B5EF4-FFF2-40B4-BE49-F238E27FC236}">
                <a16:creationId xmlns:a16="http://schemas.microsoft.com/office/drawing/2014/main" id="{3933DD4F-F84F-4A45-A378-099F8963A574}"/>
              </a:ext>
            </a:extLst>
          </p:cNvPr>
          <p:cNvSpPr>
            <a:spLocks noGrp="1"/>
          </p:cNvSpPr>
          <p:nvPr>
            <p:ph type="body" sz="quarter" idx="15"/>
          </p:nvPr>
        </p:nvSpPr>
        <p:spPr>
          <a:xfrm>
            <a:off x="4267201" y="4294188"/>
            <a:ext cx="3665537"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a:t>Click to edit Master text styles</a:t>
            </a:r>
          </a:p>
          <a:p>
            <a:pPr lvl="1"/>
            <a:r>
              <a:rPr lang="en-US"/>
              <a:t>Second level</a:t>
            </a:r>
          </a:p>
          <a:p>
            <a:pPr lvl="2"/>
            <a:r>
              <a:rPr lang="en-US"/>
              <a:t>Third level</a:t>
            </a:r>
          </a:p>
        </p:txBody>
      </p:sp>
      <p:sp>
        <p:nvSpPr>
          <p:cNvPr id="3" name="Date Placeholder 2">
            <a:extLst>
              <a:ext uri="{FF2B5EF4-FFF2-40B4-BE49-F238E27FC236}">
                <a16:creationId xmlns:a16="http://schemas.microsoft.com/office/drawing/2014/main" id="{E423D880-B3D6-7548-AFF1-D644AAD7B366}"/>
              </a:ext>
            </a:extLst>
          </p:cNvPr>
          <p:cNvSpPr>
            <a:spLocks noGrp="1"/>
          </p:cNvSpPr>
          <p:nvPr>
            <p:ph type="dt" sz="half" idx="16"/>
          </p:nvPr>
        </p:nvSpPr>
        <p:spPr/>
        <p:txBody>
          <a:bodyPr/>
          <a:lstStyle/>
          <a:p>
            <a:r>
              <a:rPr lang="en-US"/>
              <a:t>10/04/2025</a:t>
            </a:r>
            <a:endParaRPr lang="en-US" dirty="0"/>
          </a:p>
        </p:txBody>
      </p:sp>
      <p:sp>
        <p:nvSpPr>
          <p:cNvPr id="4" name="Footer Placeholder 3">
            <a:extLst>
              <a:ext uri="{FF2B5EF4-FFF2-40B4-BE49-F238E27FC236}">
                <a16:creationId xmlns:a16="http://schemas.microsoft.com/office/drawing/2014/main" id="{62487D45-A6BD-6040-8ECE-F9608F53134E}"/>
              </a:ext>
            </a:extLst>
          </p:cNvPr>
          <p:cNvSpPr>
            <a:spLocks noGrp="1"/>
          </p:cNvSpPr>
          <p:nvPr>
            <p:ph type="ftr" sz="quarter" idx="17"/>
          </p:nvPr>
        </p:nvSpPr>
        <p:spPr/>
        <p:txBody>
          <a:bodyPr/>
          <a:lstStyle/>
          <a:p>
            <a:r>
              <a:rPr lang="en-GB"/>
              <a:t>Physics Preparatory Group - Accelerator Science and Technology WG</a:t>
            </a:r>
            <a:endParaRPr lang="en-US" dirty="0"/>
          </a:p>
        </p:txBody>
      </p:sp>
      <p:sp>
        <p:nvSpPr>
          <p:cNvPr id="5" name="Slide Number Placeholder 4">
            <a:extLst>
              <a:ext uri="{FF2B5EF4-FFF2-40B4-BE49-F238E27FC236}">
                <a16:creationId xmlns:a16="http://schemas.microsoft.com/office/drawing/2014/main" id="{381D3D89-638E-6949-858F-F83F83B33D28}"/>
              </a:ext>
            </a:extLst>
          </p:cNvPr>
          <p:cNvSpPr>
            <a:spLocks noGrp="1"/>
          </p:cNvSpPr>
          <p:nvPr>
            <p:ph type="sldNum" sz="quarter" idx="18"/>
          </p:nvPr>
        </p:nvSpPr>
        <p:spPr/>
        <p:txBody>
          <a:bodyPr/>
          <a:lstStyle/>
          <a:p>
            <a:fld id="{36B5EA5A-BC32-A742-B11B-8E7414D5B535}" type="slidenum">
              <a:rPr lang="en-US" smtClean="0"/>
              <a:pPr/>
              <a:t>‹#›</a:t>
            </a:fld>
            <a:endParaRPr lang="en-US" dirty="0"/>
          </a:p>
        </p:txBody>
      </p:sp>
      <p:sp>
        <p:nvSpPr>
          <p:cNvPr id="9" name="Text Placeholder 5">
            <a:extLst>
              <a:ext uri="{FF2B5EF4-FFF2-40B4-BE49-F238E27FC236}">
                <a16:creationId xmlns:a16="http://schemas.microsoft.com/office/drawing/2014/main" id="{6A3085A2-8BF3-9742-B023-7524E7B1C8EB}"/>
              </a:ext>
            </a:extLst>
          </p:cNvPr>
          <p:cNvSpPr>
            <a:spLocks noGrp="1"/>
          </p:cNvSpPr>
          <p:nvPr>
            <p:ph type="body" sz="quarter" idx="19"/>
          </p:nvPr>
        </p:nvSpPr>
        <p:spPr>
          <a:xfrm>
            <a:off x="8085668" y="4294188"/>
            <a:ext cx="3703132"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37813293"/>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Chapter Header">
    <p:spTree>
      <p:nvGrpSpPr>
        <p:cNvPr id="1" name=""/>
        <p:cNvGrpSpPr/>
        <p:nvPr/>
      </p:nvGrpSpPr>
      <p:grpSpPr>
        <a:xfrm>
          <a:off x="0" y="0"/>
          <a:ext cx="0" cy="0"/>
          <a:chOff x="0" y="0"/>
          <a:chExt cx="0" cy="0"/>
        </a:xfrm>
      </p:grpSpPr>
      <p:sp>
        <p:nvSpPr>
          <p:cNvPr id="2" name="Title 1"/>
          <p:cNvSpPr>
            <a:spLocks noGrp="1"/>
          </p:cNvSpPr>
          <p:nvPr>
            <p:ph type="title"/>
          </p:nvPr>
        </p:nvSpPr>
        <p:spPr>
          <a:xfrm>
            <a:off x="407987" y="1709738"/>
            <a:ext cx="11376025" cy="2852737"/>
          </a:xfrm>
        </p:spPr>
        <p:txBody>
          <a:bodyPr anchor="b"/>
          <a:lstStyle>
            <a:lvl1pPr>
              <a:defRPr sz="5000"/>
            </a:lvl1pPr>
          </a:lstStyle>
          <a:p>
            <a:r>
              <a:rPr lang="en-US"/>
              <a:t>Click to edit Master title style</a:t>
            </a:r>
            <a:endParaRPr lang="en-US" dirty="0"/>
          </a:p>
        </p:txBody>
      </p:sp>
      <p:sp>
        <p:nvSpPr>
          <p:cNvPr id="3" name="Text Placeholder 2"/>
          <p:cNvSpPr>
            <a:spLocks noGrp="1"/>
          </p:cNvSpPr>
          <p:nvPr>
            <p:ph type="body" idx="1"/>
          </p:nvPr>
        </p:nvSpPr>
        <p:spPr>
          <a:xfrm>
            <a:off x="407987" y="4589463"/>
            <a:ext cx="11376026" cy="1500187"/>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33FFEBF6-CE90-CC4E-8695-4D9E4AF1C9F7}"/>
              </a:ext>
            </a:extLst>
          </p:cNvPr>
          <p:cNvSpPr>
            <a:spLocks noGrp="1"/>
          </p:cNvSpPr>
          <p:nvPr>
            <p:ph type="dt" sz="half" idx="10"/>
          </p:nvPr>
        </p:nvSpPr>
        <p:spPr/>
        <p:txBody>
          <a:bodyPr/>
          <a:lstStyle/>
          <a:p>
            <a:r>
              <a:rPr lang="en-US"/>
              <a:t>10/04/2025</a:t>
            </a:r>
            <a:endParaRPr lang="en-US" dirty="0"/>
          </a:p>
        </p:txBody>
      </p:sp>
      <p:sp>
        <p:nvSpPr>
          <p:cNvPr id="8" name="Footer Placeholder 7">
            <a:extLst>
              <a:ext uri="{FF2B5EF4-FFF2-40B4-BE49-F238E27FC236}">
                <a16:creationId xmlns:a16="http://schemas.microsoft.com/office/drawing/2014/main" id="{106BCDCA-F2B2-9249-AB85-06169E64A567}"/>
              </a:ext>
            </a:extLst>
          </p:cNvPr>
          <p:cNvSpPr>
            <a:spLocks noGrp="1"/>
          </p:cNvSpPr>
          <p:nvPr>
            <p:ph type="ftr" sz="quarter" idx="11"/>
          </p:nvPr>
        </p:nvSpPr>
        <p:spPr/>
        <p:txBody>
          <a:bodyPr/>
          <a:lstStyle/>
          <a:p>
            <a:r>
              <a:rPr lang="en-GB"/>
              <a:t>Physics Preparatory Group - Accelerator Science and Technology WG</a:t>
            </a:r>
            <a:endParaRPr lang="en-US" dirty="0"/>
          </a:p>
        </p:txBody>
      </p:sp>
      <p:sp>
        <p:nvSpPr>
          <p:cNvPr id="9" name="Slide Number Placeholder 8">
            <a:extLst>
              <a:ext uri="{FF2B5EF4-FFF2-40B4-BE49-F238E27FC236}">
                <a16:creationId xmlns:a16="http://schemas.microsoft.com/office/drawing/2014/main" id="{46B4A1B0-EF49-4F43-ACA9-496419739709}"/>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3027125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2F8F7083-D188-D543-8008-F25F138E955C}"/>
              </a:ext>
            </a:extLst>
          </p:cNvPr>
          <p:cNvSpPr>
            <a:spLocks noGrp="1"/>
          </p:cNvSpPr>
          <p:nvPr>
            <p:ph type="dt" sz="half" idx="10"/>
          </p:nvPr>
        </p:nvSpPr>
        <p:spPr/>
        <p:txBody>
          <a:bodyPr/>
          <a:lstStyle/>
          <a:p>
            <a:r>
              <a:rPr lang="en-US"/>
              <a:t>10/04/2025</a:t>
            </a:r>
            <a:endParaRPr lang="en-US" dirty="0"/>
          </a:p>
        </p:txBody>
      </p:sp>
      <p:sp>
        <p:nvSpPr>
          <p:cNvPr id="7" name="Footer Placeholder 6">
            <a:extLst>
              <a:ext uri="{FF2B5EF4-FFF2-40B4-BE49-F238E27FC236}">
                <a16:creationId xmlns:a16="http://schemas.microsoft.com/office/drawing/2014/main" id="{DA980EB7-C2CB-9D4D-8C5E-3EB093178EB7}"/>
              </a:ext>
            </a:extLst>
          </p:cNvPr>
          <p:cNvSpPr>
            <a:spLocks noGrp="1"/>
          </p:cNvSpPr>
          <p:nvPr>
            <p:ph type="ftr" sz="quarter" idx="11"/>
          </p:nvPr>
        </p:nvSpPr>
        <p:spPr/>
        <p:txBody>
          <a:bodyPr/>
          <a:lstStyle/>
          <a:p>
            <a:r>
              <a:rPr lang="en-GB"/>
              <a:t>Physics Preparatory Group - Accelerator Science and Technology WG</a:t>
            </a:r>
            <a:endParaRPr lang="en-US" dirty="0"/>
          </a:p>
        </p:txBody>
      </p:sp>
      <p:sp>
        <p:nvSpPr>
          <p:cNvPr id="8" name="Slide Number Placeholder 7">
            <a:extLst>
              <a:ext uri="{FF2B5EF4-FFF2-40B4-BE49-F238E27FC236}">
                <a16:creationId xmlns:a16="http://schemas.microsoft.com/office/drawing/2014/main" id="{2F74050C-1801-2345-9DC3-F06B163A28D3}"/>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0800811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F763763-5414-8544-AF6D-F8D5C9B1117C}"/>
              </a:ext>
            </a:extLst>
          </p:cNvPr>
          <p:cNvSpPr>
            <a:spLocks noGrp="1"/>
          </p:cNvSpPr>
          <p:nvPr>
            <p:ph type="dt" sz="half" idx="10"/>
          </p:nvPr>
        </p:nvSpPr>
        <p:spPr/>
        <p:txBody>
          <a:bodyPr/>
          <a:lstStyle/>
          <a:p>
            <a:r>
              <a:rPr lang="en-US"/>
              <a:t>10/04/2025</a:t>
            </a:r>
            <a:endParaRPr lang="en-US" dirty="0"/>
          </a:p>
        </p:txBody>
      </p:sp>
      <p:sp>
        <p:nvSpPr>
          <p:cNvPr id="6" name="Footer Placeholder 5">
            <a:extLst>
              <a:ext uri="{FF2B5EF4-FFF2-40B4-BE49-F238E27FC236}">
                <a16:creationId xmlns:a16="http://schemas.microsoft.com/office/drawing/2014/main" id="{7618A5D0-906E-0046-B0F3-96283308CD40}"/>
              </a:ext>
            </a:extLst>
          </p:cNvPr>
          <p:cNvSpPr>
            <a:spLocks noGrp="1"/>
          </p:cNvSpPr>
          <p:nvPr>
            <p:ph type="ftr" sz="quarter" idx="11"/>
          </p:nvPr>
        </p:nvSpPr>
        <p:spPr/>
        <p:txBody>
          <a:bodyPr/>
          <a:lstStyle/>
          <a:p>
            <a:r>
              <a:rPr lang="en-GB"/>
              <a:t>Physics Preparatory Group - Accelerator Science and Technology WG</a:t>
            </a:r>
            <a:endParaRPr lang="en-US" dirty="0"/>
          </a:p>
        </p:txBody>
      </p:sp>
      <p:sp>
        <p:nvSpPr>
          <p:cNvPr id="7" name="Slide Number Placeholder 6">
            <a:extLst>
              <a:ext uri="{FF2B5EF4-FFF2-40B4-BE49-F238E27FC236}">
                <a16:creationId xmlns:a16="http://schemas.microsoft.com/office/drawing/2014/main" id="{414B140E-F283-BD43-9D8C-905BDA421CF5}"/>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6519457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en-US"/>
              <a:t>Click to edit Master title style</a:t>
            </a:r>
          </a:p>
        </p:txBody>
      </p:sp>
      <p:sp>
        <p:nvSpPr>
          <p:cNvPr id="3" name="Espace réservé du contenu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9" name="Slide Number Placeholder 3"/>
          <p:cNvSpPr>
            <a:spLocks noGrp="1"/>
          </p:cNvSpPr>
          <p:nvPr>
            <p:ph type="sldNum" sz="quarter" idx="4"/>
          </p:nvPr>
        </p:nvSpPr>
        <p:spPr>
          <a:xfrm>
            <a:off x="10913835" y="6356351"/>
            <a:ext cx="66856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endParaRPr lang="en-US" dirty="0"/>
          </a:p>
        </p:txBody>
      </p:sp>
      <p:grpSp>
        <p:nvGrpSpPr>
          <p:cNvPr id="4" name="Group 3">
            <a:extLst>
              <a:ext uri="{FF2B5EF4-FFF2-40B4-BE49-F238E27FC236}">
                <a16:creationId xmlns:a16="http://schemas.microsoft.com/office/drawing/2014/main" id="{E8BD71F0-56C4-DAFC-7721-D36FB0394E73}"/>
              </a:ext>
            </a:extLst>
          </p:cNvPr>
          <p:cNvGrpSpPr/>
          <p:nvPr userDrawn="1"/>
        </p:nvGrpSpPr>
        <p:grpSpPr>
          <a:xfrm>
            <a:off x="1360969" y="6260953"/>
            <a:ext cx="694660" cy="520995"/>
            <a:chOff x="2527200" y="393270"/>
            <a:chExt cx="4125600" cy="4125600"/>
          </a:xfrm>
        </p:grpSpPr>
        <p:sp>
          <p:nvSpPr>
            <p:cNvPr id="5" name="Oval 4">
              <a:extLst>
                <a:ext uri="{FF2B5EF4-FFF2-40B4-BE49-F238E27FC236}">
                  <a16:creationId xmlns:a16="http://schemas.microsoft.com/office/drawing/2014/main" id="{B25220E9-9DF1-0688-2BCF-E4CDFC065BCB}"/>
                </a:ext>
              </a:extLst>
            </p:cNvPr>
            <p:cNvSpPr/>
            <p:nvPr/>
          </p:nvSpPr>
          <p:spPr>
            <a:xfrm>
              <a:off x="2527200" y="393270"/>
              <a:ext cx="4125600" cy="4125600"/>
            </a:xfrm>
            <a:prstGeom prst="ellipse">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sz="1800"/>
            </a:p>
          </p:txBody>
        </p:sp>
        <p:cxnSp>
          <p:nvCxnSpPr>
            <p:cNvPr id="6" name="Straight Connector 5">
              <a:extLst>
                <a:ext uri="{FF2B5EF4-FFF2-40B4-BE49-F238E27FC236}">
                  <a16:creationId xmlns:a16="http://schemas.microsoft.com/office/drawing/2014/main" id="{9653F121-728C-876A-F916-A4F673EA4F4D}"/>
                </a:ext>
              </a:extLst>
            </p:cNvPr>
            <p:cNvCxnSpPr>
              <a:cxnSpLocks/>
              <a:stCxn id="5" idx="0"/>
              <a:endCxn id="5" idx="4"/>
            </p:cNvCxnSpPr>
            <p:nvPr/>
          </p:nvCxnSpPr>
          <p:spPr>
            <a:xfrm>
              <a:off x="4590000" y="393270"/>
              <a:ext cx="0" cy="4125600"/>
            </a:xfrm>
            <a:prstGeom prst="line">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cxnSp>
        <p:grpSp>
          <p:nvGrpSpPr>
            <p:cNvPr id="7" name="Group 6">
              <a:extLst>
                <a:ext uri="{FF2B5EF4-FFF2-40B4-BE49-F238E27FC236}">
                  <a16:creationId xmlns:a16="http://schemas.microsoft.com/office/drawing/2014/main" id="{9CCAC45B-C6A1-7B1A-B531-3B9AF7536266}"/>
                </a:ext>
              </a:extLst>
            </p:cNvPr>
            <p:cNvGrpSpPr/>
            <p:nvPr/>
          </p:nvGrpSpPr>
          <p:grpSpPr>
            <a:xfrm>
              <a:off x="3567240" y="436974"/>
              <a:ext cx="932673" cy="4038384"/>
              <a:chOff x="3567240" y="436974"/>
              <a:chExt cx="932673" cy="4038384"/>
            </a:xfrm>
          </p:grpSpPr>
          <p:grpSp>
            <p:nvGrpSpPr>
              <p:cNvPr id="18" name="Group 17">
                <a:extLst>
                  <a:ext uri="{FF2B5EF4-FFF2-40B4-BE49-F238E27FC236}">
                    <a16:creationId xmlns:a16="http://schemas.microsoft.com/office/drawing/2014/main" id="{160150B5-5F1A-B3FE-D0A3-3D971DB8A464}"/>
                  </a:ext>
                </a:extLst>
              </p:cNvPr>
              <p:cNvGrpSpPr/>
              <p:nvPr/>
            </p:nvGrpSpPr>
            <p:grpSpPr>
              <a:xfrm>
                <a:off x="3567601" y="436974"/>
                <a:ext cx="932312" cy="2030544"/>
                <a:chOff x="3567601" y="436974"/>
                <a:chExt cx="932312" cy="2030544"/>
              </a:xfrm>
            </p:grpSpPr>
            <p:sp>
              <p:nvSpPr>
                <p:cNvPr id="23" name="Freeform 22">
                  <a:extLst>
                    <a:ext uri="{FF2B5EF4-FFF2-40B4-BE49-F238E27FC236}">
                      <a16:creationId xmlns:a16="http://schemas.microsoft.com/office/drawing/2014/main" id="{9A2BF6DB-0A5D-A313-F190-1AE37ACF14D4}"/>
                    </a:ext>
                  </a:extLst>
                </p:cNvPr>
                <p:cNvSpPr/>
                <p:nvPr/>
              </p:nvSpPr>
              <p:spPr>
                <a:xfrm>
                  <a:off x="4238448" y="436974"/>
                  <a:ext cx="261465" cy="2030544"/>
                </a:xfrm>
                <a:custGeom>
                  <a:avLst/>
                  <a:gdLst>
                    <a:gd name="connsiteX0" fmla="*/ 0 w 259200"/>
                    <a:gd name="connsiteY0" fmla="*/ 0 h 2023200"/>
                    <a:gd name="connsiteX1" fmla="*/ 259200 w 259200"/>
                    <a:gd name="connsiteY1" fmla="*/ 2023200 h 2023200"/>
                    <a:gd name="connsiteX0" fmla="*/ 0 w 259200"/>
                    <a:gd name="connsiteY0" fmla="*/ 0 h 2023200"/>
                    <a:gd name="connsiteX1" fmla="*/ 122400 w 259200"/>
                    <a:gd name="connsiteY1" fmla="*/ 993600 h 2023200"/>
                    <a:gd name="connsiteX2" fmla="*/ 259200 w 259200"/>
                    <a:gd name="connsiteY2" fmla="*/ 2023200 h 2023200"/>
                    <a:gd name="connsiteX0" fmla="*/ 11208 w 270408"/>
                    <a:gd name="connsiteY0" fmla="*/ 0 h 2023200"/>
                    <a:gd name="connsiteX1" fmla="*/ 4008 w 270408"/>
                    <a:gd name="connsiteY1" fmla="*/ 1166400 h 2023200"/>
                    <a:gd name="connsiteX2" fmla="*/ 270408 w 270408"/>
                    <a:gd name="connsiteY2" fmla="*/ 2023200 h 2023200"/>
                    <a:gd name="connsiteX0" fmla="*/ 46445 w 305645"/>
                    <a:gd name="connsiteY0" fmla="*/ 0 h 2023200"/>
                    <a:gd name="connsiteX1" fmla="*/ 39245 w 305645"/>
                    <a:gd name="connsiteY1" fmla="*/ 1166400 h 2023200"/>
                    <a:gd name="connsiteX2" fmla="*/ 305645 w 305645"/>
                    <a:gd name="connsiteY2" fmla="*/ 2023200 h 2023200"/>
                    <a:gd name="connsiteX0" fmla="*/ 46445 w 305645"/>
                    <a:gd name="connsiteY0" fmla="*/ 0 h 2023200"/>
                    <a:gd name="connsiteX1" fmla="*/ 39245 w 305645"/>
                    <a:gd name="connsiteY1" fmla="*/ 1166400 h 2023200"/>
                    <a:gd name="connsiteX2" fmla="*/ 305645 w 305645"/>
                    <a:gd name="connsiteY2" fmla="*/ 2023200 h 2023200"/>
                    <a:gd name="connsiteX0" fmla="*/ 27420 w 286620"/>
                    <a:gd name="connsiteY0" fmla="*/ 0 h 2023200"/>
                    <a:gd name="connsiteX1" fmla="*/ 46983 w 286620"/>
                    <a:gd name="connsiteY1" fmla="*/ 1255610 h 2023200"/>
                    <a:gd name="connsiteX2" fmla="*/ 286620 w 286620"/>
                    <a:gd name="connsiteY2" fmla="*/ 2023200 h 2023200"/>
                    <a:gd name="connsiteX0" fmla="*/ 10416 w 269616"/>
                    <a:gd name="connsiteY0" fmla="*/ 0 h 2023200"/>
                    <a:gd name="connsiteX1" fmla="*/ 29979 w 269616"/>
                    <a:gd name="connsiteY1" fmla="*/ 1255610 h 2023200"/>
                    <a:gd name="connsiteX2" fmla="*/ 269616 w 269616"/>
                    <a:gd name="connsiteY2" fmla="*/ 2023200 h 2023200"/>
                    <a:gd name="connsiteX0" fmla="*/ 10416 w 269616"/>
                    <a:gd name="connsiteY0" fmla="*/ 0 h 2023200"/>
                    <a:gd name="connsiteX1" fmla="*/ 29979 w 269616"/>
                    <a:gd name="connsiteY1" fmla="*/ 1255610 h 2023200"/>
                    <a:gd name="connsiteX2" fmla="*/ 269616 w 269616"/>
                    <a:gd name="connsiteY2" fmla="*/ 2023200 h 2023200"/>
                    <a:gd name="connsiteX0" fmla="*/ 8640 w 267840"/>
                    <a:gd name="connsiteY0" fmla="*/ 0 h 2023200"/>
                    <a:gd name="connsiteX1" fmla="*/ 28203 w 267840"/>
                    <a:gd name="connsiteY1" fmla="*/ 1255610 h 2023200"/>
                    <a:gd name="connsiteX2" fmla="*/ 267840 w 267840"/>
                    <a:gd name="connsiteY2" fmla="*/ 2023200 h 2023200"/>
                    <a:gd name="connsiteX0" fmla="*/ 8640 w 267840"/>
                    <a:gd name="connsiteY0" fmla="*/ 0 h 2023200"/>
                    <a:gd name="connsiteX1" fmla="*/ 28203 w 267840"/>
                    <a:gd name="connsiteY1" fmla="*/ 1255610 h 2023200"/>
                    <a:gd name="connsiteX2" fmla="*/ 267840 w 267840"/>
                    <a:gd name="connsiteY2" fmla="*/ 2023200 h 2023200"/>
                    <a:gd name="connsiteX0" fmla="*/ 8640 w 267840"/>
                    <a:gd name="connsiteY0" fmla="*/ 0 h 2023200"/>
                    <a:gd name="connsiteX1" fmla="*/ 28203 w 267840"/>
                    <a:gd name="connsiteY1" fmla="*/ 1255610 h 2023200"/>
                    <a:gd name="connsiteX2" fmla="*/ 267840 w 267840"/>
                    <a:gd name="connsiteY2" fmla="*/ 2023200 h 2023200"/>
                    <a:gd name="connsiteX0" fmla="*/ 8640 w 267840"/>
                    <a:gd name="connsiteY0" fmla="*/ 0 h 2023200"/>
                    <a:gd name="connsiteX1" fmla="*/ 28203 w 267840"/>
                    <a:gd name="connsiteY1" fmla="*/ 1255610 h 2023200"/>
                    <a:gd name="connsiteX2" fmla="*/ 267840 w 267840"/>
                    <a:gd name="connsiteY2" fmla="*/ 2023200 h 2023200"/>
                    <a:gd name="connsiteX0" fmla="*/ 8640 w 260495"/>
                    <a:gd name="connsiteY0" fmla="*/ 0 h 2096646"/>
                    <a:gd name="connsiteX1" fmla="*/ 28203 w 260495"/>
                    <a:gd name="connsiteY1" fmla="*/ 1255610 h 2096646"/>
                    <a:gd name="connsiteX2" fmla="*/ 260495 w 260495"/>
                    <a:gd name="connsiteY2" fmla="*/ 2096646 h 2096646"/>
                    <a:gd name="connsiteX0" fmla="*/ 8640 w 260495"/>
                    <a:gd name="connsiteY0" fmla="*/ 0 h 2096646"/>
                    <a:gd name="connsiteX1" fmla="*/ 28203 w 260495"/>
                    <a:gd name="connsiteY1" fmla="*/ 1255610 h 2096646"/>
                    <a:gd name="connsiteX2" fmla="*/ 260495 w 260495"/>
                    <a:gd name="connsiteY2" fmla="*/ 2096646 h 2096646"/>
                    <a:gd name="connsiteX0" fmla="*/ 10701 w 258884"/>
                    <a:gd name="connsiteY0" fmla="*/ 0 h 2026872"/>
                    <a:gd name="connsiteX1" fmla="*/ 26592 w 258884"/>
                    <a:gd name="connsiteY1" fmla="*/ 1185836 h 2026872"/>
                    <a:gd name="connsiteX2" fmla="*/ 258884 w 258884"/>
                    <a:gd name="connsiteY2" fmla="*/ 2026872 h 2026872"/>
                    <a:gd name="connsiteX0" fmla="*/ 13223 w 261406"/>
                    <a:gd name="connsiteY0" fmla="*/ 0 h 2026872"/>
                    <a:gd name="connsiteX1" fmla="*/ 29114 w 261406"/>
                    <a:gd name="connsiteY1" fmla="*/ 1185836 h 2026872"/>
                    <a:gd name="connsiteX2" fmla="*/ 261406 w 261406"/>
                    <a:gd name="connsiteY2" fmla="*/ 2026872 h 2026872"/>
                    <a:gd name="connsiteX0" fmla="*/ 13223 w 261406"/>
                    <a:gd name="connsiteY0" fmla="*/ 0 h 2030544"/>
                    <a:gd name="connsiteX1" fmla="*/ 29114 w 261406"/>
                    <a:gd name="connsiteY1" fmla="*/ 1185836 h 2030544"/>
                    <a:gd name="connsiteX2" fmla="*/ 261406 w 261406"/>
                    <a:gd name="connsiteY2" fmla="*/ 2030544 h 2030544"/>
                    <a:gd name="connsiteX0" fmla="*/ 13223 w 261644"/>
                    <a:gd name="connsiteY0" fmla="*/ 0 h 2030544"/>
                    <a:gd name="connsiteX1" fmla="*/ 29114 w 261644"/>
                    <a:gd name="connsiteY1" fmla="*/ 1185836 h 2030544"/>
                    <a:gd name="connsiteX2" fmla="*/ 261406 w 261644"/>
                    <a:gd name="connsiteY2" fmla="*/ 2030544 h 2030544"/>
                    <a:gd name="connsiteX0" fmla="*/ 13223 w 261465"/>
                    <a:gd name="connsiteY0" fmla="*/ 0 h 2030544"/>
                    <a:gd name="connsiteX1" fmla="*/ 29114 w 261465"/>
                    <a:gd name="connsiteY1" fmla="*/ 1185836 h 2030544"/>
                    <a:gd name="connsiteX2" fmla="*/ 261406 w 261465"/>
                    <a:gd name="connsiteY2" fmla="*/ 2030544 h 2030544"/>
                  </a:gdLst>
                  <a:ahLst/>
                  <a:cxnLst>
                    <a:cxn ang="0">
                      <a:pos x="connsiteX0" y="connsiteY0"/>
                    </a:cxn>
                    <a:cxn ang="0">
                      <a:pos x="connsiteX1" y="connsiteY1"/>
                    </a:cxn>
                    <a:cxn ang="0">
                      <a:pos x="connsiteX2" y="connsiteY2"/>
                    </a:cxn>
                  </a:cxnLst>
                  <a:rect l="l" t="t" r="r" b="b"/>
                  <a:pathLst>
                    <a:path w="261465" h="2030544">
                      <a:moveTo>
                        <a:pt x="13223" y="0"/>
                      </a:moveTo>
                      <a:cubicBezTo>
                        <a:pt x="3478" y="432867"/>
                        <a:pt x="-17481" y="991084"/>
                        <a:pt x="29114" y="1185836"/>
                      </a:cubicBezTo>
                      <a:cubicBezTo>
                        <a:pt x="111895" y="1517639"/>
                        <a:pt x="264917" y="1770571"/>
                        <a:pt x="261406" y="2030544"/>
                      </a:cubicBezTo>
                    </a:path>
                  </a:pathLst>
                </a:cu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sz="1800" dirty="0"/>
                </a:p>
              </p:txBody>
            </p:sp>
            <p:sp>
              <p:nvSpPr>
                <p:cNvPr id="24" name="Freeform 23">
                  <a:extLst>
                    <a:ext uri="{FF2B5EF4-FFF2-40B4-BE49-F238E27FC236}">
                      <a16:creationId xmlns:a16="http://schemas.microsoft.com/office/drawing/2014/main" id="{527E8DA5-6721-7DAB-0344-ED16E4DEE230}"/>
                    </a:ext>
                  </a:extLst>
                </p:cNvPr>
                <p:cNvSpPr/>
                <p:nvPr/>
              </p:nvSpPr>
              <p:spPr>
                <a:xfrm>
                  <a:off x="3913680" y="518571"/>
                  <a:ext cx="506924" cy="1938738"/>
                </a:xfrm>
                <a:custGeom>
                  <a:avLst/>
                  <a:gdLst>
                    <a:gd name="connsiteX0" fmla="*/ 0 w 259200"/>
                    <a:gd name="connsiteY0" fmla="*/ 0 h 2023200"/>
                    <a:gd name="connsiteX1" fmla="*/ 259200 w 259200"/>
                    <a:gd name="connsiteY1" fmla="*/ 2023200 h 2023200"/>
                    <a:gd name="connsiteX0" fmla="*/ 0 w 259200"/>
                    <a:gd name="connsiteY0" fmla="*/ 0 h 2023200"/>
                    <a:gd name="connsiteX1" fmla="*/ 122400 w 259200"/>
                    <a:gd name="connsiteY1" fmla="*/ 993600 h 2023200"/>
                    <a:gd name="connsiteX2" fmla="*/ 259200 w 259200"/>
                    <a:gd name="connsiteY2" fmla="*/ 2023200 h 2023200"/>
                    <a:gd name="connsiteX0" fmla="*/ 11208 w 270408"/>
                    <a:gd name="connsiteY0" fmla="*/ 0 h 2023200"/>
                    <a:gd name="connsiteX1" fmla="*/ 4008 w 270408"/>
                    <a:gd name="connsiteY1" fmla="*/ 1166400 h 2023200"/>
                    <a:gd name="connsiteX2" fmla="*/ 270408 w 270408"/>
                    <a:gd name="connsiteY2" fmla="*/ 2023200 h 2023200"/>
                    <a:gd name="connsiteX0" fmla="*/ 46445 w 305645"/>
                    <a:gd name="connsiteY0" fmla="*/ 0 h 2023200"/>
                    <a:gd name="connsiteX1" fmla="*/ 39245 w 305645"/>
                    <a:gd name="connsiteY1" fmla="*/ 1166400 h 2023200"/>
                    <a:gd name="connsiteX2" fmla="*/ 305645 w 305645"/>
                    <a:gd name="connsiteY2" fmla="*/ 2023200 h 2023200"/>
                    <a:gd name="connsiteX0" fmla="*/ 46445 w 305645"/>
                    <a:gd name="connsiteY0" fmla="*/ 0 h 2023200"/>
                    <a:gd name="connsiteX1" fmla="*/ 39245 w 305645"/>
                    <a:gd name="connsiteY1" fmla="*/ 1166400 h 2023200"/>
                    <a:gd name="connsiteX2" fmla="*/ 305645 w 305645"/>
                    <a:gd name="connsiteY2" fmla="*/ 2023200 h 2023200"/>
                    <a:gd name="connsiteX0" fmla="*/ 27420 w 286620"/>
                    <a:gd name="connsiteY0" fmla="*/ 0 h 2023200"/>
                    <a:gd name="connsiteX1" fmla="*/ 46983 w 286620"/>
                    <a:gd name="connsiteY1" fmla="*/ 1255610 h 2023200"/>
                    <a:gd name="connsiteX2" fmla="*/ 286620 w 286620"/>
                    <a:gd name="connsiteY2" fmla="*/ 2023200 h 2023200"/>
                    <a:gd name="connsiteX0" fmla="*/ 10416 w 269616"/>
                    <a:gd name="connsiteY0" fmla="*/ 0 h 2023200"/>
                    <a:gd name="connsiteX1" fmla="*/ 29979 w 269616"/>
                    <a:gd name="connsiteY1" fmla="*/ 1255610 h 2023200"/>
                    <a:gd name="connsiteX2" fmla="*/ 269616 w 269616"/>
                    <a:gd name="connsiteY2" fmla="*/ 2023200 h 2023200"/>
                    <a:gd name="connsiteX0" fmla="*/ 10416 w 269616"/>
                    <a:gd name="connsiteY0" fmla="*/ 0 h 2023200"/>
                    <a:gd name="connsiteX1" fmla="*/ 29979 w 269616"/>
                    <a:gd name="connsiteY1" fmla="*/ 1255610 h 2023200"/>
                    <a:gd name="connsiteX2" fmla="*/ 269616 w 269616"/>
                    <a:gd name="connsiteY2" fmla="*/ 2023200 h 2023200"/>
                    <a:gd name="connsiteX0" fmla="*/ 8640 w 267840"/>
                    <a:gd name="connsiteY0" fmla="*/ 0 h 2023200"/>
                    <a:gd name="connsiteX1" fmla="*/ 28203 w 267840"/>
                    <a:gd name="connsiteY1" fmla="*/ 1255610 h 2023200"/>
                    <a:gd name="connsiteX2" fmla="*/ 267840 w 267840"/>
                    <a:gd name="connsiteY2" fmla="*/ 2023200 h 2023200"/>
                    <a:gd name="connsiteX0" fmla="*/ 8640 w 267840"/>
                    <a:gd name="connsiteY0" fmla="*/ 0 h 2023200"/>
                    <a:gd name="connsiteX1" fmla="*/ 28203 w 267840"/>
                    <a:gd name="connsiteY1" fmla="*/ 1255610 h 2023200"/>
                    <a:gd name="connsiteX2" fmla="*/ 267840 w 267840"/>
                    <a:gd name="connsiteY2" fmla="*/ 2023200 h 2023200"/>
                    <a:gd name="connsiteX0" fmla="*/ 8640 w 267840"/>
                    <a:gd name="connsiteY0" fmla="*/ 0 h 2023200"/>
                    <a:gd name="connsiteX1" fmla="*/ 28203 w 267840"/>
                    <a:gd name="connsiteY1" fmla="*/ 1255610 h 2023200"/>
                    <a:gd name="connsiteX2" fmla="*/ 267840 w 267840"/>
                    <a:gd name="connsiteY2" fmla="*/ 2023200 h 2023200"/>
                    <a:gd name="connsiteX0" fmla="*/ 8640 w 267840"/>
                    <a:gd name="connsiteY0" fmla="*/ 0 h 2023200"/>
                    <a:gd name="connsiteX1" fmla="*/ 28203 w 267840"/>
                    <a:gd name="connsiteY1" fmla="*/ 1255610 h 2023200"/>
                    <a:gd name="connsiteX2" fmla="*/ 267840 w 267840"/>
                    <a:gd name="connsiteY2" fmla="*/ 2023200 h 2023200"/>
                    <a:gd name="connsiteX0" fmla="*/ 8640 w 267840"/>
                    <a:gd name="connsiteY0" fmla="*/ 0 h 1920376"/>
                    <a:gd name="connsiteX1" fmla="*/ 28203 w 267840"/>
                    <a:gd name="connsiteY1" fmla="*/ 1152786 h 1920376"/>
                    <a:gd name="connsiteX2" fmla="*/ 267840 w 267840"/>
                    <a:gd name="connsiteY2" fmla="*/ 1920376 h 1920376"/>
                    <a:gd name="connsiteX0" fmla="*/ 8640 w 513883"/>
                    <a:gd name="connsiteY0" fmla="*/ 0 h 1938738"/>
                    <a:gd name="connsiteX1" fmla="*/ 28203 w 513883"/>
                    <a:gd name="connsiteY1" fmla="*/ 1152786 h 1938738"/>
                    <a:gd name="connsiteX2" fmla="*/ 513883 w 513883"/>
                    <a:gd name="connsiteY2" fmla="*/ 1938738 h 1938738"/>
                    <a:gd name="connsiteX0" fmla="*/ 717 w 505960"/>
                    <a:gd name="connsiteY0" fmla="*/ 0 h 1938738"/>
                    <a:gd name="connsiteX1" fmla="*/ 45986 w 505960"/>
                    <a:gd name="connsiteY1" fmla="*/ 1167475 h 1938738"/>
                    <a:gd name="connsiteX2" fmla="*/ 505960 w 505960"/>
                    <a:gd name="connsiteY2" fmla="*/ 1938738 h 1938738"/>
                    <a:gd name="connsiteX0" fmla="*/ 1681 w 506924"/>
                    <a:gd name="connsiteY0" fmla="*/ 0 h 1938738"/>
                    <a:gd name="connsiteX1" fmla="*/ 39606 w 506924"/>
                    <a:gd name="connsiteY1" fmla="*/ 1134424 h 1938738"/>
                    <a:gd name="connsiteX2" fmla="*/ 506924 w 506924"/>
                    <a:gd name="connsiteY2" fmla="*/ 1938738 h 1938738"/>
                    <a:gd name="connsiteX0" fmla="*/ 1681 w 511389"/>
                    <a:gd name="connsiteY0" fmla="*/ 0 h 1938738"/>
                    <a:gd name="connsiteX1" fmla="*/ 39606 w 511389"/>
                    <a:gd name="connsiteY1" fmla="*/ 1134424 h 1938738"/>
                    <a:gd name="connsiteX2" fmla="*/ 506924 w 511389"/>
                    <a:gd name="connsiteY2" fmla="*/ 1938738 h 1938738"/>
                    <a:gd name="connsiteX0" fmla="*/ 1681 w 508652"/>
                    <a:gd name="connsiteY0" fmla="*/ 0 h 1938738"/>
                    <a:gd name="connsiteX1" fmla="*/ 39606 w 508652"/>
                    <a:gd name="connsiteY1" fmla="*/ 1134424 h 1938738"/>
                    <a:gd name="connsiteX2" fmla="*/ 506924 w 508652"/>
                    <a:gd name="connsiteY2" fmla="*/ 1938738 h 1938738"/>
                    <a:gd name="connsiteX0" fmla="*/ 1681 w 506924"/>
                    <a:gd name="connsiteY0" fmla="*/ 0 h 1938738"/>
                    <a:gd name="connsiteX1" fmla="*/ 39606 w 506924"/>
                    <a:gd name="connsiteY1" fmla="*/ 1134424 h 1938738"/>
                    <a:gd name="connsiteX2" fmla="*/ 506924 w 506924"/>
                    <a:gd name="connsiteY2" fmla="*/ 1938738 h 1938738"/>
                  </a:gdLst>
                  <a:ahLst/>
                  <a:cxnLst>
                    <a:cxn ang="0">
                      <a:pos x="connsiteX0" y="connsiteY0"/>
                    </a:cxn>
                    <a:cxn ang="0">
                      <a:pos x="connsiteX1" y="connsiteY1"/>
                    </a:cxn>
                    <a:cxn ang="0">
                      <a:pos x="connsiteX2" y="connsiteY2"/>
                    </a:cxn>
                  </a:cxnLst>
                  <a:rect l="l" t="t" r="r" b="b"/>
                  <a:pathLst>
                    <a:path w="506924" h="1938738">
                      <a:moveTo>
                        <a:pt x="1681" y="0"/>
                      </a:moveTo>
                      <a:cubicBezTo>
                        <a:pt x="-719" y="388800"/>
                        <a:pt x="-6989" y="939672"/>
                        <a:pt x="39606" y="1134424"/>
                      </a:cubicBezTo>
                      <a:cubicBezTo>
                        <a:pt x="93009" y="1315664"/>
                        <a:pt x="506763" y="1579612"/>
                        <a:pt x="506924" y="1938738"/>
                      </a:cubicBezTo>
                    </a:path>
                  </a:pathLst>
                </a:cu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sz="1800"/>
                </a:p>
              </p:txBody>
            </p:sp>
            <p:sp>
              <p:nvSpPr>
                <p:cNvPr id="25" name="Freeform 24">
                  <a:extLst>
                    <a:ext uri="{FF2B5EF4-FFF2-40B4-BE49-F238E27FC236}">
                      <a16:creationId xmlns:a16="http://schemas.microsoft.com/office/drawing/2014/main" id="{95681C22-BD8A-C2F6-BC08-028E1B1855D2}"/>
                    </a:ext>
                  </a:extLst>
                </p:cNvPr>
                <p:cNvSpPr/>
                <p:nvPr/>
              </p:nvSpPr>
              <p:spPr>
                <a:xfrm>
                  <a:off x="3567601" y="643872"/>
                  <a:ext cx="769197" cy="1813880"/>
                </a:xfrm>
                <a:custGeom>
                  <a:avLst/>
                  <a:gdLst>
                    <a:gd name="connsiteX0" fmla="*/ 0 w 259200"/>
                    <a:gd name="connsiteY0" fmla="*/ 0 h 2023200"/>
                    <a:gd name="connsiteX1" fmla="*/ 259200 w 259200"/>
                    <a:gd name="connsiteY1" fmla="*/ 2023200 h 2023200"/>
                    <a:gd name="connsiteX0" fmla="*/ 0 w 259200"/>
                    <a:gd name="connsiteY0" fmla="*/ 0 h 2023200"/>
                    <a:gd name="connsiteX1" fmla="*/ 122400 w 259200"/>
                    <a:gd name="connsiteY1" fmla="*/ 993600 h 2023200"/>
                    <a:gd name="connsiteX2" fmla="*/ 259200 w 259200"/>
                    <a:gd name="connsiteY2" fmla="*/ 2023200 h 2023200"/>
                    <a:gd name="connsiteX0" fmla="*/ 11208 w 270408"/>
                    <a:gd name="connsiteY0" fmla="*/ 0 h 2023200"/>
                    <a:gd name="connsiteX1" fmla="*/ 4008 w 270408"/>
                    <a:gd name="connsiteY1" fmla="*/ 1166400 h 2023200"/>
                    <a:gd name="connsiteX2" fmla="*/ 270408 w 270408"/>
                    <a:gd name="connsiteY2" fmla="*/ 2023200 h 2023200"/>
                    <a:gd name="connsiteX0" fmla="*/ 46445 w 305645"/>
                    <a:gd name="connsiteY0" fmla="*/ 0 h 2023200"/>
                    <a:gd name="connsiteX1" fmla="*/ 39245 w 305645"/>
                    <a:gd name="connsiteY1" fmla="*/ 1166400 h 2023200"/>
                    <a:gd name="connsiteX2" fmla="*/ 305645 w 305645"/>
                    <a:gd name="connsiteY2" fmla="*/ 2023200 h 2023200"/>
                    <a:gd name="connsiteX0" fmla="*/ 46445 w 305645"/>
                    <a:gd name="connsiteY0" fmla="*/ 0 h 2023200"/>
                    <a:gd name="connsiteX1" fmla="*/ 39245 w 305645"/>
                    <a:gd name="connsiteY1" fmla="*/ 1166400 h 2023200"/>
                    <a:gd name="connsiteX2" fmla="*/ 305645 w 305645"/>
                    <a:gd name="connsiteY2" fmla="*/ 2023200 h 2023200"/>
                    <a:gd name="connsiteX0" fmla="*/ 27420 w 286620"/>
                    <a:gd name="connsiteY0" fmla="*/ 0 h 2023200"/>
                    <a:gd name="connsiteX1" fmla="*/ 46983 w 286620"/>
                    <a:gd name="connsiteY1" fmla="*/ 1255610 h 2023200"/>
                    <a:gd name="connsiteX2" fmla="*/ 286620 w 286620"/>
                    <a:gd name="connsiteY2" fmla="*/ 2023200 h 2023200"/>
                    <a:gd name="connsiteX0" fmla="*/ 10416 w 269616"/>
                    <a:gd name="connsiteY0" fmla="*/ 0 h 2023200"/>
                    <a:gd name="connsiteX1" fmla="*/ 29979 w 269616"/>
                    <a:gd name="connsiteY1" fmla="*/ 1255610 h 2023200"/>
                    <a:gd name="connsiteX2" fmla="*/ 269616 w 269616"/>
                    <a:gd name="connsiteY2" fmla="*/ 2023200 h 2023200"/>
                    <a:gd name="connsiteX0" fmla="*/ 10416 w 269616"/>
                    <a:gd name="connsiteY0" fmla="*/ 0 h 2023200"/>
                    <a:gd name="connsiteX1" fmla="*/ 29979 w 269616"/>
                    <a:gd name="connsiteY1" fmla="*/ 1255610 h 2023200"/>
                    <a:gd name="connsiteX2" fmla="*/ 269616 w 269616"/>
                    <a:gd name="connsiteY2" fmla="*/ 2023200 h 2023200"/>
                    <a:gd name="connsiteX0" fmla="*/ 8640 w 267840"/>
                    <a:gd name="connsiteY0" fmla="*/ 0 h 2023200"/>
                    <a:gd name="connsiteX1" fmla="*/ 28203 w 267840"/>
                    <a:gd name="connsiteY1" fmla="*/ 1255610 h 2023200"/>
                    <a:gd name="connsiteX2" fmla="*/ 267840 w 267840"/>
                    <a:gd name="connsiteY2" fmla="*/ 2023200 h 2023200"/>
                    <a:gd name="connsiteX0" fmla="*/ 8640 w 267840"/>
                    <a:gd name="connsiteY0" fmla="*/ 0 h 2023200"/>
                    <a:gd name="connsiteX1" fmla="*/ 28203 w 267840"/>
                    <a:gd name="connsiteY1" fmla="*/ 1255610 h 2023200"/>
                    <a:gd name="connsiteX2" fmla="*/ 267840 w 267840"/>
                    <a:gd name="connsiteY2" fmla="*/ 2023200 h 2023200"/>
                    <a:gd name="connsiteX0" fmla="*/ 8640 w 267840"/>
                    <a:gd name="connsiteY0" fmla="*/ 0 h 2023200"/>
                    <a:gd name="connsiteX1" fmla="*/ 28203 w 267840"/>
                    <a:gd name="connsiteY1" fmla="*/ 1255610 h 2023200"/>
                    <a:gd name="connsiteX2" fmla="*/ 267840 w 267840"/>
                    <a:gd name="connsiteY2" fmla="*/ 2023200 h 2023200"/>
                    <a:gd name="connsiteX0" fmla="*/ 8640 w 267840"/>
                    <a:gd name="connsiteY0" fmla="*/ 0 h 2023200"/>
                    <a:gd name="connsiteX1" fmla="*/ 28203 w 267840"/>
                    <a:gd name="connsiteY1" fmla="*/ 1255610 h 2023200"/>
                    <a:gd name="connsiteX2" fmla="*/ 267840 w 267840"/>
                    <a:gd name="connsiteY2" fmla="*/ 2023200 h 2023200"/>
                    <a:gd name="connsiteX0" fmla="*/ 8640 w 267840"/>
                    <a:gd name="connsiteY0" fmla="*/ 0 h 1920376"/>
                    <a:gd name="connsiteX1" fmla="*/ 28203 w 267840"/>
                    <a:gd name="connsiteY1" fmla="*/ 1152786 h 1920376"/>
                    <a:gd name="connsiteX2" fmla="*/ 267840 w 267840"/>
                    <a:gd name="connsiteY2" fmla="*/ 1920376 h 1920376"/>
                    <a:gd name="connsiteX0" fmla="*/ 8640 w 513883"/>
                    <a:gd name="connsiteY0" fmla="*/ 0 h 1938738"/>
                    <a:gd name="connsiteX1" fmla="*/ 28203 w 513883"/>
                    <a:gd name="connsiteY1" fmla="*/ 1152786 h 1938738"/>
                    <a:gd name="connsiteX2" fmla="*/ 513883 w 513883"/>
                    <a:gd name="connsiteY2" fmla="*/ 1938738 h 1938738"/>
                    <a:gd name="connsiteX0" fmla="*/ 717 w 505960"/>
                    <a:gd name="connsiteY0" fmla="*/ 0 h 1938738"/>
                    <a:gd name="connsiteX1" fmla="*/ 45986 w 505960"/>
                    <a:gd name="connsiteY1" fmla="*/ 1167475 h 1938738"/>
                    <a:gd name="connsiteX2" fmla="*/ 505960 w 505960"/>
                    <a:gd name="connsiteY2" fmla="*/ 1938738 h 1938738"/>
                    <a:gd name="connsiteX0" fmla="*/ 1681 w 506924"/>
                    <a:gd name="connsiteY0" fmla="*/ 0 h 1938738"/>
                    <a:gd name="connsiteX1" fmla="*/ 39606 w 506924"/>
                    <a:gd name="connsiteY1" fmla="*/ 1134424 h 1938738"/>
                    <a:gd name="connsiteX2" fmla="*/ 506924 w 506924"/>
                    <a:gd name="connsiteY2" fmla="*/ 1938738 h 1938738"/>
                    <a:gd name="connsiteX0" fmla="*/ 1681 w 767657"/>
                    <a:gd name="connsiteY0" fmla="*/ 0 h 1813880"/>
                    <a:gd name="connsiteX1" fmla="*/ 39606 w 767657"/>
                    <a:gd name="connsiteY1" fmla="*/ 1134424 h 1813880"/>
                    <a:gd name="connsiteX2" fmla="*/ 767657 w 767657"/>
                    <a:gd name="connsiteY2" fmla="*/ 1813880 h 1813880"/>
                    <a:gd name="connsiteX0" fmla="*/ 235 w 766211"/>
                    <a:gd name="connsiteY0" fmla="*/ 0 h 1813880"/>
                    <a:gd name="connsiteX1" fmla="*/ 60194 w 766211"/>
                    <a:gd name="connsiteY1" fmla="*/ 969171 h 1813880"/>
                    <a:gd name="connsiteX2" fmla="*/ 766211 w 766211"/>
                    <a:gd name="connsiteY2" fmla="*/ 1813880 h 1813880"/>
                    <a:gd name="connsiteX0" fmla="*/ 235 w 766211"/>
                    <a:gd name="connsiteY0" fmla="*/ 0 h 1813880"/>
                    <a:gd name="connsiteX1" fmla="*/ 60194 w 766211"/>
                    <a:gd name="connsiteY1" fmla="*/ 969171 h 1813880"/>
                    <a:gd name="connsiteX2" fmla="*/ 766211 w 766211"/>
                    <a:gd name="connsiteY2" fmla="*/ 1813880 h 1813880"/>
                    <a:gd name="connsiteX0" fmla="*/ 9458 w 775434"/>
                    <a:gd name="connsiteY0" fmla="*/ 0 h 1813880"/>
                    <a:gd name="connsiteX1" fmla="*/ 69417 w 775434"/>
                    <a:gd name="connsiteY1" fmla="*/ 969171 h 1813880"/>
                    <a:gd name="connsiteX2" fmla="*/ 775434 w 775434"/>
                    <a:gd name="connsiteY2" fmla="*/ 1813880 h 1813880"/>
                    <a:gd name="connsiteX0" fmla="*/ 3221 w 769197"/>
                    <a:gd name="connsiteY0" fmla="*/ 0 h 1813880"/>
                    <a:gd name="connsiteX1" fmla="*/ 63180 w 769197"/>
                    <a:gd name="connsiteY1" fmla="*/ 969171 h 1813880"/>
                    <a:gd name="connsiteX2" fmla="*/ 769197 w 769197"/>
                    <a:gd name="connsiteY2" fmla="*/ 1813880 h 1813880"/>
                    <a:gd name="connsiteX0" fmla="*/ 3221 w 770815"/>
                    <a:gd name="connsiteY0" fmla="*/ 0 h 1813880"/>
                    <a:gd name="connsiteX1" fmla="*/ 63180 w 770815"/>
                    <a:gd name="connsiteY1" fmla="*/ 969171 h 1813880"/>
                    <a:gd name="connsiteX2" fmla="*/ 769197 w 770815"/>
                    <a:gd name="connsiteY2" fmla="*/ 1813880 h 1813880"/>
                    <a:gd name="connsiteX0" fmla="*/ 3221 w 769197"/>
                    <a:gd name="connsiteY0" fmla="*/ 0 h 1813880"/>
                    <a:gd name="connsiteX1" fmla="*/ 63180 w 769197"/>
                    <a:gd name="connsiteY1" fmla="*/ 969171 h 1813880"/>
                    <a:gd name="connsiteX2" fmla="*/ 769197 w 769197"/>
                    <a:gd name="connsiteY2" fmla="*/ 1813880 h 1813880"/>
                  </a:gdLst>
                  <a:ahLst/>
                  <a:cxnLst>
                    <a:cxn ang="0">
                      <a:pos x="connsiteX0" y="connsiteY0"/>
                    </a:cxn>
                    <a:cxn ang="0">
                      <a:pos x="connsiteX1" y="connsiteY1"/>
                    </a:cxn>
                    <a:cxn ang="0">
                      <a:pos x="connsiteX2" y="connsiteY2"/>
                    </a:cxn>
                  </a:cxnLst>
                  <a:rect l="l" t="t" r="r" b="b"/>
                  <a:pathLst>
                    <a:path w="769197" h="1813880">
                      <a:moveTo>
                        <a:pt x="3221" y="0"/>
                      </a:moveTo>
                      <a:cubicBezTo>
                        <a:pt x="821" y="388800"/>
                        <a:pt x="-16465" y="711990"/>
                        <a:pt x="63180" y="969171"/>
                      </a:cubicBezTo>
                      <a:cubicBezTo>
                        <a:pt x="212063" y="1297302"/>
                        <a:pt x="750676" y="1395999"/>
                        <a:pt x="769197" y="1813880"/>
                      </a:cubicBezTo>
                    </a:path>
                  </a:pathLst>
                </a:cu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sz="1800"/>
                </a:p>
              </p:txBody>
            </p:sp>
          </p:grpSp>
          <p:grpSp>
            <p:nvGrpSpPr>
              <p:cNvPr id="19" name="Group 18">
                <a:extLst>
                  <a:ext uri="{FF2B5EF4-FFF2-40B4-BE49-F238E27FC236}">
                    <a16:creationId xmlns:a16="http://schemas.microsoft.com/office/drawing/2014/main" id="{6180B855-4B60-2D5D-D286-851AA568694C}"/>
                  </a:ext>
                </a:extLst>
              </p:cNvPr>
              <p:cNvGrpSpPr/>
              <p:nvPr/>
            </p:nvGrpSpPr>
            <p:grpSpPr>
              <a:xfrm flipV="1">
                <a:off x="3567240" y="2444814"/>
                <a:ext cx="932312" cy="2030544"/>
                <a:chOff x="3567601" y="436974"/>
                <a:chExt cx="932312" cy="2030544"/>
              </a:xfrm>
            </p:grpSpPr>
            <p:sp>
              <p:nvSpPr>
                <p:cNvPr id="20" name="Freeform 19">
                  <a:extLst>
                    <a:ext uri="{FF2B5EF4-FFF2-40B4-BE49-F238E27FC236}">
                      <a16:creationId xmlns:a16="http://schemas.microsoft.com/office/drawing/2014/main" id="{E51AAEF8-2378-B86C-EF4F-6FED12308EB8}"/>
                    </a:ext>
                  </a:extLst>
                </p:cNvPr>
                <p:cNvSpPr/>
                <p:nvPr/>
              </p:nvSpPr>
              <p:spPr>
                <a:xfrm>
                  <a:off x="4238448" y="436974"/>
                  <a:ext cx="261465" cy="2030544"/>
                </a:xfrm>
                <a:custGeom>
                  <a:avLst/>
                  <a:gdLst>
                    <a:gd name="connsiteX0" fmla="*/ 0 w 259200"/>
                    <a:gd name="connsiteY0" fmla="*/ 0 h 2023200"/>
                    <a:gd name="connsiteX1" fmla="*/ 259200 w 259200"/>
                    <a:gd name="connsiteY1" fmla="*/ 2023200 h 2023200"/>
                    <a:gd name="connsiteX0" fmla="*/ 0 w 259200"/>
                    <a:gd name="connsiteY0" fmla="*/ 0 h 2023200"/>
                    <a:gd name="connsiteX1" fmla="*/ 122400 w 259200"/>
                    <a:gd name="connsiteY1" fmla="*/ 993600 h 2023200"/>
                    <a:gd name="connsiteX2" fmla="*/ 259200 w 259200"/>
                    <a:gd name="connsiteY2" fmla="*/ 2023200 h 2023200"/>
                    <a:gd name="connsiteX0" fmla="*/ 11208 w 270408"/>
                    <a:gd name="connsiteY0" fmla="*/ 0 h 2023200"/>
                    <a:gd name="connsiteX1" fmla="*/ 4008 w 270408"/>
                    <a:gd name="connsiteY1" fmla="*/ 1166400 h 2023200"/>
                    <a:gd name="connsiteX2" fmla="*/ 270408 w 270408"/>
                    <a:gd name="connsiteY2" fmla="*/ 2023200 h 2023200"/>
                    <a:gd name="connsiteX0" fmla="*/ 46445 w 305645"/>
                    <a:gd name="connsiteY0" fmla="*/ 0 h 2023200"/>
                    <a:gd name="connsiteX1" fmla="*/ 39245 w 305645"/>
                    <a:gd name="connsiteY1" fmla="*/ 1166400 h 2023200"/>
                    <a:gd name="connsiteX2" fmla="*/ 305645 w 305645"/>
                    <a:gd name="connsiteY2" fmla="*/ 2023200 h 2023200"/>
                    <a:gd name="connsiteX0" fmla="*/ 46445 w 305645"/>
                    <a:gd name="connsiteY0" fmla="*/ 0 h 2023200"/>
                    <a:gd name="connsiteX1" fmla="*/ 39245 w 305645"/>
                    <a:gd name="connsiteY1" fmla="*/ 1166400 h 2023200"/>
                    <a:gd name="connsiteX2" fmla="*/ 305645 w 305645"/>
                    <a:gd name="connsiteY2" fmla="*/ 2023200 h 2023200"/>
                    <a:gd name="connsiteX0" fmla="*/ 27420 w 286620"/>
                    <a:gd name="connsiteY0" fmla="*/ 0 h 2023200"/>
                    <a:gd name="connsiteX1" fmla="*/ 46983 w 286620"/>
                    <a:gd name="connsiteY1" fmla="*/ 1255610 h 2023200"/>
                    <a:gd name="connsiteX2" fmla="*/ 286620 w 286620"/>
                    <a:gd name="connsiteY2" fmla="*/ 2023200 h 2023200"/>
                    <a:gd name="connsiteX0" fmla="*/ 10416 w 269616"/>
                    <a:gd name="connsiteY0" fmla="*/ 0 h 2023200"/>
                    <a:gd name="connsiteX1" fmla="*/ 29979 w 269616"/>
                    <a:gd name="connsiteY1" fmla="*/ 1255610 h 2023200"/>
                    <a:gd name="connsiteX2" fmla="*/ 269616 w 269616"/>
                    <a:gd name="connsiteY2" fmla="*/ 2023200 h 2023200"/>
                    <a:gd name="connsiteX0" fmla="*/ 10416 w 269616"/>
                    <a:gd name="connsiteY0" fmla="*/ 0 h 2023200"/>
                    <a:gd name="connsiteX1" fmla="*/ 29979 w 269616"/>
                    <a:gd name="connsiteY1" fmla="*/ 1255610 h 2023200"/>
                    <a:gd name="connsiteX2" fmla="*/ 269616 w 269616"/>
                    <a:gd name="connsiteY2" fmla="*/ 2023200 h 2023200"/>
                    <a:gd name="connsiteX0" fmla="*/ 8640 w 267840"/>
                    <a:gd name="connsiteY0" fmla="*/ 0 h 2023200"/>
                    <a:gd name="connsiteX1" fmla="*/ 28203 w 267840"/>
                    <a:gd name="connsiteY1" fmla="*/ 1255610 h 2023200"/>
                    <a:gd name="connsiteX2" fmla="*/ 267840 w 267840"/>
                    <a:gd name="connsiteY2" fmla="*/ 2023200 h 2023200"/>
                    <a:gd name="connsiteX0" fmla="*/ 8640 w 267840"/>
                    <a:gd name="connsiteY0" fmla="*/ 0 h 2023200"/>
                    <a:gd name="connsiteX1" fmla="*/ 28203 w 267840"/>
                    <a:gd name="connsiteY1" fmla="*/ 1255610 h 2023200"/>
                    <a:gd name="connsiteX2" fmla="*/ 267840 w 267840"/>
                    <a:gd name="connsiteY2" fmla="*/ 2023200 h 2023200"/>
                    <a:gd name="connsiteX0" fmla="*/ 8640 w 267840"/>
                    <a:gd name="connsiteY0" fmla="*/ 0 h 2023200"/>
                    <a:gd name="connsiteX1" fmla="*/ 28203 w 267840"/>
                    <a:gd name="connsiteY1" fmla="*/ 1255610 h 2023200"/>
                    <a:gd name="connsiteX2" fmla="*/ 267840 w 267840"/>
                    <a:gd name="connsiteY2" fmla="*/ 2023200 h 2023200"/>
                    <a:gd name="connsiteX0" fmla="*/ 8640 w 267840"/>
                    <a:gd name="connsiteY0" fmla="*/ 0 h 2023200"/>
                    <a:gd name="connsiteX1" fmla="*/ 28203 w 267840"/>
                    <a:gd name="connsiteY1" fmla="*/ 1255610 h 2023200"/>
                    <a:gd name="connsiteX2" fmla="*/ 267840 w 267840"/>
                    <a:gd name="connsiteY2" fmla="*/ 2023200 h 2023200"/>
                    <a:gd name="connsiteX0" fmla="*/ 8640 w 260495"/>
                    <a:gd name="connsiteY0" fmla="*/ 0 h 2096646"/>
                    <a:gd name="connsiteX1" fmla="*/ 28203 w 260495"/>
                    <a:gd name="connsiteY1" fmla="*/ 1255610 h 2096646"/>
                    <a:gd name="connsiteX2" fmla="*/ 260495 w 260495"/>
                    <a:gd name="connsiteY2" fmla="*/ 2096646 h 2096646"/>
                    <a:gd name="connsiteX0" fmla="*/ 8640 w 260495"/>
                    <a:gd name="connsiteY0" fmla="*/ 0 h 2096646"/>
                    <a:gd name="connsiteX1" fmla="*/ 28203 w 260495"/>
                    <a:gd name="connsiteY1" fmla="*/ 1255610 h 2096646"/>
                    <a:gd name="connsiteX2" fmla="*/ 260495 w 260495"/>
                    <a:gd name="connsiteY2" fmla="*/ 2096646 h 2096646"/>
                    <a:gd name="connsiteX0" fmla="*/ 10701 w 258884"/>
                    <a:gd name="connsiteY0" fmla="*/ 0 h 2026872"/>
                    <a:gd name="connsiteX1" fmla="*/ 26592 w 258884"/>
                    <a:gd name="connsiteY1" fmla="*/ 1185836 h 2026872"/>
                    <a:gd name="connsiteX2" fmla="*/ 258884 w 258884"/>
                    <a:gd name="connsiteY2" fmla="*/ 2026872 h 2026872"/>
                    <a:gd name="connsiteX0" fmla="*/ 13223 w 261406"/>
                    <a:gd name="connsiteY0" fmla="*/ 0 h 2026872"/>
                    <a:gd name="connsiteX1" fmla="*/ 29114 w 261406"/>
                    <a:gd name="connsiteY1" fmla="*/ 1185836 h 2026872"/>
                    <a:gd name="connsiteX2" fmla="*/ 261406 w 261406"/>
                    <a:gd name="connsiteY2" fmla="*/ 2026872 h 2026872"/>
                    <a:gd name="connsiteX0" fmla="*/ 13223 w 261406"/>
                    <a:gd name="connsiteY0" fmla="*/ 0 h 2030544"/>
                    <a:gd name="connsiteX1" fmla="*/ 29114 w 261406"/>
                    <a:gd name="connsiteY1" fmla="*/ 1185836 h 2030544"/>
                    <a:gd name="connsiteX2" fmla="*/ 261406 w 261406"/>
                    <a:gd name="connsiteY2" fmla="*/ 2030544 h 2030544"/>
                    <a:gd name="connsiteX0" fmla="*/ 13223 w 261644"/>
                    <a:gd name="connsiteY0" fmla="*/ 0 h 2030544"/>
                    <a:gd name="connsiteX1" fmla="*/ 29114 w 261644"/>
                    <a:gd name="connsiteY1" fmla="*/ 1185836 h 2030544"/>
                    <a:gd name="connsiteX2" fmla="*/ 261406 w 261644"/>
                    <a:gd name="connsiteY2" fmla="*/ 2030544 h 2030544"/>
                    <a:gd name="connsiteX0" fmla="*/ 13223 w 261465"/>
                    <a:gd name="connsiteY0" fmla="*/ 0 h 2030544"/>
                    <a:gd name="connsiteX1" fmla="*/ 29114 w 261465"/>
                    <a:gd name="connsiteY1" fmla="*/ 1185836 h 2030544"/>
                    <a:gd name="connsiteX2" fmla="*/ 261406 w 261465"/>
                    <a:gd name="connsiteY2" fmla="*/ 2030544 h 2030544"/>
                  </a:gdLst>
                  <a:ahLst/>
                  <a:cxnLst>
                    <a:cxn ang="0">
                      <a:pos x="connsiteX0" y="connsiteY0"/>
                    </a:cxn>
                    <a:cxn ang="0">
                      <a:pos x="connsiteX1" y="connsiteY1"/>
                    </a:cxn>
                    <a:cxn ang="0">
                      <a:pos x="connsiteX2" y="connsiteY2"/>
                    </a:cxn>
                  </a:cxnLst>
                  <a:rect l="l" t="t" r="r" b="b"/>
                  <a:pathLst>
                    <a:path w="261465" h="2030544">
                      <a:moveTo>
                        <a:pt x="13223" y="0"/>
                      </a:moveTo>
                      <a:cubicBezTo>
                        <a:pt x="3478" y="432867"/>
                        <a:pt x="-17481" y="991084"/>
                        <a:pt x="29114" y="1185836"/>
                      </a:cubicBezTo>
                      <a:cubicBezTo>
                        <a:pt x="111895" y="1517639"/>
                        <a:pt x="264917" y="1770571"/>
                        <a:pt x="261406" y="2030544"/>
                      </a:cubicBezTo>
                    </a:path>
                  </a:pathLst>
                </a:cu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sz="1800" dirty="0"/>
                </a:p>
              </p:txBody>
            </p:sp>
            <p:sp>
              <p:nvSpPr>
                <p:cNvPr id="21" name="Freeform 20">
                  <a:extLst>
                    <a:ext uri="{FF2B5EF4-FFF2-40B4-BE49-F238E27FC236}">
                      <a16:creationId xmlns:a16="http://schemas.microsoft.com/office/drawing/2014/main" id="{BF694E98-FF3C-D4D0-A7FE-EB7431CA9918}"/>
                    </a:ext>
                  </a:extLst>
                </p:cNvPr>
                <p:cNvSpPr/>
                <p:nvPr/>
              </p:nvSpPr>
              <p:spPr>
                <a:xfrm>
                  <a:off x="3913680" y="518571"/>
                  <a:ext cx="506924" cy="1938738"/>
                </a:xfrm>
                <a:custGeom>
                  <a:avLst/>
                  <a:gdLst>
                    <a:gd name="connsiteX0" fmla="*/ 0 w 259200"/>
                    <a:gd name="connsiteY0" fmla="*/ 0 h 2023200"/>
                    <a:gd name="connsiteX1" fmla="*/ 259200 w 259200"/>
                    <a:gd name="connsiteY1" fmla="*/ 2023200 h 2023200"/>
                    <a:gd name="connsiteX0" fmla="*/ 0 w 259200"/>
                    <a:gd name="connsiteY0" fmla="*/ 0 h 2023200"/>
                    <a:gd name="connsiteX1" fmla="*/ 122400 w 259200"/>
                    <a:gd name="connsiteY1" fmla="*/ 993600 h 2023200"/>
                    <a:gd name="connsiteX2" fmla="*/ 259200 w 259200"/>
                    <a:gd name="connsiteY2" fmla="*/ 2023200 h 2023200"/>
                    <a:gd name="connsiteX0" fmla="*/ 11208 w 270408"/>
                    <a:gd name="connsiteY0" fmla="*/ 0 h 2023200"/>
                    <a:gd name="connsiteX1" fmla="*/ 4008 w 270408"/>
                    <a:gd name="connsiteY1" fmla="*/ 1166400 h 2023200"/>
                    <a:gd name="connsiteX2" fmla="*/ 270408 w 270408"/>
                    <a:gd name="connsiteY2" fmla="*/ 2023200 h 2023200"/>
                    <a:gd name="connsiteX0" fmla="*/ 46445 w 305645"/>
                    <a:gd name="connsiteY0" fmla="*/ 0 h 2023200"/>
                    <a:gd name="connsiteX1" fmla="*/ 39245 w 305645"/>
                    <a:gd name="connsiteY1" fmla="*/ 1166400 h 2023200"/>
                    <a:gd name="connsiteX2" fmla="*/ 305645 w 305645"/>
                    <a:gd name="connsiteY2" fmla="*/ 2023200 h 2023200"/>
                    <a:gd name="connsiteX0" fmla="*/ 46445 w 305645"/>
                    <a:gd name="connsiteY0" fmla="*/ 0 h 2023200"/>
                    <a:gd name="connsiteX1" fmla="*/ 39245 w 305645"/>
                    <a:gd name="connsiteY1" fmla="*/ 1166400 h 2023200"/>
                    <a:gd name="connsiteX2" fmla="*/ 305645 w 305645"/>
                    <a:gd name="connsiteY2" fmla="*/ 2023200 h 2023200"/>
                    <a:gd name="connsiteX0" fmla="*/ 27420 w 286620"/>
                    <a:gd name="connsiteY0" fmla="*/ 0 h 2023200"/>
                    <a:gd name="connsiteX1" fmla="*/ 46983 w 286620"/>
                    <a:gd name="connsiteY1" fmla="*/ 1255610 h 2023200"/>
                    <a:gd name="connsiteX2" fmla="*/ 286620 w 286620"/>
                    <a:gd name="connsiteY2" fmla="*/ 2023200 h 2023200"/>
                    <a:gd name="connsiteX0" fmla="*/ 10416 w 269616"/>
                    <a:gd name="connsiteY0" fmla="*/ 0 h 2023200"/>
                    <a:gd name="connsiteX1" fmla="*/ 29979 w 269616"/>
                    <a:gd name="connsiteY1" fmla="*/ 1255610 h 2023200"/>
                    <a:gd name="connsiteX2" fmla="*/ 269616 w 269616"/>
                    <a:gd name="connsiteY2" fmla="*/ 2023200 h 2023200"/>
                    <a:gd name="connsiteX0" fmla="*/ 10416 w 269616"/>
                    <a:gd name="connsiteY0" fmla="*/ 0 h 2023200"/>
                    <a:gd name="connsiteX1" fmla="*/ 29979 w 269616"/>
                    <a:gd name="connsiteY1" fmla="*/ 1255610 h 2023200"/>
                    <a:gd name="connsiteX2" fmla="*/ 269616 w 269616"/>
                    <a:gd name="connsiteY2" fmla="*/ 2023200 h 2023200"/>
                    <a:gd name="connsiteX0" fmla="*/ 8640 w 267840"/>
                    <a:gd name="connsiteY0" fmla="*/ 0 h 2023200"/>
                    <a:gd name="connsiteX1" fmla="*/ 28203 w 267840"/>
                    <a:gd name="connsiteY1" fmla="*/ 1255610 h 2023200"/>
                    <a:gd name="connsiteX2" fmla="*/ 267840 w 267840"/>
                    <a:gd name="connsiteY2" fmla="*/ 2023200 h 2023200"/>
                    <a:gd name="connsiteX0" fmla="*/ 8640 w 267840"/>
                    <a:gd name="connsiteY0" fmla="*/ 0 h 2023200"/>
                    <a:gd name="connsiteX1" fmla="*/ 28203 w 267840"/>
                    <a:gd name="connsiteY1" fmla="*/ 1255610 h 2023200"/>
                    <a:gd name="connsiteX2" fmla="*/ 267840 w 267840"/>
                    <a:gd name="connsiteY2" fmla="*/ 2023200 h 2023200"/>
                    <a:gd name="connsiteX0" fmla="*/ 8640 w 267840"/>
                    <a:gd name="connsiteY0" fmla="*/ 0 h 2023200"/>
                    <a:gd name="connsiteX1" fmla="*/ 28203 w 267840"/>
                    <a:gd name="connsiteY1" fmla="*/ 1255610 h 2023200"/>
                    <a:gd name="connsiteX2" fmla="*/ 267840 w 267840"/>
                    <a:gd name="connsiteY2" fmla="*/ 2023200 h 2023200"/>
                    <a:gd name="connsiteX0" fmla="*/ 8640 w 267840"/>
                    <a:gd name="connsiteY0" fmla="*/ 0 h 2023200"/>
                    <a:gd name="connsiteX1" fmla="*/ 28203 w 267840"/>
                    <a:gd name="connsiteY1" fmla="*/ 1255610 h 2023200"/>
                    <a:gd name="connsiteX2" fmla="*/ 267840 w 267840"/>
                    <a:gd name="connsiteY2" fmla="*/ 2023200 h 2023200"/>
                    <a:gd name="connsiteX0" fmla="*/ 8640 w 267840"/>
                    <a:gd name="connsiteY0" fmla="*/ 0 h 1920376"/>
                    <a:gd name="connsiteX1" fmla="*/ 28203 w 267840"/>
                    <a:gd name="connsiteY1" fmla="*/ 1152786 h 1920376"/>
                    <a:gd name="connsiteX2" fmla="*/ 267840 w 267840"/>
                    <a:gd name="connsiteY2" fmla="*/ 1920376 h 1920376"/>
                    <a:gd name="connsiteX0" fmla="*/ 8640 w 513883"/>
                    <a:gd name="connsiteY0" fmla="*/ 0 h 1938738"/>
                    <a:gd name="connsiteX1" fmla="*/ 28203 w 513883"/>
                    <a:gd name="connsiteY1" fmla="*/ 1152786 h 1938738"/>
                    <a:gd name="connsiteX2" fmla="*/ 513883 w 513883"/>
                    <a:gd name="connsiteY2" fmla="*/ 1938738 h 1938738"/>
                    <a:gd name="connsiteX0" fmla="*/ 717 w 505960"/>
                    <a:gd name="connsiteY0" fmla="*/ 0 h 1938738"/>
                    <a:gd name="connsiteX1" fmla="*/ 45986 w 505960"/>
                    <a:gd name="connsiteY1" fmla="*/ 1167475 h 1938738"/>
                    <a:gd name="connsiteX2" fmla="*/ 505960 w 505960"/>
                    <a:gd name="connsiteY2" fmla="*/ 1938738 h 1938738"/>
                    <a:gd name="connsiteX0" fmla="*/ 1681 w 506924"/>
                    <a:gd name="connsiteY0" fmla="*/ 0 h 1938738"/>
                    <a:gd name="connsiteX1" fmla="*/ 39606 w 506924"/>
                    <a:gd name="connsiteY1" fmla="*/ 1134424 h 1938738"/>
                    <a:gd name="connsiteX2" fmla="*/ 506924 w 506924"/>
                    <a:gd name="connsiteY2" fmla="*/ 1938738 h 1938738"/>
                    <a:gd name="connsiteX0" fmla="*/ 1681 w 511389"/>
                    <a:gd name="connsiteY0" fmla="*/ 0 h 1938738"/>
                    <a:gd name="connsiteX1" fmla="*/ 39606 w 511389"/>
                    <a:gd name="connsiteY1" fmla="*/ 1134424 h 1938738"/>
                    <a:gd name="connsiteX2" fmla="*/ 506924 w 511389"/>
                    <a:gd name="connsiteY2" fmla="*/ 1938738 h 1938738"/>
                    <a:gd name="connsiteX0" fmla="*/ 1681 w 508652"/>
                    <a:gd name="connsiteY0" fmla="*/ 0 h 1938738"/>
                    <a:gd name="connsiteX1" fmla="*/ 39606 w 508652"/>
                    <a:gd name="connsiteY1" fmla="*/ 1134424 h 1938738"/>
                    <a:gd name="connsiteX2" fmla="*/ 506924 w 508652"/>
                    <a:gd name="connsiteY2" fmla="*/ 1938738 h 1938738"/>
                    <a:gd name="connsiteX0" fmla="*/ 1681 w 506924"/>
                    <a:gd name="connsiteY0" fmla="*/ 0 h 1938738"/>
                    <a:gd name="connsiteX1" fmla="*/ 39606 w 506924"/>
                    <a:gd name="connsiteY1" fmla="*/ 1134424 h 1938738"/>
                    <a:gd name="connsiteX2" fmla="*/ 506924 w 506924"/>
                    <a:gd name="connsiteY2" fmla="*/ 1938738 h 1938738"/>
                  </a:gdLst>
                  <a:ahLst/>
                  <a:cxnLst>
                    <a:cxn ang="0">
                      <a:pos x="connsiteX0" y="connsiteY0"/>
                    </a:cxn>
                    <a:cxn ang="0">
                      <a:pos x="connsiteX1" y="connsiteY1"/>
                    </a:cxn>
                    <a:cxn ang="0">
                      <a:pos x="connsiteX2" y="connsiteY2"/>
                    </a:cxn>
                  </a:cxnLst>
                  <a:rect l="l" t="t" r="r" b="b"/>
                  <a:pathLst>
                    <a:path w="506924" h="1938738">
                      <a:moveTo>
                        <a:pt x="1681" y="0"/>
                      </a:moveTo>
                      <a:cubicBezTo>
                        <a:pt x="-719" y="388800"/>
                        <a:pt x="-6989" y="939672"/>
                        <a:pt x="39606" y="1134424"/>
                      </a:cubicBezTo>
                      <a:cubicBezTo>
                        <a:pt x="93009" y="1315664"/>
                        <a:pt x="506763" y="1579612"/>
                        <a:pt x="506924" y="1938738"/>
                      </a:cubicBezTo>
                    </a:path>
                  </a:pathLst>
                </a:cu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sz="1800"/>
                </a:p>
              </p:txBody>
            </p:sp>
            <p:sp>
              <p:nvSpPr>
                <p:cNvPr id="22" name="Freeform 21">
                  <a:extLst>
                    <a:ext uri="{FF2B5EF4-FFF2-40B4-BE49-F238E27FC236}">
                      <a16:creationId xmlns:a16="http://schemas.microsoft.com/office/drawing/2014/main" id="{46265F79-4F58-F5CD-5429-13C4AE1095CC}"/>
                    </a:ext>
                  </a:extLst>
                </p:cNvPr>
                <p:cNvSpPr/>
                <p:nvPr/>
              </p:nvSpPr>
              <p:spPr>
                <a:xfrm>
                  <a:off x="3567601" y="643872"/>
                  <a:ext cx="769197" cy="1813880"/>
                </a:xfrm>
                <a:custGeom>
                  <a:avLst/>
                  <a:gdLst>
                    <a:gd name="connsiteX0" fmla="*/ 0 w 259200"/>
                    <a:gd name="connsiteY0" fmla="*/ 0 h 2023200"/>
                    <a:gd name="connsiteX1" fmla="*/ 259200 w 259200"/>
                    <a:gd name="connsiteY1" fmla="*/ 2023200 h 2023200"/>
                    <a:gd name="connsiteX0" fmla="*/ 0 w 259200"/>
                    <a:gd name="connsiteY0" fmla="*/ 0 h 2023200"/>
                    <a:gd name="connsiteX1" fmla="*/ 122400 w 259200"/>
                    <a:gd name="connsiteY1" fmla="*/ 993600 h 2023200"/>
                    <a:gd name="connsiteX2" fmla="*/ 259200 w 259200"/>
                    <a:gd name="connsiteY2" fmla="*/ 2023200 h 2023200"/>
                    <a:gd name="connsiteX0" fmla="*/ 11208 w 270408"/>
                    <a:gd name="connsiteY0" fmla="*/ 0 h 2023200"/>
                    <a:gd name="connsiteX1" fmla="*/ 4008 w 270408"/>
                    <a:gd name="connsiteY1" fmla="*/ 1166400 h 2023200"/>
                    <a:gd name="connsiteX2" fmla="*/ 270408 w 270408"/>
                    <a:gd name="connsiteY2" fmla="*/ 2023200 h 2023200"/>
                    <a:gd name="connsiteX0" fmla="*/ 46445 w 305645"/>
                    <a:gd name="connsiteY0" fmla="*/ 0 h 2023200"/>
                    <a:gd name="connsiteX1" fmla="*/ 39245 w 305645"/>
                    <a:gd name="connsiteY1" fmla="*/ 1166400 h 2023200"/>
                    <a:gd name="connsiteX2" fmla="*/ 305645 w 305645"/>
                    <a:gd name="connsiteY2" fmla="*/ 2023200 h 2023200"/>
                    <a:gd name="connsiteX0" fmla="*/ 46445 w 305645"/>
                    <a:gd name="connsiteY0" fmla="*/ 0 h 2023200"/>
                    <a:gd name="connsiteX1" fmla="*/ 39245 w 305645"/>
                    <a:gd name="connsiteY1" fmla="*/ 1166400 h 2023200"/>
                    <a:gd name="connsiteX2" fmla="*/ 305645 w 305645"/>
                    <a:gd name="connsiteY2" fmla="*/ 2023200 h 2023200"/>
                    <a:gd name="connsiteX0" fmla="*/ 27420 w 286620"/>
                    <a:gd name="connsiteY0" fmla="*/ 0 h 2023200"/>
                    <a:gd name="connsiteX1" fmla="*/ 46983 w 286620"/>
                    <a:gd name="connsiteY1" fmla="*/ 1255610 h 2023200"/>
                    <a:gd name="connsiteX2" fmla="*/ 286620 w 286620"/>
                    <a:gd name="connsiteY2" fmla="*/ 2023200 h 2023200"/>
                    <a:gd name="connsiteX0" fmla="*/ 10416 w 269616"/>
                    <a:gd name="connsiteY0" fmla="*/ 0 h 2023200"/>
                    <a:gd name="connsiteX1" fmla="*/ 29979 w 269616"/>
                    <a:gd name="connsiteY1" fmla="*/ 1255610 h 2023200"/>
                    <a:gd name="connsiteX2" fmla="*/ 269616 w 269616"/>
                    <a:gd name="connsiteY2" fmla="*/ 2023200 h 2023200"/>
                    <a:gd name="connsiteX0" fmla="*/ 10416 w 269616"/>
                    <a:gd name="connsiteY0" fmla="*/ 0 h 2023200"/>
                    <a:gd name="connsiteX1" fmla="*/ 29979 w 269616"/>
                    <a:gd name="connsiteY1" fmla="*/ 1255610 h 2023200"/>
                    <a:gd name="connsiteX2" fmla="*/ 269616 w 269616"/>
                    <a:gd name="connsiteY2" fmla="*/ 2023200 h 2023200"/>
                    <a:gd name="connsiteX0" fmla="*/ 8640 w 267840"/>
                    <a:gd name="connsiteY0" fmla="*/ 0 h 2023200"/>
                    <a:gd name="connsiteX1" fmla="*/ 28203 w 267840"/>
                    <a:gd name="connsiteY1" fmla="*/ 1255610 h 2023200"/>
                    <a:gd name="connsiteX2" fmla="*/ 267840 w 267840"/>
                    <a:gd name="connsiteY2" fmla="*/ 2023200 h 2023200"/>
                    <a:gd name="connsiteX0" fmla="*/ 8640 w 267840"/>
                    <a:gd name="connsiteY0" fmla="*/ 0 h 2023200"/>
                    <a:gd name="connsiteX1" fmla="*/ 28203 w 267840"/>
                    <a:gd name="connsiteY1" fmla="*/ 1255610 h 2023200"/>
                    <a:gd name="connsiteX2" fmla="*/ 267840 w 267840"/>
                    <a:gd name="connsiteY2" fmla="*/ 2023200 h 2023200"/>
                    <a:gd name="connsiteX0" fmla="*/ 8640 w 267840"/>
                    <a:gd name="connsiteY0" fmla="*/ 0 h 2023200"/>
                    <a:gd name="connsiteX1" fmla="*/ 28203 w 267840"/>
                    <a:gd name="connsiteY1" fmla="*/ 1255610 h 2023200"/>
                    <a:gd name="connsiteX2" fmla="*/ 267840 w 267840"/>
                    <a:gd name="connsiteY2" fmla="*/ 2023200 h 2023200"/>
                    <a:gd name="connsiteX0" fmla="*/ 8640 w 267840"/>
                    <a:gd name="connsiteY0" fmla="*/ 0 h 2023200"/>
                    <a:gd name="connsiteX1" fmla="*/ 28203 w 267840"/>
                    <a:gd name="connsiteY1" fmla="*/ 1255610 h 2023200"/>
                    <a:gd name="connsiteX2" fmla="*/ 267840 w 267840"/>
                    <a:gd name="connsiteY2" fmla="*/ 2023200 h 2023200"/>
                    <a:gd name="connsiteX0" fmla="*/ 8640 w 267840"/>
                    <a:gd name="connsiteY0" fmla="*/ 0 h 1920376"/>
                    <a:gd name="connsiteX1" fmla="*/ 28203 w 267840"/>
                    <a:gd name="connsiteY1" fmla="*/ 1152786 h 1920376"/>
                    <a:gd name="connsiteX2" fmla="*/ 267840 w 267840"/>
                    <a:gd name="connsiteY2" fmla="*/ 1920376 h 1920376"/>
                    <a:gd name="connsiteX0" fmla="*/ 8640 w 513883"/>
                    <a:gd name="connsiteY0" fmla="*/ 0 h 1938738"/>
                    <a:gd name="connsiteX1" fmla="*/ 28203 w 513883"/>
                    <a:gd name="connsiteY1" fmla="*/ 1152786 h 1938738"/>
                    <a:gd name="connsiteX2" fmla="*/ 513883 w 513883"/>
                    <a:gd name="connsiteY2" fmla="*/ 1938738 h 1938738"/>
                    <a:gd name="connsiteX0" fmla="*/ 717 w 505960"/>
                    <a:gd name="connsiteY0" fmla="*/ 0 h 1938738"/>
                    <a:gd name="connsiteX1" fmla="*/ 45986 w 505960"/>
                    <a:gd name="connsiteY1" fmla="*/ 1167475 h 1938738"/>
                    <a:gd name="connsiteX2" fmla="*/ 505960 w 505960"/>
                    <a:gd name="connsiteY2" fmla="*/ 1938738 h 1938738"/>
                    <a:gd name="connsiteX0" fmla="*/ 1681 w 506924"/>
                    <a:gd name="connsiteY0" fmla="*/ 0 h 1938738"/>
                    <a:gd name="connsiteX1" fmla="*/ 39606 w 506924"/>
                    <a:gd name="connsiteY1" fmla="*/ 1134424 h 1938738"/>
                    <a:gd name="connsiteX2" fmla="*/ 506924 w 506924"/>
                    <a:gd name="connsiteY2" fmla="*/ 1938738 h 1938738"/>
                    <a:gd name="connsiteX0" fmla="*/ 1681 w 767657"/>
                    <a:gd name="connsiteY0" fmla="*/ 0 h 1813880"/>
                    <a:gd name="connsiteX1" fmla="*/ 39606 w 767657"/>
                    <a:gd name="connsiteY1" fmla="*/ 1134424 h 1813880"/>
                    <a:gd name="connsiteX2" fmla="*/ 767657 w 767657"/>
                    <a:gd name="connsiteY2" fmla="*/ 1813880 h 1813880"/>
                    <a:gd name="connsiteX0" fmla="*/ 235 w 766211"/>
                    <a:gd name="connsiteY0" fmla="*/ 0 h 1813880"/>
                    <a:gd name="connsiteX1" fmla="*/ 60194 w 766211"/>
                    <a:gd name="connsiteY1" fmla="*/ 969171 h 1813880"/>
                    <a:gd name="connsiteX2" fmla="*/ 766211 w 766211"/>
                    <a:gd name="connsiteY2" fmla="*/ 1813880 h 1813880"/>
                    <a:gd name="connsiteX0" fmla="*/ 235 w 766211"/>
                    <a:gd name="connsiteY0" fmla="*/ 0 h 1813880"/>
                    <a:gd name="connsiteX1" fmla="*/ 60194 w 766211"/>
                    <a:gd name="connsiteY1" fmla="*/ 969171 h 1813880"/>
                    <a:gd name="connsiteX2" fmla="*/ 766211 w 766211"/>
                    <a:gd name="connsiteY2" fmla="*/ 1813880 h 1813880"/>
                    <a:gd name="connsiteX0" fmla="*/ 9458 w 775434"/>
                    <a:gd name="connsiteY0" fmla="*/ 0 h 1813880"/>
                    <a:gd name="connsiteX1" fmla="*/ 69417 w 775434"/>
                    <a:gd name="connsiteY1" fmla="*/ 969171 h 1813880"/>
                    <a:gd name="connsiteX2" fmla="*/ 775434 w 775434"/>
                    <a:gd name="connsiteY2" fmla="*/ 1813880 h 1813880"/>
                    <a:gd name="connsiteX0" fmla="*/ 3221 w 769197"/>
                    <a:gd name="connsiteY0" fmla="*/ 0 h 1813880"/>
                    <a:gd name="connsiteX1" fmla="*/ 63180 w 769197"/>
                    <a:gd name="connsiteY1" fmla="*/ 969171 h 1813880"/>
                    <a:gd name="connsiteX2" fmla="*/ 769197 w 769197"/>
                    <a:gd name="connsiteY2" fmla="*/ 1813880 h 1813880"/>
                    <a:gd name="connsiteX0" fmla="*/ 3221 w 770815"/>
                    <a:gd name="connsiteY0" fmla="*/ 0 h 1813880"/>
                    <a:gd name="connsiteX1" fmla="*/ 63180 w 770815"/>
                    <a:gd name="connsiteY1" fmla="*/ 969171 h 1813880"/>
                    <a:gd name="connsiteX2" fmla="*/ 769197 w 770815"/>
                    <a:gd name="connsiteY2" fmla="*/ 1813880 h 1813880"/>
                    <a:gd name="connsiteX0" fmla="*/ 3221 w 769197"/>
                    <a:gd name="connsiteY0" fmla="*/ 0 h 1813880"/>
                    <a:gd name="connsiteX1" fmla="*/ 63180 w 769197"/>
                    <a:gd name="connsiteY1" fmla="*/ 969171 h 1813880"/>
                    <a:gd name="connsiteX2" fmla="*/ 769197 w 769197"/>
                    <a:gd name="connsiteY2" fmla="*/ 1813880 h 1813880"/>
                  </a:gdLst>
                  <a:ahLst/>
                  <a:cxnLst>
                    <a:cxn ang="0">
                      <a:pos x="connsiteX0" y="connsiteY0"/>
                    </a:cxn>
                    <a:cxn ang="0">
                      <a:pos x="connsiteX1" y="connsiteY1"/>
                    </a:cxn>
                    <a:cxn ang="0">
                      <a:pos x="connsiteX2" y="connsiteY2"/>
                    </a:cxn>
                  </a:cxnLst>
                  <a:rect l="l" t="t" r="r" b="b"/>
                  <a:pathLst>
                    <a:path w="769197" h="1813880">
                      <a:moveTo>
                        <a:pt x="3221" y="0"/>
                      </a:moveTo>
                      <a:cubicBezTo>
                        <a:pt x="821" y="388800"/>
                        <a:pt x="-16465" y="711990"/>
                        <a:pt x="63180" y="969171"/>
                      </a:cubicBezTo>
                      <a:cubicBezTo>
                        <a:pt x="212063" y="1297302"/>
                        <a:pt x="750676" y="1395999"/>
                        <a:pt x="769197" y="1813880"/>
                      </a:cubicBezTo>
                    </a:path>
                  </a:pathLst>
                </a:cu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sz="1800"/>
                </a:p>
              </p:txBody>
            </p:sp>
          </p:grpSp>
        </p:grpSp>
        <p:grpSp>
          <p:nvGrpSpPr>
            <p:cNvPr id="8" name="Group 7">
              <a:extLst>
                <a:ext uri="{FF2B5EF4-FFF2-40B4-BE49-F238E27FC236}">
                  <a16:creationId xmlns:a16="http://schemas.microsoft.com/office/drawing/2014/main" id="{058BF419-F5C0-E39C-B849-789436FC9B9F}"/>
                </a:ext>
              </a:extLst>
            </p:cNvPr>
            <p:cNvGrpSpPr/>
            <p:nvPr/>
          </p:nvGrpSpPr>
          <p:grpSpPr>
            <a:xfrm flipH="1">
              <a:off x="4669663" y="410956"/>
              <a:ext cx="932673" cy="4064090"/>
              <a:chOff x="3567240" y="411268"/>
              <a:chExt cx="932673" cy="4064090"/>
            </a:xfrm>
          </p:grpSpPr>
          <p:grpSp>
            <p:nvGrpSpPr>
              <p:cNvPr id="10" name="Group 9">
                <a:extLst>
                  <a:ext uri="{FF2B5EF4-FFF2-40B4-BE49-F238E27FC236}">
                    <a16:creationId xmlns:a16="http://schemas.microsoft.com/office/drawing/2014/main" id="{451CD72A-E7E2-65D9-483E-94797A79AB2F}"/>
                  </a:ext>
                </a:extLst>
              </p:cNvPr>
              <p:cNvGrpSpPr/>
              <p:nvPr/>
            </p:nvGrpSpPr>
            <p:grpSpPr>
              <a:xfrm>
                <a:off x="3567601" y="411268"/>
                <a:ext cx="932312" cy="2056250"/>
                <a:chOff x="3567601" y="411268"/>
                <a:chExt cx="932312" cy="2056250"/>
              </a:xfrm>
            </p:grpSpPr>
            <p:sp>
              <p:nvSpPr>
                <p:cNvPr id="15" name="Freeform 14">
                  <a:extLst>
                    <a:ext uri="{FF2B5EF4-FFF2-40B4-BE49-F238E27FC236}">
                      <a16:creationId xmlns:a16="http://schemas.microsoft.com/office/drawing/2014/main" id="{6F0B794F-C820-4AAB-3496-A223C8FB7D23}"/>
                    </a:ext>
                  </a:extLst>
                </p:cNvPr>
                <p:cNvSpPr/>
                <p:nvPr/>
              </p:nvSpPr>
              <p:spPr>
                <a:xfrm>
                  <a:off x="4238448" y="411268"/>
                  <a:ext cx="261465" cy="2056250"/>
                </a:xfrm>
                <a:custGeom>
                  <a:avLst/>
                  <a:gdLst>
                    <a:gd name="connsiteX0" fmla="*/ 0 w 259200"/>
                    <a:gd name="connsiteY0" fmla="*/ 0 h 2023200"/>
                    <a:gd name="connsiteX1" fmla="*/ 259200 w 259200"/>
                    <a:gd name="connsiteY1" fmla="*/ 2023200 h 2023200"/>
                    <a:gd name="connsiteX0" fmla="*/ 0 w 259200"/>
                    <a:gd name="connsiteY0" fmla="*/ 0 h 2023200"/>
                    <a:gd name="connsiteX1" fmla="*/ 122400 w 259200"/>
                    <a:gd name="connsiteY1" fmla="*/ 993600 h 2023200"/>
                    <a:gd name="connsiteX2" fmla="*/ 259200 w 259200"/>
                    <a:gd name="connsiteY2" fmla="*/ 2023200 h 2023200"/>
                    <a:gd name="connsiteX0" fmla="*/ 11208 w 270408"/>
                    <a:gd name="connsiteY0" fmla="*/ 0 h 2023200"/>
                    <a:gd name="connsiteX1" fmla="*/ 4008 w 270408"/>
                    <a:gd name="connsiteY1" fmla="*/ 1166400 h 2023200"/>
                    <a:gd name="connsiteX2" fmla="*/ 270408 w 270408"/>
                    <a:gd name="connsiteY2" fmla="*/ 2023200 h 2023200"/>
                    <a:gd name="connsiteX0" fmla="*/ 46445 w 305645"/>
                    <a:gd name="connsiteY0" fmla="*/ 0 h 2023200"/>
                    <a:gd name="connsiteX1" fmla="*/ 39245 w 305645"/>
                    <a:gd name="connsiteY1" fmla="*/ 1166400 h 2023200"/>
                    <a:gd name="connsiteX2" fmla="*/ 305645 w 305645"/>
                    <a:gd name="connsiteY2" fmla="*/ 2023200 h 2023200"/>
                    <a:gd name="connsiteX0" fmla="*/ 46445 w 305645"/>
                    <a:gd name="connsiteY0" fmla="*/ 0 h 2023200"/>
                    <a:gd name="connsiteX1" fmla="*/ 39245 w 305645"/>
                    <a:gd name="connsiteY1" fmla="*/ 1166400 h 2023200"/>
                    <a:gd name="connsiteX2" fmla="*/ 305645 w 305645"/>
                    <a:gd name="connsiteY2" fmla="*/ 2023200 h 2023200"/>
                    <a:gd name="connsiteX0" fmla="*/ 27420 w 286620"/>
                    <a:gd name="connsiteY0" fmla="*/ 0 h 2023200"/>
                    <a:gd name="connsiteX1" fmla="*/ 46983 w 286620"/>
                    <a:gd name="connsiteY1" fmla="*/ 1255610 h 2023200"/>
                    <a:gd name="connsiteX2" fmla="*/ 286620 w 286620"/>
                    <a:gd name="connsiteY2" fmla="*/ 2023200 h 2023200"/>
                    <a:gd name="connsiteX0" fmla="*/ 10416 w 269616"/>
                    <a:gd name="connsiteY0" fmla="*/ 0 h 2023200"/>
                    <a:gd name="connsiteX1" fmla="*/ 29979 w 269616"/>
                    <a:gd name="connsiteY1" fmla="*/ 1255610 h 2023200"/>
                    <a:gd name="connsiteX2" fmla="*/ 269616 w 269616"/>
                    <a:gd name="connsiteY2" fmla="*/ 2023200 h 2023200"/>
                    <a:gd name="connsiteX0" fmla="*/ 10416 w 269616"/>
                    <a:gd name="connsiteY0" fmla="*/ 0 h 2023200"/>
                    <a:gd name="connsiteX1" fmla="*/ 29979 w 269616"/>
                    <a:gd name="connsiteY1" fmla="*/ 1255610 h 2023200"/>
                    <a:gd name="connsiteX2" fmla="*/ 269616 w 269616"/>
                    <a:gd name="connsiteY2" fmla="*/ 2023200 h 2023200"/>
                    <a:gd name="connsiteX0" fmla="*/ 8640 w 267840"/>
                    <a:gd name="connsiteY0" fmla="*/ 0 h 2023200"/>
                    <a:gd name="connsiteX1" fmla="*/ 28203 w 267840"/>
                    <a:gd name="connsiteY1" fmla="*/ 1255610 h 2023200"/>
                    <a:gd name="connsiteX2" fmla="*/ 267840 w 267840"/>
                    <a:gd name="connsiteY2" fmla="*/ 2023200 h 2023200"/>
                    <a:gd name="connsiteX0" fmla="*/ 8640 w 267840"/>
                    <a:gd name="connsiteY0" fmla="*/ 0 h 2023200"/>
                    <a:gd name="connsiteX1" fmla="*/ 28203 w 267840"/>
                    <a:gd name="connsiteY1" fmla="*/ 1255610 h 2023200"/>
                    <a:gd name="connsiteX2" fmla="*/ 267840 w 267840"/>
                    <a:gd name="connsiteY2" fmla="*/ 2023200 h 2023200"/>
                    <a:gd name="connsiteX0" fmla="*/ 8640 w 267840"/>
                    <a:gd name="connsiteY0" fmla="*/ 0 h 2023200"/>
                    <a:gd name="connsiteX1" fmla="*/ 28203 w 267840"/>
                    <a:gd name="connsiteY1" fmla="*/ 1255610 h 2023200"/>
                    <a:gd name="connsiteX2" fmla="*/ 267840 w 267840"/>
                    <a:gd name="connsiteY2" fmla="*/ 2023200 h 2023200"/>
                    <a:gd name="connsiteX0" fmla="*/ 8640 w 267840"/>
                    <a:gd name="connsiteY0" fmla="*/ 0 h 2023200"/>
                    <a:gd name="connsiteX1" fmla="*/ 28203 w 267840"/>
                    <a:gd name="connsiteY1" fmla="*/ 1255610 h 2023200"/>
                    <a:gd name="connsiteX2" fmla="*/ 267840 w 267840"/>
                    <a:gd name="connsiteY2" fmla="*/ 2023200 h 2023200"/>
                    <a:gd name="connsiteX0" fmla="*/ 8640 w 260495"/>
                    <a:gd name="connsiteY0" fmla="*/ 0 h 2096646"/>
                    <a:gd name="connsiteX1" fmla="*/ 28203 w 260495"/>
                    <a:gd name="connsiteY1" fmla="*/ 1255610 h 2096646"/>
                    <a:gd name="connsiteX2" fmla="*/ 260495 w 260495"/>
                    <a:gd name="connsiteY2" fmla="*/ 2096646 h 2096646"/>
                    <a:gd name="connsiteX0" fmla="*/ 8640 w 260495"/>
                    <a:gd name="connsiteY0" fmla="*/ 0 h 2096646"/>
                    <a:gd name="connsiteX1" fmla="*/ 28203 w 260495"/>
                    <a:gd name="connsiteY1" fmla="*/ 1255610 h 2096646"/>
                    <a:gd name="connsiteX2" fmla="*/ 260495 w 260495"/>
                    <a:gd name="connsiteY2" fmla="*/ 2096646 h 2096646"/>
                    <a:gd name="connsiteX0" fmla="*/ 10701 w 258884"/>
                    <a:gd name="connsiteY0" fmla="*/ 0 h 2026872"/>
                    <a:gd name="connsiteX1" fmla="*/ 26592 w 258884"/>
                    <a:gd name="connsiteY1" fmla="*/ 1185836 h 2026872"/>
                    <a:gd name="connsiteX2" fmla="*/ 258884 w 258884"/>
                    <a:gd name="connsiteY2" fmla="*/ 2026872 h 2026872"/>
                    <a:gd name="connsiteX0" fmla="*/ 13223 w 261406"/>
                    <a:gd name="connsiteY0" fmla="*/ 0 h 2026872"/>
                    <a:gd name="connsiteX1" fmla="*/ 29114 w 261406"/>
                    <a:gd name="connsiteY1" fmla="*/ 1185836 h 2026872"/>
                    <a:gd name="connsiteX2" fmla="*/ 261406 w 261406"/>
                    <a:gd name="connsiteY2" fmla="*/ 2026872 h 2026872"/>
                    <a:gd name="connsiteX0" fmla="*/ 13223 w 261406"/>
                    <a:gd name="connsiteY0" fmla="*/ 0 h 2030544"/>
                    <a:gd name="connsiteX1" fmla="*/ 29114 w 261406"/>
                    <a:gd name="connsiteY1" fmla="*/ 1185836 h 2030544"/>
                    <a:gd name="connsiteX2" fmla="*/ 261406 w 261406"/>
                    <a:gd name="connsiteY2" fmla="*/ 2030544 h 2030544"/>
                    <a:gd name="connsiteX0" fmla="*/ 13223 w 261644"/>
                    <a:gd name="connsiteY0" fmla="*/ 0 h 2030544"/>
                    <a:gd name="connsiteX1" fmla="*/ 29114 w 261644"/>
                    <a:gd name="connsiteY1" fmla="*/ 1185836 h 2030544"/>
                    <a:gd name="connsiteX2" fmla="*/ 261406 w 261644"/>
                    <a:gd name="connsiteY2" fmla="*/ 2030544 h 2030544"/>
                    <a:gd name="connsiteX0" fmla="*/ 13223 w 261465"/>
                    <a:gd name="connsiteY0" fmla="*/ 0 h 2030544"/>
                    <a:gd name="connsiteX1" fmla="*/ 29114 w 261465"/>
                    <a:gd name="connsiteY1" fmla="*/ 1185836 h 2030544"/>
                    <a:gd name="connsiteX2" fmla="*/ 261406 w 261465"/>
                    <a:gd name="connsiteY2" fmla="*/ 2030544 h 2030544"/>
                    <a:gd name="connsiteX0" fmla="*/ 13223 w 261465"/>
                    <a:gd name="connsiteY0" fmla="*/ 0 h 2056250"/>
                    <a:gd name="connsiteX1" fmla="*/ 29114 w 261465"/>
                    <a:gd name="connsiteY1" fmla="*/ 1211542 h 2056250"/>
                    <a:gd name="connsiteX2" fmla="*/ 261406 w 261465"/>
                    <a:gd name="connsiteY2" fmla="*/ 2056250 h 2056250"/>
                  </a:gdLst>
                  <a:ahLst/>
                  <a:cxnLst>
                    <a:cxn ang="0">
                      <a:pos x="connsiteX0" y="connsiteY0"/>
                    </a:cxn>
                    <a:cxn ang="0">
                      <a:pos x="connsiteX1" y="connsiteY1"/>
                    </a:cxn>
                    <a:cxn ang="0">
                      <a:pos x="connsiteX2" y="connsiteY2"/>
                    </a:cxn>
                  </a:cxnLst>
                  <a:rect l="l" t="t" r="r" b="b"/>
                  <a:pathLst>
                    <a:path w="261465" h="2056250">
                      <a:moveTo>
                        <a:pt x="13223" y="0"/>
                      </a:moveTo>
                      <a:cubicBezTo>
                        <a:pt x="3478" y="432867"/>
                        <a:pt x="-17481" y="1016790"/>
                        <a:pt x="29114" y="1211542"/>
                      </a:cubicBezTo>
                      <a:cubicBezTo>
                        <a:pt x="111895" y="1543345"/>
                        <a:pt x="264917" y="1796277"/>
                        <a:pt x="261406" y="2056250"/>
                      </a:cubicBezTo>
                    </a:path>
                  </a:pathLst>
                </a:cu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sz="1800" dirty="0"/>
                </a:p>
              </p:txBody>
            </p:sp>
            <p:sp>
              <p:nvSpPr>
                <p:cNvPr id="16" name="Freeform 15">
                  <a:extLst>
                    <a:ext uri="{FF2B5EF4-FFF2-40B4-BE49-F238E27FC236}">
                      <a16:creationId xmlns:a16="http://schemas.microsoft.com/office/drawing/2014/main" id="{B0C39C10-144D-A933-5A85-D5AAEA007992}"/>
                    </a:ext>
                  </a:extLst>
                </p:cNvPr>
                <p:cNvSpPr/>
                <p:nvPr/>
              </p:nvSpPr>
              <p:spPr>
                <a:xfrm>
                  <a:off x="3916488" y="492865"/>
                  <a:ext cx="504117" cy="1964444"/>
                </a:xfrm>
                <a:custGeom>
                  <a:avLst/>
                  <a:gdLst>
                    <a:gd name="connsiteX0" fmla="*/ 0 w 259200"/>
                    <a:gd name="connsiteY0" fmla="*/ 0 h 2023200"/>
                    <a:gd name="connsiteX1" fmla="*/ 259200 w 259200"/>
                    <a:gd name="connsiteY1" fmla="*/ 2023200 h 2023200"/>
                    <a:gd name="connsiteX0" fmla="*/ 0 w 259200"/>
                    <a:gd name="connsiteY0" fmla="*/ 0 h 2023200"/>
                    <a:gd name="connsiteX1" fmla="*/ 122400 w 259200"/>
                    <a:gd name="connsiteY1" fmla="*/ 993600 h 2023200"/>
                    <a:gd name="connsiteX2" fmla="*/ 259200 w 259200"/>
                    <a:gd name="connsiteY2" fmla="*/ 2023200 h 2023200"/>
                    <a:gd name="connsiteX0" fmla="*/ 11208 w 270408"/>
                    <a:gd name="connsiteY0" fmla="*/ 0 h 2023200"/>
                    <a:gd name="connsiteX1" fmla="*/ 4008 w 270408"/>
                    <a:gd name="connsiteY1" fmla="*/ 1166400 h 2023200"/>
                    <a:gd name="connsiteX2" fmla="*/ 270408 w 270408"/>
                    <a:gd name="connsiteY2" fmla="*/ 2023200 h 2023200"/>
                    <a:gd name="connsiteX0" fmla="*/ 46445 w 305645"/>
                    <a:gd name="connsiteY0" fmla="*/ 0 h 2023200"/>
                    <a:gd name="connsiteX1" fmla="*/ 39245 w 305645"/>
                    <a:gd name="connsiteY1" fmla="*/ 1166400 h 2023200"/>
                    <a:gd name="connsiteX2" fmla="*/ 305645 w 305645"/>
                    <a:gd name="connsiteY2" fmla="*/ 2023200 h 2023200"/>
                    <a:gd name="connsiteX0" fmla="*/ 46445 w 305645"/>
                    <a:gd name="connsiteY0" fmla="*/ 0 h 2023200"/>
                    <a:gd name="connsiteX1" fmla="*/ 39245 w 305645"/>
                    <a:gd name="connsiteY1" fmla="*/ 1166400 h 2023200"/>
                    <a:gd name="connsiteX2" fmla="*/ 305645 w 305645"/>
                    <a:gd name="connsiteY2" fmla="*/ 2023200 h 2023200"/>
                    <a:gd name="connsiteX0" fmla="*/ 27420 w 286620"/>
                    <a:gd name="connsiteY0" fmla="*/ 0 h 2023200"/>
                    <a:gd name="connsiteX1" fmla="*/ 46983 w 286620"/>
                    <a:gd name="connsiteY1" fmla="*/ 1255610 h 2023200"/>
                    <a:gd name="connsiteX2" fmla="*/ 286620 w 286620"/>
                    <a:gd name="connsiteY2" fmla="*/ 2023200 h 2023200"/>
                    <a:gd name="connsiteX0" fmla="*/ 10416 w 269616"/>
                    <a:gd name="connsiteY0" fmla="*/ 0 h 2023200"/>
                    <a:gd name="connsiteX1" fmla="*/ 29979 w 269616"/>
                    <a:gd name="connsiteY1" fmla="*/ 1255610 h 2023200"/>
                    <a:gd name="connsiteX2" fmla="*/ 269616 w 269616"/>
                    <a:gd name="connsiteY2" fmla="*/ 2023200 h 2023200"/>
                    <a:gd name="connsiteX0" fmla="*/ 10416 w 269616"/>
                    <a:gd name="connsiteY0" fmla="*/ 0 h 2023200"/>
                    <a:gd name="connsiteX1" fmla="*/ 29979 w 269616"/>
                    <a:gd name="connsiteY1" fmla="*/ 1255610 h 2023200"/>
                    <a:gd name="connsiteX2" fmla="*/ 269616 w 269616"/>
                    <a:gd name="connsiteY2" fmla="*/ 2023200 h 2023200"/>
                    <a:gd name="connsiteX0" fmla="*/ 8640 w 267840"/>
                    <a:gd name="connsiteY0" fmla="*/ 0 h 2023200"/>
                    <a:gd name="connsiteX1" fmla="*/ 28203 w 267840"/>
                    <a:gd name="connsiteY1" fmla="*/ 1255610 h 2023200"/>
                    <a:gd name="connsiteX2" fmla="*/ 267840 w 267840"/>
                    <a:gd name="connsiteY2" fmla="*/ 2023200 h 2023200"/>
                    <a:gd name="connsiteX0" fmla="*/ 8640 w 267840"/>
                    <a:gd name="connsiteY0" fmla="*/ 0 h 2023200"/>
                    <a:gd name="connsiteX1" fmla="*/ 28203 w 267840"/>
                    <a:gd name="connsiteY1" fmla="*/ 1255610 h 2023200"/>
                    <a:gd name="connsiteX2" fmla="*/ 267840 w 267840"/>
                    <a:gd name="connsiteY2" fmla="*/ 2023200 h 2023200"/>
                    <a:gd name="connsiteX0" fmla="*/ 8640 w 267840"/>
                    <a:gd name="connsiteY0" fmla="*/ 0 h 2023200"/>
                    <a:gd name="connsiteX1" fmla="*/ 28203 w 267840"/>
                    <a:gd name="connsiteY1" fmla="*/ 1255610 h 2023200"/>
                    <a:gd name="connsiteX2" fmla="*/ 267840 w 267840"/>
                    <a:gd name="connsiteY2" fmla="*/ 2023200 h 2023200"/>
                    <a:gd name="connsiteX0" fmla="*/ 8640 w 267840"/>
                    <a:gd name="connsiteY0" fmla="*/ 0 h 2023200"/>
                    <a:gd name="connsiteX1" fmla="*/ 28203 w 267840"/>
                    <a:gd name="connsiteY1" fmla="*/ 1255610 h 2023200"/>
                    <a:gd name="connsiteX2" fmla="*/ 267840 w 267840"/>
                    <a:gd name="connsiteY2" fmla="*/ 2023200 h 2023200"/>
                    <a:gd name="connsiteX0" fmla="*/ 8640 w 267840"/>
                    <a:gd name="connsiteY0" fmla="*/ 0 h 1920376"/>
                    <a:gd name="connsiteX1" fmla="*/ 28203 w 267840"/>
                    <a:gd name="connsiteY1" fmla="*/ 1152786 h 1920376"/>
                    <a:gd name="connsiteX2" fmla="*/ 267840 w 267840"/>
                    <a:gd name="connsiteY2" fmla="*/ 1920376 h 1920376"/>
                    <a:gd name="connsiteX0" fmla="*/ 8640 w 513883"/>
                    <a:gd name="connsiteY0" fmla="*/ 0 h 1938738"/>
                    <a:gd name="connsiteX1" fmla="*/ 28203 w 513883"/>
                    <a:gd name="connsiteY1" fmla="*/ 1152786 h 1938738"/>
                    <a:gd name="connsiteX2" fmla="*/ 513883 w 513883"/>
                    <a:gd name="connsiteY2" fmla="*/ 1938738 h 1938738"/>
                    <a:gd name="connsiteX0" fmla="*/ 717 w 505960"/>
                    <a:gd name="connsiteY0" fmla="*/ 0 h 1938738"/>
                    <a:gd name="connsiteX1" fmla="*/ 45986 w 505960"/>
                    <a:gd name="connsiteY1" fmla="*/ 1167475 h 1938738"/>
                    <a:gd name="connsiteX2" fmla="*/ 505960 w 505960"/>
                    <a:gd name="connsiteY2" fmla="*/ 1938738 h 1938738"/>
                    <a:gd name="connsiteX0" fmla="*/ 1681 w 506924"/>
                    <a:gd name="connsiteY0" fmla="*/ 0 h 1938738"/>
                    <a:gd name="connsiteX1" fmla="*/ 39606 w 506924"/>
                    <a:gd name="connsiteY1" fmla="*/ 1134424 h 1938738"/>
                    <a:gd name="connsiteX2" fmla="*/ 506924 w 506924"/>
                    <a:gd name="connsiteY2" fmla="*/ 1938738 h 1938738"/>
                    <a:gd name="connsiteX0" fmla="*/ 1681 w 511389"/>
                    <a:gd name="connsiteY0" fmla="*/ 0 h 1938738"/>
                    <a:gd name="connsiteX1" fmla="*/ 39606 w 511389"/>
                    <a:gd name="connsiteY1" fmla="*/ 1134424 h 1938738"/>
                    <a:gd name="connsiteX2" fmla="*/ 506924 w 511389"/>
                    <a:gd name="connsiteY2" fmla="*/ 1938738 h 1938738"/>
                    <a:gd name="connsiteX0" fmla="*/ 1681 w 508652"/>
                    <a:gd name="connsiteY0" fmla="*/ 0 h 1938738"/>
                    <a:gd name="connsiteX1" fmla="*/ 39606 w 508652"/>
                    <a:gd name="connsiteY1" fmla="*/ 1134424 h 1938738"/>
                    <a:gd name="connsiteX2" fmla="*/ 506924 w 508652"/>
                    <a:gd name="connsiteY2" fmla="*/ 1938738 h 1938738"/>
                    <a:gd name="connsiteX0" fmla="*/ 1681 w 506924"/>
                    <a:gd name="connsiteY0" fmla="*/ 0 h 1938738"/>
                    <a:gd name="connsiteX1" fmla="*/ 39606 w 506924"/>
                    <a:gd name="connsiteY1" fmla="*/ 1134424 h 1938738"/>
                    <a:gd name="connsiteX2" fmla="*/ 506924 w 506924"/>
                    <a:gd name="connsiteY2" fmla="*/ 1938738 h 1938738"/>
                    <a:gd name="connsiteX0" fmla="*/ 2546 w 504117"/>
                    <a:gd name="connsiteY0" fmla="*/ 0 h 1964444"/>
                    <a:gd name="connsiteX1" fmla="*/ 36799 w 504117"/>
                    <a:gd name="connsiteY1" fmla="*/ 1160130 h 1964444"/>
                    <a:gd name="connsiteX2" fmla="*/ 504117 w 504117"/>
                    <a:gd name="connsiteY2" fmla="*/ 1964444 h 1964444"/>
                  </a:gdLst>
                  <a:ahLst/>
                  <a:cxnLst>
                    <a:cxn ang="0">
                      <a:pos x="connsiteX0" y="connsiteY0"/>
                    </a:cxn>
                    <a:cxn ang="0">
                      <a:pos x="connsiteX1" y="connsiteY1"/>
                    </a:cxn>
                    <a:cxn ang="0">
                      <a:pos x="connsiteX2" y="connsiteY2"/>
                    </a:cxn>
                  </a:cxnLst>
                  <a:rect l="l" t="t" r="r" b="b"/>
                  <a:pathLst>
                    <a:path w="504117" h="1964444">
                      <a:moveTo>
                        <a:pt x="2546" y="0"/>
                      </a:moveTo>
                      <a:cubicBezTo>
                        <a:pt x="146" y="388800"/>
                        <a:pt x="-9796" y="965378"/>
                        <a:pt x="36799" y="1160130"/>
                      </a:cubicBezTo>
                      <a:cubicBezTo>
                        <a:pt x="90202" y="1341370"/>
                        <a:pt x="503956" y="1605318"/>
                        <a:pt x="504117" y="1964444"/>
                      </a:cubicBezTo>
                    </a:path>
                  </a:pathLst>
                </a:cu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sz="1800"/>
                </a:p>
              </p:txBody>
            </p:sp>
            <p:sp>
              <p:nvSpPr>
                <p:cNvPr id="17" name="Freeform 16">
                  <a:extLst>
                    <a:ext uri="{FF2B5EF4-FFF2-40B4-BE49-F238E27FC236}">
                      <a16:creationId xmlns:a16="http://schemas.microsoft.com/office/drawing/2014/main" id="{DF0CFB6F-4922-3A86-5D2E-AB00F5DD823A}"/>
                    </a:ext>
                  </a:extLst>
                </p:cNvPr>
                <p:cNvSpPr/>
                <p:nvPr/>
              </p:nvSpPr>
              <p:spPr>
                <a:xfrm>
                  <a:off x="3567601" y="643872"/>
                  <a:ext cx="769197" cy="1813880"/>
                </a:xfrm>
                <a:custGeom>
                  <a:avLst/>
                  <a:gdLst>
                    <a:gd name="connsiteX0" fmla="*/ 0 w 259200"/>
                    <a:gd name="connsiteY0" fmla="*/ 0 h 2023200"/>
                    <a:gd name="connsiteX1" fmla="*/ 259200 w 259200"/>
                    <a:gd name="connsiteY1" fmla="*/ 2023200 h 2023200"/>
                    <a:gd name="connsiteX0" fmla="*/ 0 w 259200"/>
                    <a:gd name="connsiteY0" fmla="*/ 0 h 2023200"/>
                    <a:gd name="connsiteX1" fmla="*/ 122400 w 259200"/>
                    <a:gd name="connsiteY1" fmla="*/ 993600 h 2023200"/>
                    <a:gd name="connsiteX2" fmla="*/ 259200 w 259200"/>
                    <a:gd name="connsiteY2" fmla="*/ 2023200 h 2023200"/>
                    <a:gd name="connsiteX0" fmla="*/ 11208 w 270408"/>
                    <a:gd name="connsiteY0" fmla="*/ 0 h 2023200"/>
                    <a:gd name="connsiteX1" fmla="*/ 4008 w 270408"/>
                    <a:gd name="connsiteY1" fmla="*/ 1166400 h 2023200"/>
                    <a:gd name="connsiteX2" fmla="*/ 270408 w 270408"/>
                    <a:gd name="connsiteY2" fmla="*/ 2023200 h 2023200"/>
                    <a:gd name="connsiteX0" fmla="*/ 46445 w 305645"/>
                    <a:gd name="connsiteY0" fmla="*/ 0 h 2023200"/>
                    <a:gd name="connsiteX1" fmla="*/ 39245 w 305645"/>
                    <a:gd name="connsiteY1" fmla="*/ 1166400 h 2023200"/>
                    <a:gd name="connsiteX2" fmla="*/ 305645 w 305645"/>
                    <a:gd name="connsiteY2" fmla="*/ 2023200 h 2023200"/>
                    <a:gd name="connsiteX0" fmla="*/ 46445 w 305645"/>
                    <a:gd name="connsiteY0" fmla="*/ 0 h 2023200"/>
                    <a:gd name="connsiteX1" fmla="*/ 39245 w 305645"/>
                    <a:gd name="connsiteY1" fmla="*/ 1166400 h 2023200"/>
                    <a:gd name="connsiteX2" fmla="*/ 305645 w 305645"/>
                    <a:gd name="connsiteY2" fmla="*/ 2023200 h 2023200"/>
                    <a:gd name="connsiteX0" fmla="*/ 27420 w 286620"/>
                    <a:gd name="connsiteY0" fmla="*/ 0 h 2023200"/>
                    <a:gd name="connsiteX1" fmla="*/ 46983 w 286620"/>
                    <a:gd name="connsiteY1" fmla="*/ 1255610 h 2023200"/>
                    <a:gd name="connsiteX2" fmla="*/ 286620 w 286620"/>
                    <a:gd name="connsiteY2" fmla="*/ 2023200 h 2023200"/>
                    <a:gd name="connsiteX0" fmla="*/ 10416 w 269616"/>
                    <a:gd name="connsiteY0" fmla="*/ 0 h 2023200"/>
                    <a:gd name="connsiteX1" fmla="*/ 29979 w 269616"/>
                    <a:gd name="connsiteY1" fmla="*/ 1255610 h 2023200"/>
                    <a:gd name="connsiteX2" fmla="*/ 269616 w 269616"/>
                    <a:gd name="connsiteY2" fmla="*/ 2023200 h 2023200"/>
                    <a:gd name="connsiteX0" fmla="*/ 10416 w 269616"/>
                    <a:gd name="connsiteY0" fmla="*/ 0 h 2023200"/>
                    <a:gd name="connsiteX1" fmla="*/ 29979 w 269616"/>
                    <a:gd name="connsiteY1" fmla="*/ 1255610 h 2023200"/>
                    <a:gd name="connsiteX2" fmla="*/ 269616 w 269616"/>
                    <a:gd name="connsiteY2" fmla="*/ 2023200 h 2023200"/>
                    <a:gd name="connsiteX0" fmla="*/ 8640 w 267840"/>
                    <a:gd name="connsiteY0" fmla="*/ 0 h 2023200"/>
                    <a:gd name="connsiteX1" fmla="*/ 28203 w 267840"/>
                    <a:gd name="connsiteY1" fmla="*/ 1255610 h 2023200"/>
                    <a:gd name="connsiteX2" fmla="*/ 267840 w 267840"/>
                    <a:gd name="connsiteY2" fmla="*/ 2023200 h 2023200"/>
                    <a:gd name="connsiteX0" fmla="*/ 8640 w 267840"/>
                    <a:gd name="connsiteY0" fmla="*/ 0 h 2023200"/>
                    <a:gd name="connsiteX1" fmla="*/ 28203 w 267840"/>
                    <a:gd name="connsiteY1" fmla="*/ 1255610 h 2023200"/>
                    <a:gd name="connsiteX2" fmla="*/ 267840 w 267840"/>
                    <a:gd name="connsiteY2" fmla="*/ 2023200 h 2023200"/>
                    <a:gd name="connsiteX0" fmla="*/ 8640 w 267840"/>
                    <a:gd name="connsiteY0" fmla="*/ 0 h 2023200"/>
                    <a:gd name="connsiteX1" fmla="*/ 28203 w 267840"/>
                    <a:gd name="connsiteY1" fmla="*/ 1255610 h 2023200"/>
                    <a:gd name="connsiteX2" fmla="*/ 267840 w 267840"/>
                    <a:gd name="connsiteY2" fmla="*/ 2023200 h 2023200"/>
                    <a:gd name="connsiteX0" fmla="*/ 8640 w 267840"/>
                    <a:gd name="connsiteY0" fmla="*/ 0 h 2023200"/>
                    <a:gd name="connsiteX1" fmla="*/ 28203 w 267840"/>
                    <a:gd name="connsiteY1" fmla="*/ 1255610 h 2023200"/>
                    <a:gd name="connsiteX2" fmla="*/ 267840 w 267840"/>
                    <a:gd name="connsiteY2" fmla="*/ 2023200 h 2023200"/>
                    <a:gd name="connsiteX0" fmla="*/ 8640 w 267840"/>
                    <a:gd name="connsiteY0" fmla="*/ 0 h 1920376"/>
                    <a:gd name="connsiteX1" fmla="*/ 28203 w 267840"/>
                    <a:gd name="connsiteY1" fmla="*/ 1152786 h 1920376"/>
                    <a:gd name="connsiteX2" fmla="*/ 267840 w 267840"/>
                    <a:gd name="connsiteY2" fmla="*/ 1920376 h 1920376"/>
                    <a:gd name="connsiteX0" fmla="*/ 8640 w 513883"/>
                    <a:gd name="connsiteY0" fmla="*/ 0 h 1938738"/>
                    <a:gd name="connsiteX1" fmla="*/ 28203 w 513883"/>
                    <a:gd name="connsiteY1" fmla="*/ 1152786 h 1938738"/>
                    <a:gd name="connsiteX2" fmla="*/ 513883 w 513883"/>
                    <a:gd name="connsiteY2" fmla="*/ 1938738 h 1938738"/>
                    <a:gd name="connsiteX0" fmla="*/ 717 w 505960"/>
                    <a:gd name="connsiteY0" fmla="*/ 0 h 1938738"/>
                    <a:gd name="connsiteX1" fmla="*/ 45986 w 505960"/>
                    <a:gd name="connsiteY1" fmla="*/ 1167475 h 1938738"/>
                    <a:gd name="connsiteX2" fmla="*/ 505960 w 505960"/>
                    <a:gd name="connsiteY2" fmla="*/ 1938738 h 1938738"/>
                    <a:gd name="connsiteX0" fmla="*/ 1681 w 506924"/>
                    <a:gd name="connsiteY0" fmla="*/ 0 h 1938738"/>
                    <a:gd name="connsiteX1" fmla="*/ 39606 w 506924"/>
                    <a:gd name="connsiteY1" fmla="*/ 1134424 h 1938738"/>
                    <a:gd name="connsiteX2" fmla="*/ 506924 w 506924"/>
                    <a:gd name="connsiteY2" fmla="*/ 1938738 h 1938738"/>
                    <a:gd name="connsiteX0" fmla="*/ 1681 w 767657"/>
                    <a:gd name="connsiteY0" fmla="*/ 0 h 1813880"/>
                    <a:gd name="connsiteX1" fmla="*/ 39606 w 767657"/>
                    <a:gd name="connsiteY1" fmla="*/ 1134424 h 1813880"/>
                    <a:gd name="connsiteX2" fmla="*/ 767657 w 767657"/>
                    <a:gd name="connsiteY2" fmla="*/ 1813880 h 1813880"/>
                    <a:gd name="connsiteX0" fmla="*/ 235 w 766211"/>
                    <a:gd name="connsiteY0" fmla="*/ 0 h 1813880"/>
                    <a:gd name="connsiteX1" fmla="*/ 60194 w 766211"/>
                    <a:gd name="connsiteY1" fmla="*/ 969171 h 1813880"/>
                    <a:gd name="connsiteX2" fmla="*/ 766211 w 766211"/>
                    <a:gd name="connsiteY2" fmla="*/ 1813880 h 1813880"/>
                    <a:gd name="connsiteX0" fmla="*/ 235 w 766211"/>
                    <a:gd name="connsiteY0" fmla="*/ 0 h 1813880"/>
                    <a:gd name="connsiteX1" fmla="*/ 60194 w 766211"/>
                    <a:gd name="connsiteY1" fmla="*/ 969171 h 1813880"/>
                    <a:gd name="connsiteX2" fmla="*/ 766211 w 766211"/>
                    <a:gd name="connsiteY2" fmla="*/ 1813880 h 1813880"/>
                    <a:gd name="connsiteX0" fmla="*/ 9458 w 775434"/>
                    <a:gd name="connsiteY0" fmla="*/ 0 h 1813880"/>
                    <a:gd name="connsiteX1" fmla="*/ 69417 w 775434"/>
                    <a:gd name="connsiteY1" fmla="*/ 969171 h 1813880"/>
                    <a:gd name="connsiteX2" fmla="*/ 775434 w 775434"/>
                    <a:gd name="connsiteY2" fmla="*/ 1813880 h 1813880"/>
                    <a:gd name="connsiteX0" fmla="*/ 3221 w 769197"/>
                    <a:gd name="connsiteY0" fmla="*/ 0 h 1813880"/>
                    <a:gd name="connsiteX1" fmla="*/ 63180 w 769197"/>
                    <a:gd name="connsiteY1" fmla="*/ 969171 h 1813880"/>
                    <a:gd name="connsiteX2" fmla="*/ 769197 w 769197"/>
                    <a:gd name="connsiteY2" fmla="*/ 1813880 h 1813880"/>
                    <a:gd name="connsiteX0" fmla="*/ 3221 w 770815"/>
                    <a:gd name="connsiteY0" fmla="*/ 0 h 1813880"/>
                    <a:gd name="connsiteX1" fmla="*/ 63180 w 770815"/>
                    <a:gd name="connsiteY1" fmla="*/ 969171 h 1813880"/>
                    <a:gd name="connsiteX2" fmla="*/ 769197 w 770815"/>
                    <a:gd name="connsiteY2" fmla="*/ 1813880 h 1813880"/>
                    <a:gd name="connsiteX0" fmla="*/ 3221 w 769197"/>
                    <a:gd name="connsiteY0" fmla="*/ 0 h 1813880"/>
                    <a:gd name="connsiteX1" fmla="*/ 63180 w 769197"/>
                    <a:gd name="connsiteY1" fmla="*/ 969171 h 1813880"/>
                    <a:gd name="connsiteX2" fmla="*/ 769197 w 769197"/>
                    <a:gd name="connsiteY2" fmla="*/ 1813880 h 1813880"/>
                  </a:gdLst>
                  <a:ahLst/>
                  <a:cxnLst>
                    <a:cxn ang="0">
                      <a:pos x="connsiteX0" y="connsiteY0"/>
                    </a:cxn>
                    <a:cxn ang="0">
                      <a:pos x="connsiteX1" y="connsiteY1"/>
                    </a:cxn>
                    <a:cxn ang="0">
                      <a:pos x="connsiteX2" y="connsiteY2"/>
                    </a:cxn>
                  </a:cxnLst>
                  <a:rect l="l" t="t" r="r" b="b"/>
                  <a:pathLst>
                    <a:path w="769197" h="1813880">
                      <a:moveTo>
                        <a:pt x="3221" y="0"/>
                      </a:moveTo>
                      <a:cubicBezTo>
                        <a:pt x="821" y="388800"/>
                        <a:pt x="-16465" y="711990"/>
                        <a:pt x="63180" y="969171"/>
                      </a:cubicBezTo>
                      <a:cubicBezTo>
                        <a:pt x="212063" y="1297302"/>
                        <a:pt x="750676" y="1395999"/>
                        <a:pt x="769197" y="1813880"/>
                      </a:cubicBezTo>
                    </a:path>
                  </a:pathLst>
                </a:cu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sz="1800"/>
                </a:p>
              </p:txBody>
            </p:sp>
          </p:grpSp>
          <p:grpSp>
            <p:nvGrpSpPr>
              <p:cNvPr id="11" name="Group 10">
                <a:extLst>
                  <a:ext uri="{FF2B5EF4-FFF2-40B4-BE49-F238E27FC236}">
                    <a16:creationId xmlns:a16="http://schemas.microsoft.com/office/drawing/2014/main" id="{9B5E2C6B-E37A-95B0-91AA-B25FCAFC202D}"/>
                  </a:ext>
                </a:extLst>
              </p:cNvPr>
              <p:cNvGrpSpPr/>
              <p:nvPr/>
            </p:nvGrpSpPr>
            <p:grpSpPr>
              <a:xfrm flipV="1">
                <a:off x="3567240" y="2444814"/>
                <a:ext cx="932312" cy="2030544"/>
                <a:chOff x="3567601" y="436974"/>
                <a:chExt cx="932312" cy="2030544"/>
              </a:xfrm>
            </p:grpSpPr>
            <p:sp>
              <p:nvSpPr>
                <p:cNvPr id="12" name="Freeform 11">
                  <a:extLst>
                    <a:ext uri="{FF2B5EF4-FFF2-40B4-BE49-F238E27FC236}">
                      <a16:creationId xmlns:a16="http://schemas.microsoft.com/office/drawing/2014/main" id="{639CDE67-45A4-1A34-83DB-9841AE9A121D}"/>
                    </a:ext>
                  </a:extLst>
                </p:cNvPr>
                <p:cNvSpPr/>
                <p:nvPr/>
              </p:nvSpPr>
              <p:spPr>
                <a:xfrm>
                  <a:off x="4238448" y="436974"/>
                  <a:ext cx="261465" cy="2030544"/>
                </a:xfrm>
                <a:custGeom>
                  <a:avLst/>
                  <a:gdLst>
                    <a:gd name="connsiteX0" fmla="*/ 0 w 259200"/>
                    <a:gd name="connsiteY0" fmla="*/ 0 h 2023200"/>
                    <a:gd name="connsiteX1" fmla="*/ 259200 w 259200"/>
                    <a:gd name="connsiteY1" fmla="*/ 2023200 h 2023200"/>
                    <a:gd name="connsiteX0" fmla="*/ 0 w 259200"/>
                    <a:gd name="connsiteY0" fmla="*/ 0 h 2023200"/>
                    <a:gd name="connsiteX1" fmla="*/ 122400 w 259200"/>
                    <a:gd name="connsiteY1" fmla="*/ 993600 h 2023200"/>
                    <a:gd name="connsiteX2" fmla="*/ 259200 w 259200"/>
                    <a:gd name="connsiteY2" fmla="*/ 2023200 h 2023200"/>
                    <a:gd name="connsiteX0" fmla="*/ 11208 w 270408"/>
                    <a:gd name="connsiteY0" fmla="*/ 0 h 2023200"/>
                    <a:gd name="connsiteX1" fmla="*/ 4008 w 270408"/>
                    <a:gd name="connsiteY1" fmla="*/ 1166400 h 2023200"/>
                    <a:gd name="connsiteX2" fmla="*/ 270408 w 270408"/>
                    <a:gd name="connsiteY2" fmla="*/ 2023200 h 2023200"/>
                    <a:gd name="connsiteX0" fmla="*/ 46445 w 305645"/>
                    <a:gd name="connsiteY0" fmla="*/ 0 h 2023200"/>
                    <a:gd name="connsiteX1" fmla="*/ 39245 w 305645"/>
                    <a:gd name="connsiteY1" fmla="*/ 1166400 h 2023200"/>
                    <a:gd name="connsiteX2" fmla="*/ 305645 w 305645"/>
                    <a:gd name="connsiteY2" fmla="*/ 2023200 h 2023200"/>
                    <a:gd name="connsiteX0" fmla="*/ 46445 w 305645"/>
                    <a:gd name="connsiteY0" fmla="*/ 0 h 2023200"/>
                    <a:gd name="connsiteX1" fmla="*/ 39245 w 305645"/>
                    <a:gd name="connsiteY1" fmla="*/ 1166400 h 2023200"/>
                    <a:gd name="connsiteX2" fmla="*/ 305645 w 305645"/>
                    <a:gd name="connsiteY2" fmla="*/ 2023200 h 2023200"/>
                    <a:gd name="connsiteX0" fmla="*/ 27420 w 286620"/>
                    <a:gd name="connsiteY0" fmla="*/ 0 h 2023200"/>
                    <a:gd name="connsiteX1" fmla="*/ 46983 w 286620"/>
                    <a:gd name="connsiteY1" fmla="*/ 1255610 h 2023200"/>
                    <a:gd name="connsiteX2" fmla="*/ 286620 w 286620"/>
                    <a:gd name="connsiteY2" fmla="*/ 2023200 h 2023200"/>
                    <a:gd name="connsiteX0" fmla="*/ 10416 w 269616"/>
                    <a:gd name="connsiteY0" fmla="*/ 0 h 2023200"/>
                    <a:gd name="connsiteX1" fmla="*/ 29979 w 269616"/>
                    <a:gd name="connsiteY1" fmla="*/ 1255610 h 2023200"/>
                    <a:gd name="connsiteX2" fmla="*/ 269616 w 269616"/>
                    <a:gd name="connsiteY2" fmla="*/ 2023200 h 2023200"/>
                    <a:gd name="connsiteX0" fmla="*/ 10416 w 269616"/>
                    <a:gd name="connsiteY0" fmla="*/ 0 h 2023200"/>
                    <a:gd name="connsiteX1" fmla="*/ 29979 w 269616"/>
                    <a:gd name="connsiteY1" fmla="*/ 1255610 h 2023200"/>
                    <a:gd name="connsiteX2" fmla="*/ 269616 w 269616"/>
                    <a:gd name="connsiteY2" fmla="*/ 2023200 h 2023200"/>
                    <a:gd name="connsiteX0" fmla="*/ 8640 w 267840"/>
                    <a:gd name="connsiteY0" fmla="*/ 0 h 2023200"/>
                    <a:gd name="connsiteX1" fmla="*/ 28203 w 267840"/>
                    <a:gd name="connsiteY1" fmla="*/ 1255610 h 2023200"/>
                    <a:gd name="connsiteX2" fmla="*/ 267840 w 267840"/>
                    <a:gd name="connsiteY2" fmla="*/ 2023200 h 2023200"/>
                    <a:gd name="connsiteX0" fmla="*/ 8640 w 267840"/>
                    <a:gd name="connsiteY0" fmla="*/ 0 h 2023200"/>
                    <a:gd name="connsiteX1" fmla="*/ 28203 w 267840"/>
                    <a:gd name="connsiteY1" fmla="*/ 1255610 h 2023200"/>
                    <a:gd name="connsiteX2" fmla="*/ 267840 w 267840"/>
                    <a:gd name="connsiteY2" fmla="*/ 2023200 h 2023200"/>
                    <a:gd name="connsiteX0" fmla="*/ 8640 w 267840"/>
                    <a:gd name="connsiteY0" fmla="*/ 0 h 2023200"/>
                    <a:gd name="connsiteX1" fmla="*/ 28203 w 267840"/>
                    <a:gd name="connsiteY1" fmla="*/ 1255610 h 2023200"/>
                    <a:gd name="connsiteX2" fmla="*/ 267840 w 267840"/>
                    <a:gd name="connsiteY2" fmla="*/ 2023200 h 2023200"/>
                    <a:gd name="connsiteX0" fmla="*/ 8640 w 267840"/>
                    <a:gd name="connsiteY0" fmla="*/ 0 h 2023200"/>
                    <a:gd name="connsiteX1" fmla="*/ 28203 w 267840"/>
                    <a:gd name="connsiteY1" fmla="*/ 1255610 h 2023200"/>
                    <a:gd name="connsiteX2" fmla="*/ 267840 w 267840"/>
                    <a:gd name="connsiteY2" fmla="*/ 2023200 h 2023200"/>
                    <a:gd name="connsiteX0" fmla="*/ 8640 w 260495"/>
                    <a:gd name="connsiteY0" fmla="*/ 0 h 2096646"/>
                    <a:gd name="connsiteX1" fmla="*/ 28203 w 260495"/>
                    <a:gd name="connsiteY1" fmla="*/ 1255610 h 2096646"/>
                    <a:gd name="connsiteX2" fmla="*/ 260495 w 260495"/>
                    <a:gd name="connsiteY2" fmla="*/ 2096646 h 2096646"/>
                    <a:gd name="connsiteX0" fmla="*/ 8640 w 260495"/>
                    <a:gd name="connsiteY0" fmla="*/ 0 h 2096646"/>
                    <a:gd name="connsiteX1" fmla="*/ 28203 w 260495"/>
                    <a:gd name="connsiteY1" fmla="*/ 1255610 h 2096646"/>
                    <a:gd name="connsiteX2" fmla="*/ 260495 w 260495"/>
                    <a:gd name="connsiteY2" fmla="*/ 2096646 h 2096646"/>
                    <a:gd name="connsiteX0" fmla="*/ 10701 w 258884"/>
                    <a:gd name="connsiteY0" fmla="*/ 0 h 2026872"/>
                    <a:gd name="connsiteX1" fmla="*/ 26592 w 258884"/>
                    <a:gd name="connsiteY1" fmla="*/ 1185836 h 2026872"/>
                    <a:gd name="connsiteX2" fmla="*/ 258884 w 258884"/>
                    <a:gd name="connsiteY2" fmla="*/ 2026872 h 2026872"/>
                    <a:gd name="connsiteX0" fmla="*/ 13223 w 261406"/>
                    <a:gd name="connsiteY0" fmla="*/ 0 h 2026872"/>
                    <a:gd name="connsiteX1" fmla="*/ 29114 w 261406"/>
                    <a:gd name="connsiteY1" fmla="*/ 1185836 h 2026872"/>
                    <a:gd name="connsiteX2" fmla="*/ 261406 w 261406"/>
                    <a:gd name="connsiteY2" fmla="*/ 2026872 h 2026872"/>
                    <a:gd name="connsiteX0" fmla="*/ 13223 w 261406"/>
                    <a:gd name="connsiteY0" fmla="*/ 0 h 2030544"/>
                    <a:gd name="connsiteX1" fmla="*/ 29114 w 261406"/>
                    <a:gd name="connsiteY1" fmla="*/ 1185836 h 2030544"/>
                    <a:gd name="connsiteX2" fmla="*/ 261406 w 261406"/>
                    <a:gd name="connsiteY2" fmla="*/ 2030544 h 2030544"/>
                    <a:gd name="connsiteX0" fmla="*/ 13223 w 261644"/>
                    <a:gd name="connsiteY0" fmla="*/ 0 h 2030544"/>
                    <a:gd name="connsiteX1" fmla="*/ 29114 w 261644"/>
                    <a:gd name="connsiteY1" fmla="*/ 1185836 h 2030544"/>
                    <a:gd name="connsiteX2" fmla="*/ 261406 w 261644"/>
                    <a:gd name="connsiteY2" fmla="*/ 2030544 h 2030544"/>
                    <a:gd name="connsiteX0" fmla="*/ 13223 w 261465"/>
                    <a:gd name="connsiteY0" fmla="*/ 0 h 2030544"/>
                    <a:gd name="connsiteX1" fmla="*/ 29114 w 261465"/>
                    <a:gd name="connsiteY1" fmla="*/ 1185836 h 2030544"/>
                    <a:gd name="connsiteX2" fmla="*/ 261406 w 261465"/>
                    <a:gd name="connsiteY2" fmla="*/ 2030544 h 2030544"/>
                  </a:gdLst>
                  <a:ahLst/>
                  <a:cxnLst>
                    <a:cxn ang="0">
                      <a:pos x="connsiteX0" y="connsiteY0"/>
                    </a:cxn>
                    <a:cxn ang="0">
                      <a:pos x="connsiteX1" y="connsiteY1"/>
                    </a:cxn>
                    <a:cxn ang="0">
                      <a:pos x="connsiteX2" y="connsiteY2"/>
                    </a:cxn>
                  </a:cxnLst>
                  <a:rect l="l" t="t" r="r" b="b"/>
                  <a:pathLst>
                    <a:path w="261465" h="2030544">
                      <a:moveTo>
                        <a:pt x="13223" y="0"/>
                      </a:moveTo>
                      <a:cubicBezTo>
                        <a:pt x="3478" y="432867"/>
                        <a:pt x="-17481" y="991084"/>
                        <a:pt x="29114" y="1185836"/>
                      </a:cubicBezTo>
                      <a:cubicBezTo>
                        <a:pt x="111895" y="1517639"/>
                        <a:pt x="264917" y="1770571"/>
                        <a:pt x="261406" y="2030544"/>
                      </a:cubicBezTo>
                    </a:path>
                  </a:pathLst>
                </a:cu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sz="1800" dirty="0"/>
                </a:p>
              </p:txBody>
            </p:sp>
            <p:sp>
              <p:nvSpPr>
                <p:cNvPr id="13" name="Freeform 12">
                  <a:extLst>
                    <a:ext uri="{FF2B5EF4-FFF2-40B4-BE49-F238E27FC236}">
                      <a16:creationId xmlns:a16="http://schemas.microsoft.com/office/drawing/2014/main" id="{D26961FC-2901-F8A7-5CAA-F187C43D7813}"/>
                    </a:ext>
                  </a:extLst>
                </p:cNvPr>
                <p:cNvSpPr/>
                <p:nvPr/>
              </p:nvSpPr>
              <p:spPr>
                <a:xfrm>
                  <a:off x="3913680" y="518571"/>
                  <a:ext cx="506924" cy="1938738"/>
                </a:xfrm>
                <a:custGeom>
                  <a:avLst/>
                  <a:gdLst>
                    <a:gd name="connsiteX0" fmla="*/ 0 w 259200"/>
                    <a:gd name="connsiteY0" fmla="*/ 0 h 2023200"/>
                    <a:gd name="connsiteX1" fmla="*/ 259200 w 259200"/>
                    <a:gd name="connsiteY1" fmla="*/ 2023200 h 2023200"/>
                    <a:gd name="connsiteX0" fmla="*/ 0 w 259200"/>
                    <a:gd name="connsiteY0" fmla="*/ 0 h 2023200"/>
                    <a:gd name="connsiteX1" fmla="*/ 122400 w 259200"/>
                    <a:gd name="connsiteY1" fmla="*/ 993600 h 2023200"/>
                    <a:gd name="connsiteX2" fmla="*/ 259200 w 259200"/>
                    <a:gd name="connsiteY2" fmla="*/ 2023200 h 2023200"/>
                    <a:gd name="connsiteX0" fmla="*/ 11208 w 270408"/>
                    <a:gd name="connsiteY0" fmla="*/ 0 h 2023200"/>
                    <a:gd name="connsiteX1" fmla="*/ 4008 w 270408"/>
                    <a:gd name="connsiteY1" fmla="*/ 1166400 h 2023200"/>
                    <a:gd name="connsiteX2" fmla="*/ 270408 w 270408"/>
                    <a:gd name="connsiteY2" fmla="*/ 2023200 h 2023200"/>
                    <a:gd name="connsiteX0" fmla="*/ 46445 w 305645"/>
                    <a:gd name="connsiteY0" fmla="*/ 0 h 2023200"/>
                    <a:gd name="connsiteX1" fmla="*/ 39245 w 305645"/>
                    <a:gd name="connsiteY1" fmla="*/ 1166400 h 2023200"/>
                    <a:gd name="connsiteX2" fmla="*/ 305645 w 305645"/>
                    <a:gd name="connsiteY2" fmla="*/ 2023200 h 2023200"/>
                    <a:gd name="connsiteX0" fmla="*/ 46445 w 305645"/>
                    <a:gd name="connsiteY0" fmla="*/ 0 h 2023200"/>
                    <a:gd name="connsiteX1" fmla="*/ 39245 w 305645"/>
                    <a:gd name="connsiteY1" fmla="*/ 1166400 h 2023200"/>
                    <a:gd name="connsiteX2" fmla="*/ 305645 w 305645"/>
                    <a:gd name="connsiteY2" fmla="*/ 2023200 h 2023200"/>
                    <a:gd name="connsiteX0" fmla="*/ 27420 w 286620"/>
                    <a:gd name="connsiteY0" fmla="*/ 0 h 2023200"/>
                    <a:gd name="connsiteX1" fmla="*/ 46983 w 286620"/>
                    <a:gd name="connsiteY1" fmla="*/ 1255610 h 2023200"/>
                    <a:gd name="connsiteX2" fmla="*/ 286620 w 286620"/>
                    <a:gd name="connsiteY2" fmla="*/ 2023200 h 2023200"/>
                    <a:gd name="connsiteX0" fmla="*/ 10416 w 269616"/>
                    <a:gd name="connsiteY0" fmla="*/ 0 h 2023200"/>
                    <a:gd name="connsiteX1" fmla="*/ 29979 w 269616"/>
                    <a:gd name="connsiteY1" fmla="*/ 1255610 h 2023200"/>
                    <a:gd name="connsiteX2" fmla="*/ 269616 w 269616"/>
                    <a:gd name="connsiteY2" fmla="*/ 2023200 h 2023200"/>
                    <a:gd name="connsiteX0" fmla="*/ 10416 w 269616"/>
                    <a:gd name="connsiteY0" fmla="*/ 0 h 2023200"/>
                    <a:gd name="connsiteX1" fmla="*/ 29979 w 269616"/>
                    <a:gd name="connsiteY1" fmla="*/ 1255610 h 2023200"/>
                    <a:gd name="connsiteX2" fmla="*/ 269616 w 269616"/>
                    <a:gd name="connsiteY2" fmla="*/ 2023200 h 2023200"/>
                    <a:gd name="connsiteX0" fmla="*/ 8640 w 267840"/>
                    <a:gd name="connsiteY0" fmla="*/ 0 h 2023200"/>
                    <a:gd name="connsiteX1" fmla="*/ 28203 w 267840"/>
                    <a:gd name="connsiteY1" fmla="*/ 1255610 h 2023200"/>
                    <a:gd name="connsiteX2" fmla="*/ 267840 w 267840"/>
                    <a:gd name="connsiteY2" fmla="*/ 2023200 h 2023200"/>
                    <a:gd name="connsiteX0" fmla="*/ 8640 w 267840"/>
                    <a:gd name="connsiteY0" fmla="*/ 0 h 2023200"/>
                    <a:gd name="connsiteX1" fmla="*/ 28203 w 267840"/>
                    <a:gd name="connsiteY1" fmla="*/ 1255610 h 2023200"/>
                    <a:gd name="connsiteX2" fmla="*/ 267840 w 267840"/>
                    <a:gd name="connsiteY2" fmla="*/ 2023200 h 2023200"/>
                    <a:gd name="connsiteX0" fmla="*/ 8640 w 267840"/>
                    <a:gd name="connsiteY0" fmla="*/ 0 h 2023200"/>
                    <a:gd name="connsiteX1" fmla="*/ 28203 w 267840"/>
                    <a:gd name="connsiteY1" fmla="*/ 1255610 h 2023200"/>
                    <a:gd name="connsiteX2" fmla="*/ 267840 w 267840"/>
                    <a:gd name="connsiteY2" fmla="*/ 2023200 h 2023200"/>
                    <a:gd name="connsiteX0" fmla="*/ 8640 w 267840"/>
                    <a:gd name="connsiteY0" fmla="*/ 0 h 2023200"/>
                    <a:gd name="connsiteX1" fmla="*/ 28203 w 267840"/>
                    <a:gd name="connsiteY1" fmla="*/ 1255610 h 2023200"/>
                    <a:gd name="connsiteX2" fmla="*/ 267840 w 267840"/>
                    <a:gd name="connsiteY2" fmla="*/ 2023200 h 2023200"/>
                    <a:gd name="connsiteX0" fmla="*/ 8640 w 267840"/>
                    <a:gd name="connsiteY0" fmla="*/ 0 h 1920376"/>
                    <a:gd name="connsiteX1" fmla="*/ 28203 w 267840"/>
                    <a:gd name="connsiteY1" fmla="*/ 1152786 h 1920376"/>
                    <a:gd name="connsiteX2" fmla="*/ 267840 w 267840"/>
                    <a:gd name="connsiteY2" fmla="*/ 1920376 h 1920376"/>
                    <a:gd name="connsiteX0" fmla="*/ 8640 w 513883"/>
                    <a:gd name="connsiteY0" fmla="*/ 0 h 1938738"/>
                    <a:gd name="connsiteX1" fmla="*/ 28203 w 513883"/>
                    <a:gd name="connsiteY1" fmla="*/ 1152786 h 1938738"/>
                    <a:gd name="connsiteX2" fmla="*/ 513883 w 513883"/>
                    <a:gd name="connsiteY2" fmla="*/ 1938738 h 1938738"/>
                    <a:gd name="connsiteX0" fmla="*/ 717 w 505960"/>
                    <a:gd name="connsiteY0" fmla="*/ 0 h 1938738"/>
                    <a:gd name="connsiteX1" fmla="*/ 45986 w 505960"/>
                    <a:gd name="connsiteY1" fmla="*/ 1167475 h 1938738"/>
                    <a:gd name="connsiteX2" fmla="*/ 505960 w 505960"/>
                    <a:gd name="connsiteY2" fmla="*/ 1938738 h 1938738"/>
                    <a:gd name="connsiteX0" fmla="*/ 1681 w 506924"/>
                    <a:gd name="connsiteY0" fmla="*/ 0 h 1938738"/>
                    <a:gd name="connsiteX1" fmla="*/ 39606 w 506924"/>
                    <a:gd name="connsiteY1" fmla="*/ 1134424 h 1938738"/>
                    <a:gd name="connsiteX2" fmla="*/ 506924 w 506924"/>
                    <a:gd name="connsiteY2" fmla="*/ 1938738 h 1938738"/>
                    <a:gd name="connsiteX0" fmla="*/ 1681 w 511389"/>
                    <a:gd name="connsiteY0" fmla="*/ 0 h 1938738"/>
                    <a:gd name="connsiteX1" fmla="*/ 39606 w 511389"/>
                    <a:gd name="connsiteY1" fmla="*/ 1134424 h 1938738"/>
                    <a:gd name="connsiteX2" fmla="*/ 506924 w 511389"/>
                    <a:gd name="connsiteY2" fmla="*/ 1938738 h 1938738"/>
                    <a:gd name="connsiteX0" fmla="*/ 1681 w 508652"/>
                    <a:gd name="connsiteY0" fmla="*/ 0 h 1938738"/>
                    <a:gd name="connsiteX1" fmla="*/ 39606 w 508652"/>
                    <a:gd name="connsiteY1" fmla="*/ 1134424 h 1938738"/>
                    <a:gd name="connsiteX2" fmla="*/ 506924 w 508652"/>
                    <a:gd name="connsiteY2" fmla="*/ 1938738 h 1938738"/>
                    <a:gd name="connsiteX0" fmla="*/ 1681 w 506924"/>
                    <a:gd name="connsiteY0" fmla="*/ 0 h 1938738"/>
                    <a:gd name="connsiteX1" fmla="*/ 39606 w 506924"/>
                    <a:gd name="connsiteY1" fmla="*/ 1134424 h 1938738"/>
                    <a:gd name="connsiteX2" fmla="*/ 506924 w 506924"/>
                    <a:gd name="connsiteY2" fmla="*/ 1938738 h 1938738"/>
                  </a:gdLst>
                  <a:ahLst/>
                  <a:cxnLst>
                    <a:cxn ang="0">
                      <a:pos x="connsiteX0" y="connsiteY0"/>
                    </a:cxn>
                    <a:cxn ang="0">
                      <a:pos x="connsiteX1" y="connsiteY1"/>
                    </a:cxn>
                    <a:cxn ang="0">
                      <a:pos x="connsiteX2" y="connsiteY2"/>
                    </a:cxn>
                  </a:cxnLst>
                  <a:rect l="l" t="t" r="r" b="b"/>
                  <a:pathLst>
                    <a:path w="506924" h="1938738">
                      <a:moveTo>
                        <a:pt x="1681" y="0"/>
                      </a:moveTo>
                      <a:cubicBezTo>
                        <a:pt x="-719" y="388800"/>
                        <a:pt x="-6989" y="939672"/>
                        <a:pt x="39606" y="1134424"/>
                      </a:cubicBezTo>
                      <a:cubicBezTo>
                        <a:pt x="93009" y="1315664"/>
                        <a:pt x="506763" y="1579612"/>
                        <a:pt x="506924" y="1938738"/>
                      </a:cubicBezTo>
                    </a:path>
                  </a:pathLst>
                </a:cu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sz="1800"/>
                </a:p>
              </p:txBody>
            </p:sp>
            <p:sp>
              <p:nvSpPr>
                <p:cNvPr id="14" name="Freeform 13">
                  <a:extLst>
                    <a:ext uri="{FF2B5EF4-FFF2-40B4-BE49-F238E27FC236}">
                      <a16:creationId xmlns:a16="http://schemas.microsoft.com/office/drawing/2014/main" id="{0889ABDD-806C-8E2E-0B36-B42A736A6FDF}"/>
                    </a:ext>
                  </a:extLst>
                </p:cNvPr>
                <p:cNvSpPr/>
                <p:nvPr/>
              </p:nvSpPr>
              <p:spPr>
                <a:xfrm>
                  <a:off x="3567601" y="643872"/>
                  <a:ext cx="769197" cy="1813880"/>
                </a:xfrm>
                <a:custGeom>
                  <a:avLst/>
                  <a:gdLst>
                    <a:gd name="connsiteX0" fmla="*/ 0 w 259200"/>
                    <a:gd name="connsiteY0" fmla="*/ 0 h 2023200"/>
                    <a:gd name="connsiteX1" fmla="*/ 259200 w 259200"/>
                    <a:gd name="connsiteY1" fmla="*/ 2023200 h 2023200"/>
                    <a:gd name="connsiteX0" fmla="*/ 0 w 259200"/>
                    <a:gd name="connsiteY0" fmla="*/ 0 h 2023200"/>
                    <a:gd name="connsiteX1" fmla="*/ 122400 w 259200"/>
                    <a:gd name="connsiteY1" fmla="*/ 993600 h 2023200"/>
                    <a:gd name="connsiteX2" fmla="*/ 259200 w 259200"/>
                    <a:gd name="connsiteY2" fmla="*/ 2023200 h 2023200"/>
                    <a:gd name="connsiteX0" fmla="*/ 11208 w 270408"/>
                    <a:gd name="connsiteY0" fmla="*/ 0 h 2023200"/>
                    <a:gd name="connsiteX1" fmla="*/ 4008 w 270408"/>
                    <a:gd name="connsiteY1" fmla="*/ 1166400 h 2023200"/>
                    <a:gd name="connsiteX2" fmla="*/ 270408 w 270408"/>
                    <a:gd name="connsiteY2" fmla="*/ 2023200 h 2023200"/>
                    <a:gd name="connsiteX0" fmla="*/ 46445 w 305645"/>
                    <a:gd name="connsiteY0" fmla="*/ 0 h 2023200"/>
                    <a:gd name="connsiteX1" fmla="*/ 39245 w 305645"/>
                    <a:gd name="connsiteY1" fmla="*/ 1166400 h 2023200"/>
                    <a:gd name="connsiteX2" fmla="*/ 305645 w 305645"/>
                    <a:gd name="connsiteY2" fmla="*/ 2023200 h 2023200"/>
                    <a:gd name="connsiteX0" fmla="*/ 46445 w 305645"/>
                    <a:gd name="connsiteY0" fmla="*/ 0 h 2023200"/>
                    <a:gd name="connsiteX1" fmla="*/ 39245 w 305645"/>
                    <a:gd name="connsiteY1" fmla="*/ 1166400 h 2023200"/>
                    <a:gd name="connsiteX2" fmla="*/ 305645 w 305645"/>
                    <a:gd name="connsiteY2" fmla="*/ 2023200 h 2023200"/>
                    <a:gd name="connsiteX0" fmla="*/ 27420 w 286620"/>
                    <a:gd name="connsiteY0" fmla="*/ 0 h 2023200"/>
                    <a:gd name="connsiteX1" fmla="*/ 46983 w 286620"/>
                    <a:gd name="connsiteY1" fmla="*/ 1255610 h 2023200"/>
                    <a:gd name="connsiteX2" fmla="*/ 286620 w 286620"/>
                    <a:gd name="connsiteY2" fmla="*/ 2023200 h 2023200"/>
                    <a:gd name="connsiteX0" fmla="*/ 10416 w 269616"/>
                    <a:gd name="connsiteY0" fmla="*/ 0 h 2023200"/>
                    <a:gd name="connsiteX1" fmla="*/ 29979 w 269616"/>
                    <a:gd name="connsiteY1" fmla="*/ 1255610 h 2023200"/>
                    <a:gd name="connsiteX2" fmla="*/ 269616 w 269616"/>
                    <a:gd name="connsiteY2" fmla="*/ 2023200 h 2023200"/>
                    <a:gd name="connsiteX0" fmla="*/ 10416 w 269616"/>
                    <a:gd name="connsiteY0" fmla="*/ 0 h 2023200"/>
                    <a:gd name="connsiteX1" fmla="*/ 29979 w 269616"/>
                    <a:gd name="connsiteY1" fmla="*/ 1255610 h 2023200"/>
                    <a:gd name="connsiteX2" fmla="*/ 269616 w 269616"/>
                    <a:gd name="connsiteY2" fmla="*/ 2023200 h 2023200"/>
                    <a:gd name="connsiteX0" fmla="*/ 8640 w 267840"/>
                    <a:gd name="connsiteY0" fmla="*/ 0 h 2023200"/>
                    <a:gd name="connsiteX1" fmla="*/ 28203 w 267840"/>
                    <a:gd name="connsiteY1" fmla="*/ 1255610 h 2023200"/>
                    <a:gd name="connsiteX2" fmla="*/ 267840 w 267840"/>
                    <a:gd name="connsiteY2" fmla="*/ 2023200 h 2023200"/>
                    <a:gd name="connsiteX0" fmla="*/ 8640 w 267840"/>
                    <a:gd name="connsiteY0" fmla="*/ 0 h 2023200"/>
                    <a:gd name="connsiteX1" fmla="*/ 28203 w 267840"/>
                    <a:gd name="connsiteY1" fmla="*/ 1255610 h 2023200"/>
                    <a:gd name="connsiteX2" fmla="*/ 267840 w 267840"/>
                    <a:gd name="connsiteY2" fmla="*/ 2023200 h 2023200"/>
                    <a:gd name="connsiteX0" fmla="*/ 8640 w 267840"/>
                    <a:gd name="connsiteY0" fmla="*/ 0 h 2023200"/>
                    <a:gd name="connsiteX1" fmla="*/ 28203 w 267840"/>
                    <a:gd name="connsiteY1" fmla="*/ 1255610 h 2023200"/>
                    <a:gd name="connsiteX2" fmla="*/ 267840 w 267840"/>
                    <a:gd name="connsiteY2" fmla="*/ 2023200 h 2023200"/>
                    <a:gd name="connsiteX0" fmla="*/ 8640 w 267840"/>
                    <a:gd name="connsiteY0" fmla="*/ 0 h 2023200"/>
                    <a:gd name="connsiteX1" fmla="*/ 28203 w 267840"/>
                    <a:gd name="connsiteY1" fmla="*/ 1255610 h 2023200"/>
                    <a:gd name="connsiteX2" fmla="*/ 267840 w 267840"/>
                    <a:gd name="connsiteY2" fmla="*/ 2023200 h 2023200"/>
                    <a:gd name="connsiteX0" fmla="*/ 8640 w 267840"/>
                    <a:gd name="connsiteY0" fmla="*/ 0 h 1920376"/>
                    <a:gd name="connsiteX1" fmla="*/ 28203 w 267840"/>
                    <a:gd name="connsiteY1" fmla="*/ 1152786 h 1920376"/>
                    <a:gd name="connsiteX2" fmla="*/ 267840 w 267840"/>
                    <a:gd name="connsiteY2" fmla="*/ 1920376 h 1920376"/>
                    <a:gd name="connsiteX0" fmla="*/ 8640 w 513883"/>
                    <a:gd name="connsiteY0" fmla="*/ 0 h 1938738"/>
                    <a:gd name="connsiteX1" fmla="*/ 28203 w 513883"/>
                    <a:gd name="connsiteY1" fmla="*/ 1152786 h 1938738"/>
                    <a:gd name="connsiteX2" fmla="*/ 513883 w 513883"/>
                    <a:gd name="connsiteY2" fmla="*/ 1938738 h 1938738"/>
                    <a:gd name="connsiteX0" fmla="*/ 717 w 505960"/>
                    <a:gd name="connsiteY0" fmla="*/ 0 h 1938738"/>
                    <a:gd name="connsiteX1" fmla="*/ 45986 w 505960"/>
                    <a:gd name="connsiteY1" fmla="*/ 1167475 h 1938738"/>
                    <a:gd name="connsiteX2" fmla="*/ 505960 w 505960"/>
                    <a:gd name="connsiteY2" fmla="*/ 1938738 h 1938738"/>
                    <a:gd name="connsiteX0" fmla="*/ 1681 w 506924"/>
                    <a:gd name="connsiteY0" fmla="*/ 0 h 1938738"/>
                    <a:gd name="connsiteX1" fmla="*/ 39606 w 506924"/>
                    <a:gd name="connsiteY1" fmla="*/ 1134424 h 1938738"/>
                    <a:gd name="connsiteX2" fmla="*/ 506924 w 506924"/>
                    <a:gd name="connsiteY2" fmla="*/ 1938738 h 1938738"/>
                    <a:gd name="connsiteX0" fmla="*/ 1681 w 767657"/>
                    <a:gd name="connsiteY0" fmla="*/ 0 h 1813880"/>
                    <a:gd name="connsiteX1" fmla="*/ 39606 w 767657"/>
                    <a:gd name="connsiteY1" fmla="*/ 1134424 h 1813880"/>
                    <a:gd name="connsiteX2" fmla="*/ 767657 w 767657"/>
                    <a:gd name="connsiteY2" fmla="*/ 1813880 h 1813880"/>
                    <a:gd name="connsiteX0" fmla="*/ 235 w 766211"/>
                    <a:gd name="connsiteY0" fmla="*/ 0 h 1813880"/>
                    <a:gd name="connsiteX1" fmla="*/ 60194 w 766211"/>
                    <a:gd name="connsiteY1" fmla="*/ 969171 h 1813880"/>
                    <a:gd name="connsiteX2" fmla="*/ 766211 w 766211"/>
                    <a:gd name="connsiteY2" fmla="*/ 1813880 h 1813880"/>
                    <a:gd name="connsiteX0" fmla="*/ 235 w 766211"/>
                    <a:gd name="connsiteY0" fmla="*/ 0 h 1813880"/>
                    <a:gd name="connsiteX1" fmla="*/ 60194 w 766211"/>
                    <a:gd name="connsiteY1" fmla="*/ 969171 h 1813880"/>
                    <a:gd name="connsiteX2" fmla="*/ 766211 w 766211"/>
                    <a:gd name="connsiteY2" fmla="*/ 1813880 h 1813880"/>
                    <a:gd name="connsiteX0" fmla="*/ 9458 w 775434"/>
                    <a:gd name="connsiteY0" fmla="*/ 0 h 1813880"/>
                    <a:gd name="connsiteX1" fmla="*/ 69417 w 775434"/>
                    <a:gd name="connsiteY1" fmla="*/ 969171 h 1813880"/>
                    <a:gd name="connsiteX2" fmla="*/ 775434 w 775434"/>
                    <a:gd name="connsiteY2" fmla="*/ 1813880 h 1813880"/>
                    <a:gd name="connsiteX0" fmla="*/ 3221 w 769197"/>
                    <a:gd name="connsiteY0" fmla="*/ 0 h 1813880"/>
                    <a:gd name="connsiteX1" fmla="*/ 63180 w 769197"/>
                    <a:gd name="connsiteY1" fmla="*/ 969171 h 1813880"/>
                    <a:gd name="connsiteX2" fmla="*/ 769197 w 769197"/>
                    <a:gd name="connsiteY2" fmla="*/ 1813880 h 1813880"/>
                    <a:gd name="connsiteX0" fmla="*/ 3221 w 770815"/>
                    <a:gd name="connsiteY0" fmla="*/ 0 h 1813880"/>
                    <a:gd name="connsiteX1" fmla="*/ 63180 w 770815"/>
                    <a:gd name="connsiteY1" fmla="*/ 969171 h 1813880"/>
                    <a:gd name="connsiteX2" fmla="*/ 769197 w 770815"/>
                    <a:gd name="connsiteY2" fmla="*/ 1813880 h 1813880"/>
                    <a:gd name="connsiteX0" fmla="*/ 3221 w 769197"/>
                    <a:gd name="connsiteY0" fmla="*/ 0 h 1813880"/>
                    <a:gd name="connsiteX1" fmla="*/ 63180 w 769197"/>
                    <a:gd name="connsiteY1" fmla="*/ 969171 h 1813880"/>
                    <a:gd name="connsiteX2" fmla="*/ 769197 w 769197"/>
                    <a:gd name="connsiteY2" fmla="*/ 1813880 h 1813880"/>
                  </a:gdLst>
                  <a:ahLst/>
                  <a:cxnLst>
                    <a:cxn ang="0">
                      <a:pos x="connsiteX0" y="connsiteY0"/>
                    </a:cxn>
                    <a:cxn ang="0">
                      <a:pos x="connsiteX1" y="connsiteY1"/>
                    </a:cxn>
                    <a:cxn ang="0">
                      <a:pos x="connsiteX2" y="connsiteY2"/>
                    </a:cxn>
                  </a:cxnLst>
                  <a:rect l="l" t="t" r="r" b="b"/>
                  <a:pathLst>
                    <a:path w="769197" h="1813880">
                      <a:moveTo>
                        <a:pt x="3221" y="0"/>
                      </a:moveTo>
                      <a:cubicBezTo>
                        <a:pt x="821" y="388800"/>
                        <a:pt x="-16465" y="711990"/>
                        <a:pt x="63180" y="969171"/>
                      </a:cubicBezTo>
                      <a:cubicBezTo>
                        <a:pt x="212063" y="1297302"/>
                        <a:pt x="750676" y="1395999"/>
                        <a:pt x="769197" y="1813880"/>
                      </a:cubicBezTo>
                    </a:path>
                  </a:pathLst>
                </a:cu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sz="1800"/>
                </a:p>
              </p:txBody>
            </p:sp>
          </p:grpSp>
        </p:grpSp>
      </p:grpSp>
      <p:sp>
        <p:nvSpPr>
          <p:cNvPr id="26" name="TextBox 25">
            <a:extLst>
              <a:ext uri="{FF2B5EF4-FFF2-40B4-BE49-F238E27FC236}">
                <a16:creationId xmlns:a16="http://schemas.microsoft.com/office/drawing/2014/main" id="{2E8F3900-9484-D71D-1424-F96B3EF13410}"/>
              </a:ext>
            </a:extLst>
          </p:cNvPr>
          <p:cNvSpPr txBox="1"/>
          <p:nvPr userDrawn="1"/>
        </p:nvSpPr>
        <p:spPr>
          <a:xfrm>
            <a:off x="2435882" y="6218420"/>
            <a:ext cx="779381" cy="400110"/>
          </a:xfrm>
          <a:prstGeom prst="rect">
            <a:avLst/>
          </a:prstGeom>
          <a:noFill/>
        </p:spPr>
        <p:txBody>
          <a:bodyPr wrap="none" rtlCol="0">
            <a:spAutoFit/>
          </a:bodyPr>
          <a:lstStyle/>
          <a:p>
            <a:pPr algn="ctr"/>
            <a:r>
              <a:rPr lang="en-CH" sz="2000" dirty="0">
                <a:latin typeface="Roboto Slab" pitchFamily="2" charset="0"/>
                <a:ea typeface="Roboto Slab" pitchFamily="2" charset="0"/>
                <a:cs typeface="Times New Roman" panose="02020603050405020304" pitchFamily="18" charset="0"/>
              </a:rPr>
              <a:t>HFM</a:t>
            </a:r>
            <a:endParaRPr lang="en-CH" sz="1000" dirty="0">
              <a:latin typeface="Roboto Slab" pitchFamily="2" charset="0"/>
              <a:ea typeface="Roboto Slab" pitchFamily="2" charset="0"/>
              <a:cs typeface="Times New Roman" panose="02020603050405020304" pitchFamily="18" charset="0"/>
            </a:endParaRPr>
          </a:p>
        </p:txBody>
      </p:sp>
      <p:sp>
        <p:nvSpPr>
          <p:cNvPr id="27" name="TextBox 26">
            <a:extLst>
              <a:ext uri="{FF2B5EF4-FFF2-40B4-BE49-F238E27FC236}">
                <a16:creationId xmlns:a16="http://schemas.microsoft.com/office/drawing/2014/main" id="{6832FC9C-1E8C-C821-3BBB-2E5ED4E0D819}"/>
              </a:ext>
            </a:extLst>
          </p:cNvPr>
          <p:cNvSpPr txBox="1"/>
          <p:nvPr userDrawn="1"/>
        </p:nvSpPr>
        <p:spPr>
          <a:xfrm>
            <a:off x="2257146" y="6484536"/>
            <a:ext cx="1136850" cy="215444"/>
          </a:xfrm>
          <a:prstGeom prst="rect">
            <a:avLst/>
          </a:prstGeom>
          <a:noFill/>
        </p:spPr>
        <p:txBody>
          <a:bodyPr wrap="none" rtlCol="0">
            <a:spAutoFit/>
          </a:bodyPr>
          <a:lstStyle/>
          <a:p>
            <a:pPr algn="ctr"/>
            <a:r>
              <a:rPr lang="en-CH" sz="800" dirty="0">
                <a:latin typeface="Roboto Slab" pitchFamily="2" charset="0"/>
                <a:ea typeface="Roboto Slab" pitchFamily="2" charset="0"/>
                <a:cs typeface="Times New Roman" panose="02020603050405020304" pitchFamily="18" charset="0"/>
              </a:rPr>
              <a:t>High Field Magnets</a:t>
            </a:r>
          </a:p>
        </p:txBody>
      </p:sp>
      <p:sp>
        <p:nvSpPr>
          <p:cNvPr id="51" name="TextBox 50">
            <a:extLst>
              <a:ext uri="{FF2B5EF4-FFF2-40B4-BE49-F238E27FC236}">
                <a16:creationId xmlns:a16="http://schemas.microsoft.com/office/drawing/2014/main" id="{8FBEC15C-7E74-85E8-566E-792264B84D76}"/>
              </a:ext>
            </a:extLst>
          </p:cNvPr>
          <p:cNvSpPr txBox="1"/>
          <p:nvPr userDrawn="1"/>
        </p:nvSpPr>
        <p:spPr>
          <a:xfrm>
            <a:off x="2449506" y="6592258"/>
            <a:ext cx="752129" cy="215444"/>
          </a:xfrm>
          <a:prstGeom prst="rect">
            <a:avLst/>
          </a:prstGeom>
          <a:noFill/>
        </p:spPr>
        <p:txBody>
          <a:bodyPr wrap="none" rtlCol="0">
            <a:spAutoFit/>
          </a:bodyPr>
          <a:lstStyle/>
          <a:p>
            <a:pPr algn="ctr"/>
            <a:r>
              <a:rPr lang="en-US" sz="800" dirty="0" err="1">
                <a:latin typeface="Roboto Slab" pitchFamily="2" charset="0"/>
                <a:ea typeface="Roboto Slab" pitchFamily="2" charset="0"/>
                <a:cs typeface="Times New Roman" panose="02020603050405020304" pitchFamily="18" charset="0"/>
              </a:rPr>
              <a:t>Programme</a:t>
            </a:r>
            <a:endParaRPr lang="en-CH" sz="800" dirty="0">
              <a:latin typeface="Roboto Slab" pitchFamily="2" charset="0"/>
              <a:ea typeface="Roboto Slab" pitchFamily="2" charset="0"/>
              <a:cs typeface="Times New Roman" panose="02020603050405020304" pitchFamily="18" charset="0"/>
            </a:endParaRPr>
          </a:p>
        </p:txBody>
      </p:sp>
      <p:pic>
        <p:nvPicPr>
          <p:cNvPr id="28" name="Picture 27">
            <a:extLst>
              <a:ext uri="{FF2B5EF4-FFF2-40B4-BE49-F238E27FC236}">
                <a16:creationId xmlns:a16="http://schemas.microsoft.com/office/drawing/2014/main" id="{A6BEF50A-8A23-BFFE-AF36-F36285192DC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716749" y="6341348"/>
            <a:ext cx="1331500" cy="430924"/>
          </a:xfrm>
          <a:prstGeom prst="rect">
            <a:avLst/>
          </a:prstGeom>
        </p:spPr>
      </p:pic>
    </p:spTree>
    <p:extLst>
      <p:ext uri="{BB962C8B-B14F-4D97-AF65-F5344CB8AC3E}">
        <p14:creationId xmlns:p14="http://schemas.microsoft.com/office/powerpoint/2010/main" val="8337907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itolo e contenuto">
    <p:spTree>
      <p:nvGrpSpPr>
        <p:cNvPr id="1" name=""/>
        <p:cNvGrpSpPr/>
        <p:nvPr/>
      </p:nvGrpSpPr>
      <p:grpSpPr>
        <a:xfrm>
          <a:off x="0" y="0"/>
          <a:ext cx="0" cy="0"/>
          <a:chOff x="0" y="0"/>
          <a:chExt cx="0" cy="0"/>
        </a:xfrm>
      </p:grpSpPr>
      <p:pic>
        <p:nvPicPr>
          <p:cNvPr id="22" name="Image 8" descr="MUON-Slide-graphBase-pagebottom.jpg">
            <a:extLst>
              <a:ext uri="{FF2B5EF4-FFF2-40B4-BE49-F238E27FC236}">
                <a16:creationId xmlns:a16="http://schemas.microsoft.com/office/drawing/2014/main" id="{B6225800-B930-FB56-9EDD-E421D45C78B4}"/>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6202015"/>
            <a:ext cx="12189822" cy="663982"/>
          </a:xfrm>
          <a:prstGeom prst="rect">
            <a:avLst/>
          </a:prstGeom>
        </p:spPr>
      </p:pic>
      <p:sp>
        <p:nvSpPr>
          <p:cNvPr id="16" name="Segnaposto testo 2">
            <a:extLst>
              <a:ext uri="{FF2B5EF4-FFF2-40B4-BE49-F238E27FC236}">
                <a16:creationId xmlns:a16="http://schemas.microsoft.com/office/drawing/2014/main" id="{497CAC99-CE2D-C668-9482-6D18316DB82F}"/>
              </a:ext>
            </a:extLst>
          </p:cNvPr>
          <p:cNvSpPr>
            <a:spLocks noGrp="1"/>
          </p:cNvSpPr>
          <p:nvPr>
            <p:ph idx="1" hasCustomPrompt="1"/>
          </p:nvPr>
        </p:nvSpPr>
        <p:spPr>
          <a:xfrm>
            <a:off x="838200" y="1260000"/>
            <a:ext cx="10515600" cy="4916963"/>
          </a:xfrm>
          <a:prstGeom prst="rect">
            <a:avLst/>
          </a:prstGeom>
        </p:spPr>
        <p:txBody>
          <a:bodyPr vert="horz" lIns="91440" tIns="45720" rIns="91440" bIns="45720" rtlCol="0">
            <a:normAutofit/>
          </a:bodyPr>
          <a:lstStyle>
            <a:lvl1pPr marL="320040" indent="-320040">
              <a:buClr>
                <a:srgbClr val="FF0000"/>
              </a:buClr>
              <a:buFont typeface="Wingdings" panose="05000000000000000000" pitchFamily="2" charset="2"/>
              <a:buChar char="§"/>
              <a:defRPr lang="it-IT" sz="3600" kern="1200" dirty="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777240" indent="-320040">
              <a:buClr>
                <a:srgbClr val="FF0000"/>
              </a:buClr>
              <a:buFont typeface="Wingdings" panose="05000000000000000000" pitchFamily="2" charset="2"/>
              <a:buChar char="§"/>
              <a:defRPr lang="it-IT" sz="3200" kern="1200" dirty="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buClr>
                <a:srgbClr val="FF0000"/>
              </a:buClr>
              <a:buFont typeface="Wingdings" panose="05000000000000000000" pitchFamily="2" charset="2"/>
              <a:buChar char="§"/>
              <a:defRPr lang="it-IT" sz="2800" kern="1200" dirty="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buClr>
                <a:srgbClr val="FF0000"/>
              </a:buClr>
              <a:buFont typeface="Wingdings" panose="05000000000000000000" pitchFamily="2" charset="2"/>
              <a:buChar char="§"/>
              <a:defRPr lang="it-IT" sz="2400" kern="1200" dirty="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buClr>
                <a:srgbClr val="FF0000"/>
              </a:buClr>
              <a:buFont typeface="Wingdings" panose="05000000000000000000" pitchFamily="2" charset="2"/>
              <a:buChar char="§"/>
              <a:defRPr lang="en-GB" sz="1800" kern="1200" dirty="0">
                <a:solidFill>
                  <a:schemeClr val="tx1"/>
                </a:solidFill>
                <a:latin typeface="Calibri" panose="020F0502020204030204" pitchFamily="34" charset="0"/>
                <a:ea typeface="Calibri" panose="020F0502020204030204" pitchFamily="34" charset="0"/>
                <a:cs typeface="Calibri" panose="020F0502020204030204" pitchFamily="34" charset="0"/>
              </a:defRPr>
            </a:lvl5pPr>
          </a:lstStyle>
          <a:p>
            <a:pPr lvl="0"/>
            <a:r>
              <a:rPr lang="it-IT" dirty="0"/>
              <a:t>Select to </a:t>
            </a:r>
            <a:r>
              <a:rPr lang="it-IT" dirty="0" err="1"/>
              <a:t>modify</a:t>
            </a:r>
            <a:r>
              <a:rPr lang="it-IT" dirty="0"/>
              <a:t> styles </a:t>
            </a:r>
          </a:p>
          <a:p>
            <a:pPr lvl="1"/>
            <a:r>
              <a:rPr lang="it-IT" dirty="0"/>
              <a:t>Second </a:t>
            </a:r>
            <a:r>
              <a:rPr lang="it-IT" dirty="0" err="1"/>
              <a:t>level</a:t>
            </a:r>
            <a:endParaRPr lang="it-IT" dirty="0"/>
          </a:p>
          <a:p>
            <a:pPr lvl="2"/>
            <a:r>
              <a:rPr lang="it-IT" dirty="0"/>
              <a:t>Third </a:t>
            </a:r>
            <a:r>
              <a:rPr lang="it-IT" dirty="0" err="1"/>
              <a:t>level</a:t>
            </a:r>
            <a:endParaRPr lang="it-IT" dirty="0"/>
          </a:p>
          <a:p>
            <a:pPr lvl="3"/>
            <a:r>
              <a:rPr lang="it-IT" dirty="0" err="1"/>
              <a:t>Fourth</a:t>
            </a:r>
            <a:r>
              <a:rPr lang="it-IT" dirty="0"/>
              <a:t> </a:t>
            </a:r>
            <a:r>
              <a:rPr lang="it-IT" dirty="0" err="1"/>
              <a:t>level</a:t>
            </a:r>
            <a:endParaRPr lang="it-IT" dirty="0"/>
          </a:p>
          <a:p>
            <a:pPr lvl="4"/>
            <a:r>
              <a:rPr lang="it-IT" dirty="0"/>
              <a:t>Fifth </a:t>
            </a:r>
            <a:r>
              <a:rPr lang="it-IT" dirty="0" err="1"/>
              <a:t>level</a:t>
            </a:r>
            <a:endParaRPr lang="en-GB" dirty="0"/>
          </a:p>
        </p:txBody>
      </p:sp>
      <p:sp>
        <p:nvSpPr>
          <p:cNvPr id="17" name="Segnaposto data 3">
            <a:extLst>
              <a:ext uri="{FF2B5EF4-FFF2-40B4-BE49-F238E27FC236}">
                <a16:creationId xmlns:a16="http://schemas.microsoft.com/office/drawing/2014/main" id="{6A474FD9-F076-E648-1C70-BF4EE7BB1F21}"/>
              </a:ext>
            </a:extLst>
          </p:cNvPr>
          <p:cNvSpPr>
            <a:spLocks noGrp="1" noRot="1" noMove="1" noResize="1" noEditPoints="1" noAdjustHandles="1" noChangeArrowheads="1" noChangeShapeType="1"/>
          </p:cNvSpPr>
          <p:nvPr>
            <p:ph type="dt" sz="half" idx="2"/>
          </p:nvPr>
        </p:nvSpPr>
        <p:spPr>
          <a:xfrm>
            <a:off x="735496" y="6393928"/>
            <a:ext cx="2845904" cy="365125"/>
          </a:xfrm>
          <a:prstGeom prst="rect">
            <a:avLst/>
          </a:prstGeom>
        </p:spPr>
        <p:txBody>
          <a:bodyPr vert="horz" lIns="91440" tIns="45720" rIns="91440" bIns="45720" rtlCol="0" anchor="ctr"/>
          <a:lstStyle>
            <a:lvl1pPr algn="l">
              <a:defRPr lang="en-US" sz="1200" kern="1200" smtClean="0">
                <a:solidFill>
                  <a:schemeClr val="tx1">
                    <a:tint val="75000"/>
                  </a:schemeClr>
                </a:solidFill>
                <a:latin typeface="+mn-lt"/>
                <a:ea typeface="+mn-ea"/>
                <a:cs typeface="+mn-cs"/>
              </a:defRPr>
            </a:lvl1pPr>
          </a:lstStyle>
          <a:p>
            <a:fld id="{7404C28E-3835-4CAE-A18C-DDD38CD5C178}" type="datetime3">
              <a:rPr lang="en-US" smtClean="0"/>
              <a:t>24 June 2025</a:t>
            </a:fld>
            <a:endParaRPr lang="en-GB" dirty="0"/>
          </a:p>
        </p:txBody>
      </p:sp>
      <p:sp>
        <p:nvSpPr>
          <p:cNvPr id="19" name="Segnaposto numero diapositiva 5">
            <a:extLst>
              <a:ext uri="{FF2B5EF4-FFF2-40B4-BE49-F238E27FC236}">
                <a16:creationId xmlns:a16="http://schemas.microsoft.com/office/drawing/2014/main" id="{B39162C5-9BC6-7F5F-4512-CDC3408B283E}"/>
              </a:ext>
            </a:extLst>
          </p:cNvPr>
          <p:cNvSpPr>
            <a:spLocks noGrp="1" noRot="1" noMove="1" noResize="1" noEditPoints="1" noAdjustHandles="1" noChangeArrowheads="1" noChangeShapeType="1"/>
          </p:cNvSpPr>
          <p:nvPr>
            <p:ph type="sldNum" sz="quarter" idx="4"/>
          </p:nvPr>
        </p:nvSpPr>
        <p:spPr>
          <a:xfrm>
            <a:off x="8591811" y="6356350"/>
            <a:ext cx="2743200" cy="365125"/>
          </a:xfrm>
          <a:prstGeom prst="rect">
            <a:avLst/>
          </a:prstGeom>
        </p:spPr>
        <p:txBody>
          <a:bodyPr vert="horz" lIns="91440" tIns="45720" rIns="91440" bIns="45720" rtlCol="0" anchor="ctr"/>
          <a:lstStyle>
            <a:lvl1pPr algn="r">
              <a:defRPr sz="1200" b="1">
                <a:solidFill>
                  <a:schemeClr val="bg1">
                    <a:lumMod val="95000"/>
                  </a:schemeClr>
                </a:solidFill>
              </a:defRPr>
            </a:lvl1pPr>
          </a:lstStyle>
          <a:p>
            <a:fld id="{A16AB2F8-5338-F742-A59E-35F5B82165E6}" type="slidenum">
              <a:rPr lang="en-GB" smtClean="0"/>
              <a:pPr/>
              <a:t>‹#›</a:t>
            </a:fld>
            <a:endParaRPr lang="en-GB" dirty="0"/>
          </a:p>
        </p:txBody>
      </p:sp>
      <p:pic>
        <p:nvPicPr>
          <p:cNvPr id="2" name="Image 85" descr="MCC-inernational-finalV01.png">
            <a:extLst>
              <a:ext uri="{FF2B5EF4-FFF2-40B4-BE49-F238E27FC236}">
                <a16:creationId xmlns:a16="http://schemas.microsoft.com/office/drawing/2014/main" id="{FA1E9B68-C5BB-B40D-6373-05E9B70C11B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58807" cy="1260000"/>
          </a:xfrm>
          <a:prstGeom prst="rect">
            <a:avLst/>
          </a:prstGeom>
        </p:spPr>
      </p:pic>
      <p:sp>
        <p:nvSpPr>
          <p:cNvPr id="4" name="Titolo 1">
            <a:extLst>
              <a:ext uri="{FF2B5EF4-FFF2-40B4-BE49-F238E27FC236}">
                <a16:creationId xmlns:a16="http://schemas.microsoft.com/office/drawing/2014/main" id="{088F58E1-5B85-E45C-9ADA-B79659903AF6}"/>
              </a:ext>
            </a:extLst>
          </p:cNvPr>
          <p:cNvSpPr>
            <a:spLocks noGrp="1"/>
          </p:cNvSpPr>
          <p:nvPr>
            <p:ph type="title" hasCustomPrompt="1"/>
          </p:nvPr>
        </p:nvSpPr>
        <p:spPr>
          <a:xfrm>
            <a:off x="1259994" y="308170"/>
            <a:ext cx="9553371" cy="681159"/>
          </a:xfrm>
          <a:prstGeom prst="rect">
            <a:avLst/>
          </a:prstGeom>
        </p:spPr>
        <p:txBody>
          <a:bodyPr>
            <a:noAutofit/>
          </a:bodyPr>
          <a:lstStyle>
            <a:lvl1pPr algn="ctr">
              <a:defRPr lang="en-GB" sz="4400" b="1" kern="1200" cap="small" dirty="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r>
              <a:rPr lang="it-IT" sz="4000" dirty="0"/>
              <a:t>TITLE</a:t>
            </a:r>
            <a:endParaRPr lang="en-GB" sz="4000" dirty="0"/>
          </a:p>
        </p:txBody>
      </p:sp>
      <p:sp>
        <p:nvSpPr>
          <p:cNvPr id="7" name="Date Placeholder 2">
            <a:extLst>
              <a:ext uri="{FF2B5EF4-FFF2-40B4-BE49-F238E27FC236}">
                <a16:creationId xmlns:a16="http://schemas.microsoft.com/office/drawing/2014/main" id="{36A425A5-E202-730C-E988-F0D493B28D49}"/>
              </a:ext>
            </a:extLst>
          </p:cNvPr>
          <p:cNvSpPr txBox="1">
            <a:spLocks/>
          </p:cNvSpPr>
          <p:nvPr userDrawn="1"/>
        </p:nvSpPr>
        <p:spPr>
          <a:xfrm>
            <a:off x="735496" y="6546328"/>
            <a:ext cx="2998304" cy="365125"/>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5" name="Footer Placeholder 3">
            <a:extLst>
              <a:ext uri="{FF2B5EF4-FFF2-40B4-BE49-F238E27FC236}">
                <a16:creationId xmlns:a16="http://schemas.microsoft.com/office/drawing/2014/main" id="{3502DF86-BCC2-6C4F-811D-421817A93AF9}"/>
              </a:ext>
            </a:extLst>
          </p:cNvPr>
          <p:cNvSpPr txBox="1">
            <a:spLocks/>
          </p:cNvSpPr>
          <p:nvPr userDrawn="1"/>
        </p:nvSpPr>
        <p:spPr>
          <a:xfrm>
            <a:off x="4141304" y="5362927"/>
            <a:ext cx="4114800" cy="365125"/>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6" name="Date Placeholder 2">
            <a:extLst>
              <a:ext uri="{FF2B5EF4-FFF2-40B4-BE49-F238E27FC236}">
                <a16:creationId xmlns:a16="http://schemas.microsoft.com/office/drawing/2014/main" id="{E2F0AE32-5762-9601-80C5-0370FF74A8CB}"/>
              </a:ext>
            </a:extLst>
          </p:cNvPr>
          <p:cNvSpPr txBox="1">
            <a:spLocks/>
          </p:cNvSpPr>
          <p:nvPr userDrawn="1"/>
        </p:nvSpPr>
        <p:spPr>
          <a:xfrm>
            <a:off x="838200" y="5362927"/>
            <a:ext cx="3179556" cy="365125"/>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b="1" dirty="0">
              <a:solidFill>
                <a:schemeClr val="bg1"/>
              </a:solidFill>
            </a:endParaRPr>
          </a:p>
        </p:txBody>
      </p:sp>
      <p:pic>
        <p:nvPicPr>
          <p:cNvPr id="8" name="Picture 8" descr="A blue logo with a black background">
            <a:extLst>
              <a:ext uri="{FF2B5EF4-FFF2-40B4-BE49-F238E27FC236}">
                <a16:creationId xmlns:a16="http://schemas.microsoft.com/office/drawing/2014/main" id="{FD99531E-10AF-7E4D-4074-22846496030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335011" y="136525"/>
            <a:ext cx="740430" cy="720000"/>
          </a:xfrm>
          <a:prstGeom prst="rect">
            <a:avLst/>
          </a:prstGeom>
        </p:spPr>
      </p:pic>
    </p:spTree>
    <p:extLst>
      <p:ext uri="{BB962C8B-B14F-4D97-AF65-F5344CB8AC3E}">
        <p14:creationId xmlns:p14="http://schemas.microsoft.com/office/powerpoint/2010/main" val="541758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609480" y="273600"/>
            <a:ext cx="10972440" cy="5307840"/>
          </a:xfrm>
          <a:prstGeom prst="rect">
            <a:avLst/>
          </a:prstGeom>
        </p:spPr>
        <p:txBody>
          <a:bodyPr lIns="0" tIns="0" rIns="0" bIns="0" anchor="ctr">
            <a:noAutofit/>
          </a:bodyPr>
          <a:lstStyle/>
          <a:p>
            <a:pPr algn="ctr"/>
            <a:endParaRPr lang="en-GB" sz="3200" b="0" strike="noStrike" spc="-1">
              <a:latin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8D0DC-C815-0694-3101-88A66BF88D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9578F0B-154F-C7AF-8C9D-5516546BBD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FE467A7-280C-0854-5838-EAA7943B68AE}"/>
              </a:ext>
            </a:extLst>
          </p:cNvPr>
          <p:cNvSpPr>
            <a:spLocks noGrp="1"/>
          </p:cNvSpPr>
          <p:nvPr>
            <p:ph type="dt" sz="half" idx="10"/>
          </p:nvPr>
        </p:nvSpPr>
        <p:spPr>
          <a:xfrm>
            <a:off x="838200" y="6356350"/>
            <a:ext cx="2743200" cy="365125"/>
          </a:xfrm>
          <a:prstGeom prst="rect">
            <a:avLst/>
          </a:prstGeom>
        </p:spPr>
        <p:txBody>
          <a:bodyPr/>
          <a:lstStyle/>
          <a:p>
            <a:fld id="{86C18B39-3F56-4DF2-A094-151F59BA33C4}" type="datetime1">
              <a:rPr lang="en-GB" smtClean="0"/>
              <a:t>24/06/2025</a:t>
            </a:fld>
            <a:endParaRPr lang="en-GB"/>
          </a:p>
        </p:txBody>
      </p:sp>
      <p:sp>
        <p:nvSpPr>
          <p:cNvPr id="5" name="Footer Placeholder 4">
            <a:extLst>
              <a:ext uri="{FF2B5EF4-FFF2-40B4-BE49-F238E27FC236}">
                <a16:creationId xmlns:a16="http://schemas.microsoft.com/office/drawing/2014/main" id="{ACAC8891-423E-9ECD-980F-4CCE4AFC58E4}"/>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4407465B-F7D7-D295-2E8E-5AB02D733B02}"/>
              </a:ext>
            </a:extLst>
          </p:cNvPr>
          <p:cNvSpPr>
            <a:spLocks noGrp="1"/>
          </p:cNvSpPr>
          <p:nvPr>
            <p:ph type="sldNum" sz="quarter" idx="12"/>
          </p:nvPr>
        </p:nvSpPr>
        <p:spPr/>
        <p:txBody>
          <a:bodyPr/>
          <a:lstStyle/>
          <a:p>
            <a:fld id="{5B967C75-364E-499C-A23B-9D8F4013AD05}" type="slidenum">
              <a:rPr lang="en-GB" smtClean="0"/>
              <a:t>‹#›</a:t>
            </a:fld>
            <a:endParaRPr lang="en-GB"/>
          </a:p>
        </p:txBody>
      </p:sp>
    </p:spTree>
    <p:extLst>
      <p:ext uri="{BB962C8B-B14F-4D97-AF65-F5344CB8AC3E}">
        <p14:creationId xmlns:p14="http://schemas.microsoft.com/office/powerpoint/2010/main" val="25401342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6ECC8-5264-1916-A3B4-00B69F61B0A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5AE7440-03D1-3853-9081-CB781558CC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4B5962F-390E-5DD5-38FC-6E21783F6E5C}"/>
              </a:ext>
            </a:extLst>
          </p:cNvPr>
          <p:cNvSpPr>
            <a:spLocks noGrp="1"/>
          </p:cNvSpPr>
          <p:nvPr>
            <p:ph type="dt" sz="half" idx="10"/>
          </p:nvPr>
        </p:nvSpPr>
        <p:spPr>
          <a:xfrm>
            <a:off x="838200" y="6356350"/>
            <a:ext cx="2743200" cy="365125"/>
          </a:xfrm>
          <a:prstGeom prst="rect">
            <a:avLst/>
          </a:prstGeom>
        </p:spPr>
        <p:txBody>
          <a:bodyPr/>
          <a:lstStyle/>
          <a:p>
            <a:fld id="{193FFA43-041B-4006-8572-9DD55833009A}" type="datetime1">
              <a:rPr lang="en-GB" smtClean="0"/>
              <a:t>24/06/2025</a:t>
            </a:fld>
            <a:endParaRPr lang="en-GB"/>
          </a:p>
        </p:txBody>
      </p:sp>
      <p:sp>
        <p:nvSpPr>
          <p:cNvPr id="5" name="Footer Placeholder 4">
            <a:extLst>
              <a:ext uri="{FF2B5EF4-FFF2-40B4-BE49-F238E27FC236}">
                <a16:creationId xmlns:a16="http://schemas.microsoft.com/office/drawing/2014/main" id="{E9B7CC68-3138-9FD1-759A-1A832626FC03}"/>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213C471F-1949-CA97-ACA4-D457BEDE6A5C}"/>
              </a:ext>
            </a:extLst>
          </p:cNvPr>
          <p:cNvSpPr>
            <a:spLocks noGrp="1"/>
          </p:cNvSpPr>
          <p:nvPr>
            <p:ph type="sldNum" sz="quarter" idx="12"/>
          </p:nvPr>
        </p:nvSpPr>
        <p:spPr/>
        <p:txBody>
          <a:bodyPr/>
          <a:lstStyle/>
          <a:p>
            <a:fld id="{5B967C75-364E-499C-A23B-9D8F4013AD05}" type="slidenum">
              <a:rPr lang="en-GB" smtClean="0"/>
              <a:t>‹#›</a:t>
            </a:fld>
            <a:endParaRPr lang="en-GB"/>
          </a:p>
        </p:txBody>
      </p:sp>
      <p:cxnSp>
        <p:nvCxnSpPr>
          <p:cNvPr id="7" name="Straight Connector 6">
            <a:extLst>
              <a:ext uri="{FF2B5EF4-FFF2-40B4-BE49-F238E27FC236}">
                <a16:creationId xmlns:a16="http://schemas.microsoft.com/office/drawing/2014/main" id="{96873DAE-5908-DFD2-6D40-574642832453}"/>
              </a:ext>
            </a:extLst>
          </p:cNvPr>
          <p:cNvCxnSpPr>
            <a:cxnSpLocks/>
          </p:cNvCxnSpPr>
          <p:nvPr userDrawn="1"/>
        </p:nvCxnSpPr>
        <p:spPr>
          <a:xfrm>
            <a:off x="367553" y="1002928"/>
            <a:ext cx="11456894" cy="0"/>
          </a:xfrm>
          <a:prstGeom prst="line">
            <a:avLst/>
          </a:prstGeom>
          <a:ln w="28575"/>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5839578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46C57-70E9-E0ED-F089-CB4E3BD208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13A2850-6202-BF3E-FD51-433284E52E2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5B0932-0DAD-6156-0746-DE9FBD2CF54C}"/>
              </a:ext>
            </a:extLst>
          </p:cNvPr>
          <p:cNvSpPr>
            <a:spLocks noGrp="1"/>
          </p:cNvSpPr>
          <p:nvPr>
            <p:ph type="dt" sz="half" idx="10"/>
          </p:nvPr>
        </p:nvSpPr>
        <p:spPr>
          <a:xfrm>
            <a:off x="838200" y="6356350"/>
            <a:ext cx="2743200" cy="365125"/>
          </a:xfrm>
          <a:prstGeom prst="rect">
            <a:avLst/>
          </a:prstGeom>
        </p:spPr>
        <p:txBody>
          <a:bodyPr/>
          <a:lstStyle/>
          <a:p>
            <a:fld id="{4605C9B9-9E09-4A02-891B-7AA3D8CBA2B9}" type="datetime1">
              <a:rPr lang="en-GB" smtClean="0"/>
              <a:t>24/06/2025</a:t>
            </a:fld>
            <a:endParaRPr lang="en-GB"/>
          </a:p>
        </p:txBody>
      </p:sp>
      <p:sp>
        <p:nvSpPr>
          <p:cNvPr id="5" name="Footer Placeholder 4">
            <a:extLst>
              <a:ext uri="{FF2B5EF4-FFF2-40B4-BE49-F238E27FC236}">
                <a16:creationId xmlns:a16="http://schemas.microsoft.com/office/drawing/2014/main" id="{4FACD45A-184E-0C52-B5B6-77BB4D7A8AB6}"/>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105D972C-C2FB-7B96-EAF9-2891BA511EC7}"/>
              </a:ext>
            </a:extLst>
          </p:cNvPr>
          <p:cNvSpPr>
            <a:spLocks noGrp="1"/>
          </p:cNvSpPr>
          <p:nvPr>
            <p:ph type="sldNum" sz="quarter" idx="12"/>
          </p:nvPr>
        </p:nvSpPr>
        <p:spPr/>
        <p:txBody>
          <a:bodyPr/>
          <a:lstStyle/>
          <a:p>
            <a:fld id="{5B967C75-364E-499C-A23B-9D8F4013AD05}" type="slidenum">
              <a:rPr lang="en-GB" smtClean="0"/>
              <a:t>‹#›</a:t>
            </a:fld>
            <a:endParaRPr lang="en-GB"/>
          </a:p>
        </p:txBody>
      </p:sp>
    </p:spTree>
    <p:extLst>
      <p:ext uri="{BB962C8B-B14F-4D97-AF65-F5344CB8AC3E}">
        <p14:creationId xmlns:p14="http://schemas.microsoft.com/office/powerpoint/2010/main" val="9587264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23C45-64D9-A34B-917B-E3AC566DEBD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D32DB55-F3A5-FF68-7586-2A722C31B52E}"/>
              </a:ext>
            </a:extLst>
          </p:cNvPr>
          <p:cNvSpPr>
            <a:spLocks noGrp="1"/>
          </p:cNvSpPr>
          <p:nvPr>
            <p:ph sz="half" idx="1"/>
          </p:nvPr>
        </p:nvSpPr>
        <p:spPr>
          <a:xfrm>
            <a:off x="838200" y="1143000"/>
            <a:ext cx="5181600" cy="52133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23878D5F-0780-C0E7-3467-63DF434D14BE}"/>
              </a:ext>
            </a:extLst>
          </p:cNvPr>
          <p:cNvSpPr>
            <a:spLocks noGrp="1"/>
          </p:cNvSpPr>
          <p:nvPr>
            <p:ph sz="half" idx="2"/>
          </p:nvPr>
        </p:nvSpPr>
        <p:spPr>
          <a:xfrm>
            <a:off x="6172200" y="1143000"/>
            <a:ext cx="5181600" cy="521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DD56F33-768F-162C-D780-7E8D4CB01665}"/>
              </a:ext>
            </a:extLst>
          </p:cNvPr>
          <p:cNvSpPr>
            <a:spLocks noGrp="1"/>
          </p:cNvSpPr>
          <p:nvPr>
            <p:ph type="dt" sz="half" idx="10"/>
          </p:nvPr>
        </p:nvSpPr>
        <p:spPr>
          <a:xfrm>
            <a:off x="838200" y="6356350"/>
            <a:ext cx="2743200" cy="365125"/>
          </a:xfrm>
          <a:prstGeom prst="rect">
            <a:avLst/>
          </a:prstGeom>
        </p:spPr>
        <p:txBody>
          <a:bodyPr/>
          <a:lstStyle/>
          <a:p>
            <a:fld id="{6C5C874C-8194-4519-93E9-470778DF1F34}" type="datetime1">
              <a:rPr lang="en-GB" smtClean="0"/>
              <a:t>24/06/2025</a:t>
            </a:fld>
            <a:endParaRPr lang="en-GB"/>
          </a:p>
        </p:txBody>
      </p:sp>
      <p:sp>
        <p:nvSpPr>
          <p:cNvPr id="6" name="Footer Placeholder 5">
            <a:extLst>
              <a:ext uri="{FF2B5EF4-FFF2-40B4-BE49-F238E27FC236}">
                <a16:creationId xmlns:a16="http://schemas.microsoft.com/office/drawing/2014/main" id="{E0B4C870-B692-FCAA-B815-6F73F5115F1F}"/>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1C9816DB-447E-5BE9-BFB4-15B45B962D24}"/>
              </a:ext>
            </a:extLst>
          </p:cNvPr>
          <p:cNvSpPr>
            <a:spLocks noGrp="1"/>
          </p:cNvSpPr>
          <p:nvPr>
            <p:ph type="sldNum" sz="quarter" idx="12"/>
          </p:nvPr>
        </p:nvSpPr>
        <p:spPr/>
        <p:txBody>
          <a:bodyPr/>
          <a:lstStyle/>
          <a:p>
            <a:fld id="{5B967C75-364E-499C-A23B-9D8F4013AD05}" type="slidenum">
              <a:rPr lang="en-GB" smtClean="0"/>
              <a:t>‹#›</a:t>
            </a:fld>
            <a:endParaRPr lang="en-GB"/>
          </a:p>
        </p:txBody>
      </p:sp>
      <p:cxnSp>
        <p:nvCxnSpPr>
          <p:cNvPr id="9" name="Straight Connector 8">
            <a:extLst>
              <a:ext uri="{FF2B5EF4-FFF2-40B4-BE49-F238E27FC236}">
                <a16:creationId xmlns:a16="http://schemas.microsoft.com/office/drawing/2014/main" id="{CA9EF1D3-8404-A016-D6AC-AB3761224654}"/>
              </a:ext>
            </a:extLst>
          </p:cNvPr>
          <p:cNvCxnSpPr>
            <a:cxnSpLocks/>
          </p:cNvCxnSpPr>
          <p:nvPr userDrawn="1"/>
        </p:nvCxnSpPr>
        <p:spPr>
          <a:xfrm>
            <a:off x="367553" y="1002928"/>
            <a:ext cx="11456894" cy="0"/>
          </a:xfrm>
          <a:prstGeom prst="line">
            <a:avLst/>
          </a:prstGeom>
          <a:ln w="28575"/>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34482367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AE782-F6B7-E481-789B-677D676D285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FDBA02E-348F-1461-F787-25C5D03103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92CA3A-7FD0-5DF3-B5E5-62A592E317F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0143D65-3783-B455-EDFF-952B2E235D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ED0E19-DBAE-D763-16A1-497D2A8878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00AA275-794C-2EBB-D9D1-984B329940B3}"/>
              </a:ext>
            </a:extLst>
          </p:cNvPr>
          <p:cNvSpPr>
            <a:spLocks noGrp="1"/>
          </p:cNvSpPr>
          <p:nvPr>
            <p:ph type="dt" sz="half" idx="10"/>
          </p:nvPr>
        </p:nvSpPr>
        <p:spPr>
          <a:xfrm>
            <a:off x="838200" y="6356350"/>
            <a:ext cx="2743200" cy="365125"/>
          </a:xfrm>
          <a:prstGeom prst="rect">
            <a:avLst/>
          </a:prstGeom>
        </p:spPr>
        <p:txBody>
          <a:bodyPr/>
          <a:lstStyle/>
          <a:p>
            <a:fld id="{B55BA229-91F6-4594-9E5A-AB195C7745B1}" type="datetime1">
              <a:rPr lang="en-GB" smtClean="0"/>
              <a:t>24/06/2025</a:t>
            </a:fld>
            <a:endParaRPr lang="en-GB"/>
          </a:p>
        </p:txBody>
      </p:sp>
      <p:sp>
        <p:nvSpPr>
          <p:cNvPr id="8" name="Footer Placeholder 7">
            <a:extLst>
              <a:ext uri="{FF2B5EF4-FFF2-40B4-BE49-F238E27FC236}">
                <a16:creationId xmlns:a16="http://schemas.microsoft.com/office/drawing/2014/main" id="{1CDD4A8E-E3F2-17FD-355B-FCE1520EF9F9}"/>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1BDC3BF8-E48E-F4A1-E1F4-F95609A89480}"/>
              </a:ext>
            </a:extLst>
          </p:cNvPr>
          <p:cNvSpPr>
            <a:spLocks noGrp="1"/>
          </p:cNvSpPr>
          <p:nvPr>
            <p:ph type="sldNum" sz="quarter" idx="12"/>
          </p:nvPr>
        </p:nvSpPr>
        <p:spPr/>
        <p:txBody>
          <a:bodyPr/>
          <a:lstStyle/>
          <a:p>
            <a:fld id="{5B967C75-364E-499C-A23B-9D8F4013AD05}" type="slidenum">
              <a:rPr lang="en-GB" smtClean="0"/>
              <a:t>‹#›</a:t>
            </a:fld>
            <a:endParaRPr lang="en-GB"/>
          </a:p>
        </p:txBody>
      </p:sp>
    </p:spTree>
    <p:extLst>
      <p:ext uri="{BB962C8B-B14F-4D97-AF65-F5344CB8AC3E}">
        <p14:creationId xmlns:p14="http://schemas.microsoft.com/office/powerpoint/2010/main" val="32516324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AA3A2-1FAF-9314-4BC8-A8A8CCFBCCD8}"/>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01E14670-C7B0-929A-9CD7-58B0EE0CF20D}"/>
              </a:ext>
            </a:extLst>
          </p:cNvPr>
          <p:cNvSpPr>
            <a:spLocks noGrp="1"/>
          </p:cNvSpPr>
          <p:nvPr>
            <p:ph type="sldNum" sz="quarter" idx="12"/>
          </p:nvPr>
        </p:nvSpPr>
        <p:spPr/>
        <p:txBody>
          <a:bodyPr/>
          <a:lstStyle/>
          <a:p>
            <a:fld id="{5B967C75-364E-499C-A23B-9D8F4013AD05}" type="slidenum">
              <a:rPr lang="en-GB" smtClean="0"/>
              <a:t>‹#›</a:t>
            </a:fld>
            <a:endParaRPr lang="en-GB"/>
          </a:p>
        </p:txBody>
      </p:sp>
      <p:cxnSp>
        <p:nvCxnSpPr>
          <p:cNvPr id="7" name="Straight Connector 6">
            <a:extLst>
              <a:ext uri="{FF2B5EF4-FFF2-40B4-BE49-F238E27FC236}">
                <a16:creationId xmlns:a16="http://schemas.microsoft.com/office/drawing/2014/main" id="{1E2AC681-1345-B9D6-E0E5-0FCD3DAD7C21}"/>
              </a:ext>
            </a:extLst>
          </p:cNvPr>
          <p:cNvCxnSpPr>
            <a:cxnSpLocks/>
          </p:cNvCxnSpPr>
          <p:nvPr userDrawn="1"/>
        </p:nvCxnSpPr>
        <p:spPr>
          <a:xfrm>
            <a:off x="367553" y="1002928"/>
            <a:ext cx="11456894" cy="0"/>
          </a:xfrm>
          <a:prstGeom prst="line">
            <a:avLst/>
          </a:prstGeom>
          <a:ln w="28575"/>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9105854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11AC3D-649A-0733-1B2F-05DE2E91B6F4}"/>
              </a:ext>
            </a:extLst>
          </p:cNvPr>
          <p:cNvSpPr>
            <a:spLocks noGrp="1"/>
          </p:cNvSpPr>
          <p:nvPr>
            <p:ph type="dt" sz="half" idx="10"/>
          </p:nvPr>
        </p:nvSpPr>
        <p:spPr>
          <a:xfrm>
            <a:off x="838200" y="6356350"/>
            <a:ext cx="2743200" cy="365125"/>
          </a:xfrm>
          <a:prstGeom prst="rect">
            <a:avLst/>
          </a:prstGeom>
        </p:spPr>
        <p:txBody>
          <a:bodyPr/>
          <a:lstStyle/>
          <a:p>
            <a:fld id="{F743283B-8882-4D04-980E-DD7F9C7C66D6}" type="datetime1">
              <a:rPr lang="en-GB" smtClean="0"/>
              <a:t>24/06/2025</a:t>
            </a:fld>
            <a:endParaRPr lang="en-GB"/>
          </a:p>
        </p:txBody>
      </p:sp>
      <p:sp>
        <p:nvSpPr>
          <p:cNvPr id="3" name="Footer Placeholder 2">
            <a:extLst>
              <a:ext uri="{FF2B5EF4-FFF2-40B4-BE49-F238E27FC236}">
                <a16:creationId xmlns:a16="http://schemas.microsoft.com/office/drawing/2014/main" id="{A8D696B3-4616-4094-140B-8D759A2DE916}"/>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BD5B93E8-8344-CAA0-21EE-6C839C31C6AC}"/>
              </a:ext>
            </a:extLst>
          </p:cNvPr>
          <p:cNvSpPr>
            <a:spLocks noGrp="1"/>
          </p:cNvSpPr>
          <p:nvPr>
            <p:ph type="sldNum" sz="quarter" idx="12"/>
          </p:nvPr>
        </p:nvSpPr>
        <p:spPr/>
        <p:txBody>
          <a:bodyPr/>
          <a:lstStyle/>
          <a:p>
            <a:fld id="{5B967C75-364E-499C-A23B-9D8F4013AD05}" type="slidenum">
              <a:rPr lang="en-GB" smtClean="0"/>
              <a:t>‹#›</a:t>
            </a:fld>
            <a:endParaRPr lang="en-GB"/>
          </a:p>
        </p:txBody>
      </p:sp>
    </p:spTree>
    <p:extLst>
      <p:ext uri="{BB962C8B-B14F-4D97-AF65-F5344CB8AC3E}">
        <p14:creationId xmlns:p14="http://schemas.microsoft.com/office/powerpoint/2010/main" val="28517384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96AAE-D83F-2291-77DF-7A98F4D320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585C22F-A77A-0692-0AA1-0424D0D252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B376492-4B91-4140-CD1A-F9D64C5E7A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EA996C-A643-0797-F3C6-C8632C1EC55A}"/>
              </a:ext>
            </a:extLst>
          </p:cNvPr>
          <p:cNvSpPr>
            <a:spLocks noGrp="1"/>
          </p:cNvSpPr>
          <p:nvPr>
            <p:ph type="dt" sz="half" idx="10"/>
          </p:nvPr>
        </p:nvSpPr>
        <p:spPr>
          <a:xfrm>
            <a:off x="838200" y="6356350"/>
            <a:ext cx="2743200" cy="365125"/>
          </a:xfrm>
          <a:prstGeom prst="rect">
            <a:avLst/>
          </a:prstGeom>
        </p:spPr>
        <p:txBody>
          <a:bodyPr/>
          <a:lstStyle/>
          <a:p>
            <a:fld id="{F9C5FF7F-AF56-4CDD-98FF-0A2EA176ED6E}" type="datetime1">
              <a:rPr lang="en-GB" smtClean="0"/>
              <a:t>24/06/2025</a:t>
            </a:fld>
            <a:endParaRPr lang="en-GB"/>
          </a:p>
        </p:txBody>
      </p:sp>
      <p:sp>
        <p:nvSpPr>
          <p:cNvPr id="6" name="Footer Placeholder 5">
            <a:extLst>
              <a:ext uri="{FF2B5EF4-FFF2-40B4-BE49-F238E27FC236}">
                <a16:creationId xmlns:a16="http://schemas.microsoft.com/office/drawing/2014/main" id="{8F25150B-B5DD-F78F-B34C-DEFD4EB59A32}"/>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503BC39F-DD11-16DB-08B3-058F735F6543}"/>
              </a:ext>
            </a:extLst>
          </p:cNvPr>
          <p:cNvSpPr>
            <a:spLocks noGrp="1"/>
          </p:cNvSpPr>
          <p:nvPr>
            <p:ph type="sldNum" sz="quarter" idx="12"/>
          </p:nvPr>
        </p:nvSpPr>
        <p:spPr/>
        <p:txBody>
          <a:bodyPr/>
          <a:lstStyle/>
          <a:p>
            <a:fld id="{5B967C75-364E-499C-A23B-9D8F4013AD05}" type="slidenum">
              <a:rPr lang="en-GB" smtClean="0"/>
              <a:t>‹#›</a:t>
            </a:fld>
            <a:endParaRPr lang="en-GB"/>
          </a:p>
        </p:txBody>
      </p:sp>
    </p:spTree>
    <p:extLst>
      <p:ext uri="{BB962C8B-B14F-4D97-AF65-F5344CB8AC3E}">
        <p14:creationId xmlns:p14="http://schemas.microsoft.com/office/powerpoint/2010/main" val="25998438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0BC3B-3E0A-B4DD-ACD5-FA6BC0E602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44A1314-DE49-9DDC-862B-F22F1D4663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E4EB104-F203-C3FC-E7F3-894D890177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19B080-978E-2FF3-690E-9B8918164536}"/>
              </a:ext>
            </a:extLst>
          </p:cNvPr>
          <p:cNvSpPr>
            <a:spLocks noGrp="1"/>
          </p:cNvSpPr>
          <p:nvPr>
            <p:ph type="dt" sz="half" idx="10"/>
          </p:nvPr>
        </p:nvSpPr>
        <p:spPr>
          <a:xfrm>
            <a:off x="838200" y="6356350"/>
            <a:ext cx="2743200" cy="365125"/>
          </a:xfrm>
          <a:prstGeom prst="rect">
            <a:avLst/>
          </a:prstGeom>
        </p:spPr>
        <p:txBody>
          <a:bodyPr/>
          <a:lstStyle/>
          <a:p>
            <a:fld id="{13CB3768-99C2-47D1-A6F6-BDE0E2E04E52}" type="datetime1">
              <a:rPr lang="en-GB" smtClean="0"/>
              <a:t>24/06/2025</a:t>
            </a:fld>
            <a:endParaRPr lang="en-GB"/>
          </a:p>
        </p:txBody>
      </p:sp>
      <p:sp>
        <p:nvSpPr>
          <p:cNvPr id="6" name="Footer Placeholder 5">
            <a:extLst>
              <a:ext uri="{FF2B5EF4-FFF2-40B4-BE49-F238E27FC236}">
                <a16:creationId xmlns:a16="http://schemas.microsoft.com/office/drawing/2014/main" id="{21D8C8FA-C876-6AFC-1BE3-0D2C6EF86F01}"/>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8BCE4AE6-19B3-923C-39C6-73BA00AAC426}"/>
              </a:ext>
            </a:extLst>
          </p:cNvPr>
          <p:cNvSpPr>
            <a:spLocks noGrp="1"/>
          </p:cNvSpPr>
          <p:nvPr>
            <p:ph type="sldNum" sz="quarter" idx="12"/>
          </p:nvPr>
        </p:nvSpPr>
        <p:spPr/>
        <p:txBody>
          <a:bodyPr/>
          <a:lstStyle/>
          <a:p>
            <a:fld id="{5B967C75-364E-499C-A23B-9D8F4013AD05}" type="slidenum">
              <a:rPr lang="en-GB" smtClean="0"/>
              <a:t>‹#›</a:t>
            </a:fld>
            <a:endParaRPr lang="en-GB"/>
          </a:p>
        </p:txBody>
      </p:sp>
    </p:spTree>
    <p:extLst>
      <p:ext uri="{BB962C8B-B14F-4D97-AF65-F5344CB8AC3E}">
        <p14:creationId xmlns:p14="http://schemas.microsoft.com/office/powerpoint/2010/main" val="5014554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A08B2-51B4-1B62-3E0E-0B668F7DB17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1E38EE5-58A8-8C1A-0CCF-FB736FB02A4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FBBB707-168D-BC00-E718-7FF7DE36BFD9}"/>
              </a:ext>
            </a:extLst>
          </p:cNvPr>
          <p:cNvSpPr>
            <a:spLocks noGrp="1"/>
          </p:cNvSpPr>
          <p:nvPr>
            <p:ph type="dt" sz="half" idx="10"/>
          </p:nvPr>
        </p:nvSpPr>
        <p:spPr>
          <a:xfrm>
            <a:off x="838200" y="6356350"/>
            <a:ext cx="2743200" cy="365125"/>
          </a:xfrm>
          <a:prstGeom prst="rect">
            <a:avLst/>
          </a:prstGeom>
        </p:spPr>
        <p:txBody>
          <a:bodyPr/>
          <a:lstStyle/>
          <a:p>
            <a:fld id="{6762786D-9C8D-4BB2-8E73-2CC67F46AA2F}" type="datetime1">
              <a:rPr lang="en-GB" smtClean="0"/>
              <a:t>24/06/2025</a:t>
            </a:fld>
            <a:endParaRPr lang="en-GB"/>
          </a:p>
        </p:txBody>
      </p:sp>
      <p:sp>
        <p:nvSpPr>
          <p:cNvPr id="5" name="Footer Placeholder 4">
            <a:extLst>
              <a:ext uri="{FF2B5EF4-FFF2-40B4-BE49-F238E27FC236}">
                <a16:creationId xmlns:a16="http://schemas.microsoft.com/office/drawing/2014/main" id="{AF7F99EC-7D42-DE8D-1D71-0B2A76E8462B}"/>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7791A368-A6A5-CDC1-410B-E4CF65F08A14}"/>
              </a:ext>
            </a:extLst>
          </p:cNvPr>
          <p:cNvSpPr>
            <a:spLocks noGrp="1"/>
          </p:cNvSpPr>
          <p:nvPr>
            <p:ph type="sldNum" sz="quarter" idx="12"/>
          </p:nvPr>
        </p:nvSpPr>
        <p:spPr/>
        <p:txBody>
          <a:bodyPr/>
          <a:lstStyle/>
          <a:p>
            <a:fld id="{5B967C75-364E-499C-A23B-9D8F4013AD05}" type="slidenum">
              <a:rPr lang="en-GB" smtClean="0"/>
              <a:t>‹#›</a:t>
            </a:fld>
            <a:endParaRPr lang="en-GB"/>
          </a:p>
        </p:txBody>
      </p:sp>
    </p:spTree>
    <p:extLst>
      <p:ext uri="{BB962C8B-B14F-4D97-AF65-F5344CB8AC3E}">
        <p14:creationId xmlns:p14="http://schemas.microsoft.com/office/powerpoint/2010/main" val="3447668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GB" sz="4400" b="0" strike="noStrike" spc="-1">
              <a:latin typeface="Arial"/>
            </a:endParaRPr>
          </a:p>
        </p:txBody>
      </p:sp>
      <p:sp>
        <p:nvSpPr>
          <p:cNvPr id="15"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6"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049356-BF26-81E5-DA65-261CE331006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5D1405D-1542-2634-80D4-36580CEBF78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7DBF799-7432-8E48-A6D9-2F6619B5D985}"/>
              </a:ext>
            </a:extLst>
          </p:cNvPr>
          <p:cNvSpPr>
            <a:spLocks noGrp="1"/>
          </p:cNvSpPr>
          <p:nvPr>
            <p:ph type="dt" sz="half" idx="10"/>
          </p:nvPr>
        </p:nvSpPr>
        <p:spPr>
          <a:xfrm>
            <a:off x="838200" y="6356350"/>
            <a:ext cx="2743200" cy="365125"/>
          </a:xfrm>
          <a:prstGeom prst="rect">
            <a:avLst/>
          </a:prstGeom>
        </p:spPr>
        <p:txBody>
          <a:bodyPr/>
          <a:lstStyle/>
          <a:p>
            <a:fld id="{4E6E8ACD-2CB8-4B40-8A57-7CA39CDA92C2}" type="datetime1">
              <a:rPr lang="en-GB" smtClean="0"/>
              <a:t>24/06/2025</a:t>
            </a:fld>
            <a:endParaRPr lang="en-GB"/>
          </a:p>
        </p:txBody>
      </p:sp>
      <p:sp>
        <p:nvSpPr>
          <p:cNvPr id="5" name="Footer Placeholder 4">
            <a:extLst>
              <a:ext uri="{FF2B5EF4-FFF2-40B4-BE49-F238E27FC236}">
                <a16:creationId xmlns:a16="http://schemas.microsoft.com/office/drawing/2014/main" id="{740A2AF5-297B-977F-671B-34E8B6560D48}"/>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845D1832-C1E8-E14A-AB28-2BE71F99337A}"/>
              </a:ext>
            </a:extLst>
          </p:cNvPr>
          <p:cNvSpPr>
            <a:spLocks noGrp="1"/>
          </p:cNvSpPr>
          <p:nvPr>
            <p:ph type="sldNum" sz="quarter" idx="12"/>
          </p:nvPr>
        </p:nvSpPr>
        <p:spPr/>
        <p:txBody>
          <a:bodyPr/>
          <a:lstStyle/>
          <a:p>
            <a:fld id="{5B967C75-364E-499C-A23B-9D8F4013AD05}" type="slidenum">
              <a:rPr lang="en-GB" smtClean="0"/>
              <a:t>‹#›</a:t>
            </a:fld>
            <a:endParaRPr lang="en-GB"/>
          </a:p>
        </p:txBody>
      </p:sp>
    </p:spTree>
    <p:extLst>
      <p:ext uri="{BB962C8B-B14F-4D97-AF65-F5344CB8AC3E}">
        <p14:creationId xmlns:p14="http://schemas.microsoft.com/office/powerpoint/2010/main" val="218730602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Solo titolo">
    <p:spTree>
      <p:nvGrpSpPr>
        <p:cNvPr id="1" name=""/>
        <p:cNvGrpSpPr/>
        <p:nvPr/>
      </p:nvGrpSpPr>
      <p:grpSpPr>
        <a:xfrm>
          <a:off x="0" y="0"/>
          <a:ext cx="0" cy="0"/>
          <a:chOff x="0" y="0"/>
          <a:chExt cx="0" cy="0"/>
        </a:xfrm>
      </p:grpSpPr>
      <p:sp>
        <p:nvSpPr>
          <p:cNvPr id="3" name="Segnaposto data 2"/>
          <p:cNvSpPr>
            <a:spLocks noGrp="1"/>
          </p:cNvSpPr>
          <p:nvPr>
            <p:ph type="dt" sz="half" idx="10"/>
          </p:nvPr>
        </p:nvSpPr>
        <p:spPr>
          <a:xfrm>
            <a:off x="838200" y="6356350"/>
            <a:ext cx="2743200" cy="365125"/>
          </a:xfrm>
          <a:prstGeom prst="rect">
            <a:avLst/>
          </a:prstGeom>
        </p:spPr>
        <p:txBody>
          <a:bodyPr/>
          <a:lstStyle/>
          <a:p>
            <a:fld id="{E4385EE9-0771-498C-8A62-E750B9B570E0}" type="datetime1">
              <a:rPr lang="en-GB" smtClean="0"/>
              <a:t>24/06/2025</a:t>
            </a:fld>
            <a:endParaRPr lang="en-US"/>
          </a:p>
        </p:txBody>
      </p:sp>
      <p:sp>
        <p:nvSpPr>
          <p:cNvPr id="4" name="Segnaposto piè di pagina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egnaposto numero diapositiva 4"/>
          <p:cNvSpPr>
            <a:spLocks noGrp="1"/>
          </p:cNvSpPr>
          <p:nvPr>
            <p:ph type="sldNum" sz="quarter" idx="12"/>
          </p:nvPr>
        </p:nvSpPr>
        <p:spPr/>
        <p:txBody>
          <a:bodyPr/>
          <a:lstStyle/>
          <a:p>
            <a:fld id="{6D22F896-40B5-4ADD-8801-0D06FADFA095}" type="slidenum">
              <a:rPr lang="en-US" smtClean="0"/>
              <a:t>‹#›</a:t>
            </a:fld>
            <a:endParaRPr lang="en-US"/>
          </a:p>
        </p:txBody>
      </p:sp>
      <p:sp>
        <p:nvSpPr>
          <p:cNvPr id="7" name="Segnaposto titolo 1">
            <a:extLst>
              <a:ext uri="{FF2B5EF4-FFF2-40B4-BE49-F238E27FC236}">
                <a16:creationId xmlns:a16="http://schemas.microsoft.com/office/drawing/2014/main" id="{75997B72-32CB-8224-DE67-660825158AD2}"/>
              </a:ext>
            </a:extLst>
          </p:cNvPr>
          <p:cNvSpPr>
            <a:spLocks noGrp="1"/>
          </p:cNvSpPr>
          <p:nvPr>
            <p:ph type="title"/>
          </p:nvPr>
        </p:nvSpPr>
        <p:spPr>
          <a:xfrm>
            <a:off x="838200" y="133788"/>
            <a:ext cx="10990633" cy="626301"/>
          </a:xfrm>
          <a:prstGeom prst="rect">
            <a:avLst/>
          </a:prstGeom>
        </p:spPr>
        <p:txBody>
          <a:bodyPr vert="horz" lIns="91440" tIns="45720" rIns="91440" bIns="45720" rtlCol="0" anchor="ctr">
            <a:noAutofit/>
          </a:bodyPr>
          <a:lstStyle/>
          <a:p>
            <a:r>
              <a:rPr lang="it-IT"/>
              <a:t>Fare clic per modificare lo stile del titolo</a:t>
            </a:r>
          </a:p>
        </p:txBody>
      </p:sp>
    </p:spTree>
    <p:extLst>
      <p:ext uri="{BB962C8B-B14F-4D97-AF65-F5344CB8AC3E}">
        <p14:creationId xmlns:p14="http://schemas.microsoft.com/office/powerpoint/2010/main" val="580693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GB" sz="4400" b="0" strike="noStrike" spc="-1">
              <a:latin typeface="Arial"/>
            </a:endParaRPr>
          </a:p>
        </p:txBody>
      </p:sp>
      <p:sp>
        <p:nvSpPr>
          <p:cNvPr id="19"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20"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09480" y="273600"/>
            <a:ext cx="10972440" cy="1144800"/>
          </a:xfrm>
          <a:prstGeom prst="rect">
            <a:avLst/>
          </a:prstGeom>
        </p:spPr>
        <p:txBody>
          <a:bodyPr lIns="0" tIns="0" rIns="0" bIns="0" anchor="ctr">
            <a:noAutofit/>
          </a:bodyPr>
          <a:lstStyle/>
          <a:p>
            <a:pPr algn="ctr"/>
            <a:endParaRPr lang="en-GB" sz="4400" b="0" strike="noStrike" spc="-1">
              <a:latin typeface="Arial"/>
            </a:endParaRPr>
          </a:p>
        </p:txBody>
      </p:sp>
      <p:sp>
        <p:nvSpPr>
          <p:cNvPr id="23"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4"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5"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image" Target="../media/image3.jpeg"/><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theme" Target="../theme/theme4.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5.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33A0"/>
        </a:solidFill>
        <a:effectLst/>
      </p:bgPr>
    </p:bg>
    <p:spTree>
      <p:nvGrpSpPr>
        <p:cNvPr id="1" name=""/>
        <p:cNvGrpSpPr/>
        <p:nvPr/>
      </p:nvGrpSpPr>
      <p:grpSpPr>
        <a:xfrm>
          <a:off x="0" y="0"/>
          <a:ext cx="0" cy="0"/>
          <a:chOff x="0" y="0"/>
          <a:chExt cx="0" cy="0"/>
        </a:xfrm>
      </p:grpSpPr>
      <p:sp>
        <p:nvSpPr>
          <p:cNvPr id="5" name="Line 1"/>
          <p:cNvSpPr/>
          <p:nvPr/>
        </p:nvSpPr>
        <p:spPr>
          <a:xfrm>
            <a:off x="407880" y="6266520"/>
            <a:ext cx="11376000" cy="0"/>
          </a:xfrm>
          <a:prstGeom prst="line">
            <a:avLst/>
          </a:prstGeom>
          <a:ln>
            <a:solidFill>
              <a:srgbClr val="00319C"/>
            </a:solidFill>
          </a:ln>
        </p:spPr>
        <p:style>
          <a:lnRef idx="1">
            <a:schemeClr val="accent1"/>
          </a:lnRef>
          <a:fillRef idx="0">
            <a:schemeClr val="accent1"/>
          </a:fillRef>
          <a:effectRef idx="0">
            <a:schemeClr val="accent1"/>
          </a:effectRef>
          <a:fontRef idx="minor"/>
        </p:style>
      </p:sp>
      <p:pic>
        <p:nvPicPr>
          <p:cNvPr id="6" name="Picture 4" descr="A blue and white background&#10;&#10;Description automatically generated with medium confidence"/>
          <p:cNvPicPr/>
          <p:nvPr/>
        </p:nvPicPr>
        <p:blipFill>
          <a:blip r:embed="rId14"/>
          <a:stretch/>
        </p:blipFill>
        <p:spPr>
          <a:xfrm>
            <a:off x="8030520" y="0"/>
            <a:ext cx="4160880" cy="1096560"/>
          </a:xfrm>
          <a:prstGeom prst="rect">
            <a:avLst/>
          </a:prstGeom>
          <a:ln>
            <a:noFill/>
          </a:ln>
        </p:spPr>
      </p:pic>
      <p:pic>
        <p:nvPicPr>
          <p:cNvPr id="2" name="Picture 6" descr="A close-up of a logo&#10;&#10;Description automatically generated"/>
          <p:cNvPicPr/>
          <p:nvPr/>
        </p:nvPicPr>
        <p:blipFill>
          <a:blip r:embed="rId15">
            <a:extLst>
              <a:ext uri="{BEBA8EAE-BF5A-486C-A8C5-ECC9F3942E4B}">
                <a14:imgProps xmlns:a14="http://schemas.microsoft.com/office/drawing/2010/main">
                  <a14:imgLayer r:embed="rId16">
                    <a14:imgEffect>
                      <a14:saturation sat="95000"/>
                    </a14:imgEffect>
                  </a14:imgLayer>
                </a14:imgProps>
              </a:ext>
            </a:extLst>
          </a:blip>
          <a:stretch/>
        </p:blipFill>
        <p:spPr>
          <a:xfrm>
            <a:off x="0" y="0"/>
            <a:ext cx="12191400" cy="6857280"/>
          </a:xfrm>
          <a:prstGeom prst="rect">
            <a:avLst/>
          </a:prstGeom>
          <a:ln>
            <a:noFill/>
          </a:ln>
        </p:spPr>
      </p:pic>
      <p:sp>
        <p:nvSpPr>
          <p:cNvPr id="3" name="PlaceHolder 2"/>
          <p:cNvSpPr>
            <a:spLocks noGrp="1"/>
          </p:cNvSpPr>
          <p:nvPr>
            <p:ph type="title"/>
          </p:nvPr>
        </p:nvSpPr>
        <p:spPr>
          <a:xfrm>
            <a:off x="609480" y="273600"/>
            <a:ext cx="10972440" cy="1144800"/>
          </a:xfrm>
          <a:prstGeom prst="rect">
            <a:avLst/>
          </a:prstGeom>
        </p:spPr>
        <p:txBody>
          <a:bodyPr lIns="0" tIns="0" rIns="0" bIns="0" anchor="ctr">
            <a:noAutofit/>
          </a:bodyPr>
          <a:lstStyle/>
          <a:p>
            <a:pPr algn="ctr"/>
            <a:r>
              <a:rPr lang="en-GB" sz="4400" b="0" strike="noStrike" spc="-1">
                <a:latin typeface="Arial"/>
              </a:rPr>
              <a:t>Click to edit the title text format</a:t>
            </a:r>
          </a:p>
        </p:txBody>
      </p:sp>
      <p:sp>
        <p:nvSpPr>
          <p:cNvPr id="4" name="PlaceHolder 3"/>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FFFFFF"/>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FFFFFF"/>
              </a:buClr>
              <a:buSzPct val="75000"/>
              <a:buFont typeface="Symbol" charset="2"/>
              <a:buChar char=""/>
            </a:pPr>
            <a:r>
              <a:rPr lang="en-GB" sz="2800" b="0" strike="noStrike" spc="-1">
                <a:latin typeface="Arial"/>
              </a:rPr>
              <a:t>Second Outline Level</a:t>
            </a:r>
          </a:p>
          <a:p>
            <a:pPr marL="1296000" lvl="2" indent="-288000">
              <a:spcBef>
                <a:spcPts val="850"/>
              </a:spcBef>
              <a:buClr>
                <a:srgbClr val="FFFFFF"/>
              </a:buClr>
              <a:buSzPct val="45000"/>
              <a:buFont typeface="Wingdings" charset="2"/>
              <a:buChar char=""/>
            </a:pPr>
            <a:r>
              <a:rPr lang="en-GB" sz="2400" b="0" strike="noStrike" spc="-1">
                <a:latin typeface="Arial"/>
              </a:rPr>
              <a:t>Third Outline Level</a:t>
            </a:r>
          </a:p>
          <a:p>
            <a:pPr marL="1728000" lvl="3" indent="-216000">
              <a:spcBef>
                <a:spcPts val="567"/>
              </a:spcBef>
              <a:buClr>
                <a:srgbClr val="FFFFFF"/>
              </a:buClr>
              <a:buSzPct val="75000"/>
              <a:buFont typeface="Symbol" charset="2"/>
              <a:buChar char=""/>
            </a:pPr>
            <a:r>
              <a:rPr lang="en-GB" sz="2000" b="0" strike="noStrike" spc="-1">
                <a:latin typeface="Arial"/>
              </a:rPr>
              <a:t>Fourth Outline Level</a:t>
            </a:r>
          </a:p>
          <a:p>
            <a:pPr marL="2160000" lvl="4" indent="-216000">
              <a:spcBef>
                <a:spcPts val="283"/>
              </a:spcBef>
              <a:buClr>
                <a:srgbClr val="FFFFFF"/>
              </a:buClr>
              <a:buSzPct val="45000"/>
              <a:buFont typeface="Wingdings" charset="2"/>
              <a:buChar char=""/>
            </a:pPr>
            <a:r>
              <a:rPr lang="en-GB" sz="2000" b="0" strike="noStrike" spc="-1">
                <a:latin typeface="Arial"/>
              </a:rPr>
              <a:t>Fifth Outline Level</a:t>
            </a:r>
          </a:p>
          <a:p>
            <a:pPr marL="2592000" lvl="5" indent="-216000">
              <a:spcBef>
                <a:spcPts val="283"/>
              </a:spcBef>
              <a:buClr>
                <a:srgbClr val="FFFFFF"/>
              </a:buClr>
              <a:buSzPct val="45000"/>
              <a:buFont typeface="Wingdings" charset="2"/>
              <a:buChar char=""/>
            </a:pPr>
            <a:r>
              <a:rPr lang="en-GB" sz="2000" b="0" strike="noStrike" spc="-1">
                <a:latin typeface="Arial"/>
              </a:rPr>
              <a:t>Sixth Outline Level</a:t>
            </a:r>
          </a:p>
          <a:p>
            <a:pPr marL="3024000" lvl="6" indent="-216000">
              <a:spcBef>
                <a:spcPts val="283"/>
              </a:spcBef>
              <a:buClr>
                <a:srgbClr val="FFFFFF"/>
              </a:buClr>
              <a:buSzPct val="45000"/>
              <a:buFont typeface="Wingdings" charset="2"/>
              <a:buChar char=""/>
            </a:pPr>
            <a:r>
              <a:rPr lang="en-GB"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 name="Line 1"/>
          <p:cNvSpPr/>
          <p:nvPr/>
        </p:nvSpPr>
        <p:spPr>
          <a:xfrm>
            <a:off x="407880" y="6266520"/>
            <a:ext cx="11376000" cy="0"/>
          </a:xfrm>
          <a:prstGeom prst="line">
            <a:avLst/>
          </a:prstGeom>
          <a:ln>
            <a:solidFill>
              <a:srgbClr val="00319C"/>
            </a:solidFill>
          </a:ln>
        </p:spPr>
        <p:style>
          <a:lnRef idx="1">
            <a:schemeClr val="accent1"/>
          </a:lnRef>
          <a:fillRef idx="0">
            <a:schemeClr val="accent1"/>
          </a:fillRef>
          <a:effectRef idx="0">
            <a:schemeClr val="accent1"/>
          </a:effectRef>
          <a:fontRef idx="minor"/>
        </p:style>
      </p:sp>
      <p:pic>
        <p:nvPicPr>
          <p:cNvPr id="42" name="Picture 4" descr="A blue and white background&#10;&#10;Description automatically generated with medium confidence"/>
          <p:cNvPicPr/>
          <p:nvPr/>
        </p:nvPicPr>
        <p:blipFill>
          <a:blip r:embed="rId14"/>
          <a:stretch/>
        </p:blipFill>
        <p:spPr>
          <a:xfrm>
            <a:off x="8030520" y="0"/>
            <a:ext cx="4160880" cy="1096560"/>
          </a:xfrm>
          <a:prstGeom prst="rect">
            <a:avLst/>
          </a:prstGeom>
          <a:ln>
            <a:noFill/>
          </a:ln>
        </p:spPr>
      </p:pic>
      <p:sp>
        <p:nvSpPr>
          <p:cNvPr id="43" name="PlaceHolder 2"/>
          <p:cNvSpPr>
            <a:spLocks noGrp="1"/>
          </p:cNvSpPr>
          <p:nvPr>
            <p:ph type="title"/>
          </p:nvPr>
        </p:nvSpPr>
        <p:spPr>
          <a:xfrm>
            <a:off x="609480" y="273600"/>
            <a:ext cx="10972440" cy="1144800"/>
          </a:xfrm>
          <a:prstGeom prst="rect">
            <a:avLst/>
          </a:prstGeom>
        </p:spPr>
        <p:txBody>
          <a:bodyPr lIns="0" tIns="0" rIns="0" bIns="0" anchor="ctr">
            <a:noAutofit/>
          </a:bodyPr>
          <a:lstStyle/>
          <a:p>
            <a:pPr algn="ctr"/>
            <a:r>
              <a:rPr lang="en-GB" sz="4400" b="0" strike="noStrike" spc="-1">
                <a:latin typeface="Arial"/>
              </a:rPr>
              <a:t>Click to edit the title text format</a:t>
            </a:r>
          </a:p>
        </p:txBody>
      </p:sp>
      <p:sp>
        <p:nvSpPr>
          <p:cNvPr id="44" name="PlaceHolder 3"/>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 name="Line 1"/>
          <p:cNvSpPr/>
          <p:nvPr/>
        </p:nvSpPr>
        <p:spPr>
          <a:xfrm>
            <a:off x="407880" y="6266520"/>
            <a:ext cx="11376000" cy="0"/>
          </a:xfrm>
          <a:prstGeom prst="line">
            <a:avLst/>
          </a:prstGeom>
          <a:ln>
            <a:solidFill>
              <a:srgbClr val="00319C"/>
            </a:solidFill>
          </a:ln>
        </p:spPr>
        <p:style>
          <a:lnRef idx="1">
            <a:schemeClr val="accent1"/>
          </a:lnRef>
          <a:fillRef idx="0">
            <a:schemeClr val="accent1"/>
          </a:fillRef>
          <a:effectRef idx="0">
            <a:schemeClr val="accent1"/>
          </a:effectRef>
          <a:fontRef idx="minor"/>
        </p:style>
      </p:sp>
      <p:pic>
        <p:nvPicPr>
          <p:cNvPr id="82" name="Picture 4" descr="A blue and white background&#10;&#10;Description automatically generated with medium confidence"/>
          <p:cNvPicPr/>
          <p:nvPr/>
        </p:nvPicPr>
        <p:blipFill>
          <a:blip r:embed="rId14"/>
          <a:stretch/>
        </p:blipFill>
        <p:spPr>
          <a:xfrm>
            <a:off x="8030520" y="0"/>
            <a:ext cx="4160880" cy="1096560"/>
          </a:xfrm>
          <a:prstGeom prst="rect">
            <a:avLst/>
          </a:prstGeom>
          <a:ln>
            <a:noFill/>
          </a:ln>
        </p:spPr>
      </p:pic>
      <p:sp>
        <p:nvSpPr>
          <p:cNvPr id="83" name="PlaceHolder 2"/>
          <p:cNvSpPr>
            <a:spLocks noGrp="1"/>
          </p:cNvSpPr>
          <p:nvPr>
            <p:ph type="title"/>
          </p:nvPr>
        </p:nvSpPr>
        <p:spPr>
          <a:xfrm>
            <a:off x="609480" y="273600"/>
            <a:ext cx="10972440" cy="1144800"/>
          </a:xfrm>
          <a:prstGeom prst="rect">
            <a:avLst/>
          </a:prstGeom>
        </p:spPr>
        <p:txBody>
          <a:bodyPr lIns="0" tIns="0" rIns="0" bIns="0" anchor="ctr">
            <a:noAutofit/>
          </a:bodyPr>
          <a:lstStyle/>
          <a:p>
            <a:pPr algn="ctr"/>
            <a:r>
              <a:rPr lang="en-GB" sz="4400" b="0" strike="noStrike" spc="-1">
                <a:latin typeface="Arial"/>
              </a:rPr>
              <a:t>Click to edit the title text format</a:t>
            </a:r>
          </a:p>
        </p:txBody>
      </p:sp>
      <p:sp>
        <p:nvSpPr>
          <p:cNvPr id="84" name="PlaceHolder 3"/>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7988" y="373593"/>
            <a:ext cx="11376025" cy="1065742"/>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07989" y="1592263"/>
            <a:ext cx="11376024" cy="4608512"/>
          </a:xfrm>
          <a:prstGeom prst="rect">
            <a:avLst/>
          </a:prstGeom>
        </p:spPr>
        <p:txBody>
          <a:bodyPr vert="horz" lIns="0" tIns="0" rIns="0" bIns="0" rtlCol="0">
            <a:noAutofit/>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p:txBody>
      </p:sp>
      <p:sp>
        <p:nvSpPr>
          <p:cNvPr id="4" name="Date Placeholder 3"/>
          <p:cNvSpPr>
            <a:spLocks noGrp="1"/>
          </p:cNvSpPr>
          <p:nvPr>
            <p:ph type="dt" sz="half" idx="2"/>
          </p:nvPr>
        </p:nvSpPr>
        <p:spPr>
          <a:xfrm>
            <a:off x="3485228" y="6378349"/>
            <a:ext cx="631160" cy="365125"/>
          </a:xfrm>
          <a:prstGeom prst="rect">
            <a:avLst/>
          </a:prstGeom>
        </p:spPr>
        <p:txBody>
          <a:bodyPr vert="horz" lIns="0" tIns="0" rIns="0" bIns="0" rtlCol="0" anchor="ctr"/>
          <a:lstStyle>
            <a:lvl1pPr algn="r">
              <a:defRPr sz="1000">
                <a:solidFill>
                  <a:schemeClr val="tx1"/>
                </a:solidFill>
              </a:defRPr>
            </a:lvl1pPr>
          </a:lstStyle>
          <a:p>
            <a:r>
              <a:rPr lang="en-US"/>
              <a:t>10/04/2025</a:t>
            </a:r>
            <a:endParaRPr lang="en-US" dirty="0"/>
          </a:p>
        </p:txBody>
      </p:sp>
      <p:sp>
        <p:nvSpPr>
          <p:cNvPr id="6" name="Slide Number Placeholder 5"/>
          <p:cNvSpPr>
            <a:spLocks noGrp="1"/>
          </p:cNvSpPr>
          <p:nvPr>
            <p:ph type="sldNum" sz="quarter" idx="4"/>
          </p:nvPr>
        </p:nvSpPr>
        <p:spPr>
          <a:xfrm>
            <a:off x="11107546" y="6383848"/>
            <a:ext cx="681254" cy="365125"/>
          </a:xfrm>
          <a:prstGeom prst="rect">
            <a:avLst/>
          </a:prstGeom>
        </p:spPr>
        <p:txBody>
          <a:bodyPr vert="horz" lIns="0" tIns="0" rIns="0" bIns="0" rtlCol="0" anchor="ctr"/>
          <a:lstStyle>
            <a:lvl1pPr algn="r">
              <a:defRPr sz="1000">
                <a:solidFill>
                  <a:schemeClr val="tx1"/>
                </a:solidFill>
              </a:defRPr>
            </a:lvl1pPr>
          </a:lstStyle>
          <a:p>
            <a:fld id="{36B5EA5A-BC32-A742-B11B-8E7414D5B535}" type="slidenum">
              <a:rPr lang="en-US" smtClean="0"/>
              <a:pPr/>
              <a:t>‹#›</a:t>
            </a:fld>
            <a:endParaRPr lang="en-US" dirty="0"/>
          </a:p>
        </p:txBody>
      </p:sp>
      <p:sp>
        <p:nvSpPr>
          <p:cNvPr id="7" name="Footer Placeholder 6">
            <a:extLst>
              <a:ext uri="{FF2B5EF4-FFF2-40B4-BE49-F238E27FC236}">
                <a16:creationId xmlns:a16="http://schemas.microsoft.com/office/drawing/2014/main" id="{7AB22024-69B4-1F4F-8860-CB954517F654}"/>
              </a:ext>
            </a:extLst>
          </p:cNvPr>
          <p:cNvSpPr>
            <a:spLocks noGrp="1"/>
          </p:cNvSpPr>
          <p:nvPr>
            <p:ph type="ftr" sz="quarter" idx="3"/>
          </p:nvPr>
        </p:nvSpPr>
        <p:spPr>
          <a:xfrm>
            <a:off x="4259262" y="6383848"/>
            <a:ext cx="6572221" cy="365125"/>
          </a:xfrm>
          <a:prstGeom prst="rect">
            <a:avLst/>
          </a:prstGeom>
        </p:spPr>
        <p:txBody>
          <a:bodyPr vert="horz" lIns="91440" tIns="45720" rIns="91440" bIns="45720" rtlCol="0" anchor="ctr"/>
          <a:lstStyle>
            <a:lvl1pPr algn="ctr">
              <a:defRPr sz="1200">
                <a:solidFill>
                  <a:schemeClr val="tx1"/>
                </a:solidFill>
              </a:defRPr>
            </a:lvl1pPr>
          </a:lstStyle>
          <a:p>
            <a:r>
              <a:rPr lang="en-GB"/>
              <a:t>Physics Preparatory Group - Accelerator Science and Technology WG</a:t>
            </a:r>
            <a:endParaRPr lang="en-US" dirty="0"/>
          </a:p>
        </p:txBody>
      </p:sp>
      <p:cxnSp>
        <p:nvCxnSpPr>
          <p:cNvPr id="14" name="Straight Connector 13">
            <a:extLst>
              <a:ext uri="{FF2B5EF4-FFF2-40B4-BE49-F238E27FC236}">
                <a16:creationId xmlns:a16="http://schemas.microsoft.com/office/drawing/2014/main" id="{BD9C6532-AEDE-354E-83AD-7F67D706DF38}"/>
              </a:ext>
            </a:extLst>
          </p:cNvPr>
          <p:cNvCxnSpPr/>
          <p:nvPr userDrawn="1"/>
        </p:nvCxnSpPr>
        <p:spPr>
          <a:xfrm>
            <a:off x="407987" y="6266608"/>
            <a:ext cx="11376025" cy="0"/>
          </a:xfrm>
          <a:prstGeom prst="line">
            <a:avLst/>
          </a:prstGeom>
          <a:ln w="9525"/>
        </p:spPr>
        <p:style>
          <a:lnRef idx="1">
            <a:schemeClr val="accent1"/>
          </a:lnRef>
          <a:fillRef idx="0">
            <a:schemeClr val="accent1"/>
          </a:fillRef>
          <a:effectRef idx="0">
            <a:schemeClr val="accent1"/>
          </a:effectRef>
          <a:fontRef idx="minor">
            <a:schemeClr val="tx1"/>
          </a:fontRef>
        </p:style>
      </p:cxnSp>
      <p:pic>
        <p:nvPicPr>
          <p:cNvPr id="5" name="Picture 4" descr="A blue and white background&#10;&#10;Description automatically generated with medium confidence">
            <a:extLst>
              <a:ext uri="{FF2B5EF4-FFF2-40B4-BE49-F238E27FC236}">
                <a16:creationId xmlns:a16="http://schemas.microsoft.com/office/drawing/2014/main" id="{51F40CAC-43FC-FC60-78A1-E63CDD59F11A}"/>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8030464" y="0"/>
            <a:ext cx="4161536" cy="1097280"/>
          </a:xfrm>
          <a:prstGeom prst="rect">
            <a:avLst/>
          </a:prstGeom>
        </p:spPr>
      </p:pic>
    </p:spTree>
    <p:extLst>
      <p:ext uri="{BB962C8B-B14F-4D97-AF65-F5344CB8AC3E}">
        <p14:creationId xmlns:p14="http://schemas.microsoft.com/office/powerpoint/2010/main" val="420605743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Lst>
  <p:hf hdr="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800"/>
        </a:spcBef>
        <a:spcAft>
          <a:spcPts val="400"/>
        </a:spcAft>
        <a:buFont typeface="Arial"/>
        <a:buNone/>
        <a:tabLst/>
        <a:defRPr sz="2100" b="1" kern="1200">
          <a:solidFill>
            <a:schemeClr val="tx2">
              <a:lumMod val="50000"/>
            </a:schemeClr>
          </a:solidFill>
          <a:latin typeface="+mn-lt"/>
          <a:ea typeface="+mn-ea"/>
          <a:cs typeface="+mn-cs"/>
        </a:defRPr>
      </a:lvl1pPr>
      <a:lvl2pPr marL="323850" indent="-324000" algn="l" defTabSz="914400" rtl="0" eaLnBrk="1" latinLnBrk="0" hangingPunct="1">
        <a:lnSpc>
          <a:spcPct val="100000"/>
        </a:lnSpc>
        <a:spcBef>
          <a:spcPts val="500"/>
        </a:spcBef>
        <a:spcAft>
          <a:spcPts val="300"/>
        </a:spcAft>
        <a:buFont typeface="Arial" charset="0"/>
        <a:buChar char="•"/>
        <a:tabLst/>
        <a:defRPr sz="1800" kern="1200">
          <a:solidFill>
            <a:schemeClr val="tx2">
              <a:lumMod val="50000"/>
            </a:schemeClr>
          </a:solidFill>
          <a:latin typeface="+mn-lt"/>
          <a:ea typeface="+mn-ea"/>
          <a:cs typeface="+mn-cs"/>
        </a:defRPr>
      </a:lvl2pPr>
      <a:lvl3pPr marL="648000" indent="-324000" algn="l" defTabSz="914400" rtl="0" eaLnBrk="1" latinLnBrk="0" hangingPunct="1">
        <a:lnSpc>
          <a:spcPct val="100000"/>
        </a:lnSpc>
        <a:spcBef>
          <a:spcPts val="500"/>
        </a:spcBef>
        <a:spcAft>
          <a:spcPts val="300"/>
        </a:spcAft>
        <a:buFont typeface="Arial" panose="020B0604020202020204" pitchFamily="34" charset="0"/>
        <a:buChar char="•"/>
        <a:tabLst/>
        <a:defRPr sz="1700" kern="1200">
          <a:solidFill>
            <a:schemeClr val="tx2">
              <a:lumMod val="50000"/>
            </a:schemeClr>
          </a:solidFill>
          <a:latin typeface="+mn-lt"/>
          <a:ea typeface="+mn-ea"/>
          <a:cs typeface="+mn-cs"/>
        </a:defRPr>
      </a:lvl3pPr>
      <a:lvl4pPr marL="972000" indent="-324000" algn="l" defTabSz="914400" rtl="0" eaLnBrk="1" latinLnBrk="0" hangingPunct="1">
        <a:lnSpc>
          <a:spcPct val="100000"/>
        </a:lnSpc>
        <a:spcBef>
          <a:spcPts val="500"/>
        </a:spcBef>
        <a:spcAft>
          <a:spcPts val="300"/>
        </a:spcAft>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p15:clr>
            <a:srgbClr val="F26B43"/>
          </p15:clr>
        </p15:guide>
        <p15:guide id="2" pos="3840">
          <p15:clr>
            <a:srgbClr val="F26B43"/>
          </p15:clr>
        </p15:guide>
        <p15:guide id="3" pos="7423">
          <p15:clr>
            <a:srgbClr val="F26B43"/>
          </p15:clr>
        </p15:guide>
        <p15:guide id="4" pos="257">
          <p15:clr>
            <a:srgbClr val="F26B43"/>
          </p15:clr>
        </p15:guide>
        <p15:guide id="6" pos="3795">
          <p15:clr>
            <a:srgbClr val="F26B43"/>
          </p15:clr>
        </p15:guide>
        <p15:guide id="7" pos="3885">
          <p15:clr>
            <a:srgbClr val="F26B43"/>
          </p15:clr>
        </p15:guide>
        <p15:guide id="8" pos="5087">
          <p15:clr>
            <a:srgbClr val="F26B43"/>
          </p15:clr>
        </p15:guide>
        <p15:guide id="9" pos="4997">
          <p15:clr>
            <a:srgbClr val="F26B43"/>
          </p15:clr>
        </p15:guide>
        <p15:guide id="10" pos="2683">
          <p15:clr>
            <a:srgbClr val="F26B43"/>
          </p15:clr>
        </p15:guide>
        <p15:guide id="11" pos="2593">
          <p15:clr>
            <a:srgbClr val="F26B43"/>
          </p15:clr>
        </p15:guide>
        <p15:guide id="12" orient="horz" pos="3906">
          <p15:clr>
            <a:srgbClr val="F26B43"/>
          </p15:clr>
        </p15:guide>
        <p15:guide id="13" orient="horz" pos="2409">
          <p15:clr>
            <a:srgbClr val="F26B43"/>
          </p15:clr>
        </p15:guide>
        <p15:guide id="14" orient="horz" pos="913">
          <p15:clr>
            <a:srgbClr val="F26B43"/>
          </p15:clr>
        </p15:guide>
        <p15:guide id="15" orient="horz" pos="1003">
          <p15:clr>
            <a:srgbClr val="F26B43"/>
          </p15:clr>
        </p15:guide>
        <p15:guide id="16" orient="horz" pos="2500">
          <p15:clr>
            <a:srgbClr val="F26B43"/>
          </p15:clr>
        </p15:guide>
        <p15:guide id="17" pos="6312">
          <p15:clr>
            <a:srgbClr val="F26B43"/>
          </p15:clr>
        </p15:guide>
        <p15:guide id="18" pos="622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0E7AB9-B610-E982-E089-372E6AD57162}"/>
              </a:ext>
            </a:extLst>
          </p:cNvPr>
          <p:cNvSpPr>
            <a:spLocks noGrp="1"/>
          </p:cNvSpPr>
          <p:nvPr>
            <p:ph type="title"/>
          </p:nvPr>
        </p:nvSpPr>
        <p:spPr>
          <a:xfrm>
            <a:off x="838200" y="365126"/>
            <a:ext cx="10515600" cy="635000"/>
          </a:xfrm>
          <a:prstGeom prst="rect">
            <a:avLst/>
          </a:prstGeom>
        </p:spPr>
        <p:txBody>
          <a:bodyPr vert="horz" lIns="91440" tIns="45720" rIns="91440" bIns="45720" rtlCol="0" anchor="ctr">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73FDD58-857A-5DFA-F5EA-34993A23E8F6}"/>
              </a:ext>
            </a:extLst>
          </p:cNvPr>
          <p:cNvSpPr>
            <a:spLocks noGrp="1"/>
          </p:cNvSpPr>
          <p:nvPr>
            <p:ph type="body" idx="1"/>
          </p:nvPr>
        </p:nvSpPr>
        <p:spPr>
          <a:xfrm>
            <a:off x="838200" y="1114425"/>
            <a:ext cx="10515600" cy="50625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2C7BB52-E493-C714-5BBF-87674B6BE9E5}"/>
              </a:ext>
            </a:extLst>
          </p:cNvPr>
          <p:cNvSpPr>
            <a:spLocks noGrp="1"/>
          </p:cNvSpPr>
          <p:nvPr>
            <p:ph type="sldNum" sz="quarter" idx="4"/>
          </p:nvPr>
        </p:nvSpPr>
        <p:spPr>
          <a:xfrm>
            <a:off x="0" y="6492875"/>
            <a:ext cx="2743200" cy="365125"/>
          </a:xfrm>
          <a:prstGeom prst="rect">
            <a:avLst/>
          </a:prstGeom>
        </p:spPr>
        <p:txBody>
          <a:bodyPr vert="horz" lIns="91440" tIns="45720" rIns="91440" bIns="45720" rtlCol="0" anchor="ctr"/>
          <a:lstStyle>
            <a:lvl1pPr algn="l">
              <a:defRPr sz="1200" b="1">
                <a:solidFill>
                  <a:srgbClr val="C00000"/>
                </a:solidFill>
              </a:defRPr>
            </a:lvl1pPr>
          </a:lstStyle>
          <a:p>
            <a:fld id="{5B967C75-364E-499C-A23B-9D8F4013AD05}" type="slidenum">
              <a:rPr lang="en-GB" smtClean="0"/>
              <a:pPr/>
              <a:t>‹#›</a:t>
            </a:fld>
            <a:endParaRPr lang="en-GB"/>
          </a:p>
        </p:txBody>
      </p:sp>
    </p:spTree>
    <p:extLst>
      <p:ext uri="{BB962C8B-B14F-4D97-AF65-F5344CB8AC3E}">
        <p14:creationId xmlns:p14="http://schemas.microsoft.com/office/powerpoint/2010/main" val="4067049686"/>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hf hdr="0" ft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emf"/><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emf"/><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emf"/><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emf"/><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emf"/><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emf"/><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40.xml"/><Relationship Id="rId5" Type="http://schemas.openxmlformats.org/officeDocument/2006/relationships/hyperlink" Target="https://hfm.web.cern.ch/news/cern/rmm-demonstrator-gets-close-17-t-50-mm-bore" TargetMode="Externa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0.png"/><Relationship Id="rId1" Type="http://schemas.openxmlformats.org/officeDocument/2006/relationships/slideLayout" Target="../slideLayouts/slideLayout13.xml"/><Relationship Id="rId6" Type="http://schemas.openxmlformats.org/officeDocument/2006/relationships/hyperlink" Target="https://indico.cern.ch/event/1347361/" TargetMode="External"/><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17.png"/><Relationship Id="rId17" Type="http://schemas.openxmlformats.org/officeDocument/2006/relationships/image" Target="../media/image40.png"/><Relationship Id="rId2" Type="http://schemas.openxmlformats.org/officeDocument/2006/relationships/image" Target="../media/image26.png"/><Relationship Id="rId16" Type="http://schemas.openxmlformats.org/officeDocument/2006/relationships/image" Target="../media/image39.png"/><Relationship Id="rId1" Type="http://schemas.openxmlformats.org/officeDocument/2006/relationships/slideLayout" Target="../slideLayouts/slideLayout41.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jpeg"/><Relationship Id="rId15" Type="http://schemas.openxmlformats.org/officeDocument/2006/relationships/image" Target="../media/image38.png"/><Relationship Id="rId10" Type="http://schemas.openxmlformats.org/officeDocument/2006/relationships/image" Target="../media/image34.png"/><Relationship Id="rId19" Type="http://schemas.openxmlformats.org/officeDocument/2006/relationships/image" Target="../media/image10.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2.emf"/><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3.emf"/><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40.xml"/><Relationship Id="rId6" Type="http://schemas.openxmlformats.org/officeDocument/2006/relationships/image" Target="../media/image49.png"/><Relationship Id="rId5" Type="http://schemas.openxmlformats.org/officeDocument/2006/relationships/image" Target="../media/image48.emf"/><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9.png"/><Relationship Id="rId7" Type="http://schemas.openxmlformats.org/officeDocument/2006/relationships/image" Target="../media/image63.jpeg"/><Relationship Id="rId2" Type="http://schemas.openxmlformats.org/officeDocument/2006/relationships/image" Target="../media/image58.png"/><Relationship Id="rId1" Type="http://schemas.openxmlformats.org/officeDocument/2006/relationships/slideLayout" Target="../slideLayouts/slideLayout65.xml"/><Relationship Id="rId6" Type="http://schemas.openxmlformats.org/officeDocument/2006/relationships/image" Target="../media/image62.jpeg"/><Relationship Id="rId5" Type="http://schemas.openxmlformats.org/officeDocument/2006/relationships/image" Target="../media/image61.png"/><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3.png"/><Relationship Id="rId1" Type="http://schemas.openxmlformats.org/officeDocument/2006/relationships/slideLayout" Target="../slideLayouts/slideLayout63.xml"/><Relationship Id="rId5" Type="http://schemas.openxmlformats.org/officeDocument/2006/relationships/image" Target="../media/image65.png"/><Relationship Id="rId4" Type="http://schemas.openxmlformats.org/officeDocument/2006/relationships/image" Target="../media/image140.png"/></Relationships>
</file>

<file path=ppt/slides/_rels/slide36.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tmp"/><Relationship Id="rId1" Type="http://schemas.openxmlformats.org/officeDocument/2006/relationships/slideLayout" Target="../slideLayouts/slideLayout63.xml"/><Relationship Id="rId5" Type="http://schemas.openxmlformats.org/officeDocument/2006/relationships/image" Target="../media/image62.jpeg"/><Relationship Id="rId4" Type="http://schemas.openxmlformats.org/officeDocument/2006/relationships/image" Target="../media/image68.emf"/></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72.png"/><Relationship Id="rId2" Type="http://schemas.openxmlformats.org/officeDocument/2006/relationships/slideLayout" Target="../slideLayouts/slideLayout65.xml"/><Relationship Id="rId1" Type="http://schemas.openxmlformats.org/officeDocument/2006/relationships/tags" Target="../tags/tag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jpeg"/></Relationships>
</file>

<file path=ppt/slides/_rels/slide38.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png"/><Relationship Id="rId1" Type="http://schemas.openxmlformats.org/officeDocument/2006/relationships/slideLayout" Target="../slideLayouts/slideLayout63.xml"/><Relationship Id="rId5" Type="http://schemas.openxmlformats.org/officeDocument/2006/relationships/image" Target="../media/image76.png"/><Relationship Id="rId4" Type="http://schemas.openxmlformats.org/officeDocument/2006/relationships/image" Target="../media/image75.emf"/></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61.xml"/><Relationship Id="rId4" Type="http://schemas.openxmlformats.org/officeDocument/2006/relationships/image" Target="../media/image79.jpeg"/></Relationships>
</file>

<file path=ppt/slides/_rels/slide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hyperlink" Target="https://doi.org/10.23731/CYRM-2022-001" TargetMode="Externa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61.xml"/></Relationships>
</file>

<file path=ppt/slides/_rels/slide4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61.xml"/><Relationship Id="rId5" Type="http://schemas.openxmlformats.org/officeDocument/2006/relationships/image" Target="../media/image85.png"/><Relationship Id="rId4" Type="http://schemas.openxmlformats.org/officeDocument/2006/relationships/image" Target="../media/image84.tiff"/></Relationships>
</file>

<file path=ppt/slides/_rels/slide42.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10.png"/><Relationship Id="rId2" Type="http://schemas.openxmlformats.org/officeDocument/2006/relationships/image" Target="../media/image86.png"/><Relationship Id="rId1" Type="http://schemas.openxmlformats.org/officeDocument/2006/relationships/slideLayout" Target="../slideLayouts/slideLayout13.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4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93.png"/></Relationships>
</file>

<file path=ppt/slides/_rels/slide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4.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5.emf"/><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5.emf"/><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6.png"/><Relationship Id="rId1" Type="http://schemas.openxmlformats.org/officeDocument/2006/relationships/slideLayout" Target="../slideLayouts/slideLayout13.xml"/><Relationship Id="rId5" Type="http://schemas.openxmlformats.org/officeDocument/2006/relationships/image" Target="../media/image98.png"/><Relationship Id="rId4" Type="http://schemas.openxmlformats.org/officeDocument/2006/relationships/image" Target="../media/image97.png"/></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hyperlink" Target="https://indico.cern.ch/event/1439855/abstracts/191018/" TargetMode="Externa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13.emf"/></Relationships>
</file>

<file path=ppt/slides/_rels/slide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6.png"/><Relationship Id="rId1" Type="http://schemas.openxmlformats.org/officeDocument/2006/relationships/slideLayout" Target="../slideLayouts/slideLayout13.xml"/><Relationship Id="rId5" Type="http://schemas.openxmlformats.org/officeDocument/2006/relationships/image" Target="../media/image98.png"/><Relationship Id="rId4" Type="http://schemas.openxmlformats.org/officeDocument/2006/relationships/image" Target="../media/image97.png"/></Relationships>
</file>

<file path=ppt/slides/_rels/slide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9.emf"/><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9.emf"/><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emf"/><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00.emf"/><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emf"/><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6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03.emf"/><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04.emf"/><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png"/><Relationship Id="rId7" Type="http://schemas.openxmlformats.org/officeDocument/2006/relationships/image" Target="../media/image108.png"/><Relationship Id="rId2" Type="http://schemas.openxmlformats.org/officeDocument/2006/relationships/notesSlide" Target="../notesSlides/notesSlide2.xml"/><Relationship Id="rId1" Type="http://schemas.openxmlformats.org/officeDocument/2006/relationships/slideLayout" Target="../slideLayouts/slideLayout40.xml"/><Relationship Id="rId6" Type="http://schemas.openxmlformats.org/officeDocument/2006/relationships/image" Target="../media/image107.jpeg"/><Relationship Id="rId5" Type="http://schemas.openxmlformats.org/officeDocument/2006/relationships/image" Target="../media/image106.jpeg"/><Relationship Id="rId10" Type="http://schemas.openxmlformats.org/officeDocument/2006/relationships/image" Target="../media/image53.png"/><Relationship Id="rId4" Type="http://schemas.openxmlformats.org/officeDocument/2006/relationships/image" Target="../media/image105.jpeg"/><Relationship Id="rId9" Type="http://schemas.openxmlformats.org/officeDocument/2006/relationships/image" Target="../media/image110.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CustomShape 1"/>
          <p:cNvSpPr/>
          <p:nvPr/>
        </p:nvSpPr>
        <p:spPr>
          <a:xfrm>
            <a:off x="0" y="328320"/>
            <a:ext cx="12192000" cy="71640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gn="ctr">
              <a:lnSpc>
                <a:spcPct val="90000"/>
              </a:lnSpc>
            </a:pPr>
            <a:r>
              <a:rPr lang="en-US" sz="4800" spc="-1" dirty="0">
                <a:solidFill>
                  <a:srgbClr val="FFFFFF"/>
                </a:solidFill>
              </a:rPr>
              <a:t>Accelerator Technology R&amp;D </a:t>
            </a:r>
          </a:p>
          <a:p>
            <a:pPr algn="ctr">
              <a:lnSpc>
                <a:spcPct val="90000"/>
              </a:lnSpc>
            </a:pPr>
            <a:r>
              <a:rPr lang="en-US" sz="4800" spc="-1" dirty="0">
                <a:solidFill>
                  <a:srgbClr val="FFFFFF"/>
                </a:solidFill>
              </a:rPr>
              <a:t>for Proposed Colliders</a:t>
            </a:r>
          </a:p>
          <a:p>
            <a:pPr>
              <a:lnSpc>
                <a:spcPct val="90000"/>
              </a:lnSpc>
            </a:pPr>
            <a:endParaRPr lang="en-GB" sz="5000" b="0" strike="noStrike" spc="-1" dirty="0">
              <a:latin typeface="Arial"/>
            </a:endParaRPr>
          </a:p>
        </p:txBody>
      </p:sp>
      <p:sp>
        <p:nvSpPr>
          <p:cNvPr id="164" name="CustomShape 2"/>
          <p:cNvSpPr/>
          <p:nvPr/>
        </p:nvSpPr>
        <p:spPr>
          <a:xfrm>
            <a:off x="1" y="5014452"/>
            <a:ext cx="12192000" cy="79668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gn="ctr">
              <a:lnSpc>
                <a:spcPct val="90000"/>
              </a:lnSpc>
              <a:spcBef>
                <a:spcPts val="1800"/>
              </a:spcBef>
              <a:spcAft>
                <a:spcPts val="400"/>
              </a:spcAft>
              <a:tabLst>
                <a:tab pos="0" algn="l"/>
              </a:tabLst>
            </a:pPr>
            <a:r>
              <a:rPr lang="en-US" sz="3200" b="0" strike="noStrike" spc="-1" dirty="0">
                <a:solidFill>
                  <a:srgbClr val="FFFFFF"/>
                </a:solidFill>
                <a:latin typeface="Arial"/>
              </a:rPr>
              <a:t>Philip Burrows</a:t>
            </a:r>
          </a:p>
          <a:p>
            <a:pPr algn="ctr">
              <a:lnSpc>
                <a:spcPct val="90000"/>
              </a:lnSpc>
              <a:spcBef>
                <a:spcPts val="1800"/>
              </a:spcBef>
              <a:spcAft>
                <a:spcPts val="400"/>
              </a:spcAft>
              <a:tabLst>
                <a:tab pos="0" algn="l"/>
              </a:tabLst>
            </a:pPr>
            <a:r>
              <a:rPr lang="en-US" sz="2000" spc="-1" dirty="0">
                <a:solidFill>
                  <a:srgbClr val="FFFFFF"/>
                </a:solidFill>
                <a:latin typeface="Arial"/>
              </a:rPr>
              <a:t>Director, John Adams Institute</a:t>
            </a:r>
            <a:endParaRPr lang="en-GB" sz="2000" b="0" strike="noStrike" spc="-1" dirty="0">
              <a:latin typeface="Arial"/>
            </a:endParaRPr>
          </a:p>
          <a:p>
            <a:pPr algn="ctr">
              <a:lnSpc>
                <a:spcPct val="90000"/>
              </a:lnSpc>
              <a:spcBef>
                <a:spcPts val="1800"/>
              </a:spcBef>
              <a:spcAft>
                <a:spcPts val="400"/>
              </a:spcAft>
              <a:tabLst>
                <a:tab pos="0" algn="l"/>
              </a:tabLst>
            </a:pPr>
            <a:r>
              <a:rPr lang="en-US" sz="1800" b="0" strike="noStrike" spc="-1" dirty="0">
                <a:solidFill>
                  <a:srgbClr val="FFFFFF"/>
                </a:solidFill>
                <a:latin typeface="Arial"/>
              </a:rPr>
              <a:t>24</a:t>
            </a:r>
            <a:r>
              <a:rPr lang="en-US" sz="1800" b="0" strike="noStrike" spc="-1" baseline="30000" dirty="0">
                <a:solidFill>
                  <a:srgbClr val="FFFFFF"/>
                </a:solidFill>
                <a:latin typeface="Arial"/>
              </a:rPr>
              <a:t>th</a:t>
            </a:r>
            <a:r>
              <a:rPr lang="en-US" sz="1800" b="0" strike="noStrike" spc="-1" dirty="0">
                <a:solidFill>
                  <a:srgbClr val="FFFFFF"/>
                </a:solidFill>
                <a:latin typeface="Arial"/>
              </a:rPr>
              <a:t> June 2025</a:t>
            </a:r>
            <a:endParaRPr lang="en-GB" sz="1800" b="0" strike="noStrike" spc="-1" dirty="0">
              <a:latin typeface="Arial"/>
            </a:endParaRPr>
          </a:p>
          <a:p>
            <a:pPr>
              <a:lnSpc>
                <a:spcPct val="90000"/>
              </a:lnSpc>
              <a:spcBef>
                <a:spcPts val="1800"/>
              </a:spcBef>
              <a:spcAft>
                <a:spcPts val="400"/>
              </a:spcAft>
              <a:tabLst>
                <a:tab pos="0" algn="l"/>
              </a:tabLst>
            </a:pPr>
            <a:endParaRPr lang="en-GB" sz="1800" b="0" strike="noStrike" spc="-1" dirty="0">
              <a:latin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CustomShape 2"/>
          <p:cNvSpPr/>
          <p:nvPr/>
        </p:nvSpPr>
        <p:spPr>
          <a:xfrm>
            <a:off x="260397" y="250184"/>
            <a:ext cx="11375280" cy="106488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90000"/>
              </a:lnSpc>
            </a:pPr>
            <a:r>
              <a:rPr lang="en-US" sz="3600" b="1" spc="-1" dirty="0" err="1">
                <a:solidFill>
                  <a:srgbClr val="0033A0"/>
                </a:solidFill>
                <a:latin typeface="Arial"/>
              </a:rPr>
              <a:t>FCChh</a:t>
            </a:r>
            <a:r>
              <a:rPr lang="en-US" sz="3600" b="1" spc="-1" dirty="0">
                <a:solidFill>
                  <a:srgbClr val="0033A0"/>
                </a:solidFill>
                <a:latin typeface="Arial"/>
              </a:rPr>
              <a:t> arc magnet baseline</a:t>
            </a:r>
          </a:p>
          <a:p>
            <a:pPr>
              <a:lnSpc>
                <a:spcPct val="90000"/>
              </a:lnSpc>
              <a:spcBef>
                <a:spcPts val="600"/>
              </a:spcBef>
            </a:pPr>
            <a:r>
              <a:rPr lang="en-GB" sz="1600" b="1" dirty="0">
                <a:solidFill>
                  <a:schemeClr val="accent1"/>
                </a:solidFill>
              </a:rPr>
              <a:t>consistent baseline with high confidence level based on HL-LHC experience</a:t>
            </a:r>
            <a:r>
              <a:rPr lang="en-US" sz="1600" b="1" strike="noStrike" spc="-1" dirty="0">
                <a:solidFill>
                  <a:schemeClr val="accent1"/>
                </a:solidFill>
                <a:latin typeface="Arial"/>
              </a:rPr>
              <a:t> </a:t>
            </a:r>
            <a:endParaRPr lang="en-GB" sz="1600" b="1" strike="noStrike" spc="-1" dirty="0">
              <a:solidFill>
                <a:schemeClr val="accent1"/>
              </a:solidFill>
              <a:latin typeface="Arial"/>
            </a:endParaRPr>
          </a:p>
        </p:txBody>
      </p:sp>
      <p:sp>
        <p:nvSpPr>
          <p:cNvPr id="173" name="CustomShape 3"/>
          <p:cNvSpPr/>
          <p:nvPr/>
        </p:nvSpPr>
        <p:spPr>
          <a:xfrm>
            <a:off x="3416400" y="6378480"/>
            <a:ext cx="69912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r>
              <a:rPr lang="en-US" sz="1000" spc="-1" dirty="0">
                <a:solidFill>
                  <a:srgbClr val="0033A0"/>
                </a:solidFill>
                <a:latin typeface="Arial"/>
              </a:rPr>
              <a:t>24</a:t>
            </a:r>
            <a:r>
              <a:rPr lang="en-US" sz="1000" b="0" strike="noStrike" spc="-1" dirty="0">
                <a:solidFill>
                  <a:srgbClr val="0033A0"/>
                </a:solidFill>
                <a:latin typeface="Arial"/>
              </a:rPr>
              <a:t>/06/2025</a:t>
            </a:r>
            <a:endParaRPr lang="en-GB" sz="1000" b="0" strike="noStrike" spc="-1" dirty="0">
              <a:latin typeface="Arial"/>
            </a:endParaRPr>
          </a:p>
        </p:txBody>
      </p:sp>
      <p:sp>
        <p:nvSpPr>
          <p:cNvPr id="174" name="CustomShape 4"/>
          <p:cNvSpPr/>
          <p:nvPr/>
        </p:nvSpPr>
        <p:spPr>
          <a:xfrm>
            <a:off x="4259160" y="6383880"/>
            <a:ext cx="65714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1200" b="0" strike="noStrike" spc="-1" dirty="0">
                <a:solidFill>
                  <a:srgbClr val="0033A0"/>
                </a:solidFill>
                <a:latin typeface="Arial"/>
              </a:rPr>
              <a:t>Physics Preparatory Group - Accelerator Science and Technology WG</a:t>
            </a:r>
            <a:endParaRPr lang="en-GB" sz="1200" b="0" strike="noStrike" spc="-1" dirty="0">
              <a:latin typeface="Arial"/>
            </a:endParaRPr>
          </a:p>
        </p:txBody>
      </p:sp>
      <p:sp>
        <p:nvSpPr>
          <p:cNvPr id="175" name="CustomShape 5"/>
          <p:cNvSpPr/>
          <p:nvPr/>
        </p:nvSpPr>
        <p:spPr>
          <a:xfrm>
            <a:off x="11107440" y="6383880"/>
            <a:ext cx="68040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fld id="{9E7659AA-BB61-47A7-BC9E-B7B31FB5770F}" type="slidenum">
              <a:rPr lang="en-US" sz="1000" b="0" strike="noStrike" spc="-1">
                <a:solidFill>
                  <a:srgbClr val="0033A0"/>
                </a:solidFill>
                <a:latin typeface="Arial"/>
              </a:rPr>
              <a:t>10</a:t>
            </a:fld>
            <a:endParaRPr lang="en-GB" sz="1000" b="0" strike="noStrike" spc="-1">
              <a:latin typeface="Arial"/>
            </a:endParaRPr>
          </a:p>
        </p:txBody>
      </p:sp>
      <p:pic>
        <p:nvPicPr>
          <p:cNvPr id="2" name="Picture 1">
            <a:extLst>
              <a:ext uri="{FF2B5EF4-FFF2-40B4-BE49-F238E27FC236}">
                <a16:creationId xmlns:a16="http://schemas.microsoft.com/office/drawing/2014/main" id="{79FBF907-FBB5-480F-9A84-AD0340A63BF5}"/>
              </a:ext>
            </a:extLst>
          </p:cNvPr>
          <p:cNvPicPr>
            <a:picLocks noChangeAspect="1"/>
          </p:cNvPicPr>
          <p:nvPr/>
        </p:nvPicPr>
        <p:blipFill rotWithShape="1">
          <a:blip r:embed="rId2"/>
          <a:srcRect t="7894"/>
          <a:stretch/>
        </p:blipFill>
        <p:spPr>
          <a:xfrm>
            <a:off x="496015" y="1315064"/>
            <a:ext cx="10334585" cy="4159045"/>
          </a:xfrm>
          <a:prstGeom prst="rect">
            <a:avLst/>
          </a:prstGeom>
        </p:spPr>
      </p:pic>
      <p:sp>
        <p:nvSpPr>
          <p:cNvPr id="5" name="TextBox 4">
            <a:extLst>
              <a:ext uri="{FF2B5EF4-FFF2-40B4-BE49-F238E27FC236}">
                <a16:creationId xmlns:a16="http://schemas.microsoft.com/office/drawing/2014/main" id="{DB8502D5-4B8F-4EB2-B8D3-5CDDE6D3C747}"/>
              </a:ext>
            </a:extLst>
          </p:cNvPr>
          <p:cNvSpPr txBox="1"/>
          <p:nvPr/>
        </p:nvSpPr>
        <p:spPr>
          <a:xfrm>
            <a:off x="0" y="5830529"/>
            <a:ext cx="3454792" cy="369332"/>
          </a:xfrm>
          <a:prstGeom prst="rect">
            <a:avLst/>
          </a:prstGeom>
          <a:noFill/>
        </p:spPr>
        <p:txBody>
          <a:bodyPr wrap="none" rtlCol="0">
            <a:spAutoFit/>
          </a:bodyPr>
          <a:lstStyle/>
          <a:p>
            <a:r>
              <a:rPr lang="en-GB" b="1" dirty="0"/>
              <a:t>HFM Programme ESPPU #243</a:t>
            </a:r>
          </a:p>
        </p:txBody>
      </p:sp>
      <p:pic>
        <p:nvPicPr>
          <p:cNvPr id="8" name="Picture 7">
            <a:extLst>
              <a:ext uri="{FF2B5EF4-FFF2-40B4-BE49-F238E27FC236}">
                <a16:creationId xmlns:a16="http://schemas.microsoft.com/office/drawing/2014/main" id="{B55BFE59-7807-4409-BDA3-13864B517E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4388" y="0"/>
            <a:ext cx="4197612" cy="1101873"/>
          </a:xfrm>
          <a:prstGeom prst="rect">
            <a:avLst/>
          </a:prstGeom>
        </p:spPr>
      </p:pic>
    </p:spTree>
    <p:extLst>
      <p:ext uri="{BB962C8B-B14F-4D97-AF65-F5344CB8AC3E}">
        <p14:creationId xmlns:p14="http://schemas.microsoft.com/office/powerpoint/2010/main" val="31761554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3368ECB-C212-4096-A391-C4D5C003A98D}"/>
              </a:ext>
            </a:extLst>
          </p:cNvPr>
          <p:cNvPicPr>
            <a:picLocks noChangeAspect="1"/>
          </p:cNvPicPr>
          <p:nvPr/>
        </p:nvPicPr>
        <p:blipFill rotWithShape="1">
          <a:blip r:embed="rId2"/>
          <a:srcRect t="7894"/>
          <a:stretch/>
        </p:blipFill>
        <p:spPr>
          <a:xfrm>
            <a:off x="496015" y="1315064"/>
            <a:ext cx="10334585" cy="4159045"/>
          </a:xfrm>
          <a:prstGeom prst="rect">
            <a:avLst/>
          </a:prstGeom>
        </p:spPr>
      </p:pic>
      <p:sp>
        <p:nvSpPr>
          <p:cNvPr id="173" name="CustomShape 3"/>
          <p:cNvSpPr/>
          <p:nvPr/>
        </p:nvSpPr>
        <p:spPr>
          <a:xfrm>
            <a:off x="3416400" y="6378480"/>
            <a:ext cx="69912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r>
              <a:rPr lang="en-US" sz="1000" spc="-1" dirty="0">
                <a:solidFill>
                  <a:srgbClr val="0033A0"/>
                </a:solidFill>
                <a:latin typeface="Arial"/>
              </a:rPr>
              <a:t>24</a:t>
            </a:r>
            <a:r>
              <a:rPr lang="en-US" sz="1000" b="0" strike="noStrike" spc="-1" dirty="0">
                <a:solidFill>
                  <a:srgbClr val="0033A0"/>
                </a:solidFill>
                <a:latin typeface="Arial"/>
              </a:rPr>
              <a:t>/06/2025</a:t>
            </a:r>
            <a:endParaRPr lang="en-GB" sz="1000" b="0" strike="noStrike" spc="-1" dirty="0">
              <a:latin typeface="Arial"/>
            </a:endParaRPr>
          </a:p>
        </p:txBody>
      </p:sp>
      <p:sp>
        <p:nvSpPr>
          <p:cNvPr id="174" name="CustomShape 4"/>
          <p:cNvSpPr/>
          <p:nvPr/>
        </p:nvSpPr>
        <p:spPr>
          <a:xfrm>
            <a:off x="4259160" y="6383880"/>
            <a:ext cx="65714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1200" b="0" strike="noStrike" spc="-1" dirty="0">
                <a:solidFill>
                  <a:srgbClr val="0033A0"/>
                </a:solidFill>
                <a:latin typeface="Arial"/>
              </a:rPr>
              <a:t>Physics Preparatory Group - Accelerator Science and Technology WG</a:t>
            </a:r>
            <a:endParaRPr lang="en-GB" sz="1200" b="0" strike="noStrike" spc="-1" dirty="0">
              <a:latin typeface="Arial"/>
            </a:endParaRPr>
          </a:p>
        </p:txBody>
      </p:sp>
      <p:sp>
        <p:nvSpPr>
          <p:cNvPr id="175" name="CustomShape 5"/>
          <p:cNvSpPr/>
          <p:nvPr/>
        </p:nvSpPr>
        <p:spPr>
          <a:xfrm>
            <a:off x="11107440" y="6383880"/>
            <a:ext cx="68040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fld id="{9E7659AA-BB61-47A7-BC9E-B7B31FB5770F}" type="slidenum">
              <a:rPr lang="en-US" sz="1000" b="0" strike="noStrike" spc="-1">
                <a:solidFill>
                  <a:srgbClr val="0033A0"/>
                </a:solidFill>
                <a:latin typeface="Arial"/>
              </a:rPr>
              <a:t>11</a:t>
            </a:fld>
            <a:endParaRPr lang="en-GB" sz="1000" b="0" strike="noStrike" spc="-1">
              <a:latin typeface="Arial"/>
            </a:endParaRPr>
          </a:p>
        </p:txBody>
      </p:sp>
      <p:sp>
        <p:nvSpPr>
          <p:cNvPr id="3" name="Rectangle 2">
            <a:extLst>
              <a:ext uri="{FF2B5EF4-FFF2-40B4-BE49-F238E27FC236}">
                <a16:creationId xmlns:a16="http://schemas.microsoft.com/office/drawing/2014/main" id="{70E7F743-65BD-4A55-AA05-D54461F820CE}"/>
              </a:ext>
            </a:extLst>
          </p:cNvPr>
          <p:cNvSpPr/>
          <p:nvPr/>
        </p:nvSpPr>
        <p:spPr>
          <a:xfrm>
            <a:off x="6715105" y="1809914"/>
            <a:ext cx="2449215" cy="41492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58EBE649-5B2A-42A1-A566-B822B367E374}"/>
              </a:ext>
            </a:extLst>
          </p:cNvPr>
          <p:cNvSpPr/>
          <p:nvPr/>
        </p:nvSpPr>
        <p:spPr>
          <a:xfrm>
            <a:off x="6513871" y="4009923"/>
            <a:ext cx="2851682" cy="41492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B8502D5-4B8F-4EB2-B8D3-5CDDE6D3C747}"/>
              </a:ext>
            </a:extLst>
          </p:cNvPr>
          <p:cNvSpPr txBox="1"/>
          <p:nvPr/>
        </p:nvSpPr>
        <p:spPr>
          <a:xfrm>
            <a:off x="0" y="5830529"/>
            <a:ext cx="3454792" cy="369332"/>
          </a:xfrm>
          <a:prstGeom prst="rect">
            <a:avLst/>
          </a:prstGeom>
          <a:noFill/>
        </p:spPr>
        <p:txBody>
          <a:bodyPr wrap="none" rtlCol="0">
            <a:spAutoFit/>
          </a:bodyPr>
          <a:lstStyle/>
          <a:p>
            <a:r>
              <a:rPr lang="en-GB" b="1" dirty="0"/>
              <a:t>HFM Programme ESPPU #243</a:t>
            </a:r>
          </a:p>
        </p:txBody>
      </p:sp>
      <p:sp>
        <p:nvSpPr>
          <p:cNvPr id="11" name="CustomShape 2">
            <a:extLst>
              <a:ext uri="{FF2B5EF4-FFF2-40B4-BE49-F238E27FC236}">
                <a16:creationId xmlns:a16="http://schemas.microsoft.com/office/drawing/2014/main" id="{9658B965-0EE0-40E1-98FB-03ABAACC3CDF}"/>
              </a:ext>
            </a:extLst>
          </p:cNvPr>
          <p:cNvSpPr/>
          <p:nvPr/>
        </p:nvSpPr>
        <p:spPr>
          <a:xfrm>
            <a:off x="260397" y="250184"/>
            <a:ext cx="11375280" cy="106488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90000"/>
              </a:lnSpc>
            </a:pPr>
            <a:r>
              <a:rPr lang="en-US" sz="3600" b="1" spc="-1" dirty="0" err="1">
                <a:solidFill>
                  <a:srgbClr val="0033A0"/>
                </a:solidFill>
                <a:latin typeface="Arial"/>
              </a:rPr>
              <a:t>FCChh</a:t>
            </a:r>
            <a:r>
              <a:rPr lang="en-US" sz="3600" b="1" spc="-1" dirty="0">
                <a:solidFill>
                  <a:srgbClr val="0033A0"/>
                </a:solidFill>
                <a:latin typeface="Arial"/>
              </a:rPr>
              <a:t> arc magnet baseline</a:t>
            </a:r>
          </a:p>
          <a:p>
            <a:pPr>
              <a:lnSpc>
                <a:spcPct val="90000"/>
              </a:lnSpc>
              <a:spcBef>
                <a:spcPts val="600"/>
              </a:spcBef>
            </a:pPr>
            <a:r>
              <a:rPr lang="en-GB" sz="1600" b="1" dirty="0">
                <a:solidFill>
                  <a:schemeClr val="accent1"/>
                </a:solidFill>
              </a:rPr>
              <a:t>consistent baseline with high confidence level based on HL-LHC experience</a:t>
            </a:r>
            <a:r>
              <a:rPr lang="en-US" sz="1600" b="1" strike="noStrike" spc="-1" dirty="0">
                <a:solidFill>
                  <a:schemeClr val="accent1"/>
                </a:solidFill>
                <a:latin typeface="Arial"/>
              </a:rPr>
              <a:t> </a:t>
            </a:r>
            <a:endParaRPr lang="en-GB" sz="1600" b="1" strike="noStrike" spc="-1" dirty="0">
              <a:solidFill>
                <a:schemeClr val="accent1"/>
              </a:solidFill>
              <a:latin typeface="Arial"/>
            </a:endParaRPr>
          </a:p>
        </p:txBody>
      </p:sp>
      <p:pic>
        <p:nvPicPr>
          <p:cNvPr id="13" name="Picture 12">
            <a:extLst>
              <a:ext uri="{FF2B5EF4-FFF2-40B4-BE49-F238E27FC236}">
                <a16:creationId xmlns:a16="http://schemas.microsoft.com/office/drawing/2014/main" id="{A8A25013-6A20-4CB0-8DEF-2B1D4A47DC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4388" y="0"/>
            <a:ext cx="4197612" cy="1101873"/>
          </a:xfrm>
          <a:prstGeom prst="rect">
            <a:avLst/>
          </a:prstGeom>
        </p:spPr>
      </p:pic>
    </p:spTree>
    <p:extLst>
      <p:ext uri="{BB962C8B-B14F-4D97-AF65-F5344CB8AC3E}">
        <p14:creationId xmlns:p14="http://schemas.microsoft.com/office/powerpoint/2010/main" val="37722152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A1201B3-C71D-43A4-96B7-CDA1A4A74D30}"/>
              </a:ext>
            </a:extLst>
          </p:cNvPr>
          <p:cNvPicPr>
            <a:picLocks noChangeAspect="1"/>
          </p:cNvPicPr>
          <p:nvPr/>
        </p:nvPicPr>
        <p:blipFill rotWithShape="1">
          <a:blip r:embed="rId2"/>
          <a:srcRect t="7894"/>
          <a:stretch/>
        </p:blipFill>
        <p:spPr>
          <a:xfrm>
            <a:off x="496015" y="1315064"/>
            <a:ext cx="10334585" cy="4159045"/>
          </a:xfrm>
          <a:prstGeom prst="rect">
            <a:avLst/>
          </a:prstGeom>
        </p:spPr>
      </p:pic>
      <p:sp>
        <p:nvSpPr>
          <p:cNvPr id="173" name="CustomShape 3"/>
          <p:cNvSpPr/>
          <p:nvPr/>
        </p:nvSpPr>
        <p:spPr>
          <a:xfrm>
            <a:off x="3416400" y="6378480"/>
            <a:ext cx="69912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r>
              <a:rPr lang="en-US" sz="1000" spc="-1" dirty="0">
                <a:solidFill>
                  <a:srgbClr val="0033A0"/>
                </a:solidFill>
                <a:latin typeface="Arial"/>
              </a:rPr>
              <a:t>24</a:t>
            </a:r>
            <a:r>
              <a:rPr lang="en-US" sz="1000" b="0" strike="noStrike" spc="-1" dirty="0">
                <a:solidFill>
                  <a:srgbClr val="0033A0"/>
                </a:solidFill>
                <a:latin typeface="Arial"/>
              </a:rPr>
              <a:t>/06/2025</a:t>
            </a:r>
            <a:endParaRPr lang="en-GB" sz="1000" b="0" strike="noStrike" spc="-1" dirty="0">
              <a:latin typeface="Arial"/>
            </a:endParaRPr>
          </a:p>
        </p:txBody>
      </p:sp>
      <p:sp>
        <p:nvSpPr>
          <p:cNvPr id="174" name="CustomShape 4"/>
          <p:cNvSpPr/>
          <p:nvPr/>
        </p:nvSpPr>
        <p:spPr>
          <a:xfrm>
            <a:off x="4259160" y="6383880"/>
            <a:ext cx="65714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1200" b="0" strike="noStrike" spc="-1" dirty="0">
                <a:solidFill>
                  <a:srgbClr val="0033A0"/>
                </a:solidFill>
                <a:latin typeface="Arial"/>
              </a:rPr>
              <a:t>Physics Preparatory Group - Accelerator Science and Technology WG</a:t>
            </a:r>
            <a:endParaRPr lang="en-GB" sz="1200" b="0" strike="noStrike" spc="-1" dirty="0">
              <a:latin typeface="Arial"/>
            </a:endParaRPr>
          </a:p>
        </p:txBody>
      </p:sp>
      <p:sp>
        <p:nvSpPr>
          <p:cNvPr id="175" name="CustomShape 5"/>
          <p:cNvSpPr/>
          <p:nvPr/>
        </p:nvSpPr>
        <p:spPr>
          <a:xfrm>
            <a:off x="11107440" y="6383880"/>
            <a:ext cx="68040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fld id="{9E7659AA-BB61-47A7-BC9E-B7B31FB5770F}" type="slidenum">
              <a:rPr lang="en-US" sz="1000" b="0" strike="noStrike" spc="-1">
                <a:solidFill>
                  <a:srgbClr val="0033A0"/>
                </a:solidFill>
                <a:latin typeface="Arial"/>
              </a:rPr>
              <a:t>12</a:t>
            </a:fld>
            <a:endParaRPr lang="en-GB" sz="1000" b="0" strike="noStrike" spc="-1">
              <a:latin typeface="Arial"/>
            </a:endParaRPr>
          </a:p>
        </p:txBody>
      </p:sp>
      <p:sp>
        <p:nvSpPr>
          <p:cNvPr id="11" name="Rectangle 10">
            <a:extLst>
              <a:ext uri="{FF2B5EF4-FFF2-40B4-BE49-F238E27FC236}">
                <a16:creationId xmlns:a16="http://schemas.microsoft.com/office/drawing/2014/main" id="{B26CF2C1-29AF-4DEC-B252-3DC43B451BEB}"/>
              </a:ext>
            </a:extLst>
          </p:cNvPr>
          <p:cNvSpPr/>
          <p:nvPr/>
        </p:nvSpPr>
        <p:spPr>
          <a:xfrm>
            <a:off x="6700355" y="4933673"/>
            <a:ext cx="2449215" cy="41492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B8502D5-4B8F-4EB2-B8D3-5CDDE6D3C747}"/>
              </a:ext>
            </a:extLst>
          </p:cNvPr>
          <p:cNvSpPr txBox="1"/>
          <p:nvPr/>
        </p:nvSpPr>
        <p:spPr>
          <a:xfrm>
            <a:off x="0" y="5830529"/>
            <a:ext cx="3454792" cy="369332"/>
          </a:xfrm>
          <a:prstGeom prst="rect">
            <a:avLst/>
          </a:prstGeom>
          <a:noFill/>
        </p:spPr>
        <p:txBody>
          <a:bodyPr wrap="none" rtlCol="0">
            <a:spAutoFit/>
          </a:bodyPr>
          <a:lstStyle/>
          <a:p>
            <a:r>
              <a:rPr lang="en-GB" b="1" dirty="0"/>
              <a:t>HFM Programme ESPPU #243</a:t>
            </a:r>
          </a:p>
        </p:txBody>
      </p:sp>
      <p:sp>
        <p:nvSpPr>
          <p:cNvPr id="9" name="CustomShape 2">
            <a:extLst>
              <a:ext uri="{FF2B5EF4-FFF2-40B4-BE49-F238E27FC236}">
                <a16:creationId xmlns:a16="http://schemas.microsoft.com/office/drawing/2014/main" id="{1D67CDC6-A5AE-4DFE-9EA4-227F24FFCDAC}"/>
              </a:ext>
            </a:extLst>
          </p:cNvPr>
          <p:cNvSpPr/>
          <p:nvPr/>
        </p:nvSpPr>
        <p:spPr>
          <a:xfrm>
            <a:off x="260397" y="250184"/>
            <a:ext cx="11375280" cy="106488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90000"/>
              </a:lnSpc>
            </a:pPr>
            <a:r>
              <a:rPr lang="en-US" sz="3600" b="1" spc="-1" dirty="0" err="1">
                <a:solidFill>
                  <a:srgbClr val="0033A0"/>
                </a:solidFill>
                <a:latin typeface="Arial"/>
              </a:rPr>
              <a:t>FCChh</a:t>
            </a:r>
            <a:r>
              <a:rPr lang="en-US" sz="3600" b="1" spc="-1" dirty="0">
                <a:solidFill>
                  <a:srgbClr val="0033A0"/>
                </a:solidFill>
                <a:latin typeface="Arial"/>
              </a:rPr>
              <a:t> arc magnet baseline</a:t>
            </a:r>
          </a:p>
          <a:p>
            <a:pPr>
              <a:lnSpc>
                <a:spcPct val="90000"/>
              </a:lnSpc>
              <a:spcBef>
                <a:spcPts val="600"/>
              </a:spcBef>
            </a:pPr>
            <a:r>
              <a:rPr lang="en-GB" sz="1600" b="1" dirty="0">
                <a:solidFill>
                  <a:schemeClr val="accent1"/>
                </a:solidFill>
              </a:rPr>
              <a:t>consistent baseline with high confidence level based on HL-LHC experience</a:t>
            </a:r>
            <a:r>
              <a:rPr lang="en-US" sz="1600" b="1" strike="noStrike" spc="-1" dirty="0">
                <a:solidFill>
                  <a:schemeClr val="accent1"/>
                </a:solidFill>
                <a:latin typeface="Arial"/>
              </a:rPr>
              <a:t> </a:t>
            </a:r>
            <a:endParaRPr lang="en-GB" sz="1600" b="1" strike="noStrike" spc="-1" dirty="0">
              <a:solidFill>
                <a:schemeClr val="accent1"/>
              </a:solidFill>
              <a:latin typeface="Arial"/>
            </a:endParaRPr>
          </a:p>
        </p:txBody>
      </p:sp>
      <p:pic>
        <p:nvPicPr>
          <p:cNvPr id="12" name="Picture 11">
            <a:extLst>
              <a:ext uri="{FF2B5EF4-FFF2-40B4-BE49-F238E27FC236}">
                <a16:creationId xmlns:a16="http://schemas.microsoft.com/office/drawing/2014/main" id="{F1307548-722F-41DD-A862-58EFD1FBD4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4388" y="0"/>
            <a:ext cx="4197612" cy="1101873"/>
          </a:xfrm>
          <a:prstGeom prst="rect">
            <a:avLst/>
          </a:prstGeom>
        </p:spPr>
      </p:pic>
    </p:spTree>
    <p:extLst>
      <p:ext uri="{BB962C8B-B14F-4D97-AF65-F5344CB8AC3E}">
        <p14:creationId xmlns:p14="http://schemas.microsoft.com/office/powerpoint/2010/main" val="19000931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C0901C2-3331-4020-A5BC-6FB77A1F9057}"/>
              </a:ext>
            </a:extLst>
          </p:cNvPr>
          <p:cNvPicPr>
            <a:picLocks noChangeAspect="1"/>
          </p:cNvPicPr>
          <p:nvPr/>
        </p:nvPicPr>
        <p:blipFill rotWithShape="1">
          <a:blip r:embed="rId2"/>
          <a:srcRect t="7894"/>
          <a:stretch/>
        </p:blipFill>
        <p:spPr>
          <a:xfrm>
            <a:off x="496015" y="1315064"/>
            <a:ext cx="10334585" cy="4159045"/>
          </a:xfrm>
          <a:prstGeom prst="rect">
            <a:avLst/>
          </a:prstGeom>
        </p:spPr>
      </p:pic>
      <p:sp>
        <p:nvSpPr>
          <p:cNvPr id="173" name="CustomShape 3"/>
          <p:cNvSpPr/>
          <p:nvPr/>
        </p:nvSpPr>
        <p:spPr>
          <a:xfrm>
            <a:off x="3416400" y="6378480"/>
            <a:ext cx="69912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r>
              <a:rPr lang="en-US" sz="1000" spc="-1" dirty="0">
                <a:solidFill>
                  <a:srgbClr val="0033A0"/>
                </a:solidFill>
                <a:latin typeface="Arial"/>
              </a:rPr>
              <a:t>24</a:t>
            </a:r>
            <a:r>
              <a:rPr lang="en-US" sz="1000" b="0" strike="noStrike" spc="-1" dirty="0">
                <a:solidFill>
                  <a:srgbClr val="0033A0"/>
                </a:solidFill>
                <a:latin typeface="Arial"/>
              </a:rPr>
              <a:t>/06/2025</a:t>
            </a:r>
            <a:endParaRPr lang="en-GB" sz="1000" b="0" strike="noStrike" spc="-1" dirty="0">
              <a:latin typeface="Arial"/>
            </a:endParaRPr>
          </a:p>
        </p:txBody>
      </p:sp>
      <p:sp>
        <p:nvSpPr>
          <p:cNvPr id="174" name="CustomShape 4"/>
          <p:cNvSpPr/>
          <p:nvPr/>
        </p:nvSpPr>
        <p:spPr>
          <a:xfrm>
            <a:off x="4259160" y="6383880"/>
            <a:ext cx="65714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1200" b="0" strike="noStrike" spc="-1" dirty="0">
                <a:solidFill>
                  <a:srgbClr val="0033A0"/>
                </a:solidFill>
                <a:latin typeface="Arial"/>
              </a:rPr>
              <a:t>Physics Preparatory Group - Accelerator Science and Technology WG</a:t>
            </a:r>
            <a:endParaRPr lang="en-GB" sz="1200" b="0" strike="noStrike" spc="-1" dirty="0">
              <a:latin typeface="Arial"/>
            </a:endParaRPr>
          </a:p>
        </p:txBody>
      </p:sp>
      <p:sp>
        <p:nvSpPr>
          <p:cNvPr id="175" name="CustomShape 5"/>
          <p:cNvSpPr/>
          <p:nvPr/>
        </p:nvSpPr>
        <p:spPr>
          <a:xfrm>
            <a:off x="11107440" y="6383880"/>
            <a:ext cx="68040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fld id="{9E7659AA-BB61-47A7-BC9E-B7B31FB5770F}" type="slidenum">
              <a:rPr lang="en-US" sz="1000" b="0" strike="noStrike" spc="-1">
                <a:solidFill>
                  <a:srgbClr val="0033A0"/>
                </a:solidFill>
                <a:latin typeface="Arial"/>
              </a:rPr>
              <a:t>13</a:t>
            </a:fld>
            <a:endParaRPr lang="en-GB" sz="1000" b="0" strike="noStrike" spc="-1">
              <a:latin typeface="Arial"/>
            </a:endParaRPr>
          </a:p>
        </p:txBody>
      </p:sp>
      <p:sp>
        <p:nvSpPr>
          <p:cNvPr id="5" name="TextBox 4">
            <a:extLst>
              <a:ext uri="{FF2B5EF4-FFF2-40B4-BE49-F238E27FC236}">
                <a16:creationId xmlns:a16="http://schemas.microsoft.com/office/drawing/2014/main" id="{DB8502D5-4B8F-4EB2-B8D3-5CDDE6D3C747}"/>
              </a:ext>
            </a:extLst>
          </p:cNvPr>
          <p:cNvSpPr txBox="1"/>
          <p:nvPr/>
        </p:nvSpPr>
        <p:spPr>
          <a:xfrm>
            <a:off x="0" y="5830529"/>
            <a:ext cx="3454792" cy="369332"/>
          </a:xfrm>
          <a:prstGeom prst="rect">
            <a:avLst/>
          </a:prstGeom>
          <a:noFill/>
        </p:spPr>
        <p:txBody>
          <a:bodyPr wrap="none" rtlCol="0">
            <a:spAutoFit/>
          </a:bodyPr>
          <a:lstStyle/>
          <a:p>
            <a:r>
              <a:rPr lang="en-GB" b="1" dirty="0"/>
              <a:t>HFM Programme ESPPU #243</a:t>
            </a:r>
          </a:p>
        </p:txBody>
      </p:sp>
      <p:sp>
        <p:nvSpPr>
          <p:cNvPr id="14" name="Rectangle 13">
            <a:extLst>
              <a:ext uri="{FF2B5EF4-FFF2-40B4-BE49-F238E27FC236}">
                <a16:creationId xmlns:a16="http://schemas.microsoft.com/office/drawing/2014/main" id="{3A88CCD3-D0A0-40F7-91CA-1643309FE0A1}"/>
              </a:ext>
            </a:extLst>
          </p:cNvPr>
          <p:cNvSpPr/>
          <p:nvPr/>
        </p:nvSpPr>
        <p:spPr>
          <a:xfrm>
            <a:off x="6700354" y="4321027"/>
            <a:ext cx="2449215" cy="41492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A94E72F2-9959-4E25-B05A-334A95C39B1D}"/>
              </a:ext>
            </a:extLst>
          </p:cNvPr>
          <p:cNvSpPr txBox="1"/>
          <p:nvPr/>
        </p:nvSpPr>
        <p:spPr>
          <a:xfrm>
            <a:off x="9393212" y="4321027"/>
            <a:ext cx="1226618" cy="461665"/>
          </a:xfrm>
          <a:prstGeom prst="rect">
            <a:avLst/>
          </a:prstGeom>
          <a:noFill/>
        </p:spPr>
        <p:txBody>
          <a:bodyPr wrap="none" rtlCol="0">
            <a:spAutoFit/>
          </a:bodyPr>
          <a:lstStyle/>
          <a:p>
            <a:r>
              <a:rPr lang="en-GB" sz="2400" b="1" dirty="0">
                <a:solidFill>
                  <a:srgbClr val="FF0000"/>
                </a:solidFill>
              </a:rPr>
              <a:t>I / Imax</a:t>
            </a:r>
          </a:p>
        </p:txBody>
      </p:sp>
      <p:sp>
        <p:nvSpPr>
          <p:cNvPr id="10" name="CustomShape 2">
            <a:extLst>
              <a:ext uri="{FF2B5EF4-FFF2-40B4-BE49-F238E27FC236}">
                <a16:creationId xmlns:a16="http://schemas.microsoft.com/office/drawing/2014/main" id="{3532CEBB-393C-42EB-88FB-C429D7FB0797}"/>
              </a:ext>
            </a:extLst>
          </p:cNvPr>
          <p:cNvSpPr/>
          <p:nvPr/>
        </p:nvSpPr>
        <p:spPr>
          <a:xfrm>
            <a:off x="260397" y="250184"/>
            <a:ext cx="11375280" cy="106488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90000"/>
              </a:lnSpc>
            </a:pPr>
            <a:r>
              <a:rPr lang="en-US" sz="3600" b="1" spc="-1" dirty="0" err="1">
                <a:solidFill>
                  <a:srgbClr val="0033A0"/>
                </a:solidFill>
                <a:latin typeface="Arial"/>
              </a:rPr>
              <a:t>FCChh</a:t>
            </a:r>
            <a:r>
              <a:rPr lang="en-US" sz="3600" b="1" spc="-1" dirty="0">
                <a:solidFill>
                  <a:srgbClr val="0033A0"/>
                </a:solidFill>
                <a:latin typeface="Arial"/>
              </a:rPr>
              <a:t> arc magnet baseline</a:t>
            </a:r>
          </a:p>
          <a:p>
            <a:pPr>
              <a:lnSpc>
                <a:spcPct val="90000"/>
              </a:lnSpc>
              <a:spcBef>
                <a:spcPts val="600"/>
              </a:spcBef>
            </a:pPr>
            <a:r>
              <a:rPr lang="en-GB" sz="1600" b="1" dirty="0">
                <a:solidFill>
                  <a:schemeClr val="accent1"/>
                </a:solidFill>
              </a:rPr>
              <a:t>consistent baseline with high confidence level based on HL-LHC experience</a:t>
            </a:r>
            <a:r>
              <a:rPr lang="en-US" sz="1600" b="1" strike="noStrike" spc="-1" dirty="0">
                <a:solidFill>
                  <a:schemeClr val="accent1"/>
                </a:solidFill>
                <a:latin typeface="Arial"/>
              </a:rPr>
              <a:t> </a:t>
            </a:r>
            <a:endParaRPr lang="en-GB" sz="1600" b="1" strike="noStrike" spc="-1" dirty="0">
              <a:solidFill>
                <a:schemeClr val="accent1"/>
              </a:solidFill>
              <a:latin typeface="Arial"/>
            </a:endParaRPr>
          </a:p>
        </p:txBody>
      </p:sp>
      <p:pic>
        <p:nvPicPr>
          <p:cNvPr id="12" name="Picture 11">
            <a:extLst>
              <a:ext uri="{FF2B5EF4-FFF2-40B4-BE49-F238E27FC236}">
                <a16:creationId xmlns:a16="http://schemas.microsoft.com/office/drawing/2014/main" id="{A6663C96-3ABC-4B6E-B888-C61A40D322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4388" y="0"/>
            <a:ext cx="4197612" cy="1101873"/>
          </a:xfrm>
          <a:prstGeom prst="rect">
            <a:avLst/>
          </a:prstGeom>
        </p:spPr>
      </p:pic>
    </p:spTree>
    <p:extLst>
      <p:ext uri="{BB962C8B-B14F-4D97-AF65-F5344CB8AC3E}">
        <p14:creationId xmlns:p14="http://schemas.microsoft.com/office/powerpoint/2010/main" val="21434113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AB152AF-B21B-4582-AC43-076B3515F182}"/>
              </a:ext>
            </a:extLst>
          </p:cNvPr>
          <p:cNvPicPr>
            <a:picLocks noChangeAspect="1"/>
          </p:cNvPicPr>
          <p:nvPr/>
        </p:nvPicPr>
        <p:blipFill rotWithShape="1">
          <a:blip r:embed="rId2"/>
          <a:srcRect t="7894"/>
          <a:stretch/>
        </p:blipFill>
        <p:spPr>
          <a:xfrm>
            <a:off x="496015" y="1315064"/>
            <a:ext cx="10334585" cy="4159045"/>
          </a:xfrm>
          <a:prstGeom prst="rect">
            <a:avLst/>
          </a:prstGeom>
        </p:spPr>
      </p:pic>
      <p:sp>
        <p:nvSpPr>
          <p:cNvPr id="173" name="CustomShape 3"/>
          <p:cNvSpPr/>
          <p:nvPr/>
        </p:nvSpPr>
        <p:spPr>
          <a:xfrm>
            <a:off x="3416400" y="6378480"/>
            <a:ext cx="69912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r>
              <a:rPr lang="en-US" sz="1000" spc="-1" dirty="0">
                <a:solidFill>
                  <a:srgbClr val="0033A0"/>
                </a:solidFill>
                <a:latin typeface="Arial"/>
              </a:rPr>
              <a:t>24</a:t>
            </a:r>
            <a:r>
              <a:rPr lang="en-US" sz="1000" b="0" strike="noStrike" spc="-1" dirty="0">
                <a:solidFill>
                  <a:srgbClr val="0033A0"/>
                </a:solidFill>
                <a:latin typeface="Arial"/>
              </a:rPr>
              <a:t>/06/2025</a:t>
            </a:r>
            <a:endParaRPr lang="en-GB" sz="1000" b="0" strike="noStrike" spc="-1" dirty="0">
              <a:latin typeface="Arial"/>
            </a:endParaRPr>
          </a:p>
        </p:txBody>
      </p:sp>
      <p:sp>
        <p:nvSpPr>
          <p:cNvPr id="174" name="CustomShape 4"/>
          <p:cNvSpPr/>
          <p:nvPr/>
        </p:nvSpPr>
        <p:spPr>
          <a:xfrm>
            <a:off x="4259160" y="6383880"/>
            <a:ext cx="65714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1200" b="0" strike="noStrike" spc="-1" dirty="0">
                <a:solidFill>
                  <a:srgbClr val="0033A0"/>
                </a:solidFill>
                <a:latin typeface="Arial"/>
              </a:rPr>
              <a:t>Physics Preparatory Group - Accelerator Science and Technology WG</a:t>
            </a:r>
            <a:endParaRPr lang="en-GB" sz="1200" b="0" strike="noStrike" spc="-1" dirty="0">
              <a:latin typeface="Arial"/>
            </a:endParaRPr>
          </a:p>
        </p:txBody>
      </p:sp>
      <p:sp>
        <p:nvSpPr>
          <p:cNvPr id="175" name="CustomShape 5"/>
          <p:cNvSpPr/>
          <p:nvPr/>
        </p:nvSpPr>
        <p:spPr>
          <a:xfrm>
            <a:off x="11107440" y="6383880"/>
            <a:ext cx="68040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fld id="{9E7659AA-BB61-47A7-BC9E-B7B31FB5770F}" type="slidenum">
              <a:rPr lang="en-US" sz="1000" b="0" strike="noStrike" spc="-1">
                <a:solidFill>
                  <a:srgbClr val="0033A0"/>
                </a:solidFill>
                <a:latin typeface="Arial"/>
              </a:rPr>
              <a:t>14</a:t>
            </a:fld>
            <a:endParaRPr lang="en-GB" sz="1000" b="0" strike="noStrike" spc="-1">
              <a:latin typeface="Arial"/>
            </a:endParaRPr>
          </a:p>
        </p:txBody>
      </p:sp>
      <p:sp>
        <p:nvSpPr>
          <p:cNvPr id="12" name="Rectangle 11">
            <a:extLst>
              <a:ext uri="{FF2B5EF4-FFF2-40B4-BE49-F238E27FC236}">
                <a16:creationId xmlns:a16="http://schemas.microsoft.com/office/drawing/2014/main" id="{FC7CF709-1DD5-418A-98A3-24DCDC701ECE}"/>
              </a:ext>
            </a:extLst>
          </p:cNvPr>
          <p:cNvSpPr/>
          <p:nvPr/>
        </p:nvSpPr>
        <p:spPr>
          <a:xfrm>
            <a:off x="8210972" y="4637567"/>
            <a:ext cx="914061" cy="41492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B8502D5-4B8F-4EB2-B8D3-5CDDE6D3C747}"/>
              </a:ext>
            </a:extLst>
          </p:cNvPr>
          <p:cNvSpPr txBox="1"/>
          <p:nvPr/>
        </p:nvSpPr>
        <p:spPr>
          <a:xfrm>
            <a:off x="0" y="5830529"/>
            <a:ext cx="3454792" cy="369332"/>
          </a:xfrm>
          <a:prstGeom prst="rect">
            <a:avLst/>
          </a:prstGeom>
          <a:noFill/>
        </p:spPr>
        <p:txBody>
          <a:bodyPr wrap="none" rtlCol="0">
            <a:spAutoFit/>
          </a:bodyPr>
          <a:lstStyle/>
          <a:p>
            <a:r>
              <a:rPr lang="en-GB" b="1" dirty="0"/>
              <a:t>HFM Programme ESPPU #243</a:t>
            </a:r>
          </a:p>
        </p:txBody>
      </p:sp>
      <p:sp>
        <p:nvSpPr>
          <p:cNvPr id="10" name="TextBox 9">
            <a:extLst>
              <a:ext uri="{FF2B5EF4-FFF2-40B4-BE49-F238E27FC236}">
                <a16:creationId xmlns:a16="http://schemas.microsoft.com/office/drawing/2014/main" id="{AE998C92-C088-4D51-8049-CA634D7BCAD2}"/>
              </a:ext>
            </a:extLst>
          </p:cNvPr>
          <p:cNvSpPr txBox="1"/>
          <p:nvPr/>
        </p:nvSpPr>
        <p:spPr>
          <a:xfrm>
            <a:off x="9330050" y="4652378"/>
            <a:ext cx="2619628" cy="400110"/>
          </a:xfrm>
          <a:prstGeom prst="rect">
            <a:avLst/>
          </a:prstGeom>
          <a:noFill/>
        </p:spPr>
        <p:txBody>
          <a:bodyPr wrap="none" rtlCol="0">
            <a:spAutoFit/>
          </a:bodyPr>
          <a:lstStyle/>
          <a:p>
            <a:r>
              <a:rPr lang="en-GB" sz="2000" b="1" dirty="0">
                <a:solidFill>
                  <a:srgbClr val="FF0000"/>
                </a:solidFill>
              </a:rPr>
              <a:t>best available today</a:t>
            </a:r>
          </a:p>
        </p:txBody>
      </p:sp>
      <p:sp>
        <p:nvSpPr>
          <p:cNvPr id="11" name="CustomShape 2">
            <a:extLst>
              <a:ext uri="{FF2B5EF4-FFF2-40B4-BE49-F238E27FC236}">
                <a16:creationId xmlns:a16="http://schemas.microsoft.com/office/drawing/2014/main" id="{A0B09D06-9B8E-400F-ABDF-AD139CB86239}"/>
              </a:ext>
            </a:extLst>
          </p:cNvPr>
          <p:cNvSpPr/>
          <p:nvPr/>
        </p:nvSpPr>
        <p:spPr>
          <a:xfrm>
            <a:off x="260397" y="250184"/>
            <a:ext cx="11375280" cy="106488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90000"/>
              </a:lnSpc>
            </a:pPr>
            <a:r>
              <a:rPr lang="en-US" sz="3600" b="1" spc="-1" dirty="0" err="1">
                <a:solidFill>
                  <a:srgbClr val="0033A0"/>
                </a:solidFill>
                <a:latin typeface="Arial"/>
              </a:rPr>
              <a:t>FCChh</a:t>
            </a:r>
            <a:r>
              <a:rPr lang="en-US" sz="3600" b="1" spc="-1" dirty="0">
                <a:solidFill>
                  <a:srgbClr val="0033A0"/>
                </a:solidFill>
                <a:latin typeface="Arial"/>
              </a:rPr>
              <a:t> arc magnet baseline</a:t>
            </a:r>
          </a:p>
          <a:p>
            <a:pPr>
              <a:lnSpc>
                <a:spcPct val="90000"/>
              </a:lnSpc>
              <a:spcBef>
                <a:spcPts val="600"/>
              </a:spcBef>
            </a:pPr>
            <a:r>
              <a:rPr lang="en-GB" sz="1600" b="1" dirty="0">
                <a:solidFill>
                  <a:schemeClr val="accent1"/>
                </a:solidFill>
              </a:rPr>
              <a:t>consistent baseline with high confidence level based on HL-LHC experience</a:t>
            </a:r>
            <a:r>
              <a:rPr lang="en-US" sz="1600" b="1" strike="noStrike" spc="-1" dirty="0">
                <a:solidFill>
                  <a:schemeClr val="accent1"/>
                </a:solidFill>
                <a:latin typeface="Arial"/>
              </a:rPr>
              <a:t> </a:t>
            </a:r>
            <a:endParaRPr lang="en-GB" sz="1600" b="1" strike="noStrike" spc="-1" dirty="0">
              <a:solidFill>
                <a:schemeClr val="accent1"/>
              </a:solidFill>
              <a:latin typeface="Arial"/>
            </a:endParaRPr>
          </a:p>
        </p:txBody>
      </p:sp>
      <p:pic>
        <p:nvPicPr>
          <p:cNvPr id="14" name="Picture 13">
            <a:extLst>
              <a:ext uri="{FF2B5EF4-FFF2-40B4-BE49-F238E27FC236}">
                <a16:creationId xmlns:a16="http://schemas.microsoft.com/office/drawing/2014/main" id="{CD3B7205-AC2B-4953-8B62-FF0AF3C373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4388" y="0"/>
            <a:ext cx="4197612" cy="1101873"/>
          </a:xfrm>
          <a:prstGeom prst="rect">
            <a:avLst/>
          </a:prstGeom>
        </p:spPr>
      </p:pic>
    </p:spTree>
    <p:extLst>
      <p:ext uri="{BB962C8B-B14F-4D97-AF65-F5344CB8AC3E}">
        <p14:creationId xmlns:p14="http://schemas.microsoft.com/office/powerpoint/2010/main" val="27345857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661D393-9F6D-478C-8F4B-E425F674EFB2}"/>
              </a:ext>
            </a:extLst>
          </p:cNvPr>
          <p:cNvPicPr>
            <a:picLocks noChangeAspect="1"/>
          </p:cNvPicPr>
          <p:nvPr/>
        </p:nvPicPr>
        <p:blipFill rotWithShape="1">
          <a:blip r:embed="rId2"/>
          <a:srcRect t="7894"/>
          <a:stretch/>
        </p:blipFill>
        <p:spPr>
          <a:xfrm>
            <a:off x="496015" y="1315064"/>
            <a:ext cx="10334585" cy="4159045"/>
          </a:xfrm>
          <a:prstGeom prst="rect">
            <a:avLst/>
          </a:prstGeom>
        </p:spPr>
      </p:pic>
      <p:sp>
        <p:nvSpPr>
          <p:cNvPr id="173" name="CustomShape 3"/>
          <p:cNvSpPr/>
          <p:nvPr/>
        </p:nvSpPr>
        <p:spPr>
          <a:xfrm>
            <a:off x="3416400" y="6378480"/>
            <a:ext cx="69912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r>
              <a:rPr lang="en-US" sz="1000" spc="-1" dirty="0">
                <a:solidFill>
                  <a:srgbClr val="0033A0"/>
                </a:solidFill>
                <a:latin typeface="Arial"/>
              </a:rPr>
              <a:t>24</a:t>
            </a:r>
            <a:r>
              <a:rPr lang="en-US" sz="1000" b="0" strike="noStrike" spc="-1" dirty="0">
                <a:solidFill>
                  <a:srgbClr val="0033A0"/>
                </a:solidFill>
                <a:latin typeface="Arial"/>
              </a:rPr>
              <a:t>/06/2025</a:t>
            </a:r>
            <a:endParaRPr lang="en-GB" sz="1000" b="0" strike="noStrike" spc="-1" dirty="0">
              <a:latin typeface="Arial"/>
            </a:endParaRPr>
          </a:p>
        </p:txBody>
      </p:sp>
      <p:sp>
        <p:nvSpPr>
          <p:cNvPr id="174" name="CustomShape 4"/>
          <p:cNvSpPr/>
          <p:nvPr/>
        </p:nvSpPr>
        <p:spPr>
          <a:xfrm>
            <a:off x="4259160" y="6383880"/>
            <a:ext cx="65714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1200" b="0" strike="noStrike" spc="-1" dirty="0">
                <a:solidFill>
                  <a:srgbClr val="0033A0"/>
                </a:solidFill>
                <a:latin typeface="Arial"/>
              </a:rPr>
              <a:t>Physics Preparatory Group - Accelerator Science and Technology WG</a:t>
            </a:r>
            <a:endParaRPr lang="en-GB" sz="1200" b="0" strike="noStrike" spc="-1" dirty="0">
              <a:latin typeface="Arial"/>
            </a:endParaRPr>
          </a:p>
        </p:txBody>
      </p:sp>
      <p:sp>
        <p:nvSpPr>
          <p:cNvPr id="175" name="CustomShape 5"/>
          <p:cNvSpPr/>
          <p:nvPr/>
        </p:nvSpPr>
        <p:spPr>
          <a:xfrm>
            <a:off x="11107440" y="6383880"/>
            <a:ext cx="68040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fld id="{9E7659AA-BB61-47A7-BC9E-B7B31FB5770F}" type="slidenum">
              <a:rPr lang="en-US" sz="1000" b="0" strike="noStrike" spc="-1">
                <a:solidFill>
                  <a:srgbClr val="0033A0"/>
                </a:solidFill>
                <a:latin typeface="Arial"/>
              </a:rPr>
              <a:t>15</a:t>
            </a:fld>
            <a:endParaRPr lang="en-GB" sz="1000" b="0" strike="noStrike" spc="-1">
              <a:latin typeface="Arial"/>
            </a:endParaRPr>
          </a:p>
        </p:txBody>
      </p:sp>
      <p:sp>
        <p:nvSpPr>
          <p:cNvPr id="12" name="Rectangle 11">
            <a:extLst>
              <a:ext uri="{FF2B5EF4-FFF2-40B4-BE49-F238E27FC236}">
                <a16:creationId xmlns:a16="http://schemas.microsoft.com/office/drawing/2014/main" id="{FC7CF709-1DD5-418A-98A3-24DCDC701ECE}"/>
              </a:ext>
            </a:extLst>
          </p:cNvPr>
          <p:cNvSpPr/>
          <p:nvPr/>
        </p:nvSpPr>
        <p:spPr>
          <a:xfrm>
            <a:off x="6670859" y="1846293"/>
            <a:ext cx="2449215" cy="41492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B8502D5-4B8F-4EB2-B8D3-5CDDE6D3C747}"/>
              </a:ext>
            </a:extLst>
          </p:cNvPr>
          <p:cNvSpPr txBox="1"/>
          <p:nvPr/>
        </p:nvSpPr>
        <p:spPr>
          <a:xfrm>
            <a:off x="0" y="5830529"/>
            <a:ext cx="3454792" cy="369332"/>
          </a:xfrm>
          <a:prstGeom prst="rect">
            <a:avLst/>
          </a:prstGeom>
          <a:noFill/>
        </p:spPr>
        <p:txBody>
          <a:bodyPr wrap="none" rtlCol="0">
            <a:spAutoFit/>
          </a:bodyPr>
          <a:lstStyle/>
          <a:p>
            <a:r>
              <a:rPr lang="en-GB" b="1" dirty="0"/>
              <a:t>HFM Programme ESPPU #243</a:t>
            </a:r>
          </a:p>
        </p:txBody>
      </p:sp>
      <p:sp>
        <p:nvSpPr>
          <p:cNvPr id="10" name="TextBox 9">
            <a:extLst>
              <a:ext uri="{FF2B5EF4-FFF2-40B4-BE49-F238E27FC236}">
                <a16:creationId xmlns:a16="http://schemas.microsoft.com/office/drawing/2014/main" id="{AE998C92-C088-4D51-8049-CA634D7BCAD2}"/>
              </a:ext>
            </a:extLst>
          </p:cNvPr>
          <p:cNvSpPr txBox="1"/>
          <p:nvPr/>
        </p:nvSpPr>
        <p:spPr>
          <a:xfrm>
            <a:off x="9202232" y="1861104"/>
            <a:ext cx="2856872" cy="400110"/>
          </a:xfrm>
          <a:prstGeom prst="rect">
            <a:avLst/>
          </a:prstGeom>
          <a:noFill/>
        </p:spPr>
        <p:txBody>
          <a:bodyPr wrap="none" rtlCol="0">
            <a:spAutoFit/>
          </a:bodyPr>
          <a:lstStyle/>
          <a:p>
            <a:r>
              <a:rPr lang="en-GB" sz="2000" b="1" dirty="0">
                <a:solidFill>
                  <a:srgbClr val="FF0000"/>
                </a:solidFill>
              </a:rPr>
              <a:t>200 </a:t>
            </a:r>
            <a:r>
              <a:rPr lang="en-GB" sz="2000" b="1" dirty="0">
                <a:solidFill>
                  <a:srgbClr val="FF0000"/>
                </a:solidFill>
                <a:sym typeface="Wingdings" panose="05000000000000000000" pitchFamily="2" charset="2"/>
              </a:rPr>
              <a:t> 150 MPa stress</a:t>
            </a:r>
            <a:endParaRPr lang="en-GB" sz="2000" b="1" dirty="0">
              <a:solidFill>
                <a:srgbClr val="FF0000"/>
              </a:solidFill>
            </a:endParaRPr>
          </a:p>
        </p:txBody>
      </p:sp>
      <p:sp>
        <p:nvSpPr>
          <p:cNvPr id="11" name="CustomShape 2">
            <a:extLst>
              <a:ext uri="{FF2B5EF4-FFF2-40B4-BE49-F238E27FC236}">
                <a16:creationId xmlns:a16="http://schemas.microsoft.com/office/drawing/2014/main" id="{B1D36CEC-0A35-4ED8-9A61-2D280021841A}"/>
              </a:ext>
            </a:extLst>
          </p:cNvPr>
          <p:cNvSpPr/>
          <p:nvPr/>
        </p:nvSpPr>
        <p:spPr>
          <a:xfrm>
            <a:off x="260397" y="250184"/>
            <a:ext cx="11375280" cy="106488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90000"/>
              </a:lnSpc>
            </a:pPr>
            <a:r>
              <a:rPr lang="en-US" sz="3600" b="1" spc="-1" dirty="0" err="1">
                <a:solidFill>
                  <a:srgbClr val="0033A0"/>
                </a:solidFill>
                <a:latin typeface="Arial"/>
              </a:rPr>
              <a:t>FCChh</a:t>
            </a:r>
            <a:r>
              <a:rPr lang="en-US" sz="3600" b="1" spc="-1" dirty="0">
                <a:solidFill>
                  <a:srgbClr val="0033A0"/>
                </a:solidFill>
                <a:latin typeface="Arial"/>
              </a:rPr>
              <a:t> arc magnet baseline</a:t>
            </a:r>
          </a:p>
          <a:p>
            <a:pPr>
              <a:lnSpc>
                <a:spcPct val="90000"/>
              </a:lnSpc>
              <a:spcBef>
                <a:spcPts val="600"/>
              </a:spcBef>
            </a:pPr>
            <a:r>
              <a:rPr lang="en-GB" sz="1600" b="1" dirty="0">
                <a:solidFill>
                  <a:schemeClr val="accent1"/>
                </a:solidFill>
              </a:rPr>
              <a:t>consistent baseline with high confidence level based on HL-LHC experience</a:t>
            </a:r>
            <a:r>
              <a:rPr lang="en-US" sz="1600" b="1" strike="noStrike" spc="-1" dirty="0">
                <a:solidFill>
                  <a:schemeClr val="accent1"/>
                </a:solidFill>
                <a:latin typeface="Arial"/>
              </a:rPr>
              <a:t> </a:t>
            </a:r>
            <a:endParaRPr lang="en-GB" sz="1600" b="1" strike="noStrike" spc="-1" dirty="0">
              <a:solidFill>
                <a:schemeClr val="accent1"/>
              </a:solidFill>
              <a:latin typeface="Arial"/>
            </a:endParaRPr>
          </a:p>
        </p:txBody>
      </p:sp>
      <p:pic>
        <p:nvPicPr>
          <p:cNvPr id="14" name="Picture 13">
            <a:extLst>
              <a:ext uri="{FF2B5EF4-FFF2-40B4-BE49-F238E27FC236}">
                <a16:creationId xmlns:a16="http://schemas.microsoft.com/office/drawing/2014/main" id="{605A4806-12D4-46DD-BC47-5CA8AAD47F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4388" y="0"/>
            <a:ext cx="4197612" cy="1101873"/>
          </a:xfrm>
          <a:prstGeom prst="rect">
            <a:avLst/>
          </a:prstGeom>
        </p:spPr>
      </p:pic>
    </p:spTree>
    <p:extLst>
      <p:ext uri="{BB962C8B-B14F-4D97-AF65-F5344CB8AC3E}">
        <p14:creationId xmlns:p14="http://schemas.microsoft.com/office/powerpoint/2010/main" val="41129865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B3B11ACC-A4E3-52A6-9350-7CDEB9051B47}"/>
              </a:ext>
            </a:extLst>
          </p:cNvPr>
          <p:cNvSpPr>
            <a:spLocks noGrp="1"/>
          </p:cNvSpPr>
          <p:nvPr>
            <p:ph idx="1"/>
          </p:nvPr>
        </p:nvSpPr>
        <p:spPr>
          <a:xfrm>
            <a:off x="202928" y="1244727"/>
            <a:ext cx="4572000" cy="4608512"/>
          </a:xfrm>
        </p:spPr>
        <p:txBody>
          <a:bodyPr/>
          <a:lstStyle/>
          <a:p>
            <a:pPr marL="36576">
              <a:spcBef>
                <a:spcPts val="0"/>
              </a:spcBef>
            </a:pPr>
            <a:r>
              <a:rPr lang="en-US" sz="1800" dirty="0"/>
              <a:t>New layouts also being investigated </a:t>
            </a:r>
          </a:p>
          <a:p>
            <a:pPr marL="36576">
              <a:spcBef>
                <a:spcPts val="0"/>
              </a:spcBef>
            </a:pPr>
            <a:r>
              <a:rPr lang="en-US" sz="1800" dirty="0"/>
              <a:t>    </a:t>
            </a:r>
            <a:r>
              <a:rPr lang="en-US" sz="1800" dirty="0" err="1"/>
              <a:t>eg.</a:t>
            </a:r>
            <a:r>
              <a:rPr lang="en-US" sz="1800" dirty="0"/>
              <a:t> ‘common-coil’ vs. ‘block-coil’</a:t>
            </a:r>
            <a:endParaRPr lang="en-US" sz="1800" dirty="0">
              <a:sym typeface="Wingdings" panose="05000000000000000000" pitchFamily="2" charset="2"/>
            </a:endParaRPr>
          </a:p>
          <a:p>
            <a:pPr marL="36576">
              <a:spcBef>
                <a:spcPts val="0"/>
              </a:spcBef>
            </a:pPr>
            <a:r>
              <a:rPr lang="en-US" sz="1800" dirty="0">
                <a:sym typeface="Wingdings" panose="05000000000000000000" pitchFamily="2" charset="2"/>
              </a:rPr>
              <a:t>   </a:t>
            </a:r>
            <a:endParaRPr lang="en-US" sz="1800" dirty="0"/>
          </a:p>
          <a:p>
            <a:pPr marL="36576">
              <a:spcBef>
                <a:spcPts val="0"/>
              </a:spcBef>
            </a:pPr>
            <a:r>
              <a:rPr lang="en-US" sz="1800" dirty="0"/>
              <a:t>With an eye on cost, length scaling, and industrialization</a:t>
            </a:r>
          </a:p>
          <a:p>
            <a:pPr marL="36576">
              <a:spcBef>
                <a:spcPts val="0"/>
              </a:spcBef>
            </a:pPr>
            <a:endParaRPr lang="en-US" sz="1800" dirty="0"/>
          </a:p>
          <a:p>
            <a:pPr marL="36576">
              <a:spcBef>
                <a:spcPts val="0"/>
              </a:spcBef>
            </a:pPr>
            <a:r>
              <a:rPr lang="en-US" sz="1800" dirty="0"/>
              <a:t>First tests expected 2026-27</a:t>
            </a:r>
          </a:p>
          <a:p>
            <a:pPr marL="36576">
              <a:spcBef>
                <a:spcPts val="0"/>
              </a:spcBef>
            </a:pPr>
            <a:endParaRPr lang="en-US" sz="1800" i="1" dirty="0"/>
          </a:p>
          <a:p>
            <a:pPr lvl="1">
              <a:spcBef>
                <a:spcPts val="0"/>
              </a:spcBef>
            </a:pPr>
            <a:r>
              <a:rPr lang="en-US" dirty="0">
                <a:solidFill>
                  <a:srgbClr val="00B050"/>
                </a:solidFill>
              </a:rPr>
              <a:t>Demonstrate the baseline parameters with short magnets reaching 15-15.5 T</a:t>
            </a:r>
          </a:p>
          <a:p>
            <a:pPr marL="0" lvl="1" indent="0">
              <a:spcBef>
                <a:spcPts val="0"/>
              </a:spcBef>
              <a:buNone/>
            </a:pPr>
            <a:r>
              <a:rPr lang="en-US" dirty="0">
                <a:solidFill>
                  <a:srgbClr val="00B050"/>
                </a:solidFill>
              </a:rPr>
              <a:t> </a:t>
            </a:r>
          </a:p>
          <a:p>
            <a:pPr lvl="1">
              <a:spcBef>
                <a:spcPts val="0"/>
              </a:spcBef>
            </a:pPr>
            <a:r>
              <a:rPr lang="en-US" dirty="0">
                <a:solidFill>
                  <a:srgbClr val="00B050"/>
                </a:solidFill>
              </a:rPr>
              <a:t>Down-select to one or two designs for further optimization and demonstration of reproducibility.</a:t>
            </a:r>
          </a:p>
          <a:p>
            <a:pPr marL="0" lvl="1" indent="0">
              <a:spcBef>
                <a:spcPts val="0"/>
              </a:spcBef>
              <a:buNone/>
            </a:pPr>
            <a:endParaRPr lang="en-US" dirty="0">
              <a:solidFill>
                <a:srgbClr val="00B050"/>
              </a:solidFill>
            </a:endParaRPr>
          </a:p>
          <a:p>
            <a:endParaRPr lang="en-US" sz="2000" dirty="0"/>
          </a:p>
        </p:txBody>
      </p:sp>
      <p:sp>
        <p:nvSpPr>
          <p:cNvPr id="8" name="Title 7">
            <a:extLst>
              <a:ext uri="{FF2B5EF4-FFF2-40B4-BE49-F238E27FC236}">
                <a16:creationId xmlns:a16="http://schemas.microsoft.com/office/drawing/2014/main" id="{0DDBB862-D81E-A946-CC09-8D29741F2B8E}"/>
              </a:ext>
            </a:extLst>
          </p:cNvPr>
          <p:cNvSpPr>
            <a:spLocks noGrp="1"/>
          </p:cNvSpPr>
          <p:nvPr>
            <p:ph type="title"/>
          </p:nvPr>
        </p:nvSpPr>
        <p:spPr>
          <a:xfrm>
            <a:off x="202928" y="294443"/>
            <a:ext cx="11376025" cy="1065742"/>
          </a:xfrm>
        </p:spPr>
        <p:txBody>
          <a:bodyPr/>
          <a:lstStyle/>
          <a:p>
            <a:r>
              <a:rPr lang="en-US" sz="3200" dirty="0"/>
              <a:t>Demonstration of Baseline Parameters</a:t>
            </a:r>
          </a:p>
        </p:txBody>
      </p:sp>
      <p:sp>
        <p:nvSpPr>
          <p:cNvPr id="5" name="Date Placeholder 4">
            <a:extLst>
              <a:ext uri="{FF2B5EF4-FFF2-40B4-BE49-F238E27FC236}">
                <a16:creationId xmlns:a16="http://schemas.microsoft.com/office/drawing/2014/main" id="{8E3A4D23-F5E8-48E4-CB7D-55F133BFBF69}"/>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33A0"/>
                </a:solidFill>
                <a:effectLst/>
                <a:uLnTx/>
                <a:uFillTx/>
                <a:latin typeface="Arial"/>
                <a:ea typeface="+mn-ea"/>
                <a:cs typeface="+mn-cs"/>
              </a:rPr>
              <a:t>10/04/2025</a:t>
            </a:r>
            <a:endParaRPr kumimoji="0" lang="en-US" sz="1000" b="0" i="0" u="none" strike="noStrike" kern="1200" cap="none" spc="0" normalizeH="0" baseline="0" noProof="0" dirty="0">
              <a:ln>
                <a:noFill/>
              </a:ln>
              <a:solidFill>
                <a:srgbClr val="0033A0"/>
              </a:solidFill>
              <a:effectLst/>
              <a:uLnTx/>
              <a:uFillTx/>
              <a:latin typeface="Arial"/>
              <a:ea typeface="+mn-ea"/>
              <a:cs typeface="+mn-cs"/>
            </a:endParaRPr>
          </a:p>
        </p:txBody>
      </p:sp>
      <p:sp>
        <p:nvSpPr>
          <p:cNvPr id="6" name="Footer Placeholder 5">
            <a:extLst>
              <a:ext uri="{FF2B5EF4-FFF2-40B4-BE49-F238E27FC236}">
                <a16:creationId xmlns:a16="http://schemas.microsoft.com/office/drawing/2014/main" id="{7D2E7BB1-2EDF-CAB7-96BF-A9C88FFE442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33A0"/>
                </a:solidFill>
                <a:effectLst/>
                <a:uLnTx/>
                <a:uFillTx/>
                <a:latin typeface="Arial"/>
                <a:ea typeface="+mn-ea"/>
                <a:cs typeface="+mn-cs"/>
              </a:rPr>
              <a:t>Physics Preparatory Group - Accelerator Science and Technology WG</a:t>
            </a:r>
            <a:endParaRPr kumimoji="0" lang="en-US" sz="1200" b="0" i="0" u="none" strike="noStrike" kern="1200" cap="none" spc="0" normalizeH="0" baseline="0" noProof="0" dirty="0">
              <a:ln>
                <a:noFill/>
              </a:ln>
              <a:solidFill>
                <a:srgbClr val="0033A0"/>
              </a:solidFill>
              <a:effectLst/>
              <a:uLnTx/>
              <a:uFillTx/>
              <a:latin typeface="Arial"/>
              <a:ea typeface="+mn-ea"/>
              <a:cs typeface="+mn-cs"/>
            </a:endParaRPr>
          </a:p>
        </p:txBody>
      </p:sp>
      <p:sp>
        <p:nvSpPr>
          <p:cNvPr id="7" name="Slide Number Placeholder 6">
            <a:extLst>
              <a:ext uri="{FF2B5EF4-FFF2-40B4-BE49-F238E27FC236}">
                <a16:creationId xmlns:a16="http://schemas.microsoft.com/office/drawing/2014/main" id="{68B82FBE-B0BB-FC80-3BDA-CF6F9ED0BC3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B5EA5A-BC32-A742-B11B-8E7414D5B535}" type="slidenum">
              <a:rPr kumimoji="0" lang="en-US" sz="1000" b="0" i="0" u="none" strike="noStrike" kern="1200" cap="none" spc="0" normalizeH="0" baseline="0" noProof="0" smtClean="0">
                <a:ln>
                  <a:noFill/>
                </a:ln>
                <a:solidFill>
                  <a:srgbClr val="0033A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000" b="0" i="0" u="none" strike="noStrike" kern="1200" cap="none" spc="0" normalizeH="0" baseline="0" noProof="0" dirty="0">
              <a:ln>
                <a:noFill/>
              </a:ln>
              <a:solidFill>
                <a:srgbClr val="0033A0"/>
              </a:solidFill>
              <a:effectLst/>
              <a:uLnTx/>
              <a:uFillTx/>
              <a:latin typeface="Arial"/>
              <a:ea typeface="+mn-ea"/>
              <a:cs typeface="+mn-cs"/>
            </a:endParaRPr>
          </a:p>
        </p:txBody>
      </p:sp>
      <p:pic>
        <p:nvPicPr>
          <p:cNvPr id="20" name="Content Placeholder 38" descr="A logo with blue text&#10;&#10;Description automatically generated">
            <a:extLst>
              <a:ext uri="{FF2B5EF4-FFF2-40B4-BE49-F238E27FC236}">
                <a16:creationId xmlns:a16="http://schemas.microsoft.com/office/drawing/2014/main" id="{D93E9701-741F-986B-2B8B-77A9FEC516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754035" y="-1"/>
            <a:ext cx="2731605" cy="1097631"/>
          </a:xfrm>
          <a:prstGeom prst="rect">
            <a:avLst/>
          </a:prstGeom>
        </p:spPr>
      </p:pic>
      <p:pic>
        <p:nvPicPr>
          <p:cNvPr id="22" name="Picture 21">
            <a:extLst>
              <a:ext uri="{FF2B5EF4-FFF2-40B4-BE49-F238E27FC236}">
                <a16:creationId xmlns:a16="http://schemas.microsoft.com/office/drawing/2014/main" id="{7E63CA8F-40DF-C5D8-C952-A6FF080E8B7E}"/>
              </a:ext>
            </a:extLst>
          </p:cNvPr>
          <p:cNvPicPr>
            <a:picLocks noChangeAspect="1"/>
          </p:cNvPicPr>
          <p:nvPr/>
        </p:nvPicPr>
        <p:blipFill>
          <a:blip r:embed="rId3"/>
          <a:stretch>
            <a:fillRect/>
          </a:stretch>
        </p:blipFill>
        <p:spPr>
          <a:xfrm>
            <a:off x="4925344" y="1244727"/>
            <a:ext cx="6653609" cy="4956048"/>
          </a:xfrm>
          <a:prstGeom prst="rect">
            <a:avLst/>
          </a:prstGeom>
        </p:spPr>
      </p:pic>
      <p:sp>
        <p:nvSpPr>
          <p:cNvPr id="21" name="TextBox 20">
            <a:extLst>
              <a:ext uri="{FF2B5EF4-FFF2-40B4-BE49-F238E27FC236}">
                <a16:creationId xmlns:a16="http://schemas.microsoft.com/office/drawing/2014/main" id="{F24D1DC0-BDE2-486E-BFF1-2747683F39E7}"/>
              </a:ext>
            </a:extLst>
          </p:cNvPr>
          <p:cNvSpPr txBox="1"/>
          <p:nvPr/>
        </p:nvSpPr>
        <p:spPr>
          <a:xfrm>
            <a:off x="72360" y="6378480"/>
            <a:ext cx="2313454"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black"/>
                </a:solidFill>
                <a:effectLst/>
                <a:uLnTx/>
                <a:uFillTx/>
              </a:rPr>
              <a:t>From B. </a:t>
            </a:r>
            <a:r>
              <a:rPr kumimoji="0" lang="en-GB" sz="1800" b="1" i="0" u="none" strike="noStrike" kern="0" cap="none" spc="0" normalizeH="0" baseline="0" noProof="0" dirty="0" err="1">
                <a:ln>
                  <a:noFill/>
                </a:ln>
                <a:solidFill>
                  <a:prstClr val="black"/>
                </a:solidFill>
                <a:effectLst/>
                <a:uLnTx/>
                <a:uFillTx/>
              </a:rPr>
              <a:t>Auchmann</a:t>
            </a:r>
            <a:endParaRPr kumimoji="0" lang="en-GB" sz="1800" b="1"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6315732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B3B11ACC-A4E3-52A6-9350-7CDEB9051B47}"/>
              </a:ext>
            </a:extLst>
          </p:cNvPr>
          <p:cNvSpPr>
            <a:spLocks noGrp="1"/>
          </p:cNvSpPr>
          <p:nvPr>
            <p:ph idx="1"/>
          </p:nvPr>
        </p:nvSpPr>
        <p:spPr>
          <a:xfrm>
            <a:off x="202927" y="1244727"/>
            <a:ext cx="5460453" cy="4608512"/>
          </a:xfrm>
        </p:spPr>
        <p:txBody>
          <a:bodyPr/>
          <a:lstStyle/>
          <a:p>
            <a:pPr marL="36576">
              <a:spcBef>
                <a:spcPts val="0"/>
              </a:spcBef>
            </a:pPr>
            <a:r>
              <a:rPr lang="en-US" sz="2400" dirty="0"/>
              <a:t>Demonstrators: magnets not having all features of a short model, but proving a part of the technology</a:t>
            </a:r>
          </a:p>
          <a:p>
            <a:pPr marL="36576">
              <a:spcBef>
                <a:spcPts val="0"/>
              </a:spcBef>
            </a:pPr>
            <a:endParaRPr lang="en-US" sz="2400" i="1" dirty="0"/>
          </a:p>
          <a:p>
            <a:pPr lvl="1">
              <a:spcBef>
                <a:spcPts val="0"/>
              </a:spcBef>
            </a:pPr>
            <a:r>
              <a:rPr lang="en-US" sz="2400" dirty="0">
                <a:solidFill>
                  <a:srgbClr val="00B050"/>
                </a:solidFill>
              </a:rPr>
              <a:t>RMM, based on block design, 50 mm aperture, but without flared ends, and very large coil, </a:t>
            </a:r>
            <a:br>
              <a:rPr lang="en-US" sz="2400" dirty="0">
                <a:solidFill>
                  <a:srgbClr val="00B050"/>
                </a:solidFill>
              </a:rPr>
            </a:br>
            <a:r>
              <a:rPr lang="en-US" sz="2400" dirty="0">
                <a:solidFill>
                  <a:srgbClr val="00B050"/>
                </a:solidFill>
              </a:rPr>
              <a:t>achieved fields of 16-17 T.</a:t>
            </a:r>
          </a:p>
          <a:p>
            <a:pPr marL="36576">
              <a:spcBef>
                <a:spcPts val="0"/>
              </a:spcBef>
            </a:pPr>
            <a:endParaRPr lang="en-US" sz="1800" baseline="30000" dirty="0">
              <a:solidFill>
                <a:prstClr val="black"/>
              </a:solidFill>
              <a:latin typeface="Aptos" panose="02110004020202020204"/>
            </a:endParaRPr>
          </a:p>
          <a:p>
            <a:pPr marL="36576">
              <a:spcBef>
                <a:spcPts val="0"/>
              </a:spcBef>
            </a:pPr>
            <a:endParaRPr lang="en-US" sz="1800" dirty="0"/>
          </a:p>
          <a:p>
            <a:endParaRPr lang="en-US" sz="2000" dirty="0"/>
          </a:p>
        </p:txBody>
      </p:sp>
      <p:sp>
        <p:nvSpPr>
          <p:cNvPr id="8" name="Title 7">
            <a:extLst>
              <a:ext uri="{FF2B5EF4-FFF2-40B4-BE49-F238E27FC236}">
                <a16:creationId xmlns:a16="http://schemas.microsoft.com/office/drawing/2014/main" id="{0DDBB862-D81E-A946-CC09-8D29741F2B8E}"/>
              </a:ext>
            </a:extLst>
          </p:cNvPr>
          <p:cNvSpPr>
            <a:spLocks noGrp="1"/>
          </p:cNvSpPr>
          <p:nvPr>
            <p:ph type="title"/>
          </p:nvPr>
        </p:nvSpPr>
        <p:spPr>
          <a:xfrm>
            <a:off x="202928" y="294443"/>
            <a:ext cx="11376025" cy="1065742"/>
          </a:xfrm>
        </p:spPr>
        <p:txBody>
          <a:bodyPr/>
          <a:lstStyle/>
          <a:p>
            <a:r>
              <a:rPr lang="en-US" sz="3200" dirty="0"/>
              <a:t>Demonstrator: 17 T  achieved</a:t>
            </a:r>
          </a:p>
        </p:txBody>
      </p:sp>
      <p:sp>
        <p:nvSpPr>
          <p:cNvPr id="5" name="Date Placeholder 4">
            <a:extLst>
              <a:ext uri="{FF2B5EF4-FFF2-40B4-BE49-F238E27FC236}">
                <a16:creationId xmlns:a16="http://schemas.microsoft.com/office/drawing/2014/main" id="{8E3A4D23-F5E8-48E4-CB7D-55F133BFBF69}"/>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33A0"/>
                </a:solidFill>
                <a:effectLst/>
                <a:uLnTx/>
                <a:uFillTx/>
                <a:latin typeface="Arial"/>
                <a:ea typeface="+mn-ea"/>
                <a:cs typeface="+mn-cs"/>
              </a:rPr>
              <a:t>10/04/2025</a:t>
            </a:r>
            <a:endParaRPr kumimoji="0" lang="en-US" sz="1000" b="0" i="0" u="none" strike="noStrike" kern="1200" cap="none" spc="0" normalizeH="0" baseline="0" noProof="0" dirty="0">
              <a:ln>
                <a:noFill/>
              </a:ln>
              <a:solidFill>
                <a:srgbClr val="0033A0"/>
              </a:solidFill>
              <a:effectLst/>
              <a:uLnTx/>
              <a:uFillTx/>
              <a:latin typeface="Arial"/>
              <a:ea typeface="+mn-ea"/>
              <a:cs typeface="+mn-cs"/>
            </a:endParaRPr>
          </a:p>
        </p:txBody>
      </p:sp>
      <p:sp>
        <p:nvSpPr>
          <p:cNvPr id="6" name="Footer Placeholder 5">
            <a:extLst>
              <a:ext uri="{FF2B5EF4-FFF2-40B4-BE49-F238E27FC236}">
                <a16:creationId xmlns:a16="http://schemas.microsoft.com/office/drawing/2014/main" id="{7D2E7BB1-2EDF-CAB7-96BF-A9C88FFE442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33A0"/>
                </a:solidFill>
                <a:effectLst/>
                <a:uLnTx/>
                <a:uFillTx/>
                <a:latin typeface="Arial"/>
                <a:ea typeface="+mn-ea"/>
                <a:cs typeface="+mn-cs"/>
              </a:rPr>
              <a:t>Physics Preparatory Group - Accelerator Science and Technology WG</a:t>
            </a:r>
            <a:endParaRPr kumimoji="0" lang="en-US" sz="1200" b="0" i="0" u="none" strike="noStrike" kern="1200" cap="none" spc="0" normalizeH="0" baseline="0" noProof="0" dirty="0">
              <a:ln>
                <a:noFill/>
              </a:ln>
              <a:solidFill>
                <a:srgbClr val="0033A0"/>
              </a:solidFill>
              <a:effectLst/>
              <a:uLnTx/>
              <a:uFillTx/>
              <a:latin typeface="Arial"/>
              <a:ea typeface="+mn-ea"/>
              <a:cs typeface="+mn-cs"/>
            </a:endParaRPr>
          </a:p>
        </p:txBody>
      </p:sp>
      <p:sp>
        <p:nvSpPr>
          <p:cNvPr id="7" name="Slide Number Placeholder 6">
            <a:extLst>
              <a:ext uri="{FF2B5EF4-FFF2-40B4-BE49-F238E27FC236}">
                <a16:creationId xmlns:a16="http://schemas.microsoft.com/office/drawing/2014/main" id="{68B82FBE-B0BB-FC80-3BDA-CF6F9ED0BC3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B5EA5A-BC32-A742-B11B-8E7414D5B535}" type="slidenum">
              <a:rPr kumimoji="0" lang="en-US" sz="1000" b="0" i="0" u="none" strike="noStrike" kern="1200" cap="none" spc="0" normalizeH="0" baseline="0" noProof="0" smtClean="0">
                <a:ln>
                  <a:noFill/>
                </a:ln>
                <a:solidFill>
                  <a:srgbClr val="0033A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000" b="0" i="0" u="none" strike="noStrike" kern="1200" cap="none" spc="0" normalizeH="0" baseline="0" noProof="0" dirty="0">
              <a:ln>
                <a:noFill/>
              </a:ln>
              <a:solidFill>
                <a:srgbClr val="0033A0"/>
              </a:solidFill>
              <a:effectLst/>
              <a:uLnTx/>
              <a:uFillTx/>
              <a:latin typeface="Arial"/>
              <a:ea typeface="+mn-ea"/>
              <a:cs typeface="+mn-cs"/>
            </a:endParaRPr>
          </a:p>
        </p:txBody>
      </p:sp>
      <p:pic>
        <p:nvPicPr>
          <p:cNvPr id="20" name="Content Placeholder 38" descr="A logo with blue text&#10;&#10;Description automatically generated">
            <a:extLst>
              <a:ext uri="{FF2B5EF4-FFF2-40B4-BE49-F238E27FC236}">
                <a16:creationId xmlns:a16="http://schemas.microsoft.com/office/drawing/2014/main" id="{D93E9701-741F-986B-2B8B-77A9FEC516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754035" y="-1"/>
            <a:ext cx="2731605" cy="1097631"/>
          </a:xfrm>
          <a:prstGeom prst="rect">
            <a:avLst/>
          </a:prstGeom>
        </p:spPr>
      </p:pic>
      <p:sp>
        <p:nvSpPr>
          <p:cNvPr id="21" name="TextBox 20">
            <a:extLst>
              <a:ext uri="{FF2B5EF4-FFF2-40B4-BE49-F238E27FC236}">
                <a16:creationId xmlns:a16="http://schemas.microsoft.com/office/drawing/2014/main" id="{F24D1DC0-BDE2-486E-BFF1-2747683F39E7}"/>
              </a:ext>
            </a:extLst>
          </p:cNvPr>
          <p:cNvSpPr txBox="1"/>
          <p:nvPr/>
        </p:nvSpPr>
        <p:spPr>
          <a:xfrm>
            <a:off x="72360" y="6378480"/>
            <a:ext cx="2313454"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black"/>
                </a:solidFill>
                <a:effectLst/>
                <a:uLnTx/>
                <a:uFillTx/>
              </a:rPr>
              <a:t>From B. </a:t>
            </a:r>
            <a:r>
              <a:rPr kumimoji="0" lang="en-GB" sz="1800" b="1" i="0" u="none" strike="noStrike" kern="0" cap="none" spc="0" normalizeH="0" baseline="0" noProof="0" dirty="0" err="1">
                <a:ln>
                  <a:noFill/>
                </a:ln>
                <a:solidFill>
                  <a:prstClr val="black"/>
                </a:solidFill>
                <a:effectLst/>
                <a:uLnTx/>
                <a:uFillTx/>
              </a:rPr>
              <a:t>Auchmann</a:t>
            </a:r>
            <a:endParaRPr kumimoji="0" lang="en-GB" sz="1800" b="1" i="0" u="none" strike="noStrike" kern="0" cap="none" spc="0" normalizeH="0" baseline="0" noProof="0" dirty="0">
              <a:ln>
                <a:noFill/>
              </a:ln>
              <a:solidFill>
                <a:prstClr val="black"/>
              </a:solidFill>
              <a:effectLst/>
              <a:uLnTx/>
              <a:uFillTx/>
            </a:endParaRPr>
          </a:p>
        </p:txBody>
      </p:sp>
      <p:pic>
        <p:nvPicPr>
          <p:cNvPr id="2" name="Picture 1">
            <a:extLst>
              <a:ext uri="{FF2B5EF4-FFF2-40B4-BE49-F238E27FC236}">
                <a16:creationId xmlns:a16="http://schemas.microsoft.com/office/drawing/2014/main" id="{307490E3-9671-4F8F-B143-EBA450E4BCDA}"/>
              </a:ext>
            </a:extLst>
          </p:cNvPr>
          <p:cNvPicPr>
            <a:picLocks noChangeAspect="1"/>
          </p:cNvPicPr>
          <p:nvPr/>
        </p:nvPicPr>
        <p:blipFill>
          <a:blip r:embed="rId3"/>
          <a:stretch>
            <a:fillRect/>
          </a:stretch>
        </p:blipFill>
        <p:spPr>
          <a:xfrm>
            <a:off x="6044775" y="1673024"/>
            <a:ext cx="5298746" cy="4108343"/>
          </a:xfrm>
          <a:prstGeom prst="rect">
            <a:avLst/>
          </a:prstGeom>
        </p:spPr>
      </p:pic>
      <p:pic>
        <p:nvPicPr>
          <p:cNvPr id="3" name="Picture 2">
            <a:extLst>
              <a:ext uri="{FF2B5EF4-FFF2-40B4-BE49-F238E27FC236}">
                <a16:creationId xmlns:a16="http://schemas.microsoft.com/office/drawing/2014/main" id="{65493892-8F2A-41CE-8ACD-84C81DFB162F}"/>
              </a:ext>
            </a:extLst>
          </p:cNvPr>
          <p:cNvPicPr>
            <a:picLocks noChangeAspect="1"/>
          </p:cNvPicPr>
          <p:nvPr/>
        </p:nvPicPr>
        <p:blipFill>
          <a:blip r:embed="rId4"/>
          <a:stretch>
            <a:fillRect/>
          </a:stretch>
        </p:blipFill>
        <p:spPr>
          <a:xfrm>
            <a:off x="4640826" y="4568116"/>
            <a:ext cx="1213251" cy="1213251"/>
          </a:xfrm>
          <a:prstGeom prst="rect">
            <a:avLst/>
          </a:prstGeom>
        </p:spPr>
      </p:pic>
      <p:sp>
        <p:nvSpPr>
          <p:cNvPr id="11" name="TextBox 10">
            <a:extLst>
              <a:ext uri="{FF2B5EF4-FFF2-40B4-BE49-F238E27FC236}">
                <a16:creationId xmlns:a16="http://schemas.microsoft.com/office/drawing/2014/main" id="{0CBB7375-2B0E-49B3-B72A-FF018AC6471C}"/>
              </a:ext>
            </a:extLst>
          </p:cNvPr>
          <p:cNvSpPr txBox="1"/>
          <p:nvPr/>
        </p:nvSpPr>
        <p:spPr>
          <a:xfrm>
            <a:off x="5073310" y="5969813"/>
            <a:ext cx="5923225" cy="184666"/>
          </a:xfrm>
          <a:prstGeom prst="rect">
            <a:avLst/>
          </a:prstGeom>
          <a:noFill/>
        </p:spPr>
        <p:txBody>
          <a:bodyPr wrap="none" lIns="0" tIns="0" rIns="0" bIns="0" rtlCol="0">
            <a:spAutoFit/>
          </a:bodyPr>
          <a:lstStyle/>
          <a:p>
            <a:r>
              <a:rPr lang="fr-CH" sz="1200" dirty="0">
                <a:latin typeface="Times" panose="02020603050405020304" pitchFamily="18" charset="0"/>
              </a:rPr>
              <a:t>More info: [</a:t>
            </a:r>
            <a:r>
              <a:rPr lang="fr-CH" sz="1200" dirty="0">
                <a:solidFill>
                  <a:srgbClr val="00B050"/>
                </a:solidFill>
                <a:latin typeface="Times" panose="02020603050405020304" pitchFamily="18" charset="0"/>
                <a:hlinkClick r:id="rId5">
                  <a:extLst>
                    <a:ext uri="{A12FA001-AC4F-418D-AE19-62706E023703}">
                      <ahyp:hlinkClr xmlns:ahyp="http://schemas.microsoft.com/office/drawing/2018/hyperlinkcolor" val="tx"/>
                    </a:ext>
                  </a:extLst>
                </a:hlinkClick>
              </a:rPr>
              <a:t>https://hfm.web.cern.ch/news/cern/rmm-demonstrator-gets-close-17-t-50-mm-bore</a:t>
            </a:r>
            <a:r>
              <a:rPr lang="fr-CH" sz="1200" dirty="0">
                <a:solidFill>
                  <a:srgbClr val="00B050"/>
                </a:solidFill>
                <a:latin typeface="Times" panose="02020603050405020304" pitchFamily="18" charset="0"/>
              </a:rPr>
              <a:t>]</a:t>
            </a:r>
            <a:endParaRPr lang="en-US" sz="1200" dirty="0"/>
          </a:p>
        </p:txBody>
      </p:sp>
      <p:sp>
        <p:nvSpPr>
          <p:cNvPr id="4" name="TextBox 3">
            <a:extLst>
              <a:ext uri="{FF2B5EF4-FFF2-40B4-BE49-F238E27FC236}">
                <a16:creationId xmlns:a16="http://schemas.microsoft.com/office/drawing/2014/main" id="{7A8C1F45-8F31-439F-8F4B-CA637038778F}"/>
              </a:ext>
            </a:extLst>
          </p:cNvPr>
          <p:cNvSpPr txBox="1"/>
          <p:nvPr/>
        </p:nvSpPr>
        <p:spPr>
          <a:xfrm>
            <a:off x="2385814" y="5576240"/>
            <a:ext cx="2021900" cy="276999"/>
          </a:xfrm>
          <a:prstGeom prst="rect">
            <a:avLst/>
          </a:prstGeom>
          <a:noFill/>
        </p:spPr>
        <p:txBody>
          <a:bodyPr wrap="none" lIns="0" tIns="0" rIns="0" bIns="0" rtlCol="0">
            <a:spAutoFit/>
          </a:bodyPr>
          <a:lstStyle/>
          <a:p>
            <a:r>
              <a:rPr lang="en-GB" b="1" dirty="0"/>
              <a:t>D. </a:t>
            </a:r>
            <a:r>
              <a:rPr lang="en-GB" b="1" dirty="0" err="1"/>
              <a:t>Tommasini</a:t>
            </a:r>
            <a:r>
              <a:rPr lang="en-GB" b="1" dirty="0"/>
              <a:t> et al</a:t>
            </a:r>
          </a:p>
        </p:txBody>
      </p:sp>
    </p:spTree>
    <p:extLst>
      <p:ext uri="{BB962C8B-B14F-4D97-AF65-F5344CB8AC3E}">
        <p14:creationId xmlns:p14="http://schemas.microsoft.com/office/powerpoint/2010/main" val="8982696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CustomShape 1"/>
          <p:cNvSpPr/>
          <p:nvPr/>
        </p:nvSpPr>
        <p:spPr>
          <a:xfrm>
            <a:off x="154298" y="1489868"/>
            <a:ext cx="12037701" cy="460764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marL="432000" indent="-323640">
              <a:lnSpc>
                <a:spcPct val="100000"/>
              </a:lnSpc>
              <a:spcBef>
                <a:spcPts val="1417"/>
              </a:spcBef>
              <a:buClr>
                <a:srgbClr val="000000"/>
              </a:buClr>
              <a:buSzPct val="45000"/>
              <a:buFont typeface="Wingdings" charset="2"/>
              <a:buChar char=""/>
            </a:pPr>
            <a:r>
              <a:rPr lang="en-GB" sz="2100" b="1" spc="-1" dirty="0">
                <a:solidFill>
                  <a:srgbClr val="171717"/>
                </a:solidFill>
                <a:sym typeface="Wingdings" panose="05000000000000000000" pitchFamily="2" charset="2"/>
              </a:rPr>
              <a:t>Improved conductor performance/availability</a:t>
            </a:r>
          </a:p>
          <a:p>
            <a:pPr marL="108360">
              <a:lnSpc>
                <a:spcPct val="100000"/>
              </a:lnSpc>
              <a:spcBef>
                <a:spcPts val="1417"/>
              </a:spcBef>
              <a:buClr>
                <a:srgbClr val="000000"/>
              </a:buClr>
              <a:buSzPct val="45000"/>
            </a:pPr>
            <a:r>
              <a:rPr lang="en-GB" sz="2100" b="1" spc="-1" dirty="0">
                <a:solidFill>
                  <a:srgbClr val="171717"/>
                </a:solidFill>
                <a:sym typeface="Wingdings" panose="05000000000000000000" pitchFamily="2" charset="2"/>
              </a:rPr>
              <a:t>	</a:t>
            </a:r>
            <a:r>
              <a:rPr lang="en-GB" sz="2100" b="1" spc="-1" dirty="0">
                <a:sym typeface="Wingdings" panose="05000000000000000000" pitchFamily="2" charset="2"/>
              </a:rPr>
              <a:t>currently only one major Nb3Sn conductor supplier</a:t>
            </a:r>
          </a:p>
          <a:p>
            <a:pPr marL="108360">
              <a:lnSpc>
                <a:spcPct val="100000"/>
              </a:lnSpc>
              <a:spcBef>
                <a:spcPts val="1417"/>
              </a:spcBef>
              <a:buClr>
                <a:srgbClr val="000000"/>
              </a:buClr>
              <a:buSzPct val="45000"/>
            </a:pPr>
            <a:r>
              <a:rPr lang="en-GB" sz="2100" b="1" spc="-1" dirty="0">
                <a:solidFill>
                  <a:srgbClr val="171717"/>
                </a:solidFill>
                <a:sym typeface="Wingdings" panose="05000000000000000000" pitchFamily="2" charset="2"/>
              </a:rPr>
              <a:t>	</a:t>
            </a:r>
            <a:r>
              <a:rPr lang="en-GB" sz="2100" b="1" spc="-1" dirty="0">
                <a:solidFill>
                  <a:srgbClr val="FF0000"/>
                </a:solidFill>
                <a:sym typeface="Wingdings" panose="05000000000000000000" pitchFamily="2" charset="2"/>
              </a:rPr>
              <a:t> improve supply base</a:t>
            </a:r>
          </a:p>
          <a:p>
            <a:pPr marL="432000" indent="-323640">
              <a:lnSpc>
                <a:spcPct val="100000"/>
              </a:lnSpc>
              <a:spcBef>
                <a:spcPts val="1417"/>
              </a:spcBef>
              <a:buClr>
                <a:srgbClr val="000000"/>
              </a:buClr>
              <a:buSzPct val="45000"/>
              <a:buFont typeface="Wingdings" charset="2"/>
              <a:buChar char=""/>
            </a:pPr>
            <a:r>
              <a:rPr lang="en-GB" sz="2100" b="1" spc="-1" dirty="0">
                <a:solidFill>
                  <a:srgbClr val="171717"/>
                </a:solidFill>
                <a:sym typeface="Wingdings" panose="05000000000000000000" pitchFamily="2" charset="2"/>
              </a:rPr>
              <a:t>Nb3Sn / </a:t>
            </a:r>
            <a:r>
              <a:rPr lang="en-GB" sz="2100" b="1" spc="-1" dirty="0" err="1">
                <a:solidFill>
                  <a:srgbClr val="171717"/>
                </a:solidFill>
                <a:sym typeface="Wingdings" panose="05000000000000000000" pitchFamily="2" charset="2"/>
              </a:rPr>
              <a:t>NbTi</a:t>
            </a:r>
            <a:r>
              <a:rPr lang="en-GB" sz="2100" b="1" spc="-1" dirty="0">
                <a:solidFill>
                  <a:srgbClr val="171717"/>
                </a:solidFill>
                <a:sym typeface="Wingdings" panose="05000000000000000000" pitchFamily="2" charset="2"/>
              </a:rPr>
              <a:t> hybrid magnets at 1.9K</a:t>
            </a:r>
          </a:p>
          <a:p>
            <a:pPr marL="108360">
              <a:lnSpc>
                <a:spcPct val="100000"/>
              </a:lnSpc>
              <a:spcBef>
                <a:spcPts val="1417"/>
              </a:spcBef>
              <a:buClr>
                <a:srgbClr val="000000"/>
              </a:buClr>
              <a:buSzPct val="45000"/>
            </a:pPr>
            <a:r>
              <a:rPr lang="en-GB" sz="2100" b="1" spc="-1" dirty="0">
                <a:solidFill>
                  <a:srgbClr val="171717"/>
                </a:solidFill>
                <a:sym typeface="Wingdings" panose="05000000000000000000" pitchFamily="2" charset="2"/>
              </a:rPr>
              <a:t>	</a:t>
            </a:r>
            <a:r>
              <a:rPr lang="en-GB" sz="2100" b="1" spc="-1" dirty="0">
                <a:solidFill>
                  <a:srgbClr val="FF0000"/>
                </a:solidFill>
                <a:sym typeface="Wingdings" panose="05000000000000000000" pitchFamily="2" charset="2"/>
              </a:rPr>
              <a:t> reduction in Nb3Sn mass ~ 50%</a:t>
            </a:r>
          </a:p>
          <a:p>
            <a:pPr marL="432000" indent="-323640">
              <a:lnSpc>
                <a:spcPct val="100000"/>
              </a:lnSpc>
              <a:spcBef>
                <a:spcPts val="1417"/>
              </a:spcBef>
              <a:buClr>
                <a:srgbClr val="000000"/>
              </a:buClr>
              <a:buSzPct val="45000"/>
              <a:buFont typeface="Wingdings" charset="2"/>
              <a:buChar char=""/>
            </a:pPr>
            <a:r>
              <a:rPr lang="en-GB" sz="2100" b="1" spc="-1" dirty="0">
                <a:solidFill>
                  <a:srgbClr val="171717"/>
                </a:solidFill>
                <a:sym typeface="Wingdings" panose="05000000000000000000" pitchFamily="2" charset="2"/>
              </a:rPr>
              <a:t>4.5K operation</a:t>
            </a:r>
          </a:p>
          <a:p>
            <a:pPr marL="108360">
              <a:lnSpc>
                <a:spcPct val="100000"/>
              </a:lnSpc>
              <a:spcBef>
                <a:spcPts val="1417"/>
              </a:spcBef>
              <a:buClr>
                <a:srgbClr val="000000"/>
              </a:buClr>
              <a:buSzPct val="45000"/>
            </a:pPr>
            <a:r>
              <a:rPr lang="en-GB" sz="2100" b="1" spc="-1" dirty="0">
                <a:solidFill>
                  <a:srgbClr val="171717"/>
                </a:solidFill>
                <a:sym typeface="Wingdings" panose="05000000000000000000" pitchFamily="2" charset="2"/>
              </a:rPr>
              <a:t>	</a:t>
            </a:r>
            <a:r>
              <a:rPr lang="en-GB" sz="2100" b="1" spc="-1" dirty="0">
                <a:solidFill>
                  <a:srgbClr val="FF0000"/>
                </a:solidFill>
                <a:sym typeface="Wingdings" panose="05000000000000000000" pitchFamily="2" charset="2"/>
              </a:rPr>
              <a:t> reduce cryogenic system complexity, cost + power</a:t>
            </a:r>
          </a:p>
          <a:p>
            <a:pPr marL="432000" indent="-323640">
              <a:lnSpc>
                <a:spcPct val="100000"/>
              </a:lnSpc>
              <a:spcBef>
                <a:spcPts val="1417"/>
              </a:spcBef>
              <a:buClr>
                <a:srgbClr val="000000"/>
              </a:buClr>
              <a:buSzPct val="45000"/>
              <a:buFont typeface="Wingdings" charset="2"/>
              <a:buChar char=""/>
            </a:pPr>
            <a:r>
              <a:rPr lang="en-GB" sz="2100" b="1" spc="-1" dirty="0">
                <a:solidFill>
                  <a:srgbClr val="171717"/>
                </a:solidFill>
                <a:sym typeface="Wingdings" panose="05000000000000000000" pitchFamily="2" charset="2"/>
              </a:rPr>
              <a:t>12T magnets (73 </a:t>
            </a:r>
            <a:r>
              <a:rPr lang="en-GB" sz="2100" b="1" spc="-1" dirty="0" err="1">
                <a:solidFill>
                  <a:srgbClr val="171717"/>
                </a:solidFill>
                <a:sym typeface="Wingdings" panose="05000000000000000000" pitchFamily="2" charset="2"/>
              </a:rPr>
              <a:t>TeV</a:t>
            </a:r>
            <a:r>
              <a:rPr lang="en-GB" sz="2100" b="1" spc="-1" dirty="0">
                <a:solidFill>
                  <a:srgbClr val="171717"/>
                </a:solidFill>
                <a:sym typeface="Wingdings" panose="05000000000000000000" pitchFamily="2" charset="2"/>
              </a:rPr>
              <a:t> for same filling factor)</a:t>
            </a:r>
          </a:p>
          <a:p>
            <a:pPr marL="108360">
              <a:lnSpc>
                <a:spcPct val="100000"/>
              </a:lnSpc>
              <a:spcBef>
                <a:spcPts val="1417"/>
              </a:spcBef>
              <a:buClr>
                <a:srgbClr val="000000"/>
              </a:buClr>
              <a:buSzPct val="45000"/>
            </a:pPr>
            <a:r>
              <a:rPr lang="en-GB" sz="2100" b="1" spc="-1" dirty="0">
                <a:solidFill>
                  <a:srgbClr val="171717"/>
                </a:solidFill>
                <a:sym typeface="Wingdings" panose="05000000000000000000" pitchFamily="2" charset="2"/>
              </a:rPr>
              <a:t>	</a:t>
            </a:r>
            <a:r>
              <a:rPr lang="en-GB" sz="2100" b="1" spc="-1" dirty="0">
                <a:solidFill>
                  <a:srgbClr val="FF0000"/>
                </a:solidFill>
                <a:sym typeface="Wingdings" panose="05000000000000000000" pitchFamily="2" charset="2"/>
              </a:rPr>
              <a:t> 30% less conductor, 20% lower stress</a:t>
            </a:r>
          </a:p>
          <a:p>
            <a:pPr marL="108360">
              <a:lnSpc>
                <a:spcPct val="100000"/>
              </a:lnSpc>
              <a:spcBef>
                <a:spcPts val="1417"/>
              </a:spcBef>
              <a:buClr>
                <a:srgbClr val="000000"/>
              </a:buClr>
              <a:buSzPct val="45000"/>
            </a:pPr>
            <a:r>
              <a:rPr lang="en-GB" sz="2100" b="1" spc="-1" dirty="0">
                <a:solidFill>
                  <a:srgbClr val="171717"/>
                </a:solidFill>
                <a:sym typeface="Wingdings" panose="05000000000000000000" pitchFamily="2" charset="2"/>
              </a:rPr>
              <a:t>	</a:t>
            </a:r>
          </a:p>
        </p:txBody>
      </p:sp>
      <p:sp>
        <p:nvSpPr>
          <p:cNvPr id="172" name="CustomShape 2"/>
          <p:cNvSpPr/>
          <p:nvPr/>
        </p:nvSpPr>
        <p:spPr>
          <a:xfrm>
            <a:off x="154298" y="202935"/>
            <a:ext cx="11375280" cy="106488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90000"/>
              </a:lnSpc>
            </a:pPr>
            <a:r>
              <a:rPr lang="en-US" sz="3200" b="1" strike="noStrike" spc="-1" dirty="0">
                <a:solidFill>
                  <a:srgbClr val="0033A0"/>
                </a:solidFill>
                <a:latin typeface="Arial"/>
              </a:rPr>
              <a:t>LTS R&amp;D directions: </a:t>
            </a:r>
          </a:p>
          <a:p>
            <a:pPr>
              <a:lnSpc>
                <a:spcPct val="90000"/>
              </a:lnSpc>
            </a:pPr>
            <a:r>
              <a:rPr lang="en-US" sz="3200" b="1" strike="noStrike" spc="-1" dirty="0">
                <a:solidFill>
                  <a:srgbClr val="0033A0"/>
                </a:solidFill>
                <a:latin typeface="Arial"/>
              </a:rPr>
              <a:t>improved </a:t>
            </a:r>
            <a:r>
              <a:rPr lang="en-US" sz="3200" b="1" spc="-1" dirty="0">
                <a:solidFill>
                  <a:srgbClr val="0033A0"/>
                </a:solidFill>
                <a:latin typeface="Arial"/>
              </a:rPr>
              <a:t>p</a:t>
            </a:r>
            <a:r>
              <a:rPr lang="en-US" sz="3200" b="1" strike="noStrike" spc="-1" dirty="0">
                <a:solidFill>
                  <a:srgbClr val="0033A0"/>
                </a:solidFill>
                <a:latin typeface="Arial"/>
              </a:rPr>
              <a:t>erformance / cost</a:t>
            </a:r>
            <a:endParaRPr lang="en-GB" sz="3200" b="0" strike="noStrike" spc="-1" dirty="0">
              <a:latin typeface="Arial"/>
            </a:endParaRPr>
          </a:p>
        </p:txBody>
      </p:sp>
      <p:sp>
        <p:nvSpPr>
          <p:cNvPr id="173" name="CustomShape 3"/>
          <p:cNvSpPr/>
          <p:nvPr/>
        </p:nvSpPr>
        <p:spPr>
          <a:xfrm>
            <a:off x="3416400" y="6378480"/>
            <a:ext cx="69912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r>
              <a:rPr lang="en-US" sz="1000" spc="-1" dirty="0">
                <a:solidFill>
                  <a:srgbClr val="0033A0"/>
                </a:solidFill>
                <a:latin typeface="Arial"/>
              </a:rPr>
              <a:t>24</a:t>
            </a:r>
            <a:r>
              <a:rPr lang="en-US" sz="1000" b="0" strike="noStrike" spc="-1" dirty="0">
                <a:solidFill>
                  <a:srgbClr val="0033A0"/>
                </a:solidFill>
                <a:latin typeface="Arial"/>
              </a:rPr>
              <a:t>/06/2025</a:t>
            </a:r>
            <a:endParaRPr lang="en-GB" sz="1000" b="0" strike="noStrike" spc="-1" dirty="0">
              <a:latin typeface="Arial"/>
            </a:endParaRPr>
          </a:p>
        </p:txBody>
      </p:sp>
      <p:sp>
        <p:nvSpPr>
          <p:cNvPr id="174" name="CustomShape 4"/>
          <p:cNvSpPr/>
          <p:nvPr/>
        </p:nvSpPr>
        <p:spPr>
          <a:xfrm>
            <a:off x="4259160" y="6383880"/>
            <a:ext cx="65714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1200" b="0" strike="noStrike" spc="-1" dirty="0">
                <a:solidFill>
                  <a:srgbClr val="0033A0"/>
                </a:solidFill>
                <a:latin typeface="Arial"/>
              </a:rPr>
              <a:t>Physics Preparatory Group - Accelerator Science and Technology WG</a:t>
            </a:r>
            <a:endParaRPr lang="en-GB" sz="1200" b="0" strike="noStrike" spc="-1" dirty="0">
              <a:latin typeface="Arial"/>
            </a:endParaRPr>
          </a:p>
        </p:txBody>
      </p:sp>
      <p:sp>
        <p:nvSpPr>
          <p:cNvPr id="175" name="CustomShape 5"/>
          <p:cNvSpPr/>
          <p:nvPr/>
        </p:nvSpPr>
        <p:spPr>
          <a:xfrm>
            <a:off x="11107440" y="6383880"/>
            <a:ext cx="68040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fld id="{9E7659AA-BB61-47A7-BC9E-B7B31FB5770F}" type="slidenum">
              <a:rPr lang="en-US" sz="1000" b="0" strike="noStrike" spc="-1">
                <a:solidFill>
                  <a:srgbClr val="0033A0"/>
                </a:solidFill>
                <a:latin typeface="Arial"/>
              </a:rPr>
              <a:t>18</a:t>
            </a:fld>
            <a:endParaRPr lang="en-GB" sz="1000" b="0" strike="noStrike" spc="-1">
              <a:latin typeface="Arial"/>
            </a:endParaRPr>
          </a:p>
        </p:txBody>
      </p:sp>
      <p:pic>
        <p:nvPicPr>
          <p:cNvPr id="7" name="Picture 6">
            <a:extLst>
              <a:ext uri="{FF2B5EF4-FFF2-40B4-BE49-F238E27FC236}">
                <a16:creationId xmlns:a16="http://schemas.microsoft.com/office/drawing/2014/main" id="{9E68EF63-49D3-44B6-B7E7-F08F41CA94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4388" y="0"/>
            <a:ext cx="4197612" cy="1101873"/>
          </a:xfrm>
          <a:prstGeom prst="rect">
            <a:avLst/>
          </a:prstGeom>
        </p:spPr>
      </p:pic>
    </p:spTree>
    <p:extLst>
      <p:ext uri="{BB962C8B-B14F-4D97-AF65-F5344CB8AC3E}">
        <p14:creationId xmlns:p14="http://schemas.microsoft.com/office/powerpoint/2010/main" val="19218732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CustomShape 1"/>
          <p:cNvSpPr/>
          <p:nvPr/>
        </p:nvSpPr>
        <p:spPr>
          <a:xfrm>
            <a:off x="92311" y="1279268"/>
            <a:ext cx="12037701" cy="460764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marL="342900" indent="-342900" defTabSz="457200">
              <a:spcBef>
                <a:spcPct val="20000"/>
              </a:spcBef>
              <a:buClr>
                <a:schemeClr val="accent6"/>
              </a:buClr>
              <a:buFont typeface="Wingdings" charset="2"/>
              <a:buChar char="§"/>
            </a:pPr>
            <a:r>
              <a:rPr lang="en-GB" sz="1600" dirty="0"/>
              <a:t>Select the design by the end of LS3 (we should start having some indications from tests in 2026-2027)</a:t>
            </a:r>
          </a:p>
          <a:p>
            <a:pPr marL="342900" indent="-342900" defTabSz="457200">
              <a:spcBef>
                <a:spcPct val="20000"/>
              </a:spcBef>
              <a:buClr>
                <a:schemeClr val="accent6"/>
              </a:buClr>
              <a:buFont typeface="Wingdings" charset="2"/>
              <a:buChar char="§"/>
            </a:pPr>
            <a:r>
              <a:rPr lang="en-GB" sz="1600" dirty="0"/>
              <a:t>Have a full short model program to verify reproducibility and margins in 2029-2031</a:t>
            </a:r>
          </a:p>
          <a:p>
            <a:pPr marL="342900" indent="-342900" defTabSz="457200">
              <a:spcBef>
                <a:spcPct val="20000"/>
              </a:spcBef>
              <a:buClr>
                <a:schemeClr val="accent6"/>
              </a:buClr>
              <a:buFont typeface="Wingdings" charset="2"/>
              <a:buChar char="§"/>
            </a:pPr>
            <a:r>
              <a:rPr lang="en-GB" sz="1600" dirty="0"/>
              <a:t>Scaling in length in two steps: TRL 7 achieved between 2036 and 2040</a:t>
            </a:r>
          </a:p>
          <a:p>
            <a:pPr marL="342900" indent="-342900" defTabSz="457200">
              <a:spcBef>
                <a:spcPct val="20000"/>
              </a:spcBef>
              <a:buClr>
                <a:schemeClr val="accent6"/>
              </a:buClr>
              <a:buFont typeface="Wingdings" charset="2"/>
              <a:buChar char="§"/>
            </a:pPr>
            <a:r>
              <a:rPr lang="en-GB" sz="1600" dirty="0"/>
              <a:t>Industrialization for final magnets, with pre-series</a:t>
            </a:r>
          </a:p>
          <a:p>
            <a:pPr marL="342900" indent="-342900" defTabSz="457200">
              <a:spcBef>
                <a:spcPct val="20000"/>
              </a:spcBef>
              <a:buClr>
                <a:schemeClr val="accent6"/>
              </a:buClr>
              <a:buFont typeface="Wingdings" charset="2"/>
              <a:buChar char="§"/>
            </a:pPr>
            <a:r>
              <a:rPr lang="en-GB" sz="1600" dirty="0"/>
              <a:t>9 years of production, installation and commissioning in parallel</a:t>
            </a:r>
          </a:p>
          <a:p>
            <a:pPr marL="432000" indent="-323640">
              <a:lnSpc>
                <a:spcPct val="100000"/>
              </a:lnSpc>
              <a:spcBef>
                <a:spcPts val="1417"/>
              </a:spcBef>
              <a:buClr>
                <a:srgbClr val="000000"/>
              </a:buClr>
              <a:buSzPct val="45000"/>
              <a:buFont typeface="Wingdings" charset="2"/>
              <a:buChar char=""/>
            </a:pPr>
            <a:endParaRPr lang="en-GB" sz="2100" b="1" spc="-1" dirty="0">
              <a:solidFill>
                <a:srgbClr val="171717"/>
              </a:solidFill>
              <a:sym typeface="Wingdings" panose="05000000000000000000" pitchFamily="2" charset="2"/>
            </a:endParaRPr>
          </a:p>
        </p:txBody>
      </p:sp>
      <p:sp>
        <p:nvSpPr>
          <p:cNvPr id="172" name="CustomShape 2"/>
          <p:cNvSpPr/>
          <p:nvPr/>
        </p:nvSpPr>
        <p:spPr>
          <a:xfrm>
            <a:off x="72360" y="180545"/>
            <a:ext cx="11375280" cy="106488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90000"/>
              </a:lnSpc>
            </a:pPr>
            <a:r>
              <a:rPr lang="en-US" sz="4400" b="1" strike="noStrike" spc="-1" dirty="0">
                <a:solidFill>
                  <a:srgbClr val="0033A0"/>
                </a:solidFill>
                <a:latin typeface="Arial"/>
              </a:rPr>
              <a:t>LTS timeline</a:t>
            </a:r>
            <a:endParaRPr lang="en-GB" sz="4400" b="0" strike="noStrike" spc="-1" dirty="0">
              <a:latin typeface="Arial"/>
            </a:endParaRPr>
          </a:p>
        </p:txBody>
      </p:sp>
      <p:sp>
        <p:nvSpPr>
          <p:cNvPr id="173" name="CustomShape 3"/>
          <p:cNvSpPr/>
          <p:nvPr/>
        </p:nvSpPr>
        <p:spPr>
          <a:xfrm>
            <a:off x="3416400" y="6378480"/>
            <a:ext cx="69912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r>
              <a:rPr lang="en-US" sz="1000" spc="-1" dirty="0">
                <a:solidFill>
                  <a:srgbClr val="0033A0"/>
                </a:solidFill>
                <a:latin typeface="Arial"/>
              </a:rPr>
              <a:t>24</a:t>
            </a:r>
            <a:r>
              <a:rPr lang="en-US" sz="1000" b="0" strike="noStrike" spc="-1" dirty="0">
                <a:solidFill>
                  <a:srgbClr val="0033A0"/>
                </a:solidFill>
                <a:latin typeface="Arial"/>
              </a:rPr>
              <a:t>/06/2025</a:t>
            </a:r>
            <a:endParaRPr lang="en-GB" sz="1000" b="0" strike="noStrike" spc="-1" dirty="0">
              <a:latin typeface="Arial"/>
            </a:endParaRPr>
          </a:p>
        </p:txBody>
      </p:sp>
      <p:sp>
        <p:nvSpPr>
          <p:cNvPr id="174" name="CustomShape 4"/>
          <p:cNvSpPr/>
          <p:nvPr/>
        </p:nvSpPr>
        <p:spPr>
          <a:xfrm>
            <a:off x="4259160" y="6383880"/>
            <a:ext cx="65714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1200" b="0" strike="noStrike" spc="-1" dirty="0">
                <a:solidFill>
                  <a:srgbClr val="0033A0"/>
                </a:solidFill>
                <a:latin typeface="Arial"/>
              </a:rPr>
              <a:t>Physics Preparatory Group - Accelerator Science and Technology WG</a:t>
            </a:r>
            <a:endParaRPr lang="en-GB" sz="1200" b="0" strike="noStrike" spc="-1" dirty="0">
              <a:latin typeface="Arial"/>
            </a:endParaRPr>
          </a:p>
        </p:txBody>
      </p:sp>
      <p:sp>
        <p:nvSpPr>
          <p:cNvPr id="175" name="CustomShape 5"/>
          <p:cNvSpPr/>
          <p:nvPr/>
        </p:nvSpPr>
        <p:spPr>
          <a:xfrm>
            <a:off x="11107440" y="6383880"/>
            <a:ext cx="68040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fld id="{9E7659AA-BB61-47A7-BC9E-B7B31FB5770F}" type="slidenum">
              <a:rPr lang="en-US" sz="1000" b="0" strike="noStrike" spc="-1">
                <a:solidFill>
                  <a:srgbClr val="0033A0"/>
                </a:solidFill>
                <a:latin typeface="Arial"/>
              </a:rPr>
              <a:t>19</a:t>
            </a:fld>
            <a:endParaRPr lang="en-GB" sz="1000" b="0" strike="noStrike" spc="-1">
              <a:latin typeface="Arial"/>
            </a:endParaRPr>
          </a:p>
        </p:txBody>
      </p:sp>
      <p:sp>
        <p:nvSpPr>
          <p:cNvPr id="8" name="TextBox 7">
            <a:extLst>
              <a:ext uri="{FF2B5EF4-FFF2-40B4-BE49-F238E27FC236}">
                <a16:creationId xmlns:a16="http://schemas.microsoft.com/office/drawing/2014/main" id="{315440DA-F124-46DA-A638-7651C443FC47}"/>
              </a:ext>
            </a:extLst>
          </p:cNvPr>
          <p:cNvSpPr txBox="1"/>
          <p:nvPr/>
        </p:nvSpPr>
        <p:spPr>
          <a:xfrm>
            <a:off x="72360" y="6378480"/>
            <a:ext cx="1663661" cy="369332"/>
          </a:xfrm>
          <a:prstGeom prst="rect">
            <a:avLst/>
          </a:prstGeom>
          <a:noFill/>
        </p:spPr>
        <p:txBody>
          <a:bodyPr wrap="none" rtlCol="0">
            <a:spAutoFit/>
          </a:bodyPr>
          <a:lstStyle/>
          <a:p>
            <a:r>
              <a:rPr lang="en-GB" b="1" dirty="0"/>
              <a:t>B. </a:t>
            </a:r>
            <a:r>
              <a:rPr lang="en-GB" b="1" dirty="0" err="1"/>
              <a:t>Auchmann</a:t>
            </a:r>
            <a:endParaRPr lang="en-GB" b="1" dirty="0"/>
          </a:p>
        </p:txBody>
      </p:sp>
      <p:grpSp>
        <p:nvGrpSpPr>
          <p:cNvPr id="9" name="Group 8">
            <a:extLst>
              <a:ext uri="{FF2B5EF4-FFF2-40B4-BE49-F238E27FC236}">
                <a16:creationId xmlns:a16="http://schemas.microsoft.com/office/drawing/2014/main" id="{3E5E31BC-1BEC-4F32-8E74-1C64FA1A428F}"/>
              </a:ext>
            </a:extLst>
          </p:cNvPr>
          <p:cNvGrpSpPr/>
          <p:nvPr/>
        </p:nvGrpSpPr>
        <p:grpSpPr>
          <a:xfrm>
            <a:off x="-154854" y="2734020"/>
            <a:ext cx="12528731" cy="3325882"/>
            <a:chOff x="-69021" y="2897659"/>
            <a:chExt cx="12528731" cy="3325882"/>
          </a:xfrm>
        </p:grpSpPr>
        <p:grpSp>
          <p:nvGrpSpPr>
            <p:cNvPr id="10" name="Group 9">
              <a:extLst>
                <a:ext uri="{FF2B5EF4-FFF2-40B4-BE49-F238E27FC236}">
                  <a16:creationId xmlns:a16="http://schemas.microsoft.com/office/drawing/2014/main" id="{AC418A21-474E-4FD4-83D9-FBF2A7D55B47}"/>
                </a:ext>
              </a:extLst>
            </p:cNvPr>
            <p:cNvGrpSpPr/>
            <p:nvPr/>
          </p:nvGrpSpPr>
          <p:grpSpPr>
            <a:xfrm>
              <a:off x="-69021" y="3167659"/>
              <a:ext cx="12528731" cy="3055882"/>
              <a:chOff x="-69021" y="3167659"/>
              <a:chExt cx="12528731" cy="3055882"/>
            </a:xfrm>
          </p:grpSpPr>
          <p:grpSp>
            <p:nvGrpSpPr>
              <p:cNvPr id="13" name="Group 12">
                <a:extLst>
                  <a:ext uri="{FF2B5EF4-FFF2-40B4-BE49-F238E27FC236}">
                    <a16:creationId xmlns:a16="http://schemas.microsoft.com/office/drawing/2014/main" id="{5E9AA0E6-9A48-4DDC-BCBB-A1892E0602F7}"/>
                  </a:ext>
                </a:extLst>
              </p:cNvPr>
              <p:cNvGrpSpPr/>
              <p:nvPr/>
            </p:nvGrpSpPr>
            <p:grpSpPr>
              <a:xfrm>
                <a:off x="-69021" y="3167659"/>
                <a:ext cx="12528731" cy="3055882"/>
                <a:chOff x="-40885" y="3167659"/>
                <a:chExt cx="12528731" cy="3055882"/>
              </a:xfrm>
            </p:grpSpPr>
            <p:grpSp>
              <p:nvGrpSpPr>
                <p:cNvPr id="16" name="Group 15">
                  <a:extLst>
                    <a:ext uri="{FF2B5EF4-FFF2-40B4-BE49-F238E27FC236}">
                      <a16:creationId xmlns:a16="http://schemas.microsoft.com/office/drawing/2014/main" id="{CC8B19E2-35CA-488C-9547-841CEE455198}"/>
                    </a:ext>
                  </a:extLst>
                </p:cNvPr>
                <p:cNvGrpSpPr/>
                <p:nvPr/>
              </p:nvGrpSpPr>
              <p:grpSpPr>
                <a:xfrm>
                  <a:off x="-40885" y="3167659"/>
                  <a:ext cx="12528731" cy="3055882"/>
                  <a:chOff x="-40885" y="3167659"/>
                  <a:chExt cx="12528731" cy="3055882"/>
                </a:xfrm>
              </p:grpSpPr>
              <p:grpSp>
                <p:nvGrpSpPr>
                  <p:cNvPr id="18" name="Group 17">
                    <a:extLst>
                      <a:ext uri="{FF2B5EF4-FFF2-40B4-BE49-F238E27FC236}">
                        <a16:creationId xmlns:a16="http://schemas.microsoft.com/office/drawing/2014/main" id="{4ECD4CBD-1350-43E7-9D88-11174C4E135D}"/>
                      </a:ext>
                    </a:extLst>
                  </p:cNvPr>
                  <p:cNvGrpSpPr/>
                  <p:nvPr/>
                </p:nvGrpSpPr>
                <p:grpSpPr>
                  <a:xfrm>
                    <a:off x="-40885" y="3167659"/>
                    <a:ext cx="11132802" cy="3055882"/>
                    <a:chOff x="-60145" y="3130409"/>
                    <a:chExt cx="11132802" cy="3055882"/>
                  </a:xfrm>
                </p:grpSpPr>
                <p:grpSp>
                  <p:nvGrpSpPr>
                    <p:cNvPr id="24" name="Group 23">
                      <a:extLst>
                        <a:ext uri="{FF2B5EF4-FFF2-40B4-BE49-F238E27FC236}">
                          <a16:creationId xmlns:a16="http://schemas.microsoft.com/office/drawing/2014/main" id="{00E2AAA9-9673-4D60-88BA-895394ABD636}"/>
                        </a:ext>
                      </a:extLst>
                    </p:cNvPr>
                    <p:cNvGrpSpPr/>
                    <p:nvPr/>
                  </p:nvGrpSpPr>
                  <p:grpSpPr>
                    <a:xfrm>
                      <a:off x="-60145" y="3130409"/>
                      <a:ext cx="9538268" cy="3055882"/>
                      <a:chOff x="28571" y="3130409"/>
                      <a:chExt cx="9538268" cy="3055882"/>
                    </a:xfrm>
                  </p:grpSpPr>
                  <p:grpSp>
                    <p:nvGrpSpPr>
                      <p:cNvPr id="29" name="Group 28">
                        <a:extLst>
                          <a:ext uri="{FF2B5EF4-FFF2-40B4-BE49-F238E27FC236}">
                            <a16:creationId xmlns:a16="http://schemas.microsoft.com/office/drawing/2014/main" id="{E7628405-ED4F-46D5-B63E-A7BA5CE198CF}"/>
                          </a:ext>
                        </a:extLst>
                      </p:cNvPr>
                      <p:cNvGrpSpPr/>
                      <p:nvPr/>
                    </p:nvGrpSpPr>
                    <p:grpSpPr>
                      <a:xfrm>
                        <a:off x="28571" y="3130409"/>
                        <a:ext cx="7134295" cy="3055882"/>
                        <a:chOff x="-60145" y="3111977"/>
                        <a:chExt cx="7134295" cy="3055882"/>
                      </a:xfrm>
                    </p:grpSpPr>
                    <p:grpSp>
                      <p:nvGrpSpPr>
                        <p:cNvPr id="36" name="Group 35">
                          <a:extLst>
                            <a:ext uri="{FF2B5EF4-FFF2-40B4-BE49-F238E27FC236}">
                              <a16:creationId xmlns:a16="http://schemas.microsoft.com/office/drawing/2014/main" id="{0757924D-7E69-4DDE-8492-C94B2D978C42}"/>
                            </a:ext>
                          </a:extLst>
                        </p:cNvPr>
                        <p:cNvGrpSpPr/>
                        <p:nvPr/>
                      </p:nvGrpSpPr>
                      <p:grpSpPr>
                        <a:xfrm>
                          <a:off x="-60145" y="3697331"/>
                          <a:ext cx="7134295" cy="2470528"/>
                          <a:chOff x="-60145" y="1401664"/>
                          <a:chExt cx="7134295" cy="2470528"/>
                        </a:xfrm>
                      </p:grpSpPr>
                      <p:sp>
                        <p:nvSpPr>
                          <p:cNvPr id="39" name="Chevron 10">
                            <a:extLst>
                              <a:ext uri="{FF2B5EF4-FFF2-40B4-BE49-F238E27FC236}">
                                <a16:creationId xmlns:a16="http://schemas.microsoft.com/office/drawing/2014/main" id="{B5877252-7CB0-4BFF-8B3A-1F7BA73F8D10}"/>
                              </a:ext>
                            </a:extLst>
                          </p:cNvPr>
                          <p:cNvSpPr/>
                          <p:nvPr/>
                        </p:nvSpPr>
                        <p:spPr>
                          <a:xfrm>
                            <a:off x="-60145" y="2358470"/>
                            <a:ext cx="2026334" cy="876189"/>
                          </a:xfrm>
                          <a:prstGeom prst="chevron">
                            <a:avLst/>
                          </a:prstGeom>
                          <a:gradFill flip="none" rotWithShape="1">
                            <a:gsLst>
                              <a:gs pos="0">
                                <a:srgbClr val="B81011"/>
                              </a:gs>
                              <a:gs pos="100000">
                                <a:srgbClr val="FFFFFF"/>
                              </a:gs>
                            </a:gsLst>
                            <a:lin ang="108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latin typeface="Times"/>
                                <a:cs typeface="Times"/>
                              </a:rPr>
                              <a:t>Ongoing </a:t>
                            </a:r>
                          </a:p>
                          <a:p>
                            <a:pPr algn="ctr"/>
                            <a:r>
                              <a:rPr lang="en-US" sz="1200" dirty="0">
                                <a:solidFill>
                                  <a:schemeClr val="tx1"/>
                                </a:solidFill>
                                <a:latin typeface="Times"/>
                                <a:cs typeface="Times"/>
                              </a:rPr>
                              <a:t>12 T and 14 T short models </a:t>
                            </a:r>
                          </a:p>
                          <a:p>
                            <a:pPr algn="ctr"/>
                            <a:r>
                              <a:rPr lang="en-US" sz="1200" dirty="0">
                                <a:solidFill>
                                  <a:schemeClr val="tx1"/>
                                </a:solidFill>
                                <a:latin typeface="Times"/>
                                <a:cs typeface="Times"/>
                              </a:rPr>
                              <a:t>(7 designs, 1 or 2 of each type)</a:t>
                            </a:r>
                          </a:p>
                        </p:txBody>
                      </p:sp>
                      <p:sp>
                        <p:nvSpPr>
                          <p:cNvPr id="40" name="Chevron 11">
                            <a:extLst>
                              <a:ext uri="{FF2B5EF4-FFF2-40B4-BE49-F238E27FC236}">
                                <a16:creationId xmlns:a16="http://schemas.microsoft.com/office/drawing/2014/main" id="{57270059-5BBE-4F1C-B4C5-D9E01471E4FA}"/>
                              </a:ext>
                            </a:extLst>
                          </p:cNvPr>
                          <p:cNvSpPr/>
                          <p:nvPr/>
                        </p:nvSpPr>
                        <p:spPr>
                          <a:xfrm>
                            <a:off x="1274656" y="1401664"/>
                            <a:ext cx="2003109" cy="908681"/>
                          </a:xfrm>
                          <a:prstGeom prst="chevron">
                            <a:avLst/>
                          </a:prstGeom>
                          <a:gradFill flip="none" rotWithShape="1">
                            <a:gsLst>
                              <a:gs pos="0">
                                <a:srgbClr val="B81011"/>
                              </a:gs>
                              <a:gs pos="100000">
                                <a:srgbClr val="FFFFFF"/>
                              </a:gs>
                            </a:gsLst>
                            <a:lin ang="108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4D4D4D"/>
                                </a:solidFill>
                                <a:latin typeface="Times"/>
                                <a:cs typeface="Times"/>
                              </a:rPr>
                              <a:t>Short model program on two selected designs</a:t>
                            </a:r>
                          </a:p>
                          <a:p>
                            <a:pPr algn="ctr"/>
                            <a:r>
                              <a:rPr lang="en-US" sz="1200" dirty="0">
                                <a:solidFill>
                                  <a:srgbClr val="4D4D4D"/>
                                </a:solidFill>
                                <a:latin typeface="Times"/>
                                <a:cs typeface="Times"/>
                              </a:rPr>
                              <a:t>(&gt;5 each type)</a:t>
                            </a:r>
                          </a:p>
                        </p:txBody>
                      </p:sp>
                      <p:cxnSp>
                        <p:nvCxnSpPr>
                          <p:cNvPr id="41" name="Straight Arrow Connector 40">
                            <a:extLst>
                              <a:ext uri="{FF2B5EF4-FFF2-40B4-BE49-F238E27FC236}">
                                <a16:creationId xmlns:a16="http://schemas.microsoft.com/office/drawing/2014/main" id="{079911A5-BD32-4C72-AA37-5B981A1D9564}"/>
                              </a:ext>
                            </a:extLst>
                          </p:cNvPr>
                          <p:cNvCxnSpPr>
                            <a:cxnSpLocks/>
                          </p:cNvCxnSpPr>
                          <p:nvPr/>
                        </p:nvCxnSpPr>
                        <p:spPr>
                          <a:xfrm flipV="1">
                            <a:off x="2848928" y="2358470"/>
                            <a:ext cx="0" cy="1002422"/>
                          </a:xfrm>
                          <a:prstGeom prst="straightConnector1">
                            <a:avLst/>
                          </a:prstGeom>
                          <a:ln w="15875">
                            <a:solidFill>
                              <a:schemeClr val="tx1"/>
                            </a:solidFill>
                            <a:tailEnd type="stealth"/>
                          </a:ln>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81FAC14B-E3F7-4577-9ECF-C8FAA70E19F8}"/>
                              </a:ext>
                            </a:extLst>
                          </p:cNvPr>
                          <p:cNvSpPr txBox="1"/>
                          <p:nvPr/>
                        </p:nvSpPr>
                        <p:spPr>
                          <a:xfrm>
                            <a:off x="2848928" y="2578685"/>
                            <a:ext cx="1928733" cy="523220"/>
                          </a:xfrm>
                          <a:prstGeom prst="rect">
                            <a:avLst/>
                          </a:prstGeom>
                          <a:noFill/>
                          <a:ln w="12700">
                            <a:solidFill>
                              <a:schemeClr val="tx1"/>
                            </a:solidFill>
                          </a:ln>
                        </p:spPr>
                        <p:txBody>
                          <a:bodyPr wrap="none" rtlCol="0">
                            <a:spAutoFit/>
                          </a:bodyPr>
                          <a:lstStyle/>
                          <a:p>
                            <a:r>
                              <a:rPr lang="en-US" sz="1400" dirty="0">
                                <a:solidFill>
                                  <a:srgbClr val="000000"/>
                                </a:solidFill>
                                <a:latin typeface="Times"/>
                                <a:cs typeface="Times"/>
                              </a:rPr>
                              <a:t>Selection of final design </a:t>
                            </a:r>
                          </a:p>
                          <a:p>
                            <a:r>
                              <a:rPr lang="en-US" sz="1400" dirty="0">
                                <a:solidFill>
                                  <a:srgbClr val="000000"/>
                                </a:solidFill>
                                <a:latin typeface="Times"/>
                                <a:cs typeface="Times"/>
                              </a:rPr>
                              <a:t>to start long magnets</a:t>
                            </a:r>
                          </a:p>
                        </p:txBody>
                      </p:sp>
                      <p:grpSp>
                        <p:nvGrpSpPr>
                          <p:cNvPr id="43" name="Group 42">
                            <a:extLst>
                              <a:ext uri="{FF2B5EF4-FFF2-40B4-BE49-F238E27FC236}">
                                <a16:creationId xmlns:a16="http://schemas.microsoft.com/office/drawing/2014/main" id="{29EA00B7-FCB2-4E4B-920D-8668F03B1C1D}"/>
                              </a:ext>
                            </a:extLst>
                          </p:cNvPr>
                          <p:cNvGrpSpPr/>
                          <p:nvPr/>
                        </p:nvGrpSpPr>
                        <p:grpSpPr>
                          <a:xfrm>
                            <a:off x="6532" y="3355492"/>
                            <a:ext cx="7067618" cy="516700"/>
                            <a:chOff x="6532" y="3355492"/>
                            <a:chExt cx="7067618" cy="516700"/>
                          </a:xfrm>
                        </p:grpSpPr>
                        <p:grpSp>
                          <p:nvGrpSpPr>
                            <p:cNvPr id="44" name="Group 43">
                              <a:extLst>
                                <a:ext uri="{FF2B5EF4-FFF2-40B4-BE49-F238E27FC236}">
                                  <a16:creationId xmlns:a16="http://schemas.microsoft.com/office/drawing/2014/main" id="{BD0D2DE7-4CF4-4CE8-9928-1AA53E827D5A}"/>
                                </a:ext>
                              </a:extLst>
                            </p:cNvPr>
                            <p:cNvGrpSpPr/>
                            <p:nvPr/>
                          </p:nvGrpSpPr>
                          <p:grpSpPr>
                            <a:xfrm>
                              <a:off x="14509" y="3355492"/>
                              <a:ext cx="7044918" cy="229309"/>
                              <a:chOff x="14509" y="3427500"/>
                              <a:chExt cx="7044918" cy="229309"/>
                            </a:xfrm>
                          </p:grpSpPr>
                          <p:sp>
                            <p:nvSpPr>
                              <p:cNvPr id="48" name="Rectangle 47">
                                <a:extLst>
                                  <a:ext uri="{FF2B5EF4-FFF2-40B4-BE49-F238E27FC236}">
                                    <a16:creationId xmlns:a16="http://schemas.microsoft.com/office/drawing/2014/main" id="{5576B1BF-D9BC-43FC-90D7-630DDA6EA9CD}"/>
                                  </a:ext>
                                </a:extLst>
                              </p:cNvPr>
                              <p:cNvSpPr/>
                              <p:nvPr/>
                            </p:nvSpPr>
                            <p:spPr>
                              <a:xfrm>
                                <a:off x="14509" y="3427500"/>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`25</a:t>
                                </a:r>
                              </a:p>
                            </p:txBody>
                          </p:sp>
                          <p:sp>
                            <p:nvSpPr>
                              <p:cNvPr id="49" name="Rectangle 48">
                                <a:extLst>
                                  <a:ext uri="{FF2B5EF4-FFF2-40B4-BE49-F238E27FC236}">
                                    <a16:creationId xmlns:a16="http://schemas.microsoft.com/office/drawing/2014/main" id="{B1ADDE2E-90E6-43B1-AC80-FDBD24733D18}"/>
                                  </a:ext>
                                </a:extLst>
                              </p:cNvPr>
                              <p:cNvSpPr/>
                              <p:nvPr/>
                            </p:nvSpPr>
                            <p:spPr>
                              <a:xfrm>
                                <a:off x="419982" y="3435846"/>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`26</a:t>
                                </a:r>
                              </a:p>
                            </p:txBody>
                          </p:sp>
                          <p:sp>
                            <p:nvSpPr>
                              <p:cNvPr id="50" name="Rectangle 49">
                                <a:extLst>
                                  <a:ext uri="{FF2B5EF4-FFF2-40B4-BE49-F238E27FC236}">
                                    <a16:creationId xmlns:a16="http://schemas.microsoft.com/office/drawing/2014/main" id="{56118937-C89D-454F-BDBE-2580A072059C}"/>
                                  </a:ext>
                                </a:extLst>
                              </p:cNvPr>
                              <p:cNvSpPr/>
                              <p:nvPr/>
                            </p:nvSpPr>
                            <p:spPr>
                              <a:xfrm>
                                <a:off x="818528" y="3435846"/>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`27</a:t>
                                </a:r>
                              </a:p>
                            </p:txBody>
                          </p:sp>
                          <p:sp>
                            <p:nvSpPr>
                              <p:cNvPr id="51" name="Rectangle 50">
                                <a:extLst>
                                  <a:ext uri="{FF2B5EF4-FFF2-40B4-BE49-F238E27FC236}">
                                    <a16:creationId xmlns:a16="http://schemas.microsoft.com/office/drawing/2014/main" id="{D3F90377-AA37-4643-B2E8-5C9B6C2CC5A8}"/>
                                  </a:ext>
                                </a:extLst>
                              </p:cNvPr>
                              <p:cNvSpPr/>
                              <p:nvPr/>
                            </p:nvSpPr>
                            <p:spPr>
                              <a:xfrm>
                                <a:off x="1224108" y="3435846"/>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`28</a:t>
                                </a:r>
                              </a:p>
                            </p:txBody>
                          </p:sp>
                          <p:sp>
                            <p:nvSpPr>
                              <p:cNvPr id="52" name="Rectangle 51">
                                <a:extLst>
                                  <a:ext uri="{FF2B5EF4-FFF2-40B4-BE49-F238E27FC236}">
                                    <a16:creationId xmlns:a16="http://schemas.microsoft.com/office/drawing/2014/main" id="{E2F77AA7-1745-4780-B33E-135A79F2F241}"/>
                                  </a:ext>
                                </a:extLst>
                              </p:cNvPr>
                              <p:cNvSpPr/>
                              <p:nvPr/>
                            </p:nvSpPr>
                            <p:spPr>
                              <a:xfrm>
                                <a:off x="1629688" y="3435846"/>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`29</a:t>
                                </a:r>
                              </a:p>
                            </p:txBody>
                          </p:sp>
                          <p:sp>
                            <p:nvSpPr>
                              <p:cNvPr id="53" name="Rectangle 52">
                                <a:extLst>
                                  <a:ext uri="{FF2B5EF4-FFF2-40B4-BE49-F238E27FC236}">
                                    <a16:creationId xmlns:a16="http://schemas.microsoft.com/office/drawing/2014/main" id="{375C4621-F63C-4B51-B10C-9F9F30449BEC}"/>
                                  </a:ext>
                                </a:extLst>
                              </p:cNvPr>
                              <p:cNvSpPr/>
                              <p:nvPr/>
                            </p:nvSpPr>
                            <p:spPr>
                              <a:xfrm>
                                <a:off x="2028239" y="3435846"/>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`30</a:t>
                                </a:r>
                              </a:p>
                            </p:txBody>
                          </p:sp>
                          <p:sp>
                            <p:nvSpPr>
                              <p:cNvPr id="54" name="Rectangle 53">
                                <a:extLst>
                                  <a:ext uri="{FF2B5EF4-FFF2-40B4-BE49-F238E27FC236}">
                                    <a16:creationId xmlns:a16="http://schemas.microsoft.com/office/drawing/2014/main" id="{9281401C-41A8-4671-AA3F-978360699F47}"/>
                                  </a:ext>
                                </a:extLst>
                              </p:cNvPr>
                              <p:cNvSpPr/>
                              <p:nvPr/>
                            </p:nvSpPr>
                            <p:spPr>
                              <a:xfrm>
                                <a:off x="2425229" y="3435846"/>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`31</a:t>
                                </a:r>
                              </a:p>
                            </p:txBody>
                          </p:sp>
                          <p:sp>
                            <p:nvSpPr>
                              <p:cNvPr id="55" name="Rectangle 54">
                                <a:extLst>
                                  <a:ext uri="{FF2B5EF4-FFF2-40B4-BE49-F238E27FC236}">
                                    <a16:creationId xmlns:a16="http://schemas.microsoft.com/office/drawing/2014/main" id="{47AECD45-AF54-48AB-8D4F-A826F0A7E690}"/>
                                  </a:ext>
                                </a:extLst>
                              </p:cNvPr>
                              <p:cNvSpPr/>
                              <p:nvPr/>
                            </p:nvSpPr>
                            <p:spPr>
                              <a:xfrm>
                                <a:off x="2833590" y="3436586"/>
                                <a:ext cx="444175"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`32</a:t>
                                </a:r>
                              </a:p>
                            </p:txBody>
                          </p:sp>
                          <p:sp>
                            <p:nvSpPr>
                              <p:cNvPr id="56" name="Rectangle 55">
                                <a:extLst>
                                  <a:ext uri="{FF2B5EF4-FFF2-40B4-BE49-F238E27FC236}">
                                    <a16:creationId xmlns:a16="http://schemas.microsoft.com/office/drawing/2014/main" id="{F0968668-E70A-4492-A360-E46C271F3C03}"/>
                                  </a:ext>
                                </a:extLst>
                              </p:cNvPr>
                              <p:cNvSpPr/>
                              <p:nvPr/>
                            </p:nvSpPr>
                            <p:spPr>
                              <a:xfrm>
                                <a:off x="3267338" y="3440744"/>
                                <a:ext cx="444175"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`33</a:t>
                                </a:r>
                              </a:p>
                            </p:txBody>
                          </p:sp>
                          <p:sp>
                            <p:nvSpPr>
                              <p:cNvPr id="57" name="Rectangle 56">
                                <a:extLst>
                                  <a:ext uri="{FF2B5EF4-FFF2-40B4-BE49-F238E27FC236}">
                                    <a16:creationId xmlns:a16="http://schemas.microsoft.com/office/drawing/2014/main" id="{180571E7-E14A-44C6-A144-30946A3AF225}"/>
                                  </a:ext>
                                </a:extLst>
                              </p:cNvPr>
                              <p:cNvSpPr/>
                              <p:nvPr/>
                            </p:nvSpPr>
                            <p:spPr>
                              <a:xfrm>
                                <a:off x="3708487" y="3437263"/>
                                <a:ext cx="416011"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`34</a:t>
                                </a:r>
                              </a:p>
                            </p:txBody>
                          </p:sp>
                          <p:sp>
                            <p:nvSpPr>
                              <p:cNvPr id="58" name="Rectangle 57">
                                <a:extLst>
                                  <a:ext uri="{FF2B5EF4-FFF2-40B4-BE49-F238E27FC236}">
                                    <a16:creationId xmlns:a16="http://schemas.microsoft.com/office/drawing/2014/main" id="{5973FAF4-B9D6-4C99-98A1-875A0D39D5C1}"/>
                                  </a:ext>
                                </a:extLst>
                              </p:cNvPr>
                              <p:cNvSpPr/>
                              <p:nvPr/>
                            </p:nvSpPr>
                            <p:spPr>
                              <a:xfrm>
                                <a:off x="4131349" y="3431367"/>
                                <a:ext cx="416011"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`35</a:t>
                                </a:r>
                              </a:p>
                            </p:txBody>
                          </p:sp>
                          <p:sp>
                            <p:nvSpPr>
                              <p:cNvPr id="59" name="Rectangle 58">
                                <a:extLst>
                                  <a:ext uri="{FF2B5EF4-FFF2-40B4-BE49-F238E27FC236}">
                                    <a16:creationId xmlns:a16="http://schemas.microsoft.com/office/drawing/2014/main" id="{AF94B268-F6AF-4EE6-855F-5B5C857E37B7}"/>
                                  </a:ext>
                                </a:extLst>
                              </p:cNvPr>
                              <p:cNvSpPr/>
                              <p:nvPr/>
                            </p:nvSpPr>
                            <p:spPr>
                              <a:xfrm>
                                <a:off x="4554211" y="3433854"/>
                                <a:ext cx="416011"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`36</a:t>
                                </a:r>
                              </a:p>
                            </p:txBody>
                          </p:sp>
                          <p:sp>
                            <p:nvSpPr>
                              <p:cNvPr id="60" name="Rectangle 59">
                                <a:extLst>
                                  <a:ext uri="{FF2B5EF4-FFF2-40B4-BE49-F238E27FC236}">
                                    <a16:creationId xmlns:a16="http://schemas.microsoft.com/office/drawing/2014/main" id="{A819B6CA-9B59-4577-9C95-F5273AE66326}"/>
                                  </a:ext>
                                </a:extLst>
                              </p:cNvPr>
                              <p:cNvSpPr/>
                              <p:nvPr/>
                            </p:nvSpPr>
                            <p:spPr>
                              <a:xfrm>
                                <a:off x="4974570" y="3430742"/>
                                <a:ext cx="416011"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`37</a:t>
                                </a:r>
                              </a:p>
                            </p:txBody>
                          </p:sp>
                          <p:sp>
                            <p:nvSpPr>
                              <p:cNvPr id="61" name="Rectangle 60">
                                <a:extLst>
                                  <a:ext uri="{FF2B5EF4-FFF2-40B4-BE49-F238E27FC236}">
                                    <a16:creationId xmlns:a16="http://schemas.microsoft.com/office/drawing/2014/main" id="{2D765BE6-140F-4446-B76B-FCA4CFD9CEBE}"/>
                                  </a:ext>
                                </a:extLst>
                              </p:cNvPr>
                              <p:cNvSpPr/>
                              <p:nvPr/>
                            </p:nvSpPr>
                            <p:spPr>
                              <a:xfrm>
                                <a:off x="5394929" y="3433341"/>
                                <a:ext cx="416011"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`38</a:t>
                                </a:r>
                              </a:p>
                            </p:txBody>
                          </p:sp>
                          <p:sp>
                            <p:nvSpPr>
                              <p:cNvPr id="62" name="Rectangle 61">
                                <a:extLst>
                                  <a:ext uri="{FF2B5EF4-FFF2-40B4-BE49-F238E27FC236}">
                                    <a16:creationId xmlns:a16="http://schemas.microsoft.com/office/drawing/2014/main" id="{35D25EE9-EB6B-43B2-8CAA-7A9861D41C86}"/>
                                  </a:ext>
                                </a:extLst>
                              </p:cNvPr>
                              <p:cNvSpPr/>
                              <p:nvPr/>
                            </p:nvSpPr>
                            <p:spPr>
                              <a:xfrm>
                                <a:off x="5816245" y="3437324"/>
                                <a:ext cx="416011"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`39</a:t>
                                </a:r>
                              </a:p>
                            </p:txBody>
                          </p:sp>
                          <p:sp>
                            <p:nvSpPr>
                              <p:cNvPr id="63" name="Rectangle 62">
                                <a:extLst>
                                  <a:ext uri="{FF2B5EF4-FFF2-40B4-BE49-F238E27FC236}">
                                    <a16:creationId xmlns:a16="http://schemas.microsoft.com/office/drawing/2014/main" id="{0263CE38-E592-42A6-BEE3-84DCE42CC84A}"/>
                                  </a:ext>
                                </a:extLst>
                              </p:cNvPr>
                              <p:cNvSpPr/>
                              <p:nvPr/>
                            </p:nvSpPr>
                            <p:spPr>
                              <a:xfrm>
                                <a:off x="6240952" y="3440785"/>
                                <a:ext cx="416011"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`40</a:t>
                                </a:r>
                              </a:p>
                            </p:txBody>
                          </p:sp>
                          <p:sp>
                            <p:nvSpPr>
                              <p:cNvPr id="64" name="Rectangle 63">
                                <a:extLst>
                                  <a:ext uri="{FF2B5EF4-FFF2-40B4-BE49-F238E27FC236}">
                                    <a16:creationId xmlns:a16="http://schemas.microsoft.com/office/drawing/2014/main" id="{08ED8633-426C-467F-BEE5-D0FFC5CC7027}"/>
                                  </a:ext>
                                </a:extLst>
                              </p:cNvPr>
                              <p:cNvSpPr/>
                              <p:nvPr/>
                            </p:nvSpPr>
                            <p:spPr>
                              <a:xfrm>
                                <a:off x="6662438" y="3433341"/>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`41</a:t>
                                </a:r>
                              </a:p>
                            </p:txBody>
                          </p:sp>
                        </p:grpSp>
                        <p:sp>
                          <p:nvSpPr>
                            <p:cNvPr id="45" name="Rectangle 44">
                              <a:extLst>
                                <a:ext uri="{FF2B5EF4-FFF2-40B4-BE49-F238E27FC236}">
                                  <a16:creationId xmlns:a16="http://schemas.microsoft.com/office/drawing/2014/main" id="{C7CFD851-92CD-4D58-9FF1-2F30F87EAA85}"/>
                                </a:ext>
                              </a:extLst>
                            </p:cNvPr>
                            <p:cNvSpPr/>
                            <p:nvPr/>
                          </p:nvSpPr>
                          <p:spPr>
                            <a:xfrm>
                              <a:off x="6532" y="3595193"/>
                              <a:ext cx="588768" cy="276999"/>
                            </a:xfrm>
                            <a:prstGeom prst="rect">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err="1">
                                  <a:solidFill>
                                    <a:srgbClr val="000000"/>
                                  </a:solidFill>
                                  <a:latin typeface="Times"/>
                                  <a:cs typeface="Times"/>
                                </a:rPr>
                                <a:t>RunIII</a:t>
                              </a:r>
                              <a:endParaRPr lang="en-US" sz="1100" dirty="0">
                                <a:solidFill>
                                  <a:srgbClr val="000000"/>
                                </a:solidFill>
                                <a:latin typeface="Times"/>
                                <a:cs typeface="Times"/>
                              </a:endParaRPr>
                            </a:p>
                          </p:txBody>
                        </p:sp>
                        <p:sp>
                          <p:nvSpPr>
                            <p:cNvPr id="46" name="Rectangle 45">
                              <a:extLst>
                                <a:ext uri="{FF2B5EF4-FFF2-40B4-BE49-F238E27FC236}">
                                  <a16:creationId xmlns:a16="http://schemas.microsoft.com/office/drawing/2014/main" id="{3FB32750-3A04-4BFA-A83C-4767B5E5F345}"/>
                                </a:ext>
                              </a:extLst>
                            </p:cNvPr>
                            <p:cNvSpPr/>
                            <p:nvPr/>
                          </p:nvSpPr>
                          <p:spPr>
                            <a:xfrm>
                              <a:off x="2181585" y="3618603"/>
                              <a:ext cx="1526902" cy="244064"/>
                            </a:xfrm>
                            <a:prstGeom prst="rect">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HL-LHC </a:t>
                              </a:r>
                              <a:r>
                                <a:rPr lang="en-US" sz="1200" dirty="0" err="1">
                                  <a:solidFill>
                                    <a:srgbClr val="000000"/>
                                  </a:solidFill>
                                  <a:latin typeface="Times"/>
                                  <a:cs typeface="Times"/>
                                </a:rPr>
                                <a:t>RunIV</a:t>
                              </a:r>
                              <a:endParaRPr lang="en-US" sz="1200" dirty="0">
                                <a:solidFill>
                                  <a:srgbClr val="000000"/>
                                </a:solidFill>
                                <a:latin typeface="Times"/>
                                <a:cs typeface="Times"/>
                              </a:endParaRPr>
                            </a:p>
                          </p:txBody>
                        </p:sp>
                        <p:sp>
                          <p:nvSpPr>
                            <p:cNvPr id="47" name="Rectangle 46">
                              <a:extLst>
                                <a:ext uri="{FF2B5EF4-FFF2-40B4-BE49-F238E27FC236}">
                                  <a16:creationId xmlns:a16="http://schemas.microsoft.com/office/drawing/2014/main" id="{F219EFFC-A865-441D-B374-ADB55BF2707B}"/>
                                </a:ext>
                              </a:extLst>
                            </p:cNvPr>
                            <p:cNvSpPr/>
                            <p:nvPr/>
                          </p:nvSpPr>
                          <p:spPr>
                            <a:xfrm>
                              <a:off x="4554211" y="3621799"/>
                              <a:ext cx="2519939" cy="250393"/>
                            </a:xfrm>
                            <a:prstGeom prst="rect">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HL-LHC </a:t>
                              </a:r>
                              <a:r>
                                <a:rPr lang="en-US" sz="1200" dirty="0" err="1">
                                  <a:solidFill>
                                    <a:srgbClr val="000000"/>
                                  </a:solidFill>
                                  <a:latin typeface="Times"/>
                                  <a:cs typeface="Times"/>
                                </a:rPr>
                                <a:t>RunV</a:t>
                              </a:r>
                              <a:endParaRPr lang="en-US" sz="1200" dirty="0">
                                <a:solidFill>
                                  <a:srgbClr val="000000"/>
                                </a:solidFill>
                                <a:latin typeface="Times"/>
                                <a:cs typeface="Times"/>
                              </a:endParaRPr>
                            </a:p>
                          </p:txBody>
                        </p:sp>
                      </p:grpSp>
                    </p:grpSp>
                    <p:sp>
                      <p:nvSpPr>
                        <p:cNvPr id="37" name="Chevron 7">
                          <a:extLst>
                            <a:ext uri="{FF2B5EF4-FFF2-40B4-BE49-F238E27FC236}">
                              <a16:creationId xmlns:a16="http://schemas.microsoft.com/office/drawing/2014/main" id="{B1885824-4FEC-43CB-AA4C-4B78984E527F}"/>
                            </a:ext>
                          </a:extLst>
                        </p:cNvPr>
                        <p:cNvSpPr/>
                        <p:nvPr/>
                      </p:nvSpPr>
                      <p:spPr>
                        <a:xfrm>
                          <a:off x="3077397" y="3111977"/>
                          <a:ext cx="2252612" cy="788891"/>
                        </a:xfrm>
                        <a:prstGeom prst="chevron">
                          <a:avLst/>
                        </a:prstGeom>
                        <a:gradFill flip="none" rotWithShape="1">
                          <a:gsLst>
                            <a:gs pos="0">
                              <a:srgbClr val="B81011"/>
                            </a:gs>
                            <a:gs pos="100000">
                              <a:srgbClr val="FFFFFF"/>
                            </a:gs>
                          </a:gsLst>
                          <a:lin ang="108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4D4D4D"/>
                              </a:solidFill>
                              <a:latin typeface="Times"/>
                              <a:cs typeface="Times"/>
                            </a:rPr>
                            <a:t>5-m-long prototypes </a:t>
                          </a:r>
                        </a:p>
                        <a:p>
                          <a:pPr algn="ctr"/>
                          <a:r>
                            <a:rPr lang="en-US" sz="1600" dirty="0">
                              <a:solidFill>
                                <a:srgbClr val="4D4D4D"/>
                              </a:solidFill>
                              <a:latin typeface="Times"/>
                              <a:cs typeface="Times"/>
                            </a:rPr>
                            <a:t>(&gt;5 each type)</a:t>
                          </a:r>
                        </a:p>
                      </p:txBody>
                    </p:sp>
                    <p:sp>
                      <p:nvSpPr>
                        <p:cNvPr id="38" name="Chevron 8">
                          <a:extLst>
                            <a:ext uri="{FF2B5EF4-FFF2-40B4-BE49-F238E27FC236}">
                              <a16:creationId xmlns:a16="http://schemas.microsoft.com/office/drawing/2014/main" id="{78D0473E-F852-4F27-A5C9-A3240027CA9D}"/>
                            </a:ext>
                          </a:extLst>
                        </p:cNvPr>
                        <p:cNvSpPr/>
                        <p:nvPr/>
                      </p:nvSpPr>
                      <p:spPr>
                        <a:xfrm>
                          <a:off x="4777661" y="3977647"/>
                          <a:ext cx="2252612" cy="788891"/>
                        </a:xfrm>
                        <a:prstGeom prst="chevron">
                          <a:avLst/>
                        </a:prstGeom>
                        <a:gradFill flip="none" rotWithShape="1">
                          <a:gsLst>
                            <a:gs pos="0">
                              <a:srgbClr val="B81011"/>
                            </a:gs>
                            <a:gs pos="100000">
                              <a:srgbClr val="FFFFFF"/>
                            </a:gs>
                          </a:gsLst>
                          <a:lin ang="108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4D4D4D"/>
                              </a:solidFill>
                              <a:latin typeface="Times"/>
                              <a:cs typeface="Times"/>
                            </a:rPr>
                            <a:t>15 m long prototypes (&gt;5)</a:t>
                          </a:r>
                        </a:p>
                      </p:txBody>
                    </p:sp>
                  </p:grpSp>
                  <p:sp>
                    <p:nvSpPr>
                      <p:cNvPr id="30" name="Rectangle 29">
                        <a:extLst>
                          <a:ext uri="{FF2B5EF4-FFF2-40B4-BE49-F238E27FC236}">
                            <a16:creationId xmlns:a16="http://schemas.microsoft.com/office/drawing/2014/main" id="{F476A1B5-2290-42A4-8387-5CEECA17AB04}"/>
                          </a:ext>
                        </a:extLst>
                      </p:cNvPr>
                      <p:cNvSpPr/>
                      <p:nvPr/>
                    </p:nvSpPr>
                    <p:spPr>
                      <a:xfrm>
                        <a:off x="7155647" y="5668911"/>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`42</a:t>
                        </a:r>
                      </a:p>
                    </p:txBody>
                  </p:sp>
                  <p:sp>
                    <p:nvSpPr>
                      <p:cNvPr id="31" name="Rectangle 30">
                        <a:extLst>
                          <a:ext uri="{FF2B5EF4-FFF2-40B4-BE49-F238E27FC236}">
                            <a16:creationId xmlns:a16="http://schemas.microsoft.com/office/drawing/2014/main" id="{DD12EDD7-AD69-4A6E-8135-4B53E82008DA}"/>
                          </a:ext>
                        </a:extLst>
                      </p:cNvPr>
                      <p:cNvSpPr/>
                      <p:nvPr/>
                    </p:nvSpPr>
                    <p:spPr>
                      <a:xfrm>
                        <a:off x="7556299" y="5669044"/>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`43</a:t>
                        </a:r>
                      </a:p>
                    </p:txBody>
                  </p:sp>
                  <p:sp>
                    <p:nvSpPr>
                      <p:cNvPr id="32" name="Rectangle 31">
                        <a:extLst>
                          <a:ext uri="{FF2B5EF4-FFF2-40B4-BE49-F238E27FC236}">
                            <a16:creationId xmlns:a16="http://schemas.microsoft.com/office/drawing/2014/main" id="{9FA6F6CA-E924-44C3-B389-0EBB8B016EAF}"/>
                          </a:ext>
                        </a:extLst>
                      </p:cNvPr>
                      <p:cNvSpPr/>
                      <p:nvPr/>
                    </p:nvSpPr>
                    <p:spPr>
                      <a:xfrm>
                        <a:off x="7962468" y="5667957"/>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`44</a:t>
                        </a:r>
                      </a:p>
                    </p:txBody>
                  </p:sp>
                  <p:sp>
                    <p:nvSpPr>
                      <p:cNvPr id="33" name="Rectangle 32">
                        <a:extLst>
                          <a:ext uri="{FF2B5EF4-FFF2-40B4-BE49-F238E27FC236}">
                            <a16:creationId xmlns:a16="http://schemas.microsoft.com/office/drawing/2014/main" id="{61902A0A-5106-4FC1-8391-A4F58649BC17}"/>
                          </a:ext>
                        </a:extLst>
                      </p:cNvPr>
                      <p:cNvSpPr/>
                      <p:nvPr/>
                    </p:nvSpPr>
                    <p:spPr>
                      <a:xfrm>
                        <a:off x="8367840" y="5668911"/>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`45</a:t>
                        </a:r>
                      </a:p>
                    </p:txBody>
                  </p:sp>
                  <p:sp>
                    <p:nvSpPr>
                      <p:cNvPr id="34" name="Rectangle 33">
                        <a:extLst>
                          <a:ext uri="{FF2B5EF4-FFF2-40B4-BE49-F238E27FC236}">
                            <a16:creationId xmlns:a16="http://schemas.microsoft.com/office/drawing/2014/main" id="{3AF9D732-B8B6-4F98-BE48-3FCD0CD20235}"/>
                          </a:ext>
                        </a:extLst>
                      </p:cNvPr>
                      <p:cNvSpPr/>
                      <p:nvPr/>
                    </p:nvSpPr>
                    <p:spPr>
                      <a:xfrm>
                        <a:off x="8764829" y="5668911"/>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`46</a:t>
                        </a:r>
                      </a:p>
                    </p:txBody>
                  </p:sp>
                  <p:sp>
                    <p:nvSpPr>
                      <p:cNvPr id="35" name="Rectangle 34">
                        <a:extLst>
                          <a:ext uri="{FF2B5EF4-FFF2-40B4-BE49-F238E27FC236}">
                            <a16:creationId xmlns:a16="http://schemas.microsoft.com/office/drawing/2014/main" id="{95D11139-DF4B-4FD7-9C02-87B83AB198B7}"/>
                          </a:ext>
                        </a:extLst>
                      </p:cNvPr>
                      <p:cNvSpPr/>
                      <p:nvPr/>
                    </p:nvSpPr>
                    <p:spPr>
                      <a:xfrm>
                        <a:off x="9169850" y="5668542"/>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`47</a:t>
                        </a:r>
                      </a:p>
                    </p:txBody>
                  </p:sp>
                </p:grpSp>
                <p:sp>
                  <p:nvSpPr>
                    <p:cNvPr id="25" name="Rectangle 24">
                      <a:extLst>
                        <a:ext uri="{FF2B5EF4-FFF2-40B4-BE49-F238E27FC236}">
                          <a16:creationId xmlns:a16="http://schemas.microsoft.com/office/drawing/2014/main" id="{7BE07121-07C4-4B16-93AD-BBF6573FAAA2}"/>
                        </a:ext>
                      </a:extLst>
                    </p:cNvPr>
                    <p:cNvSpPr/>
                    <p:nvPr/>
                  </p:nvSpPr>
                  <p:spPr>
                    <a:xfrm>
                      <a:off x="9486604" y="5672699"/>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`48</a:t>
                      </a:r>
                    </a:p>
                  </p:txBody>
                </p:sp>
                <p:sp>
                  <p:nvSpPr>
                    <p:cNvPr id="26" name="Rectangle 25">
                      <a:extLst>
                        <a:ext uri="{FF2B5EF4-FFF2-40B4-BE49-F238E27FC236}">
                          <a16:creationId xmlns:a16="http://schemas.microsoft.com/office/drawing/2014/main" id="{7E92B2E9-D59B-4772-8AEC-9C6A63D61997}"/>
                        </a:ext>
                      </a:extLst>
                    </p:cNvPr>
                    <p:cNvSpPr/>
                    <p:nvPr/>
                  </p:nvSpPr>
                  <p:spPr>
                    <a:xfrm>
                      <a:off x="9891625" y="5676598"/>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`49</a:t>
                      </a:r>
                    </a:p>
                  </p:txBody>
                </p:sp>
                <p:sp>
                  <p:nvSpPr>
                    <p:cNvPr id="27" name="Rectangle 26">
                      <a:extLst>
                        <a:ext uri="{FF2B5EF4-FFF2-40B4-BE49-F238E27FC236}">
                          <a16:creationId xmlns:a16="http://schemas.microsoft.com/office/drawing/2014/main" id="{A5ABE2CF-7A6A-4435-96E1-B13247CD9CC5}"/>
                        </a:ext>
                      </a:extLst>
                    </p:cNvPr>
                    <p:cNvSpPr/>
                    <p:nvPr/>
                  </p:nvSpPr>
                  <p:spPr>
                    <a:xfrm>
                      <a:off x="10278679" y="5675470"/>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`50</a:t>
                      </a:r>
                    </a:p>
                  </p:txBody>
                </p:sp>
                <p:sp>
                  <p:nvSpPr>
                    <p:cNvPr id="28" name="Rectangle 27">
                      <a:extLst>
                        <a:ext uri="{FF2B5EF4-FFF2-40B4-BE49-F238E27FC236}">
                          <a16:creationId xmlns:a16="http://schemas.microsoft.com/office/drawing/2014/main" id="{795914A9-CD6B-4B13-AC18-FB73345439C5}"/>
                        </a:ext>
                      </a:extLst>
                    </p:cNvPr>
                    <p:cNvSpPr/>
                    <p:nvPr/>
                  </p:nvSpPr>
                  <p:spPr>
                    <a:xfrm>
                      <a:off x="10675668" y="5675842"/>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`51</a:t>
                      </a:r>
                    </a:p>
                  </p:txBody>
                </p:sp>
              </p:grpSp>
              <p:sp>
                <p:nvSpPr>
                  <p:cNvPr id="19" name="Chevron 41">
                    <a:extLst>
                      <a:ext uri="{FF2B5EF4-FFF2-40B4-BE49-F238E27FC236}">
                        <a16:creationId xmlns:a16="http://schemas.microsoft.com/office/drawing/2014/main" id="{004163FC-977B-4AA4-9CFD-AB361E0912F4}"/>
                      </a:ext>
                    </a:extLst>
                  </p:cNvPr>
                  <p:cNvSpPr/>
                  <p:nvPr/>
                </p:nvSpPr>
                <p:spPr>
                  <a:xfrm>
                    <a:off x="6616273" y="3229401"/>
                    <a:ext cx="2252604" cy="722161"/>
                  </a:xfrm>
                  <a:prstGeom prst="chevron">
                    <a:avLst/>
                  </a:prstGeom>
                  <a:gradFill flip="none" rotWithShape="1">
                    <a:gsLst>
                      <a:gs pos="0">
                        <a:srgbClr val="B81011"/>
                      </a:gs>
                      <a:gs pos="100000">
                        <a:srgbClr val="FFFFFF"/>
                      </a:gs>
                    </a:gsLst>
                    <a:lin ang="108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rgbClr val="000000"/>
                        </a:solidFill>
                        <a:latin typeface="Times"/>
                        <a:cs typeface="Times"/>
                      </a:rPr>
                      <a:t>Industrialization (pre-series magnets)</a:t>
                    </a:r>
                  </a:p>
                </p:txBody>
              </p:sp>
              <p:sp>
                <p:nvSpPr>
                  <p:cNvPr id="20" name="Chevron 42">
                    <a:extLst>
                      <a:ext uri="{FF2B5EF4-FFF2-40B4-BE49-F238E27FC236}">
                        <a16:creationId xmlns:a16="http://schemas.microsoft.com/office/drawing/2014/main" id="{228E3F80-912F-4FDD-8D65-3610FDA9B6D2}"/>
                      </a:ext>
                    </a:extLst>
                  </p:cNvPr>
                  <p:cNvSpPr/>
                  <p:nvPr/>
                </p:nvSpPr>
                <p:spPr>
                  <a:xfrm>
                    <a:off x="8333978" y="4221495"/>
                    <a:ext cx="3710311" cy="580936"/>
                  </a:xfrm>
                  <a:prstGeom prst="chevron">
                    <a:avLst/>
                  </a:prstGeom>
                  <a:gradFill flip="none" rotWithShape="1">
                    <a:gsLst>
                      <a:gs pos="0">
                        <a:srgbClr val="B81011"/>
                      </a:gs>
                      <a:gs pos="100000">
                        <a:srgbClr val="FFFFFF"/>
                      </a:gs>
                    </a:gsLst>
                    <a:lin ang="108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4D4D4D"/>
                        </a:solidFill>
                        <a:latin typeface="Times"/>
                        <a:cs typeface="Times"/>
                      </a:rPr>
                      <a:t>Production and test</a:t>
                    </a:r>
                  </a:p>
                </p:txBody>
              </p:sp>
              <p:sp>
                <p:nvSpPr>
                  <p:cNvPr id="21" name="Chevron 43">
                    <a:extLst>
                      <a:ext uri="{FF2B5EF4-FFF2-40B4-BE49-F238E27FC236}">
                        <a16:creationId xmlns:a16="http://schemas.microsoft.com/office/drawing/2014/main" id="{3AB08E29-9B03-4D0B-B045-25A00A5B2C92}"/>
                      </a:ext>
                    </a:extLst>
                  </p:cNvPr>
                  <p:cNvSpPr/>
                  <p:nvPr/>
                </p:nvSpPr>
                <p:spPr>
                  <a:xfrm>
                    <a:off x="8868877" y="5060445"/>
                    <a:ext cx="3618969" cy="580935"/>
                  </a:xfrm>
                  <a:prstGeom prst="chevron">
                    <a:avLst/>
                  </a:prstGeom>
                  <a:gradFill flip="none" rotWithShape="1">
                    <a:gsLst>
                      <a:gs pos="0">
                        <a:srgbClr val="B81011"/>
                      </a:gs>
                      <a:gs pos="100000">
                        <a:srgbClr val="FFFFFF"/>
                      </a:gs>
                    </a:gsLst>
                    <a:lin ang="108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4D4D4D"/>
                        </a:solidFill>
                        <a:latin typeface="Times"/>
                        <a:cs typeface="Times"/>
                      </a:rPr>
                      <a:t>Installation and commissioning</a:t>
                    </a:r>
                  </a:p>
                </p:txBody>
              </p:sp>
              <p:sp>
                <p:nvSpPr>
                  <p:cNvPr id="22" name="Rectangle 21">
                    <a:extLst>
                      <a:ext uri="{FF2B5EF4-FFF2-40B4-BE49-F238E27FC236}">
                        <a16:creationId xmlns:a16="http://schemas.microsoft.com/office/drawing/2014/main" id="{95105876-63DE-4068-82E6-955DADD1D75F}"/>
                      </a:ext>
                    </a:extLst>
                  </p:cNvPr>
                  <p:cNvSpPr/>
                  <p:nvPr/>
                </p:nvSpPr>
                <p:spPr>
                  <a:xfrm>
                    <a:off x="11084883" y="5712635"/>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`52</a:t>
                    </a:r>
                  </a:p>
                </p:txBody>
              </p:sp>
              <p:sp>
                <p:nvSpPr>
                  <p:cNvPr id="23" name="Rectangle 22">
                    <a:extLst>
                      <a:ext uri="{FF2B5EF4-FFF2-40B4-BE49-F238E27FC236}">
                        <a16:creationId xmlns:a16="http://schemas.microsoft.com/office/drawing/2014/main" id="{20BA7B2C-9D84-47AF-B42A-125E8773D7E5}"/>
                      </a:ext>
                    </a:extLst>
                  </p:cNvPr>
                  <p:cNvSpPr/>
                  <p:nvPr/>
                </p:nvSpPr>
                <p:spPr>
                  <a:xfrm>
                    <a:off x="11474838" y="5714619"/>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`53</a:t>
                    </a:r>
                  </a:p>
                </p:txBody>
              </p:sp>
            </p:grpSp>
            <p:sp>
              <p:nvSpPr>
                <p:cNvPr id="17" name="Rectangle 16">
                  <a:extLst>
                    <a:ext uri="{FF2B5EF4-FFF2-40B4-BE49-F238E27FC236}">
                      <a16:creationId xmlns:a16="http://schemas.microsoft.com/office/drawing/2014/main" id="{FB240FEE-10C5-436A-BB14-87AA3ECF4692}"/>
                    </a:ext>
                  </a:extLst>
                </p:cNvPr>
                <p:cNvSpPr/>
                <p:nvPr/>
              </p:nvSpPr>
              <p:spPr>
                <a:xfrm>
                  <a:off x="11858855" y="5712241"/>
                  <a:ext cx="396989" cy="216024"/>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latin typeface="Times"/>
                      <a:cs typeface="Times"/>
                    </a:rPr>
                    <a:t>`54</a:t>
                  </a:r>
                </a:p>
              </p:txBody>
            </p:sp>
          </p:grpSp>
          <p:cxnSp>
            <p:nvCxnSpPr>
              <p:cNvPr id="14" name="Straight Arrow Connector 13">
                <a:extLst>
                  <a:ext uri="{FF2B5EF4-FFF2-40B4-BE49-F238E27FC236}">
                    <a16:creationId xmlns:a16="http://schemas.microsoft.com/office/drawing/2014/main" id="{48C88327-1A3E-4285-B224-5566FD8E2E04}"/>
                  </a:ext>
                </a:extLst>
              </p:cNvPr>
              <p:cNvCxnSpPr>
                <a:cxnSpLocks/>
              </p:cNvCxnSpPr>
              <p:nvPr/>
            </p:nvCxnSpPr>
            <p:spPr>
              <a:xfrm flipH="1" flipV="1">
                <a:off x="7864876" y="4930034"/>
                <a:ext cx="3953" cy="779001"/>
              </a:xfrm>
              <a:prstGeom prst="straightConnector1">
                <a:avLst/>
              </a:prstGeom>
              <a:ln w="15875">
                <a:solidFill>
                  <a:schemeClr val="tx1"/>
                </a:solidFill>
                <a:tailEnd type="stealth"/>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DC8CFDDC-B64E-423A-A662-EAC05D38BD87}"/>
                  </a:ext>
                </a:extLst>
              </p:cNvPr>
              <p:cNvSpPr txBox="1"/>
              <p:nvPr/>
            </p:nvSpPr>
            <p:spPr>
              <a:xfrm>
                <a:off x="6752071" y="5142750"/>
                <a:ext cx="1112805" cy="523220"/>
              </a:xfrm>
              <a:prstGeom prst="rect">
                <a:avLst/>
              </a:prstGeom>
              <a:noFill/>
              <a:ln w="12700">
                <a:solidFill>
                  <a:schemeClr val="tx1"/>
                </a:solidFill>
              </a:ln>
            </p:spPr>
            <p:txBody>
              <a:bodyPr wrap="none" rtlCol="0">
                <a:spAutoFit/>
              </a:bodyPr>
              <a:lstStyle/>
              <a:p>
                <a:pPr algn="r"/>
                <a:r>
                  <a:rPr lang="en-US" sz="1400" dirty="0">
                    <a:solidFill>
                      <a:srgbClr val="000000"/>
                    </a:solidFill>
                    <a:latin typeface="Times"/>
                    <a:cs typeface="Times"/>
                  </a:rPr>
                  <a:t>Tender </a:t>
                </a:r>
              </a:p>
              <a:p>
                <a:pPr algn="r"/>
                <a:r>
                  <a:rPr lang="en-US" sz="1400" dirty="0">
                    <a:solidFill>
                      <a:srgbClr val="000000"/>
                    </a:solidFill>
                    <a:latin typeface="Times"/>
                    <a:cs typeface="Times"/>
                  </a:rPr>
                  <a:t>for the series</a:t>
                </a:r>
              </a:p>
            </p:txBody>
          </p:sp>
        </p:grpSp>
        <p:cxnSp>
          <p:nvCxnSpPr>
            <p:cNvPr id="11" name="Straight Arrow Connector 10">
              <a:extLst>
                <a:ext uri="{FF2B5EF4-FFF2-40B4-BE49-F238E27FC236}">
                  <a16:creationId xmlns:a16="http://schemas.microsoft.com/office/drawing/2014/main" id="{1426CB79-D99E-4055-8010-0E66F0D55E11}"/>
                </a:ext>
              </a:extLst>
            </p:cNvPr>
            <p:cNvCxnSpPr>
              <a:cxnSpLocks/>
            </p:cNvCxnSpPr>
            <p:nvPr/>
          </p:nvCxnSpPr>
          <p:spPr>
            <a:xfrm flipV="1">
              <a:off x="1620812" y="2897659"/>
              <a:ext cx="0" cy="2797137"/>
            </a:xfrm>
            <a:prstGeom prst="straightConnector1">
              <a:avLst/>
            </a:prstGeom>
            <a:ln w="15875">
              <a:solidFill>
                <a:schemeClr val="tx1"/>
              </a:solidFill>
              <a:tailEnd type="stealth"/>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4EBE9F22-3BA9-4C08-A98C-078B0A7D0A48}"/>
                </a:ext>
              </a:extLst>
            </p:cNvPr>
            <p:cNvSpPr txBox="1"/>
            <p:nvPr/>
          </p:nvSpPr>
          <p:spPr>
            <a:xfrm>
              <a:off x="1622458" y="3053758"/>
              <a:ext cx="1191236" cy="523220"/>
            </a:xfrm>
            <a:prstGeom prst="rect">
              <a:avLst/>
            </a:prstGeom>
            <a:noFill/>
            <a:ln w="12700">
              <a:solidFill>
                <a:schemeClr val="tx1"/>
              </a:solidFill>
            </a:ln>
          </p:spPr>
          <p:txBody>
            <a:bodyPr wrap="square" rtlCol="0">
              <a:spAutoFit/>
            </a:bodyPr>
            <a:lstStyle/>
            <a:p>
              <a:r>
                <a:rPr lang="en-US" sz="1400" dirty="0">
                  <a:solidFill>
                    <a:srgbClr val="000000"/>
                  </a:solidFill>
                  <a:latin typeface="Times"/>
                  <a:cs typeface="Times"/>
                </a:rPr>
                <a:t>First selection </a:t>
              </a:r>
            </a:p>
            <a:p>
              <a:r>
                <a:rPr lang="en-US" sz="1400" dirty="0">
                  <a:solidFill>
                    <a:srgbClr val="000000"/>
                  </a:solidFill>
                  <a:latin typeface="Times"/>
                  <a:cs typeface="Times"/>
                </a:rPr>
                <a:t>of design </a:t>
              </a:r>
            </a:p>
          </p:txBody>
        </p:sp>
      </p:grpSp>
      <p:pic>
        <p:nvPicPr>
          <p:cNvPr id="65" name="Picture 64">
            <a:extLst>
              <a:ext uri="{FF2B5EF4-FFF2-40B4-BE49-F238E27FC236}">
                <a16:creationId xmlns:a16="http://schemas.microsoft.com/office/drawing/2014/main" id="{D8019FB2-4C30-4FDD-9625-1FF5852976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4388" y="0"/>
            <a:ext cx="4197612" cy="1101873"/>
          </a:xfrm>
          <a:prstGeom prst="rect">
            <a:avLst/>
          </a:prstGeom>
        </p:spPr>
      </p:pic>
    </p:spTree>
    <p:extLst>
      <p:ext uri="{BB962C8B-B14F-4D97-AF65-F5344CB8AC3E}">
        <p14:creationId xmlns:p14="http://schemas.microsoft.com/office/powerpoint/2010/main" val="22472577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CustomShape 1"/>
          <p:cNvSpPr/>
          <p:nvPr/>
        </p:nvSpPr>
        <p:spPr>
          <a:xfrm>
            <a:off x="407880" y="1307145"/>
            <a:ext cx="11375280" cy="460764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marL="432000" indent="-323640">
              <a:lnSpc>
                <a:spcPct val="100000"/>
              </a:lnSpc>
              <a:spcBef>
                <a:spcPts val="1417"/>
              </a:spcBef>
              <a:buClr>
                <a:srgbClr val="000000"/>
              </a:buClr>
              <a:buSzPct val="45000"/>
              <a:buFont typeface="Wingdings" charset="2"/>
              <a:buChar char=""/>
            </a:pPr>
            <a:r>
              <a:rPr lang="en-US" sz="2100" b="1" strike="noStrike" spc="-1" dirty="0">
                <a:solidFill>
                  <a:srgbClr val="171717"/>
                </a:solidFill>
                <a:latin typeface="Arial"/>
              </a:rPr>
              <a:t>LD</a:t>
            </a:r>
            <a:r>
              <a:rPr lang="en-US" sz="2100" b="1" spc="-1" dirty="0">
                <a:solidFill>
                  <a:srgbClr val="171717"/>
                </a:solidFill>
                <a:latin typeface="Arial"/>
              </a:rPr>
              <a:t>G Accelerator R&amp;D roadmap</a:t>
            </a:r>
          </a:p>
          <a:p>
            <a:pPr marL="432000" indent="-323640">
              <a:lnSpc>
                <a:spcPct val="100000"/>
              </a:lnSpc>
              <a:spcBef>
                <a:spcPts val="1417"/>
              </a:spcBef>
              <a:buClr>
                <a:srgbClr val="000000"/>
              </a:buClr>
              <a:buSzPct val="45000"/>
              <a:buFont typeface="Wingdings" charset="2"/>
              <a:buChar char=""/>
            </a:pPr>
            <a:r>
              <a:rPr lang="en-US" sz="2100" b="1" spc="-1" dirty="0">
                <a:solidFill>
                  <a:srgbClr val="171717"/>
                </a:solidFill>
              </a:rPr>
              <a:t>Key technology areas:</a:t>
            </a:r>
          </a:p>
          <a:p>
            <a:pPr marL="889200" lvl="1" indent="-323640">
              <a:spcBef>
                <a:spcPts val="1417"/>
              </a:spcBef>
              <a:buClr>
                <a:srgbClr val="000000"/>
              </a:buClr>
              <a:buSzPct val="45000"/>
              <a:buFont typeface="Wingdings" charset="2"/>
              <a:buChar char=""/>
            </a:pPr>
            <a:r>
              <a:rPr lang="en-US" sz="2100" b="1" spc="-1" dirty="0">
                <a:solidFill>
                  <a:srgbClr val="171717"/>
                </a:solidFill>
              </a:rPr>
              <a:t>High-field magnets</a:t>
            </a:r>
          </a:p>
          <a:p>
            <a:pPr marL="889200" lvl="1" indent="-323640">
              <a:spcBef>
                <a:spcPts val="1417"/>
              </a:spcBef>
              <a:buClr>
                <a:srgbClr val="000000"/>
              </a:buClr>
              <a:buSzPct val="45000"/>
              <a:buFont typeface="Wingdings" charset="2"/>
              <a:buChar char=""/>
            </a:pPr>
            <a:r>
              <a:rPr lang="en-US" sz="2100" b="1" spc="-1" dirty="0">
                <a:solidFill>
                  <a:srgbClr val="171717"/>
                </a:solidFill>
              </a:rPr>
              <a:t>Radio Frequency systems</a:t>
            </a:r>
          </a:p>
          <a:p>
            <a:pPr marL="889200" lvl="1" indent="-323640">
              <a:spcBef>
                <a:spcPts val="1417"/>
              </a:spcBef>
              <a:buClr>
                <a:srgbClr val="000000"/>
              </a:buClr>
              <a:buSzPct val="45000"/>
              <a:buFont typeface="Wingdings" charset="2"/>
              <a:buChar char=""/>
            </a:pPr>
            <a:r>
              <a:rPr lang="en-US" sz="2100" b="1" spc="-1" dirty="0">
                <a:solidFill>
                  <a:srgbClr val="171717"/>
                </a:solidFill>
              </a:rPr>
              <a:t>Energy Recovery </a:t>
            </a:r>
            <a:r>
              <a:rPr lang="en-US" sz="2100" b="1" spc="-1" dirty="0" err="1">
                <a:solidFill>
                  <a:srgbClr val="171717"/>
                </a:solidFill>
              </a:rPr>
              <a:t>Linacs</a:t>
            </a:r>
            <a:endParaRPr lang="en-US" sz="2100" b="1" spc="-1" dirty="0">
              <a:solidFill>
                <a:srgbClr val="171717"/>
              </a:solidFill>
            </a:endParaRPr>
          </a:p>
          <a:p>
            <a:pPr marL="889200" lvl="1" indent="-323640">
              <a:spcBef>
                <a:spcPts val="1417"/>
              </a:spcBef>
              <a:buClr>
                <a:srgbClr val="000000"/>
              </a:buClr>
              <a:buSzPct val="45000"/>
              <a:buFont typeface="Wingdings" charset="2"/>
              <a:buChar char=""/>
            </a:pPr>
            <a:r>
              <a:rPr lang="en-US" sz="2100" b="1" spc="-1" dirty="0">
                <a:solidFill>
                  <a:srgbClr val="171717"/>
                </a:solidFill>
              </a:rPr>
              <a:t>Bright muon beams </a:t>
            </a:r>
            <a:r>
              <a:rPr lang="en-US" sz="2100" b="1" spc="-1">
                <a:solidFill>
                  <a:srgbClr val="171717"/>
                </a:solidFill>
              </a:rPr>
              <a:t>&amp; muon collider</a:t>
            </a:r>
            <a:endParaRPr lang="en-US" sz="2100" b="1" spc="-1" dirty="0">
              <a:solidFill>
                <a:srgbClr val="171717"/>
              </a:solidFill>
            </a:endParaRPr>
          </a:p>
          <a:p>
            <a:pPr marL="889200" lvl="1" indent="-323640">
              <a:spcBef>
                <a:spcPts val="1417"/>
              </a:spcBef>
              <a:buClr>
                <a:srgbClr val="000000"/>
              </a:buClr>
              <a:buSzPct val="45000"/>
              <a:buFont typeface="Wingdings" charset="2"/>
              <a:buChar char=""/>
            </a:pPr>
            <a:r>
              <a:rPr lang="en-US" sz="2100" b="1" spc="-1" dirty="0">
                <a:solidFill>
                  <a:srgbClr val="171717"/>
                </a:solidFill>
              </a:rPr>
              <a:t>Plasma </a:t>
            </a:r>
            <a:r>
              <a:rPr lang="en-US" sz="2100" b="1" spc="-1" dirty="0" err="1">
                <a:solidFill>
                  <a:srgbClr val="171717"/>
                </a:solidFill>
              </a:rPr>
              <a:t>wakefield</a:t>
            </a:r>
            <a:r>
              <a:rPr lang="en-US" sz="2100" b="1" spc="-1" dirty="0">
                <a:solidFill>
                  <a:srgbClr val="171717"/>
                </a:solidFill>
              </a:rPr>
              <a:t> acceleration</a:t>
            </a:r>
            <a:endParaRPr lang="en-US" sz="2100" b="1" spc="-1" dirty="0">
              <a:solidFill>
                <a:srgbClr val="171717"/>
              </a:solidFill>
              <a:latin typeface="Arial"/>
            </a:endParaRPr>
          </a:p>
          <a:p>
            <a:pPr marL="432000" indent="-323640">
              <a:spcBef>
                <a:spcPts val="1417"/>
              </a:spcBef>
              <a:buClr>
                <a:srgbClr val="000000"/>
              </a:buClr>
              <a:buSzPct val="45000"/>
              <a:buFont typeface="Wingdings" charset="2"/>
              <a:buChar char=""/>
            </a:pPr>
            <a:r>
              <a:rPr lang="en-US" sz="2100" b="1" spc="-1" dirty="0">
                <a:solidFill>
                  <a:srgbClr val="171717"/>
                </a:solidFill>
              </a:rPr>
              <a:t>Outlook</a:t>
            </a:r>
          </a:p>
          <a:p>
            <a:pPr marL="432000" indent="-323640">
              <a:lnSpc>
                <a:spcPct val="100000"/>
              </a:lnSpc>
              <a:spcBef>
                <a:spcPts val="1417"/>
              </a:spcBef>
              <a:buClr>
                <a:srgbClr val="000000"/>
              </a:buClr>
              <a:buSzPct val="45000"/>
              <a:buFont typeface="Wingdings" charset="2"/>
              <a:buChar char=""/>
            </a:pPr>
            <a:r>
              <a:rPr lang="en-US" sz="2100" b="1" spc="-1" dirty="0">
                <a:solidFill>
                  <a:srgbClr val="171717"/>
                </a:solidFill>
              </a:rPr>
              <a:t>For reference: submissions</a:t>
            </a:r>
            <a:endParaRPr lang="en-US" sz="2100" b="1" spc="-1" dirty="0">
              <a:solidFill>
                <a:srgbClr val="171717"/>
              </a:solidFill>
              <a:latin typeface="Arial"/>
            </a:endParaRPr>
          </a:p>
          <a:p>
            <a:pPr marL="889200" lvl="1" indent="-323640">
              <a:spcBef>
                <a:spcPts val="1417"/>
              </a:spcBef>
              <a:buClr>
                <a:srgbClr val="000000"/>
              </a:buClr>
              <a:buSzPct val="45000"/>
              <a:buFont typeface="Wingdings" charset="2"/>
              <a:buChar char=""/>
            </a:pPr>
            <a:endParaRPr lang="en-GB" sz="2100" b="0" strike="noStrike" spc="-1" dirty="0">
              <a:latin typeface="Arial"/>
            </a:endParaRPr>
          </a:p>
        </p:txBody>
      </p:sp>
      <p:sp>
        <p:nvSpPr>
          <p:cNvPr id="167" name="CustomShape 2"/>
          <p:cNvSpPr/>
          <p:nvPr/>
        </p:nvSpPr>
        <p:spPr>
          <a:xfrm>
            <a:off x="407880" y="373680"/>
            <a:ext cx="11375280" cy="106488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90000"/>
              </a:lnSpc>
            </a:pPr>
            <a:r>
              <a:rPr lang="en-US" sz="3600" b="1" spc="-1" dirty="0">
                <a:solidFill>
                  <a:srgbClr val="0033A0"/>
                </a:solidFill>
                <a:latin typeface="Arial"/>
              </a:rPr>
              <a:t>Outline</a:t>
            </a:r>
            <a:endParaRPr lang="en-GB" sz="3600" b="0" strike="noStrike" spc="-1" dirty="0">
              <a:latin typeface="Arial"/>
            </a:endParaRPr>
          </a:p>
        </p:txBody>
      </p:sp>
      <p:sp>
        <p:nvSpPr>
          <p:cNvPr id="170" name="CustomShape 5"/>
          <p:cNvSpPr/>
          <p:nvPr/>
        </p:nvSpPr>
        <p:spPr>
          <a:xfrm>
            <a:off x="11107440" y="6383880"/>
            <a:ext cx="68040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fld id="{017CAEEE-4543-4225-84A7-0ED14AD3B276}" type="slidenum">
              <a:rPr lang="en-US" sz="1000" b="0" strike="noStrike" spc="-1">
                <a:solidFill>
                  <a:srgbClr val="0033A0"/>
                </a:solidFill>
                <a:latin typeface="Arial"/>
              </a:rPr>
              <a:t>2</a:t>
            </a:fld>
            <a:endParaRPr lang="en-GB" sz="1000" b="0" strike="noStrike" spc="-1">
              <a:latin typeface="Arial"/>
            </a:endParaRPr>
          </a:p>
        </p:txBody>
      </p:sp>
      <p:sp>
        <p:nvSpPr>
          <p:cNvPr id="9" name="CustomShape 3">
            <a:extLst>
              <a:ext uri="{FF2B5EF4-FFF2-40B4-BE49-F238E27FC236}">
                <a16:creationId xmlns:a16="http://schemas.microsoft.com/office/drawing/2014/main" id="{5E842C49-5946-48FA-A289-88A8797FB5FD}"/>
              </a:ext>
            </a:extLst>
          </p:cNvPr>
          <p:cNvSpPr/>
          <p:nvPr/>
        </p:nvSpPr>
        <p:spPr>
          <a:xfrm>
            <a:off x="3416400" y="6378480"/>
            <a:ext cx="69912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r>
              <a:rPr lang="en-US" sz="1000" spc="-1" dirty="0">
                <a:solidFill>
                  <a:srgbClr val="0033A0"/>
                </a:solidFill>
                <a:latin typeface="Arial"/>
              </a:rPr>
              <a:t>24</a:t>
            </a:r>
            <a:r>
              <a:rPr lang="en-US" sz="1000" b="0" strike="noStrike" spc="-1" dirty="0">
                <a:solidFill>
                  <a:srgbClr val="0033A0"/>
                </a:solidFill>
                <a:latin typeface="Arial"/>
              </a:rPr>
              <a:t>/06/2025</a:t>
            </a:r>
            <a:endParaRPr lang="en-GB" sz="1000" b="0" strike="noStrike" spc="-1" dirty="0">
              <a:latin typeface="Arial"/>
            </a:endParaRPr>
          </a:p>
        </p:txBody>
      </p:sp>
      <p:sp>
        <p:nvSpPr>
          <p:cNvPr id="10" name="CustomShape 4">
            <a:extLst>
              <a:ext uri="{FF2B5EF4-FFF2-40B4-BE49-F238E27FC236}">
                <a16:creationId xmlns:a16="http://schemas.microsoft.com/office/drawing/2014/main" id="{03509E78-E17E-4C93-A21C-260BDA776504}"/>
              </a:ext>
            </a:extLst>
          </p:cNvPr>
          <p:cNvSpPr/>
          <p:nvPr/>
        </p:nvSpPr>
        <p:spPr>
          <a:xfrm>
            <a:off x="4259160" y="6383880"/>
            <a:ext cx="65714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1200" b="0" strike="noStrike" spc="-1" dirty="0">
                <a:solidFill>
                  <a:srgbClr val="0033A0"/>
                </a:solidFill>
                <a:latin typeface="Arial"/>
              </a:rPr>
              <a:t>Physics Preparatory Group - Accelerator Science and Technology WG</a:t>
            </a:r>
            <a:endParaRPr lang="en-GB" sz="1200" b="0" strike="noStrike" spc="-1" dirty="0">
              <a:latin typeface="Arial"/>
            </a:endParaRPr>
          </a:p>
        </p:txBody>
      </p:sp>
      <p:pic>
        <p:nvPicPr>
          <p:cNvPr id="3" name="Picture 2">
            <a:extLst>
              <a:ext uri="{FF2B5EF4-FFF2-40B4-BE49-F238E27FC236}">
                <a16:creationId xmlns:a16="http://schemas.microsoft.com/office/drawing/2014/main" id="{62E1F43C-1584-4F6D-A1A3-BF7060CD13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4388" y="0"/>
            <a:ext cx="4197612" cy="1101873"/>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CustomShape 1"/>
          <p:cNvSpPr/>
          <p:nvPr/>
        </p:nvSpPr>
        <p:spPr>
          <a:xfrm>
            <a:off x="92311" y="1279268"/>
            <a:ext cx="12037701" cy="460764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marL="342900" indent="-342900" defTabSz="457200">
              <a:spcBef>
                <a:spcPct val="20000"/>
              </a:spcBef>
              <a:buClr>
                <a:schemeClr val="accent6"/>
              </a:buClr>
              <a:buFont typeface="Wingdings" charset="2"/>
              <a:buChar char="§"/>
            </a:pPr>
            <a:r>
              <a:rPr lang="en-GB" sz="1600" dirty="0"/>
              <a:t>Select the design by the end of LS3 (we should start having some indications from tests in 2026-2027)</a:t>
            </a:r>
          </a:p>
          <a:p>
            <a:pPr marL="342900" indent="-342900" defTabSz="457200">
              <a:spcBef>
                <a:spcPct val="20000"/>
              </a:spcBef>
              <a:buClr>
                <a:schemeClr val="accent6"/>
              </a:buClr>
              <a:buFont typeface="Wingdings" charset="2"/>
              <a:buChar char="§"/>
            </a:pPr>
            <a:r>
              <a:rPr lang="en-GB" sz="1600" dirty="0"/>
              <a:t>Have a full short model program to verify reproducibility and margins in 2029-2031</a:t>
            </a:r>
          </a:p>
          <a:p>
            <a:pPr marL="342900" indent="-342900" defTabSz="457200">
              <a:spcBef>
                <a:spcPct val="20000"/>
              </a:spcBef>
              <a:buClr>
                <a:schemeClr val="accent6"/>
              </a:buClr>
              <a:buFont typeface="Wingdings" charset="2"/>
              <a:buChar char="§"/>
            </a:pPr>
            <a:r>
              <a:rPr lang="en-GB" sz="1600" dirty="0"/>
              <a:t>Scaling in length in two steps: TRL 7 achieved between 2036 and 2040</a:t>
            </a:r>
          </a:p>
          <a:p>
            <a:pPr marL="342900" indent="-342900" defTabSz="457200">
              <a:spcBef>
                <a:spcPct val="20000"/>
              </a:spcBef>
              <a:buClr>
                <a:schemeClr val="accent6"/>
              </a:buClr>
              <a:buFont typeface="Wingdings" charset="2"/>
              <a:buChar char="§"/>
            </a:pPr>
            <a:r>
              <a:rPr lang="en-GB" sz="1600" dirty="0"/>
              <a:t>Industrialization for final magnets, with pre-series</a:t>
            </a:r>
          </a:p>
          <a:p>
            <a:pPr marL="342900" indent="-342900" defTabSz="457200">
              <a:spcBef>
                <a:spcPct val="20000"/>
              </a:spcBef>
              <a:buClr>
                <a:schemeClr val="accent6"/>
              </a:buClr>
              <a:buFont typeface="Wingdings" charset="2"/>
              <a:buChar char="§"/>
            </a:pPr>
            <a:r>
              <a:rPr lang="en-GB" sz="1600" dirty="0"/>
              <a:t>9 years of production, installation and commissioning in parallel</a:t>
            </a:r>
          </a:p>
          <a:p>
            <a:pPr marL="432000" indent="-323640">
              <a:lnSpc>
                <a:spcPct val="100000"/>
              </a:lnSpc>
              <a:spcBef>
                <a:spcPts val="1417"/>
              </a:spcBef>
              <a:buClr>
                <a:srgbClr val="000000"/>
              </a:buClr>
              <a:buSzPct val="45000"/>
              <a:buFont typeface="Wingdings" charset="2"/>
              <a:buChar char=""/>
            </a:pPr>
            <a:endParaRPr lang="en-GB" sz="2100" b="1" spc="-1" dirty="0">
              <a:solidFill>
                <a:srgbClr val="171717"/>
              </a:solidFill>
              <a:sym typeface="Wingdings" panose="05000000000000000000" pitchFamily="2" charset="2"/>
            </a:endParaRPr>
          </a:p>
        </p:txBody>
      </p:sp>
      <p:sp>
        <p:nvSpPr>
          <p:cNvPr id="172" name="CustomShape 2"/>
          <p:cNvSpPr/>
          <p:nvPr/>
        </p:nvSpPr>
        <p:spPr>
          <a:xfrm>
            <a:off x="72360" y="180545"/>
            <a:ext cx="11375280" cy="106488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90000"/>
              </a:lnSpc>
            </a:pPr>
            <a:r>
              <a:rPr lang="en-US" sz="4400" b="1" strike="noStrike" spc="-1" dirty="0">
                <a:solidFill>
                  <a:srgbClr val="0033A0"/>
                </a:solidFill>
                <a:latin typeface="Arial"/>
              </a:rPr>
              <a:t>LTS timeline</a:t>
            </a:r>
            <a:endParaRPr lang="en-GB" sz="4400" b="0" strike="noStrike" spc="-1" dirty="0">
              <a:latin typeface="Arial"/>
            </a:endParaRPr>
          </a:p>
        </p:txBody>
      </p:sp>
      <p:sp>
        <p:nvSpPr>
          <p:cNvPr id="173" name="CustomShape 3"/>
          <p:cNvSpPr/>
          <p:nvPr/>
        </p:nvSpPr>
        <p:spPr>
          <a:xfrm>
            <a:off x="3416400" y="6378480"/>
            <a:ext cx="69912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r>
              <a:rPr lang="en-US" sz="1000" spc="-1" dirty="0">
                <a:solidFill>
                  <a:srgbClr val="0033A0"/>
                </a:solidFill>
                <a:latin typeface="Arial"/>
              </a:rPr>
              <a:t>24</a:t>
            </a:r>
            <a:r>
              <a:rPr lang="en-US" sz="1000" b="0" strike="noStrike" spc="-1" dirty="0">
                <a:solidFill>
                  <a:srgbClr val="0033A0"/>
                </a:solidFill>
                <a:latin typeface="Arial"/>
              </a:rPr>
              <a:t>/06/2025</a:t>
            </a:r>
            <a:endParaRPr lang="en-GB" sz="1000" b="0" strike="noStrike" spc="-1" dirty="0">
              <a:latin typeface="Arial"/>
            </a:endParaRPr>
          </a:p>
        </p:txBody>
      </p:sp>
      <p:sp>
        <p:nvSpPr>
          <p:cNvPr id="174" name="CustomShape 4"/>
          <p:cNvSpPr/>
          <p:nvPr/>
        </p:nvSpPr>
        <p:spPr>
          <a:xfrm>
            <a:off x="4259160" y="6383880"/>
            <a:ext cx="65714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1200" b="0" strike="noStrike" spc="-1" dirty="0">
                <a:solidFill>
                  <a:srgbClr val="0033A0"/>
                </a:solidFill>
                <a:latin typeface="Arial"/>
              </a:rPr>
              <a:t>Physics Preparatory Group - Accelerator Science and Technology WG</a:t>
            </a:r>
            <a:endParaRPr lang="en-GB" sz="1200" b="0" strike="noStrike" spc="-1" dirty="0">
              <a:latin typeface="Arial"/>
            </a:endParaRPr>
          </a:p>
        </p:txBody>
      </p:sp>
      <p:sp>
        <p:nvSpPr>
          <p:cNvPr id="175" name="CustomShape 5"/>
          <p:cNvSpPr/>
          <p:nvPr/>
        </p:nvSpPr>
        <p:spPr>
          <a:xfrm>
            <a:off x="11107440" y="6383880"/>
            <a:ext cx="68040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fld id="{9E7659AA-BB61-47A7-BC9E-B7B31FB5770F}" type="slidenum">
              <a:rPr lang="en-US" sz="1000" b="0" strike="noStrike" spc="-1">
                <a:solidFill>
                  <a:srgbClr val="0033A0"/>
                </a:solidFill>
                <a:latin typeface="Arial"/>
              </a:rPr>
              <a:t>20</a:t>
            </a:fld>
            <a:endParaRPr lang="en-GB" sz="1000" b="0" strike="noStrike" spc="-1">
              <a:latin typeface="Arial"/>
            </a:endParaRPr>
          </a:p>
        </p:txBody>
      </p:sp>
      <p:sp>
        <p:nvSpPr>
          <p:cNvPr id="8" name="TextBox 7">
            <a:extLst>
              <a:ext uri="{FF2B5EF4-FFF2-40B4-BE49-F238E27FC236}">
                <a16:creationId xmlns:a16="http://schemas.microsoft.com/office/drawing/2014/main" id="{315440DA-F124-46DA-A638-7651C443FC47}"/>
              </a:ext>
            </a:extLst>
          </p:cNvPr>
          <p:cNvSpPr txBox="1"/>
          <p:nvPr/>
        </p:nvSpPr>
        <p:spPr>
          <a:xfrm>
            <a:off x="72360" y="6378480"/>
            <a:ext cx="1663661" cy="369332"/>
          </a:xfrm>
          <a:prstGeom prst="rect">
            <a:avLst/>
          </a:prstGeom>
          <a:noFill/>
        </p:spPr>
        <p:txBody>
          <a:bodyPr wrap="none" rtlCol="0">
            <a:spAutoFit/>
          </a:bodyPr>
          <a:lstStyle/>
          <a:p>
            <a:r>
              <a:rPr lang="en-GB" b="1" dirty="0"/>
              <a:t>B. </a:t>
            </a:r>
            <a:r>
              <a:rPr lang="en-GB" b="1" dirty="0" err="1"/>
              <a:t>Auchmann</a:t>
            </a:r>
            <a:endParaRPr lang="en-GB" b="1" dirty="0"/>
          </a:p>
        </p:txBody>
      </p:sp>
      <p:pic>
        <p:nvPicPr>
          <p:cNvPr id="65" name="Picture 64">
            <a:extLst>
              <a:ext uri="{FF2B5EF4-FFF2-40B4-BE49-F238E27FC236}">
                <a16:creationId xmlns:a16="http://schemas.microsoft.com/office/drawing/2014/main" id="{D8019FB2-4C30-4FDD-9625-1FF5852976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4388" y="0"/>
            <a:ext cx="4197612" cy="1101873"/>
          </a:xfrm>
          <a:prstGeom prst="rect">
            <a:avLst/>
          </a:prstGeom>
        </p:spPr>
      </p:pic>
      <p:pic>
        <p:nvPicPr>
          <p:cNvPr id="2" name="Picture 1">
            <a:extLst>
              <a:ext uri="{FF2B5EF4-FFF2-40B4-BE49-F238E27FC236}">
                <a16:creationId xmlns:a16="http://schemas.microsoft.com/office/drawing/2014/main" id="{AB1EF5BB-A952-4A91-9F87-9C35D82E68E4}"/>
              </a:ext>
            </a:extLst>
          </p:cNvPr>
          <p:cNvPicPr>
            <a:picLocks noChangeAspect="1"/>
          </p:cNvPicPr>
          <p:nvPr/>
        </p:nvPicPr>
        <p:blipFill>
          <a:blip r:embed="rId3"/>
          <a:stretch>
            <a:fillRect/>
          </a:stretch>
        </p:blipFill>
        <p:spPr>
          <a:xfrm>
            <a:off x="-251583" y="2674374"/>
            <a:ext cx="12443583" cy="3560554"/>
          </a:xfrm>
          <a:prstGeom prst="rect">
            <a:avLst/>
          </a:prstGeom>
        </p:spPr>
      </p:pic>
    </p:spTree>
    <p:extLst>
      <p:ext uri="{BB962C8B-B14F-4D97-AF65-F5344CB8AC3E}">
        <p14:creationId xmlns:p14="http://schemas.microsoft.com/office/powerpoint/2010/main" val="21303232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CustomShape 1"/>
          <p:cNvSpPr/>
          <p:nvPr/>
        </p:nvSpPr>
        <p:spPr>
          <a:xfrm>
            <a:off x="76669" y="1287479"/>
            <a:ext cx="12037701" cy="460764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marL="432000" indent="-323640">
              <a:lnSpc>
                <a:spcPct val="100000"/>
              </a:lnSpc>
              <a:spcBef>
                <a:spcPts val="1417"/>
              </a:spcBef>
              <a:buClr>
                <a:srgbClr val="000000"/>
              </a:buClr>
              <a:buSzPct val="45000"/>
              <a:buFont typeface="Wingdings" charset="2"/>
              <a:buChar char=""/>
            </a:pPr>
            <a:r>
              <a:rPr lang="en-GB" sz="2100" b="1" spc="-1" dirty="0">
                <a:solidFill>
                  <a:srgbClr val="171717"/>
                </a:solidFill>
                <a:sym typeface="Wingdings" panose="05000000000000000000" pitchFamily="2" charset="2"/>
              </a:rPr>
              <a:t>Possibilities for i) J  1000 A/mm^2, ii) B &gt; 20T, iii) T &gt; 20K  </a:t>
            </a:r>
          </a:p>
          <a:p>
            <a:pPr marL="432000" indent="-323640">
              <a:lnSpc>
                <a:spcPct val="100000"/>
              </a:lnSpc>
              <a:spcBef>
                <a:spcPts val="1417"/>
              </a:spcBef>
              <a:buClr>
                <a:srgbClr val="000000"/>
              </a:buClr>
              <a:buSzPct val="45000"/>
              <a:buFont typeface="Wingdings" charset="2"/>
              <a:buChar char=""/>
            </a:pPr>
            <a:r>
              <a:rPr lang="en-GB" sz="2100" b="1" spc="-1" dirty="0">
                <a:solidFill>
                  <a:srgbClr val="171717"/>
                </a:solidFill>
                <a:sym typeface="Wingdings" panose="05000000000000000000" pitchFamily="2" charset="2"/>
              </a:rPr>
              <a:t>Conductors: </a:t>
            </a:r>
            <a:r>
              <a:rPr lang="en-GB" sz="2100" b="1" spc="-1" dirty="0" err="1">
                <a:solidFill>
                  <a:srgbClr val="171717"/>
                </a:solidFill>
                <a:sym typeface="Wingdings" panose="05000000000000000000" pitchFamily="2" charset="2"/>
              </a:rPr>
              <a:t>ReBCO</a:t>
            </a:r>
            <a:r>
              <a:rPr lang="en-GB" sz="2100" b="1" spc="-1" dirty="0">
                <a:solidFill>
                  <a:srgbClr val="171717"/>
                </a:solidFill>
                <a:sym typeface="Wingdings" panose="05000000000000000000" pitchFamily="2" charset="2"/>
              </a:rPr>
              <a:t>, BSCCO, IBS </a:t>
            </a:r>
          </a:p>
          <a:p>
            <a:pPr marL="432000" indent="-323640">
              <a:lnSpc>
                <a:spcPct val="100000"/>
              </a:lnSpc>
              <a:spcBef>
                <a:spcPts val="1417"/>
              </a:spcBef>
              <a:buClr>
                <a:srgbClr val="000000"/>
              </a:buClr>
              <a:buSzPct val="45000"/>
              <a:buFont typeface="Wingdings" charset="2"/>
              <a:buChar char=""/>
            </a:pPr>
            <a:r>
              <a:rPr lang="en-GB" sz="2100" b="1" spc="-1" dirty="0">
                <a:solidFill>
                  <a:srgbClr val="171717"/>
                </a:solidFill>
                <a:sym typeface="Wingdings" panose="05000000000000000000" pitchFamily="2" charset="2"/>
              </a:rPr>
              <a:t>REBCO (+ BSCCO) commercially available</a:t>
            </a:r>
          </a:p>
          <a:p>
            <a:pPr marL="108360">
              <a:lnSpc>
                <a:spcPct val="100000"/>
              </a:lnSpc>
              <a:spcBef>
                <a:spcPts val="1417"/>
              </a:spcBef>
              <a:buClr>
                <a:srgbClr val="000000"/>
              </a:buClr>
              <a:buSzPct val="45000"/>
            </a:pPr>
            <a:r>
              <a:rPr lang="en-GB" sz="2100" b="1" spc="-1" dirty="0">
                <a:solidFill>
                  <a:srgbClr val="171717"/>
                </a:solidFill>
                <a:sym typeface="Wingdings" panose="05000000000000000000" pitchFamily="2" charset="2"/>
              </a:rPr>
              <a:t>	REBCO dynamic market, industrial-scale production</a:t>
            </a:r>
          </a:p>
          <a:p>
            <a:pPr marL="432000" indent="-323640">
              <a:lnSpc>
                <a:spcPct val="100000"/>
              </a:lnSpc>
              <a:spcBef>
                <a:spcPts val="1417"/>
              </a:spcBef>
              <a:buClr>
                <a:srgbClr val="000000"/>
              </a:buClr>
              <a:buSzPct val="45000"/>
              <a:buFont typeface="Wingdings" charset="2"/>
              <a:buChar char=""/>
            </a:pPr>
            <a:r>
              <a:rPr lang="en-GB" sz="2100" b="1" spc="-1" dirty="0">
                <a:solidFill>
                  <a:srgbClr val="171717"/>
                </a:solidFill>
                <a:sym typeface="Wingdings" panose="05000000000000000000" pitchFamily="2" charset="2"/>
              </a:rPr>
              <a:t>Interest from other communities (</a:t>
            </a:r>
            <a:r>
              <a:rPr lang="en-GB" sz="2100" b="1" spc="-1" dirty="0" err="1">
                <a:solidFill>
                  <a:srgbClr val="171717"/>
                </a:solidFill>
                <a:sym typeface="Wingdings" panose="05000000000000000000" pitchFamily="2" charset="2"/>
              </a:rPr>
              <a:t>eg.</a:t>
            </a:r>
            <a:r>
              <a:rPr lang="en-GB" sz="2100" b="1" spc="-1" dirty="0">
                <a:solidFill>
                  <a:srgbClr val="171717"/>
                </a:solidFill>
                <a:sym typeface="Wingdings" panose="05000000000000000000" pitchFamily="2" charset="2"/>
              </a:rPr>
              <a:t> fusion, NMR, high-field science)</a:t>
            </a:r>
          </a:p>
          <a:p>
            <a:pPr marL="108360">
              <a:lnSpc>
                <a:spcPct val="100000"/>
              </a:lnSpc>
              <a:spcBef>
                <a:spcPts val="1417"/>
              </a:spcBef>
              <a:buClr>
                <a:srgbClr val="000000"/>
              </a:buClr>
              <a:buSzPct val="45000"/>
            </a:pPr>
            <a:r>
              <a:rPr lang="en-GB" sz="2100" b="1" spc="-1" dirty="0">
                <a:solidFill>
                  <a:srgbClr val="171717"/>
                </a:solidFill>
                <a:sym typeface="Wingdings" panose="05000000000000000000" pitchFamily="2" charset="2"/>
              </a:rPr>
              <a:t>	demonstrations with REBCO of high-field </a:t>
            </a:r>
          </a:p>
          <a:p>
            <a:pPr marL="108360">
              <a:lnSpc>
                <a:spcPct val="100000"/>
              </a:lnSpc>
              <a:spcBef>
                <a:spcPts val="1417"/>
              </a:spcBef>
              <a:buClr>
                <a:srgbClr val="000000"/>
              </a:buClr>
              <a:buSzPct val="45000"/>
            </a:pPr>
            <a:r>
              <a:rPr lang="en-GB" sz="2100" b="1" spc="-1" dirty="0">
                <a:solidFill>
                  <a:srgbClr val="171717"/>
                </a:solidFill>
                <a:sym typeface="Wingdings" panose="05000000000000000000" pitchFamily="2" charset="2"/>
              </a:rPr>
              <a:t>	solenoids (28T, Bruker) + toroidal coils (20T, TFML)</a:t>
            </a:r>
          </a:p>
          <a:p>
            <a:pPr marL="108360">
              <a:lnSpc>
                <a:spcPct val="100000"/>
              </a:lnSpc>
              <a:spcBef>
                <a:spcPts val="1417"/>
              </a:spcBef>
              <a:buClr>
                <a:srgbClr val="000000"/>
              </a:buClr>
              <a:buSzPct val="45000"/>
            </a:pPr>
            <a:r>
              <a:rPr lang="en-GB" sz="2100" b="1" spc="-1" dirty="0">
                <a:solidFill>
                  <a:srgbClr val="171717"/>
                </a:solidFill>
                <a:sym typeface="Wingdings" panose="05000000000000000000" pitchFamily="2" charset="2"/>
              </a:rPr>
              <a:t>	(issues of degradation / quench losses)</a:t>
            </a:r>
          </a:p>
          <a:p>
            <a:pPr marL="432000" indent="-323640">
              <a:lnSpc>
                <a:spcPct val="100000"/>
              </a:lnSpc>
              <a:spcBef>
                <a:spcPts val="1417"/>
              </a:spcBef>
              <a:buClr>
                <a:srgbClr val="000000"/>
              </a:buClr>
              <a:buSzPct val="45000"/>
              <a:buFont typeface="Wingdings" charset="2"/>
              <a:buChar char=""/>
            </a:pPr>
            <a:r>
              <a:rPr lang="en-GB" sz="2100" b="1" spc="-1" dirty="0" err="1">
                <a:solidFill>
                  <a:srgbClr val="FF0000"/>
                </a:solidFill>
                <a:sym typeface="Wingdings" panose="05000000000000000000" pitchFamily="2" charset="2"/>
              </a:rPr>
              <a:t>FCChh</a:t>
            </a:r>
            <a:r>
              <a:rPr lang="en-GB" sz="2100" b="1" spc="-1" dirty="0">
                <a:solidFill>
                  <a:srgbClr val="FF0000"/>
                </a:solidFill>
                <a:sym typeface="Wingdings" panose="05000000000000000000" pitchFamily="2" charset="2"/>
              </a:rPr>
              <a:t> demands: field quality, reproducibility, stability, uniformity</a:t>
            </a:r>
          </a:p>
          <a:p>
            <a:pPr marL="108360">
              <a:lnSpc>
                <a:spcPct val="100000"/>
              </a:lnSpc>
              <a:spcBef>
                <a:spcPts val="1417"/>
              </a:spcBef>
              <a:buClr>
                <a:srgbClr val="000000"/>
              </a:buClr>
              <a:buSzPct val="45000"/>
            </a:pPr>
            <a:endParaRPr lang="en-GB" sz="2100" b="1" spc="-1" dirty="0">
              <a:solidFill>
                <a:srgbClr val="171717"/>
              </a:solidFill>
              <a:sym typeface="Wingdings" panose="05000000000000000000" pitchFamily="2" charset="2"/>
            </a:endParaRPr>
          </a:p>
        </p:txBody>
      </p:sp>
      <p:sp>
        <p:nvSpPr>
          <p:cNvPr id="172" name="CustomShape 2"/>
          <p:cNvSpPr/>
          <p:nvPr/>
        </p:nvSpPr>
        <p:spPr>
          <a:xfrm>
            <a:off x="407880" y="373680"/>
            <a:ext cx="11375280" cy="106488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90000"/>
              </a:lnSpc>
            </a:pPr>
            <a:r>
              <a:rPr lang="en-US" sz="3600" b="1" strike="noStrike" spc="-1" dirty="0">
                <a:solidFill>
                  <a:srgbClr val="0033A0"/>
                </a:solidFill>
                <a:latin typeface="Arial"/>
              </a:rPr>
              <a:t>HTS potential </a:t>
            </a:r>
            <a:endParaRPr lang="en-GB" sz="3600" b="0" strike="noStrike" spc="-1" dirty="0">
              <a:latin typeface="Arial"/>
            </a:endParaRPr>
          </a:p>
        </p:txBody>
      </p:sp>
      <p:sp>
        <p:nvSpPr>
          <p:cNvPr id="173" name="CustomShape 3"/>
          <p:cNvSpPr/>
          <p:nvPr/>
        </p:nvSpPr>
        <p:spPr>
          <a:xfrm>
            <a:off x="3416400" y="6378480"/>
            <a:ext cx="69912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r>
              <a:rPr lang="en-US" sz="1000" spc="-1" dirty="0">
                <a:solidFill>
                  <a:srgbClr val="0033A0"/>
                </a:solidFill>
                <a:latin typeface="Arial"/>
              </a:rPr>
              <a:t>24</a:t>
            </a:r>
            <a:r>
              <a:rPr lang="en-US" sz="1000" b="0" strike="noStrike" spc="-1" dirty="0">
                <a:solidFill>
                  <a:srgbClr val="0033A0"/>
                </a:solidFill>
                <a:latin typeface="Arial"/>
              </a:rPr>
              <a:t>/06/2025</a:t>
            </a:r>
            <a:endParaRPr lang="en-GB" sz="1000" b="0" strike="noStrike" spc="-1" dirty="0">
              <a:latin typeface="Arial"/>
            </a:endParaRPr>
          </a:p>
        </p:txBody>
      </p:sp>
      <p:sp>
        <p:nvSpPr>
          <p:cNvPr id="174" name="CustomShape 4"/>
          <p:cNvSpPr/>
          <p:nvPr/>
        </p:nvSpPr>
        <p:spPr>
          <a:xfrm>
            <a:off x="4259160" y="6383880"/>
            <a:ext cx="65714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1200" b="0" strike="noStrike" spc="-1" dirty="0">
                <a:solidFill>
                  <a:srgbClr val="0033A0"/>
                </a:solidFill>
                <a:latin typeface="Arial"/>
              </a:rPr>
              <a:t>Physics Preparatory Group - Accelerator Science and Technology WG</a:t>
            </a:r>
            <a:endParaRPr lang="en-GB" sz="1200" b="0" strike="noStrike" spc="-1" dirty="0">
              <a:latin typeface="Arial"/>
            </a:endParaRPr>
          </a:p>
        </p:txBody>
      </p:sp>
      <p:sp>
        <p:nvSpPr>
          <p:cNvPr id="175" name="CustomShape 5"/>
          <p:cNvSpPr/>
          <p:nvPr/>
        </p:nvSpPr>
        <p:spPr>
          <a:xfrm>
            <a:off x="11107440" y="6383880"/>
            <a:ext cx="68040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fld id="{9E7659AA-BB61-47A7-BC9E-B7B31FB5770F}" type="slidenum">
              <a:rPr lang="en-US" sz="1000" b="0" strike="noStrike" spc="-1">
                <a:solidFill>
                  <a:srgbClr val="0033A0"/>
                </a:solidFill>
                <a:latin typeface="Arial"/>
              </a:rPr>
              <a:t>21</a:t>
            </a:fld>
            <a:endParaRPr lang="en-GB" sz="1000" b="0" strike="noStrike" spc="-1">
              <a:latin typeface="Arial"/>
            </a:endParaRPr>
          </a:p>
        </p:txBody>
      </p:sp>
      <p:pic>
        <p:nvPicPr>
          <p:cNvPr id="10" name="Picture 9">
            <a:extLst>
              <a:ext uri="{FF2B5EF4-FFF2-40B4-BE49-F238E27FC236}">
                <a16:creationId xmlns:a16="http://schemas.microsoft.com/office/drawing/2014/main" id="{430F899F-F99B-4DDF-916E-8DD577A649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4388" y="0"/>
            <a:ext cx="4197612" cy="1101873"/>
          </a:xfrm>
          <a:prstGeom prst="rect">
            <a:avLst/>
          </a:prstGeom>
        </p:spPr>
      </p:pic>
      <p:pic>
        <p:nvPicPr>
          <p:cNvPr id="2" name="Picture 1">
            <a:extLst>
              <a:ext uri="{FF2B5EF4-FFF2-40B4-BE49-F238E27FC236}">
                <a16:creationId xmlns:a16="http://schemas.microsoft.com/office/drawing/2014/main" id="{8899CD03-2AC8-4B5B-AD51-0C278DF76463}"/>
              </a:ext>
            </a:extLst>
          </p:cNvPr>
          <p:cNvPicPr>
            <a:picLocks noChangeAspect="1"/>
          </p:cNvPicPr>
          <p:nvPr/>
        </p:nvPicPr>
        <p:blipFill>
          <a:blip r:embed="rId3"/>
          <a:stretch>
            <a:fillRect/>
          </a:stretch>
        </p:blipFill>
        <p:spPr>
          <a:xfrm>
            <a:off x="7994388" y="1365971"/>
            <a:ext cx="4197612" cy="1900730"/>
          </a:xfrm>
          <a:prstGeom prst="rect">
            <a:avLst/>
          </a:prstGeom>
        </p:spPr>
      </p:pic>
      <p:pic>
        <p:nvPicPr>
          <p:cNvPr id="12" name="Picture 11" descr="A group of men working in a factory&#10;&#10;AI-generated content may be incorrect.">
            <a:extLst>
              <a:ext uri="{FF2B5EF4-FFF2-40B4-BE49-F238E27FC236}">
                <a16:creationId xmlns:a16="http://schemas.microsoft.com/office/drawing/2014/main" id="{4C78F9DA-FB28-46A4-A4E0-02D932ED17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04465" y="3452306"/>
            <a:ext cx="2709905" cy="1817783"/>
          </a:xfrm>
          <a:prstGeom prst="rect">
            <a:avLst/>
          </a:prstGeom>
        </p:spPr>
      </p:pic>
      <p:pic>
        <p:nvPicPr>
          <p:cNvPr id="3" name="Picture 2">
            <a:extLst>
              <a:ext uri="{FF2B5EF4-FFF2-40B4-BE49-F238E27FC236}">
                <a16:creationId xmlns:a16="http://schemas.microsoft.com/office/drawing/2014/main" id="{D0806C1B-9C9A-4946-810B-E7D725FF972A}"/>
              </a:ext>
            </a:extLst>
          </p:cNvPr>
          <p:cNvPicPr>
            <a:picLocks noChangeAspect="1"/>
          </p:cNvPicPr>
          <p:nvPr/>
        </p:nvPicPr>
        <p:blipFill>
          <a:blip r:embed="rId5"/>
          <a:stretch>
            <a:fillRect/>
          </a:stretch>
        </p:blipFill>
        <p:spPr>
          <a:xfrm>
            <a:off x="9404464" y="5288435"/>
            <a:ext cx="2709906" cy="407188"/>
          </a:xfrm>
          <a:prstGeom prst="rect">
            <a:avLst/>
          </a:prstGeom>
        </p:spPr>
      </p:pic>
      <p:sp>
        <p:nvSpPr>
          <p:cNvPr id="11" name="Rectangle 10">
            <a:extLst>
              <a:ext uri="{FF2B5EF4-FFF2-40B4-BE49-F238E27FC236}">
                <a16:creationId xmlns:a16="http://schemas.microsoft.com/office/drawing/2014/main" id="{B4D9C386-1872-4092-8F3A-C52042DA2AE8}"/>
              </a:ext>
            </a:extLst>
          </p:cNvPr>
          <p:cNvSpPr/>
          <p:nvPr/>
        </p:nvSpPr>
        <p:spPr>
          <a:xfrm>
            <a:off x="7308749" y="1134208"/>
            <a:ext cx="6102881" cy="276999"/>
          </a:xfrm>
          <a:prstGeom prst="rect">
            <a:avLst/>
          </a:prstGeom>
          <a:noFill/>
          <a:ln>
            <a:noFill/>
          </a:ln>
        </p:spPr>
        <p:txBody>
          <a:bodyPr wrap="square">
            <a:spAutoFit/>
          </a:bodyPr>
          <a:lstStyle/>
          <a:p>
            <a:pPr lvl="2"/>
            <a:r>
              <a:rPr lang="fr-CH" sz="1200" dirty="0">
                <a:solidFill>
                  <a:srgbClr val="00B050"/>
                </a:solidFill>
                <a:latin typeface="Times" panose="02020603050405020304" pitchFamily="18" charset="0"/>
                <a:cs typeface="Times" panose="02020603050405020304" pitchFamily="18" charset="0"/>
              </a:rPr>
              <a:t>[</a:t>
            </a:r>
            <a:r>
              <a:rPr lang="en-US" sz="1200" dirty="0">
                <a:solidFill>
                  <a:srgbClr val="00B050"/>
                </a:solidFill>
                <a:latin typeface="Times" panose="02020603050405020304" pitchFamily="18" charset="0"/>
                <a:cs typeface="Times" panose="02020603050405020304" pitchFamily="18" charset="0"/>
              </a:rPr>
              <a:t>B. Song, et al., </a:t>
            </a:r>
            <a:r>
              <a:rPr lang="en-US" sz="1200" dirty="0">
                <a:solidFill>
                  <a:srgbClr val="00B050"/>
                </a:solidFill>
                <a:latin typeface="Times" panose="02020603050405020304" pitchFamily="18" charset="0"/>
                <a:cs typeface="Times" panose="02020603050405020304" pitchFamily="18" charset="0"/>
                <a:hlinkClick r:id="rId6"/>
              </a:rPr>
              <a:t>https://indico.cern.ch/event/1347361/</a:t>
            </a:r>
            <a:r>
              <a:rPr lang="en-US" sz="1200" dirty="0">
                <a:solidFill>
                  <a:srgbClr val="00B050"/>
                </a:solidFill>
                <a:latin typeface="Times" panose="02020603050405020304" pitchFamily="18" charset="0"/>
                <a:cs typeface="Times" panose="02020603050405020304" pitchFamily="18" charset="0"/>
              </a:rPr>
              <a:t> (2025)</a:t>
            </a:r>
            <a:r>
              <a:rPr lang="en-US" sz="1200" dirty="0">
                <a:solidFill>
                  <a:srgbClr val="00B050"/>
                </a:solidFill>
                <a:latin typeface="Times" panose="02020603050405020304" pitchFamily="18" charset="0"/>
              </a:rPr>
              <a:t>] </a:t>
            </a:r>
            <a:endParaRPr lang="fr-CH" sz="1200" dirty="0">
              <a:solidFill>
                <a:srgbClr val="00B050"/>
              </a:solidFill>
              <a:latin typeface="Times" panose="02020603050405020304" pitchFamily="18" charset="0"/>
            </a:endParaRPr>
          </a:p>
        </p:txBody>
      </p:sp>
    </p:spTree>
    <p:extLst>
      <p:ext uri="{BB962C8B-B14F-4D97-AF65-F5344CB8AC3E}">
        <p14:creationId xmlns:p14="http://schemas.microsoft.com/office/powerpoint/2010/main" val="6393619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CustomShape 1"/>
          <p:cNvSpPr/>
          <p:nvPr/>
        </p:nvSpPr>
        <p:spPr>
          <a:xfrm>
            <a:off x="0" y="1267815"/>
            <a:ext cx="12191999" cy="460764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marL="432000" indent="-323640">
              <a:lnSpc>
                <a:spcPct val="100000"/>
              </a:lnSpc>
              <a:spcBef>
                <a:spcPts val="1417"/>
              </a:spcBef>
              <a:buClr>
                <a:srgbClr val="000000"/>
              </a:buClr>
              <a:buSzPct val="45000"/>
              <a:buFont typeface="Wingdings" charset="2"/>
              <a:buChar char=""/>
            </a:pPr>
            <a:r>
              <a:rPr lang="en-GB" sz="2100" b="1" spc="-1" dirty="0">
                <a:solidFill>
                  <a:srgbClr val="171717"/>
                </a:solidFill>
                <a:sym typeface="Wingdings" panose="05000000000000000000" pitchFamily="2" charset="2"/>
              </a:rPr>
              <a:t>Conductor choice:</a:t>
            </a:r>
          </a:p>
          <a:p>
            <a:pPr marL="108360">
              <a:lnSpc>
                <a:spcPct val="100000"/>
              </a:lnSpc>
              <a:spcBef>
                <a:spcPts val="1417"/>
              </a:spcBef>
              <a:buClr>
                <a:srgbClr val="000000"/>
              </a:buClr>
              <a:buSzPct val="45000"/>
            </a:pPr>
            <a:r>
              <a:rPr lang="en-GB" sz="2100" b="1" spc="-1" dirty="0">
                <a:solidFill>
                  <a:srgbClr val="171717"/>
                </a:solidFill>
                <a:sym typeface="Wingdings" panose="05000000000000000000" pitchFamily="2" charset="2"/>
              </a:rPr>
              <a:t>	Develop REBCO tape, monitor BSSCO, study IBS potential (round wire)</a:t>
            </a:r>
          </a:p>
          <a:p>
            <a:pPr marL="432000" indent="-323640">
              <a:lnSpc>
                <a:spcPct val="100000"/>
              </a:lnSpc>
              <a:spcBef>
                <a:spcPts val="1417"/>
              </a:spcBef>
              <a:buClr>
                <a:srgbClr val="000000"/>
              </a:buClr>
              <a:buSzPct val="45000"/>
              <a:buFont typeface="Wingdings" charset="2"/>
              <a:buChar char=""/>
            </a:pPr>
            <a:r>
              <a:rPr lang="en-GB" sz="2100" b="1" spc="-1" dirty="0">
                <a:solidFill>
                  <a:srgbClr val="171717"/>
                </a:solidFill>
                <a:sym typeface="Wingdings" panose="05000000000000000000" pitchFamily="2" charset="2"/>
              </a:rPr>
              <a:t>Magnet specifications + requirements:</a:t>
            </a:r>
          </a:p>
          <a:p>
            <a:pPr marL="108360">
              <a:lnSpc>
                <a:spcPct val="100000"/>
              </a:lnSpc>
              <a:spcBef>
                <a:spcPts val="1417"/>
              </a:spcBef>
              <a:buClr>
                <a:srgbClr val="000000"/>
              </a:buClr>
              <a:buSzPct val="45000"/>
            </a:pPr>
            <a:r>
              <a:rPr lang="en-GB" sz="2100" b="1" spc="-1" dirty="0">
                <a:solidFill>
                  <a:srgbClr val="171717"/>
                </a:solidFill>
                <a:sym typeface="Wingdings" panose="05000000000000000000" pitchFamily="2" charset="2"/>
              </a:rPr>
              <a:t>	</a:t>
            </a:r>
            <a:r>
              <a:rPr lang="en-GB" sz="2000" b="1" spc="-1" dirty="0">
                <a:solidFill>
                  <a:srgbClr val="171717"/>
                </a:solidFill>
                <a:sym typeface="Wingdings" panose="05000000000000000000" pitchFamily="2" charset="2"/>
              </a:rPr>
              <a:t>Including </a:t>
            </a:r>
            <a:r>
              <a:rPr lang="en-GB" sz="2000" b="1" spc="-1" dirty="0" err="1">
                <a:solidFill>
                  <a:srgbClr val="171717"/>
                </a:solidFill>
                <a:sym typeface="Wingdings" panose="05000000000000000000" pitchFamily="2" charset="2"/>
              </a:rPr>
              <a:t>cryo</a:t>
            </a:r>
            <a:r>
              <a:rPr lang="en-GB" sz="2000" b="1" spc="-1" dirty="0">
                <a:solidFill>
                  <a:srgbClr val="171717"/>
                </a:solidFill>
                <a:sym typeface="Wingdings" panose="05000000000000000000" pitchFamily="2" charset="2"/>
              </a:rPr>
              <a:t>, beam dynamics, feedbacks, powering/protection, instrumentation, vacuum …</a:t>
            </a:r>
          </a:p>
          <a:p>
            <a:pPr marL="432000" indent="-323640">
              <a:lnSpc>
                <a:spcPct val="100000"/>
              </a:lnSpc>
              <a:spcBef>
                <a:spcPts val="1417"/>
              </a:spcBef>
              <a:buClr>
                <a:srgbClr val="000000"/>
              </a:buClr>
              <a:buSzPct val="45000"/>
              <a:buFont typeface="Wingdings" charset="2"/>
              <a:buChar char=""/>
            </a:pPr>
            <a:r>
              <a:rPr lang="en-GB" sz="2100" b="1" spc="-1" dirty="0">
                <a:solidFill>
                  <a:srgbClr val="171717"/>
                </a:solidFill>
                <a:sym typeface="Wingdings" panose="05000000000000000000" pitchFamily="2" charset="2"/>
              </a:rPr>
              <a:t>Magnet technology:</a:t>
            </a:r>
          </a:p>
          <a:p>
            <a:pPr marL="108360">
              <a:lnSpc>
                <a:spcPct val="100000"/>
              </a:lnSpc>
              <a:spcBef>
                <a:spcPts val="1417"/>
              </a:spcBef>
              <a:buClr>
                <a:srgbClr val="000000"/>
              </a:buClr>
              <a:buSzPct val="45000"/>
            </a:pPr>
            <a:r>
              <a:rPr lang="en-GB" sz="2100" b="1" spc="-1" dirty="0">
                <a:solidFill>
                  <a:srgbClr val="171717"/>
                </a:solidFill>
                <a:sym typeface="Wingdings" panose="05000000000000000000" pitchFamily="2" charset="2"/>
              </a:rPr>
              <a:t>	Develop/validate REBCO cable + learn how to wind, insulate, load, cool, protect dipoles</a:t>
            </a:r>
          </a:p>
          <a:p>
            <a:pPr marL="108360">
              <a:lnSpc>
                <a:spcPct val="100000"/>
              </a:lnSpc>
              <a:spcBef>
                <a:spcPts val="1417"/>
              </a:spcBef>
              <a:buClr>
                <a:srgbClr val="000000"/>
              </a:buClr>
              <a:buSzPct val="45000"/>
            </a:pPr>
            <a:r>
              <a:rPr lang="en-GB" sz="2100" b="1" spc="-1" dirty="0">
                <a:solidFill>
                  <a:srgbClr val="171717"/>
                </a:solidFill>
                <a:sym typeface="Wingdings" panose="05000000000000000000" pitchFamily="2" charset="2"/>
              </a:rPr>
              <a:t>	Demonstrate accelerator quality at intermediate field + short length, then scale up</a:t>
            </a:r>
          </a:p>
          <a:p>
            <a:pPr marL="432000" indent="-323640">
              <a:lnSpc>
                <a:spcPct val="100000"/>
              </a:lnSpc>
              <a:spcBef>
                <a:spcPts val="1417"/>
              </a:spcBef>
              <a:buClr>
                <a:srgbClr val="000000"/>
              </a:buClr>
              <a:buSzPct val="45000"/>
              <a:buFont typeface="Wingdings" charset="2"/>
              <a:buChar char=""/>
            </a:pPr>
            <a:r>
              <a:rPr lang="en-GB" sz="2100" b="1" spc="-1" dirty="0">
                <a:solidFill>
                  <a:srgbClr val="171717"/>
                </a:solidFill>
                <a:sym typeface="Wingdings" panose="05000000000000000000" pitchFamily="2" charset="2"/>
              </a:rPr>
              <a:t>HTS/LTS hybrid technology:</a:t>
            </a:r>
          </a:p>
          <a:p>
            <a:pPr marL="108360">
              <a:lnSpc>
                <a:spcPct val="100000"/>
              </a:lnSpc>
              <a:spcBef>
                <a:spcPts val="1417"/>
              </a:spcBef>
              <a:buClr>
                <a:srgbClr val="000000"/>
              </a:buClr>
              <a:buSzPct val="45000"/>
            </a:pPr>
            <a:r>
              <a:rPr lang="en-GB" sz="2100" b="1" spc="-1" dirty="0">
                <a:solidFill>
                  <a:srgbClr val="171717"/>
                </a:solidFill>
                <a:sym typeface="Wingdings" panose="05000000000000000000" pitchFamily="2" charset="2"/>
              </a:rPr>
              <a:t>	Possible cost saving but still need T = 1.9 or 4.5K for LTS sections</a:t>
            </a:r>
          </a:p>
          <a:p>
            <a:pPr marL="108360">
              <a:lnSpc>
                <a:spcPct val="100000"/>
              </a:lnSpc>
              <a:spcBef>
                <a:spcPts val="1417"/>
              </a:spcBef>
              <a:buClr>
                <a:srgbClr val="000000"/>
              </a:buClr>
              <a:buSzPct val="45000"/>
            </a:pPr>
            <a:r>
              <a:rPr lang="en-GB" sz="2100" b="1" spc="-1" dirty="0">
                <a:solidFill>
                  <a:srgbClr val="171717"/>
                </a:solidFill>
                <a:sym typeface="Wingdings" panose="05000000000000000000" pitchFamily="2" charset="2"/>
              </a:rPr>
              <a:t>	Quantify potential gains vs. drawbacks and risks </a:t>
            </a:r>
          </a:p>
          <a:p>
            <a:pPr marL="889200" lvl="1" indent="-323640">
              <a:spcBef>
                <a:spcPts val="1417"/>
              </a:spcBef>
              <a:buClr>
                <a:srgbClr val="000000"/>
              </a:buClr>
              <a:buSzPct val="45000"/>
              <a:buFont typeface="Wingdings" charset="2"/>
              <a:buChar char=""/>
            </a:pPr>
            <a:endParaRPr lang="en-GB" sz="2100" b="1" spc="-1" dirty="0">
              <a:solidFill>
                <a:srgbClr val="171717"/>
              </a:solidFill>
              <a:sym typeface="Wingdings" panose="05000000000000000000" pitchFamily="2" charset="2"/>
            </a:endParaRPr>
          </a:p>
          <a:p>
            <a:pPr marL="889200" lvl="1" indent="-323640">
              <a:spcBef>
                <a:spcPts val="1417"/>
              </a:spcBef>
              <a:buClr>
                <a:srgbClr val="000000"/>
              </a:buClr>
              <a:buSzPct val="45000"/>
              <a:buFont typeface="Wingdings" charset="2"/>
              <a:buChar char=""/>
            </a:pPr>
            <a:endParaRPr lang="en-GB" sz="2100" b="1" spc="-1" dirty="0">
              <a:solidFill>
                <a:srgbClr val="171717"/>
              </a:solidFill>
              <a:sym typeface="Wingdings" panose="05000000000000000000" pitchFamily="2" charset="2"/>
            </a:endParaRPr>
          </a:p>
        </p:txBody>
      </p:sp>
      <p:sp>
        <p:nvSpPr>
          <p:cNvPr id="172" name="CustomShape 2"/>
          <p:cNvSpPr/>
          <p:nvPr/>
        </p:nvSpPr>
        <p:spPr>
          <a:xfrm>
            <a:off x="407880" y="373680"/>
            <a:ext cx="11375280" cy="106488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90000"/>
              </a:lnSpc>
            </a:pPr>
            <a:r>
              <a:rPr lang="en-US" sz="3600" b="1" spc="-1" dirty="0">
                <a:solidFill>
                  <a:srgbClr val="0033A0"/>
                </a:solidFill>
              </a:rPr>
              <a:t>HTS R&amp;D directions</a:t>
            </a:r>
            <a:endParaRPr lang="en-GB" sz="3600" b="0" strike="noStrike" spc="-1" dirty="0">
              <a:latin typeface="Arial"/>
            </a:endParaRPr>
          </a:p>
        </p:txBody>
      </p:sp>
      <p:sp>
        <p:nvSpPr>
          <p:cNvPr id="173" name="CustomShape 3"/>
          <p:cNvSpPr/>
          <p:nvPr/>
        </p:nvSpPr>
        <p:spPr>
          <a:xfrm>
            <a:off x="3416400" y="6378480"/>
            <a:ext cx="69912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r>
              <a:rPr lang="en-US" sz="1000" spc="-1" dirty="0">
                <a:solidFill>
                  <a:srgbClr val="0033A0"/>
                </a:solidFill>
                <a:latin typeface="Arial"/>
              </a:rPr>
              <a:t>24</a:t>
            </a:r>
            <a:r>
              <a:rPr lang="en-US" sz="1000" b="0" strike="noStrike" spc="-1" dirty="0">
                <a:solidFill>
                  <a:srgbClr val="0033A0"/>
                </a:solidFill>
                <a:latin typeface="Arial"/>
              </a:rPr>
              <a:t>/06/2025</a:t>
            </a:r>
            <a:endParaRPr lang="en-GB" sz="1000" b="0" strike="noStrike" spc="-1" dirty="0">
              <a:latin typeface="Arial"/>
            </a:endParaRPr>
          </a:p>
        </p:txBody>
      </p:sp>
      <p:sp>
        <p:nvSpPr>
          <p:cNvPr id="174" name="CustomShape 4"/>
          <p:cNvSpPr/>
          <p:nvPr/>
        </p:nvSpPr>
        <p:spPr>
          <a:xfrm>
            <a:off x="4259160" y="6383880"/>
            <a:ext cx="65714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1200" b="0" strike="noStrike" spc="-1" dirty="0">
                <a:solidFill>
                  <a:srgbClr val="0033A0"/>
                </a:solidFill>
                <a:latin typeface="Arial"/>
              </a:rPr>
              <a:t>Physics Preparatory Group - Accelerator Science and Technology WG</a:t>
            </a:r>
            <a:endParaRPr lang="en-GB" sz="1200" b="0" strike="noStrike" spc="-1" dirty="0">
              <a:latin typeface="Arial"/>
            </a:endParaRPr>
          </a:p>
        </p:txBody>
      </p:sp>
      <p:sp>
        <p:nvSpPr>
          <p:cNvPr id="175" name="CustomShape 5"/>
          <p:cNvSpPr/>
          <p:nvPr/>
        </p:nvSpPr>
        <p:spPr>
          <a:xfrm>
            <a:off x="11107440" y="6383880"/>
            <a:ext cx="68040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fld id="{9E7659AA-BB61-47A7-BC9E-B7B31FB5770F}" type="slidenum">
              <a:rPr lang="en-US" sz="1000" b="0" strike="noStrike" spc="-1">
                <a:solidFill>
                  <a:srgbClr val="0033A0"/>
                </a:solidFill>
                <a:latin typeface="Arial"/>
              </a:rPr>
              <a:t>22</a:t>
            </a:fld>
            <a:endParaRPr lang="en-GB" sz="1000" b="0" strike="noStrike" spc="-1">
              <a:latin typeface="Arial"/>
            </a:endParaRPr>
          </a:p>
        </p:txBody>
      </p:sp>
      <p:pic>
        <p:nvPicPr>
          <p:cNvPr id="8" name="Picture 7">
            <a:extLst>
              <a:ext uri="{FF2B5EF4-FFF2-40B4-BE49-F238E27FC236}">
                <a16:creationId xmlns:a16="http://schemas.microsoft.com/office/drawing/2014/main" id="{EF98C8FB-72E7-48B7-989B-69A88A2F60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4388" y="0"/>
            <a:ext cx="4197612" cy="1101873"/>
          </a:xfrm>
          <a:prstGeom prst="rect">
            <a:avLst/>
          </a:prstGeom>
        </p:spPr>
      </p:pic>
    </p:spTree>
    <p:extLst>
      <p:ext uri="{BB962C8B-B14F-4D97-AF65-F5344CB8AC3E}">
        <p14:creationId xmlns:p14="http://schemas.microsoft.com/office/powerpoint/2010/main" val="30287430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CustomShape 1"/>
          <p:cNvSpPr/>
          <p:nvPr/>
        </p:nvSpPr>
        <p:spPr>
          <a:xfrm>
            <a:off x="538856" y="4554180"/>
            <a:ext cx="12037701" cy="460764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spcBef>
                <a:spcPts val="600"/>
              </a:spcBef>
            </a:pPr>
            <a:r>
              <a:rPr lang="en-GB" sz="2400" dirty="0">
                <a:solidFill>
                  <a:schemeClr val="tx2"/>
                </a:solidFill>
                <a:latin typeface="Arial" panose="020B0604020202020204" pitchFamily="34" charset="0"/>
                <a:cs typeface="Arial" panose="020B0604020202020204" pitchFamily="34" charset="0"/>
              </a:rPr>
              <a:t>Target: </a:t>
            </a:r>
            <a:r>
              <a:rPr lang="en-GB" sz="2400" dirty="0">
                <a:solidFill>
                  <a:srgbClr val="C00000"/>
                </a:solidFill>
                <a:latin typeface="Arial" panose="020B0604020202020204" pitchFamily="34" charset="0"/>
                <a:cs typeface="Arial" panose="020B0604020202020204" pitchFamily="34" charset="0"/>
              </a:rPr>
              <a:t>2035 a proof of a short model dipole with all features for FCC </a:t>
            </a:r>
          </a:p>
          <a:p>
            <a:pPr lvl="1">
              <a:spcBef>
                <a:spcPts val="600"/>
              </a:spcBef>
            </a:pPr>
            <a:r>
              <a:rPr lang="en-GB" sz="2000" dirty="0">
                <a:solidFill>
                  <a:schemeClr val="tx2"/>
                </a:solidFill>
                <a:latin typeface="Arial" panose="020B0604020202020204" pitchFamily="34" charset="0"/>
                <a:cs typeface="Arial" panose="020B0604020202020204" pitchFamily="34" charset="0"/>
              </a:rPr>
              <a:t>Aperture, field ≥14T, field quality, protection, …</a:t>
            </a:r>
          </a:p>
          <a:p>
            <a:pPr>
              <a:spcBef>
                <a:spcPts val="600"/>
              </a:spcBef>
            </a:pPr>
            <a:r>
              <a:rPr lang="en-GB" sz="2400" dirty="0">
                <a:solidFill>
                  <a:schemeClr val="accent1">
                    <a:lumMod val="60000"/>
                    <a:lumOff val="40000"/>
                  </a:schemeClr>
                </a:solidFill>
                <a:latin typeface="Arial" panose="020B0604020202020204" pitchFamily="34" charset="0"/>
                <a:cs typeface="Arial" panose="020B0604020202020204" pitchFamily="34" charset="0"/>
              </a:rPr>
              <a:t>Development of LTS and HTS technology in parallel at least until 2035.</a:t>
            </a:r>
          </a:p>
          <a:p>
            <a:pPr>
              <a:spcBef>
                <a:spcPts val="600"/>
              </a:spcBef>
            </a:pPr>
            <a:r>
              <a:rPr lang="en-GB" sz="2000" dirty="0">
                <a:solidFill>
                  <a:schemeClr val="bg2">
                    <a:lumMod val="10000"/>
                  </a:schemeClr>
                </a:solidFill>
                <a:latin typeface="Arial" panose="020B0604020202020204" pitchFamily="34" charset="0"/>
                <a:cs typeface="Arial" panose="020B0604020202020204" pitchFamily="34" charset="0"/>
              </a:rPr>
              <a:t>The limit for HTS R&amp;D today is the availability of trained and experienced engineers.</a:t>
            </a:r>
          </a:p>
          <a:p>
            <a:pPr marL="432000" indent="-323640">
              <a:lnSpc>
                <a:spcPct val="100000"/>
              </a:lnSpc>
              <a:spcBef>
                <a:spcPts val="1417"/>
              </a:spcBef>
              <a:buClr>
                <a:srgbClr val="000000"/>
              </a:buClr>
              <a:buSzPct val="45000"/>
              <a:buFont typeface="Wingdings" charset="2"/>
              <a:buChar char=""/>
            </a:pPr>
            <a:endParaRPr lang="en-GB" sz="2100" b="1" spc="-1" dirty="0">
              <a:solidFill>
                <a:srgbClr val="171717"/>
              </a:solidFill>
              <a:sym typeface="Wingdings" panose="05000000000000000000" pitchFamily="2" charset="2"/>
            </a:endParaRPr>
          </a:p>
        </p:txBody>
      </p:sp>
      <p:sp>
        <p:nvSpPr>
          <p:cNvPr id="172" name="CustomShape 2"/>
          <p:cNvSpPr/>
          <p:nvPr/>
        </p:nvSpPr>
        <p:spPr>
          <a:xfrm>
            <a:off x="407880" y="373680"/>
            <a:ext cx="11375280" cy="106488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90000"/>
              </a:lnSpc>
            </a:pPr>
            <a:r>
              <a:rPr lang="en-US" sz="3600" b="1" spc="-1" dirty="0">
                <a:solidFill>
                  <a:srgbClr val="0033A0"/>
                </a:solidFill>
                <a:latin typeface="Arial"/>
              </a:rPr>
              <a:t>HTS t</a:t>
            </a:r>
            <a:r>
              <a:rPr lang="en-US" sz="3600" b="1" strike="noStrike" spc="-1" dirty="0">
                <a:solidFill>
                  <a:srgbClr val="0033A0"/>
                </a:solidFill>
                <a:latin typeface="Arial"/>
              </a:rPr>
              <a:t>imeline</a:t>
            </a:r>
            <a:endParaRPr lang="en-GB" sz="3600" b="0" strike="noStrike" spc="-1" dirty="0">
              <a:latin typeface="Arial"/>
            </a:endParaRPr>
          </a:p>
        </p:txBody>
      </p:sp>
      <p:sp>
        <p:nvSpPr>
          <p:cNvPr id="173" name="CustomShape 3"/>
          <p:cNvSpPr/>
          <p:nvPr/>
        </p:nvSpPr>
        <p:spPr>
          <a:xfrm>
            <a:off x="3416400" y="6378480"/>
            <a:ext cx="69912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r>
              <a:rPr lang="en-US" sz="1000" spc="-1" dirty="0">
                <a:solidFill>
                  <a:srgbClr val="0033A0"/>
                </a:solidFill>
                <a:latin typeface="Arial"/>
              </a:rPr>
              <a:t>24</a:t>
            </a:r>
            <a:r>
              <a:rPr lang="en-US" sz="1000" b="0" strike="noStrike" spc="-1" dirty="0">
                <a:solidFill>
                  <a:srgbClr val="0033A0"/>
                </a:solidFill>
                <a:latin typeface="Arial"/>
              </a:rPr>
              <a:t>/06/2025</a:t>
            </a:r>
            <a:endParaRPr lang="en-GB" sz="1000" b="0" strike="noStrike" spc="-1" dirty="0">
              <a:latin typeface="Arial"/>
            </a:endParaRPr>
          </a:p>
        </p:txBody>
      </p:sp>
      <p:sp>
        <p:nvSpPr>
          <p:cNvPr id="174" name="CustomShape 4"/>
          <p:cNvSpPr/>
          <p:nvPr/>
        </p:nvSpPr>
        <p:spPr>
          <a:xfrm>
            <a:off x="4259160" y="6383880"/>
            <a:ext cx="65714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1200" b="0" strike="noStrike" spc="-1" dirty="0">
                <a:solidFill>
                  <a:srgbClr val="0033A0"/>
                </a:solidFill>
                <a:latin typeface="Arial"/>
              </a:rPr>
              <a:t>Physics Preparatory Group - Accelerator Science and Technology WG</a:t>
            </a:r>
            <a:endParaRPr lang="en-GB" sz="1200" b="0" strike="noStrike" spc="-1" dirty="0">
              <a:latin typeface="Arial"/>
            </a:endParaRPr>
          </a:p>
        </p:txBody>
      </p:sp>
      <p:sp>
        <p:nvSpPr>
          <p:cNvPr id="175" name="CustomShape 5"/>
          <p:cNvSpPr/>
          <p:nvPr/>
        </p:nvSpPr>
        <p:spPr>
          <a:xfrm>
            <a:off x="11107440" y="6383880"/>
            <a:ext cx="68040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fld id="{9E7659AA-BB61-47A7-BC9E-B7B31FB5770F}" type="slidenum">
              <a:rPr lang="en-US" sz="1000" b="0" strike="noStrike" spc="-1">
                <a:solidFill>
                  <a:srgbClr val="0033A0"/>
                </a:solidFill>
                <a:latin typeface="Arial"/>
              </a:rPr>
              <a:t>23</a:t>
            </a:fld>
            <a:endParaRPr lang="en-GB" sz="1000" b="0" strike="noStrike" spc="-1">
              <a:latin typeface="Arial"/>
            </a:endParaRPr>
          </a:p>
        </p:txBody>
      </p:sp>
      <p:pic>
        <p:nvPicPr>
          <p:cNvPr id="2" name="Picture 1">
            <a:extLst>
              <a:ext uri="{FF2B5EF4-FFF2-40B4-BE49-F238E27FC236}">
                <a16:creationId xmlns:a16="http://schemas.microsoft.com/office/drawing/2014/main" id="{4E0D17A9-147B-44FD-A3BC-230D3F795A82}"/>
              </a:ext>
            </a:extLst>
          </p:cNvPr>
          <p:cNvPicPr>
            <a:picLocks noChangeAspect="1"/>
          </p:cNvPicPr>
          <p:nvPr/>
        </p:nvPicPr>
        <p:blipFill>
          <a:blip r:embed="rId2"/>
          <a:stretch>
            <a:fillRect/>
          </a:stretch>
        </p:blipFill>
        <p:spPr>
          <a:xfrm>
            <a:off x="224563" y="953584"/>
            <a:ext cx="11741914" cy="3383573"/>
          </a:xfrm>
          <a:prstGeom prst="rect">
            <a:avLst/>
          </a:prstGeom>
        </p:spPr>
      </p:pic>
      <p:sp>
        <p:nvSpPr>
          <p:cNvPr id="8" name="TextBox 7">
            <a:extLst>
              <a:ext uri="{FF2B5EF4-FFF2-40B4-BE49-F238E27FC236}">
                <a16:creationId xmlns:a16="http://schemas.microsoft.com/office/drawing/2014/main" id="{F1C966FE-E79E-411E-9103-82A99B76207A}"/>
              </a:ext>
            </a:extLst>
          </p:cNvPr>
          <p:cNvSpPr txBox="1"/>
          <p:nvPr/>
        </p:nvSpPr>
        <p:spPr>
          <a:xfrm>
            <a:off x="72360" y="6378480"/>
            <a:ext cx="1663661" cy="369332"/>
          </a:xfrm>
          <a:prstGeom prst="rect">
            <a:avLst/>
          </a:prstGeom>
          <a:noFill/>
        </p:spPr>
        <p:txBody>
          <a:bodyPr wrap="none" rtlCol="0">
            <a:spAutoFit/>
          </a:bodyPr>
          <a:lstStyle/>
          <a:p>
            <a:r>
              <a:rPr lang="en-GB" b="1" dirty="0"/>
              <a:t>B. </a:t>
            </a:r>
            <a:r>
              <a:rPr lang="en-GB" b="1" dirty="0" err="1"/>
              <a:t>Auchmann</a:t>
            </a:r>
            <a:endParaRPr lang="en-GB" b="1" dirty="0"/>
          </a:p>
        </p:txBody>
      </p:sp>
      <p:pic>
        <p:nvPicPr>
          <p:cNvPr id="9" name="Picture 8">
            <a:extLst>
              <a:ext uri="{FF2B5EF4-FFF2-40B4-BE49-F238E27FC236}">
                <a16:creationId xmlns:a16="http://schemas.microsoft.com/office/drawing/2014/main" id="{B2834385-EDCA-4186-AA88-830270B04C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4388" y="0"/>
            <a:ext cx="4197612" cy="1101873"/>
          </a:xfrm>
          <a:prstGeom prst="rect">
            <a:avLst/>
          </a:prstGeom>
        </p:spPr>
      </p:pic>
      <p:sp>
        <p:nvSpPr>
          <p:cNvPr id="10" name="TextBox 9">
            <a:extLst>
              <a:ext uri="{FF2B5EF4-FFF2-40B4-BE49-F238E27FC236}">
                <a16:creationId xmlns:a16="http://schemas.microsoft.com/office/drawing/2014/main" id="{D542C194-B2F1-440D-948D-0EBB524F02AC}"/>
              </a:ext>
            </a:extLst>
          </p:cNvPr>
          <p:cNvSpPr txBox="1"/>
          <p:nvPr/>
        </p:nvSpPr>
        <p:spPr>
          <a:xfrm>
            <a:off x="7103970" y="4206352"/>
            <a:ext cx="5088030" cy="261610"/>
          </a:xfrm>
          <a:prstGeom prst="rect">
            <a:avLst/>
          </a:prstGeom>
          <a:noFill/>
        </p:spPr>
        <p:txBody>
          <a:bodyPr wrap="square" rtlCol="0">
            <a:spAutoFit/>
          </a:bodyPr>
          <a:lstStyle/>
          <a:p>
            <a:r>
              <a:rPr lang="en-US" sz="1100" dirty="0">
                <a:latin typeface="Times" panose="02020603050405020304" pitchFamily="18" charset="0"/>
                <a:cs typeface="Times" panose="02020603050405020304" pitchFamily="18" charset="0"/>
              </a:rPr>
              <a:t>HTS timeline for FCC-</a:t>
            </a:r>
            <a:r>
              <a:rPr lang="en-US" sz="1100" dirty="0" err="1">
                <a:latin typeface="Times" panose="02020603050405020304" pitchFamily="18" charset="0"/>
                <a:cs typeface="Times" panose="02020603050405020304" pitchFamily="18" charset="0"/>
              </a:rPr>
              <a:t>hh</a:t>
            </a:r>
            <a:r>
              <a:rPr lang="en-US" sz="1100" dirty="0">
                <a:latin typeface="Times" panose="02020603050405020304" pitchFamily="18" charset="0"/>
                <a:cs typeface="Times" panose="02020603050405020304" pitchFamily="18" charset="0"/>
              </a:rPr>
              <a:t> </a:t>
            </a:r>
            <a:r>
              <a:rPr lang="en-US" sz="1100" dirty="0">
                <a:solidFill>
                  <a:srgbClr val="00B050"/>
                </a:solidFill>
                <a:latin typeface="Times" panose="02020603050405020304" pitchFamily="18" charset="0"/>
                <a:cs typeface="Times" panose="02020603050405020304" pitchFamily="18" charset="0"/>
              </a:rPr>
              <a:t>[FCC FS midterm report, August 2023, B. </a:t>
            </a:r>
            <a:r>
              <a:rPr lang="en-US" sz="1100" dirty="0" err="1">
                <a:solidFill>
                  <a:srgbClr val="00B050"/>
                </a:solidFill>
                <a:latin typeface="Times" panose="02020603050405020304" pitchFamily="18" charset="0"/>
                <a:cs typeface="Times" panose="02020603050405020304" pitchFamily="18" charset="0"/>
              </a:rPr>
              <a:t>Auchmann</a:t>
            </a:r>
            <a:r>
              <a:rPr lang="en-US" sz="1100" dirty="0">
                <a:solidFill>
                  <a:srgbClr val="00B050"/>
                </a:solidFill>
                <a:latin typeface="Times" panose="02020603050405020304" pitchFamily="18" charset="0"/>
                <a:cs typeface="Times" panose="02020603050405020304" pitchFamily="18" charset="0"/>
              </a:rPr>
              <a:t>, et al.]</a:t>
            </a:r>
            <a:endParaRPr lang="en-GB" sz="1100" dirty="0">
              <a:solidFill>
                <a:srgbClr val="00B050"/>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13290458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48BAA5C-B05F-2079-7085-781C9C516418}"/>
              </a:ext>
            </a:extLst>
          </p:cNvPr>
          <p:cNvSpPr>
            <a:spLocks noGrp="1"/>
          </p:cNvSpPr>
          <p:nvPr>
            <p:ph type="title"/>
          </p:nvPr>
        </p:nvSpPr>
        <p:spPr/>
        <p:txBody>
          <a:bodyPr/>
          <a:lstStyle/>
          <a:p>
            <a:r>
              <a:rPr lang="en-US" dirty="0"/>
              <a:t>HTS Accelerator Magnets </a:t>
            </a:r>
            <a:br>
              <a:rPr lang="en-US" dirty="0"/>
            </a:br>
            <a:r>
              <a:rPr lang="en-US" dirty="0"/>
              <a:t>State-of-the-Art</a:t>
            </a:r>
          </a:p>
        </p:txBody>
      </p:sp>
      <p:sp>
        <p:nvSpPr>
          <p:cNvPr id="4" name="Date Placeholder 3">
            <a:extLst>
              <a:ext uri="{FF2B5EF4-FFF2-40B4-BE49-F238E27FC236}">
                <a16:creationId xmlns:a16="http://schemas.microsoft.com/office/drawing/2014/main" id="{7EAB2BE4-848A-52BE-83E9-79902E0F739F}"/>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solidFill>
                  <a:srgbClr val="0033A0"/>
                </a:solidFill>
                <a:latin typeface="Arial"/>
              </a:rPr>
              <a:t>24</a:t>
            </a:r>
            <a:r>
              <a:rPr kumimoji="0" lang="en-US" sz="1000" b="0" i="0" u="none" strike="noStrike" kern="1200" cap="none" spc="0" normalizeH="0" baseline="0" noProof="0" dirty="0">
                <a:ln>
                  <a:noFill/>
                </a:ln>
                <a:solidFill>
                  <a:srgbClr val="0033A0"/>
                </a:solidFill>
                <a:effectLst/>
                <a:uLnTx/>
                <a:uFillTx/>
                <a:latin typeface="Arial"/>
                <a:ea typeface="+mn-ea"/>
                <a:cs typeface="+mn-cs"/>
              </a:rPr>
              <a:t>/06/2025</a:t>
            </a:r>
          </a:p>
        </p:txBody>
      </p:sp>
      <p:sp>
        <p:nvSpPr>
          <p:cNvPr id="5" name="Footer Placeholder 4">
            <a:extLst>
              <a:ext uri="{FF2B5EF4-FFF2-40B4-BE49-F238E27FC236}">
                <a16:creationId xmlns:a16="http://schemas.microsoft.com/office/drawing/2014/main" id="{AB676E3E-A0E8-C7E3-D8C3-26B6CC959B9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33A0"/>
                </a:solidFill>
                <a:effectLst/>
                <a:uLnTx/>
                <a:uFillTx/>
                <a:latin typeface="Arial"/>
                <a:ea typeface="+mn-ea"/>
                <a:cs typeface="+mn-cs"/>
              </a:rPr>
              <a:t>Physics Preparatory Group - Accelerator Science and Technology WG</a:t>
            </a:r>
            <a:endParaRPr kumimoji="0" lang="en-US" sz="1200" b="0" i="0" u="none" strike="noStrike" kern="1200" cap="none" spc="0" normalizeH="0" baseline="0" noProof="0" dirty="0">
              <a:ln>
                <a:noFill/>
              </a:ln>
              <a:solidFill>
                <a:srgbClr val="0033A0"/>
              </a:solidFill>
              <a:effectLst/>
              <a:uLnTx/>
              <a:uFillTx/>
              <a:latin typeface="Arial"/>
              <a:ea typeface="+mn-ea"/>
              <a:cs typeface="+mn-cs"/>
            </a:endParaRPr>
          </a:p>
        </p:txBody>
      </p:sp>
      <p:sp>
        <p:nvSpPr>
          <p:cNvPr id="6" name="Slide Number Placeholder 5">
            <a:extLst>
              <a:ext uri="{FF2B5EF4-FFF2-40B4-BE49-F238E27FC236}">
                <a16:creationId xmlns:a16="http://schemas.microsoft.com/office/drawing/2014/main" id="{EAA9881D-E75E-1FB9-9596-815EC7F9A8E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B5EA5A-BC32-A742-B11B-8E7414D5B535}" type="slidenum">
              <a:rPr kumimoji="0" lang="en-US" sz="1000" b="0" i="0" u="none" strike="noStrike" kern="1200" cap="none" spc="0" normalizeH="0" baseline="0" noProof="0" smtClean="0">
                <a:ln>
                  <a:noFill/>
                </a:ln>
                <a:solidFill>
                  <a:srgbClr val="0033A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000" b="0" i="0" u="none" strike="noStrike" kern="1200" cap="none" spc="0" normalizeH="0" baseline="0" noProof="0" dirty="0">
              <a:ln>
                <a:noFill/>
              </a:ln>
              <a:solidFill>
                <a:srgbClr val="0033A0"/>
              </a:solidFill>
              <a:effectLst/>
              <a:uLnTx/>
              <a:uFillTx/>
              <a:latin typeface="Arial"/>
              <a:ea typeface="+mn-ea"/>
              <a:cs typeface="+mn-cs"/>
            </a:endParaRPr>
          </a:p>
        </p:txBody>
      </p:sp>
      <p:pic>
        <p:nvPicPr>
          <p:cNvPr id="21" name="Picture 20" descr="A machine with several tubes&#10;&#10;AI-generated content may be incorrect.">
            <a:extLst>
              <a:ext uri="{FF2B5EF4-FFF2-40B4-BE49-F238E27FC236}">
                <a16:creationId xmlns:a16="http://schemas.microsoft.com/office/drawing/2014/main" id="{ED16A2C3-BADE-91BF-6CEF-B04F4216CCD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50183" y="3932575"/>
            <a:ext cx="2712737" cy="2025668"/>
          </a:xfrm>
          <a:prstGeom prst="rect">
            <a:avLst/>
          </a:prstGeom>
        </p:spPr>
      </p:pic>
      <p:grpSp>
        <p:nvGrpSpPr>
          <p:cNvPr id="22" name="Group 21">
            <a:extLst>
              <a:ext uri="{FF2B5EF4-FFF2-40B4-BE49-F238E27FC236}">
                <a16:creationId xmlns:a16="http://schemas.microsoft.com/office/drawing/2014/main" id="{3549C991-7491-E9BC-B493-98D392A166F3}"/>
              </a:ext>
            </a:extLst>
          </p:cNvPr>
          <p:cNvGrpSpPr/>
          <p:nvPr/>
        </p:nvGrpSpPr>
        <p:grpSpPr>
          <a:xfrm>
            <a:off x="7709770" y="1452452"/>
            <a:ext cx="4433699" cy="2212515"/>
            <a:chOff x="5521124" y="1338477"/>
            <a:chExt cx="6179405" cy="3083660"/>
          </a:xfrm>
        </p:grpSpPr>
        <p:pic>
          <p:nvPicPr>
            <p:cNvPr id="10" name="Picture 9" descr="A blurry image of a brown object&#10;&#10;AI-generated content may be incorrect.">
              <a:extLst>
                <a:ext uri="{FF2B5EF4-FFF2-40B4-BE49-F238E27FC236}">
                  <a16:creationId xmlns:a16="http://schemas.microsoft.com/office/drawing/2014/main" id="{6A8FD8FD-D1B5-86E8-B7D2-2FFD35B375E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51927" y="1338477"/>
              <a:ext cx="5936337" cy="979190"/>
            </a:xfrm>
            <a:prstGeom prst="rect">
              <a:avLst/>
            </a:prstGeom>
          </p:spPr>
        </p:pic>
        <p:pic>
          <p:nvPicPr>
            <p:cNvPr id="17" name="Picture 16" descr="A metal object with a red thread&#10;&#10;AI-generated content may be incorrect.">
              <a:extLst>
                <a:ext uri="{FF2B5EF4-FFF2-40B4-BE49-F238E27FC236}">
                  <a16:creationId xmlns:a16="http://schemas.microsoft.com/office/drawing/2014/main" id="{8814BE4C-E343-7126-0E45-F1FED4B8CEA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21124" y="2794184"/>
              <a:ext cx="6179405" cy="1627953"/>
            </a:xfrm>
            <a:prstGeom prst="rect">
              <a:avLst/>
            </a:prstGeom>
          </p:spPr>
        </p:pic>
      </p:grpSp>
      <p:cxnSp>
        <p:nvCxnSpPr>
          <p:cNvPr id="53" name="Straight Connector 52">
            <a:extLst>
              <a:ext uri="{FF2B5EF4-FFF2-40B4-BE49-F238E27FC236}">
                <a16:creationId xmlns:a16="http://schemas.microsoft.com/office/drawing/2014/main" id="{1D52E58E-581E-311E-8CBE-248A1176459D}"/>
              </a:ext>
            </a:extLst>
          </p:cNvPr>
          <p:cNvCxnSpPr>
            <a:cxnSpLocks/>
          </p:cNvCxnSpPr>
          <p:nvPr/>
        </p:nvCxnSpPr>
        <p:spPr>
          <a:xfrm flipH="1">
            <a:off x="4850579" y="3695748"/>
            <a:ext cx="121733" cy="14494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60" name="Picture 59" descr="A group of metal parts&#10;&#10;AI-generated content may be incorrect.">
            <a:extLst>
              <a:ext uri="{FF2B5EF4-FFF2-40B4-BE49-F238E27FC236}">
                <a16:creationId xmlns:a16="http://schemas.microsoft.com/office/drawing/2014/main" id="{F982146A-A057-0CF3-E7B1-006C77C590CC}"/>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rot="5400000">
            <a:off x="5226716" y="1278495"/>
            <a:ext cx="3378094" cy="1265328"/>
          </a:xfrm>
          <a:prstGeom prst="rect">
            <a:avLst/>
          </a:prstGeom>
        </p:spPr>
      </p:pic>
      <p:sp>
        <p:nvSpPr>
          <p:cNvPr id="61" name="TextBox 60">
            <a:extLst>
              <a:ext uri="{FF2B5EF4-FFF2-40B4-BE49-F238E27FC236}">
                <a16:creationId xmlns:a16="http://schemas.microsoft.com/office/drawing/2014/main" id="{3930A028-F102-45E8-D10F-E2BD0B190713}"/>
              </a:ext>
            </a:extLst>
          </p:cNvPr>
          <p:cNvSpPr txBox="1"/>
          <p:nvPr/>
        </p:nvSpPr>
        <p:spPr>
          <a:xfrm>
            <a:off x="9123222" y="5963504"/>
            <a:ext cx="2981522"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33A0"/>
                </a:solidFill>
                <a:effectLst/>
                <a:uLnTx/>
                <a:uFillTx/>
                <a:latin typeface="Arial"/>
                <a:ea typeface="+mn-ea"/>
                <a:cs typeface="+mn-cs"/>
              </a:rPr>
              <a:t>C3 REBCO CCT with CORC ® Cable</a:t>
            </a:r>
          </a:p>
        </p:txBody>
      </p:sp>
      <p:grpSp>
        <p:nvGrpSpPr>
          <p:cNvPr id="68" name="Group 67">
            <a:extLst>
              <a:ext uri="{FF2B5EF4-FFF2-40B4-BE49-F238E27FC236}">
                <a16:creationId xmlns:a16="http://schemas.microsoft.com/office/drawing/2014/main" id="{096FF599-4B42-6288-329A-6F03908DF128}"/>
              </a:ext>
            </a:extLst>
          </p:cNvPr>
          <p:cNvGrpSpPr/>
          <p:nvPr/>
        </p:nvGrpSpPr>
        <p:grpSpPr>
          <a:xfrm>
            <a:off x="5800147" y="4020447"/>
            <a:ext cx="3346837" cy="2169536"/>
            <a:chOff x="3624491" y="4125295"/>
            <a:chExt cx="3633268" cy="2355211"/>
          </a:xfrm>
        </p:grpSpPr>
        <p:pic>
          <p:nvPicPr>
            <p:cNvPr id="40" name="Picture 39" descr="A metal rod with holes&#10;&#10;AI-generated content may be incorrect.">
              <a:extLst>
                <a:ext uri="{FF2B5EF4-FFF2-40B4-BE49-F238E27FC236}">
                  <a16:creationId xmlns:a16="http://schemas.microsoft.com/office/drawing/2014/main" id="{B5B36DEA-1EB5-D9E6-3534-6CCA17A53377}"/>
                </a:ext>
              </a:extLst>
            </p:cNvPr>
            <p:cNvPicPr>
              <a:picLocks noChangeAspect="1"/>
            </p:cNvPicPr>
            <p:nvPr/>
          </p:nvPicPr>
          <p:blipFill>
            <a:blip r:embed="rId6"/>
            <a:stretch>
              <a:fillRect/>
            </a:stretch>
          </p:blipFill>
          <p:spPr>
            <a:xfrm>
              <a:off x="3624491" y="5068633"/>
              <a:ext cx="2666312" cy="1177991"/>
            </a:xfrm>
            <a:prstGeom prst="rect">
              <a:avLst/>
            </a:prstGeom>
          </p:spPr>
        </p:pic>
        <p:pic>
          <p:nvPicPr>
            <p:cNvPr id="44" name="Picture 43" descr="A rainbow colored object with a white background&#10;&#10;AI-generated content may be incorrect.">
              <a:extLst>
                <a:ext uri="{FF2B5EF4-FFF2-40B4-BE49-F238E27FC236}">
                  <a16:creationId xmlns:a16="http://schemas.microsoft.com/office/drawing/2014/main" id="{18B77F93-B0B0-B547-E5C0-355A4EE80B5B}"/>
                </a:ext>
              </a:extLst>
            </p:cNvPr>
            <p:cNvPicPr>
              <a:picLocks noChangeAspect="1"/>
            </p:cNvPicPr>
            <p:nvPr/>
          </p:nvPicPr>
          <p:blipFill>
            <a:blip r:embed="rId7"/>
            <a:stretch>
              <a:fillRect/>
            </a:stretch>
          </p:blipFill>
          <p:spPr>
            <a:xfrm>
              <a:off x="6322375" y="5012565"/>
              <a:ext cx="935384" cy="1169230"/>
            </a:xfrm>
            <a:prstGeom prst="rect">
              <a:avLst/>
            </a:prstGeom>
          </p:spPr>
        </p:pic>
        <p:pic>
          <p:nvPicPr>
            <p:cNvPr id="49" name="Image 1" descr="A rectangular object with a hole in it&#10;&#10;AI-generated content may be incorrect.">
              <a:extLst>
                <a:ext uri="{FF2B5EF4-FFF2-40B4-BE49-F238E27FC236}">
                  <a16:creationId xmlns:a16="http://schemas.microsoft.com/office/drawing/2014/main" id="{A4DD749D-8EEC-DADE-A262-830C05D7A101}"/>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bwMode="auto">
            <a:xfrm>
              <a:off x="3624491" y="4125295"/>
              <a:ext cx="2666312" cy="848524"/>
            </a:xfrm>
            <a:prstGeom prst="roundRect">
              <a:avLst/>
            </a:prstGeom>
            <a:noFill/>
            <a:ln>
              <a:noFill/>
            </a:ln>
            <a:extLst>
              <a:ext uri="{53640926-AAD7-44D8-BBD7-CCE9431645EC}">
                <a14:shadowObscured xmlns:a14="http://schemas.microsoft.com/office/drawing/2010/main"/>
              </a:ext>
            </a:extLst>
          </p:spPr>
        </p:pic>
        <p:sp>
          <p:nvSpPr>
            <p:cNvPr id="62" name="TextBox 61">
              <a:extLst>
                <a:ext uri="{FF2B5EF4-FFF2-40B4-BE49-F238E27FC236}">
                  <a16:creationId xmlns:a16="http://schemas.microsoft.com/office/drawing/2014/main" id="{81CA7124-1B0C-E3F2-25A0-C5A9F83E41ED}"/>
                </a:ext>
              </a:extLst>
            </p:cNvPr>
            <p:cNvSpPr txBox="1"/>
            <p:nvPr/>
          </p:nvSpPr>
          <p:spPr>
            <a:xfrm>
              <a:off x="3771602" y="6246624"/>
              <a:ext cx="2015003" cy="23388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33A0"/>
                  </a:solidFill>
                  <a:effectLst/>
                  <a:uLnTx/>
                  <a:uFillTx/>
                  <a:latin typeface="Arial"/>
                  <a:ea typeface="+mn-ea"/>
                  <a:cs typeface="+mn-cs"/>
                </a:rPr>
                <a:t>6 T insert coils by IHEP</a:t>
              </a:r>
            </a:p>
          </p:txBody>
        </p:sp>
      </p:grpSp>
      <p:sp>
        <p:nvSpPr>
          <p:cNvPr id="63" name="TextBox 62">
            <a:extLst>
              <a:ext uri="{FF2B5EF4-FFF2-40B4-BE49-F238E27FC236}">
                <a16:creationId xmlns:a16="http://schemas.microsoft.com/office/drawing/2014/main" id="{1914F00B-170A-7F98-1ADC-DCAE0911283F}"/>
              </a:ext>
            </a:extLst>
          </p:cNvPr>
          <p:cNvSpPr txBox="1"/>
          <p:nvPr/>
        </p:nvSpPr>
        <p:spPr>
          <a:xfrm>
            <a:off x="8355381" y="4049196"/>
            <a:ext cx="806311" cy="43088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33A0"/>
                </a:solidFill>
                <a:effectLst/>
                <a:uLnTx/>
                <a:uFillTx/>
                <a:latin typeface="Arial"/>
                <a:ea typeface="+mn-ea"/>
                <a:cs typeface="+mn-cs"/>
              </a:rPr>
              <a:t>CEA MI </a:t>
            </a:r>
            <a:br>
              <a:rPr kumimoji="0" lang="en-US" sz="1400" b="0" i="0" u="none" strike="noStrike" kern="1200" cap="none" spc="0" normalizeH="0" baseline="0" noProof="0" dirty="0">
                <a:ln>
                  <a:noFill/>
                </a:ln>
                <a:solidFill>
                  <a:srgbClr val="0033A0"/>
                </a:solidFill>
                <a:effectLst/>
                <a:uLnTx/>
                <a:uFillTx/>
                <a:latin typeface="Arial"/>
                <a:ea typeface="+mn-ea"/>
                <a:cs typeface="+mn-cs"/>
              </a:rPr>
            </a:br>
            <a:r>
              <a:rPr kumimoji="0" lang="en-US" sz="1400" b="0" i="0" u="none" strike="noStrike" kern="1200" cap="none" spc="0" normalizeH="0" baseline="0" noProof="0" dirty="0">
                <a:ln>
                  <a:noFill/>
                </a:ln>
                <a:solidFill>
                  <a:srgbClr val="0033A0"/>
                </a:solidFill>
                <a:effectLst/>
                <a:uLnTx/>
                <a:uFillTx/>
                <a:latin typeface="Arial"/>
                <a:ea typeface="+mn-ea"/>
                <a:cs typeface="+mn-cs"/>
              </a:rPr>
              <a:t>Racetrack</a:t>
            </a:r>
          </a:p>
        </p:txBody>
      </p:sp>
      <p:sp>
        <p:nvSpPr>
          <p:cNvPr id="64" name="TextBox 63">
            <a:extLst>
              <a:ext uri="{FF2B5EF4-FFF2-40B4-BE49-F238E27FC236}">
                <a16:creationId xmlns:a16="http://schemas.microsoft.com/office/drawing/2014/main" id="{0361D08B-A11E-D449-6FC0-5958876E39F5}"/>
              </a:ext>
            </a:extLst>
          </p:cNvPr>
          <p:cNvSpPr txBox="1"/>
          <p:nvPr/>
        </p:nvSpPr>
        <p:spPr>
          <a:xfrm rot="16200000">
            <a:off x="4875041" y="2264214"/>
            <a:ext cx="2178481" cy="43088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33A0"/>
                </a:solidFill>
                <a:effectLst/>
                <a:uLnTx/>
                <a:uFillTx/>
                <a:latin typeface="Arial"/>
                <a:ea typeface="+mn-ea"/>
                <a:cs typeface="+mn-cs"/>
              </a:rPr>
              <a:t>CERN insulated </a:t>
            </a:r>
            <a:br>
              <a:rPr kumimoji="0" lang="en-US" sz="1400" b="0" i="0" u="none" strike="noStrike" kern="1200" cap="none" spc="0" normalizeH="0" baseline="0" noProof="0" dirty="0">
                <a:ln>
                  <a:noFill/>
                </a:ln>
                <a:solidFill>
                  <a:srgbClr val="0033A0"/>
                </a:solidFill>
                <a:effectLst/>
                <a:uLnTx/>
                <a:uFillTx/>
                <a:latin typeface="Arial"/>
                <a:ea typeface="+mn-ea"/>
                <a:cs typeface="+mn-cs"/>
              </a:rPr>
            </a:br>
            <a:r>
              <a:rPr kumimoji="0" lang="en-US" sz="1400" b="0" i="0" u="none" strike="noStrike" kern="1200" cap="none" spc="0" normalizeH="0" baseline="0" noProof="0" dirty="0">
                <a:ln>
                  <a:noFill/>
                </a:ln>
                <a:solidFill>
                  <a:srgbClr val="0033A0"/>
                </a:solidFill>
                <a:effectLst/>
                <a:uLnTx/>
                <a:uFillTx/>
                <a:latin typeface="Arial"/>
                <a:ea typeface="+mn-ea"/>
                <a:cs typeface="+mn-cs"/>
              </a:rPr>
              <a:t>tape-stack cable racetracks</a:t>
            </a:r>
          </a:p>
        </p:txBody>
      </p:sp>
      <p:sp>
        <p:nvSpPr>
          <p:cNvPr id="65" name="TextBox 64">
            <a:extLst>
              <a:ext uri="{FF2B5EF4-FFF2-40B4-BE49-F238E27FC236}">
                <a16:creationId xmlns:a16="http://schemas.microsoft.com/office/drawing/2014/main" id="{E6D09288-D4C3-BAA7-982F-B1D2E076448E}"/>
              </a:ext>
            </a:extLst>
          </p:cNvPr>
          <p:cNvSpPr txBox="1"/>
          <p:nvPr/>
        </p:nvSpPr>
        <p:spPr>
          <a:xfrm>
            <a:off x="9923856" y="-341157"/>
            <a:ext cx="2367379"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33A0"/>
                </a:solidFill>
                <a:effectLst/>
                <a:uLnTx/>
                <a:uFillTx/>
                <a:latin typeface="Arial"/>
                <a:ea typeface="+mn-ea"/>
                <a:cs typeface="+mn-cs"/>
              </a:rPr>
              <a:t>EPFL SPC LASSO Racetrack</a:t>
            </a:r>
          </a:p>
        </p:txBody>
      </p:sp>
      <p:sp>
        <p:nvSpPr>
          <p:cNvPr id="66" name="TextBox 65">
            <a:extLst>
              <a:ext uri="{FF2B5EF4-FFF2-40B4-BE49-F238E27FC236}">
                <a16:creationId xmlns:a16="http://schemas.microsoft.com/office/drawing/2014/main" id="{F5B901E3-4F6F-642F-4206-C25C249DC0AF}"/>
              </a:ext>
            </a:extLst>
          </p:cNvPr>
          <p:cNvSpPr txBox="1"/>
          <p:nvPr/>
        </p:nvSpPr>
        <p:spPr>
          <a:xfrm>
            <a:off x="7803621" y="1156626"/>
            <a:ext cx="2550378"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33A0"/>
                </a:solidFill>
                <a:effectLst/>
                <a:uLnTx/>
                <a:uFillTx/>
                <a:latin typeface="Arial"/>
                <a:ea typeface="+mn-ea"/>
                <a:cs typeface="+mn-cs"/>
              </a:rPr>
              <a:t>EUCARD2 Feather M2 (CERN) </a:t>
            </a:r>
          </a:p>
        </p:txBody>
      </p:sp>
      <p:sp>
        <p:nvSpPr>
          <p:cNvPr id="67" name="TextBox 66">
            <a:extLst>
              <a:ext uri="{FF2B5EF4-FFF2-40B4-BE49-F238E27FC236}">
                <a16:creationId xmlns:a16="http://schemas.microsoft.com/office/drawing/2014/main" id="{E194A1F3-218B-35BA-9921-7D05210AD4EE}"/>
              </a:ext>
            </a:extLst>
          </p:cNvPr>
          <p:cNvSpPr txBox="1"/>
          <p:nvPr/>
        </p:nvSpPr>
        <p:spPr>
          <a:xfrm>
            <a:off x="7795039" y="2274762"/>
            <a:ext cx="2319481"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33A0"/>
                </a:solidFill>
                <a:effectLst/>
                <a:uLnTx/>
                <a:uFillTx/>
                <a:latin typeface="Arial"/>
                <a:ea typeface="+mn-ea"/>
                <a:cs typeface="+mn-cs"/>
              </a:rPr>
              <a:t>EUCARD2 Cos Theta (CEA) </a:t>
            </a:r>
          </a:p>
        </p:txBody>
      </p:sp>
      <p:grpSp>
        <p:nvGrpSpPr>
          <p:cNvPr id="81" name="Group 80">
            <a:extLst>
              <a:ext uri="{FF2B5EF4-FFF2-40B4-BE49-F238E27FC236}">
                <a16:creationId xmlns:a16="http://schemas.microsoft.com/office/drawing/2014/main" id="{27BBDAB6-25D6-848F-4BD1-256AD65FAF5A}"/>
              </a:ext>
            </a:extLst>
          </p:cNvPr>
          <p:cNvGrpSpPr/>
          <p:nvPr/>
        </p:nvGrpSpPr>
        <p:grpSpPr>
          <a:xfrm>
            <a:off x="325716" y="1504156"/>
            <a:ext cx="5245684" cy="4703951"/>
            <a:chOff x="1042056" y="296090"/>
            <a:chExt cx="4442935" cy="3984104"/>
          </a:xfrm>
        </p:grpSpPr>
        <p:grpSp>
          <p:nvGrpSpPr>
            <p:cNvPr id="80" name="Group 79">
              <a:extLst>
                <a:ext uri="{FF2B5EF4-FFF2-40B4-BE49-F238E27FC236}">
                  <a16:creationId xmlns:a16="http://schemas.microsoft.com/office/drawing/2014/main" id="{1BFEB014-71B8-1DBE-B80A-0074714C27FB}"/>
                </a:ext>
              </a:extLst>
            </p:cNvPr>
            <p:cNvGrpSpPr/>
            <p:nvPr/>
          </p:nvGrpSpPr>
          <p:grpSpPr>
            <a:xfrm>
              <a:off x="1042056" y="537552"/>
              <a:ext cx="4222320" cy="3742642"/>
              <a:chOff x="1042056" y="537552"/>
              <a:chExt cx="4222320" cy="3742642"/>
            </a:xfrm>
          </p:grpSpPr>
          <p:grpSp>
            <p:nvGrpSpPr>
              <p:cNvPr id="48" name="Group 47">
                <a:extLst>
                  <a:ext uri="{FF2B5EF4-FFF2-40B4-BE49-F238E27FC236}">
                    <a16:creationId xmlns:a16="http://schemas.microsoft.com/office/drawing/2014/main" id="{1B8FDDF5-5809-3C66-1446-2BA99B8A8795}"/>
                  </a:ext>
                </a:extLst>
              </p:cNvPr>
              <p:cNvGrpSpPr/>
              <p:nvPr/>
            </p:nvGrpSpPr>
            <p:grpSpPr>
              <a:xfrm>
                <a:off x="1042056" y="537552"/>
                <a:ext cx="4222320" cy="3742642"/>
                <a:chOff x="857306" y="465444"/>
                <a:chExt cx="4222320" cy="3742642"/>
              </a:xfrm>
            </p:grpSpPr>
            <p:pic>
              <p:nvPicPr>
                <p:cNvPr id="35" name="Picture 34" descr="A graph with numbers and symbols&#10;&#10;AI-generated content may be incorrect.">
                  <a:extLst>
                    <a:ext uri="{FF2B5EF4-FFF2-40B4-BE49-F238E27FC236}">
                      <a16:creationId xmlns:a16="http://schemas.microsoft.com/office/drawing/2014/main" id="{80BE106B-C240-3E18-3AEB-8133B26B5CE4}"/>
                    </a:ext>
                  </a:extLst>
                </p:cNvPr>
                <p:cNvPicPr>
                  <a:picLocks noChangeAspect="1"/>
                </p:cNvPicPr>
                <p:nvPr/>
              </p:nvPicPr>
              <p:blipFill>
                <a:blip r:embed="rId9" cstate="screen">
                  <a:extLst>
                    <a:ext uri="{28A0092B-C50C-407E-A947-70E740481C1C}">
                      <a14:useLocalDpi xmlns:a14="http://schemas.microsoft.com/office/drawing/2010/main"/>
                    </a:ext>
                  </a:extLst>
                </a:blip>
                <a:srcRect l="9228" t="4608"/>
                <a:stretch>
                  <a:fillRect/>
                </a:stretch>
              </p:blipFill>
              <p:spPr>
                <a:xfrm>
                  <a:off x="857306" y="1300766"/>
                  <a:ext cx="4222320" cy="2907320"/>
                </a:xfrm>
                <a:prstGeom prst="rect">
                  <a:avLst/>
                </a:prstGeom>
              </p:spPr>
            </p:pic>
            <p:sp>
              <p:nvSpPr>
                <p:cNvPr id="45" name="Oval 44">
                  <a:extLst>
                    <a:ext uri="{FF2B5EF4-FFF2-40B4-BE49-F238E27FC236}">
                      <a16:creationId xmlns:a16="http://schemas.microsoft.com/office/drawing/2014/main" id="{3CB955CE-227A-1611-ADE2-28126BE19442}"/>
                    </a:ext>
                  </a:extLst>
                </p:cNvPr>
                <p:cNvSpPr/>
                <p:nvPr/>
              </p:nvSpPr>
              <p:spPr>
                <a:xfrm>
                  <a:off x="4490517" y="2887702"/>
                  <a:ext cx="113634" cy="113634"/>
                </a:xfrm>
                <a:prstGeom prst="ellipse">
                  <a:avLst/>
                </a:prstGeom>
                <a:solidFill>
                  <a:schemeClr val="bg1"/>
                </a:solidFill>
                <a:ln>
                  <a:solidFill>
                    <a:srgbClr val="FF000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A0"/>
                    </a:solidFill>
                    <a:effectLst/>
                    <a:uLnTx/>
                    <a:uFillTx/>
                    <a:latin typeface="Arial"/>
                    <a:ea typeface="+mn-ea"/>
                    <a:cs typeface="+mn-cs"/>
                  </a:endParaRPr>
                </a:p>
              </p:txBody>
            </p:sp>
            <p:sp>
              <p:nvSpPr>
                <p:cNvPr id="46" name="TextBox 45">
                  <a:extLst>
                    <a:ext uri="{FF2B5EF4-FFF2-40B4-BE49-F238E27FC236}">
                      <a16:creationId xmlns:a16="http://schemas.microsoft.com/office/drawing/2014/main" id="{AA6C8D57-0402-C2AE-DB8C-8C8E0DDC035F}"/>
                    </a:ext>
                  </a:extLst>
                </p:cNvPr>
                <p:cNvSpPr txBox="1"/>
                <p:nvPr/>
              </p:nvSpPr>
              <p:spPr>
                <a:xfrm rot="16200000">
                  <a:off x="3398597" y="1584273"/>
                  <a:ext cx="2367995" cy="13033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8F8F8">
                          <a:lumMod val="10000"/>
                        </a:srgbClr>
                      </a:solidFill>
                      <a:effectLst/>
                      <a:uLnTx/>
                      <a:uFillTx/>
                      <a:latin typeface="Arial"/>
                      <a:ea typeface="+mn-ea"/>
                      <a:cs typeface="+mn-cs"/>
                    </a:rPr>
                    <a:t>REBCO NI racetrack insert IHEP </a:t>
                  </a:r>
                  <a:r>
                    <a:rPr kumimoji="0" lang="en-US" sz="900" b="1" i="0" u="none" strike="noStrike" kern="1200" cap="none" spc="0" normalizeH="0" baseline="0" noProof="0" dirty="0">
                      <a:ln>
                        <a:noFill/>
                      </a:ln>
                      <a:solidFill>
                        <a:srgbClr val="F8F8F8">
                          <a:lumMod val="10000"/>
                        </a:srgbClr>
                      </a:solidFill>
                      <a:effectLst/>
                      <a:uLnTx/>
                      <a:uFillTx/>
                      <a:latin typeface="Arial"/>
                      <a:ea typeface="+mn-ea"/>
                      <a:cs typeface="+mn-cs"/>
                    </a:rPr>
                    <a:t>(20 mm)</a:t>
                  </a:r>
                </a:p>
              </p:txBody>
            </p:sp>
            <p:sp>
              <p:nvSpPr>
                <p:cNvPr id="50" name="Oval 49">
                  <a:extLst>
                    <a:ext uri="{FF2B5EF4-FFF2-40B4-BE49-F238E27FC236}">
                      <a16:creationId xmlns:a16="http://schemas.microsoft.com/office/drawing/2014/main" id="{6B41E4D5-70BC-517B-43DB-EC2703F2E8AB}"/>
                    </a:ext>
                  </a:extLst>
                </p:cNvPr>
                <p:cNvSpPr/>
                <p:nvPr/>
              </p:nvSpPr>
              <p:spPr>
                <a:xfrm>
                  <a:off x="4581957" y="3040102"/>
                  <a:ext cx="113634" cy="113634"/>
                </a:xfrm>
                <a:prstGeom prst="ellipse">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A0"/>
                    </a:solidFill>
                    <a:effectLst/>
                    <a:uLnTx/>
                    <a:uFillTx/>
                    <a:latin typeface="Arial"/>
                    <a:ea typeface="+mn-ea"/>
                    <a:cs typeface="+mn-cs"/>
                  </a:endParaRPr>
                </a:p>
              </p:txBody>
            </p:sp>
            <p:sp>
              <p:nvSpPr>
                <p:cNvPr id="51" name="TextBox 50">
                  <a:extLst>
                    <a:ext uri="{FF2B5EF4-FFF2-40B4-BE49-F238E27FC236}">
                      <a16:creationId xmlns:a16="http://schemas.microsoft.com/office/drawing/2014/main" id="{1DFAB388-4F0F-1192-CC8F-4B923670B7A2}"/>
                    </a:ext>
                  </a:extLst>
                </p:cNvPr>
                <p:cNvSpPr txBox="1"/>
                <p:nvPr/>
              </p:nvSpPr>
              <p:spPr>
                <a:xfrm rot="16200000">
                  <a:off x="3644817" y="1599603"/>
                  <a:ext cx="2367995" cy="13033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8F8F8">
                          <a:lumMod val="10000"/>
                        </a:srgbClr>
                      </a:solidFill>
                      <a:effectLst/>
                      <a:uLnTx/>
                      <a:uFillTx/>
                      <a:latin typeface="Arial"/>
                      <a:ea typeface="+mn-ea"/>
                      <a:cs typeface="+mn-cs"/>
                    </a:rPr>
                    <a:t>REBCO MI racetrack CEA</a:t>
                  </a:r>
                  <a:endParaRPr kumimoji="0" lang="en-US" sz="900" b="1" i="0" u="none" strike="noStrike" kern="1200" cap="none" spc="0" normalizeH="0" baseline="0" noProof="0" dirty="0">
                    <a:ln>
                      <a:noFill/>
                    </a:ln>
                    <a:solidFill>
                      <a:srgbClr val="F8F8F8">
                        <a:lumMod val="10000"/>
                      </a:srgbClr>
                    </a:solidFill>
                    <a:effectLst/>
                    <a:uLnTx/>
                    <a:uFillTx/>
                    <a:latin typeface="Arial"/>
                    <a:ea typeface="+mn-ea"/>
                    <a:cs typeface="+mn-cs"/>
                  </a:endParaRPr>
                </a:p>
              </p:txBody>
            </p:sp>
            <p:sp>
              <p:nvSpPr>
                <p:cNvPr id="56" name="Oval 55">
                  <a:extLst>
                    <a:ext uri="{FF2B5EF4-FFF2-40B4-BE49-F238E27FC236}">
                      <a16:creationId xmlns:a16="http://schemas.microsoft.com/office/drawing/2014/main" id="{B34983BE-08A1-86B0-3C61-8105A55A9335}"/>
                    </a:ext>
                  </a:extLst>
                </p:cNvPr>
                <p:cNvSpPr/>
                <p:nvPr/>
              </p:nvSpPr>
              <p:spPr>
                <a:xfrm>
                  <a:off x="4566952" y="3237174"/>
                  <a:ext cx="113634" cy="113634"/>
                </a:xfrm>
                <a:prstGeom prst="ellipse">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A0"/>
                    </a:solidFill>
                    <a:effectLst/>
                    <a:uLnTx/>
                    <a:uFillTx/>
                    <a:latin typeface="Arial"/>
                    <a:ea typeface="+mn-ea"/>
                    <a:cs typeface="+mn-cs"/>
                  </a:endParaRPr>
                </a:p>
              </p:txBody>
            </p:sp>
            <p:sp>
              <p:nvSpPr>
                <p:cNvPr id="57" name="TextBox 56">
                  <a:extLst>
                    <a:ext uri="{FF2B5EF4-FFF2-40B4-BE49-F238E27FC236}">
                      <a16:creationId xmlns:a16="http://schemas.microsoft.com/office/drawing/2014/main" id="{BCDDCE0B-6DBF-C81C-B912-370977D2F24B}"/>
                    </a:ext>
                  </a:extLst>
                </p:cNvPr>
                <p:cNvSpPr txBox="1"/>
                <p:nvPr/>
              </p:nvSpPr>
              <p:spPr>
                <a:xfrm rot="16200000">
                  <a:off x="3818986" y="1940725"/>
                  <a:ext cx="2367995" cy="13033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8F8F8">
                          <a:lumMod val="10000"/>
                        </a:srgbClr>
                      </a:solidFill>
                      <a:effectLst/>
                      <a:uLnTx/>
                      <a:uFillTx/>
                      <a:latin typeface="Arial"/>
                      <a:ea typeface="+mn-ea"/>
                      <a:cs typeface="+mn-cs"/>
                    </a:rPr>
                    <a:t>Ins. tape-stack cable racetrack CERN</a:t>
                  </a:r>
                  <a:endParaRPr kumimoji="0" lang="en-US" sz="900" b="1" i="0" u="none" strike="noStrike" kern="1200" cap="none" spc="0" normalizeH="0" baseline="0" noProof="0" dirty="0">
                    <a:ln>
                      <a:noFill/>
                    </a:ln>
                    <a:solidFill>
                      <a:srgbClr val="F8F8F8">
                        <a:lumMod val="10000"/>
                      </a:srgbClr>
                    </a:solidFill>
                    <a:effectLst/>
                    <a:uLnTx/>
                    <a:uFillTx/>
                    <a:latin typeface="Arial"/>
                    <a:ea typeface="+mn-ea"/>
                    <a:cs typeface="+mn-cs"/>
                  </a:endParaRPr>
                </a:p>
              </p:txBody>
            </p:sp>
          </p:grpSp>
          <p:cxnSp>
            <p:nvCxnSpPr>
              <p:cNvPr id="58" name="Straight Connector 57">
                <a:extLst>
                  <a:ext uri="{FF2B5EF4-FFF2-40B4-BE49-F238E27FC236}">
                    <a16:creationId xmlns:a16="http://schemas.microsoft.com/office/drawing/2014/main" id="{798B2D67-17CC-9014-C0A2-DF08DB8305AE}"/>
                  </a:ext>
                </a:extLst>
              </p:cNvPr>
              <p:cNvCxnSpPr>
                <a:cxnSpLocks/>
              </p:cNvCxnSpPr>
              <p:nvPr/>
            </p:nvCxnSpPr>
            <p:spPr>
              <a:xfrm flipH="1">
                <a:off x="4881546" y="3274384"/>
                <a:ext cx="228049" cy="9055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69" name="Picture 68">
              <a:extLst>
                <a:ext uri="{FF2B5EF4-FFF2-40B4-BE49-F238E27FC236}">
                  <a16:creationId xmlns:a16="http://schemas.microsoft.com/office/drawing/2014/main" id="{D41EAD16-3126-F9AF-4FF8-A2C44C920862}"/>
                </a:ext>
              </a:extLst>
            </p:cNvPr>
            <p:cNvPicPr>
              <a:picLocks noChangeAspect="1"/>
            </p:cNvPicPr>
            <p:nvPr/>
          </p:nvPicPr>
          <p:blipFill>
            <a:blip r:embed="rId10"/>
            <a:stretch>
              <a:fillRect/>
            </a:stretch>
          </p:blipFill>
          <p:spPr>
            <a:xfrm>
              <a:off x="1176431" y="1226827"/>
              <a:ext cx="1528053" cy="579991"/>
            </a:xfrm>
            <a:prstGeom prst="rect">
              <a:avLst/>
            </a:prstGeom>
          </p:spPr>
        </p:pic>
        <p:pic>
          <p:nvPicPr>
            <p:cNvPr id="70" name="Picture 2" descr="US-MDP Collaboration Meeting 2021 (1-5 March 2021): Overview · (Indico)">
              <a:extLst>
                <a:ext uri="{FF2B5EF4-FFF2-40B4-BE49-F238E27FC236}">
                  <a16:creationId xmlns:a16="http://schemas.microsoft.com/office/drawing/2014/main" id="{EB75C436-E6C9-9A89-943B-5B8486287487}"/>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807612" y="807473"/>
              <a:ext cx="1727731" cy="621984"/>
            </a:xfrm>
            <a:prstGeom prst="rect">
              <a:avLst/>
            </a:prstGeom>
            <a:noFill/>
            <a:extLst>
              <a:ext uri="{909E8E84-426E-40dd-AFC4-6F175D3DCCD1}">
                <a14:hiddenFill xmlns:a14="http://schemas.microsoft.com/office/drawing/2010/main" xmlns="">
                  <a:solidFill>
                    <a:srgbClr val="FFFFFF"/>
                  </a:solidFill>
                </a14:hiddenFill>
              </a:ext>
            </a:extLst>
          </p:spPr>
        </p:pic>
        <p:pic>
          <p:nvPicPr>
            <p:cNvPr id="71" name="Content Placeholder 38" descr="A logo with blue text&#10;&#10;Description automatically generated">
              <a:extLst>
                <a:ext uri="{FF2B5EF4-FFF2-40B4-BE49-F238E27FC236}">
                  <a16:creationId xmlns:a16="http://schemas.microsoft.com/office/drawing/2014/main" id="{540B5339-F25E-6101-FB2D-77AA30438B1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132044" y="296090"/>
              <a:ext cx="1352947" cy="543650"/>
            </a:xfrm>
            <a:prstGeom prst="rect">
              <a:avLst/>
            </a:prstGeom>
          </p:spPr>
        </p:pic>
      </p:grpSp>
      <p:pic>
        <p:nvPicPr>
          <p:cNvPr id="72" name="Picture 71" descr="A red square with white text&#10;&#10;Description automatically generated">
            <a:extLst>
              <a:ext uri="{FF2B5EF4-FFF2-40B4-BE49-F238E27FC236}">
                <a16:creationId xmlns:a16="http://schemas.microsoft.com/office/drawing/2014/main" id="{583D1D5D-ECCC-9E1C-C36E-C7E269CE120A}"/>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800147" y="4020447"/>
            <a:ext cx="573086" cy="571075"/>
          </a:xfrm>
          <a:prstGeom prst="rect">
            <a:avLst/>
          </a:prstGeom>
        </p:spPr>
      </p:pic>
      <p:pic>
        <p:nvPicPr>
          <p:cNvPr id="73" name="Picture 72" descr="A red square with white text&#10;&#10;Description automatically generated">
            <a:extLst>
              <a:ext uri="{FF2B5EF4-FFF2-40B4-BE49-F238E27FC236}">
                <a16:creationId xmlns:a16="http://schemas.microsoft.com/office/drawing/2014/main" id="{DAE79F7B-24C5-F7DF-0844-AEFA5C0A3469}"/>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1481750" y="2548378"/>
            <a:ext cx="573086" cy="571075"/>
          </a:xfrm>
          <a:prstGeom prst="rect">
            <a:avLst/>
          </a:prstGeom>
        </p:spPr>
      </p:pic>
      <p:pic>
        <p:nvPicPr>
          <p:cNvPr id="74" name="Picture 73">
            <a:extLst>
              <a:ext uri="{FF2B5EF4-FFF2-40B4-BE49-F238E27FC236}">
                <a16:creationId xmlns:a16="http://schemas.microsoft.com/office/drawing/2014/main" id="{0A32B504-4CAD-68D8-3156-67EA9E678F45}"/>
              </a:ext>
            </a:extLst>
          </p:cNvPr>
          <p:cNvPicPr>
            <a:picLocks noChangeAspect="1"/>
          </p:cNvPicPr>
          <p:nvPr/>
        </p:nvPicPr>
        <p:blipFill>
          <a:blip r:embed="rId14"/>
          <a:stretch>
            <a:fillRect/>
          </a:stretch>
        </p:blipFill>
        <p:spPr>
          <a:xfrm>
            <a:off x="5771064" y="4894447"/>
            <a:ext cx="1079859" cy="518333"/>
          </a:xfrm>
          <a:prstGeom prst="rect">
            <a:avLst/>
          </a:prstGeom>
        </p:spPr>
      </p:pic>
      <p:pic>
        <p:nvPicPr>
          <p:cNvPr id="75" name="Picture 74">
            <a:extLst>
              <a:ext uri="{FF2B5EF4-FFF2-40B4-BE49-F238E27FC236}">
                <a16:creationId xmlns:a16="http://schemas.microsoft.com/office/drawing/2014/main" id="{9B803A66-CD04-27F5-66D4-423131D270C1}"/>
              </a:ext>
            </a:extLst>
          </p:cNvPr>
          <p:cNvPicPr>
            <a:picLocks noChangeAspect="1"/>
          </p:cNvPicPr>
          <p:nvPr/>
        </p:nvPicPr>
        <p:blipFill>
          <a:blip r:embed="rId15"/>
          <a:stretch>
            <a:fillRect/>
          </a:stretch>
        </p:blipFill>
        <p:spPr>
          <a:xfrm>
            <a:off x="9350183" y="3920081"/>
            <a:ext cx="1039487" cy="781630"/>
          </a:xfrm>
          <a:prstGeom prst="rect">
            <a:avLst/>
          </a:prstGeom>
        </p:spPr>
      </p:pic>
      <p:grpSp>
        <p:nvGrpSpPr>
          <p:cNvPr id="79" name="Group 78">
            <a:extLst>
              <a:ext uri="{FF2B5EF4-FFF2-40B4-BE49-F238E27FC236}">
                <a16:creationId xmlns:a16="http://schemas.microsoft.com/office/drawing/2014/main" id="{851FD14F-339A-6E60-BD43-2EDA2C504DA0}"/>
              </a:ext>
            </a:extLst>
          </p:cNvPr>
          <p:cNvGrpSpPr/>
          <p:nvPr/>
        </p:nvGrpSpPr>
        <p:grpSpPr>
          <a:xfrm>
            <a:off x="9786327" y="-2346792"/>
            <a:ext cx="2900388" cy="2025668"/>
            <a:chOff x="642951" y="4394497"/>
            <a:chExt cx="2540960" cy="1774639"/>
          </a:xfrm>
        </p:grpSpPr>
        <p:pic>
          <p:nvPicPr>
            <p:cNvPr id="27" name="Picture 26" descr="A machine with wires and wires&#10;&#10;AI-generated content may be incorrect.">
              <a:extLst>
                <a:ext uri="{FF2B5EF4-FFF2-40B4-BE49-F238E27FC236}">
                  <a16:creationId xmlns:a16="http://schemas.microsoft.com/office/drawing/2014/main" id="{61A4CAA4-E35C-FD4A-6F43-8E67E1236DEA}"/>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rot="5400000">
              <a:off x="1026111" y="4011337"/>
              <a:ext cx="1774639" cy="2540960"/>
            </a:xfrm>
            <a:prstGeom prst="rect">
              <a:avLst/>
            </a:prstGeom>
          </p:spPr>
        </p:pic>
        <p:pic>
          <p:nvPicPr>
            <p:cNvPr id="76" name="Picture 75">
              <a:extLst>
                <a:ext uri="{FF2B5EF4-FFF2-40B4-BE49-F238E27FC236}">
                  <a16:creationId xmlns:a16="http://schemas.microsoft.com/office/drawing/2014/main" id="{2E6063B1-F64E-1D31-6566-7FF8A0908C8A}"/>
                </a:ext>
              </a:extLst>
            </p:cNvPr>
            <p:cNvPicPr>
              <a:picLocks noChangeAspect="1"/>
            </p:cNvPicPr>
            <p:nvPr/>
          </p:nvPicPr>
          <p:blipFill>
            <a:blip r:embed="rId17"/>
            <a:stretch>
              <a:fillRect/>
            </a:stretch>
          </p:blipFill>
          <p:spPr>
            <a:xfrm>
              <a:off x="2267750" y="4400770"/>
              <a:ext cx="861642" cy="484674"/>
            </a:xfrm>
            <a:prstGeom prst="rect">
              <a:avLst/>
            </a:prstGeom>
          </p:spPr>
        </p:pic>
      </p:grpSp>
      <p:cxnSp>
        <p:nvCxnSpPr>
          <p:cNvPr id="96" name="Straight Connector 95">
            <a:extLst>
              <a:ext uri="{FF2B5EF4-FFF2-40B4-BE49-F238E27FC236}">
                <a16:creationId xmlns:a16="http://schemas.microsoft.com/office/drawing/2014/main" id="{FD9C6C5C-541B-23C1-0C08-AEA9649E1371}"/>
              </a:ext>
            </a:extLst>
          </p:cNvPr>
          <p:cNvCxnSpPr>
            <a:cxnSpLocks/>
          </p:cNvCxnSpPr>
          <p:nvPr/>
        </p:nvCxnSpPr>
        <p:spPr>
          <a:xfrm flipH="1">
            <a:off x="5092170" y="4559648"/>
            <a:ext cx="119325" cy="20037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98" name="Picture 97" descr="A graph with numbers and symbols&#10;&#10;AI-generated content may be incorrect.">
            <a:extLst>
              <a:ext uri="{FF2B5EF4-FFF2-40B4-BE49-F238E27FC236}">
                <a16:creationId xmlns:a16="http://schemas.microsoft.com/office/drawing/2014/main" id="{7A8544B9-9725-52AF-1F8F-8E640682FA70}"/>
              </a:ext>
            </a:extLst>
          </p:cNvPr>
          <p:cNvPicPr>
            <a:picLocks noChangeAspect="1"/>
          </p:cNvPicPr>
          <p:nvPr/>
        </p:nvPicPr>
        <p:blipFill>
          <a:blip r:embed="rId9" cstate="screen">
            <a:extLst>
              <a:ext uri="{28A0092B-C50C-407E-A947-70E740481C1C}">
                <a14:useLocalDpi xmlns:a14="http://schemas.microsoft.com/office/drawing/2010/main"/>
              </a:ext>
            </a:extLst>
          </a:blip>
          <a:srcRect l="2492" t="4608" r="93456"/>
          <a:stretch>
            <a:fillRect/>
          </a:stretch>
        </p:blipFill>
        <p:spPr>
          <a:xfrm>
            <a:off x="77220" y="2977425"/>
            <a:ext cx="222512" cy="3432614"/>
          </a:xfrm>
          <a:prstGeom prst="rect">
            <a:avLst/>
          </a:prstGeom>
        </p:spPr>
      </p:pic>
      <p:grpSp>
        <p:nvGrpSpPr>
          <p:cNvPr id="100" name="Group 99">
            <a:extLst>
              <a:ext uri="{FF2B5EF4-FFF2-40B4-BE49-F238E27FC236}">
                <a16:creationId xmlns:a16="http://schemas.microsoft.com/office/drawing/2014/main" id="{EFD7EE77-81DA-C075-4827-95888333F4EC}"/>
              </a:ext>
            </a:extLst>
          </p:cNvPr>
          <p:cNvGrpSpPr/>
          <p:nvPr/>
        </p:nvGrpSpPr>
        <p:grpSpPr>
          <a:xfrm>
            <a:off x="7001722" y="212064"/>
            <a:ext cx="543650" cy="554863"/>
            <a:chOff x="7028203" y="-599541"/>
            <a:chExt cx="543650" cy="554863"/>
          </a:xfrm>
        </p:grpSpPr>
        <p:sp>
          <p:nvSpPr>
            <p:cNvPr id="99" name="Rectangle 98">
              <a:extLst>
                <a:ext uri="{FF2B5EF4-FFF2-40B4-BE49-F238E27FC236}">
                  <a16:creationId xmlns:a16="http://schemas.microsoft.com/office/drawing/2014/main" id="{E22FAC96-7833-A618-4D89-6B90C9DA4593}"/>
                </a:ext>
              </a:extLst>
            </p:cNvPr>
            <p:cNvSpPr/>
            <p:nvPr/>
          </p:nvSpPr>
          <p:spPr>
            <a:xfrm>
              <a:off x="7028203" y="-599541"/>
              <a:ext cx="543650" cy="5528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77" name="Picture 76">
              <a:extLst>
                <a:ext uri="{FF2B5EF4-FFF2-40B4-BE49-F238E27FC236}">
                  <a16:creationId xmlns:a16="http://schemas.microsoft.com/office/drawing/2014/main" id="{5BEFB4A9-CADA-6616-8277-06C14D150F88}"/>
                </a:ext>
              </a:extLst>
            </p:cNvPr>
            <p:cNvPicPr>
              <a:picLocks noChangeAspect="1"/>
            </p:cNvPicPr>
            <p:nvPr/>
          </p:nvPicPr>
          <p:blipFill>
            <a:blip r:embed="rId18"/>
            <a:stretch>
              <a:fillRect/>
            </a:stretch>
          </p:blipFill>
          <p:spPr>
            <a:xfrm>
              <a:off x="7028203" y="-588328"/>
              <a:ext cx="543650" cy="543650"/>
            </a:xfrm>
            <a:prstGeom prst="rect">
              <a:avLst/>
            </a:prstGeom>
          </p:spPr>
        </p:pic>
      </p:grpSp>
      <p:sp>
        <p:nvSpPr>
          <p:cNvPr id="52" name="TextBox 51">
            <a:extLst>
              <a:ext uri="{FF2B5EF4-FFF2-40B4-BE49-F238E27FC236}">
                <a16:creationId xmlns:a16="http://schemas.microsoft.com/office/drawing/2014/main" id="{6605D20C-B3D3-4243-96B8-B7E8485A0908}"/>
              </a:ext>
            </a:extLst>
          </p:cNvPr>
          <p:cNvSpPr txBox="1"/>
          <p:nvPr/>
        </p:nvSpPr>
        <p:spPr>
          <a:xfrm>
            <a:off x="72360" y="6378480"/>
            <a:ext cx="1663661"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a:ln>
                  <a:noFill/>
                </a:ln>
                <a:solidFill>
                  <a:prstClr val="black"/>
                </a:solidFill>
                <a:effectLst/>
                <a:uLnTx/>
                <a:uFillTx/>
              </a:rPr>
              <a:t>B. </a:t>
            </a:r>
            <a:r>
              <a:rPr kumimoji="0" lang="en-GB" sz="1800" b="1" i="0" u="none" strike="noStrike" kern="0" cap="none" spc="0" normalizeH="0" baseline="0" noProof="0" dirty="0" err="1">
                <a:ln>
                  <a:noFill/>
                </a:ln>
                <a:solidFill>
                  <a:prstClr val="black"/>
                </a:solidFill>
                <a:effectLst/>
                <a:uLnTx/>
                <a:uFillTx/>
              </a:rPr>
              <a:t>Auchmann</a:t>
            </a:r>
            <a:endParaRPr kumimoji="0" lang="en-GB" sz="1800" b="1" i="0" u="none" strike="noStrike" kern="0" cap="none" spc="0" normalizeH="0" baseline="0" noProof="0" dirty="0">
              <a:ln>
                <a:noFill/>
              </a:ln>
              <a:solidFill>
                <a:prstClr val="black"/>
              </a:solidFill>
              <a:effectLst/>
              <a:uLnTx/>
              <a:uFillTx/>
            </a:endParaRPr>
          </a:p>
        </p:txBody>
      </p:sp>
      <p:pic>
        <p:nvPicPr>
          <p:cNvPr id="54" name="Picture 53">
            <a:extLst>
              <a:ext uri="{FF2B5EF4-FFF2-40B4-BE49-F238E27FC236}">
                <a16:creationId xmlns:a16="http://schemas.microsoft.com/office/drawing/2014/main" id="{F31F82D4-818D-4EE0-B0FA-8365E167D18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994388" y="0"/>
            <a:ext cx="4197612" cy="1101873"/>
          </a:xfrm>
          <a:prstGeom prst="rect">
            <a:avLst/>
          </a:prstGeom>
        </p:spPr>
      </p:pic>
      <p:pic>
        <p:nvPicPr>
          <p:cNvPr id="78" name="Picture 77">
            <a:extLst>
              <a:ext uri="{FF2B5EF4-FFF2-40B4-BE49-F238E27FC236}">
                <a16:creationId xmlns:a16="http://schemas.microsoft.com/office/drawing/2014/main" id="{6B27512A-C54E-436E-D383-FD9D10FD15A2}"/>
              </a:ext>
            </a:extLst>
          </p:cNvPr>
          <p:cNvPicPr>
            <a:picLocks noChangeAspect="1"/>
          </p:cNvPicPr>
          <p:nvPr/>
        </p:nvPicPr>
        <p:blipFill>
          <a:blip r:embed="rId18"/>
          <a:stretch>
            <a:fillRect/>
          </a:stretch>
        </p:blipFill>
        <p:spPr>
          <a:xfrm>
            <a:off x="11481750" y="878215"/>
            <a:ext cx="586085" cy="586085"/>
          </a:xfrm>
          <a:prstGeom prst="rect">
            <a:avLst/>
          </a:prstGeom>
        </p:spPr>
      </p:pic>
    </p:spTree>
    <p:extLst>
      <p:ext uri="{BB962C8B-B14F-4D97-AF65-F5344CB8AC3E}">
        <p14:creationId xmlns:p14="http://schemas.microsoft.com/office/powerpoint/2010/main" val="6887157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CustomShape 2"/>
          <p:cNvSpPr/>
          <p:nvPr/>
        </p:nvSpPr>
        <p:spPr>
          <a:xfrm>
            <a:off x="408360" y="285190"/>
            <a:ext cx="11375280" cy="106488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90000"/>
              </a:lnSpc>
            </a:pPr>
            <a:r>
              <a:rPr lang="en-US" sz="3600" b="1" spc="-1" dirty="0">
                <a:solidFill>
                  <a:srgbClr val="0033A0"/>
                </a:solidFill>
                <a:latin typeface="Arial"/>
              </a:rPr>
              <a:t>Status a</a:t>
            </a:r>
            <a:r>
              <a:rPr lang="en-US" sz="3600" b="1" strike="noStrike" spc="-1" dirty="0">
                <a:solidFill>
                  <a:srgbClr val="0033A0"/>
                </a:solidFill>
                <a:latin typeface="Arial"/>
              </a:rPr>
              <a:t>ssessment based on TRL </a:t>
            </a:r>
            <a:endParaRPr lang="en-GB" sz="3600" b="0" strike="noStrike" spc="-1" dirty="0">
              <a:latin typeface="Arial"/>
            </a:endParaRPr>
          </a:p>
        </p:txBody>
      </p:sp>
      <p:sp>
        <p:nvSpPr>
          <p:cNvPr id="173" name="CustomShape 3"/>
          <p:cNvSpPr/>
          <p:nvPr/>
        </p:nvSpPr>
        <p:spPr>
          <a:xfrm>
            <a:off x="3416400" y="6378480"/>
            <a:ext cx="69912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r>
              <a:rPr lang="en-US" sz="1000" spc="-1" dirty="0">
                <a:solidFill>
                  <a:srgbClr val="0033A0"/>
                </a:solidFill>
                <a:latin typeface="Arial"/>
              </a:rPr>
              <a:t>24</a:t>
            </a:r>
            <a:r>
              <a:rPr lang="en-US" sz="1000" b="0" strike="noStrike" spc="-1" dirty="0">
                <a:solidFill>
                  <a:srgbClr val="0033A0"/>
                </a:solidFill>
                <a:latin typeface="Arial"/>
              </a:rPr>
              <a:t>/06/2025</a:t>
            </a:r>
            <a:endParaRPr lang="en-GB" sz="1000" b="0" strike="noStrike" spc="-1" dirty="0">
              <a:latin typeface="Arial"/>
            </a:endParaRPr>
          </a:p>
        </p:txBody>
      </p:sp>
      <p:sp>
        <p:nvSpPr>
          <p:cNvPr id="174" name="CustomShape 4"/>
          <p:cNvSpPr/>
          <p:nvPr/>
        </p:nvSpPr>
        <p:spPr>
          <a:xfrm>
            <a:off x="4259160" y="6383880"/>
            <a:ext cx="65714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1200" b="0" strike="noStrike" spc="-1">
                <a:solidFill>
                  <a:srgbClr val="0033A0"/>
                </a:solidFill>
                <a:latin typeface="Arial"/>
              </a:rPr>
              <a:t>Physics Preparatory Group - Accelerator Science and Technology WG</a:t>
            </a:r>
            <a:endParaRPr lang="en-GB" sz="1200" b="0" strike="noStrike" spc="-1">
              <a:latin typeface="Arial"/>
            </a:endParaRPr>
          </a:p>
        </p:txBody>
      </p:sp>
      <p:sp>
        <p:nvSpPr>
          <p:cNvPr id="175" name="CustomShape 5"/>
          <p:cNvSpPr/>
          <p:nvPr/>
        </p:nvSpPr>
        <p:spPr>
          <a:xfrm>
            <a:off x="11107440" y="6383880"/>
            <a:ext cx="68040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fld id="{9E7659AA-BB61-47A7-BC9E-B7B31FB5770F}" type="slidenum">
              <a:rPr lang="en-US" sz="1000" b="0" strike="noStrike" spc="-1">
                <a:solidFill>
                  <a:srgbClr val="0033A0"/>
                </a:solidFill>
                <a:latin typeface="Arial"/>
              </a:rPr>
              <a:t>25</a:t>
            </a:fld>
            <a:endParaRPr lang="en-GB" sz="1000" b="0" strike="noStrike" spc="-1">
              <a:latin typeface="Arial"/>
            </a:endParaRPr>
          </a:p>
        </p:txBody>
      </p:sp>
      <p:sp>
        <p:nvSpPr>
          <p:cNvPr id="8" name="TextBox 7">
            <a:extLst>
              <a:ext uri="{FF2B5EF4-FFF2-40B4-BE49-F238E27FC236}">
                <a16:creationId xmlns:a16="http://schemas.microsoft.com/office/drawing/2014/main" id="{E8E27A6E-AAD7-4C68-A902-4A7CA8665A49}"/>
              </a:ext>
            </a:extLst>
          </p:cNvPr>
          <p:cNvSpPr txBox="1"/>
          <p:nvPr/>
        </p:nvSpPr>
        <p:spPr>
          <a:xfrm>
            <a:off x="114905" y="6299654"/>
            <a:ext cx="2569934" cy="369332"/>
          </a:xfrm>
          <a:prstGeom prst="rect">
            <a:avLst/>
          </a:prstGeom>
          <a:noFill/>
        </p:spPr>
        <p:txBody>
          <a:bodyPr wrap="none" rtlCol="0">
            <a:spAutoFit/>
          </a:bodyPr>
          <a:lstStyle/>
          <a:p>
            <a:r>
              <a:rPr lang="en-GB" b="1" dirty="0"/>
              <a:t>LDG Mid-term Review</a:t>
            </a:r>
          </a:p>
        </p:txBody>
      </p:sp>
      <p:pic>
        <p:nvPicPr>
          <p:cNvPr id="3" name="Picture 2">
            <a:extLst>
              <a:ext uri="{FF2B5EF4-FFF2-40B4-BE49-F238E27FC236}">
                <a16:creationId xmlns:a16="http://schemas.microsoft.com/office/drawing/2014/main" id="{478D2FE7-33A4-4FCD-865E-CD8B249E6199}"/>
              </a:ext>
            </a:extLst>
          </p:cNvPr>
          <p:cNvPicPr>
            <a:picLocks noChangeAspect="1"/>
          </p:cNvPicPr>
          <p:nvPr/>
        </p:nvPicPr>
        <p:blipFill>
          <a:blip r:embed="rId2"/>
          <a:stretch>
            <a:fillRect/>
          </a:stretch>
        </p:blipFill>
        <p:spPr>
          <a:xfrm>
            <a:off x="434460" y="1199624"/>
            <a:ext cx="10445301" cy="4994698"/>
          </a:xfrm>
          <a:prstGeom prst="rect">
            <a:avLst/>
          </a:prstGeom>
        </p:spPr>
      </p:pic>
      <p:pic>
        <p:nvPicPr>
          <p:cNvPr id="9" name="Picture 8">
            <a:extLst>
              <a:ext uri="{FF2B5EF4-FFF2-40B4-BE49-F238E27FC236}">
                <a16:creationId xmlns:a16="http://schemas.microsoft.com/office/drawing/2014/main" id="{C1AC1498-4B93-469C-8718-B19518DCE9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4388" y="0"/>
            <a:ext cx="4197612" cy="1101873"/>
          </a:xfrm>
          <a:prstGeom prst="rect">
            <a:avLst/>
          </a:prstGeom>
        </p:spPr>
      </p:pic>
    </p:spTree>
    <p:extLst>
      <p:ext uri="{BB962C8B-B14F-4D97-AF65-F5344CB8AC3E}">
        <p14:creationId xmlns:p14="http://schemas.microsoft.com/office/powerpoint/2010/main" val="20868260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CustomShape 2"/>
          <p:cNvSpPr/>
          <p:nvPr/>
        </p:nvSpPr>
        <p:spPr>
          <a:xfrm>
            <a:off x="407880" y="373680"/>
            <a:ext cx="11375280" cy="106488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90000"/>
              </a:lnSpc>
            </a:pPr>
            <a:r>
              <a:rPr lang="en-US" sz="3600" b="1" spc="-1" dirty="0">
                <a:solidFill>
                  <a:srgbClr val="0033A0"/>
                </a:solidFill>
                <a:latin typeface="Arial"/>
              </a:rPr>
              <a:t>HFMs: </a:t>
            </a:r>
            <a:r>
              <a:rPr lang="en-US" sz="3600" b="1" spc="-1" dirty="0" err="1">
                <a:solidFill>
                  <a:srgbClr val="0033A0"/>
                </a:solidFill>
                <a:latin typeface="Arial"/>
              </a:rPr>
              <a:t>FCChh</a:t>
            </a:r>
            <a:r>
              <a:rPr lang="en-US" sz="3600" b="1" spc="-1" dirty="0">
                <a:solidFill>
                  <a:srgbClr val="0033A0"/>
                </a:solidFill>
                <a:latin typeface="Arial"/>
              </a:rPr>
              <a:t> status assessment</a:t>
            </a:r>
            <a:r>
              <a:rPr lang="en-US" sz="3600" b="1" strike="noStrike" spc="-1" dirty="0">
                <a:solidFill>
                  <a:srgbClr val="0033A0"/>
                </a:solidFill>
                <a:latin typeface="Arial"/>
              </a:rPr>
              <a:t> </a:t>
            </a:r>
            <a:endParaRPr lang="en-GB" sz="3600" b="0" strike="noStrike" spc="-1" dirty="0">
              <a:latin typeface="Arial"/>
            </a:endParaRPr>
          </a:p>
        </p:txBody>
      </p:sp>
      <p:sp>
        <p:nvSpPr>
          <p:cNvPr id="173" name="CustomShape 3"/>
          <p:cNvSpPr/>
          <p:nvPr/>
        </p:nvSpPr>
        <p:spPr>
          <a:xfrm>
            <a:off x="3416400" y="6378480"/>
            <a:ext cx="69912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endParaRPr lang="en-GB" sz="1000" b="0" strike="noStrike" spc="-1" dirty="0">
              <a:latin typeface="Arial"/>
            </a:endParaRPr>
          </a:p>
        </p:txBody>
      </p:sp>
      <p:sp>
        <p:nvSpPr>
          <p:cNvPr id="175" name="CustomShape 5"/>
          <p:cNvSpPr/>
          <p:nvPr/>
        </p:nvSpPr>
        <p:spPr>
          <a:xfrm>
            <a:off x="11107440" y="6383880"/>
            <a:ext cx="68040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fld id="{9E7659AA-BB61-47A7-BC9E-B7B31FB5770F}" type="slidenum">
              <a:rPr lang="en-US" sz="1000" b="0" strike="noStrike" spc="-1">
                <a:solidFill>
                  <a:srgbClr val="0033A0"/>
                </a:solidFill>
                <a:latin typeface="Arial"/>
              </a:rPr>
              <a:t>26</a:t>
            </a:fld>
            <a:endParaRPr lang="en-GB" sz="1000" b="0" strike="noStrike" spc="-1">
              <a:latin typeface="Arial"/>
            </a:endParaRPr>
          </a:p>
        </p:txBody>
      </p:sp>
      <p:pic>
        <p:nvPicPr>
          <p:cNvPr id="2" name="Picture 1">
            <a:extLst>
              <a:ext uri="{FF2B5EF4-FFF2-40B4-BE49-F238E27FC236}">
                <a16:creationId xmlns:a16="http://schemas.microsoft.com/office/drawing/2014/main" id="{45976242-6A68-4427-BB26-B5FE278AA91D}"/>
              </a:ext>
            </a:extLst>
          </p:cNvPr>
          <p:cNvPicPr>
            <a:picLocks noChangeAspect="1"/>
          </p:cNvPicPr>
          <p:nvPr/>
        </p:nvPicPr>
        <p:blipFill>
          <a:blip r:embed="rId2"/>
          <a:stretch>
            <a:fillRect/>
          </a:stretch>
        </p:blipFill>
        <p:spPr>
          <a:xfrm>
            <a:off x="730138" y="1182340"/>
            <a:ext cx="10377302" cy="5033256"/>
          </a:xfrm>
          <a:prstGeom prst="rect">
            <a:avLst/>
          </a:prstGeom>
        </p:spPr>
      </p:pic>
      <p:sp>
        <p:nvSpPr>
          <p:cNvPr id="8" name="CustomShape 3">
            <a:extLst>
              <a:ext uri="{FF2B5EF4-FFF2-40B4-BE49-F238E27FC236}">
                <a16:creationId xmlns:a16="http://schemas.microsoft.com/office/drawing/2014/main" id="{890E17F7-EC1D-4132-A767-CC1807BC43A4}"/>
              </a:ext>
            </a:extLst>
          </p:cNvPr>
          <p:cNvSpPr/>
          <p:nvPr/>
        </p:nvSpPr>
        <p:spPr>
          <a:xfrm>
            <a:off x="3560040" y="6378480"/>
            <a:ext cx="69912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r>
              <a:rPr lang="en-US" sz="1000" spc="-1" dirty="0">
                <a:solidFill>
                  <a:srgbClr val="0033A0"/>
                </a:solidFill>
                <a:latin typeface="Arial"/>
              </a:rPr>
              <a:t>24</a:t>
            </a:r>
            <a:r>
              <a:rPr lang="en-US" sz="1000" b="0" strike="noStrike" spc="-1" dirty="0">
                <a:solidFill>
                  <a:srgbClr val="0033A0"/>
                </a:solidFill>
                <a:latin typeface="Arial"/>
              </a:rPr>
              <a:t>/06/2025</a:t>
            </a:r>
            <a:endParaRPr lang="en-GB" sz="1000" b="0" strike="noStrike" spc="-1" dirty="0">
              <a:latin typeface="Arial"/>
            </a:endParaRPr>
          </a:p>
        </p:txBody>
      </p:sp>
      <p:sp>
        <p:nvSpPr>
          <p:cNvPr id="9" name="CustomShape 4">
            <a:extLst>
              <a:ext uri="{FF2B5EF4-FFF2-40B4-BE49-F238E27FC236}">
                <a16:creationId xmlns:a16="http://schemas.microsoft.com/office/drawing/2014/main" id="{C407E437-EA8D-46C7-80A1-C0E74D7F23F4}"/>
              </a:ext>
            </a:extLst>
          </p:cNvPr>
          <p:cNvSpPr/>
          <p:nvPr/>
        </p:nvSpPr>
        <p:spPr>
          <a:xfrm>
            <a:off x="4259160" y="6383880"/>
            <a:ext cx="65714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1200" b="0" strike="noStrike" spc="-1" dirty="0">
                <a:solidFill>
                  <a:srgbClr val="0033A0"/>
                </a:solidFill>
                <a:latin typeface="Arial"/>
              </a:rPr>
              <a:t>Physics Preparatory Group - Accelerator Science and Technology WG</a:t>
            </a:r>
            <a:endParaRPr lang="en-GB" sz="1200" b="0" strike="noStrike" spc="-1" dirty="0">
              <a:latin typeface="Arial"/>
            </a:endParaRPr>
          </a:p>
        </p:txBody>
      </p:sp>
      <p:sp>
        <p:nvSpPr>
          <p:cNvPr id="3" name="TextBox 2">
            <a:extLst>
              <a:ext uri="{FF2B5EF4-FFF2-40B4-BE49-F238E27FC236}">
                <a16:creationId xmlns:a16="http://schemas.microsoft.com/office/drawing/2014/main" id="{E5D73745-9E63-465E-B84B-7DE8FB246792}"/>
              </a:ext>
            </a:extLst>
          </p:cNvPr>
          <p:cNvSpPr txBox="1"/>
          <p:nvPr/>
        </p:nvSpPr>
        <p:spPr>
          <a:xfrm>
            <a:off x="114905" y="6299654"/>
            <a:ext cx="2569934" cy="369332"/>
          </a:xfrm>
          <a:prstGeom prst="rect">
            <a:avLst/>
          </a:prstGeom>
          <a:noFill/>
        </p:spPr>
        <p:txBody>
          <a:bodyPr wrap="none" rtlCol="0">
            <a:spAutoFit/>
          </a:bodyPr>
          <a:lstStyle/>
          <a:p>
            <a:r>
              <a:rPr lang="en-GB" b="1" dirty="0"/>
              <a:t>LDG Mid-term Review</a:t>
            </a:r>
          </a:p>
        </p:txBody>
      </p:sp>
      <p:pic>
        <p:nvPicPr>
          <p:cNvPr id="10" name="Picture 9">
            <a:extLst>
              <a:ext uri="{FF2B5EF4-FFF2-40B4-BE49-F238E27FC236}">
                <a16:creationId xmlns:a16="http://schemas.microsoft.com/office/drawing/2014/main" id="{0F1C2FD3-5867-4AAA-A820-A79D56F002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4388" y="0"/>
            <a:ext cx="4197612" cy="1101873"/>
          </a:xfrm>
          <a:prstGeom prst="rect">
            <a:avLst/>
          </a:prstGeom>
        </p:spPr>
      </p:pic>
    </p:spTree>
    <p:extLst>
      <p:ext uri="{BB962C8B-B14F-4D97-AF65-F5344CB8AC3E}">
        <p14:creationId xmlns:p14="http://schemas.microsoft.com/office/powerpoint/2010/main" val="9357851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CustomShape 2"/>
          <p:cNvSpPr/>
          <p:nvPr/>
        </p:nvSpPr>
        <p:spPr>
          <a:xfrm>
            <a:off x="408360" y="288436"/>
            <a:ext cx="11375280" cy="106488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90000"/>
              </a:lnSpc>
            </a:pPr>
            <a:r>
              <a:rPr lang="en-US" sz="3600" b="1" spc="-1" dirty="0">
                <a:solidFill>
                  <a:srgbClr val="0033A0"/>
                </a:solidFill>
                <a:latin typeface="Arial"/>
              </a:rPr>
              <a:t>Muon collider magnets </a:t>
            </a:r>
            <a:endParaRPr lang="en-GB" sz="3600" b="0" strike="noStrike" spc="-1" dirty="0">
              <a:latin typeface="Arial"/>
            </a:endParaRPr>
          </a:p>
        </p:txBody>
      </p:sp>
      <p:sp>
        <p:nvSpPr>
          <p:cNvPr id="173" name="CustomShape 3"/>
          <p:cNvSpPr/>
          <p:nvPr/>
        </p:nvSpPr>
        <p:spPr>
          <a:xfrm>
            <a:off x="3416400" y="6378480"/>
            <a:ext cx="69912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r>
              <a:rPr lang="en-US" sz="1000" spc="-1" dirty="0">
                <a:solidFill>
                  <a:srgbClr val="0033A0"/>
                </a:solidFill>
                <a:latin typeface="Arial"/>
              </a:rPr>
              <a:t>24</a:t>
            </a:r>
            <a:r>
              <a:rPr lang="en-US" sz="1000" b="0" strike="noStrike" spc="-1" dirty="0">
                <a:solidFill>
                  <a:srgbClr val="0033A0"/>
                </a:solidFill>
                <a:latin typeface="Arial"/>
              </a:rPr>
              <a:t>/06/2025</a:t>
            </a:r>
            <a:endParaRPr lang="en-GB" sz="1000" b="0" strike="noStrike" spc="-1" dirty="0">
              <a:latin typeface="Arial"/>
            </a:endParaRPr>
          </a:p>
        </p:txBody>
      </p:sp>
      <p:sp>
        <p:nvSpPr>
          <p:cNvPr id="174" name="CustomShape 4"/>
          <p:cNvSpPr/>
          <p:nvPr/>
        </p:nvSpPr>
        <p:spPr>
          <a:xfrm>
            <a:off x="4259160" y="6383880"/>
            <a:ext cx="65714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1200" b="0" strike="noStrike" spc="-1" dirty="0">
                <a:solidFill>
                  <a:srgbClr val="0033A0"/>
                </a:solidFill>
                <a:latin typeface="Arial"/>
              </a:rPr>
              <a:t>Physics Preparatory Group - Accelerator Science and Technology WG</a:t>
            </a:r>
            <a:endParaRPr lang="en-GB" sz="1200" b="0" strike="noStrike" spc="-1" dirty="0">
              <a:latin typeface="Arial"/>
            </a:endParaRPr>
          </a:p>
        </p:txBody>
      </p:sp>
      <p:sp>
        <p:nvSpPr>
          <p:cNvPr id="175" name="CustomShape 5"/>
          <p:cNvSpPr/>
          <p:nvPr/>
        </p:nvSpPr>
        <p:spPr>
          <a:xfrm>
            <a:off x="11107440" y="6383880"/>
            <a:ext cx="68040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fld id="{9E7659AA-BB61-47A7-BC9E-B7B31FB5770F}" type="slidenum">
              <a:rPr lang="en-US" sz="1000" b="0" strike="noStrike" spc="-1">
                <a:solidFill>
                  <a:srgbClr val="0033A0"/>
                </a:solidFill>
                <a:latin typeface="Arial"/>
              </a:rPr>
              <a:t>27</a:t>
            </a:fld>
            <a:endParaRPr lang="en-GB" sz="1000" b="0" strike="noStrike" spc="-1">
              <a:latin typeface="Arial"/>
            </a:endParaRPr>
          </a:p>
        </p:txBody>
      </p:sp>
      <p:pic>
        <p:nvPicPr>
          <p:cNvPr id="2" name="Picture 1">
            <a:extLst>
              <a:ext uri="{FF2B5EF4-FFF2-40B4-BE49-F238E27FC236}">
                <a16:creationId xmlns:a16="http://schemas.microsoft.com/office/drawing/2014/main" id="{A9A066AB-459E-4DB5-9AF9-752DD4DDF59C}"/>
              </a:ext>
            </a:extLst>
          </p:cNvPr>
          <p:cNvPicPr>
            <a:picLocks noChangeAspect="1"/>
          </p:cNvPicPr>
          <p:nvPr/>
        </p:nvPicPr>
        <p:blipFill>
          <a:blip r:embed="rId2"/>
          <a:stretch>
            <a:fillRect/>
          </a:stretch>
        </p:blipFill>
        <p:spPr>
          <a:xfrm>
            <a:off x="816077" y="1005518"/>
            <a:ext cx="8813110" cy="5193720"/>
          </a:xfrm>
          <a:prstGeom prst="rect">
            <a:avLst/>
          </a:prstGeom>
        </p:spPr>
      </p:pic>
      <p:sp>
        <p:nvSpPr>
          <p:cNvPr id="8" name="TextBox 7">
            <a:extLst>
              <a:ext uri="{FF2B5EF4-FFF2-40B4-BE49-F238E27FC236}">
                <a16:creationId xmlns:a16="http://schemas.microsoft.com/office/drawing/2014/main" id="{B1888767-8036-4CB7-9F0A-EF20DA6D6692}"/>
              </a:ext>
            </a:extLst>
          </p:cNvPr>
          <p:cNvSpPr txBox="1"/>
          <p:nvPr/>
        </p:nvSpPr>
        <p:spPr>
          <a:xfrm>
            <a:off x="72360" y="6378480"/>
            <a:ext cx="1663661" cy="369332"/>
          </a:xfrm>
          <a:prstGeom prst="rect">
            <a:avLst/>
          </a:prstGeom>
          <a:noFill/>
        </p:spPr>
        <p:txBody>
          <a:bodyPr wrap="none" rtlCol="0">
            <a:spAutoFit/>
          </a:bodyPr>
          <a:lstStyle/>
          <a:p>
            <a:r>
              <a:rPr lang="en-GB" b="1" dirty="0"/>
              <a:t>B. </a:t>
            </a:r>
            <a:r>
              <a:rPr lang="en-GB" b="1" dirty="0" err="1"/>
              <a:t>Auchmann</a:t>
            </a:r>
            <a:endParaRPr lang="en-GB" b="1" dirty="0"/>
          </a:p>
        </p:txBody>
      </p:sp>
      <p:pic>
        <p:nvPicPr>
          <p:cNvPr id="9" name="Picture 8">
            <a:extLst>
              <a:ext uri="{FF2B5EF4-FFF2-40B4-BE49-F238E27FC236}">
                <a16:creationId xmlns:a16="http://schemas.microsoft.com/office/drawing/2014/main" id="{983ED775-B4DE-49C3-A001-0E5B319D18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4388" y="0"/>
            <a:ext cx="4197612" cy="1101873"/>
          </a:xfrm>
          <a:prstGeom prst="rect">
            <a:avLst/>
          </a:prstGeom>
        </p:spPr>
      </p:pic>
    </p:spTree>
    <p:extLst>
      <p:ext uri="{BB962C8B-B14F-4D97-AF65-F5344CB8AC3E}">
        <p14:creationId xmlns:p14="http://schemas.microsoft.com/office/powerpoint/2010/main" val="2728099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EE20D0-DEBD-8C19-1189-FD572BBE47D3}"/>
              </a:ext>
            </a:extLst>
          </p:cNvPr>
          <p:cNvSpPr>
            <a:spLocks noGrp="1"/>
          </p:cNvSpPr>
          <p:nvPr>
            <p:ph type="title"/>
          </p:nvPr>
        </p:nvSpPr>
        <p:spPr/>
        <p:txBody>
          <a:bodyPr/>
          <a:lstStyle/>
          <a:p>
            <a:r>
              <a:rPr lang="en-US" dirty="0"/>
              <a:t>Technology Demonstrators</a:t>
            </a:r>
          </a:p>
        </p:txBody>
      </p:sp>
      <p:sp>
        <p:nvSpPr>
          <p:cNvPr id="4" name="Date Placeholder 3">
            <a:extLst>
              <a:ext uri="{FF2B5EF4-FFF2-40B4-BE49-F238E27FC236}">
                <a16:creationId xmlns:a16="http://schemas.microsoft.com/office/drawing/2014/main" id="{F6A62397-0B3A-6311-C558-E6DB8745FEE2}"/>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33A0"/>
                </a:solidFill>
                <a:effectLst/>
                <a:uLnTx/>
                <a:uFillTx/>
                <a:latin typeface="Arial"/>
                <a:ea typeface="+mn-ea"/>
                <a:cs typeface="+mn-cs"/>
              </a:rPr>
              <a:t>10/04/2025</a:t>
            </a:r>
            <a:endParaRPr kumimoji="0" lang="en-US" sz="1000" b="0" i="0" u="none" strike="noStrike" kern="1200" cap="none" spc="0" normalizeH="0" baseline="0" noProof="0" dirty="0">
              <a:ln>
                <a:noFill/>
              </a:ln>
              <a:solidFill>
                <a:srgbClr val="0033A0"/>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47785BB8-9D76-2F00-3018-CA8D361FB45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33A0"/>
                </a:solidFill>
                <a:effectLst/>
                <a:uLnTx/>
                <a:uFillTx/>
                <a:latin typeface="Arial"/>
                <a:ea typeface="+mn-ea"/>
                <a:cs typeface="+mn-cs"/>
              </a:rPr>
              <a:t>Physics Preparatory Group - Accelerator Science and Technology WG</a:t>
            </a:r>
            <a:endParaRPr kumimoji="0" lang="en-US" sz="1200" b="0" i="0" u="none" strike="noStrike" kern="1200" cap="none" spc="0" normalizeH="0" baseline="0" noProof="0" dirty="0">
              <a:ln>
                <a:noFill/>
              </a:ln>
              <a:solidFill>
                <a:srgbClr val="0033A0"/>
              </a:solidFill>
              <a:effectLst/>
              <a:uLnTx/>
              <a:uFillTx/>
              <a:latin typeface="Arial"/>
              <a:ea typeface="+mn-ea"/>
              <a:cs typeface="+mn-cs"/>
            </a:endParaRPr>
          </a:p>
        </p:txBody>
      </p:sp>
      <p:sp>
        <p:nvSpPr>
          <p:cNvPr id="6" name="Slide Number Placeholder 5">
            <a:extLst>
              <a:ext uri="{FF2B5EF4-FFF2-40B4-BE49-F238E27FC236}">
                <a16:creationId xmlns:a16="http://schemas.microsoft.com/office/drawing/2014/main" id="{C32A1B7A-2036-429F-7219-9BC43FD5135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B5EA5A-BC32-A742-B11B-8E7414D5B535}" type="slidenum">
              <a:rPr kumimoji="0" lang="en-US" sz="1000" b="0" i="0" u="none" strike="noStrike" kern="1200" cap="none" spc="0" normalizeH="0" baseline="0" noProof="0" smtClean="0">
                <a:ln>
                  <a:noFill/>
                </a:ln>
                <a:solidFill>
                  <a:srgbClr val="0033A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000" b="0" i="0" u="none" strike="noStrike" kern="1200" cap="none" spc="0" normalizeH="0" baseline="0" noProof="0" dirty="0">
              <a:ln>
                <a:noFill/>
              </a:ln>
              <a:solidFill>
                <a:srgbClr val="0033A0"/>
              </a:solidFill>
              <a:effectLst/>
              <a:uLnTx/>
              <a:uFillTx/>
              <a:latin typeface="Arial"/>
              <a:ea typeface="+mn-ea"/>
              <a:cs typeface="+mn-cs"/>
            </a:endParaRPr>
          </a:p>
        </p:txBody>
      </p:sp>
      <p:sp>
        <p:nvSpPr>
          <p:cNvPr id="55" name="Rectangle 54">
            <a:extLst>
              <a:ext uri="{FF2B5EF4-FFF2-40B4-BE49-F238E27FC236}">
                <a16:creationId xmlns:a16="http://schemas.microsoft.com/office/drawing/2014/main" id="{CBA9A732-9C88-1033-1D80-216A109796CA}"/>
              </a:ext>
            </a:extLst>
          </p:cNvPr>
          <p:cNvSpPr/>
          <p:nvPr/>
        </p:nvSpPr>
        <p:spPr>
          <a:xfrm>
            <a:off x="8014302" y="0"/>
            <a:ext cx="4177698" cy="12302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54" name="Group 53">
            <a:extLst>
              <a:ext uri="{FF2B5EF4-FFF2-40B4-BE49-F238E27FC236}">
                <a16:creationId xmlns:a16="http://schemas.microsoft.com/office/drawing/2014/main" id="{6E58B7BC-46B5-0506-6692-7765F63D25AB}"/>
              </a:ext>
            </a:extLst>
          </p:cNvPr>
          <p:cNvGrpSpPr/>
          <p:nvPr/>
        </p:nvGrpSpPr>
        <p:grpSpPr>
          <a:xfrm>
            <a:off x="5997054" y="318035"/>
            <a:ext cx="6150625" cy="5465650"/>
            <a:chOff x="764770" y="-933524"/>
            <a:chExt cx="8412261" cy="7475414"/>
          </a:xfrm>
        </p:grpSpPr>
        <p:pic>
          <p:nvPicPr>
            <p:cNvPr id="7" name="Picture 6" descr="A chart of a project&#10;&#10;AI-generated content may be incorrect.">
              <a:extLst>
                <a:ext uri="{FF2B5EF4-FFF2-40B4-BE49-F238E27FC236}">
                  <a16:creationId xmlns:a16="http://schemas.microsoft.com/office/drawing/2014/main" id="{733EC1F5-2BF7-EBC9-0B2B-BE8C756C7C30}"/>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64770" y="1439335"/>
              <a:ext cx="8412261" cy="5047463"/>
            </a:xfrm>
            <a:prstGeom prst="rect">
              <a:avLst/>
            </a:prstGeom>
          </p:spPr>
        </p:pic>
        <p:grpSp>
          <p:nvGrpSpPr>
            <p:cNvPr id="8" name="Group 7">
              <a:extLst>
                <a:ext uri="{FF2B5EF4-FFF2-40B4-BE49-F238E27FC236}">
                  <a16:creationId xmlns:a16="http://schemas.microsoft.com/office/drawing/2014/main" id="{D74BB10B-0E92-E8B9-DA24-ED492D565757}"/>
                </a:ext>
              </a:extLst>
            </p:cNvPr>
            <p:cNvGrpSpPr/>
            <p:nvPr/>
          </p:nvGrpSpPr>
          <p:grpSpPr>
            <a:xfrm>
              <a:off x="2633333" y="-933524"/>
              <a:ext cx="2073930" cy="7475414"/>
              <a:chOff x="2383718" y="-826669"/>
              <a:chExt cx="2073930" cy="7475414"/>
            </a:xfrm>
          </p:grpSpPr>
          <p:cxnSp>
            <p:nvCxnSpPr>
              <p:cNvPr id="9" name="Straight Connector 8">
                <a:extLst>
                  <a:ext uri="{FF2B5EF4-FFF2-40B4-BE49-F238E27FC236}">
                    <a16:creationId xmlns:a16="http://schemas.microsoft.com/office/drawing/2014/main" id="{C9D8C51B-6CBB-8387-095C-F5628D28D0FE}"/>
                  </a:ext>
                </a:extLst>
              </p:cNvPr>
              <p:cNvCxnSpPr>
                <a:cxnSpLocks/>
              </p:cNvCxnSpPr>
              <p:nvPr/>
            </p:nvCxnSpPr>
            <p:spPr>
              <a:xfrm>
                <a:off x="3798570" y="1802425"/>
                <a:ext cx="0" cy="484632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6604965B-F1EF-32C9-9D14-E9617BA0EF1C}"/>
                  </a:ext>
                </a:extLst>
              </p:cNvPr>
              <p:cNvSpPr txBox="1"/>
              <p:nvPr/>
            </p:nvSpPr>
            <p:spPr>
              <a:xfrm rot="16200000">
                <a:off x="2541176" y="231682"/>
                <a:ext cx="2537651" cy="4209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Arial"/>
                    <a:ea typeface="+mn-ea"/>
                    <a:cs typeface="+mn-cs"/>
                  </a:rPr>
                  <a:t>Technology R&amp;D</a:t>
                </a:r>
              </a:p>
            </p:txBody>
          </p:sp>
          <p:sp>
            <p:nvSpPr>
              <p:cNvPr id="11" name="Triangle 10">
                <a:extLst>
                  <a:ext uri="{FF2B5EF4-FFF2-40B4-BE49-F238E27FC236}">
                    <a16:creationId xmlns:a16="http://schemas.microsoft.com/office/drawing/2014/main" id="{0A534FF6-7DAF-439F-E07D-52F7A79D1EA8}"/>
                  </a:ext>
                </a:extLst>
              </p:cNvPr>
              <p:cNvSpPr/>
              <p:nvPr/>
            </p:nvSpPr>
            <p:spPr>
              <a:xfrm>
                <a:off x="2903225" y="1836715"/>
                <a:ext cx="182880" cy="182880"/>
              </a:xfrm>
              <a:prstGeom prst="triangle">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12" name="Triangle 11">
                <a:extLst>
                  <a:ext uri="{FF2B5EF4-FFF2-40B4-BE49-F238E27FC236}">
                    <a16:creationId xmlns:a16="http://schemas.microsoft.com/office/drawing/2014/main" id="{9B9EC4D0-AE48-B44A-A78C-F29C6C873F16}"/>
                  </a:ext>
                </a:extLst>
              </p:cNvPr>
              <p:cNvSpPr/>
              <p:nvPr/>
            </p:nvSpPr>
            <p:spPr>
              <a:xfrm>
                <a:off x="2392305" y="2452860"/>
                <a:ext cx="182880" cy="182880"/>
              </a:xfrm>
              <a:prstGeom prst="triangle">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13" name="Triangle 12">
                <a:extLst>
                  <a:ext uri="{FF2B5EF4-FFF2-40B4-BE49-F238E27FC236}">
                    <a16:creationId xmlns:a16="http://schemas.microsoft.com/office/drawing/2014/main" id="{509E9640-B2EE-0328-F407-6E6C36AA648B}"/>
                  </a:ext>
                </a:extLst>
              </p:cNvPr>
              <p:cNvSpPr/>
              <p:nvPr/>
            </p:nvSpPr>
            <p:spPr>
              <a:xfrm>
                <a:off x="2943949" y="3107537"/>
                <a:ext cx="182880" cy="182880"/>
              </a:xfrm>
              <a:prstGeom prst="triangle">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14" name="Triangle 13">
                <a:extLst>
                  <a:ext uri="{FF2B5EF4-FFF2-40B4-BE49-F238E27FC236}">
                    <a16:creationId xmlns:a16="http://schemas.microsoft.com/office/drawing/2014/main" id="{DDC94E0F-222E-1F8F-DE44-4F4F49233143}"/>
                  </a:ext>
                </a:extLst>
              </p:cNvPr>
              <p:cNvSpPr/>
              <p:nvPr/>
            </p:nvSpPr>
            <p:spPr>
              <a:xfrm>
                <a:off x="2400889" y="3581911"/>
                <a:ext cx="182880" cy="182880"/>
              </a:xfrm>
              <a:prstGeom prst="triangle">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15" name="Triangle 14">
                <a:extLst>
                  <a:ext uri="{FF2B5EF4-FFF2-40B4-BE49-F238E27FC236}">
                    <a16:creationId xmlns:a16="http://schemas.microsoft.com/office/drawing/2014/main" id="{D5439EFA-8B6D-DFC9-CE45-4ADD914E2ACE}"/>
                  </a:ext>
                </a:extLst>
              </p:cNvPr>
              <p:cNvSpPr/>
              <p:nvPr/>
            </p:nvSpPr>
            <p:spPr>
              <a:xfrm>
                <a:off x="3480568" y="4313860"/>
                <a:ext cx="182880" cy="182880"/>
              </a:xfrm>
              <a:prstGeom prst="triangle">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16" name="Triangle 15">
                <a:extLst>
                  <a:ext uri="{FF2B5EF4-FFF2-40B4-BE49-F238E27FC236}">
                    <a16:creationId xmlns:a16="http://schemas.microsoft.com/office/drawing/2014/main" id="{8BE41262-CC02-2E53-10BE-D2FE4B2C83AA}"/>
                  </a:ext>
                </a:extLst>
              </p:cNvPr>
              <p:cNvSpPr/>
              <p:nvPr/>
            </p:nvSpPr>
            <p:spPr>
              <a:xfrm>
                <a:off x="2383718" y="4723840"/>
                <a:ext cx="182880" cy="182880"/>
              </a:xfrm>
              <a:prstGeom prst="triangle">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17" name="Triangle 16">
                <a:extLst>
                  <a:ext uri="{FF2B5EF4-FFF2-40B4-BE49-F238E27FC236}">
                    <a16:creationId xmlns:a16="http://schemas.microsoft.com/office/drawing/2014/main" id="{1BF3F77F-48DF-C520-E5FB-B62705328BF8}"/>
                  </a:ext>
                </a:extLst>
              </p:cNvPr>
              <p:cNvSpPr/>
              <p:nvPr/>
            </p:nvSpPr>
            <p:spPr>
              <a:xfrm>
                <a:off x="4274768" y="5829278"/>
                <a:ext cx="182880" cy="182880"/>
              </a:xfrm>
              <a:prstGeom prst="triangle">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18" name="Triangle 17">
                <a:extLst>
                  <a:ext uri="{FF2B5EF4-FFF2-40B4-BE49-F238E27FC236}">
                    <a16:creationId xmlns:a16="http://schemas.microsoft.com/office/drawing/2014/main" id="{DE100994-A9B6-1231-B86D-BBCC87FBF90B}"/>
                  </a:ext>
                </a:extLst>
              </p:cNvPr>
              <p:cNvSpPr/>
              <p:nvPr/>
            </p:nvSpPr>
            <p:spPr>
              <a:xfrm>
                <a:off x="2662763" y="5840009"/>
                <a:ext cx="182880" cy="182880"/>
              </a:xfrm>
              <a:prstGeom prst="triangle">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19" name="Group 18">
              <a:extLst>
                <a:ext uri="{FF2B5EF4-FFF2-40B4-BE49-F238E27FC236}">
                  <a16:creationId xmlns:a16="http://schemas.microsoft.com/office/drawing/2014/main" id="{AE191600-EC28-4B7B-0A96-698F3E9F5371}"/>
                </a:ext>
              </a:extLst>
            </p:cNvPr>
            <p:cNvGrpSpPr/>
            <p:nvPr/>
          </p:nvGrpSpPr>
          <p:grpSpPr>
            <a:xfrm>
              <a:off x="2886681" y="-6774"/>
              <a:ext cx="3383277" cy="6548664"/>
              <a:chOff x="2121910" y="100081"/>
              <a:chExt cx="3383277" cy="6548664"/>
            </a:xfrm>
          </p:grpSpPr>
          <p:sp>
            <p:nvSpPr>
              <p:cNvPr id="20" name="Triangle 19">
                <a:extLst>
                  <a:ext uri="{FF2B5EF4-FFF2-40B4-BE49-F238E27FC236}">
                    <a16:creationId xmlns:a16="http://schemas.microsoft.com/office/drawing/2014/main" id="{9701746D-6C5D-E95E-F5C2-16741648F971}"/>
                  </a:ext>
                </a:extLst>
              </p:cNvPr>
              <p:cNvSpPr/>
              <p:nvPr/>
            </p:nvSpPr>
            <p:spPr>
              <a:xfrm>
                <a:off x="2121910" y="3721331"/>
                <a:ext cx="182880" cy="182880"/>
              </a:xfrm>
              <a:prstGeom prst="triangle">
                <a:avLst/>
              </a:prstGeom>
              <a:solidFill>
                <a:schemeClr val="bg1"/>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21" name="Triangle 20">
                <a:extLst>
                  <a:ext uri="{FF2B5EF4-FFF2-40B4-BE49-F238E27FC236}">
                    <a16:creationId xmlns:a16="http://schemas.microsoft.com/office/drawing/2014/main" id="{C685B797-C3C0-42DE-0CCF-3BC60696E892}"/>
                  </a:ext>
                </a:extLst>
              </p:cNvPr>
              <p:cNvSpPr/>
              <p:nvPr/>
            </p:nvSpPr>
            <p:spPr>
              <a:xfrm>
                <a:off x="2400952" y="4992052"/>
                <a:ext cx="182880" cy="182880"/>
              </a:xfrm>
              <a:prstGeom prst="triangle">
                <a:avLst/>
              </a:prstGeom>
              <a:solidFill>
                <a:schemeClr val="bg1"/>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grpSp>
            <p:nvGrpSpPr>
              <p:cNvPr id="22" name="Group 21">
                <a:extLst>
                  <a:ext uri="{FF2B5EF4-FFF2-40B4-BE49-F238E27FC236}">
                    <a16:creationId xmlns:a16="http://schemas.microsoft.com/office/drawing/2014/main" id="{AC6A05E8-8E2E-0875-9F32-490424D33D32}"/>
                  </a:ext>
                </a:extLst>
              </p:cNvPr>
              <p:cNvGrpSpPr/>
              <p:nvPr/>
            </p:nvGrpSpPr>
            <p:grpSpPr>
              <a:xfrm>
                <a:off x="2924694" y="100081"/>
                <a:ext cx="2580493" cy="6548664"/>
                <a:chOff x="3439850" y="100081"/>
                <a:chExt cx="2580493" cy="6548664"/>
              </a:xfrm>
            </p:grpSpPr>
            <p:cxnSp>
              <p:nvCxnSpPr>
                <p:cNvPr id="23" name="Straight Connector 22">
                  <a:extLst>
                    <a:ext uri="{FF2B5EF4-FFF2-40B4-BE49-F238E27FC236}">
                      <a16:creationId xmlns:a16="http://schemas.microsoft.com/office/drawing/2014/main" id="{2A986155-16E0-CA3A-627C-0517BD0B9A5A}"/>
                    </a:ext>
                  </a:extLst>
                </p:cNvPr>
                <p:cNvCxnSpPr>
                  <a:cxnSpLocks/>
                </p:cNvCxnSpPr>
                <p:nvPr/>
              </p:nvCxnSpPr>
              <p:spPr>
                <a:xfrm>
                  <a:off x="5132070" y="1802425"/>
                  <a:ext cx="0" cy="4846320"/>
                </a:xfrm>
                <a:prstGeom prst="line">
                  <a:avLst/>
                </a:prstGeom>
                <a:ln w="38100">
                  <a:solidFill>
                    <a:srgbClr val="7030A0"/>
                  </a:solidFill>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9D7C6C2F-F0BB-B634-31FF-C1FACE8DB835}"/>
                    </a:ext>
                  </a:extLst>
                </p:cNvPr>
                <p:cNvSpPr txBox="1"/>
                <p:nvPr/>
              </p:nvSpPr>
              <p:spPr>
                <a:xfrm rot="16200000">
                  <a:off x="4373120" y="695874"/>
                  <a:ext cx="1540769" cy="34918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30A0"/>
                      </a:solidFill>
                      <a:effectLst/>
                      <a:uLnTx/>
                      <a:uFillTx/>
                      <a:latin typeface="Arial"/>
                      <a:ea typeface="+mn-ea"/>
                      <a:cs typeface="+mn-cs"/>
                    </a:rPr>
                    <a:t>Demonstrators</a:t>
                  </a:r>
                </a:p>
              </p:txBody>
            </p:sp>
            <p:sp>
              <p:nvSpPr>
                <p:cNvPr id="25" name="Triangle 24">
                  <a:extLst>
                    <a:ext uri="{FF2B5EF4-FFF2-40B4-BE49-F238E27FC236}">
                      <a16:creationId xmlns:a16="http://schemas.microsoft.com/office/drawing/2014/main" id="{8C3BAB41-55A1-BDE8-13EF-D068F265CE7C}"/>
                    </a:ext>
                  </a:extLst>
                </p:cNvPr>
                <p:cNvSpPr/>
                <p:nvPr/>
              </p:nvSpPr>
              <p:spPr>
                <a:xfrm>
                  <a:off x="3866997" y="1989115"/>
                  <a:ext cx="182880" cy="182880"/>
                </a:xfrm>
                <a:prstGeom prst="triangle">
                  <a:avLst/>
                </a:prstGeom>
                <a:solidFill>
                  <a:schemeClr val="bg1"/>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26" name="Triangle 25">
                  <a:extLst>
                    <a:ext uri="{FF2B5EF4-FFF2-40B4-BE49-F238E27FC236}">
                      <a16:creationId xmlns:a16="http://schemas.microsoft.com/office/drawing/2014/main" id="{E9949324-E46C-4A96-E4C2-6B49BFE5014A}"/>
                    </a:ext>
                  </a:extLst>
                </p:cNvPr>
                <p:cNvSpPr/>
                <p:nvPr/>
              </p:nvSpPr>
              <p:spPr>
                <a:xfrm>
                  <a:off x="3439850" y="2592276"/>
                  <a:ext cx="182880" cy="182880"/>
                </a:xfrm>
                <a:prstGeom prst="triangle">
                  <a:avLst/>
                </a:prstGeom>
                <a:solidFill>
                  <a:schemeClr val="bg1"/>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27" name="Triangle 26">
                  <a:extLst>
                    <a:ext uri="{FF2B5EF4-FFF2-40B4-BE49-F238E27FC236}">
                      <a16:creationId xmlns:a16="http://schemas.microsoft.com/office/drawing/2014/main" id="{31E79451-AA93-B11E-15EA-5D8EE73258AF}"/>
                    </a:ext>
                  </a:extLst>
                </p:cNvPr>
                <p:cNvSpPr/>
                <p:nvPr/>
              </p:nvSpPr>
              <p:spPr>
                <a:xfrm>
                  <a:off x="4274829" y="3272714"/>
                  <a:ext cx="182880" cy="182880"/>
                </a:xfrm>
                <a:prstGeom prst="triangle">
                  <a:avLst/>
                </a:prstGeom>
                <a:solidFill>
                  <a:schemeClr val="bg1"/>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28" name="Triangle 27">
                  <a:extLst>
                    <a:ext uri="{FF2B5EF4-FFF2-40B4-BE49-F238E27FC236}">
                      <a16:creationId xmlns:a16="http://schemas.microsoft.com/office/drawing/2014/main" id="{3FB52896-5258-86CE-6E82-324F16084146}"/>
                    </a:ext>
                  </a:extLst>
                </p:cNvPr>
                <p:cNvSpPr/>
                <p:nvPr/>
              </p:nvSpPr>
              <p:spPr>
                <a:xfrm>
                  <a:off x="4270535" y="4453282"/>
                  <a:ext cx="182880" cy="182880"/>
                </a:xfrm>
                <a:prstGeom prst="triangle">
                  <a:avLst/>
                </a:prstGeom>
                <a:solidFill>
                  <a:schemeClr val="bg1"/>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29" name="Triangle 28">
                  <a:extLst>
                    <a:ext uri="{FF2B5EF4-FFF2-40B4-BE49-F238E27FC236}">
                      <a16:creationId xmlns:a16="http://schemas.microsoft.com/office/drawing/2014/main" id="{5EE94B10-7E89-9A3D-60AB-E7941CE377B5}"/>
                    </a:ext>
                  </a:extLst>
                </p:cNvPr>
                <p:cNvSpPr/>
                <p:nvPr/>
              </p:nvSpPr>
              <p:spPr>
                <a:xfrm>
                  <a:off x="5837463" y="5968704"/>
                  <a:ext cx="182880" cy="182880"/>
                </a:xfrm>
                <a:prstGeom prst="triangle">
                  <a:avLst/>
                </a:prstGeom>
                <a:solidFill>
                  <a:schemeClr val="bg1"/>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30" name="Triangle 29">
                  <a:extLst>
                    <a:ext uri="{FF2B5EF4-FFF2-40B4-BE49-F238E27FC236}">
                      <a16:creationId xmlns:a16="http://schemas.microsoft.com/office/drawing/2014/main" id="{CD2548E3-4B13-9A26-6892-6312B8EC7AF6}"/>
                    </a:ext>
                  </a:extLst>
                </p:cNvPr>
                <p:cNvSpPr/>
                <p:nvPr/>
              </p:nvSpPr>
              <p:spPr>
                <a:xfrm>
                  <a:off x="3800454" y="5979436"/>
                  <a:ext cx="182880" cy="182880"/>
                </a:xfrm>
                <a:prstGeom prst="triangle">
                  <a:avLst/>
                </a:prstGeom>
                <a:solidFill>
                  <a:schemeClr val="bg1"/>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grpSp>
        </p:grpSp>
        <p:grpSp>
          <p:nvGrpSpPr>
            <p:cNvPr id="31" name="Group 30">
              <a:extLst>
                <a:ext uri="{FF2B5EF4-FFF2-40B4-BE49-F238E27FC236}">
                  <a16:creationId xmlns:a16="http://schemas.microsoft.com/office/drawing/2014/main" id="{CC05C302-6A85-4CE4-F792-7C04D2AD86CD}"/>
                </a:ext>
              </a:extLst>
            </p:cNvPr>
            <p:cNvGrpSpPr/>
            <p:nvPr/>
          </p:nvGrpSpPr>
          <p:grpSpPr>
            <a:xfrm>
              <a:off x="3425438" y="-356115"/>
              <a:ext cx="3947805" cy="6898005"/>
              <a:chOff x="2660667" y="-249260"/>
              <a:chExt cx="3947805" cy="6898005"/>
            </a:xfrm>
          </p:grpSpPr>
          <p:sp>
            <p:nvSpPr>
              <p:cNvPr id="32" name="TextBox 31">
                <a:extLst>
                  <a:ext uri="{FF2B5EF4-FFF2-40B4-BE49-F238E27FC236}">
                    <a16:creationId xmlns:a16="http://schemas.microsoft.com/office/drawing/2014/main" id="{2C41BDD4-06A1-6B51-C9F8-26CE9B1A5A24}"/>
                  </a:ext>
                </a:extLst>
              </p:cNvPr>
              <p:cNvSpPr txBox="1"/>
              <p:nvPr/>
            </p:nvSpPr>
            <p:spPr>
              <a:xfrm rot="16200000">
                <a:off x="4460442" y="373057"/>
                <a:ext cx="1960245" cy="7156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Arial"/>
                    <a:ea typeface="+mn-ea"/>
                    <a:cs typeface="+mn-cs"/>
                  </a:rPr>
                  <a:t>Prototypes and Industrialization</a:t>
                </a:r>
              </a:p>
            </p:txBody>
          </p:sp>
          <p:grpSp>
            <p:nvGrpSpPr>
              <p:cNvPr id="33" name="Group 32">
                <a:extLst>
                  <a:ext uri="{FF2B5EF4-FFF2-40B4-BE49-F238E27FC236}">
                    <a16:creationId xmlns:a16="http://schemas.microsoft.com/office/drawing/2014/main" id="{77331B54-B3CD-36D6-E46F-791C7FA00170}"/>
                  </a:ext>
                </a:extLst>
              </p:cNvPr>
              <p:cNvGrpSpPr/>
              <p:nvPr/>
            </p:nvGrpSpPr>
            <p:grpSpPr>
              <a:xfrm>
                <a:off x="2660667" y="1802425"/>
                <a:ext cx="3947805" cy="4846320"/>
                <a:chOff x="3175823" y="1802425"/>
                <a:chExt cx="3947805" cy="4846320"/>
              </a:xfrm>
            </p:grpSpPr>
            <p:cxnSp>
              <p:nvCxnSpPr>
                <p:cNvPr id="34" name="Straight Connector 33">
                  <a:extLst>
                    <a:ext uri="{FF2B5EF4-FFF2-40B4-BE49-F238E27FC236}">
                      <a16:creationId xmlns:a16="http://schemas.microsoft.com/office/drawing/2014/main" id="{CA472AC7-7B17-FCB4-EC6A-8AFCE1833473}"/>
                    </a:ext>
                  </a:extLst>
                </p:cNvPr>
                <p:cNvCxnSpPr>
                  <a:cxnSpLocks/>
                </p:cNvCxnSpPr>
                <p:nvPr/>
              </p:nvCxnSpPr>
              <p:spPr>
                <a:xfrm>
                  <a:off x="5935976" y="1802425"/>
                  <a:ext cx="0" cy="4846320"/>
                </a:xfrm>
                <a:prstGeom prst="line">
                  <a:avLst/>
                </a:prstGeom>
                <a:ln w="38100">
                  <a:solidFill>
                    <a:srgbClr val="0070C0"/>
                  </a:solidFill>
                </a:ln>
              </p:spPr>
              <p:style>
                <a:lnRef idx="2">
                  <a:schemeClr val="accent1"/>
                </a:lnRef>
                <a:fillRef idx="0">
                  <a:schemeClr val="accent1"/>
                </a:fillRef>
                <a:effectRef idx="1">
                  <a:schemeClr val="accent1"/>
                </a:effectRef>
                <a:fontRef idx="minor">
                  <a:schemeClr val="tx1"/>
                </a:fontRef>
              </p:style>
            </p:cxnSp>
            <p:sp>
              <p:nvSpPr>
                <p:cNvPr id="35" name="Triangle 34">
                  <a:extLst>
                    <a:ext uri="{FF2B5EF4-FFF2-40B4-BE49-F238E27FC236}">
                      <a16:creationId xmlns:a16="http://schemas.microsoft.com/office/drawing/2014/main" id="{13856D3E-6741-EBCB-171E-59710C818CAD}"/>
                    </a:ext>
                  </a:extLst>
                </p:cNvPr>
                <p:cNvSpPr/>
                <p:nvPr/>
              </p:nvSpPr>
              <p:spPr>
                <a:xfrm>
                  <a:off x="4534553" y="2128636"/>
                  <a:ext cx="182880" cy="182880"/>
                </a:xfrm>
                <a:prstGeom prst="triangle">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36" name="Triangle 35">
                  <a:extLst>
                    <a:ext uri="{FF2B5EF4-FFF2-40B4-BE49-F238E27FC236}">
                      <a16:creationId xmlns:a16="http://schemas.microsoft.com/office/drawing/2014/main" id="{928DAB44-D6F5-3096-9BAD-4DD5D88D52E8}"/>
                    </a:ext>
                  </a:extLst>
                </p:cNvPr>
                <p:cNvSpPr/>
                <p:nvPr/>
              </p:nvSpPr>
              <p:spPr>
                <a:xfrm>
                  <a:off x="4802864" y="3375741"/>
                  <a:ext cx="182880" cy="182880"/>
                </a:xfrm>
                <a:prstGeom prst="triangle">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37" name="Triangle 36">
                  <a:extLst>
                    <a:ext uri="{FF2B5EF4-FFF2-40B4-BE49-F238E27FC236}">
                      <a16:creationId xmlns:a16="http://schemas.microsoft.com/office/drawing/2014/main" id="{FBDF6580-2712-7A2A-822A-CC348BFB7942}"/>
                    </a:ext>
                  </a:extLst>
                </p:cNvPr>
                <p:cNvSpPr/>
                <p:nvPr/>
              </p:nvSpPr>
              <p:spPr>
                <a:xfrm>
                  <a:off x="4066622" y="2716772"/>
                  <a:ext cx="182880" cy="182880"/>
                </a:xfrm>
                <a:prstGeom prst="triangle">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38" name="Triangle 37">
                  <a:extLst>
                    <a:ext uri="{FF2B5EF4-FFF2-40B4-BE49-F238E27FC236}">
                      <a16:creationId xmlns:a16="http://schemas.microsoft.com/office/drawing/2014/main" id="{AF881E07-481C-149B-A4E5-F29C5608D3B4}"/>
                    </a:ext>
                  </a:extLst>
                </p:cNvPr>
                <p:cNvSpPr/>
                <p:nvPr/>
              </p:nvSpPr>
              <p:spPr>
                <a:xfrm>
                  <a:off x="3175823" y="3864046"/>
                  <a:ext cx="182880" cy="182880"/>
                </a:xfrm>
                <a:prstGeom prst="triangle">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39" name="Triangle 38">
                  <a:extLst>
                    <a:ext uri="{FF2B5EF4-FFF2-40B4-BE49-F238E27FC236}">
                      <a16:creationId xmlns:a16="http://schemas.microsoft.com/office/drawing/2014/main" id="{E046E661-EB44-FCDE-316F-CEA41699943A}"/>
                    </a:ext>
                  </a:extLst>
                </p:cNvPr>
                <p:cNvSpPr/>
                <p:nvPr/>
              </p:nvSpPr>
              <p:spPr>
                <a:xfrm>
                  <a:off x="4796414" y="4595997"/>
                  <a:ext cx="182880" cy="182880"/>
                </a:xfrm>
                <a:prstGeom prst="triangle">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40" name="Triangle 39">
                  <a:extLst>
                    <a:ext uri="{FF2B5EF4-FFF2-40B4-BE49-F238E27FC236}">
                      <a16:creationId xmlns:a16="http://schemas.microsoft.com/office/drawing/2014/main" id="{AD49BFC1-D589-29DD-CE1D-5AF4D6F8C3F1}"/>
                    </a:ext>
                  </a:extLst>
                </p:cNvPr>
                <p:cNvSpPr/>
                <p:nvPr/>
              </p:nvSpPr>
              <p:spPr>
                <a:xfrm>
                  <a:off x="3467744" y="5134767"/>
                  <a:ext cx="182880" cy="182880"/>
                </a:xfrm>
                <a:prstGeom prst="triangle">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41" name="Triangle 40">
                  <a:extLst>
                    <a:ext uri="{FF2B5EF4-FFF2-40B4-BE49-F238E27FC236}">
                      <a16:creationId xmlns:a16="http://schemas.microsoft.com/office/drawing/2014/main" id="{E043C9E8-D28D-04D7-25C5-9E988E83CFC1}"/>
                    </a:ext>
                  </a:extLst>
                </p:cNvPr>
                <p:cNvSpPr/>
                <p:nvPr/>
              </p:nvSpPr>
              <p:spPr>
                <a:xfrm>
                  <a:off x="4521666" y="6111415"/>
                  <a:ext cx="182880" cy="182880"/>
                </a:xfrm>
                <a:prstGeom prst="triangle">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42" name="Triangle 41">
                  <a:extLst>
                    <a:ext uri="{FF2B5EF4-FFF2-40B4-BE49-F238E27FC236}">
                      <a16:creationId xmlns:a16="http://schemas.microsoft.com/office/drawing/2014/main" id="{77CF5FFB-C71F-E712-7E98-E7D754B517ED}"/>
                    </a:ext>
                  </a:extLst>
                </p:cNvPr>
                <p:cNvSpPr/>
                <p:nvPr/>
              </p:nvSpPr>
              <p:spPr>
                <a:xfrm>
                  <a:off x="6940748" y="6135025"/>
                  <a:ext cx="182880" cy="182880"/>
                </a:xfrm>
                <a:prstGeom prst="triangle">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grpSp>
        </p:grpSp>
        <p:grpSp>
          <p:nvGrpSpPr>
            <p:cNvPr id="43" name="Group 42">
              <a:extLst>
                <a:ext uri="{FF2B5EF4-FFF2-40B4-BE49-F238E27FC236}">
                  <a16:creationId xmlns:a16="http://schemas.microsoft.com/office/drawing/2014/main" id="{2EEC9854-09D3-9919-ED8D-DCC37D28DD46}"/>
                </a:ext>
              </a:extLst>
            </p:cNvPr>
            <p:cNvGrpSpPr/>
            <p:nvPr/>
          </p:nvGrpSpPr>
          <p:grpSpPr>
            <a:xfrm>
              <a:off x="5850966" y="-70240"/>
              <a:ext cx="2848809" cy="6592785"/>
              <a:chOff x="5601351" y="36615"/>
              <a:chExt cx="2848809" cy="6592785"/>
            </a:xfrm>
          </p:grpSpPr>
          <p:cxnSp>
            <p:nvCxnSpPr>
              <p:cNvPr id="44" name="Straight Connector 43">
                <a:extLst>
                  <a:ext uri="{FF2B5EF4-FFF2-40B4-BE49-F238E27FC236}">
                    <a16:creationId xmlns:a16="http://schemas.microsoft.com/office/drawing/2014/main" id="{CE3A5427-AEE8-CA61-210F-63641B4EE815}"/>
                  </a:ext>
                </a:extLst>
              </p:cNvPr>
              <p:cNvCxnSpPr>
                <a:cxnSpLocks/>
              </p:cNvCxnSpPr>
              <p:nvPr/>
            </p:nvCxnSpPr>
            <p:spPr>
              <a:xfrm>
                <a:off x="8085507" y="1783080"/>
                <a:ext cx="0" cy="484632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45" name="TextBox 44">
                <a:extLst>
                  <a:ext uri="{FF2B5EF4-FFF2-40B4-BE49-F238E27FC236}">
                    <a16:creationId xmlns:a16="http://schemas.microsoft.com/office/drawing/2014/main" id="{7A665533-03FB-8E51-0DBC-8E8A1C53EB03}"/>
                  </a:ext>
                </a:extLst>
              </p:cNvPr>
              <p:cNvSpPr txBox="1"/>
              <p:nvPr/>
            </p:nvSpPr>
            <p:spPr>
              <a:xfrm rot="16200000">
                <a:off x="7298686" y="663325"/>
                <a:ext cx="1674369" cy="4209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33A0"/>
                    </a:solidFill>
                    <a:effectLst/>
                    <a:uLnTx/>
                    <a:uFillTx/>
                    <a:latin typeface="Arial"/>
                    <a:ea typeface="+mn-ea"/>
                    <a:cs typeface="+mn-cs"/>
                  </a:rPr>
                  <a:t>Production</a:t>
                </a:r>
              </a:p>
            </p:txBody>
          </p:sp>
          <p:sp>
            <p:nvSpPr>
              <p:cNvPr id="46" name="Triangle 45">
                <a:extLst>
                  <a:ext uri="{FF2B5EF4-FFF2-40B4-BE49-F238E27FC236}">
                    <a16:creationId xmlns:a16="http://schemas.microsoft.com/office/drawing/2014/main" id="{A1BBD90A-85F9-1B39-BE91-7150F604B380}"/>
                  </a:ext>
                </a:extLst>
              </p:cNvPr>
              <p:cNvSpPr/>
              <p:nvPr/>
            </p:nvSpPr>
            <p:spPr>
              <a:xfrm>
                <a:off x="5601351" y="2281036"/>
                <a:ext cx="182880" cy="182880"/>
              </a:xfrm>
              <a:prstGeom prst="triangl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47" name="Triangle 46">
                <a:extLst>
                  <a:ext uri="{FF2B5EF4-FFF2-40B4-BE49-F238E27FC236}">
                    <a16:creationId xmlns:a16="http://schemas.microsoft.com/office/drawing/2014/main" id="{253DC502-0E27-0AAD-696E-535346A70CF1}"/>
                  </a:ext>
                </a:extLst>
              </p:cNvPr>
              <p:cNvSpPr/>
              <p:nvPr/>
            </p:nvSpPr>
            <p:spPr>
              <a:xfrm>
                <a:off x="6114362" y="3000108"/>
                <a:ext cx="182880" cy="182880"/>
              </a:xfrm>
              <a:prstGeom prst="triangl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48" name="Triangle 47">
                <a:extLst>
                  <a:ext uri="{FF2B5EF4-FFF2-40B4-BE49-F238E27FC236}">
                    <a16:creationId xmlns:a16="http://schemas.microsoft.com/office/drawing/2014/main" id="{38B74079-5262-8FA5-BCF3-1C4C90B409ED}"/>
                  </a:ext>
                </a:extLst>
              </p:cNvPr>
              <p:cNvSpPr/>
              <p:nvPr/>
            </p:nvSpPr>
            <p:spPr>
              <a:xfrm>
                <a:off x="6369794" y="3654785"/>
                <a:ext cx="182880" cy="182880"/>
              </a:xfrm>
              <a:prstGeom prst="triangl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49" name="Triangle 48">
                <a:extLst>
                  <a:ext uri="{FF2B5EF4-FFF2-40B4-BE49-F238E27FC236}">
                    <a16:creationId xmlns:a16="http://schemas.microsoft.com/office/drawing/2014/main" id="{1A71A210-4978-CF01-F49A-B80416E0DD9C}"/>
                  </a:ext>
                </a:extLst>
              </p:cNvPr>
              <p:cNvSpPr/>
              <p:nvPr/>
            </p:nvSpPr>
            <p:spPr>
              <a:xfrm>
                <a:off x="6148705" y="4129159"/>
                <a:ext cx="182880" cy="182880"/>
              </a:xfrm>
              <a:prstGeom prst="triangl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50" name="Triangle 49">
                <a:extLst>
                  <a:ext uri="{FF2B5EF4-FFF2-40B4-BE49-F238E27FC236}">
                    <a16:creationId xmlns:a16="http://schemas.microsoft.com/office/drawing/2014/main" id="{491030C0-7F08-F656-2892-6C7CE0BA4983}"/>
                  </a:ext>
                </a:extLst>
              </p:cNvPr>
              <p:cNvSpPr/>
              <p:nvPr/>
            </p:nvSpPr>
            <p:spPr>
              <a:xfrm>
                <a:off x="7447324" y="4873989"/>
                <a:ext cx="182880" cy="182880"/>
              </a:xfrm>
              <a:prstGeom prst="triangl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51" name="Triangle 50">
                <a:extLst>
                  <a:ext uri="{FF2B5EF4-FFF2-40B4-BE49-F238E27FC236}">
                    <a16:creationId xmlns:a16="http://schemas.microsoft.com/office/drawing/2014/main" id="{931A88BA-A0EE-54DA-E280-EF1AB8338827}"/>
                  </a:ext>
                </a:extLst>
              </p:cNvPr>
              <p:cNvSpPr/>
              <p:nvPr/>
            </p:nvSpPr>
            <p:spPr>
              <a:xfrm>
                <a:off x="6131533" y="5438512"/>
                <a:ext cx="182880" cy="182880"/>
              </a:xfrm>
              <a:prstGeom prst="triangl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52" name="Triangle 51">
                <a:extLst>
                  <a:ext uri="{FF2B5EF4-FFF2-40B4-BE49-F238E27FC236}">
                    <a16:creationId xmlns:a16="http://schemas.microsoft.com/office/drawing/2014/main" id="{2983924A-9456-27A6-26F5-7FB2D8930A81}"/>
                  </a:ext>
                </a:extLst>
              </p:cNvPr>
              <p:cNvSpPr/>
              <p:nvPr/>
            </p:nvSpPr>
            <p:spPr>
              <a:xfrm>
                <a:off x="8267280" y="6402281"/>
                <a:ext cx="182880" cy="182880"/>
              </a:xfrm>
              <a:prstGeom prst="triangl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53" name="Triangle 52">
                <a:extLst>
                  <a:ext uri="{FF2B5EF4-FFF2-40B4-BE49-F238E27FC236}">
                    <a16:creationId xmlns:a16="http://schemas.microsoft.com/office/drawing/2014/main" id="{16DC1C8C-8469-78AD-8DD2-4B01C260523C}"/>
                  </a:ext>
                </a:extLst>
              </p:cNvPr>
              <p:cNvSpPr/>
              <p:nvPr/>
            </p:nvSpPr>
            <p:spPr>
              <a:xfrm>
                <a:off x="6127240" y="6413012"/>
                <a:ext cx="182880" cy="182880"/>
              </a:xfrm>
              <a:prstGeom prst="triangl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grpSp>
      </p:grpSp>
      <p:sp>
        <p:nvSpPr>
          <p:cNvPr id="57" name="TextBox 56">
            <a:extLst>
              <a:ext uri="{FF2B5EF4-FFF2-40B4-BE49-F238E27FC236}">
                <a16:creationId xmlns:a16="http://schemas.microsoft.com/office/drawing/2014/main" id="{E61F713F-E099-E49E-909F-BB9D578FD302}"/>
              </a:ext>
            </a:extLst>
          </p:cNvPr>
          <p:cNvSpPr txBox="1"/>
          <p:nvPr/>
        </p:nvSpPr>
        <p:spPr>
          <a:xfrm>
            <a:off x="1721570" y="962950"/>
            <a:ext cx="697159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33A0"/>
                </a:solidFill>
                <a:effectLst/>
                <a:uLnTx/>
                <a:uFillTx/>
                <a:latin typeface="Arial"/>
                <a:ea typeface="+mn-ea"/>
                <a:cs typeface="+mn-cs"/>
              </a:rPr>
              <a:t>Target solenoid model coil (20@20)</a:t>
            </a:r>
            <a:endParaRPr kumimoji="0" lang="en-US" sz="1400" b="0" i="0" u="none" strike="noStrike" kern="1200" cap="none" spc="0" normalizeH="0" baseline="0" noProof="0" dirty="0">
              <a:ln>
                <a:noFill/>
              </a:ln>
              <a:solidFill>
                <a:srgbClr val="0033A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33A0"/>
                </a:solidFill>
                <a:effectLst/>
                <a:uLnTx/>
                <a:uFillTx/>
                <a:latin typeface="Arial"/>
                <a:ea typeface="+mn-ea"/>
                <a:cs typeface="+mn-cs"/>
              </a:rPr>
              <a:t>Objectives: Generate a bore field of 20 T, </a:t>
            </a:r>
            <a:br>
              <a:rPr kumimoji="0" lang="en-US" sz="1400" b="0" i="0" u="none" strike="noStrike" kern="1200" cap="none" spc="0" normalizeH="0" baseline="0" noProof="0" dirty="0">
                <a:ln>
                  <a:noFill/>
                </a:ln>
                <a:solidFill>
                  <a:srgbClr val="0033A0"/>
                </a:solidFill>
                <a:effectLst/>
                <a:uLnTx/>
                <a:uFillTx/>
                <a:latin typeface="Arial"/>
                <a:ea typeface="+mn-ea"/>
                <a:cs typeface="+mn-cs"/>
              </a:rPr>
            </a:br>
            <a:r>
              <a:rPr kumimoji="0" lang="en-US" sz="1400" b="0" i="0" u="none" strike="noStrike" kern="1200" cap="none" spc="0" normalizeH="0" baseline="0" noProof="0" dirty="0">
                <a:ln>
                  <a:noFill/>
                </a:ln>
                <a:solidFill>
                  <a:srgbClr val="0033A0"/>
                </a:solidFill>
                <a:effectLst/>
                <a:uLnTx/>
                <a:uFillTx/>
                <a:latin typeface="Arial"/>
                <a:ea typeface="+mn-ea"/>
                <a:cs typeface="+mn-cs"/>
              </a:rPr>
              <a:t>and operating at a temperature of 20 K.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ptos Narrow" panose="020B0004020202020204" pitchFamily="34" charset="0"/>
                <a:ea typeface="+mn-ea"/>
                <a:cs typeface="+mn-cs"/>
              </a:rPr>
              <a:t>Time: 2033</a:t>
            </a:r>
          </a:p>
        </p:txBody>
      </p:sp>
      <p:sp>
        <p:nvSpPr>
          <p:cNvPr id="59" name="TextBox 58">
            <a:extLst>
              <a:ext uri="{FF2B5EF4-FFF2-40B4-BE49-F238E27FC236}">
                <a16:creationId xmlns:a16="http://schemas.microsoft.com/office/drawing/2014/main" id="{22849E99-EE5E-ABF9-CEF7-476957C6F6C6}"/>
              </a:ext>
            </a:extLst>
          </p:cNvPr>
          <p:cNvSpPr txBox="1"/>
          <p:nvPr/>
        </p:nvSpPr>
        <p:spPr>
          <a:xfrm>
            <a:off x="1721571" y="1923832"/>
            <a:ext cx="635603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33A0"/>
                </a:solidFill>
                <a:effectLst/>
                <a:uLnTx/>
                <a:uFillTx/>
                <a:latin typeface="Arial"/>
                <a:ea typeface="+mn-ea"/>
                <a:cs typeface="+mn-cs"/>
              </a:rPr>
              <a:t>Split Solenoid integration for 6D cooling cell (SOLID)</a:t>
            </a:r>
            <a:endParaRPr kumimoji="0" lang="en-US" sz="1400" b="0" i="0" u="none" strike="noStrike" kern="1200" cap="none" spc="0" normalizeH="0" baseline="0" noProof="0" dirty="0">
              <a:ln>
                <a:noFill/>
              </a:ln>
              <a:solidFill>
                <a:srgbClr val="0033A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33A0"/>
                </a:solidFill>
                <a:effectLst/>
                <a:uLnTx/>
                <a:uFillTx/>
                <a:latin typeface="Arial"/>
                <a:ea typeface="+mn-ea"/>
                <a:cs typeface="+mn-cs"/>
              </a:rPr>
              <a:t>Objectives: Demonstrator of HTS split solenoid </a:t>
            </a:r>
            <a:br>
              <a:rPr kumimoji="0" lang="en-US" sz="1400" b="0" i="0" u="none" strike="noStrike" kern="1200" cap="none" spc="0" normalizeH="0" baseline="0" noProof="0" dirty="0">
                <a:ln>
                  <a:noFill/>
                </a:ln>
                <a:solidFill>
                  <a:srgbClr val="0033A0"/>
                </a:solidFill>
                <a:effectLst/>
                <a:uLnTx/>
                <a:uFillTx/>
                <a:latin typeface="Arial"/>
                <a:ea typeface="+mn-ea"/>
                <a:cs typeface="+mn-cs"/>
              </a:rPr>
            </a:br>
            <a:r>
              <a:rPr kumimoji="0" lang="en-US" sz="1400" b="0" i="0" u="none" strike="noStrike" kern="1200" cap="none" spc="0" normalizeH="0" baseline="0" noProof="0" dirty="0">
                <a:ln>
                  <a:noFill/>
                </a:ln>
                <a:solidFill>
                  <a:srgbClr val="0033A0"/>
                </a:solidFill>
                <a:effectLst/>
                <a:uLnTx/>
                <a:uFillTx/>
                <a:latin typeface="Arial"/>
                <a:ea typeface="+mn-ea"/>
                <a:cs typeface="+mn-cs"/>
              </a:rPr>
              <a:t>representative of a 6D cooling cell.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ptos Narrow" panose="020B0004020202020204" pitchFamily="34" charset="0"/>
                <a:ea typeface="+mn-ea"/>
                <a:cs typeface="+mn-cs"/>
              </a:rPr>
              <a:t>Time: 2032</a:t>
            </a:r>
          </a:p>
        </p:txBody>
      </p:sp>
      <p:sp>
        <p:nvSpPr>
          <p:cNvPr id="60" name="TextBox 59">
            <a:extLst>
              <a:ext uri="{FF2B5EF4-FFF2-40B4-BE49-F238E27FC236}">
                <a16:creationId xmlns:a16="http://schemas.microsoft.com/office/drawing/2014/main" id="{37EAF2ED-7F3F-3C97-8369-52A0790DEE86}"/>
              </a:ext>
            </a:extLst>
          </p:cNvPr>
          <p:cNvSpPr txBox="1"/>
          <p:nvPr/>
        </p:nvSpPr>
        <p:spPr>
          <a:xfrm>
            <a:off x="1721570" y="2884714"/>
            <a:ext cx="859536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33A0"/>
                </a:solidFill>
                <a:effectLst/>
                <a:uLnTx/>
                <a:uFillTx/>
                <a:latin typeface="Arial"/>
                <a:ea typeface="+mn-ea"/>
                <a:cs typeface="+mn-cs"/>
              </a:rPr>
              <a:t>Final cooling UHF solenoid (UHF-Demo)</a:t>
            </a:r>
            <a:endParaRPr kumimoji="0" lang="en-US" sz="1400" b="0" i="0" u="none" strike="noStrike" kern="1200" cap="none" spc="0" normalizeH="0" baseline="0" noProof="0" dirty="0">
              <a:ln>
                <a:noFill/>
              </a:ln>
              <a:solidFill>
                <a:srgbClr val="0033A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33A0"/>
                </a:solidFill>
                <a:effectLst/>
                <a:uLnTx/>
                <a:uFillTx/>
                <a:latin typeface="Arial"/>
                <a:ea typeface="+mn-ea"/>
                <a:cs typeface="+mn-cs"/>
              </a:rPr>
              <a:t>Objectives: HTS final cooling solenoid, </a:t>
            </a:r>
            <a:br>
              <a:rPr kumimoji="0" lang="en-US" sz="1400" b="0" i="0" u="none" strike="noStrike" kern="1200" cap="none" spc="0" normalizeH="0" baseline="0" noProof="0" dirty="0">
                <a:ln>
                  <a:noFill/>
                </a:ln>
                <a:solidFill>
                  <a:srgbClr val="0033A0"/>
                </a:solidFill>
                <a:effectLst/>
                <a:uLnTx/>
                <a:uFillTx/>
                <a:latin typeface="Arial"/>
                <a:ea typeface="+mn-ea"/>
                <a:cs typeface="+mn-cs"/>
              </a:rPr>
            </a:br>
            <a:r>
              <a:rPr kumimoji="0" lang="en-US" sz="1400" b="0" i="0" u="none" strike="noStrike" kern="1200" cap="none" spc="0" normalizeH="0" baseline="0" noProof="0" dirty="0">
                <a:ln>
                  <a:noFill/>
                </a:ln>
                <a:solidFill>
                  <a:srgbClr val="0033A0"/>
                </a:solidFill>
                <a:effectLst/>
                <a:uLnTx/>
                <a:uFillTx/>
                <a:latin typeface="Arial"/>
                <a:ea typeface="+mn-ea"/>
                <a:cs typeface="+mn-cs"/>
              </a:rPr>
              <a:t>40 T in a 50 mm bore, 150 mm length.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ptos Narrow" panose="020B0004020202020204" pitchFamily="34" charset="0"/>
                <a:ea typeface="+mn-ea"/>
                <a:cs typeface="+mn-cs"/>
              </a:rPr>
              <a:t>Time: 2034</a:t>
            </a:r>
          </a:p>
        </p:txBody>
      </p:sp>
      <p:grpSp>
        <p:nvGrpSpPr>
          <p:cNvPr id="62" name="Group 61">
            <a:extLst>
              <a:ext uri="{FF2B5EF4-FFF2-40B4-BE49-F238E27FC236}">
                <a16:creationId xmlns:a16="http://schemas.microsoft.com/office/drawing/2014/main" id="{05E54268-EF6A-C1E4-3B4E-CA55FE30D60C}"/>
              </a:ext>
            </a:extLst>
          </p:cNvPr>
          <p:cNvGrpSpPr/>
          <p:nvPr/>
        </p:nvGrpSpPr>
        <p:grpSpPr>
          <a:xfrm>
            <a:off x="388977" y="1042600"/>
            <a:ext cx="1153906" cy="2658419"/>
            <a:chOff x="704858" y="1193867"/>
            <a:chExt cx="2228531" cy="5134187"/>
          </a:xfrm>
        </p:grpSpPr>
        <p:pic>
          <p:nvPicPr>
            <p:cNvPr id="56" name="Picture 55" descr="A diagram of a pie chart&#10;&#10;AI-generated content may be incorrect.">
              <a:extLst>
                <a:ext uri="{FF2B5EF4-FFF2-40B4-BE49-F238E27FC236}">
                  <a16:creationId xmlns:a16="http://schemas.microsoft.com/office/drawing/2014/main" id="{11BC5D7E-8658-481D-0B8B-CFE532D77A0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04858" y="1193867"/>
              <a:ext cx="2228531" cy="1913227"/>
            </a:xfrm>
            <a:prstGeom prst="rect">
              <a:avLst/>
            </a:prstGeom>
          </p:spPr>
        </p:pic>
        <p:pic>
          <p:nvPicPr>
            <p:cNvPr id="58" name="Picture 57" descr="A cartoon character standing next to a machine&#10;&#10;Description automatically generated">
              <a:extLst>
                <a:ext uri="{FF2B5EF4-FFF2-40B4-BE49-F238E27FC236}">
                  <a16:creationId xmlns:a16="http://schemas.microsoft.com/office/drawing/2014/main" id="{073FDCA2-3DFB-B2C2-6E46-5BBDE7C28043}"/>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39294" y="3134805"/>
              <a:ext cx="2194095" cy="1648831"/>
            </a:xfrm>
            <a:prstGeom prst="rect">
              <a:avLst/>
            </a:prstGeom>
          </p:spPr>
        </p:pic>
        <p:pic>
          <p:nvPicPr>
            <p:cNvPr id="61" name="Picture 60">
              <a:extLst>
                <a:ext uri="{FF2B5EF4-FFF2-40B4-BE49-F238E27FC236}">
                  <a16:creationId xmlns:a16="http://schemas.microsoft.com/office/drawing/2014/main" id="{F81C3367-1CC7-4ABB-D5C2-03237A05CEA5}"/>
                </a:ext>
              </a:extLst>
            </p:cNvPr>
            <p:cNvPicPr>
              <a:picLocks noChangeAspect="1"/>
            </p:cNvPicPr>
            <p:nvPr/>
          </p:nvPicPr>
          <p:blipFill>
            <a:blip r:embed="rId5">
              <a:clrChange>
                <a:clrFrom>
                  <a:srgbClr val="000000">
                    <a:alpha val="0"/>
                  </a:srgbClr>
                </a:clrFrom>
                <a:clrTo>
                  <a:srgbClr val="000000">
                    <a:alpha val="0"/>
                  </a:srgbClr>
                </a:clrTo>
              </a:clrChange>
            </a:blip>
            <a:stretch>
              <a:fillRect/>
            </a:stretch>
          </p:blipFill>
          <p:spPr>
            <a:xfrm rot="16200000">
              <a:off x="1223402" y="4711404"/>
              <a:ext cx="1191442" cy="2041858"/>
            </a:xfrm>
            <a:prstGeom prst="rect">
              <a:avLst/>
            </a:prstGeom>
          </p:spPr>
        </p:pic>
      </p:grpSp>
      <p:sp>
        <p:nvSpPr>
          <p:cNvPr id="63" name="TextBox 62">
            <a:extLst>
              <a:ext uri="{FF2B5EF4-FFF2-40B4-BE49-F238E27FC236}">
                <a16:creationId xmlns:a16="http://schemas.microsoft.com/office/drawing/2014/main" id="{5C5468E4-B27F-7166-D8E7-31BD0281804B}"/>
              </a:ext>
            </a:extLst>
          </p:cNvPr>
          <p:cNvSpPr txBox="1"/>
          <p:nvPr/>
        </p:nvSpPr>
        <p:spPr>
          <a:xfrm>
            <a:off x="1721570" y="3845596"/>
            <a:ext cx="859536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33A0"/>
                </a:solidFill>
                <a:effectLst/>
                <a:uLnTx/>
                <a:uFillTx/>
                <a:latin typeface="Arial"/>
                <a:ea typeface="+mn-ea"/>
                <a:cs typeface="+mn-cs"/>
              </a:rPr>
              <a:t>Wide-aperture, DC Nb</a:t>
            </a:r>
            <a:r>
              <a:rPr kumimoji="0" lang="en-US" sz="1400" b="1" i="0" u="none" strike="noStrike" kern="1200" cap="none" spc="0" normalizeH="0" baseline="-25000" noProof="0" dirty="0">
                <a:ln>
                  <a:noFill/>
                </a:ln>
                <a:solidFill>
                  <a:srgbClr val="0033A0"/>
                </a:solidFill>
                <a:effectLst/>
                <a:uLnTx/>
                <a:uFillTx/>
                <a:latin typeface="Arial"/>
                <a:ea typeface="+mn-ea"/>
                <a:cs typeface="+mn-cs"/>
              </a:rPr>
              <a:t>3</a:t>
            </a:r>
            <a:r>
              <a:rPr kumimoji="0" lang="en-US" sz="1400" b="1" i="0" u="none" strike="noStrike" kern="1200" cap="none" spc="0" normalizeH="0" baseline="0" noProof="0" dirty="0">
                <a:ln>
                  <a:noFill/>
                </a:ln>
                <a:solidFill>
                  <a:srgbClr val="0033A0"/>
                </a:solidFill>
                <a:effectLst/>
                <a:uLnTx/>
                <a:uFillTx/>
                <a:latin typeface="Arial"/>
                <a:ea typeface="+mn-ea"/>
                <a:cs typeface="+mn-cs"/>
              </a:rPr>
              <a:t>Sn dipole (MBHY)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33A0"/>
                </a:solidFill>
                <a:effectLst/>
                <a:uLnTx/>
                <a:uFillTx/>
                <a:latin typeface="Arial"/>
                <a:ea typeface="+mn-ea"/>
                <a:cs typeface="+mn-cs"/>
              </a:rPr>
              <a:t>Objectives: Demonstrate wide-ap.  LTS dipole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ptos Narrow" panose="020B0004020202020204" pitchFamily="34" charset="0"/>
                <a:ea typeface="+mn-ea"/>
                <a:cs typeface="+mn-cs"/>
              </a:rPr>
              <a:t>Time: 2036</a:t>
            </a:r>
          </a:p>
        </p:txBody>
      </p:sp>
      <p:sp>
        <p:nvSpPr>
          <p:cNvPr id="65" name="TextBox 64">
            <a:extLst>
              <a:ext uri="{FF2B5EF4-FFF2-40B4-BE49-F238E27FC236}">
                <a16:creationId xmlns:a16="http://schemas.microsoft.com/office/drawing/2014/main" id="{B6A9924F-6FD5-2B6F-9F6D-7ED7DC3C86F7}"/>
              </a:ext>
            </a:extLst>
          </p:cNvPr>
          <p:cNvSpPr txBox="1"/>
          <p:nvPr/>
        </p:nvSpPr>
        <p:spPr>
          <a:xfrm>
            <a:off x="1721570" y="4591035"/>
            <a:ext cx="859536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33A0"/>
                </a:solidFill>
                <a:effectLst/>
                <a:uLnTx/>
                <a:uFillTx/>
                <a:latin typeface="Arial"/>
                <a:ea typeface="+mn-ea"/>
                <a:cs typeface="+mn-cs"/>
              </a:rPr>
              <a:t>Wide-aperture DC HTS dipole (MBHTSY)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33A0"/>
                </a:solidFill>
                <a:effectLst/>
                <a:uLnTx/>
                <a:uFillTx/>
                <a:latin typeface="Arial"/>
                <a:ea typeface="+mn-ea"/>
                <a:cs typeface="+mn-cs"/>
              </a:rPr>
              <a:t>Objectives: Demonstrate wide-ap. HTS dipole</a:t>
            </a:r>
            <a:br>
              <a:rPr kumimoji="0" lang="en-US" sz="1400" b="0" i="0" u="none" strike="noStrike" kern="1200" cap="none" spc="0" normalizeH="0" baseline="0" noProof="0" dirty="0">
                <a:ln>
                  <a:noFill/>
                </a:ln>
                <a:solidFill>
                  <a:srgbClr val="0033A0"/>
                </a:solidFill>
                <a:effectLst/>
                <a:uLnTx/>
                <a:uFillTx/>
                <a:latin typeface="Arial"/>
                <a:ea typeface="+mn-ea"/>
                <a:cs typeface="+mn-cs"/>
              </a:rPr>
            </a:br>
            <a:r>
              <a:rPr kumimoji="0" lang="en-US" sz="1400" b="0" i="0" u="none" strike="noStrike" kern="1200" cap="none" spc="0" normalizeH="0" baseline="0" noProof="0" dirty="0">
                <a:ln>
                  <a:noFill/>
                </a:ln>
                <a:solidFill>
                  <a:srgbClr val="000000"/>
                </a:solidFill>
                <a:effectLst/>
                <a:uLnTx/>
                <a:uFillTx/>
                <a:latin typeface="Aptos Narrow" panose="020B0004020202020204" pitchFamily="34" charset="0"/>
                <a:ea typeface="+mn-ea"/>
                <a:cs typeface="+mn-cs"/>
              </a:rPr>
              <a:t>Time: (2045)</a:t>
            </a:r>
          </a:p>
        </p:txBody>
      </p:sp>
      <p:sp>
        <p:nvSpPr>
          <p:cNvPr id="66" name="TextBox 65">
            <a:extLst>
              <a:ext uri="{FF2B5EF4-FFF2-40B4-BE49-F238E27FC236}">
                <a16:creationId xmlns:a16="http://schemas.microsoft.com/office/drawing/2014/main" id="{B8EE7694-E17D-64B5-F790-333B90304B6B}"/>
              </a:ext>
            </a:extLst>
          </p:cNvPr>
          <p:cNvSpPr txBox="1"/>
          <p:nvPr/>
        </p:nvSpPr>
        <p:spPr>
          <a:xfrm>
            <a:off x="1721570" y="5336475"/>
            <a:ext cx="859536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33A0"/>
                </a:solidFill>
                <a:effectLst/>
                <a:uLnTx/>
                <a:uFillTx/>
                <a:latin typeface="Arial"/>
                <a:ea typeface="+mn-ea"/>
                <a:cs typeface="+mn-cs"/>
              </a:rPr>
              <a:t>Wide aperture HTS IR quadrupole (MQHTSY)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33A0"/>
                </a:solidFill>
                <a:effectLst/>
                <a:uLnTx/>
                <a:uFillTx/>
                <a:latin typeface="Arial"/>
                <a:ea typeface="+mn-ea"/>
                <a:cs typeface="+mn-cs"/>
              </a:rPr>
              <a:t>Objectives: Demonstrate wide-ap. HTS </a:t>
            </a:r>
            <a:br>
              <a:rPr kumimoji="0" lang="en-US" sz="1400" b="0" i="0" u="none" strike="noStrike" kern="1200" cap="none" spc="0" normalizeH="0" baseline="0" noProof="0" dirty="0">
                <a:ln>
                  <a:noFill/>
                </a:ln>
                <a:solidFill>
                  <a:srgbClr val="0033A0"/>
                </a:solidFill>
                <a:effectLst/>
                <a:uLnTx/>
                <a:uFillTx/>
                <a:latin typeface="Arial"/>
                <a:ea typeface="+mn-ea"/>
                <a:cs typeface="+mn-cs"/>
              </a:rPr>
            </a:br>
            <a:r>
              <a:rPr kumimoji="0" lang="en-US" sz="1400" b="0" i="0" u="none" strike="noStrike" kern="1200" cap="none" spc="0" normalizeH="0" baseline="0" noProof="0" dirty="0">
                <a:ln>
                  <a:noFill/>
                </a:ln>
                <a:solidFill>
                  <a:srgbClr val="0033A0"/>
                </a:solidFill>
                <a:effectLst/>
                <a:uLnTx/>
                <a:uFillTx/>
                <a:latin typeface="Arial"/>
                <a:ea typeface="+mn-ea"/>
                <a:cs typeface="+mn-cs"/>
              </a:rPr>
              <a:t>quadrupole for the collider IR.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ptos Narrow" panose="020B0004020202020204" pitchFamily="34" charset="0"/>
                <a:ea typeface="+mn-ea"/>
                <a:cs typeface="+mn-cs"/>
              </a:rPr>
              <a:t>Time: (2045)</a:t>
            </a:r>
          </a:p>
        </p:txBody>
      </p:sp>
      <p:grpSp>
        <p:nvGrpSpPr>
          <p:cNvPr id="73" name="Group 72">
            <a:extLst>
              <a:ext uri="{FF2B5EF4-FFF2-40B4-BE49-F238E27FC236}">
                <a16:creationId xmlns:a16="http://schemas.microsoft.com/office/drawing/2014/main" id="{9A00CE11-05D1-AB03-3EFB-5E2FFD7D8035}"/>
              </a:ext>
            </a:extLst>
          </p:cNvPr>
          <p:cNvGrpSpPr/>
          <p:nvPr/>
        </p:nvGrpSpPr>
        <p:grpSpPr>
          <a:xfrm>
            <a:off x="186404" y="3960944"/>
            <a:ext cx="1438594" cy="2317654"/>
            <a:chOff x="53702" y="2693496"/>
            <a:chExt cx="3169557" cy="5359389"/>
          </a:xfrm>
        </p:grpSpPr>
        <p:pic>
          <p:nvPicPr>
            <p:cNvPr id="68" name="Picture 67" descr="A rainbow colored diagram with numbers&#10;&#10;Description automatically generated with medium confidence">
              <a:extLst>
                <a:ext uri="{FF2B5EF4-FFF2-40B4-BE49-F238E27FC236}">
                  <a16:creationId xmlns:a16="http://schemas.microsoft.com/office/drawing/2014/main" id="{A4B6A022-EB40-E9CC-0A9E-A014DC2F695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auto">
            <a:xfrm>
              <a:off x="1686648" y="4627165"/>
              <a:ext cx="1536611" cy="1513127"/>
            </a:xfrm>
            <a:prstGeom prst="rect">
              <a:avLst/>
            </a:prstGeom>
            <a:ln>
              <a:noFill/>
            </a:ln>
            <a:extLst>
              <a:ext uri="{53640926-AAD7-44D8-BBD7-CCE9431645EC}">
                <a14:shadowObscured xmlns:a14="http://schemas.microsoft.com/office/drawing/2010/main"/>
              </a:ext>
            </a:extLst>
          </p:spPr>
        </p:pic>
        <p:grpSp>
          <p:nvGrpSpPr>
            <p:cNvPr id="72" name="Group 71">
              <a:extLst>
                <a:ext uri="{FF2B5EF4-FFF2-40B4-BE49-F238E27FC236}">
                  <a16:creationId xmlns:a16="http://schemas.microsoft.com/office/drawing/2014/main" id="{98247CC3-0B84-5909-2356-4532F7EA0056}"/>
                </a:ext>
              </a:extLst>
            </p:cNvPr>
            <p:cNvGrpSpPr/>
            <p:nvPr/>
          </p:nvGrpSpPr>
          <p:grpSpPr>
            <a:xfrm>
              <a:off x="53702" y="2693496"/>
              <a:ext cx="2815921" cy="5359389"/>
              <a:chOff x="53702" y="2693496"/>
              <a:chExt cx="2815921" cy="5359389"/>
            </a:xfrm>
          </p:grpSpPr>
          <p:pic>
            <p:nvPicPr>
              <p:cNvPr id="64" name="Picture 2" descr="3D view of two-layer 120-mm aperture stress management coil (left) and four-layer 60-mm aperture Nb3Sn dipole coil crosssections (right), that are part of the updated MDP roadmaps for Nb3Sn magnet development.">
                <a:extLst>
                  <a:ext uri="{FF2B5EF4-FFF2-40B4-BE49-F238E27FC236}">
                    <a16:creationId xmlns:a16="http://schemas.microsoft.com/office/drawing/2014/main" id="{56CCE12C-0502-5431-53B4-1C7470CAC987}"/>
                  </a:ext>
                </a:extLst>
              </p:cNvPr>
              <p:cNvPicPr>
                <a:picLocks noChangeAspect="1" noChangeArrowheads="1"/>
              </p:cNvPicPr>
              <p:nvPr/>
            </p:nvPicPr>
            <p:blipFill rotWithShape="1">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flipH="1">
                <a:off x="327886" y="2693496"/>
                <a:ext cx="2534514" cy="1782261"/>
              </a:xfrm>
              <a:prstGeom prst="rect">
                <a:avLst/>
              </a:prstGeom>
              <a:noFill/>
              <a:extLst>
                <a:ext uri="{909E8E84-426E-40DD-AFC4-6F175D3DCCD1}">
                  <a14:hiddenFill xmlns:a14="http://schemas.microsoft.com/office/drawing/2010/main">
                    <a:solidFill>
                      <a:srgbClr val="FFFFFF"/>
                    </a:solidFill>
                  </a14:hiddenFill>
                </a:ext>
              </a:extLst>
            </p:spPr>
          </p:pic>
          <p:pic>
            <p:nvPicPr>
              <p:cNvPr id="67" name="Immagine 3" descr="Immagine che contiene testo, schermata, diagramma, Diagramma&#10;&#10;Descrizione generata automaticamente">
                <a:extLst>
                  <a:ext uri="{FF2B5EF4-FFF2-40B4-BE49-F238E27FC236}">
                    <a16:creationId xmlns:a16="http://schemas.microsoft.com/office/drawing/2014/main" id="{892B29EA-9FB4-04FA-9DFF-9E822699A6E5}"/>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3702" y="4685107"/>
                <a:ext cx="1862237" cy="1397242"/>
              </a:xfrm>
              <a:prstGeom prst="rect">
                <a:avLst/>
              </a:prstGeom>
              <a:noFill/>
              <a:ln>
                <a:noFill/>
              </a:ln>
            </p:spPr>
          </p:pic>
          <p:grpSp>
            <p:nvGrpSpPr>
              <p:cNvPr id="69" name="Group 68">
                <a:extLst>
                  <a:ext uri="{FF2B5EF4-FFF2-40B4-BE49-F238E27FC236}">
                    <a16:creationId xmlns:a16="http://schemas.microsoft.com/office/drawing/2014/main" id="{84221153-C9AB-7B23-E40F-5FA292413672}"/>
                  </a:ext>
                </a:extLst>
              </p:cNvPr>
              <p:cNvGrpSpPr>
                <a:grpSpLocks noChangeAspect="1"/>
              </p:cNvGrpSpPr>
              <p:nvPr/>
            </p:nvGrpSpPr>
            <p:grpSpPr>
              <a:xfrm>
                <a:off x="503672" y="6221094"/>
                <a:ext cx="2365951" cy="1831791"/>
                <a:chOff x="7600017" y="1914452"/>
                <a:chExt cx="3355606" cy="2598012"/>
              </a:xfrm>
            </p:grpSpPr>
            <p:pic>
              <p:nvPicPr>
                <p:cNvPr id="70" name="Google Shape;121;p5">
                  <a:extLst>
                    <a:ext uri="{FF2B5EF4-FFF2-40B4-BE49-F238E27FC236}">
                      <a16:creationId xmlns:a16="http://schemas.microsoft.com/office/drawing/2014/main" id="{8CB1A14D-7509-D6DE-81F6-5A33A44532FD}"/>
                    </a:ext>
                  </a:extLst>
                </p:cNvPr>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7600017" y="1914452"/>
                  <a:ext cx="3355606" cy="2598012"/>
                </a:xfrm>
                <a:prstGeom prst="rect">
                  <a:avLst/>
                </a:prstGeom>
                <a:noFill/>
                <a:ln>
                  <a:noFill/>
                </a:ln>
              </p:spPr>
            </p:pic>
            <p:sp>
              <p:nvSpPr>
                <p:cNvPr id="71" name="Google Shape;122;p5">
                  <a:extLst>
                    <a:ext uri="{FF2B5EF4-FFF2-40B4-BE49-F238E27FC236}">
                      <a16:creationId xmlns:a16="http://schemas.microsoft.com/office/drawing/2014/main" id="{FE59236F-BF89-6D98-0E71-D4ABEC5D1118}"/>
                    </a:ext>
                  </a:extLst>
                </p:cNvPr>
                <p:cNvSpPr/>
                <p:nvPr/>
              </p:nvSpPr>
              <p:spPr>
                <a:xfrm>
                  <a:off x="8408911" y="2086983"/>
                  <a:ext cx="2414927" cy="1536371"/>
                </a:xfrm>
                <a:custGeom>
                  <a:avLst/>
                  <a:gdLst/>
                  <a:ahLst/>
                  <a:cxnLst/>
                  <a:rect l="l" t="t" r="r" b="b"/>
                  <a:pathLst>
                    <a:path w="2899575" h="1844703" extrusionOk="0">
                      <a:moveTo>
                        <a:pt x="0" y="0"/>
                      </a:moveTo>
                      <a:lnTo>
                        <a:pt x="92765" y="217336"/>
                      </a:lnTo>
                      <a:lnTo>
                        <a:pt x="180229" y="384313"/>
                      </a:lnTo>
                      <a:lnTo>
                        <a:pt x="267693" y="530087"/>
                      </a:lnTo>
                      <a:lnTo>
                        <a:pt x="386963" y="694414"/>
                      </a:lnTo>
                      <a:lnTo>
                        <a:pt x="553940" y="874643"/>
                      </a:lnTo>
                      <a:lnTo>
                        <a:pt x="824285" y="1099930"/>
                      </a:lnTo>
                      <a:lnTo>
                        <a:pt x="1158240" y="1296063"/>
                      </a:lnTo>
                      <a:lnTo>
                        <a:pt x="1492194" y="1444487"/>
                      </a:lnTo>
                      <a:lnTo>
                        <a:pt x="1812897" y="1558456"/>
                      </a:lnTo>
                      <a:lnTo>
                        <a:pt x="2478156" y="1746636"/>
                      </a:lnTo>
                      <a:lnTo>
                        <a:pt x="2899575" y="1844703"/>
                      </a:lnTo>
                      <a:lnTo>
                        <a:pt x="2899575" y="5301"/>
                      </a:lnTo>
                      <a:lnTo>
                        <a:pt x="0" y="0"/>
                      </a:lnTo>
                      <a:close/>
                    </a:path>
                  </a:pathLst>
                </a:custGeom>
                <a:solidFill>
                  <a:srgbClr val="FF0000">
                    <a:alpha val="2000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Calibri"/>
                    <a:ea typeface="Calibri"/>
                    <a:cs typeface="Calibri"/>
                    <a:sym typeface="Calibri"/>
                  </a:endParaRPr>
                </a:p>
              </p:txBody>
            </p:sp>
          </p:grpSp>
        </p:grpSp>
      </p:grpSp>
      <p:grpSp>
        <p:nvGrpSpPr>
          <p:cNvPr id="74" name="Group 73">
            <a:extLst>
              <a:ext uri="{FF2B5EF4-FFF2-40B4-BE49-F238E27FC236}">
                <a16:creationId xmlns:a16="http://schemas.microsoft.com/office/drawing/2014/main" id="{8641E87F-F29D-1A69-B566-FB878EE4640D}"/>
              </a:ext>
            </a:extLst>
          </p:cNvPr>
          <p:cNvGrpSpPr/>
          <p:nvPr/>
        </p:nvGrpSpPr>
        <p:grpSpPr>
          <a:xfrm>
            <a:off x="11069625" y="0"/>
            <a:ext cx="1334560" cy="980005"/>
            <a:chOff x="11069625" y="0"/>
            <a:chExt cx="1334560" cy="980005"/>
          </a:xfrm>
        </p:grpSpPr>
        <p:sp>
          <p:nvSpPr>
            <p:cNvPr id="75" name="Rectangle 74">
              <a:extLst>
                <a:ext uri="{FF2B5EF4-FFF2-40B4-BE49-F238E27FC236}">
                  <a16:creationId xmlns:a16="http://schemas.microsoft.com/office/drawing/2014/main" id="{92CF63D8-B539-F024-D759-ACABC6CE16BC}"/>
                </a:ext>
              </a:extLst>
            </p:cNvPr>
            <p:cNvSpPr/>
            <p:nvPr/>
          </p:nvSpPr>
          <p:spPr>
            <a:xfrm>
              <a:off x="11069625" y="0"/>
              <a:ext cx="996869" cy="9800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76" name="Picture 75">
              <a:extLst>
                <a:ext uri="{FF2B5EF4-FFF2-40B4-BE49-F238E27FC236}">
                  <a16:creationId xmlns:a16="http://schemas.microsoft.com/office/drawing/2014/main" id="{52AF931F-47B4-0DA8-E6A6-F4CCDB22DF4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1163838" y="164574"/>
              <a:ext cx="1240347" cy="741890"/>
            </a:xfrm>
            <a:prstGeom prst="rect">
              <a:avLst/>
            </a:prstGeom>
          </p:spPr>
        </p:pic>
      </p:grpSp>
      <p:sp>
        <p:nvSpPr>
          <p:cNvPr id="77" name="TextBox 76">
            <a:extLst>
              <a:ext uri="{FF2B5EF4-FFF2-40B4-BE49-F238E27FC236}">
                <a16:creationId xmlns:a16="http://schemas.microsoft.com/office/drawing/2014/main" id="{4C0E6220-1D68-427F-B43C-758E4FF0857D}"/>
              </a:ext>
            </a:extLst>
          </p:cNvPr>
          <p:cNvSpPr txBox="1"/>
          <p:nvPr/>
        </p:nvSpPr>
        <p:spPr>
          <a:xfrm>
            <a:off x="72360" y="6378480"/>
            <a:ext cx="1663661" cy="369332"/>
          </a:xfrm>
          <a:prstGeom prst="rect">
            <a:avLst/>
          </a:prstGeom>
          <a:noFill/>
        </p:spPr>
        <p:txBody>
          <a:bodyPr wrap="none" rtlCol="0">
            <a:spAutoFit/>
          </a:bodyPr>
          <a:lstStyle/>
          <a:p>
            <a:r>
              <a:rPr lang="en-GB" b="1" dirty="0">
                <a:solidFill>
                  <a:srgbClr val="002060"/>
                </a:solidFill>
              </a:rPr>
              <a:t>B. </a:t>
            </a:r>
            <a:r>
              <a:rPr lang="en-GB" b="1" dirty="0" err="1">
                <a:solidFill>
                  <a:srgbClr val="002060"/>
                </a:solidFill>
              </a:rPr>
              <a:t>Auchmann</a:t>
            </a:r>
            <a:endParaRPr lang="en-GB" b="1" dirty="0">
              <a:solidFill>
                <a:srgbClr val="002060"/>
              </a:solidFill>
            </a:endParaRPr>
          </a:p>
        </p:txBody>
      </p:sp>
    </p:spTree>
    <p:extLst>
      <p:ext uri="{BB962C8B-B14F-4D97-AF65-F5344CB8AC3E}">
        <p14:creationId xmlns:p14="http://schemas.microsoft.com/office/powerpoint/2010/main" val="21220722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7AC39-1C30-F4EE-203B-8F884E098490}"/>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5E1F3EA-8EA8-0EF5-8F90-1E6CC966C04E}"/>
              </a:ext>
            </a:extLst>
          </p:cNvPr>
          <p:cNvSpPr>
            <a:spLocks noGrp="1"/>
          </p:cNvSpPr>
          <p:nvPr>
            <p:ph idx="1"/>
          </p:nvPr>
        </p:nvSpPr>
        <p:spPr>
          <a:xfrm>
            <a:off x="407987" y="1261028"/>
            <a:ext cx="11376024" cy="4608512"/>
          </a:xfrm>
        </p:spPr>
        <p:txBody>
          <a:bodyPr/>
          <a:lstStyle/>
          <a:p>
            <a:pPr>
              <a:spcBef>
                <a:spcPts val="0"/>
              </a:spcBef>
            </a:pPr>
            <a:r>
              <a:rPr lang="en-US" sz="1800" dirty="0">
                <a:solidFill>
                  <a:srgbClr val="FF0000"/>
                </a:solidFill>
              </a:rPr>
              <a:t>Nb</a:t>
            </a:r>
            <a:r>
              <a:rPr lang="en-US" sz="1800" baseline="-25000" dirty="0">
                <a:solidFill>
                  <a:srgbClr val="FF0000"/>
                </a:solidFill>
              </a:rPr>
              <a:t>3</a:t>
            </a:r>
            <a:r>
              <a:rPr lang="en-US" sz="1800" dirty="0">
                <a:solidFill>
                  <a:srgbClr val="FF0000"/>
                </a:solidFill>
              </a:rPr>
              <a:t>Sn technology has reached a high level of maturity</a:t>
            </a:r>
            <a:r>
              <a:rPr lang="en-US" sz="1800" b="0" dirty="0">
                <a:solidFill>
                  <a:srgbClr val="FF0000"/>
                </a:solidFill>
              </a:rPr>
              <a:t> </a:t>
            </a:r>
          </a:p>
          <a:p>
            <a:pPr marL="342900" indent="-342900">
              <a:spcBef>
                <a:spcPts val="0"/>
              </a:spcBef>
              <a:buFont typeface="Arial" panose="020B0604020202020204" pitchFamily="34" charset="0"/>
              <a:buChar char="•"/>
            </a:pPr>
            <a:r>
              <a:rPr lang="en-US" sz="1800" b="0" dirty="0"/>
              <a:t>The updated specification (14 T, Nb</a:t>
            </a:r>
            <a:r>
              <a:rPr lang="en-US" sz="1800" b="0" baseline="-25000" dirty="0"/>
              <a:t>3</a:t>
            </a:r>
            <a:r>
              <a:rPr lang="en-US" sz="1800" b="0" dirty="0"/>
              <a:t>Sn at 1.9 K) with adjusted requirements provides a consistent baseline with high confidence level based on HL-LHC experience.</a:t>
            </a:r>
          </a:p>
          <a:p>
            <a:pPr marL="342900" indent="-342900">
              <a:spcBef>
                <a:spcPts val="0"/>
              </a:spcBef>
              <a:buFont typeface="Arial" panose="020B0604020202020204" pitchFamily="34" charset="0"/>
              <a:buChar char="•"/>
            </a:pPr>
            <a:r>
              <a:rPr lang="en-US" sz="1800" b="0" dirty="0"/>
              <a:t>Current priorities include the down-selection of candidate designs by 2028, cost and sustainability optimization, and scale-up of magnet length. </a:t>
            </a:r>
          </a:p>
          <a:p>
            <a:pPr marL="342900" indent="-342900">
              <a:spcBef>
                <a:spcPts val="0"/>
              </a:spcBef>
              <a:buFont typeface="Arial" panose="020B0604020202020204" pitchFamily="34" charset="0"/>
              <a:buChar char="•"/>
            </a:pPr>
            <a:r>
              <a:rPr lang="en-US" sz="1800" b="0" dirty="0"/>
              <a:t>Multiple promising paths are being pursued to meet cost targets, such as increase of conductor supply base, improved conductor performance, and hybrid Nb</a:t>
            </a:r>
            <a:r>
              <a:rPr lang="en-US" sz="1800" b="0" baseline="-25000" dirty="0"/>
              <a:t>3</a:t>
            </a:r>
            <a:r>
              <a:rPr lang="en-US" sz="1800" b="0" dirty="0"/>
              <a:t>Sn/Nb-Ti magnets.</a:t>
            </a:r>
          </a:p>
          <a:p>
            <a:pPr>
              <a:spcBef>
                <a:spcPts val="0"/>
              </a:spcBef>
            </a:pPr>
            <a:r>
              <a:rPr lang="en-US" sz="1800" dirty="0">
                <a:solidFill>
                  <a:srgbClr val="FF0000"/>
                </a:solidFill>
              </a:rPr>
              <a:t>REBCO for FCC-</a:t>
            </a:r>
            <a:r>
              <a:rPr lang="en-US" sz="1800" dirty="0" err="1">
                <a:solidFill>
                  <a:srgbClr val="FF0000"/>
                </a:solidFill>
              </a:rPr>
              <a:t>hh</a:t>
            </a:r>
            <a:r>
              <a:rPr lang="en-US" sz="1800" dirty="0">
                <a:solidFill>
                  <a:srgbClr val="FF0000"/>
                </a:solidFill>
              </a:rPr>
              <a:t> must meet challenges unique to particle accelerators </a:t>
            </a:r>
          </a:p>
          <a:p>
            <a:pPr marL="342900" indent="-342900">
              <a:spcBef>
                <a:spcPts val="0"/>
              </a:spcBef>
              <a:buFont typeface="Arial" panose="020B0604020202020204" pitchFamily="34" charset="0"/>
              <a:buChar char="•"/>
            </a:pPr>
            <a:r>
              <a:rPr lang="en-US" sz="1800" b="0" dirty="0"/>
              <a:t>Accelerator magnets must enable fast turn-around time with low ramp losses, and with field quality at injection, ramp, and collision. </a:t>
            </a:r>
          </a:p>
          <a:p>
            <a:pPr marL="342900" indent="-342900">
              <a:spcBef>
                <a:spcPts val="0"/>
              </a:spcBef>
              <a:buFont typeface="Arial" panose="020B0604020202020204" pitchFamily="34" charset="0"/>
              <a:buChar char="•"/>
            </a:pPr>
            <a:r>
              <a:rPr lang="en-US" sz="1800" b="0" dirty="0"/>
              <a:t>Over the next 10 years, the community will search for technical solutions for conductor, cable, coil winding, cryogenics, mechanics, protection, and iterate magnet specifications (B, T, margins, field quality) to demonstrate REBCO technology readiness.</a:t>
            </a:r>
          </a:p>
          <a:p>
            <a:pPr>
              <a:spcBef>
                <a:spcPts val="0"/>
              </a:spcBef>
            </a:pPr>
            <a:r>
              <a:rPr lang="en-US" sz="1800" dirty="0">
                <a:solidFill>
                  <a:srgbClr val="FF0000"/>
                </a:solidFill>
              </a:rPr>
              <a:t>Muon collider magnets are pushing the boundaries of technical feasibility</a:t>
            </a:r>
            <a:endParaRPr lang="en-US" sz="1800" b="0" dirty="0">
              <a:solidFill>
                <a:srgbClr val="FF0000"/>
              </a:solidFill>
            </a:endParaRPr>
          </a:p>
          <a:p>
            <a:pPr marL="342900" indent="-342900">
              <a:spcBef>
                <a:spcPts val="0"/>
              </a:spcBef>
              <a:buFont typeface="Arial" panose="020B0604020202020204" pitchFamily="34" charset="0"/>
              <a:buChar char="•"/>
            </a:pPr>
            <a:r>
              <a:rPr lang="en-US" sz="1800" b="0" dirty="0"/>
              <a:t>Core technologies (cable type, winding, mechanics) for solenoids (target, 6D cooling, final cooling) are established and shared with other fields like high-field science and fusion – but a 1 km channel of solenoids strongly coupled poses challenges that have never been taken so far</a:t>
            </a:r>
          </a:p>
          <a:p>
            <a:pPr marL="342900" indent="-342900">
              <a:spcBef>
                <a:spcPts val="0"/>
              </a:spcBef>
              <a:buFont typeface="Arial" panose="020B0604020202020204" pitchFamily="34" charset="0"/>
              <a:buChar char="•"/>
            </a:pPr>
            <a:r>
              <a:rPr lang="en-US" sz="1800" b="0" dirty="0"/>
              <a:t>Collider magnets specs differ from FCC-</a:t>
            </a:r>
            <a:r>
              <a:rPr lang="en-US" sz="1800" b="0" dirty="0" err="1"/>
              <a:t>hh</a:t>
            </a:r>
            <a:r>
              <a:rPr lang="en-US" sz="1800" b="0" dirty="0"/>
              <a:t> in their large aperture and DC operation mode.</a:t>
            </a:r>
          </a:p>
        </p:txBody>
      </p:sp>
      <p:sp>
        <p:nvSpPr>
          <p:cNvPr id="4" name="Title 3">
            <a:extLst>
              <a:ext uri="{FF2B5EF4-FFF2-40B4-BE49-F238E27FC236}">
                <a16:creationId xmlns:a16="http://schemas.microsoft.com/office/drawing/2014/main" id="{517F613C-1988-4B0D-D9DA-8789B1EFFFF1}"/>
              </a:ext>
            </a:extLst>
          </p:cNvPr>
          <p:cNvSpPr>
            <a:spLocks noGrp="1"/>
          </p:cNvSpPr>
          <p:nvPr>
            <p:ph type="title"/>
          </p:nvPr>
        </p:nvSpPr>
        <p:spPr/>
        <p:txBody>
          <a:bodyPr/>
          <a:lstStyle/>
          <a:p>
            <a:r>
              <a:rPr lang="en-US" dirty="0"/>
              <a:t>HFM summary</a:t>
            </a:r>
          </a:p>
        </p:txBody>
      </p:sp>
      <p:sp>
        <p:nvSpPr>
          <p:cNvPr id="2" name="Date Placeholder 3">
            <a:extLst>
              <a:ext uri="{FF2B5EF4-FFF2-40B4-BE49-F238E27FC236}">
                <a16:creationId xmlns:a16="http://schemas.microsoft.com/office/drawing/2014/main" id="{D1C775CB-54A4-1FD6-C87F-C6403ED5C9F2}"/>
              </a:ext>
            </a:extLst>
          </p:cNvPr>
          <p:cNvSpPr>
            <a:spLocks noGrp="1"/>
          </p:cNvSpPr>
          <p:nvPr>
            <p:ph type="dt" sz="half" idx="10"/>
          </p:nvPr>
        </p:nvSpPr>
        <p:spPr>
          <a:xfrm>
            <a:off x="3416531" y="6378349"/>
            <a:ext cx="699857" cy="365125"/>
          </a:xfrm>
        </p:spPr>
        <p:txBody>
          <a:bodyPr/>
          <a:lstStyle/>
          <a:p>
            <a:r>
              <a:rPr lang="en-US" dirty="0"/>
              <a:t>23/06/2025</a:t>
            </a:r>
          </a:p>
        </p:txBody>
      </p:sp>
      <p:sp>
        <p:nvSpPr>
          <p:cNvPr id="3" name="Footer Placeholder 5">
            <a:extLst>
              <a:ext uri="{FF2B5EF4-FFF2-40B4-BE49-F238E27FC236}">
                <a16:creationId xmlns:a16="http://schemas.microsoft.com/office/drawing/2014/main" id="{A28C9F4F-620A-DFFB-CD0E-3E4F0EBC81D5}"/>
              </a:ext>
            </a:extLst>
          </p:cNvPr>
          <p:cNvSpPr>
            <a:spLocks noGrp="1"/>
          </p:cNvSpPr>
          <p:nvPr>
            <p:ph type="ftr" sz="quarter" idx="11"/>
          </p:nvPr>
        </p:nvSpPr>
        <p:spPr>
          <a:xfrm>
            <a:off x="4259262" y="6383848"/>
            <a:ext cx="6572221" cy="365125"/>
          </a:xfrm>
        </p:spPr>
        <p:txBody>
          <a:bodyPr/>
          <a:lstStyle/>
          <a:p>
            <a:r>
              <a:rPr lang="en-GB" dirty="0"/>
              <a:t>High Field Magnets – Open Symposium ESPP, Venice</a:t>
            </a:r>
            <a:endParaRPr lang="en-US" dirty="0"/>
          </a:p>
        </p:txBody>
      </p:sp>
      <p:sp>
        <p:nvSpPr>
          <p:cNvPr id="6" name="TextBox 5">
            <a:extLst>
              <a:ext uri="{FF2B5EF4-FFF2-40B4-BE49-F238E27FC236}">
                <a16:creationId xmlns:a16="http://schemas.microsoft.com/office/drawing/2014/main" id="{C84884E9-1084-45C8-8599-FC25DDC903D4}"/>
              </a:ext>
            </a:extLst>
          </p:cNvPr>
          <p:cNvSpPr txBox="1"/>
          <p:nvPr/>
        </p:nvSpPr>
        <p:spPr>
          <a:xfrm>
            <a:off x="72360" y="6378480"/>
            <a:ext cx="1663661" cy="369332"/>
          </a:xfrm>
          <a:prstGeom prst="rect">
            <a:avLst/>
          </a:prstGeom>
          <a:noFill/>
        </p:spPr>
        <p:txBody>
          <a:bodyPr wrap="none" rtlCol="0">
            <a:spAutoFit/>
          </a:bodyPr>
          <a:lstStyle/>
          <a:p>
            <a:r>
              <a:rPr lang="en-GB" b="1" dirty="0">
                <a:solidFill>
                  <a:srgbClr val="002060"/>
                </a:solidFill>
              </a:rPr>
              <a:t>B. </a:t>
            </a:r>
            <a:r>
              <a:rPr lang="en-GB" b="1" dirty="0" err="1">
                <a:solidFill>
                  <a:srgbClr val="002060"/>
                </a:solidFill>
              </a:rPr>
              <a:t>Auchmann</a:t>
            </a:r>
            <a:endParaRPr lang="en-GB" b="1" dirty="0">
              <a:solidFill>
                <a:srgbClr val="002060"/>
              </a:solidFill>
            </a:endParaRPr>
          </a:p>
        </p:txBody>
      </p:sp>
    </p:spTree>
    <p:extLst>
      <p:ext uri="{BB962C8B-B14F-4D97-AF65-F5344CB8AC3E}">
        <p14:creationId xmlns:p14="http://schemas.microsoft.com/office/powerpoint/2010/main" val="1661388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CustomShape 1"/>
          <p:cNvSpPr/>
          <p:nvPr/>
        </p:nvSpPr>
        <p:spPr>
          <a:xfrm>
            <a:off x="116606" y="1213671"/>
            <a:ext cx="11838519" cy="460764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spcAft>
                <a:spcPts val="600"/>
              </a:spcAft>
            </a:pPr>
            <a:r>
              <a:rPr lang="en-GB" b="1" i="1" dirty="0">
                <a:solidFill>
                  <a:srgbClr val="FF0000"/>
                </a:solidFill>
              </a:rPr>
              <a:t>The European particle physics community must intensify accelerator R&amp;D and sustain it with adequate resources. A roadmap should prioritise the technology, taking into account synergies with international partners and other communities such as photon and neutron sources, fusion energy and industry. Deliverables for this decade should be defined in a timely fashion and coordinated among CERN and national laboratories and institutes. </a:t>
            </a:r>
            <a:endParaRPr lang="en-GB" dirty="0">
              <a:solidFill>
                <a:srgbClr val="FF0000"/>
              </a:solidFill>
            </a:endParaRPr>
          </a:p>
          <a:p>
            <a:pPr marL="432000" indent="-323640">
              <a:lnSpc>
                <a:spcPct val="100000"/>
              </a:lnSpc>
              <a:spcBef>
                <a:spcPts val="600"/>
              </a:spcBef>
              <a:buClr>
                <a:srgbClr val="000000"/>
              </a:buClr>
              <a:buSzPct val="45000"/>
              <a:buFont typeface="Wingdings" charset="2"/>
              <a:buChar char=""/>
            </a:pPr>
            <a:endParaRPr lang="en-GB" b="0" strike="noStrike" spc="-1" dirty="0">
              <a:latin typeface="Arial"/>
            </a:endParaRPr>
          </a:p>
        </p:txBody>
      </p:sp>
      <p:sp>
        <p:nvSpPr>
          <p:cNvPr id="172" name="CustomShape 2"/>
          <p:cNvSpPr/>
          <p:nvPr/>
        </p:nvSpPr>
        <p:spPr>
          <a:xfrm>
            <a:off x="407880" y="373680"/>
            <a:ext cx="11375280" cy="106488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90000"/>
              </a:lnSpc>
            </a:pPr>
            <a:r>
              <a:rPr lang="en-US" sz="3600" b="1" strike="noStrike" spc="-1" dirty="0">
                <a:solidFill>
                  <a:srgbClr val="0033A0"/>
                </a:solidFill>
                <a:latin typeface="Arial"/>
              </a:rPr>
              <a:t>Outcomes of the 2020 ESPPU </a:t>
            </a:r>
            <a:endParaRPr lang="en-GB" sz="3600" b="0" strike="noStrike" spc="-1" dirty="0">
              <a:latin typeface="Arial"/>
            </a:endParaRPr>
          </a:p>
        </p:txBody>
      </p:sp>
      <p:sp>
        <p:nvSpPr>
          <p:cNvPr id="175" name="CustomShape 5"/>
          <p:cNvSpPr/>
          <p:nvPr/>
        </p:nvSpPr>
        <p:spPr>
          <a:xfrm>
            <a:off x="11107440" y="6383880"/>
            <a:ext cx="68040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fld id="{9E7659AA-BB61-47A7-BC9E-B7B31FB5770F}" type="slidenum">
              <a:rPr lang="en-US" sz="1000" b="0" strike="noStrike" spc="-1">
                <a:solidFill>
                  <a:srgbClr val="0033A0"/>
                </a:solidFill>
                <a:latin typeface="Arial"/>
              </a:rPr>
              <a:t>3</a:t>
            </a:fld>
            <a:endParaRPr lang="en-GB" sz="1000" b="0" strike="noStrike" spc="-1">
              <a:latin typeface="Arial"/>
            </a:endParaRPr>
          </a:p>
        </p:txBody>
      </p:sp>
      <p:sp>
        <p:nvSpPr>
          <p:cNvPr id="7" name="CustomShape 4">
            <a:extLst>
              <a:ext uri="{FF2B5EF4-FFF2-40B4-BE49-F238E27FC236}">
                <a16:creationId xmlns:a16="http://schemas.microsoft.com/office/drawing/2014/main" id="{A1ECAE00-BC4C-405A-949E-2A034E26301E}"/>
              </a:ext>
            </a:extLst>
          </p:cNvPr>
          <p:cNvSpPr/>
          <p:nvPr/>
        </p:nvSpPr>
        <p:spPr>
          <a:xfrm>
            <a:off x="4259160" y="6383880"/>
            <a:ext cx="65714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1200" b="0" strike="noStrike" spc="-1" dirty="0">
                <a:solidFill>
                  <a:srgbClr val="0033A0"/>
                </a:solidFill>
                <a:latin typeface="Arial"/>
              </a:rPr>
              <a:t>Physics Preparatory Group - Accelerator Science and Technology WG</a:t>
            </a:r>
            <a:endParaRPr lang="en-GB" sz="1200" b="0" strike="noStrike" spc="-1" dirty="0">
              <a:latin typeface="Arial"/>
            </a:endParaRPr>
          </a:p>
        </p:txBody>
      </p:sp>
      <p:sp>
        <p:nvSpPr>
          <p:cNvPr id="8" name="CustomShape 3">
            <a:extLst>
              <a:ext uri="{FF2B5EF4-FFF2-40B4-BE49-F238E27FC236}">
                <a16:creationId xmlns:a16="http://schemas.microsoft.com/office/drawing/2014/main" id="{80016A6A-5E9E-4192-8B68-CC9CCB5D3A34}"/>
              </a:ext>
            </a:extLst>
          </p:cNvPr>
          <p:cNvSpPr/>
          <p:nvPr/>
        </p:nvSpPr>
        <p:spPr>
          <a:xfrm>
            <a:off x="3416400" y="6378480"/>
            <a:ext cx="69912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r>
              <a:rPr lang="en-US" sz="1000" spc="-1" dirty="0">
                <a:solidFill>
                  <a:srgbClr val="0033A0"/>
                </a:solidFill>
                <a:latin typeface="Arial"/>
              </a:rPr>
              <a:t>24</a:t>
            </a:r>
            <a:r>
              <a:rPr lang="en-US" sz="1000" b="0" strike="noStrike" spc="-1" dirty="0">
                <a:solidFill>
                  <a:srgbClr val="0033A0"/>
                </a:solidFill>
                <a:latin typeface="Arial"/>
              </a:rPr>
              <a:t>/06/2025</a:t>
            </a:r>
            <a:endParaRPr lang="en-GB" sz="1000" b="0" strike="noStrike" spc="-1" dirty="0">
              <a:latin typeface="Arial"/>
            </a:endParaRPr>
          </a:p>
        </p:txBody>
      </p:sp>
      <p:pic>
        <p:nvPicPr>
          <p:cNvPr id="9" name="Picture 8">
            <a:extLst>
              <a:ext uri="{FF2B5EF4-FFF2-40B4-BE49-F238E27FC236}">
                <a16:creationId xmlns:a16="http://schemas.microsoft.com/office/drawing/2014/main" id="{723CF5E8-B0D5-47C0-A7D8-9CE63E7AA7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4388" y="0"/>
            <a:ext cx="4197612" cy="1101873"/>
          </a:xfrm>
          <a:prstGeom prst="rect">
            <a:avLst/>
          </a:prstGeom>
        </p:spPr>
      </p:pic>
    </p:spTree>
    <p:extLst>
      <p:ext uri="{BB962C8B-B14F-4D97-AF65-F5344CB8AC3E}">
        <p14:creationId xmlns:p14="http://schemas.microsoft.com/office/powerpoint/2010/main" val="1246843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CustomShape 1"/>
          <p:cNvSpPr/>
          <p:nvPr/>
        </p:nvSpPr>
        <p:spPr>
          <a:xfrm>
            <a:off x="154298" y="1267815"/>
            <a:ext cx="11965341" cy="460764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marL="432000" indent="-323640">
              <a:spcBef>
                <a:spcPts val="1417"/>
              </a:spcBef>
              <a:buClr>
                <a:srgbClr val="000000"/>
              </a:buClr>
              <a:buSzPct val="45000"/>
              <a:buFont typeface="Wingdings" charset="2"/>
              <a:buChar char=""/>
            </a:pPr>
            <a:r>
              <a:rPr lang="en-GB" sz="2100" b="1" spc="-1" dirty="0">
                <a:solidFill>
                  <a:srgbClr val="171717"/>
                </a:solidFill>
                <a:sym typeface="Wingdings" panose="05000000000000000000" pitchFamily="2" charset="2"/>
              </a:rPr>
              <a:t>Relevant to essentially all future Particle Physics projects</a:t>
            </a:r>
          </a:p>
          <a:p>
            <a:pPr marL="432000" indent="-323640">
              <a:lnSpc>
                <a:spcPct val="100000"/>
              </a:lnSpc>
              <a:spcBef>
                <a:spcPts val="1417"/>
              </a:spcBef>
              <a:buClr>
                <a:srgbClr val="000000"/>
              </a:buClr>
              <a:buSzPct val="45000"/>
              <a:buFont typeface="Wingdings" charset="2"/>
              <a:buChar char=""/>
            </a:pPr>
            <a:r>
              <a:rPr lang="en-GB" sz="2100" b="1" spc="-1" dirty="0">
                <a:solidFill>
                  <a:srgbClr val="171717"/>
                </a:solidFill>
                <a:sym typeface="Wingdings" panose="05000000000000000000" pitchFamily="2" charset="2"/>
              </a:rPr>
              <a:t>LDG activity organised around Working Groups:</a:t>
            </a:r>
          </a:p>
          <a:p>
            <a:pPr marL="889200" lvl="1" indent="-323640">
              <a:spcBef>
                <a:spcPts val="1417"/>
              </a:spcBef>
              <a:buClr>
                <a:srgbClr val="000000"/>
              </a:buClr>
              <a:buSzPct val="45000"/>
              <a:buFont typeface="Wingdings" charset="2"/>
              <a:buChar char=""/>
            </a:pPr>
            <a:r>
              <a:rPr lang="en-GB" sz="2100" b="1" spc="-1" dirty="0">
                <a:solidFill>
                  <a:srgbClr val="171717"/>
                </a:solidFill>
                <a:sym typeface="Wingdings" panose="05000000000000000000" pitchFamily="2" charset="2"/>
              </a:rPr>
              <a:t>Bulk Niobium</a:t>
            </a:r>
          </a:p>
          <a:p>
            <a:pPr marL="889200" lvl="1" indent="-323640">
              <a:spcBef>
                <a:spcPts val="1417"/>
              </a:spcBef>
              <a:buClr>
                <a:srgbClr val="000000"/>
              </a:buClr>
              <a:buSzPct val="45000"/>
              <a:buFont typeface="Wingdings" charset="2"/>
              <a:buChar char=""/>
            </a:pPr>
            <a:r>
              <a:rPr lang="en-GB" sz="2100" b="1" spc="-1" dirty="0">
                <a:solidFill>
                  <a:srgbClr val="171717"/>
                </a:solidFill>
                <a:sym typeface="Wingdings" panose="05000000000000000000" pitchFamily="2" charset="2"/>
              </a:rPr>
              <a:t>Thin films</a:t>
            </a:r>
          </a:p>
          <a:p>
            <a:pPr marL="889200" lvl="1" indent="-323640">
              <a:spcBef>
                <a:spcPts val="1417"/>
              </a:spcBef>
              <a:buClr>
                <a:srgbClr val="000000"/>
              </a:buClr>
              <a:buSzPct val="45000"/>
              <a:buFont typeface="Wingdings" charset="2"/>
              <a:buChar char=""/>
            </a:pPr>
            <a:r>
              <a:rPr lang="en-GB" sz="2100" b="1" spc="-1" dirty="0">
                <a:solidFill>
                  <a:srgbClr val="171717"/>
                </a:solidFill>
                <a:sym typeface="Wingdings" panose="05000000000000000000" pitchFamily="2" charset="2"/>
              </a:rPr>
              <a:t>Power couplers</a:t>
            </a:r>
          </a:p>
          <a:p>
            <a:pPr marL="889200" lvl="1" indent="-323640">
              <a:spcBef>
                <a:spcPts val="1417"/>
              </a:spcBef>
              <a:buClr>
                <a:srgbClr val="000000"/>
              </a:buClr>
              <a:buSzPct val="45000"/>
              <a:buFont typeface="Wingdings" charset="2"/>
              <a:buChar char=""/>
            </a:pPr>
            <a:r>
              <a:rPr lang="en-GB" sz="2100" b="1" spc="-1" dirty="0">
                <a:solidFill>
                  <a:srgbClr val="171717"/>
                </a:solidFill>
                <a:sym typeface="Wingdings" panose="05000000000000000000" pitchFamily="2" charset="2"/>
              </a:rPr>
              <a:t>NC high-gradient technology</a:t>
            </a:r>
          </a:p>
          <a:p>
            <a:pPr marL="889200" lvl="1" indent="-323640">
              <a:spcBef>
                <a:spcPts val="1417"/>
              </a:spcBef>
              <a:buClr>
                <a:srgbClr val="000000"/>
              </a:buClr>
              <a:buSzPct val="45000"/>
              <a:buFont typeface="Wingdings" charset="2"/>
              <a:buChar char=""/>
            </a:pPr>
            <a:r>
              <a:rPr lang="en-GB" sz="2100" b="1" spc="-1" dirty="0">
                <a:solidFill>
                  <a:srgbClr val="171717"/>
                </a:solidFill>
                <a:sym typeface="Wingdings" panose="05000000000000000000" pitchFamily="2" charset="2"/>
              </a:rPr>
              <a:t>RF power sources</a:t>
            </a:r>
          </a:p>
          <a:p>
            <a:pPr marL="889200" lvl="1" indent="-323640">
              <a:spcBef>
                <a:spcPts val="1417"/>
              </a:spcBef>
              <a:buClr>
                <a:srgbClr val="000000"/>
              </a:buClr>
              <a:buSzPct val="45000"/>
              <a:buFont typeface="Wingdings" charset="2"/>
              <a:buChar char=""/>
            </a:pPr>
            <a:r>
              <a:rPr lang="en-GB" sz="2100" b="1" spc="-1" dirty="0">
                <a:solidFill>
                  <a:srgbClr val="171717"/>
                </a:solidFill>
                <a:sym typeface="Wingdings" panose="05000000000000000000" pitchFamily="2" charset="2"/>
              </a:rPr>
              <a:t>LLRF, Artificial Intelligence, Machine Learning </a:t>
            </a:r>
          </a:p>
          <a:p>
            <a:pPr marL="432000" indent="-323640">
              <a:lnSpc>
                <a:spcPct val="100000"/>
              </a:lnSpc>
              <a:spcBef>
                <a:spcPts val="1417"/>
              </a:spcBef>
              <a:buClr>
                <a:srgbClr val="000000"/>
              </a:buClr>
              <a:buSzPct val="45000"/>
              <a:buFont typeface="Wingdings" charset="2"/>
              <a:buChar char=""/>
            </a:pPr>
            <a:r>
              <a:rPr lang="en-GB" sz="2100" b="1" spc="-1" dirty="0">
                <a:solidFill>
                  <a:srgbClr val="171717"/>
                </a:solidFill>
                <a:sym typeface="Wingdings" panose="05000000000000000000" pitchFamily="2" charset="2"/>
              </a:rPr>
              <a:t>Include both project-specific and generic technology goals, some of which are aspirational</a:t>
            </a:r>
          </a:p>
          <a:p>
            <a:pPr marL="432000" indent="-323640">
              <a:lnSpc>
                <a:spcPct val="100000"/>
              </a:lnSpc>
              <a:spcBef>
                <a:spcPts val="1417"/>
              </a:spcBef>
              <a:buClr>
                <a:srgbClr val="000000"/>
              </a:buClr>
              <a:buSzPct val="45000"/>
              <a:buFont typeface="Wingdings" charset="2"/>
              <a:buChar char=""/>
            </a:pPr>
            <a:r>
              <a:rPr lang="en-GB" sz="2100" b="1" spc="-1" dirty="0">
                <a:solidFill>
                  <a:srgbClr val="171717"/>
                </a:solidFill>
                <a:sym typeface="Wingdings" panose="05000000000000000000" pitchFamily="2" charset="2"/>
              </a:rPr>
              <a:t>Good collaboration, however funding + priorities largely set at lab level</a:t>
            </a:r>
          </a:p>
        </p:txBody>
      </p:sp>
      <p:sp>
        <p:nvSpPr>
          <p:cNvPr id="172" name="CustomShape 2"/>
          <p:cNvSpPr/>
          <p:nvPr/>
        </p:nvSpPr>
        <p:spPr>
          <a:xfrm>
            <a:off x="72360" y="324519"/>
            <a:ext cx="11375280" cy="106488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90000"/>
              </a:lnSpc>
            </a:pPr>
            <a:r>
              <a:rPr lang="en-US" sz="3200" b="1" spc="-1" dirty="0">
                <a:solidFill>
                  <a:srgbClr val="0033A0"/>
                </a:solidFill>
                <a:latin typeface="Arial"/>
              </a:rPr>
              <a:t>High Gradient RF structures/systems</a:t>
            </a:r>
            <a:r>
              <a:rPr lang="en-US" sz="3200" b="1" strike="noStrike" spc="-1" dirty="0">
                <a:solidFill>
                  <a:srgbClr val="0033A0"/>
                </a:solidFill>
                <a:latin typeface="Arial"/>
              </a:rPr>
              <a:t> </a:t>
            </a:r>
            <a:endParaRPr lang="en-GB" sz="3200" b="0" strike="noStrike" spc="-1" dirty="0">
              <a:latin typeface="Arial"/>
            </a:endParaRPr>
          </a:p>
        </p:txBody>
      </p:sp>
      <p:sp>
        <p:nvSpPr>
          <p:cNvPr id="173" name="CustomShape 3"/>
          <p:cNvSpPr/>
          <p:nvPr/>
        </p:nvSpPr>
        <p:spPr>
          <a:xfrm>
            <a:off x="3416400" y="6378480"/>
            <a:ext cx="69912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r>
              <a:rPr lang="en-US" sz="1000" spc="-1" dirty="0">
                <a:solidFill>
                  <a:srgbClr val="0033A0"/>
                </a:solidFill>
                <a:latin typeface="Arial"/>
              </a:rPr>
              <a:t>24</a:t>
            </a:r>
            <a:r>
              <a:rPr lang="en-US" sz="1000" b="0" strike="noStrike" spc="-1" dirty="0">
                <a:solidFill>
                  <a:srgbClr val="0033A0"/>
                </a:solidFill>
                <a:latin typeface="Arial"/>
              </a:rPr>
              <a:t>/06/2025</a:t>
            </a:r>
            <a:endParaRPr lang="en-GB" sz="1000" b="0" strike="noStrike" spc="-1" dirty="0">
              <a:latin typeface="Arial"/>
            </a:endParaRPr>
          </a:p>
        </p:txBody>
      </p:sp>
      <p:sp>
        <p:nvSpPr>
          <p:cNvPr id="174" name="CustomShape 4"/>
          <p:cNvSpPr/>
          <p:nvPr/>
        </p:nvSpPr>
        <p:spPr>
          <a:xfrm>
            <a:off x="4259160" y="6383880"/>
            <a:ext cx="65714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1200" b="0" strike="noStrike" spc="-1">
                <a:solidFill>
                  <a:srgbClr val="0033A0"/>
                </a:solidFill>
                <a:latin typeface="Arial"/>
              </a:rPr>
              <a:t>Physics Preparatory Group - Accelerator Science and Technology WG</a:t>
            </a:r>
            <a:endParaRPr lang="en-GB" sz="1200" b="0" strike="noStrike" spc="-1">
              <a:latin typeface="Arial"/>
            </a:endParaRPr>
          </a:p>
        </p:txBody>
      </p:sp>
      <p:sp>
        <p:nvSpPr>
          <p:cNvPr id="175" name="CustomShape 5"/>
          <p:cNvSpPr/>
          <p:nvPr/>
        </p:nvSpPr>
        <p:spPr>
          <a:xfrm>
            <a:off x="11107440" y="6383880"/>
            <a:ext cx="68040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fld id="{9E7659AA-BB61-47A7-BC9E-B7B31FB5770F}" type="slidenum">
              <a:rPr lang="en-US" sz="1000" b="0" strike="noStrike" spc="-1">
                <a:solidFill>
                  <a:srgbClr val="0033A0"/>
                </a:solidFill>
                <a:latin typeface="Arial"/>
              </a:rPr>
              <a:t>30</a:t>
            </a:fld>
            <a:endParaRPr lang="en-GB" sz="1000" b="0" strike="noStrike" spc="-1">
              <a:latin typeface="Arial"/>
            </a:endParaRPr>
          </a:p>
        </p:txBody>
      </p:sp>
      <p:pic>
        <p:nvPicPr>
          <p:cNvPr id="7" name="Picture 6">
            <a:extLst>
              <a:ext uri="{FF2B5EF4-FFF2-40B4-BE49-F238E27FC236}">
                <a16:creationId xmlns:a16="http://schemas.microsoft.com/office/drawing/2014/main" id="{F86C388E-2673-4DCC-86B6-5BCA2FCD2A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4388" y="0"/>
            <a:ext cx="4197612" cy="1101873"/>
          </a:xfrm>
          <a:prstGeom prst="rect">
            <a:avLst/>
          </a:prstGeom>
        </p:spPr>
      </p:pic>
    </p:spTree>
    <p:extLst>
      <p:ext uri="{BB962C8B-B14F-4D97-AF65-F5344CB8AC3E}">
        <p14:creationId xmlns:p14="http://schemas.microsoft.com/office/powerpoint/2010/main" val="16494067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CustomShape 1"/>
          <p:cNvSpPr/>
          <p:nvPr/>
        </p:nvSpPr>
        <p:spPr>
          <a:xfrm>
            <a:off x="46143" y="1054620"/>
            <a:ext cx="12145857" cy="460764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lvl="0">
              <a:defRPr/>
            </a:pPr>
            <a:r>
              <a:rPr lang="en-US" sz="2400" b="1" dirty="0">
                <a:solidFill>
                  <a:prstClr val="black"/>
                </a:solidFill>
                <a:latin typeface="Aptos" panose="02110004020202020204"/>
              </a:rPr>
              <a:t>CLIC main </a:t>
            </a:r>
            <a:r>
              <a:rPr lang="en-US" sz="2400" b="1" dirty="0" err="1">
                <a:solidFill>
                  <a:prstClr val="black"/>
                </a:solidFill>
                <a:latin typeface="Aptos" panose="02110004020202020204"/>
              </a:rPr>
              <a:t>linac</a:t>
            </a:r>
            <a:r>
              <a:rPr lang="en-US" sz="2400" b="1" dirty="0">
                <a:solidFill>
                  <a:prstClr val="black"/>
                </a:solidFill>
                <a:latin typeface="Aptos" panose="02110004020202020204"/>
              </a:rPr>
              <a:t>:</a:t>
            </a:r>
          </a:p>
          <a:p>
            <a:pPr marL="342900" lvl="0" indent="-342900">
              <a:buFont typeface="Arial" panose="020B0604020202020204" pitchFamily="34" charset="0"/>
              <a:buChar char="•"/>
              <a:defRPr/>
            </a:pPr>
            <a:r>
              <a:rPr lang="en-US" sz="2400" dirty="0">
                <a:solidFill>
                  <a:prstClr val="black"/>
                </a:solidFill>
                <a:latin typeface="Aptos" panose="02110004020202020204"/>
              </a:rPr>
              <a:t>72 MV/m loaded gradient (380 GeV) </a:t>
            </a:r>
            <a:r>
              <a:rPr lang="en-US" sz="2400" dirty="0">
                <a:solidFill>
                  <a:prstClr val="black"/>
                </a:solidFill>
                <a:latin typeface="Aptos" panose="02110004020202020204"/>
                <a:sym typeface="Wingdings" panose="05000000000000000000" pitchFamily="2" charset="2"/>
              </a:rPr>
              <a:t> </a:t>
            </a:r>
            <a:r>
              <a:rPr lang="en-US" sz="2400" dirty="0">
                <a:solidFill>
                  <a:prstClr val="black"/>
                </a:solidFill>
                <a:latin typeface="Aptos" panose="02110004020202020204"/>
              </a:rPr>
              <a:t> 100 MV/m (1.5TeV) with O(10</a:t>
            </a:r>
            <a:r>
              <a:rPr lang="en-US" sz="2400" baseline="30000" dirty="0">
                <a:solidFill>
                  <a:prstClr val="black"/>
                </a:solidFill>
                <a:latin typeface="Aptos" panose="02110004020202020204"/>
              </a:rPr>
              <a:t>-7</a:t>
            </a:r>
            <a:r>
              <a:rPr lang="en-US" sz="2400" dirty="0">
                <a:solidFill>
                  <a:prstClr val="black"/>
                </a:solidFill>
                <a:latin typeface="Aptos" panose="02110004020202020204"/>
              </a:rPr>
              <a:t>) breakdown rate</a:t>
            </a:r>
          </a:p>
          <a:p>
            <a:pPr marL="342900" lvl="0" indent="-342900">
              <a:buFont typeface="Arial" panose="020B0604020202020204" pitchFamily="34" charset="0"/>
              <a:buChar char="•"/>
              <a:defRPr/>
            </a:pPr>
            <a:r>
              <a:rPr lang="en-US" sz="2400" dirty="0">
                <a:solidFill>
                  <a:prstClr val="black"/>
                </a:solidFill>
                <a:latin typeface="Aptos" panose="02110004020202020204"/>
              </a:rPr>
              <a:t>70 – 100+ MV/m demonstrated in prototypes + applications</a:t>
            </a:r>
          </a:p>
          <a:p>
            <a:pPr marL="342900" indent="-342900">
              <a:buFont typeface="Arial" panose="020B0604020202020204" pitchFamily="34" charset="0"/>
              <a:buChar char="•"/>
              <a:defRPr/>
            </a:pPr>
            <a:r>
              <a:rPr lang="en-US" sz="2400" dirty="0" err="1">
                <a:solidFill>
                  <a:prstClr val="black"/>
                </a:solidFill>
                <a:latin typeface="Aptos" panose="02110004020202020204"/>
              </a:rPr>
              <a:t>SwissFEL</a:t>
            </a:r>
            <a:r>
              <a:rPr lang="en-US" sz="2400" dirty="0">
                <a:solidFill>
                  <a:prstClr val="black"/>
                </a:solidFill>
                <a:latin typeface="Aptos" panose="02110004020202020204"/>
              </a:rPr>
              <a:t> (6 GeV): large-scale Cu-structure system with similar um-level tolerances </a:t>
            </a:r>
          </a:p>
          <a:p>
            <a:pPr marL="342900" lvl="0" indent="-342900">
              <a:buFont typeface="Arial" panose="020B0604020202020204" pitchFamily="34" charset="0"/>
              <a:buChar char="•"/>
              <a:defRPr/>
            </a:pPr>
            <a:r>
              <a:rPr lang="en-US" sz="2400" dirty="0" err="1">
                <a:solidFill>
                  <a:prstClr val="black"/>
                </a:solidFill>
                <a:latin typeface="Aptos" panose="02110004020202020204"/>
              </a:rPr>
              <a:t>Industrialisation</a:t>
            </a:r>
            <a:r>
              <a:rPr lang="en-US" sz="2400" dirty="0">
                <a:solidFill>
                  <a:prstClr val="black"/>
                </a:solidFill>
                <a:latin typeface="Aptos" panose="02110004020202020204"/>
              </a:rPr>
              <a:t> needs to be advanced – many smaller-scale facility applications (VHEE, ICS …)</a:t>
            </a:r>
          </a:p>
          <a:p>
            <a:pPr marL="342900" indent="-342900">
              <a:buFont typeface="Arial" panose="020B0604020202020204" pitchFamily="34" charset="0"/>
              <a:buChar char="•"/>
              <a:defRPr/>
            </a:pPr>
            <a:endParaRPr lang="en-US" sz="2400" dirty="0">
              <a:solidFill>
                <a:prstClr val="black"/>
              </a:solidFill>
              <a:latin typeface="Aptos" panose="02110004020202020204"/>
            </a:endParaRPr>
          </a:p>
          <a:p>
            <a:pPr lvl="0">
              <a:defRPr/>
            </a:pPr>
            <a:r>
              <a:rPr lang="en-GB" sz="2400" b="1" dirty="0"/>
              <a:t>C</a:t>
            </a:r>
            <a:r>
              <a:rPr lang="en-GB" sz="2400" b="1" baseline="30000" dirty="0"/>
              <a:t>3</a:t>
            </a:r>
            <a:r>
              <a:rPr lang="en-US" sz="2400" b="1" dirty="0">
                <a:solidFill>
                  <a:prstClr val="black"/>
                </a:solidFill>
                <a:latin typeface="Aptos" panose="02110004020202020204"/>
              </a:rPr>
              <a:t>:</a:t>
            </a:r>
            <a:r>
              <a:rPr lang="en-US" sz="2400" dirty="0">
                <a:solidFill>
                  <a:prstClr val="black"/>
                </a:solidFill>
                <a:latin typeface="Aptos" panose="02110004020202020204"/>
              </a:rPr>
              <a:t> </a:t>
            </a:r>
          </a:p>
          <a:p>
            <a:pPr marL="342900" lvl="0" indent="-342900">
              <a:buFont typeface="Arial" panose="020B0604020202020204" pitchFamily="34" charset="0"/>
              <a:buChar char="•"/>
              <a:defRPr/>
            </a:pPr>
            <a:r>
              <a:rPr lang="en-US" sz="2400" dirty="0">
                <a:solidFill>
                  <a:prstClr val="black"/>
                </a:solidFill>
                <a:latin typeface="Aptos" panose="02110004020202020204"/>
              </a:rPr>
              <a:t>70 (250 GeV) </a:t>
            </a:r>
            <a:r>
              <a:rPr lang="en-US" sz="2400" dirty="0">
                <a:solidFill>
                  <a:prstClr val="black"/>
                </a:solidFill>
                <a:latin typeface="Aptos" panose="02110004020202020204"/>
                <a:sym typeface="Wingdings" panose="05000000000000000000" pitchFamily="2" charset="2"/>
              </a:rPr>
              <a:t> 120 (550 GeV) MV/m</a:t>
            </a:r>
            <a:r>
              <a:rPr lang="en-US" sz="2400" dirty="0">
                <a:solidFill>
                  <a:prstClr val="black"/>
                </a:solidFill>
                <a:latin typeface="Aptos" panose="02110004020202020204"/>
              </a:rPr>
              <a:t> based on cryo-cooled Cu structures </a:t>
            </a:r>
          </a:p>
          <a:p>
            <a:pPr lvl="0">
              <a:defRPr/>
            </a:pPr>
            <a:endParaRPr lang="en-US" sz="2400" b="1" dirty="0">
              <a:solidFill>
                <a:prstClr val="black"/>
              </a:solidFill>
              <a:latin typeface="Aptos" panose="02110004020202020204"/>
            </a:endParaRPr>
          </a:p>
          <a:p>
            <a:pPr lvl="0">
              <a:defRPr/>
            </a:pPr>
            <a:r>
              <a:rPr lang="en-US" sz="2400" b="1" dirty="0" err="1">
                <a:solidFill>
                  <a:prstClr val="black"/>
                </a:solidFill>
                <a:latin typeface="Aptos" panose="02110004020202020204"/>
              </a:rPr>
              <a:t>FCCee</a:t>
            </a:r>
            <a:r>
              <a:rPr lang="en-US" sz="2400" b="1" dirty="0">
                <a:solidFill>
                  <a:prstClr val="black"/>
                </a:solidFill>
                <a:latin typeface="Aptos" panose="02110004020202020204"/>
              </a:rPr>
              <a:t> injector </a:t>
            </a:r>
            <a:r>
              <a:rPr lang="en-US" sz="2400" dirty="0">
                <a:solidFill>
                  <a:prstClr val="black"/>
                </a:solidFill>
                <a:latin typeface="Aptos" panose="02110004020202020204"/>
              </a:rPr>
              <a:t>at 20 GeV would be a major </a:t>
            </a:r>
            <a:r>
              <a:rPr lang="en-US" sz="2400" dirty="0" err="1">
                <a:solidFill>
                  <a:prstClr val="black"/>
                </a:solidFill>
                <a:latin typeface="Aptos" panose="02110004020202020204"/>
              </a:rPr>
              <a:t>linac</a:t>
            </a:r>
            <a:r>
              <a:rPr lang="en-US" sz="2400" dirty="0">
                <a:solidFill>
                  <a:prstClr val="black"/>
                </a:solidFill>
                <a:latin typeface="Aptos" panose="02110004020202020204"/>
              </a:rPr>
              <a:t> installation &gt; </a:t>
            </a:r>
            <a:r>
              <a:rPr lang="en-US" sz="2400" dirty="0" err="1">
                <a:solidFill>
                  <a:prstClr val="black"/>
                </a:solidFill>
                <a:latin typeface="Aptos" panose="02110004020202020204"/>
              </a:rPr>
              <a:t>SwissFEL</a:t>
            </a:r>
            <a:endParaRPr lang="en-US" sz="2400" dirty="0">
              <a:solidFill>
                <a:prstClr val="black"/>
              </a:solidFill>
              <a:latin typeface="Aptos" panose="02110004020202020204"/>
            </a:endParaRPr>
          </a:p>
          <a:p>
            <a:pPr marL="457200" lvl="0" indent="-457200">
              <a:buFont typeface="Arial" panose="020B0604020202020204" pitchFamily="34" charset="0"/>
              <a:buChar char="•"/>
              <a:defRPr/>
            </a:pPr>
            <a:r>
              <a:rPr lang="en-US" sz="2400" dirty="0">
                <a:solidFill>
                  <a:prstClr val="black"/>
                </a:solidFill>
                <a:latin typeface="Aptos" panose="02110004020202020204"/>
              </a:rPr>
              <a:t>2 / 2.8 GHz, gradient intentionally conservative ~ 21 MV/m</a:t>
            </a:r>
          </a:p>
          <a:p>
            <a:pPr marL="457200" lvl="0" indent="-457200">
              <a:buFont typeface="Arial" panose="020B0604020202020204" pitchFamily="34" charset="0"/>
              <a:buChar char="•"/>
              <a:defRPr/>
            </a:pPr>
            <a:r>
              <a:rPr lang="en-US" sz="2400" dirty="0">
                <a:solidFill>
                  <a:prstClr val="black"/>
                </a:solidFill>
                <a:latin typeface="Aptos" panose="02110004020202020204"/>
              </a:rPr>
              <a:t>Will be based on </a:t>
            </a:r>
            <a:r>
              <a:rPr lang="en-US" sz="2400" dirty="0" err="1">
                <a:solidFill>
                  <a:prstClr val="black"/>
                </a:solidFill>
                <a:latin typeface="Aptos" panose="02110004020202020204"/>
              </a:rPr>
              <a:t>SwissFEL</a:t>
            </a:r>
            <a:r>
              <a:rPr lang="en-US" sz="2400" dirty="0">
                <a:solidFill>
                  <a:prstClr val="black"/>
                </a:solidFill>
                <a:latin typeface="Aptos" panose="02110004020202020204"/>
              </a:rPr>
              <a:t>-type fabrication technology </a:t>
            </a:r>
          </a:p>
          <a:p>
            <a:pPr marL="457200" lvl="0" indent="-457200">
              <a:buFont typeface="Arial" panose="020B0604020202020204" pitchFamily="34" charset="0"/>
              <a:buChar char="•"/>
              <a:defRPr/>
            </a:pPr>
            <a:endParaRPr lang="en-US" sz="2400" dirty="0">
              <a:solidFill>
                <a:prstClr val="black"/>
              </a:solidFill>
              <a:latin typeface="Aptos" panose="02110004020202020204"/>
            </a:endParaRPr>
          </a:p>
          <a:p>
            <a:pPr marL="342900" lvl="0" indent="-342900">
              <a:buFont typeface="Arial" panose="020B0604020202020204" pitchFamily="34" charset="0"/>
              <a:buChar char="•"/>
              <a:defRPr/>
            </a:pPr>
            <a:endParaRPr lang="en-US" sz="2400" dirty="0">
              <a:solidFill>
                <a:prstClr val="black"/>
              </a:solidFill>
              <a:latin typeface="Aptos" panose="02110004020202020204"/>
            </a:endParaRPr>
          </a:p>
          <a:p>
            <a:pPr lvl="0">
              <a:defRPr/>
            </a:pPr>
            <a:endParaRPr lang="en-US" sz="2400" dirty="0">
              <a:solidFill>
                <a:prstClr val="black"/>
              </a:solidFill>
              <a:latin typeface="Aptos" panose="02110004020202020204"/>
            </a:endParaRPr>
          </a:p>
          <a:p>
            <a:pPr marL="342900" lvl="0" indent="-342900">
              <a:buFont typeface="Arial" panose="020B0604020202020204" pitchFamily="34" charset="0"/>
              <a:buChar char="•"/>
              <a:defRPr/>
            </a:pPr>
            <a:endParaRPr lang="en-US" sz="2400" dirty="0">
              <a:solidFill>
                <a:prstClr val="black"/>
              </a:solidFill>
              <a:latin typeface="Aptos" panose="02110004020202020204"/>
            </a:endParaRPr>
          </a:p>
          <a:p>
            <a:pPr marL="342900" lvl="0" indent="-342900">
              <a:buFont typeface="Arial" panose="020B0604020202020204" pitchFamily="34" charset="0"/>
              <a:buChar char="•"/>
              <a:defRPr/>
            </a:pPr>
            <a:endParaRPr lang="en-GB" sz="2400" b="1" dirty="0">
              <a:solidFill>
                <a:prstClr val="black"/>
              </a:solidFill>
              <a:latin typeface="Aptos" panose="02110004020202020204"/>
            </a:endParaRPr>
          </a:p>
          <a:p>
            <a:pPr lvl="0">
              <a:defRPr/>
            </a:pPr>
            <a:endParaRPr lang="en-GB" sz="2400" b="1" dirty="0">
              <a:solidFill>
                <a:prstClr val="black"/>
              </a:solidFill>
              <a:latin typeface="Aptos" panose="02110004020202020204"/>
            </a:endParaRPr>
          </a:p>
          <a:p>
            <a:pPr marL="342900" lvl="0" indent="-342900">
              <a:buFont typeface="Arial" panose="020B0604020202020204" pitchFamily="34" charset="0"/>
              <a:buChar char="•"/>
              <a:defRPr/>
            </a:pPr>
            <a:endParaRPr lang="en-GB" sz="2400" b="1" dirty="0">
              <a:solidFill>
                <a:prstClr val="black"/>
              </a:solidFill>
              <a:latin typeface="Aptos" panose="02110004020202020204"/>
            </a:endParaRPr>
          </a:p>
          <a:p>
            <a:pPr marL="432000" indent="-323640">
              <a:spcBef>
                <a:spcPts val="1417"/>
              </a:spcBef>
              <a:buClr>
                <a:srgbClr val="000000"/>
              </a:buClr>
              <a:buSzPct val="45000"/>
              <a:buFont typeface="Wingdings" charset="2"/>
              <a:buChar char=""/>
            </a:pPr>
            <a:endParaRPr lang="en-GB" sz="2100" b="1" spc="-1" dirty="0">
              <a:solidFill>
                <a:srgbClr val="171717"/>
              </a:solidFill>
              <a:sym typeface="Wingdings" panose="05000000000000000000" pitchFamily="2" charset="2"/>
            </a:endParaRPr>
          </a:p>
        </p:txBody>
      </p:sp>
      <p:sp>
        <p:nvSpPr>
          <p:cNvPr id="172" name="CustomShape 2"/>
          <p:cNvSpPr/>
          <p:nvPr/>
        </p:nvSpPr>
        <p:spPr>
          <a:xfrm>
            <a:off x="72360" y="324519"/>
            <a:ext cx="11375280" cy="106488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90000"/>
              </a:lnSpc>
            </a:pPr>
            <a:r>
              <a:rPr lang="en-US" sz="3200" b="1" spc="-1" dirty="0">
                <a:solidFill>
                  <a:srgbClr val="0033A0"/>
                </a:solidFill>
                <a:latin typeface="Arial"/>
              </a:rPr>
              <a:t>NC RF cavities (1)</a:t>
            </a:r>
            <a:r>
              <a:rPr lang="en-US" sz="3200" b="1" strike="noStrike" spc="-1" dirty="0">
                <a:solidFill>
                  <a:srgbClr val="0033A0"/>
                </a:solidFill>
                <a:latin typeface="Arial"/>
              </a:rPr>
              <a:t> </a:t>
            </a:r>
            <a:endParaRPr lang="en-GB" sz="3200" b="0" strike="noStrike" spc="-1" dirty="0">
              <a:latin typeface="Arial"/>
            </a:endParaRPr>
          </a:p>
        </p:txBody>
      </p:sp>
      <p:sp>
        <p:nvSpPr>
          <p:cNvPr id="173" name="CustomShape 3"/>
          <p:cNvSpPr/>
          <p:nvPr/>
        </p:nvSpPr>
        <p:spPr>
          <a:xfrm>
            <a:off x="3416400" y="6378480"/>
            <a:ext cx="69912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r>
              <a:rPr lang="en-US" sz="1000" spc="-1" dirty="0">
                <a:solidFill>
                  <a:srgbClr val="0033A0"/>
                </a:solidFill>
                <a:latin typeface="Arial"/>
              </a:rPr>
              <a:t>24</a:t>
            </a:r>
            <a:r>
              <a:rPr lang="en-US" sz="1000" b="0" strike="noStrike" spc="-1" dirty="0">
                <a:solidFill>
                  <a:srgbClr val="0033A0"/>
                </a:solidFill>
                <a:latin typeface="Arial"/>
              </a:rPr>
              <a:t>/06/2025</a:t>
            </a:r>
            <a:endParaRPr lang="en-GB" sz="1000" b="0" strike="noStrike" spc="-1" dirty="0">
              <a:latin typeface="Arial"/>
            </a:endParaRPr>
          </a:p>
        </p:txBody>
      </p:sp>
      <p:sp>
        <p:nvSpPr>
          <p:cNvPr id="174" name="CustomShape 4"/>
          <p:cNvSpPr/>
          <p:nvPr/>
        </p:nvSpPr>
        <p:spPr>
          <a:xfrm>
            <a:off x="4259160" y="6383880"/>
            <a:ext cx="65714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1200" b="0" strike="noStrike" spc="-1">
                <a:solidFill>
                  <a:srgbClr val="0033A0"/>
                </a:solidFill>
                <a:latin typeface="Arial"/>
              </a:rPr>
              <a:t>Physics Preparatory Group - Accelerator Science and Technology WG</a:t>
            </a:r>
            <a:endParaRPr lang="en-GB" sz="1200" b="0" strike="noStrike" spc="-1">
              <a:latin typeface="Arial"/>
            </a:endParaRPr>
          </a:p>
        </p:txBody>
      </p:sp>
      <p:sp>
        <p:nvSpPr>
          <p:cNvPr id="175" name="CustomShape 5"/>
          <p:cNvSpPr/>
          <p:nvPr/>
        </p:nvSpPr>
        <p:spPr>
          <a:xfrm>
            <a:off x="11107440" y="6383880"/>
            <a:ext cx="68040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fld id="{9E7659AA-BB61-47A7-BC9E-B7B31FB5770F}" type="slidenum">
              <a:rPr lang="en-US" sz="1000" b="0" strike="noStrike" spc="-1">
                <a:solidFill>
                  <a:srgbClr val="0033A0"/>
                </a:solidFill>
                <a:latin typeface="Arial"/>
              </a:rPr>
              <a:t>31</a:t>
            </a:fld>
            <a:endParaRPr lang="en-GB" sz="1000" b="0" strike="noStrike" spc="-1">
              <a:latin typeface="Arial"/>
            </a:endParaRPr>
          </a:p>
        </p:txBody>
      </p:sp>
      <p:sp>
        <p:nvSpPr>
          <p:cNvPr id="7" name="TextBox 6">
            <a:extLst>
              <a:ext uri="{FF2B5EF4-FFF2-40B4-BE49-F238E27FC236}">
                <a16:creationId xmlns:a16="http://schemas.microsoft.com/office/drawing/2014/main" id="{80729A7D-FFBA-4F89-9F8E-70CD06FAEB75}"/>
              </a:ext>
            </a:extLst>
          </p:cNvPr>
          <p:cNvSpPr txBox="1"/>
          <p:nvPr/>
        </p:nvSpPr>
        <p:spPr>
          <a:xfrm>
            <a:off x="0" y="6347548"/>
            <a:ext cx="3531801" cy="369332"/>
          </a:xfrm>
          <a:prstGeom prst="rect">
            <a:avLst/>
          </a:prstGeom>
          <a:noFill/>
        </p:spPr>
        <p:txBody>
          <a:bodyPr wrap="none" rtlCol="0">
            <a:spAutoFit/>
          </a:bodyPr>
          <a:lstStyle/>
          <a:p>
            <a:r>
              <a:rPr lang="en-GB" b="1" dirty="0"/>
              <a:t>Adapted from Walter Wuensch</a:t>
            </a:r>
          </a:p>
        </p:txBody>
      </p:sp>
      <p:pic>
        <p:nvPicPr>
          <p:cNvPr id="2" name="Picture 1">
            <a:extLst>
              <a:ext uri="{FF2B5EF4-FFF2-40B4-BE49-F238E27FC236}">
                <a16:creationId xmlns:a16="http://schemas.microsoft.com/office/drawing/2014/main" id="{680F293A-C07C-4298-96ED-E8B4BF053452}"/>
              </a:ext>
            </a:extLst>
          </p:cNvPr>
          <p:cNvPicPr>
            <a:picLocks noChangeAspect="1"/>
          </p:cNvPicPr>
          <p:nvPr/>
        </p:nvPicPr>
        <p:blipFill>
          <a:blip r:embed="rId2"/>
          <a:stretch>
            <a:fillRect/>
          </a:stretch>
        </p:blipFill>
        <p:spPr>
          <a:xfrm>
            <a:off x="5760000" y="0"/>
            <a:ext cx="2087139" cy="1391426"/>
          </a:xfrm>
          <a:prstGeom prst="rect">
            <a:avLst/>
          </a:prstGeom>
        </p:spPr>
      </p:pic>
      <p:pic>
        <p:nvPicPr>
          <p:cNvPr id="3" name="Picture 2">
            <a:extLst>
              <a:ext uri="{FF2B5EF4-FFF2-40B4-BE49-F238E27FC236}">
                <a16:creationId xmlns:a16="http://schemas.microsoft.com/office/drawing/2014/main" id="{796E3697-51B4-4743-B44B-B7802A45AFC8}"/>
              </a:ext>
            </a:extLst>
          </p:cNvPr>
          <p:cNvPicPr>
            <a:picLocks noChangeAspect="1"/>
          </p:cNvPicPr>
          <p:nvPr/>
        </p:nvPicPr>
        <p:blipFill>
          <a:blip r:embed="rId3"/>
          <a:stretch>
            <a:fillRect/>
          </a:stretch>
        </p:blipFill>
        <p:spPr>
          <a:xfrm>
            <a:off x="7778037" y="4906298"/>
            <a:ext cx="4413963" cy="1918764"/>
          </a:xfrm>
          <a:prstGeom prst="rect">
            <a:avLst/>
          </a:prstGeom>
        </p:spPr>
      </p:pic>
      <p:pic>
        <p:nvPicPr>
          <p:cNvPr id="10" name="Picture 8">
            <a:extLst>
              <a:ext uri="{FF2B5EF4-FFF2-40B4-BE49-F238E27FC236}">
                <a16:creationId xmlns:a16="http://schemas.microsoft.com/office/drawing/2014/main" id="{94766C6B-58B9-4B38-ABFC-0066301471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51645" y="3094032"/>
            <a:ext cx="2594212" cy="146760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4D08CA3-4F27-4862-AB47-44ED3A51B5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94388" y="0"/>
            <a:ext cx="4197612" cy="1101873"/>
          </a:xfrm>
          <a:prstGeom prst="rect">
            <a:avLst/>
          </a:prstGeom>
        </p:spPr>
      </p:pic>
    </p:spTree>
    <p:extLst>
      <p:ext uri="{BB962C8B-B14F-4D97-AF65-F5344CB8AC3E}">
        <p14:creationId xmlns:p14="http://schemas.microsoft.com/office/powerpoint/2010/main" val="5724173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CustomShape 1"/>
          <p:cNvSpPr/>
          <p:nvPr/>
        </p:nvSpPr>
        <p:spPr>
          <a:xfrm>
            <a:off x="64630" y="938368"/>
            <a:ext cx="12145857" cy="460764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lvl="0">
              <a:defRPr/>
            </a:pPr>
            <a:r>
              <a:rPr lang="en-US" sz="2400" b="1" dirty="0">
                <a:solidFill>
                  <a:prstClr val="black"/>
                </a:solidFill>
                <a:latin typeface="Aptos" panose="02110004020202020204"/>
              </a:rPr>
              <a:t>Muon Collider:</a:t>
            </a:r>
          </a:p>
          <a:p>
            <a:pPr lvl="0">
              <a:defRPr/>
            </a:pPr>
            <a:endParaRPr lang="en-US" sz="2400" dirty="0">
              <a:solidFill>
                <a:prstClr val="black"/>
              </a:solidFill>
              <a:latin typeface="Aptos" panose="02110004020202020204"/>
            </a:endParaRPr>
          </a:p>
          <a:p>
            <a:pPr lvl="0">
              <a:defRPr/>
            </a:pPr>
            <a:r>
              <a:rPr lang="en-US" sz="2400" dirty="0">
                <a:solidFill>
                  <a:prstClr val="black"/>
                </a:solidFill>
                <a:latin typeface="Aptos" panose="02110004020202020204"/>
              </a:rPr>
              <a:t>Key technology for the performance of the muon capture and cooling channel</a:t>
            </a:r>
          </a:p>
          <a:p>
            <a:pPr lvl="0">
              <a:defRPr/>
            </a:pPr>
            <a:r>
              <a:rPr lang="en-US" sz="2400" dirty="0">
                <a:solidFill>
                  <a:prstClr val="black"/>
                </a:solidFill>
                <a:latin typeface="Aptos" panose="02110004020202020204"/>
              </a:rPr>
              <a:t>High-Gradient -  20-30 MV/m, in 2-17 T external magnetic field – unique challenge </a:t>
            </a:r>
          </a:p>
          <a:p>
            <a:pPr lvl="0">
              <a:defRPr/>
            </a:pPr>
            <a:r>
              <a:rPr lang="en-US" sz="2400" dirty="0">
                <a:solidFill>
                  <a:prstClr val="black"/>
                </a:solidFill>
                <a:latin typeface="Aptos" panose="02110004020202020204"/>
              </a:rPr>
              <a:t>Requires new test infrastructure and extensive testing </a:t>
            </a:r>
            <a:r>
              <a:rPr lang="en-US" sz="2400" dirty="0" err="1">
                <a:solidFill>
                  <a:prstClr val="black"/>
                </a:solidFill>
                <a:latin typeface="Aptos" panose="02110004020202020204"/>
              </a:rPr>
              <a:t>programme</a:t>
            </a:r>
            <a:endParaRPr lang="en-US" sz="2400" dirty="0">
              <a:solidFill>
                <a:prstClr val="black"/>
              </a:solidFill>
              <a:latin typeface="Aptos" panose="02110004020202020204"/>
            </a:endParaRPr>
          </a:p>
          <a:p>
            <a:pPr lvl="0">
              <a:defRPr/>
            </a:pPr>
            <a:r>
              <a:rPr lang="en-US" sz="2400" dirty="0">
                <a:solidFill>
                  <a:prstClr val="black"/>
                </a:solidFill>
                <a:latin typeface="Aptos" panose="02110004020202020204"/>
              </a:rPr>
              <a:t>Synergistic with CLIC and </a:t>
            </a:r>
            <a:r>
              <a:rPr lang="en-GB" sz="2400" dirty="0"/>
              <a:t>C</a:t>
            </a:r>
            <a:r>
              <a:rPr lang="en-GB" sz="2400" baseline="30000" dirty="0"/>
              <a:t>3</a:t>
            </a:r>
            <a:r>
              <a:rPr lang="en-US" sz="2400" dirty="0">
                <a:solidFill>
                  <a:prstClr val="black"/>
                </a:solidFill>
                <a:latin typeface="Aptos" panose="02110004020202020204"/>
              </a:rPr>
              <a:t> high-gradient structure development</a:t>
            </a:r>
          </a:p>
          <a:p>
            <a:pPr lvl="0">
              <a:defRPr/>
            </a:pPr>
            <a:endParaRPr lang="en-US" sz="2400" dirty="0">
              <a:solidFill>
                <a:prstClr val="black"/>
              </a:solidFill>
              <a:latin typeface="Aptos" panose="02110004020202020204"/>
            </a:endParaRPr>
          </a:p>
          <a:p>
            <a:pPr lvl="0">
              <a:defRPr/>
            </a:pPr>
            <a:r>
              <a:rPr lang="en-US" sz="2400" b="1" dirty="0">
                <a:solidFill>
                  <a:prstClr val="black"/>
                </a:solidFill>
                <a:latin typeface="Aptos" panose="02110004020202020204"/>
              </a:rPr>
              <a:t>Beam-driven </a:t>
            </a:r>
            <a:r>
              <a:rPr lang="en-US" sz="2400" b="1" dirty="0" err="1">
                <a:solidFill>
                  <a:prstClr val="black"/>
                </a:solidFill>
                <a:latin typeface="Aptos" panose="02110004020202020204"/>
              </a:rPr>
              <a:t>wakefield</a:t>
            </a:r>
            <a:r>
              <a:rPr lang="en-US" sz="2400" b="1" dirty="0">
                <a:solidFill>
                  <a:prstClr val="black"/>
                </a:solidFill>
                <a:latin typeface="Aptos" panose="02110004020202020204"/>
              </a:rPr>
              <a:t> acceleration:</a:t>
            </a:r>
          </a:p>
          <a:p>
            <a:pPr lvl="0">
              <a:defRPr/>
            </a:pPr>
            <a:endParaRPr lang="en-US" sz="2400" dirty="0">
              <a:solidFill>
                <a:prstClr val="black"/>
              </a:solidFill>
              <a:latin typeface="Aptos" panose="02110004020202020204"/>
            </a:endParaRPr>
          </a:p>
          <a:p>
            <a:pPr lvl="0">
              <a:defRPr/>
            </a:pPr>
            <a:r>
              <a:rPr lang="en-US" sz="2400" dirty="0">
                <a:solidFill>
                  <a:prstClr val="black"/>
                </a:solidFill>
                <a:latin typeface="Aptos" panose="02110004020202020204"/>
              </a:rPr>
              <a:t>HALHF e- drive beam and positron </a:t>
            </a:r>
            <a:r>
              <a:rPr lang="en-US" sz="2400" dirty="0" err="1">
                <a:solidFill>
                  <a:prstClr val="black"/>
                </a:solidFill>
                <a:latin typeface="Aptos" panose="02110004020202020204"/>
              </a:rPr>
              <a:t>linac</a:t>
            </a:r>
            <a:r>
              <a:rPr lang="en-US" sz="2400" dirty="0">
                <a:solidFill>
                  <a:prstClr val="black"/>
                </a:solidFill>
                <a:latin typeface="Aptos" panose="02110004020202020204"/>
              </a:rPr>
              <a:t> based on equivalent CLIC/</a:t>
            </a:r>
            <a:r>
              <a:rPr lang="en-GB" sz="2400" dirty="0"/>
              <a:t>C</a:t>
            </a:r>
            <a:r>
              <a:rPr lang="en-GB" sz="2400" baseline="30000" dirty="0"/>
              <a:t>3</a:t>
            </a:r>
            <a:r>
              <a:rPr lang="en-US" sz="2400" dirty="0">
                <a:solidFill>
                  <a:prstClr val="black"/>
                </a:solidFill>
                <a:latin typeface="Aptos" panose="02110004020202020204"/>
              </a:rPr>
              <a:t> systems</a:t>
            </a:r>
          </a:p>
          <a:p>
            <a:pPr lvl="0">
              <a:defRPr/>
            </a:pPr>
            <a:r>
              <a:rPr lang="en-US" sz="2400" dirty="0">
                <a:solidFill>
                  <a:prstClr val="black"/>
                </a:solidFill>
                <a:latin typeface="Aptos" panose="02110004020202020204"/>
              </a:rPr>
              <a:t>AWAKE electron injection based on CLIC </a:t>
            </a:r>
            <a:r>
              <a:rPr lang="en-US" sz="2400" dirty="0" err="1">
                <a:solidFill>
                  <a:prstClr val="black"/>
                </a:solidFill>
                <a:latin typeface="Aptos" panose="02110004020202020204"/>
              </a:rPr>
              <a:t>linac</a:t>
            </a:r>
            <a:r>
              <a:rPr lang="en-US" sz="2400" dirty="0">
                <a:solidFill>
                  <a:prstClr val="black"/>
                </a:solidFill>
                <a:latin typeface="Aptos" panose="02110004020202020204"/>
              </a:rPr>
              <a:t> technology, combination of CTF/CLEAR and X-band</a:t>
            </a:r>
          </a:p>
          <a:p>
            <a:pPr lvl="0">
              <a:defRPr/>
            </a:pPr>
            <a:r>
              <a:rPr lang="en-GB" sz="2400" dirty="0" err="1">
                <a:solidFill>
                  <a:prstClr val="black"/>
                </a:solidFill>
                <a:latin typeface="Aptos" panose="02110004020202020204"/>
              </a:rPr>
              <a:t>EuPRAXIA</a:t>
            </a:r>
            <a:r>
              <a:rPr lang="en-GB" sz="2400" dirty="0">
                <a:solidFill>
                  <a:prstClr val="black"/>
                </a:solidFill>
                <a:latin typeface="Aptos" panose="02110004020202020204"/>
              </a:rPr>
              <a:t> electron drive beam and beam preparation based on high-gradient X-band technology</a:t>
            </a:r>
          </a:p>
          <a:p>
            <a:pPr lvl="0">
              <a:defRPr/>
            </a:pPr>
            <a:endParaRPr lang="en-GB" sz="2400" dirty="0">
              <a:solidFill>
                <a:prstClr val="black"/>
              </a:solidFill>
              <a:latin typeface="Aptos" panose="02110004020202020204"/>
            </a:endParaRPr>
          </a:p>
          <a:p>
            <a:pPr lvl="0">
              <a:defRPr/>
            </a:pPr>
            <a:r>
              <a:rPr lang="en-GB" sz="2400" b="1" dirty="0">
                <a:solidFill>
                  <a:srgbClr val="FF0000"/>
                </a:solidFill>
                <a:latin typeface="Aptos" panose="02110004020202020204"/>
                <a:sym typeface="Wingdings" panose="05000000000000000000" pitchFamily="2" charset="2"/>
              </a:rPr>
              <a:t>	 Consider ongoing high-gradient NC structure test capability</a:t>
            </a:r>
            <a:endParaRPr lang="en-GB" sz="2400" b="1" dirty="0">
              <a:solidFill>
                <a:srgbClr val="FF0000"/>
              </a:solidFill>
              <a:latin typeface="Aptos" panose="02110004020202020204"/>
            </a:endParaRPr>
          </a:p>
          <a:p>
            <a:pPr lvl="0">
              <a:defRPr/>
            </a:pPr>
            <a:endParaRPr lang="en-US" sz="2400" dirty="0">
              <a:solidFill>
                <a:prstClr val="black"/>
              </a:solidFill>
              <a:latin typeface="Aptos" panose="02110004020202020204"/>
            </a:endParaRPr>
          </a:p>
          <a:p>
            <a:pPr lvl="0">
              <a:defRPr/>
            </a:pPr>
            <a:endParaRPr lang="en-US" sz="2400" dirty="0">
              <a:solidFill>
                <a:prstClr val="black"/>
              </a:solidFill>
              <a:latin typeface="Aptos" panose="02110004020202020204"/>
            </a:endParaRPr>
          </a:p>
          <a:p>
            <a:pPr lvl="0">
              <a:defRPr/>
            </a:pPr>
            <a:endParaRPr lang="en-GB" sz="2400" dirty="0">
              <a:solidFill>
                <a:prstClr val="black"/>
              </a:solidFill>
              <a:latin typeface="Aptos" panose="02110004020202020204"/>
            </a:endParaRPr>
          </a:p>
          <a:p>
            <a:pPr marL="342900" lvl="0" indent="-342900">
              <a:buFont typeface="Arial" panose="020B0604020202020204" pitchFamily="34" charset="0"/>
              <a:buChar char="•"/>
              <a:defRPr/>
            </a:pPr>
            <a:endParaRPr lang="en-US" sz="2400" dirty="0">
              <a:solidFill>
                <a:prstClr val="black"/>
              </a:solidFill>
              <a:latin typeface="Aptos" panose="02110004020202020204"/>
            </a:endParaRPr>
          </a:p>
          <a:p>
            <a:pPr marL="342900" lvl="0" indent="-342900">
              <a:buFont typeface="Arial" panose="020B0604020202020204" pitchFamily="34" charset="0"/>
              <a:buChar char="•"/>
              <a:defRPr/>
            </a:pPr>
            <a:endParaRPr lang="en-GB" sz="2400" b="1" dirty="0">
              <a:solidFill>
                <a:prstClr val="black"/>
              </a:solidFill>
              <a:latin typeface="Aptos" panose="02110004020202020204"/>
            </a:endParaRPr>
          </a:p>
          <a:p>
            <a:pPr lvl="0">
              <a:defRPr/>
            </a:pPr>
            <a:endParaRPr lang="en-GB" sz="2400" b="1" dirty="0">
              <a:solidFill>
                <a:prstClr val="black"/>
              </a:solidFill>
              <a:latin typeface="Aptos" panose="02110004020202020204"/>
            </a:endParaRPr>
          </a:p>
          <a:p>
            <a:pPr marL="342900" lvl="0" indent="-342900">
              <a:buFont typeface="Arial" panose="020B0604020202020204" pitchFamily="34" charset="0"/>
              <a:buChar char="•"/>
              <a:defRPr/>
            </a:pPr>
            <a:endParaRPr lang="en-GB" sz="2400" b="1" dirty="0">
              <a:solidFill>
                <a:prstClr val="black"/>
              </a:solidFill>
              <a:latin typeface="Aptos" panose="02110004020202020204"/>
            </a:endParaRPr>
          </a:p>
          <a:p>
            <a:pPr marL="432000" indent="-323640">
              <a:spcBef>
                <a:spcPts val="1417"/>
              </a:spcBef>
              <a:buClr>
                <a:srgbClr val="000000"/>
              </a:buClr>
              <a:buSzPct val="45000"/>
              <a:buFont typeface="Wingdings" charset="2"/>
              <a:buChar char=""/>
            </a:pPr>
            <a:endParaRPr lang="en-GB" sz="2100" b="1" spc="-1" dirty="0">
              <a:solidFill>
                <a:srgbClr val="171717"/>
              </a:solidFill>
              <a:sym typeface="Wingdings" panose="05000000000000000000" pitchFamily="2" charset="2"/>
            </a:endParaRPr>
          </a:p>
        </p:txBody>
      </p:sp>
      <p:sp>
        <p:nvSpPr>
          <p:cNvPr id="172" name="CustomShape 2"/>
          <p:cNvSpPr/>
          <p:nvPr/>
        </p:nvSpPr>
        <p:spPr>
          <a:xfrm>
            <a:off x="72360" y="324519"/>
            <a:ext cx="11375280" cy="106488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90000"/>
              </a:lnSpc>
            </a:pPr>
            <a:r>
              <a:rPr lang="en-US" sz="3200" b="1" spc="-1" dirty="0">
                <a:solidFill>
                  <a:srgbClr val="0033A0"/>
                </a:solidFill>
                <a:latin typeface="Arial"/>
              </a:rPr>
              <a:t>NC RF cavities (2)</a:t>
            </a:r>
            <a:r>
              <a:rPr lang="en-US" sz="3200" b="1" strike="noStrike" spc="-1" dirty="0">
                <a:solidFill>
                  <a:srgbClr val="0033A0"/>
                </a:solidFill>
                <a:latin typeface="Arial"/>
              </a:rPr>
              <a:t> </a:t>
            </a:r>
            <a:endParaRPr lang="en-GB" sz="3200" b="0" strike="noStrike" spc="-1" dirty="0">
              <a:latin typeface="Arial"/>
            </a:endParaRPr>
          </a:p>
        </p:txBody>
      </p:sp>
      <p:sp>
        <p:nvSpPr>
          <p:cNvPr id="173" name="CustomShape 3"/>
          <p:cNvSpPr/>
          <p:nvPr/>
        </p:nvSpPr>
        <p:spPr>
          <a:xfrm>
            <a:off x="3416400" y="6378480"/>
            <a:ext cx="69912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r>
              <a:rPr lang="en-US" sz="1000" spc="-1" dirty="0">
                <a:solidFill>
                  <a:srgbClr val="0033A0"/>
                </a:solidFill>
                <a:latin typeface="Arial"/>
              </a:rPr>
              <a:t>24</a:t>
            </a:r>
            <a:r>
              <a:rPr lang="en-US" sz="1000" b="0" strike="noStrike" spc="-1" dirty="0">
                <a:solidFill>
                  <a:srgbClr val="0033A0"/>
                </a:solidFill>
                <a:latin typeface="Arial"/>
              </a:rPr>
              <a:t>/06/2025</a:t>
            </a:r>
            <a:endParaRPr lang="en-GB" sz="1000" b="0" strike="noStrike" spc="-1" dirty="0">
              <a:latin typeface="Arial"/>
            </a:endParaRPr>
          </a:p>
        </p:txBody>
      </p:sp>
      <p:sp>
        <p:nvSpPr>
          <p:cNvPr id="174" name="CustomShape 4"/>
          <p:cNvSpPr/>
          <p:nvPr/>
        </p:nvSpPr>
        <p:spPr>
          <a:xfrm>
            <a:off x="4259160" y="6383880"/>
            <a:ext cx="65714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1200" b="0" strike="noStrike" spc="-1">
                <a:solidFill>
                  <a:srgbClr val="0033A0"/>
                </a:solidFill>
                <a:latin typeface="Arial"/>
              </a:rPr>
              <a:t>Physics Preparatory Group - Accelerator Science and Technology WG</a:t>
            </a:r>
            <a:endParaRPr lang="en-GB" sz="1200" b="0" strike="noStrike" spc="-1">
              <a:latin typeface="Arial"/>
            </a:endParaRPr>
          </a:p>
        </p:txBody>
      </p:sp>
      <p:sp>
        <p:nvSpPr>
          <p:cNvPr id="175" name="CustomShape 5"/>
          <p:cNvSpPr/>
          <p:nvPr/>
        </p:nvSpPr>
        <p:spPr>
          <a:xfrm>
            <a:off x="11107440" y="6383880"/>
            <a:ext cx="68040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fld id="{9E7659AA-BB61-47A7-BC9E-B7B31FB5770F}" type="slidenum">
              <a:rPr lang="en-US" sz="1000" b="0" strike="noStrike" spc="-1">
                <a:solidFill>
                  <a:srgbClr val="0033A0"/>
                </a:solidFill>
                <a:latin typeface="Arial"/>
              </a:rPr>
              <a:t>32</a:t>
            </a:fld>
            <a:endParaRPr lang="en-GB" sz="1000" b="0" strike="noStrike" spc="-1">
              <a:latin typeface="Arial"/>
            </a:endParaRPr>
          </a:p>
        </p:txBody>
      </p:sp>
      <p:sp>
        <p:nvSpPr>
          <p:cNvPr id="7" name="TextBox 6">
            <a:extLst>
              <a:ext uri="{FF2B5EF4-FFF2-40B4-BE49-F238E27FC236}">
                <a16:creationId xmlns:a16="http://schemas.microsoft.com/office/drawing/2014/main" id="{7EFAF421-9D26-418A-86B8-EFE7B6B9AAE8}"/>
              </a:ext>
            </a:extLst>
          </p:cNvPr>
          <p:cNvSpPr txBox="1"/>
          <p:nvPr/>
        </p:nvSpPr>
        <p:spPr>
          <a:xfrm>
            <a:off x="0" y="6299710"/>
            <a:ext cx="3531801" cy="369332"/>
          </a:xfrm>
          <a:prstGeom prst="rect">
            <a:avLst/>
          </a:prstGeom>
          <a:noFill/>
        </p:spPr>
        <p:txBody>
          <a:bodyPr wrap="none" rtlCol="0">
            <a:spAutoFit/>
          </a:bodyPr>
          <a:lstStyle/>
          <a:p>
            <a:r>
              <a:rPr lang="en-GB" b="1" dirty="0"/>
              <a:t>Adapted from Walter Wuensch</a:t>
            </a:r>
          </a:p>
        </p:txBody>
      </p:sp>
      <p:pic>
        <p:nvPicPr>
          <p:cNvPr id="8" name="Picture 7">
            <a:extLst>
              <a:ext uri="{FF2B5EF4-FFF2-40B4-BE49-F238E27FC236}">
                <a16:creationId xmlns:a16="http://schemas.microsoft.com/office/drawing/2014/main" id="{A914C4AA-6F83-4AE8-8A4B-AFDAE0BA02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4388" y="0"/>
            <a:ext cx="4197612" cy="1101873"/>
          </a:xfrm>
          <a:prstGeom prst="rect">
            <a:avLst/>
          </a:prstGeom>
        </p:spPr>
      </p:pic>
      <p:pic>
        <p:nvPicPr>
          <p:cNvPr id="2" name="Picture 1">
            <a:extLst>
              <a:ext uri="{FF2B5EF4-FFF2-40B4-BE49-F238E27FC236}">
                <a16:creationId xmlns:a16="http://schemas.microsoft.com/office/drawing/2014/main" id="{C6677F2C-C474-4280-872C-B2AF74A5415A}"/>
              </a:ext>
            </a:extLst>
          </p:cNvPr>
          <p:cNvPicPr>
            <a:picLocks noChangeAspect="1"/>
          </p:cNvPicPr>
          <p:nvPr/>
        </p:nvPicPr>
        <p:blipFill>
          <a:blip r:embed="rId3"/>
          <a:stretch>
            <a:fillRect/>
          </a:stretch>
        </p:blipFill>
        <p:spPr>
          <a:xfrm>
            <a:off x="9661770" y="2479931"/>
            <a:ext cx="2465600" cy="1688018"/>
          </a:xfrm>
          <a:prstGeom prst="rect">
            <a:avLst/>
          </a:prstGeom>
        </p:spPr>
      </p:pic>
    </p:spTree>
    <p:extLst>
      <p:ext uri="{BB962C8B-B14F-4D97-AF65-F5344CB8AC3E}">
        <p14:creationId xmlns:p14="http://schemas.microsoft.com/office/powerpoint/2010/main" val="4518143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CustomShape 2"/>
          <p:cNvSpPr/>
          <p:nvPr/>
        </p:nvSpPr>
        <p:spPr>
          <a:xfrm>
            <a:off x="72360" y="324519"/>
            <a:ext cx="11375280" cy="106488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90000"/>
              </a:lnSpc>
            </a:pPr>
            <a:r>
              <a:rPr lang="en-US" sz="3200" b="1" strike="noStrike" spc="-1" dirty="0">
                <a:solidFill>
                  <a:srgbClr val="0033A0"/>
                </a:solidFill>
                <a:latin typeface="Arial"/>
              </a:rPr>
              <a:t>SC RF cavities</a:t>
            </a:r>
            <a:endParaRPr lang="en-GB" sz="3200" b="0" strike="noStrike" spc="-1" dirty="0">
              <a:latin typeface="Arial"/>
            </a:endParaRPr>
          </a:p>
        </p:txBody>
      </p:sp>
      <p:sp>
        <p:nvSpPr>
          <p:cNvPr id="173" name="CustomShape 3"/>
          <p:cNvSpPr/>
          <p:nvPr/>
        </p:nvSpPr>
        <p:spPr>
          <a:xfrm>
            <a:off x="3416400" y="6378480"/>
            <a:ext cx="69912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r>
              <a:rPr lang="en-US" sz="1000" spc="-1" dirty="0">
                <a:solidFill>
                  <a:srgbClr val="0033A0"/>
                </a:solidFill>
                <a:latin typeface="Arial"/>
              </a:rPr>
              <a:t>24</a:t>
            </a:r>
            <a:r>
              <a:rPr lang="en-US" sz="1000" b="0" strike="noStrike" spc="-1" dirty="0">
                <a:solidFill>
                  <a:srgbClr val="0033A0"/>
                </a:solidFill>
                <a:latin typeface="Arial"/>
              </a:rPr>
              <a:t>/06/2025</a:t>
            </a:r>
            <a:endParaRPr lang="en-GB" sz="1000" b="0" strike="noStrike" spc="-1" dirty="0">
              <a:latin typeface="Arial"/>
            </a:endParaRPr>
          </a:p>
        </p:txBody>
      </p:sp>
      <p:sp>
        <p:nvSpPr>
          <p:cNvPr id="174" name="CustomShape 4"/>
          <p:cNvSpPr/>
          <p:nvPr/>
        </p:nvSpPr>
        <p:spPr>
          <a:xfrm>
            <a:off x="4259160" y="6383880"/>
            <a:ext cx="65714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1200" b="0" strike="noStrike" spc="-1">
                <a:solidFill>
                  <a:srgbClr val="0033A0"/>
                </a:solidFill>
                <a:latin typeface="Arial"/>
              </a:rPr>
              <a:t>Physics Preparatory Group - Accelerator Science and Technology WG</a:t>
            </a:r>
            <a:endParaRPr lang="en-GB" sz="1200" b="0" strike="noStrike" spc="-1">
              <a:latin typeface="Arial"/>
            </a:endParaRPr>
          </a:p>
        </p:txBody>
      </p:sp>
      <p:sp>
        <p:nvSpPr>
          <p:cNvPr id="175" name="CustomShape 5"/>
          <p:cNvSpPr/>
          <p:nvPr/>
        </p:nvSpPr>
        <p:spPr>
          <a:xfrm>
            <a:off x="11107440" y="6383880"/>
            <a:ext cx="68040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fld id="{9E7659AA-BB61-47A7-BC9E-B7B31FB5770F}" type="slidenum">
              <a:rPr lang="en-US" sz="1000" b="0" strike="noStrike" spc="-1">
                <a:solidFill>
                  <a:srgbClr val="0033A0"/>
                </a:solidFill>
                <a:latin typeface="Arial"/>
              </a:rPr>
              <a:t>33</a:t>
            </a:fld>
            <a:endParaRPr lang="en-GB" sz="1000" b="0" strike="noStrike" spc="-1">
              <a:latin typeface="Arial"/>
            </a:endParaRPr>
          </a:p>
        </p:txBody>
      </p:sp>
      <p:pic>
        <p:nvPicPr>
          <p:cNvPr id="6" name="Picture 5">
            <a:extLst>
              <a:ext uri="{FF2B5EF4-FFF2-40B4-BE49-F238E27FC236}">
                <a16:creationId xmlns:a16="http://schemas.microsoft.com/office/drawing/2014/main" id="{8FAC1272-704E-4392-B274-1D24F3256C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4388" y="0"/>
            <a:ext cx="4197612" cy="1101873"/>
          </a:xfrm>
          <a:prstGeom prst="rect">
            <a:avLst/>
          </a:prstGeom>
        </p:spPr>
      </p:pic>
    </p:spTree>
    <p:extLst>
      <p:ext uri="{BB962C8B-B14F-4D97-AF65-F5344CB8AC3E}">
        <p14:creationId xmlns:p14="http://schemas.microsoft.com/office/powerpoint/2010/main" val="12065332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2E6895-BCD4-BF41-B2E3-CB06B6FED6DA}"/>
            </a:ext>
          </a:extLst>
        </p:cNvPr>
        <p:cNvGrpSpPr/>
        <p:nvPr/>
      </p:nvGrpSpPr>
      <p:grpSpPr>
        <a:xfrm>
          <a:off x="0" y="0"/>
          <a:ext cx="0" cy="0"/>
          <a:chOff x="0" y="0"/>
          <a:chExt cx="0" cy="0"/>
        </a:xfrm>
      </p:grpSpPr>
      <p:pic>
        <p:nvPicPr>
          <p:cNvPr id="41" name="Picture 40">
            <a:extLst>
              <a:ext uri="{FF2B5EF4-FFF2-40B4-BE49-F238E27FC236}">
                <a16:creationId xmlns:a16="http://schemas.microsoft.com/office/drawing/2014/main" id="{4514D359-B4C7-AD89-A970-81A30FF9B8C5}"/>
              </a:ext>
            </a:extLst>
          </p:cNvPr>
          <p:cNvPicPr>
            <a:picLocks noChangeAspect="1"/>
          </p:cNvPicPr>
          <p:nvPr/>
        </p:nvPicPr>
        <p:blipFill>
          <a:blip r:embed="rId2"/>
          <a:stretch>
            <a:fillRect/>
          </a:stretch>
        </p:blipFill>
        <p:spPr>
          <a:xfrm>
            <a:off x="4213321" y="1197349"/>
            <a:ext cx="6857803" cy="3636573"/>
          </a:xfrm>
          <a:prstGeom prst="rect">
            <a:avLst/>
          </a:prstGeom>
          <a:ln>
            <a:solidFill>
              <a:schemeClr val="tx1"/>
            </a:solidFill>
          </a:ln>
        </p:spPr>
      </p:pic>
      <p:pic>
        <p:nvPicPr>
          <p:cNvPr id="17" name="Google Shape;207;p42">
            <a:extLst>
              <a:ext uri="{FF2B5EF4-FFF2-40B4-BE49-F238E27FC236}">
                <a16:creationId xmlns:a16="http://schemas.microsoft.com/office/drawing/2014/main" id="{742FBA92-39E2-B724-E34C-01DC58E6E75B}"/>
              </a:ext>
            </a:extLst>
          </p:cNvPr>
          <p:cNvPicPr preferRelativeResize="0"/>
          <p:nvPr/>
        </p:nvPicPr>
        <p:blipFill>
          <a:blip r:embed="rId3">
            <a:alphaModFix/>
          </a:blip>
          <a:stretch>
            <a:fillRect/>
          </a:stretch>
        </p:blipFill>
        <p:spPr>
          <a:xfrm>
            <a:off x="4925130" y="5944015"/>
            <a:ext cx="1331901" cy="858795"/>
          </a:xfrm>
          <a:prstGeom prst="rect">
            <a:avLst/>
          </a:prstGeom>
          <a:noFill/>
          <a:ln>
            <a:noFill/>
          </a:ln>
        </p:spPr>
      </p:pic>
      <p:pic>
        <p:nvPicPr>
          <p:cNvPr id="18" name="Google Shape;208;p42">
            <a:extLst>
              <a:ext uri="{FF2B5EF4-FFF2-40B4-BE49-F238E27FC236}">
                <a16:creationId xmlns:a16="http://schemas.microsoft.com/office/drawing/2014/main" id="{8D6ED159-13DF-EF8B-3C07-EBF9C4CDF1D0}"/>
              </a:ext>
            </a:extLst>
          </p:cNvPr>
          <p:cNvPicPr preferRelativeResize="0"/>
          <p:nvPr/>
        </p:nvPicPr>
        <p:blipFill>
          <a:blip r:embed="rId4">
            <a:alphaModFix/>
          </a:blip>
          <a:stretch>
            <a:fillRect/>
          </a:stretch>
        </p:blipFill>
        <p:spPr>
          <a:xfrm>
            <a:off x="9232273" y="5911712"/>
            <a:ext cx="1420789" cy="461701"/>
          </a:xfrm>
          <a:prstGeom prst="rect">
            <a:avLst/>
          </a:prstGeom>
          <a:noFill/>
          <a:ln>
            <a:noFill/>
          </a:ln>
        </p:spPr>
      </p:pic>
      <p:pic>
        <p:nvPicPr>
          <p:cNvPr id="19" name="Google Shape;209;p42">
            <a:extLst>
              <a:ext uri="{FF2B5EF4-FFF2-40B4-BE49-F238E27FC236}">
                <a16:creationId xmlns:a16="http://schemas.microsoft.com/office/drawing/2014/main" id="{948489C7-CEA4-7980-0675-1A4D9C073484}"/>
              </a:ext>
            </a:extLst>
          </p:cNvPr>
          <p:cNvPicPr preferRelativeResize="0"/>
          <p:nvPr/>
        </p:nvPicPr>
        <p:blipFill>
          <a:blip r:embed="rId4">
            <a:alphaModFix/>
          </a:blip>
          <a:stretch>
            <a:fillRect/>
          </a:stretch>
        </p:blipFill>
        <p:spPr>
          <a:xfrm>
            <a:off x="-22703" y="5949324"/>
            <a:ext cx="2279278" cy="662280"/>
          </a:xfrm>
          <a:prstGeom prst="rect">
            <a:avLst/>
          </a:prstGeom>
          <a:noFill/>
          <a:ln>
            <a:noFill/>
          </a:ln>
        </p:spPr>
      </p:pic>
      <p:sp>
        <p:nvSpPr>
          <p:cNvPr id="22" name="Google Shape;212;p42">
            <a:extLst>
              <a:ext uri="{FF2B5EF4-FFF2-40B4-BE49-F238E27FC236}">
                <a16:creationId xmlns:a16="http://schemas.microsoft.com/office/drawing/2014/main" id="{67CF862C-128F-D1BF-C75E-C9405CEFA924}"/>
              </a:ext>
            </a:extLst>
          </p:cNvPr>
          <p:cNvSpPr txBox="1"/>
          <p:nvPr/>
        </p:nvSpPr>
        <p:spPr>
          <a:xfrm>
            <a:off x="782764" y="5339933"/>
            <a:ext cx="3074403" cy="461635"/>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800" b="0" i="0" u="none" strike="noStrike" kern="1200" cap="none" spc="0" normalizeH="0" baseline="0" noProof="0" dirty="0">
                <a:ln>
                  <a:noFill/>
                </a:ln>
                <a:solidFill>
                  <a:prstClr val="black"/>
                </a:solidFill>
                <a:effectLst/>
                <a:uLnTx/>
                <a:uFillTx/>
                <a:latin typeface="Aptos" panose="02110004020202020204"/>
                <a:ea typeface="+mn-ea"/>
                <a:cs typeface="+mn-cs"/>
              </a:rPr>
              <a:t>Booster RF system (800 MHz)</a:t>
            </a:r>
            <a:endParaRPr kumimoji="0"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3" name="Google Shape;213;p42">
            <a:extLst>
              <a:ext uri="{FF2B5EF4-FFF2-40B4-BE49-F238E27FC236}">
                <a16:creationId xmlns:a16="http://schemas.microsoft.com/office/drawing/2014/main" id="{D64117DD-9400-9716-EF60-25358FFD3446}"/>
              </a:ext>
            </a:extLst>
          </p:cNvPr>
          <p:cNvSpPr txBox="1"/>
          <p:nvPr/>
        </p:nvSpPr>
        <p:spPr>
          <a:xfrm>
            <a:off x="6579670" y="5063535"/>
            <a:ext cx="4509940" cy="461635"/>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800" b="0" i="0" u="none" strike="noStrike" kern="1200" cap="none" spc="0" normalizeH="0" baseline="0" noProof="0" dirty="0">
                <a:ln>
                  <a:noFill/>
                </a:ln>
                <a:solidFill>
                  <a:prstClr val="black"/>
                </a:solidFill>
                <a:effectLst/>
                <a:uLnTx/>
                <a:uFillTx/>
                <a:latin typeface="Aptos" panose="02110004020202020204"/>
                <a:ea typeface="+mn-ea"/>
                <a:cs typeface="+mn-cs"/>
              </a:rPr>
              <a:t>Collider RF system (400 MHz and 800 MHz)</a:t>
            </a:r>
            <a:endParaRPr kumimoji="0"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4" name="Google Shape;214;p42">
            <a:extLst>
              <a:ext uri="{FF2B5EF4-FFF2-40B4-BE49-F238E27FC236}">
                <a16:creationId xmlns:a16="http://schemas.microsoft.com/office/drawing/2014/main" id="{CE3F41E4-82ED-A796-4C43-F457F5BC806D}"/>
              </a:ext>
            </a:extLst>
          </p:cNvPr>
          <p:cNvSpPr txBox="1"/>
          <p:nvPr/>
        </p:nvSpPr>
        <p:spPr>
          <a:xfrm>
            <a:off x="6307160" y="5453422"/>
            <a:ext cx="1322400" cy="4617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800" b="0" i="0" u="none" strike="noStrike" kern="1200" cap="none" spc="0" normalizeH="0" baseline="0" noProof="0" dirty="0">
                <a:ln>
                  <a:noFill/>
                </a:ln>
                <a:solidFill>
                  <a:prstClr val="black"/>
                </a:solidFill>
                <a:effectLst/>
                <a:uLnTx/>
                <a:uFillTx/>
                <a:latin typeface="Aptos" panose="02110004020202020204"/>
                <a:ea typeface="+mn-ea"/>
                <a:cs typeface="+mn-cs"/>
              </a:rPr>
              <a:t>Z-WW-ZH</a:t>
            </a:r>
            <a:endParaRPr kumimoji="0"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5" name="Google Shape;215;p42">
            <a:extLst>
              <a:ext uri="{FF2B5EF4-FFF2-40B4-BE49-F238E27FC236}">
                <a16:creationId xmlns:a16="http://schemas.microsoft.com/office/drawing/2014/main" id="{01F10248-665D-3F69-D119-A808EC1AC05B}"/>
              </a:ext>
            </a:extLst>
          </p:cNvPr>
          <p:cNvSpPr txBox="1"/>
          <p:nvPr/>
        </p:nvSpPr>
        <p:spPr>
          <a:xfrm>
            <a:off x="8752837" y="5901978"/>
            <a:ext cx="457500" cy="6156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800" b="0" i="0" u="none" strike="noStrike" kern="1200" cap="none" spc="0" normalizeH="0" baseline="0" noProof="0" dirty="0">
                <a:ln>
                  <a:noFill/>
                </a:ln>
                <a:solidFill>
                  <a:prstClr val="black"/>
                </a:solidFill>
                <a:effectLst/>
                <a:uLnTx/>
                <a:uFillTx/>
                <a:latin typeface="Aptos" panose="02110004020202020204"/>
                <a:ea typeface="+mn-ea"/>
                <a:cs typeface="+mn-cs"/>
              </a:rPr>
              <a:t>+</a:t>
            </a:r>
            <a:endParaRPr kumimoji="0"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6" name="Google Shape;216;p42">
            <a:extLst>
              <a:ext uri="{FF2B5EF4-FFF2-40B4-BE49-F238E27FC236}">
                <a16:creationId xmlns:a16="http://schemas.microsoft.com/office/drawing/2014/main" id="{420FFBB1-1464-1261-5FA6-1DD6DFD7A00A}"/>
              </a:ext>
            </a:extLst>
          </p:cNvPr>
          <p:cNvSpPr txBox="1"/>
          <p:nvPr/>
        </p:nvSpPr>
        <p:spPr>
          <a:xfrm>
            <a:off x="10376158" y="5474589"/>
            <a:ext cx="739500" cy="4617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800" b="0" i="0" u="none" strike="noStrike" kern="1200" cap="none" spc="0" normalizeH="0" baseline="0" noProof="0" dirty="0">
                <a:ln>
                  <a:noFill/>
                </a:ln>
                <a:solidFill>
                  <a:prstClr val="black"/>
                </a:solidFill>
                <a:effectLst/>
                <a:uLnTx/>
                <a:uFillTx/>
                <a:latin typeface="Aptos" panose="02110004020202020204"/>
                <a:ea typeface="+mn-ea"/>
                <a:cs typeface="+mn-cs"/>
              </a:rPr>
              <a:t>ttbar</a:t>
            </a:r>
            <a:endParaRPr kumimoji="0"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28" name="Google Shape;218;p42">
            <a:extLst>
              <a:ext uri="{FF2B5EF4-FFF2-40B4-BE49-F238E27FC236}">
                <a16:creationId xmlns:a16="http://schemas.microsoft.com/office/drawing/2014/main" id="{34EDE1F3-EB5D-8536-BE1D-31112940FE18}"/>
              </a:ext>
            </a:extLst>
          </p:cNvPr>
          <p:cNvCxnSpPr>
            <a:cxnSpLocks/>
          </p:cNvCxnSpPr>
          <p:nvPr/>
        </p:nvCxnSpPr>
        <p:spPr>
          <a:xfrm flipV="1">
            <a:off x="8834640" y="3533775"/>
            <a:ext cx="1205079" cy="1567307"/>
          </a:xfrm>
          <a:prstGeom prst="straightConnector1">
            <a:avLst/>
          </a:prstGeom>
          <a:noFill/>
          <a:ln w="28575" cap="flat" cmpd="sng">
            <a:solidFill>
              <a:srgbClr val="00B0F0"/>
            </a:solidFill>
            <a:prstDash val="solid"/>
            <a:round/>
            <a:headEnd type="none" w="med" len="med"/>
            <a:tailEnd type="triangle" w="lg" len="med"/>
          </a:ln>
        </p:spPr>
      </p:cxnSp>
      <p:pic>
        <p:nvPicPr>
          <p:cNvPr id="6" name="Picture 5">
            <a:extLst>
              <a:ext uri="{FF2B5EF4-FFF2-40B4-BE49-F238E27FC236}">
                <a16:creationId xmlns:a16="http://schemas.microsoft.com/office/drawing/2014/main" id="{7FAA4038-9E4B-441B-0337-F9F4D33D96A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348851" y="5819999"/>
            <a:ext cx="2226519" cy="1005350"/>
          </a:xfrm>
          <a:prstGeom prst="rect">
            <a:avLst/>
          </a:prstGeom>
        </p:spPr>
      </p:pic>
      <p:pic>
        <p:nvPicPr>
          <p:cNvPr id="7" name="Picture 13" descr="A green machine with wheels&#10;&#10;AI-generated content may be incorrect.">
            <a:extLst>
              <a:ext uri="{FF2B5EF4-FFF2-40B4-BE49-F238E27FC236}">
                <a16:creationId xmlns:a16="http://schemas.microsoft.com/office/drawing/2014/main" id="{B060262D-BAD6-7B9F-6DE5-ADF01D42E975}"/>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256575" y="5718399"/>
            <a:ext cx="2059115" cy="100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3" descr="A green machine with wheels&#10;&#10;AI-generated content may be incorrect.">
            <a:extLst>
              <a:ext uri="{FF2B5EF4-FFF2-40B4-BE49-F238E27FC236}">
                <a16:creationId xmlns:a16="http://schemas.microsoft.com/office/drawing/2014/main" id="{3FBE1959-A00D-F4C2-D5DA-078BA66191BC}"/>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10498626" y="6003062"/>
            <a:ext cx="1693374" cy="83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111B660C-0349-CBA3-4BC2-47FCF97CB6C3}"/>
              </a:ext>
            </a:extLst>
          </p:cNvPr>
          <p:cNvSpPr txBox="1"/>
          <p:nvPr/>
        </p:nvSpPr>
        <p:spPr>
          <a:xfrm>
            <a:off x="124191" y="5705439"/>
            <a:ext cx="51167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0000"/>
                </a:solidFill>
                <a:effectLst/>
                <a:uLnTx/>
                <a:uFillTx/>
                <a:latin typeface="Aptos" panose="02110004020202020204"/>
                <a:ea typeface="+mn-ea"/>
                <a:cs typeface="+mn-cs"/>
              </a:rPr>
              <a:t>448</a:t>
            </a:r>
          </a:p>
        </p:txBody>
      </p:sp>
      <p:sp>
        <p:nvSpPr>
          <p:cNvPr id="13" name="TextBox 12">
            <a:extLst>
              <a:ext uri="{FF2B5EF4-FFF2-40B4-BE49-F238E27FC236}">
                <a16:creationId xmlns:a16="http://schemas.microsoft.com/office/drawing/2014/main" id="{FFD0BDE0-50B3-4F1B-BB17-52848F758CF7}"/>
              </a:ext>
            </a:extLst>
          </p:cNvPr>
          <p:cNvSpPr txBox="1"/>
          <p:nvPr/>
        </p:nvSpPr>
        <p:spPr>
          <a:xfrm>
            <a:off x="3491313" y="6366775"/>
            <a:ext cx="51167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0000"/>
                </a:solidFill>
                <a:effectLst/>
                <a:uLnTx/>
                <a:uFillTx/>
                <a:latin typeface="Aptos" panose="02110004020202020204"/>
                <a:ea typeface="+mn-ea"/>
                <a:cs typeface="+mn-cs"/>
              </a:rPr>
              <a:t>112</a:t>
            </a:r>
          </a:p>
        </p:txBody>
      </p:sp>
      <p:sp>
        <p:nvSpPr>
          <p:cNvPr id="14" name="TextBox 13">
            <a:extLst>
              <a:ext uri="{FF2B5EF4-FFF2-40B4-BE49-F238E27FC236}">
                <a16:creationId xmlns:a16="http://schemas.microsoft.com/office/drawing/2014/main" id="{5C17A9C2-7AF5-D9AC-E209-930C879E70EA}"/>
              </a:ext>
            </a:extLst>
          </p:cNvPr>
          <p:cNvSpPr txBox="1"/>
          <p:nvPr/>
        </p:nvSpPr>
        <p:spPr>
          <a:xfrm>
            <a:off x="5226870" y="5684272"/>
            <a:ext cx="51167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0000"/>
                </a:solidFill>
                <a:effectLst/>
                <a:uLnTx/>
                <a:uFillTx/>
                <a:latin typeface="Aptos" panose="02110004020202020204"/>
                <a:ea typeface="+mn-ea"/>
                <a:cs typeface="+mn-cs"/>
              </a:rPr>
              <a:t>264</a:t>
            </a:r>
          </a:p>
        </p:txBody>
      </p:sp>
      <p:sp>
        <p:nvSpPr>
          <p:cNvPr id="15" name="TextBox 14">
            <a:extLst>
              <a:ext uri="{FF2B5EF4-FFF2-40B4-BE49-F238E27FC236}">
                <a16:creationId xmlns:a16="http://schemas.microsoft.com/office/drawing/2014/main" id="{8F4CA49E-BF70-5943-CDBF-EC558582AF8F}"/>
              </a:ext>
            </a:extLst>
          </p:cNvPr>
          <p:cNvSpPr txBox="1"/>
          <p:nvPr/>
        </p:nvSpPr>
        <p:spPr>
          <a:xfrm>
            <a:off x="8172696" y="6536052"/>
            <a:ext cx="40267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0000"/>
                </a:solidFill>
                <a:effectLst/>
                <a:uLnTx/>
                <a:uFillTx/>
                <a:latin typeface="Aptos" panose="02110004020202020204"/>
                <a:ea typeface="+mn-ea"/>
                <a:cs typeface="+mn-cs"/>
              </a:rPr>
              <a:t>66</a:t>
            </a:r>
          </a:p>
        </p:txBody>
      </p:sp>
      <p:sp>
        <p:nvSpPr>
          <p:cNvPr id="16" name="TextBox 15">
            <a:extLst>
              <a:ext uri="{FF2B5EF4-FFF2-40B4-BE49-F238E27FC236}">
                <a16:creationId xmlns:a16="http://schemas.microsoft.com/office/drawing/2014/main" id="{79A5BB37-FB30-E65C-E2C9-A406315D9E9A}"/>
              </a:ext>
            </a:extLst>
          </p:cNvPr>
          <p:cNvSpPr txBox="1"/>
          <p:nvPr/>
        </p:nvSpPr>
        <p:spPr>
          <a:xfrm>
            <a:off x="9217649" y="5660651"/>
            <a:ext cx="51167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0000"/>
                </a:solidFill>
                <a:effectLst/>
                <a:uLnTx/>
                <a:uFillTx/>
                <a:latin typeface="Aptos" panose="02110004020202020204"/>
                <a:ea typeface="+mn-ea"/>
                <a:cs typeface="+mn-cs"/>
              </a:rPr>
              <a:t>408</a:t>
            </a:r>
          </a:p>
        </p:txBody>
      </p:sp>
      <p:sp>
        <p:nvSpPr>
          <p:cNvPr id="20" name="TextBox 19">
            <a:extLst>
              <a:ext uri="{FF2B5EF4-FFF2-40B4-BE49-F238E27FC236}">
                <a16:creationId xmlns:a16="http://schemas.microsoft.com/office/drawing/2014/main" id="{61AC6765-6B21-4573-2C5F-6B8E36F15CCF}"/>
              </a:ext>
            </a:extLst>
          </p:cNvPr>
          <p:cNvSpPr txBox="1"/>
          <p:nvPr/>
        </p:nvSpPr>
        <p:spPr>
          <a:xfrm>
            <a:off x="11547981" y="6517578"/>
            <a:ext cx="51167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0000"/>
                </a:solidFill>
                <a:effectLst/>
                <a:uLnTx/>
                <a:uFillTx/>
                <a:latin typeface="Aptos" panose="02110004020202020204"/>
                <a:ea typeface="+mn-ea"/>
                <a:cs typeface="+mn-cs"/>
              </a:rPr>
              <a:t>102</a:t>
            </a:r>
          </a:p>
        </p:txBody>
      </p:sp>
      <p:cxnSp>
        <p:nvCxnSpPr>
          <p:cNvPr id="27" name="Google Shape;217;p42">
            <a:extLst>
              <a:ext uri="{FF2B5EF4-FFF2-40B4-BE49-F238E27FC236}">
                <a16:creationId xmlns:a16="http://schemas.microsoft.com/office/drawing/2014/main" id="{0A897AD3-AD7E-72DE-4051-4FC255C1E0D2}"/>
              </a:ext>
            </a:extLst>
          </p:cNvPr>
          <p:cNvCxnSpPr>
            <a:cxnSpLocks/>
            <a:stCxn id="22" idx="0"/>
          </p:cNvCxnSpPr>
          <p:nvPr/>
        </p:nvCxnSpPr>
        <p:spPr>
          <a:xfrm flipV="1">
            <a:off x="2319966" y="3781425"/>
            <a:ext cx="3865662" cy="1558508"/>
          </a:xfrm>
          <a:prstGeom prst="straightConnector1">
            <a:avLst/>
          </a:prstGeom>
          <a:noFill/>
          <a:ln w="28575" cap="flat" cmpd="sng">
            <a:solidFill>
              <a:srgbClr val="00B0F0"/>
            </a:solidFill>
            <a:prstDash val="solid"/>
            <a:round/>
            <a:headEnd type="none" w="lg" len="med"/>
            <a:tailEnd type="triangle" w="lg" len="med"/>
          </a:ln>
        </p:spPr>
      </p:cxnSp>
      <p:sp>
        <p:nvSpPr>
          <p:cNvPr id="29" name="Slide Number Placeholder 1">
            <a:extLst>
              <a:ext uri="{FF2B5EF4-FFF2-40B4-BE49-F238E27FC236}">
                <a16:creationId xmlns:a16="http://schemas.microsoft.com/office/drawing/2014/main" id="{EAF5E95D-631D-0EBC-0779-E703753F82A7}"/>
              </a:ext>
            </a:extLst>
          </p:cNvPr>
          <p:cNvSpPr>
            <a:spLocks noGrp="1"/>
          </p:cNvSpPr>
          <p:nvPr>
            <p:ph type="sldNum" sz="quarter" idx="12"/>
          </p:nvPr>
        </p:nvSpPr>
        <p:spPr>
          <a:xfrm>
            <a:off x="0" y="6492875"/>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967C75-364E-499C-A23B-9D8F4013AD05}" type="slidenum">
              <a:rPr kumimoji="0" lang="en-GB" sz="1200" b="1" i="0" u="none" strike="noStrike" kern="1200" cap="none" spc="0" normalizeH="0" baseline="0" noProof="0" smtClean="0">
                <a:ln>
                  <a:noFill/>
                </a:ln>
                <a:solidFill>
                  <a:srgbClr val="C00000"/>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GB" sz="1200" b="1" i="0" u="none" strike="noStrike" kern="1200" cap="none" spc="0" normalizeH="0" baseline="0" noProof="0">
              <a:ln>
                <a:noFill/>
              </a:ln>
              <a:solidFill>
                <a:srgbClr val="C00000"/>
              </a:solidFill>
              <a:effectLst/>
              <a:uLnTx/>
              <a:uFillTx/>
              <a:latin typeface="Aptos" panose="02110004020202020204"/>
              <a:ea typeface="+mn-ea"/>
              <a:cs typeface="+mn-cs"/>
            </a:endParaRPr>
          </a:p>
        </p:txBody>
      </p:sp>
      <p:sp>
        <p:nvSpPr>
          <p:cNvPr id="31" name="CustomShape 2">
            <a:extLst>
              <a:ext uri="{FF2B5EF4-FFF2-40B4-BE49-F238E27FC236}">
                <a16:creationId xmlns:a16="http://schemas.microsoft.com/office/drawing/2014/main" id="{B6BBE20E-D343-4016-9444-88FF28659C83}"/>
              </a:ext>
            </a:extLst>
          </p:cNvPr>
          <p:cNvSpPr/>
          <p:nvPr/>
        </p:nvSpPr>
        <p:spPr>
          <a:xfrm>
            <a:off x="72360" y="324519"/>
            <a:ext cx="11375280" cy="1064880"/>
          </a:xfrm>
          <a:prstGeom prst="rect">
            <a:avLst/>
          </a:prstGeom>
          <a:noFill/>
          <a:ln>
            <a:noFill/>
          </a:ln>
          <a:effectLst/>
        </p:spPr>
        <p:txBody>
          <a:bodyPr lIns="0" tIns="0" rIns="0" bIns="0">
            <a:no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3200" b="1" i="0" u="none" strike="noStrike" kern="0" cap="none" spc="-1" normalizeH="0" baseline="0" noProof="0" dirty="0">
                <a:ln>
                  <a:noFill/>
                </a:ln>
                <a:solidFill>
                  <a:srgbClr val="0033A0"/>
                </a:solidFill>
                <a:effectLst/>
                <a:uLnTx/>
                <a:uFillTx/>
                <a:latin typeface="Arial"/>
              </a:rPr>
              <a:t>FCC: SC RF cavities + cryomodules (CM)</a:t>
            </a:r>
            <a:endParaRPr kumimoji="0" lang="en-GB" sz="3200" b="0" i="0" u="none" strike="noStrike" kern="0" cap="none" spc="-1" normalizeH="0" baseline="0" noProof="0" dirty="0">
              <a:ln>
                <a:noFill/>
              </a:ln>
              <a:solidFill>
                <a:prstClr val="black"/>
              </a:solidFill>
              <a:effectLst/>
              <a:uLnTx/>
              <a:uFillTx/>
              <a:latin typeface="Arial"/>
            </a:endParaRPr>
          </a:p>
        </p:txBody>
      </p:sp>
      <p:sp>
        <p:nvSpPr>
          <p:cNvPr id="8" name="TextBox 7">
            <a:extLst>
              <a:ext uri="{FF2B5EF4-FFF2-40B4-BE49-F238E27FC236}">
                <a16:creationId xmlns:a16="http://schemas.microsoft.com/office/drawing/2014/main" id="{5AF1D967-8CC0-4665-A253-27CBD4E3C522}"/>
              </a:ext>
            </a:extLst>
          </p:cNvPr>
          <p:cNvSpPr txBox="1"/>
          <p:nvPr/>
        </p:nvSpPr>
        <p:spPr>
          <a:xfrm>
            <a:off x="124191" y="1371254"/>
            <a:ext cx="1642116" cy="369332"/>
          </a:xfrm>
          <a:prstGeom prst="rect">
            <a:avLst/>
          </a:prstGeom>
          <a:noFill/>
        </p:spPr>
        <p:txBody>
          <a:bodyPr wrap="none" rtlCol="0">
            <a:spAutoFit/>
          </a:bodyPr>
          <a:lstStyle/>
          <a:p>
            <a:r>
              <a:rPr lang="en-GB" b="1" dirty="0"/>
              <a:t>Peter McIntosh</a:t>
            </a:r>
          </a:p>
        </p:txBody>
      </p:sp>
      <p:pic>
        <p:nvPicPr>
          <p:cNvPr id="30" name="Picture 29">
            <a:extLst>
              <a:ext uri="{FF2B5EF4-FFF2-40B4-BE49-F238E27FC236}">
                <a16:creationId xmlns:a16="http://schemas.microsoft.com/office/drawing/2014/main" id="{96351386-9F98-4670-AB1B-C1958804684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94388" y="0"/>
            <a:ext cx="4197612" cy="1101873"/>
          </a:xfrm>
          <a:prstGeom prst="rect">
            <a:avLst/>
          </a:prstGeom>
        </p:spPr>
      </p:pic>
    </p:spTree>
    <p:extLst>
      <p:ext uri="{BB962C8B-B14F-4D97-AF65-F5344CB8AC3E}">
        <p14:creationId xmlns:p14="http://schemas.microsoft.com/office/powerpoint/2010/main" val="3418199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par>
                                <p:cTn id="43" presetID="10" presetClass="entr" presetSubtype="0"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fade">
                                      <p:cBhvr>
                                        <p:cTn id="45" dur="500"/>
                                        <p:tgtEl>
                                          <p:spTgt spid="28"/>
                                        </p:tgtEl>
                                      </p:cBhvr>
                                    </p:animEffect>
                                  </p:childTnLst>
                                </p:cTn>
                              </p:par>
                              <p:par>
                                <p:cTn id="46" presetID="10" presetClass="entr" presetSubtype="0" fill="hold"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500"/>
                                        <p:tgtEl>
                                          <p:spTgt spid="6"/>
                                        </p:tgtEl>
                                      </p:cBhvr>
                                    </p:animEffect>
                                  </p:childTnLst>
                                </p:cTn>
                              </p:par>
                              <p:par>
                                <p:cTn id="49" presetID="10" presetClass="entr" presetSubtype="0" fill="hold"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500"/>
                                        <p:tgtEl>
                                          <p:spTgt spid="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500"/>
                                        <p:tgtEl>
                                          <p:spTgt spid="14"/>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12" grpId="0"/>
      <p:bldP spid="13" grpId="0"/>
      <p:bldP spid="14" grpId="0"/>
      <p:bldP spid="15" grpId="0"/>
      <p:bldP spid="16" grpId="0"/>
      <p:bldP spid="2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D8F13B3-5C54-40FB-34C2-BA2FB3F2EE3B}"/>
                  </a:ext>
                </a:extLst>
              </p:cNvPr>
              <p:cNvSpPr>
                <a:spLocks noGrp="1"/>
              </p:cNvSpPr>
              <p:nvPr>
                <p:ph sz="half" idx="1"/>
              </p:nvPr>
            </p:nvSpPr>
            <p:spPr/>
            <p:txBody>
              <a:bodyPr>
                <a:normAutofit/>
              </a:bodyPr>
              <a:lstStyle/>
              <a:p>
                <a:pPr marL="0" indent="0">
                  <a:buNone/>
                </a:pPr>
                <a:r>
                  <a:rPr lang="en-GB" sz="2000" b="1" noProof="0" dirty="0"/>
                  <a:t>TODAY:</a:t>
                </a:r>
              </a:p>
              <a:p>
                <a:pPr marL="342891" indent="-342891"/>
                <a:r>
                  <a:rPr lang="en-GB" sz="2000" b="0" noProof="0" dirty="0"/>
                  <a:t>Single-cell LHC bare cavity, no ports: </a:t>
                </a:r>
              </a:p>
              <a:p>
                <a:pPr marL="666883" lvl="1" indent="-342891">
                  <a:buFont typeface="Wingdings" panose="05000000000000000000" pitchFamily="2" charset="2"/>
                  <a:buChar char="ü"/>
                </a:pPr>
                <a14:m>
                  <m:oMath xmlns:m="http://schemas.openxmlformats.org/officeDocument/2006/math">
                    <m:sSub>
                      <m:sSubPr>
                        <m:ctrlPr>
                          <a:rPr lang="en-GB" sz="1800" i="1" noProof="0" smtClean="0">
                            <a:latin typeface="Cambria Math" panose="02040503050406030204" pitchFamily="18" charset="0"/>
                          </a:rPr>
                        </m:ctrlPr>
                      </m:sSubPr>
                      <m:e>
                        <m:r>
                          <a:rPr lang="en-GB" sz="1800" i="1" noProof="0" smtClean="0">
                            <a:latin typeface="Cambria Math" panose="02040503050406030204" pitchFamily="18" charset="0"/>
                          </a:rPr>
                          <m:t>𝑄</m:t>
                        </m:r>
                      </m:e>
                      <m:sub>
                        <m:r>
                          <a:rPr lang="en-GB" sz="1800" i="1" noProof="0" smtClean="0">
                            <a:latin typeface="Cambria Math" panose="02040503050406030204" pitchFamily="18" charset="0"/>
                          </a:rPr>
                          <m:t>0</m:t>
                        </m:r>
                      </m:sub>
                    </m:sSub>
                    <m:r>
                      <a:rPr lang="en-GB" sz="1800" i="1" noProof="0" smtClean="0">
                        <a:latin typeface="Cambria Math" panose="02040503050406030204" pitchFamily="18" charset="0"/>
                      </a:rPr>
                      <m:t>=</m:t>
                    </m:r>
                    <m:r>
                      <a:rPr lang="en-GB" sz="1800" b="0" i="1" noProof="0" smtClean="0">
                        <a:latin typeface="Cambria Math" panose="02040503050406030204" pitchFamily="18" charset="0"/>
                      </a:rPr>
                      <m:t>~</m:t>
                    </m:r>
                    <m:r>
                      <a:rPr lang="en-GB" sz="1800" b="0" i="1" noProof="0" smtClean="0">
                        <a:solidFill>
                          <a:schemeClr val="tx2">
                            <a:lumMod val="75000"/>
                          </a:schemeClr>
                        </a:solidFill>
                        <a:latin typeface="Cambria Math" panose="02040503050406030204" pitchFamily="18" charset="0"/>
                      </a:rPr>
                      <m:t>2</m:t>
                    </m:r>
                    <m:r>
                      <a:rPr lang="en-GB" sz="1800" i="1" noProof="0" smtClean="0">
                        <a:solidFill>
                          <a:schemeClr val="tx2">
                            <a:lumMod val="75000"/>
                          </a:schemeClr>
                        </a:solidFill>
                        <a:latin typeface="Cambria Math" panose="02040503050406030204" pitchFamily="18" charset="0"/>
                      </a:rPr>
                      <m:t>.</m:t>
                    </m:r>
                    <m:r>
                      <a:rPr lang="en-GB" sz="1800" b="0" i="1" noProof="0" smtClean="0">
                        <a:solidFill>
                          <a:schemeClr val="tx2">
                            <a:lumMod val="75000"/>
                          </a:schemeClr>
                        </a:solidFill>
                        <a:latin typeface="Cambria Math" panose="02040503050406030204" pitchFamily="18" charset="0"/>
                      </a:rPr>
                      <m:t>2</m:t>
                    </m:r>
                    <m:r>
                      <a:rPr lang="en-GB" sz="1800" i="1" noProof="0" smtClean="0">
                        <a:latin typeface="Cambria Math" panose="02040503050406030204" pitchFamily="18" charset="0"/>
                        <a:ea typeface="Cambria Math" panose="02040503050406030204" pitchFamily="18" charset="0"/>
                      </a:rPr>
                      <m:t>×</m:t>
                    </m:r>
                    <m:sSup>
                      <m:sSupPr>
                        <m:ctrlPr>
                          <a:rPr lang="en-GB" sz="1800" i="1" noProof="0" smtClean="0">
                            <a:latin typeface="Cambria Math" panose="02040503050406030204" pitchFamily="18" charset="0"/>
                            <a:ea typeface="Cambria Math" panose="02040503050406030204" pitchFamily="18" charset="0"/>
                          </a:rPr>
                        </m:ctrlPr>
                      </m:sSupPr>
                      <m:e>
                        <m:r>
                          <a:rPr lang="en-GB" sz="1800" i="1" noProof="0" smtClean="0">
                            <a:latin typeface="Cambria Math" panose="02040503050406030204" pitchFamily="18" charset="0"/>
                            <a:ea typeface="Cambria Math" panose="02040503050406030204" pitchFamily="18" charset="0"/>
                          </a:rPr>
                          <m:t>10</m:t>
                        </m:r>
                      </m:e>
                      <m:sup>
                        <m:r>
                          <a:rPr lang="en-GB" sz="1800" i="1" noProof="0" smtClean="0">
                            <a:latin typeface="Cambria Math" panose="02040503050406030204" pitchFamily="18" charset="0"/>
                            <a:ea typeface="Cambria Math" panose="02040503050406030204" pitchFamily="18" charset="0"/>
                          </a:rPr>
                          <m:t>9</m:t>
                        </m:r>
                      </m:sup>
                    </m:sSup>
                  </m:oMath>
                </a14:m>
                <a:r>
                  <a:rPr lang="en-GB" sz="1800" noProof="0" dirty="0"/>
                  <a:t> at </a:t>
                </a:r>
                <a14:m>
                  <m:oMath xmlns:m="http://schemas.openxmlformats.org/officeDocument/2006/math">
                    <m:sSub>
                      <m:sSubPr>
                        <m:ctrlPr>
                          <a:rPr lang="en-GB" sz="1800" i="1" noProof="0" smtClean="0">
                            <a:latin typeface="Cambria Math" panose="02040503050406030204" pitchFamily="18" charset="0"/>
                          </a:rPr>
                        </m:ctrlPr>
                      </m:sSubPr>
                      <m:e>
                        <m:r>
                          <a:rPr lang="en-GB" sz="1800" i="1" noProof="0" smtClean="0">
                            <a:latin typeface="Cambria Math" panose="02040503050406030204" pitchFamily="18" charset="0"/>
                          </a:rPr>
                          <m:t>𝐸</m:t>
                        </m:r>
                      </m:e>
                      <m:sub>
                        <m:r>
                          <m:rPr>
                            <m:sty m:val="p"/>
                          </m:rPr>
                          <a:rPr lang="en-GB" sz="1800" noProof="0" smtClean="0">
                            <a:latin typeface="Cambria Math" panose="02040503050406030204" pitchFamily="18" charset="0"/>
                          </a:rPr>
                          <m:t>acc</m:t>
                        </m:r>
                      </m:sub>
                    </m:sSub>
                    <m:r>
                      <a:rPr lang="en-GB" sz="1800" i="1" noProof="0" smtClean="0">
                        <a:latin typeface="Cambria Math" panose="02040503050406030204" pitchFamily="18" charset="0"/>
                      </a:rPr>
                      <m:t>=</m:t>
                    </m:r>
                    <m:r>
                      <a:rPr lang="en-GB" sz="1800" b="0" i="1" noProof="0" smtClean="0">
                        <a:solidFill>
                          <a:schemeClr val="tx2">
                            <a:lumMod val="75000"/>
                          </a:schemeClr>
                        </a:solidFill>
                        <a:latin typeface="Cambria Math" panose="02040503050406030204" pitchFamily="18" charset="0"/>
                      </a:rPr>
                      <m:t>~8.2</m:t>
                    </m:r>
                    <m:r>
                      <a:rPr lang="en-GB" sz="1800" i="1" noProof="0" smtClean="0">
                        <a:solidFill>
                          <a:schemeClr val="tx2">
                            <a:lumMod val="75000"/>
                          </a:schemeClr>
                        </a:solidFill>
                        <a:latin typeface="Cambria Math" panose="02040503050406030204" pitchFamily="18" charset="0"/>
                      </a:rPr>
                      <m:t> </m:t>
                    </m:r>
                    <m:r>
                      <m:rPr>
                        <m:sty m:val="p"/>
                      </m:rPr>
                      <a:rPr lang="en-GB" sz="1800" noProof="0" smtClean="0">
                        <a:latin typeface="Cambria Math" panose="02040503050406030204" pitchFamily="18" charset="0"/>
                      </a:rPr>
                      <m:t>MV</m:t>
                    </m:r>
                    <m:r>
                      <a:rPr lang="en-GB" sz="1800" noProof="0" smtClean="0">
                        <a:latin typeface="Cambria Math" panose="02040503050406030204" pitchFamily="18" charset="0"/>
                      </a:rPr>
                      <m:t>/</m:t>
                    </m:r>
                    <m:r>
                      <m:rPr>
                        <m:sty m:val="p"/>
                      </m:rPr>
                      <a:rPr lang="en-GB" sz="1800" noProof="0" smtClean="0">
                        <a:latin typeface="Cambria Math" panose="02040503050406030204" pitchFamily="18" charset="0"/>
                      </a:rPr>
                      <m:t>m</m:t>
                    </m:r>
                  </m:oMath>
                </a14:m>
                <a:endParaRPr lang="en-GB" sz="1800" noProof="0" dirty="0"/>
              </a:p>
              <a:p>
                <a:endParaRPr lang="en-GB" sz="2000" noProof="0" dirty="0"/>
              </a:p>
            </p:txBody>
          </p:sp>
        </mc:Choice>
        <mc:Fallback xmlns="">
          <p:sp>
            <p:nvSpPr>
              <p:cNvPr id="3" name="Content Placeholder 2">
                <a:extLst>
                  <a:ext uri="{FF2B5EF4-FFF2-40B4-BE49-F238E27FC236}">
                    <a16:creationId xmlns:a16="http://schemas.microsoft.com/office/drawing/2014/main" id="{6D8F13B3-5C54-40FB-34C2-BA2FB3F2EE3B}"/>
                  </a:ext>
                </a:extLst>
              </p:cNvPr>
              <p:cNvSpPr>
                <a:spLocks noGrp="1" noRot="1" noChangeAspect="1" noMove="1" noResize="1" noEditPoints="1" noAdjustHandles="1" noChangeArrowheads="1" noChangeShapeType="1" noTextEdit="1"/>
              </p:cNvSpPr>
              <p:nvPr>
                <p:ph sz="half" idx="1"/>
              </p:nvPr>
            </p:nvSpPr>
            <p:spPr>
              <a:blipFill>
                <a:blip r:embed="rId2"/>
                <a:stretch>
                  <a:fillRect l="-1294" t="-702"/>
                </a:stretch>
              </a:blipFill>
            </p:spPr>
            <p:txBody>
              <a:bodyPr/>
              <a:lstStyle/>
              <a:p>
                <a:r>
                  <a:rPr lang="en-GB">
                    <a:noFill/>
                  </a:rPr>
                  <a:t> </a:t>
                </a:r>
              </a:p>
            </p:txBody>
          </p:sp>
        </mc:Fallback>
      </mc:AlternateContent>
      <p:pic>
        <p:nvPicPr>
          <p:cNvPr id="6" name="Picture 5">
            <a:extLst>
              <a:ext uri="{FF2B5EF4-FFF2-40B4-BE49-F238E27FC236}">
                <a16:creationId xmlns:a16="http://schemas.microsoft.com/office/drawing/2014/main" id="{3492B8AE-8363-B0B9-8452-D9767A63E707}"/>
              </a:ext>
            </a:extLst>
          </p:cNvPr>
          <p:cNvPicPr>
            <a:picLocks noChangeAspect="1"/>
          </p:cNvPicPr>
          <p:nvPr/>
        </p:nvPicPr>
        <p:blipFill>
          <a:blip r:embed="rId3"/>
          <a:stretch>
            <a:fillRect/>
          </a:stretch>
        </p:blipFill>
        <p:spPr>
          <a:xfrm>
            <a:off x="0" y="2176361"/>
            <a:ext cx="4184044" cy="4608512"/>
          </a:xfrm>
          <a:prstGeom prst="rect">
            <a:avLst/>
          </a:prstGeom>
        </p:spPr>
      </p:pic>
      <p:sp>
        <p:nvSpPr>
          <p:cNvPr id="2" name="Title 1">
            <a:extLst>
              <a:ext uri="{FF2B5EF4-FFF2-40B4-BE49-F238E27FC236}">
                <a16:creationId xmlns:a16="http://schemas.microsoft.com/office/drawing/2014/main" id="{81E06E2B-FABE-8C68-3B70-002D4E6AD60F}"/>
              </a:ext>
            </a:extLst>
          </p:cNvPr>
          <p:cNvSpPr>
            <a:spLocks noGrp="1"/>
          </p:cNvSpPr>
          <p:nvPr>
            <p:ph type="title"/>
          </p:nvPr>
        </p:nvSpPr>
        <p:spPr/>
        <p:txBody>
          <a:bodyPr/>
          <a:lstStyle/>
          <a:p>
            <a:r>
              <a:rPr lang="en-GB" noProof="0" dirty="0"/>
              <a:t>400 MHz, 2-cell, Nb/Cu (thin film sputtering)</a:t>
            </a:r>
          </a:p>
        </p:txBody>
      </p:sp>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42EE6F35-6BFA-CC35-6AE3-4FDED04B9892}"/>
                  </a:ext>
                </a:extLst>
              </p:cNvPr>
              <p:cNvSpPr>
                <a:spLocks noGrp="1"/>
              </p:cNvSpPr>
              <p:nvPr>
                <p:ph sz="half" idx="2"/>
              </p:nvPr>
            </p:nvSpPr>
            <p:spPr>
              <a:xfrm>
                <a:off x="6172200" y="1142999"/>
                <a:ext cx="5755640" cy="5489473"/>
              </a:xfrm>
            </p:spPr>
            <p:txBody>
              <a:bodyPr>
                <a:normAutofit/>
              </a:bodyPr>
              <a:lstStyle/>
              <a:p>
                <a:pPr marL="217195" indent="0" algn="just">
                  <a:lnSpc>
                    <a:spcPct val="100000"/>
                  </a:lnSpc>
                  <a:spcAft>
                    <a:spcPts val="533"/>
                  </a:spcAft>
                  <a:buNone/>
                </a:pPr>
                <a:r>
                  <a:rPr lang="en-GB" sz="2000" b="1" noProof="0" dirty="0"/>
                  <a:t>SPECIFICATIONS:</a:t>
                </a:r>
              </a:p>
              <a:p>
                <a:pPr marL="457189" indent="-239994" algn="just">
                  <a:lnSpc>
                    <a:spcPct val="100000"/>
                  </a:lnSpc>
                  <a:spcAft>
                    <a:spcPts val="533"/>
                  </a:spcAft>
                  <a:buFont typeface="Arial" panose="020B0604020202020204" pitchFamily="34" charset="0"/>
                  <a:buChar char="•"/>
                </a:pPr>
                <a:r>
                  <a:rPr lang="en-GB" sz="2000" noProof="0" dirty="0"/>
                  <a:t>Bare cavity, VT (2-cell FCC shape with ports):</a:t>
                </a:r>
              </a:p>
              <a:p>
                <a:pPr marL="889178" lvl="1" indent="-239994" algn="just">
                  <a:lnSpc>
                    <a:spcPct val="100000"/>
                  </a:lnSpc>
                  <a:spcAft>
                    <a:spcPts val="533"/>
                  </a:spcAft>
                  <a:buFont typeface="Wingdings" panose="05000000000000000000" pitchFamily="2" charset="2"/>
                  <a:buChar char="ü"/>
                </a:pPr>
                <a14:m>
                  <m:oMath xmlns:m="http://schemas.openxmlformats.org/officeDocument/2006/math">
                    <m:sSub>
                      <m:sSubPr>
                        <m:ctrlPr>
                          <a:rPr lang="en-GB" sz="2000" i="1" noProof="0" smtClean="0">
                            <a:latin typeface="Cambria Math" panose="02040503050406030204" pitchFamily="18" charset="0"/>
                          </a:rPr>
                        </m:ctrlPr>
                      </m:sSubPr>
                      <m:e>
                        <m:r>
                          <a:rPr lang="en-GB" sz="2000" i="1" noProof="0">
                            <a:latin typeface="Cambria Math" panose="02040503050406030204" pitchFamily="18" charset="0"/>
                          </a:rPr>
                          <m:t>𝑄</m:t>
                        </m:r>
                      </m:e>
                      <m:sub>
                        <m:r>
                          <a:rPr lang="en-GB" sz="2000" i="1" noProof="0">
                            <a:latin typeface="Cambria Math" panose="02040503050406030204" pitchFamily="18" charset="0"/>
                          </a:rPr>
                          <m:t>0</m:t>
                        </m:r>
                      </m:sub>
                    </m:sSub>
                    <m:r>
                      <a:rPr lang="en-GB" sz="2000" i="1" noProof="0">
                        <a:latin typeface="Cambria Math" panose="02040503050406030204" pitchFamily="18" charset="0"/>
                      </a:rPr>
                      <m:t>=</m:t>
                    </m:r>
                    <m:r>
                      <a:rPr lang="en-GB" sz="2000" i="1" noProof="0">
                        <a:solidFill>
                          <a:schemeClr val="tx2">
                            <a:lumMod val="75000"/>
                          </a:schemeClr>
                        </a:solidFill>
                        <a:latin typeface="Cambria Math" panose="02040503050406030204" pitchFamily="18" charset="0"/>
                      </a:rPr>
                      <m:t>3.3</m:t>
                    </m:r>
                    <m:r>
                      <a:rPr lang="en-GB" sz="2000" i="1" noProof="0">
                        <a:latin typeface="Cambria Math" panose="02040503050406030204" pitchFamily="18" charset="0"/>
                        <a:ea typeface="Cambria Math" panose="02040503050406030204" pitchFamily="18" charset="0"/>
                      </a:rPr>
                      <m:t>×</m:t>
                    </m:r>
                    <m:sSup>
                      <m:sSupPr>
                        <m:ctrlPr>
                          <a:rPr lang="en-GB" sz="2000" i="1" noProof="0" smtClean="0">
                            <a:latin typeface="Cambria Math" panose="02040503050406030204" pitchFamily="18" charset="0"/>
                            <a:ea typeface="Cambria Math" panose="02040503050406030204" pitchFamily="18" charset="0"/>
                          </a:rPr>
                        </m:ctrlPr>
                      </m:sSupPr>
                      <m:e>
                        <m:r>
                          <a:rPr lang="en-GB" sz="2000" i="1" noProof="0" smtClean="0">
                            <a:latin typeface="Cambria Math" panose="02040503050406030204" pitchFamily="18" charset="0"/>
                            <a:ea typeface="Cambria Math" panose="02040503050406030204" pitchFamily="18" charset="0"/>
                          </a:rPr>
                          <m:t>10</m:t>
                        </m:r>
                      </m:e>
                      <m:sup>
                        <m:r>
                          <a:rPr lang="en-GB" sz="2000" i="1" noProof="0" smtClean="0">
                            <a:latin typeface="Cambria Math" panose="02040503050406030204" pitchFamily="18" charset="0"/>
                            <a:ea typeface="Cambria Math" panose="02040503050406030204" pitchFamily="18" charset="0"/>
                          </a:rPr>
                          <m:t>9</m:t>
                        </m:r>
                      </m:sup>
                    </m:sSup>
                  </m:oMath>
                </a14:m>
                <a:r>
                  <a:rPr lang="en-GB" sz="2000" noProof="0" dirty="0"/>
                  <a:t> at </a:t>
                </a:r>
                <a14:m>
                  <m:oMath xmlns:m="http://schemas.openxmlformats.org/officeDocument/2006/math">
                    <m:r>
                      <a:rPr lang="en-GB" sz="2000" i="1" noProof="0">
                        <a:solidFill>
                          <a:schemeClr val="tx2">
                            <a:lumMod val="75000"/>
                          </a:schemeClr>
                        </a:solidFill>
                        <a:latin typeface="Cambria Math" panose="02040503050406030204" pitchFamily="18" charset="0"/>
                      </a:rPr>
                      <m:t>13.2</m:t>
                    </m:r>
                    <m:r>
                      <a:rPr lang="en-GB" sz="2000" i="1" noProof="0">
                        <a:latin typeface="Cambria Math" panose="02040503050406030204" pitchFamily="18" charset="0"/>
                      </a:rPr>
                      <m:t> </m:t>
                    </m:r>
                    <m:r>
                      <m:rPr>
                        <m:sty m:val="p"/>
                      </m:rPr>
                      <a:rPr lang="en-GB" sz="2000" noProof="0">
                        <a:latin typeface="Cambria Math" panose="02040503050406030204" pitchFamily="18" charset="0"/>
                      </a:rPr>
                      <m:t>MV</m:t>
                    </m:r>
                    <m:r>
                      <a:rPr lang="en-GB" sz="2000" noProof="0">
                        <a:latin typeface="Cambria Math" panose="02040503050406030204" pitchFamily="18" charset="0"/>
                      </a:rPr>
                      <m:t>/</m:t>
                    </m:r>
                    <m:r>
                      <m:rPr>
                        <m:sty m:val="p"/>
                      </m:rPr>
                      <a:rPr lang="en-GB" sz="2000" noProof="0">
                        <a:latin typeface="Cambria Math" panose="02040503050406030204" pitchFamily="18" charset="0"/>
                      </a:rPr>
                      <m:t>m</m:t>
                    </m:r>
                    <m:r>
                      <a:rPr lang="en-GB" sz="2000" noProof="0">
                        <a:latin typeface="Cambria Math" panose="02040503050406030204" pitchFamily="18" charset="0"/>
                      </a:rPr>
                      <m:t> </m:t>
                    </m:r>
                  </m:oMath>
                </a14:m>
                <a:r>
                  <a:rPr lang="en-GB" sz="2000" noProof="0" dirty="0"/>
                  <a:t>for 2-cell 400 MHz Nb/Cu.</a:t>
                </a:r>
              </a:p>
              <a:p>
                <a:pPr marL="457189" indent="-239994" algn="just">
                  <a:lnSpc>
                    <a:spcPct val="100000"/>
                  </a:lnSpc>
                  <a:spcAft>
                    <a:spcPts val="533"/>
                  </a:spcAft>
                  <a:buFont typeface="Arial" panose="020B0604020202020204" pitchFamily="34" charset="0"/>
                  <a:buChar char="•"/>
                </a:pPr>
                <a:r>
                  <a:rPr lang="en-GB" sz="2000" noProof="0" dirty="0"/>
                  <a:t>Dressed cavity (with FPC, HOM) as HT: </a:t>
                </a:r>
              </a:p>
              <a:p>
                <a:pPr marL="781180" lvl="1" indent="-239994" algn="just">
                  <a:lnSpc>
                    <a:spcPct val="100000"/>
                  </a:lnSpc>
                  <a:spcAft>
                    <a:spcPts val="533"/>
                  </a:spcAft>
                  <a:buFont typeface="Wingdings" panose="05000000000000000000" pitchFamily="2" charset="2"/>
                  <a:buChar char="ü"/>
                </a:pPr>
                <a14:m>
                  <m:oMath xmlns:m="http://schemas.openxmlformats.org/officeDocument/2006/math">
                    <m:sSub>
                      <m:sSubPr>
                        <m:ctrlPr>
                          <a:rPr lang="en-GB" sz="2000" i="1" noProof="0" smtClean="0">
                            <a:latin typeface="Cambria Math" panose="02040503050406030204" pitchFamily="18" charset="0"/>
                          </a:rPr>
                        </m:ctrlPr>
                      </m:sSubPr>
                      <m:e>
                        <m:r>
                          <a:rPr lang="en-GB" sz="2000" i="1" noProof="0">
                            <a:latin typeface="Cambria Math" panose="02040503050406030204" pitchFamily="18" charset="0"/>
                          </a:rPr>
                          <m:t>𝑄</m:t>
                        </m:r>
                      </m:e>
                      <m:sub>
                        <m:r>
                          <a:rPr lang="en-GB" sz="2000" i="1" noProof="0">
                            <a:latin typeface="Cambria Math" panose="02040503050406030204" pitchFamily="18" charset="0"/>
                          </a:rPr>
                          <m:t>0</m:t>
                        </m:r>
                      </m:sub>
                    </m:sSub>
                    <m:r>
                      <a:rPr lang="en-GB" sz="2000" i="1" noProof="0">
                        <a:latin typeface="Cambria Math" panose="02040503050406030204" pitchFamily="18" charset="0"/>
                      </a:rPr>
                      <m:t>=</m:t>
                    </m:r>
                    <m:r>
                      <a:rPr lang="en-GB" sz="2000" i="1" noProof="0">
                        <a:solidFill>
                          <a:schemeClr val="tx2">
                            <a:lumMod val="75000"/>
                          </a:schemeClr>
                        </a:solidFill>
                        <a:latin typeface="Cambria Math" panose="02040503050406030204" pitchFamily="18" charset="0"/>
                      </a:rPr>
                      <m:t>3.</m:t>
                    </m:r>
                    <m:r>
                      <a:rPr lang="en-GB" sz="2000" i="1" noProof="0" smtClean="0">
                        <a:solidFill>
                          <a:schemeClr val="tx2">
                            <a:lumMod val="75000"/>
                          </a:schemeClr>
                        </a:solidFill>
                        <a:latin typeface="Cambria Math" panose="02040503050406030204" pitchFamily="18" charset="0"/>
                      </a:rPr>
                      <m:t>0</m:t>
                    </m:r>
                    <m:r>
                      <a:rPr lang="en-GB" sz="2000" i="1" noProof="0">
                        <a:latin typeface="Cambria Math" panose="02040503050406030204" pitchFamily="18" charset="0"/>
                        <a:ea typeface="Cambria Math" panose="02040503050406030204" pitchFamily="18" charset="0"/>
                      </a:rPr>
                      <m:t>×</m:t>
                    </m:r>
                    <m:sSup>
                      <m:sSupPr>
                        <m:ctrlPr>
                          <a:rPr lang="en-GB" sz="2000" i="1" noProof="0" smtClean="0">
                            <a:latin typeface="Cambria Math" panose="02040503050406030204" pitchFamily="18" charset="0"/>
                            <a:ea typeface="Cambria Math" panose="02040503050406030204" pitchFamily="18" charset="0"/>
                          </a:rPr>
                        </m:ctrlPr>
                      </m:sSupPr>
                      <m:e>
                        <m:r>
                          <a:rPr lang="en-GB" sz="2000" i="1" noProof="0" smtClean="0">
                            <a:latin typeface="Cambria Math" panose="02040503050406030204" pitchFamily="18" charset="0"/>
                            <a:ea typeface="Cambria Math" panose="02040503050406030204" pitchFamily="18" charset="0"/>
                          </a:rPr>
                          <m:t>10</m:t>
                        </m:r>
                      </m:e>
                      <m:sup>
                        <m:r>
                          <a:rPr lang="en-GB" sz="2000" i="1" noProof="0" smtClean="0">
                            <a:latin typeface="Cambria Math" panose="02040503050406030204" pitchFamily="18" charset="0"/>
                            <a:ea typeface="Cambria Math" panose="02040503050406030204" pitchFamily="18" charset="0"/>
                          </a:rPr>
                          <m:t>9</m:t>
                        </m:r>
                      </m:sup>
                    </m:sSup>
                  </m:oMath>
                </a14:m>
                <a:r>
                  <a:rPr lang="en-GB" sz="2000" noProof="0" dirty="0"/>
                  <a:t>, </a:t>
                </a:r>
                <a14:m>
                  <m:oMath xmlns:m="http://schemas.openxmlformats.org/officeDocument/2006/math">
                    <m:sSub>
                      <m:sSubPr>
                        <m:ctrlPr>
                          <a:rPr lang="en-GB" sz="2000" i="1" noProof="0" smtClean="0">
                            <a:latin typeface="Cambria Math" panose="02040503050406030204" pitchFamily="18" charset="0"/>
                          </a:rPr>
                        </m:ctrlPr>
                      </m:sSubPr>
                      <m:e>
                        <m:r>
                          <a:rPr lang="en-GB" sz="2000" i="1" noProof="0">
                            <a:latin typeface="Cambria Math" panose="02040503050406030204" pitchFamily="18" charset="0"/>
                          </a:rPr>
                          <m:t>𝐸</m:t>
                        </m:r>
                      </m:e>
                      <m:sub>
                        <m:r>
                          <m:rPr>
                            <m:sty m:val="p"/>
                          </m:rPr>
                          <a:rPr lang="en-GB" sz="2000" noProof="0">
                            <a:latin typeface="Cambria Math" panose="02040503050406030204" pitchFamily="18" charset="0"/>
                          </a:rPr>
                          <m:t>acc</m:t>
                        </m:r>
                      </m:sub>
                    </m:sSub>
                    <m:r>
                      <a:rPr lang="en-GB" sz="2000" i="1" noProof="0">
                        <a:latin typeface="Cambria Math" panose="02040503050406030204" pitchFamily="18" charset="0"/>
                      </a:rPr>
                      <m:t>=</m:t>
                    </m:r>
                    <m:r>
                      <a:rPr lang="en-GB" sz="2000" i="1" noProof="0">
                        <a:solidFill>
                          <a:schemeClr val="tx2">
                            <a:lumMod val="75000"/>
                          </a:schemeClr>
                        </a:solidFill>
                        <a:latin typeface="Cambria Math" panose="02040503050406030204" pitchFamily="18" charset="0"/>
                      </a:rPr>
                      <m:t>1</m:t>
                    </m:r>
                    <m:r>
                      <a:rPr lang="en-GB" sz="2000" i="1" noProof="0" smtClean="0">
                        <a:solidFill>
                          <a:schemeClr val="tx2">
                            <a:lumMod val="75000"/>
                          </a:schemeClr>
                        </a:solidFill>
                        <a:latin typeface="Cambria Math" panose="02040503050406030204" pitchFamily="18" charset="0"/>
                      </a:rPr>
                      <m:t>1</m:t>
                    </m:r>
                    <m:r>
                      <a:rPr lang="en-GB" sz="2000" i="1" noProof="0">
                        <a:solidFill>
                          <a:schemeClr val="tx2">
                            <a:lumMod val="75000"/>
                          </a:schemeClr>
                        </a:solidFill>
                        <a:latin typeface="Cambria Math" panose="02040503050406030204" pitchFamily="18" charset="0"/>
                      </a:rPr>
                      <m:t>.</m:t>
                    </m:r>
                    <m:r>
                      <a:rPr lang="en-GB" sz="2000" i="1" noProof="0" smtClean="0">
                        <a:solidFill>
                          <a:schemeClr val="tx2">
                            <a:lumMod val="75000"/>
                          </a:schemeClr>
                        </a:solidFill>
                        <a:latin typeface="Cambria Math" panose="02040503050406030204" pitchFamily="18" charset="0"/>
                      </a:rPr>
                      <m:t>8</m:t>
                    </m:r>
                    <m:r>
                      <a:rPr lang="en-GB" sz="2000" i="1" noProof="0">
                        <a:latin typeface="Cambria Math" panose="02040503050406030204" pitchFamily="18" charset="0"/>
                      </a:rPr>
                      <m:t> </m:t>
                    </m:r>
                    <m:r>
                      <m:rPr>
                        <m:sty m:val="p"/>
                      </m:rPr>
                      <a:rPr lang="en-GB" sz="2000" noProof="0">
                        <a:latin typeface="Cambria Math" panose="02040503050406030204" pitchFamily="18" charset="0"/>
                      </a:rPr>
                      <m:t>MV</m:t>
                    </m:r>
                    <m:r>
                      <a:rPr lang="en-GB" sz="2000" noProof="0">
                        <a:latin typeface="Cambria Math" panose="02040503050406030204" pitchFamily="18" charset="0"/>
                      </a:rPr>
                      <m:t>/</m:t>
                    </m:r>
                    <m:r>
                      <m:rPr>
                        <m:sty m:val="p"/>
                      </m:rPr>
                      <a:rPr lang="en-GB" sz="2000" noProof="0">
                        <a:latin typeface="Cambria Math" panose="02040503050406030204" pitchFamily="18" charset="0"/>
                      </a:rPr>
                      <m:t>m</m:t>
                    </m:r>
                    <m:r>
                      <a:rPr lang="en-GB" sz="2000" noProof="0">
                        <a:latin typeface="Cambria Math" panose="02040503050406030204" pitchFamily="18" charset="0"/>
                      </a:rPr>
                      <m:t> </m:t>
                    </m:r>
                  </m:oMath>
                </a14:m>
                <a:endParaRPr lang="en-GB" sz="2000" noProof="0" dirty="0"/>
              </a:p>
              <a:p>
                <a:pPr marL="445789" indent="-228594" algn="just">
                  <a:lnSpc>
                    <a:spcPct val="100000"/>
                  </a:lnSpc>
                  <a:spcAft>
                    <a:spcPts val="533"/>
                  </a:spcAft>
                  <a:buFont typeface="Arial" panose="020B0604020202020204" pitchFamily="34" charset="0"/>
                  <a:buChar char="•"/>
                </a:pPr>
                <a:r>
                  <a:rPr lang="en-GB" sz="2000" noProof="0" dirty="0">
                    <a:solidFill>
                      <a:schemeClr val="tx2"/>
                    </a:solidFill>
                  </a:rPr>
                  <a:t>Tested in CM (accelerator goals): </a:t>
                </a:r>
              </a:p>
              <a:p>
                <a:pPr marL="769781" lvl="1" indent="-228594" algn="just">
                  <a:lnSpc>
                    <a:spcPct val="100000"/>
                  </a:lnSpc>
                  <a:spcAft>
                    <a:spcPts val="533"/>
                  </a:spcAft>
                </a:pPr>
                <a14:m>
                  <m:oMath xmlns:m="http://schemas.openxmlformats.org/officeDocument/2006/math">
                    <m:sSub>
                      <m:sSubPr>
                        <m:ctrlPr>
                          <a:rPr lang="en-GB" sz="2000" i="1" noProof="0" smtClean="0">
                            <a:solidFill>
                              <a:schemeClr val="tx2"/>
                            </a:solidFill>
                            <a:latin typeface="Cambria Math" panose="02040503050406030204" pitchFamily="18" charset="0"/>
                          </a:rPr>
                        </m:ctrlPr>
                      </m:sSubPr>
                      <m:e>
                        <m:r>
                          <a:rPr lang="en-GB" sz="2000" i="1" noProof="0">
                            <a:solidFill>
                              <a:schemeClr val="tx2"/>
                            </a:solidFill>
                            <a:latin typeface="Cambria Math" panose="02040503050406030204" pitchFamily="18" charset="0"/>
                          </a:rPr>
                          <m:t>𝑄</m:t>
                        </m:r>
                      </m:e>
                      <m:sub>
                        <m:r>
                          <a:rPr lang="en-GB" sz="2000" i="1" noProof="0">
                            <a:solidFill>
                              <a:schemeClr val="tx2"/>
                            </a:solidFill>
                            <a:latin typeface="Cambria Math" panose="02040503050406030204" pitchFamily="18" charset="0"/>
                          </a:rPr>
                          <m:t>0</m:t>
                        </m:r>
                      </m:sub>
                    </m:sSub>
                    <m:r>
                      <a:rPr lang="en-GB" sz="2000" i="1" noProof="0">
                        <a:solidFill>
                          <a:schemeClr val="tx2"/>
                        </a:solidFill>
                        <a:latin typeface="Cambria Math" panose="02040503050406030204" pitchFamily="18" charset="0"/>
                      </a:rPr>
                      <m:t>=</m:t>
                    </m:r>
                    <m:r>
                      <a:rPr lang="en-GB" sz="2000" i="1" noProof="0" smtClean="0">
                        <a:solidFill>
                          <a:schemeClr val="tx2"/>
                        </a:solidFill>
                        <a:latin typeface="Cambria Math" panose="02040503050406030204" pitchFamily="18" charset="0"/>
                      </a:rPr>
                      <m:t>2.7</m:t>
                    </m:r>
                    <m:r>
                      <a:rPr lang="en-GB" sz="2000" i="1" noProof="0">
                        <a:solidFill>
                          <a:schemeClr val="tx2"/>
                        </a:solidFill>
                        <a:latin typeface="Cambria Math" panose="02040503050406030204" pitchFamily="18" charset="0"/>
                        <a:ea typeface="Cambria Math" panose="02040503050406030204" pitchFamily="18" charset="0"/>
                      </a:rPr>
                      <m:t>×</m:t>
                    </m:r>
                    <m:sSup>
                      <m:sSupPr>
                        <m:ctrlPr>
                          <a:rPr lang="en-GB" sz="2000" i="1" noProof="0" smtClean="0">
                            <a:solidFill>
                              <a:schemeClr val="tx2"/>
                            </a:solidFill>
                            <a:latin typeface="Cambria Math" panose="02040503050406030204" pitchFamily="18" charset="0"/>
                            <a:ea typeface="Cambria Math" panose="02040503050406030204" pitchFamily="18" charset="0"/>
                          </a:rPr>
                        </m:ctrlPr>
                      </m:sSupPr>
                      <m:e>
                        <m:r>
                          <a:rPr lang="en-GB" sz="2000" i="1" noProof="0" smtClean="0">
                            <a:solidFill>
                              <a:schemeClr val="tx2"/>
                            </a:solidFill>
                            <a:latin typeface="Cambria Math" panose="02040503050406030204" pitchFamily="18" charset="0"/>
                            <a:ea typeface="Cambria Math" panose="02040503050406030204" pitchFamily="18" charset="0"/>
                          </a:rPr>
                          <m:t>10</m:t>
                        </m:r>
                      </m:e>
                      <m:sup>
                        <m:r>
                          <a:rPr lang="en-GB" sz="2000" i="1" noProof="0" smtClean="0">
                            <a:solidFill>
                              <a:schemeClr val="tx2"/>
                            </a:solidFill>
                            <a:latin typeface="Cambria Math" panose="02040503050406030204" pitchFamily="18" charset="0"/>
                            <a:ea typeface="Cambria Math" panose="02040503050406030204" pitchFamily="18" charset="0"/>
                          </a:rPr>
                          <m:t>9</m:t>
                        </m:r>
                      </m:sup>
                    </m:sSup>
                  </m:oMath>
                </a14:m>
                <a:r>
                  <a:rPr lang="en-GB" sz="2000" noProof="0" dirty="0">
                    <a:solidFill>
                      <a:schemeClr val="tx2"/>
                    </a:solidFill>
                  </a:rPr>
                  <a:t>, </a:t>
                </a:r>
                <a14:m>
                  <m:oMath xmlns:m="http://schemas.openxmlformats.org/officeDocument/2006/math">
                    <m:sSub>
                      <m:sSubPr>
                        <m:ctrlPr>
                          <a:rPr lang="en-GB" sz="2000" i="1" noProof="0" smtClean="0">
                            <a:solidFill>
                              <a:schemeClr val="tx2"/>
                            </a:solidFill>
                            <a:latin typeface="Cambria Math" panose="02040503050406030204" pitchFamily="18" charset="0"/>
                          </a:rPr>
                        </m:ctrlPr>
                      </m:sSubPr>
                      <m:e>
                        <m:r>
                          <a:rPr lang="en-GB" sz="2000" i="1" noProof="0">
                            <a:solidFill>
                              <a:schemeClr val="tx2"/>
                            </a:solidFill>
                            <a:latin typeface="Cambria Math" panose="02040503050406030204" pitchFamily="18" charset="0"/>
                          </a:rPr>
                          <m:t>𝐸</m:t>
                        </m:r>
                      </m:e>
                      <m:sub>
                        <m:r>
                          <m:rPr>
                            <m:sty m:val="p"/>
                          </m:rPr>
                          <a:rPr lang="en-GB" sz="2000" noProof="0">
                            <a:solidFill>
                              <a:schemeClr val="tx2"/>
                            </a:solidFill>
                            <a:latin typeface="Cambria Math" panose="02040503050406030204" pitchFamily="18" charset="0"/>
                          </a:rPr>
                          <m:t>acc</m:t>
                        </m:r>
                      </m:sub>
                    </m:sSub>
                    <m:r>
                      <a:rPr lang="en-GB" sz="2000" i="1" noProof="0">
                        <a:solidFill>
                          <a:schemeClr val="tx2"/>
                        </a:solidFill>
                        <a:latin typeface="Cambria Math" panose="02040503050406030204" pitchFamily="18" charset="0"/>
                      </a:rPr>
                      <m:t>=1</m:t>
                    </m:r>
                    <m:r>
                      <a:rPr lang="en-GB" sz="2000" i="1" noProof="0" smtClean="0">
                        <a:solidFill>
                          <a:schemeClr val="tx2"/>
                        </a:solidFill>
                        <a:latin typeface="Cambria Math" panose="02040503050406030204" pitchFamily="18" charset="0"/>
                      </a:rPr>
                      <m:t>0</m:t>
                    </m:r>
                    <m:r>
                      <a:rPr lang="en-GB" sz="2000" i="1" noProof="0">
                        <a:solidFill>
                          <a:schemeClr val="tx2"/>
                        </a:solidFill>
                        <a:latin typeface="Cambria Math" panose="02040503050406030204" pitchFamily="18" charset="0"/>
                      </a:rPr>
                      <m:t>.</m:t>
                    </m:r>
                    <m:r>
                      <a:rPr lang="en-GB" sz="2000" i="1" noProof="0" smtClean="0">
                        <a:solidFill>
                          <a:schemeClr val="tx2"/>
                        </a:solidFill>
                        <a:latin typeface="Cambria Math" panose="02040503050406030204" pitchFamily="18" charset="0"/>
                      </a:rPr>
                      <m:t>6</m:t>
                    </m:r>
                    <m:r>
                      <a:rPr lang="en-GB" sz="2000" b="0" i="1" noProof="0" smtClean="0">
                        <a:solidFill>
                          <a:schemeClr val="tx2"/>
                        </a:solidFill>
                        <a:latin typeface="Cambria Math" panose="02040503050406030204" pitchFamily="18" charset="0"/>
                      </a:rPr>
                      <m:t> </m:t>
                    </m:r>
                    <m:r>
                      <m:rPr>
                        <m:sty m:val="p"/>
                      </m:rPr>
                      <a:rPr lang="en-GB" sz="2000" b="0" i="0" noProof="0" smtClean="0">
                        <a:solidFill>
                          <a:schemeClr val="tx2"/>
                        </a:solidFill>
                        <a:latin typeface="Cambria Math" panose="02040503050406030204" pitchFamily="18" charset="0"/>
                      </a:rPr>
                      <m:t>MV</m:t>
                    </m:r>
                    <m:r>
                      <a:rPr lang="en-GB" sz="2000" b="0" i="0" noProof="0" smtClean="0">
                        <a:solidFill>
                          <a:schemeClr val="tx2"/>
                        </a:solidFill>
                        <a:latin typeface="Cambria Math" panose="02040503050406030204" pitchFamily="18" charset="0"/>
                      </a:rPr>
                      <m:t>/</m:t>
                    </m:r>
                    <m:r>
                      <m:rPr>
                        <m:sty m:val="p"/>
                      </m:rPr>
                      <a:rPr lang="en-GB" sz="2000" b="0" i="0" noProof="0" smtClean="0">
                        <a:solidFill>
                          <a:schemeClr val="tx2"/>
                        </a:solidFill>
                        <a:latin typeface="Cambria Math" panose="02040503050406030204" pitchFamily="18" charset="0"/>
                      </a:rPr>
                      <m:t>m</m:t>
                    </m:r>
                  </m:oMath>
                </a14:m>
                <a:endParaRPr lang="en-GB" sz="2000" noProof="0" dirty="0">
                  <a:solidFill>
                    <a:schemeClr val="tx2"/>
                  </a:solidFill>
                </a:endParaRPr>
              </a:p>
              <a:p>
                <a:pPr marL="312581" indent="-228594" algn="just">
                  <a:spcAft>
                    <a:spcPts val="533"/>
                  </a:spcAft>
                </a:pPr>
                <a:endParaRPr lang="en-GB" sz="2400" dirty="0"/>
              </a:p>
              <a:p>
                <a:pPr marL="83987" indent="0" algn="ctr">
                  <a:spcAft>
                    <a:spcPts val="533"/>
                  </a:spcAft>
                  <a:buNone/>
                </a:pPr>
                <a:r>
                  <a:rPr lang="en-GB" sz="2400" b="1" dirty="0">
                    <a:solidFill>
                      <a:srgbClr val="FF0000"/>
                    </a:solidFill>
                  </a:rPr>
                  <a:t>Demonstration required by 2031.</a:t>
                </a:r>
                <a:endParaRPr lang="en-GB" sz="2400" b="1" noProof="0" dirty="0">
                  <a:solidFill>
                    <a:srgbClr val="FF0000"/>
                  </a:solidFill>
                </a:endParaRPr>
              </a:p>
              <a:p>
                <a:pPr marL="457189" indent="-239994" algn="just">
                  <a:lnSpc>
                    <a:spcPct val="100000"/>
                  </a:lnSpc>
                  <a:spcAft>
                    <a:spcPts val="533"/>
                  </a:spcAft>
                  <a:buFont typeface="Arial" panose="020B0604020202020204" pitchFamily="34" charset="0"/>
                  <a:buChar char="•"/>
                </a:pPr>
                <a:endParaRPr lang="en-GB" sz="2000" noProof="0" dirty="0"/>
              </a:p>
              <a:p>
                <a:pPr marL="457189" indent="-239994" algn="just">
                  <a:lnSpc>
                    <a:spcPct val="100000"/>
                  </a:lnSpc>
                  <a:spcAft>
                    <a:spcPts val="533"/>
                  </a:spcAft>
                  <a:buFont typeface="Arial" panose="020B0604020202020204" pitchFamily="34" charset="0"/>
                  <a:buChar char="•"/>
                </a:pPr>
                <a:r>
                  <a:rPr lang="en-GB" sz="2000" noProof="0" dirty="0"/>
                  <a:t>Cavity manufacturing: </a:t>
                </a:r>
              </a:p>
              <a:p>
                <a:pPr marL="781180" lvl="1" indent="-239994" algn="just">
                  <a:lnSpc>
                    <a:spcPct val="100000"/>
                  </a:lnSpc>
                  <a:spcAft>
                    <a:spcPts val="533"/>
                  </a:spcAft>
                  <a:buFont typeface="Wingdings" panose="05000000000000000000" pitchFamily="2" charset="2"/>
                  <a:buChar char="ü"/>
                </a:pPr>
                <a:r>
                  <a:rPr lang="en-GB" sz="2000" noProof="0" dirty="0"/>
                  <a:t>enhance copper substrates </a:t>
                </a:r>
                <a:r>
                  <a:rPr lang="en-GB" sz="2000" noProof="0" dirty="0">
                    <a:sym typeface="Wingdings" panose="05000000000000000000" pitchFamily="2" charset="2"/>
                  </a:rPr>
                  <a:t></a:t>
                </a:r>
                <a:r>
                  <a:rPr lang="en-GB" sz="2000" noProof="0" dirty="0"/>
                  <a:t> seamless cavities using bulk machining and/or hydroforming technologies.</a:t>
                </a:r>
              </a:p>
            </p:txBody>
          </p:sp>
        </mc:Choice>
        <mc:Fallback xmlns="">
          <p:sp>
            <p:nvSpPr>
              <p:cNvPr id="9" name="Content Placeholder 8">
                <a:extLst>
                  <a:ext uri="{FF2B5EF4-FFF2-40B4-BE49-F238E27FC236}">
                    <a16:creationId xmlns:a16="http://schemas.microsoft.com/office/drawing/2014/main" id="{42EE6F35-6BFA-CC35-6AE3-4FDED04B9892}"/>
                  </a:ext>
                </a:extLst>
              </p:cNvPr>
              <p:cNvSpPr>
                <a:spLocks noGrp="1" noRot="1" noChangeAspect="1" noMove="1" noResize="1" noEditPoints="1" noAdjustHandles="1" noChangeArrowheads="1" noChangeShapeType="1" noTextEdit="1"/>
              </p:cNvSpPr>
              <p:nvPr>
                <p:ph sz="half" idx="2"/>
              </p:nvPr>
            </p:nvSpPr>
            <p:spPr>
              <a:xfrm>
                <a:off x="6172200" y="1142999"/>
                <a:ext cx="5755640" cy="5489473"/>
              </a:xfrm>
              <a:blipFill>
                <a:blip r:embed="rId4"/>
                <a:stretch>
                  <a:fillRect t="-555" r="-1059" b="-1887"/>
                </a:stretch>
              </a:blipFill>
            </p:spPr>
            <p:txBody>
              <a:bodyPr/>
              <a:lstStyle/>
              <a:p>
                <a:r>
                  <a:rPr lang="en-GB">
                    <a:noFill/>
                  </a:rPr>
                  <a:t> </a:t>
                </a:r>
              </a:p>
            </p:txBody>
          </p:sp>
        </mc:Fallback>
      </mc:AlternateContent>
      <p:sp>
        <p:nvSpPr>
          <p:cNvPr id="7" name="Slide Number Placeholder 6">
            <a:extLst>
              <a:ext uri="{FF2B5EF4-FFF2-40B4-BE49-F238E27FC236}">
                <a16:creationId xmlns:a16="http://schemas.microsoft.com/office/drawing/2014/main" id="{806CEE99-A201-9B28-F04B-3350A091CA87}"/>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B5EA5A-BC32-A742-B11B-8E7414D5B535}" type="slidenum">
              <a:rPr kumimoji="0" lang="en-GB" sz="1200" b="1" i="0" u="none" strike="noStrike" kern="1200" cap="none" spc="0" normalizeH="0" baseline="0" noProof="0" smtClean="0">
                <a:ln>
                  <a:noFill/>
                </a:ln>
                <a:solidFill>
                  <a:srgbClr val="C00000"/>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GB" sz="1200" b="1" i="0" u="none" strike="noStrike" kern="1200" cap="none" spc="0" normalizeH="0" baseline="0" noProof="0" dirty="0">
              <a:ln>
                <a:noFill/>
              </a:ln>
              <a:solidFill>
                <a:srgbClr val="C00000"/>
              </a:solidFill>
              <a:effectLst/>
              <a:uLnTx/>
              <a:uFillTx/>
              <a:latin typeface="Aptos" panose="02110004020202020204"/>
              <a:ea typeface="+mn-ea"/>
              <a:cs typeface="+mn-cs"/>
            </a:endParaRPr>
          </a:p>
        </p:txBody>
      </p:sp>
      <p:sp>
        <p:nvSpPr>
          <p:cNvPr id="10" name="5-point Star 9">
            <a:extLst>
              <a:ext uri="{FF2B5EF4-FFF2-40B4-BE49-F238E27FC236}">
                <a16:creationId xmlns:a16="http://schemas.microsoft.com/office/drawing/2014/main" id="{CFEECF4E-8C8D-B0B4-7CBA-CC3679A6E8B8}"/>
              </a:ext>
            </a:extLst>
          </p:cNvPr>
          <p:cNvSpPr/>
          <p:nvPr/>
        </p:nvSpPr>
        <p:spPr>
          <a:xfrm>
            <a:off x="3264363" y="4375488"/>
            <a:ext cx="192021" cy="192021"/>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1" name="Oval 10">
            <a:extLst>
              <a:ext uri="{FF2B5EF4-FFF2-40B4-BE49-F238E27FC236}">
                <a16:creationId xmlns:a16="http://schemas.microsoft.com/office/drawing/2014/main" id="{12A5C9FF-4EE4-C402-3E72-8DC9961F8A43}"/>
              </a:ext>
            </a:extLst>
          </p:cNvPr>
          <p:cNvSpPr/>
          <p:nvPr/>
        </p:nvSpPr>
        <p:spPr>
          <a:xfrm>
            <a:off x="2236087" y="4625274"/>
            <a:ext cx="260191" cy="230268"/>
          </a:xfrm>
          <a:prstGeom prst="ellipse">
            <a:avLst/>
          </a:prstGeom>
          <a:noFill/>
          <a:ln w="222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3" name="Rectangle: Rounded Corners 27">
            <a:extLst>
              <a:ext uri="{FF2B5EF4-FFF2-40B4-BE49-F238E27FC236}">
                <a16:creationId xmlns:a16="http://schemas.microsoft.com/office/drawing/2014/main" id="{E22C7253-6C71-FA92-10EE-2452987ABEAA}"/>
              </a:ext>
            </a:extLst>
          </p:cNvPr>
          <p:cNvSpPr/>
          <p:nvPr/>
        </p:nvSpPr>
        <p:spPr>
          <a:xfrm>
            <a:off x="6327147" y="3332498"/>
            <a:ext cx="4584693" cy="786770"/>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8" name="Picture 7" descr="A diagram of a machine">
            <a:extLst>
              <a:ext uri="{FF2B5EF4-FFF2-40B4-BE49-F238E27FC236}">
                <a16:creationId xmlns:a16="http://schemas.microsoft.com/office/drawing/2014/main" id="{58B4A529-C6D6-E799-9028-BFA3D977B364}"/>
              </a:ext>
            </a:extLst>
          </p:cNvPr>
          <p:cNvPicPr>
            <a:picLocks noChangeAspect="1"/>
          </p:cNvPicPr>
          <p:nvPr/>
        </p:nvPicPr>
        <p:blipFill>
          <a:blip r:embed="rId5"/>
          <a:srcRect l="65333" t="24298" r="9417" b="11109"/>
          <a:stretch/>
        </p:blipFill>
        <p:spPr>
          <a:xfrm>
            <a:off x="4205984" y="3824144"/>
            <a:ext cx="1632520" cy="2349104"/>
          </a:xfrm>
          <a:prstGeom prst="rect">
            <a:avLst/>
          </a:prstGeom>
        </p:spPr>
      </p:pic>
      <p:sp>
        <p:nvSpPr>
          <p:cNvPr id="12" name="TextBox 11">
            <a:extLst>
              <a:ext uri="{FF2B5EF4-FFF2-40B4-BE49-F238E27FC236}">
                <a16:creationId xmlns:a16="http://schemas.microsoft.com/office/drawing/2014/main" id="{C66C5501-E850-A05E-6712-25AF0D5D6D74}"/>
              </a:ext>
            </a:extLst>
          </p:cNvPr>
          <p:cNvSpPr txBox="1"/>
          <p:nvPr/>
        </p:nvSpPr>
        <p:spPr>
          <a:xfrm>
            <a:off x="11039474" y="2972675"/>
            <a:ext cx="6896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96B24">
                    <a:lumMod val="60000"/>
                    <a:lumOff val="40000"/>
                  </a:srgbClr>
                </a:solidFill>
                <a:effectLst/>
                <a:uLnTx/>
                <a:uFillTx/>
                <a:latin typeface="Aptos" panose="02110004020202020204"/>
                <a:ea typeface="+mn-ea"/>
                <a:cs typeface="+mn-cs"/>
              </a:rPr>
              <a:t>TRL6</a:t>
            </a:r>
          </a:p>
        </p:txBody>
      </p:sp>
      <p:sp>
        <p:nvSpPr>
          <p:cNvPr id="13" name="TextBox 12">
            <a:extLst>
              <a:ext uri="{FF2B5EF4-FFF2-40B4-BE49-F238E27FC236}">
                <a16:creationId xmlns:a16="http://schemas.microsoft.com/office/drawing/2014/main" id="{5ACD02C3-FE25-ECC1-0706-FE30B6A7A51F}"/>
              </a:ext>
            </a:extLst>
          </p:cNvPr>
          <p:cNvSpPr txBox="1"/>
          <p:nvPr/>
        </p:nvSpPr>
        <p:spPr>
          <a:xfrm>
            <a:off x="8610600" y="2210563"/>
            <a:ext cx="6896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96B24">
                    <a:lumMod val="60000"/>
                    <a:lumOff val="40000"/>
                  </a:srgbClr>
                </a:solidFill>
                <a:effectLst/>
                <a:uLnTx/>
                <a:uFillTx/>
                <a:latin typeface="Aptos" panose="02110004020202020204"/>
                <a:ea typeface="+mn-ea"/>
                <a:cs typeface="+mn-cs"/>
              </a:rPr>
              <a:t>TRL5</a:t>
            </a:r>
          </a:p>
        </p:txBody>
      </p:sp>
      <p:sp>
        <p:nvSpPr>
          <p:cNvPr id="14" name="TextBox 13">
            <a:extLst>
              <a:ext uri="{FF2B5EF4-FFF2-40B4-BE49-F238E27FC236}">
                <a16:creationId xmlns:a16="http://schemas.microsoft.com/office/drawing/2014/main" id="{48A30D0C-EE64-2521-0849-3C098A172E16}"/>
              </a:ext>
            </a:extLst>
          </p:cNvPr>
          <p:cNvSpPr txBox="1"/>
          <p:nvPr/>
        </p:nvSpPr>
        <p:spPr>
          <a:xfrm>
            <a:off x="11075034" y="3579436"/>
            <a:ext cx="6896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96B24">
                    <a:lumMod val="60000"/>
                    <a:lumOff val="40000"/>
                  </a:srgbClr>
                </a:solidFill>
                <a:effectLst/>
                <a:uLnTx/>
                <a:uFillTx/>
                <a:latin typeface="Aptos" panose="02110004020202020204"/>
                <a:ea typeface="+mn-ea"/>
                <a:cs typeface="+mn-cs"/>
              </a:rPr>
              <a:t>TRL7</a:t>
            </a:r>
          </a:p>
        </p:txBody>
      </p:sp>
      <p:sp>
        <p:nvSpPr>
          <p:cNvPr id="15" name="TextBox 14">
            <a:extLst>
              <a:ext uri="{FF2B5EF4-FFF2-40B4-BE49-F238E27FC236}">
                <a16:creationId xmlns:a16="http://schemas.microsoft.com/office/drawing/2014/main" id="{3FC6773A-A2B7-F4B4-D341-54346F3A75E0}"/>
              </a:ext>
            </a:extLst>
          </p:cNvPr>
          <p:cNvSpPr txBox="1"/>
          <p:nvPr/>
        </p:nvSpPr>
        <p:spPr>
          <a:xfrm>
            <a:off x="5482588" y="1776549"/>
            <a:ext cx="6896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96B24">
                    <a:lumMod val="60000"/>
                    <a:lumOff val="40000"/>
                  </a:srgbClr>
                </a:solidFill>
                <a:effectLst/>
                <a:uLnTx/>
                <a:uFillTx/>
                <a:latin typeface="Aptos" panose="02110004020202020204"/>
                <a:ea typeface="+mn-ea"/>
                <a:cs typeface="+mn-cs"/>
              </a:rPr>
              <a:t>TRL4</a:t>
            </a:r>
          </a:p>
        </p:txBody>
      </p:sp>
      <p:sp>
        <p:nvSpPr>
          <p:cNvPr id="16" name="TextBox 15">
            <a:extLst>
              <a:ext uri="{FF2B5EF4-FFF2-40B4-BE49-F238E27FC236}">
                <a16:creationId xmlns:a16="http://schemas.microsoft.com/office/drawing/2014/main" id="{6ABCE766-93C7-4521-9FDC-4A07C77704C8}"/>
              </a:ext>
            </a:extLst>
          </p:cNvPr>
          <p:cNvSpPr txBox="1"/>
          <p:nvPr/>
        </p:nvSpPr>
        <p:spPr>
          <a:xfrm>
            <a:off x="4824010" y="6406013"/>
            <a:ext cx="1642116" cy="369332"/>
          </a:xfrm>
          <a:prstGeom prst="rect">
            <a:avLst/>
          </a:prstGeom>
          <a:noFill/>
        </p:spPr>
        <p:txBody>
          <a:bodyPr wrap="none" rtlCol="0">
            <a:spAutoFit/>
          </a:bodyPr>
          <a:lstStyle/>
          <a:p>
            <a:r>
              <a:rPr lang="en-GB" b="1" dirty="0"/>
              <a:t>Peter McIntosh</a:t>
            </a:r>
          </a:p>
        </p:txBody>
      </p:sp>
    </p:spTree>
    <p:extLst>
      <p:ext uri="{BB962C8B-B14F-4D97-AF65-F5344CB8AC3E}">
        <p14:creationId xmlns:p14="http://schemas.microsoft.com/office/powerpoint/2010/main" val="2788509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3" grpId="0" animBg="1"/>
      <p:bldP spid="12" grpId="0"/>
      <p:bldP spid="13" grpId="0"/>
      <p:bldP spid="1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61FE8-EB33-7313-1E5B-D1EC71E2A049}"/>
              </a:ext>
            </a:extLst>
          </p:cNvPr>
          <p:cNvSpPr>
            <a:spLocks noGrp="1"/>
          </p:cNvSpPr>
          <p:nvPr>
            <p:ph type="title"/>
          </p:nvPr>
        </p:nvSpPr>
        <p:spPr/>
        <p:txBody>
          <a:bodyPr/>
          <a:lstStyle/>
          <a:p>
            <a:r>
              <a:rPr lang="en-GB" noProof="0" dirty="0"/>
              <a:t>800 MHz, 6-cell, Bulk-Nb</a:t>
            </a:r>
          </a:p>
        </p:txBody>
      </p:sp>
      <p:sp>
        <p:nvSpPr>
          <p:cNvPr id="3" name="Content Placeholder 2">
            <a:extLst>
              <a:ext uri="{FF2B5EF4-FFF2-40B4-BE49-F238E27FC236}">
                <a16:creationId xmlns:a16="http://schemas.microsoft.com/office/drawing/2014/main" id="{956A4114-2056-B1F1-22F3-4F88A95EC555}"/>
              </a:ext>
            </a:extLst>
          </p:cNvPr>
          <p:cNvSpPr>
            <a:spLocks noGrp="1"/>
          </p:cNvSpPr>
          <p:nvPr>
            <p:ph sz="half" idx="1"/>
          </p:nvPr>
        </p:nvSpPr>
        <p:spPr>
          <a:xfrm>
            <a:off x="838200" y="1143000"/>
            <a:ext cx="5181600" cy="1945640"/>
          </a:xfrm>
        </p:spPr>
        <p:txBody>
          <a:bodyPr>
            <a:normAutofit/>
          </a:bodyPr>
          <a:lstStyle/>
          <a:p>
            <a:pPr marL="0" indent="0">
              <a:buNone/>
            </a:pPr>
            <a:r>
              <a:rPr lang="en-GB" sz="2400" b="1" noProof="0" dirty="0"/>
              <a:t>TODAY:</a:t>
            </a:r>
          </a:p>
          <a:p>
            <a:pPr marL="355600" indent="-355600"/>
            <a:r>
              <a:rPr lang="en-GB" sz="2400" b="1" noProof="0" dirty="0"/>
              <a:t>5-cell</a:t>
            </a:r>
            <a:r>
              <a:rPr lang="en-GB" sz="2400" b="0" noProof="0" dirty="0"/>
              <a:t> prototype w/o ports, built by JLAB: 3 x 10</a:t>
            </a:r>
            <a:r>
              <a:rPr lang="en-GB" sz="2400" b="0" baseline="30000" noProof="0" dirty="0"/>
              <a:t>10</a:t>
            </a:r>
            <a:r>
              <a:rPr lang="en-GB" sz="2400" b="0" noProof="0" dirty="0"/>
              <a:t>, ~30 MV/m in VT.</a:t>
            </a:r>
          </a:p>
          <a:p>
            <a:pPr marL="342900" indent="-342900">
              <a:buFont typeface="Arial" panose="020B0604020202020204" pitchFamily="34" charset="0"/>
              <a:buChar char="•"/>
            </a:pPr>
            <a:r>
              <a:rPr lang="en-GB" sz="2400" b="0" noProof="0" dirty="0"/>
              <a:t>JLAB shape (all cells the same)</a:t>
            </a:r>
          </a:p>
        </p:txBody>
      </p:sp>
      <p:sp>
        <p:nvSpPr>
          <p:cNvPr id="4" name="Content Placeholder 3">
            <a:extLst>
              <a:ext uri="{FF2B5EF4-FFF2-40B4-BE49-F238E27FC236}">
                <a16:creationId xmlns:a16="http://schemas.microsoft.com/office/drawing/2014/main" id="{A3291090-2F15-7F60-C534-13BBF84F126D}"/>
              </a:ext>
            </a:extLst>
          </p:cNvPr>
          <p:cNvSpPr>
            <a:spLocks noGrp="1"/>
          </p:cNvSpPr>
          <p:nvPr>
            <p:ph sz="half" idx="2"/>
          </p:nvPr>
        </p:nvSpPr>
        <p:spPr/>
        <p:txBody>
          <a:bodyPr>
            <a:normAutofit/>
          </a:bodyPr>
          <a:lstStyle/>
          <a:p>
            <a:pPr marL="0" indent="0">
              <a:buNone/>
            </a:pPr>
            <a:r>
              <a:rPr lang="en-GB" sz="2400" b="1" noProof="0" dirty="0"/>
              <a:t>SPECIFICATIONS:</a:t>
            </a:r>
          </a:p>
          <a:p>
            <a:pPr marL="342900" indent="-342900">
              <a:buFont typeface="Arial" panose="020B0604020202020204" pitchFamily="34" charset="0"/>
              <a:buChar char="•"/>
            </a:pPr>
            <a:r>
              <a:rPr lang="en-GB" sz="2400" b="1" noProof="0" dirty="0"/>
              <a:t>6-cell</a:t>
            </a:r>
            <a:r>
              <a:rPr lang="en-GB" sz="2400" b="0" noProof="0" dirty="0"/>
              <a:t> (FCC shape) prototype with ports: 3.8 x 10</a:t>
            </a:r>
            <a:r>
              <a:rPr lang="en-GB" sz="2400" b="0" baseline="30000" noProof="0" dirty="0"/>
              <a:t>10</a:t>
            </a:r>
            <a:r>
              <a:rPr lang="en-GB" sz="2400" b="0" noProof="0" dirty="0"/>
              <a:t>, ~25 MV/m </a:t>
            </a:r>
            <a:r>
              <a:rPr lang="en-GB" sz="2400" noProof="0" dirty="0"/>
              <a:t>in VT.</a:t>
            </a:r>
            <a:endParaRPr lang="en-GB" sz="2400" b="0" noProof="0" dirty="0"/>
          </a:p>
          <a:p>
            <a:pPr marL="342900" indent="-342900">
              <a:buFont typeface="Arial" panose="020B0604020202020204" pitchFamily="34" charset="0"/>
              <a:buChar char="•"/>
            </a:pPr>
            <a:r>
              <a:rPr lang="en-GB" sz="2400" b="0" noProof="0" dirty="0"/>
              <a:t>Tested in HT with FPC and HOMCs with 3.5 x 10</a:t>
            </a:r>
            <a:r>
              <a:rPr lang="en-GB" sz="2400" b="0" baseline="30000" noProof="0" dirty="0"/>
              <a:t>10</a:t>
            </a:r>
            <a:r>
              <a:rPr lang="en-GB" sz="2400" b="0" noProof="0" dirty="0"/>
              <a:t>, 22.5 MV/m</a:t>
            </a:r>
            <a:r>
              <a:rPr lang="en-GB" sz="2400" noProof="0" dirty="0"/>
              <a:t>. </a:t>
            </a:r>
            <a:endParaRPr lang="en-GB" sz="2400" b="0" noProof="0" dirty="0"/>
          </a:p>
          <a:p>
            <a:pPr marL="342900" indent="-342900">
              <a:buFont typeface="Arial" panose="020B0604020202020204" pitchFamily="34" charset="0"/>
              <a:buChar char="•"/>
            </a:pPr>
            <a:r>
              <a:rPr lang="en-GB" sz="2400" b="0" noProof="0" dirty="0"/>
              <a:t>Tested in CM with 3 x 10</a:t>
            </a:r>
            <a:r>
              <a:rPr lang="en-GB" sz="2400" b="0" baseline="30000" noProof="0" dirty="0"/>
              <a:t>10</a:t>
            </a:r>
            <a:r>
              <a:rPr lang="en-GB" sz="2400" dirty="0"/>
              <a:t>,</a:t>
            </a:r>
            <a:r>
              <a:rPr lang="en-GB" sz="2400" b="0" noProof="0" dirty="0"/>
              <a:t> 20.25 MV/m</a:t>
            </a:r>
            <a:r>
              <a:rPr lang="en-GB" sz="2400" noProof="0" dirty="0"/>
              <a:t>.</a:t>
            </a:r>
          </a:p>
          <a:p>
            <a:pPr marL="0" indent="0" algn="ctr">
              <a:buNone/>
            </a:pPr>
            <a:endParaRPr lang="en-GB" sz="1600" b="1" dirty="0">
              <a:solidFill>
                <a:srgbClr val="FF0000"/>
              </a:solidFill>
            </a:endParaRPr>
          </a:p>
          <a:p>
            <a:pPr marL="0" indent="0" algn="ctr">
              <a:buNone/>
            </a:pPr>
            <a:r>
              <a:rPr lang="en-GB" sz="2400" b="1" dirty="0">
                <a:solidFill>
                  <a:srgbClr val="FF0000"/>
                </a:solidFill>
              </a:rPr>
              <a:t>Demonstration required by 2031.</a:t>
            </a:r>
            <a:endParaRPr lang="en-GB" sz="2400" b="1" noProof="0" dirty="0">
              <a:solidFill>
                <a:srgbClr val="FF0000"/>
              </a:solidFill>
            </a:endParaRPr>
          </a:p>
          <a:p>
            <a:pPr marL="0" indent="0">
              <a:buNone/>
            </a:pPr>
            <a:endParaRPr lang="en-GB" sz="2400" b="0" noProof="0" dirty="0"/>
          </a:p>
        </p:txBody>
      </p:sp>
      <p:sp>
        <p:nvSpPr>
          <p:cNvPr id="7" name="Slide Number Placeholder 6">
            <a:extLst>
              <a:ext uri="{FF2B5EF4-FFF2-40B4-BE49-F238E27FC236}">
                <a16:creationId xmlns:a16="http://schemas.microsoft.com/office/drawing/2014/main" id="{6C0AB479-32AC-4508-C2A0-393C9448454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B5EA5A-BC32-A742-B11B-8E7414D5B535}" type="slidenum">
              <a:rPr kumimoji="0" lang="en-GB" sz="1200" b="1" i="0" u="none" strike="noStrike" kern="1200" cap="none" spc="0" normalizeH="0" baseline="0" noProof="0" smtClean="0">
                <a:ln>
                  <a:noFill/>
                </a:ln>
                <a:solidFill>
                  <a:srgbClr val="C00000"/>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GB" sz="1200" b="1" i="0" u="none" strike="noStrike" kern="1200" cap="none" spc="0" normalizeH="0" baseline="0" noProof="0" dirty="0">
              <a:ln>
                <a:noFill/>
              </a:ln>
              <a:solidFill>
                <a:srgbClr val="C00000"/>
              </a:solidFill>
              <a:effectLst/>
              <a:uLnTx/>
              <a:uFillTx/>
              <a:latin typeface="Aptos" panose="02110004020202020204"/>
              <a:ea typeface="+mn-ea"/>
              <a:cs typeface="+mn-cs"/>
            </a:endParaRPr>
          </a:p>
        </p:txBody>
      </p:sp>
      <p:pic>
        <p:nvPicPr>
          <p:cNvPr id="8" name="Picture 7" descr="A blue object with black lines&#10;&#10;Description automatically generated">
            <a:extLst>
              <a:ext uri="{FF2B5EF4-FFF2-40B4-BE49-F238E27FC236}">
                <a16:creationId xmlns:a16="http://schemas.microsoft.com/office/drawing/2014/main" id="{DBBFAB8C-01EB-CBF2-F1C7-A544D265DD60}"/>
              </a:ext>
            </a:extLst>
          </p:cNvPr>
          <p:cNvPicPr>
            <a:picLocks noChangeAspect="1"/>
          </p:cNvPicPr>
          <p:nvPr/>
        </p:nvPicPr>
        <p:blipFill>
          <a:blip r:embed="rId2"/>
          <a:stretch>
            <a:fillRect/>
          </a:stretch>
        </p:blipFill>
        <p:spPr>
          <a:xfrm>
            <a:off x="8734156" y="4569905"/>
            <a:ext cx="3423461" cy="728628"/>
          </a:xfrm>
          <a:prstGeom prst="rect">
            <a:avLst/>
          </a:prstGeom>
        </p:spPr>
      </p:pic>
      <p:sp>
        <p:nvSpPr>
          <p:cNvPr id="5" name="TextBox 4">
            <a:extLst>
              <a:ext uri="{FF2B5EF4-FFF2-40B4-BE49-F238E27FC236}">
                <a16:creationId xmlns:a16="http://schemas.microsoft.com/office/drawing/2014/main" id="{F7E655ED-4A32-7814-9DBB-5518144B317C}"/>
              </a:ext>
            </a:extLst>
          </p:cNvPr>
          <p:cNvSpPr txBox="1"/>
          <p:nvPr/>
        </p:nvSpPr>
        <p:spPr>
          <a:xfrm>
            <a:off x="148588" y="1771385"/>
            <a:ext cx="6896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96B24">
                    <a:lumMod val="60000"/>
                    <a:lumOff val="40000"/>
                  </a:srgbClr>
                </a:solidFill>
                <a:effectLst/>
                <a:uLnTx/>
                <a:uFillTx/>
                <a:latin typeface="Aptos" panose="02110004020202020204"/>
                <a:ea typeface="+mn-ea"/>
                <a:cs typeface="+mn-cs"/>
              </a:rPr>
              <a:t>TRL4</a:t>
            </a:r>
          </a:p>
        </p:txBody>
      </p:sp>
      <p:sp>
        <p:nvSpPr>
          <p:cNvPr id="6" name="TextBox 5">
            <a:extLst>
              <a:ext uri="{FF2B5EF4-FFF2-40B4-BE49-F238E27FC236}">
                <a16:creationId xmlns:a16="http://schemas.microsoft.com/office/drawing/2014/main" id="{BD867A14-2B97-DE13-E4EF-ADC53DEF41FA}"/>
              </a:ext>
            </a:extLst>
          </p:cNvPr>
          <p:cNvSpPr txBox="1"/>
          <p:nvPr/>
        </p:nvSpPr>
        <p:spPr>
          <a:xfrm>
            <a:off x="11298692" y="1781251"/>
            <a:ext cx="6896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96B24">
                    <a:lumMod val="60000"/>
                    <a:lumOff val="40000"/>
                  </a:srgbClr>
                </a:solidFill>
                <a:effectLst/>
                <a:uLnTx/>
                <a:uFillTx/>
                <a:latin typeface="Aptos" panose="02110004020202020204"/>
                <a:ea typeface="+mn-ea"/>
                <a:cs typeface="+mn-cs"/>
              </a:rPr>
              <a:t>TRL5</a:t>
            </a:r>
          </a:p>
        </p:txBody>
      </p:sp>
      <p:sp>
        <p:nvSpPr>
          <p:cNvPr id="9" name="TextBox 8">
            <a:extLst>
              <a:ext uri="{FF2B5EF4-FFF2-40B4-BE49-F238E27FC236}">
                <a16:creationId xmlns:a16="http://schemas.microsoft.com/office/drawing/2014/main" id="{950F9410-1098-31D7-32E5-CDD76D99C1E6}"/>
              </a:ext>
            </a:extLst>
          </p:cNvPr>
          <p:cNvSpPr txBox="1"/>
          <p:nvPr/>
        </p:nvSpPr>
        <p:spPr>
          <a:xfrm>
            <a:off x="11295300" y="2504392"/>
            <a:ext cx="6896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96B24">
                    <a:lumMod val="60000"/>
                    <a:lumOff val="40000"/>
                  </a:srgbClr>
                </a:solidFill>
                <a:effectLst/>
                <a:uLnTx/>
                <a:uFillTx/>
                <a:latin typeface="Aptos" panose="02110004020202020204"/>
                <a:ea typeface="+mn-ea"/>
                <a:cs typeface="+mn-cs"/>
              </a:rPr>
              <a:t>TRL6</a:t>
            </a:r>
          </a:p>
        </p:txBody>
      </p:sp>
      <p:sp>
        <p:nvSpPr>
          <p:cNvPr id="10" name="TextBox 9">
            <a:extLst>
              <a:ext uri="{FF2B5EF4-FFF2-40B4-BE49-F238E27FC236}">
                <a16:creationId xmlns:a16="http://schemas.microsoft.com/office/drawing/2014/main" id="{99C1C0CA-ED5E-CA78-59DE-2961AD17314B}"/>
              </a:ext>
            </a:extLst>
          </p:cNvPr>
          <p:cNvSpPr txBox="1"/>
          <p:nvPr/>
        </p:nvSpPr>
        <p:spPr>
          <a:xfrm>
            <a:off x="11311456" y="3117674"/>
            <a:ext cx="6896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96B24">
                    <a:lumMod val="60000"/>
                    <a:lumOff val="40000"/>
                  </a:srgbClr>
                </a:solidFill>
                <a:effectLst/>
                <a:uLnTx/>
                <a:uFillTx/>
                <a:latin typeface="Aptos" panose="02110004020202020204"/>
                <a:ea typeface="+mn-ea"/>
                <a:cs typeface="+mn-cs"/>
              </a:rPr>
              <a:t>TRL7</a:t>
            </a:r>
          </a:p>
        </p:txBody>
      </p:sp>
      <p:pic>
        <p:nvPicPr>
          <p:cNvPr id="12" name="Picture 11">
            <a:extLst>
              <a:ext uri="{FF2B5EF4-FFF2-40B4-BE49-F238E27FC236}">
                <a16:creationId xmlns:a16="http://schemas.microsoft.com/office/drawing/2014/main" id="{5FF4283F-FD74-9EDC-F5D2-1B2B918264A4}"/>
              </a:ext>
            </a:extLst>
          </p:cNvPr>
          <p:cNvPicPr>
            <a:picLocks noChangeAspect="1"/>
          </p:cNvPicPr>
          <p:nvPr/>
        </p:nvPicPr>
        <p:blipFill>
          <a:blip r:embed="rId3"/>
          <a:stretch>
            <a:fillRect/>
          </a:stretch>
        </p:blipFill>
        <p:spPr>
          <a:xfrm>
            <a:off x="764972" y="2948753"/>
            <a:ext cx="4744720" cy="3526908"/>
          </a:xfrm>
          <a:prstGeom prst="rect">
            <a:avLst/>
          </a:prstGeom>
        </p:spPr>
      </p:pic>
      <p:pic>
        <p:nvPicPr>
          <p:cNvPr id="14" name="Picture 13">
            <a:extLst>
              <a:ext uri="{FF2B5EF4-FFF2-40B4-BE49-F238E27FC236}">
                <a16:creationId xmlns:a16="http://schemas.microsoft.com/office/drawing/2014/main" id="{CB56042F-8C76-9B0E-5D41-B113D76D9F6A}"/>
              </a:ext>
            </a:extLst>
          </p:cNvPr>
          <p:cNvPicPr>
            <a:picLocks noChangeAspect="1"/>
          </p:cNvPicPr>
          <p:nvPr/>
        </p:nvPicPr>
        <p:blipFill>
          <a:blip r:embed="rId4"/>
          <a:srcRect l="44851" b="50000"/>
          <a:stretch/>
        </p:blipFill>
        <p:spPr>
          <a:xfrm>
            <a:off x="3429000" y="4741857"/>
            <a:ext cx="2285228" cy="1148788"/>
          </a:xfrm>
          <a:prstGeom prst="rect">
            <a:avLst/>
          </a:prstGeom>
        </p:spPr>
      </p:pic>
      <p:sp>
        <p:nvSpPr>
          <p:cNvPr id="15" name="TextBox 14">
            <a:extLst>
              <a:ext uri="{FF2B5EF4-FFF2-40B4-BE49-F238E27FC236}">
                <a16:creationId xmlns:a16="http://schemas.microsoft.com/office/drawing/2014/main" id="{5AC4D6B2-F7E2-2A30-DB8B-6ADFC37502C2}"/>
              </a:ext>
            </a:extLst>
          </p:cNvPr>
          <p:cNvSpPr txBox="1"/>
          <p:nvPr/>
        </p:nvSpPr>
        <p:spPr>
          <a:xfrm>
            <a:off x="417829" y="6492874"/>
            <a:ext cx="466344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rPr>
              <a:t>F </a:t>
            </a:r>
            <a:r>
              <a:rPr kumimoji="0" lang="en-GB" sz="1400" b="0" i="0" u="none" strike="noStrike" kern="1200" cap="none" spc="0" normalizeH="0" baseline="0" noProof="0" dirty="0" err="1">
                <a:ln>
                  <a:noFill/>
                </a:ln>
                <a:solidFill>
                  <a:prstClr val="black"/>
                </a:solidFill>
                <a:effectLst/>
                <a:uLnTx/>
                <a:uFillTx/>
                <a:latin typeface="Aptos" panose="02110004020202020204"/>
                <a:ea typeface="+mn-ea"/>
                <a:cs typeface="+mn-cs"/>
              </a:rPr>
              <a:t>Marhauser</a:t>
            </a:r>
            <a:r>
              <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GB" sz="1400" b="0" i="0" u="none" strike="noStrike" kern="1200" cap="none" spc="0" normalizeH="0" baseline="0" noProof="0" dirty="0" err="1">
                <a:ln>
                  <a:noFill/>
                </a:ln>
                <a:solidFill>
                  <a:prstClr val="black"/>
                </a:solidFill>
                <a:effectLst/>
                <a:uLnTx/>
                <a:uFillTx/>
                <a:latin typeface="Aptos" panose="02110004020202020204"/>
                <a:ea typeface="+mn-ea"/>
                <a:cs typeface="+mn-cs"/>
              </a:rPr>
              <a:t>Jlab</a:t>
            </a:r>
            <a:r>
              <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rPr>
              <a:t>), IPAC18, THPAL146</a:t>
            </a:r>
          </a:p>
        </p:txBody>
      </p:sp>
      <p:pic>
        <p:nvPicPr>
          <p:cNvPr id="11" name="Picture 13" descr="A green machine with wheels&#10;&#10;AI-generated content may be incorrect.">
            <a:extLst>
              <a:ext uri="{FF2B5EF4-FFF2-40B4-BE49-F238E27FC236}">
                <a16:creationId xmlns:a16="http://schemas.microsoft.com/office/drawing/2014/main" id="{3A844131-0766-F9A3-4BB2-663E9C85CDE2}"/>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67664" y="4683433"/>
            <a:ext cx="4380817" cy="2147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Star: 5 Points 12">
            <a:extLst>
              <a:ext uri="{FF2B5EF4-FFF2-40B4-BE49-F238E27FC236}">
                <a16:creationId xmlns:a16="http://schemas.microsoft.com/office/drawing/2014/main" id="{28A8F017-6B43-E822-F50A-3F92C8E440C1}"/>
              </a:ext>
            </a:extLst>
          </p:cNvPr>
          <p:cNvSpPr/>
          <p:nvPr/>
        </p:nvSpPr>
        <p:spPr>
          <a:xfrm>
            <a:off x="4123764" y="3729656"/>
            <a:ext cx="134471" cy="133200"/>
          </a:xfrm>
          <a:prstGeom prst="star5">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6" name="TextBox 15">
            <a:extLst>
              <a:ext uri="{FF2B5EF4-FFF2-40B4-BE49-F238E27FC236}">
                <a16:creationId xmlns:a16="http://schemas.microsoft.com/office/drawing/2014/main" id="{FB145E8F-E909-ACBB-E3A2-E4050F014F1E}"/>
              </a:ext>
            </a:extLst>
          </p:cNvPr>
          <p:cNvSpPr txBox="1"/>
          <p:nvPr/>
        </p:nvSpPr>
        <p:spPr>
          <a:xfrm>
            <a:off x="4190999" y="3657756"/>
            <a:ext cx="48449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0000"/>
                </a:solidFill>
                <a:effectLst/>
                <a:uLnTx/>
                <a:uFillTx/>
                <a:latin typeface="Aptos" panose="02110004020202020204"/>
                <a:ea typeface="+mn-ea"/>
                <a:cs typeface="+mn-cs"/>
              </a:rPr>
              <a:t>FCC</a:t>
            </a:r>
          </a:p>
        </p:txBody>
      </p:sp>
      <p:sp>
        <p:nvSpPr>
          <p:cNvPr id="17" name="TextBox 16">
            <a:extLst>
              <a:ext uri="{FF2B5EF4-FFF2-40B4-BE49-F238E27FC236}">
                <a16:creationId xmlns:a16="http://schemas.microsoft.com/office/drawing/2014/main" id="{FE6D1C73-16FD-457B-B06F-1E94559E9BE1}"/>
              </a:ext>
            </a:extLst>
          </p:cNvPr>
          <p:cNvSpPr txBox="1"/>
          <p:nvPr/>
        </p:nvSpPr>
        <p:spPr>
          <a:xfrm>
            <a:off x="4824010" y="6406013"/>
            <a:ext cx="1642116" cy="369332"/>
          </a:xfrm>
          <a:prstGeom prst="rect">
            <a:avLst/>
          </a:prstGeom>
          <a:noFill/>
        </p:spPr>
        <p:txBody>
          <a:bodyPr wrap="none" rtlCol="0">
            <a:spAutoFit/>
          </a:bodyPr>
          <a:lstStyle/>
          <a:p>
            <a:r>
              <a:rPr lang="en-GB" b="1" dirty="0"/>
              <a:t>Peter McIntosh</a:t>
            </a:r>
          </a:p>
        </p:txBody>
      </p:sp>
    </p:spTree>
    <p:extLst>
      <p:ext uri="{BB962C8B-B14F-4D97-AF65-F5344CB8AC3E}">
        <p14:creationId xmlns:p14="http://schemas.microsoft.com/office/powerpoint/2010/main" val="3649865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9"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206AEA73-4750-1553-CCFC-BCFF28A0477A}"/>
              </a:ext>
            </a:extLst>
          </p:cNvPr>
          <p:cNvSpPr>
            <a:spLocks noGrp="1"/>
          </p:cNvSpPr>
          <p:nvPr>
            <p:ph type="title"/>
          </p:nvPr>
        </p:nvSpPr>
        <p:spPr/>
        <p:txBody>
          <a:bodyPr/>
          <a:lstStyle/>
          <a:p>
            <a:r>
              <a:rPr lang="en-GB" dirty="0"/>
              <a:t>ILC250 RF Requirements (incl. input to LC Vision)</a:t>
            </a:r>
          </a:p>
        </p:txBody>
      </p:sp>
      <p:graphicFrame>
        <p:nvGraphicFramePr>
          <p:cNvPr id="36" name="コンテンツ プレースホルダ 9">
            <a:extLst>
              <a:ext uri="{FF2B5EF4-FFF2-40B4-BE49-F238E27FC236}">
                <a16:creationId xmlns:a16="http://schemas.microsoft.com/office/drawing/2014/main" id="{0CD8DE56-45AE-BA4E-95B3-813DE432DD0D}"/>
              </a:ext>
            </a:extLst>
          </p:cNvPr>
          <p:cNvGraphicFramePr>
            <a:graphicFrameLocks/>
          </p:cNvGraphicFramePr>
          <p:nvPr>
            <p:extLst/>
          </p:nvPr>
        </p:nvGraphicFramePr>
        <p:xfrm>
          <a:off x="7799407" y="2599121"/>
          <a:ext cx="4190069" cy="3902606"/>
        </p:xfrm>
        <a:graphic>
          <a:graphicData uri="http://schemas.openxmlformats.org/drawingml/2006/table">
            <a:tbl>
              <a:tblPr firstRow="1">
                <a:tableStyleId>{5C22544A-7EE6-4342-B048-85BDC9FD1C3A}</a:tableStyleId>
              </a:tblPr>
              <a:tblGrid>
                <a:gridCol w="1919288">
                  <a:extLst>
                    <a:ext uri="{9D8B030D-6E8A-4147-A177-3AD203B41FA5}">
                      <a16:colId xmlns:a16="http://schemas.microsoft.com/office/drawing/2014/main" val="20000"/>
                    </a:ext>
                  </a:extLst>
                </a:gridCol>
                <a:gridCol w="2270781">
                  <a:extLst>
                    <a:ext uri="{9D8B030D-6E8A-4147-A177-3AD203B41FA5}">
                      <a16:colId xmlns:a16="http://schemas.microsoft.com/office/drawing/2014/main" val="20001"/>
                    </a:ext>
                  </a:extLst>
                </a:gridCol>
              </a:tblGrid>
              <a:tr h="30883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GB" sz="1600" u="none" strike="noStrike" cap="none" normalizeH="0" baseline="0" noProof="0" dirty="0">
                          <a:ln>
                            <a:noFill/>
                          </a:ln>
                          <a:effectLst/>
                          <a:latin typeface="Arial Unicode MS" panose="020B0604020202020204" pitchFamily="50" charset="-128"/>
                        </a:rPr>
                        <a:t>Parameters</a:t>
                      </a:r>
                      <a:endParaRPr kumimoji="1" lang="en-GB" sz="1600" b="1" i="0" u="none" strike="noStrike" cap="none" normalizeH="0" baseline="0" noProof="0" dirty="0">
                        <a:ln>
                          <a:noFill/>
                        </a:ln>
                        <a:solidFill>
                          <a:schemeClr val="tx1"/>
                        </a:solidFill>
                        <a:effectLst/>
                        <a:latin typeface="Arial Unicode MS" panose="020B0604020202020204" pitchFamily="50" charset="-128"/>
                        <a:ea typeface="Osaka" pitchFamily="-108" charset="-128"/>
                        <a:cs typeface="Osaka" pitchFamily="-108" charset="-128"/>
                      </a:endParaRPr>
                    </a:p>
                  </a:txBody>
                  <a:tcPr marL="76200" marR="76200" horzOverflow="overflow">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600" u="none" strike="noStrike" cap="none" normalizeH="0" baseline="0" noProof="0" dirty="0">
                          <a:ln>
                            <a:noFill/>
                          </a:ln>
                          <a:effectLst/>
                          <a:latin typeface="Arial Unicode MS" panose="020B0604020202020204" pitchFamily="50" charset="-128"/>
                        </a:rPr>
                        <a:t>Value</a:t>
                      </a:r>
                      <a:endParaRPr kumimoji="1" lang="en-GB" sz="1600" b="1" i="0" u="none" strike="noStrike" cap="none" normalizeH="0" baseline="0" noProof="0" dirty="0">
                        <a:ln>
                          <a:noFill/>
                        </a:ln>
                        <a:solidFill>
                          <a:srgbClr val="000514"/>
                        </a:solidFill>
                        <a:effectLst/>
                        <a:latin typeface="Arial Unicode MS" panose="020B0604020202020204" pitchFamily="50" charset="-128"/>
                        <a:ea typeface="Osaka" pitchFamily="-108" charset="-128"/>
                        <a:cs typeface="Osaka" pitchFamily="-108" charset="-128"/>
                      </a:endParaRPr>
                    </a:p>
                  </a:txBody>
                  <a:tcPr marL="76200" marR="76200" horzOverflow="overflow">
                    <a:solidFill>
                      <a:schemeClr val="tx2"/>
                    </a:solidFill>
                  </a:tcPr>
                </a:tc>
                <a:extLst>
                  <a:ext uri="{0D108BD9-81ED-4DB2-BD59-A6C34878D82A}">
                    <a16:rowId xmlns:a16="http://schemas.microsoft.com/office/drawing/2014/main" val="10000"/>
                  </a:ext>
                </a:extLst>
              </a:tr>
              <a:tr h="283102">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GB" sz="1400" u="none" strike="noStrike" cap="none" normalizeH="0" baseline="0" noProof="0" dirty="0">
                          <a:ln>
                            <a:noFill/>
                          </a:ln>
                          <a:effectLst/>
                          <a:latin typeface="Arial Unicode MS" panose="020B0604020202020204" pitchFamily="50" charset="-128"/>
                        </a:rPr>
                        <a:t>Beam Energy</a:t>
                      </a:r>
                      <a:endParaRPr kumimoji="1" lang="en-GB" sz="1400" b="0" i="0" u="none" strike="noStrike" cap="none" normalizeH="0" baseline="0" noProof="0" dirty="0">
                        <a:ln>
                          <a:noFill/>
                        </a:ln>
                        <a:solidFill>
                          <a:srgbClr val="000514"/>
                        </a:solidFill>
                        <a:effectLst/>
                        <a:latin typeface="Arial Unicode MS" panose="020B0604020202020204" pitchFamily="50" charset="-128"/>
                        <a:ea typeface="Osaka" pitchFamily="-108" charset="-128"/>
                        <a:cs typeface="Osaka" pitchFamily="-108" charset="-128"/>
                      </a:endParaRPr>
                    </a:p>
                  </a:txBody>
                  <a:tcPr marL="76200" marR="7620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400" u="none" strike="noStrike" cap="none" normalizeH="0" baseline="0" noProof="0" dirty="0">
                          <a:ln>
                            <a:noFill/>
                          </a:ln>
                          <a:solidFill>
                            <a:srgbClr val="0000FF"/>
                          </a:solidFill>
                          <a:effectLst/>
                          <a:latin typeface="Arial Unicode MS" panose="020B0604020202020204" pitchFamily="50" charset="-128"/>
                        </a:rPr>
                        <a:t>125 + 125 </a:t>
                      </a:r>
                      <a:r>
                        <a:rPr kumimoji="1" lang="en-GB" sz="1400" u="none" strike="noStrike" cap="none" normalizeH="0" baseline="0" noProof="0" dirty="0">
                          <a:ln>
                            <a:noFill/>
                          </a:ln>
                          <a:effectLst/>
                          <a:latin typeface="Arial Unicode MS" panose="020B0604020202020204" pitchFamily="50" charset="-128"/>
                        </a:rPr>
                        <a:t>GeV</a:t>
                      </a:r>
                      <a:endParaRPr kumimoji="1" lang="en-GB" sz="1400" b="0" i="0" u="none" strike="noStrike" cap="none" normalizeH="0" baseline="0" noProof="0" dirty="0">
                        <a:ln>
                          <a:noFill/>
                        </a:ln>
                        <a:solidFill>
                          <a:srgbClr val="000514"/>
                        </a:solidFill>
                        <a:effectLst/>
                        <a:latin typeface="Arial Unicode MS" panose="020B0604020202020204" pitchFamily="50" charset="-128"/>
                        <a:ea typeface="Osaka" pitchFamily="-108" charset="-128"/>
                        <a:cs typeface="Osaka" pitchFamily="-108" charset="-128"/>
                      </a:endParaRPr>
                    </a:p>
                  </a:txBody>
                  <a:tcPr marL="76200" marR="76200" anchor="ctr" horzOverflow="overflow"/>
                </a:tc>
                <a:extLst>
                  <a:ext uri="{0D108BD9-81ED-4DB2-BD59-A6C34878D82A}">
                    <a16:rowId xmlns:a16="http://schemas.microsoft.com/office/drawing/2014/main" val="10001"/>
                  </a:ext>
                </a:extLst>
              </a:tr>
              <a:tr h="283102">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GB" sz="1400" b="0" i="0" u="none" strike="noStrike" cap="none" normalizeH="0" baseline="0" noProof="0" dirty="0">
                          <a:ln>
                            <a:noFill/>
                          </a:ln>
                          <a:solidFill>
                            <a:schemeClr val="tx1"/>
                          </a:solidFill>
                          <a:effectLst/>
                          <a:latin typeface="Arial Unicode MS" panose="020B0604020202020204" pitchFamily="50" charset="-128"/>
                          <a:ea typeface="Osaka" pitchFamily="-108" charset="-128"/>
                          <a:cs typeface="Osaka" pitchFamily="-108" charset="-128"/>
                        </a:rPr>
                        <a:t>Luminosity</a:t>
                      </a:r>
                    </a:p>
                  </a:txBody>
                  <a:tcPr marL="76200" marR="7620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400" b="0" i="0" u="none" strike="noStrike" cap="none" normalizeH="0" baseline="0" noProof="0" dirty="0">
                          <a:ln>
                            <a:noFill/>
                          </a:ln>
                          <a:solidFill>
                            <a:schemeClr val="tx1"/>
                          </a:solidFill>
                          <a:effectLst/>
                          <a:latin typeface="Arial Unicode MS" panose="020B0604020202020204" pitchFamily="50" charset="-128"/>
                          <a:ea typeface="Osaka" pitchFamily="-108" charset="-128"/>
                          <a:cs typeface="Osaka" pitchFamily="-108" charset="-128"/>
                        </a:rPr>
                        <a:t>1.35 / </a:t>
                      </a:r>
                      <a:r>
                        <a:rPr kumimoji="1" lang="en-GB" sz="1400" b="0" i="0" u="none" strike="noStrike" cap="none" normalizeH="0" baseline="0" noProof="0" dirty="0">
                          <a:ln>
                            <a:noFill/>
                          </a:ln>
                          <a:solidFill>
                            <a:srgbClr val="00B050"/>
                          </a:solidFill>
                          <a:effectLst/>
                          <a:latin typeface="Arial Unicode MS" panose="020B0604020202020204" pitchFamily="50" charset="-128"/>
                          <a:ea typeface="Osaka" pitchFamily="-108" charset="-128"/>
                          <a:cs typeface="Osaka" pitchFamily="-108" charset="-128"/>
                        </a:rPr>
                        <a:t>2.7 </a:t>
                      </a:r>
                      <a:r>
                        <a:rPr kumimoji="1" lang="en-GB" sz="1400" b="0" i="0" u="none" strike="noStrike" cap="none" normalizeH="0" baseline="0" noProof="0" dirty="0">
                          <a:ln>
                            <a:noFill/>
                          </a:ln>
                          <a:solidFill>
                            <a:schemeClr val="tx1"/>
                          </a:solidFill>
                          <a:effectLst/>
                          <a:latin typeface="Arial Unicode MS" panose="020B0604020202020204" pitchFamily="50" charset="-128"/>
                          <a:ea typeface="Osaka" pitchFamily="-108" charset="-128"/>
                          <a:cs typeface="Osaka" pitchFamily="-108" charset="-128"/>
                        </a:rPr>
                        <a:t>x 10</a:t>
                      </a:r>
                      <a:r>
                        <a:rPr kumimoji="1" lang="en-GB" sz="1400" b="0" i="0" u="none" strike="noStrike" cap="none" normalizeH="0" baseline="30000" noProof="0" dirty="0">
                          <a:ln>
                            <a:noFill/>
                          </a:ln>
                          <a:solidFill>
                            <a:schemeClr val="tx1"/>
                          </a:solidFill>
                          <a:effectLst/>
                          <a:latin typeface="Arial Unicode MS" panose="020B0604020202020204" pitchFamily="50" charset="-128"/>
                          <a:ea typeface="Osaka" pitchFamily="-108" charset="-128"/>
                          <a:cs typeface="Osaka" pitchFamily="-108" charset="-128"/>
                        </a:rPr>
                        <a:t>34</a:t>
                      </a:r>
                      <a:r>
                        <a:rPr kumimoji="1" lang="en-GB" sz="1400" b="0" i="0" u="none" strike="noStrike" cap="none" normalizeH="0" baseline="0" noProof="0" dirty="0">
                          <a:ln>
                            <a:noFill/>
                          </a:ln>
                          <a:solidFill>
                            <a:schemeClr val="tx1"/>
                          </a:solidFill>
                          <a:effectLst/>
                          <a:latin typeface="Arial Unicode MS" panose="020B0604020202020204" pitchFamily="50" charset="-128"/>
                          <a:ea typeface="Osaka" pitchFamily="-108" charset="-128"/>
                          <a:cs typeface="Osaka" pitchFamily="-108" charset="-128"/>
                        </a:rPr>
                        <a:t> cm</a:t>
                      </a:r>
                      <a:r>
                        <a:rPr kumimoji="1" lang="en-GB" sz="1400" b="0" i="0" u="none" strike="noStrike" cap="none" normalizeH="0" baseline="30000" noProof="0" dirty="0">
                          <a:ln>
                            <a:noFill/>
                          </a:ln>
                          <a:solidFill>
                            <a:schemeClr val="tx1"/>
                          </a:solidFill>
                          <a:effectLst/>
                          <a:latin typeface="Arial Unicode MS" panose="020B0604020202020204" pitchFamily="50" charset="-128"/>
                          <a:ea typeface="Osaka" pitchFamily="-108" charset="-128"/>
                          <a:cs typeface="Osaka" pitchFamily="-108" charset="-128"/>
                        </a:rPr>
                        <a:t>2</a:t>
                      </a:r>
                      <a:r>
                        <a:rPr kumimoji="1" lang="en-GB" sz="1400" b="0" i="0" u="none" strike="noStrike" cap="none" normalizeH="0" baseline="0" noProof="0" dirty="0">
                          <a:ln>
                            <a:noFill/>
                          </a:ln>
                          <a:solidFill>
                            <a:schemeClr val="tx1"/>
                          </a:solidFill>
                          <a:effectLst/>
                          <a:latin typeface="Arial Unicode MS" panose="020B0604020202020204" pitchFamily="50" charset="-128"/>
                          <a:ea typeface="Osaka" pitchFamily="-108" charset="-128"/>
                          <a:cs typeface="Osaka" pitchFamily="-108" charset="-128"/>
                        </a:rPr>
                        <a:t>/s</a:t>
                      </a:r>
                    </a:p>
                  </a:txBody>
                  <a:tcPr marL="76200" marR="76200" anchor="ctr" horzOverflow="overflow"/>
                </a:tc>
                <a:extLst>
                  <a:ext uri="{0D108BD9-81ED-4DB2-BD59-A6C34878D82A}">
                    <a16:rowId xmlns:a16="http://schemas.microsoft.com/office/drawing/2014/main" val="1703952540"/>
                  </a:ext>
                </a:extLst>
              </a:tr>
              <a:tr h="283102">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GB" sz="1400" u="none" strike="noStrike" cap="none" normalizeH="0" baseline="0" noProof="0" dirty="0">
                          <a:ln>
                            <a:noFill/>
                          </a:ln>
                          <a:effectLst/>
                          <a:latin typeface="Arial Unicode MS" panose="020B0604020202020204" pitchFamily="50" charset="-128"/>
                        </a:rPr>
                        <a:t>Beam rep. rate</a:t>
                      </a:r>
                      <a:endParaRPr kumimoji="1" lang="en-GB" sz="1400" b="0" i="0" u="none" strike="noStrike" cap="none" normalizeH="0" baseline="0" noProof="0" dirty="0">
                        <a:ln>
                          <a:noFill/>
                        </a:ln>
                        <a:solidFill>
                          <a:srgbClr val="000514"/>
                        </a:solidFill>
                        <a:effectLst/>
                        <a:latin typeface="Arial Unicode MS" panose="020B0604020202020204" pitchFamily="50" charset="-128"/>
                        <a:ea typeface="Osaka" pitchFamily="-108" charset="-128"/>
                        <a:cs typeface="Osaka" pitchFamily="-108" charset="-128"/>
                      </a:endParaRPr>
                    </a:p>
                  </a:txBody>
                  <a:tcPr marL="76200" marR="7620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400" u="none" strike="noStrike" cap="none" normalizeH="0" baseline="0" noProof="0" dirty="0">
                          <a:ln>
                            <a:noFill/>
                          </a:ln>
                          <a:effectLst/>
                          <a:latin typeface="Arial Unicode MS" panose="020B0604020202020204" pitchFamily="50" charset="-128"/>
                        </a:rPr>
                        <a:t>5 Hz</a:t>
                      </a:r>
                      <a:endParaRPr kumimoji="1" lang="en-GB" sz="1400" b="0" i="0" u="none" strike="noStrike" cap="none" normalizeH="0" baseline="0" noProof="0" dirty="0">
                        <a:ln>
                          <a:noFill/>
                        </a:ln>
                        <a:solidFill>
                          <a:srgbClr val="000514"/>
                        </a:solidFill>
                        <a:effectLst/>
                        <a:latin typeface="Arial Unicode MS" panose="020B0604020202020204" pitchFamily="50" charset="-128"/>
                        <a:ea typeface="Osaka" pitchFamily="-108" charset="-128"/>
                        <a:cs typeface="Osaka" pitchFamily="-108" charset="-128"/>
                      </a:endParaRPr>
                    </a:p>
                  </a:txBody>
                  <a:tcPr marL="76200" marR="76200" anchor="ctr" horzOverflow="overflow"/>
                </a:tc>
                <a:extLst>
                  <a:ext uri="{0D108BD9-81ED-4DB2-BD59-A6C34878D82A}">
                    <a16:rowId xmlns:a16="http://schemas.microsoft.com/office/drawing/2014/main" val="10002"/>
                  </a:ext>
                </a:extLst>
              </a:tr>
              <a:tr h="283102">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GB" sz="1400" u="none" strike="noStrike" cap="none" normalizeH="0" baseline="0" noProof="0" dirty="0">
                          <a:ln>
                            <a:noFill/>
                          </a:ln>
                          <a:effectLst/>
                          <a:latin typeface="Arial Unicode MS" panose="020B0604020202020204" pitchFamily="50" charset="-128"/>
                        </a:rPr>
                        <a:t>Pulse duration</a:t>
                      </a:r>
                      <a:endParaRPr kumimoji="1" lang="en-GB" sz="1400" b="0" i="0" u="none" strike="noStrike" cap="none" normalizeH="0" baseline="0" noProof="0" dirty="0">
                        <a:ln>
                          <a:noFill/>
                        </a:ln>
                        <a:solidFill>
                          <a:srgbClr val="000514"/>
                        </a:solidFill>
                        <a:effectLst/>
                        <a:latin typeface="Arial Unicode MS" panose="020B0604020202020204" pitchFamily="50" charset="-128"/>
                        <a:ea typeface="Osaka" pitchFamily="-108" charset="-128"/>
                        <a:cs typeface="Osaka" pitchFamily="-108" charset="-128"/>
                      </a:endParaRPr>
                    </a:p>
                  </a:txBody>
                  <a:tcPr marL="76200" marR="7620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400" u="none" strike="noStrike" cap="none" normalizeH="0" baseline="0" noProof="0" dirty="0">
                          <a:ln>
                            <a:noFill/>
                          </a:ln>
                          <a:effectLst/>
                          <a:latin typeface="Arial Unicode MS" panose="020B0604020202020204" pitchFamily="50" charset="-128"/>
                        </a:rPr>
                        <a:t>0.73 / </a:t>
                      </a:r>
                      <a:r>
                        <a:rPr kumimoji="1" lang="en-GB" sz="1400" u="none" strike="noStrike" cap="none" normalizeH="0" baseline="0" noProof="0" dirty="0">
                          <a:ln>
                            <a:noFill/>
                          </a:ln>
                          <a:solidFill>
                            <a:srgbClr val="00B050"/>
                          </a:solidFill>
                          <a:effectLst/>
                          <a:latin typeface="Arial Unicode MS" panose="020B0604020202020204" pitchFamily="50" charset="-128"/>
                        </a:rPr>
                        <a:t>0.961</a:t>
                      </a:r>
                      <a:r>
                        <a:rPr kumimoji="1" lang="en-GB" sz="1400" u="none" strike="noStrike" cap="none" normalizeH="0" baseline="0" noProof="0" dirty="0">
                          <a:ln>
                            <a:noFill/>
                          </a:ln>
                          <a:effectLst/>
                          <a:latin typeface="Arial Unicode MS" panose="020B0604020202020204" pitchFamily="50" charset="-128"/>
                        </a:rPr>
                        <a:t> </a:t>
                      </a:r>
                      <a:r>
                        <a:rPr kumimoji="1" lang="en-GB" sz="1400" u="none" strike="noStrike" cap="none" normalizeH="0" baseline="0" noProof="0" dirty="0" err="1">
                          <a:ln>
                            <a:noFill/>
                          </a:ln>
                          <a:effectLst/>
                          <a:latin typeface="Arial Unicode MS" panose="020B0604020202020204" pitchFamily="50" charset="-128"/>
                        </a:rPr>
                        <a:t>ms</a:t>
                      </a:r>
                      <a:endParaRPr kumimoji="1" lang="en-GB" sz="1400" b="0" i="0" u="none" strike="noStrike" cap="none" normalizeH="0" baseline="0" noProof="0" dirty="0">
                        <a:ln>
                          <a:noFill/>
                        </a:ln>
                        <a:solidFill>
                          <a:srgbClr val="000000"/>
                        </a:solidFill>
                        <a:effectLst/>
                        <a:latin typeface="Arial Unicode MS" panose="020B0604020202020204" pitchFamily="50" charset="-128"/>
                        <a:ea typeface="Osaka" pitchFamily="-108" charset="-128"/>
                        <a:cs typeface="Osaka" pitchFamily="-108" charset="-128"/>
                      </a:endParaRPr>
                    </a:p>
                  </a:txBody>
                  <a:tcPr marL="76200" marR="76200" anchor="ctr" horzOverflow="overflow"/>
                </a:tc>
                <a:extLst>
                  <a:ext uri="{0D108BD9-81ED-4DB2-BD59-A6C34878D82A}">
                    <a16:rowId xmlns:a16="http://schemas.microsoft.com/office/drawing/2014/main" val="10003"/>
                  </a:ext>
                </a:extLst>
              </a:tr>
              <a:tr h="283102">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GB" sz="1400" b="0" i="0" u="none" strike="noStrike" cap="none" normalizeH="0" baseline="0" noProof="0" dirty="0">
                          <a:ln>
                            <a:noFill/>
                          </a:ln>
                          <a:solidFill>
                            <a:srgbClr val="000514"/>
                          </a:solidFill>
                          <a:effectLst/>
                          <a:latin typeface="Arial Unicode MS" panose="020B0604020202020204" pitchFamily="50" charset="-128"/>
                          <a:ea typeface="Osaka" pitchFamily="-108" charset="-128"/>
                          <a:cs typeface="Osaka" pitchFamily="-108" charset="-128"/>
                        </a:rPr>
                        <a:t># bunch / pulse</a:t>
                      </a:r>
                    </a:p>
                  </a:txBody>
                  <a:tcPr marL="76200" marR="7620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400" b="0" i="0" u="none" strike="noStrike" cap="none" normalizeH="0" baseline="0" noProof="0" dirty="0">
                          <a:ln>
                            <a:noFill/>
                          </a:ln>
                          <a:solidFill>
                            <a:srgbClr val="000000"/>
                          </a:solidFill>
                          <a:effectLst/>
                          <a:latin typeface="Arial Unicode MS" panose="020B0604020202020204" pitchFamily="50" charset="-128"/>
                          <a:ea typeface="Osaka" pitchFamily="-108" charset="-128"/>
                          <a:cs typeface="Osaka" pitchFamily="-108" charset="-128"/>
                        </a:rPr>
                        <a:t>1312 / </a:t>
                      </a:r>
                      <a:r>
                        <a:rPr kumimoji="1" lang="en-GB" sz="1400" b="0" i="0" u="none" strike="noStrike" cap="none" normalizeH="0" baseline="0" noProof="0" dirty="0">
                          <a:ln>
                            <a:noFill/>
                          </a:ln>
                          <a:solidFill>
                            <a:srgbClr val="00B050"/>
                          </a:solidFill>
                          <a:effectLst/>
                          <a:latin typeface="Arial Unicode MS" panose="020B0604020202020204" pitchFamily="50" charset="-128"/>
                          <a:ea typeface="Osaka" pitchFamily="-108" charset="-128"/>
                          <a:cs typeface="Osaka" pitchFamily="-108" charset="-128"/>
                        </a:rPr>
                        <a:t>2625</a:t>
                      </a:r>
                    </a:p>
                  </a:txBody>
                  <a:tcPr marL="76200" marR="76200" anchor="ctr" horzOverflow="overflow"/>
                </a:tc>
                <a:extLst>
                  <a:ext uri="{0D108BD9-81ED-4DB2-BD59-A6C34878D82A}">
                    <a16:rowId xmlns:a16="http://schemas.microsoft.com/office/drawing/2014/main" val="1742306540"/>
                  </a:ext>
                </a:extLst>
              </a:tr>
              <a:tr h="34441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GB" sz="1400" b="0" i="0" u="none" strike="noStrike" cap="none" normalizeH="0" baseline="0" noProof="0" dirty="0">
                          <a:ln>
                            <a:noFill/>
                          </a:ln>
                          <a:solidFill>
                            <a:schemeClr val="tx1"/>
                          </a:solidFill>
                          <a:effectLst/>
                          <a:latin typeface="Arial Unicode MS" panose="020B0604020202020204" pitchFamily="50" charset="-128"/>
                          <a:ea typeface="Osaka" pitchFamily="-108" charset="-128"/>
                          <a:cs typeface="Osaka" pitchFamily="-108" charset="-128"/>
                        </a:rPr>
                        <a:t>Beam Current</a:t>
                      </a:r>
                    </a:p>
                  </a:txBody>
                  <a:tcPr marL="76200" marR="7620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400" b="0" i="0" u="none" strike="noStrike" cap="none" normalizeH="0" baseline="0" noProof="0" dirty="0">
                          <a:ln>
                            <a:noFill/>
                          </a:ln>
                          <a:solidFill>
                            <a:schemeClr val="tx1"/>
                          </a:solidFill>
                          <a:effectLst/>
                          <a:latin typeface="Arial Unicode MS" panose="020B0604020202020204" pitchFamily="50" charset="-128"/>
                          <a:ea typeface="Osaka" pitchFamily="-108" charset="-128"/>
                          <a:cs typeface="Osaka" pitchFamily="-108" charset="-128"/>
                        </a:rPr>
                        <a:t>5.8 / </a:t>
                      </a:r>
                      <a:r>
                        <a:rPr kumimoji="1" lang="en-GB" sz="1400" b="0" i="0" u="none" strike="noStrike" cap="none" normalizeH="0" baseline="0" noProof="0" dirty="0">
                          <a:ln>
                            <a:noFill/>
                          </a:ln>
                          <a:solidFill>
                            <a:srgbClr val="00B050"/>
                          </a:solidFill>
                          <a:effectLst/>
                          <a:latin typeface="Arial Unicode MS" panose="020B0604020202020204" pitchFamily="50" charset="-128"/>
                          <a:ea typeface="Osaka" pitchFamily="-108" charset="-128"/>
                          <a:cs typeface="Osaka" pitchFamily="-108" charset="-128"/>
                        </a:rPr>
                        <a:t>8.8</a:t>
                      </a:r>
                      <a:r>
                        <a:rPr kumimoji="1" lang="en-GB" sz="1400" b="0" i="0" u="none" strike="noStrike" cap="none" normalizeH="0" baseline="0" noProof="0" dirty="0">
                          <a:ln>
                            <a:noFill/>
                          </a:ln>
                          <a:solidFill>
                            <a:schemeClr val="tx1"/>
                          </a:solidFill>
                          <a:effectLst/>
                          <a:latin typeface="Arial Unicode MS" panose="020B0604020202020204" pitchFamily="50" charset="-128"/>
                          <a:ea typeface="Osaka" pitchFamily="-108" charset="-128"/>
                          <a:cs typeface="Osaka" pitchFamily="-108" charset="-128"/>
                        </a:rPr>
                        <a:t> mA</a:t>
                      </a:r>
                    </a:p>
                  </a:txBody>
                  <a:tcPr marL="76200" marR="76200" anchor="ctr" horzOverflow="overflow"/>
                </a:tc>
                <a:extLst>
                  <a:ext uri="{0D108BD9-81ED-4DB2-BD59-A6C34878D82A}">
                    <a16:rowId xmlns:a16="http://schemas.microsoft.com/office/drawing/2014/main" val="3807259616"/>
                  </a:ext>
                </a:extLst>
              </a:tr>
              <a:tr h="31366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GB" sz="1400" b="0" i="0" u="none" strike="noStrike" cap="none" normalizeH="0" baseline="0" noProof="0" dirty="0">
                          <a:ln>
                            <a:noFill/>
                          </a:ln>
                          <a:solidFill>
                            <a:srgbClr val="000514"/>
                          </a:solidFill>
                          <a:effectLst/>
                          <a:latin typeface="Arial Unicode MS" panose="020B0604020202020204" pitchFamily="50" charset="-128"/>
                          <a:ea typeface="Osaka" pitchFamily="-108" charset="-128"/>
                          <a:cs typeface="Osaka" pitchFamily="-108" charset="-128"/>
                        </a:rPr>
                        <a:t>Beam size (y) at FF</a:t>
                      </a:r>
                    </a:p>
                  </a:txBody>
                  <a:tcPr marL="76200" marR="7620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400" b="1" i="0" u="none" strike="noStrike" cap="none" normalizeH="0" baseline="0" noProof="0" dirty="0">
                          <a:ln>
                            <a:noFill/>
                          </a:ln>
                          <a:solidFill>
                            <a:schemeClr val="tx1"/>
                          </a:solidFill>
                          <a:effectLst/>
                          <a:latin typeface="Arial Unicode MS" panose="020B0604020202020204" pitchFamily="50" charset="-128"/>
                          <a:ea typeface="Osaka" pitchFamily="-108" charset="-128"/>
                          <a:cs typeface="Osaka" pitchFamily="-108" charset="-128"/>
                        </a:rPr>
                        <a:t>7.7</a:t>
                      </a:r>
                      <a:r>
                        <a:rPr kumimoji="1" lang="en-GB" sz="1400" b="0" i="0" u="none" strike="noStrike" cap="none" normalizeH="0" baseline="0" noProof="0" dirty="0">
                          <a:ln>
                            <a:noFill/>
                          </a:ln>
                          <a:solidFill>
                            <a:srgbClr val="000514"/>
                          </a:solidFill>
                          <a:effectLst/>
                          <a:latin typeface="Arial Unicode MS" panose="020B0604020202020204" pitchFamily="50" charset="-128"/>
                          <a:ea typeface="Osaka" pitchFamily="-108" charset="-128"/>
                          <a:cs typeface="Osaka" pitchFamily="-108" charset="-128"/>
                        </a:rPr>
                        <a:t> nm</a:t>
                      </a:r>
                    </a:p>
                  </a:txBody>
                  <a:tcPr marL="76200" marR="76200" horzOverflow="overflow"/>
                </a:tc>
                <a:extLst>
                  <a:ext uri="{0D108BD9-81ED-4DB2-BD59-A6C34878D82A}">
                    <a16:rowId xmlns:a16="http://schemas.microsoft.com/office/drawing/2014/main" val="2434326791"/>
                  </a:ext>
                </a:extLst>
              </a:tr>
              <a:tr h="53263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GB" sz="1400" u="none" strike="noStrike" cap="none" normalizeH="0" baseline="0" noProof="0" dirty="0">
                          <a:ln>
                            <a:noFill/>
                          </a:ln>
                          <a:effectLst/>
                          <a:latin typeface="Arial Unicode MS" panose="020B0604020202020204" pitchFamily="50" charset="-128"/>
                        </a:rPr>
                        <a:t>SRF Field gradient</a:t>
                      </a:r>
                      <a:endParaRPr kumimoji="1" lang="en-GB" sz="1400" b="1" i="0" u="none" strike="noStrike" cap="none" normalizeH="0" baseline="0" noProof="0" dirty="0">
                        <a:ln>
                          <a:noFill/>
                        </a:ln>
                        <a:solidFill>
                          <a:srgbClr val="3366FF"/>
                        </a:solidFill>
                        <a:effectLst/>
                        <a:latin typeface="Arial Unicode MS" panose="020B0604020202020204" pitchFamily="50" charset="-128"/>
                        <a:ea typeface="Osaka" pitchFamily="-108" charset="-128"/>
                        <a:cs typeface="Osaka" pitchFamily="-108" charset="-128"/>
                      </a:endParaRPr>
                    </a:p>
                  </a:txBody>
                  <a:tcPr marL="76200" marR="7620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400" u="none" strike="noStrike" cap="none" normalizeH="0" baseline="0" noProof="0" dirty="0">
                          <a:ln>
                            <a:noFill/>
                          </a:ln>
                          <a:solidFill>
                            <a:schemeClr val="tx1"/>
                          </a:solidFill>
                          <a:effectLst/>
                          <a:latin typeface="Arial Unicode MS" panose="020B0604020202020204" pitchFamily="50" charset="-128"/>
                        </a:rPr>
                        <a:t>&lt; 31.5 &gt; </a:t>
                      </a:r>
                      <a:r>
                        <a:rPr kumimoji="1" lang="en-GB" sz="1400" u="none" strike="noStrike" cap="none" normalizeH="0" baseline="0" noProof="0" dirty="0">
                          <a:ln>
                            <a:noFill/>
                          </a:ln>
                          <a:effectLst/>
                          <a:latin typeface="Arial Unicode MS" panose="020B0604020202020204" pitchFamily="50" charset="-128"/>
                        </a:rPr>
                        <a:t>MV/m </a:t>
                      </a:r>
                      <a:r>
                        <a:rPr kumimoji="1" lang="en-GB" sz="1100" u="none" strike="noStrike" cap="none" normalizeH="0" baseline="0" noProof="0" dirty="0">
                          <a:ln>
                            <a:noFill/>
                          </a:ln>
                          <a:effectLst/>
                          <a:latin typeface="Arial Unicode MS" panose="020B0604020202020204" pitchFamily="50" charset="-128"/>
                        </a:rPr>
                        <a:t>(+/-20%)</a:t>
                      </a:r>
                      <a:endParaRPr kumimoji="1" lang="en-GB" sz="1400" u="none" strike="noStrike" cap="none" normalizeH="0" baseline="0" noProof="0" dirty="0">
                        <a:ln>
                          <a:noFill/>
                        </a:ln>
                        <a:effectLst/>
                        <a:latin typeface="Arial Unicode MS" panose="020B0604020202020204" pitchFamily="50" charset="-128"/>
                      </a:endParaRPr>
                    </a:p>
                    <a:p>
                      <a:pPr marL="0" marR="0" lvl="0" indent="0" algn="ctr" defTabSz="457200" rtl="0" eaLnBrk="1" fontAlgn="base" latinLnBrk="0" hangingPunct="1">
                        <a:lnSpc>
                          <a:spcPct val="100000"/>
                        </a:lnSpc>
                        <a:spcBef>
                          <a:spcPct val="0"/>
                        </a:spcBef>
                        <a:spcAft>
                          <a:spcPct val="0"/>
                        </a:spcAft>
                        <a:buClrTx/>
                        <a:buSzTx/>
                        <a:buFontTx/>
                        <a:buNone/>
                        <a:tabLst/>
                      </a:pPr>
                      <a:r>
                        <a:rPr kumimoji="1" lang="en-GB" sz="1200" u="none" strike="noStrike" cap="none" normalizeH="0" baseline="0" noProof="0" dirty="0">
                          <a:ln>
                            <a:noFill/>
                          </a:ln>
                          <a:effectLst/>
                          <a:latin typeface="Arial Unicode MS" panose="020B0604020202020204" pitchFamily="50" charset="-128"/>
                        </a:rPr>
                        <a:t>Q</a:t>
                      </a:r>
                      <a:r>
                        <a:rPr kumimoji="1" lang="en-GB" sz="1200" u="none" strike="noStrike" cap="none" normalizeH="0" baseline="-25000" noProof="0" dirty="0">
                          <a:ln>
                            <a:noFill/>
                          </a:ln>
                          <a:effectLst/>
                          <a:latin typeface="Arial Unicode MS" panose="020B0604020202020204" pitchFamily="50" charset="-128"/>
                        </a:rPr>
                        <a:t>0</a:t>
                      </a:r>
                      <a:r>
                        <a:rPr kumimoji="1" lang="en-GB" sz="1200" u="none" strike="noStrike" cap="none" normalizeH="0" baseline="0" noProof="0" dirty="0">
                          <a:ln>
                            <a:noFill/>
                          </a:ln>
                          <a:effectLst/>
                          <a:latin typeface="Arial Unicode MS" panose="020B0604020202020204" pitchFamily="50" charset="-128"/>
                        </a:rPr>
                        <a:t> = </a:t>
                      </a:r>
                      <a:r>
                        <a:rPr kumimoji="1" lang="en-GB" sz="1200" u="none" strike="noStrike" cap="none" normalizeH="0" baseline="0" noProof="0" dirty="0">
                          <a:ln>
                            <a:noFill/>
                          </a:ln>
                          <a:solidFill>
                            <a:schemeClr val="tx1"/>
                          </a:solidFill>
                          <a:effectLst/>
                          <a:latin typeface="Arial Unicode MS" panose="020B0604020202020204" pitchFamily="50" charset="-128"/>
                        </a:rPr>
                        <a:t>1x10</a:t>
                      </a:r>
                      <a:r>
                        <a:rPr kumimoji="1" lang="en-GB" sz="1200" u="none" strike="noStrike" cap="none" normalizeH="0" baseline="30000" noProof="0" dirty="0">
                          <a:ln>
                            <a:noFill/>
                          </a:ln>
                          <a:solidFill>
                            <a:schemeClr val="tx1"/>
                          </a:solidFill>
                          <a:effectLst/>
                          <a:latin typeface="Arial Unicode MS" panose="020B0604020202020204" pitchFamily="50" charset="-128"/>
                        </a:rPr>
                        <a:t>10</a:t>
                      </a:r>
                      <a:endParaRPr kumimoji="1" lang="en-GB" sz="1200" b="1" i="0" u="none" strike="noStrike" cap="none" normalizeH="0" baseline="30000" noProof="0" dirty="0">
                        <a:ln>
                          <a:noFill/>
                        </a:ln>
                        <a:solidFill>
                          <a:schemeClr val="tx1"/>
                        </a:solidFill>
                        <a:effectLst/>
                        <a:latin typeface="Arial Unicode MS" panose="020B0604020202020204" pitchFamily="50" charset="-128"/>
                        <a:ea typeface="Osaka" pitchFamily="-108" charset="-128"/>
                        <a:cs typeface="Osaka" pitchFamily="-108" charset="-128"/>
                      </a:endParaRPr>
                    </a:p>
                  </a:txBody>
                  <a:tcPr marL="76200" marR="76200" anchor="ctr" horzOverflow="overflow"/>
                </a:tc>
                <a:extLst>
                  <a:ext uri="{0D108BD9-81ED-4DB2-BD59-A6C34878D82A}">
                    <a16:rowId xmlns:a16="http://schemas.microsoft.com/office/drawing/2014/main" val="10004"/>
                  </a:ext>
                </a:extLst>
              </a:tr>
              <a:tr h="465492">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GB" sz="1200" u="none" strike="noStrike" cap="none" normalizeH="0" baseline="0" noProof="0" dirty="0">
                          <a:ln>
                            <a:noFill/>
                          </a:ln>
                          <a:effectLst/>
                          <a:latin typeface="Arial Unicode MS" panose="020B0604020202020204" pitchFamily="50" charset="-128"/>
                        </a:rPr>
                        <a:t>#SRF 9-cell cavities (CM)</a:t>
                      </a:r>
                      <a:endParaRPr kumimoji="1" lang="en-GB" sz="1200" b="1" i="0" u="none" strike="noStrike" cap="none" normalizeH="0" baseline="0" noProof="0" dirty="0">
                        <a:ln>
                          <a:noFill/>
                        </a:ln>
                        <a:solidFill>
                          <a:srgbClr val="3366FF"/>
                        </a:solidFill>
                        <a:effectLst/>
                        <a:latin typeface="Arial Unicode MS" panose="020B0604020202020204" pitchFamily="50" charset="-128"/>
                        <a:ea typeface="Osaka" pitchFamily="-108" charset="-128"/>
                        <a:cs typeface="Osaka" pitchFamily="-108" charset="-128"/>
                      </a:endParaRPr>
                    </a:p>
                  </a:txBody>
                  <a:tcPr marL="76200" marR="7620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400" u="none" strike="noStrike" cap="none" normalizeH="0" baseline="0" noProof="0" dirty="0">
                          <a:ln>
                            <a:noFill/>
                          </a:ln>
                          <a:effectLst/>
                          <a:latin typeface="Arial Unicode MS" panose="020B0604020202020204" pitchFamily="50" charset="-128"/>
                        </a:rPr>
                        <a:t>~ 8,000 (~ 900)</a:t>
                      </a:r>
                      <a:endParaRPr kumimoji="1" lang="en-GB" sz="1400" b="1" i="0" u="none" strike="noStrike" cap="none" normalizeH="0" baseline="0" noProof="0" dirty="0">
                        <a:ln>
                          <a:noFill/>
                        </a:ln>
                        <a:solidFill>
                          <a:srgbClr val="FF0000"/>
                        </a:solidFill>
                        <a:effectLst/>
                        <a:latin typeface="Arial Unicode MS" panose="020B0604020202020204" pitchFamily="50" charset="-128"/>
                        <a:ea typeface="Osaka" pitchFamily="-108" charset="-128"/>
                        <a:cs typeface="Osaka" pitchFamily="-108" charset="-128"/>
                      </a:endParaRPr>
                    </a:p>
                  </a:txBody>
                  <a:tcPr marL="76200" marR="76200" anchor="ctr" horzOverflow="overflow"/>
                </a:tc>
                <a:extLst>
                  <a:ext uri="{0D108BD9-81ED-4DB2-BD59-A6C34878D82A}">
                    <a16:rowId xmlns:a16="http://schemas.microsoft.com/office/drawing/2014/main" val="10005"/>
                  </a:ext>
                </a:extLst>
              </a:tr>
              <a:tr h="38712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1" lang="en-GB" sz="1400" b="0" i="0" u="none" strike="noStrike" cap="none" normalizeH="0" baseline="0" noProof="0" dirty="0">
                          <a:ln>
                            <a:noFill/>
                          </a:ln>
                          <a:solidFill>
                            <a:schemeClr val="tx1"/>
                          </a:solidFill>
                          <a:effectLst/>
                          <a:latin typeface="Arial Unicode MS" panose="020B0604020202020204" pitchFamily="50" charset="-128"/>
                          <a:ea typeface="Osaka" pitchFamily="-108" charset="-128"/>
                          <a:cs typeface="Osaka" pitchFamily="-108" charset="-128"/>
                        </a:rPr>
                        <a:t>AC-plug Power</a:t>
                      </a:r>
                    </a:p>
                  </a:txBody>
                  <a:tcPr marL="76200" marR="76200"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400" b="0" i="0" u="none" strike="noStrike" cap="none" normalizeH="0" baseline="0" noProof="0" dirty="0">
                          <a:ln>
                            <a:noFill/>
                          </a:ln>
                          <a:solidFill>
                            <a:schemeClr val="tx1"/>
                          </a:solidFill>
                          <a:effectLst/>
                          <a:latin typeface="Arial Unicode MS" panose="020B0604020202020204" pitchFamily="50" charset="-128"/>
                          <a:ea typeface="Osaka" pitchFamily="-108" charset="-128"/>
                          <a:cs typeface="Osaka" pitchFamily="-108" charset="-128"/>
                        </a:rPr>
                        <a:t>111 / </a:t>
                      </a:r>
                      <a:r>
                        <a:rPr kumimoji="1" lang="en-GB" sz="1400" b="0" i="0" u="none" strike="noStrike" cap="none" normalizeH="0" baseline="0" noProof="0" dirty="0">
                          <a:ln>
                            <a:noFill/>
                          </a:ln>
                          <a:solidFill>
                            <a:srgbClr val="00B050"/>
                          </a:solidFill>
                          <a:effectLst/>
                          <a:latin typeface="Arial Unicode MS" panose="020B0604020202020204" pitchFamily="50" charset="-128"/>
                          <a:ea typeface="Osaka" pitchFamily="-108" charset="-128"/>
                          <a:cs typeface="Osaka" pitchFamily="-108" charset="-128"/>
                        </a:rPr>
                        <a:t>138</a:t>
                      </a:r>
                      <a:r>
                        <a:rPr kumimoji="1" lang="en-GB" sz="1400" b="0" i="0" u="none" strike="noStrike" cap="none" normalizeH="0" baseline="0" noProof="0" dirty="0">
                          <a:ln>
                            <a:noFill/>
                          </a:ln>
                          <a:solidFill>
                            <a:schemeClr val="tx1"/>
                          </a:solidFill>
                          <a:effectLst/>
                          <a:latin typeface="Arial Unicode MS" panose="020B0604020202020204" pitchFamily="50" charset="-128"/>
                          <a:ea typeface="Osaka" pitchFamily="-108" charset="-128"/>
                          <a:cs typeface="Osaka" pitchFamily="-108" charset="-128"/>
                        </a:rPr>
                        <a:t> MW</a:t>
                      </a:r>
                    </a:p>
                  </a:txBody>
                  <a:tcPr marL="76200" marR="76200" anchor="ctr" horzOverflow="overflow"/>
                </a:tc>
                <a:extLst>
                  <a:ext uri="{0D108BD9-81ED-4DB2-BD59-A6C34878D82A}">
                    <a16:rowId xmlns:a16="http://schemas.microsoft.com/office/drawing/2014/main" val="10007"/>
                  </a:ext>
                </a:extLst>
              </a:tr>
            </a:tbl>
          </a:graphicData>
        </a:graphic>
      </p:graphicFrame>
      <p:pic>
        <p:nvPicPr>
          <p:cNvPr id="56" name="Picture 4" descr="SC_linac">
            <a:extLst>
              <a:ext uri="{FF2B5EF4-FFF2-40B4-BE49-F238E27FC236}">
                <a16:creationId xmlns:a16="http://schemas.microsoft.com/office/drawing/2014/main" id="{FEC0C7E5-9997-8047-9849-9FD4067B1A3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93049" y="1154295"/>
            <a:ext cx="4381500" cy="1300454"/>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pic>
      <p:grpSp>
        <p:nvGrpSpPr>
          <p:cNvPr id="3" name="グループ化 2">
            <a:extLst>
              <a:ext uri="{FF2B5EF4-FFF2-40B4-BE49-F238E27FC236}">
                <a16:creationId xmlns:a16="http://schemas.microsoft.com/office/drawing/2014/main" id="{F55A1242-98FF-F148-1CE3-DA3C2A04F08A}"/>
              </a:ext>
            </a:extLst>
          </p:cNvPr>
          <p:cNvGrpSpPr/>
          <p:nvPr/>
        </p:nvGrpSpPr>
        <p:grpSpPr>
          <a:xfrm>
            <a:off x="372896" y="779993"/>
            <a:ext cx="7017448" cy="2685711"/>
            <a:chOff x="369419" y="1086882"/>
            <a:chExt cx="7017448" cy="2685711"/>
          </a:xfrm>
        </p:grpSpPr>
        <p:grpSp>
          <p:nvGrpSpPr>
            <p:cNvPr id="6" name="グループ化 5">
              <a:extLst>
                <a:ext uri="{FF2B5EF4-FFF2-40B4-BE49-F238E27FC236}">
                  <a16:creationId xmlns:a16="http://schemas.microsoft.com/office/drawing/2014/main" id="{11440E35-2F7F-564E-9403-66A402D03473}"/>
                </a:ext>
              </a:extLst>
            </p:cNvPr>
            <p:cNvGrpSpPr/>
            <p:nvPr/>
          </p:nvGrpSpPr>
          <p:grpSpPr>
            <a:xfrm>
              <a:off x="369419" y="1086882"/>
              <a:ext cx="7017448" cy="2483163"/>
              <a:chOff x="609599" y="1131423"/>
              <a:chExt cx="6496952" cy="2245576"/>
            </a:xfrm>
          </p:grpSpPr>
          <p:pic>
            <p:nvPicPr>
              <p:cNvPr id="39" name="図 38">
                <a:extLst>
                  <a:ext uri="{FF2B5EF4-FFF2-40B4-BE49-F238E27FC236}">
                    <a16:creationId xmlns:a16="http://schemas.microsoft.com/office/drawing/2014/main" id="{41822A83-2447-5F4B-A8FB-089339F2F452}"/>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1085648" y="1581256"/>
                <a:ext cx="6020903" cy="1573959"/>
              </a:xfrm>
              <a:prstGeom prst="rect">
                <a:avLst/>
              </a:prstGeom>
              <a:ln>
                <a:noFill/>
              </a:ln>
            </p:spPr>
          </p:pic>
          <p:sp>
            <p:nvSpPr>
              <p:cNvPr id="40" name="TextBox 9">
                <a:extLst>
                  <a:ext uri="{FF2B5EF4-FFF2-40B4-BE49-F238E27FC236}">
                    <a16:creationId xmlns:a16="http://schemas.microsoft.com/office/drawing/2014/main" id="{57DF25AE-7765-8847-8238-3FD71278B7D5}"/>
                  </a:ext>
                </a:extLst>
              </p:cNvPr>
              <p:cNvSpPr txBox="1">
                <a:spLocks noChangeArrowheads="1"/>
              </p:cNvSpPr>
              <p:nvPr/>
            </p:nvSpPr>
            <p:spPr bwMode="auto">
              <a:xfrm>
                <a:off x="2229228" y="2298222"/>
                <a:ext cx="1013866" cy="307766"/>
              </a:xfrm>
              <a:prstGeom prst="rect">
                <a:avLst/>
              </a:prstGeom>
              <a:noFill/>
              <a:ln>
                <a:noFill/>
              </a:ln>
            </p:spPr>
            <p:txBody>
              <a:bodyPr wrap="square" lIns="91431" tIns="45715" rIns="91431" bIns="45715">
                <a:spAutoFit/>
              </a:bodyPr>
              <a:lstStyle>
                <a:lvl1pPr>
                  <a:defRPr sz="2400">
                    <a:solidFill>
                      <a:schemeClr val="tx1"/>
                    </a:solidFill>
                    <a:latin typeface="Arial" charset="0"/>
                    <a:ea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ctr" hangingPunct="0">
                  <a:spcBef>
                    <a:spcPct val="0"/>
                  </a:spcBef>
                  <a:spcAft>
                    <a:spcPct val="0"/>
                  </a:spcAft>
                  <a:defRPr sz="2400">
                    <a:solidFill>
                      <a:schemeClr val="tx1"/>
                    </a:solidFill>
                    <a:latin typeface="Arial" charset="0"/>
                    <a:ea typeface="ＭＳ Ｐゴシック" charset="0"/>
                  </a:defRPr>
                </a:lvl6pPr>
                <a:lvl7pPr marL="2971800" indent="-228600" eaLnBrk="0" fontAlgn="ctr" hangingPunct="0">
                  <a:spcBef>
                    <a:spcPct val="0"/>
                  </a:spcBef>
                  <a:spcAft>
                    <a:spcPct val="0"/>
                  </a:spcAft>
                  <a:defRPr sz="2400">
                    <a:solidFill>
                      <a:schemeClr val="tx1"/>
                    </a:solidFill>
                    <a:latin typeface="Arial" charset="0"/>
                    <a:ea typeface="ＭＳ Ｐゴシック" charset="0"/>
                  </a:defRPr>
                </a:lvl7pPr>
                <a:lvl8pPr marL="3429000" indent="-228600" eaLnBrk="0" fontAlgn="ctr" hangingPunct="0">
                  <a:spcBef>
                    <a:spcPct val="0"/>
                  </a:spcBef>
                  <a:spcAft>
                    <a:spcPct val="0"/>
                  </a:spcAft>
                  <a:defRPr sz="2400">
                    <a:solidFill>
                      <a:schemeClr val="tx1"/>
                    </a:solidFill>
                    <a:latin typeface="Arial" charset="0"/>
                    <a:ea typeface="ＭＳ Ｐゴシック" charset="0"/>
                  </a:defRPr>
                </a:lvl8pPr>
                <a:lvl9pPr marL="3886200" indent="-228600" eaLnBrk="0" fontAlgn="ctr" hangingPunct="0">
                  <a:spcBef>
                    <a:spcPct val="0"/>
                  </a:spcBef>
                  <a:spcAft>
                    <a:spcPct val="0"/>
                  </a:spcAft>
                  <a:defRPr sz="2400">
                    <a:solidFill>
                      <a:schemeClr val="tx1"/>
                    </a:solidFill>
                    <a:latin typeface="Arial" charset="0"/>
                    <a:ea typeface="ＭＳ Ｐゴシック" charset="0"/>
                  </a:defRPr>
                </a:lvl9pPr>
              </a:lstStyle>
              <a:p>
                <a:pPr marL="0" marR="0" lvl="0" indent="0" algn="l" defTabSz="457016"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charset="0"/>
                    <a:ea typeface="ＭＳ Ｐゴシック" charset="0"/>
                    <a:cs typeface="+mn-cs"/>
                  </a:rPr>
                  <a:t>e- Source</a:t>
                </a:r>
              </a:p>
            </p:txBody>
          </p:sp>
          <p:sp>
            <p:nvSpPr>
              <p:cNvPr id="41" name="TextBox 32">
                <a:extLst>
                  <a:ext uri="{FF2B5EF4-FFF2-40B4-BE49-F238E27FC236}">
                    <a16:creationId xmlns:a16="http://schemas.microsoft.com/office/drawing/2014/main" id="{6A146997-98D4-2443-9E7F-ED43F2452993}"/>
                  </a:ext>
                </a:extLst>
              </p:cNvPr>
              <p:cNvSpPr txBox="1">
                <a:spLocks noChangeArrowheads="1"/>
              </p:cNvSpPr>
              <p:nvPr/>
            </p:nvSpPr>
            <p:spPr bwMode="auto">
              <a:xfrm>
                <a:off x="2274642" y="2868522"/>
                <a:ext cx="1414617" cy="196777"/>
              </a:xfrm>
              <a:prstGeom prst="rect">
                <a:avLst/>
              </a:prstGeom>
              <a:noFill/>
              <a:ln>
                <a:noFill/>
              </a:ln>
            </p:spPr>
            <p:txBody>
              <a:bodyPr wrap="square" lIns="91431" tIns="45715" rIns="91431" bIns="45715">
                <a:spAutoFit/>
              </a:bodyPr>
              <a:lstStyle>
                <a:lvl1pPr>
                  <a:defRPr sz="2400">
                    <a:solidFill>
                      <a:schemeClr val="tx1"/>
                    </a:solidFill>
                    <a:latin typeface="Arial" charset="0"/>
                    <a:ea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ctr" hangingPunct="0">
                  <a:spcBef>
                    <a:spcPct val="0"/>
                  </a:spcBef>
                  <a:spcAft>
                    <a:spcPct val="0"/>
                  </a:spcAft>
                  <a:defRPr sz="2400">
                    <a:solidFill>
                      <a:schemeClr val="tx1"/>
                    </a:solidFill>
                    <a:latin typeface="Arial" charset="0"/>
                    <a:ea typeface="ＭＳ Ｐゴシック" charset="0"/>
                  </a:defRPr>
                </a:lvl6pPr>
                <a:lvl7pPr marL="2971800" indent="-228600" eaLnBrk="0" fontAlgn="ctr" hangingPunct="0">
                  <a:spcBef>
                    <a:spcPct val="0"/>
                  </a:spcBef>
                  <a:spcAft>
                    <a:spcPct val="0"/>
                  </a:spcAft>
                  <a:defRPr sz="2400">
                    <a:solidFill>
                      <a:schemeClr val="tx1"/>
                    </a:solidFill>
                    <a:latin typeface="Arial" charset="0"/>
                    <a:ea typeface="ＭＳ Ｐゴシック" charset="0"/>
                  </a:defRPr>
                </a:lvl7pPr>
                <a:lvl8pPr marL="3429000" indent="-228600" eaLnBrk="0" fontAlgn="ctr" hangingPunct="0">
                  <a:spcBef>
                    <a:spcPct val="0"/>
                  </a:spcBef>
                  <a:spcAft>
                    <a:spcPct val="0"/>
                  </a:spcAft>
                  <a:defRPr sz="2400">
                    <a:solidFill>
                      <a:schemeClr val="tx1"/>
                    </a:solidFill>
                    <a:latin typeface="Arial" charset="0"/>
                    <a:ea typeface="ＭＳ Ｐゴシック" charset="0"/>
                  </a:defRPr>
                </a:lvl8pPr>
                <a:lvl9pPr marL="3886200" indent="-228600" eaLnBrk="0" fontAlgn="ctr" hangingPunct="0">
                  <a:spcBef>
                    <a:spcPct val="0"/>
                  </a:spcBef>
                  <a:spcAft>
                    <a:spcPct val="0"/>
                  </a:spcAft>
                  <a:defRPr sz="2400">
                    <a:solidFill>
                      <a:schemeClr val="tx1"/>
                    </a:solidFill>
                    <a:latin typeface="Arial" charset="0"/>
                    <a:ea typeface="ＭＳ Ｐゴシック" charset="0"/>
                  </a:defRPr>
                </a:lvl9pPr>
              </a:lstStyle>
              <a:p>
                <a:pPr marL="0" marR="0" lvl="0" indent="0" algn="l" defTabSz="457016"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charset="0"/>
                    <a:ea typeface="ＭＳ Ｐゴシック" charset="0"/>
                    <a:cs typeface="+mn-cs"/>
                  </a:rPr>
                  <a:t>e+ Main </a:t>
                </a:r>
                <a:r>
                  <a:rPr kumimoji="0" lang="en-GB" sz="1400" b="0" i="0" u="none" strike="noStrike" kern="1200" cap="none" spc="0" normalizeH="0" baseline="0" noProof="0" dirty="0" err="1">
                    <a:ln>
                      <a:noFill/>
                    </a:ln>
                    <a:solidFill>
                      <a:srgbClr val="000000"/>
                    </a:solidFill>
                    <a:effectLst/>
                    <a:uLnTx/>
                    <a:uFillTx/>
                    <a:latin typeface="Arial" charset="0"/>
                    <a:ea typeface="ＭＳ Ｐゴシック" charset="0"/>
                    <a:cs typeface="+mn-cs"/>
                  </a:rPr>
                  <a:t>Liinac</a:t>
                </a:r>
                <a:endParaRPr kumimoji="0" lang="en-GB" sz="14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42" name="TextBox 15">
                <a:extLst>
                  <a:ext uri="{FF2B5EF4-FFF2-40B4-BE49-F238E27FC236}">
                    <a16:creationId xmlns:a16="http://schemas.microsoft.com/office/drawing/2014/main" id="{37A3F63C-B61D-E649-996F-CA448E0B7C98}"/>
                  </a:ext>
                </a:extLst>
              </p:cNvPr>
              <p:cNvSpPr txBox="1">
                <a:spLocks noChangeArrowheads="1"/>
              </p:cNvSpPr>
              <p:nvPr/>
            </p:nvSpPr>
            <p:spPr bwMode="auto">
              <a:xfrm>
                <a:off x="4785677" y="1731450"/>
                <a:ext cx="1057308" cy="241412"/>
              </a:xfrm>
              <a:prstGeom prst="rect">
                <a:avLst/>
              </a:prstGeom>
              <a:noFill/>
              <a:ln>
                <a:noFill/>
              </a:ln>
            </p:spPr>
            <p:txBody>
              <a:bodyPr wrap="square" lIns="91431" tIns="45715" rIns="91431" bIns="45715">
                <a:spAutoFit/>
              </a:bodyPr>
              <a:lstStyle>
                <a:lvl1pPr>
                  <a:defRPr sz="2400">
                    <a:solidFill>
                      <a:schemeClr val="tx1"/>
                    </a:solidFill>
                    <a:latin typeface="Arial" charset="0"/>
                    <a:ea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ctr" hangingPunct="0">
                  <a:spcBef>
                    <a:spcPct val="0"/>
                  </a:spcBef>
                  <a:spcAft>
                    <a:spcPct val="0"/>
                  </a:spcAft>
                  <a:defRPr sz="2400">
                    <a:solidFill>
                      <a:schemeClr val="tx1"/>
                    </a:solidFill>
                    <a:latin typeface="Arial" charset="0"/>
                    <a:ea typeface="ＭＳ Ｐゴシック" charset="0"/>
                  </a:defRPr>
                </a:lvl6pPr>
                <a:lvl7pPr marL="2971800" indent="-228600" eaLnBrk="0" fontAlgn="ctr" hangingPunct="0">
                  <a:spcBef>
                    <a:spcPct val="0"/>
                  </a:spcBef>
                  <a:spcAft>
                    <a:spcPct val="0"/>
                  </a:spcAft>
                  <a:defRPr sz="2400">
                    <a:solidFill>
                      <a:schemeClr val="tx1"/>
                    </a:solidFill>
                    <a:latin typeface="Arial" charset="0"/>
                    <a:ea typeface="ＭＳ Ｐゴシック" charset="0"/>
                  </a:defRPr>
                </a:lvl7pPr>
                <a:lvl8pPr marL="3429000" indent="-228600" eaLnBrk="0" fontAlgn="ctr" hangingPunct="0">
                  <a:spcBef>
                    <a:spcPct val="0"/>
                  </a:spcBef>
                  <a:spcAft>
                    <a:spcPct val="0"/>
                  </a:spcAft>
                  <a:defRPr sz="2400">
                    <a:solidFill>
                      <a:schemeClr val="tx1"/>
                    </a:solidFill>
                    <a:latin typeface="Arial" charset="0"/>
                    <a:ea typeface="ＭＳ Ｐゴシック" charset="0"/>
                  </a:defRPr>
                </a:lvl8pPr>
                <a:lvl9pPr marL="3886200" indent="-228600" eaLnBrk="0" fontAlgn="ctr" hangingPunct="0">
                  <a:spcBef>
                    <a:spcPct val="0"/>
                  </a:spcBef>
                  <a:spcAft>
                    <a:spcPct val="0"/>
                  </a:spcAft>
                  <a:defRPr sz="2400">
                    <a:solidFill>
                      <a:schemeClr val="tx1"/>
                    </a:solidFill>
                    <a:latin typeface="Arial" charset="0"/>
                    <a:ea typeface="ＭＳ Ｐゴシック" charset="0"/>
                  </a:defRPr>
                </a:lvl9pPr>
              </a:lstStyle>
              <a:p>
                <a:pPr marL="0" marR="0" lvl="0" indent="0" algn="l" defTabSz="457016"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charset="0"/>
                    <a:ea typeface="ＭＳ Ｐゴシック" charset="0"/>
                    <a:cs typeface="+mn-cs"/>
                  </a:rPr>
                  <a:t>e+ Source</a:t>
                </a:r>
              </a:p>
            </p:txBody>
          </p:sp>
          <p:sp>
            <p:nvSpPr>
              <p:cNvPr id="45" name="TextBox 25">
                <a:extLst>
                  <a:ext uri="{FF2B5EF4-FFF2-40B4-BE49-F238E27FC236}">
                    <a16:creationId xmlns:a16="http://schemas.microsoft.com/office/drawing/2014/main" id="{0A9DD50B-614E-7B42-85D2-BF9B5CA27CBA}"/>
                  </a:ext>
                </a:extLst>
              </p:cNvPr>
              <p:cNvSpPr txBox="1">
                <a:spLocks noChangeArrowheads="1"/>
              </p:cNvSpPr>
              <p:nvPr/>
            </p:nvSpPr>
            <p:spPr bwMode="auto">
              <a:xfrm>
                <a:off x="5425142" y="2224171"/>
                <a:ext cx="1489494" cy="196777"/>
              </a:xfrm>
              <a:prstGeom prst="rect">
                <a:avLst/>
              </a:prstGeom>
              <a:noFill/>
              <a:ln>
                <a:noFill/>
              </a:ln>
            </p:spPr>
            <p:txBody>
              <a:bodyPr wrap="square" lIns="91431" tIns="45715" rIns="91431" bIns="45715">
                <a:spAutoFit/>
              </a:bodyPr>
              <a:lstStyle>
                <a:lvl1pPr>
                  <a:defRPr sz="2400">
                    <a:solidFill>
                      <a:schemeClr val="tx1"/>
                    </a:solidFill>
                    <a:latin typeface="Arial" charset="0"/>
                    <a:ea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ctr" hangingPunct="0">
                  <a:spcBef>
                    <a:spcPct val="0"/>
                  </a:spcBef>
                  <a:spcAft>
                    <a:spcPct val="0"/>
                  </a:spcAft>
                  <a:defRPr sz="2400">
                    <a:solidFill>
                      <a:schemeClr val="tx1"/>
                    </a:solidFill>
                    <a:latin typeface="Arial" charset="0"/>
                    <a:ea typeface="ＭＳ Ｐゴシック" charset="0"/>
                  </a:defRPr>
                </a:lvl6pPr>
                <a:lvl7pPr marL="2971800" indent="-228600" eaLnBrk="0" fontAlgn="ctr" hangingPunct="0">
                  <a:spcBef>
                    <a:spcPct val="0"/>
                  </a:spcBef>
                  <a:spcAft>
                    <a:spcPct val="0"/>
                  </a:spcAft>
                  <a:defRPr sz="2400">
                    <a:solidFill>
                      <a:schemeClr val="tx1"/>
                    </a:solidFill>
                    <a:latin typeface="Arial" charset="0"/>
                    <a:ea typeface="ＭＳ Ｐゴシック" charset="0"/>
                  </a:defRPr>
                </a:lvl7pPr>
                <a:lvl8pPr marL="3429000" indent="-228600" eaLnBrk="0" fontAlgn="ctr" hangingPunct="0">
                  <a:spcBef>
                    <a:spcPct val="0"/>
                  </a:spcBef>
                  <a:spcAft>
                    <a:spcPct val="0"/>
                  </a:spcAft>
                  <a:defRPr sz="2400">
                    <a:solidFill>
                      <a:schemeClr val="tx1"/>
                    </a:solidFill>
                    <a:latin typeface="Arial" charset="0"/>
                    <a:ea typeface="ＭＳ Ｐゴシック" charset="0"/>
                  </a:defRPr>
                </a:lvl8pPr>
                <a:lvl9pPr marL="3886200" indent="-228600" eaLnBrk="0" fontAlgn="ctr" hangingPunct="0">
                  <a:spcBef>
                    <a:spcPct val="0"/>
                  </a:spcBef>
                  <a:spcAft>
                    <a:spcPct val="0"/>
                  </a:spcAft>
                  <a:defRPr sz="2400">
                    <a:solidFill>
                      <a:schemeClr val="tx1"/>
                    </a:solidFill>
                    <a:latin typeface="Arial" charset="0"/>
                    <a:ea typeface="ＭＳ Ｐゴシック" charset="0"/>
                  </a:defRPr>
                </a:lvl9pPr>
              </a:lstStyle>
              <a:p>
                <a:pPr marL="0" marR="0" lvl="0" indent="0" algn="l" defTabSz="457016"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charset="0"/>
                    <a:ea typeface="ＭＳ Ｐゴシック" charset="0"/>
                    <a:cs typeface="+mn-cs"/>
                  </a:rPr>
                  <a:t>e- Main Linac</a:t>
                </a:r>
              </a:p>
            </p:txBody>
          </p:sp>
          <p:sp>
            <p:nvSpPr>
              <p:cNvPr id="46" name="テキスト ボックス 45">
                <a:extLst>
                  <a:ext uri="{FF2B5EF4-FFF2-40B4-BE49-F238E27FC236}">
                    <a16:creationId xmlns:a16="http://schemas.microsoft.com/office/drawing/2014/main" id="{A43A9910-3FAD-6149-B5A9-92FC14F58E23}"/>
                  </a:ext>
                </a:extLst>
              </p:cNvPr>
              <p:cNvSpPr txBox="1"/>
              <p:nvPr/>
            </p:nvSpPr>
            <p:spPr>
              <a:xfrm>
                <a:off x="4305476" y="2987576"/>
                <a:ext cx="880371" cy="278329"/>
              </a:xfrm>
              <a:prstGeom prst="rect">
                <a:avLst/>
              </a:prstGeom>
              <a:noFill/>
              <a:ln>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GB" sz="1400" b="0" i="0" u="none" strike="noStrike" kern="1200" cap="none" spc="0" normalizeH="0" baseline="0" noProof="0" dirty="0">
                    <a:ln>
                      <a:noFill/>
                    </a:ln>
                    <a:solidFill>
                      <a:prstClr val="black"/>
                    </a:solidFill>
                    <a:effectLst/>
                    <a:uLnTx/>
                    <a:uFillTx/>
                    <a:latin typeface="Arial Unicode MS" panose="020B0604020202020204" pitchFamily="50" charset="-128"/>
                    <a:ea typeface="ＭＳ Ｐゴシック" panose="020B0600070205080204" pitchFamily="34" charset="-128"/>
                    <a:cs typeface="+mn-cs"/>
                  </a:rPr>
                  <a:t>Detectors</a:t>
                </a:r>
                <a:endParaRPr kumimoji="1" lang="en-GB" sz="1600" b="0" i="0" u="none" strike="noStrike" kern="1200" cap="none" spc="0" normalizeH="0" baseline="0" noProof="0" dirty="0">
                  <a:ln>
                    <a:noFill/>
                  </a:ln>
                  <a:solidFill>
                    <a:prstClr val="black"/>
                  </a:solidFill>
                  <a:effectLst/>
                  <a:uLnTx/>
                  <a:uFillTx/>
                  <a:latin typeface="Arial Unicode MS" panose="020B0604020202020204" pitchFamily="50" charset="-128"/>
                  <a:ea typeface="ＭＳ Ｐゴシック" panose="020B0600070205080204" pitchFamily="34" charset="-128"/>
                  <a:cs typeface="+mn-cs"/>
                </a:endParaRPr>
              </a:p>
            </p:txBody>
          </p:sp>
          <p:sp>
            <p:nvSpPr>
              <p:cNvPr id="47" name="TextBox 6">
                <a:extLst>
                  <a:ext uri="{FF2B5EF4-FFF2-40B4-BE49-F238E27FC236}">
                    <a16:creationId xmlns:a16="http://schemas.microsoft.com/office/drawing/2014/main" id="{442BB3C9-C0CF-C54E-BD86-03871E45F041}"/>
                  </a:ext>
                </a:extLst>
              </p:cNvPr>
              <p:cNvSpPr txBox="1">
                <a:spLocks noChangeArrowheads="1"/>
              </p:cNvSpPr>
              <p:nvPr/>
            </p:nvSpPr>
            <p:spPr bwMode="auto">
              <a:xfrm>
                <a:off x="3031180" y="1382851"/>
                <a:ext cx="946448" cy="196777"/>
              </a:xfrm>
              <a:prstGeom prst="rect">
                <a:avLst/>
              </a:prstGeom>
              <a:noFill/>
              <a:ln>
                <a:noFill/>
              </a:ln>
            </p:spPr>
            <p:txBody>
              <a:bodyPr wrap="none" lIns="91431" tIns="45715" rIns="91431" bIns="45715">
                <a:spAutoFit/>
              </a:bodyPr>
              <a:lstStyle>
                <a:lvl1pPr>
                  <a:defRPr sz="2400">
                    <a:solidFill>
                      <a:schemeClr val="tx1"/>
                    </a:solidFill>
                    <a:latin typeface="Arial" charset="0"/>
                    <a:ea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ctr" hangingPunct="0">
                  <a:spcBef>
                    <a:spcPct val="0"/>
                  </a:spcBef>
                  <a:spcAft>
                    <a:spcPct val="0"/>
                  </a:spcAft>
                  <a:defRPr sz="2400">
                    <a:solidFill>
                      <a:schemeClr val="tx1"/>
                    </a:solidFill>
                    <a:latin typeface="Arial" charset="0"/>
                    <a:ea typeface="ＭＳ Ｐゴシック" charset="0"/>
                  </a:defRPr>
                </a:lvl6pPr>
                <a:lvl7pPr marL="2971800" indent="-228600" eaLnBrk="0" fontAlgn="ctr" hangingPunct="0">
                  <a:spcBef>
                    <a:spcPct val="0"/>
                  </a:spcBef>
                  <a:spcAft>
                    <a:spcPct val="0"/>
                  </a:spcAft>
                  <a:defRPr sz="2400">
                    <a:solidFill>
                      <a:schemeClr val="tx1"/>
                    </a:solidFill>
                    <a:latin typeface="Arial" charset="0"/>
                    <a:ea typeface="ＭＳ Ｐゴシック" charset="0"/>
                  </a:defRPr>
                </a:lvl7pPr>
                <a:lvl8pPr marL="3429000" indent="-228600" eaLnBrk="0" fontAlgn="ctr" hangingPunct="0">
                  <a:spcBef>
                    <a:spcPct val="0"/>
                  </a:spcBef>
                  <a:spcAft>
                    <a:spcPct val="0"/>
                  </a:spcAft>
                  <a:defRPr sz="2400">
                    <a:solidFill>
                      <a:schemeClr val="tx1"/>
                    </a:solidFill>
                    <a:latin typeface="Arial" charset="0"/>
                    <a:ea typeface="ＭＳ Ｐゴシック" charset="0"/>
                  </a:defRPr>
                </a:lvl8pPr>
                <a:lvl9pPr marL="3886200" indent="-228600" eaLnBrk="0" fontAlgn="ctr" hangingPunct="0">
                  <a:spcBef>
                    <a:spcPct val="0"/>
                  </a:spcBef>
                  <a:spcAft>
                    <a:spcPct val="0"/>
                  </a:spcAft>
                  <a:defRPr sz="2400">
                    <a:solidFill>
                      <a:schemeClr val="tx1"/>
                    </a:solidFill>
                    <a:latin typeface="Arial" charset="0"/>
                    <a:ea typeface="ＭＳ Ｐゴシック" charset="0"/>
                  </a:defRPr>
                </a:lvl9pPr>
              </a:lstStyle>
              <a:p>
                <a:pPr marL="0" marR="0" lvl="0" indent="0" algn="l" defTabSz="457016"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charset="0"/>
                    <a:ea typeface="ＭＳ Ｐゴシック" charset="0"/>
                    <a:cs typeface="+mn-cs"/>
                  </a:rPr>
                  <a:t>Damping Ring</a:t>
                </a:r>
              </a:p>
            </p:txBody>
          </p:sp>
          <p:sp>
            <p:nvSpPr>
              <p:cNvPr id="54" name="TextBox 32">
                <a:extLst>
                  <a:ext uri="{FF2B5EF4-FFF2-40B4-BE49-F238E27FC236}">
                    <a16:creationId xmlns:a16="http://schemas.microsoft.com/office/drawing/2014/main" id="{98911CFB-3E20-B141-B406-D5E5A9813579}"/>
                  </a:ext>
                </a:extLst>
              </p:cNvPr>
              <p:cNvSpPr txBox="1">
                <a:spLocks noChangeArrowheads="1"/>
              </p:cNvSpPr>
              <p:nvPr/>
            </p:nvSpPr>
            <p:spPr bwMode="auto">
              <a:xfrm>
                <a:off x="4061746" y="2735346"/>
                <a:ext cx="1642707" cy="307766"/>
              </a:xfrm>
              <a:prstGeom prst="rect">
                <a:avLst/>
              </a:prstGeom>
              <a:noFill/>
              <a:ln>
                <a:noFill/>
              </a:ln>
            </p:spPr>
            <p:txBody>
              <a:bodyPr wrap="square" lIns="91431" tIns="45715" rIns="91431" bIns="45715">
                <a:spAutoFit/>
              </a:bodyPr>
              <a:lstStyle>
                <a:lvl1pPr>
                  <a:defRPr sz="2400">
                    <a:solidFill>
                      <a:schemeClr val="tx1"/>
                    </a:solidFill>
                    <a:latin typeface="Arial" charset="0"/>
                    <a:ea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ctr" hangingPunct="0">
                  <a:spcBef>
                    <a:spcPct val="0"/>
                  </a:spcBef>
                  <a:spcAft>
                    <a:spcPct val="0"/>
                  </a:spcAft>
                  <a:defRPr sz="2400">
                    <a:solidFill>
                      <a:schemeClr val="tx1"/>
                    </a:solidFill>
                    <a:latin typeface="Arial" charset="0"/>
                    <a:ea typeface="ＭＳ Ｐゴシック" charset="0"/>
                  </a:defRPr>
                </a:lvl6pPr>
                <a:lvl7pPr marL="2971800" indent="-228600" eaLnBrk="0" fontAlgn="ctr" hangingPunct="0">
                  <a:spcBef>
                    <a:spcPct val="0"/>
                  </a:spcBef>
                  <a:spcAft>
                    <a:spcPct val="0"/>
                  </a:spcAft>
                  <a:defRPr sz="2400">
                    <a:solidFill>
                      <a:schemeClr val="tx1"/>
                    </a:solidFill>
                    <a:latin typeface="Arial" charset="0"/>
                    <a:ea typeface="ＭＳ Ｐゴシック" charset="0"/>
                  </a:defRPr>
                </a:lvl7pPr>
                <a:lvl8pPr marL="3429000" indent="-228600" eaLnBrk="0" fontAlgn="ctr" hangingPunct="0">
                  <a:spcBef>
                    <a:spcPct val="0"/>
                  </a:spcBef>
                  <a:spcAft>
                    <a:spcPct val="0"/>
                  </a:spcAft>
                  <a:defRPr sz="2400">
                    <a:solidFill>
                      <a:schemeClr val="tx1"/>
                    </a:solidFill>
                    <a:latin typeface="Arial" charset="0"/>
                    <a:ea typeface="ＭＳ Ｐゴシック" charset="0"/>
                  </a:defRPr>
                </a:lvl8pPr>
                <a:lvl9pPr marL="3886200" indent="-228600" eaLnBrk="0" fontAlgn="ctr" hangingPunct="0">
                  <a:spcBef>
                    <a:spcPct val="0"/>
                  </a:spcBef>
                  <a:spcAft>
                    <a:spcPct val="0"/>
                  </a:spcAft>
                  <a:defRPr sz="2400">
                    <a:solidFill>
                      <a:schemeClr val="tx1"/>
                    </a:solidFill>
                    <a:latin typeface="Arial" charset="0"/>
                    <a:ea typeface="ＭＳ Ｐゴシック" charset="0"/>
                  </a:defRPr>
                </a:lvl9pPr>
              </a:lstStyle>
              <a:p>
                <a:pPr marL="0" marR="0" lvl="0" indent="0" algn="l" defTabSz="457016"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charset="0"/>
                    <a:ea typeface="ＭＳ Ｐゴシック" charset="0"/>
                    <a:cs typeface="+mn-cs"/>
                  </a:rPr>
                  <a:t>Interaction point</a:t>
                </a:r>
              </a:p>
            </p:txBody>
          </p:sp>
          <p:sp>
            <p:nvSpPr>
              <p:cNvPr id="55" name="正方形/長方形 54">
                <a:extLst>
                  <a:ext uri="{FF2B5EF4-FFF2-40B4-BE49-F238E27FC236}">
                    <a16:creationId xmlns:a16="http://schemas.microsoft.com/office/drawing/2014/main" id="{1E103EFE-C391-7C46-AFB7-0BABFDAB4300}"/>
                  </a:ext>
                </a:extLst>
              </p:cNvPr>
              <p:cNvSpPr/>
              <p:nvPr/>
            </p:nvSpPr>
            <p:spPr>
              <a:xfrm>
                <a:off x="609599" y="1131423"/>
                <a:ext cx="6496951" cy="2245576"/>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GB" sz="1800" b="0" i="0" u="none" strike="noStrike" kern="1200" cap="none" spc="0" normalizeH="0" baseline="0" noProof="0" dirty="0">
                  <a:ln>
                    <a:noFill/>
                  </a:ln>
                  <a:solidFill>
                    <a:prstClr val="white"/>
                  </a:solidFill>
                  <a:effectLst/>
                  <a:uLnTx/>
                  <a:uFillTx/>
                  <a:latin typeface="Arial Unicode MS" panose="020B0604020202020204" pitchFamily="50" charset="-128"/>
                  <a:ea typeface="ＭＳ Ｐゴシック" panose="020B0600070205080204" pitchFamily="34" charset="-128"/>
                  <a:cs typeface="+mn-cs"/>
                </a:endParaRPr>
              </a:p>
            </p:txBody>
          </p:sp>
        </p:grpSp>
        <p:sp>
          <p:nvSpPr>
            <p:cNvPr id="20" name="右矢印 19">
              <a:extLst>
                <a:ext uri="{FF2B5EF4-FFF2-40B4-BE49-F238E27FC236}">
                  <a16:creationId xmlns:a16="http://schemas.microsoft.com/office/drawing/2014/main" id="{C4FDC2AF-E0F2-D1CB-F1AF-2DF33AFAEC2A}"/>
                </a:ext>
              </a:extLst>
            </p:cNvPr>
            <p:cNvSpPr/>
            <p:nvPr/>
          </p:nvSpPr>
          <p:spPr>
            <a:xfrm>
              <a:off x="2085164" y="3521226"/>
              <a:ext cx="2052093" cy="14276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GB" sz="1800" b="0" i="0" u="none" strike="noStrike" kern="1200" cap="none" spc="0" normalizeH="0" baseline="0" noProof="0" dirty="0">
                <a:ln>
                  <a:noFill/>
                </a:ln>
                <a:solidFill>
                  <a:prstClr val="white"/>
                </a:solidFill>
                <a:effectLst/>
                <a:uLnTx/>
                <a:uFillTx/>
                <a:latin typeface="Arial Unicode MS" panose="020B0604020202020204" pitchFamily="50" charset="-128"/>
                <a:ea typeface="+mn-ea"/>
                <a:cs typeface="+mn-cs"/>
              </a:endParaRPr>
            </a:p>
          </p:txBody>
        </p:sp>
        <p:sp>
          <p:nvSpPr>
            <p:cNvPr id="21" name="右矢印 20">
              <a:extLst>
                <a:ext uri="{FF2B5EF4-FFF2-40B4-BE49-F238E27FC236}">
                  <a16:creationId xmlns:a16="http://schemas.microsoft.com/office/drawing/2014/main" id="{85CAB66E-A5C3-7197-001C-65C76E823827}"/>
                </a:ext>
              </a:extLst>
            </p:cNvPr>
            <p:cNvSpPr/>
            <p:nvPr/>
          </p:nvSpPr>
          <p:spPr>
            <a:xfrm flipH="1">
              <a:off x="4261673" y="3534172"/>
              <a:ext cx="1920600" cy="14276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GB" sz="1800" b="0" i="0" u="none" strike="noStrike" kern="1200" cap="none" spc="0" normalizeH="0" baseline="0" noProof="0" dirty="0">
                <a:ln>
                  <a:noFill/>
                </a:ln>
                <a:solidFill>
                  <a:prstClr val="white"/>
                </a:solidFill>
                <a:effectLst/>
                <a:uLnTx/>
                <a:uFillTx/>
                <a:latin typeface="Arial Unicode MS" panose="020B0604020202020204" pitchFamily="50" charset="-128"/>
                <a:ea typeface="+mn-ea"/>
                <a:cs typeface="+mn-cs"/>
              </a:endParaRPr>
            </a:p>
          </p:txBody>
        </p:sp>
        <p:sp>
          <p:nvSpPr>
            <p:cNvPr id="26" name="太陽 25">
              <a:extLst>
                <a:ext uri="{FF2B5EF4-FFF2-40B4-BE49-F238E27FC236}">
                  <a16:creationId xmlns:a16="http://schemas.microsoft.com/office/drawing/2014/main" id="{151EECA9-D943-5133-03F5-9983F3AED157}"/>
                </a:ext>
              </a:extLst>
            </p:cNvPr>
            <p:cNvSpPr/>
            <p:nvPr/>
          </p:nvSpPr>
          <p:spPr>
            <a:xfrm>
              <a:off x="4089664" y="3479325"/>
              <a:ext cx="219430" cy="217205"/>
            </a:xfrm>
            <a:prstGeom prst="su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GB" sz="1800" b="0" i="0" u="none" strike="noStrike" kern="1200" cap="none" spc="0" normalizeH="0" baseline="0" noProof="0" dirty="0">
                <a:ln>
                  <a:noFill/>
                </a:ln>
                <a:solidFill>
                  <a:prstClr val="white"/>
                </a:solidFill>
                <a:effectLst/>
                <a:uLnTx/>
                <a:uFillTx/>
                <a:latin typeface="Arial Unicode MS" panose="020B0604020202020204" pitchFamily="50" charset="-128"/>
                <a:ea typeface="+mn-ea"/>
                <a:cs typeface="+mn-cs"/>
              </a:endParaRPr>
            </a:p>
          </p:txBody>
        </p:sp>
        <p:sp>
          <p:nvSpPr>
            <p:cNvPr id="13" name="テキスト ボックス 12">
              <a:extLst>
                <a:ext uri="{FF2B5EF4-FFF2-40B4-BE49-F238E27FC236}">
                  <a16:creationId xmlns:a16="http://schemas.microsoft.com/office/drawing/2014/main" id="{B159BA58-F6B3-B6E8-46A8-30AD532F9143}"/>
                </a:ext>
              </a:extLst>
            </p:cNvPr>
            <p:cNvSpPr txBox="1"/>
            <p:nvPr/>
          </p:nvSpPr>
          <p:spPr>
            <a:xfrm>
              <a:off x="6269326" y="3403261"/>
              <a:ext cx="389850" cy="369332"/>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70C0"/>
                  </a:solidFill>
                  <a:effectLst/>
                  <a:uLnTx/>
                  <a:uFillTx/>
                  <a:latin typeface="Arial Unicode MS" panose="020B0604020202020204" pitchFamily="50" charset="-128"/>
                  <a:ea typeface="+mn-ea"/>
                  <a:cs typeface="+mn-cs"/>
                </a:rPr>
                <a:t>e</a:t>
              </a:r>
              <a:r>
                <a:rPr kumimoji="1" lang="en-GB" sz="1800" b="0" i="0" u="none" strike="noStrike" kern="1200" cap="none" spc="0" normalizeH="0" baseline="0" noProof="0" dirty="0">
                  <a:ln>
                    <a:noFill/>
                  </a:ln>
                  <a:solidFill>
                    <a:srgbClr val="0070C0"/>
                  </a:solidFill>
                  <a:effectLst/>
                  <a:uLnTx/>
                  <a:uFillTx/>
                  <a:latin typeface="Arial Unicode MS" panose="020B0604020202020204" pitchFamily="50" charset="-128"/>
                  <a:ea typeface="+mn-ea"/>
                  <a:cs typeface="+mn-cs"/>
                </a:rPr>
                <a:t>-</a:t>
              </a:r>
            </a:p>
          </p:txBody>
        </p:sp>
        <p:sp>
          <p:nvSpPr>
            <p:cNvPr id="15" name="テキスト ボックス 14">
              <a:extLst>
                <a:ext uri="{FF2B5EF4-FFF2-40B4-BE49-F238E27FC236}">
                  <a16:creationId xmlns:a16="http://schemas.microsoft.com/office/drawing/2014/main" id="{BE393A28-CFB9-3EC0-216C-53FB4B23529E}"/>
                </a:ext>
              </a:extLst>
            </p:cNvPr>
            <p:cNvSpPr txBox="1"/>
            <p:nvPr/>
          </p:nvSpPr>
          <p:spPr>
            <a:xfrm>
              <a:off x="1487967" y="3394914"/>
              <a:ext cx="447558" cy="369332"/>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Arial Unicode MS" panose="020B0604020202020204" pitchFamily="50" charset="-128"/>
                  <a:ea typeface="+mn-ea"/>
                  <a:cs typeface="+mn-cs"/>
                </a:rPr>
                <a:t>e+</a:t>
              </a:r>
              <a:endParaRPr kumimoji="1" lang="en-GB" sz="1800" b="0" i="0" u="none" strike="noStrike" kern="1200" cap="none" spc="0" normalizeH="0" baseline="0" noProof="0" dirty="0">
                <a:ln>
                  <a:noFill/>
                </a:ln>
                <a:solidFill>
                  <a:srgbClr val="FF0000"/>
                </a:solidFill>
                <a:effectLst/>
                <a:uLnTx/>
                <a:uFillTx/>
                <a:latin typeface="Arial Unicode MS" panose="020B0604020202020204" pitchFamily="50" charset="-128"/>
                <a:ea typeface="+mn-ea"/>
                <a:cs typeface="+mn-cs"/>
              </a:endParaRPr>
            </a:p>
          </p:txBody>
        </p:sp>
        <p:pic>
          <p:nvPicPr>
            <p:cNvPr id="16" name="Picture 8" descr="ILDhall2s">
              <a:extLst>
                <a:ext uri="{FF2B5EF4-FFF2-40B4-BE49-F238E27FC236}">
                  <a16:creationId xmlns:a16="http://schemas.microsoft.com/office/drawing/2014/main" id="{803B1522-C5E7-08CC-C0F6-35007E4BC0E1}"/>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574281" y="2707037"/>
              <a:ext cx="728400" cy="514991"/>
            </a:xfrm>
            <a:prstGeom prst="rect">
              <a:avLst/>
            </a:prstGeom>
            <a:noFill/>
            <a:ln w="12700" cmpd="sng">
              <a:noFill/>
              <a:miter lim="800000"/>
              <a:headEnd/>
              <a:tailEnd/>
            </a:ln>
            <a:extLst>
              <a:ext uri="{909E8E84-426E-40DD-AFC4-6F175D3DCCD1}">
                <a14:hiddenFill xmlns:a14="http://schemas.microsoft.com/office/drawing/2010/main">
                  <a:solidFill>
                    <a:srgbClr val="FFFFFF"/>
                  </a:solidFill>
                </a14:hiddenFill>
              </a:ext>
            </a:extLst>
          </p:spPr>
        </p:pic>
        <p:cxnSp>
          <p:nvCxnSpPr>
            <p:cNvPr id="27" name="直線コネクタ 26">
              <a:extLst>
                <a:ext uri="{FF2B5EF4-FFF2-40B4-BE49-F238E27FC236}">
                  <a16:creationId xmlns:a16="http://schemas.microsoft.com/office/drawing/2014/main" id="{BD32C5CC-D650-A2F4-AFC0-D51CF7832764}"/>
                </a:ext>
              </a:extLst>
            </p:cNvPr>
            <p:cNvCxnSpPr>
              <a:cxnSpLocks/>
            </p:cNvCxnSpPr>
            <p:nvPr/>
          </p:nvCxnSpPr>
          <p:spPr>
            <a:xfrm>
              <a:off x="4511638" y="2547295"/>
              <a:ext cx="1008483" cy="229524"/>
            </a:xfrm>
            <a:prstGeom prst="line">
              <a:avLst/>
            </a:prstGeom>
            <a:ln>
              <a:no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sp>
        <p:nvSpPr>
          <p:cNvPr id="11" name="テキスト ボックス 10">
            <a:extLst>
              <a:ext uri="{FF2B5EF4-FFF2-40B4-BE49-F238E27FC236}">
                <a16:creationId xmlns:a16="http://schemas.microsoft.com/office/drawing/2014/main" id="{050588EC-D39A-9C6B-025D-B0A3D7EFB063}"/>
              </a:ext>
            </a:extLst>
          </p:cNvPr>
          <p:cNvSpPr txBox="1"/>
          <p:nvPr/>
        </p:nvSpPr>
        <p:spPr>
          <a:xfrm>
            <a:off x="970192" y="3482529"/>
            <a:ext cx="6200491" cy="646331"/>
          </a:xfrm>
          <a:prstGeom prst="rect">
            <a:avLst/>
          </a:prstGeom>
          <a:solidFill>
            <a:schemeClr val="accent5">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FF"/>
                </a:solidFill>
                <a:effectLst/>
                <a:uLnTx/>
                <a:uFillTx/>
                <a:latin typeface="Calibri" panose="020F0502020204030204" pitchFamily="34" charset="0"/>
                <a:ea typeface="+mn-ea"/>
                <a:cs typeface="+mn-cs"/>
              </a:rPr>
              <a:t>TDR</a:t>
            </a: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was published in 2013 and SRF technology became matured by large-SRF accelerators (</a:t>
            </a:r>
            <a:r>
              <a:rPr kumimoji="0" lang="en-GB" sz="1800" b="0" i="0" u="none" strike="noStrike" kern="1200" cap="none" spc="0" normalizeH="0" baseline="0" noProof="0" dirty="0">
                <a:ln>
                  <a:noFill/>
                </a:ln>
                <a:solidFill>
                  <a:srgbClr val="0000FF"/>
                </a:solidFill>
                <a:effectLst/>
                <a:uLnTx/>
                <a:uFillTx/>
                <a:latin typeface="Calibri" panose="020F0502020204030204" pitchFamily="34" charset="0"/>
                <a:ea typeface="+mn-ea"/>
                <a:cs typeface="+mn-cs"/>
              </a:rPr>
              <a:t>European XFEL, LCLS-II etc.</a:t>
            </a:r>
            <a:r>
              <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t>
            </a:r>
          </a:p>
        </p:txBody>
      </p:sp>
      <p:cxnSp>
        <p:nvCxnSpPr>
          <p:cNvPr id="22" name="直線矢印コネクタ 21">
            <a:extLst>
              <a:ext uri="{FF2B5EF4-FFF2-40B4-BE49-F238E27FC236}">
                <a16:creationId xmlns:a16="http://schemas.microsoft.com/office/drawing/2014/main" id="{0CEE763A-B258-CB06-3AF2-7A4FDF9E21A9}"/>
              </a:ext>
            </a:extLst>
          </p:cNvPr>
          <p:cNvCxnSpPr/>
          <p:nvPr/>
        </p:nvCxnSpPr>
        <p:spPr>
          <a:xfrm flipV="1">
            <a:off x="1150070" y="1819373"/>
            <a:ext cx="6020613" cy="1198533"/>
          </a:xfrm>
          <a:prstGeom prst="straightConnector1">
            <a:avLst/>
          </a:prstGeom>
          <a:ln>
            <a:no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テキスト ボックス 27">
            <a:extLst>
              <a:ext uri="{FF2B5EF4-FFF2-40B4-BE49-F238E27FC236}">
                <a16:creationId xmlns:a16="http://schemas.microsoft.com/office/drawing/2014/main" id="{DCF35F0B-AC3B-E91C-D87D-EF08A2EFE3A9}"/>
              </a:ext>
            </a:extLst>
          </p:cNvPr>
          <p:cNvSpPr txBox="1"/>
          <p:nvPr/>
        </p:nvSpPr>
        <p:spPr>
          <a:xfrm rot="20945429">
            <a:off x="1264389" y="2811121"/>
            <a:ext cx="822661" cy="369332"/>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GB" sz="1800" b="0" i="0" u="none" strike="noStrike" kern="1200" cap="none" spc="0" normalizeH="0" baseline="0" noProof="0" dirty="0">
                <a:ln>
                  <a:noFill/>
                </a:ln>
                <a:solidFill>
                  <a:prstClr val="black"/>
                </a:solidFill>
                <a:effectLst/>
                <a:uLnTx/>
                <a:uFillTx/>
                <a:latin typeface="Aptos" panose="02110004020202020204"/>
                <a:ea typeface="+mn-ea"/>
                <a:cs typeface="+mn-cs"/>
              </a:rPr>
              <a:t>~20km</a:t>
            </a:r>
          </a:p>
        </p:txBody>
      </p:sp>
      <p:sp>
        <p:nvSpPr>
          <p:cNvPr id="2" name="Slide Number Placeholder 1">
            <a:extLst>
              <a:ext uri="{FF2B5EF4-FFF2-40B4-BE49-F238E27FC236}">
                <a16:creationId xmlns:a16="http://schemas.microsoft.com/office/drawing/2014/main" id="{91AA5C9B-AF50-B7A0-1BCF-A28BAEF3C70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967C75-364E-499C-A23B-9D8F4013AD05}" type="slidenum">
              <a:rPr kumimoji="0" lang="en-GB" sz="1200" b="1" i="0" u="none" strike="noStrike" kern="1200" cap="none" spc="0" normalizeH="0" baseline="0" noProof="0" smtClean="0">
                <a:ln>
                  <a:noFill/>
                </a:ln>
                <a:solidFill>
                  <a:srgbClr val="C00000"/>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GB" sz="1200" b="1" i="0" u="none" strike="noStrike" kern="1200" cap="none" spc="0" normalizeH="0" baseline="0" noProof="0">
              <a:ln>
                <a:noFill/>
              </a:ln>
              <a:solidFill>
                <a:srgbClr val="C00000"/>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4B24710B-7D95-4116-8305-D72B38E3425E}"/>
              </a:ext>
            </a:extLst>
          </p:cNvPr>
          <p:cNvPicPr>
            <a:picLocks noChangeAspect="1"/>
          </p:cNvPicPr>
          <p:nvPr/>
        </p:nvPicPr>
        <p:blipFill>
          <a:blip r:embed="rId7"/>
          <a:stretch>
            <a:fillRect/>
          </a:stretch>
        </p:blipFill>
        <p:spPr>
          <a:xfrm>
            <a:off x="921543" y="4500028"/>
            <a:ext cx="6010199" cy="1949649"/>
          </a:xfrm>
          <a:prstGeom prst="rect">
            <a:avLst/>
          </a:prstGeom>
        </p:spPr>
      </p:pic>
      <p:sp>
        <p:nvSpPr>
          <p:cNvPr id="43" name="TextBox 42">
            <a:extLst>
              <a:ext uri="{FF2B5EF4-FFF2-40B4-BE49-F238E27FC236}">
                <a16:creationId xmlns:a16="http://schemas.microsoft.com/office/drawing/2014/main" id="{19B67066-919B-41AD-A9E3-514EC03446C9}"/>
              </a:ext>
            </a:extLst>
          </p:cNvPr>
          <p:cNvSpPr txBox="1"/>
          <p:nvPr/>
        </p:nvSpPr>
        <p:spPr>
          <a:xfrm>
            <a:off x="4582509" y="6501727"/>
            <a:ext cx="3026982" cy="369332"/>
          </a:xfrm>
          <a:prstGeom prst="rect">
            <a:avLst/>
          </a:prstGeom>
          <a:noFill/>
        </p:spPr>
        <p:txBody>
          <a:bodyPr wrap="none" rtlCol="0">
            <a:spAutoFit/>
          </a:bodyPr>
          <a:lstStyle/>
          <a:p>
            <a:r>
              <a:rPr lang="en-GB" b="1" dirty="0"/>
              <a:t>Adapted from Peter McIntosh</a:t>
            </a:r>
          </a:p>
        </p:txBody>
      </p:sp>
    </p:spTree>
    <p:custDataLst>
      <p:tags r:id="rId1"/>
    </p:custDataLst>
    <p:extLst>
      <p:ext uri="{BB962C8B-B14F-4D97-AF65-F5344CB8AC3E}">
        <p14:creationId xmlns:p14="http://schemas.microsoft.com/office/powerpoint/2010/main" val="46730068"/>
      </p:ext>
    </p:extLst>
  </p:cSld>
  <p:clrMapOvr>
    <a:masterClrMapping/>
  </p:clrMapOvr>
  <mc:AlternateContent xmlns:mc="http://schemas.openxmlformats.org/markup-compatibility/2006" xmlns:p14="http://schemas.microsoft.com/office/powerpoint/2010/main">
    <mc:Choice Requires="p14">
      <p:transition p14:dur="0" advTm="76650"/>
    </mc:Choice>
    <mc:Fallback xmlns="">
      <p:transition advTm="766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500"/>
                                        <p:tgtEl>
                                          <p:spTgt spid="56"/>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3E318-194F-A588-F4E5-2C882FB41665}"/>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805ADCB0-F8E3-34AC-B2FE-591DA23D5403}"/>
              </a:ext>
            </a:extLst>
          </p:cNvPr>
          <p:cNvPicPr>
            <a:picLocks noChangeAspect="1"/>
          </p:cNvPicPr>
          <p:nvPr/>
        </p:nvPicPr>
        <p:blipFill>
          <a:blip r:embed="rId2"/>
          <a:stretch>
            <a:fillRect/>
          </a:stretch>
        </p:blipFill>
        <p:spPr>
          <a:xfrm>
            <a:off x="71398" y="4730492"/>
            <a:ext cx="2809878" cy="1734571"/>
          </a:xfrm>
          <a:prstGeom prst="rect">
            <a:avLst/>
          </a:prstGeom>
        </p:spPr>
      </p:pic>
      <p:sp>
        <p:nvSpPr>
          <p:cNvPr id="2" name="Title 1">
            <a:extLst>
              <a:ext uri="{FF2B5EF4-FFF2-40B4-BE49-F238E27FC236}">
                <a16:creationId xmlns:a16="http://schemas.microsoft.com/office/drawing/2014/main" id="{88CFF7C4-7F0C-3AFA-4124-7A7CA21F305B}"/>
              </a:ext>
            </a:extLst>
          </p:cNvPr>
          <p:cNvSpPr>
            <a:spLocks noGrp="1"/>
          </p:cNvSpPr>
          <p:nvPr>
            <p:ph type="title"/>
          </p:nvPr>
        </p:nvSpPr>
        <p:spPr/>
        <p:txBody>
          <a:bodyPr/>
          <a:lstStyle/>
          <a:p>
            <a:r>
              <a:rPr lang="en-GB" noProof="0" dirty="0"/>
              <a:t>1.3 GHz, 9-cell, Bulk-Nb</a:t>
            </a:r>
          </a:p>
        </p:txBody>
      </p:sp>
      <p:sp>
        <p:nvSpPr>
          <p:cNvPr id="3" name="Content Placeholder 2">
            <a:extLst>
              <a:ext uri="{FF2B5EF4-FFF2-40B4-BE49-F238E27FC236}">
                <a16:creationId xmlns:a16="http://schemas.microsoft.com/office/drawing/2014/main" id="{3A5AF442-DF2B-4E99-6CC0-F9080D9D0E4F}"/>
              </a:ext>
            </a:extLst>
          </p:cNvPr>
          <p:cNvSpPr>
            <a:spLocks noGrp="1"/>
          </p:cNvSpPr>
          <p:nvPr>
            <p:ph sz="half" idx="1"/>
          </p:nvPr>
        </p:nvSpPr>
        <p:spPr>
          <a:xfrm>
            <a:off x="838200" y="1143000"/>
            <a:ext cx="5181600" cy="1945640"/>
          </a:xfrm>
        </p:spPr>
        <p:txBody>
          <a:bodyPr>
            <a:normAutofit/>
          </a:bodyPr>
          <a:lstStyle/>
          <a:p>
            <a:pPr marL="0" indent="0">
              <a:buNone/>
            </a:pPr>
            <a:r>
              <a:rPr lang="en-GB" sz="2400" b="1" noProof="0" dirty="0"/>
              <a:t>TODAY:</a:t>
            </a:r>
          </a:p>
          <a:p>
            <a:pPr marL="355600" indent="-355600"/>
            <a:r>
              <a:rPr lang="en-GB" sz="2400" b="0" noProof="0" dirty="0"/>
              <a:t>STF-2 CM achieved Avg. </a:t>
            </a:r>
            <a:r>
              <a:rPr lang="en-GB" sz="2400" b="0" noProof="0" dirty="0" err="1"/>
              <a:t>E</a:t>
            </a:r>
            <a:r>
              <a:rPr lang="en-GB" sz="2400" b="0" baseline="-25000" noProof="0" dirty="0" err="1"/>
              <a:t>acc</a:t>
            </a:r>
            <a:r>
              <a:rPr lang="en-GB" sz="2400" b="0" noProof="0" dirty="0"/>
              <a:t> of 32.9 MV/m @ Q</a:t>
            </a:r>
            <a:r>
              <a:rPr lang="en-GB" sz="2400" b="0" baseline="-25000" noProof="0" dirty="0"/>
              <a:t>0</a:t>
            </a:r>
            <a:r>
              <a:rPr lang="en-GB" sz="2400" b="0" noProof="0" dirty="0"/>
              <a:t> &gt; 1 x 10</a:t>
            </a:r>
            <a:r>
              <a:rPr lang="en-GB" sz="2400" b="0" baseline="30000" noProof="0" dirty="0"/>
              <a:t>10</a:t>
            </a:r>
            <a:r>
              <a:rPr lang="en-GB" sz="2400" b="0" noProof="0" dirty="0"/>
              <a:t>.</a:t>
            </a:r>
          </a:p>
        </p:txBody>
      </p:sp>
      <p:sp>
        <p:nvSpPr>
          <p:cNvPr id="4" name="Content Placeholder 3">
            <a:extLst>
              <a:ext uri="{FF2B5EF4-FFF2-40B4-BE49-F238E27FC236}">
                <a16:creationId xmlns:a16="http://schemas.microsoft.com/office/drawing/2014/main" id="{2F149730-820A-7E1D-60E6-7AFD52DA6F80}"/>
              </a:ext>
            </a:extLst>
          </p:cNvPr>
          <p:cNvSpPr>
            <a:spLocks noGrp="1"/>
          </p:cNvSpPr>
          <p:nvPr>
            <p:ph sz="half" idx="2"/>
          </p:nvPr>
        </p:nvSpPr>
        <p:spPr/>
        <p:txBody>
          <a:bodyPr>
            <a:normAutofit/>
          </a:bodyPr>
          <a:lstStyle/>
          <a:p>
            <a:pPr marL="0" indent="0">
              <a:buNone/>
            </a:pPr>
            <a:r>
              <a:rPr lang="en-GB" sz="2400" b="1" noProof="0" dirty="0"/>
              <a:t>SPECIFICATIONS:</a:t>
            </a:r>
          </a:p>
          <a:p>
            <a:pPr marL="342900" indent="-342900">
              <a:buFont typeface="Arial" panose="020B0604020202020204" pitchFamily="34" charset="0"/>
              <a:buChar char="•"/>
            </a:pPr>
            <a:r>
              <a:rPr lang="en-GB" sz="2400" dirty="0"/>
              <a:t>Demonstrate cavity performance improvement using alternative processing i.e. N2-doping/infusion and/or mid-T/2-step baking. </a:t>
            </a:r>
          </a:p>
          <a:p>
            <a:pPr marL="342900" indent="-342900">
              <a:buFont typeface="Arial" panose="020B0604020202020204" pitchFamily="34" charset="0"/>
              <a:buChar char="•"/>
            </a:pPr>
            <a:r>
              <a:rPr lang="en-GB" sz="2400" dirty="0"/>
              <a:t>Cavity industrialisation to robustly achieve &gt;35 MV/m (± 20%) at &gt;1 x 10</a:t>
            </a:r>
            <a:r>
              <a:rPr lang="en-GB" sz="2400" baseline="30000" dirty="0"/>
              <a:t>10</a:t>
            </a:r>
            <a:r>
              <a:rPr lang="en-GB" sz="2400" dirty="0"/>
              <a:t> in VT.</a:t>
            </a:r>
            <a:endParaRPr lang="en-GB" sz="2400" b="0" noProof="0" dirty="0"/>
          </a:p>
          <a:p>
            <a:pPr marL="342900" indent="-342900">
              <a:buFont typeface="Arial" panose="020B0604020202020204" pitchFamily="34" charset="0"/>
              <a:buChar char="•"/>
            </a:pPr>
            <a:r>
              <a:rPr lang="en-GB" sz="2400" b="0" noProof="0" dirty="0"/>
              <a:t>Cavities tested in CM with &gt;31.5 MV/m </a:t>
            </a:r>
            <a:r>
              <a:rPr lang="en-GB" sz="2400" dirty="0"/>
              <a:t>(± 20%) </a:t>
            </a:r>
            <a:r>
              <a:rPr lang="en-GB" sz="2400" b="0" noProof="0" dirty="0"/>
              <a:t>at &gt;1 x 10</a:t>
            </a:r>
            <a:r>
              <a:rPr lang="en-GB" sz="2400" b="0" baseline="30000" noProof="0" dirty="0"/>
              <a:t>10</a:t>
            </a:r>
            <a:r>
              <a:rPr lang="en-GB" sz="2400" b="0" noProof="0" dirty="0"/>
              <a:t>. </a:t>
            </a:r>
          </a:p>
        </p:txBody>
      </p:sp>
      <p:sp>
        <p:nvSpPr>
          <p:cNvPr id="7" name="Slide Number Placeholder 6">
            <a:extLst>
              <a:ext uri="{FF2B5EF4-FFF2-40B4-BE49-F238E27FC236}">
                <a16:creationId xmlns:a16="http://schemas.microsoft.com/office/drawing/2014/main" id="{B47991BB-C89A-A995-D544-BD7E6C70AF7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B5EA5A-BC32-A742-B11B-8E7414D5B535}" type="slidenum">
              <a:rPr kumimoji="0" lang="en-GB" sz="1200" b="1" i="0" u="none" strike="noStrike" kern="1200" cap="none" spc="0" normalizeH="0" baseline="0" noProof="0" smtClean="0">
                <a:ln>
                  <a:noFill/>
                </a:ln>
                <a:solidFill>
                  <a:srgbClr val="C00000"/>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1200" b="1" i="0" u="none" strike="noStrike" kern="1200" cap="none" spc="0" normalizeH="0" baseline="0" noProof="0" dirty="0">
              <a:ln>
                <a:noFill/>
              </a:ln>
              <a:solidFill>
                <a:srgbClr val="C00000"/>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D715C62A-DF80-781F-971C-41AD64000C25}"/>
              </a:ext>
            </a:extLst>
          </p:cNvPr>
          <p:cNvSpPr txBox="1"/>
          <p:nvPr/>
        </p:nvSpPr>
        <p:spPr>
          <a:xfrm>
            <a:off x="148588" y="1771385"/>
            <a:ext cx="6896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96B24">
                    <a:lumMod val="60000"/>
                    <a:lumOff val="40000"/>
                  </a:srgbClr>
                </a:solidFill>
                <a:effectLst/>
                <a:uLnTx/>
                <a:uFillTx/>
                <a:latin typeface="Aptos" panose="02110004020202020204"/>
                <a:ea typeface="+mn-ea"/>
                <a:cs typeface="+mn-cs"/>
              </a:rPr>
              <a:t>TRL7</a:t>
            </a:r>
          </a:p>
        </p:txBody>
      </p:sp>
      <p:sp>
        <p:nvSpPr>
          <p:cNvPr id="6" name="TextBox 5">
            <a:extLst>
              <a:ext uri="{FF2B5EF4-FFF2-40B4-BE49-F238E27FC236}">
                <a16:creationId xmlns:a16="http://schemas.microsoft.com/office/drawing/2014/main" id="{DBFBD25C-1880-4E99-91E6-7B9BA74D1A33}"/>
              </a:ext>
            </a:extLst>
          </p:cNvPr>
          <p:cNvSpPr txBox="1"/>
          <p:nvPr/>
        </p:nvSpPr>
        <p:spPr>
          <a:xfrm>
            <a:off x="11311456" y="2094264"/>
            <a:ext cx="6896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96B24">
                    <a:lumMod val="60000"/>
                    <a:lumOff val="40000"/>
                  </a:srgbClr>
                </a:solidFill>
                <a:effectLst/>
                <a:uLnTx/>
                <a:uFillTx/>
                <a:latin typeface="Aptos" panose="02110004020202020204"/>
                <a:ea typeface="+mn-ea"/>
                <a:cs typeface="+mn-cs"/>
              </a:rPr>
              <a:t>TRL7</a:t>
            </a:r>
          </a:p>
        </p:txBody>
      </p:sp>
      <p:sp>
        <p:nvSpPr>
          <p:cNvPr id="9" name="TextBox 8">
            <a:extLst>
              <a:ext uri="{FF2B5EF4-FFF2-40B4-BE49-F238E27FC236}">
                <a16:creationId xmlns:a16="http://schemas.microsoft.com/office/drawing/2014/main" id="{5250D928-12DA-E6F0-A7BD-0F8C19161A74}"/>
              </a:ext>
            </a:extLst>
          </p:cNvPr>
          <p:cNvSpPr txBox="1"/>
          <p:nvPr/>
        </p:nvSpPr>
        <p:spPr>
          <a:xfrm>
            <a:off x="11311456" y="3265740"/>
            <a:ext cx="6896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96B24">
                    <a:lumMod val="60000"/>
                    <a:lumOff val="40000"/>
                  </a:srgbClr>
                </a:solidFill>
                <a:effectLst/>
                <a:uLnTx/>
                <a:uFillTx/>
                <a:latin typeface="Aptos" panose="02110004020202020204"/>
                <a:ea typeface="+mn-ea"/>
                <a:cs typeface="+mn-cs"/>
              </a:rPr>
              <a:t>TRL8</a:t>
            </a:r>
          </a:p>
        </p:txBody>
      </p:sp>
      <p:sp>
        <p:nvSpPr>
          <p:cNvPr id="10" name="TextBox 9">
            <a:extLst>
              <a:ext uri="{FF2B5EF4-FFF2-40B4-BE49-F238E27FC236}">
                <a16:creationId xmlns:a16="http://schemas.microsoft.com/office/drawing/2014/main" id="{937BDE3B-B35E-489C-9B8B-137F7D89B558}"/>
              </a:ext>
            </a:extLst>
          </p:cNvPr>
          <p:cNvSpPr txBox="1"/>
          <p:nvPr/>
        </p:nvSpPr>
        <p:spPr>
          <a:xfrm>
            <a:off x="11311456" y="4282850"/>
            <a:ext cx="6896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96B24">
                    <a:lumMod val="60000"/>
                    <a:lumOff val="40000"/>
                  </a:srgbClr>
                </a:solidFill>
                <a:effectLst/>
                <a:uLnTx/>
                <a:uFillTx/>
                <a:latin typeface="Aptos" panose="02110004020202020204"/>
                <a:ea typeface="+mn-ea"/>
                <a:cs typeface="+mn-cs"/>
              </a:rPr>
              <a:t>TRL8</a:t>
            </a:r>
          </a:p>
        </p:txBody>
      </p:sp>
      <p:pic>
        <p:nvPicPr>
          <p:cNvPr id="11" name="Picture 10">
            <a:extLst>
              <a:ext uri="{FF2B5EF4-FFF2-40B4-BE49-F238E27FC236}">
                <a16:creationId xmlns:a16="http://schemas.microsoft.com/office/drawing/2014/main" id="{9AB48C78-0994-2EB1-D20E-D5BF830940ED}"/>
              </a:ext>
            </a:extLst>
          </p:cNvPr>
          <p:cNvPicPr>
            <a:picLocks noChangeAspect="1"/>
          </p:cNvPicPr>
          <p:nvPr/>
        </p:nvPicPr>
        <p:blipFill>
          <a:blip r:embed="rId3"/>
          <a:srcRect l="57693" t="50000" r="1997" b="3988"/>
          <a:stretch/>
        </p:blipFill>
        <p:spPr>
          <a:xfrm>
            <a:off x="148588" y="2568824"/>
            <a:ext cx="2513757" cy="1689173"/>
          </a:xfrm>
          <a:prstGeom prst="rect">
            <a:avLst/>
          </a:prstGeom>
        </p:spPr>
      </p:pic>
      <p:pic>
        <p:nvPicPr>
          <p:cNvPr id="13" name="Picture 12">
            <a:extLst>
              <a:ext uri="{FF2B5EF4-FFF2-40B4-BE49-F238E27FC236}">
                <a16:creationId xmlns:a16="http://schemas.microsoft.com/office/drawing/2014/main" id="{64D40F25-F36E-1CB2-16BB-DAAD481D2CF8}"/>
              </a:ext>
            </a:extLst>
          </p:cNvPr>
          <p:cNvPicPr>
            <a:picLocks noChangeAspect="1"/>
          </p:cNvPicPr>
          <p:nvPr/>
        </p:nvPicPr>
        <p:blipFill>
          <a:blip r:embed="rId4"/>
          <a:stretch>
            <a:fillRect/>
          </a:stretch>
        </p:blipFill>
        <p:spPr>
          <a:xfrm>
            <a:off x="2881276" y="4824649"/>
            <a:ext cx="3549533" cy="1714263"/>
          </a:xfrm>
          <a:prstGeom prst="rect">
            <a:avLst/>
          </a:prstGeom>
        </p:spPr>
      </p:pic>
      <p:sp>
        <p:nvSpPr>
          <p:cNvPr id="16" name="TextBox 15">
            <a:extLst>
              <a:ext uri="{FF2B5EF4-FFF2-40B4-BE49-F238E27FC236}">
                <a16:creationId xmlns:a16="http://schemas.microsoft.com/office/drawing/2014/main" id="{1A3D6E63-F79F-25BD-231F-F71D88F94D61}"/>
              </a:ext>
            </a:extLst>
          </p:cNvPr>
          <p:cNvSpPr txBox="1"/>
          <p:nvPr/>
        </p:nvSpPr>
        <p:spPr>
          <a:xfrm>
            <a:off x="3253022" y="5664708"/>
            <a:ext cx="3052439" cy="338554"/>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8/14 cavities reached 31.5 MV/m </a:t>
            </a:r>
          </a:p>
        </p:txBody>
      </p:sp>
      <p:sp>
        <p:nvSpPr>
          <p:cNvPr id="17" name="TextBox 16">
            <a:extLst>
              <a:ext uri="{FF2B5EF4-FFF2-40B4-BE49-F238E27FC236}">
                <a16:creationId xmlns:a16="http://schemas.microsoft.com/office/drawing/2014/main" id="{3A8AA465-2BE7-8E72-9366-2324A3B57294}"/>
              </a:ext>
            </a:extLst>
          </p:cNvPr>
          <p:cNvSpPr txBox="1"/>
          <p:nvPr/>
        </p:nvSpPr>
        <p:spPr>
          <a:xfrm>
            <a:off x="3269404" y="4989082"/>
            <a:ext cx="42030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Calibri" panose="020F0502020204030204"/>
                <a:ea typeface="+mn-ea"/>
                <a:cs typeface="+mn-cs"/>
              </a:rPr>
              <a:t>EP</a:t>
            </a:r>
          </a:p>
        </p:txBody>
      </p:sp>
      <p:sp>
        <p:nvSpPr>
          <p:cNvPr id="20" name="TextBox 19">
            <a:extLst>
              <a:ext uri="{FF2B5EF4-FFF2-40B4-BE49-F238E27FC236}">
                <a16:creationId xmlns:a16="http://schemas.microsoft.com/office/drawing/2014/main" id="{B4BB88CE-5E3C-3CF1-ABCB-975F5163B33D}"/>
              </a:ext>
            </a:extLst>
          </p:cNvPr>
          <p:cNvSpPr txBox="1"/>
          <p:nvPr/>
        </p:nvSpPr>
        <p:spPr>
          <a:xfrm>
            <a:off x="700689" y="6578035"/>
            <a:ext cx="298902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rPr>
              <a:t>Y. Yamamoto (KEK), SRF21, Jun 2021</a:t>
            </a:r>
          </a:p>
        </p:txBody>
      </p:sp>
      <p:pic>
        <p:nvPicPr>
          <p:cNvPr id="23" name="Picture 22">
            <a:extLst>
              <a:ext uri="{FF2B5EF4-FFF2-40B4-BE49-F238E27FC236}">
                <a16:creationId xmlns:a16="http://schemas.microsoft.com/office/drawing/2014/main" id="{32FB0A57-A85C-5FBC-A72A-3D6615559599}"/>
              </a:ext>
            </a:extLst>
          </p:cNvPr>
          <p:cNvPicPr>
            <a:picLocks noChangeAspect="1"/>
          </p:cNvPicPr>
          <p:nvPr/>
        </p:nvPicPr>
        <p:blipFill>
          <a:blip r:embed="rId5"/>
          <a:stretch>
            <a:fillRect/>
          </a:stretch>
        </p:blipFill>
        <p:spPr>
          <a:xfrm>
            <a:off x="2736476" y="2459037"/>
            <a:ext cx="3389540" cy="2075406"/>
          </a:xfrm>
          <a:prstGeom prst="rect">
            <a:avLst/>
          </a:prstGeom>
        </p:spPr>
      </p:pic>
      <p:sp>
        <p:nvSpPr>
          <p:cNvPr id="8" name="TextBox 7">
            <a:extLst>
              <a:ext uri="{FF2B5EF4-FFF2-40B4-BE49-F238E27FC236}">
                <a16:creationId xmlns:a16="http://schemas.microsoft.com/office/drawing/2014/main" id="{09635F76-17FC-5DB4-3A1D-B94F0B2F4E33}"/>
              </a:ext>
            </a:extLst>
          </p:cNvPr>
          <p:cNvSpPr txBox="1"/>
          <p:nvPr/>
        </p:nvSpPr>
        <p:spPr>
          <a:xfrm>
            <a:off x="6693589" y="5264734"/>
            <a:ext cx="536967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70C0"/>
                </a:solidFill>
                <a:effectLst/>
                <a:uLnTx/>
                <a:uFillTx/>
                <a:latin typeface="Aptos" panose="02110004020202020204"/>
                <a:ea typeface="+mn-ea"/>
                <a:cs typeface="+mn-cs"/>
              </a:rPr>
              <a:t>Note: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70C0"/>
                </a:solidFill>
                <a:effectLst/>
                <a:uLnTx/>
                <a:uFillTx/>
                <a:latin typeface="Aptos" panose="02110004020202020204"/>
                <a:ea typeface="+mn-ea"/>
                <a:cs typeface="+mn-cs"/>
              </a:rPr>
              <a:t>LCF@CERN increased Q</a:t>
            </a:r>
            <a:r>
              <a:rPr kumimoji="0" lang="en-GB" sz="2400" b="0" i="0" u="none" strike="noStrike" kern="1200" cap="none" spc="0" normalizeH="0" baseline="-25000" noProof="0" dirty="0">
                <a:ln>
                  <a:noFill/>
                </a:ln>
                <a:solidFill>
                  <a:srgbClr val="0070C0"/>
                </a:solidFill>
                <a:effectLst/>
                <a:uLnTx/>
                <a:uFillTx/>
                <a:latin typeface="Aptos" panose="02110004020202020204"/>
                <a:ea typeface="+mn-ea"/>
                <a:cs typeface="+mn-cs"/>
              </a:rPr>
              <a:t>0</a:t>
            </a:r>
            <a:r>
              <a:rPr kumimoji="0" lang="en-GB" sz="2400" b="0" i="0" u="none" strike="noStrike" kern="1200" cap="none" spc="0" normalizeH="0" baseline="0" noProof="0" dirty="0">
                <a:ln>
                  <a:noFill/>
                </a:ln>
                <a:solidFill>
                  <a:srgbClr val="0070C0"/>
                </a:solidFill>
                <a:effectLst/>
                <a:uLnTx/>
                <a:uFillTx/>
                <a:latin typeface="Aptos" panose="02110004020202020204"/>
                <a:ea typeface="+mn-ea"/>
                <a:cs typeface="+mn-cs"/>
              </a:rPr>
              <a:t> specification to 2 x 10</a:t>
            </a:r>
            <a:r>
              <a:rPr kumimoji="0" lang="en-GB" sz="2400" b="0" i="0" u="none" strike="noStrike" kern="1200" cap="none" spc="0" normalizeH="0" baseline="30000" noProof="0" dirty="0">
                <a:ln>
                  <a:noFill/>
                </a:ln>
                <a:solidFill>
                  <a:srgbClr val="0070C0"/>
                </a:solidFill>
                <a:effectLst/>
                <a:uLnTx/>
                <a:uFillTx/>
                <a:latin typeface="Aptos" panose="02110004020202020204"/>
                <a:ea typeface="+mn-ea"/>
                <a:cs typeface="+mn-cs"/>
              </a:rPr>
              <a:t>10</a:t>
            </a:r>
          </a:p>
        </p:txBody>
      </p:sp>
      <p:sp>
        <p:nvSpPr>
          <p:cNvPr id="18" name="TextBox 17">
            <a:extLst>
              <a:ext uri="{FF2B5EF4-FFF2-40B4-BE49-F238E27FC236}">
                <a16:creationId xmlns:a16="http://schemas.microsoft.com/office/drawing/2014/main" id="{C4709E18-7653-4361-8CA0-B0989A52DE21}"/>
              </a:ext>
            </a:extLst>
          </p:cNvPr>
          <p:cNvSpPr txBox="1"/>
          <p:nvPr/>
        </p:nvSpPr>
        <p:spPr>
          <a:xfrm>
            <a:off x="9214260" y="6356350"/>
            <a:ext cx="1642116" cy="369332"/>
          </a:xfrm>
          <a:prstGeom prst="rect">
            <a:avLst/>
          </a:prstGeom>
          <a:noFill/>
        </p:spPr>
        <p:txBody>
          <a:bodyPr wrap="none" rtlCol="0">
            <a:spAutoFit/>
          </a:bodyPr>
          <a:lstStyle/>
          <a:p>
            <a:r>
              <a:rPr lang="en-GB" b="1" dirty="0"/>
              <a:t>Peter McIntosh</a:t>
            </a:r>
          </a:p>
        </p:txBody>
      </p:sp>
    </p:spTree>
    <p:extLst>
      <p:ext uri="{BB962C8B-B14F-4D97-AF65-F5344CB8AC3E}">
        <p14:creationId xmlns:p14="http://schemas.microsoft.com/office/powerpoint/2010/main" val="4225678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9" grpId="0"/>
      <p:bldP spid="10" grpId="0"/>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C4CA6-C397-DB15-299B-7A9C7D35F7C9}"/>
              </a:ext>
            </a:extLst>
          </p:cNvPr>
          <p:cNvSpPr>
            <a:spLocks noGrp="1"/>
          </p:cNvSpPr>
          <p:nvPr>
            <p:ph type="title"/>
          </p:nvPr>
        </p:nvSpPr>
        <p:spPr/>
        <p:txBody>
          <a:bodyPr/>
          <a:lstStyle/>
          <a:p>
            <a:r>
              <a:rPr lang="en-GB" noProof="0" dirty="0"/>
              <a:t>Muon Collider RF Requirements</a:t>
            </a:r>
          </a:p>
        </p:txBody>
      </p:sp>
      <p:sp>
        <p:nvSpPr>
          <p:cNvPr id="3" name="Content Placeholder 2">
            <a:extLst>
              <a:ext uri="{FF2B5EF4-FFF2-40B4-BE49-F238E27FC236}">
                <a16:creationId xmlns:a16="http://schemas.microsoft.com/office/drawing/2014/main" id="{D2F9392F-3736-2945-6A9F-423C645FC490}"/>
              </a:ext>
            </a:extLst>
          </p:cNvPr>
          <p:cNvSpPr>
            <a:spLocks noGrp="1"/>
          </p:cNvSpPr>
          <p:nvPr>
            <p:ph idx="1"/>
          </p:nvPr>
        </p:nvSpPr>
        <p:spPr>
          <a:xfrm>
            <a:off x="838200" y="3428999"/>
            <a:ext cx="10515600" cy="2747963"/>
          </a:xfrm>
        </p:spPr>
        <p:txBody>
          <a:bodyPr>
            <a:normAutofit/>
          </a:bodyPr>
          <a:lstStyle/>
          <a:p>
            <a:pPr marL="0" indent="0">
              <a:buNone/>
            </a:pPr>
            <a:r>
              <a:rPr lang="en-GB" b="1" dirty="0"/>
              <a:t>Super-conducting RF for acceleration: </a:t>
            </a:r>
          </a:p>
          <a:p>
            <a:r>
              <a:rPr lang="en-GB" sz="2400" dirty="0"/>
              <a:t>High charge, short bunch.</a:t>
            </a:r>
          </a:p>
          <a:p>
            <a:r>
              <a:rPr lang="en-GB" sz="2400" dirty="0"/>
              <a:t>High efficiency at high gradient.</a:t>
            </a:r>
          </a:p>
          <a:p>
            <a:r>
              <a:rPr lang="en-GB" sz="2400" dirty="0"/>
              <a:t>Maintain beam quality.</a:t>
            </a:r>
          </a:p>
          <a:p>
            <a:r>
              <a:rPr lang="en-GB" sz="2400" dirty="0"/>
              <a:t>Longitudinal and transverse stability.</a:t>
            </a:r>
          </a:p>
          <a:p>
            <a:r>
              <a:rPr lang="en-GB" sz="2400" dirty="0"/>
              <a:t>Fast frequency tuning to match magnet ramp.</a:t>
            </a:r>
          </a:p>
          <a:p>
            <a:r>
              <a:rPr lang="en-GB" sz="2400" dirty="0"/>
              <a:t>Management of beam loading/</a:t>
            </a:r>
            <a:r>
              <a:rPr lang="en-GB" sz="2400" dirty="0" err="1"/>
              <a:t>wakefields</a:t>
            </a:r>
            <a:r>
              <a:rPr lang="en-GB" sz="2400" dirty="0"/>
              <a:t>.</a:t>
            </a:r>
            <a:endParaRPr lang="en-GB" sz="2400" noProof="0" dirty="0"/>
          </a:p>
        </p:txBody>
      </p:sp>
      <p:sp>
        <p:nvSpPr>
          <p:cNvPr id="6" name="TextBox 5">
            <a:extLst>
              <a:ext uri="{FF2B5EF4-FFF2-40B4-BE49-F238E27FC236}">
                <a16:creationId xmlns:a16="http://schemas.microsoft.com/office/drawing/2014/main" id="{E21BBCDF-7866-1874-C303-E49F0C6673AF}"/>
              </a:ext>
            </a:extLst>
          </p:cNvPr>
          <p:cNvSpPr txBox="1"/>
          <p:nvPr/>
        </p:nvSpPr>
        <p:spPr>
          <a:xfrm>
            <a:off x="838200" y="2861328"/>
            <a:ext cx="210278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70C0"/>
                </a:solidFill>
                <a:effectLst/>
                <a:uLnTx/>
                <a:uFillTx/>
                <a:latin typeface="Calibri" panose="020F0502020204030204"/>
                <a:ea typeface="+mn-ea"/>
                <a:cs typeface="+mn-cs"/>
              </a:rPr>
              <a:t>352/1056 MHz, SRF</a:t>
            </a:r>
            <a:endParaRPr kumimoji="0" lang="en-GB" sz="1800" b="1" i="0" u="none" strike="noStrike" kern="1200" cap="none" spc="0" normalizeH="0" baseline="0" noProof="0" dirty="0">
              <a:ln>
                <a:noFill/>
              </a:ln>
              <a:solidFill>
                <a:srgbClr val="0070C0"/>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264FC9FE-33BA-835F-61B5-F5115871CBC6}"/>
              </a:ext>
            </a:extLst>
          </p:cNvPr>
          <p:cNvSpPr txBox="1"/>
          <p:nvPr/>
        </p:nvSpPr>
        <p:spPr>
          <a:xfrm>
            <a:off x="4849345" y="2861328"/>
            <a:ext cx="329284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Calibri" panose="020F0502020204030204"/>
                <a:ea typeface="+mn-ea"/>
                <a:cs typeface="+mn-cs"/>
              </a:rPr>
              <a:t>352/704 MHz, NC in high B-field</a:t>
            </a:r>
            <a:endParaRPr kumimoji="0" lang="en-GB" sz="1800"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id="{7B358265-30FB-0C6F-17D5-B2E7E900A924}"/>
              </a:ext>
            </a:extLst>
          </p:cNvPr>
          <p:cNvSpPr txBox="1"/>
          <p:nvPr/>
        </p:nvSpPr>
        <p:spPr>
          <a:xfrm>
            <a:off x="8620805" y="2861328"/>
            <a:ext cx="138380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70C0"/>
                </a:solidFill>
                <a:effectLst/>
                <a:uLnTx/>
                <a:uFillTx/>
                <a:latin typeface="Calibri" panose="020F0502020204030204"/>
                <a:ea typeface="+mn-ea"/>
                <a:cs typeface="+mn-cs"/>
              </a:rPr>
              <a:t>1.3 GHz, SRF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E97132"/>
              </a:solidFill>
              <a:effectLst/>
              <a:uLnTx/>
              <a:uFillTx/>
              <a:latin typeface="Aptos" panose="02110004020202020204"/>
              <a:ea typeface="+mn-ea"/>
              <a:cs typeface="+mn-cs"/>
            </a:endParaRPr>
          </a:p>
        </p:txBody>
      </p:sp>
      <p:pic>
        <p:nvPicPr>
          <p:cNvPr id="10" name="Content Placeholder 4" descr="A diagram of a number&#10;&#10;AI-generated content may be incorrect.">
            <a:extLst>
              <a:ext uri="{FF2B5EF4-FFF2-40B4-BE49-F238E27FC236}">
                <a16:creationId xmlns:a16="http://schemas.microsoft.com/office/drawing/2014/main" id="{790DDFF6-F7EB-9F8E-BAFE-58A518678B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819" y="1172993"/>
            <a:ext cx="10515600" cy="1580942"/>
          </a:xfrm>
          <a:prstGeom prst="rect">
            <a:avLst/>
          </a:prstGeom>
        </p:spPr>
      </p:pic>
      <p:sp>
        <p:nvSpPr>
          <p:cNvPr id="11" name="TextBox 10">
            <a:extLst>
              <a:ext uri="{FF2B5EF4-FFF2-40B4-BE49-F238E27FC236}">
                <a16:creationId xmlns:a16="http://schemas.microsoft.com/office/drawing/2014/main" id="{55EDDF6A-466B-80AB-F5FD-28ADB7B4CEFA}"/>
              </a:ext>
            </a:extLst>
          </p:cNvPr>
          <p:cNvSpPr txBox="1"/>
          <p:nvPr/>
        </p:nvSpPr>
        <p:spPr>
          <a:xfrm>
            <a:off x="994607" y="2569269"/>
            <a:ext cx="4539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Aptos" panose="02110004020202020204"/>
                <a:ea typeface="+mn-ea"/>
                <a:cs typeface="+mn-cs"/>
              </a:rPr>
              <a:t>RF</a:t>
            </a:r>
          </a:p>
        </p:txBody>
      </p:sp>
      <p:sp>
        <p:nvSpPr>
          <p:cNvPr id="12" name="TextBox 11">
            <a:extLst>
              <a:ext uri="{FF2B5EF4-FFF2-40B4-BE49-F238E27FC236}">
                <a16:creationId xmlns:a16="http://schemas.microsoft.com/office/drawing/2014/main" id="{7739296A-1AE5-9FF7-4A7B-51E26E29F44B}"/>
              </a:ext>
            </a:extLst>
          </p:cNvPr>
          <p:cNvSpPr txBox="1"/>
          <p:nvPr/>
        </p:nvSpPr>
        <p:spPr>
          <a:xfrm>
            <a:off x="4044116" y="2569269"/>
            <a:ext cx="4539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ptos" panose="02110004020202020204"/>
                <a:ea typeface="+mn-ea"/>
                <a:cs typeface="+mn-cs"/>
              </a:rPr>
              <a:t>RF</a:t>
            </a:r>
          </a:p>
        </p:txBody>
      </p:sp>
      <p:sp>
        <p:nvSpPr>
          <p:cNvPr id="13" name="TextBox 12">
            <a:extLst>
              <a:ext uri="{FF2B5EF4-FFF2-40B4-BE49-F238E27FC236}">
                <a16:creationId xmlns:a16="http://schemas.microsoft.com/office/drawing/2014/main" id="{49F71554-8D34-5C34-97BD-3CAF136760E8}"/>
              </a:ext>
            </a:extLst>
          </p:cNvPr>
          <p:cNvSpPr txBox="1"/>
          <p:nvPr/>
        </p:nvSpPr>
        <p:spPr>
          <a:xfrm>
            <a:off x="653864" y="2569269"/>
            <a:ext cx="4539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ptos" panose="02110004020202020204"/>
                <a:ea typeface="+mn-ea"/>
                <a:cs typeface="+mn-cs"/>
              </a:rPr>
              <a:t>RF</a:t>
            </a:r>
          </a:p>
        </p:txBody>
      </p:sp>
      <p:sp>
        <p:nvSpPr>
          <p:cNvPr id="14" name="TextBox 13">
            <a:extLst>
              <a:ext uri="{FF2B5EF4-FFF2-40B4-BE49-F238E27FC236}">
                <a16:creationId xmlns:a16="http://schemas.microsoft.com/office/drawing/2014/main" id="{CAF1CCF7-E630-A8A2-7A87-A2FC6BBD4D8A}"/>
              </a:ext>
            </a:extLst>
          </p:cNvPr>
          <p:cNvSpPr txBox="1"/>
          <p:nvPr/>
        </p:nvSpPr>
        <p:spPr>
          <a:xfrm>
            <a:off x="4436056" y="2569269"/>
            <a:ext cx="4539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ptos" panose="02110004020202020204"/>
                <a:ea typeface="+mn-ea"/>
                <a:cs typeface="+mn-cs"/>
              </a:rPr>
              <a:t>RF</a:t>
            </a:r>
          </a:p>
        </p:txBody>
      </p:sp>
      <p:sp>
        <p:nvSpPr>
          <p:cNvPr id="15" name="TextBox 14">
            <a:extLst>
              <a:ext uri="{FF2B5EF4-FFF2-40B4-BE49-F238E27FC236}">
                <a16:creationId xmlns:a16="http://schemas.microsoft.com/office/drawing/2014/main" id="{60267975-B833-6C1C-42BA-117295FF5AD4}"/>
              </a:ext>
            </a:extLst>
          </p:cNvPr>
          <p:cNvSpPr txBox="1"/>
          <p:nvPr/>
        </p:nvSpPr>
        <p:spPr>
          <a:xfrm>
            <a:off x="5448535" y="2569269"/>
            <a:ext cx="4539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ptos" panose="02110004020202020204"/>
                <a:ea typeface="+mn-ea"/>
                <a:cs typeface="+mn-cs"/>
              </a:rPr>
              <a:t>RF</a:t>
            </a:r>
          </a:p>
        </p:txBody>
      </p:sp>
      <p:sp>
        <p:nvSpPr>
          <p:cNvPr id="16" name="TextBox 15">
            <a:extLst>
              <a:ext uri="{FF2B5EF4-FFF2-40B4-BE49-F238E27FC236}">
                <a16:creationId xmlns:a16="http://schemas.microsoft.com/office/drawing/2014/main" id="{F84BBAE0-38D9-E1A9-B389-E64215D82EC9}"/>
              </a:ext>
            </a:extLst>
          </p:cNvPr>
          <p:cNvSpPr txBox="1"/>
          <p:nvPr/>
        </p:nvSpPr>
        <p:spPr>
          <a:xfrm>
            <a:off x="6197334" y="2569269"/>
            <a:ext cx="4539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ptos" panose="02110004020202020204"/>
                <a:ea typeface="+mn-ea"/>
                <a:cs typeface="+mn-cs"/>
              </a:rPr>
              <a:t>RF</a:t>
            </a:r>
          </a:p>
        </p:txBody>
      </p:sp>
      <p:sp>
        <p:nvSpPr>
          <p:cNvPr id="17" name="TextBox 16">
            <a:extLst>
              <a:ext uri="{FF2B5EF4-FFF2-40B4-BE49-F238E27FC236}">
                <a16:creationId xmlns:a16="http://schemas.microsoft.com/office/drawing/2014/main" id="{BF716BB8-87F5-9A7F-4A0D-32A6CC457C9A}"/>
              </a:ext>
            </a:extLst>
          </p:cNvPr>
          <p:cNvSpPr txBox="1"/>
          <p:nvPr/>
        </p:nvSpPr>
        <p:spPr>
          <a:xfrm>
            <a:off x="6651304" y="2569269"/>
            <a:ext cx="4539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ptos" panose="02110004020202020204"/>
                <a:ea typeface="+mn-ea"/>
                <a:cs typeface="+mn-cs"/>
              </a:rPr>
              <a:t>RF</a:t>
            </a:r>
          </a:p>
        </p:txBody>
      </p:sp>
      <p:sp>
        <p:nvSpPr>
          <p:cNvPr id="18" name="TextBox 17">
            <a:extLst>
              <a:ext uri="{FF2B5EF4-FFF2-40B4-BE49-F238E27FC236}">
                <a16:creationId xmlns:a16="http://schemas.microsoft.com/office/drawing/2014/main" id="{15810D78-3FAE-3450-4C58-0CD8497D4D9F}"/>
              </a:ext>
            </a:extLst>
          </p:cNvPr>
          <p:cNvSpPr txBox="1"/>
          <p:nvPr/>
        </p:nvSpPr>
        <p:spPr>
          <a:xfrm>
            <a:off x="7179274" y="2569269"/>
            <a:ext cx="4539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ptos" panose="02110004020202020204"/>
                <a:ea typeface="+mn-ea"/>
                <a:cs typeface="+mn-cs"/>
              </a:rPr>
              <a:t>RF</a:t>
            </a:r>
          </a:p>
        </p:txBody>
      </p:sp>
      <p:sp>
        <p:nvSpPr>
          <p:cNvPr id="19" name="TextBox 18">
            <a:extLst>
              <a:ext uri="{FF2B5EF4-FFF2-40B4-BE49-F238E27FC236}">
                <a16:creationId xmlns:a16="http://schemas.microsoft.com/office/drawing/2014/main" id="{D02546B9-E838-4CCF-8F42-2C7354F300D4}"/>
              </a:ext>
            </a:extLst>
          </p:cNvPr>
          <p:cNvSpPr txBox="1"/>
          <p:nvPr/>
        </p:nvSpPr>
        <p:spPr>
          <a:xfrm>
            <a:off x="7646317" y="2569269"/>
            <a:ext cx="4539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ptos" panose="02110004020202020204"/>
                <a:ea typeface="+mn-ea"/>
                <a:cs typeface="+mn-cs"/>
              </a:rPr>
              <a:t>RF</a:t>
            </a:r>
          </a:p>
        </p:txBody>
      </p:sp>
      <p:sp>
        <p:nvSpPr>
          <p:cNvPr id="20" name="TextBox 19">
            <a:extLst>
              <a:ext uri="{FF2B5EF4-FFF2-40B4-BE49-F238E27FC236}">
                <a16:creationId xmlns:a16="http://schemas.microsoft.com/office/drawing/2014/main" id="{9F3D8194-5D9C-ED03-C948-99C08256FD7C}"/>
              </a:ext>
            </a:extLst>
          </p:cNvPr>
          <p:cNvSpPr txBox="1"/>
          <p:nvPr/>
        </p:nvSpPr>
        <p:spPr>
          <a:xfrm>
            <a:off x="8281522" y="2569269"/>
            <a:ext cx="4539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Aptos" panose="02110004020202020204"/>
                <a:ea typeface="+mn-ea"/>
                <a:cs typeface="+mn-cs"/>
              </a:rPr>
              <a:t>RF</a:t>
            </a:r>
          </a:p>
        </p:txBody>
      </p:sp>
      <p:sp>
        <p:nvSpPr>
          <p:cNvPr id="21" name="TextBox 20">
            <a:extLst>
              <a:ext uri="{FF2B5EF4-FFF2-40B4-BE49-F238E27FC236}">
                <a16:creationId xmlns:a16="http://schemas.microsoft.com/office/drawing/2014/main" id="{BEE920D1-787A-3382-549B-013A327E3460}"/>
              </a:ext>
            </a:extLst>
          </p:cNvPr>
          <p:cNvSpPr txBox="1"/>
          <p:nvPr/>
        </p:nvSpPr>
        <p:spPr>
          <a:xfrm>
            <a:off x="8855352" y="2570468"/>
            <a:ext cx="4539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Aptos" panose="02110004020202020204"/>
                <a:ea typeface="+mn-ea"/>
                <a:cs typeface="+mn-cs"/>
              </a:rPr>
              <a:t>RF</a:t>
            </a:r>
          </a:p>
        </p:txBody>
      </p:sp>
      <p:sp>
        <p:nvSpPr>
          <p:cNvPr id="22" name="TextBox 21">
            <a:extLst>
              <a:ext uri="{FF2B5EF4-FFF2-40B4-BE49-F238E27FC236}">
                <a16:creationId xmlns:a16="http://schemas.microsoft.com/office/drawing/2014/main" id="{54AB287F-30B0-65E7-FF7D-42095D75626B}"/>
              </a:ext>
            </a:extLst>
          </p:cNvPr>
          <p:cNvSpPr txBox="1"/>
          <p:nvPr/>
        </p:nvSpPr>
        <p:spPr>
          <a:xfrm>
            <a:off x="9655174" y="2569269"/>
            <a:ext cx="4539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Aptos" panose="02110004020202020204"/>
                <a:ea typeface="+mn-ea"/>
                <a:cs typeface="+mn-cs"/>
              </a:rPr>
              <a:t>RF</a:t>
            </a:r>
          </a:p>
        </p:txBody>
      </p:sp>
      <p:sp>
        <p:nvSpPr>
          <p:cNvPr id="23" name="TextBox 22">
            <a:extLst>
              <a:ext uri="{FF2B5EF4-FFF2-40B4-BE49-F238E27FC236}">
                <a16:creationId xmlns:a16="http://schemas.microsoft.com/office/drawing/2014/main" id="{25AFA6FF-69A0-2F96-7967-7D1243CBC744}"/>
              </a:ext>
            </a:extLst>
          </p:cNvPr>
          <p:cNvSpPr txBox="1"/>
          <p:nvPr/>
        </p:nvSpPr>
        <p:spPr>
          <a:xfrm>
            <a:off x="1999907" y="2569269"/>
            <a:ext cx="4539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ptos" panose="02110004020202020204"/>
                <a:ea typeface="+mn-ea"/>
                <a:cs typeface="+mn-cs"/>
              </a:rPr>
              <a:t>RF</a:t>
            </a:r>
          </a:p>
        </p:txBody>
      </p:sp>
      <p:sp>
        <p:nvSpPr>
          <p:cNvPr id="24" name="TextBox 23">
            <a:extLst>
              <a:ext uri="{FF2B5EF4-FFF2-40B4-BE49-F238E27FC236}">
                <a16:creationId xmlns:a16="http://schemas.microsoft.com/office/drawing/2014/main" id="{4460BB40-5404-9E77-B947-C48B5CA4040A}"/>
              </a:ext>
            </a:extLst>
          </p:cNvPr>
          <p:cNvSpPr txBox="1"/>
          <p:nvPr/>
        </p:nvSpPr>
        <p:spPr>
          <a:xfrm>
            <a:off x="9013099" y="3288949"/>
            <a:ext cx="193835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LEP2 (352 MHz)</a:t>
            </a:r>
          </a:p>
        </p:txBody>
      </p:sp>
      <p:pic>
        <p:nvPicPr>
          <p:cNvPr id="25" name="Picture 24">
            <a:extLst>
              <a:ext uri="{FF2B5EF4-FFF2-40B4-BE49-F238E27FC236}">
                <a16:creationId xmlns:a16="http://schemas.microsoft.com/office/drawing/2014/main" id="{82E1114D-8D38-8B79-5D34-C412C85907B6}"/>
              </a:ext>
            </a:extLst>
          </p:cNvPr>
          <p:cNvPicPr>
            <a:picLocks noChangeAspect="1"/>
          </p:cNvPicPr>
          <p:nvPr/>
        </p:nvPicPr>
        <p:blipFill>
          <a:blip r:embed="rId3"/>
          <a:srcRect t="18101" b="25654"/>
          <a:stretch/>
        </p:blipFill>
        <p:spPr>
          <a:xfrm>
            <a:off x="8365844" y="3708267"/>
            <a:ext cx="2987956" cy="1105406"/>
          </a:xfrm>
          <a:prstGeom prst="rect">
            <a:avLst/>
          </a:prstGeom>
        </p:spPr>
      </p:pic>
      <p:pic>
        <p:nvPicPr>
          <p:cNvPr id="1026" name="Picture 2" descr="ILC (International Linear Collider) | Renaissance Universal">
            <a:extLst>
              <a:ext uri="{FF2B5EF4-FFF2-40B4-BE49-F238E27FC236}">
                <a16:creationId xmlns:a16="http://schemas.microsoft.com/office/drawing/2014/main" id="{6173C6DB-81E2-91F9-AB3C-502C68ABB8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8181" y="5423972"/>
            <a:ext cx="2993994" cy="124218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9EDAA068-EE0F-DA47-022B-55C3CE372F80}"/>
              </a:ext>
            </a:extLst>
          </p:cNvPr>
          <p:cNvSpPr txBox="1"/>
          <p:nvPr/>
        </p:nvSpPr>
        <p:spPr>
          <a:xfrm>
            <a:off x="9159411" y="5023862"/>
            <a:ext cx="169039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ILC (1.3 GHz)</a:t>
            </a:r>
          </a:p>
        </p:txBody>
      </p:sp>
      <p:sp>
        <p:nvSpPr>
          <p:cNvPr id="4" name="Slide Number Placeholder 3">
            <a:extLst>
              <a:ext uri="{FF2B5EF4-FFF2-40B4-BE49-F238E27FC236}">
                <a16:creationId xmlns:a16="http://schemas.microsoft.com/office/drawing/2014/main" id="{0F9B1EB4-E83E-0A62-F024-A222B737164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967C75-364E-499C-A23B-9D8F4013AD05}" type="slidenum">
              <a:rPr kumimoji="0" lang="en-GB" sz="1200" b="1" i="0" u="none" strike="noStrike" kern="1200" cap="none" spc="0" normalizeH="0" baseline="0" noProof="0" smtClean="0">
                <a:ln>
                  <a:noFill/>
                </a:ln>
                <a:solidFill>
                  <a:srgbClr val="C00000"/>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1200" b="1" i="0" u="none" strike="noStrike" kern="1200" cap="none" spc="0" normalizeH="0" baseline="0" noProof="0">
              <a:ln>
                <a:noFill/>
              </a:ln>
              <a:solidFill>
                <a:srgbClr val="C00000"/>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0CAD66D3-A2EB-FD3C-BFBA-BCC3A981722F}"/>
              </a:ext>
            </a:extLst>
          </p:cNvPr>
          <p:cNvSpPr txBox="1"/>
          <p:nvPr/>
        </p:nvSpPr>
        <p:spPr>
          <a:xfrm>
            <a:off x="6923458" y="3999360"/>
            <a:ext cx="1043876" cy="52322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96B24">
                    <a:lumMod val="60000"/>
                    <a:lumOff val="40000"/>
                  </a:srgbClr>
                </a:solidFill>
                <a:effectLst/>
                <a:uLnTx/>
                <a:uFillTx/>
                <a:latin typeface="Aptos" panose="02110004020202020204"/>
                <a:ea typeface="+mn-ea"/>
                <a:cs typeface="+mn-cs"/>
              </a:rPr>
              <a:t>TRL 3</a:t>
            </a:r>
          </a:p>
        </p:txBody>
      </p:sp>
      <p:sp>
        <p:nvSpPr>
          <p:cNvPr id="7" name="TextBox 6">
            <a:extLst>
              <a:ext uri="{FF2B5EF4-FFF2-40B4-BE49-F238E27FC236}">
                <a16:creationId xmlns:a16="http://schemas.microsoft.com/office/drawing/2014/main" id="{BF5CCC54-10D8-AB9B-40CB-E1ECFDA16082}"/>
              </a:ext>
            </a:extLst>
          </p:cNvPr>
          <p:cNvSpPr txBox="1"/>
          <p:nvPr/>
        </p:nvSpPr>
        <p:spPr>
          <a:xfrm>
            <a:off x="6923458" y="5811699"/>
            <a:ext cx="1043876" cy="52322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96B24">
                    <a:lumMod val="60000"/>
                    <a:lumOff val="40000"/>
                  </a:srgbClr>
                </a:solidFill>
                <a:effectLst/>
                <a:uLnTx/>
                <a:uFillTx/>
                <a:latin typeface="Aptos" panose="02110004020202020204"/>
                <a:ea typeface="+mn-ea"/>
                <a:cs typeface="+mn-cs"/>
              </a:rPr>
              <a:t>TRL 3</a:t>
            </a:r>
          </a:p>
        </p:txBody>
      </p:sp>
      <p:sp>
        <p:nvSpPr>
          <p:cNvPr id="28" name="TextBox 27">
            <a:extLst>
              <a:ext uri="{FF2B5EF4-FFF2-40B4-BE49-F238E27FC236}">
                <a16:creationId xmlns:a16="http://schemas.microsoft.com/office/drawing/2014/main" id="{5B746346-608C-4359-BA6B-800A01F62366}"/>
              </a:ext>
            </a:extLst>
          </p:cNvPr>
          <p:cNvSpPr txBox="1"/>
          <p:nvPr/>
        </p:nvSpPr>
        <p:spPr>
          <a:xfrm>
            <a:off x="4824010" y="6406013"/>
            <a:ext cx="1642116" cy="369332"/>
          </a:xfrm>
          <a:prstGeom prst="rect">
            <a:avLst/>
          </a:prstGeom>
          <a:noFill/>
        </p:spPr>
        <p:txBody>
          <a:bodyPr wrap="none" rtlCol="0">
            <a:spAutoFit/>
          </a:bodyPr>
          <a:lstStyle/>
          <a:p>
            <a:r>
              <a:rPr lang="en-GB" b="1" dirty="0"/>
              <a:t>Peter McIntosh</a:t>
            </a:r>
          </a:p>
        </p:txBody>
      </p:sp>
    </p:spTree>
    <p:extLst>
      <p:ext uri="{BB962C8B-B14F-4D97-AF65-F5344CB8AC3E}">
        <p14:creationId xmlns:p14="http://schemas.microsoft.com/office/powerpoint/2010/main" val="3927470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500"/>
                                        <p:tgtEl>
                                          <p:spTgt spid="2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fade">
                                      <p:cBhvr>
                                        <p:cTn id="61" dur="500"/>
                                        <p:tgtEl>
                                          <p:spTgt spid="24"/>
                                        </p:tgtEl>
                                      </p:cBhvr>
                                    </p:animEffect>
                                  </p:childTnLst>
                                </p:cTn>
                              </p:par>
                              <p:par>
                                <p:cTn id="62" presetID="10" presetClass="entr" presetSubtype="0" fill="hold" nodeType="with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fade">
                                      <p:cBhvr>
                                        <p:cTn id="64" dur="500"/>
                                        <p:tgtEl>
                                          <p:spTgt spid="25"/>
                                        </p:tgtEl>
                                      </p:cBhvr>
                                    </p:animEffect>
                                  </p:childTnLst>
                                </p:cTn>
                              </p:par>
                              <p:par>
                                <p:cTn id="65" presetID="10" presetClass="entr" presetSubtype="0" fill="hold" nodeType="withEffect">
                                  <p:stCondLst>
                                    <p:cond delay="0"/>
                                  </p:stCondLst>
                                  <p:childTnLst>
                                    <p:set>
                                      <p:cBhvr>
                                        <p:cTn id="66" dur="1" fill="hold">
                                          <p:stCondLst>
                                            <p:cond delay="0"/>
                                          </p:stCondLst>
                                        </p:cTn>
                                        <p:tgtEl>
                                          <p:spTgt spid="1026"/>
                                        </p:tgtEl>
                                        <p:attrNameLst>
                                          <p:attrName>style.visibility</p:attrName>
                                        </p:attrNameLst>
                                      </p:cBhvr>
                                      <p:to>
                                        <p:strVal val="visible"/>
                                      </p:to>
                                    </p:set>
                                    <p:animEffect transition="in" filter="fade">
                                      <p:cBhvr>
                                        <p:cTn id="67" dur="500"/>
                                        <p:tgtEl>
                                          <p:spTgt spid="1026"/>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fade">
                                      <p:cBhvr>
                                        <p:cTn id="70" dur="500"/>
                                        <p:tgtEl>
                                          <p:spTgt spid="26"/>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fade">
                                      <p:cBhvr>
                                        <p:cTn id="73" dur="500"/>
                                        <p:tgtEl>
                                          <p:spTgt spid="4"/>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5"/>
                                        </p:tgtEl>
                                        <p:attrNameLst>
                                          <p:attrName>style.visibility</p:attrName>
                                        </p:attrNameLst>
                                      </p:cBhvr>
                                      <p:to>
                                        <p:strVal val="visible"/>
                                      </p:to>
                                    </p:set>
                                    <p:animEffect transition="in" filter="fade">
                                      <p:cBhvr>
                                        <p:cTn id="76" dur="500"/>
                                        <p:tgtEl>
                                          <p:spTgt spid="5"/>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7"/>
                                        </p:tgtEl>
                                        <p:attrNameLst>
                                          <p:attrName>style.visibility</p:attrName>
                                        </p:attrNameLst>
                                      </p:cBhvr>
                                      <p:to>
                                        <p:strVal val="visible"/>
                                      </p:to>
                                    </p:set>
                                    <p:animEffect transition="in" filter="fade">
                                      <p:cBhvr>
                                        <p:cTn id="7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9"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6" grpId="0"/>
      <p:bldP spid="4" grpId="0"/>
      <p:bldP spid="5"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CustomShape 1"/>
          <p:cNvSpPr/>
          <p:nvPr/>
        </p:nvSpPr>
        <p:spPr>
          <a:xfrm>
            <a:off x="116606" y="1213671"/>
            <a:ext cx="11838519" cy="460764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spcAft>
                <a:spcPts val="600"/>
              </a:spcAft>
            </a:pPr>
            <a:r>
              <a:rPr lang="en-GB" b="1" i="1" dirty="0">
                <a:solidFill>
                  <a:srgbClr val="FF0000"/>
                </a:solidFill>
              </a:rPr>
              <a:t>The European particle physics community must intensify accelerator R&amp;D and sustain it with adequate resources. A roadmap should prioritise the technology, taking into account synergies with international partners and other communities such as photon and neutron sources, fusion energy and industry. Deliverables for this decade should be defined in a timely fashion and coordinated among CERN and national laboratories and institutes. </a:t>
            </a:r>
            <a:endParaRPr lang="en-GB" dirty="0">
              <a:solidFill>
                <a:srgbClr val="FF0000"/>
              </a:solidFill>
            </a:endParaRPr>
          </a:p>
          <a:p>
            <a:pPr marL="432000" indent="-323640">
              <a:lnSpc>
                <a:spcPct val="100000"/>
              </a:lnSpc>
              <a:spcBef>
                <a:spcPts val="600"/>
              </a:spcBef>
              <a:buClr>
                <a:srgbClr val="000000"/>
              </a:buClr>
              <a:buSzPct val="45000"/>
              <a:buFont typeface="Wingdings" charset="2"/>
              <a:buChar char=""/>
            </a:pPr>
            <a:r>
              <a:rPr lang="en-US" b="1" spc="-1" dirty="0">
                <a:solidFill>
                  <a:srgbClr val="171717"/>
                </a:solidFill>
                <a:latin typeface="Arial"/>
              </a:rPr>
              <a:t>Lab Directors’ Group (LDG) Accelerator R&amp;D Roadmap set up in 2022 </a:t>
            </a:r>
          </a:p>
          <a:p>
            <a:pPr marL="108360">
              <a:lnSpc>
                <a:spcPct val="100000"/>
              </a:lnSpc>
              <a:spcBef>
                <a:spcPts val="600"/>
              </a:spcBef>
              <a:buClr>
                <a:srgbClr val="000000"/>
              </a:buClr>
              <a:buSzPct val="45000"/>
            </a:pPr>
            <a:r>
              <a:rPr lang="en-US" b="1" spc="-1" dirty="0">
                <a:solidFill>
                  <a:srgbClr val="171717"/>
                </a:solidFill>
                <a:latin typeface="Arial"/>
              </a:rPr>
              <a:t>	 </a:t>
            </a:r>
            <a:r>
              <a:rPr lang="en-GB" dirty="0">
                <a:hlinkClick r:id="rId2"/>
              </a:rPr>
              <a:t>https://doi.org/10.23731/CYRM-2022-001</a:t>
            </a:r>
            <a:r>
              <a:rPr lang="en-GB" dirty="0"/>
              <a:t> </a:t>
            </a:r>
            <a:endParaRPr lang="en-US" b="1" spc="-1" dirty="0">
              <a:solidFill>
                <a:srgbClr val="171717"/>
              </a:solidFill>
              <a:latin typeface="Arial"/>
            </a:endParaRPr>
          </a:p>
          <a:p>
            <a:pPr marL="432000" indent="-323640">
              <a:lnSpc>
                <a:spcPct val="100000"/>
              </a:lnSpc>
              <a:spcBef>
                <a:spcPts val="1417"/>
              </a:spcBef>
              <a:buClr>
                <a:srgbClr val="000000"/>
              </a:buClr>
              <a:buSzPct val="45000"/>
              <a:buFont typeface="Wingdings" charset="2"/>
              <a:buChar char=""/>
            </a:pPr>
            <a:r>
              <a:rPr lang="en-US" b="1" spc="-1" dirty="0">
                <a:solidFill>
                  <a:srgbClr val="171717"/>
                </a:solidFill>
                <a:latin typeface="Arial"/>
              </a:rPr>
              <a:t>Five R&amp;D panels established:</a:t>
            </a:r>
          </a:p>
          <a:p>
            <a:pPr marL="889200" lvl="1" indent="-323640">
              <a:spcBef>
                <a:spcPts val="600"/>
              </a:spcBef>
              <a:buClr>
                <a:srgbClr val="000000"/>
              </a:buClr>
              <a:buSzPct val="45000"/>
              <a:buFont typeface="Wingdings" charset="2"/>
              <a:buChar char=""/>
            </a:pPr>
            <a:r>
              <a:rPr lang="en-US" b="1" strike="noStrike" spc="-1" dirty="0">
                <a:solidFill>
                  <a:srgbClr val="171717"/>
                </a:solidFill>
                <a:latin typeface="Arial"/>
              </a:rPr>
              <a:t>High Field Magnet (HFM) development for a future hadron collider</a:t>
            </a:r>
          </a:p>
          <a:p>
            <a:pPr marL="889200" lvl="1" indent="-323640">
              <a:spcBef>
                <a:spcPts val="600"/>
              </a:spcBef>
              <a:buClr>
                <a:srgbClr val="000000"/>
              </a:buClr>
              <a:buSzPct val="45000"/>
              <a:buFont typeface="Wingdings" charset="2"/>
              <a:buChar char=""/>
            </a:pPr>
            <a:r>
              <a:rPr lang="en-US" b="1" spc="-1" dirty="0">
                <a:solidFill>
                  <a:srgbClr val="171717"/>
                </a:solidFill>
                <a:latin typeface="Arial"/>
              </a:rPr>
              <a:t>Radio Frequency (RF) systems (superconducting + normal-conducting)</a:t>
            </a:r>
          </a:p>
          <a:p>
            <a:pPr marL="889200" lvl="1" indent="-323640">
              <a:spcBef>
                <a:spcPts val="600"/>
              </a:spcBef>
              <a:buClr>
                <a:srgbClr val="000000"/>
              </a:buClr>
              <a:buSzPct val="45000"/>
              <a:buFont typeface="Wingdings" charset="2"/>
              <a:buChar char=""/>
            </a:pPr>
            <a:r>
              <a:rPr lang="en-US" b="1" strike="noStrike" spc="-1" dirty="0">
                <a:solidFill>
                  <a:srgbClr val="171717"/>
                </a:solidFill>
                <a:latin typeface="Arial"/>
              </a:rPr>
              <a:t>Plasma </a:t>
            </a:r>
            <a:r>
              <a:rPr lang="en-US" b="1" strike="noStrike" spc="-1" dirty="0" err="1">
                <a:solidFill>
                  <a:srgbClr val="171717"/>
                </a:solidFill>
                <a:latin typeface="Arial"/>
              </a:rPr>
              <a:t>wakefield</a:t>
            </a:r>
            <a:r>
              <a:rPr lang="en-US" b="1" strike="noStrike" spc="-1" dirty="0">
                <a:solidFill>
                  <a:srgbClr val="171717"/>
                </a:solidFill>
                <a:latin typeface="Arial"/>
              </a:rPr>
              <a:t> acceleration (laser- and beam-driven)</a:t>
            </a:r>
          </a:p>
          <a:p>
            <a:pPr marL="889200" lvl="1" indent="-323640">
              <a:spcBef>
                <a:spcPts val="600"/>
              </a:spcBef>
              <a:buClr>
                <a:srgbClr val="000000"/>
              </a:buClr>
              <a:buSzPct val="45000"/>
              <a:buFont typeface="Wingdings" charset="2"/>
              <a:buChar char=""/>
            </a:pPr>
            <a:r>
              <a:rPr lang="en-US" b="1" spc="-1" dirty="0">
                <a:solidFill>
                  <a:srgbClr val="171717"/>
                </a:solidFill>
                <a:latin typeface="Arial"/>
              </a:rPr>
              <a:t>Muon beams/colliders</a:t>
            </a:r>
          </a:p>
          <a:p>
            <a:pPr marL="889200" lvl="1" indent="-323640">
              <a:spcBef>
                <a:spcPts val="600"/>
              </a:spcBef>
              <a:buClr>
                <a:srgbClr val="000000"/>
              </a:buClr>
              <a:buSzPct val="45000"/>
              <a:buFont typeface="Wingdings" charset="2"/>
              <a:buChar char=""/>
            </a:pPr>
            <a:r>
              <a:rPr lang="en-US" b="1" strike="noStrike" spc="-1" dirty="0">
                <a:solidFill>
                  <a:srgbClr val="171717"/>
                </a:solidFill>
                <a:latin typeface="Arial"/>
              </a:rPr>
              <a:t>Energy-recovery </a:t>
            </a:r>
            <a:r>
              <a:rPr lang="en-US" b="1" strike="noStrike" spc="-1" dirty="0" err="1">
                <a:solidFill>
                  <a:srgbClr val="171717"/>
                </a:solidFill>
                <a:latin typeface="Arial"/>
              </a:rPr>
              <a:t>linacs</a:t>
            </a:r>
            <a:r>
              <a:rPr lang="en-US" b="1" strike="noStrike" spc="-1" dirty="0">
                <a:solidFill>
                  <a:srgbClr val="171717"/>
                </a:solidFill>
                <a:latin typeface="Arial"/>
              </a:rPr>
              <a:t> (ERLs)</a:t>
            </a:r>
          </a:p>
          <a:p>
            <a:pPr marL="565560" lvl="1">
              <a:spcBef>
                <a:spcPts val="600"/>
              </a:spcBef>
              <a:buClr>
                <a:srgbClr val="000000"/>
              </a:buClr>
              <a:buSzPct val="45000"/>
            </a:pPr>
            <a:r>
              <a:rPr lang="en-US" b="1" spc="-1" dirty="0">
                <a:solidFill>
                  <a:srgbClr val="171717"/>
                </a:solidFill>
                <a:latin typeface="Arial"/>
              </a:rPr>
              <a:t>+   sustainability panel</a:t>
            </a:r>
            <a:endParaRPr lang="en-US" b="1" strike="noStrike" spc="-1" dirty="0">
              <a:solidFill>
                <a:srgbClr val="171717"/>
              </a:solidFill>
              <a:latin typeface="Arial"/>
            </a:endParaRPr>
          </a:p>
          <a:p>
            <a:pPr marL="432000" indent="-323640">
              <a:lnSpc>
                <a:spcPct val="100000"/>
              </a:lnSpc>
              <a:spcBef>
                <a:spcPts val="600"/>
              </a:spcBef>
              <a:buClr>
                <a:srgbClr val="000000"/>
              </a:buClr>
              <a:buSzPct val="45000"/>
              <a:buFont typeface="Wingdings" charset="2"/>
              <a:buChar char=""/>
            </a:pPr>
            <a:r>
              <a:rPr lang="en-US" b="1" strike="noStrike" spc="-1" dirty="0">
                <a:solidFill>
                  <a:srgbClr val="171717"/>
                </a:solidFill>
                <a:latin typeface="Arial"/>
              </a:rPr>
              <a:t>First phase to conclude in 2026</a:t>
            </a:r>
            <a:endParaRPr lang="en-GB" b="0" strike="noStrike" spc="-1" dirty="0">
              <a:latin typeface="Arial"/>
            </a:endParaRPr>
          </a:p>
        </p:txBody>
      </p:sp>
      <p:sp>
        <p:nvSpPr>
          <p:cNvPr id="172" name="CustomShape 2"/>
          <p:cNvSpPr/>
          <p:nvPr/>
        </p:nvSpPr>
        <p:spPr>
          <a:xfrm>
            <a:off x="407880" y="373680"/>
            <a:ext cx="11375280" cy="106488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90000"/>
              </a:lnSpc>
            </a:pPr>
            <a:r>
              <a:rPr lang="en-US" sz="3600" b="1" strike="noStrike" spc="-1" dirty="0">
                <a:solidFill>
                  <a:srgbClr val="0033A0"/>
                </a:solidFill>
                <a:latin typeface="Arial"/>
              </a:rPr>
              <a:t>Outcomes of the 2020 ESPPU </a:t>
            </a:r>
            <a:endParaRPr lang="en-GB" sz="3600" b="0" strike="noStrike" spc="-1" dirty="0">
              <a:latin typeface="Arial"/>
            </a:endParaRPr>
          </a:p>
        </p:txBody>
      </p:sp>
      <p:sp>
        <p:nvSpPr>
          <p:cNvPr id="175" name="CustomShape 5"/>
          <p:cNvSpPr/>
          <p:nvPr/>
        </p:nvSpPr>
        <p:spPr>
          <a:xfrm>
            <a:off x="11107440" y="6383880"/>
            <a:ext cx="68040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fld id="{9E7659AA-BB61-47A7-BC9E-B7B31FB5770F}" type="slidenum">
              <a:rPr lang="en-US" sz="1000" b="0" strike="noStrike" spc="-1">
                <a:solidFill>
                  <a:srgbClr val="0033A0"/>
                </a:solidFill>
                <a:latin typeface="Arial"/>
              </a:rPr>
              <a:t>4</a:t>
            </a:fld>
            <a:endParaRPr lang="en-GB" sz="1000" b="0" strike="noStrike" spc="-1">
              <a:latin typeface="Arial"/>
            </a:endParaRPr>
          </a:p>
        </p:txBody>
      </p:sp>
      <p:sp>
        <p:nvSpPr>
          <p:cNvPr id="7" name="CustomShape 4">
            <a:extLst>
              <a:ext uri="{FF2B5EF4-FFF2-40B4-BE49-F238E27FC236}">
                <a16:creationId xmlns:a16="http://schemas.microsoft.com/office/drawing/2014/main" id="{A1ECAE00-BC4C-405A-949E-2A034E26301E}"/>
              </a:ext>
            </a:extLst>
          </p:cNvPr>
          <p:cNvSpPr/>
          <p:nvPr/>
        </p:nvSpPr>
        <p:spPr>
          <a:xfrm>
            <a:off x="4259160" y="6383880"/>
            <a:ext cx="65714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1200" b="0" strike="noStrike" spc="-1" dirty="0">
                <a:solidFill>
                  <a:srgbClr val="0033A0"/>
                </a:solidFill>
                <a:latin typeface="Arial"/>
              </a:rPr>
              <a:t>Physics Preparatory Group - Accelerator Science and Technology WG</a:t>
            </a:r>
            <a:endParaRPr lang="en-GB" sz="1200" b="0" strike="noStrike" spc="-1" dirty="0">
              <a:latin typeface="Arial"/>
            </a:endParaRPr>
          </a:p>
        </p:txBody>
      </p:sp>
      <p:sp>
        <p:nvSpPr>
          <p:cNvPr id="8" name="CustomShape 3">
            <a:extLst>
              <a:ext uri="{FF2B5EF4-FFF2-40B4-BE49-F238E27FC236}">
                <a16:creationId xmlns:a16="http://schemas.microsoft.com/office/drawing/2014/main" id="{80016A6A-5E9E-4192-8B68-CC9CCB5D3A34}"/>
              </a:ext>
            </a:extLst>
          </p:cNvPr>
          <p:cNvSpPr/>
          <p:nvPr/>
        </p:nvSpPr>
        <p:spPr>
          <a:xfrm>
            <a:off x="3416400" y="6378480"/>
            <a:ext cx="69912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r>
              <a:rPr lang="en-US" sz="1000" spc="-1" dirty="0">
                <a:solidFill>
                  <a:srgbClr val="0033A0"/>
                </a:solidFill>
                <a:latin typeface="Arial"/>
              </a:rPr>
              <a:t>24</a:t>
            </a:r>
            <a:r>
              <a:rPr lang="en-US" sz="1000" b="0" strike="noStrike" spc="-1" dirty="0">
                <a:solidFill>
                  <a:srgbClr val="0033A0"/>
                </a:solidFill>
                <a:latin typeface="Arial"/>
              </a:rPr>
              <a:t>/06/2025</a:t>
            </a:r>
            <a:endParaRPr lang="en-GB" sz="1000" b="0" strike="noStrike" spc="-1" dirty="0">
              <a:latin typeface="Arial"/>
            </a:endParaRPr>
          </a:p>
        </p:txBody>
      </p:sp>
      <p:pic>
        <p:nvPicPr>
          <p:cNvPr id="3" name="Picture 2">
            <a:extLst>
              <a:ext uri="{FF2B5EF4-FFF2-40B4-BE49-F238E27FC236}">
                <a16:creationId xmlns:a16="http://schemas.microsoft.com/office/drawing/2014/main" id="{CC9F1CB3-6C65-4E2A-9036-D9C4E6F88FB4}"/>
              </a:ext>
            </a:extLst>
          </p:cNvPr>
          <p:cNvPicPr>
            <a:picLocks noChangeAspect="1"/>
          </p:cNvPicPr>
          <p:nvPr/>
        </p:nvPicPr>
        <p:blipFill>
          <a:blip r:embed="rId3"/>
          <a:stretch>
            <a:fillRect/>
          </a:stretch>
        </p:blipFill>
        <p:spPr>
          <a:xfrm>
            <a:off x="8976850" y="2429378"/>
            <a:ext cx="3132647" cy="3781954"/>
          </a:xfrm>
          <a:prstGeom prst="rect">
            <a:avLst/>
          </a:prstGeom>
        </p:spPr>
      </p:pic>
      <p:pic>
        <p:nvPicPr>
          <p:cNvPr id="9" name="Picture 8">
            <a:extLst>
              <a:ext uri="{FF2B5EF4-FFF2-40B4-BE49-F238E27FC236}">
                <a16:creationId xmlns:a16="http://schemas.microsoft.com/office/drawing/2014/main" id="{723CF5E8-B0D5-47C0-A7D8-9CE63E7AA7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4388" y="0"/>
            <a:ext cx="4197612" cy="1101873"/>
          </a:xfrm>
          <a:prstGeom prst="rect">
            <a:avLst/>
          </a:prstGeom>
        </p:spPr>
      </p:pic>
    </p:spTree>
    <p:extLst>
      <p:ext uri="{BB962C8B-B14F-4D97-AF65-F5344CB8AC3E}">
        <p14:creationId xmlns:p14="http://schemas.microsoft.com/office/powerpoint/2010/main" val="2235373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31A6AF-FBE5-D96E-7D38-ABDA853D47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C41F04-E127-CB2C-D940-031878D4B1DF}"/>
              </a:ext>
            </a:extLst>
          </p:cNvPr>
          <p:cNvSpPr>
            <a:spLocks noGrp="1"/>
          </p:cNvSpPr>
          <p:nvPr>
            <p:ph type="title"/>
          </p:nvPr>
        </p:nvSpPr>
        <p:spPr/>
        <p:txBody>
          <a:bodyPr/>
          <a:lstStyle/>
          <a:p>
            <a:r>
              <a:rPr lang="en-GB" noProof="0" dirty="0" err="1"/>
              <a:t>LHeC</a:t>
            </a:r>
            <a:r>
              <a:rPr lang="en-GB" noProof="0" dirty="0"/>
              <a:t> (ERL) SRF Requirements</a:t>
            </a:r>
          </a:p>
        </p:txBody>
      </p:sp>
      <p:sp>
        <p:nvSpPr>
          <p:cNvPr id="3" name="Content Placeholder 2">
            <a:extLst>
              <a:ext uri="{FF2B5EF4-FFF2-40B4-BE49-F238E27FC236}">
                <a16:creationId xmlns:a16="http://schemas.microsoft.com/office/drawing/2014/main" id="{6BFB64BB-B280-384B-C61C-948764D2E1A9}"/>
              </a:ext>
            </a:extLst>
          </p:cNvPr>
          <p:cNvSpPr>
            <a:spLocks noGrp="1"/>
          </p:cNvSpPr>
          <p:nvPr>
            <p:ph idx="1"/>
          </p:nvPr>
        </p:nvSpPr>
        <p:spPr>
          <a:xfrm>
            <a:off x="838200" y="1114424"/>
            <a:ext cx="5985387" cy="5571511"/>
          </a:xfrm>
        </p:spPr>
        <p:txBody>
          <a:bodyPr anchor="t">
            <a:normAutofit fontScale="77500" lnSpcReduction="20000"/>
          </a:bodyPr>
          <a:lstStyle/>
          <a:p>
            <a:pPr>
              <a:lnSpc>
                <a:spcPct val="110000"/>
              </a:lnSpc>
            </a:pPr>
            <a:r>
              <a:rPr lang="en-US" b="1" dirty="0"/>
              <a:t>802 MHz c</a:t>
            </a:r>
            <a:r>
              <a:rPr lang="en-US" sz="2800" b="1" dirty="0"/>
              <a:t>avity </a:t>
            </a:r>
            <a:r>
              <a:rPr lang="en-US" sz="2800" dirty="0"/>
              <a:t>design for high </a:t>
            </a:r>
            <a:r>
              <a:rPr lang="en-US" dirty="0"/>
              <a:t>gradient &gt; 20 MV/m and </a:t>
            </a:r>
            <a:r>
              <a:rPr lang="en-US" sz="2800" dirty="0"/>
              <a:t>Q</a:t>
            </a:r>
            <a:r>
              <a:rPr lang="en-US" sz="2800" baseline="-25000" dirty="0"/>
              <a:t>0</a:t>
            </a:r>
            <a:r>
              <a:rPr lang="en-US" sz="2800" dirty="0"/>
              <a:t> of &gt; 3 x 10</a:t>
            </a:r>
            <a:r>
              <a:rPr lang="en-US" sz="2800" baseline="30000" dirty="0"/>
              <a:t>10</a:t>
            </a:r>
            <a:r>
              <a:rPr lang="en-US" sz="2800" dirty="0"/>
              <a:t> (re: </a:t>
            </a:r>
            <a:r>
              <a:rPr lang="en-US" sz="2800" dirty="0" err="1"/>
              <a:t>FCC</a:t>
            </a:r>
            <a:r>
              <a:rPr lang="en-US" sz="2800" baseline="-25000" dirty="0" err="1"/>
              <a:t>ee</a:t>
            </a:r>
            <a:r>
              <a:rPr lang="en-US" sz="2800" dirty="0"/>
              <a:t>)</a:t>
            </a:r>
            <a:r>
              <a:rPr lang="en-US" baseline="30000" dirty="0"/>
              <a:t> </a:t>
            </a:r>
            <a:r>
              <a:rPr lang="en-US" sz="2800" dirty="0"/>
              <a:t>and low HOMs. </a:t>
            </a:r>
            <a:r>
              <a:rPr lang="en-US" sz="2800" dirty="0">
                <a:solidFill>
                  <a:srgbClr val="00B050"/>
                </a:solidFill>
                <a:sym typeface="Wingdings" pitchFamily="2" charset="2"/>
              </a:rPr>
              <a:t> J-Lab demo and </a:t>
            </a:r>
            <a:r>
              <a:rPr lang="en-US" sz="2800" u="sng" dirty="0">
                <a:solidFill>
                  <a:srgbClr val="00B050"/>
                </a:solidFill>
                <a:sym typeface="Wingdings" pitchFamily="2" charset="2"/>
              </a:rPr>
              <a:t>PERLE</a:t>
            </a:r>
            <a:r>
              <a:rPr lang="en-US" sz="2800" dirty="0">
                <a:solidFill>
                  <a:srgbClr val="00B050"/>
                </a:solidFill>
                <a:sym typeface="Wingdings" pitchFamily="2" charset="2"/>
              </a:rPr>
              <a:t> (</a:t>
            </a:r>
            <a:r>
              <a:rPr lang="en-US" sz="2800" dirty="0" err="1">
                <a:solidFill>
                  <a:srgbClr val="00B050"/>
                </a:solidFill>
                <a:sym typeface="Wingdings" pitchFamily="2" charset="2"/>
              </a:rPr>
              <a:t>IJCLab</a:t>
            </a:r>
            <a:r>
              <a:rPr lang="en-US" sz="2800" dirty="0">
                <a:solidFill>
                  <a:srgbClr val="00B050"/>
                </a:solidFill>
                <a:sym typeface="Wingdings" pitchFamily="2" charset="2"/>
              </a:rPr>
              <a:t>).</a:t>
            </a:r>
            <a:endParaRPr lang="en-US" sz="2800" dirty="0"/>
          </a:p>
          <a:p>
            <a:pPr>
              <a:lnSpc>
                <a:spcPct val="110000"/>
              </a:lnSpc>
            </a:pPr>
            <a:endParaRPr lang="en-US" sz="2800" b="1" dirty="0"/>
          </a:p>
          <a:p>
            <a:pPr>
              <a:lnSpc>
                <a:spcPct val="110000"/>
              </a:lnSpc>
            </a:pPr>
            <a:r>
              <a:rPr lang="en-US" sz="2800" b="1" dirty="0"/>
              <a:t>Coupler design</a:t>
            </a:r>
            <a:r>
              <a:rPr lang="en-US" sz="2800" dirty="0"/>
              <a:t>: HOM, FPC and FE-FRT couplers </a:t>
            </a:r>
            <a:r>
              <a:rPr lang="en-US" sz="2800" dirty="0">
                <a:solidFill>
                  <a:srgbClr val="00B050"/>
                </a:solidFill>
                <a:sym typeface="Wingdings" pitchFamily="2" charset="2"/>
              </a:rPr>
              <a:t> </a:t>
            </a:r>
            <a:r>
              <a:rPr lang="en-US" sz="2800" dirty="0" err="1">
                <a:solidFill>
                  <a:srgbClr val="00B050"/>
                </a:solidFill>
                <a:sym typeface="Wingdings" pitchFamily="2" charset="2"/>
              </a:rPr>
              <a:t>IJCLab</a:t>
            </a:r>
            <a:r>
              <a:rPr lang="en-US" sz="2800" dirty="0">
                <a:solidFill>
                  <a:srgbClr val="00B050"/>
                </a:solidFill>
                <a:sym typeface="Wingdings" pitchFamily="2" charset="2"/>
              </a:rPr>
              <a:t>, J-Lab and CERN.</a:t>
            </a:r>
            <a:endParaRPr lang="en-US" sz="2800" dirty="0">
              <a:solidFill>
                <a:srgbClr val="00B050"/>
              </a:solidFill>
            </a:endParaRPr>
          </a:p>
          <a:p>
            <a:pPr>
              <a:lnSpc>
                <a:spcPct val="110000"/>
              </a:lnSpc>
            </a:pPr>
            <a:endParaRPr lang="en-US" sz="2800" b="1" dirty="0"/>
          </a:p>
          <a:p>
            <a:pPr>
              <a:lnSpc>
                <a:spcPct val="110000"/>
              </a:lnSpc>
            </a:pPr>
            <a:r>
              <a:rPr lang="en-US" sz="2800" b="1" dirty="0"/>
              <a:t>CM design </a:t>
            </a:r>
            <a:r>
              <a:rPr lang="en-US" sz="2800" dirty="0"/>
              <a:t>and integration </a:t>
            </a:r>
            <a:r>
              <a:rPr lang="en-US" sz="2800" dirty="0">
                <a:solidFill>
                  <a:srgbClr val="00B050"/>
                </a:solidFill>
                <a:sym typeface="Wingdings" pitchFamily="2" charset="2"/>
              </a:rPr>
              <a:t></a:t>
            </a:r>
            <a:r>
              <a:rPr lang="en-US" sz="2800" dirty="0">
                <a:sym typeface="Wingdings" pitchFamily="2" charset="2"/>
              </a:rPr>
              <a:t> </a:t>
            </a:r>
            <a:r>
              <a:rPr lang="en-US" sz="2800" dirty="0" err="1">
                <a:solidFill>
                  <a:srgbClr val="00B050"/>
                </a:solidFill>
                <a:sym typeface="Wingdings" pitchFamily="2" charset="2"/>
              </a:rPr>
              <a:t>iSAS</a:t>
            </a:r>
            <a:r>
              <a:rPr lang="en-US" sz="2800" dirty="0">
                <a:solidFill>
                  <a:srgbClr val="00B050"/>
                </a:solidFill>
                <a:sym typeface="Wingdings" pitchFamily="2" charset="2"/>
              </a:rPr>
              <a:t> and ESS collaboration with </a:t>
            </a:r>
            <a:r>
              <a:rPr lang="en-US" sz="2800" u="sng" dirty="0">
                <a:solidFill>
                  <a:srgbClr val="00B050"/>
                </a:solidFill>
                <a:sym typeface="Wingdings" pitchFamily="2" charset="2"/>
              </a:rPr>
              <a:t>PERLE</a:t>
            </a:r>
            <a:r>
              <a:rPr lang="en-US" sz="2800" dirty="0">
                <a:solidFill>
                  <a:srgbClr val="00B050"/>
                </a:solidFill>
                <a:sym typeface="Wingdings" pitchFamily="2" charset="2"/>
              </a:rPr>
              <a:t>.</a:t>
            </a:r>
            <a:endParaRPr lang="en-US" sz="2800" dirty="0"/>
          </a:p>
          <a:p>
            <a:pPr>
              <a:lnSpc>
                <a:spcPct val="110000"/>
              </a:lnSpc>
            </a:pPr>
            <a:endParaRPr lang="en-US" sz="2800" b="1" dirty="0"/>
          </a:p>
          <a:p>
            <a:pPr>
              <a:lnSpc>
                <a:spcPct val="110000"/>
              </a:lnSpc>
            </a:pPr>
            <a:r>
              <a:rPr lang="en-US" sz="2800" b="1" dirty="0"/>
              <a:t>LLRF tools </a:t>
            </a:r>
            <a:r>
              <a:rPr lang="en-US" sz="2800" dirty="0"/>
              <a:t>feedback development with multiple beam energies and acceleration/deceleration modes </a:t>
            </a:r>
            <a:r>
              <a:rPr lang="en-US" sz="2800" dirty="0">
                <a:solidFill>
                  <a:srgbClr val="00B050"/>
                </a:solidFill>
                <a:sym typeface="Wingdings" pitchFamily="2" charset="2"/>
              </a:rPr>
              <a:t> </a:t>
            </a:r>
            <a:r>
              <a:rPr lang="en-US" sz="2800" u="sng" dirty="0">
                <a:solidFill>
                  <a:srgbClr val="00B050"/>
                </a:solidFill>
                <a:sym typeface="Wingdings" pitchFamily="2" charset="2"/>
              </a:rPr>
              <a:t>PERLE</a:t>
            </a:r>
            <a:r>
              <a:rPr lang="en-US" sz="2800" dirty="0">
                <a:solidFill>
                  <a:srgbClr val="00B050"/>
                </a:solidFill>
                <a:sym typeface="Wingdings" pitchFamily="2" charset="2"/>
              </a:rPr>
              <a:t>  by 2030.</a:t>
            </a:r>
          </a:p>
          <a:p>
            <a:pPr>
              <a:lnSpc>
                <a:spcPct val="110000"/>
              </a:lnSpc>
            </a:pPr>
            <a:endParaRPr lang="en-US" b="1" noProof="0" dirty="0">
              <a:sym typeface="Wingdings" pitchFamily="2" charset="2"/>
            </a:endParaRPr>
          </a:p>
          <a:p>
            <a:pPr>
              <a:lnSpc>
                <a:spcPct val="110000"/>
              </a:lnSpc>
            </a:pPr>
            <a:r>
              <a:rPr lang="en-US" b="1" u="sng" noProof="0" dirty="0">
                <a:solidFill>
                  <a:srgbClr val="00B050"/>
                </a:solidFill>
                <a:sym typeface="Wingdings" pitchFamily="2" charset="2"/>
              </a:rPr>
              <a:t>PERLE test facility</a:t>
            </a:r>
            <a:r>
              <a:rPr lang="en-US" b="1" u="sng" dirty="0">
                <a:solidFill>
                  <a:srgbClr val="00B050"/>
                </a:solidFill>
                <a:sym typeface="Wingdings" pitchFamily="2" charset="2"/>
              </a:rPr>
              <a:t> </a:t>
            </a:r>
            <a:r>
              <a:rPr lang="en-US" dirty="0">
                <a:sym typeface="Wingdings" pitchFamily="2" charset="2"/>
              </a:rPr>
              <a:t>at </a:t>
            </a:r>
            <a:r>
              <a:rPr lang="en-US" dirty="0" err="1">
                <a:sym typeface="Wingdings" pitchFamily="2" charset="2"/>
              </a:rPr>
              <a:t>IJCLab</a:t>
            </a:r>
            <a:r>
              <a:rPr lang="en-US" dirty="0">
                <a:sym typeface="Wingdings" pitchFamily="2" charset="2"/>
              </a:rPr>
              <a:t> to be used as a technology demonstrator.</a:t>
            </a:r>
            <a:endParaRPr lang="en-GB" noProof="0" dirty="0"/>
          </a:p>
        </p:txBody>
      </p:sp>
      <p:pic>
        <p:nvPicPr>
          <p:cNvPr id="1026" name="Picture 2" descr="LHeC - Wikipedia">
            <a:extLst>
              <a:ext uri="{FF2B5EF4-FFF2-40B4-BE49-F238E27FC236}">
                <a16:creationId xmlns:a16="http://schemas.microsoft.com/office/drawing/2014/main" id="{CD9F2504-AA31-111E-C38C-1D4B2EA684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8437" y="3837265"/>
            <a:ext cx="4537473" cy="26695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n Energy Recovery Linac for the LHC - CERN Document Server">
            <a:extLst>
              <a:ext uri="{FF2B5EF4-FFF2-40B4-BE49-F238E27FC236}">
                <a16:creationId xmlns:a16="http://schemas.microsoft.com/office/drawing/2014/main" id="{15996783-EB76-002E-96B8-0C209E848D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2684" y="592204"/>
            <a:ext cx="4537473" cy="32081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9858F92-0303-74B5-9C62-A20DA88363A6}"/>
              </a:ext>
            </a:extLst>
          </p:cNvPr>
          <p:cNvSpPr txBox="1"/>
          <p:nvPr/>
        </p:nvSpPr>
        <p:spPr>
          <a:xfrm>
            <a:off x="7980783" y="6543710"/>
            <a:ext cx="421121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ptos" panose="02110004020202020204"/>
                <a:ea typeface="+mn-ea"/>
                <a:cs typeface="+mn-cs"/>
              </a:rPr>
              <a:t>O Bruning (CERN), Front. Phys. 10.886473, Feb 2022</a:t>
            </a:r>
          </a:p>
        </p:txBody>
      </p:sp>
      <p:sp>
        <p:nvSpPr>
          <p:cNvPr id="7" name="Arrow: Curved Left 6">
            <a:extLst>
              <a:ext uri="{FF2B5EF4-FFF2-40B4-BE49-F238E27FC236}">
                <a16:creationId xmlns:a16="http://schemas.microsoft.com/office/drawing/2014/main" id="{75656F91-EF27-4BE2-18BF-CCBDA6043ED1}"/>
              </a:ext>
            </a:extLst>
          </p:cNvPr>
          <p:cNvSpPr/>
          <p:nvPr/>
        </p:nvSpPr>
        <p:spPr>
          <a:xfrm>
            <a:off x="9104671" y="1356853"/>
            <a:ext cx="619432" cy="3814916"/>
          </a:xfrm>
          <a:prstGeom prst="curvedLeftArrow">
            <a:avLst/>
          </a:prstGeom>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 name="Slide Number Placeholder 7">
            <a:extLst>
              <a:ext uri="{FF2B5EF4-FFF2-40B4-BE49-F238E27FC236}">
                <a16:creationId xmlns:a16="http://schemas.microsoft.com/office/drawing/2014/main" id="{551A9020-E5B9-9529-1D1C-14241CCE12E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967C75-364E-499C-A23B-9D8F4013AD05}" type="slidenum">
              <a:rPr kumimoji="0" lang="en-GB" sz="1200" b="1" i="0" u="none" strike="noStrike" kern="1200" cap="none" spc="0" normalizeH="0" baseline="0" noProof="0" smtClean="0">
                <a:ln>
                  <a:noFill/>
                </a:ln>
                <a:solidFill>
                  <a:srgbClr val="C00000"/>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1200" b="1" i="0" u="none" strike="noStrike" kern="1200" cap="none" spc="0" normalizeH="0" baseline="0" noProof="0">
              <a:ln>
                <a:noFill/>
              </a:ln>
              <a:solidFill>
                <a:srgbClr val="C00000"/>
              </a:solidFill>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id="{E825B555-A3DE-4D73-8AC7-016D94107B0E}"/>
              </a:ext>
            </a:extLst>
          </p:cNvPr>
          <p:cNvSpPr txBox="1"/>
          <p:nvPr/>
        </p:nvSpPr>
        <p:spPr>
          <a:xfrm>
            <a:off x="4824010" y="6406013"/>
            <a:ext cx="1642116" cy="369332"/>
          </a:xfrm>
          <a:prstGeom prst="rect">
            <a:avLst/>
          </a:prstGeom>
          <a:noFill/>
        </p:spPr>
        <p:txBody>
          <a:bodyPr wrap="none" rtlCol="0">
            <a:spAutoFit/>
          </a:bodyPr>
          <a:lstStyle/>
          <a:p>
            <a:r>
              <a:rPr lang="en-GB" b="1" dirty="0"/>
              <a:t>Peter McIntosh</a:t>
            </a:r>
          </a:p>
        </p:txBody>
      </p:sp>
    </p:spTree>
    <p:extLst>
      <p:ext uri="{BB962C8B-B14F-4D97-AF65-F5344CB8AC3E}">
        <p14:creationId xmlns:p14="http://schemas.microsoft.com/office/powerpoint/2010/main" val="3098431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par>
                                <p:cTn id="11" presetID="10" presetClass="entr" presetSubtype="0"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fade">
                                      <p:cBhvr>
                                        <p:cTn id="13" dur="500"/>
                                        <p:tgtEl>
                                          <p:spTgt spid="102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BADEDBCB-E4D9-92DD-D26F-266B8A9E0547}"/>
              </a:ext>
            </a:extLst>
          </p:cNvPr>
          <p:cNvPicPr>
            <a:picLocks noChangeAspect="1"/>
          </p:cNvPicPr>
          <p:nvPr/>
        </p:nvPicPr>
        <p:blipFill>
          <a:blip r:embed="rId2"/>
          <a:stretch>
            <a:fillRect/>
          </a:stretch>
        </p:blipFill>
        <p:spPr>
          <a:xfrm>
            <a:off x="149872" y="3541464"/>
            <a:ext cx="6432463" cy="2869620"/>
          </a:xfrm>
          <a:prstGeom prst="rect">
            <a:avLst/>
          </a:prstGeom>
        </p:spPr>
      </p:pic>
      <p:sp>
        <p:nvSpPr>
          <p:cNvPr id="2" name="Title 1">
            <a:extLst>
              <a:ext uri="{FF2B5EF4-FFF2-40B4-BE49-F238E27FC236}">
                <a16:creationId xmlns:a16="http://schemas.microsoft.com/office/drawing/2014/main" id="{2104C8C8-6828-0540-1675-D1F47D576B23}"/>
              </a:ext>
            </a:extLst>
          </p:cNvPr>
          <p:cNvSpPr>
            <a:spLocks noGrp="1"/>
          </p:cNvSpPr>
          <p:nvPr>
            <p:ph type="title"/>
          </p:nvPr>
        </p:nvSpPr>
        <p:spPr/>
        <p:txBody>
          <a:bodyPr/>
          <a:lstStyle/>
          <a:p>
            <a:r>
              <a:rPr lang="en-GB" dirty="0"/>
              <a:t>PERLE-</a:t>
            </a:r>
            <a:r>
              <a:rPr lang="en-GB" dirty="0" err="1"/>
              <a:t>LHeC</a:t>
            </a:r>
            <a:r>
              <a:rPr lang="en-GB" dirty="0"/>
              <a:t> 802 MHz SRF Cavity Development</a:t>
            </a:r>
          </a:p>
        </p:txBody>
      </p:sp>
      <p:sp>
        <p:nvSpPr>
          <p:cNvPr id="3" name="Content Placeholder 2">
            <a:extLst>
              <a:ext uri="{FF2B5EF4-FFF2-40B4-BE49-F238E27FC236}">
                <a16:creationId xmlns:a16="http://schemas.microsoft.com/office/drawing/2014/main" id="{7AC9AA92-EC21-CE70-CAFE-CE908BA64B71}"/>
              </a:ext>
            </a:extLst>
          </p:cNvPr>
          <p:cNvSpPr>
            <a:spLocks noGrp="1"/>
          </p:cNvSpPr>
          <p:nvPr>
            <p:ph idx="1"/>
          </p:nvPr>
        </p:nvSpPr>
        <p:spPr>
          <a:xfrm>
            <a:off x="393291" y="1124257"/>
            <a:ext cx="6927068" cy="2100089"/>
          </a:xfrm>
        </p:spPr>
        <p:txBody>
          <a:bodyPr>
            <a:normAutofit fontScale="92500" lnSpcReduction="20000"/>
          </a:bodyPr>
          <a:lstStyle/>
          <a:p>
            <a:pPr marL="0" indent="0">
              <a:lnSpc>
                <a:spcPct val="120000"/>
              </a:lnSpc>
              <a:buNone/>
            </a:pPr>
            <a:r>
              <a:rPr lang="en-US" dirty="0">
                <a:solidFill>
                  <a:prstClr val="black"/>
                </a:solidFill>
                <a:latin typeface="Calibri"/>
              </a:rPr>
              <a:t>Challenges:</a:t>
            </a:r>
          </a:p>
          <a:p>
            <a:pPr>
              <a:lnSpc>
                <a:spcPct val="120000"/>
              </a:lnSpc>
            </a:pPr>
            <a:r>
              <a:rPr kumimoji="0" lang="en-US" sz="2800" b="0" i="0" u="none" strike="noStrike" kern="1200" cap="none" spc="0" normalizeH="0" baseline="0" noProof="0" dirty="0">
                <a:ln>
                  <a:noFill/>
                </a:ln>
                <a:solidFill>
                  <a:prstClr val="black"/>
                </a:solidFill>
                <a:effectLst/>
                <a:uLnTx/>
                <a:uFillTx/>
                <a:latin typeface="Calibri"/>
                <a:ea typeface="+mn-ea"/>
                <a:cs typeface="+mn-cs"/>
              </a:rPr>
              <a:t>High dynamic losses </a:t>
            </a:r>
            <a:r>
              <a:rPr kumimoji="0" lang="en-US" sz="2800" b="1" i="0" u="none" strike="noStrike" kern="1200" cap="none" spc="0" normalizeH="0" baseline="0" noProof="0" dirty="0">
                <a:ln>
                  <a:noFill/>
                </a:ln>
                <a:solidFill>
                  <a:srgbClr val="00B050"/>
                </a:solidFill>
                <a:effectLst/>
                <a:uLnTx/>
                <a:uFillTx/>
                <a:latin typeface="Calibri"/>
                <a:ea typeface="+mn-ea"/>
                <a:cs typeface="+mn-cs"/>
              </a:rPr>
              <a:t>→ High Q</a:t>
            </a:r>
            <a:r>
              <a:rPr kumimoji="0" lang="en-US" sz="2800" b="1" i="0" u="none" strike="noStrike" kern="1200" cap="none" spc="0" normalizeH="0" baseline="-25000" noProof="0" dirty="0">
                <a:ln>
                  <a:noFill/>
                </a:ln>
                <a:solidFill>
                  <a:srgbClr val="00B050"/>
                </a:solidFill>
                <a:effectLst/>
                <a:uLnTx/>
                <a:uFillTx/>
                <a:latin typeface="Calibri"/>
                <a:ea typeface="+mn-ea"/>
                <a:cs typeface="+mn-cs"/>
              </a:rPr>
              <a:t>0</a:t>
            </a:r>
            <a:r>
              <a:rPr kumimoji="0" lang="en-US" sz="2800" b="1" i="0" u="none" strike="noStrike" kern="1200" cap="none" spc="0" normalizeH="0" noProof="0" dirty="0">
                <a:ln>
                  <a:noFill/>
                </a:ln>
                <a:solidFill>
                  <a:prstClr val="black"/>
                </a:solidFill>
                <a:effectLst/>
                <a:uLnTx/>
                <a:uFillTx/>
                <a:latin typeface="Calibri"/>
                <a:ea typeface="+mn-ea"/>
                <a:cs typeface="+mn-cs"/>
              </a:rPr>
              <a:t>.</a:t>
            </a:r>
          </a:p>
          <a:p>
            <a:pPr>
              <a:lnSpc>
                <a:spcPct val="120000"/>
              </a:lnSpc>
            </a:pPr>
            <a:r>
              <a:rPr kumimoji="0" lang="en-US" sz="2800" b="0" i="0" u="none" strike="noStrike" kern="1200" cap="none" spc="0" normalizeH="0" baseline="0" noProof="0" dirty="0">
                <a:ln>
                  <a:noFill/>
                </a:ln>
                <a:solidFill>
                  <a:prstClr val="black"/>
                </a:solidFill>
                <a:effectLst/>
                <a:uLnTx/>
                <a:uFillTx/>
                <a:latin typeface="Calibri"/>
                <a:ea typeface="+mn-ea"/>
                <a:cs typeface="+mn-cs"/>
              </a:rPr>
              <a:t>High HOM excitation </a:t>
            </a:r>
            <a:r>
              <a:rPr kumimoji="0" lang="en-US" sz="2800" b="1" i="0" u="none" strike="noStrike" kern="1200" cap="none" spc="0" normalizeH="0" baseline="0" noProof="0" dirty="0">
                <a:ln>
                  <a:noFill/>
                </a:ln>
                <a:solidFill>
                  <a:srgbClr val="00B050"/>
                </a:solidFill>
                <a:effectLst/>
                <a:uLnTx/>
                <a:uFillTx/>
                <a:latin typeface="Calibri"/>
                <a:ea typeface="+mn-ea"/>
                <a:cs typeface="+mn-cs"/>
              </a:rPr>
              <a:t>→</a:t>
            </a:r>
            <a:r>
              <a:rPr kumimoji="0" lang="en-US" sz="2800" b="0" i="0" u="none" strike="noStrike" kern="1200" cap="none" spc="0" normalizeH="0" baseline="0" noProof="0" dirty="0">
                <a:ln>
                  <a:noFill/>
                </a:ln>
                <a:solidFill>
                  <a:srgbClr val="00B050"/>
                </a:solidFill>
                <a:effectLst/>
                <a:uLnTx/>
                <a:uFillTx/>
                <a:latin typeface="Calibri"/>
                <a:ea typeface="+mn-ea"/>
                <a:cs typeface="+mn-cs"/>
              </a:rPr>
              <a:t> </a:t>
            </a:r>
            <a:r>
              <a:rPr kumimoji="0" lang="en-US" sz="2800" b="1" i="0" u="none" strike="noStrike" kern="1200" cap="none" spc="0" normalizeH="0" baseline="0" noProof="0" dirty="0">
                <a:ln>
                  <a:noFill/>
                </a:ln>
                <a:solidFill>
                  <a:srgbClr val="00B050"/>
                </a:solidFill>
                <a:effectLst/>
                <a:uLnTx/>
                <a:uFillTx/>
                <a:latin typeface="Calibri"/>
                <a:ea typeface="+mn-ea"/>
                <a:cs typeface="+mn-cs"/>
              </a:rPr>
              <a:t>Extraction</a:t>
            </a:r>
            <a:r>
              <a:rPr kumimoji="0" lang="en-US" sz="2800" b="1" i="0" u="none" strike="noStrike" kern="1200" cap="none" spc="0" normalizeH="0" baseline="0" noProof="0" dirty="0">
                <a:ln>
                  <a:noFill/>
                </a:ln>
                <a:solidFill>
                  <a:prstClr val="black"/>
                </a:solidFill>
                <a:effectLst/>
                <a:uLnTx/>
                <a:uFillTx/>
                <a:latin typeface="Calibri"/>
                <a:ea typeface="+mn-ea"/>
                <a:cs typeface="+mn-cs"/>
              </a:rPr>
              <a:t>.</a:t>
            </a:r>
          </a:p>
          <a:p>
            <a:pPr>
              <a:lnSpc>
                <a:spcPct val="120000"/>
              </a:lnSpc>
            </a:pPr>
            <a:r>
              <a:rPr lang="en-GB" sz="2800" dirty="0">
                <a:latin typeface="+mn-lt"/>
              </a:rPr>
              <a:t>Microphonics detuning and mechanical stability </a:t>
            </a:r>
            <a:r>
              <a:rPr kumimoji="0" lang="en-US" sz="2800" b="1" i="0" u="none" strike="noStrike" kern="1200" cap="none" spc="0" normalizeH="0" baseline="0" noProof="0" dirty="0">
                <a:ln>
                  <a:noFill/>
                </a:ln>
                <a:solidFill>
                  <a:prstClr val="black"/>
                </a:solidFill>
                <a:effectLst/>
                <a:uLnTx/>
                <a:uFillTx/>
                <a:latin typeface="Calibri"/>
                <a:ea typeface="+mn-ea"/>
                <a:cs typeface="+mn-cs"/>
              </a:rPr>
              <a:t>→ Fast tuning </a:t>
            </a:r>
            <a:r>
              <a:rPr kumimoji="0" lang="en-US" sz="2800" b="1" i="0" u="none" strike="noStrike" kern="1200" cap="none" spc="0" normalizeH="0" baseline="0" noProof="0" dirty="0">
                <a:ln>
                  <a:noFill/>
                </a:ln>
                <a:solidFill>
                  <a:srgbClr val="00B050"/>
                </a:solidFill>
                <a:effectLst/>
                <a:uLnTx/>
                <a:uFillTx/>
                <a:latin typeface="Calibri"/>
                <a:ea typeface="+mn-ea"/>
                <a:cs typeface="+mn-cs"/>
              </a:rPr>
              <a:t>→ FE-FRT</a:t>
            </a:r>
            <a:r>
              <a:rPr kumimoji="0" lang="en-US" sz="2800" b="0" i="0" u="none" strike="noStrike" kern="1200" cap="none" spc="0" normalizeH="0" baseline="0" noProof="0" dirty="0">
                <a:ln>
                  <a:noFill/>
                </a:ln>
                <a:solidFill>
                  <a:prstClr val="black"/>
                </a:solidFill>
                <a:effectLst/>
                <a:uLnTx/>
                <a:uFillTx/>
                <a:latin typeface="Calibri"/>
                <a:ea typeface="+mn-ea"/>
                <a:cs typeface="+mn-cs"/>
              </a:rPr>
              <a:t>.</a:t>
            </a:r>
          </a:p>
          <a:p>
            <a:pPr>
              <a:lnSpc>
                <a:spcPct val="120000"/>
              </a:lnSpc>
            </a:pPr>
            <a:endParaRPr lang="en-GB" sz="2800" dirty="0">
              <a:latin typeface="+mn-lt"/>
            </a:endParaRPr>
          </a:p>
          <a:p>
            <a:pPr>
              <a:lnSpc>
                <a:spcPct val="120000"/>
              </a:lnSpc>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a:lnSpc>
                <a:spcPct val="120000"/>
              </a:lnSpc>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a:lnSpc>
                <a:spcPct val="120000"/>
              </a:lnSpc>
            </a:pPr>
            <a:endParaRPr lang="en-GB" dirty="0"/>
          </a:p>
        </p:txBody>
      </p:sp>
      <p:pic>
        <p:nvPicPr>
          <p:cNvPr id="4" name="Picture 3">
            <a:extLst>
              <a:ext uri="{FF2B5EF4-FFF2-40B4-BE49-F238E27FC236}">
                <a16:creationId xmlns:a16="http://schemas.microsoft.com/office/drawing/2014/main" id="{A69BA592-4928-12C3-FADE-4FC303716663}"/>
              </a:ext>
            </a:extLst>
          </p:cNvPr>
          <p:cNvPicPr>
            <a:picLocks noChangeAspect="1"/>
          </p:cNvPicPr>
          <p:nvPr/>
        </p:nvPicPr>
        <p:blipFill>
          <a:blip r:embed="rId3"/>
          <a:stretch>
            <a:fillRect/>
          </a:stretch>
        </p:blipFill>
        <p:spPr>
          <a:xfrm>
            <a:off x="6629400" y="3758464"/>
            <a:ext cx="5562600" cy="2832732"/>
          </a:xfrm>
          <a:prstGeom prst="rect">
            <a:avLst/>
          </a:prstGeom>
        </p:spPr>
      </p:pic>
      <p:pic>
        <p:nvPicPr>
          <p:cNvPr id="5" name="Image 18">
            <a:extLst>
              <a:ext uri="{FF2B5EF4-FFF2-40B4-BE49-F238E27FC236}">
                <a16:creationId xmlns:a16="http://schemas.microsoft.com/office/drawing/2014/main" id="{CD1C2F8C-1FC2-E58F-6302-DFABE60E662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20359" y="1517636"/>
            <a:ext cx="3910245" cy="2178924"/>
          </a:xfrm>
          <a:prstGeom prst="rect">
            <a:avLst/>
          </a:prstGeom>
        </p:spPr>
      </p:pic>
      <p:sp>
        <p:nvSpPr>
          <p:cNvPr id="6" name="ZoneTexte 19">
            <a:extLst>
              <a:ext uri="{FF2B5EF4-FFF2-40B4-BE49-F238E27FC236}">
                <a16:creationId xmlns:a16="http://schemas.microsoft.com/office/drawing/2014/main" id="{FBFC0631-A8D4-7F66-9017-A95AD70EF691}"/>
              </a:ext>
            </a:extLst>
          </p:cNvPr>
          <p:cNvSpPr txBox="1"/>
          <p:nvPr/>
        </p:nvSpPr>
        <p:spPr>
          <a:xfrm>
            <a:off x="7048571" y="3137287"/>
            <a:ext cx="4453820" cy="7835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1742" tIns="51742" rIns="51742" bIns="51742" numCol="1" spcCol="38100" rtlCol="0" anchor="t">
            <a:spAutoFit/>
          </a:bodyPr>
          <a:lstStyle/>
          <a:p>
            <a:pPr algn="ctr" defTabSz="517413" hangingPunct="0"/>
            <a:r>
              <a:rPr lang="en-GB" sz="1471" b="1" dirty="0">
                <a:solidFill>
                  <a:schemeClr val="bg1"/>
                </a:solidFill>
                <a:cs typeface="Arial" panose="020B0604020202020204" pitchFamily="34" charset="0"/>
                <a:sym typeface="News Gothic MT"/>
              </a:rPr>
              <a:t>Strong synergy with FCC developments</a:t>
            </a:r>
          </a:p>
          <a:p>
            <a:pPr algn="ctr" defTabSz="517413" hangingPunct="0"/>
            <a:r>
              <a:rPr lang="en-GB" sz="1471" b="1" dirty="0">
                <a:solidFill>
                  <a:schemeClr val="bg1"/>
                </a:solidFill>
                <a:cs typeface="Arial" panose="020B0604020202020204" pitchFamily="34" charset="0"/>
                <a:sym typeface="News Gothic MT"/>
              </a:rPr>
              <a:t>First Nb 800 MHz </a:t>
            </a:r>
            <a:r>
              <a:rPr lang="en-GB" sz="1471" b="1" dirty="0">
                <a:solidFill>
                  <a:schemeClr val="bg1"/>
                </a:solidFill>
                <a:cs typeface="Arial" panose="020B0604020202020204" pitchFamily="34" charset="0"/>
              </a:rPr>
              <a:t>5</a:t>
            </a:r>
            <a:r>
              <a:rPr lang="en-GB" sz="1471" b="1" dirty="0">
                <a:solidFill>
                  <a:schemeClr val="bg1"/>
                </a:solidFill>
                <a:cs typeface="Arial" panose="020B0604020202020204" pitchFamily="34" charset="0"/>
                <a:sym typeface="News Gothic MT"/>
              </a:rPr>
              <a:t>-Cell cavity </a:t>
            </a:r>
          </a:p>
          <a:p>
            <a:pPr algn="ctr" defTabSz="517413" hangingPunct="0"/>
            <a:r>
              <a:rPr lang="en-GB" sz="1471" b="1" dirty="0">
                <a:solidFill>
                  <a:schemeClr val="bg1"/>
                </a:solidFill>
                <a:cs typeface="Arial" panose="020B0604020202020204" pitchFamily="34" charset="0"/>
                <a:sym typeface="News Gothic MT"/>
              </a:rPr>
              <a:t>fabricated @ JLAB  </a:t>
            </a:r>
          </a:p>
        </p:txBody>
      </p:sp>
      <p:sp>
        <p:nvSpPr>
          <p:cNvPr id="7" name="TextBox 6">
            <a:extLst>
              <a:ext uri="{FF2B5EF4-FFF2-40B4-BE49-F238E27FC236}">
                <a16:creationId xmlns:a16="http://schemas.microsoft.com/office/drawing/2014/main" id="{2DAF7D0B-16EC-5363-BC62-3F59FB08293E}"/>
              </a:ext>
            </a:extLst>
          </p:cNvPr>
          <p:cNvSpPr txBox="1"/>
          <p:nvPr/>
        </p:nvSpPr>
        <p:spPr>
          <a:xfrm>
            <a:off x="9020939" y="6568037"/>
            <a:ext cx="3171061" cy="307777"/>
          </a:xfrm>
          <a:prstGeom prst="rect">
            <a:avLst/>
          </a:prstGeom>
          <a:noFill/>
        </p:spPr>
        <p:txBody>
          <a:bodyPr wrap="none" rtlCol="0">
            <a:spAutoFit/>
          </a:bodyPr>
          <a:lstStyle/>
          <a:p>
            <a:r>
              <a:rPr lang="en-GB" sz="1400" dirty="0"/>
              <a:t>F </a:t>
            </a:r>
            <a:r>
              <a:rPr lang="en-GB" sz="1400" dirty="0" err="1"/>
              <a:t>Marhauser</a:t>
            </a:r>
            <a:r>
              <a:rPr lang="en-GB" sz="1400" noProof="0" dirty="0"/>
              <a:t> (</a:t>
            </a:r>
            <a:r>
              <a:rPr lang="en-GB" sz="1400" noProof="0" dirty="0" err="1"/>
              <a:t>JLab</a:t>
            </a:r>
            <a:r>
              <a:rPr lang="en-GB" sz="1400" noProof="0" dirty="0"/>
              <a:t>), IPAC18, THPAL146</a:t>
            </a:r>
          </a:p>
        </p:txBody>
      </p:sp>
      <p:sp>
        <p:nvSpPr>
          <p:cNvPr id="10" name="Slide Number Placeholder 9">
            <a:extLst>
              <a:ext uri="{FF2B5EF4-FFF2-40B4-BE49-F238E27FC236}">
                <a16:creationId xmlns:a16="http://schemas.microsoft.com/office/drawing/2014/main" id="{EB0D9990-AD4D-951B-88E1-90183E35C340}"/>
              </a:ext>
            </a:extLst>
          </p:cNvPr>
          <p:cNvSpPr>
            <a:spLocks noGrp="1"/>
          </p:cNvSpPr>
          <p:nvPr>
            <p:ph type="sldNum" sz="quarter" idx="12"/>
          </p:nvPr>
        </p:nvSpPr>
        <p:spPr/>
        <p:txBody>
          <a:bodyPr/>
          <a:lstStyle/>
          <a:p>
            <a:fld id="{5B967C75-364E-499C-A23B-9D8F4013AD05}" type="slidenum">
              <a:rPr lang="en-GB" smtClean="0"/>
              <a:t>41</a:t>
            </a:fld>
            <a:endParaRPr lang="en-GB"/>
          </a:p>
        </p:txBody>
      </p:sp>
      <p:sp>
        <p:nvSpPr>
          <p:cNvPr id="8" name="TextBox 7">
            <a:extLst>
              <a:ext uri="{FF2B5EF4-FFF2-40B4-BE49-F238E27FC236}">
                <a16:creationId xmlns:a16="http://schemas.microsoft.com/office/drawing/2014/main" id="{4DE1B7C5-F1D7-3357-73DA-F828C36DF44D}"/>
              </a:ext>
            </a:extLst>
          </p:cNvPr>
          <p:cNvSpPr txBox="1"/>
          <p:nvPr/>
        </p:nvSpPr>
        <p:spPr>
          <a:xfrm>
            <a:off x="393291" y="3466248"/>
            <a:ext cx="3030028" cy="923330"/>
          </a:xfrm>
          <a:prstGeom prst="rect">
            <a:avLst/>
          </a:prstGeom>
          <a:noFill/>
        </p:spPr>
        <p:txBody>
          <a:bodyPr wrap="square" rtlCol="0">
            <a:spAutoFit/>
          </a:bodyPr>
          <a:lstStyle/>
          <a:p>
            <a:r>
              <a:rPr lang="en-GB" b="1" dirty="0">
                <a:solidFill>
                  <a:srgbClr val="FF0000"/>
                </a:solidFill>
              </a:rPr>
              <a:t>Powerful ERL for Experiments (PERLE)           at </a:t>
            </a:r>
            <a:r>
              <a:rPr lang="en-GB" b="1" dirty="0" err="1">
                <a:solidFill>
                  <a:srgbClr val="FF0000"/>
                </a:solidFill>
              </a:rPr>
              <a:t>IJCLab</a:t>
            </a:r>
            <a:endParaRPr lang="en-GB" b="1" dirty="0">
              <a:solidFill>
                <a:srgbClr val="FF0000"/>
              </a:solidFill>
            </a:endParaRPr>
          </a:p>
        </p:txBody>
      </p:sp>
      <p:grpSp>
        <p:nvGrpSpPr>
          <p:cNvPr id="27" name="Group 26">
            <a:extLst>
              <a:ext uri="{FF2B5EF4-FFF2-40B4-BE49-F238E27FC236}">
                <a16:creationId xmlns:a16="http://schemas.microsoft.com/office/drawing/2014/main" id="{21F37A31-8007-F7B4-B56F-D4C19434C286}"/>
              </a:ext>
            </a:extLst>
          </p:cNvPr>
          <p:cNvGrpSpPr/>
          <p:nvPr/>
        </p:nvGrpSpPr>
        <p:grpSpPr>
          <a:xfrm>
            <a:off x="225251" y="7173925"/>
            <a:ext cx="9726805" cy="4301887"/>
            <a:chOff x="225251" y="7173925"/>
            <a:chExt cx="9726805" cy="4301887"/>
          </a:xfrm>
        </p:grpSpPr>
        <p:grpSp>
          <p:nvGrpSpPr>
            <p:cNvPr id="21" name="Group 20">
              <a:extLst>
                <a:ext uri="{FF2B5EF4-FFF2-40B4-BE49-F238E27FC236}">
                  <a16:creationId xmlns:a16="http://schemas.microsoft.com/office/drawing/2014/main" id="{077E104F-8DDA-0EA6-B606-4914718234C4}"/>
                </a:ext>
              </a:extLst>
            </p:cNvPr>
            <p:cNvGrpSpPr/>
            <p:nvPr/>
          </p:nvGrpSpPr>
          <p:grpSpPr>
            <a:xfrm>
              <a:off x="225251" y="7173925"/>
              <a:ext cx="9726805" cy="4301887"/>
              <a:chOff x="1371600" y="772756"/>
              <a:chExt cx="9726805" cy="4301887"/>
            </a:xfrm>
          </p:grpSpPr>
          <p:pic>
            <p:nvPicPr>
              <p:cNvPr id="13" name="Picture 12" descr="A group of people standing around a machine&#10;&#10;AI-generated content may be incorrect.">
                <a:extLst>
                  <a:ext uri="{FF2B5EF4-FFF2-40B4-BE49-F238E27FC236}">
                    <a16:creationId xmlns:a16="http://schemas.microsoft.com/office/drawing/2014/main" id="{3ACA130C-5612-A26E-25A6-005945F3C2B4}"/>
                  </a:ext>
                </a:extLst>
              </p:cNvPr>
              <p:cNvPicPr>
                <a:picLocks noChangeAspect="1"/>
              </p:cNvPicPr>
              <p:nvPr/>
            </p:nvPicPr>
            <p:blipFill>
              <a:blip r:embed="rId5">
                <a:extLst>
                  <a:ext uri="{28A0092B-C50C-407E-A947-70E740481C1C}">
                    <a14:useLocalDpi xmlns:a14="http://schemas.microsoft.com/office/drawing/2010/main" val="0"/>
                  </a:ext>
                </a:extLst>
              </a:blip>
              <a:srcRect l="4642" t="5944" r="2859" b="13655"/>
              <a:stretch/>
            </p:blipFill>
            <p:spPr>
              <a:xfrm>
                <a:off x="1371600" y="773949"/>
                <a:ext cx="9726805" cy="4300694"/>
              </a:xfrm>
              <a:prstGeom prst="rect">
                <a:avLst/>
              </a:prstGeom>
            </p:spPr>
          </p:pic>
          <p:sp>
            <p:nvSpPr>
              <p:cNvPr id="14" name="TextBox 13">
                <a:extLst>
                  <a:ext uri="{FF2B5EF4-FFF2-40B4-BE49-F238E27FC236}">
                    <a16:creationId xmlns:a16="http://schemas.microsoft.com/office/drawing/2014/main" id="{CD30DCD2-29D3-CD88-2840-114C71213872}"/>
                  </a:ext>
                </a:extLst>
              </p:cNvPr>
              <p:cNvSpPr txBox="1"/>
              <p:nvPr/>
            </p:nvSpPr>
            <p:spPr>
              <a:xfrm>
                <a:off x="7061293" y="772756"/>
                <a:ext cx="1332416" cy="1015663"/>
              </a:xfrm>
              <a:prstGeom prst="rect">
                <a:avLst/>
              </a:prstGeom>
              <a:noFill/>
            </p:spPr>
            <p:txBody>
              <a:bodyPr wrap="none" rtlCol="0">
                <a:spAutoFit/>
              </a:bodyPr>
              <a:lstStyle/>
              <a:p>
                <a:r>
                  <a:rPr lang="en-GB" sz="2000" dirty="0"/>
                  <a:t>Electron </a:t>
                </a:r>
              </a:p>
              <a:p>
                <a:r>
                  <a:rPr lang="en-GB" sz="2000" dirty="0"/>
                  <a:t>DC-Photo </a:t>
                </a:r>
              </a:p>
              <a:p>
                <a:r>
                  <a:rPr lang="en-GB" sz="2000" dirty="0"/>
                  <a:t>Gun</a:t>
                </a:r>
              </a:p>
            </p:txBody>
          </p:sp>
          <p:sp>
            <p:nvSpPr>
              <p:cNvPr id="15" name="TextBox 14">
                <a:extLst>
                  <a:ext uri="{FF2B5EF4-FFF2-40B4-BE49-F238E27FC236}">
                    <a16:creationId xmlns:a16="http://schemas.microsoft.com/office/drawing/2014/main" id="{8E1F75B0-D3F7-CB64-4239-536A96527440}"/>
                  </a:ext>
                </a:extLst>
              </p:cNvPr>
              <p:cNvSpPr txBox="1"/>
              <p:nvPr/>
            </p:nvSpPr>
            <p:spPr>
              <a:xfrm>
                <a:off x="5457481" y="1434476"/>
                <a:ext cx="1555041" cy="707886"/>
              </a:xfrm>
              <a:prstGeom prst="rect">
                <a:avLst/>
              </a:prstGeom>
              <a:noFill/>
            </p:spPr>
            <p:txBody>
              <a:bodyPr wrap="none" rtlCol="0">
                <a:spAutoFit/>
              </a:bodyPr>
              <a:lstStyle/>
              <a:p>
                <a:pPr algn="ctr"/>
                <a:r>
                  <a:rPr lang="en-GB" sz="2000" dirty="0"/>
                  <a:t>Booster </a:t>
                </a:r>
              </a:p>
              <a:p>
                <a:pPr algn="ctr"/>
                <a:r>
                  <a:rPr lang="en-GB" sz="2000" dirty="0"/>
                  <a:t>Cryomodule</a:t>
                </a:r>
              </a:p>
            </p:txBody>
          </p:sp>
          <p:sp>
            <p:nvSpPr>
              <p:cNvPr id="16" name="TextBox 15">
                <a:extLst>
                  <a:ext uri="{FF2B5EF4-FFF2-40B4-BE49-F238E27FC236}">
                    <a16:creationId xmlns:a16="http://schemas.microsoft.com/office/drawing/2014/main" id="{AB5E5B97-8C42-E112-E0B7-8F78BA6AE787}"/>
                  </a:ext>
                </a:extLst>
              </p:cNvPr>
              <p:cNvSpPr txBox="1"/>
              <p:nvPr/>
            </p:nvSpPr>
            <p:spPr>
              <a:xfrm>
                <a:off x="4225653" y="2216410"/>
                <a:ext cx="1555041" cy="707886"/>
              </a:xfrm>
              <a:prstGeom prst="rect">
                <a:avLst/>
              </a:prstGeom>
              <a:noFill/>
            </p:spPr>
            <p:txBody>
              <a:bodyPr wrap="none" rtlCol="0">
                <a:spAutoFit/>
              </a:bodyPr>
              <a:lstStyle/>
              <a:p>
                <a:pPr algn="ctr"/>
                <a:r>
                  <a:rPr lang="en-GB" sz="2000" dirty="0"/>
                  <a:t>ERL </a:t>
                </a:r>
              </a:p>
              <a:p>
                <a:pPr algn="ctr"/>
                <a:r>
                  <a:rPr lang="en-GB" sz="2000" dirty="0"/>
                  <a:t>Cryomodule</a:t>
                </a:r>
              </a:p>
            </p:txBody>
          </p:sp>
          <p:sp>
            <p:nvSpPr>
              <p:cNvPr id="17" name="TextBox 16">
                <a:extLst>
                  <a:ext uri="{FF2B5EF4-FFF2-40B4-BE49-F238E27FC236}">
                    <a16:creationId xmlns:a16="http://schemas.microsoft.com/office/drawing/2014/main" id="{2B553FE5-977E-AFE4-CB85-727062455D7E}"/>
                  </a:ext>
                </a:extLst>
              </p:cNvPr>
              <p:cNvSpPr txBox="1"/>
              <p:nvPr/>
            </p:nvSpPr>
            <p:spPr>
              <a:xfrm>
                <a:off x="7775749" y="4405532"/>
                <a:ext cx="865943" cy="400110"/>
              </a:xfrm>
              <a:prstGeom prst="rect">
                <a:avLst/>
              </a:prstGeom>
              <a:noFill/>
            </p:spPr>
            <p:txBody>
              <a:bodyPr wrap="none" rtlCol="0">
                <a:spAutoFit/>
              </a:bodyPr>
              <a:lstStyle/>
              <a:p>
                <a:r>
                  <a:rPr lang="en-GB" sz="2000" dirty="0"/>
                  <a:t>Dump</a:t>
                </a:r>
              </a:p>
            </p:txBody>
          </p:sp>
        </p:grpSp>
        <p:cxnSp>
          <p:nvCxnSpPr>
            <p:cNvPr id="23" name="Straight Arrow Connector 22">
              <a:extLst>
                <a:ext uri="{FF2B5EF4-FFF2-40B4-BE49-F238E27FC236}">
                  <a16:creationId xmlns:a16="http://schemas.microsoft.com/office/drawing/2014/main" id="{843EEB2D-3D33-8CA6-54F4-87CE18E7DF8D}"/>
                </a:ext>
              </a:extLst>
            </p:cNvPr>
            <p:cNvCxnSpPr/>
            <p:nvPr/>
          </p:nvCxnSpPr>
          <p:spPr>
            <a:xfrm flipH="1" flipV="1">
              <a:off x="6994653" y="9657425"/>
              <a:ext cx="34254" cy="1111046"/>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002D74D3-665F-C362-54F8-7D50489165AF}"/>
                </a:ext>
              </a:extLst>
            </p:cNvPr>
            <p:cNvCxnSpPr>
              <a:cxnSpLocks/>
            </p:cNvCxnSpPr>
            <p:nvPr/>
          </p:nvCxnSpPr>
          <p:spPr>
            <a:xfrm>
              <a:off x="5866173" y="8377084"/>
              <a:ext cx="908253" cy="432619"/>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grpSp>
      <p:sp>
        <p:nvSpPr>
          <p:cNvPr id="29" name="TextBox 28">
            <a:extLst>
              <a:ext uri="{FF2B5EF4-FFF2-40B4-BE49-F238E27FC236}">
                <a16:creationId xmlns:a16="http://schemas.microsoft.com/office/drawing/2014/main" id="{72E57E44-8430-A202-4289-3D6E15823917}"/>
              </a:ext>
            </a:extLst>
          </p:cNvPr>
          <p:cNvSpPr txBox="1"/>
          <p:nvPr/>
        </p:nvSpPr>
        <p:spPr>
          <a:xfrm>
            <a:off x="1119445" y="6380175"/>
            <a:ext cx="4976555" cy="369332"/>
          </a:xfrm>
          <a:prstGeom prst="rect">
            <a:avLst/>
          </a:prstGeom>
          <a:noFill/>
        </p:spPr>
        <p:txBody>
          <a:bodyPr wrap="none" rtlCol="0">
            <a:spAutoFit/>
          </a:bodyPr>
          <a:lstStyle/>
          <a:p>
            <a:r>
              <a:rPr lang="en-GB" dirty="0"/>
              <a:t>Principal SRF technology demonstrator for </a:t>
            </a:r>
            <a:r>
              <a:rPr lang="en-GB" dirty="0" err="1"/>
              <a:t>LHeC</a:t>
            </a:r>
            <a:endParaRPr lang="en-GB" dirty="0"/>
          </a:p>
        </p:txBody>
      </p:sp>
      <p:sp>
        <p:nvSpPr>
          <p:cNvPr id="9" name="TextBox 8">
            <a:extLst>
              <a:ext uri="{FF2B5EF4-FFF2-40B4-BE49-F238E27FC236}">
                <a16:creationId xmlns:a16="http://schemas.microsoft.com/office/drawing/2014/main" id="{31B6F860-033D-5437-7CCE-2EA658636FB6}"/>
              </a:ext>
            </a:extLst>
          </p:cNvPr>
          <p:cNvSpPr txBox="1"/>
          <p:nvPr/>
        </p:nvSpPr>
        <p:spPr>
          <a:xfrm>
            <a:off x="11244354" y="2376267"/>
            <a:ext cx="857927" cy="1200329"/>
          </a:xfrm>
          <a:prstGeom prst="rect">
            <a:avLst/>
          </a:prstGeom>
          <a:noFill/>
        </p:spPr>
        <p:txBody>
          <a:bodyPr wrap="none" rtlCol="0">
            <a:spAutoFit/>
          </a:bodyPr>
          <a:lstStyle/>
          <a:p>
            <a:r>
              <a:rPr lang="en-GB" sz="2400" b="1" noProof="0" dirty="0">
                <a:solidFill>
                  <a:schemeClr val="accent3">
                    <a:lumMod val="60000"/>
                    <a:lumOff val="40000"/>
                  </a:schemeClr>
                </a:solidFill>
              </a:rPr>
              <a:t>TRL3</a:t>
            </a:r>
          </a:p>
          <a:p>
            <a:r>
              <a:rPr lang="en-GB" sz="1200" b="1" dirty="0">
                <a:solidFill>
                  <a:schemeClr val="accent3">
                    <a:lumMod val="60000"/>
                    <a:lumOff val="40000"/>
                  </a:schemeClr>
                </a:solidFill>
              </a:rPr>
              <a:t>Proof of </a:t>
            </a:r>
          </a:p>
          <a:p>
            <a:r>
              <a:rPr lang="en-GB" sz="1200" b="1" dirty="0">
                <a:solidFill>
                  <a:schemeClr val="accent3">
                    <a:lumMod val="60000"/>
                    <a:lumOff val="40000"/>
                  </a:schemeClr>
                </a:solidFill>
              </a:rPr>
              <a:t>Concept</a:t>
            </a:r>
            <a:endParaRPr lang="en-GB" sz="1200" b="1" noProof="0" dirty="0">
              <a:solidFill>
                <a:schemeClr val="accent3">
                  <a:lumMod val="60000"/>
                  <a:lumOff val="40000"/>
                </a:schemeClr>
              </a:solidFill>
            </a:endParaRPr>
          </a:p>
          <a:p>
            <a:endParaRPr lang="en-GB" sz="2400" b="1" noProof="0" dirty="0">
              <a:solidFill>
                <a:schemeClr val="accent3">
                  <a:lumMod val="60000"/>
                  <a:lumOff val="40000"/>
                </a:schemeClr>
              </a:solidFill>
            </a:endParaRPr>
          </a:p>
        </p:txBody>
      </p:sp>
      <p:sp>
        <p:nvSpPr>
          <p:cNvPr id="11" name="TextBox 10">
            <a:extLst>
              <a:ext uri="{FF2B5EF4-FFF2-40B4-BE49-F238E27FC236}">
                <a16:creationId xmlns:a16="http://schemas.microsoft.com/office/drawing/2014/main" id="{5F540101-A16C-D352-162A-2AF7D67120A5}"/>
              </a:ext>
            </a:extLst>
          </p:cNvPr>
          <p:cNvSpPr txBox="1"/>
          <p:nvPr/>
        </p:nvSpPr>
        <p:spPr>
          <a:xfrm>
            <a:off x="7167716" y="1060658"/>
            <a:ext cx="1198661" cy="461665"/>
          </a:xfrm>
          <a:prstGeom prst="rect">
            <a:avLst/>
          </a:prstGeom>
          <a:noFill/>
        </p:spPr>
        <p:txBody>
          <a:bodyPr wrap="none" rtlCol="0">
            <a:spAutoFit/>
          </a:bodyPr>
          <a:lstStyle/>
          <a:p>
            <a:r>
              <a:rPr lang="en-GB" sz="2400" b="1" dirty="0"/>
              <a:t>TODAY:</a:t>
            </a:r>
          </a:p>
        </p:txBody>
      </p:sp>
      <p:sp>
        <p:nvSpPr>
          <p:cNvPr id="25" name="TextBox 24">
            <a:extLst>
              <a:ext uri="{FF2B5EF4-FFF2-40B4-BE49-F238E27FC236}">
                <a16:creationId xmlns:a16="http://schemas.microsoft.com/office/drawing/2014/main" id="{12E9A241-50C1-40DB-88A6-2CA2F250E083}"/>
              </a:ext>
            </a:extLst>
          </p:cNvPr>
          <p:cNvSpPr txBox="1"/>
          <p:nvPr/>
        </p:nvSpPr>
        <p:spPr>
          <a:xfrm>
            <a:off x="6241313" y="6470727"/>
            <a:ext cx="1642116" cy="369332"/>
          </a:xfrm>
          <a:prstGeom prst="rect">
            <a:avLst/>
          </a:prstGeom>
          <a:noFill/>
        </p:spPr>
        <p:txBody>
          <a:bodyPr wrap="none" rtlCol="0">
            <a:spAutoFit/>
          </a:bodyPr>
          <a:lstStyle/>
          <a:p>
            <a:r>
              <a:rPr lang="en-GB" b="1" dirty="0"/>
              <a:t>Peter McIntosh</a:t>
            </a:r>
          </a:p>
        </p:txBody>
      </p:sp>
    </p:spTree>
    <p:extLst>
      <p:ext uri="{BB962C8B-B14F-4D97-AF65-F5344CB8AC3E}">
        <p14:creationId xmlns:p14="http://schemas.microsoft.com/office/powerpoint/2010/main" val="3253430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073D03-C877-4D3D-A626-E6F4E6FAB641}"/>
              </a:ext>
            </a:extLst>
          </p:cNvPr>
          <p:cNvPicPr>
            <a:picLocks noChangeAspect="1"/>
          </p:cNvPicPr>
          <p:nvPr/>
        </p:nvPicPr>
        <p:blipFill>
          <a:blip r:embed="rId2"/>
          <a:stretch>
            <a:fillRect/>
          </a:stretch>
        </p:blipFill>
        <p:spPr>
          <a:xfrm>
            <a:off x="8053771" y="1069817"/>
            <a:ext cx="4138229" cy="2773916"/>
          </a:xfrm>
          <a:prstGeom prst="rect">
            <a:avLst/>
          </a:prstGeom>
        </p:spPr>
      </p:pic>
      <p:sp>
        <p:nvSpPr>
          <p:cNvPr id="171" name="CustomShape 1"/>
          <p:cNvSpPr/>
          <p:nvPr/>
        </p:nvSpPr>
        <p:spPr>
          <a:xfrm>
            <a:off x="57704" y="1278159"/>
            <a:ext cx="12145857" cy="460764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110000"/>
              </a:lnSpc>
            </a:pPr>
            <a:r>
              <a:rPr lang="en-GB" sz="2000" b="1" dirty="0"/>
              <a:t>Accel gradient and Q</a:t>
            </a:r>
            <a:r>
              <a:rPr lang="en-GB" sz="2000" b="1" baseline="-25000" dirty="0"/>
              <a:t>0</a:t>
            </a:r>
            <a:r>
              <a:rPr lang="en-GB" sz="2000" b="1" dirty="0"/>
              <a:t> continue to improve, for both bulk-</a:t>
            </a:r>
            <a:r>
              <a:rPr lang="en-GB" sz="2000" b="1" dirty="0" err="1"/>
              <a:t>Nb</a:t>
            </a:r>
            <a:r>
              <a:rPr lang="en-GB" sz="2000" b="1" dirty="0"/>
              <a:t>, </a:t>
            </a:r>
          </a:p>
          <a:p>
            <a:pPr>
              <a:lnSpc>
                <a:spcPct val="110000"/>
              </a:lnSpc>
            </a:pPr>
            <a:r>
              <a:rPr lang="en-GB" sz="2000" b="1" dirty="0"/>
              <a:t>and thin films: cheaper, higher-T op (less He + </a:t>
            </a:r>
            <a:r>
              <a:rPr lang="en-GB" sz="2000" b="1" dirty="0" err="1"/>
              <a:t>cryo</a:t>
            </a:r>
            <a:r>
              <a:rPr lang="en-GB" sz="2000" b="1" dirty="0"/>
              <a:t> power) </a:t>
            </a:r>
          </a:p>
          <a:p>
            <a:pPr>
              <a:lnSpc>
                <a:spcPct val="110000"/>
              </a:lnSpc>
            </a:pPr>
            <a:endParaRPr lang="en-GB" sz="2400" dirty="0"/>
          </a:p>
          <a:p>
            <a:pPr>
              <a:lnSpc>
                <a:spcPct val="110000"/>
              </a:lnSpc>
            </a:pPr>
            <a:endParaRPr lang="en-GB" sz="2400" dirty="0"/>
          </a:p>
          <a:p>
            <a:pPr>
              <a:lnSpc>
                <a:spcPct val="110000"/>
              </a:lnSpc>
            </a:pPr>
            <a:endParaRPr lang="en-GB" sz="2400" dirty="0"/>
          </a:p>
          <a:p>
            <a:pPr>
              <a:lnSpc>
                <a:spcPct val="110000"/>
              </a:lnSpc>
            </a:pPr>
            <a:endParaRPr lang="en-GB" sz="2400" dirty="0"/>
          </a:p>
          <a:p>
            <a:pPr>
              <a:lnSpc>
                <a:spcPct val="110000"/>
              </a:lnSpc>
            </a:pPr>
            <a:endParaRPr lang="en-GB" sz="2400" dirty="0"/>
          </a:p>
          <a:p>
            <a:pPr>
              <a:lnSpc>
                <a:spcPct val="110000"/>
              </a:lnSpc>
            </a:pPr>
            <a:endParaRPr lang="en-GB" sz="2400" dirty="0"/>
          </a:p>
          <a:p>
            <a:pPr>
              <a:lnSpc>
                <a:spcPct val="110000"/>
              </a:lnSpc>
            </a:pPr>
            <a:endParaRPr lang="en-GB" sz="2400" dirty="0"/>
          </a:p>
          <a:p>
            <a:pPr>
              <a:lnSpc>
                <a:spcPct val="110000"/>
              </a:lnSpc>
            </a:pPr>
            <a:endParaRPr lang="en-GB" sz="2400" dirty="0"/>
          </a:p>
          <a:p>
            <a:pPr>
              <a:lnSpc>
                <a:spcPct val="110000"/>
              </a:lnSpc>
            </a:pPr>
            <a:endParaRPr lang="en-GB" sz="2000" b="1" dirty="0"/>
          </a:p>
          <a:p>
            <a:pPr>
              <a:lnSpc>
                <a:spcPct val="110000"/>
              </a:lnSpc>
            </a:pPr>
            <a:r>
              <a:rPr lang="en-GB" sz="2000" b="1" dirty="0"/>
              <a:t>Recent surface processing advances (surface coating, electro-polishing, N-doping/infusion …) potentially enable much higher project specifications to be realised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1" i="0" u="none" strike="noStrike" kern="1200" cap="none" spc="0" normalizeH="0" baseline="0" noProof="0" dirty="0">
              <a:ln>
                <a:noFill/>
              </a:ln>
              <a:solidFill>
                <a:prstClr val="black"/>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black"/>
              </a:solidFill>
              <a:effectLst/>
              <a:uLnTx/>
              <a:uFillTx/>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1" i="0" u="none" strike="noStrike" kern="1200" cap="none" spc="0" normalizeH="0" baseline="0" noProof="0" dirty="0">
              <a:ln>
                <a:noFill/>
              </a:ln>
              <a:solidFill>
                <a:prstClr val="black"/>
              </a:solidFill>
              <a:effectLst/>
              <a:uLnTx/>
              <a:uFillTx/>
            </a:endParaRPr>
          </a:p>
          <a:p>
            <a:pPr marL="432000" marR="0" lvl="0" indent="-323640" algn="l" defTabSz="914400" rtl="0" eaLnBrk="1" fontAlgn="auto" latinLnBrk="0" hangingPunct="1">
              <a:lnSpc>
                <a:spcPct val="100000"/>
              </a:lnSpc>
              <a:spcBef>
                <a:spcPts val="1417"/>
              </a:spcBef>
              <a:spcAft>
                <a:spcPts val="0"/>
              </a:spcAft>
              <a:buClr>
                <a:srgbClr val="000000"/>
              </a:buClr>
              <a:buSzPct val="45000"/>
              <a:buFont typeface="Wingdings" charset="2"/>
              <a:buChar char=""/>
              <a:tabLst/>
              <a:defRPr/>
            </a:pPr>
            <a:endParaRPr kumimoji="0" lang="en-GB" sz="2100" b="1" i="0" u="none" strike="noStrike" kern="1200" cap="none" spc="-1" normalizeH="0" baseline="0" noProof="0" dirty="0">
              <a:ln>
                <a:noFill/>
              </a:ln>
              <a:solidFill>
                <a:srgbClr val="171717"/>
              </a:solidFill>
              <a:effectLst/>
              <a:uLnTx/>
              <a:uFillTx/>
              <a:latin typeface="Arial"/>
              <a:sym typeface="Wingdings" panose="05000000000000000000" pitchFamily="2" charset="2"/>
            </a:endParaRPr>
          </a:p>
        </p:txBody>
      </p:sp>
      <p:sp>
        <p:nvSpPr>
          <p:cNvPr id="172" name="CustomShape 2"/>
          <p:cNvSpPr/>
          <p:nvPr/>
        </p:nvSpPr>
        <p:spPr>
          <a:xfrm>
            <a:off x="72360" y="324519"/>
            <a:ext cx="11375280" cy="106488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3200" b="1" spc="-1" dirty="0">
                <a:solidFill>
                  <a:srgbClr val="0033A0"/>
                </a:solidFill>
                <a:latin typeface="Arial"/>
              </a:rPr>
              <a:t>SC</a:t>
            </a:r>
            <a:r>
              <a:rPr kumimoji="0" lang="en-US" sz="3200" b="1" i="0" u="none" strike="noStrike" kern="1200" cap="none" spc="-1" normalizeH="0" baseline="0" noProof="0" dirty="0">
                <a:ln>
                  <a:noFill/>
                </a:ln>
                <a:solidFill>
                  <a:srgbClr val="0033A0"/>
                </a:solidFill>
                <a:effectLst/>
                <a:uLnTx/>
                <a:uFillTx/>
                <a:latin typeface="Arial"/>
              </a:rPr>
              <a:t> RF cavities: R&amp;D </a:t>
            </a:r>
            <a:endParaRPr kumimoji="0" lang="en-GB" sz="3200" b="0" i="0" u="none" strike="noStrike" kern="1200" cap="none" spc="-1" normalizeH="0" baseline="0" noProof="0" dirty="0">
              <a:ln>
                <a:noFill/>
              </a:ln>
              <a:solidFill>
                <a:prstClr val="black"/>
              </a:solidFill>
              <a:effectLst/>
              <a:uLnTx/>
              <a:uFillTx/>
              <a:latin typeface="Arial"/>
            </a:endParaRPr>
          </a:p>
        </p:txBody>
      </p:sp>
      <p:sp>
        <p:nvSpPr>
          <p:cNvPr id="173" name="CustomShape 3"/>
          <p:cNvSpPr/>
          <p:nvPr/>
        </p:nvSpPr>
        <p:spPr>
          <a:xfrm>
            <a:off x="3416400" y="6378480"/>
            <a:ext cx="69912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 normalizeH="0" baseline="0" noProof="0" dirty="0">
                <a:ln>
                  <a:noFill/>
                </a:ln>
                <a:solidFill>
                  <a:srgbClr val="0033A0"/>
                </a:solidFill>
                <a:effectLst/>
                <a:uLnTx/>
                <a:uFillTx/>
                <a:latin typeface="Arial"/>
              </a:rPr>
              <a:t>24/06/2025</a:t>
            </a:r>
            <a:endParaRPr kumimoji="0" lang="en-GB" sz="1000" b="0" i="0" u="none" strike="noStrike" kern="1200" cap="none" spc="-1" normalizeH="0" baseline="0" noProof="0" dirty="0">
              <a:ln>
                <a:noFill/>
              </a:ln>
              <a:solidFill>
                <a:prstClr val="black"/>
              </a:solidFill>
              <a:effectLst/>
              <a:uLnTx/>
              <a:uFillTx/>
              <a:latin typeface="Arial"/>
            </a:endParaRPr>
          </a:p>
        </p:txBody>
      </p:sp>
      <p:sp>
        <p:nvSpPr>
          <p:cNvPr id="174" name="CustomShape 4"/>
          <p:cNvSpPr/>
          <p:nvPr/>
        </p:nvSpPr>
        <p:spPr>
          <a:xfrm>
            <a:off x="4259160" y="6383880"/>
            <a:ext cx="65714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1" normalizeH="0" baseline="0" noProof="0">
                <a:ln>
                  <a:noFill/>
                </a:ln>
                <a:solidFill>
                  <a:srgbClr val="0033A0"/>
                </a:solidFill>
                <a:effectLst/>
                <a:uLnTx/>
                <a:uFillTx/>
                <a:latin typeface="Arial"/>
              </a:rPr>
              <a:t>Physics Preparatory Group - Accelerator Science and Technology WG</a:t>
            </a:r>
            <a:endParaRPr kumimoji="0" lang="en-GB" sz="1200" b="0" i="0" u="none" strike="noStrike" kern="1200" cap="none" spc="-1" normalizeH="0" baseline="0" noProof="0">
              <a:ln>
                <a:noFill/>
              </a:ln>
              <a:solidFill>
                <a:prstClr val="black"/>
              </a:solidFill>
              <a:effectLst/>
              <a:uLnTx/>
              <a:uFillTx/>
              <a:latin typeface="Arial"/>
            </a:endParaRPr>
          </a:p>
        </p:txBody>
      </p:sp>
      <p:sp>
        <p:nvSpPr>
          <p:cNvPr id="175" name="CustomShape 5"/>
          <p:cNvSpPr/>
          <p:nvPr/>
        </p:nvSpPr>
        <p:spPr>
          <a:xfrm>
            <a:off x="11107440" y="6383880"/>
            <a:ext cx="68040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7659AA-BB61-47A7-BC9E-B7B31FB5770F}" type="slidenum">
              <a:rPr kumimoji="0" lang="en-US" sz="1000" b="0" i="0" u="none" strike="noStrike" kern="1200" cap="none" spc="-1" normalizeH="0" baseline="0" noProof="0">
                <a:ln>
                  <a:noFill/>
                </a:ln>
                <a:solidFill>
                  <a:srgbClr val="0033A0"/>
                </a:solidFill>
                <a:effectLst/>
                <a:uLnTx/>
                <a:uFillTx/>
                <a:latin typeface="Arial"/>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000" b="0" i="0" u="none" strike="noStrike" kern="1200" cap="none" spc="-1" normalizeH="0" baseline="0" noProof="0">
              <a:ln>
                <a:noFill/>
              </a:ln>
              <a:solidFill>
                <a:prstClr val="black"/>
              </a:solidFill>
              <a:effectLst/>
              <a:uLnTx/>
              <a:uFillTx/>
              <a:latin typeface="Arial"/>
            </a:endParaRPr>
          </a:p>
        </p:txBody>
      </p:sp>
      <p:pic>
        <p:nvPicPr>
          <p:cNvPr id="3" name="Picture 2">
            <a:extLst>
              <a:ext uri="{FF2B5EF4-FFF2-40B4-BE49-F238E27FC236}">
                <a16:creationId xmlns:a16="http://schemas.microsoft.com/office/drawing/2014/main" id="{7814AD05-809B-414F-AA33-8DF6B4FC6F13}"/>
              </a:ext>
            </a:extLst>
          </p:cNvPr>
          <p:cNvPicPr>
            <a:picLocks noChangeAspect="1"/>
          </p:cNvPicPr>
          <p:nvPr/>
        </p:nvPicPr>
        <p:blipFill>
          <a:blip r:embed="rId3"/>
          <a:stretch>
            <a:fillRect/>
          </a:stretch>
        </p:blipFill>
        <p:spPr>
          <a:xfrm>
            <a:off x="83962" y="2213893"/>
            <a:ext cx="3681997" cy="2847411"/>
          </a:xfrm>
          <a:prstGeom prst="rect">
            <a:avLst/>
          </a:prstGeom>
        </p:spPr>
      </p:pic>
      <p:pic>
        <p:nvPicPr>
          <p:cNvPr id="4" name="Picture 3">
            <a:extLst>
              <a:ext uri="{FF2B5EF4-FFF2-40B4-BE49-F238E27FC236}">
                <a16:creationId xmlns:a16="http://schemas.microsoft.com/office/drawing/2014/main" id="{7B1C0FAF-E3EC-4A92-B30A-85CB18744B3B}"/>
              </a:ext>
            </a:extLst>
          </p:cNvPr>
          <p:cNvPicPr>
            <a:picLocks noChangeAspect="1"/>
          </p:cNvPicPr>
          <p:nvPr/>
        </p:nvPicPr>
        <p:blipFill>
          <a:blip r:embed="rId4"/>
          <a:stretch>
            <a:fillRect/>
          </a:stretch>
        </p:blipFill>
        <p:spPr>
          <a:xfrm>
            <a:off x="3974338" y="2374437"/>
            <a:ext cx="3871054" cy="2631247"/>
          </a:xfrm>
          <a:prstGeom prst="rect">
            <a:avLst/>
          </a:prstGeom>
        </p:spPr>
      </p:pic>
      <p:sp>
        <p:nvSpPr>
          <p:cNvPr id="5" name="TextBox 4">
            <a:extLst>
              <a:ext uri="{FF2B5EF4-FFF2-40B4-BE49-F238E27FC236}">
                <a16:creationId xmlns:a16="http://schemas.microsoft.com/office/drawing/2014/main" id="{F80761A1-C41E-4385-A21C-CC9A7F2B98EE}"/>
              </a:ext>
            </a:extLst>
          </p:cNvPr>
          <p:cNvSpPr txBox="1"/>
          <p:nvPr/>
        </p:nvSpPr>
        <p:spPr>
          <a:xfrm>
            <a:off x="4138230" y="2035883"/>
            <a:ext cx="3380541" cy="338554"/>
          </a:xfrm>
          <a:prstGeom prst="rect">
            <a:avLst/>
          </a:prstGeom>
          <a:noFill/>
        </p:spPr>
        <p:txBody>
          <a:bodyPr wrap="none" rtlCol="0">
            <a:spAutoFit/>
          </a:bodyPr>
          <a:lstStyle/>
          <a:p>
            <a:r>
              <a:rPr lang="en-GB" sz="1600" dirty="0"/>
              <a:t>European SRF Thin Film Roadmap</a:t>
            </a:r>
          </a:p>
        </p:txBody>
      </p:sp>
      <p:cxnSp>
        <p:nvCxnSpPr>
          <p:cNvPr id="8" name="Straight Arrow Connector 7">
            <a:extLst>
              <a:ext uri="{FF2B5EF4-FFF2-40B4-BE49-F238E27FC236}">
                <a16:creationId xmlns:a16="http://schemas.microsoft.com/office/drawing/2014/main" id="{1E996B4F-FB45-4DCA-8BF2-E0D52CE01A70}"/>
              </a:ext>
            </a:extLst>
          </p:cNvPr>
          <p:cNvCxnSpPr>
            <a:cxnSpLocks/>
          </p:cNvCxnSpPr>
          <p:nvPr/>
        </p:nvCxnSpPr>
        <p:spPr>
          <a:xfrm>
            <a:off x="1467760" y="3581979"/>
            <a:ext cx="0" cy="92119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3A05C8E-BF19-4CA6-B040-6DC8FD1B8EEC}"/>
              </a:ext>
            </a:extLst>
          </p:cNvPr>
          <p:cNvSpPr txBox="1"/>
          <p:nvPr/>
        </p:nvSpPr>
        <p:spPr>
          <a:xfrm>
            <a:off x="0" y="5015444"/>
            <a:ext cx="4976302" cy="276999"/>
          </a:xfrm>
          <a:prstGeom prst="rect">
            <a:avLst/>
          </a:prstGeom>
          <a:noFill/>
        </p:spPr>
        <p:txBody>
          <a:bodyPr wrap="square">
            <a:spAutoFit/>
          </a:bodyPr>
          <a:lstStyle/>
          <a:p>
            <a:r>
              <a:rPr lang="en-GB" sz="1200" noProof="0" dirty="0">
                <a:cs typeface="Arial" panose="020B0604020202020204" pitchFamily="34" charset="0"/>
              </a:rPr>
              <a:t>S. Posen (FNAL), </a:t>
            </a:r>
            <a:r>
              <a:rPr lang="en-GB" sz="1200" noProof="0" dirty="0" err="1">
                <a:cs typeface="Arial" panose="020B0604020202020204" pitchFamily="34" charset="0"/>
              </a:rPr>
              <a:t>Supercond</a:t>
            </a:r>
            <a:r>
              <a:rPr lang="en-GB" sz="1200" noProof="0" dirty="0">
                <a:cs typeface="Arial" panose="020B0604020202020204" pitchFamily="34" charset="0"/>
              </a:rPr>
              <a:t>. Sci. Technol. 30 033004, 2017 </a:t>
            </a:r>
          </a:p>
        </p:txBody>
      </p:sp>
      <p:pic>
        <p:nvPicPr>
          <p:cNvPr id="10" name="Picture 9">
            <a:extLst>
              <a:ext uri="{FF2B5EF4-FFF2-40B4-BE49-F238E27FC236}">
                <a16:creationId xmlns:a16="http://schemas.microsoft.com/office/drawing/2014/main" id="{5BFCDDE8-5A12-47C4-BD8E-9786FEDCAF6A}"/>
              </a:ext>
            </a:extLst>
          </p:cNvPr>
          <p:cNvPicPr>
            <a:picLocks noChangeAspect="1"/>
          </p:cNvPicPr>
          <p:nvPr/>
        </p:nvPicPr>
        <p:blipFill>
          <a:blip r:embed="rId5"/>
          <a:stretch>
            <a:fillRect/>
          </a:stretch>
        </p:blipFill>
        <p:spPr>
          <a:xfrm>
            <a:off x="7264861" y="4375309"/>
            <a:ext cx="1127858" cy="640135"/>
          </a:xfrm>
          <a:prstGeom prst="rect">
            <a:avLst/>
          </a:prstGeom>
        </p:spPr>
      </p:pic>
      <p:pic>
        <p:nvPicPr>
          <p:cNvPr id="11" name="Picture 10">
            <a:extLst>
              <a:ext uri="{FF2B5EF4-FFF2-40B4-BE49-F238E27FC236}">
                <a16:creationId xmlns:a16="http://schemas.microsoft.com/office/drawing/2014/main" id="{4AF20D4F-7BFD-446F-B086-3299A24ED483}"/>
              </a:ext>
            </a:extLst>
          </p:cNvPr>
          <p:cNvPicPr>
            <a:picLocks noChangeAspect="1"/>
          </p:cNvPicPr>
          <p:nvPr/>
        </p:nvPicPr>
        <p:blipFill>
          <a:blip r:embed="rId6"/>
          <a:stretch>
            <a:fillRect/>
          </a:stretch>
        </p:blipFill>
        <p:spPr>
          <a:xfrm>
            <a:off x="8715490" y="4052075"/>
            <a:ext cx="2930434" cy="953609"/>
          </a:xfrm>
          <a:prstGeom prst="rect">
            <a:avLst/>
          </a:prstGeom>
        </p:spPr>
      </p:pic>
      <p:pic>
        <p:nvPicPr>
          <p:cNvPr id="16" name="Picture 15">
            <a:extLst>
              <a:ext uri="{FF2B5EF4-FFF2-40B4-BE49-F238E27FC236}">
                <a16:creationId xmlns:a16="http://schemas.microsoft.com/office/drawing/2014/main" id="{E5DCFDCD-0B08-48ED-898E-509AAE7278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94388" y="0"/>
            <a:ext cx="4197612" cy="1101873"/>
          </a:xfrm>
          <a:prstGeom prst="rect">
            <a:avLst/>
          </a:prstGeom>
        </p:spPr>
      </p:pic>
    </p:spTree>
    <p:extLst>
      <p:ext uri="{BB962C8B-B14F-4D97-AF65-F5344CB8AC3E}">
        <p14:creationId xmlns:p14="http://schemas.microsoft.com/office/powerpoint/2010/main" val="19890143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CustomShape 2"/>
          <p:cNvSpPr/>
          <p:nvPr/>
        </p:nvSpPr>
        <p:spPr>
          <a:xfrm>
            <a:off x="72360" y="324519"/>
            <a:ext cx="11375280" cy="106488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90000"/>
              </a:lnSpc>
            </a:pPr>
            <a:r>
              <a:rPr lang="en-US" sz="3200" b="1" strike="noStrike" spc="-1" dirty="0">
                <a:solidFill>
                  <a:srgbClr val="0033A0"/>
                </a:solidFill>
                <a:latin typeface="Arial"/>
              </a:rPr>
              <a:t>Power sources – </a:t>
            </a:r>
            <a:r>
              <a:rPr lang="en-US" sz="3200" b="1" strike="noStrike" spc="-1" dirty="0" err="1">
                <a:solidFill>
                  <a:srgbClr val="0033A0"/>
                </a:solidFill>
                <a:latin typeface="Arial"/>
              </a:rPr>
              <a:t>FCCee</a:t>
            </a:r>
            <a:r>
              <a:rPr lang="en-US" sz="3200" b="1" strike="noStrike" spc="-1" dirty="0">
                <a:solidFill>
                  <a:srgbClr val="0033A0"/>
                </a:solidFill>
                <a:latin typeface="Arial"/>
              </a:rPr>
              <a:t> example </a:t>
            </a:r>
            <a:endParaRPr lang="en-GB" sz="3200" b="0" strike="noStrike" spc="-1" dirty="0">
              <a:latin typeface="Arial"/>
            </a:endParaRPr>
          </a:p>
        </p:txBody>
      </p:sp>
      <p:sp>
        <p:nvSpPr>
          <p:cNvPr id="173" name="CustomShape 3"/>
          <p:cNvSpPr/>
          <p:nvPr/>
        </p:nvSpPr>
        <p:spPr>
          <a:xfrm>
            <a:off x="3416400" y="6378480"/>
            <a:ext cx="69912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r>
              <a:rPr lang="en-US" sz="1000" spc="-1" dirty="0">
                <a:solidFill>
                  <a:srgbClr val="0033A0"/>
                </a:solidFill>
                <a:latin typeface="Arial"/>
              </a:rPr>
              <a:t>24</a:t>
            </a:r>
            <a:r>
              <a:rPr lang="en-US" sz="1000" b="0" strike="noStrike" spc="-1" dirty="0">
                <a:solidFill>
                  <a:srgbClr val="0033A0"/>
                </a:solidFill>
                <a:latin typeface="Arial"/>
              </a:rPr>
              <a:t>/06/2025</a:t>
            </a:r>
            <a:endParaRPr lang="en-GB" sz="1000" b="0" strike="noStrike" spc="-1" dirty="0">
              <a:latin typeface="Arial"/>
            </a:endParaRPr>
          </a:p>
        </p:txBody>
      </p:sp>
      <p:sp>
        <p:nvSpPr>
          <p:cNvPr id="174" name="CustomShape 4"/>
          <p:cNvSpPr/>
          <p:nvPr/>
        </p:nvSpPr>
        <p:spPr>
          <a:xfrm>
            <a:off x="4259160" y="6383880"/>
            <a:ext cx="65714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1200" b="0" strike="noStrike" spc="-1">
                <a:solidFill>
                  <a:srgbClr val="0033A0"/>
                </a:solidFill>
                <a:latin typeface="Arial"/>
              </a:rPr>
              <a:t>Physics Preparatory Group - Accelerator Science and Technology WG</a:t>
            </a:r>
            <a:endParaRPr lang="en-GB" sz="1200" b="0" strike="noStrike" spc="-1">
              <a:latin typeface="Arial"/>
            </a:endParaRPr>
          </a:p>
        </p:txBody>
      </p:sp>
      <p:sp>
        <p:nvSpPr>
          <p:cNvPr id="175" name="CustomShape 5"/>
          <p:cNvSpPr/>
          <p:nvPr/>
        </p:nvSpPr>
        <p:spPr>
          <a:xfrm>
            <a:off x="11107440" y="6383880"/>
            <a:ext cx="68040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fld id="{9E7659AA-BB61-47A7-BC9E-B7B31FB5770F}" type="slidenum">
              <a:rPr lang="en-US" sz="1000" b="0" strike="noStrike" spc="-1">
                <a:solidFill>
                  <a:srgbClr val="0033A0"/>
                </a:solidFill>
                <a:latin typeface="Arial"/>
              </a:rPr>
              <a:t>43</a:t>
            </a:fld>
            <a:endParaRPr lang="en-GB" sz="1000" b="0" strike="noStrike" spc="-1">
              <a:latin typeface="Arial"/>
            </a:endParaRPr>
          </a:p>
        </p:txBody>
      </p:sp>
      <p:sp>
        <p:nvSpPr>
          <p:cNvPr id="171" name="CustomShape 1"/>
          <p:cNvSpPr/>
          <p:nvPr/>
        </p:nvSpPr>
        <p:spPr>
          <a:xfrm>
            <a:off x="72360" y="601320"/>
            <a:ext cx="12145857" cy="460764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defRPr/>
            </a:pPr>
            <a:endParaRPr lang="en-US" sz="2400" dirty="0">
              <a:solidFill>
                <a:prstClr val="black"/>
              </a:solidFill>
              <a:latin typeface="Aptos" panose="02110004020202020204"/>
            </a:endParaRPr>
          </a:p>
          <a:p>
            <a:pPr marL="457200" lvl="0" indent="-457200">
              <a:buFont typeface="Arial" panose="020B0604020202020204" pitchFamily="34" charset="0"/>
              <a:buChar char="•"/>
              <a:defRPr/>
            </a:pPr>
            <a:r>
              <a:rPr lang="en-US" sz="2000" b="1" dirty="0">
                <a:solidFill>
                  <a:prstClr val="black"/>
                </a:solidFill>
              </a:rPr>
              <a:t>Injector:</a:t>
            </a:r>
          </a:p>
          <a:p>
            <a:pPr lvl="0">
              <a:defRPr/>
            </a:pPr>
            <a:r>
              <a:rPr lang="en-US" sz="2000" b="1" dirty="0">
                <a:solidFill>
                  <a:prstClr val="black"/>
                </a:solidFill>
              </a:rPr>
              <a:t>	2 / 3 GHz, 80 MW, 3 / 5 µs, 100 Hz </a:t>
            </a:r>
          </a:p>
          <a:p>
            <a:pPr lvl="0">
              <a:defRPr/>
            </a:pPr>
            <a:r>
              <a:rPr lang="en-US" sz="2000" b="1" dirty="0">
                <a:solidFill>
                  <a:prstClr val="black"/>
                </a:solidFill>
              </a:rPr>
              <a:t>	Similar to widespread 3 GHz tubes. High power tubes exist but 40 MW is most common </a:t>
            </a:r>
          </a:p>
          <a:p>
            <a:pPr lvl="0">
              <a:defRPr/>
            </a:pPr>
            <a:r>
              <a:rPr lang="en-US" sz="2000" b="1" dirty="0">
                <a:solidFill>
                  <a:prstClr val="black"/>
                </a:solidFill>
              </a:rPr>
              <a:t>	Design, prototype-to-series remains to be carried out</a:t>
            </a:r>
          </a:p>
          <a:p>
            <a:pPr lvl="0">
              <a:defRPr/>
            </a:pPr>
            <a:endParaRPr lang="en-US" sz="2000" b="1" dirty="0">
              <a:solidFill>
                <a:prstClr val="black"/>
              </a:solidFill>
            </a:endParaRPr>
          </a:p>
          <a:p>
            <a:pPr marL="457200" lvl="0" indent="-457200">
              <a:buFont typeface="Arial" panose="020B0604020202020204" pitchFamily="34" charset="0"/>
              <a:buChar char="•"/>
              <a:defRPr/>
            </a:pPr>
            <a:r>
              <a:rPr lang="en-US" sz="2000" b="1" dirty="0">
                <a:solidFill>
                  <a:prstClr val="black"/>
                </a:solidFill>
              </a:rPr>
              <a:t>Main ring: </a:t>
            </a:r>
          </a:p>
          <a:p>
            <a:pPr lvl="0">
              <a:defRPr/>
            </a:pPr>
            <a:r>
              <a:rPr lang="en-US" sz="2000" b="1" dirty="0">
                <a:solidFill>
                  <a:prstClr val="black"/>
                </a:solidFill>
              </a:rPr>
              <a:t>	Total of 100 MW required: 264 klystron/cavity units (Z </a:t>
            </a:r>
            <a:r>
              <a:rPr lang="en-US" sz="2000" b="1" dirty="0">
                <a:solidFill>
                  <a:prstClr val="black"/>
                </a:solidFill>
                <a:sym typeface="Wingdings" panose="05000000000000000000" pitchFamily="2" charset="2"/>
              </a:rPr>
              <a:t> </a:t>
            </a:r>
            <a:r>
              <a:rPr lang="en-US" sz="2000" b="1" dirty="0">
                <a:solidFill>
                  <a:prstClr val="black"/>
                </a:solidFill>
              </a:rPr>
              <a:t>ZH) 400 MHz CW </a:t>
            </a:r>
          </a:p>
          <a:p>
            <a:pPr lvl="0">
              <a:defRPr/>
            </a:pPr>
            <a:r>
              <a:rPr lang="en-US" sz="2000" b="1" dirty="0">
                <a:solidFill>
                  <a:prstClr val="black"/>
                </a:solidFill>
              </a:rPr>
              <a:t>	Efficiency is a key parameter: 398 kW, </a:t>
            </a:r>
            <a:r>
              <a:rPr lang="el-GR" sz="2000" b="1" dirty="0">
                <a:solidFill>
                  <a:prstClr val="black"/>
                </a:solidFill>
              </a:rPr>
              <a:t>η</a:t>
            </a:r>
            <a:r>
              <a:rPr lang="en-US" sz="2000" b="1" dirty="0">
                <a:solidFill>
                  <a:prstClr val="black"/>
                </a:solidFill>
              </a:rPr>
              <a:t> = 70% prototype exists (HL-LHC) </a:t>
            </a:r>
          </a:p>
          <a:p>
            <a:pPr lvl="0">
              <a:defRPr/>
            </a:pPr>
            <a:r>
              <a:rPr lang="en-US" sz="2000" b="1" dirty="0">
                <a:solidFill>
                  <a:prstClr val="black"/>
                </a:solidFill>
              </a:rPr>
              <a:t>	Two-stage klystron design with </a:t>
            </a:r>
            <a:r>
              <a:rPr lang="el-GR" sz="2000" b="1" dirty="0">
                <a:solidFill>
                  <a:prstClr val="black"/>
                </a:solidFill>
              </a:rPr>
              <a:t>η</a:t>
            </a:r>
            <a:r>
              <a:rPr lang="en-US" sz="2000" b="1" dirty="0">
                <a:solidFill>
                  <a:prstClr val="black"/>
                </a:solidFill>
              </a:rPr>
              <a:t> = 86% (similar to CLIC drive-beam / ILC) </a:t>
            </a:r>
          </a:p>
          <a:p>
            <a:pPr lvl="0">
              <a:defRPr/>
            </a:pPr>
            <a:r>
              <a:rPr lang="en-US" sz="2000" b="1" dirty="0">
                <a:solidFill>
                  <a:prstClr val="black"/>
                </a:solidFill>
              </a:rPr>
              <a:t>	</a:t>
            </a:r>
            <a:r>
              <a:rPr lang="en-GB" sz="2000" b="1" dirty="0"/>
              <a:t>Concept for ‘</a:t>
            </a:r>
            <a:r>
              <a:rPr lang="en-GB" sz="2000" b="1" dirty="0" err="1"/>
              <a:t>Tristron</a:t>
            </a:r>
            <a:r>
              <a:rPr lang="en-GB" sz="2000" b="1" dirty="0"/>
              <a:t>’ under development η= 93%</a:t>
            </a:r>
            <a:endParaRPr lang="en-GB" sz="2000" dirty="0">
              <a:solidFill>
                <a:prstClr val="black"/>
              </a:solidFill>
            </a:endParaRPr>
          </a:p>
          <a:p>
            <a:pPr lvl="0">
              <a:defRPr/>
            </a:pPr>
            <a:endParaRPr lang="en-US" sz="2400" dirty="0">
              <a:solidFill>
                <a:prstClr val="black"/>
              </a:solidFill>
              <a:latin typeface="Aptos" panose="02110004020202020204"/>
            </a:endParaRPr>
          </a:p>
          <a:p>
            <a:pPr lvl="0">
              <a:defRPr/>
            </a:pPr>
            <a:endParaRPr lang="en-US" sz="2400" dirty="0">
              <a:solidFill>
                <a:prstClr val="black"/>
              </a:solidFill>
              <a:latin typeface="Aptos" panose="02110004020202020204"/>
            </a:endParaRPr>
          </a:p>
          <a:p>
            <a:pPr lvl="0">
              <a:defRPr/>
            </a:pPr>
            <a:endParaRPr lang="en-US" sz="2400" dirty="0">
              <a:solidFill>
                <a:prstClr val="black"/>
              </a:solidFill>
              <a:latin typeface="Aptos" panose="02110004020202020204"/>
            </a:endParaRPr>
          </a:p>
          <a:p>
            <a:pPr lvl="0">
              <a:defRPr/>
            </a:pPr>
            <a:endParaRPr lang="en-US" sz="2400" dirty="0">
              <a:solidFill>
                <a:prstClr val="black"/>
              </a:solidFill>
              <a:latin typeface="Aptos" panose="02110004020202020204"/>
            </a:endParaRPr>
          </a:p>
          <a:p>
            <a:pPr lvl="0">
              <a:defRPr/>
            </a:pPr>
            <a:endParaRPr lang="en-GB" sz="2400" dirty="0">
              <a:solidFill>
                <a:prstClr val="black"/>
              </a:solidFill>
              <a:latin typeface="Aptos" panose="02110004020202020204"/>
            </a:endParaRPr>
          </a:p>
          <a:p>
            <a:pPr marL="342900" lvl="0" indent="-342900">
              <a:buFont typeface="Arial" panose="020B0604020202020204" pitchFamily="34" charset="0"/>
              <a:buChar char="•"/>
              <a:defRPr/>
            </a:pPr>
            <a:endParaRPr lang="en-US" sz="2400" dirty="0">
              <a:solidFill>
                <a:prstClr val="black"/>
              </a:solidFill>
              <a:latin typeface="Aptos" panose="02110004020202020204"/>
            </a:endParaRPr>
          </a:p>
          <a:p>
            <a:pPr marL="342900" lvl="0" indent="-342900">
              <a:buFont typeface="Arial" panose="020B0604020202020204" pitchFamily="34" charset="0"/>
              <a:buChar char="•"/>
              <a:defRPr/>
            </a:pPr>
            <a:endParaRPr lang="en-GB" sz="2400" b="1" dirty="0">
              <a:solidFill>
                <a:prstClr val="black"/>
              </a:solidFill>
              <a:latin typeface="Aptos" panose="02110004020202020204"/>
            </a:endParaRPr>
          </a:p>
          <a:p>
            <a:pPr lvl="0">
              <a:defRPr/>
            </a:pPr>
            <a:endParaRPr lang="en-GB" sz="2400" b="1" dirty="0">
              <a:solidFill>
                <a:prstClr val="black"/>
              </a:solidFill>
              <a:latin typeface="Aptos" panose="02110004020202020204"/>
            </a:endParaRPr>
          </a:p>
          <a:p>
            <a:pPr marL="342900" lvl="0" indent="-342900">
              <a:buFont typeface="Arial" panose="020B0604020202020204" pitchFamily="34" charset="0"/>
              <a:buChar char="•"/>
              <a:defRPr/>
            </a:pPr>
            <a:endParaRPr lang="en-GB" sz="2400" b="1" dirty="0">
              <a:solidFill>
                <a:prstClr val="black"/>
              </a:solidFill>
              <a:latin typeface="Aptos" panose="02110004020202020204"/>
            </a:endParaRPr>
          </a:p>
          <a:p>
            <a:pPr marL="432000" indent="-323640">
              <a:spcBef>
                <a:spcPts val="1417"/>
              </a:spcBef>
              <a:buClr>
                <a:srgbClr val="000000"/>
              </a:buClr>
              <a:buSzPct val="45000"/>
              <a:buFont typeface="Wingdings" charset="2"/>
              <a:buChar char=""/>
            </a:pPr>
            <a:endParaRPr lang="en-GB" sz="2100" b="1" spc="-1" dirty="0">
              <a:solidFill>
                <a:srgbClr val="171717"/>
              </a:solidFill>
              <a:sym typeface="Wingdings" panose="05000000000000000000" pitchFamily="2" charset="2"/>
            </a:endParaRPr>
          </a:p>
        </p:txBody>
      </p:sp>
      <p:sp>
        <p:nvSpPr>
          <p:cNvPr id="9" name="TextBox 8">
            <a:extLst>
              <a:ext uri="{FF2B5EF4-FFF2-40B4-BE49-F238E27FC236}">
                <a16:creationId xmlns:a16="http://schemas.microsoft.com/office/drawing/2014/main" id="{4C49B28E-0A1E-4E49-816C-BBD56B92A6FF}"/>
              </a:ext>
            </a:extLst>
          </p:cNvPr>
          <p:cNvSpPr txBox="1"/>
          <p:nvPr/>
        </p:nvSpPr>
        <p:spPr>
          <a:xfrm>
            <a:off x="114905" y="6299654"/>
            <a:ext cx="1967270" cy="369332"/>
          </a:xfrm>
          <a:prstGeom prst="rect">
            <a:avLst/>
          </a:prstGeom>
          <a:noFill/>
        </p:spPr>
        <p:txBody>
          <a:bodyPr wrap="none" rtlCol="0">
            <a:spAutoFit/>
          </a:bodyPr>
          <a:lstStyle/>
          <a:p>
            <a:r>
              <a:rPr lang="en-GB" b="1" dirty="0"/>
              <a:t>Walter Wuensch</a:t>
            </a:r>
          </a:p>
        </p:txBody>
      </p:sp>
      <p:pic>
        <p:nvPicPr>
          <p:cNvPr id="4" name="Picture 3">
            <a:extLst>
              <a:ext uri="{FF2B5EF4-FFF2-40B4-BE49-F238E27FC236}">
                <a16:creationId xmlns:a16="http://schemas.microsoft.com/office/drawing/2014/main" id="{F97DF884-60DF-4300-910E-70CF63422E20}"/>
              </a:ext>
            </a:extLst>
          </p:cNvPr>
          <p:cNvPicPr>
            <a:picLocks noChangeAspect="1"/>
          </p:cNvPicPr>
          <p:nvPr/>
        </p:nvPicPr>
        <p:blipFill>
          <a:blip r:embed="rId2"/>
          <a:stretch>
            <a:fillRect/>
          </a:stretch>
        </p:blipFill>
        <p:spPr>
          <a:xfrm>
            <a:off x="2159025" y="4106485"/>
            <a:ext cx="959195" cy="2038676"/>
          </a:xfrm>
          <a:prstGeom prst="rect">
            <a:avLst/>
          </a:prstGeom>
        </p:spPr>
      </p:pic>
      <p:pic>
        <p:nvPicPr>
          <p:cNvPr id="5" name="Picture 4">
            <a:extLst>
              <a:ext uri="{FF2B5EF4-FFF2-40B4-BE49-F238E27FC236}">
                <a16:creationId xmlns:a16="http://schemas.microsoft.com/office/drawing/2014/main" id="{4FC519A3-AC9B-4C51-9F6B-550AB2C6B2D5}"/>
              </a:ext>
            </a:extLst>
          </p:cNvPr>
          <p:cNvPicPr>
            <a:picLocks noChangeAspect="1"/>
          </p:cNvPicPr>
          <p:nvPr/>
        </p:nvPicPr>
        <p:blipFill>
          <a:blip r:embed="rId3"/>
          <a:stretch>
            <a:fillRect/>
          </a:stretch>
        </p:blipFill>
        <p:spPr>
          <a:xfrm>
            <a:off x="5245158" y="4095484"/>
            <a:ext cx="995801" cy="2038676"/>
          </a:xfrm>
          <a:prstGeom prst="rect">
            <a:avLst/>
          </a:prstGeom>
        </p:spPr>
      </p:pic>
      <p:pic>
        <p:nvPicPr>
          <p:cNvPr id="6" name="Picture 5">
            <a:extLst>
              <a:ext uri="{FF2B5EF4-FFF2-40B4-BE49-F238E27FC236}">
                <a16:creationId xmlns:a16="http://schemas.microsoft.com/office/drawing/2014/main" id="{B271773A-8B5D-4C0A-ADF7-032A4220D2A0}"/>
              </a:ext>
            </a:extLst>
          </p:cNvPr>
          <p:cNvPicPr>
            <a:picLocks noChangeAspect="1"/>
          </p:cNvPicPr>
          <p:nvPr/>
        </p:nvPicPr>
        <p:blipFill rotWithShape="1">
          <a:blip r:embed="rId4"/>
          <a:srcRect t="40604" b="10026"/>
          <a:stretch/>
        </p:blipFill>
        <p:spPr>
          <a:xfrm>
            <a:off x="8530323" y="4572000"/>
            <a:ext cx="1215975" cy="1229032"/>
          </a:xfrm>
          <a:prstGeom prst="rect">
            <a:avLst/>
          </a:prstGeom>
        </p:spPr>
      </p:pic>
      <p:sp>
        <p:nvSpPr>
          <p:cNvPr id="13" name="TextBox 12">
            <a:extLst>
              <a:ext uri="{FF2B5EF4-FFF2-40B4-BE49-F238E27FC236}">
                <a16:creationId xmlns:a16="http://schemas.microsoft.com/office/drawing/2014/main" id="{ED2C0D41-C54D-4849-8FC3-26E2AAF698B6}"/>
              </a:ext>
            </a:extLst>
          </p:cNvPr>
          <p:cNvSpPr txBox="1"/>
          <p:nvPr/>
        </p:nvSpPr>
        <p:spPr>
          <a:xfrm>
            <a:off x="25556" y="4572000"/>
            <a:ext cx="2133469" cy="646331"/>
          </a:xfrm>
          <a:prstGeom prst="rect">
            <a:avLst/>
          </a:prstGeom>
          <a:noFill/>
        </p:spPr>
        <p:txBody>
          <a:bodyPr wrap="none" rtlCol="0">
            <a:spAutoFit/>
          </a:bodyPr>
          <a:lstStyle/>
          <a:p>
            <a:pPr algn="ctr"/>
            <a:r>
              <a:rPr lang="en-US" dirty="0">
                <a:solidFill>
                  <a:prstClr val="black"/>
                </a:solidFill>
                <a:latin typeface="Aptos" panose="02110004020202020204"/>
              </a:rPr>
              <a:t>HL-LHC</a:t>
            </a:r>
          </a:p>
          <a:p>
            <a:pPr algn="ctr"/>
            <a:r>
              <a:rPr lang="en-US" dirty="0">
                <a:solidFill>
                  <a:prstClr val="black"/>
                </a:solidFill>
                <a:latin typeface="Aptos" panose="02110004020202020204"/>
              </a:rPr>
              <a:t>(relevant prototype)</a:t>
            </a:r>
            <a:endParaRPr lang="en-GB" dirty="0">
              <a:solidFill>
                <a:prstClr val="black"/>
              </a:solidFill>
              <a:latin typeface="Aptos" panose="02110004020202020204"/>
            </a:endParaRPr>
          </a:p>
        </p:txBody>
      </p:sp>
      <p:sp>
        <p:nvSpPr>
          <p:cNvPr id="14" name="TextBox 13">
            <a:extLst>
              <a:ext uri="{FF2B5EF4-FFF2-40B4-BE49-F238E27FC236}">
                <a16:creationId xmlns:a16="http://schemas.microsoft.com/office/drawing/2014/main" id="{914D2F79-556F-4148-B9C4-58065968B30F}"/>
              </a:ext>
            </a:extLst>
          </p:cNvPr>
          <p:cNvSpPr txBox="1"/>
          <p:nvPr/>
        </p:nvSpPr>
        <p:spPr>
          <a:xfrm>
            <a:off x="6369625" y="4244149"/>
            <a:ext cx="2032031" cy="646331"/>
          </a:xfrm>
          <a:prstGeom prst="rect">
            <a:avLst/>
          </a:prstGeom>
          <a:noFill/>
        </p:spPr>
        <p:txBody>
          <a:bodyPr wrap="none" rtlCol="0">
            <a:spAutoFit/>
          </a:bodyPr>
          <a:lstStyle/>
          <a:p>
            <a:pPr algn="ctr"/>
            <a:r>
              <a:rPr lang="en-US" dirty="0">
                <a:solidFill>
                  <a:prstClr val="black"/>
                </a:solidFill>
                <a:latin typeface="Aptos" panose="02110004020202020204"/>
              </a:rPr>
              <a:t>Two-stage klystron</a:t>
            </a:r>
          </a:p>
          <a:p>
            <a:pPr algn="ctr"/>
            <a:r>
              <a:rPr lang="en-US" dirty="0">
                <a:solidFill>
                  <a:prstClr val="black"/>
                </a:solidFill>
                <a:latin typeface="Aptos" panose="02110004020202020204"/>
              </a:rPr>
              <a:t>(design) </a:t>
            </a:r>
            <a:endParaRPr lang="en-GB" dirty="0">
              <a:solidFill>
                <a:prstClr val="black"/>
              </a:solidFill>
              <a:latin typeface="Aptos" panose="02110004020202020204"/>
            </a:endParaRPr>
          </a:p>
        </p:txBody>
      </p:sp>
      <p:sp>
        <p:nvSpPr>
          <p:cNvPr id="15" name="TextBox 14">
            <a:extLst>
              <a:ext uri="{FF2B5EF4-FFF2-40B4-BE49-F238E27FC236}">
                <a16:creationId xmlns:a16="http://schemas.microsoft.com/office/drawing/2014/main" id="{A80E2BD9-D982-44F3-AB34-934A813AD102}"/>
              </a:ext>
            </a:extLst>
          </p:cNvPr>
          <p:cNvSpPr txBox="1"/>
          <p:nvPr/>
        </p:nvSpPr>
        <p:spPr>
          <a:xfrm>
            <a:off x="10119389" y="4244148"/>
            <a:ext cx="1143262" cy="646331"/>
          </a:xfrm>
          <a:prstGeom prst="rect">
            <a:avLst/>
          </a:prstGeom>
          <a:noFill/>
        </p:spPr>
        <p:txBody>
          <a:bodyPr wrap="none" rtlCol="0">
            <a:spAutoFit/>
          </a:bodyPr>
          <a:lstStyle/>
          <a:p>
            <a:pPr algn="ctr"/>
            <a:r>
              <a:rPr lang="en-US" dirty="0" err="1">
                <a:solidFill>
                  <a:prstClr val="black"/>
                </a:solidFill>
                <a:latin typeface="Aptos" panose="02110004020202020204"/>
              </a:rPr>
              <a:t>Tristron</a:t>
            </a:r>
            <a:endParaRPr lang="en-US" dirty="0">
              <a:solidFill>
                <a:prstClr val="black"/>
              </a:solidFill>
              <a:latin typeface="Aptos" panose="02110004020202020204"/>
            </a:endParaRPr>
          </a:p>
          <a:p>
            <a:pPr algn="ctr"/>
            <a:r>
              <a:rPr lang="en-US" dirty="0">
                <a:solidFill>
                  <a:prstClr val="black"/>
                </a:solidFill>
                <a:latin typeface="Aptos" panose="02110004020202020204"/>
              </a:rPr>
              <a:t>(concept)</a:t>
            </a:r>
            <a:endParaRPr lang="en-GB" dirty="0">
              <a:solidFill>
                <a:prstClr val="black"/>
              </a:solidFill>
              <a:latin typeface="Aptos" panose="02110004020202020204"/>
            </a:endParaRPr>
          </a:p>
        </p:txBody>
      </p:sp>
      <p:sp>
        <p:nvSpPr>
          <p:cNvPr id="16" name="Arrow: Right 15">
            <a:extLst>
              <a:ext uri="{FF2B5EF4-FFF2-40B4-BE49-F238E27FC236}">
                <a16:creationId xmlns:a16="http://schemas.microsoft.com/office/drawing/2014/main" id="{D847EF50-6D19-46E7-9CC8-01E44B108050}"/>
              </a:ext>
            </a:extLst>
          </p:cNvPr>
          <p:cNvSpPr/>
          <p:nvPr/>
        </p:nvSpPr>
        <p:spPr>
          <a:xfrm>
            <a:off x="3765960" y="5049843"/>
            <a:ext cx="1032811" cy="57890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Arrow: Right 16">
            <a:extLst>
              <a:ext uri="{FF2B5EF4-FFF2-40B4-BE49-F238E27FC236}">
                <a16:creationId xmlns:a16="http://schemas.microsoft.com/office/drawing/2014/main" id="{6A3A2EB1-403E-4C67-AE4A-0B2CAAC04B47}"/>
              </a:ext>
            </a:extLst>
          </p:cNvPr>
          <p:cNvSpPr/>
          <p:nvPr/>
        </p:nvSpPr>
        <p:spPr>
          <a:xfrm>
            <a:off x="6960513" y="5047487"/>
            <a:ext cx="1032811" cy="57890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8" name="Picture 17">
            <a:extLst>
              <a:ext uri="{FF2B5EF4-FFF2-40B4-BE49-F238E27FC236}">
                <a16:creationId xmlns:a16="http://schemas.microsoft.com/office/drawing/2014/main" id="{4C3457D5-6030-4DE2-88A9-96E184AD8A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94388" y="0"/>
            <a:ext cx="4197612" cy="1101873"/>
          </a:xfrm>
          <a:prstGeom prst="rect">
            <a:avLst/>
          </a:prstGeom>
        </p:spPr>
      </p:pic>
    </p:spTree>
    <p:extLst>
      <p:ext uri="{BB962C8B-B14F-4D97-AF65-F5344CB8AC3E}">
        <p14:creationId xmlns:p14="http://schemas.microsoft.com/office/powerpoint/2010/main" val="36804880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CustomShape 2"/>
          <p:cNvSpPr/>
          <p:nvPr/>
        </p:nvSpPr>
        <p:spPr>
          <a:xfrm>
            <a:off x="72360" y="324519"/>
            <a:ext cx="11375280" cy="106488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90000"/>
              </a:lnSpc>
            </a:pPr>
            <a:r>
              <a:rPr lang="en-US" sz="3200" b="1" strike="noStrike" spc="-1" dirty="0">
                <a:solidFill>
                  <a:srgbClr val="0033A0"/>
                </a:solidFill>
                <a:latin typeface="Arial"/>
              </a:rPr>
              <a:t>Power sources – comments </a:t>
            </a:r>
            <a:endParaRPr lang="en-GB" sz="3200" b="0" strike="noStrike" spc="-1" dirty="0">
              <a:latin typeface="Arial"/>
            </a:endParaRPr>
          </a:p>
        </p:txBody>
      </p:sp>
      <p:sp>
        <p:nvSpPr>
          <p:cNvPr id="173" name="CustomShape 3"/>
          <p:cNvSpPr/>
          <p:nvPr/>
        </p:nvSpPr>
        <p:spPr>
          <a:xfrm>
            <a:off x="3416400" y="6378480"/>
            <a:ext cx="69912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r>
              <a:rPr lang="en-US" sz="1000" spc="-1" dirty="0">
                <a:solidFill>
                  <a:srgbClr val="0033A0"/>
                </a:solidFill>
                <a:latin typeface="Arial"/>
              </a:rPr>
              <a:t>24</a:t>
            </a:r>
            <a:r>
              <a:rPr lang="en-US" sz="1000" b="0" strike="noStrike" spc="-1" dirty="0">
                <a:solidFill>
                  <a:srgbClr val="0033A0"/>
                </a:solidFill>
                <a:latin typeface="Arial"/>
              </a:rPr>
              <a:t>/06/2025</a:t>
            </a:r>
            <a:endParaRPr lang="en-GB" sz="1000" b="0" strike="noStrike" spc="-1" dirty="0">
              <a:latin typeface="Arial"/>
            </a:endParaRPr>
          </a:p>
        </p:txBody>
      </p:sp>
      <p:sp>
        <p:nvSpPr>
          <p:cNvPr id="174" name="CustomShape 4"/>
          <p:cNvSpPr/>
          <p:nvPr/>
        </p:nvSpPr>
        <p:spPr>
          <a:xfrm>
            <a:off x="4259160" y="6383880"/>
            <a:ext cx="65714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1200" b="0" strike="noStrike" spc="-1">
                <a:solidFill>
                  <a:srgbClr val="0033A0"/>
                </a:solidFill>
                <a:latin typeface="Arial"/>
              </a:rPr>
              <a:t>Physics Preparatory Group - Accelerator Science and Technology WG</a:t>
            </a:r>
            <a:endParaRPr lang="en-GB" sz="1200" b="0" strike="noStrike" spc="-1">
              <a:latin typeface="Arial"/>
            </a:endParaRPr>
          </a:p>
        </p:txBody>
      </p:sp>
      <p:sp>
        <p:nvSpPr>
          <p:cNvPr id="175" name="CustomShape 5"/>
          <p:cNvSpPr/>
          <p:nvPr/>
        </p:nvSpPr>
        <p:spPr>
          <a:xfrm>
            <a:off x="11107440" y="6383880"/>
            <a:ext cx="68040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fld id="{9E7659AA-BB61-47A7-BC9E-B7B31FB5770F}" type="slidenum">
              <a:rPr lang="en-US" sz="1000" b="0" strike="noStrike" spc="-1">
                <a:solidFill>
                  <a:srgbClr val="0033A0"/>
                </a:solidFill>
                <a:latin typeface="Arial"/>
              </a:rPr>
              <a:t>44</a:t>
            </a:fld>
            <a:endParaRPr lang="en-GB" sz="1000" b="0" strike="noStrike" spc="-1">
              <a:latin typeface="Arial"/>
            </a:endParaRPr>
          </a:p>
        </p:txBody>
      </p:sp>
      <p:sp>
        <p:nvSpPr>
          <p:cNvPr id="171" name="CustomShape 1"/>
          <p:cNvSpPr/>
          <p:nvPr/>
        </p:nvSpPr>
        <p:spPr>
          <a:xfrm>
            <a:off x="64630" y="938368"/>
            <a:ext cx="12145857" cy="460764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defRPr/>
            </a:pPr>
            <a:endParaRPr lang="en-US" sz="2400" dirty="0">
              <a:solidFill>
                <a:prstClr val="black"/>
              </a:solidFill>
              <a:latin typeface="Aptos" panose="02110004020202020204"/>
            </a:endParaRPr>
          </a:p>
          <a:p>
            <a:pPr marL="342900" indent="-342900">
              <a:buFont typeface="Arial" panose="020B0604020202020204" pitchFamily="34" charset="0"/>
              <a:buChar char="•"/>
              <a:defRPr/>
            </a:pPr>
            <a:r>
              <a:rPr lang="en-US" sz="2400" b="1" dirty="0">
                <a:solidFill>
                  <a:prstClr val="black"/>
                </a:solidFill>
                <a:latin typeface="Aptos" panose="02110004020202020204"/>
              </a:rPr>
              <a:t>Power sources are a key technology for ALL proposed future projects </a:t>
            </a:r>
          </a:p>
          <a:p>
            <a:pPr>
              <a:defRPr/>
            </a:pPr>
            <a:endParaRPr lang="en-US" sz="2400" b="1" dirty="0">
              <a:solidFill>
                <a:prstClr val="black"/>
              </a:solidFill>
              <a:latin typeface="Aptos" panose="02110004020202020204"/>
            </a:endParaRPr>
          </a:p>
          <a:p>
            <a:pPr marL="342900" indent="-342900">
              <a:buFont typeface="Arial" panose="020B0604020202020204" pitchFamily="34" charset="0"/>
              <a:buChar char="•"/>
              <a:defRPr/>
            </a:pPr>
            <a:r>
              <a:rPr lang="en-US" sz="2400" b="1" dirty="0">
                <a:solidFill>
                  <a:prstClr val="black"/>
                </a:solidFill>
                <a:latin typeface="Aptos" panose="02110004020202020204"/>
              </a:rPr>
              <a:t>European laboratories depend on industrial supplier base of 3 companies (only 1 European)</a:t>
            </a:r>
          </a:p>
          <a:p>
            <a:pPr marL="342900" indent="-342900">
              <a:buFont typeface="Arial" panose="020B0604020202020204" pitchFamily="34" charset="0"/>
              <a:buChar char="•"/>
              <a:defRPr/>
            </a:pPr>
            <a:endParaRPr lang="en-US" sz="2400" b="1" dirty="0">
              <a:solidFill>
                <a:prstClr val="black"/>
              </a:solidFill>
              <a:latin typeface="Aptos" panose="02110004020202020204"/>
            </a:endParaRPr>
          </a:p>
          <a:p>
            <a:pPr marL="342900" indent="-342900">
              <a:buFont typeface="Arial" panose="020B0604020202020204" pitchFamily="34" charset="0"/>
              <a:buChar char="•"/>
              <a:defRPr/>
            </a:pPr>
            <a:r>
              <a:rPr lang="en-US" sz="2400" b="1" dirty="0">
                <a:solidFill>
                  <a:prstClr val="black"/>
                </a:solidFill>
                <a:latin typeface="Aptos" panose="02110004020202020204"/>
              </a:rPr>
              <a:t>Large numbers of units required for all projects, well beyond current capacity of suppliers.</a:t>
            </a:r>
          </a:p>
          <a:p>
            <a:pPr>
              <a:defRPr/>
            </a:pPr>
            <a:r>
              <a:rPr lang="en-US" sz="2400" b="1" dirty="0">
                <a:solidFill>
                  <a:prstClr val="black"/>
                </a:solidFill>
                <a:latin typeface="Aptos" panose="02110004020202020204"/>
              </a:rPr>
              <a:t> </a:t>
            </a:r>
          </a:p>
          <a:p>
            <a:pPr marL="342900" indent="-342900">
              <a:buFont typeface="Arial" panose="020B0604020202020204" pitchFamily="34" charset="0"/>
              <a:buChar char="•"/>
              <a:defRPr/>
            </a:pPr>
            <a:r>
              <a:rPr lang="en-US" sz="2400" b="1" dirty="0">
                <a:solidFill>
                  <a:prstClr val="black"/>
                </a:solidFill>
                <a:latin typeface="Aptos" panose="02110004020202020204"/>
              </a:rPr>
              <a:t>High-power vacuum tubes have very limited range of applications </a:t>
            </a:r>
            <a:r>
              <a:rPr lang="en-US" sz="2400" b="1" dirty="0">
                <a:solidFill>
                  <a:prstClr val="black"/>
                </a:solidFill>
                <a:latin typeface="Aptos" panose="02110004020202020204"/>
                <a:sym typeface="Wingdings" panose="05000000000000000000" pitchFamily="2" charset="2"/>
              </a:rPr>
              <a:t></a:t>
            </a:r>
            <a:r>
              <a:rPr lang="en-US" sz="2400" b="1" dirty="0">
                <a:solidFill>
                  <a:prstClr val="black"/>
                </a:solidFill>
                <a:latin typeface="Aptos" panose="02110004020202020204"/>
              </a:rPr>
              <a:t> very irregular market</a:t>
            </a:r>
          </a:p>
          <a:p>
            <a:pPr>
              <a:defRPr/>
            </a:pPr>
            <a:r>
              <a:rPr lang="en-US" sz="2400" b="1" dirty="0">
                <a:solidFill>
                  <a:prstClr val="black"/>
                </a:solidFill>
                <a:latin typeface="Aptos" panose="02110004020202020204"/>
              </a:rPr>
              <a:t> </a:t>
            </a:r>
          </a:p>
          <a:p>
            <a:pPr marL="342900" indent="-342900">
              <a:buFont typeface="Arial" panose="020B0604020202020204" pitchFamily="34" charset="0"/>
              <a:buChar char="•"/>
              <a:defRPr/>
            </a:pPr>
            <a:r>
              <a:rPr lang="en-US" sz="2400" b="1" dirty="0">
                <a:solidFill>
                  <a:prstClr val="black"/>
                </a:solidFill>
                <a:latin typeface="Aptos" panose="02110004020202020204"/>
              </a:rPr>
              <a:t>Limited accelerator laboratory capability to design and fabricate (SLAC) even prototype devices</a:t>
            </a:r>
          </a:p>
          <a:p>
            <a:pPr marL="342900" indent="-342900">
              <a:buFont typeface="Arial" panose="020B0604020202020204" pitchFamily="34" charset="0"/>
              <a:buChar char="•"/>
              <a:defRPr/>
            </a:pPr>
            <a:endParaRPr lang="en-US" sz="2400" b="1" dirty="0">
              <a:solidFill>
                <a:prstClr val="black"/>
              </a:solidFill>
              <a:latin typeface="Aptos" panose="02110004020202020204"/>
            </a:endParaRPr>
          </a:p>
          <a:p>
            <a:pPr>
              <a:defRPr/>
            </a:pPr>
            <a:r>
              <a:rPr lang="en-US" sz="2400" b="1" dirty="0">
                <a:solidFill>
                  <a:srgbClr val="FF0000"/>
                </a:solidFill>
                <a:latin typeface="Aptos" panose="02110004020202020204"/>
              </a:rPr>
              <a:t>	</a:t>
            </a:r>
            <a:r>
              <a:rPr lang="en-US" sz="2400" b="1" dirty="0">
                <a:solidFill>
                  <a:srgbClr val="FF0000"/>
                </a:solidFill>
                <a:latin typeface="Aptos" panose="02110004020202020204"/>
                <a:sym typeface="Wingdings" panose="05000000000000000000" pitchFamily="2" charset="2"/>
              </a:rPr>
              <a:t> </a:t>
            </a:r>
            <a:r>
              <a:rPr lang="en-US" sz="2400" b="1" dirty="0">
                <a:solidFill>
                  <a:srgbClr val="FF0000"/>
                </a:solidFill>
                <a:latin typeface="Aptos" panose="02110004020202020204"/>
              </a:rPr>
              <a:t>Critical situation; would require investment</a:t>
            </a:r>
            <a:endParaRPr lang="en-GB" sz="2400" b="1" dirty="0">
              <a:solidFill>
                <a:srgbClr val="FF0000"/>
              </a:solidFill>
              <a:latin typeface="Aptos" panose="02110004020202020204"/>
            </a:endParaRPr>
          </a:p>
          <a:p>
            <a:pPr lvl="0">
              <a:defRPr/>
            </a:pPr>
            <a:endParaRPr lang="en-US" sz="2400" dirty="0">
              <a:solidFill>
                <a:prstClr val="black"/>
              </a:solidFill>
              <a:latin typeface="Aptos" panose="02110004020202020204"/>
            </a:endParaRPr>
          </a:p>
          <a:p>
            <a:pPr lvl="0">
              <a:defRPr/>
            </a:pPr>
            <a:r>
              <a:rPr lang="en-US" sz="2400" dirty="0">
                <a:solidFill>
                  <a:prstClr val="black"/>
                </a:solidFill>
                <a:latin typeface="Aptos" panose="02110004020202020204"/>
              </a:rPr>
              <a:t>	</a:t>
            </a:r>
            <a:endParaRPr lang="en-GB" sz="2400" dirty="0">
              <a:solidFill>
                <a:prstClr val="black"/>
              </a:solidFill>
              <a:latin typeface="Aptos" panose="02110004020202020204"/>
            </a:endParaRPr>
          </a:p>
          <a:p>
            <a:pPr lvl="0">
              <a:defRPr/>
            </a:pPr>
            <a:endParaRPr lang="en-US" sz="2400" dirty="0">
              <a:solidFill>
                <a:prstClr val="black"/>
              </a:solidFill>
              <a:latin typeface="Aptos" panose="02110004020202020204"/>
            </a:endParaRPr>
          </a:p>
          <a:p>
            <a:pPr lvl="0">
              <a:defRPr/>
            </a:pPr>
            <a:endParaRPr lang="en-US" sz="2400" dirty="0">
              <a:solidFill>
                <a:prstClr val="black"/>
              </a:solidFill>
              <a:latin typeface="Aptos" panose="02110004020202020204"/>
            </a:endParaRPr>
          </a:p>
          <a:p>
            <a:pPr lvl="0">
              <a:defRPr/>
            </a:pPr>
            <a:endParaRPr lang="en-US" sz="2400" dirty="0">
              <a:solidFill>
                <a:prstClr val="black"/>
              </a:solidFill>
              <a:latin typeface="Aptos" panose="02110004020202020204"/>
            </a:endParaRPr>
          </a:p>
          <a:p>
            <a:pPr lvl="0">
              <a:defRPr/>
            </a:pPr>
            <a:endParaRPr lang="en-US" sz="2400" dirty="0">
              <a:solidFill>
                <a:prstClr val="black"/>
              </a:solidFill>
              <a:latin typeface="Aptos" panose="02110004020202020204"/>
            </a:endParaRPr>
          </a:p>
          <a:p>
            <a:pPr lvl="0">
              <a:defRPr/>
            </a:pPr>
            <a:endParaRPr lang="en-GB" sz="2400" dirty="0">
              <a:solidFill>
                <a:prstClr val="black"/>
              </a:solidFill>
              <a:latin typeface="Aptos" panose="02110004020202020204"/>
            </a:endParaRPr>
          </a:p>
          <a:p>
            <a:pPr marL="342900" lvl="0" indent="-342900">
              <a:buFont typeface="Arial" panose="020B0604020202020204" pitchFamily="34" charset="0"/>
              <a:buChar char="•"/>
              <a:defRPr/>
            </a:pPr>
            <a:endParaRPr lang="en-US" sz="2400" dirty="0">
              <a:solidFill>
                <a:prstClr val="black"/>
              </a:solidFill>
              <a:latin typeface="Aptos" panose="02110004020202020204"/>
            </a:endParaRPr>
          </a:p>
          <a:p>
            <a:pPr marL="342900" lvl="0" indent="-342900">
              <a:buFont typeface="Arial" panose="020B0604020202020204" pitchFamily="34" charset="0"/>
              <a:buChar char="•"/>
              <a:defRPr/>
            </a:pPr>
            <a:endParaRPr lang="en-GB" sz="2400" b="1" dirty="0">
              <a:solidFill>
                <a:prstClr val="black"/>
              </a:solidFill>
              <a:latin typeface="Aptos" panose="02110004020202020204"/>
            </a:endParaRPr>
          </a:p>
          <a:p>
            <a:pPr lvl="0">
              <a:defRPr/>
            </a:pPr>
            <a:endParaRPr lang="en-GB" sz="2400" b="1" dirty="0">
              <a:solidFill>
                <a:prstClr val="black"/>
              </a:solidFill>
              <a:latin typeface="Aptos" panose="02110004020202020204"/>
            </a:endParaRPr>
          </a:p>
          <a:p>
            <a:pPr marL="342900" lvl="0" indent="-342900">
              <a:buFont typeface="Arial" panose="020B0604020202020204" pitchFamily="34" charset="0"/>
              <a:buChar char="•"/>
              <a:defRPr/>
            </a:pPr>
            <a:endParaRPr lang="en-GB" sz="2400" b="1" dirty="0">
              <a:solidFill>
                <a:prstClr val="black"/>
              </a:solidFill>
              <a:latin typeface="Aptos" panose="02110004020202020204"/>
            </a:endParaRPr>
          </a:p>
          <a:p>
            <a:pPr marL="432000" indent="-323640">
              <a:spcBef>
                <a:spcPts val="1417"/>
              </a:spcBef>
              <a:buClr>
                <a:srgbClr val="000000"/>
              </a:buClr>
              <a:buSzPct val="45000"/>
              <a:buFont typeface="Wingdings" charset="2"/>
              <a:buChar char=""/>
            </a:pPr>
            <a:endParaRPr lang="en-GB" sz="2100" b="1" spc="-1" dirty="0">
              <a:solidFill>
                <a:srgbClr val="171717"/>
              </a:solidFill>
              <a:sym typeface="Wingdings" panose="05000000000000000000" pitchFamily="2" charset="2"/>
            </a:endParaRPr>
          </a:p>
        </p:txBody>
      </p:sp>
      <p:sp>
        <p:nvSpPr>
          <p:cNvPr id="9" name="TextBox 8">
            <a:extLst>
              <a:ext uri="{FF2B5EF4-FFF2-40B4-BE49-F238E27FC236}">
                <a16:creationId xmlns:a16="http://schemas.microsoft.com/office/drawing/2014/main" id="{4C49B28E-0A1E-4E49-816C-BBD56B92A6FF}"/>
              </a:ext>
            </a:extLst>
          </p:cNvPr>
          <p:cNvSpPr txBox="1"/>
          <p:nvPr/>
        </p:nvSpPr>
        <p:spPr>
          <a:xfrm>
            <a:off x="114905" y="6299654"/>
            <a:ext cx="1967270" cy="369332"/>
          </a:xfrm>
          <a:prstGeom prst="rect">
            <a:avLst/>
          </a:prstGeom>
          <a:noFill/>
        </p:spPr>
        <p:txBody>
          <a:bodyPr wrap="none" rtlCol="0">
            <a:spAutoFit/>
          </a:bodyPr>
          <a:lstStyle/>
          <a:p>
            <a:r>
              <a:rPr lang="en-GB" b="1" dirty="0"/>
              <a:t>Walter Wuensch</a:t>
            </a:r>
          </a:p>
        </p:txBody>
      </p:sp>
      <p:pic>
        <p:nvPicPr>
          <p:cNvPr id="8" name="Picture 7">
            <a:extLst>
              <a:ext uri="{FF2B5EF4-FFF2-40B4-BE49-F238E27FC236}">
                <a16:creationId xmlns:a16="http://schemas.microsoft.com/office/drawing/2014/main" id="{9DB4BA6A-3670-4ABF-B102-BC0744B70F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4388" y="0"/>
            <a:ext cx="4197612" cy="1101873"/>
          </a:xfrm>
          <a:prstGeom prst="rect">
            <a:avLst/>
          </a:prstGeom>
        </p:spPr>
      </p:pic>
    </p:spTree>
    <p:extLst>
      <p:ext uri="{BB962C8B-B14F-4D97-AF65-F5344CB8AC3E}">
        <p14:creationId xmlns:p14="http://schemas.microsoft.com/office/powerpoint/2010/main" val="16482542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CustomShape 2"/>
          <p:cNvSpPr/>
          <p:nvPr/>
        </p:nvSpPr>
        <p:spPr>
          <a:xfrm>
            <a:off x="72360" y="324519"/>
            <a:ext cx="11375280" cy="106488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90000"/>
              </a:lnSpc>
            </a:pPr>
            <a:r>
              <a:rPr lang="en-US" sz="3200" b="1" spc="-1" dirty="0">
                <a:solidFill>
                  <a:srgbClr val="0033A0"/>
                </a:solidFill>
                <a:latin typeface="Arial"/>
              </a:rPr>
              <a:t>High-gradient RF structures/systems</a:t>
            </a:r>
            <a:r>
              <a:rPr lang="en-US" sz="3200" b="1" strike="noStrike" spc="-1" dirty="0">
                <a:solidFill>
                  <a:srgbClr val="0033A0"/>
                </a:solidFill>
                <a:latin typeface="Arial"/>
              </a:rPr>
              <a:t> </a:t>
            </a:r>
            <a:endParaRPr lang="en-GB" sz="3200" b="0" strike="noStrike" spc="-1" dirty="0">
              <a:latin typeface="Arial"/>
            </a:endParaRPr>
          </a:p>
        </p:txBody>
      </p:sp>
      <p:sp>
        <p:nvSpPr>
          <p:cNvPr id="173" name="CustomShape 3"/>
          <p:cNvSpPr/>
          <p:nvPr/>
        </p:nvSpPr>
        <p:spPr>
          <a:xfrm>
            <a:off x="3416400" y="6378480"/>
            <a:ext cx="69912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r>
              <a:rPr lang="en-US" sz="1000" spc="-1" dirty="0">
                <a:solidFill>
                  <a:srgbClr val="0033A0"/>
                </a:solidFill>
                <a:latin typeface="Arial"/>
              </a:rPr>
              <a:t>24</a:t>
            </a:r>
            <a:r>
              <a:rPr lang="en-US" sz="1000" b="0" strike="noStrike" spc="-1" dirty="0">
                <a:solidFill>
                  <a:srgbClr val="0033A0"/>
                </a:solidFill>
                <a:latin typeface="Arial"/>
              </a:rPr>
              <a:t>/06/2025</a:t>
            </a:r>
            <a:endParaRPr lang="en-GB" sz="1000" b="0" strike="noStrike" spc="-1" dirty="0">
              <a:latin typeface="Arial"/>
            </a:endParaRPr>
          </a:p>
        </p:txBody>
      </p:sp>
      <p:sp>
        <p:nvSpPr>
          <p:cNvPr id="174" name="CustomShape 4"/>
          <p:cNvSpPr/>
          <p:nvPr/>
        </p:nvSpPr>
        <p:spPr>
          <a:xfrm>
            <a:off x="4259160" y="6383880"/>
            <a:ext cx="65714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1200" b="0" strike="noStrike" spc="-1">
                <a:solidFill>
                  <a:srgbClr val="0033A0"/>
                </a:solidFill>
                <a:latin typeface="Arial"/>
              </a:rPr>
              <a:t>Physics Preparatory Group - Accelerator Science and Technology WG</a:t>
            </a:r>
            <a:endParaRPr lang="en-GB" sz="1200" b="0" strike="noStrike" spc="-1">
              <a:latin typeface="Arial"/>
            </a:endParaRPr>
          </a:p>
        </p:txBody>
      </p:sp>
      <p:sp>
        <p:nvSpPr>
          <p:cNvPr id="175" name="CustomShape 5"/>
          <p:cNvSpPr/>
          <p:nvPr/>
        </p:nvSpPr>
        <p:spPr>
          <a:xfrm>
            <a:off x="11107440" y="6383880"/>
            <a:ext cx="68040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fld id="{9E7659AA-BB61-47A7-BC9E-B7B31FB5770F}" type="slidenum">
              <a:rPr lang="en-US" sz="1000" b="0" strike="noStrike" spc="-1">
                <a:solidFill>
                  <a:srgbClr val="0033A0"/>
                </a:solidFill>
                <a:latin typeface="Arial"/>
              </a:rPr>
              <a:t>45</a:t>
            </a:fld>
            <a:endParaRPr lang="en-GB" sz="1000" b="0" strike="noStrike" spc="-1">
              <a:latin typeface="Arial"/>
            </a:endParaRPr>
          </a:p>
        </p:txBody>
      </p:sp>
      <p:sp>
        <p:nvSpPr>
          <p:cNvPr id="8" name="TextBox 7">
            <a:extLst>
              <a:ext uri="{FF2B5EF4-FFF2-40B4-BE49-F238E27FC236}">
                <a16:creationId xmlns:a16="http://schemas.microsoft.com/office/drawing/2014/main" id="{E8E27A6E-AAD7-4C68-A902-4A7CA8665A49}"/>
              </a:ext>
            </a:extLst>
          </p:cNvPr>
          <p:cNvSpPr txBox="1"/>
          <p:nvPr/>
        </p:nvSpPr>
        <p:spPr>
          <a:xfrm>
            <a:off x="114905" y="6299654"/>
            <a:ext cx="2569934" cy="369332"/>
          </a:xfrm>
          <a:prstGeom prst="rect">
            <a:avLst/>
          </a:prstGeom>
          <a:noFill/>
        </p:spPr>
        <p:txBody>
          <a:bodyPr wrap="none" rtlCol="0">
            <a:spAutoFit/>
          </a:bodyPr>
          <a:lstStyle/>
          <a:p>
            <a:r>
              <a:rPr lang="en-GB" b="1" dirty="0"/>
              <a:t>LDG Mid-term Review</a:t>
            </a:r>
          </a:p>
        </p:txBody>
      </p:sp>
      <p:cxnSp>
        <p:nvCxnSpPr>
          <p:cNvPr id="4" name="Straight Arrow Connector 3">
            <a:extLst>
              <a:ext uri="{FF2B5EF4-FFF2-40B4-BE49-F238E27FC236}">
                <a16:creationId xmlns:a16="http://schemas.microsoft.com/office/drawing/2014/main" id="{0FB0914F-9AF7-4B10-A040-8152A9690BF9}"/>
              </a:ext>
            </a:extLst>
          </p:cNvPr>
          <p:cNvCxnSpPr>
            <a:cxnSpLocks/>
          </p:cNvCxnSpPr>
          <p:nvPr/>
        </p:nvCxnSpPr>
        <p:spPr>
          <a:xfrm>
            <a:off x="6096000" y="2005780"/>
            <a:ext cx="42278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98AC04E-63CD-4A20-B121-DA4CE8F0AF96}"/>
              </a:ext>
            </a:extLst>
          </p:cNvPr>
          <p:cNvCxnSpPr>
            <a:cxnSpLocks/>
          </p:cNvCxnSpPr>
          <p:nvPr/>
        </p:nvCxnSpPr>
        <p:spPr>
          <a:xfrm flipH="1">
            <a:off x="5951493" y="2005780"/>
            <a:ext cx="28901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D6693D6-0978-4A38-8615-60CD96FA7D9B}"/>
              </a:ext>
            </a:extLst>
          </p:cNvPr>
          <p:cNvPicPr>
            <a:picLocks noChangeAspect="1"/>
          </p:cNvPicPr>
          <p:nvPr/>
        </p:nvPicPr>
        <p:blipFill>
          <a:blip r:embed="rId2"/>
          <a:stretch>
            <a:fillRect/>
          </a:stretch>
        </p:blipFill>
        <p:spPr>
          <a:xfrm>
            <a:off x="1091381" y="1197740"/>
            <a:ext cx="9867873" cy="4956744"/>
          </a:xfrm>
          <a:prstGeom prst="rect">
            <a:avLst/>
          </a:prstGeom>
        </p:spPr>
      </p:pic>
      <p:pic>
        <p:nvPicPr>
          <p:cNvPr id="10" name="Picture 9">
            <a:extLst>
              <a:ext uri="{FF2B5EF4-FFF2-40B4-BE49-F238E27FC236}">
                <a16:creationId xmlns:a16="http://schemas.microsoft.com/office/drawing/2014/main" id="{35B5A80A-5141-4FD9-8607-F994F7532F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4388" y="0"/>
            <a:ext cx="4197612" cy="1101873"/>
          </a:xfrm>
          <a:prstGeom prst="rect">
            <a:avLst/>
          </a:prstGeom>
        </p:spPr>
      </p:pic>
    </p:spTree>
    <p:extLst>
      <p:ext uri="{BB962C8B-B14F-4D97-AF65-F5344CB8AC3E}">
        <p14:creationId xmlns:p14="http://schemas.microsoft.com/office/powerpoint/2010/main" val="25568888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CustomShape 1"/>
          <p:cNvSpPr/>
          <p:nvPr/>
        </p:nvSpPr>
        <p:spPr>
          <a:xfrm>
            <a:off x="154299" y="1267815"/>
            <a:ext cx="11791896" cy="460764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marL="108360">
              <a:spcBef>
                <a:spcPts val="1417"/>
              </a:spcBef>
              <a:buClr>
                <a:srgbClr val="000000"/>
              </a:buClr>
              <a:buSzPct val="45000"/>
            </a:pPr>
            <a:r>
              <a:rPr lang="en-GB" sz="2100" b="1" spc="-1" dirty="0">
                <a:solidFill>
                  <a:srgbClr val="171717"/>
                </a:solidFill>
                <a:sym typeface="Wingdings" panose="05000000000000000000" pitchFamily="2" charset="2"/>
              </a:rPr>
              <a:t>Concepts for colliders: HALHF, </a:t>
            </a:r>
            <a:r>
              <a:rPr lang="en-GB" sz="2100" b="1" spc="-1" dirty="0" err="1">
                <a:solidFill>
                  <a:srgbClr val="171717"/>
                </a:solidFill>
                <a:sym typeface="Wingdings" panose="05000000000000000000" pitchFamily="2" charset="2"/>
              </a:rPr>
              <a:t>ALiVE</a:t>
            </a:r>
            <a:r>
              <a:rPr lang="en-GB" sz="2100" b="1" spc="-1" dirty="0">
                <a:solidFill>
                  <a:srgbClr val="171717"/>
                </a:solidFill>
                <a:sym typeface="Wingdings" panose="05000000000000000000" pitchFamily="2" charset="2"/>
              </a:rPr>
              <a:t>, 10 </a:t>
            </a:r>
            <a:r>
              <a:rPr lang="en-GB" sz="2100" b="1" spc="-1" dirty="0" err="1">
                <a:solidFill>
                  <a:srgbClr val="171717"/>
                </a:solidFill>
                <a:sym typeface="Wingdings" panose="05000000000000000000" pitchFamily="2" charset="2"/>
              </a:rPr>
              <a:t>TeV</a:t>
            </a:r>
            <a:r>
              <a:rPr lang="en-GB" sz="2100" b="1" spc="-1" dirty="0">
                <a:solidFill>
                  <a:srgbClr val="171717"/>
                </a:solidFill>
                <a:sym typeface="Wingdings" panose="05000000000000000000" pitchFamily="2" charset="2"/>
              </a:rPr>
              <a:t> </a:t>
            </a:r>
            <a:r>
              <a:rPr lang="en-GB" sz="2100" b="1" spc="-1" dirty="0" err="1">
                <a:solidFill>
                  <a:srgbClr val="171717"/>
                </a:solidFill>
                <a:sym typeface="Wingdings" panose="05000000000000000000" pitchFamily="2" charset="2"/>
              </a:rPr>
              <a:t>pCM</a:t>
            </a:r>
            <a:r>
              <a:rPr lang="en-GB" sz="2100" b="1" spc="-1" dirty="0">
                <a:solidFill>
                  <a:srgbClr val="171717"/>
                </a:solidFill>
                <a:sym typeface="Wingdings" panose="05000000000000000000" pitchFamily="2" charset="2"/>
              </a:rPr>
              <a:t>, ALEGRO</a:t>
            </a:r>
          </a:p>
          <a:p>
            <a:pPr marL="108360">
              <a:spcBef>
                <a:spcPts val="1417"/>
              </a:spcBef>
              <a:buClr>
                <a:srgbClr val="000000"/>
              </a:buClr>
              <a:buSzPct val="45000"/>
            </a:pPr>
            <a:endParaRPr lang="en-GB" sz="2100" b="1" spc="-1" dirty="0">
              <a:solidFill>
                <a:srgbClr val="171717"/>
              </a:solidFill>
              <a:sym typeface="Wingdings" panose="05000000000000000000" pitchFamily="2" charset="2"/>
            </a:endParaRPr>
          </a:p>
          <a:p>
            <a:pPr marL="108360">
              <a:spcBef>
                <a:spcPts val="1417"/>
              </a:spcBef>
              <a:buClr>
                <a:srgbClr val="000000"/>
              </a:buClr>
              <a:buSzPct val="45000"/>
            </a:pPr>
            <a:endParaRPr lang="en-GB" sz="2100" b="1" spc="-1" dirty="0">
              <a:solidFill>
                <a:srgbClr val="171717"/>
              </a:solidFill>
              <a:sym typeface="Wingdings" panose="05000000000000000000" pitchFamily="2" charset="2"/>
            </a:endParaRPr>
          </a:p>
          <a:p>
            <a:pPr marL="108360">
              <a:spcBef>
                <a:spcPts val="1417"/>
              </a:spcBef>
              <a:buClr>
                <a:srgbClr val="000000"/>
              </a:buClr>
              <a:buSzPct val="45000"/>
            </a:pPr>
            <a:endParaRPr lang="en-GB" sz="2100" b="1" spc="-1" dirty="0">
              <a:solidFill>
                <a:srgbClr val="171717"/>
              </a:solidFill>
              <a:sym typeface="Wingdings" panose="05000000000000000000" pitchFamily="2" charset="2"/>
            </a:endParaRPr>
          </a:p>
          <a:p>
            <a:pPr marL="108360">
              <a:spcBef>
                <a:spcPts val="1417"/>
              </a:spcBef>
              <a:buClr>
                <a:srgbClr val="000000"/>
              </a:buClr>
              <a:buSzPct val="45000"/>
            </a:pPr>
            <a:endParaRPr lang="en-GB" sz="2100" b="1" spc="-1" dirty="0">
              <a:solidFill>
                <a:srgbClr val="171717"/>
              </a:solidFill>
              <a:sym typeface="Wingdings" panose="05000000000000000000" pitchFamily="2" charset="2"/>
            </a:endParaRPr>
          </a:p>
          <a:p>
            <a:pPr marL="108360">
              <a:spcBef>
                <a:spcPts val="1417"/>
              </a:spcBef>
              <a:buClr>
                <a:srgbClr val="000000"/>
              </a:buClr>
              <a:buSzPct val="45000"/>
            </a:pPr>
            <a:endParaRPr lang="en-GB" sz="2100" b="1" spc="-1" dirty="0">
              <a:solidFill>
                <a:srgbClr val="171717"/>
              </a:solidFill>
              <a:sym typeface="Wingdings" panose="05000000000000000000" pitchFamily="2" charset="2"/>
            </a:endParaRPr>
          </a:p>
          <a:p>
            <a:pPr marL="108360">
              <a:spcBef>
                <a:spcPts val="1417"/>
              </a:spcBef>
              <a:buClr>
                <a:srgbClr val="000000"/>
              </a:buClr>
              <a:buSzPct val="45000"/>
            </a:pPr>
            <a:endParaRPr lang="en-GB" sz="2100" b="1" spc="-1" dirty="0">
              <a:solidFill>
                <a:srgbClr val="171717"/>
              </a:solidFill>
              <a:sym typeface="Wingdings" panose="05000000000000000000" pitchFamily="2" charset="2"/>
            </a:endParaRPr>
          </a:p>
          <a:p>
            <a:pPr marL="108360">
              <a:spcBef>
                <a:spcPts val="1417"/>
              </a:spcBef>
              <a:buClr>
                <a:srgbClr val="000000"/>
              </a:buClr>
              <a:buSzPct val="45000"/>
            </a:pPr>
            <a:endParaRPr lang="en-GB" sz="2100" b="1" spc="-1" dirty="0">
              <a:solidFill>
                <a:srgbClr val="171717"/>
              </a:solidFill>
              <a:sym typeface="Wingdings" panose="05000000000000000000" pitchFamily="2" charset="2"/>
            </a:endParaRPr>
          </a:p>
        </p:txBody>
      </p:sp>
      <p:sp>
        <p:nvSpPr>
          <p:cNvPr id="172" name="CustomShape 2"/>
          <p:cNvSpPr/>
          <p:nvPr/>
        </p:nvSpPr>
        <p:spPr>
          <a:xfrm>
            <a:off x="72360" y="324519"/>
            <a:ext cx="11375280" cy="106488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90000"/>
              </a:lnSpc>
            </a:pPr>
            <a:r>
              <a:rPr lang="en-US" sz="3600" b="1" strike="noStrike" spc="-1" dirty="0">
                <a:solidFill>
                  <a:srgbClr val="0033A0"/>
                </a:solidFill>
                <a:latin typeface="Arial"/>
              </a:rPr>
              <a:t>Plasma </a:t>
            </a:r>
            <a:r>
              <a:rPr lang="en-US" sz="3600" b="1" strike="noStrike" spc="-1" dirty="0" err="1">
                <a:solidFill>
                  <a:srgbClr val="0033A0"/>
                </a:solidFill>
                <a:latin typeface="Arial"/>
              </a:rPr>
              <a:t>wakefield</a:t>
            </a:r>
            <a:r>
              <a:rPr lang="en-US" sz="3600" b="1" strike="noStrike" spc="-1" dirty="0">
                <a:solidFill>
                  <a:srgbClr val="0033A0"/>
                </a:solidFill>
                <a:latin typeface="Arial"/>
              </a:rPr>
              <a:t> acceleration </a:t>
            </a:r>
            <a:endParaRPr lang="en-GB" sz="3600" b="0" strike="noStrike" spc="-1" dirty="0">
              <a:latin typeface="Arial"/>
            </a:endParaRPr>
          </a:p>
        </p:txBody>
      </p:sp>
      <p:sp>
        <p:nvSpPr>
          <p:cNvPr id="173" name="CustomShape 3"/>
          <p:cNvSpPr/>
          <p:nvPr/>
        </p:nvSpPr>
        <p:spPr>
          <a:xfrm>
            <a:off x="3416400" y="6378480"/>
            <a:ext cx="69912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r>
              <a:rPr lang="en-US" sz="1000" spc="-1" dirty="0">
                <a:solidFill>
                  <a:srgbClr val="0033A0"/>
                </a:solidFill>
                <a:latin typeface="Arial"/>
              </a:rPr>
              <a:t>24</a:t>
            </a:r>
            <a:r>
              <a:rPr lang="en-US" sz="1000" b="0" strike="noStrike" spc="-1" dirty="0">
                <a:solidFill>
                  <a:srgbClr val="0033A0"/>
                </a:solidFill>
                <a:latin typeface="Arial"/>
              </a:rPr>
              <a:t>/06/2025</a:t>
            </a:r>
            <a:endParaRPr lang="en-GB" sz="1000" b="0" strike="noStrike" spc="-1" dirty="0">
              <a:latin typeface="Arial"/>
            </a:endParaRPr>
          </a:p>
        </p:txBody>
      </p:sp>
      <p:sp>
        <p:nvSpPr>
          <p:cNvPr id="174" name="CustomShape 4"/>
          <p:cNvSpPr/>
          <p:nvPr/>
        </p:nvSpPr>
        <p:spPr>
          <a:xfrm>
            <a:off x="4259160" y="6383880"/>
            <a:ext cx="65714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1200" b="0" strike="noStrike" spc="-1">
                <a:solidFill>
                  <a:srgbClr val="0033A0"/>
                </a:solidFill>
                <a:latin typeface="Arial"/>
              </a:rPr>
              <a:t>Physics Preparatory Group - Accelerator Science and Technology WG</a:t>
            </a:r>
            <a:endParaRPr lang="en-GB" sz="1200" b="0" strike="noStrike" spc="-1">
              <a:latin typeface="Arial"/>
            </a:endParaRPr>
          </a:p>
        </p:txBody>
      </p:sp>
      <p:sp>
        <p:nvSpPr>
          <p:cNvPr id="175" name="CustomShape 5"/>
          <p:cNvSpPr/>
          <p:nvPr/>
        </p:nvSpPr>
        <p:spPr>
          <a:xfrm>
            <a:off x="11107440" y="6383880"/>
            <a:ext cx="68040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fld id="{9E7659AA-BB61-47A7-BC9E-B7B31FB5770F}" type="slidenum">
              <a:rPr lang="en-US" sz="1000" b="0" strike="noStrike" spc="-1">
                <a:solidFill>
                  <a:srgbClr val="0033A0"/>
                </a:solidFill>
                <a:latin typeface="Arial"/>
              </a:rPr>
              <a:t>46</a:t>
            </a:fld>
            <a:endParaRPr lang="en-GB" sz="1000" b="0" strike="noStrike" spc="-1">
              <a:latin typeface="Arial"/>
            </a:endParaRPr>
          </a:p>
        </p:txBody>
      </p:sp>
      <p:pic>
        <p:nvPicPr>
          <p:cNvPr id="2" name="Picture 1">
            <a:extLst>
              <a:ext uri="{FF2B5EF4-FFF2-40B4-BE49-F238E27FC236}">
                <a16:creationId xmlns:a16="http://schemas.microsoft.com/office/drawing/2014/main" id="{287BD7DB-F017-4D18-9E69-A412CAFF1D92}"/>
              </a:ext>
            </a:extLst>
          </p:cNvPr>
          <p:cNvPicPr>
            <a:picLocks noChangeAspect="1"/>
          </p:cNvPicPr>
          <p:nvPr/>
        </p:nvPicPr>
        <p:blipFill>
          <a:blip r:embed="rId2"/>
          <a:stretch>
            <a:fillRect/>
          </a:stretch>
        </p:blipFill>
        <p:spPr>
          <a:xfrm>
            <a:off x="72360" y="1892424"/>
            <a:ext cx="12058694" cy="2743200"/>
          </a:xfrm>
          <a:prstGeom prst="rect">
            <a:avLst/>
          </a:prstGeom>
        </p:spPr>
      </p:pic>
      <p:pic>
        <p:nvPicPr>
          <p:cNvPr id="8" name="Picture 7">
            <a:extLst>
              <a:ext uri="{FF2B5EF4-FFF2-40B4-BE49-F238E27FC236}">
                <a16:creationId xmlns:a16="http://schemas.microsoft.com/office/drawing/2014/main" id="{54901C40-C0F4-4145-A0C9-4547377AFD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4388" y="0"/>
            <a:ext cx="4197612" cy="1101873"/>
          </a:xfrm>
          <a:prstGeom prst="rect">
            <a:avLst/>
          </a:prstGeom>
        </p:spPr>
      </p:pic>
    </p:spTree>
    <p:extLst>
      <p:ext uri="{BB962C8B-B14F-4D97-AF65-F5344CB8AC3E}">
        <p14:creationId xmlns:p14="http://schemas.microsoft.com/office/powerpoint/2010/main" val="21658042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CustomShape 1"/>
          <p:cNvSpPr/>
          <p:nvPr/>
        </p:nvSpPr>
        <p:spPr>
          <a:xfrm>
            <a:off x="154299" y="1267815"/>
            <a:ext cx="11791896" cy="460764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marL="108360">
              <a:spcBef>
                <a:spcPts val="1417"/>
              </a:spcBef>
              <a:buClr>
                <a:srgbClr val="000000"/>
              </a:buClr>
              <a:buSzPct val="45000"/>
            </a:pPr>
            <a:r>
              <a:rPr lang="en-GB" sz="2100" b="1" spc="-1" dirty="0">
                <a:solidFill>
                  <a:srgbClr val="171717"/>
                </a:solidFill>
                <a:sym typeface="Wingdings" panose="05000000000000000000" pitchFamily="2" charset="2"/>
              </a:rPr>
              <a:t>Concepts for colliders: HALHF, </a:t>
            </a:r>
            <a:r>
              <a:rPr lang="en-GB" sz="2100" b="1" spc="-1" dirty="0" err="1">
                <a:solidFill>
                  <a:srgbClr val="171717"/>
                </a:solidFill>
                <a:sym typeface="Wingdings" panose="05000000000000000000" pitchFamily="2" charset="2"/>
              </a:rPr>
              <a:t>ALiVE</a:t>
            </a:r>
            <a:r>
              <a:rPr lang="en-GB" sz="2100" b="1" spc="-1" dirty="0">
                <a:solidFill>
                  <a:srgbClr val="171717"/>
                </a:solidFill>
                <a:sym typeface="Wingdings" panose="05000000000000000000" pitchFamily="2" charset="2"/>
              </a:rPr>
              <a:t>, 10 </a:t>
            </a:r>
            <a:r>
              <a:rPr lang="en-GB" sz="2100" b="1" spc="-1" dirty="0" err="1">
                <a:solidFill>
                  <a:srgbClr val="171717"/>
                </a:solidFill>
                <a:sym typeface="Wingdings" panose="05000000000000000000" pitchFamily="2" charset="2"/>
              </a:rPr>
              <a:t>TeV</a:t>
            </a:r>
            <a:r>
              <a:rPr lang="en-GB" sz="2100" b="1" spc="-1" dirty="0">
                <a:solidFill>
                  <a:srgbClr val="171717"/>
                </a:solidFill>
                <a:sym typeface="Wingdings" panose="05000000000000000000" pitchFamily="2" charset="2"/>
              </a:rPr>
              <a:t> </a:t>
            </a:r>
            <a:r>
              <a:rPr lang="en-GB" sz="2100" b="1" spc="-1" dirty="0" err="1">
                <a:solidFill>
                  <a:srgbClr val="171717"/>
                </a:solidFill>
                <a:sym typeface="Wingdings" panose="05000000000000000000" pitchFamily="2" charset="2"/>
              </a:rPr>
              <a:t>pCM</a:t>
            </a:r>
            <a:r>
              <a:rPr lang="en-GB" sz="2100" b="1" spc="-1" dirty="0">
                <a:solidFill>
                  <a:srgbClr val="171717"/>
                </a:solidFill>
                <a:sym typeface="Wingdings" panose="05000000000000000000" pitchFamily="2" charset="2"/>
              </a:rPr>
              <a:t>, ALEGRO</a:t>
            </a:r>
          </a:p>
          <a:p>
            <a:pPr marL="108360">
              <a:spcBef>
                <a:spcPts val="1417"/>
              </a:spcBef>
              <a:buClr>
                <a:srgbClr val="000000"/>
              </a:buClr>
              <a:buSzPct val="45000"/>
            </a:pPr>
            <a:endParaRPr lang="en-GB" sz="2100" b="1" spc="-1" dirty="0">
              <a:solidFill>
                <a:srgbClr val="171717"/>
              </a:solidFill>
              <a:sym typeface="Wingdings" panose="05000000000000000000" pitchFamily="2" charset="2"/>
            </a:endParaRPr>
          </a:p>
          <a:p>
            <a:pPr marL="108360">
              <a:spcBef>
                <a:spcPts val="1417"/>
              </a:spcBef>
              <a:buClr>
                <a:srgbClr val="000000"/>
              </a:buClr>
              <a:buSzPct val="45000"/>
            </a:pPr>
            <a:endParaRPr lang="en-GB" sz="2100" b="1" spc="-1" dirty="0">
              <a:solidFill>
                <a:srgbClr val="171717"/>
              </a:solidFill>
              <a:sym typeface="Wingdings" panose="05000000000000000000" pitchFamily="2" charset="2"/>
            </a:endParaRPr>
          </a:p>
          <a:p>
            <a:pPr marL="108360">
              <a:spcBef>
                <a:spcPts val="1417"/>
              </a:spcBef>
              <a:buClr>
                <a:srgbClr val="000000"/>
              </a:buClr>
              <a:buSzPct val="45000"/>
            </a:pPr>
            <a:endParaRPr lang="en-GB" sz="2100" b="1" spc="-1" dirty="0">
              <a:solidFill>
                <a:srgbClr val="171717"/>
              </a:solidFill>
              <a:sym typeface="Wingdings" panose="05000000000000000000" pitchFamily="2" charset="2"/>
            </a:endParaRPr>
          </a:p>
          <a:p>
            <a:pPr marL="108360">
              <a:spcBef>
                <a:spcPts val="1417"/>
              </a:spcBef>
              <a:buClr>
                <a:srgbClr val="000000"/>
              </a:buClr>
              <a:buSzPct val="45000"/>
            </a:pPr>
            <a:endParaRPr lang="en-GB" sz="2100" b="1" spc="-1" dirty="0">
              <a:solidFill>
                <a:srgbClr val="171717"/>
              </a:solidFill>
              <a:sym typeface="Wingdings" panose="05000000000000000000" pitchFamily="2" charset="2"/>
            </a:endParaRPr>
          </a:p>
          <a:p>
            <a:pPr marL="108360">
              <a:spcBef>
                <a:spcPts val="1417"/>
              </a:spcBef>
              <a:buClr>
                <a:srgbClr val="000000"/>
              </a:buClr>
              <a:buSzPct val="45000"/>
            </a:pPr>
            <a:endParaRPr lang="en-GB" sz="2100" b="1" spc="-1" dirty="0">
              <a:solidFill>
                <a:srgbClr val="171717"/>
              </a:solidFill>
              <a:sym typeface="Wingdings" panose="05000000000000000000" pitchFamily="2" charset="2"/>
            </a:endParaRPr>
          </a:p>
          <a:p>
            <a:pPr marL="108360">
              <a:spcBef>
                <a:spcPts val="1417"/>
              </a:spcBef>
              <a:buClr>
                <a:srgbClr val="000000"/>
              </a:buClr>
              <a:buSzPct val="45000"/>
            </a:pPr>
            <a:endParaRPr lang="en-GB" sz="2100" b="1" spc="-1" dirty="0">
              <a:solidFill>
                <a:srgbClr val="171717"/>
              </a:solidFill>
              <a:sym typeface="Wingdings" panose="05000000000000000000" pitchFamily="2" charset="2"/>
            </a:endParaRPr>
          </a:p>
          <a:p>
            <a:pPr marL="108360">
              <a:spcBef>
                <a:spcPts val="1417"/>
              </a:spcBef>
              <a:buClr>
                <a:srgbClr val="000000"/>
              </a:buClr>
              <a:buSzPct val="45000"/>
            </a:pPr>
            <a:r>
              <a:rPr lang="en-GB" sz="2100" b="1" spc="-1" dirty="0">
                <a:solidFill>
                  <a:srgbClr val="171717"/>
                </a:solidFill>
                <a:sym typeface="Wingdings" panose="05000000000000000000" pitchFamily="2" charset="2"/>
              </a:rPr>
              <a:t>NB: 	</a:t>
            </a:r>
            <a:r>
              <a:rPr lang="en-GB" sz="2100" b="1" spc="-1" dirty="0">
                <a:solidFill>
                  <a:srgbClr val="FF0000"/>
                </a:solidFill>
                <a:sym typeface="Wingdings" panose="05000000000000000000" pitchFamily="2" charset="2"/>
              </a:rPr>
              <a:t>AWAKE</a:t>
            </a:r>
            <a:r>
              <a:rPr lang="en-GB" sz="2100" b="1" spc="-1" dirty="0">
                <a:solidFill>
                  <a:srgbClr val="171717"/>
                </a:solidFill>
                <a:sym typeface="Wingdings" panose="05000000000000000000" pitchFamily="2" charset="2"/>
              </a:rPr>
              <a:t> </a:t>
            </a:r>
            <a:r>
              <a:rPr lang="en-GB" sz="2100" b="1" spc="-1" dirty="0">
                <a:solidFill>
                  <a:srgbClr val="FF0000"/>
                </a:solidFill>
                <a:sym typeface="Wingdings" panose="05000000000000000000" pitchFamily="2" charset="2"/>
              </a:rPr>
              <a:t>(high-energy beam for PP in 2030s)</a:t>
            </a:r>
            <a:endParaRPr lang="en-GB" sz="2100" b="1" spc="-1" dirty="0">
              <a:solidFill>
                <a:srgbClr val="171717"/>
              </a:solidFill>
              <a:sym typeface="Wingdings" panose="05000000000000000000" pitchFamily="2" charset="2"/>
            </a:endParaRPr>
          </a:p>
          <a:p>
            <a:pPr marL="108360">
              <a:spcBef>
                <a:spcPts val="1417"/>
              </a:spcBef>
              <a:buClr>
                <a:srgbClr val="000000"/>
              </a:buClr>
              <a:buSzPct val="45000"/>
            </a:pPr>
            <a:r>
              <a:rPr lang="en-GB" sz="2100" b="1" spc="-1" dirty="0">
                <a:solidFill>
                  <a:srgbClr val="171717"/>
                </a:solidFill>
                <a:sym typeface="Wingdings" panose="05000000000000000000" pitchFamily="2" charset="2"/>
              </a:rPr>
              <a:t>	</a:t>
            </a:r>
            <a:r>
              <a:rPr lang="en-GB" sz="2100" b="1" spc="-1" dirty="0" err="1">
                <a:solidFill>
                  <a:srgbClr val="171717"/>
                </a:solidFill>
                <a:sym typeface="Wingdings" panose="05000000000000000000" pitchFamily="2" charset="2"/>
              </a:rPr>
              <a:t>FLASHForward</a:t>
            </a:r>
            <a:r>
              <a:rPr lang="en-GB" sz="2100" b="1" spc="-1" dirty="0">
                <a:solidFill>
                  <a:srgbClr val="171717"/>
                </a:solidFill>
                <a:sym typeface="Wingdings" panose="05000000000000000000" pitchFamily="2" charset="2"/>
              </a:rPr>
              <a:t>, LUX, </a:t>
            </a:r>
            <a:r>
              <a:rPr lang="en-GB" sz="2100" b="1" spc="-1" dirty="0" err="1">
                <a:solidFill>
                  <a:srgbClr val="171717"/>
                </a:solidFill>
                <a:sym typeface="Wingdings" panose="05000000000000000000" pitchFamily="2" charset="2"/>
              </a:rPr>
              <a:t>Kaldera</a:t>
            </a:r>
            <a:r>
              <a:rPr lang="en-GB" sz="2100" b="1" spc="-1" dirty="0">
                <a:solidFill>
                  <a:srgbClr val="171717"/>
                </a:solidFill>
                <a:sym typeface="Wingdings" panose="05000000000000000000" pitchFamily="2" charset="2"/>
              </a:rPr>
              <a:t>, </a:t>
            </a:r>
            <a:r>
              <a:rPr lang="en-GB" sz="2100" b="1" spc="-1" dirty="0" err="1">
                <a:solidFill>
                  <a:srgbClr val="171717"/>
                </a:solidFill>
                <a:sym typeface="Wingdings" panose="05000000000000000000" pitchFamily="2" charset="2"/>
              </a:rPr>
              <a:t>SPARC_Lab</a:t>
            </a:r>
            <a:r>
              <a:rPr lang="en-GB" sz="2100" b="1" spc="-1" dirty="0">
                <a:solidFill>
                  <a:srgbClr val="171717"/>
                </a:solidFill>
                <a:sym typeface="Wingdings" panose="05000000000000000000" pitchFamily="2" charset="2"/>
              </a:rPr>
              <a:t> / </a:t>
            </a:r>
            <a:r>
              <a:rPr lang="en-GB" sz="2100" b="1" spc="-1" dirty="0" err="1">
                <a:solidFill>
                  <a:srgbClr val="171717"/>
                </a:solidFill>
                <a:sym typeface="Wingdings" panose="05000000000000000000" pitchFamily="2" charset="2"/>
              </a:rPr>
              <a:t>EuPRAXIA</a:t>
            </a:r>
            <a:r>
              <a:rPr lang="en-GB" sz="2100" b="1" spc="-1" dirty="0">
                <a:solidFill>
                  <a:srgbClr val="171717"/>
                </a:solidFill>
                <a:sym typeface="Wingdings" panose="05000000000000000000" pitchFamily="2" charset="2"/>
              </a:rPr>
              <a:t>, CLF/EPAC … </a:t>
            </a:r>
          </a:p>
          <a:p>
            <a:pPr marL="108360">
              <a:spcBef>
                <a:spcPts val="1417"/>
              </a:spcBef>
              <a:buClr>
                <a:srgbClr val="000000"/>
              </a:buClr>
              <a:buSzPct val="45000"/>
            </a:pPr>
            <a:r>
              <a:rPr lang="en-GB" sz="2100" b="1" spc="-1" dirty="0">
                <a:solidFill>
                  <a:srgbClr val="171717"/>
                </a:solidFill>
                <a:sym typeface="Wingdings" panose="05000000000000000000" pitchFamily="2" charset="2"/>
              </a:rPr>
              <a:t>	BELLA (LBNL), FACET2 (SLAC), ATF (BNL)</a:t>
            </a:r>
          </a:p>
          <a:p>
            <a:pPr marL="108360">
              <a:spcBef>
                <a:spcPts val="1417"/>
              </a:spcBef>
              <a:buClr>
                <a:srgbClr val="000000"/>
              </a:buClr>
              <a:buSzPct val="45000"/>
            </a:pPr>
            <a:endParaRPr lang="en-GB" sz="2100" b="1" spc="-1" dirty="0">
              <a:solidFill>
                <a:srgbClr val="171717"/>
              </a:solidFill>
              <a:sym typeface="Wingdings" panose="05000000000000000000" pitchFamily="2" charset="2"/>
            </a:endParaRPr>
          </a:p>
        </p:txBody>
      </p:sp>
      <p:sp>
        <p:nvSpPr>
          <p:cNvPr id="172" name="CustomShape 2"/>
          <p:cNvSpPr/>
          <p:nvPr/>
        </p:nvSpPr>
        <p:spPr>
          <a:xfrm>
            <a:off x="72360" y="324519"/>
            <a:ext cx="11375280" cy="106488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90000"/>
              </a:lnSpc>
            </a:pPr>
            <a:r>
              <a:rPr lang="en-US" sz="3600" b="1" strike="noStrike" spc="-1" dirty="0">
                <a:solidFill>
                  <a:srgbClr val="0033A0"/>
                </a:solidFill>
                <a:latin typeface="Arial"/>
              </a:rPr>
              <a:t>Plasma </a:t>
            </a:r>
            <a:r>
              <a:rPr lang="en-US" sz="3600" b="1" strike="noStrike" spc="-1" dirty="0" err="1">
                <a:solidFill>
                  <a:srgbClr val="0033A0"/>
                </a:solidFill>
                <a:latin typeface="Arial"/>
              </a:rPr>
              <a:t>wakefield</a:t>
            </a:r>
            <a:r>
              <a:rPr lang="en-US" sz="3600" b="1" strike="noStrike" spc="-1" dirty="0">
                <a:solidFill>
                  <a:srgbClr val="0033A0"/>
                </a:solidFill>
                <a:latin typeface="Arial"/>
              </a:rPr>
              <a:t> acceleration </a:t>
            </a:r>
            <a:endParaRPr lang="en-GB" sz="3600" b="0" strike="noStrike" spc="-1" dirty="0">
              <a:latin typeface="Arial"/>
            </a:endParaRPr>
          </a:p>
        </p:txBody>
      </p:sp>
      <p:sp>
        <p:nvSpPr>
          <p:cNvPr id="173" name="CustomShape 3"/>
          <p:cNvSpPr/>
          <p:nvPr/>
        </p:nvSpPr>
        <p:spPr>
          <a:xfrm>
            <a:off x="3416400" y="6378480"/>
            <a:ext cx="69912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r>
              <a:rPr lang="en-US" sz="1000" spc="-1" dirty="0">
                <a:solidFill>
                  <a:srgbClr val="0033A0"/>
                </a:solidFill>
                <a:latin typeface="Arial"/>
              </a:rPr>
              <a:t>24</a:t>
            </a:r>
            <a:r>
              <a:rPr lang="en-US" sz="1000" b="0" strike="noStrike" spc="-1" dirty="0">
                <a:solidFill>
                  <a:srgbClr val="0033A0"/>
                </a:solidFill>
                <a:latin typeface="Arial"/>
              </a:rPr>
              <a:t>/06/2025</a:t>
            </a:r>
            <a:endParaRPr lang="en-GB" sz="1000" b="0" strike="noStrike" spc="-1" dirty="0">
              <a:latin typeface="Arial"/>
            </a:endParaRPr>
          </a:p>
        </p:txBody>
      </p:sp>
      <p:sp>
        <p:nvSpPr>
          <p:cNvPr id="174" name="CustomShape 4"/>
          <p:cNvSpPr/>
          <p:nvPr/>
        </p:nvSpPr>
        <p:spPr>
          <a:xfrm>
            <a:off x="4259160" y="6383880"/>
            <a:ext cx="65714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1200" b="0" strike="noStrike" spc="-1">
                <a:solidFill>
                  <a:srgbClr val="0033A0"/>
                </a:solidFill>
                <a:latin typeface="Arial"/>
              </a:rPr>
              <a:t>Physics Preparatory Group - Accelerator Science and Technology WG</a:t>
            </a:r>
            <a:endParaRPr lang="en-GB" sz="1200" b="0" strike="noStrike" spc="-1">
              <a:latin typeface="Arial"/>
            </a:endParaRPr>
          </a:p>
        </p:txBody>
      </p:sp>
      <p:sp>
        <p:nvSpPr>
          <p:cNvPr id="175" name="CustomShape 5"/>
          <p:cNvSpPr/>
          <p:nvPr/>
        </p:nvSpPr>
        <p:spPr>
          <a:xfrm>
            <a:off x="11107440" y="6383880"/>
            <a:ext cx="68040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fld id="{9E7659AA-BB61-47A7-BC9E-B7B31FB5770F}" type="slidenum">
              <a:rPr lang="en-US" sz="1000" b="0" strike="noStrike" spc="-1">
                <a:solidFill>
                  <a:srgbClr val="0033A0"/>
                </a:solidFill>
                <a:latin typeface="Arial"/>
              </a:rPr>
              <a:t>47</a:t>
            </a:fld>
            <a:endParaRPr lang="en-GB" sz="1000" b="0" strike="noStrike" spc="-1">
              <a:latin typeface="Arial"/>
            </a:endParaRPr>
          </a:p>
        </p:txBody>
      </p:sp>
      <p:pic>
        <p:nvPicPr>
          <p:cNvPr id="2" name="Picture 1">
            <a:extLst>
              <a:ext uri="{FF2B5EF4-FFF2-40B4-BE49-F238E27FC236}">
                <a16:creationId xmlns:a16="http://schemas.microsoft.com/office/drawing/2014/main" id="{287BD7DB-F017-4D18-9E69-A412CAFF1D92}"/>
              </a:ext>
            </a:extLst>
          </p:cNvPr>
          <p:cNvPicPr>
            <a:picLocks noChangeAspect="1"/>
          </p:cNvPicPr>
          <p:nvPr/>
        </p:nvPicPr>
        <p:blipFill>
          <a:blip r:embed="rId2"/>
          <a:stretch>
            <a:fillRect/>
          </a:stretch>
        </p:blipFill>
        <p:spPr>
          <a:xfrm>
            <a:off x="72360" y="1892424"/>
            <a:ext cx="12058694" cy="2743200"/>
          </a:xfrm>
          <a:prstGeom prst="rect">
            <a:avLst/>
          </a:prstGeom>
        </p:spPr>
      </p:pic>
      <p:pic>
        <p:nvPicPr>
          <p:cNvPr id="8" name="Picture 7">
            <a:extLst>
              <a:ext uri="{FF2B5EF4-FFF2-40B4-BE49-F238E27FC236}">
                <a16:creationId xmlns:a16="http://schemas.microsoft.com/office/drawing/2014/main" id="{54901C40-C0F4-4145-A0C9-4547377AFD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4388" y="0"/>
            <a:ext cx="4197612" cy="1101873"/>
          </a:xfrm>
          <a:prstGeom prst="rect">
            <a:avLst/>
          </a:prstGeom>
        </p:spPr>
      </p:pic>
    </p:spTree>
    <p:extLst>
      <p:ext uri="{BB962C8B-B14F-4D97-AF65-F5344CB8AC3E}">
        <p14:creationId xmlns:p14="http://schemas.microsoft.com/office/powerpoint/2010/main" val="13737098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CustomShape 1"/>
          <p:cNvSpPr/>
          <p:nvPr/>
        </p:nvSpPr>
        <p:spPr>
          <a:xfrm>
            <a:off x="-4056" y="877201"/>
            <a:ext cx="12196056" cy="460764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marL="432000" indent="-323640">
              <a:spcBef>
                <a:spcPts val="1417"/>
              </a:spcBef>
              <a:buClr>
                <a:srgbClr val="000000"/>
              </a:buClr>
              <a:buSzPct val="45000"/>
              <a:buFont typeface="Wingdings" charset="2"/>
              <a:buChar char=""/>
            </a:pPr>
            <a:r>
              <a:rPr lang="en-GB" sz="2100" b="1" spc="-1" dirty="0">
                <a:solidFill>
                  <a:srgbClr val="171717"/>
                </a:solidFill>
                <a:sym typeface="Wingdings" panose="05000000000000000000" pitchFamily="2" charset="2"/>
              </a:rPr>
              <a:t>Significant technical progress:</a:t>
            </a:r>
          </a:p>
          <a:p>
            <a:pPr marL="889200" lvl="1" indent="-323640">
              <a:spcBef>
                <a:spcPts val="600"/>
              </a:spcBef>
              <a:buClr>
                <a:srgbClr val="000000"/>
              </a:buClr>
              <a:buSzPct val="45000"/>
              <a:buFont typeface="Wingdings" charset="2"/>
              <a:buChar char=""/>
            </a:pPr>
            <a:r>
              <a:rPr lang="en-GB" sz="2000" b="1" spc="-1" dirty="0">
                <a:solidFill>
                  <a:srgbClr val="171717"/>
                </a:solidFill>
                <a:sym typeface="Wingdings" panose="05000000000000000000" pitchFamily="2" charset="2"/>
              </a:rPr>
              <a:t>Single-stage-energy gain (laser-driven)</a:t>
            </a:r>
          </a:p>
          <a:p>
            <a:pPr marL="889200" lvl="1" indent="-323640">
              <a:spcBef>
                <a:spcPts val="600"/>
              </a:spcBef>
              <a:buClr>
                <a:srgbClr val="000000"/>
              </a:buClr>
              <a:buSzPct val="45000"/>
              <a:buFont typeface="Wingdings" charset="2"/>
              <a:buChar char=""/>
            </a:pPr>
            <a:r>
              <a:rPr lang="en-GB" sz="2000" b="1" spc="-1" dirty="0">
                <a:solidFill>
                  <a:srgbClr val="171717"/>
                </a:solidFill>
                <a:sym typeface="Wingdings" panose="05000000000000000000" pitchFamily="2" charset="2"/>
              </a:rPr>
              <a:t>Beam quality (energy / energy-spread control)</a:t>
            </a:r>
          </a:p>
          <a:p>
            <a:pPr marL="889200" lvl="1" indent="-323640">
              <a:spcBef>
                <a:spcPts val="600"/>
              </a:spcBef>
              <a:buClr>
                <a:srgbClr val="000000"/>
              </a:buClr>
              <a:buSzPct val="45000"/>
              <a:buFont typeface="Wingdings" charset="2"/>
              <a:buChar char=""/>
            </a:pPr>
            <a:r>
              <a:rPr lang="en-GB" sz="2000" b="1" spc="-1" dirty="0">
                <a:solidFill>
                  <a:srgbClr val="171717"/>
                </a:solidFill>
                <a:sym typeface="Wingdings" panose="05000000000000000000" pitchFamily="2" charset="2"/>
              </a:rPr>
              <a:t>Scalable high rep-rate plasma sources </a:t>
            </a:r>
          </a:p>
          <a:p>
            <a:pPr marL="889200" lvl="1" indent="-323640">
              <a:spcBef>
                <a:spcPts val="600"/>
              </a:spcBef>
              <a:buClr>
                <a:srgbClr val="000000"/>
              </a:buClr>
              <a:buSzPct val="45000"/>
              <a:buFont typeface="Wingdings" charset="2"/>
              <a:buChar char=""/>
            </a:pPr>
            <a:r>
              <a:rPr lang="en-GB" sz="2000" b="1" spc="-1" dirty="0">
                <a:solidFill>
                  <a:srgbClr val="171717"/>
                </a:solidFill>
                <a:sym typeface="Wingdings" panose="05000000000000000000" pitchFamily="2" charset="2"/>
              </a:rPr>
              <a:t>Simulation tools</a:t>
            </a:r>
          </a:p>
          <a:p>
            <a:pPr marL="108360">
              <a:spcBef>
                <a:spcPts val="1200"/>
              </a:spcBef>
              <a:buClr>
                <a:srgbClr val="000000"/>
              </a:buClr>
              <a:buSzPct val="45000"/>
            </a:pPr>
            <a:r>
              <a:rPr lang="en-GB" sz="2100" b="1" spc="-1" dirty="0">
                <a:solidFill>
                  <a:srgbClr val="171717"/>
                </a:solidFill>
                <a:sym typeface="Wingdings" panose="05000000000000000000" pitchFamily="2" charset="2"/>
              </a:rPr>
              <a:t>          approaching performance levels for first applications</a:t>
            </a:r>
            <a:endParaRPr lang="en-GB" sz="2000" dirty="0">
              <a:solidFill>
                <a:srgbClr val="FF0000"/>
              </a:solidFill>
            </a:endParaRPr>
          </a:p>
        </p:txBody>
      </p:sp>
      <p:sp>
        <p:nvSpPr>
          <p:cNvPr id="172" name="CustomShape 2"/>
          <p:cNvSpPr/>
          <p:nvPr/>
        </p:nvSpPr>
        <p:spPr>
          <a:xfrm>
            <a:off x="280668" y="183136"/>
            <a:ext cx="11375280" cy="106488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90000"/>
              </a:lnSpc>
            </a:pPr>
            <a:r>
              <a:rPr lang="en-US" sz="3600" b="1" strike="noStrike" spc="-1" dirty="0">
                <a:solidFill>
                  <a:srgbClr val="0033A0"/>
                </a:solidFill>
                <a:latin typeface="Arial"/>
              </a:rPr>
              <a:t>Plasma </a:t>
            </a:r>
            <a:r>
              <a:rPr lang="en-US" sz="3600" b="1" strike="noStrike" spc="-1" dirty="0" err="1">
                <a:solidFill>
                  <a:srgbClr val="0033A0"/>
                </a:solidFill>
                <a:latin typeface="Arial"/>
              </a:rPr>
              <a:t>wakefield</a:t>
            </a:r>
            <a:r>
              <a:rPr lang="en-US" sz="3600" b="1" strike="noStrike" spc="-1" dirty="0">
                <a:solidFill>
                  <a:srgbClr val="0033A0"/>
                </a:solidFill>
                <a:latin typeface="Arial"/>
              </a:rPr>
              <a:t> acceleration </a:t>
            </a:r>
            <a:endParaRPr lang="en-GB" sz="3600" b="0" strike="noStrike" spc="-1" dirty="0">
              <a:latin typeface="Arial"/>
            </a:endParaRPr>
          </a:p>
        </p:txBody>
      </p:sp>
      <p:sp>
        <p:nvSpPr>
          <p:cNvPr id="173" name="CustomShape 3"/>
          <p:cNvSpPr/>
          <p:nvPr/>
        </p:nvSpPr>
        <p:spPr>
          <a:xfrm>
            <a:off x="3416400" y="6378480"/>
            <a:ext cx="69912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r>
              <a:rPr lang="en-US" sz="1000" spc="-1" dirty="0">
                <a:solidFill>
                  <a:srgbClr val="0033A0"/>
                </a:solidFill>
                <a:latin typeface="Arial"/>
              </a:rPr>
              <a:t>24</a:t>
            </a:r>
            <a:r>
              <a:rPr lang="en-US" sz="1000" b="0" strike="noStrike" spc="-1" dirty="0">
                <a:solidFill>
                  <a:srgbClr val="0033A0"/>
                </a:solidFill>
                <a:latin typeface="Arial"/>
              </a:rPr>
              <a:t>/06/2025</a:t>
            </a:r>
            <a:endParaRPr lang="en-GB" sz="1000" b="0" strike="noStrike" spc="-1" dirty="0">
              <a:latin typeface="Arial"/>
            </a:endParaRPr>
          </a:p>
        </p:txBody>
      </p:sp>
      <p:sp>
        <p:nvSpPr>
          <p:cNvPr id="174" name="CustomShape 4"/>
          <p:cNvSpPr/>
          <p:nvPr/>
        </p:nvSpPr>
        <p:spPr>
          <a:xfrm>
            <a:off x="4259160" y="6383880"/>
            <a:ext cx="65714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1200" b="0" strike="noStrike" spc="-1">
                <a:solidFill>
                  <a:srgbClr val="0033A0"/>
                </a:solidFill>
                <a:latin typeface="Arial"/>
              </a:rPr>
              <a:t>Physics Preparatory Group - Accelerator Science and Technology WG</a:t>
            </a:r>
            <a:endParaRPr lang="en-GB" sz="1200" b="0" strike="noStrike" spc="-1">
              <a:latin typeface="Arial"/>
            </a:endParaRPr>
          </a:p>
        </p:txBody>
      </p:sp>
      <p:sp>
        <p:nvSpPr>
          <p:cNvPr id="175" name="CustomShape 5"/>
          <p:cNvSpPr/>
          <p:nvPr/>
        </p:nvSpPr>
        <p:spPr>
          <a:xfrm>
            <a:off x="11107440" y="6383880"/>
            <a:ext cx="68040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fld id="{9E7659AA-BB61-47A7-BC9E-B7B31FB5770F}" type="slidenum">
              <a:rPr lang="en-US" sz="1000" b="0" strike="noStrike" spc="-1">
                <a:solidFill>
                  <a:srgbClr val="0033A0"/>
                </a:solidFill>
                <a:latin typeface="Arial"/>
              </a:rPr>
              <a:t>48</a:t>
            </a:fld>
            <a:endParaRPr lang="en-GB" sz="1000" b="0" strike="noStrike" spc="-1">
              <a:latin typeface="Arial"/>
            </a:endParaRPr>
          </a:p>
        </p:txBody>
      </p:sp>
      <p:pic>
        <p:nvPicPr>
          <p:cNvPr id="7" name="Picture 6">
            <a:extLst>
              <a:ext uri="{FF2B5EF4-FFF2-40B4-BE49-F238E27FC236}">
                <a16:creationId xmlns:a16="http://schemas.microsoft.com/office/drawing/2014/main" id="{0F4AEF8F-636F-417D-8D45-BCC16F7E5E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4388" y="0"/>
            <a:ext cx="4197612" cy="1101873"/>
          </a:xfrm>
          <a:prstGeom prst="rect">
            <a:avLst/>
          </a:prstGeom>
        </p:spPr>
      </p:pic>
    </p:spTree>
    <p:extLst>
      <p:ext uri="{BB962C8B-B14F-4D97-AF65-F5344CB8AC3E}">
        <p14:creationId xmlns:p14="http://schemas.microsoft.com/office/powerpoint/2010/main" val="24567797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A1F2A1-0B33-4C1C-965C-70CCCB9B1E2B}"/>
              </a:ext>
            </a:extLst>
          </p:cNvPr>
          <p:cNvPicPr>
            <a:picLocks noChangeAspect="1"/>
          </p:cNvPicPr>
          <p:nvPr/>
        </p:nvPicPr>
        <p:blipFill>
          <a:blip r:embed="rId2"/>
          <a:stretch>
            <a:fillRect/>
          </a:stretch>
        </p:blipFill>
        <p:spPr>
          <a:xfrm>
            <a:off x="4366954" y="876541"/>
            <a:ext cx="3627434" cy="816935"/>
          </a:xfrm>
          <a:prstGeom prst="rect">
            <a:avLst/>
          </a:prstGeom>
        </p:spPr>
      </p:pic>
      <p:sp>
        <p:nvSpPr>
          <p:cNvPr id="171" name="CustomShape 1"/>
          <p:cNvSpPr/>
          <p:nvPr/>
        </p:nvSpPr>
        <p:spPr>
          <a:xfrm>
            <a:off x="-4056" y="854859"/>
            <a:ext cx="12196056" cy="460764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marL="432000" indent="-323640">
              <a:spcBef>
                <a:spcPts val="1417"/>
              </a:spcBef>
              <a:buClr>
                <a:srgbClr val="000000"/>
              </a:buClr>
              <a:buSzPct val="45000"/>
              <a:buFont typeface="Wingdings" charset="2"/>
              <a:buChar char=""/>
            </a:pPr>
            <a:r>
              <a:rPr lang="en-GB" sz="2100" b="1" spc="-1" dirty="0">
                <a:solidFill>
                  <a:srgbClr val="171717"/>
                </a:solidFill>
                <a:sym typeface="Wingdings" panose="05000000000000000000" pitchFamily="2" charset="2"/>
              </a:rPr>
              <a:t>Significant technical progress:</a:t>
            </a:r>
          </a:p>
          <a:p>
            <a:pPr marL="889200" lvl="1" indent="-323640">
              <a:spcBef>
                <a:spcPts val="600"/>
              </a:spcBef>
              <a:buClr>
                <a:srgbClr val="000000"/>
              </a:buClr>
              <a:buSzPct val="45000"/>
              <a:buFont typeface="Wingdings" charset="2"/>
              <a:buChar char=""/>
            </a:pPr>
            <a:r>
              <a:rPr lang="en-GB" sz="2000" b="1" spc="-1" dirty="0">
                <a:solidFill>
                  <a:srgbClr val="171717"/>
                </a:solidFill>
                <a:sym typeface="Wingdings" panose="05000000000000000000" pitchFamily="2" charset="2"/>
              </a:rPr>
              <a:t>Single-stage-energy gain (laser-driven)</a:t>
            </a:r>
          </a:p>
          <a:p>
            <a:pPr marL="889200" lvl="1" indent="-323640">
              <a:spcBef>
                <a:spcPts val="600"/>
              </a:spcBef>
              <a:buClr>
                <a:srgbClr val="000000"/>
              </a:buClr>
              <a:buSzPct val="45000"/>
              <a:buFont typeface="Wingdings" charset="2"/>
              <a:buChar char=""/>
            </a:pPr>
            <a:r>
              <a:rPr lang="en-GB" sz="2000" b="1" spc="-1" dirty="0">
                <a:solidFill>
                  <a:srgbClr val="171717"/>
                </a:solidFill>
                <a:sym typeface="Wingdings" panose="05000000000000000000" pitchFamily="2" charset="2"/>
              </a:rPr>
              <a:t>Beam quality (energy / energy-spread control)</a:t>
            </a:r>
          </a:p>
          <a:p>
            <a:pPr marL="889200" lvl="1" indent="-323640">
              <a:spcBef>
                <a:spcPts val="600"/>
              </a:spcBef>
              <a:buClr>
                <a:srgbClr val="000000"/>
              </a:buClr>
              <a:buSzPct val="45000"/>
              <a:buFont typeface="Wingdings" charset="2"/>
              <a:buChar char=""/>
            </a:pPr>
            <a:r>
              <a:rPr lang="en-GB" sz="2000" b="1" spc="-1" dirty="0">
                <a:solidFill>
                  <a:srgbClr val="171717"/>
                </a:solidFill>
                <a:sym typeface="Wingdings" panose="05000000000000000000" pitchFamily="2" charset="2"/>
              </a:rPr>
              <a:t>Scalable high rep-rate plasma sources </a:t>
            </a:r>
          </a:p>
          <a:p>
            <a:pPr marL="889200" lvl="1" indent="-323640">
              <a:spcBef>
                <a:spcPts val="600"/>
              </a:spcBef>
              <a:buClr>
                <a:srgbClr val="000000"/>
              </a:buClr>
              <a:buSzPct val="45000"/>
              <a:buFont typeface="Wingdings" charset="2"/>
              <a:buChar char=""/>
            </a:pPr>
            <a:r>
              <a:rPr lang="en-GB" sz="2000" b="1" spc="-1" dirty="0">
                <a:solidFill>
                  <a:srgbClr val="171717"/>
                </a:solidFill>
                <a:sym typeface="Wingdings" panose="05000000000000000000" pitchFamily="2" charset="2"/>
              </a:rPr>
              <a:t>Simulation tools</a:t>
            </a:r>
          </a:p>
          <a:p>
            <a:pPr marL="108360">
              <a:spcBef>
                <a:spcPts val="1200"/>
              </a:spcBef>
              <a:buClr>
                <a:srgbClr val="000000"/>
              </a:buClr>
              <a:buSzPct val="45000"/>
            </a:pPr>
            <a:r>
              <a:rPr lang="en-GB" sz="2100" b="1" spc="-1" dirty="0">
                <a:solidFill>
                  <a:srgbClr val="171717"/>
                </a:solidFill>
                <a:sym typeface="Wingdings" panose="05000000000000000000" pitchFamily="2" charset="2"/>
              </a:rPr>
              <a:t>          approaching performance levels for first applications  </a:t>
            </a:r>
            <a:r>
              <a:rPr lang="en-GB" sz="2000" b="1" spc="-1" dirty="0">
                <a:solidFill>
                  <a:srgbClr val="FF0000"/>
                </a:solidFill>
                <a:sym typeface="Wingdings" panose="05000000000000000000" pitchFamily="2" charset="2"/>
              </a:rPr>
              <a:t>FELs, 6 GeV injector for PETRA-IV</a:t>
            </a:r>
            <a:endParaRPr lang="en-GB" sz="2000" dirty="0">
              <a:solidFill>
                <a:srgbClr val="FF0000"/>
              </a:solidFill>
            </a:endParaRPr>
          </a:p>
        </p:txBody>
      </p:sp>
      <p:sp>
        <p:nvSpPr>
          <p:cNvPr id="172" name="CustomShape 2"/>
          <p:cNvSpPr/>
          <p:nvPr/>
        </p:nvSpPr>
        <p:spPr>
          <a:xfrm>
            <a:off x="280668" y="183136"/>
            <a:ext cx="11375280" cy="106488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90000"/>
              </a:lnSpc>
            </a:pPr>
            <a:r>
              <a:rPr lang="en-US" sz="3600" b="1" strike="noStrike" spc="-1" dirty="0">
                <a:solidFill>
                  <a:srgbClr val="0033A0"/>
                </a:solidFill>
                <a:latin typeface="Arial"/>
              </a:rPr>
              <a:t>Plasma </a:t>
            </a:r>
            <a:r>
              <a:rPr lang="en-US" sz="3600" b="1" strike="noStrike" spc="-1" dirty="0" err="1">
                <a:solidFill>
                  <a:srgbClr val="0033A0"/>
                </a:solidFill>
                <a:latin typeface="Arial"/>
              </a:rPr>
              <a:t>wakefield</a:t>
            </a:r>
            <a:r>
              <a:rPr lang="en-US" sz="3600" b="1" strike="noStrike" spc="-1" dirty="0">
                <a:solidFill>
                  <a:srgbClr val="0033A0"/>
                </a:solidFill>
                <a:latin typeface="Arial"/>
              </a:rPr>
              <a:t> acceleration </a:t>
            </a:r>
            <a:endParaRPr lang="en-GB" sz="3600" b="0" strike="noStrike" spc="-1" dirty="0">
              <a:latin typeface="Arial"/>
            </a:endParaRPr>
          </a:p>
        </p:txBody>
      </p:sp>
      <p:sp>
        <p:nvSpPr>
          <p:cNvPr id="173" name="CustomShape 3"/>
          <p:cNvSpPr/>
          <p:nvPr/>
        </p:nvSpPr>
        <p:spPr>
          <a:xfrm>
            <a:off x="3416400" y="6378480"/>
            <a:ext cx="69912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r>
              <a:rPr lang="en-US" sz="1000" spc="-1" dirty="0">
                <a:solidFill>
                  <a:srgbClr val="0033A0"/>
                </a:solidFill>
                <a:latin typeface="Arial"/>
              </a:rPr>
              <a:t>24</a:t>
            </a:r>
            <a:r>
              <a:rPr lang="en-US" sz="1000" b="0" strike="noStrike" spc="-1" dirty="0">
                <a:solidFill>
                  <a:srgbClr val="0033A0"/>
                </a:solidFill>
                <a:latin typeface="Arial"/>
              </a:rPr>
              <a:t>/06/2025</a:t>
            </a:r>
            <a:endParaRPr lang="en-GB" sz="1000" b="0" strike="noStrike" spc="-1" dirty="0">
              <a:latin typeface="Arial"/>
            </a:endParaRPr>
          </a:p>
        </p:txBody>
      </p:sp>
      <p:sp>
        <p:nvSpPr>
          <p:cNvPr id="174" name="CustomShape 4"/>
          <p:cNvSpPr/>
          <p:nvPr/>
        </p:nvSpPr>
        <p:spPr>
          <a:xfrm>
            <a:off x="4259160" y="6383880"/>
            <a:ext cx="65714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1200" b="0" strike="noStrike" spc="-1">
                <a:solidFill>
                  <a:srgbClr val="0033A0"/>
                </a:solidFill>
                <a:latin typeface="Arial"/>
              </a:rPr>
              <a:t>Physics Preparatory Group - Accelerator Science and Technology WG</a:t>
            </a:r>
            <a:endParaRPr lang="en-GB" sz="1200" b="0" strike="noStrike" spc="-1">
              <a:latin typeface="Arial"/>
            </a:endParaRPr>
          </a:p>
        </p:txBody>
      </p:sp>
      <p:sp>
        <p:nvSpPr>
          <p:cNvPr id="175" name="CustomShape 5"/>
          <p:cNvSpPr/>
          <p:nvPr/>
        </p:nvSpPr>
        <p:spPr>
          <a:xfrm>
            <a:off x="11107440" y="6383880"/>
            <a:ext cx="68040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fld id="{9E7659AA-BB61-47A7-BC9E-B7B31FB5770F}" type="slidenum">
              <a:rPr lang="en-US" sz="1000" b="0" strike="noStrike" spc="-1">
                <a:solidFill>
                  <a:srgbClr val="0033A0"/>
                </a:solidFill>
                <a:latin typeface="Arial"/>
              </a:rPr>
              <a:t>49</a:t>
            </a:fld>
            <a:endParaRPr lang="en-GB" sz="1000" b="0" strike="noStrike" spc="-1">
              <a:latin typeface="Arial"/>
            </a:endParaRPr>
          </a:p>
        </p:txBody>
      </p:sp>
      <p:pic>
        <p:nvPicPr>
          <p:cNvPr id="7" name="Picture 6">
            <a:extLst>
              <a:ext uri="{FF2B5EF4-FFF2-40B4-BE49-F238E27FC236}">
                <a16:creationId xmlns:a16="http://schemas.microsoft.com/office/drawing/2014/main" id="{0F4AEF8F-636F-417D-8D45-BCC16F7E5E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4388" y="0"/>
            <a:ext cx="4197612" cy="1101873"/>
          </a:xfrm>
          <a:prstGeom prst="rect">
            <a:avLst/>
          </a:prstGeom>
        </p:spPr>
      </p:pic>
      <p:pic>
        <p:nvPicPr>
          <p:cNvPr id="2" name="Picture 1">
            <a:extLst>
              <a:ext uri="{FF2B5EF4-FFF2-40B4-BE49-F238E27FC236}">
                <a16:creationId xmlns:a16="http://schemas.microsoft.com/office/drawing/2014/main" id="{34EB173A-B003-40CD-901D-4C3E2BE04BE0}"/>
              </a:ext>
            </a:extLst>
          </p:cNvPr>
          <p:cNvPicPr>
            <a:picLocks noChangeAspect="1"/>
          </p:cNvPicPr>
          <p:nvPr/>
        </p:nvPicPr>
        <p:blipFill>
          <a:blip r:embed="rId4"/>
          <a:stretch>
            <a:fillRect/>
          </a:stretch>
        </p:blipFill>
        <p:spPr>
          <a:xfrm>
            <a:off x="8603639" y="1222100"/>
            <a:ext cx="3468925" cy="1469263"/>
          </a:xfrm>
          <a:prstGeom prst="rect">
            <a:avLst/>
          </a:prstGeom>
        </p:spPr>
      </p:pic>
      <p:pic>
        <p:nvPicPr>
          <p:cNvPr id="4" name="Picture 3">
            <a:extLst>
              <a:ext uri="{FF2B5EF4-FFF2-40B4-BE49-F238E27FC236}">
                <a16:creationId xmlns:a16="http://schemas.microsoft.com/office/drawing/2014/main" id="{F8A81EB9-AFC7-4EAB-85EE-108F43D0A875}"/>
              </a:ext>
            </a:extLst>
          </p:cNvPr>
          <p:cNvPicPr>
            <a:picLocks noChangeAspect="1"/>
          </p:cNvPicPr>
          <p:nvPr/>
        </p:nvPicPr>
        <p:blipFill>
          <a:blip r:embed="rId5"/>
          <a:stretch>
            <a:fillRect/>
          </a:stretch>
        </p:blipFill>
        <p:spPr>
          <a:xfrm>
            <a:off x="5552642" y="2023254"/>
            <a:ext cx="2972338" cy="780115"/>
          </a:xfrm>
          <a:prstGeom prst="rect">
            <a:avLst/>
          </a:prstGeom>
        </p:spPr>
      </p:pic>
    </p:spTree>
    <p:extLst>
      <p:ext uri="{BB962C8B-B14F-4D97-AF65-F5344CB8AC3E}">
        <p14:creationId xmlns:p14="http://schemas.microsoft.com/office/powerpoint/2010/main" val="10581257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CustomShape 1"/>
          <p:cNvSpPr/>
          <p:nvPr/>
        </p:nvSpPr>
        <p:spPr>
          <a:xfrm>
            <a:off x="407880" y="1592280"/>
            <a:ext cx="11375280" cy="460764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marL="108360">
              <a:lnSpc>
                <a:spcPct val="100000"/>
              </a:lnSpc>
              <a:spcBef>
                <a:spcPts val="1417"/>
              </a:spcBef>
              <a:buClr>
                <a:srgbClr val="000000"/>
              </a:buClr>
              <a:buSzPct val="45000"/>
            </a:pPr>
            <a:endParaRPr lang="en-US" sz="2100" b="1" spc="-1" dirty="0">
              <a:solidFill>
                <a:srgbClr val="171717"/>
              </a:solidFill>
              <a:latin typeface="Arial"/>
            </a:endParaRPr>
          </a:p>
          <a:p>
            <a:pPr marL="432000" indent="-323640">
              <a:lnSpc>
                <a:spcPct val="100000"/>
              </a:lnSpc>
              <a:spcBef>
                <a:spcPts val="1417"/>
              </a:spcBef>
              <a:buClr>
                <a:srgbClr val="000000"/>
              </a:buClr>
              <a:buSzPct val="45000"/>
              <a:buFont typeface="Wingdings" charset="2"/>
              <a:buChar char=""/>
            </a:pPr>
            <a:endParaRPr lang="en-US" sz="2100" b="1" spc="-1" dirty="0">
              <a:solidFill>
                <a:srgbClr val="171717"/>
              </a:solidFill>
              <a:latin typeface="Arial"/>
              <a:sym typeface="Wingdings" panose="05000000000000000000" pitchFamily="2" charset="2"/>
            </a:endParaRPr>
          </a:p>
          <a:p>
            <a:pPr marL="432000" indent="-323640">
              <a:lnSpc>
                <a:spcPct val="100000"/>
              </a:lnSpc>
              <a:spcBef>
                <a:spcPts val="1417"/>
              </a:spcBef>
              <a:buClr>
                <a:srgbClr val="000000"/>
              </a:buClr>
              <a:buSzPct val="45000"/>
              <a:buFont typeface="Wingdings" charset="2"/>
              <a:buChar char=""/>
            </a:pPr>
            <a:endParaRPr lang="en-US" sz="2100" b="1" spc="-1" dirty="0">
              <a:solidFill>
                <a:srgbClr val="171717"/>
              </a:solidFill>
              <a:latin typeface="Arial"/>
              <a:sym typeface="Wingdings" panose="05000000000000000000" pitchFamily="2" charset="2"/>
            </a:endParaRPr>
          </a:p>
          <a:p>
            <a:pPr marL="432000" indent="-323640">
              <a:lnSpc>
                <a:spcPct val="100000"/>
              </a:lnSpc>
              <a:spcBef>
                <a:spcPts val="1417"/>
              </a:spcBef>
              <a:buClr>
                <a:srgbClr val="000000"/>
              </a:buClr>
              <a:buSzPct val="45000"/>
              <a:buFont typeface="Wingdings" charset="2"/>
              <a:buChar char=""/>
            </a:pPr>
            <a:endParaRPr lang="en-US" sz="2100" b="1" spc="-1" dirty="0">
              <a:solidFill>
                <a:srgbClr val="171717"/>
              </a:solidFill>
              <a:latin typeface="Arial"/>
              <a:sym typeface="Wingdings" panose="05000000000000000000" pitchFamily="2" charset="2"/>
            </a:endParaRPr>
          </a:p>
          <a:p>
            <a:pPr marL="432000" indent="-323640">
              <a:lnSpc>
                <a:spcPct val="100000"/>
              </a:lnSpc>
              <a:spcBef>
                <a:spcPts val="1417"/>
              </a:spcBef>
              <a:buClr>
                <a:srgbClr val="000000"/>
              </a:buClr>
              <a:buSzPct val="45000"/>
              <a:buFont typeface="Wingdings" charset="2"/>
              <a:buChar char=""/>
            </a:pPr>
            <a:endParaRPr lang="en-US" sz="2100" b="1" spc="-1" dirty="0">
              <a:solidFill>
                <a:srgbClr val="171717"/>
              </a:solidFill>
              <a:latin typeface="Arial"/>
              <a:sym typeface="Wingdings" panose="05000000000000000000" pitchFamily="2" charset="2"/>
            </a:endParaRPr>
          </a:p>
          <a:p>
            <a:pPr marL="432000" indent="-323640">
              <a:lnSpc>
                <a:spcPct val="100000"/>
              </a:lnSpc>
              <a:spcBef>
                <a:spcPts val="1417"/>
              </a:spcBef>
              <a:buClr>
                <a:srgbClr val="000000"/>
              </a:buClr>
              <a:buSzPct val="45000"/>
              <a:buFont typeface="Wingdings" charset="2"/>
              <a:buChar char=""/>
            </a:pPr>
            <a:endParaRPr lang="en-US" sz="2100" b="1" spc="-1" dirty="0">
              <a:solidFill>
                <a:srgbClr val="171717"/>
              </a:solidFill>
              <a:latin typeface="Arial"/>
              <a:sym typeface="Wingdings" panose="05000000000000000000" pitchFamily="2" charset="2"/>
            </a:endParaRPr>
          </a:p>
          <a:p>
            <a:pPr marL="432000" indent="-323640">
              <a:lnSpc>
                <a:spcPct val="100000"/>
              </a:lnSpc>
              <a:spcBef>
                <a:spcPts val="1417"/>
              </a:spcBef>
              <a:buClr>
                <a:srgbClr val="000000"/>
              </a:buClr>
              <a:buSzPct val="45000"/>
              <a:buFont typeface="Wingdings" charset="2"/>
              <a:buChar char=""/>
            </a:pPr>
            <a:endParaRPr lang="en-US" sz="2100" b="1" spc="-1" dirty="0">
              <a:solidFill>
                <a:srgbClr val="171717"/>
              </a:solidFill>
              <a:latin typeface="Arial"/>
              <a:sym typeface="Wingdings" panose="05000000000000000000" pitchFamily="2" charset="2"/>
            </a:endParaRPr>
          </a:p>
          <a:p>
            <a:pPr marL="432000" indent="-323640">
              <a:lnSpc>
                <a:spcPct val="100000"/>
              </a:lnSpc>
              <a:spcBef>
                <a:spcPts val="1417"/>
              </a:spcBef>
              <a:buClr>
                <a:srgbClr val="000000"/>
              </a:buClr>
              <a:buSzPct val="45000"/>
              <a:buFont typeface="Wingdings" charset="2"/>
              <a:buChar char=""/>
            </a:pPr>
            <a:endParaRPr lang="en-US" sz="2100" b="1" spc="-1" dirty="0">
              <a:solidFill>
                <a:srgbClr val="171717"/>
              </a:solidFill>
              <a:latin typeface="Arial"/>
              <a:sym typeface="Wingdings" panose="05000000000000000000" pitchFamily="2" charset="2"/>
            </a:endParaRPr>
          </a:p>
          <a:p>
            <a:pPr marL="565560" lvl="1">
              <a:spcBef>
                <a:spcPts val="1417"/>
              </a:spcBef>
              <a:buClr>
                <a:srgbClr val="000000"/>
              </a:buClr>
              <a:buSzPct val="45000"/>
            </a:pPr>
            <a:r>
              <a:rPr lang="en-US" b="1" spc="-1" dirty="0">
                <a:solidFill>
                  <a:srgbClr val="171717"/>
                </a:solidFill>
                <a:latin typeface="Arial"/>
                <a:sym typeface="Wingdings" panose="05000000000000000000" pitchFamily="2" charset="2"/>
              </a:rPr>
              <a:t>Report:  </a:t>
            </a:r>
            <a:r>
              <a:rPr lang="en-US" b="1" spc="-1" dirty="0">
                <a:solidFill>
                  <a:srgbClr val="171717"/>
                </a:solidFill>
                <a:hlinkClick r:id="rId2"/>
              </a:rPr>
              <a:t>https://indico.cern.ch/event/1439855/abstracts/191018/</a:t>
            </a:r>
            <a:r>
              <a:rPr lang="en-US" b="1" spc="-1" dirty="0">
                <a:solidFill>
                  <a:srgbClr val="171717"/>
                </a:solidFill>
              </a:rPr>
              <a:t> </a:t>
            </a:r>
          </a:p>
          <a:p>
            <a:pPr marL="565560" lvl="1">
              <a:spcBef>
                <a:spcPts val="1417"/>
              </a:spcBef>
              <a:buClr>
                <a:srgbClr val="000000"/>
              </a:buClr>
              <a:buSzPct val="45000"/>
            </a:pPr>
            <a:endParaRPr lang="en-GB" sz="2100" b="1" spc="-1" dirty="0">
              <a:solidFill>
                <a:srgbClr val="171717"/>
              </a:solidFill>
              <a:latin typeface="Arial"/>
              <a:sym typeface="Wingdings" panose="05000000000000000000" pitchFamily="2" charset="2"/>
            </a:endParaRPr>
          </a:p>
        </p:txBody>
      </p:sp>
      <p:sp>
        <p:nvSpPr>
          <p:cNvPr id="172" name="CustomShape 2"/>
          <p:cNvSpPr/>
          <p:nvPr/>
        </p:nvSpPr>
        <p:spPr>
          <a:xfrm>
            <a:off x="407880" y="373680"/>
            <a:ext cx="11375280" cy="106488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90000"/>
              </a:lnSpc>
            </a:pPr>
            <a:r>
              <a:rPr lang="en-US" sz="3600" b="1" strike="noStrike" spc="-1" dirty="0">
                <a:solidFill>
                  <a:srgbClr val="0033A0"/>
                </a:solidFill>
                <a:latin typeface="Arial"/>
              </a:rPr>
              <a:t>Mid-term Review </a:t>
            </a:r>
            <a:r>
              <a:rPr lang="en-US" sz="2400" b="1" spc="-1" dirty="0">
                <a:solidFill>
                  <a:srgbClr val="0033A0"/>
                </a:solidFill>
                <a:latin typeface="Arial"/>
              </a:rPr>
              <a:t>(February 2025)</a:t>
            </a:r>
            <a:endParaRPr lang="en-GB" sz="2400" b="0" strike="noStrike" spc="-1" dirty="0">
              <a:latin typeface="Arial"/>
            </a:endParaRPr>
          </a:p>
        </p:txBody>
      </p:sp>
      <p:sp>
        <p:nvSpPr>
          <p:cNvPr id="173" name="CustomShape 3"/>
          <p:cNvSpPr/>
          <p:nvPr/>
        </p:nvSpPr>
        <p:spPr>
          <a:xfrm>
            <a:off x="3416400" y="6378480"/>
            <a:ext cx="69912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r>
              <a:rPr lang="en-US" sz="1000" spc="-1" dirty="0">
                <a:solidFill>
                  <a:srgbClr val="0033A0"/>
                </a:solidFill>
                <a:latin typeface="Arial"/>
              </a:rPr>
              <a:t>24</a:t>
            </a:r>
            <a:r>
              <a:rPr lang="en-US" sz="1000" b="0" strike="noStrike" spc="-1" dirty="0">
                <a:solidFill>
                  <a:srgbClr val="0033A0"/>
                </a:solidFill>
                <a:latin typeface="Arial"/>
              </a:rPr>
              <a:t>/06/2025</a:t>
            </a:r>
            <a:endParaRPr lang="en-GB" sz="1000" b="0" strike="noStrike" spc="-1" dirty="0">
              <a:latin typeface="Arial"/>
            </a:endParaRPr>
          </a:p>
        </p:txBody>
      </p:sp>
      <p:sp>
        <p:nvSpPr>
          <p:cNvPr id="174" name="CustomShape 4"/>
          <p:cNvSpPr/>
          <p:nvPr/>
        </p:nvSpPr>
        <p:spPr>
          <a:xfrm>
            <a:off x="4259160" y="6383880"/>
            <a:ext cx="65714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1200" b="0" strike="noStrike" spc="-1" dirty="0">
                <a:solidFill>
                  <a:srgbClr val="0033A0"/>
                </a:solidFill>
                <a:latin typeface="Arial"/>
              </a:rPr>
              <a:t>Physics Preparatory Group - Accelerator Science and Technology WG</a:t>
            </a:r>
            <a:endParaRPr lang="en-GB" sz="1200" b="0" strike="noStrike" spc="-1" dirty="0">
              <a:latin typeface="Arial"/>
            </a:endParaRPr>
          </a:p>
        </p:txBody>
      </p:sp>
      <p:sp>
        <p:nvSpPr>
          <p:cNvPr id="175" name="CustomShape 5"/>
          <p:cNvSpPr/>
          <p:nvPr/>
        </p:nvSpPr>
        <p:spPr>
          <a:xfrm>
            <a:off x="11107440" y="6383880"/>
            <a:ext cx="68040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fld id="{9E7659AA-BB61-47A7-BC9E-B7B31FB5770F}" type="slidenum">
              <a:rPr lang="en-US" sz="1000" b="0" strike="noStrike" spc="-1">
                <a:solidFill>
                  <a:srgbClr val="0033A0"/>
                </a:solidFill>
                <a:latin typeface="Arial"/>
              </a:rPr>
              <a:t>5</a:t>
            </a:fld>
            <a:endParaRPr lang="en-GB" sz="1000" b="0" strike="noStrike" spc="-1">
              <a:latin typeface="Arial"/>
            </a:endParaRPr>
          </a:p>
        </p:txBody>
      </p:sp>
      <p:pic>
        <p:nvPicPr>
          <p:cNvPr id="2" name="Picture 1">
            <a:extLst>
              <a:ext uri="{FF2B5EF4-FFF2-40B4-BE49-F238E27FC236}">
                <a16:creationId xmlns:a16="http://schemas.microsoft.com/office/drawing/2014/main" id="{01E43BBB-0FE1-4A9D-8FC3-632B52A656EB}"/>
              </a:ext>
            </a:extLst>
          </p:cNvPr>
          <p:cNvPicPr>
            <a:picLocks noChangeAspect="1"/>
          </p:cNvPicPr>
          <p:nvPr/>
        </p:nvPicPr>
        <p:blipFill>
          <a:blip r:embed="rId3"/>
          <a:stretch>
            <a:fillRect/>
          </a:stretch>
        </p:blipFill>
        <p:spPr>
          <a:xfrm>
            <a:off x="243441" y="1094951"/>
            <a:ext cx="7477246" cy="4353464"/>
          </a:xfrm>
          <a:prstGeom prst="rect">
            <a:avLst/>
          </a:prstGeom>
        </p:spPr>
      </p:pic>
      <p:pic>
        <p:nvPicPr>
          <p:cNvPr id="3" name="Picture 2">
            <a:extLst>
              <a:ext uri="{FF2B5EF4-FFF2-40B4-BE49-F238E27FC236}">
                <a16:creationId xmlns:a16="http://schemas.microsoft.com/office/drawing/2014/main" id="{7F25F2D4-FFAF-4037-96C1-45C87B22D6A2}"/>
              </a:ext>
            </a:extLst>
          </p:cNvPr>
          <p:cNvPicPr>
            <a:picLocks noChangeAspect="1"/>
          </p:cNvPicPr>
          <p:nvPr/>
        </p:nvPicPr>
        <p:blipFill>
          <a:blip r:embed="rId4"/>
          <a:stretch>
            <a:fillRect/>
          </a:stretch>
        </p:blipFill>
        <p:spPr>
          <a:xfrm>
            <a:off x="8455742" y="1250226"/>
            <a:ext cx="3491857" cy="4205753"/>
          </a:xfrm>
          <a:prstGeom prst="rect">
            <a:avLst/>
          </a:prstGeom>
        </p:spPr>
      </p:pic>
      <p:pic>
        <p:nvPicPr>
          <p:cNvPr id="9" name="Picture 8">
            <a:extLst>
              <a:ext uri="{FF2B5EF4-FFF2-40B4-BE49-F238E27FC236}">
                <a16:creationId xmlns:a16="http://schemas.microsoft.com/office/drawing/2014/main" id="{0DE2CEE8-77ED-4A20-AACD-087B1C2A49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94388" y="0"/>
            <a:ext cx="4197612" cy="1101873"/>
          </a:xfrm>
          <a:prstGeom prst="rect">
            <a:avLst/>
          </a:prstGeom>
        </p:spPr>
      </p:pic>
    </p:spTree>
    <p:extLst>
      <p:ext uri="{BB962C8B-B14F-4D97-AF65-F5344CB8AC3E}">
        <p14:creationId xmlns:p14="http://schemas.microsoft.com/office/powerpoint/2010/main" val="25989819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A1F2A1-0B33-4C1C-965C-70CCCB9B1E2B}"/>
              </a:ext>
            </a:extLst>
          </p:cNvPr>
          <p:cNvPicPr>
            <a:picLocks noChangeAspect="1"/>
          </p:cNvPicPr>
          <p:nvPr/>
        </p:nvPicPr>
        <p:blipFill>
          <a:blip r:embed="rId2"/>
          <a:stretch>
            <a:fillRect/>
          </a:stretch>
        </p:blipFill>
        <p:spPr>
          <a:xfrm>
            <a:off x="4366954" y="876541"/>
            <a:ext cx="3627434" cy="816935"/>
          </a:xfrm>
          <a:prstGeom prst="rect">
            <a:avLst/>
          </a:prstGeom>
        </p:spPr>
      </p:pic>
      <p:sp>
        <p:nvSpPr>
          <p:cNvPr id="171" name="CustomShape 1"/>
          <p:cNvSpPr/>
          <p:nvPr/>
        </p:nvSpPr>
        <p:spPr>
          <a:xfrm>
            <a:off x="-4056" y="854859"/>
            <a:ext cx="12196056" cy="460764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marL="432000" indent="-323640">
              <a:spcBef>
                <a:spcPts val="1417"/>
              </a:spcBef>
              <a:buClr>
                <a:srgbClr val="000000"/>
              </a:buClr>
              <a:buSzPct val="45000"/>
              <a:buFont typeface="Wingdings" charset="2"/>
              <a:buChar char=""/>
            </a:pPr>
            <a:r>
              <a:rPr lang="en-GB" sz="2100" b="1" spc="-1" dirty="0">
                <a:solidFill>
                  <a:srgbClr val="171717"/>
                </a:solidFill>
                <a:sym typeface="Wingdings" panose="05000000000000000000" pitchFamily="2" charset="2"/>
              </a:rPr>
              <a:t>Significant technical progress:</a:t>
            </a:r>
          </a:p>
          <a:p>
            <a:pPr marL="889200" lvl="1" indent="-323640">
              <a:spcBef>
                <a:spcPts val="600"/>
              </a:spcBef>
              <a:buClr>
                <a:srgbClr val="000000"/>
              </a:buClr>
              <a:buSzPct val="45000"/>
              <a:buFont typeface="Wingdings" charset="2"/>
              <a:buChar char=""/>
            </a:pPr>
            <a:r>
              <a:rPr lang="en-GB" sz="2000" b="1" spc="-1" dirty="0">
                <a:solidFill>
                  <a:srgbClr val="171717"/>
                </a:solidFill>
                <a:sym typeface="Wingdings" panose="05000000000000000000" pitchFamily="2" charset="2"/>
              </a:rPr>
              <a:t>Single-stage-energy gain (laser-driven)</a:t>
            </a:r>
          </a:p>
          <a:p>
            <a:pPr marL="889200" lvl="1" indent="-323640">
              <a:spcBef>
                <a:spcPts val="600"/>
              </a:spcBef>
              <a:buClr>
                <a:srgbClr val="000000"/>
              </a:buClr>
              <a:buSzPct val="45000"/>
              <a:buFont typeface="Wingdings" charset="2"/>
              <a:buChar char=""/>
            </a:pPr>
            <a:r>
              <a:rPr lang="en-GB" sz="2000" b="1" spc="-1" dirty="0">
                <a:solidFill>
                  <a:srgbClr val="171717"/>
                </a:solidFill>
                <a:sym typeface="Wingdings" panose="05000000000000000000" pitchFamily="2" charset="2"/>
              </a:rPr>
              <a:t>Beam quality (energy / energy-spread control)</a:t>
            </a:r>
          </a:p>
          <a:p>
            <a:pPr marL="889200" lvl="1" indent="-323640">
              <a:spcBef>
                <a:spcPts val="600"/>
              </a:spcBef>
              <a:buClr>
                <a:srgbClr val="000000"/>
              </a:buClr>
              <a:buSzPct val="45000"/>
              <a:buFont typeface="Wingdings" charset="2"/>
              <a:buChar char=""/>
            </a:pPr>
            <a:r>
              <a:rPr lang="en-GB" sz="2000" b="1" spc="-1" dirty="0">
                <a:solidFill>
                  <a:srgbClr val="171717"/>
                </a:solidFill>
                <a:sym typeface="Wingdings" panose="05000000000000000000" pitchFamily="2" charset="2"/>
              </a:rPr>
              <a:t>Scalable high rep-rate plasma sources </a:t>
            </a:r>
          </a:p>
          <a:p>
            <a:pPr marL="889200" lvl="1" indent="-323640">
              <a:spcBef>
                <a:spcPts val="600"/>
              </a:spcBef>
              <a:buClr>
                <a:srgbClr val="000000"/>
              </a:buClr>
              <a:buSzPct val="45000"/>
              <a:buFont typeface="Wingdings" charset="2"/>
              <a:buChar char=""/>
            </a:pPr>
            <a:r>
              <a:rPr lang="en-GB" sz="2000" b="1" spc="-1" dirty="0">
                <a:solidFill>
                  <a:srgbClr val="171717"/>
                </a:solidFill>
                <a:sym typeface="Wingdings" panose="05000000000000000000" pitchFamily="2" charset="2"/>
              </a:rPr>
              <a:t>Simulation tools</a:t>
            </a:r>
          </a:p>
          <a:p>
            <a:pPr marL="108360">
              <a:spcBef>
                <a:spcPts val="1200"/>
              </a:spcBef>
              <a:buClr>
                <a:srgbClr val="000000"/>
              </a:buClr>
              <a:buSzPct val="45000"/>
            </a:pPr>
            <a:r>
              <a:rPr lang="en-GB" sz="2100" b="1" spc="-1" dirty="0">
                <a:solidFill>
                  <a:srgbClr val="171717"/>
                </a:solidFill>
                <a:sym typeface="Wingdings" panose="05000000000000000000" pitchFamily="2" charset="2"/>
              </a:rPr>
              <a:t>          approaching performance levels for first applications  </a:t>
            </a:r>
            <a:r>
              <a:rPr lang="en-GB" sz="2000" b="1" spc="-1" dirty="0">
                <a:solidFill>
                  <a:srgbClr val="FF0000"/>
                </a:solidFill>
                <a:sym typeface="Wingdings" panose="05000000000000000000" pitchFamily="2" charset="2"/>
              </a:rPr>
              <a:t>FELs, 6 GeV injector for PETRA-IV</a:t>
            </a:r>
            <a:endParaRPr lang="en-GB" sz="2000" dirty="0">
              <a:solidFill>
                <a:srgbClr val="FF0000"/>
              </a:solidFill>
            </a:endParaRPr>
          </a:p>
          <a:p>
            <a:pPr marL="432000" indent="-323640">
              <a:spcBef>
                <a:spcPts val="1417"/>
              </a:spcBef>
              <a:buClr>
                <a:srgbClr val="000000"/>
              </a:buClr>
              <a:buSzPct val="45000"/>
              <a:buFont typeface="Wingdings" charset="2"/>
              <a:buChar char=""/>
            </a:pPr>
            <a:r>
              <a:rPr lang="en-GB" sz="2100" b="1" spc="-1" dirty="0">
                <a:solidFill>
                  <a:srgbClr val="171717"/>
                </a:solidFill>
                <a:sym typeface="Wingdings" panose="05000000000000000000" pitchFamily="2" charset="2"/>
              </a:rPr>
              <a:t>But outstanding challenges for colliders:</a:t>
            </a:r>
          </a:p>
          <a:p>
            <a:pPr marL="889200" lvl="1" indent="-323640">
              <a:spcBef>
                <a:spcPts val="600"/>
              </a:spcBef>
              <a:buClr>
                <a:srgbClr val="000000"/>
              </a:buClr>
              <a:buSzPct val="45000"/>
              <a:buFont typeface="Wingdings" charset="2"/>
              <a:buChar char=""/>
            </a:pPr>
            <a:r>
              <a:rPr lang="en-GB" sz="2000" b="1" spc="-1" dirty="0">
                <a:solidFill>
                  <a:srgbClr val="FF0000"/>
                </a:solidFill>
                <a:sym typeface="Wingdings" panose="05000000000000000000" pitchFamily="2" charset="2"/>
              </a:rPr>
              <a:t>Positron acceleration</a:t>
            </a:r>
          </a:p>
          <a:p>
            <a:pPr marL="889200" lvl="1" indent="-323640">
              <a:spcBef>
                <a:spcPts val="600"/>
              </a:spcBef>
              <a:buClr>
                <a:srgbClr val="000000"/>
              </a:buClr>
              <a:buSzPct val="45000"/>
              <a:buFont typeface="Wingdings" charset="2"/>
              <a:buChar char=""/>
            </a:pPr>
            <a:r>
              <a:rPr lang="en-GB" sz="2000" b="1" spc="-1" dirty="0">
                <a:solidFill>
                  <a:srgbClr val="FF0000"/>
                </a:solidFill>
                <a:sym typeface="Wingdings" panose="05000000000000000000" pitchFamily="2" charset="2"/>
              </a:rPr>
              <a:t>Multi-staging to reach high energies, with collider-grade beams</a:t>
            </a:r>
          </a:p>
          <a:p>
            <a:pPr marL="889200" lvl="1" indent="-323640">
              <a:spcBef>
                <a:spcPts val="600"/>
              </a:spcBef>
              <a:buClr>
                <a:srgbClr val="000000"/>
              </a:buClr>
              <a:buSzPct val="45000"/>
              <a:buFont typeface="Wingdings" charset="2"/>
              <a:buChar char=""/>
            </a:pPr>
            <a:r>
              <a:rPr lang="en-GB" sz="2000" b="1" spc="-1" dirty="0">
                <a:solidFill>
                  <a:srgbClr val="FF0000"/>
                </a:solidFill>
                <a:sym typeface="Wingdings" panose="05000000000000000000" pitchFamily="2" charset="2"/>
              </a:rPr>
              <a:t>High repetition rate  luminosity (control of plasma heating)</a:t>
            </a:r>
          </a:p>
          <a:p>
            <a:pPr marL="889200" lvl="1" indent="-323640">
              <a:spcBef>
                <a:spcPts val="600"/>
              </a:spcBef>
              <a:buClr>
                <a:srgbClr val="000000"/>
              </a:buClr>
              <a:buSzPct val="45000"/>
              <a:buFont typeface="Wingdings" charset="2"/>
              <a:buChar char=""/>
            </a:pPr>
            <a:r>
              <a:rPr lang="en-GB" sz="2000" b="1" spc="-1" dirty="0">
                <a:solidFill>
                  <a:srgbClr val="FF0000"/>
                </a:solidFill>
                <a:sym typeface="Wingdings" panose="05000000000000000000" pitchFamily="2" charset="2"/>
              </a:rPr>
              <a:t>Wall  beam power efficiency</a:t>
            </a:r>
          </a:p>
          <a:p>
            <a:pPr marL="432000" indent="-323640">
              <a:spcBef>
                <a:spcPts val="600"/>
              </a:spcBef>
              <a:buClr>
                <a:srgbClr val="000000"/>
              </a:buClr>
              <a:buSzPct val="45000"/>
              <a:buFont typeface="Wingdings" charset="2"/>
              <a:buChar char=""/>
            </a:pPr>
            <a:r>
              <a:rPr lang="en-GB" sz="2000" b="1" spc="-1" dirty="0">
                <a:solidFill>
                  <a:srgbClr val="171717"/>
                </a:solidFill>
                <a:sym typeface="Wingdings" panose="05000000000000000000" pitchFamily="2" charset="2"/>
              </a:rPr>
              <a:t>LDG Roadmap re-oriented around developing HALHF: feasibility study + pre-CDR</a:t>
            </a:r>
          </a:p>
          <a:p>
            <a:pPr marL="889200" lvl="1" indent="-323640">
              <a:spcBef>
                <a:spcPts val="600"/>
              </a:spcBef>
              <a:buClr>
                <a:srgbClr val="000000"/>
              </a:buClr>
              <a:buSzPct val="45000"/>
              <a:buFont typeface="Wingdings" charset="2"/>
              <a:buChar char=""/>
            </a:pPr>
            <a:r>
              <a:rPr lang="en-GB" sz="2000" b="1" spc="-1" dirty="0">
                <a:solidFill>
                  <a:srgbClr val="171717"/>
                </a:solidFill>
                <a:sym typeface="Wingdings" panose="05000000000000000000" pitchFamily="2" charset="2"/>
              </a:rPr>
              <a:t>HALHF submission proposes a 3-stage 15-yr R&amp;D plan: 213 </a:t>
            </a:r>
            <a:r>
              <a:rPr lang="en-GB" sz="2000" b="1" spc="-1" dirty="0" err="1">
                <a:solidFill>
                  <a:srgbClr val="171717"/>
                </a:solidFill>
                <a:sym typeface="Wingdings" panose="05000000000000000000" pitchFamily="2" charset="2"/>
              </a:rPr>
              <a:t>MChF</a:t>
            </a:r>
            <a:r>
              <a:rPr lang="en-GB" sz="2000" b="1" spc="-1" dirty="0">
                <a:solidFill>
                  <a:srgbClr val="171717"/>
                </a:solidFill>
                <a:sym typeface="Wingdings" panose="05000000000000000000" pitchFamily="2" charset="2"/>
              </a:rPr>
              <a:t> materials + 341 FTE-</a:t>
            </a:r>
            <a:r>
              <a:rPr lang="en-GB" sz="2000" b="1" spc="-1" dirty="0" err="1">
                <a:solidFill>
                  <a:srgbClr val="171717"/>
                </a:solidFill>
                <a:sym typeface="Wingdings" panose="05000000000000000000" pitchFamily="2" charset="2"/>
              </a:rPr>
              <a:t>yr</a:t>
            </a:r>
            <a:r>
              <a:rPr lang="en-GB" sz="2000" b="1" spc="-1" dirty="0">
                <a:solidFill>
                  <a:srgbClr val="171717"/>
                </a:solidFill>
                <a:sym typeface="Wingdings" panose="05000000000000000000" pitchFamily="2" charset="2"/>
              </a:rPr>
              <a:t> for proof-of-principle demo / prototyping </a:t>
            </a:r>
          </a:p>
        </p:txBody>
      </p:sp>
      <p:sp>
        <p:nvSpPr>
          <p:cNvPr id="172" name="CustomShape 2"/>
          <p:cNvSpPr/>
          <p:nvPr/>
        </p:nvSpPr>
        <p:spPr>
          <a:xfrm>
            <a:off x="280668" y="183136"/>
            <a:ext cx="11375280" cy="106488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90000"/>
              </a:lnSpc>
            </a:pPr>
            <a:r>
              <a:rPr lang="en-US" sz="3600" b="1" strike="noStrike" spc="-1" dirty="0">
                <a:solidFill>
                  <a:srgbClr val="0033A0"/>
                </a:solidFill>
                <a:latin typeface="Arial"/>
              </a:rPr>
              <a:t>Plasma </a:t>
            </a:r>
            <a:r>
              <a:rPr lang="en-US" sz="3600" b="1" strike="noStrike" spc="-1" dirty="0" err="1">
                <a:solidFill>
                  <a:srgbClr val="0033A0"/>
                </a:solidFill>
                <a:latin typeface="Arial"/>
              </a:rPr>
              <a:t>wakefield</a:t>
            </a:r>
            <a:r>
              <a:rPr lang="en-US" sz="3600" b="1" strike="noStrike" spc="-1" dirty="0">
                <a:solidFill>
                  <a:srgbClr val="0033A0"/>
                </a:solidFill>
                <a:latin typeface="Arial"/>
              </a:rPr>
              <a:t> acceleration </a:t>
            </a:r>
            <a:endParaRPr lang="en-GB" sz="3600" b="0" strike="noStrike" spc="-1" dirty="0">
              <a:latin typeface="Arial"/>
            </a:endParaRPr>
          </a:p>
        </p:txBody>
      </p:sp>
      <p:sp>
        <p:nvSpPr>
          <p:cNvPr id="173" name="CustomShape 3"/>
          <p:cNvSpPr/>
          <p:nvPr/>
        </p:nvSpPr>
        <p:spPr>
          <a:xfrm>
            <a:off x="3416400" y="6378480"/>
            <a:ext cx="69912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r>
              <a:rPr lang="en-US" sz="1000" spc="-1" dirty="0">
                <a:solidFill>
                  <a:srgbClr val="0033A0"/>
                </a:solidFill>
                <a:latin typeface="Arial"/>
              </a:rPr>
              <a:t>24</a:t>
            </a:r>
            <a:r>
              <a:rPr lang="en-US" sz="1000" b="0" strike="noStrike" spc="-1" dirty="0">
                <a:solidFill>
                  <a:srgbClr val="0033A0"/>
                </a:solidFill>
                <a:latin typeface="Arial"/>
              </a:rPr>
              <a:t>/06/2025</a:t>
            </a:r>
            <a:endParaRPr lang="en-GB" sz="1000" b="0" strike="noStrike" spc="-1" dirty="0">
              <a:latin typeface="Arial"/>
            </a:endParaRPr>
          </a:p>
        </p:txBody>
      </p:sp>
      <p:sp>
        <p:nvSpPr>
          <p:cNvPr id="174" name="CustomShape 4"/>
          <p:cNvSpPr/>
          <p:nvPr/>
        </p:nvSpPr>
        <p:spPr>
          <a:xfrm>
            <a:off x="4259160" y="6383880"/>
            <a:ext cx="65714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1200" b="0" strike="noStrike" spc="-1">
                <a:solidFill>
                  <a:srgbClr val="0033A0"/>
                </a:solidFill>
                <a:latin typeface="Arial"/>
              </a:rPr>
              <a:t>Physics Preparatory Group - Accelerator Science and Technology WG</a:t>
            </a:r>
            <a:endParaRPr lang="en-GB" sz="1200" b="0" strike="noStrike" spc="-1">
              <a:latin typeface="Arial"/>
            </a:endParaRPr>
          </a:p>
        </p:txBody>
      </p:sp>
      <p:sp>
        <p:nvSpPr>
          <p:cNvPr id="175" name="CustomShape 5"/>
          <p:cNvSpPr/>
          <p:nvPr/>
        </p:nvSpPr>
        <p:spPr>
          <a:xfrm>
            <a:off x="11107440" y="6383880"/>
            <a:ext cx="68040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fld id="{9E7659AA-BB61-47A7-BC9E-B7B31FB5770F}" type="slidenum">
              <a:rPr lang="en-US" sz="1000" b="0" strike="noStrike" spc="-1">
                <a:solidFill>
                  <a:srgbClr val="0033A0"/>
                </a:solidFill>
                <a:latin typeface="Arial"/>
              </a:rPr>
              <a:t>50</a:t>
            </a:fld>
            <a:endParaRPr lang="en-GB" sz="1000" b="0" strike="noStrike" spc="-1">
              <a:latin typeface="Arial"/>
            </a:endParaRPr>
          </a:p>
        </p:txBody>
      </p:sp>
      <p:pic>
        <p:nvPicPr>
          <p:cNvPr id="7" name="Picture 6">
            <a:extLst>
              <a:ext uri="{FF2B5EF4-FFF2-40B4-BE49-F238E27FC236}">
                <a16:creationId xmlns:a16="http://schemas.microsoft.com/office/drawing/2014/main" id="{0F4AEF8F-636F-417D-8D45-BCC16F7E5E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4388" y="0"/>
            <a:ext cx="4197612" cy="1101873"/>
          </a:xfrm>
          <a:prstGeom prst="rect">
            <a:avLst/>
          </a:prstGeom>
        </p:spPr>
      </p:pic>
      <p:pic>
        <p:nvPicPr>
          <p:cNvPr id="2" name="Picture 1">
            <a:extLst>
              <a:ext uri="{FF2B5EF4-FFF2-40B4-BE49-F238E27FC236}">
                <a16:creationId xmlns:a16="http://schemas.microsoft.com/office/drawing/2014/main" id="{34EB173A-B003-40CD-901D-4C3E2BE04BE0}"/>
              </a:ext>
            </a:extLst>
          </p:cNvPr>
          <p:cNvPicPr>
            <a:picLocks noChangeAspect="1"/>
          </p:cNvPicPr>
          <p:nvPr/>
        </p:nvPicPr>
        <p:blipFill>
          <a:blip r:embed="rId4"/>
          <a:stretch>
            <a:fillRect/>
          </a:stretch>
        </p:blipFill>
        <p:spPr>
          <a:xfrm>
            <a:off x="8603639" y="1222100"/>
            <a:ext cx="3468925" cy="1469263"/>
          </a:xfrm>
          <a:prstGeom prst="rect">
            <a:avLst/>
          </a:prstGeom>
        </p:spPr>
      </p:pic>
      <p:pic>
        <p:nvPicPr>
          <p:cNvPr id="4" name="Picture 3">
            <a:extLst>
              <a:ext uri="{FF2B5EF4-FFF2-40B4-BE49-F238E27FC236}">
                <a16:creationId xmlns:a16="http://schemas.microsoft.com/office/drawing/2014/main" id="{F8A81EB9-AFC7-4EAB-85EE-108F43D0A875}"/>
              </a:ext>
            </a:extLst>
          </p:cNvPr>
          <p:cNvPicPr>
            <a:picLocks noChangeAspect="1"/>
          </p:cNvPicPr>
          <p:nvPr/>
        </p:nvPicPr>
        <p:blipFill>
          <a:blip r:embed="rId5"/>
          <a:stretch>
            <a:fillRect/>
          </a:stretch>
        </p:blipFill>
        <p:spPr>
          <a:xfrm>
            <a:off x="5552642" y="2023254"/>
            <a:ext cx="2972338" cy="780115"/>
          </a:xfrm>
          <a:prstGeom prst="rect">
            <a:avLst/>
          </a:prstGeom>
        </p:spPr>
      </p:pic>
    </p:spTree>
    <p:extLst>
      <p:ext uri="{BB962C8B-B14F-4D97-AF65-F5344CB8AC3E}">
        <p14:creationId xmlns:p14="http://schemas.microsoft.com/office/powerpoint/2010/main" val="2863533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CustomShape 2"/>
          <p:cNvSpPr/>
          <p:nvPr/>
        </p:nvSpPr>
        <p:spPr>
          <a:xfrm>
            <a:off x="72360" y="324519"/>
            <a:ext cx="11375280" cy="106488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3600" b="1" spc="-1" dirty="0">
                <a:solidFill>
                  <a:srgbClr val="0033A0"/>
                </a:solidFill>
                <a:latin typeface="Arial"/>
              </a:rPr>
              <a:t>Plasma </a:t>
            </a:r>
            <a:r>
              <a:rPr lang="en-US" sz="3600" b="1" spc="-1" dirty="0" err="1">
                <a:solidFill>
                  <a:srgbClr val="0033A0"/>
                </a:solidFill>
                <a:latin typeface="Arial"/>
              </a:rPr>
              <a:t>wakefield</a:t>
            </a:r>
            <a:r>
              <a:rPr lang="en-US" sz="3600" b="1" spc="-1" dirty="0">
                <a:solidFill>
                  <a:srgbClr val="0033A0"/>
                </a:solidFill>
                <a:latin typeface="Arial"/>
              </a:rPr>
              <a:t> acceleration</a:t>
            </a:r>
            <a:r>
              <a:rPr kumimoji="0" lang="en-US" sz="3600" b="1" i="0" u="none" strike="noStrike" kern="1200" cap="none" spc="-1" normalizeH="0" baseline="0" noProof="0" dirty="0">
                <a:ln>
                  <a:noFill/>
                </a:ln>
                <a:solidFill>
                  <a:srgbClr val="0033A0"/>
                </a:solidFill>
                <a:effectLst/>
                <a:uLnTx/>
                <a:uFillTx/>
                <a:latin typeface="Arial"/>
              </a:rPr>
              <a:t> </a:t>
            </a:r>
            <a:endParaRPr kumimoji="0" lang="en-GB" sz="3600" b="0" i="0" u="none" strike="noStrike" kern="1200" cap="none" spc="-1" normalizeH="0" baseline="0" noProof="0" dirty="0">
              <a:ln>
                <a:noFill/>
              </a:ln>
              <a:solidFill>
                <a:prstClr val="black"/>
              </a:solidFill>
              <a:effectLst/>
              <a:uLnTx/>
              <a:uFillTx/>
              <a:latin typeface="Arial"/>
            </a:endParaRPr>
          </a:p>
        </p:txBody>
      </p:sp>
      <p:sp>
        <p:nvSpPr>
          <p:cNvPr id="173" name="CustomShape 3"/>
          <p:cNvSpPr/>
          <p:nvPr/>
        </p:nvSpPr>
        <p:spPr>
          <a:xfrm>
            <a:off x="3416400" y="6378480"/>
            <a:ext cx="69912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 normalizeH="0" baseline="0" noProof="0" dirty="0">
                <a:ln>
                  <a:noFill/>
                </a:ln>
                <a:solidFill>
                  <a:srgbClr val="0033A0"/>
                </a:solidFill>
                <a:effectLst/>
                <a:uLnTx/>
                <a:uFillTx/>
                <a:latin typeface="Arial"/>
              </a:rPr>
              <a:t>24/06/2025</a:t>
            </a:r>
            <a:endParaRPr kumimoji="0" lang="en-GB" sz="1000" b="0" i="0" u="none" strike="noStrike" kern="1200" cap="none" spc="-1" normalizeH="0" baseline="0" noProof="0" dirty="0">
              <a:ln>
                <a:noFill/>
              </a:ln>
              <a:solidFill>
                <a:prstClr val="black"/>
              </a:solidFill>
              <a:effectLst/>
              <a:uLnTx/>
              <a:uFillTx/>
              <a:latin typeface="Arial"/>
            </a:endParaRPr>
          </a:p>
        </p:txBody>
      </p:sp>
      <p:sp>
        <p:nvSpPr>
          <p:cNvPr id="174" name="CustomShape 4"/>
          <p:cNvSpPr/>
          <p:nvPr/>
        </p:nvSpPr>
        <p:spPr>
          <a:xfrm>
            <a:off x="4259160" y="6383880"/>
            <a:ext cx="65714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1" normalizeH="0" baseline="0" noProof="0">
                <a:ln>
                  <a:noFill/>
                </a:ln>
                <a:solidFill>
                  <a:srgbClr val="0033A0"/>
                </a:solidFill>
                <a:effectLst/>
                <a:uLnTx/>
                <a:uFillTx/>
                <a:latin typeface="Arial"/>
              </a:rPr>
              <a:t>Physics Preparatory Group - Accelerator Science and Technology WG</a:t>
            </a:r>
            <a:endParaRPr kumimoji="0" lang="en-GB" sz="1200" b="0" i="0" u="none" strike="noStrike" kern="1200" cap="none" spc="-1" normalizeH="0" baseline="0" noProof="0">
              <a:ln>
                <a:noFill/>
              </a:ln>
              <a:solidFill>
                <a:prstClr val="black"/>
              </a:solidFill>
              <a:effectLst/>
              <a:uLnTx/>
              <a:uFillTx/>
              <a:latin typeface="Arial"/>
            </a:endParaRPr>
          </a:p>
        </p:txBody>
      </p:sp>
      <p:sp>
        <p:nvSpPr>
          <p:cNvPr id="175" name="CustomShape 5"/>
          <p:cNvSpPr/>
          <p:nvPr/>
        </p:nvSpPr>
        <p:spPr>
          <a:xfrm>
            <a:off x="11107440" y="6383880"/>
            <a:ext cx="68040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7659AA-BB61-47A7-BC9E-B7B31FB5770F}" type="slidenum">
              <a:rPr kumimoji="0" lang="en-US" sz="1000" b="0" i="0" u="none" strike="noStrike" kern="1200" cap="none" spc="-1" normalizeH="0" baseline="0" noProof="0">
                <a:ln>
                  <a:noFill/>
                </a:ln>
                <a:solidFill>
                  <a:srgbClr val="0033A0"/>
                </a:solidFill>
                <a:effectLst/>
                <a:uLnTx/>
                <a:uFillTx/>
                <a:latin typeface="Arial"/>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000" b="0" i="0" u="none" strike="noStrike" kern="1200" cap="none" spc="-1" normalizeH="0" baseline="0" noProof="0">
              <a:ln>
                <a:noFill/>
              </a:ln>
              <a:solidFill>
                <a:prstClr val="black"/>
              </a:solidFill>
              <a:effectLst/>
              <a:uLnTx/>
              <a:uFillTx/>
              <a:latin typeface="Arial"/>
            </a:endParaRPr>
          </a:p>
        </p:txBody>
      </p:sp>
      <p:sp>
        <p:nvSpPr>
          <p:cNvPr id="8" name="TextBox 7">
            <a:extLst>
              <a:ext uri="{FF2B5EF4-FFF2-40B4-BE49-F238E27FC236}">
                <a16:creationId xmlns:a16="http://schemas.microsoft.com/office/drawing/2014/main" id="{E8E27A6E-AAD7-4C68-A902-4A7CA8665A49}"/>
              </a:ext>
            </a:extLst>
          </p:cNvPr>
          <p:cNvSpPr txBox="1"/>
          <p:nvPr/>
        </p:nvSpPr>
        <p:spPr>
          <a:xfrm>
            <a:off x="114905" y="6299654"/>
            <a:ext cx="256993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rPr>
              <a:t>LDG Mid-term Review</a:t>
            </a:r>
          </a:p>
        </p:txBody>
      </p:sp>
      <p:pic>
        <p:nvPicPr>
          <p:cNvPr id="4" name="Picture 3">
            <a:extLst>
              <a:ext uri="{FF2B5EF4-FFF2-40B4-BE49-F238E27FC236}">
                <a16:creationId xmlns:a16="http://schemas.microsoft.com/office/drawing/2014/main" id="{0D275CFD-7B77-4B77-91E3-F04B2A48B8CF}"/>
              </a:ext>
            </a:extLst>
          </p:cNvPr>
          <p:cNvPicPr>
            <a:picLocks noChangeAspect="1"/>
          </p:cNvPicPr>
          <p:nvPr/>
        </p:nvPicPr>
        <p:blipFill>
          <a:blip r:embed="rId2"/>
          <a:stretch>
            <a:fillRect/>
          </a:stretch>
        </p:blipFill>
        <p:spPr>
          <a:xfrm>
            <a:off x="114905" y="1376141"/>
            <a:ext cx="9766514" cy="4852545"/>
          </a:xfrm>
          <a:prstGeom prst="rect">
            <a:avLst/>
          </a:prstGeom>
        </p:spPr>
      </p:pic>
      <p:pic>
        <p:nvPicPr>
          <p:cNvPr id="9" name="Picture 8">
            <a:extLst>
              <a:ext uri="{FF2B5EF4-FFF2-40B4-BE49-F238E27FC236}">
                <a16:creationId xmlns:a16="http://schemas.microsoft.com/office/drawing/2014/main" id="{BAC5A240-7D4C-4DFB-B705-876DC74FB8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4388" y="0"/>
            <a:ext cx="4197612" cy="1101873"/>
          </a:xfrm>
          <a:prstGeom prst="rect">
            <a:avLst/>
          </a:prstGeom>
        </p:spPr>
      </p:pic>
    </p:spTree>
    <p:extLst>
      <p:ext uri="{BB962C8B-B14F-4D97-AF65-F5344CB8AC3E}">
        <p14:creationId xmlns:p14="http://schemas.microsoft.com/office/powerpoint/2010/main" val="7313480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CustomShape 2"/>
          <p:cNvSpPr/>
          <p:nvPr/>
        </p:nvSpPr>
        <p:spPr>
          <a:xfrm>
            <a:off x="72360" y="324519"/>
            <a:ext cx="11375280" cy="106488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3600" b="1" spc="-1" dirty="0">
                <a:solidFill>
                  <a:srgbClr val="0033A0"/>
                </a:solidFill>
                <a:latin typeface="Arial"/>
              </a:rPr>
              <a:t>Plasma </a:t>
            </a:r>
            <a:r>
              <a:rPr lang="en-US" sz="3600" b="1" spc="-1" dirty="0" err="1">
                <a:solidFill>
                  <a:srgbClr val="0033A0"/>
                </a:solidFill>
                <a:latin typeface="Arial"/>
              </a:rPr>
              <a:t>wakefield</a:t>
            </a:r>
            <a:r>
              <a:rPr lang="en-US" sz="3600" b="1" spc="-1" dirty="0">
                <a:solidFill>
                  <a:srgbClr val="0033A0"/>
                </a:solidFill>
                <a:latin typeface="Arial"/>
              </a:rPr>
              <a:t> acceleration</a:t>
            </a:r>
            <a:r>
              <a:rPr kumimoji="0" lang="en-US" sz="3600" b="1" i="0" u="none" strike="noStrike" kern="1200" cap="none" spc="-1" normalizeH="0" baseline="0" noProof="0" dirty="0">
                <a:ln>
                  <a:noFill/>
                </a:ln>
                <a:solidFill>
                  <a:srgbClr val="0033A0"/>
                </a:solidFill>
                <a:effectLst/>
                <a:uLnTx/>
                <a:uFillTx/>
                <a:latin typeface="Arial"/>
              </a:rPr>
              <a:t> </a:t>
            </a:r>
            <a:endParaRPr kumimoji="0" lang="en-GB" sz="3600" b="0" i="0" u="none" strike="noStrike" kern="1200" cap="none" spc="-1" normalizeH="0" baseline="0" noProof="0" dirty="0">
              <a:ln>
                <a:noFill/>
              </a:ln>
              <a:solidFill>
                <a:prstClr val="black"/>
              </a:solidFill>
              <a:effectLst/>
              <a:uLnTx/>
              <a:uFillTx/>
              <a:latin typeface="Arial"/>
            </a:endParaRPr>
          </a:p>
        </p:txBody>
      </p:sp>
      <p:sp>
        <p:nvSpPr>
          <p:cNvPr id="173" name="CustomShape 3"/>
          <p:cNvSpPr/>
          <p:nvPr/>
        </p:nvSpPr>
        <p:spPr>
          <a:xfrm>
            <a:off x="3416400" y="6378480"/>
            <a:ext cx="69912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 normalizeH="0" baseline="0" noProof="0" dirty="0">
                <a:ln>
                  <a:noFill/>
                </a:ln>
                <a:solidFill>
                  <a:srgbClr val="0033A0"/>
                </a:solidFill>
                <a:effectLst/>
                <a:uLnTx/>
                <a:uFillTx/>
                <a:latin typeface="Arial"/>
              </a:rPr>
              <a:t>24/06/2025</a:t>
            </a:r>
            <a:endParaRPr kumimoji="0" lang="en-GB" sz="1000" b="0" i="0" u="none" strike="noStrike" kern="1200" cap="none" spc="-1" normalizeH="0" baseline="0" noProof="0" dirty="0">
              <a:ln>
                <a:noFill/>
              </a:ln>
              <a:solidFill>
                <a:prstClr val="black"/>
              </a:solidFill>
              <a:effectLst/>
              <a:uLnTx/>
              <a:uFillTx/>
              <a:latin typeface="Arial"/>
            </a:endParaRPr>
          </a:p>
        </p:txBody>
      </p:sp>
      <p:sp>
        <p:nvSpPr>
          <p:cNvPr id="174" name="CustomShape 4"/>
          <p:cNvSpPr/>
          <p:nvPr/>
        </p:nvSpPr>
        <p:spPr>
          <a:xfrm>
            <a:off x="4259160" y="6383880"/>
            <a:ext cx="65714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1" normalizeH="0" baseline="0" noProof="0">
                <a:ln>
                  <a:noFill/>
                </a:ln>
                <a:solidFill>
                  <a:srgbClr val="0033A0"/>
                </a:solidFill>
                <a:effectLst/>
                <a:uLnTx/>
                <a:uFillTx/>
                <a:latin typeface="Arial"/>
              </a:rPr>
              <a:t>Physics Preparatory Group - Accelerator Science and Technology WG</a:t>
            </a:r>
            <a:endParaRPr kumimoji="0" lang="en-GB" sz="1200" b="0" i="0" u="none" strike="noStrike" kern="1200" cap="none" spc="-1" normalizeH="0" baseline="0" noProof="0">
              <a:ln>
                <a:noFill/>
              </a:ln>
              <a:solidFill>
                <a:prstClr val="black"/>
              </a:solidFill>
              <a:effectLst/>
              <a:uLnTx/>
              <a:uFillTx/>
              <a:latin typeface="Arial"/>
            </a:endParaRPr>
          </a:p>
        </p:txBody>
      </p:sp>
      <p:sp>
        <p:nvSpPr>
          <p:cNvPr id="175" name="CustomShape 5"/>
          <p:cNvSpPr/>
          <p:nvPr/>
        </p:nvSpPr>
        <p:spPr>
          <a:xfrm>
            <a:off x="11107440" y="6383880"/>
            <a:ext cx="68040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7659AA-BB61-47A7-BC9E-B7B31FB5770F}" type="slidenum">
              <a:rPr kumimoji="0" lang="en-US" sz="1000" b="0" i="0" u="none" strike="noStrike" kern="1200" cap="none" spc="-1" normalizeH="0" baseline="0" noProof="0">
                <a:ln>
                  <a:noFill/>
                </a:ln>
                <a:solidFill>
                  <a:srgbClr val="0033A0"/>
                </a:solidFill>
                <a:effectLst/>
                <a:uLnTx/>
                <a:uFillTx/>
                <a:latin typeface="Arial"/>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000" b="0" i="0" u="none" strike="noStrike" kern="1200" cap="none" spc="-1" normalizeH="0" baseline="0" noProof="0">
              <a:ln>
                <a:noFill/>
              </a:ln>
              <a:solidFill>
                <a:prstClr val="black"/>
              </a:solidFill>
              <a:effectLst/>
              <a:uLnTx/>
              <a:uFillTx/>
              <a:latin typeface="Arial"/>
            </a:endParaRPr>
          </a:p>
        </p:txBody>
      </p:sp>
      <p:sp>
        <p:nvSpPr>
          <p:cNvPr id="8" name="TextBox 7">
            <a:extLst>
              <a:ext uri="{FF2B5EF4-FFF2-40B4-BE49-F238E27FC236}">
                <a16:creationId xmlns:a16="http://schemas.microsoft.com/office/drawing/2014/main" id="{E8E27A6E-AAD7-4C68-A902-4A7CA8665A49}"/>
              </a:ext>
            </a:extLst>
          </p:cNvPr>
          <p:cNvSpPr txBox="1"/>
          <p:nvPr/>
        </p:nvSpPr>
        <p:spPr>
          <a:xfrm>
            <a:off x="114905" y="6299654"/>
            <a:ext cx="256993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rPr>
              <a:t>LDG Mid-term Review</a:t>
            </a:r>
          </a:p>
        </p:txBody>
      </p:sp>
      <p:pic>
        <p:nvPicPr>
          <p:cNvPr id="4" name="Picture 3">
            <a:extLst>
              <a:ext uri="{FF2B5EF4-FFF2-40B4-BE49-F238E27FC236}">
                <a16:creationId xmlns:a16="http://schemas.microsoft.com/office/drawing/2014/main" id="{0D275CFD-7B77-4B77-91E3-F04B2A48B8CF}"/>
              </a:ext>
            </a:extLst>
          </p:cNvPr>
          <p:cNvPicPr>
            <a:picLocks noChangeAspect="1"/>
          </p:cNvPicPr>
          <p:nvPr/>
        </p:nvPicPr>
        <p:blipFill>
          <a:blip r:embed="rId2"/>
          <a:stretch>
            <a:fillRect/>
          </a:stretch>
        </p:blipFill>
        <p:spPr>
          <a:xfrm>
            <a:off x="114905" y="1376141"/>
            <a:ext cx="9766514" cy="4852545"/>
          </a:xfrm>
          <a:prstGeom prst="rect">
            <a:avLst/>
          </a:prstGeom>
        </p:spPr>
      </p:pic>
      <p:pic>
        <p:nvPicPr>
          <p:cNvPr id="9" name="Picture 8">
            <a:extLst>
              <a:ext uri="{FF2B5EF4-FFF2-40B4-BE49-F238E27FC236}">
                <a16:creationId xmlns:a16="http://schemas.microsoft.com/office/drawing/2014/main" id="{BAC5A240-7D4C-4DFB-B705-876DC74FB8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4388" y="0"/>
            <a:ext cx="4197612" cy="1101873"/>
          </a:xfrm>
          <a:prstGeom prst="rect">
            <a:avLst/>
          </a:prstGeom>
        </p:spPr>
      </p:pic>
      <p:sp>
        <p:nvSpPr>
          <p:cNvPr id="2" name="TextBox 1">
            <a:extLst>
              <a:ext uri="{FF2B5EF4-FFF2-40B4-BE49-F238E27FC236}">
                <a16:creationId xmlns:a16="http://schemas.microsoft.com/office/drawing/2014/main" id="{8EFF5723-647C-42F7-A4E4-C36CD41AA5C9}"/>
              </a:ext>
            </a:extLst>
          </p:cNvPr>
          <p:cNvSpPr txBox="1"/>
          <p:nvPr/>
        </p:nvSpPr>
        <p:spPr>
          <a:xfrm>
            <a:off x="9923964" y="2178285"/>
            <a:ext cx="2268036" cy="2862322"/>
          </a:xfrm>
          <a:prstGeom prst="rect">
            <a:avLst/>
          </a:prstGeom>
          <a:noFill/>
        </p:spPr>
        <p:txBody>
          <a:bodyPr wrap="square" rtlCol="0">
            <a:spAutoFit/>
          </a:bodyPr>
          <a:lstStyle/>
          <a:p>
            <a:r>
              <a:rPr lang="en-GB" b="1" dirty="0">
                <a:solidFill>
                  <a:srgbClr val="FF0000"/>
                </a:solidFill>
                <a:latin typeface="Arial" pitchFamily="34"/>
                <a:cs typeface="Arial" pitchFamily="34"/>
              </a:rPr>
              <a:t>Recommendation: </a:t>
            </a:r>
          </a:p>
          <a:p>
            <a:endParaRPr lang="en-GB" b="1" dirty="0">
              <a:solidFill>
                <a:srgbClr val="FF0000"/>
              </a:solidFill>
              <a:latin typeface="Arial" pitchFamily="34"/>
              <a:cs typeface="Arial" pitchFamily="34"/>
            </a:endParaRPr>
          </a:p>
          <a:p>
            <a:r>
              <a:rPr lang="en-GB" b="1" dirty="0">
                <a:solidFill>
                  <a:srgbClr val="FF0000"/>
                </a:solidFill>
                <a:latin typeface="Arial" pitchFamily="34"/>
                <a:cs typeface="Arial" pitchFamily="34"/>
              </a:rPr>
              <a:t>Develop a plan to construct a demonstrator for multi-stage plasma acceleration capable of producing collider-grade beams</a:t>
            </a:r>
            <a:endParaRPr lang="en-GB" b="1" dirty="0">
              <a:solidFill>
                <a:srgbClr val="FF0000"/>
              </a:solidFill>
            </a:endParaRPr>
          </a:p>
        </p:txBody>
      </p:sp>
    </p:spTree>
    <p:extLst>
      <p:ext uri="{BB962C8B-B14F-4D97-AF65-F5344CB8AC3E}">
        <p14:creationId xmlns:p14="http://schemas.microsoft.com/office/powerpoint/2010/main" val="2326774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CustomShape 1"/>
          <p:cNvSpPr/>
          <p:nvPr/>
        </p:nvSpPr>
        <p:spPr>
          <a:xfrm>
            <a:off x="0" y="1326809"/>
            <a:ext cx="11791896" cy="460764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marL="432000" marR="0" lvl="0" indent="-323640" algn="l" defTabSz="914400" rtl="0" eaLnBrk="1" fontAlgn="auto" latinLnBrk="0" hangingPunct="1">
              <a:lnSpc>
                <a:spcPct val="100000"/>
              </a:lnSpc>
              <a:spcBef>
                <a:spcPts val="1417"/>
              </a:spcBef>
              <a:spcAft>
                <a:spcPts val="0"/>
              </a:spcAft>
              <a:buClr>
                <a:srgbClr val="000000"/>
              </a:buClr>
              <a:buSzPct val="45000"/>
              <a:buFont typeface="Wingdings" charset="2"/>
              <a:buChar char=""/>
              <a:tabLst/>
              <a:defRPr/>
            </a:pPr>
            <a:r>
              <a:rPr lang="en-GB" sz="2100" b="1" spc="-1" dirty="0">
                <a:solidFill>
                  <a:srgbClr val="171717"/>
                </a:solidFill>
                <a:latin typeface="Arial"/>
                <a:sym typeface="Wingdings" panose="05000000000000000000" pitchFamily="2" charset="2"/>
              </a:rPr>
              <a:t>Alternative to electrons  multi-</a:t>
            </a:r>
            <a:r>
              <a:rPr lang="en-GB" sz="2100" b="1" spc="-1" dirty="0" err="1">
                <a:solidFill>
                  <a:srgbClr val="171717"/>
                </a:solidFill>
                <a:latin typeface="Arial"/>
                <a:sym typeface="Wingdings" panose="05000000000000000000" pitchFamily="2" charset="2"/>
              </a:rPr>
              <a:t>TeV</a:t>
            </a:r>
            <a:r>
              <a:rPr lang="en-GB" sz="2100" b="1" spc="-1" dirty="0">
                <a:solidFill>
                  <a:srgbClr val="171717"/>
                </a:solidFill>
                <a:latin typeface="Arial"/>
                <a:sym typeface="Wingdings" panose="05000000000000000000" pitchFamily="2" charset="2"/>
              </a:rPr>
              <a:t> lepton collisions</a:t>
            </a:r>
          </a:p>
          <a:p>
            <a:pPr marL="432000" lvl="0" indent="-323640">
              <a:spcBef>
                <a:spcPts val="1417"/>
              </a:spcBef>
              <a:buClr>
                <a:srgbClr val="000000"/>
              </a:buClr>
              <a:buSzPct val="45000"/>
              <a:buFont typeface="Wingdings" charset="2"/>
              <a:buChar char=""/>
              <a:defRPr/>
            </a:pPr>
            <a:r>
              <a:rPr lang="en-GB" sz="2100" b="1" spc="-1" dirty="0">
                <a:solidFill>
                  <a:srgbClr val="171717"/>
                </a:solidFill>
                <a:latin typeface="Arial"/>
                <a:sym typeface="Wingdings" panose="05000000000000000000" pitchFamily="2" charset="2"/>
              </a:rPr>
              <a:t>For a given beam energy + ring radius: synchrotron power ~ 200</a:t>
            </a:r>
            <a:r>
              <a:rPr lang="en-US" sz="2800" b="1" spc="-1" baseline="30000" dirty="0">
                <a:solidFill>
                  <a:prstClr val="black"/>
                </a:solidFill>
                <a:latin typeface="Aptos" panose="02110004020202020204"/>
                <a:sym typeface="Wingdings" panose="05000000000000000000" pitchFamily="2" charset="2"/>
              </a:rPr>
              <a:t>4</a:t>
            </a:r>
            <a:r>
              <a:rPr lang="en-GB" sz="2100" b="1" spc="-1" dirty="0">
                <a:solidFill>
                  <a:srgbClr val="171717"/>
                </a:solidFill>
                <a:latin typeface="Arial"/>
                <a:sym typeface="Wingdings" panose="05000000000000000000" pitchFamily="2" charset="2"/>
              </a:rPr>
              <a:t> less for muons </a:t>
            </a:r>
          </a:p>
          <a:p>
            <a:pPr marL="432000" marR="0" lvl="0" indent="-323640" algn="l" defTabSz="914400" rtl="0" eaLnBrk="1" fontAlgn="auto" latinLnBrk="0" hangingPunct="1">
              <a:lnSpc>
                <a:spcPct val="100000"/>
              </a:lnSpc>
              <a:spcBef>
                <a:spcPts val="1417"/>
              </a:spcBef>
              <a:spcAft>
                <a:spcPts val="0"/>
              </a:spcAft>
              <a:buClr>
                <a:srgbClr val="000000"/>
              </a:buClr>
              <a:buSzPct val="45000"/>
              <a:buFont typeface="Wingdings" charset="2"/>
              <a:buChar char=""/>
              <a:tabLst/>
              <a:defRPr/>
            </a:pPr>
            <a:r>
              <a:rPr lang="en-GB" sz="2100" b="1" spc="-1" dirty="0">
                <a:solidFill>
                  <a:srgbClr val="171717"/>
                </a:solidFill>
                <a:latin typeface="Arial"/>
                <a:sym typeface="Wingdings" panose="05000000000000000000" pitchFamily="2" charset="2"/>
              </a:rPr>
              <a:t>Muons decay with rest-frame lifetime ~ 2us </a:t>
            </a:r>
          </a:p>
          <a:p>
            <a:pPr marL="432000" marR="0" lvl="0" indent="-323640" algn="l" defTabSz="914400" rtl="0" eaLnBrk="1" fontAlgn="auto" latinLnBrk="0" hangingPunct="1">
              <a:lnSpc>
                <a:spcPct val="100000"/>
              </a:lnSpc>
              <a:spcBef>
                <a:spcPts val="1417"/>
              </a:spcBef>
              <a:spcAft>
                <a:spcPts val="0"/>
              </a:spcAft>
              <a:buClr>
                <a:srgbClr val="000000"/>
              </a:buClr>
              <a:buSzPct val="45000"/>
              <a:buFont typeface="Wingdings" charset="2"/>
              <a:buChar char=""/>
              <a:tabLst/>
              <a:defRPr/>
            </a:pPr>
            <a:r>
              <a:rPr lang="en-GB" sz="2100" b="1" spc="-1" dirty="0">
                <a:solidFill>
                  <a:srgbClr val="171717"/>
                </a:solidFill>
                <a:latin typeface="Arial"/>
                <a:sym typeface="Wingdings" panose="05000000000000000000" pitchFamily="2" charset="2"/>
              </a:rPr>
              <a:t>LDG Roadmap focussed on conceptual design of a 3  10 </a:t>
            </a:r>
            <a:r>
              <a:rPr lang="en-GB" sz="2100" b="1" spc="-1" dirty="0" err="1">
                <a:solidFill>
                  <a:srgbClr val="171717"/>
                </a:solidFill>
                <a:latin typeface="Arial"/>
                <a:sym typeface="Wingdings" panose="05000000000000000000" pitchFamily="2" charset="2"/>
              </a:rPr>
              <a:t>TeV</a:t>
            </a:r>
            <a:r>
              <a:rPr lang="en-GB" sz="2100" b="1" spc="-1" dirty="0">
                <a:solidFill>
                  <a:srgbClr val="171717"/>
                </a:solidFill>
                <a:latin typeface="Arial"/>
                <a:sym typeface="Wingdings" panose="05000000000000000000" pitchFamily="2" charset="2"/>
              </a:rPr>
              <a:t> collider</a:t>
            </a:r>
          </a:p>
          <a:p>
            <a:pPr marL="432000" marR="0" lvl="0" indent="-323640" algn="l" defTabSz="914400" rtl="0" eaLnBrk="1" fontAlgn="auto" latinLnBrk="0" hangingPunct="1">
              <a:lnSpc>
                <a:spcPct val="100000"/>
              </a:lnSpc>
              <a:spcBef>
                <a:spcPts val="1417"/>
              </a:spcBef>
              <a:spcAft>
                <a:spcPts val="0"/>
              </a:spcAft>
              <a:buClr>
                <a:srgbClr val="000000"/>
              </a:buClr>
              <a:buSzPct val="45000"/>
              <a:buFont typeface="Wingdings" charset="2"/>
              <a:buChar char=""/>
              <a:tabLst/>
              <a:defRPr/>
            </a:pPr>
            <a:r>
              <a:rPr lang="en-GB" sz="2100" b="1" spc="-1" dirty="0">
                <a:solidFill>
                  <a:srgbClr val="171717"/>
                </a:solidFill>
                <a:latin typeface="Arial"/>
                <a:sym typeface="Wingdings" panose="05000000000000000000" pitchFamily="2" charset="2"/>
              </a:rPr>
              <a:t>Synergies with HFM + high-gradient RF R&amp;D pillars</a:t>
            </a:r>
          </a:p>
          <a:p>
            <a:pPr marL="432000" marR="0" lvl="0" indent="-323640" algn="l" defTabSz="914400" rtl="0" eaLnBrk="1" fontAlgn="auto" latinLnBrk="0" hangingPunct="1">
              <a:lnSpc>
                <a:spcPct val="100000"/>
              </a:lnSpc>
              <a:spcBef>
                <a:spcPts val="1417"/>
              </a:spcBef>
              <a:spcAft>
                <a:spcPts val="0"/>
              </a:spcAft>
              <a:buClr>
                <a:srgbClr val="000000"/>
              </a:buClr>
              <a:buSzPct val="45000"/>
              <a:buFont typeface="Wingdings" charset="2"/>
              <a:buChar char=""/>
              <a:tabLst/>
              <a:defRPr/>
            </a:pPr>
            <a:r>
              <a:rPr lang="en-GB" sz="2100" b="1" spc="-1" dirty="0">
                <a:solidFill>
                  <a:srgbClr val="171717"/>
                </a:solidFill>
                <a:latin typeface="Arial"/>
                <a:sym typeface="Wingdings" panose="05000000000000000000" pitchFamily="2" charset="2"/>
              </a:rPr>
              <a:t>CERN-based Muon Collider study + EU design study ‘</a:t>
            </a:r>
            <a:r>
              <a:rPr lang="en-GB" sz="2100" b="1" spc="-1" dirty="0" err="1">
                <a:solidFill>
                  <a:srgbClr val="171717"/>
                </a:solidFill>
                <a:latin typeface="Arial"/>
                <a:sym typeface="Wingdings" panose="05000000000000000000" pitchFamily="2" charset="2"/>
              </a:rPr>
              <a:t>MuCol</a:t>
            </a:r>
            <a:r>
              <a:rPr lang="en-GB" sz="2100" b="1" spc="-1" dirty="0">
                <a:solidFill>
                  <a:srgbClr val="171717"/>
                </a:solidFill>
                <a:latin typeface="Arial"/>
                <a:sym typeface="Wingdings" panose="05000000000000000000" pitchFamily="2" charset="2"/>
              </a:rPr>
              <a:t>’ + International MC Collaboration (strong interest/effort from USA, Asia)</a:t>
            </a:r>
          </a:p>
          <a:p>
            <a:pPr marL="432000" marR="0" lvl="0" indent="-323640" algn="l" defTabSz="914400" rtl="0" eaLnBrk="1" fontAlgn="auto" latinLnBrk="0" hangingPunct="1">
              <a:lnSpc>
                <a:spcPct val="100000"/>
              </a:lnSpc>
              <a:spcBef>
                <a:spcPts val="1417"/>
              </a:spcBef>
              <a:spcAft>
                <a:spcPts val="0"/>
              </a:spcAft>
              <a:buClr>
                <a:srgbClr val="000000"/>
              </a:buClr>
              <a:buSzPct val="45000"/>
              <a:buFont typeface="Wingdings" charset="2"/>
              <a:buChar char=""/>
              <a:tabLst/>
              <a:defRPr/>
            </a:pPr>
            <a:r>
              <a:rPr lang="en-GB" sz="2100" b="1" spc="-1" dirty="0">
                <a:solidFill>
                  <a:srgbClr val="171717"/>
                </a:solidFill>
                <a:latin typeface="Arial"/>
                <a:sym typeface="Wingdings" panose="05000000000000000000" pitchFamily="2" charset="2"/>
              </a:rPr>
              <a:t>R&amp;D plan 2026-36: 300 </a:t>
            </a:r>
            <a:r>
              <a:rPr lang="en-GB" sz="2100" b="1" spc="-1" dirty="0" err="1">
                <a:solidFill>
                  <a:srgbClr val="171717"/>
                </a:solidFill>
                <a:latin typeface="Arial"/>
                <a:sym typeface="Wingdings" panose="05000000000000000000" pitchFamily="2" charset="2"/>
              </a:rPr>
              <a:t>MChF</a:t>
            </a:r>
            <a:r>
              <a:rPr lang="en-GB" sz="2100" b="1" spc="-1" dirty="0">
                <a:solidFill>
                  <a:srgbClr val="171717"/>
                </a:solidFill>
                <a:latin typeface="Arial"/>
                <a:sym typeface="Wingdings" panose="05000000000000000000" pitchFamily="2" charset="2"/>
              </a:rPr>
              <a:t> materials + 2000 staff years (‘absolute minimum’)</a:t>
            </a:r>
          </a:p>
          <a:p>
            <a:pPr marL="108360" marR="0" lvl="0" algn="l" defTabSz="914400" rtl="0" eaLnBrk="1" fontAlgn="auto" latinLnBrk="0" hangingPunct="1">
              <a:lnSpc>
                <a:spcPct val="100000"/>
              </a:lnSpc>
              <a:spcBef>
                <a:spcPts val="1417"/>
              </a:spcBef>
              <a:spcAft>
                <a:spcPts val="0"/>
              </a:spcAft>
              <a:buClr>
                <a:srgbClr val="000000"/>
              </a:buClr>
              <a:buSzPct val="45000"/>
              <a:tabLst/>
              <a:defRPr/>
            </a:pPr>
            <a:r>
              <a:rPr lang="en-GB" sz="2100" b="1" spc="-1" dirty="0">
                <a:solidFill>
                  <a:srgbClr val="171717"/>
                </a:solidFill>
                <a:latin typeface="Arial"/>
                <a:sym typeface="Wingdings" panose="05000000000000000000" pitchFamily="2" charset="2"/>
              </a:rPr>
              <a:t>	</a:t>
            </a:r>
            <a:r>
              <a:rPr lang="en-GB" sz="2100" b="1" spc="-1" dirty="0">
                <a:solidFill>
                  <a:srgbClr val="FF0000"/>
                </a:solidFill>
                <a:latin typeface="Arial"/>
                <a:sym typeface="Wingdings" panose="05000000000000000000" pitchFamily="2" charset="2"/>
              </a:rPr>
              <a:t> see also next talk</a:t>
            </a:r>
          </a:p>
          <a:p>
            <a:pPr marL="432000" marR="0" lvl="0" indent="-323640" algn="l" defTabSz="914400" rtl="0" eaLnBrk="1" fontAlgn="auto" latinLnBrk="0" hangingPunct="1">
              <a:lnSpc>
                <a:spcPct val="100000"/>
              </a:lnSpc>
              <a:spcBef>
                <a:spcPts val="1417"/>
              </a:spcBef>
              <a:spcAft>
                <a:spcPts val="0"/>
              </a:spcAft>
              <a:buClr>
                <a:srgbClr val="000000"/>
              </a:buClr>
              <a:buSzPct val="45000"/>
              <a:buFont typeface="Wingdings" charset="2"/>
              <a:buChar char=""/>
              <a:tabLst/>
              <a:defRPr/>
            </a:pPr>
            <a:endParaRPr lang="en-GB" sz="2100" b="1" spc="-1" dirty="0">
              <a:solidFill>
                <a:srgbClr val="171717"/>
              </a:solidFill>
              <a:latin typeface="Arial"/>
              <a:sym typeface="Wingdings" panose="05000000000000000000" pitchFamily="2" charset="2"/>
            </a:endParaRPr>
          </a:p>
        </p:txBody>
      </p:sp>
      <p:sp>
        <p:nvSpPr>
          <p:cNvPr id="172" name="CustomShape 2"/>
          <p:cNvSpPr/>
          <p:nvPr/>
        </p:nvSpPr>
        <p:spPr>
          <a:xfrm>
            <a:off x="280668" y="391111"/>
            <a:ext cx="11375280" cy="106488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3600" b="1" spc="-1" dirty="0">
                <a:solidFill>
                  <a:srgbClr val="0033A0"/>
                </a:solidFill>
                <a:latin typeface="Arial"/>
              </a:rPr>
              <a:t>Muon beams / collider</a:t>
            </a:r>
            <a:r>
              <a:rPr kumimoji="0" lang="en-US" sz="3600" b="1" i="0" u="none" strike="noStrike" kern="1200" cap="none" spc="-1" normalizeH="0" baseline="0" noProof="0" dirty="0">
                <a:ln>
                  <a:noFill/>
                </a:ln>
                <a:solidFill>
                  <a:srgbClr val="0033A0"/>
                </a:solidFill>
                <a:effectLst/>
                <a:uLnTx/>
                <a:uFillTx/>
                <a:latin typeface="Arial"/>
              </a:rPr>
              <a:t> </a:t>
            </a:r>
            <a:endParaRPr kumimoji="0" lang="en-GB" sz="3600" b="0" i="0" u="none" strike="noStrike" kern="1200" cap="none" spc="-1" normalizeH="0" baseline="0" noProof="0" dirty="0">
              <a:ln>
                <a:noFill/>
              </a:ln>
              <a:solidFill>
                <a:prstClr val="black"/>
              </a:solidFill>
              <a:effectLst/>
              <a:uLnTx/>
              <a:uFillTx/>
              <a:latin typeface="Arial"/>
            </a:endParaRPr>
          </a:p>
        </p:txBody>
      </p:sp>
      <p:sp>
        <p:nvSpPr>
          <p:cNvPr id="173" name="CustomShape 3"/>
          <p:cNvSpPr/>
          <p:nvPr/>
        </p:nvSpPr>
        <p:spPr>
          <a:xfrm>
            <a:off x="3416400" y="6378480"/>
            <a:ext cx="69912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 normalizeH="0" baseline="0" noProof="0" dirty="0">
                <a:ln>
                  <a:noFill/>
                </a:ln>
                <a:solidFill>
                  <a:srgbClr val="0033A0"/>
                </a:solidFill>
                <a:effectLst/>
                <a:uLnTx/>
                <a:uFillTx/>
                <a:latin typeface="Arial"/>
              </a:rPr>
              <a:t>24/06/2025</a:t>
            </a:r>
            <a:endParaRPr kumimoji="0" lang="en-GB" sz="1000" b="0" i="0" u="none" strike="noStrike" kern="1200" cap="none" spc="-1" normalizeH="0" baseline="0" noProof="0" dirty="0">
              <a:ln>
                <a:noFill/>
              </a:ln>
              <a:solidFill>
                <a:prstClr val="black"/>
              </a:solidFill>
              <a:effectLst/>
              <a:uLnTx/>
              <a:uFillTx/>
              <a:latin typeface="Arial"/>
            </a:endParaRPr>
          </a:p>
        </p:txBody>
      </p:sp>
      <p:sp>
        <p:nvSpPr>
          <p:cNvPr id="174" name="CustomShape 4"/>
          <p:cNvSpPr/>
          <p:nvPr/>
        </p:nvSpPr>
        <p:spPr>
          <a:xfrm>
            <a:off x="4259160" y="6383880"/>
            <a:ext cx="65714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1" normalizeH="0" baseline="0" noProof="0">
                <a:ln>
                  <a:noFill/>
                </a:ln>
                <a:solidFill>
                  <a:srgbClr val="0033A0"/>
                </a:solidFill>
                <a:effectLst/>
                <a:uLnTx/>
                <a:uFillTx/>
                <a:latin typeface="Arial"/>
              </a:rPr>
              <a:t>Physics Preparatory Group - Accelerator Science and Technology WG</a:t>
            </a:r>
            <a:endParaRPr kumimoji="0" lang="en-GB" sz="1200" b="0" i="0" u="none" strike="noStrike" kern="1200" cap="none" spc="-1" normalizeH="0" baseline="0" noProof="0">
              <a:ln>
                <a:noFill/>
              </a:ln>
              <a:solidFill>
                <a:prstClr val="black"/>
              </a:solidFill>
              <a:effectLst/>
              <a:uLnTx/>
              <a:uFillTx/>
              <a:latin typeface="Arial"/>
            </a:endParaRPr>
          </a:p>
        </p:txBody>
      </p:sp>
      <p:sp>
        <p:nvSpPr>
          <p:cNvPr id="175" name="CustomShape 5"/>
          <p:cNvSpPr/>
          <p:nvPr/>
        </p:nvSpPr>
        <p:spPr>
          <a:xfrm>
            <a:off x="11107440" y="6383880"/>
            <a:ext cx="68040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7659AA-BB61-47A7-BC9E-B7B31FB5770F}" type="slidenum">
              <a:rPr kumimoji="0" lang="en-US" sz="1000" b="0" i="0" u="none" strike="noStrike" kern="1200" cap="none" spc="-1" normalizeH="0" baseline="0" noProof="0">
                <a:ln>
                  <a:noFill/>
                </a:ln>
                <a:solidFill>
                  <a:srgbClr val="0033A0"/>
                </a:solidFill>
                <a:effectLst/>
                <a:uLnTx/>
                <a:uFillTx/>
                <a:latin typeface="Arial"/>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000" b="0" i="0" u="none" strike="noStrike" kern="1200" cap="none" spc="-1" normalizeH="0" baseline="0" noProof="0">
              <a:ln>
                <a:noFill/>
              </a:ln>
              <a:solidFill>
                <a:prstClr val="black"/>
              </a:solidFill>
              <a:effectLst/>
              <a:uLnTx/>
              <a:uFillTx/>
              <a:latin typeface="Arial"/>
            </a:endParaRPr>
          </a:p>
        </p:txBody>
      </p:sp>
      <p:pic>
        <p:nvPicPr>
          <p:cNvPr id="7" name="Picture 6">
            <a:extLst>
              <a:ext uri="{FF2B5EF4-FFF2-40B4-BE49-F238E27FC236}">
                <a16:creationId xmlns:a16="http://schemas.microsoft.com/office/drawing/2014/main" id="{0713ABD5-CA69-4C70-95B9-549C01CDCE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4388" y="0"/>
            <a:ext cx="4197612" cy="1101873"/>
          </a:xfrm>
          <a:prstGeom prst="rect">
            <a:avLst/>
          </a:prstGeom>
        </p:spPr>
      </p:pic>
    </p:spTree>
    <p:extLst>
      <p:ext uri="{BB962C8B-B14F-4D97-AF65-F5344CB8AC3E}">
        <p14:creationId xmlns:p14="http://schemas.microsoft.com/office/powerpoint/2010/main" val="15629532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CustomShape 1"/>
          <p:cNvSpPr/>
          <p:nvPr/>
        </p:nvSpPr>
        <p:spPr>
          <a:xfrm>
            <a:off x="-1" y="1326809"/>
            <a:ext cx="12083845" cy="460764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marL="432000" marR="0" lvl="0" indent="-323640" algn="l" defTabSz="914400" rtl="0" eaLnBrk="1" fontAlgn="auto" latinLnBrk="0" hangingPunct="1">
              <a:lnSpc>
                <a:spcPct val="100000"/>
              </a:lnSpc>
              <a:spcBef>
                <a:spcPts val="1417"/>
              </a:spcBef>
              <a:spcAft>
                <a:spcPts val="0"/>
              </a:spcAft>
              <a:buClr>
                <a:srgbClr val="000000"/>
              </a:buClr>
              <a:buSzPct val="45000"/>
              <a:buFont typeface="Wingdings" charset="2"/>
              <a:buChar char=""/>
              <a:tabLst/>
              <a:defRPr/>
            </a:pPr>
            <a:r>
              <a:rPr lang="en-GB" sz="2100" b="1" spc="-1" dirty="0">
                <a:solidFill>
                  <a:srgbClr val="171717"/>
                </a:solidFill>
                <a:latin typeface="Arial"/>
                <a:sym typeface="Wingdings" panose="05000000000000000000" pitchFamily="2" charset="2"/>
              </a:rPr>
              <a:t>LDG Roadmap focused in context of electron-hadron collisions (</a:t>
            </a:r>
            <a:r>
              <a:rPr lang="en-GB" sz="2100" b="1" spc="-1" dirty="0" err="1">
                <a:solidFill>
                  <a:srgbClr val="171717"/>
                </a:solidFill>
                <a:latin typeface="Arial"/>
                <a:sym typeface="Wingdings" panose="05000000000000000000" pitchFamily="2" charset="2"/>
              </a:rPr>
              <a:t>eg.</a:t>
            </a:r>
            <a:r>
              <a:rPr lang="en-GB" sz="2100" b="1" spc="-1" dirty="0">
                <a:solidFill>
                  <a:srgbClr val="171717"/>
                </a:solidFill>
                <a:latin typeface="Arial"/>
                <a:sym typeface="Wingdings" panose="05000000000000000000" pitchFamily="2" charset="2"/>
              </a:rPr>
              <a:t> </a:t>
            </a:r>
            <a:r>
              <a:rPr lang="en-GB" sz="2100" b="1" spc="-1" dirty="0" err="1">
                <a:solidFill>
                  <a:srgbClr val="171717"/>
                </a:solidFill>
                <a:latin typeface="Arial"/>
                <a:sym typeface="Wingdings" panose="05000000000000000000" pitchFamily="2" charset="2"/>
              </a:rPr>
              <a:t>LHeC</a:t>
            </a:r>
            <a:r>
              <a:rPr lang="en-GB" sz="2100" b="1" spc="-1" dirty="0">
                <a:solidFill>
                  <a:srgbClr val="171717"/>
                </a:solidFill>
                <a:latin typeface="Arial"/>
                <a:sym typeface="Wingdings" panose="05000000000000000000" pitchFamily="2" charset="2"/>
              </a:rPr>
              <a:t>), but also (at lower priority) ideas for future </a:t>
            </a:r>
            <a:r>
              <a:rPr lang="en-GB" sz="2100" b="1" spc="-1" dirty="0" err="1">
                <a:solidFill>
                  <a:srgbClr val="171717"/>
                </a:solidFill>
                <a:latin typeface="Arial"/>
                <a:sym typeface="Wingdings" panose="05000000000000000000" pitchFamily="2" charset="2"/>
              </a:rPr>
              <a:t>e+e</a:t>
            </a:r>
            <a:r>
              <a:rPr lang="en-GB" sz="2100" b="1" spc="-1" dirty="0">
                <a:solidFill>
                  <a:srgbClr val="171717"/>
                </a:solidFill>
                <a:latin typeface="Arial"/>
                <a:sym typeface="Wingdings" panose="05000000000000000000" pitchFamily="2" charset="2"/>
              </a:rPr>
              <a:t>- colliders </a:t>
            </a:r>
          </a:p>
          <a:p>
            <a:pPr marL="432000" marR="0" lvl="0" indent="-323640" algn="l" defTabSz="914400" rtl="0" eaLnBrk="1" fontAlgn="auto" latinLnBrk="0" hangingPunct="1">
              <a:lnSpc>
                <a:spcPct val="100000"/>
              </a:lnSpc>
              <a:spcBef>
                <a:spcPts val="1417"/>
              </a:spcBef>
              <a:spcAft>
                <a:spcPts val="0"/>
              </a:spcAft>
              <a:buClr>
                <a:srgbClr val="000000"/>
              </a:buClr>
              <a:buSzPct val="45000"/>
              <a:buFont typeface="Wingdings" charset="2"/>
              <a:buChar char=""/>
              <a:tabLst/>
              <a:defRPr/>
            </a:pPr>
            <a:r>
              <a:rPr lang="en-GB" sz="2100" b="1" spc="-1" dirty="0" err="1">
                <a:solidFill>
                  <a:srgbClr val="171717"/>
                </a:solidFill>
                <a:latin typeface="Arial"/>
                <a:sym typeface="Wingdings" panose="05000000000000000000" pitchFamily="2" charset="2"/>
              </a:rPr>
              <a:t>LHeC</a:t>
            </a:r>
            <a:r>
              <a:rPr lang="en-GB" sz="2100" b="1" spc="-1" dirty="0">
                <a:solidFill>
                  <a:srgbClr val="171717"/>
                </a:solidFill>
                <a:latin typeface="Arial"/>
                <a:sym typeface="Wingdings" panose="05000000000000000000" pitchFamily="2" charset="2"/>
              </a:rPr>
              <a:t>: aim is a ~50-GeV </a:t>
            </a:r>
            <a:r>
              <a:rPr lang="en-GB" sz="2100" b="1" spc="-1" dirty="0" err="1">
                <a:solidFill>
                  <a:srgbClr val="171717"/>
                </a:solidFill>
                <a:latin typeface="Arial"/>
                <a:sym typeface="Wingdings" panose="05000000000000000000" pitchFamily="2" charset="2"/>
              </a:rPr>
              <a:t>linac</a:t>
            </a:r>
            <a:r>
              <a:rPr lang="en-GB" sz="2100" b="1" spc="-1" dirty="0">
                <a:solidFill>
                  <a:srgbClr val="171717"/>
                </a:solidFill>
                <a:latin typeface="Arial"/>
                <a:sym typeface="Wingdings" panose="05000000000000000000" pitchFamily="2" charset="2"/>
              </a:rPr>
              <a:t> @ 100MW wall power  high-luminosity e-h collisions</a:t>
            </a:r>
          </a:p>
          <a:p>
            <a:pPr marL="432000" marR="0" lvl="0" indent="-323640" algn="l" defTabSz="914400" rtl="0" eaLnBrk="1" fontAlgn="auto" latinLnBrk="0" hangingPunct="1">
              <a:lnSpc>
                <a:spcPct val="100000"/>
              </a:lnSpc>
              <a:spcBef>
                <a:spcPts val="1417"/>
              </a:spcBef>
              <a:spcAft>
                <a:spcPts val="0"/>
              </a:spcAft>
              <a:buClr>
                <a:srgbClr val="000000"/>
              </a:buClr>
              <a:buSzPct val="45000"/>
              <a:buFont typeface="Wingdings" charset="2"/>
              <a:buChar char=""/>
              <a:tabLst/>
              <a:defRPr/>
            </a:pPr>
            <a:r>
              <a:rPr lang="en-GB" sz="2100" b="1" spc="-1" dirty="0">
                <a:solidFill>
                  <a:srgbClr val="FF0000"/>
                </a:solidFill>
                <a:latin typeface="Arial"/>
                <a:sym typeface="Wingdings" panose="05000000000000000000" pitchFamily="2" charset="2"/>
              </a:rPr>
              <a:t>Two ERL test facilities coming online: PERLE (</a:t>
            </a:r>
            <a:r>
              <a:rPr lang="en-GB" sz="2100" b="1" spc="-1" dirty="0" err="1">
                <a:solidFill>
                  <a:srgbClr val="FF0000"/>
                </a:solidFill>
                <a:latin typeface="Arial"/>
                <a:sym typeface="Wingdings" panose="05000000000000000000" pitchFamily="2" charset="2"/>
              </a:rPr>
              <a:t>IJCLab</a:t>
            </a:r>
            <a:r>
              <a:rPr lang="en-GB" sz="2100" b="1" spc="-1" dirty="0">
                <a:solidFill>
                  <a:srgbClr val="FF0000"/>
                </a:solidFill>
                <a:latin typeface="Arial"/>
                <a:sym typeface="Wingdings" panose="05000000000000000000" pitchFamily="2" charset="2"/>
              </a:rPr>
              <a:t>), </a:t>
            </a:r>
            <a:r>
              <a:rPr lang="en-GB" sz="2100" b="1" spc="-1" dirty="0" err="1">
                <a:solidFill>
                  <a:srgbClr val="FF0000"/>
                </a:solidFill>
                <a:latin typeface="Arial"/>
                <a:sym typeface="Wingdings" panose="05000000000000000000" pitchFamily="2" charset="2"/>
              </a:rPr>
              <a:t>bERLinPro</a:t>
            </a:r>
            <a:r>
              <a:rPr lang="en-GB" sz="2100" b="1" spc="-1" dirty="0">
                <a:solidFill>
                  <a:srgbClr val="FF0000"/>
                </a:solidFill>
                <a:latin typeface="Arial"/>
                <a:sym typeface="Wingdings" panose="05000000000000000000" pitchFamily="2" charset="2"/>
              </a:rPr>
              <a:t>/</a:t>
            </a:r>
            <a:r>
              <a:rPr lang="en-GB" sz="2100" b="1" spc="-1" dirty="0" err="1">
                <a:solidFill>
                  <a:srgbClr val="FF0000"/>
                </a:solidFill>
                <a:latin typeface="Arial"/>
                <a:sym typeface="Wingdings" panose="05000000000000000000" pitchFamily="2" charset="2"/>
              </a:rPr>
              <a:t>SEALab</a:t>
            </a:r>
            <a:r>
              <a:rPr lang="en-GB" sz="2100" b="1" spc="-1" dirty="0">
                <a:solidFill>
                  <a:srgbClr val="FF0000"/>
                </a:solidFill>
                <a:latin typeface="Arial"/>
                <a:sym typeface="Wingdings" panose="05000000000000000000" pitchFamily="2" charset="2"/>
              </a:rPr>
              <a:t> (HZB) 			+ EU project: </a:t>
            </a:r>
            <a:r>
              <a:rPr lang="en-GB" sz="2100" b="1" spc="-1" dirty="0" err="1">
                <a:solidFill>
                  <a:srgbClr val="FF0000"/>
                </a:solidFill>
                <a:latin typeface="Arial"/>
                <a:sym typeface="Wingdings" panose="05000000000000000000" pitchFamily="2" charset="2"/>
              </a:rPr>
              <a:t>iSAS</a:t>
            </a:r>
            <a:r>
              <a:rPr lang="en-GB" sz="2100" b="1" spc="-1" dirty="0">
                <a:solidFill>
                  <a:srgbClr val="FF0000"/>
                </a:solidFill>
                <a:latin typeface="Arial"/>
                <a:sym typeface="Wingdings" panose="05000000000000000000" pitchFamily="2" charset="2"/>
              </a:rPr>
              <a:t>	</a:t>
            </a:r>
          </a:p>
          <a:p>
            <a:pPr marL="565560" lvl="1">
              <a:spcBef>
                <a:spcPts val="1417"/>
              </a:spcBef>
              <a:buClr>
                <a:srgbClr val="000000"/>
              </a:buClr>
              <a:buSzPct val="45000"/>
              <a:defRPr/>
            </a:pPr>
            <a:r>
              <a:rPr lang="en-GB" sz="2100" b="1" spc="-1" dirty="0">
                <a:solidFill>
                  <a:srgbClr val="FF0000"/>
                </a:solidFill>
                <a:latin typeface="Arial"/>
                <a:sym typeface="Wingdings" panose="05000000000000000000" pitchFamily="2" charset="2"/>
              </a:rPr>
              <a:t>		 Important demonstrator for an ERL-based collider</a:t>
            </a:r>
          </a:p>
          <a:p>
            <a:pPr marL="432000" lvl="0" indent="-323640">
              <a:spcBef>
                <a:spcPts val="1417"/>
              </a:spcBef>
              <a:buClr>
                <a:srgbClr val="000000"/>
              </a:buClr>
              <a:buSzPct val="45000"/>
              <a:buFont typeface="Wingdings" charset="2"/>
              <a:buChar char=""/>
            </a:pPr>
            <a:r>
              <a:rPr lang="en-GB" sz="2100" b="1" spc="-1" dirty="0">
                <a:solidFill>
                  <a:srgbClr val="171717"/>
                </a:solidFill>
                <a:sym typeface="Wingdings" panose="05000000000000000000" pitchFamily="2" charset="2"/>
              </a:rPr>
              <a:t>R&amp;D plan  2032: 46MEuro + 328 </a:t>
            </a:r>
            <a:r>
              <a:rPr lang="en-GB" sz="2100" b="1" spc="-1" dirty="0" err="1">
                <a:solidFill>
                  <a:srgbClr val="171717"/>
                </a:solidFill>
                <a:sym typeface="Wingdings" panose="05000000000000000000" pitchFamily="2" charset="2"/>
              </a:rPr>
              <a:t>FTEy</a:t>
            </a:r>
            <a:r>
              <a:rPr lang="en-GB" sz="2100" b="1" spc="-1" dirty="0">
                <a:solidFill>
                  <a:srgbClr val="171717"/>
                </a:solidFill>
                <a:sym typeface="Wingdings" panose="05000000000000000000" pitchFamily="2" charset="2"/>
              </a:rPr>
              <a:t> (minimum) needed; 28MEuro + 96 </a:t>
            </a:r>
            <a:r>
              <a:rPr lang="en-GB" sz="2100" b="1" spc="-1" dirty="0" err="1">
                <a:solidFill>
                  <a:srgbClr val="171717"/>
                </a:solidFill>
                <a:sym typeface="Wingdings" panose="05000000000000000000" pitchFamily="2" charset="2"/>
              </a:rPr>
              <a:t>FTEy</a:t>
            </a:r>
            <a:r>
              <a:rPr lang="en-GB" sz="2100" b="1" spc="-1" dirty="0">
                <a:solidFill>
                  <a:srgbClr val="171717"/>
                </a:solidFill>
                <a:sym typeface="Wingdings" panose="05000000000000000000" pitchFamily="2" charset="2"/>
              </a:rPr>
              <a:t> to be found</a:t>
            </a:r>
          </a:p>
          <a:p>
            <a:pPr marL="432000" indent="-323640">
              <a:spcBef>
                <a:spcPts val="1417"/>
              </a:spcBef>
              <a:buClr>
                <a:srgbClr val="000000"/>
              </a:buClr>
              <a:buSzPct val="45000"/>
              <a:buFont typeface="Wingdings" charset="2"/>
              <a:buChar char=""/>
            </a:pPr>
            <a:r>
              <a:rPr lang="en-GB" sz="2100" b="1" spc="-1" dirty="0">
                <a:solidFill>
                  <a:srgbClr val="171717"/>
                </a:solidFill>
                <a:sym typeface="Wingdings" panose="05000000000000000000" pitchFamily="2" charset="2"/>
              </a:rPr>
              <a:t>Proponents aim for a decision on </a:t>
            </a:r>
            <a:r>
              <a:rPr lang="en-GB" sz="2100" b="1" spc="-1" dirty="0" err="1">
                <a:solidFill>
                  <a:srgbClr val="171717"/>
                </a:solidFill>
                <a:sym typeface="Wingdings" panose="05000000000000000000" pitchFamily="2" charset="2"/>
              </a:rPr>
              <a:t>LHeC</a:t>
            </a:r>
            <a:r>
              <a:rPr lang="en-GB" sz="2100" b="1" spc="-1" dirty="0">
                <a:solidFill>
                  <a:srgbClr val="171717"/>
                </a:solidFill>
                <a:sym typeface="Wingdings" panose="05000000000000000000" pitchFamily="2" charset="2"/>
              </a:rPr>
              <a:t> by ~ 2034 at the latest</a:t>
            </a:r>
          </a:p>
          <a:p>
            <a:pPr marL="432000" lvl="0" indent="-323640">
              <a:spcBef>
                <a:spcPts val="1417"/>
              </a:spcBef>
              <a:buClr>
                <a:srgbClr val="000000"/>
              </a:buClr>
              <a:buSzPct val="45000"/>
              <a:buFont typeface="Wingdings" charset="2"/>
              <a:buChar char=""/>
            </a:pPr>
            <a:r>
              <a:rPr lang="en-GB" sz="2100" b="1" spc="-1" dirty="0">
                <a:solidFill>
                  <a:srgbClr val="171717"/>
                </a:solidFill>
                <a:sym typeface="Wingdings" panose="05000000000000000000" pitchFamily="2" charset="2"/>
              </a:rPr>
              <a:t>TDR for </a:t>
            </a:r>
            <a:r>
              <a:rPr lang="en-GB" sz="2100" b="1" spc="-1" dirty="0" err="1">
                <a:solidFill>
                  <a:srgbClr val="171717"/>
                </a:solidFill>
                <a:sym typeface="Wingdings" panose="05000000000000000000" pitchFamily="2" charset="2"/>
              </a:rPr>
              <a:t>LHeC</a:t>
            </a:r>
            <a:r>
              <a:rPr lang="en-GB" sz="2100" b="1" spc="-1" dirty="0">
                <a:solidFill>
                  <a:srgbClr val="171717"/>
                </a:solidFill>
                <a:sym typeface="Wingdings" panose="05000000000000000000" pitchFamily="2" charset="2"/>
              </a:rPr>
              <a:t> would need to be developed compatible with the decision date</a:t>
            </a:r>
          </a:p>
          <a:p>
            <a:pPr marL="432000" lvl="0" indent="-323640">
              <a:spcBef>
                <a:spcPts val="1417"/>
              </a:spcBef>
              <a:buClr>
                <a:srgbClr val="000000"/>
              </a:buClr>
              <a:buSzPct val="45000"/>
              <a:buFont typeface="Wingdings" charset="2"/>
              <a:buChar char=""/>
            </a:pPr>
            <a:endParaRPr lang="en-GB" sz="2100" b="1" spc="-1" dirty="0">
              <a:solidFill>
                <a:srgbClr val="171717"/>
              </a:solidFill>
              <a:sym typeface="Wingdings" panose="05000000000000000000" pitchFamily="2" charset="2"/>
            </a:endParaRPr>
          </a:p>
          <a:p>
            <a:pPr marL="432000" lvl="0" indent="-323640">
              <a:spcBef>
                <a:spcPts val="1417"/>
              </a:spcBef>
              <a:buClr>
                <a:srgbClr val="000000"/>
              </a:buClr>
              <a:buSzPct val="45000"/>
              <a:buFont typeface="Wingdings" charset="2"/>
              <a:buChar char=""/>
            </a:pPr>
            <a:endParaRPr kumimoji="0" lang="en-GB" sz="2100" b="1" i="0" u="none" strike="noStrike" kern="1200" cap="none" spc="-1" normalizeH="0" baseline="0" noProof="0" dirty="0">
              <a:ln>
                <a:noFill/>
              </a:ln>
              <a:solidFill>
                <a:srgbClr val="171717"/>
              </a:solidFill>
              <a:effectLst/>
              <a:uLnTx/>
              <a:uFillTx/>
              <a:latin typeface="Arial"/>
              <a:sym typeface="Wingdings" panose="05000000000000000000" pitchFamily="2" charset="2"/>
            </a:endParaRPr>
          </a:p>
        </p:txBody>
      </p:sp>
      <p:sp>
        <p:nvSpPr>
          <p:cNvPr id="172" name="CustomShape 2"/>
          <p:cNvSpPr/>
          <p:nvPr/>
        </p:nvSpPr>
        <p:spPr>
          <a:xfrm>
            <a:off x="280668" y="391111"/>
            <a:ext cx="11375280" cy="106488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3600" b="1" spc="-1" dirty="0">
                <a:solidFill>
                  <a:srgbClr val="0033A0"/>
                </a:solidFill>
                <a:latin typeface="Arial"/>
              </a:rPr>
              <a:t>Energy Recovery </a:t>
            </a:r>
            <a:r>
              <a:rPr lang="en-US" sz="3600" b="1" spc="-1" dirty="0" err="1">
                <a:solidFill>
                  <a:srgbClr val="0033A0"/>
                </a:solidFill>
                <a:latin typeface="Arial"/>
              </a:rPr>
              <a:t>Linacs</a:t>
            </a:r>
            <a:r>
              <a:rPr lang="en-US" sz="3600" b="1" spc="-1" dirty="0">
                <a:solidFill>
                  <a:srgbClr val="0033A0"/>
                </a:solidFill>
                <a:latin typeface="Arial"/>
              </a:rPr>
              <a:t> (ERLs)</a:t>
            </a:r>
            <a:r>
              <a:rPr kumimoji="0" lang="en-US" sz="3600" b="1" i="0" u="none" strike="noStrike" kern="1200" cap="none" spc="-1" normalizeH="0" baseline="0" noProof="0" dirty="0">
                <a:ln>
                  <a:noFill/>
                </a:ln>
                <a:solidFill>
                  <a:srgbClr val="0033A0"/>
                </a:solidFill>
                <a:effectLst/>
                <a:uLnTx/>
                <a:uFillTx/>
                <a:latin typeface="Arial"/>
              </a:rPr>
              <a:t> </a:t>
            </a:r>
            <a:endParaRPr kumimoji="0" lang="en-GB" sz="3600" b="0" i="0" u="none" strike="noStrike" kern="1200" cap="none" spc="-1" normalizeH="0" baseline="0" noProof="0" dirty="0">
              <a:ln>
                <a:noFill/>
              </a:ln>
              <a:solidFill>
                <a:prstClr val="black"/>
              </a:solidFill>
              <a:effectLst/>
              <a:uLnTx/>
              <a:uFillTx/>
              <a:latin typeface="Arial"/>
            </a:endParaRPr>
          </a:p>
        </p:txBody>
      </p:sp>
      <p:sp>
        <p:nvSpPr>
          <p:cNvPr id="173" name="CustomShape 3"/>
          <p:cNvSpPr/>
          <p:nvPr/>
        </p:nvSpPr>
        <p:spPr>
          <a:xfrm>
            <a:off x="3416400" y="6378480"/>
            <a:ext cx="69912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 normalizeH="0" baseline="0" noProof="0" dirty="0">
                <a:ln>
                  <a:noFill/>
                </a:ln>
                <a:solidFill>
                  <a:srgbClr val="0033A0"/>
                </a:solidFill>
                <a:effectLst/>
                <a:uLnTx/>
                <a:uFillTx/>
                <a:latin typeface="Arial"/>
              </a:rPr>
              <a:t>24/06/2025</a:t>
            </a:r>
            <a:endParaRPr kumimoji="0" lang="en-GB" sz="1000" b="0" i="0" u="none" strike="noStrike" kern="1200" cap="none" spc="-1" normalizeH="0" baseline="0" noProof="0" dirty="0">
              <a:ln>
                <a:noFill/>
              </a:ln>
              <a:solidFill>
                <a:prstClr val="black"/>
              </a:solidFill>
              <a:effectLst/>
              <a:uLnTx/>
              <a:uFillTx/>
              <a:latin typeface="Arial"/>
            </a:endParaRPr>
          </a:p>
        </p:txBody>
      </p:sp>
      <p:sp>
        <p:nvSpPr>
          <p:cNvPr id="174" name="CustomShape 4"/>
          <p:cNvSpPr/>
          <p:nvPr/>
        </p:nvSpPr>
        <p:spPr>
          <a:xfrm>
            <a:off x="4259160" y="6383880"/>
            <a:ext cx="65714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1" normalizeH="0" baseline="0" noProof="0">
                <a:ln>
                  <a:noFill/>
                </a:ln>
                <a:solidFill>
                  <a:srgbClr val="0033A0"/>
                </a:solidFill>
                <a:effectLst/>
                <a:uLnTx/>
                <a:uFillTx/>
                <a:latin typeface="Arial"/>
              </a:rPr>
              <a:t>Physics Preparatory Group - Accelerator Science and Technology WG</a:t>
            </a:r>
            <a:endParaRPr kumimoji="0" lang="en-GB" sz="1200" b="0" i="0" u="none" strike="noStrike" kern="1200" cap="none" spc="-1" normalizeH="0" baseline="0" noProof="0">
              <a:ln>
                <a:noFill/>
              </a:ln>
              <a:solidFill>
                <a:prstClr val="black"/>
              </a:solidFill>
              <a:effectLst/>
              <a:uLnTx/>
              <a:uFillTx/>
              <a:latin typeface="Arial"/>
            </a:endParaRPr>
          </a:p>
        </p:txBody>
      </p:sp>
      <p:sp>
        <p:nvSpPr>
          <p:cNvPr id="175" name="CustomShape 5"/>
          <p:cNvSpPr/>
          <p:nvPr/>
        </p:nvSpPr>
        <p:spPr>
          <a:xfrm>
            <a:off x="11107440" y="6383880"/>
            <a:ext cx="68040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7659AA-BB61-47A7-BC9E-B7B31FB5770F}" type="slidenum">
              <a:rPr kumimoji="0" lang="en-US" sz="1000" b="0" i="0" u="none" strike="noStrike" kern="1200" cap="none" spc="-1" normalizeH="0" baseline="0" noProof="0">
                <a:ln>
                  <a:noFill/>
                </a:ln>
                <a:solidFill>
                  <a:srgbClr val="0033A0"/>
                </a:solidFill>
                <a:effectLst/>
                <a:uLnTx/>
                <a:uFillTx/>
                <a:latin typeface="Arial"/>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000" b="0" i="0" u="none" strike="noStrike" kern="1200" cap="none" spc="-1" normalizeH="0" baseline="0" noProof="0">
              <a:ln>
                <a:noFill/>
              </a:ln>
              <a:solidFill>
                <a:prstClr val="black"/>
              </a:solidFill>
              <a:effectLst/>
              <a:uLnTx/>
              <a:uFillTx/>
              <a:latin typeface="Arial"/>
            </a:endParaRPr>
          </a:p>
        </p:txBody>
      </p:sp>
      <p:pic>
        <p:nvPicPr>
          <p:cNvPr id="7" name="Picture 6">
            <a:extLst>
              <a:ext uri="{FF2B5EF4-FFF2-40B4-BE49-F238E27FC236}">
                <a16:creationId xmlns:a16="http://schemas.microsoft.com/office/drawing/2014/main" id="{B14404A5-A657-480D-8E55-A3B262EC3E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4388" y="0"/>
            <a:ext cx="4197612" cy="1101873"/>
          </a:xfrm>
          <a:prstGeom prst="rect">
            <a:avLst/>
          </a:prstGeom>
        </p:spPr>
      </p:pic>
    </p:spTree>
    <p:extLst>
      <p:ext uri="{BB962C8B-B14F-4D97-AF65-F5344CB8AC3E}">
        <p14:creationId xmlns:p14="http://schemas.microsoft.com/office/powerpoint/2010/main" val="39271514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CustomShape 1"/>
          <p:cNvSpPr/>
          <p:nvPr/>
        </p:nvSpPr>
        <p:spPr>
          <a:xfrm>
            <a:off x="154299" y="1267815"/>
            <a:ext cx="11791896" cy="460764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marL="432000" marR="0" lvl="0" indent="-323640" algn="l" defTabSz="914400" rtl="0" eaLnBrk="1" fontAlgn="auto" latinLnBrk="0" hangingPunct="1">
              <a:lnSpc>
                <a:spcPct val="100000"/>
              </a:lnSpc>
              <a:spcBef>
                <a:spcPts val="1417"/>
              </a:spcBef>
              <a:spcAft>
                <a:spcPts val="0"/>
              </a:spcAft>
              <a:buClr>
                <a:srgbClr val="000000"/>
              </a:buClr>
              <a:buSzPct val="45000"/>
              <a:buFont typeface="Wingdings" charset="2"/>
              <a:buChar char=""/>
              <a:tabLst/>
              <a:defRPr/>
            </a:pPr>
            <a:r>
              <a:rPr kumimoji="0" lang="en-GB" sz="2100" b="1" i="0" u="none" strike="noStrike" kern="1200" cap="none" spc="-1" normalizeH="0" baseline="0" noProof="0" dirty="0">
                <a:ln>
                  <a:noFill/>
                </a:ln>
                <a:solidFill>
                  <a:srgbClr val="171717"/>
                </a:solidFill>
                <a:effectLst/>
                <a:uLnTx/>
                <a:uFillTx/>
                <a:latin typeface="Arial"/>
                <a:sym typeface="Wingdings" panose="05000000000000000000" pitchFamily="2" charset="2"/>
              </a:rPr>
              <a:t>For society, environmental sustainability of any future project will be an important factor, along with science, cost, economic benefit …</a:t>
            </a:r>
          </a:p>
          <a:p>
            <a:pPr marL="432000" marR="0" lvl="0" indent="-323640" algn="l" defTabSz="914400" rtl="0" eaLnBrk="1" fontAlgn="auto" latinLnBrk="0" hangingPunct="1">
              <a:lnSpc>
                <a:spcPct val="100000"/>
              </a:lnSpc>
              <a:spcBef>
                <a:spcPts val="1417"/>
              </a:spcBef>
              <a:spcAft>
                <a:spcPts val="0"/>
              </a:spcAft>
              <a:buClr>
                <a:srgbClr val="000000"/>
              </a:buClr>
              <a:buSzPct val="45000"/>
              <a:buFont typeface="Wingdings" charset="2"/>
              <a:buChar char=""/>
              <a:tabLst/>
              <a:defRPr/>
            </a:pPr>
            <a:r>
              <a:rPr lang="en-GB" sz="2100" b="1" spc="-1" dirty="0">
                <a:solidFill>
                  <a:srgbClr val="171717"/>
                </a:solidFill>
                <a:latin typeface="Arial"/>
                <a:sym typeface="Wingdings" panose="05000000000000000000" pitchFamily="2" charset="2"/>
              </a:rPr>
              <a:t>Recognise this in planning for our future accelerator technology R&amp;D programmes</a:t>
            </a:r>
          </a:p>
          <a:p>
            <a:pPr marL="432000" marR="0" lvl="0" indent="-323640" algn="l" defTabSz="914400" rtl="0" eaLnBrk="1" fontAlgn="auto" latinLnBrk="0" hangingPunct="1">
              <a:lnSpc>
                <a:spcPct val="100000"/>
              </a:lnSpc>
              <a:spcBef>
                <a:spcPts val="1417"/>
              </a:spcBef>
              <a:spcAft>
                <a:spcPts val="0"/>
              </a:spcAft>
              <a:buClr>
                <a:srgbClr val="000000"/>
              </a:buClr>
              <a:buSzPct val="45000"/>
              <a:buFont typeface="Wingdings" charset="2"/>
              <a:buChar char=""/>
              <a:tabLst/>
              <a:defRPr/>
            </a:pPr>
            <a:r>
              <a:rPr lang="en-GB" sz="2100" b="1" spc="-1" dirty="0">
                <a:solidFill>
                  <a:srgbClr val="171717"/>
                </a:solidFill>
                <a:latin typeface="Arial"/>
                <a:sym typeface="Wingdings" panose="05000000000000000000" pitchFamily="2" charset="2"/>
              </a:rPr>
              <a:t>Continue to promote (+ celebrate) technology R&amp;D that reduces environmental footprint of future accelerators:</a:t>
            </a:r>
          </a:p>
          <a:p>
            <a:pPr marL="108360" marR="0" lvl="0" algn="l" defTabSz="914400" rtl="0" eaLnBrk="1" fontAlgn="auto" latinLnBrk="0" hangingPunct="1">
              <a:lnSpc>
                <a:spcPct val="100000"/>
              </a:lnSpc>
              <a:spcBef>
                <a:spcPts val="1417"/>
              </a:spcBef>
              <a:spcAft>
                <a:spcPts val="0"/>
              </a:spcAft>
              <a:buClr>
                <a:srgbClr val="000000"/>
              </a:buClr>
              <a:buSzPct val="45000"/>
              <a:tabLst/>
              <a:defRPr/>
            </a:pPr>
            <a:r>
              <a:rPr kumimoji="0" lang="en-GB" sz="2100" b="1" i="0" u="none" strike="noStrike" kern="1200" cap="none" spc="-1" normalizeH="0" baseline="0" noProof="0" dirty="0">
                <a:ln>
                  <a:noFill/>
                </a:ln>
                <a:solidFill>
                  <a:srgbClr val="171717"/>
                </a:solidFill>
                <a:effectLst/>
                <a:uLnTx/>
                <a:uFillTx/>
                <a:latin typeface="Arial"/>
                <a:sym typeface="Wingdings" panose="05000000000000000000" pitchFamily="2" charset="2"/>
              </a:rPr>
              <a:t>	</a:t>
            </a:r>
            <a:r>
              <a:rPr lang="en-GB" sz="2100" b="1" spc="-1" dirty="0">
                <a:solidFill>
                  <a:srgbClr val="FF0000"/>
                </a:solidFill>
                <a:latin typeface="Arial"/>
                <a:sym typeface="Wingdings" panose="05000000000000000000" pitchFamily="2" charset="2"/>
              </a:rPr>
              <a:t>higher-T operation of RF cavities and magnets (</a:t>
            </a:r>
            <a:r>
              <a:rPr lang="en-GB" sz="2100" b="1" spc="-1" dirty="0" err="1">
                <a:solidFill>
                  <a:srgbClr val="FF0000"/>
                </a:solidFill>
                <a:latin typeface="Arial"/>
                <a:sym typeface="Wingdings" panose="05000000000000000000" pitchFamily="2" charset="2"/>
              </a:rPr>
              <a:t>eg.</a:t>
            </a:r>
            <a:r>
              <a:rPr lang="en-GB" sz="2100" b="1" spc="-1" dirty="0">
                <a:solidFill>
                  <a:srgbClr val="FF0000"/>
                </a:solidFill>
                <a:latin typeface="Arial"/>
                <a:sym typeface="Wingdings" panose="05000000000000000000" pitchFamily="2" charset="2"/>
              </a:rPr>
              <a:t> 4K) 	</a:t>
            </a:r>
            <a:r>
              <a:rPr lang="en-GB" sz="2100" b="1" spc="-1" dirty="0">
                <a:solidFill>
                  <a:srgbClr val="171717"/>
                </a:solidFill>
                <a:latin typeface="Arial"/>
                <a:sym typeface="Wingdings" panose="05000000000000000000" pitchFamily="2" charset="2"/>
              </a:rPr>
              <a:t> reduce </a:t>
            </a:r>
            <a:r>
              <a:rPr lang="en-GB" sz="2100" b="1" spc="-1" dirty="0" err="1">
                <a:solidFill>
                  <a:srgbClr val="171717"/>
                </a:solidFill>
                <a:latin typeface="Arial"/>
                <a:sym typeface="Wingdings" panose="05000000000000000000" pitchFamily="2" charset="2"/>
              </a:rPr>
              <a:t>cryo</a:t>
            </a:r>
            <a:r>
              <a:rPr lang="en-GB" sz="2100" b="1" spc="-1" dirty="0">
                <a:solidFill>
                  <a:srgbClr val="171717"/>
                </a:solidFill>
                <a:latin typeface="Arial"/>
                <a:sym typeface="Wingdings" panose="05000000000000000000" pitchFamily="2" charset="2"/>
              </a:rPr>
              <a:t> power</a:t>
            </a:r>
          </a:p>
          <a:p>
            <a:pPr marL="108360" marR="0" lvl="0" algn="l" defTabSz="914400" rtl="0" eaLnBrk="1" fontAlgn="auto" latinLnBrk="0" hangingPunct="1">
              <a:lnSpc>
                <a:spcPct val="100000"/>
              </a:lnSpc>
              <a:spcBef>
                <a:spcPts val="1417"/>
              </a:spcBef>
              <a:spcAft>
                <a:spcPts val="0"/>
              </a:spcAft>
              <a:buClr>
                <a:srgbClr val="000000"/>
              </a:buClr>
              <a:buSzPct val="45000"/>
              <a:tabLst/>
              <a:defRPr/>
            </a:pPr>
            <a:r>
              <a:rPr kumimoji="0" lang="en-GB" sz="2100" b="1" i="0" u="none" strike="noStrike" kern="1200" cap="none" spc="-1" normalizeH="0" baseline="0" noProof="0" dirty="0">
                <a:ln>
                  <a:noFill/>
                </a:ln>
                <a:solidFill>
                  <a:srgbClr val="171717"/>
                </a:solidFill>
                <a:effectLst/>
                <a:uLnTx/>
                <a:uFillTx/>
                <a:latin typeface="Arial"/>
                <a:sym typeface="Wingdings" panose="05000000000000000000" pitchFamily="2" charset="2"/>
              </a:rPr>
              <a:t>	</a:t>
            </a:r>
            <a:r>
              <a:rPr kumimoji="0" lang="en-GB" sz="2100" b="1" i="0" u="none" strike="noStrike" kern="1200" cap="none" spc="-1" normalizeH="0" baseline="0" noProof="0" dirty="0">
                <a:ln>
                  <a:noFill/>
                </a:ln>
                <a:solidFill>
                  <a:srgbClr val="FF0000"/>
                </a:solidFill>
                <a:effectLst/>
                <a:uLnTx/>
                <a:uFillTx/>
                <a:latin typeface="Arial"/>
                <a:sym typeface="Wingdings" panose="05000000000000000000" pitchFamily="2" charset="2"/>
              </a:rPr>
              <a:t>more efficient power sources 	</a:t>
            </a:r>
            <a:r>
              <a:rPr kumimoji="0" lang="en-GB" sz="2100" b="1" i="0" u="none" strike="noStrike" kern="1200" cap="none" spc="-1" normalizeH="0" baseline="0" noProof="0" dirty="0">
                <a:ln>
                  <a:noFill/>
                </a:ln>
                <a:solidFill>
                  <a:srgbClr val="171717"/>
                </a:solidFill>
                <a:effectLst/>
                <a:uLnTx/>
                <a:uFillTx/>
                <a:latin typeface="Arial"/>
                <a:sym typeface="Wingdings" panose="05000000000000000000" pitchFamily="2" charset="2"/>
              </a:rPr>
              <a:t> </a:t>
            </a:r>
            <a:r>
              <a:rPr lang="en-GB" sz="2100" b="1" spc="-1" dirty="0">
                <a:solidFill>
                  <a:srgbClr val="171717"/>
                </a:solidFill>
                <a:latin typeface="Arial"/>
                <a:sym typeface="Wingdings" panose="05000000000000000000" pitchFamily="2" charset="2"/>
              </a:rPr>
              <a:t>higher</a:t>
            </a:r>
            <a:r>
              <a:rPr kumimoji="0" lang="en-GB" sz="2100" b="1" i="0" u="none" strike="noStrike" kern="1200" cap="none" spc="-1" normalizeH="0" baseline="0" noProof="0" dirty="0">
                <a:ln>
                  <a:noFill/>
                </a:ln>
                <a:solidFill>
                  <a:srgbClr val="171717"/>
                </a:solidFill>
                <a:effectLst/>
                <a:uLnTx/>
                <a:uFillTx/>
                <a:latin typeface="Arial"/>
                <a:sym typeface="Wingdings" panose="05000000000000000000" pitchFamily="2" charset="2"/>
              </a:rPr>
              <a:t> wall-plug  beam efficiency</a:t>
            </a:r>
          </a:p>
          <a:p>
            <a:pPr marL="108360" lvl="0">
              <a:spcBef>
                <a:spcPts val="1417"/>
              </a:spcBef>
              <a:buClr>
                <a:srgbClr val="000000"/>
              </a:buClr>
              <a:buSzPct val="45000"/>
              <a:defRPr/>
            </a:pPr>
            <a:r>
              <a:rPr lang="en-GB" sz="2100" b="1" spc="-1" dirty="0">
                <a:solidFill>
                  <a:srgbClr val="171717"/>
                </a:solidFill>
                <a:latin typeface="Arial"/>
                <a:sym typeface="Wingdings" panose="05000000000000000000" pitchFamily="2" charset="2"/>
              </a:rPr>
              <a:t>	</a:t>
            </a:r>
            <a:r>
              <a:rPr lang="en-GB" sz="2100" b="1" spc="-1" dirty="0">
                <a:solidFill>
                  <a:srgbClr val="FF0000"/>
                </a:solidFill>
                <a:latin typeface="Arial"/>
                <a:sym typeface="Wingdings" panose="05000000000000000000" pitchFamily="2" charset="2"/>
              </a:rPr>
              <a:t>use of HTS + permanent magnets 	</a:t>
            </a:r>
            <a:r>
              <a:rPr lang="en-GB" sz="2100" b="1" spc="-1" dirty="0">
                <a:solidFill>
                  <a:srgbClr val="171717"/>
                </a:solidFill>
                <a:sym typeface="Wingdings" panose="05000000000000000000" pitchFamily="2" charset="2"/>
              </a:rPr>
              <a:t> reduced power</a:t>
            </a:r>
            <a:endParaRPr lang="en-GB" sz="2100" b="1" spc="-1" dirty="0">
              <a:solidFill>
                <a:srgbClr val="171717"/>
              </a:solidFill>
              <a:latin typeface="Arial"/>
              <a:sym typeface="Wingdings" panose="05000000000000000000" pitchFamily="2" charset="2"/>
            </a:endParaRPr>
          </a:p>
          <a:p>
            <a:pPr marL="108360" lvl="0">
              <a:spcBef>
                <a:spcPts val="1417"/>
              </a:spcBef>
              <a:buClr>
                <a:srgbClr val="000000"/>
              </a:buClr>
              <a:buSzPct val="45000"/>
              <a:defRPr/>
            </a:pPr>
            <a:r>
              <a:rPr kumimoji="0" lang="en-GB" sz="2100" b="1" i="0" u="none" strike="noStrike" kern="1200" cap="none" spc="-1" normalizeH="0" baseline="0" noProof="0" dirty="0">
                <a:ln>
                  <a:noFill/>
                </a:ln>
                <a:solidFill>
                  <a:srgbClr val="171717"/>
                </a:solidFill>
                <a:effectLst/>
                <a:uLnTx/>
                <a:uFillTx/>
                <a:latin typeface="Arial"/>
                <a:sym typeface="Wingdings" panose="05000000000000000000" pitchFamily="2" charset="2"/>
              </a:rPr>
              <a:t>	</a:t>
            </a:r>
            <a:r>
              <a:rPr kumimoji="0" lang="en-GB" sz="2100" b="1" i="0" u="none" strike="noStrike" kern="1200" cap="none" spc="-1" normalizeH="0" baseline="0" noProof="0" dirty="0">
                <a:ln>
                  <a:noFill/>
                </a:ln>
                <a:solidFill>
                  <a:srgbClr val="FF0000"/>
                </a:solidFill>
                <a:effectLst/>
                <a:uLnTx/>
                <a:uFillTx/>
                <a:latin typeface="Arial"/>
                <a:sym typeface="Wingdings" panose="05000000000000000000" pitchFamily="2" charset="2"/>
              </a:rPr>
              <a:t>energy-recovery techniques,	fast reactive tuners 	</a:t>
            </a:r>
            <a:r>
              <a:rPr lang="en-GB" sz="2100" b="1" spc="-1" dirty="0">
                <a:solidFill>
                  <a:srgbClr val="171717"/>
                </a:solidFill>
                <a:sym typeface="Wingdings" panose="05000000000000000000" pitchFamily="2" charset="2"/>
              </a:rPr>
              <a:t>  reduced power</a:t>
            </a:r>
            <a:endParaRPr kumimoji="0" lang="en-GB" sz="2100" b="1" i="0" u="none" strike="noStrike" kern="1200" cap="none" spc="-1" normalizeH="0" baseline="0" noProof="0" dirty="0">
              <a:ln>
                <a:noFill/>
              </a:ln>
              <a:solidFill>
                <a:srgbClr val="FF0000"/>
              </a:solidFill>
              <a:effectLst/>
              <a:uLnTx/>
              <a:uFillTx/>
              <a:latin typeface="Arial"/>
              <a:sym typeface="Wingdings" panose="05000000000000000000" pitchFamily="2" charset="2"/>
            </a:endParaRPr>
          </a:p>
          <a:p>
            <a:pPr marL="108360" marR="0" lvl="0" algn="l" defTabSz="914400" rtl="0" eaLnBrk="1" fontAlgn="auto" latinLnBrk="0" hangingPunct="1">
              <a:lnSpc>
                <a:spcPct val="100000"/>
              </a:lnSpc>
              <a:spcBef>
                <a:spcPts val="1417"/>
              </a:spcBef>
              <a:spcAft>
                <a:spcPts val="0"/>
              </a:spcAft>
              <a:buClr>
                <a:srgbClr val="000000"/>
              </a:buClr>
              <a:buSzPct val="45000"/>
              <a:tabLst/>
              <a:defRPr/>
            </a:pPr>
            <a:r>
              <a:rPr lang="en-GB" sz="2100" b="1" spc="-1" dirty="0">
                <a:solidFill>
                  <a:srgbClr val="171717"/>
                </a:solidFill>
                <a:latin typeface="Arial"/>
                <a:sym typeface="Wingdings" panose="05000000000000000000" pitchFamily="2" charset="2"/>
              </a:rPr>
              <a:t>	</a:t>
            </a:r>
            <a:r>
              <a:rPr lang="en-GB" sz="2100" b="1" spc="-1" dirty="0">
                <a:solidFill>
                  <a:srgbClr val="FF0000"/>
                </a:solidFill>
                <a:latin typeface="Arial"/>
                <a:sym typeface="Wingdings" panose="05000000000000000000" pitchFamily="2" charset="2"/>
              </a:rPr>
              <a:t>facility ‘life cycle assessment’ 	</a:t>
            </a:r>
            <a:r>
              <a:rPr lang="en-GB" sz="2100" b="1" spc="-1" dirty="0">
                <a:solidFill>
                  <a:srgbClr val="171717"/>
                </a:solidFill>
                <a:latin typeface="Arial"/>
                <a:sym typeface="Wingdings" panose="05000000000000000000" pitchFamily="2" charset="2"/>
              </a:rPr>
              <a:t>at an early stage to inform + optimise design</a:t>
            </a:r>
            <a:endParaRPr kumimoji="0" lang="en-GB" sz="2100" b="1" i="0" u="none" strike="noStrike" kern="1200" cap="none" spc="-1" normalizeH="0" baseline="0" noProof="0" dirty="0">
              <a:ln>
                <a:noFill/>
              </a:ln>
              <a:solidFill>
                <a:srgbClr val="171717"/>
              </a:solidFill>
              <a:effectLst/>
              <a:uLnTx/>
              <a:uFillTx/>
              <a:latin typeface="Arial"/>
              <a:sym typeface="Wingdings" panose="05000000000000000000" pitchFamily="2" charset="2"/>
            </a:endParaRPr>
          </a:p>
          <a:p>
            <a:pPr marL="108360" marR="0" lvl="0" algn="l" defTabSz="914400" rtl="0" eaLnBrk="1" fontAlgn="auto" latinLnBrk="0" hangingPunct="1">
              <a:lnSpc>
                <a:spcPct val="100000"/>
              </a:lnSpc>
              <a:spcBef>
                <a:spcPts val="1417"/>
              </a:spcBef>
              <a:spcAft>
                <a:spcPts val="0"/>
              </a:spcAft>
              <a:buClr>
                <a:srgbClr val="000000"/>
              </a:buClr>
              <a:buSzPct val="45000"/>
              <a:tabLst/>
              <a:defRPr/>
            </a:pPr>
            <a:endParaRPr kumimoji="0" lang="en-GB" sz="2100" b="1" i="0" u="none" strike="noStrike" kern="1200" cap="none" spc="-1" normalizeH="0" baseline="0" noProof="0" dirty="0">
              <a:ln>
                <a:noFill/>
              </a:ln>
              <a:solidFill>
                <a:srgbClr val="171717"/>
              </a:solidFill>
              <a:effectLst/>
              <a:uLnTx/>
              <a:uFillTx/>
              <a:latin typeface="Arial"/>
              <a:sym typeface="Wingdings" panose="05000000000000000000" pitchFamily="2" charset="2"/>
            </a:endParaRPr>
          </a:p>
        </p:txBody>
      </p:sp>
      <p:sp>
        <p:nvSpPr>
          <p:cNvPr id="172" name="CustomShape 2"/>
          <p:cNvSpPr/>
          <p:nvPr/>
        </p:nvSpPr>
        <p:spPr>
          <a:xfrm>
            <a:off x="72360" y="324519"/>
            <a:ext cx="11375280" cy="106488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3600" b="1" spc="-1" dirty="0">
                <a:solidFill>
                  <a:srgbClr val="0033A0"/>
                </a:solidFill>
                <a:latin typeface="Arial"/>
              </a:rPr>
              <a:t>Sustainability</a:t>
            </a:r>
            <a:r>
              <a:rPr kumimoji="0" lang="en-US" sz="3600" b="1" i="0" u="none" strike="noStrike" kern="1200" cap="none" spc="-1" normalizeH="0" baseline="0" noProof="0" dirty="0">
                <a:ln>
                  <a:noFill/>
                </a:ln>
                <a:solidFill>
                  <a:srgbClr val="0033A0"/>
                </a:solidFill>
                <a:effectLst/>
                <a:uLnTx/>
                <a:uFillTx/>
                <a:latin typeface="Arial"/>
              </a:rPr>
              <a:t> </a:t>
            </a:r>
            <a:endParaRPr kumimoji="0" lang="en-GB" sz="3600" b="0" i="0" u="none" strike="noStrike" kern="1200" cap="none" spc="-1" normalizeH="0" baseline="0" noProof="0" dirty="0">
              <a:ln>
                <a:noFill/>
              </a:ln>
              <a:solidFill>
                <a:prstClr val="black"/>
              </a:solidFill>
              <a:effectLst/>
              <a:uLnTx/>
              <a:uFillTx/>
              <a:latin typeface="Arial"/>
            </a:endParaRPr>
          </a:p>
        </p:txBody>
      </p:sp>
      <p:sp>
        <p:nvSpPr>
          <p:cNvPr id="173" name="CustomShape 3"/>
          <p:cNvSpPr/>
          <p:nvPr/>
        </p:nvSpPr>
        <p:spPr>
          <a:xfrm>
            <a:off x="3416400" y="6378480"/>
            <a:ext cx="69912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 normalizeH="0" baseline="0" noProof="0" dirty="0">
                <a:ln>
                  <a:noFill/>
                </a:ln>
                <a:solidFill>
                  <a:srgbClr val="0033A0"/>
                </a:solidFill>
                <a:effectLst/>
                <a:uLnTx/>
                <a:uFillTx/>
                <a:latin typeface="Arial"/>
              </a:rPr>
              <a:t>24/06/2025</a:t>
            </a:r>
            <a:endParaRPr kumimoji="0" lang="en-GB" sz="1000" b="0" i="0" u="none" strike="noStrike" kern="1200" cap="none" spc="-1" normalizeH="0" baseline="0" noProof="0" dirty="0">
              <a:ln>
                <a:noFill/>
              </a:ln>
              <a:solidFill>
                <a:prstClr val="black"/>
              </a:solidFill>
              <a:effectLst/>
              <a:uLnTx/>
              <a:uFillTx/>
              <a:latin typeface="Arial"/>
            </a:endParaRPr>
          </a:p>
        </p:txBody>
      </p:sp>
      <p:sp>
        <p:nvSpPr>
          <p:cNvPr id="174" name="CustomShape 4"/>
          <p:cNvSpPr/>
          <p:nvPr/>
        </p:nvSpPr>
        <p:spPr>
          <a:xfrm>
            <a:off x="4259160" y="6383880"/>
            <a:ext cx="65714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1" normalizeH="0" baseline="0" noProof="0">
                <a:ln>
                  <a:noFill/>
                </a:ln>
                <a:solidFill>
                  <a:srgbClr val="0033A0"/>
                </a:solidFill>
                <a:effectLst/>
                <a:uLnTx/>
                <a:uFillTx/>
                <a:latin typeface="Arial"/>
              </a:rPr>
              <a:t>Physics Preparatory Group - Accelerator Science and Technology WG</a:t>
            </a:r>
            <a:endParaRPr kumimoji="0" lang="en-GB" sz="1200" b="0" i="0" u="none" strike="noStrike" kern="1200" cap="none" spc="-1" normalizeH="0" baseline="0" noProof="0">
              <a:ln>
                <a:noFill/>
              </a:ln>
              <a:solidFill>
                <a:prstClr val="black"/>
              </a:solidFill>
              <a:effectLst/>
              <a:uLnTx/>
              <a:uFillTx/>
              <a:latin typeface="Arial"/>
            </a:endParaRPr>
          </a:p>
        </p:txBody>
      </p:sp>
      <p:sp>
        <p:nvSpPr>
          <p:cNvPr id="175" name="CustomShape 5"/>
          <p:cNvSpPr/>
          <p:nvPr/>
        </p:nvSpPr>
        <p:spPr>
          <a:xfrm>
            <a:off x="11107440" y="6383880"/>
            <a:ext cx="68040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7659AA-BB61-47A7-BC9E-B7B31FB5770F}" type="slidenum">
              <a:rPr kumimoji="0" lang="en-US" sz="1000" b="0" i="0" u="none" strike="noStrike" kern="1200" cap="none" spc="-1" normalizeH="0" baseline="0" noProof="0">
                <a:ln>
                  <a:noFill/>
                </a:ln>
                <a:solidFill>
                  <a:srgbClr val="0033A0"/>
                </a:solidFill>
                <a:effectLst/>
                <a:uLnTx/>
                <a:uFillTx/>
                <a:latin typeface="Arial"/>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000" b="0" i="0" u="none" strike="noStrike" kern="1200" cap="none" spc="-1" normalizeH="0" baseline="0" noProof="0">
              <a:ln>
                <a:noFill/>
              </a:ln>
              <a:solidFill>
                <a:prstClr val="black"/>
              </a:solidFill>
              <a:effectLst/>
              <a:uLnTx/>
              <a:uFillTx/>
              <a:latin typeface="Arial"/>
            </a:endParaRPr>
          </a:p>
        </p:txBody>
      </p:sp>
      <p:pic>
        <p:nvPicPr>
          <p:cNvPr id="7" name="Picture 6">
            <a:extLst>
              <a:ext uri="{FF2B5EF4-FFF2-40B4-BE49-F238E27FC236}">
                <a16:creationId xmlns:a16="http://schemas.microsoft.com/office/drawing/2014/main" id="{AC6A0D4C-F724-48C8-895B-6ED20EC691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4388" y="0"/>
            <a:ext cx="4197612" cy="1101873"/>
          </a:xfrm>
          <a:prstGeom prst="rect">
            <a:avLst/>
          </a:prstGeom>
        </p:spPr>
      </p:pic>
    </p:spTree>
    <p:extLst>
      <p:ext uri="{BB962C8B-B14F-4D97-AF65-F5344CB8AC3E}">
        <p14:creationId xmlns:p14="http://schemas.microsoft.com/office/powerpoint/2010/main" val="21628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CustomShape 1"/>
          <p:cNvSpPr/>
          <p:nvPr/>
        </p:nvSpPr>
        <p:spPr>
          <a:xfrm>
            <a:off x="407880" y="373680"/>
            <a:ext cx="11375280" cy="106488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90000"/>
              </a:lnSpc>
            </a:pPr>
            <a:r>
              <a:rPr lang="en-US" sz="3600" b="1" spc="-1" dirty="0">
                <a:solidFill>
                  <a:srgbClr val="0033A0"/>
                </a:solidFill>
                <a:latin typeface="Arial"/>
              </a:rPr>
              <a:t>Summary </a:t>
            </a:r>
            <a:endParaRPr lang="en-GB" sz="3600" b="0" strike="noStrike" spc="-1" dirty="0">
              <a:latin typeface="Arial"/>
            </a:endParaRPr>
          </a:p>
        </p:txBody>
      </p:sp>
      <p:sp>
        <p:nvSpPr>
          <p:cNvPr id="187" name="CustomShape 2"/>
          <p:cNvSpPr/>
          <p:nvPr/>
        </p:nvSpPr>
        <p:spPr>
          <a:xfrm>
            <a:off x="-359036" y="811742"/>
            <a:ext cx="12142196" cy="317592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90000"/>
              </a:lnSpc>
              <a:spcBef>
                <a:spcPts val="1800"/>
              </a:spcBef>
              <a:spcAft>
                <a:spcPts val="400"/>
              </a:spcAft>
              <a:tabLst>
                <a:tab pos="0" algn="l"/>
              </a:tabLst>
            </a:pPr>
            <a:endParaRPr lang="en-GB" sz="1800" b="0" strike="noStrike" spc="-1" dirty="0">
              <a:latin typeface="Arial"/>
            </a:endParaRPr>
          </a:p>
          <a:p>
            <a:pPr marL="889200" lvl="1" indent="-323640">
              <a:spcBef>
                <a:spcPts val="1417"/>
              </a:spcBef>
              <a:buClr>
                <a:srgbClr val="000000"/>
              </a:buClr>
              <a:buSzPct val="45000"/>
              <a:buFont typeface="Wingdings" charset="2"/>
              <a:buChar char=""/>
            </a:pPr>
            <a:r>
              <a:rPr lang="en-US" sz="2100" b="1" strike="noStrike" spc="-1" dirty="0">
                <a:solidFill>
                  <a:srgbClr val="171717"/>
                </a:solidFill>
                <a:latin typeface="Arial"/>
              </a:rPr>
              <a:t>Excellent progress has been made on </a:t>
            </a:r>
            <a:r>
              <a:rPr lang="en-US" sz="2100" b="1" spc="-1" dirty="0">
                <a:solidFill>
                  <a:srgbClr val="171717"/>
                </a:solidFill>
                <a:latin typeface="Arial"/>
              </a:rPr>
              <a:t>accelerator R&amp;D since ESPPU 2020:</a:t>
            </a:r>
          </a:p>
          <a:p>
            <a:pPr marL="1346400" lvl="2" indent="-323640">
              <a:spcBef>
                <a:spcPts val="1417"/>
              </a:spcBef>
              <a:buClr>
                <a:srgbClr val="000000"/>
              </a:buClr>
              <a:buSzPct val="45000"/>
              <a:buFont typeface="Wingdings" charset="2"/>
              <a:buChar char=""/>
            </a:pPr>
            <a:r>
              <a:rPr lang="en-US" sz="2100" b="1" spc="-1" dirty="0">
                <a:solidFill>
                  <a:srgbClr val="171717"/>
                </a:solidFill>
                <a:latin typeface="Arial"/>
              </a:rPr>
              <a:t>Via l</a:t>
            </a:r>
            <a:r>
              <a:rPr lang="en-US" sz="2100" b="1" strike="noStrike" spc="-1" dirty="0">
                <a:solidFill>
                  <a:srgbClr val="171717"/>
                </a:solidFill>
                <a:latin typeface="Arial"/>
              </a:rPr>
              <a:t>arge projects – </a:t>
            </a:r>
            <a:r>
              <a:rPr lang="en-US" sz="2100" b="1" spc="-1" dirty="0">
                <a:solidFill>
                  <a:srgbClr val="171717"/>
                </a:solidFill>
                <a:latin typeface="Arial"/>
              </a:rPr>
              <a:t>well</a:t>
            </a:r>
            <a:r>
              <a:rPr lang="en-US" sz="2100" b="1" strike="noStrike" spc="-1" dirty="0">
                <a:solidFill>
                  <a:srgbClr val="171717"/>
                </a:solidFill>
                <a:latin typeface="Arial"/>
              </a:rPr>
              <a:t> defined technical/performance needs</a:t>
            </a:r>
          </a:p>
          <a:p>
            <a:pPr marL="1346400" lvl="2" indent="-323640">
              <a:spcBef>
                <a:spcPts val="1417"/>
              </a:spcBef>
              <a:buClr>
                <a:srgbClr val="000000"/>
              </a:buClr>
              <a:buSzPct val="45000"/>
              <a:buFont typeface="Wingdings" charset="2"/>
              <a:buChar char=""/>
            </a:pPr>
            <a:r>
              <a:rPr lang="en-US" sz="2100" b="1" spc="-1" dirty="0">
                <a:solidFill>
                  <a:srgbClr val="171717"/>
                </a:solidFill>
                <a:latin typeface="Arial"/>
              </a:rPr>
              <a:t>Across a broader front of technical issues with wide impact (synergies beyond PP)</a:t>
            </a:r>
          </a:p>
          <a:p>
            <a:pPr marL="889200" lvl="1" indent="-323640">
              <a:spcBef>
                <a:spcPts val="1417"/>
              </a:spcBef>
              <a:buClr>
                <a:srgbClr val="000000"/>
              </a:buClr>
              <a:buSzPct val="45000"/>
              <a:buFont typeface="Wingdings" charset="2"/>
              <a:buChar char=""/>
            </a:pPr>
            <a:r>
              <a:rPr lang="en-US" sz="2100" b="1" strike="noStrike" spc="-1" dirty="0">
                <a:solidFill>
                  <a:srgbClr val="171717"/>
                </a:solidFill>
                <a:latin typeface="Arial"/>
              </a:rPr>
              <a:t>Coordination on R&amp;D within Europe has been strengthened via LDG Roadmap </a:t>
            </a:r>
          </a:p>
          <a:p>
            <a:pPr marL="889200" lvl="1" indent="-323640">
              <a:spcBef>
                <a:spcPts val="1417"/>
              </a:spcBef>
              <a:buClr>
                <a:srgbClr val="000000"/>
              </a:buClr>
              <a:buSzPct val="45000"/>
              <a:buFont typeface="Wingdings" charset="2"/>
              <a:buChar char=""/>
            </a:pPr>
            <a:r>
              <a:rPr lang="en-US" sz="2100" b="1" spc="-1" dirty="0">
                <a:solidFill>
                  <a:srgbClr val="171717"/>
                </a:solidFill>
                <a:latin typeface="Arial"/>
              </a:rPr>
              <a:t>Strong collaboration with international partners (N. America, Asia …) </a:t>
            </a:r>
          </a:p>
          <a:p>
            <a:pPr marL="889200" lvl="1" indent="-323640">
              <a:spcBef>
                <a:spcPts val="1417"/>
              </a:spcBef>
              <a:buClr>
                <a:srgbClr val="000000"/>
              </a:buClr>
              <a:buSzPct val="45000"/>
              <a:buFont typeface="Wingdings" charset="2"/>
              <a:buChar char=""/>
            </a:pPr>
            <a:r>
              <a:rPr lang="en-US" sz="2100" b="1" spc="-1" dirty="0">
                <a:solidFill>
                  <a:srgbClr val="171717"/>
                </a:solidFill>
                <a:latin typeface="Arial"/>
              </a:rPr>
              <a:t>Looking to the future</a:t>
            </a:r>
            <a:r>
              <a:rPr lang="en-US" sz="2100" b="1" strike="noStrike" spc="-1" dirty="0">
                <a:solidFill>
                  <a:srgbClr val="171717"/>
                </a:solidFill>
                <a:latin typeface="Arial"/>
              </a:rPr>
              <a:t> … </a:t>
            </a:r>
            <a:endParaRPr lang="en-GB" sz="2100" b="0" strike="noStrike" spc="-1" dirty="0">
              <a:latin typeface="Arial"/>
            </a:endParaRPr>
          </a:p>
          <a:p>
            <a:pPr>
              <a:lnSpc>
                <a:spcPct val="90000"/>
              </a:lnSpc>
              <a:spcBef>
                <a:spcPts val="1800"/>
              </a:spcBef>
              <a:spcAft>
                <a:spcPts val="400"/>
              </a:spcAft>
              <a:tabLst>
                <a:tab pos="0" algn="l"/>
              </a:tabLst>
            </a:pPr>
            <a:endParaRPr lang="en-GB" sz="2100" b="0" strike="noStrike" spc="-1" dirty="0">
              <a:latin typeface="Arial"/>
            </a:endParaRPr>
          </a:p>
        </p:txBody>
      </p:sp>
      <p:sp>
        <p:nvSpPr>
          <p:cNvPr id="188" name="CustomShape 3"/>
          <p:cNvSpPr/>
          <p:nvPr/>
        </p:nvSpPr>
        <p:spPr>
          <a:xfrm>
            <a:off x="3485160" y="6378480"/>
            <a:ext cx="63036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r>
              <a:rPr lang="en-US" sz="1000" spc="-1" dirty="0">
                <a:solidFill>
                  <a:srgbClr val="0033A0"/>
                </a:solidFill>
                <a:latin typeface="Arial"/>
              </a:rPr>
              <a:t>24</a:t>
            </a:r>
            <a:r>
              <a:rPr lang="en-US" sz="1000" b="0" strike="noStrike" spc="-1" dirty="0">
                <a:solidFill>
                  <a:srgbClr val="0033A0"/>
                </a:solidFill>
                <a:latin typeface="Arial"/>
              </a:rPr>
              <a:t>/06/2025</a:t>
            </a:r>
            <a:endParaRPr lang="en-GB" sz="1000" b="0" strike="noStrike" spc="-1" dirty="0">
              <a:latin typeface="Arial"/>
            </a:endParaRPr>
          </a:p>
        </p:txBody>
      </p:sp>
      <p:sp>
        <p:nvSpPr>
          <p:cNvPr id="189" name="CustomShape 4"/>
          <p:cNvSpPr/>
          <p:nvPr/>
        </p:nvSpPr>
        <p:spPr>
          <a:xfrm>
            <a:off x="4259160" y="6383880"/>
            <a:ext cx="65714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1200" b="0" strike="noStrike" spc="-1">
                <a:solidFill>
                  <a:srgbClr val="0033A0"/>
                </a:solidFill>
                <a:latin typeface="Arial"/>
              </a:rPr>
              <a:t>Physics Preparatory Group - Accelerator Science and Technology WG</a:t>
            </a:r>
            <a:endParaRPr lang="en-GB" sz="1200" b="0" strike="noStrike" spc="-1">
              <a:latin typeface="Arial"/>
            </a:endParaRPr>
          </a:p>
        </p:txBody>
      </p:sp>
      <p:sp>
        <p:nvSpPr>
          <p:cNvPr id="190" name="CustomShape 5"/>
          <p:cNvSpPr/>
          <p:nvPr/>
        </p:nvSpPr>
        <p:spPr>
          <a:xfrm>
            <a:off x="11107440" y="6383880"/>
            <a:ext cx="68040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fld id="{4A069FEB-EE39-4951-9B22-4B8A729F437C}" type="slidenum">
              <a:rPr lang="en-US" sz="1000" b="0" strike="noStrike" spc="-1">
                <a:solidFill>
                  <a:srgbClr val="0033A0"/>
                </a:solidFill>
                <a:latin typeface="Arial"/>
              </a:rPr>
              <a:t>56</a:t>
            </a:fld>
            <a:endParaRPr lang="en-GB" sz="1000" b="0" strike="noStrike" spc="-1">
              <a:latin typeface="Arial"/>
            </a:endParaRPr>
          </a:p>
        </p:txBody>
      </p:sp>
      <p:pic>
        <p:nvPicPr>
          <p:cNvPr id="7" name="Picture 6">
            <a:extLst>
              <a:ext uri="{FF2B5EF4-FFF2-40B4-BE49-F238E27FC236}">
                <a16:creationId xmlns:a16="http://schemas.microsoft.com/office/drawing/2014/main" id="{9ABDD062-6B29-4682-8E6B-FD1556BCF1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4388" y="0"/>
            <a:ext cx="4197612" cy="1101873"/>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CustomShape 1"/>
          <p:cNvSpPr/>
          <p:nvPr/>
        </p:nvSpPr>
        <p:spPr>
          <a:xfrm>
            <a:off x="407880" y="373680"/>
            <a:ext cx="11375280" cy="106488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90000"/>
              </a:lnSpc>
            </a:pPr>
            <a:r>
              <a:rPr lang="en-US" sz="3600" b="1" strike="noStrike" spc="-1" dirty="0">
                <a:solidFill>
                  <a:srgbClr val="0033A0"/>
                </a:solidFill>
                <a:latin typeface="Arial"/>
              </a:rPr>
              <a:t>The </a:t>
            </a:r>
            <a:r>
              <a:rPr lang="en-US" sz="3600" b="1" spc="-1" dirty="0">
                <a:solidFill>
                  <a:srgbClr val="0033A0"/>
                </a:solidFill>
                <a:latin typeface="Arial"/>
              </a:rPr>
              <a:t>LDG R&amp;D Roadmap Redux </a:t>
            </a:r>
            <a:endParaRPr lang="en-GB" sz="3600" b="0" strike="noStrike" spc="-1" dirty="0">
              <a:latin typeface="Arial"/>
            </a:endParaRPr>
          </a:p>
        </p:txBody>
      </p:sp>
      <p:sp>
        <p:nvSpPr>
          <p:cNvPr id="187" name="CustomShape 2"/>
          <p:cNvSpPr/>
          <p:nvPr/>
        </p:nvSpPr>
        <p:spPr>
          <a:xfrm>
            <a:off x="-359037" y="811742"/>
            <a:ext cx="12452713" cy="317592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90000"/>
              </a:lnSpc>
              <a:spcBef>
                <a:spcPts val="1800"/>
              </a:spcBef>
              <a:spcAft>
                <a:spcPts val="400"/>
              </a:spcAft>
              <a:tabLst>
                <a:tab pos="0" algn="l"/>
              </a:tabLst>
            </a:pPr>
            <a:endParaRPr lang="en-GB" sz="1800" b="0" strike="noStrike" spc="-1" dirty="0">
              <a:latin typeface="Arial"/>
            </a:endParaRPr>
          </a:p>
          <a:p>
            <a:pPr marL="889200" lvl="1" indent="-323640">
              <a:spcBef>
                <a:spcPts val="1417"/>
              </a:spcBef>
              <a:buClr>
                <a:srgbClr val="000000"/>
              </a:buClr>
              <a:buSzPct val="45000"/>
              <a:buFont typeface="Wingdings" charset="2"/>
              <a:buChar char=""/>
            </a:pPr>
            <a:r>
              <a:rPr lang="en-US" sz="2100" b="1" spc="-1" dirty="0">
                <a:solidFill>
                  <a:srgbClr val="171717"/>
                </a:solidFill>
              </a:rPr>
              <a:t>High Field Magnet (HFM) development for a future hadron collider</a:t>
            </a:r>
          </a:p>
          <a:p>
            <a:pPr marL="889200" lvl="1" indent="-323640">
              <a:spcBef>
                <a:spcPts val="1417"/>
              </a:spcBef>
              <a:buClr>
                <a:srgbClr val="000000"/>
              </a:buClr>
              <a:buSzPct val="45000"/>
              <a:buFont typeface="Wingdings" charset="2"/>
              <a:buChar char=""/>
            </a:pPr>
            <a:r>
              <a:rPr lang="en-US" sz="2100" b="1" spc="-1" dirty="0">
                <a:solidFill>
                  <a:srgbClr val="171717"/>
                </a:solidFill>
              </a:rPr>
              <a:t>Radio Frequency (RF) systems (superconducting + normal-conducting)</a:t>
            </a:r>
          </a:p>
          <a:p>
            <a:pPr marL="889200" lvl="1" indent="-323640">
              <a:spcBef>
                <a:spcPts val="1417"/>
              </a:spcBef>
              <a:buClr>
                <a:srgbClr val="000000"/>
              </a:buClr>
              <a:buSzPct val="45000"/>
              <a:buFont typeface="Wingdings" charset="2"/>
              <a:buChar char=""/>
            </a:pPr>
            <a:r>
              <a:rPr lang="en-US" sz="2100" b="1" spc="-1" dirty="0">
                <a:solidFill>
                  <a:srgbClr val="171717"/>
                </a:solidFill>
              </a:rPr>
              <a:t>Plasma </a:t>
            </a:r>
            <a:r>
              <a:rPr lang="en-US" sz="2100" b="1" spc="-1" dirty="0" err="1">
                <a:solidFill>
                  <a:srgbClr val="171717"/>
                </a:solidFill>
              </a:rPr>
              <a:t>wakefield</a:t>
            </a:r>
            <a:r>
              <a:rPr lang="en-US" sz="2100" b="1" spc="-1" dirty="0">
                <a:solidFill>
                  <a:srgbClr val="171717"/>
                </a:solidFill>
              </a:rPr>
              <a:t> acceleration (laser- and beam-driven)</a:t>
            </a:r>
          </a:p>
          <a:p>
            <a:pPr marL="889200" lvl="1" indent="-323640">
              <a:spcBef>
                <a:spcPts val="1417"/>
              </a:spcBef>
              <a:buClr>
                <a:srgbClr val="000000"/>
              </a:buClr>
              <a:buSzPct val="45000"/>
              <a:buFont typeface="Wingdings" charset="2"/>
              <a:buChar char=""/>
            </a:pPr>
            <a:r>
              <a:rPr lang="en-US" sz="2100" b="1" spc="-1" dirty="0">
                <a:solidFill>
                  <a:srgbClr val="171717"/>
                </a:solidFill>
              </a:rPr>
              <a:t>Muon beams/colliders</a:t>
            </a:r>
          </a:p>
          <a:p>
            <a:pPr marL="889200" lvl="1" indent="-323640">
              <a:spcBef>
                <a:spcPts val="1417"/>
              </a:spcBef>
              <a:buClr>
                <a:srgbClr val="000000"/>
              </a:buClr>
              <a:buSzPct val="45000"/>
              <a:buFont typeface="Wingdings" charset="2"/>
              <a:buChar char=""/>
            </a:pPr>
            <a:r>
              <a:rPr lang="en-US" sz="2100" b="1" spc="-1" dirty="0">
                <a:solidFill>
                  <a:srgbClr val="171717"/>
                </a:solidFill>
              </a:rPr>
              <a:t>Energy-recovery </a:t>
            </a:r>
            <a:r>
              <a:rPr lang="en-US" sz="2100" b="1" spc="-1" dirty="0" err="1">
                <a:solidFill>
                  <a:srgbClr val="171717"/>
                </a:solidFill>
              </a:rPr>
              <a:t>linacs</a:t>
            </a:r>
            <a:r>
              <a:rPr lang="en-US" sz="2100" b="1" spc="-1" dirty="0">
                <a:solidFill>
                  <a:srgbClr val="171717"/>
                </a:solidFill>
              </a:rPr>
              <a:t> (ERLs)</a:t>
            </a:r>
          </a:p>
          <a:p>
            <a:pPr marL="889200" lvl="1" indent="-323640">
              <a:spcBef>
                <a:spcPts val="1417"/>
              </a:spcBef>
              <a:buClr>
                <a:srgbClr val="000000"/>
              </a:buClr>
              <a:buSzPct val="45000"/>
              <a:buFont typeface="Wingdings" charset="2"/>
              <a:buChar char=""/>
            </a:pPr>
            <a:r>
              <a:rPr lang="en-US" sz="2100" b="1" spc="-1" dirty="0">
                <a:solidFill>
                  <a:srgbClr val="171717"/>
                </a:solidFill>
              </a:rPr>
              <a:t>Sustainability</a:t>
            </a:r>
          </a:p>
          <a:p>
            <a:pPr marL="889200" lvl="1" indent="-323640">
              <a:spcBef>
                <a:spcPts val="1417"/>
              </a:spcBef>
              <a:buClr>
                <a:srgbClr val="000000"/>
              </a:buClr>
              <a:buSzPct val="45000"/>
              <a:buFont typeface="Wingdings" charset="2"/>
              <a:buChar char=""/>
            </a:pPr>
            <a:endParaRPr lang="en-US" sz="2100" b="1" strike="noStrike" spc="-1" dirty="0">
              <a:solidFill>
                <a:srgbClr val="171717"/>
              </a:solidFill>
              <a:latin typeface="Arial"/>
            </a:endParaRPr>
          </a:p>
          <a:p>
            <a:pPr marL="565560" lvl="1">
              <a:spcBef>
                <a:spcPts val="1417"/>
              </a:spcBef>
              <a:buClr>
                <a:srgbClr val="000000"/>
              </a:buClr>
              <a:buSzPct val="45000"/>
            </a:pPr>
            <a:r>
              <a:rPr lang="en-US" sz="2100" b="1" spc="-1" dirty="0">
                <a:solidFill>
                  <a:srgbClr val="FF0000"/>
                </a:solidFill>
                <a:latin typeface="Arial"/>
                <a:sym typeface="Wingdings" panose="05000000000000000000" pitchFamily="2" charset="2"/>
              </a:rPr>
              <a:t> Will need to be reviewed in light of EPPSU 2026 recommendations (workshop early 2026)</a:t>
            </a:r>
          </a:p>
          <a:p>
            <a:pPr marL="565560" lvl="1">
              <a:spcBef>
                <a:spcPts val="1417"/>
              </a:spcBef>
              <a:buClr>
                <a:srgbClr val="000000"/>
              </a:buClr>
              <a:buSzPct val="45000"/>
            </a:pPr>
            <a:r>
              <a:rPr lang="en-GB" sz="2100" b="0" strike="noStrike" spc="-1" dirty="0">
                <a:solidFill>
                  <a:srgbClr val="FF0000"/>
                </a:solidFill>
                <a:latin typeface="Arial"/>
                <a:sym typeface="Wingdings" panose="05000000000000000000" pitchFamily="2" charset="2"/>
              </a:rPr>
              <a:t> </a:t>
            </a:r>
            <a:r>
              <a:rPr lang="en-GB" sz="2100" b="1" strike="noStrike" spc="-1" dirty="0">
                <a:solidFill>
                  <a:srgbClr val="FF0000"/>
                </a:solidFill>
                <a:latin typeface="Arial"/>
                <a:sym typeface="Wingdings" panose="05000000000000000000" pitchFamily="2" charset="2"/>
              </a:rPr>
              <a:t>Whatever the highest-priority recommendation(s), some of the above </a:t>
            </a:r>
            <a:r>
              <a:rPr lang="en-GB" sz="2100" b="1" spc="-1" dirty="0">
                <a:solidFill>
                  <a:srgbClr val="FF0000"/>
                </a:solidFill>
                <a:latin typeface="Arial"/>
                <a:sym typeface="Wingdings" panose="05000000000000000000" pitchFamily="2" charset="2"/>
              </a:rPr>
              <a:t>R&amp;D areas</a:t>
            </a:r>
            <a:r>
              <a:rPr lang="en-GB" sz="2100" b="1" strike="noStrike" spc="-1" dirty="0">
                <a:solidFill>
                  <a:srgbClr val="FF0000"/>
                </a:solidFill>
                <a:latin typeface="Arial"/>
                <a:sym typeface="Wingdings" panose="05000000000000000000" pitchFamily="2" charset="2"/>
              </a:rPr>
              <a:t> should 	likely </a:t>
            </a:r>
            <a:r>
              <a:rPr lang="en-GB" sz="2100" b="1" spc="-1" dirty="0">
                <a:solidFill>
                  <a:srgbClr val="FF0000"/>
                </a:solidFill>
                <a:latin typeface="Arial"/>
                <a:sym typeface="Wingdings" panose="05000000000000000000" pitchFamily="2" charset="2"/>
              </a:rPr>
              <a:t>be pursued</a:t>
            </a:r>
            <a:r>
              <a:rPr lang="en-GB" sz="2100" b="1" strike="noStrike" spc="-1" dirty="0">
                <a:solidFill>
                  <a:srgbClr val="FF0000"/>
                </a:solidFill>
                <a:latin typeface="Arial"/>
                <a:sym typeface="Wingdings" panose="05000000000000000000" pitchFamily="2" charset="2"/>
              </a:rPr>
              <a:t> to support both the broader and longer-term future of the field</a:t>
            </a:r>
            <a:endParaRPr lang="en-GB" sz="2100" b="1" strike="noStrike" spc="-1" dirty="0">
              <a:solidFill>
                <a:srgbClr val="FF0000"/>
              </a:solidFill>
              <a:latin typeface="Arial"/>
            </a:endParaRPr>
          </a:p>
          <a:p>
            <a:pPr>
              <a:lnSpc>
                <a:spcPct val="90000"/>
              </a:lnSpc>
              <a:spcBef>
                <a:spcPts val="1800"/>
              </a:spcBef>
              <a:spcAft>
                <a:spcPts val="400"/>
              </a:spcAft>
              <a:tabLst>
                <a:tab pos="0" algn="l"/>
              </a:tabLst>
            </a:pPr>
            <a:endParaRPr lang="en-GB" sz="2100" b="0" strike="noStrike" spc="-1" dirty="0">
              <a:latin typeface="Arial"/>
            </a:endParaRPr>
          </a:p>
          <a:p>
            <a:pPr>
              <a:lnSpc>
                <a:spcPct val="90000"/>
              </a:lnSpc>
              <a:spcBef>
                <a:spcPts val="1800"/>
              </a:spcBef>
              <a:spcAft>
                <a:spcPts val="400"/>
              </a:spcAft>
              <a:tabLst>
                <a:tab pos="0" algn="l"/>
              </a:tabLst>
            </a:pPr>
            <a:endParaRPr lang="en-GB" sz="2100" b="0" strike="noStrike" spc="-1" dirty="0">
              <a:latin typeface="Arial"/>
            </a:endParaRPr>
          </a:p>
        </p:txBody>
      </p:sp>
      <p:sp>
        <p:nvSpPr>
          <p:cNvPr id="188" name="CustomShape 3"/>
          <p:cNvSpPr/>
          <p:nvPr/>
        </p:nvSpPr>
        <p:spPr>
          <a:xfrm>
            <a:off x="3485160" y="6378480"/>
            <a:ext cx="63036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r>
              <a:rPr lang="en-US" sz="1000" spc="-1" dirty="0">
                <a:solidFill>
                  <a:srgbClr val="0033A0"/>
                </a:solidFill>
                <a:latin typeface="Arial"/>
              </a:rPr>
              <a:t>24</a:t>
            </a:r>
            <a:r>
              <a:rPr lang="en-US" sz="1000" b="0" strike="noStrike" spc="-1" dirty="0">
                <a:solidFill>
                  <a:srgbClr val="0033A0"/>
                </a:solidFill>
                <a:latin typeface="Arial"/>
              </a:rPr>
              <a:t>/06/2025</a:t>
            </a:r>
            <a:endParaRPr lang="en-GB" sz="1000" b="0" strike="noStrike" spc="-1" dirty="0">
              <a:latin typeface="Arial"/>
            </a:endParaRPr>
          </a:p>
        </p:txBody>
      </p:sp>
      <p:sp>
        <p:nvSpPr>
          <p:cNvPr id="189" name="CustomShape 4"/>
          <p:cNvSpPr/>
          <p:nvPr/>
        </p:nvSpPr>
        <p:spPr>
          <a:xfrm>
            <a:off x="4259160" y="6383880"/>
            <a:ext cx="65714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1200" b="0" strike="noStrike" spc="-1">
                <a:solidFill>
                  <a:srgbClr val="0033A0"/>
                </a:solidFill>
                <a:latin typeface="Arial"/>
              </a:rPr>
              <a:t>Physics Preparatory Group - Accelerator Science and Technology WG</a:t>
            </a:r>
            <a:endParaRPr lang="en-GB" sz="1200" b="0" strike="noStrike" spc="-1">
              <a:latin typeface="Arial"/>
            </a:endParaRPr>
          </a:p>
        </p:txBody>
      </p:sp>
      <p:sp>
        <p:nvSpPr>
          <p:cNvPr id="190" name="CustomShape 5"/>
          <p:cNvSpPr/>
          <p:nvPr/>
        </p:nvSpPr>
        <p:spPr>
          <a:xfrm>
            <a:off x="11107440" y="6383880"/>
            <a:ext cx="68040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fld id="{4A069FEB-EE39-4951-9B22-4B8A729F437C}" type="slidenum">
              <a:rPr lang="en-US" sz="1000" b="0" strike="noStrike" spc="-1">
                <a:solidFill>
                  <a:srgbClr val="0033A0"/>
                </a:solidFill>
                <a:latin typeface="Arial"/>
              </a:rPr>
              <a:t>57</a:t>
            </a:fld>
            <a:endParaRPr lang="en-GB" sz="1000" b="0" strike="noStrike" spc="-1">
              <a:latin typeface="Arial"/>
            </a:endParaRPr>
          </a:p>
        </p:txBody>
      </p:sp>
      <p:pic>
        <p:nvPicPr>
          <p:cNvPr id="7" name="Picture 6">
            <a:extLst>
              <a:ext uri="{FF2B5EF4-FFF2-40B4-BE49-F238E27FC236}">
                <a16:creationId xmlns:a16="http://schemas.microsoft.com/office/drawing/2014/main" id="{B0BBC489-131C-4E0C-BC0F-9306100853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4388" y="0"/>
            <a:ext cx="4197612" cy="1101873"/>
          </a:xfrm>
          <a:prstGeom prst="rect">
            <a:avLst/>
          </a:prstGeom>
        </p:spPr>
      </p:pic>
    </p:spTree>
    <p:extLst>
      <p:ext uri="{BB962C8B-B14F-4D97-AF65-F5344CB8AC3E}">
        <p14:creationId xmlns:p14="http://schemas.microsoft.com/office/powerpoint/2010/main" val="38908893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CustomShape 1"/>
          <p:cNvSpPr/>
          <p:nvPr/>
        </p:nvSpPr>
        <p:spPr>
          <a:xfrm>
            <a:off x="407880" y="1592280"/>
            <a:ext cx="5216172" cy="460764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marL="108360">
              <a:lnSpc>
                <a:spcPct val="100000"/>
              </a:lnSpc>
              <a:spcBef>
                <a:spcPts val="1417"/>
              </a:spcBef>
              <a:buClr>
                <a:srgbClr val="000000"/>
              </a:buClr>
              <a:buSzPct val="45000"/>
            </a:pPr>
            <a:r>
              <a:rPr lang="en-US" sz="2100" b="1" strike="noStrike" spc="-1" dirty="0">
                <a:solidFill>
                  <a:srgbClr val="171717"/>
                </a:solidFill>
                <a:latin typeface="Arial"/>
              </a:rPr>
              <a:t>56 	PERLE</a:t>
            </a:r>
          </a:p>
          <a:p>
            <a:pPr marL="108360">
              <a:lnSpc>
                <a:spcPct val="100000"/>
              </a:lnSpc>
              <a:spcBef>
                <a:spcPts val="1417"/>
              </a:spcBef>
              <a:buClr>
                <a:srgbClr val="000000"/>
              </a:buClr>
              <a:buSzPct val="45000"/>
            </a:pPr>
            <a:r>
              <a:rPr lang="en-US" sz="2100" b="1" spc="-1" dirty="0">
                <a:solidFill>
                  <a:srgbClr val="171717"/>
                </a:solidFill>
                <a:latin typeface="Arial"/>
              </a:rPr>
              <a:t>57 	HALHF</a:t>
            </a:r>
          </a:p>
          <a:p>
            <a:pPr marL="108360">
              <a:lnSpc>
                <a:spcPct val="100000"/>
              </a:lnSpc>
              <a:spcBef>
                <a:spcPts val="1417"/>
              </a:spcBef>
              <a:buClr>
                <a:srgbClr val="000000"/>
              </a:buClr>
              <a:buSzPct val="45000"/>
            </a:pPr>
            <a:r>
              <a:rPr lang="en-US" sz="2100" b="1" strike="noStrike" spc="-1" dirty="0">
                <a:solidFill>
                  <a:srgbClr val="171717"/>
                </a:solidFill>
                <a:latin typeface="Arial"/>
              </a:rPr>
              <a:t>65 	INFN R</a:t>
            </a:r>
            <a:r>
              <a:rPr lang="en-US" sz="2100" b="1" spc="-1" dirty="0">
                <a:solidFill>
                  <a:srgbClr val="171717"/>
                </a:solidFill>
                <a:latin typeface="Arial"/>
              </a:rPr>
              <a:t>&amp;D</a:t>
            </a:r>
          </a:p>
          <a:p>
            <a:pPr marL="108360">
              <a:lnSpc>
                <a:spcPct val="100000"/>
              </a:lnSpc>
              <a:spcBef>
                <a:spcPts val="1417"/>
              </a:spcBef>
              <a:buClr>
                <a:srgbClr val="000000"/>
              </a:buClr>
              <a:buSzPct val="45000"/>
            </a:pPr>
            <a:r>
              <a:rPr lang="en-US" sz="2100" b="1" strike="noStrike" spc="-1" dirty="0">
                <a:solidFill>
                  <a:srgbClr val="171717"/>
                </a:solidFill>
                <a:latin typeface="Arial"/>
              </a:rPr>
              <a:t>97 	C</a:t>
            </a:r>
            <a:r>
              <a:rPr lang="en-GB" sz="2000" b="1" baseline="30000" dirty="0"/>
              <a:t>3</a:t>
            </a:r>
            <a:endParaRPr lang="en-US" sz="2100" b="1" strike="noStrike" spc="-1" dirty="0">
              <a:solidFill>
                <a:srgbClr val="171717"/>
              </a:solidFill>
              <a:latin typeface="Arial"/>
            </a:endParaRPr>
          </a:p>
          <a:p>
            <a:pPr marL="108360">
              <a:lnSpc>
                <a:spcPct val="100000"/>
              </a:lnSpc>
              <a:spcBef>
                <a:spcPts val="1417"/>
              </a:spcBef>
              <a:buClr>
                <a:srgbClr val="000000"/>
              </a:buClr>
              <a:buSzPct val="45000"/>
            </a:pPr>
            <a:r>
              <a:rPr lang="en-US" sz="2100" b="1" strike="noStrike" spc="-1" dirty="0">
                <a:solidFill>
                  <a:srgbClr val="171717"/>
                </a:solidFill>
                <a:latin typeface="Arial"/>
              </a:rPr>
              <a:t>98 	10 </a:t>
            </a:r>
            <a:r>
              <a:rPr lang="en-US" sz="2100" b="1" strike="noStrike" spc="-1" dirty="0" err="1">
                <a:solidFill>
                  <a:srgbClr val="171717"/>
                </a:solidFill>
                <a:latin typeface="Arial"/>
              </a:rPr>
              <a:t>TeV</a:t>
            </a:r>
            <a:r>
              <a:rPr lang="en-US" sz="2100" b="1" strike="noStrike" spc="-1" dirty="0">
                <a:solidFill>
                  <a:srgbClr val="171717"/>
                </a:solidFill>
                <a:latin typeface="Arial"/>
              </a:rPr>
              <a:t> </a:t>
            </a:r>
            <a:r>
              <a:rPr lang="en-US" sz="2100" b="1" spc="-1" dirty="0">
                <a:solidFill>
                  <a:srgbClr val="171717"/>
                </a:solidFill>
                <a:latin typeface="Arial"/>
              </a:rPr>
              <a:t>W</a:t>
            </a:r>
            <a:r>
              <a:rPr lang="en-US" sz="2100" b="1" strike="noStrike" spc="-1" dirty="0">
                <a:solidFill>
                  <a:srgbClr val="171717"/>
                </a:solidFill>
                <a:latin typeface="Arial"/>
              </a:rPr>
              <a:t>akefield Collider</a:t>
            </a:r>
          </a:p>
          <a:p>
            <a:pPr marL="108360">
              <a:lnSpc>
                <a:spcPct val="100000"/>
              </a:lnSpc>
              <a:spcBef>
                <a:spcPts val="1417"/>
              </a:spcBef>
              <a:buClr>
                <a:srgbClr val="000000"/>
              </a:buClr>
              <a:buSzPct val="45000"/>
            </a:pPr>
            <a:r>
              <a:rPr lang="en-US" sz="2100" b="1" spc="-1" dirty="0">
                <a:solidFill>
                  <a:srgbClr val="171717"/>
                </a:solidFill>
                <a:latin typeface="Arial"/>
              </a:rPr>
              <a:t>104	HTS potential</a:t>
            </a:r>
          </a:p>
          <a:p>
            <a:pPr marL="108360">
              <a:lnSpc>
                <a:spcPct val="100000"/>
              </a:lnSpc>
              <a:spcBef>
                <a:spcPts val="1417"/>
              </a:spcBef>
              <a:buClr>
                <a:srgbClr val="000000"/>
              </a:buClr>
              <a:buSzPct val="45000"/>
            </a:pPr>
            <a:r>
              <a:rPr lang="en-US" sz="2100" b="1" strike="noStrike" spc="-1" dirty="0">
                <a:solidFill>
                  <a:srgbClr val="171717"/>
                </a:solidFill>
                <a:latin typeface="Arial"/>
              </a:rPr>
              <a:t>105 	</a:t>
            </a:r>
            <a:r>
              <a:rPr lang="en-US" sz="2100" b="1" strike="noStrike" spc="-1" dirty="0" err="1">
                <a:solidFill>
                  <a:srgbClr val="171717"/>
                </a:solidFill>
                <a:latin typeface="Arial"/>
              </a:rPr>
              <a:t>MuCol</a:t>
            </a:r>
            <a:r>
              <a:rPr lang="en-US" sz="2100" b="1" strike="noStrike" spc="-1" dirty="0">
                <a:solidFill>
                  <a:srgbClr val="171717"/>
                </a:solidFill>
                <a:latin typeface="Arial"/>
              </a:rPr>
              <a:t> Magnet R&amp;D</a:t>
            </a:r>
          </a:p>
          <a:p>
            <a:pPr marL="108360">
              <a:lnSpc>
                <a:spcPct val="100000"/>
              </a:lnSpc>
              <a:spcBef>
                <a:spcPts val="1417"/>
              </a:spcBef>
              <a:buClr>
                <a:srgbClr val="000000"/>
              </a:buClr>
              <a:buSzPct val="45000"/>
            </a:pPr>
            <a:r>
              <a:rPr lang="en-US" sz="2100" b="1" spc="-1" dirty="0">
                <a:solidFill>
                  <a:srgbClr val="171717"/>
                </a:solidFill>
                <a:latin typeface="Arial"/>
              </a:rPr>
              <a:t>152	US </a:t>
            </a:r>
            <a:r>
              <a:rPr lang="en-US" sz="2100" b="1" spc="-1" dirty="0" err="1">
                <a:solidFill>
                  <a:srgbClr val="171717"/>
                </a:solidFill>
                <a:latin typeface="Arial"/>
              </a:rPr>
              <a:t>MuCol</a:t>
            </a:r>
            <a:r>
              <a:rPr lang="en-US" sz="2100" b="1" spc="-1" dirty="0">
                <a:solidFill>
                  <a:srgbClr val="171717"/>
                </a:solidFill>
                <a:latin typeface="Arial"/>
              </a:rPr>
              <a:t> 	</a:t>
            </a:r>
          </a:p>
          <a:p>
            <a:pPr marL="108360">
              <a:lnSpc>
                <a:spcPct val="100000"/>
              </a:lnSpc>
              <a:spcBef>
                <a:spcPts val="1417"/>
              </a:spcBef>
              <a:buClr>
                <a:srgbClr val="000000"/>
              </a:buClr>
              <a:buSzPct val="45000"/>
            </a:pPr>
            <a:endParaRPr lang="en-US" sz="2100" b="1" strike="noStrike" spc="-1" dirty="0">
              <a:solidFill>
                <a:srgbClr val="171717"/>
              </a:solidFill>
              <a:latin typeface="Arial"/>
            </a:endParaRPr>
          </a:p>
          <a:p>
            <a:pPr marL="565560" indent="-457200">
              <a:lnSpc>
                <a:spcPct val="100000"/>
              </a:lnSpc>
              <a:spcBef>
                <a:spcPts val="1417"/>
              </a:spcBef>
              <a:buClr>
                <a:srgbClr val="000000"/>
              </a:buClr>
              <a:buSzPct val="45000"/>
              <a:buAutoNum type="arabicPlain" startAt="105"/>
            </a:pPr>
            <a:endParaRPr lang="en-GB" sz="2100" b="0" strike="noStrike" spc="-1" dirty="0">
              <a:latin typeface="Arial"/>
            </a:endParaRPr>
          </a:p>
        </p:txBody>
      </p:sp>
      <p:sp>
        <p:nvSpPr>
          <p:cNvPr id="172" name="CustomShape 2"/>
          <p:cNvSpPr/>
          <p:nvPr/>
        </p:nvSpPr>
        <p:spPr>
          <a:xfrm>
            <a:off x="407880" y="373680"/>
            <a:ext cx="11375280" cy="106488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90000"/>
              </a:lnSpc>
            </a:pPr>
            <a:r>
              <a:rPr lang="en-US" sz="3600" b="1" spc="-1" dirty="0">
                <a:solidFill>
                  <a:srgbClr val="0033A0"/>
                </a:solidFill>
                <a:latin typeface="Arial"/>
              </a:rPr>
              <a:t>Technology-related s</a:t>
            </a:r>
            <a:r>
              <a:rPr lang="en-US" sz="3600" b="1" strike="noStrike" spc="-1" dirty="0">
                <a:solidFill>
                  <a:srgbClr val="0033A0"/>
                </a:solidFill>
                <a:latin typeface="Arial"/>
              </a:rPr>
              <a:t>ubmissions </a:t>
            </a:r>
            <a:endParaRPr lang="en-GB" sz="3600" b="0" strike="noStrike" spc="-1" dirty="0">
              <a:latin typeface="Arial"/>
            </a:endParaRPr>
          </a:p>
        </p:txBody>
      </p:sp>
      <p:sp>
        <p:nvSpPr>
          <p:cNvPr id="173" name="CustomShape 3"/>
          <p:cNvSpPr/>
          <p:nvPr/>
        </p:nvSpPr>
        <p:spPr>
          <a:xfrm>
            <a:off x="3416400" y="6378480"/>
            <a:ext cx="69912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r>
              <a:rPr lang="en-US" sz="1000" spc="-1" dirty="0">
                <a:solidFill>
                  <a:srgbClr val="0033A0"/>
                </a:solidFill>
                <a:latin typeface="Arial"/>
              </a:rPr>
              <a:t>24</a:t>
            </a:r>
            <a:r>
              <a:rPr lang="en-US" sz="1000" b="0" strike="noStrike" spc="-1" dirty="0">
                <a:solidFill>
                  <a:srgbClr val="0033A0"/>
                </a:solidFill>
                <a:latin typeface="Arial"/>
              </a:rPr>
              <a:t>/06/2025</a:t>
            </a:r>
            <a:endParaRPr lang="en-GB" sz="1000" b="0" strike="noStrike" spc="-1" dirty="0">
              <a:latin typeface="Arial"/>
            </a:endParaRPr>
          </a:p>
        </p:txBody>
      </p:sp>
      <p:sp>
        <p:nvSpPr>
          <p:cNvPr id="174" name="CustomShape 4"/>
          <p:cNvSpPr/>
          <p:nvPr/>
        </p:nvSpPr>
        <p:spPr>
          <a:xfrm>
            <a:off x="4259160" y="6383880"/>
            <a:ext cx="65714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1200" b="0" strike="noStrike" spc="-1" dirty="0">
                <a:solidFill>
                  <a:srgbClr val="0033A0"/>
                </a:solidFill>
                <a:latin typeface="Arial"/>
              </a:rPr>
              <a:t>Physics Preparatory Group - Accelerator Science and Technology WG</a:t>
            </a:r>
            <a:endParaRPr lang="en-GB" sz="1200" b="0" strike="noStrike" spc="-1" dirty="0">
              <a:latin typeface="Arial"/>
            </a:endParaRPr>
          </a:p>
        </p:txBody>
      </p:sp>
      <p:sp>
        <p:nvSpPr>
          <p:cNvPr id="175" name="CustomShape 5"/>
          <p:cNvSpPr/>
          <p:nvPr/>
        </p:nvSpPr>
        <p:spPr>
          <a:xfrm>
            <a:off x="11107440" y="6383880"/>
            <a:ext cx="68040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fld id="{9E7659AA-BB61-47A7-BC9E-B7B31FB5770F}" type="slidenum">
              <a:rPr lang="en-US" sz="1000" b="0" strike="noStrike" spc="-1">
                <a:solidFill>
                  <a:srgbClr val="0033A0"/>
                </a:solidFill>
                <a:latin typeface="Arial"/>
              </a:rPr>
              <a:t>58</a:t>
            </a:fld>
            <a:endParaRPr lang="en-GB" sz="1000" b="0" strike="noStrike" spc="-1">
              <a:latin typeface="Arial"/>
            </a:endParaRPr>
          </a:p>
        </p:txBody>
      </p:sp>
      <p:sp>
        <p:nvSpPr>
          <p:cNvPr id="7" name="CustomShape 1">
            <a:extLst>
              <a:ext uri="{FF2B5EF4-FFF2-40B4-BE49-F238E27FC236}">
                <a16:creationId xmlns:a16="http://schemas.microsoft.com/office/drawing/2014/main" id="{965E923E-69B7-4A79-BA23-7A46431EA575}"/>
              </a:ext>
            </a:extLst>
          </p:cNvPr>
          <p:cNvSpPr/>
          <p:nvPr/>
        </p:nvSpPr>
        <p:spPr>
          <a:xfrm>
            <a:off x="5891268" y="1592280"/>
            <a:ext cx="5216172" cy="460764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marL="108360">
              <a:spcBef>
                <a:spcPts val="1417"/>
              </a:spcBef>
              <a:buClr>
                <a:srgbClr val="000000"/>
              </a:buClr>
              <a:buSzPct val="45000"/>
            </a:pPr>
            <a:r>
              <a:rPr lang="en-US" sz="2100" b="1" spc="-1" dirty="0">
                <a:solidFill>
                  <a:srgbClr val="171717"/>
                </a:solidFill>
              </a:rPr>
              <a:t>154	LDG Review</a:t>
            </a:r>
          </a:p>
          <a:p>
            <a:pPr marL="108360">
              <a:spcBef>
                <a:spcPts val="1417"/>
              </a:spcBef>
              <a:buClr>
                <a:srgbClr val="000000"/>
              </a:buClr>
              <a:buSzPct val="45000"/>
            </a:pPr>
            <a:r>
              <a:rPr lang="en-US" sz="2100" b="1" spc="-1" dirty="0">
                <a:solidFill>
                  <a:srgbClr val="171717"/>
                </a:solidFill>
              </a:rPr>
              <a:t>159	ALEGRO</a:t>
            </a:r>
          </a:p>
          <a:p>
            <a:pPr marL="108360">
              <a:lnSpc>
                <a:spcPct val="100000"/>
              </a:lnSpc>
              <a:spcBef>
                <a:spcPts val="1417"/>
              </a:spcBef>
              <a:buClr>
                <a:srgbClr val="000000"/>
              </a:buClr>
              <a:buSzPct val="45000"/>
            </a:pPr>
            <a:r>
              <a:rPr lang="en-US" sz="2100" b="1" spc="-1" dirty="0">
                <a:solidFill>
                  <a:srgbClr val="171717"/>
                </a:solidFill>
                <a:latin typeface="Arial"/>
              </a:rPr>
              <a:t>162	Sustainability</a:t>
            </a:r>
            <a:endParaRPr lang="en-US" sz="2100" b="1" strike="noStrike" spc="-1" dirty="0">
              <a:solidFill>
                <a:srgbClr val="171717"/>
              </a:solidFill>
              <a:latin typeface="Arial"/>
            </a:endParaRPr>
          </a:p>
          <a:p>
            <a:pPr marL="108360">
              <a:lnSpc>
                <a:spcPct val="100000"/>
              </a:lnSpc>
              <a:spcBef>
                <a:spcPts val="1417"/>
              </a:spcBef>
              <a:buClr>
                <a:srgbClr val="000000"/>
              </a:buClr>
              <a:buSzPct val="45000"/>
            </a:pPr>
            <a:r>
              <a:rPr lang="en-US" sz="2100" b="1" spc="-1" dirty="0">
                <a:solidFill>
                  <a:srgbClr val="171717"/>
                </a:solidFill>
                <a:latin typeface="Arial"/>
              </a:rPr>
              <a:t>172	AWAKE</a:t>
            </a:r>
          </a:p>
          <a:p>
            <a:pPr marL="108360">
              <a:lnSpc>
                <a:spcPct val="100000"/>
              </a:lnSpc>
              <a:spcBef>
                <a:spcPts val="1417"/>
              </a:spcBef>
              <a:buClr>
                <a:srgbClr val="000000"/>
              </a:buClr>
              <a:buSzPct val="45000"/>
            </a:pPr>
            <a:r>
              <a:rPr lang="en-US" sz="2100" b="1" spc="-1" dirty="0">
                <a:solidFill>
                  <a:srgbClr val="171717"/>
                </a:solidFill>
                <a:latin typeface="Arial"/>
              </a:rPr>
              <a:t>210	</a:t>
            </a:r>
            <a:r>
              <a:rPr lang="en-US" sz="2100" b="1" spc="-1" dirty="0" err="1">
                <a:solidFill>
                  <a:srgbClr val="171717"/>
                </a:solidFill>
                <a:latin typeface="Arial"/>
              </a:rPr>
              <a:t>ALiVE</a:t>
            </a:r>
            <a:endParaRPr lang="en-US" sz="2100" b="1" spc="-1" dirty="0">
              <a:solidFill>
                <a:srgbClr val="171717"/>
              </a:solidFill>
              <a:latin typeface="Arial"/>
            </a:endParaRPr>
          </a:p>
          <a:p>
            <a:pPr marL="108360">
              <a:lnSpc>
                <a:spcPct val="100000"/>
              </a:lnSpc>
              <a:spcBef>
                <a:spcPts val="1417"/>
              </a:spcBef>
              <a:buClr>
                <a:srgbClr val="000000"/>
              </a:buClr>
              <a:buSzPct val="45000"/>
            </a:pPr>
            <a:r>
              <a:rPr lang="en-US" sz="2100" b="1" spc="-1" dirty="0">
                <a:solidFill>
                  <a:srgbClr val="171717"/>
                </a:solidFill>
                <a:latin typeface="Arial"/>
              </a:rPr>
              <a:t>219	RF developments</a:t>
            </a:r>
            <a:endParaRPr lang="en-US" sz="2100" b="1" strike="noStrike" spc="-1" dirty="0">
              <a:solidFill>
                <a:srgbClr val="171717"/>
              </a:solidFill>
              <a:latin typeface="Arial"/>
            </a:endParaRPr>
          </a:p>
          <a:p>
            <a:pPr marL="108360">
              <a:lnSpc>
                <a:spcPct val="100000"/>
              </a:lnSpc>
              <a:spcBef>
                <a:spcPts val="1417"/>
              </a:spcBef>
              <a:buClr>
                <a:srgbClr val="000000"/>
              </a:buClr>
              <a:buSzPct val="45000"/>
            </a:pPr>
            <a:r>
              <a:rPr lang="en-US" sz="2100" b="1" spc="-1" dirty="0">
                <a:solidFill>
                  <a:srgbClr val="171717"/>
                </a:solidFill>
                <a:latin typeface="Arial"/>
              </a:rPr>
              <a:t>243	High Field Magnets</a:t>
            </a:r>
            <a:endParaRPr lang="en-US" sz="2100" b="1" strike="noStrike" spc="-1" dirty="0">
              <a:solidFill>
                <a:srgbClr val="171717"/>
              </a:solidFill>
              <a:latin typeface="Arial"/>
            </a:endParaRPr>
          </a:p>
          <a:p>
            <a:pPr marL="108360">
              <a:lnSpc>
                <a:spcPct val="100000"/>
              </a:lnSpc>
              <a:spcBef>
                <a:spcPts val="1417"/>
              </a:spcBef>
              <a:buClr>
                <a:srgbClr val="000000"/>
              </a:buClr>
              <a:buSzPct val="45000"/>
            </a:pPr>
            <a:r>
              <a:rPr lang="en-US" sz="2100" b="1" strike="noStrike" spc="-1" dirty="0">
                <a:solidFill>
                  <a:srgbClr val="171717"/>
                </a:solidFill>
                <a:latin typeface="Arial"/>
              </a:rPr>
              <a:t>256 	Superconductivity Alliance</a:t>
            </a:r>
          </a:p>
          <a:p>
            <a:pPr marL="108360">
              <a:lnSpc>
                <a:spcPct val="100000"/>
              </a:lnSpc>
              <a:spcBef>
                <a:spcPts val="1417"/>
              </a:spcBef>
              <a:buClr>
                <a:srgbClr val="000000"/>
              </a:buClr>
              <a:buSzPct val="45000"/>
            </a:pPr>
            <a:endParaRPr lang="en-US" sz="2100" b="1" strike="noStrike" spc="-1" dirty="0">
              <a:solidFill>
                <a:srgbClr val="171717"/>
              </a:solidFill>
              <a:latin typeface="Arial"/>
            </a:endParaRPr>
          </a:p>
          <a:p>
            <a:pPr marL="565560" indent="-457200">
              <a:lnSpc>
                <a:spcPct val="100000"/>
              </a:lnSpc>
              <a:spcBef>
                <a:spcPts val="1417"/>
              </a:spcBef>
              <a:buClr>
                <a:srgbClr val="000000"/>
              </a:buClr>
              <a:buSzPct val="45000"/>
              <a:buAutoNum type="arabicPlain" startAt="105"/>
            </a:pPr>
            <a:endParaRPr lang="en-GB" sz="2100" b="0" strike="noStrike" spc="-1" dirty="0">
              <a:latin typeface="Arial"/>
            </a:endParaRPr>
          </a:p>
        </p:txBody>
      </p:sp>
      <p:pic>
        <p:nvPicPr>
          <p:cNvPr id="8" name="Picture 7">
            <a:extLst>
              <a:ext uri="{FF2B5EF4-FFF2-40B4-BE49-F238E27FC236}">
                <a16:creationId xmlns:a16="http://schemas.microsoft.com/office/drawing/2014/main" id="{71B64662-B326-4762-AB3D-3FB3D8A0AA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4388" y="0"/>
            <a:ext cx="4197612" cy="1101873"/>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CustomShape 1"/>
          <p:cNvSpPr/>
          <p:nvPr/>
        </p:nvSpPr>
        <p:spPr>
          <a:xfrm>
            <a:off x="407880" y="373680"/>
            <a:ext cx="11375280" cy="106488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90000"/>
              </a:lnSpc>
            </a:pPr>
            <a:r>
              <a:rPr lang="en-US" sz="3600" b="1" spc="-1" dirty="0">
                <a:solidFill>
                  <a:srgbClr val="0033A0"/>
                </a:solidFill>
                <a:latin typeface="Arial"/>
              </a:rPr>
              <a:t>Acknowledgements </a:t>
            </a:r>
            <a:endParaRPr lang="en-GB" sz="3600" b="0" strike="noStrike" spc="-1" dirty="0">
              <a:latin typeface="Arial"/>
            </a:endParaRPr>
          </a:p>
        </p:txBody>
      </p:sp>
      <p:sp>
        <p:nvSpPr>
          <p:cNvPr id="188" name="CustomShape 3"/>
          <p:cNvSpPr/>
          <p:nvPr/>
        </p:nvSpPr>
        <p:spPr>
          <a:xfrm>
            <a:off x="3485160" y="6378480"/>
            <a:ext cx="63036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r>
              <a:rPr lang="en-US" sz="1000" spc="-1" dirty="0">
                <a:solidFill>
                  <a:srgbClr val="0033A0"/>
                </a:solidFill>
                <a:latin typeface="Arial"/>
              </a:rPr>
              <a:t>24</a:t>
            </a:r>
            <a:r>
              <a:rPr lang="en-US" sz="1000" b="0" strike="noStrike" spc="-1" dirty="0">
                <a:solidFill>
                  <a:srgbClr val="0033A0"/>
                </a:solidFill>
                <a:latin typeface="Arial"/>
              </a:rPr>
              <a:t>/06/2025</a:t>
            </a:r>
            <a:endParaRPr lang="en-GB" sz="1000" b="0" strike="noStrike" spc="-1" dirty="0">
              <a:latin typeface="Arial"/>
            </a:endParaRPr>
          </a:p>
        </p:txBody>
      </p:sp>
      <p:sp>
        <p:nvSpPr>
          <p:cNvPr id="189" name="CustomShape 4"/>
          <p:cNvSpPr/>
          <p:nvPr/>
        </p:nvSpPr>
        <p:spPr>
          <a:xfrm>
            <a:off x="4259160" y="6383880"/>
            <a:ext cx="65714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1200" b="0" strike="noStrike" spc="-1">
                <a:solidFill>
                  <a:srgbClr val="0033A0"/>
                </a:solidFill>
                <a:latin typeface="Arial"/>
              </a:rPr>
              <a:t>Physics Preparatory Group - Accelerator Science and Technology WG</a:t>
            </a:r>
            <a:endParaRPr lang="en-GB" sz="1200" b="0" strike="noStrike" spc="-1">
              <a:latin typeface="Arial"/>
            </a:endParaRPr>
          </a:p>
        </p:txBody>
      </p:sp>
      <p:sp>
        <p:nvSpPr>
          <p:cNvPr id="190" name="CustomShape 5"/>
          <p:cNvSpPr/>
          <p:nvPr/>
        </p:nvSpPr>
        <p:spPr>
          <a:xfrm>
            <a:off x="11107440" y="6383880"/>
            <a:ext cx="68040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fld id="{4A069FEB-EE39-4951-9B22-4B8A729F437C}" type="slidenum">
              <a:rPr lang="en-US" sz="1000" b="0" strike="noStrike" spc="-1">
                <a:solidFill>
                  <a:srgbClr val="0033A0"/>
                </a:solidFill>
                <a:latin typeface="Arial"/>
              </a:rPr>
              <a:t>59</a:t>
            </a:fld>
            <a:endParaRPr lang="en-GB" sz="1000" b="0" strike="noStrike" spc="-1">
              <a:latin typeface="Arial"/>
            </a:endParaRPr>
          </a:p>
        </p:txBody>
      </p:sp>
      <p:pic>
        <p:nvPicPr>
          <p:cNvPr id="6" name="Picture 5">
            <a:extLst>
              <a:ext uri="{FF2B5EF4-FFF2-40B4-BE49-F238E27FC236}">
                <a16:creationId xmlns:a16="http://schemas.microsoft.com/office/drawing/2014/main" id="{E4D39894-ED31-4486-B6E3-F07D5FF0DC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4388" y="0"/>
            <a:ext cx="4197612" cy="1101873"/>
          </a:xfrm>
          <a:prstGeom prst="rect">
            <a:avLst/>
          </a:prstGeom>
        </p:spPr>
      </p:pic>
      <p:sp>
        <p:nvSpPr>
          <p:cNvPr id="7" name="CustomShape 1">
            <a:extLst>
              <a:ext uri="{FF2B5EF4-FFF2-40B4-BE49-F238E27FC236}">
                <a16:creationId xmlns:a16="http://schemas.microsoft.com/office/drawing/2014/main" id="{B91844EB-6B24-4055-836E-F63AE280E92F}"/>
              </a:ext>
            </a:extLst>
          </p:cNvPr>
          <p:cNvSpPr/>
          <p:nvPr/>
        </p:nvSpPr>
        <p:spPr>
          <a:xfrm>
            <a:off x="407879" y="1592280"/>
            <a:ext cx="11587475" cy="460764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100000"/>
              </a:lnSpc>
              <a:spcBef>
                <a:spcPts val="1417"/>
              </a:spcBef>
              <a:buClr>
                <a:srgbClr val="000000"/>
              </a:buClr>
              <a:buSzPct val="45000"/>
            </a:pPr>
            <a:r>
              <a:rPr lang="en-US" sz="2100" b="1" spc="-1" dirty="0">
                <a:solidFill>
                  <a:srgbClr val="171717"/>
                </a:solidFill>
                <a:latin typeface="Arial"/>
              </a:rPr>
              <a:t>Members of PPG Accelerator WG:</a:t>
            </a:r>
          </a:p>
          <a:p>
            <a:pPr>
              <a:spcBef>
                <a:spcPts val="600"/>
              </a:spcBef>
            </a:pPr>
            <a:r>
              <a:rPr lang="en-GB" sz="2000" b="1" dirty="0">
                <a:ea typeface="Calibri" panose="020F0502020204030204" pitchFamily="34" charset="0"/>
                <a:sym typeface="Wingdings" panose="05000000000000000000" pitchFamily="2" charset="2"/>
              </a:rPr>
              <a:t>Deepa Angal-Kalinin (ASTEC, UK</a:t>
            </a:r>
            <a:r>
              <a:rPr lang="en-GB" sz="2000" b="1" dirty="0">
                <a:ea typeface="Calibri" panose="020F0502020204030204" pitchFamily="34" charset="0"/>
              </a:rPr>
              <a:t>)		</a:t>
            </a:r>
            <a:r>
              <a:rPr lang="en-GB" sz="2000" b="1" dirty="0">
                <a:ea typeface="Calibri" panose="020F0502020204030204" pitchFamily="34" charset="0"/>
                <a:sym typeface="Wingdings" panose="05000000000000000000" pitchFamily="2" charset="2"/>
              </a:rPr>
              <a:t>Gianluigi Arduini (CERN)</a:t>
            </a:r>
          </a:p>
          <a:p>
            <a:r>
              <a:rPr lang="en-GB" sz="2000" b="1" dirty="0">
                <a:solidFill>
                  <a:srgbClr val="FF0000"/>
                </a:solidFill>
                <a:ea typeface="Calibri" panose="020F0502020204030204" pitchFamily="34" charset="0"/>
              </a:rPr>
              <a:t>Bernhard </a:t>
            </a:r>
            <a:r>
              <a:rPr lang="en-GB" sz="2000" b="1" dirty="0" err="1">
                <a:solidFill>
                  <a:srgbClr val="FF0000"/>
                </a:solidFill>
                <a:ea typeface="Calibri" panose="020F0502020204030204" pitchFamily="34" charset="0"/>
              </a:rPr>
              <a:t>Auchmann</a:t>
            </a:r>
            <a:r>
              <a:rPr lang="en-GB" sz="2000" b="1" dirty="0">
                <a:solidFill>
                  <a:srgbClr val="FF0000"/>
                </a:solidFill>
                <a:ea typeface="Calibri" panose="020F0502020204030204" pitchFamily="34" charset="0"/>
              </a:rPr>
              <a:t> (PSI, CH)</a:t>
            </a:r>
            <a:r>
              <a:rPr lang="en-GB" sz="2000" b="1" dirty="0">
                <a:ea typeface="Calibri" panose="020F0502020204030204" pitchFamily="34" charset="0"/>
              </a:rPr>
              <a:t>		</a:t>
            </a:r>
            <a:r>
              <a:rPr lang="en-GB" sz="2000" b="1" dirty="0">
                <a:solidFill>
                  <a:srgbClr val="FF0000"/>
                </a:solidFill>
                <a:ea typeface="Calibri" panose="020F0502020204030204" pitchFamily="34" charset="0"/>
              </a:rPr>
              <a:t>Angeles Faus-Golfe (</a:t>
            </a:r>
            <a:r>
              <a:rPr lang="en-GB" sz="2000" b="1" dirty="0" err="1">
                <a:solidFill>
                  <a:srgbClr val="FF0000"/>
                </a:solidFill>
                <a:ea typeface="Calibri" panose="020F0502020204030204" pitchFamily="34" charset="0"/>
              </a:rPr>
              <a:t>IJCLab</a:t>
            </a:r>
            <a:r>
              <a:rPr lang="en-GB" sz="2000" b="1" dirty="0">
                <a:solidFill>
                  <a:srgbClr val="FF0000"/>
                </a:solidFill>
                <a:ea typeface="Calibri" panose="020F0502020204030204" pitchFamily="34" charset="0"/>
              </a:rPr>
              <a:t>, FR)</a:t>
            </a:r>
          </a:p>
          <a:p>
            <a:r>
              <a:rPr lang="it-IT" sz="2000" b="1" dirty="0">
                <a:ea typeface="Calibri" panose="020F0502020204030204" pitchFamily="34" charset="0"/>
              </a:rPr>
              <a:t>Massimo Ferrario (INFN-LNF, IT</a:t>
            </a:r>
            <a:r>
              <a:rPr lang="en-US" sz="2000" b="1" dirty="0">
                <a:ea typeface="Calibri" panose="020F0502020204030204" pitchFamily="34" charset="0"/>
              </a:rPr>
              <a:t>)		Jacqueline Keintzel (CERN)</a:t>
            </a:r>
            <a:endParaRPr lang="it-IT" sz="2000" b="1" dirty="0">
              <a:ea typeface="Calibri" panose="020F0502020204030204" pitchFamily="34" charset="0"/>
            </a:endParaRPr>
          </a:p>
          <a:p>
            <a:r>
              <a:rPr lang="en-GB" sz="2000" b="1" dirty="0">
                <a:ea typeface="Calibri" panose="020F0502020204030204" pitchFamily="34" charset="0"/>
              </a:rPr>
              <a:t>Roberto Losito (CERN)			</a:t>
            </a:r>
            <a:r>
              <a:rPr lang="en-GB" sz="2000" b="1" dirty="0" err="1">
                <a:ea typeface="Calibri" panose="020F0502020204030204" pitchFamily="34" charset="0"/>
              </a:rPr>
              <a:t>Anke</a:t>
            </a:r>
            <a:r>
              <a:rPr lang="en-GB" sz="2000" b="1" dirty="0">
                <a:ea typeface="Calibri" panose="020F0502020204030204" pitchFamily="34" charset="0"/>
              </a:rPr>
              <a:t>-Susanne Mueller (KIT, DE)</a:t>
            </a:r>
          </a:p>
          <a:p>
            <a:r>
              <a:rPr lang="en-GB" sz="2000" b="1" dirty="0">
                <a:ea typeface="Calibri" panose="020F0502020204030204" pitchFamily="34" charset="0"/>
              </a:rPr>
              <a:t>Tor Raubenheimer (SLAC, USA)		</a:t>
            </a:r>
            <a:r>
              <a:rPr lang="en-GB" sz="2000" b="1" dirty="0">
                <a:solidFill>
                  <a:srgbClr val="FF0000"/>
                </a:solidFill>
                <a:ea typeface="Calibri" panose="020F0502020204030204" pitchFamily="34" charset="0"/>
              </a:rPr>
              <a:t>Marlene Turner (CERN)</a:t>
            </a:r>
          </a:p>
          <a:p>
            <a:r>
              <a:rPr lang="en-GB" sz="2000" b="1" dirty="0">
                <a:ea typeface="Calibri" panose="020F0502020204030204" pitchFamily="34" charset="0"/>
              </a:rPr>
              <a:t>Pierre Vedrine (CEA </a:t>
            </a:r>
            <a:r>
              <a:rPr lang="en-GB" sz="2000" b="1" dirty="0" err="1">
                <a:ea typeface="Calibri" panose="020F0502020204030204" pitchFamily="34" charset="0"/>
              </a:rPr>
              <a:t>Saclay</a:t>
            </a:r>
            <a:r>
              <a:rPr lang="en-GB" sz="2000" b="1" dirty="0">
                <a:ea typeface="Calibri" panose="020F0502020204030204" pitchFamily="34" charset="0"/>
              </a:rPr>
              <a:t>, FR)		</a:t>
            </a:r>
            <a:r>
              <a:rPr lang="en-GB" sz="2000" b="1" dirty="0">
                <a:ea typeface="Calibri" panose="020F0502020204030204" pitchFamily="34" charset="0"/>
                <a:sym typeface="Wingdings" panose="05000000000000000000" pitchFamily="2" charset="2"/>
              </a:rPr>
              <a:t>Hans Weise (DESY, DE) </a:t>
            </a:r>
          </a:p>
          <a:p>
            <a:r>
              <a:rPr lang="en-GB" sz="2000" b="1" dirty="0">
                <a:solidFill>
                  <a:srgbClr val="FF0000"/>
                </a:solidFill>
                <a:ea typeface="Calibri" panose="020F0502020204030204" pitchFamily="34" charset="0"/>
                <a:sym typeface="Wingdings" panose="05000000000000000000" pitchFamily="2" charset="2"/>
              </a:rPr>
              <a:t>Walter Wuensch (CERN)</a:t>
            </a:r>
            <a:r>
              <a:rPr lang="en-GB" sz="2000" b="1" dirty="0">
                <a:ea typeface="Calibri" panose="020F0502020204030204" pitchFamily="34" charset="0"/>
                <a:sym typeface="Wingdings" panose="05000000000000000000" pitchFamily="2" charset="2"/>
              </a:rPr>
              <a:t>			</a:t>
            </a:r>
            <a:r>
              <a:rPr lang="en-GB" sz="2000" b="1" dirty="0" err="1">
                <a:ea typeface="Calibri" panose="020F0502020204030204" pitchFamily="34" charset="0"/>
              </a:rPr>
              <a:t>Chenghui</a:t>
            </a:r>
            <a:r>
              <a:rPr lang="en-GB" sz="2000" b="1" dirty="0">
                <a:ea typeface="Calibri" panose="020F0502020204030204" pitchFamily="34" charset="0"/>
              </a:rPr>
              <a:t> Yu (IHEP, China)</a:t>
            </a:r>
          </a:p>
          <a:p>
            <a:endParaRPr lang="en-US" sz="2100" b="1" strike="noStrike" spc="-1" dirty="0">
              <a:solidFill>
                <a:srgbClr val="171717"/>
              </a:solidFill>
              <a:latin typeface="Arial"/>
            </a:endParaRPr>
          </a:p>
          <a:p>
            <a:pPr marL="108360">
              <a:lnSpc>
                <a:spcPct val="100000"/>
              </a:lnSpc>
              <a:spcBef>
                <a:spcPts val="1417"/>
              </a:spcBef>
              <a:buClr>
                <a:srgbClr val="000000"/>
              </a:buClr>
              <a:buSzPct val="45000"/>
            </a:pPr>
            <a:r>
              <a:rPr lang="en-US" sz="2100" b="1" spc="-1" dirty="0">
                <a:solidFill>
                  <a:srgbClr val="171717"/>
                </a:solidFill>
                <a:latin typeface="Arial"/>
              </a:rPr>
              <a:t>+ </a:t>
            </a:r>
            <a:r>
              <a:rPr lang="en-US" sz="2100" b="1" spc="-1" dirty="0">
                <a:solidFill>
                  <a:srgbClr val="FF0000"/>
                </a:solidFill>
                <a:latin typeface="Arial"/>
              </a:rPr>
              <a:t>Peter McIntosh, Yukiyoshi Ohnishi, Maksym Titov	(parallel session speakers)</a:t>
            </a:r>
          </a:p>
          <a:p>
            <a:pPr marL="108360">
              <a:lnSpc>
                <a:spcPct val="100000"/>
              </a:lnSpc>
              <a:spcBef>
                <a:spcPts val="1417"/>
              </a:spcBef>
              <a:buClr>
                <a:srgbClr val="000000"/>
              </a:buClr>
              <a:buSzPct val="45000"/>
            </a:pPr>
            <a:r>
              <a:rPr lang="en-US" sz="2100" b="1" spc="-1" dirty="0">
                <a:solidFill>
                  <a:srgbClr val="171717"/>
                </a:solidFill>
                <a:latin typeface="Arial"/>
              </a:rPr>
              <a:t>+ Karl Jakobs, </a:t>
            </a:r>
            <a:r>
              <a:rPr lang="en-US" sz="2100" b="1" spc="-1" dirty="0">
                <a:solidFill>
                  <a:srgbClr val="171717"/>
                </a:solidFill>
              </a:rPr>
              <a:t>Mike Seidel, Paris Sphicas, Ezio </a:t>
            </a:r>
            <a:r>
              <a:rPr lang="en-US" sz="2100" b="1" spc="-1" dirty="0" err="1">
                <a:solidFill>
                  <a:srgbClr val="171717"/>
                </a:solidFill>
              </a:rPr>
              <a:t>Todesco</a:t>
            </a:r>
            <a:endParaRPr lang="en-US" sz="2100" b="1" strike="noStrike" spc="-1" dirty="0">
              <a:solidFill>
                <a:srgbClr val="171717"/>
              </a:solidFill>
              <a:latin typeface="Arial"/>
            </a:endParaRPr>
          </a:p>
          <a:p>
            <a:pPr marL="108360">
              <a:lnSpc>
                <a:spcPct val="100000"/>
              </a:lnSpc>
              <a:spcBef>
                <a:spcPts val="1417"/>
              </a:spcBef>
              <a:buClr>
                <a:srgbClr val="000000"/>
              </a:buClr>
              <a:buSzPct val="45000"/>
            </a:pPr>
            <a:endParaRPr lang="en-GB" sz="2100" b="0" strike="noStrike" spc="-1" dirty="0">
              <a:latin typeface="Arial"/>
            </a:endParaRPr>
          </a:p>
        </p:txBody>
      </p:sp>
    </p:spTree>
    <p:extLst>
      <p:ext uri="{BB962C8B-B14F-4D97-AF65-F5344CB8AC3E}">
        <p14:creationId xmlns:p14="http://schemas.microsoft.com/office/powerpoint/2010/main" val="41388700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CustomShape 1"/>
          <p:cNvSpPr/>
          <p:nvPr/>
        </p:nvSpPr>
        <p:spPr>
          <a:xfrm>
            <a:off x="407880" y="1257983"/>
            <a:ext cx="11375280" cy="460764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marL="432000" indent="-323640">
              <a:lnSpc>
                <a:spcPct val="100000"/>
              </a:lnSpc>
              <a:spcBef>
                <a:spcPts val="1417"/>
              </a:spcBef>
              <a:buClr>
                <a:srgbClr val="000000"/>
              </a:buClr>
              <a:buSzPct val="45000"/>
              <a:buFont typeface="Wingdings" charset="2"/>
              <a:buChar char=""/>
            </a:pPr>
            <a:r>
              <a:rPr lang="en-US" sz="2100" b="1" spc="-1" dirty="0">
                <a:solidFill>
                  <a:srgbClr val="171717"/>
                </a:solidFill>
                <a:latin typeface="Arial"/>
              </a:rPr>
              <a:t>Mid-term review February 2025</a:t>
            </a:r>
            <a:r>
              <a:rPr lang="en-US" sz="2100" b="1" spc="-1" dirty="0">
                <a:solidFill>
                  <a:srgbClr val="171717"/>
                </a:solidFill>
              </a:rPr>
              <a:t>: </a:t>
            </a:r>
          </a:p>
          <a:p>
            <a:pPr marL="565560" lvl="1">
              <a:spcBef>
                <a:spcPts val="1417"/>
              </a:spcBef>
              <a:buClr>
                <a:srgbClr val="000000"/>
              </a:buClr>
              <a:buSzPct val="45000"/>
            </a:pPr>
            <a:endParaRPr lang="en-US" sz="2100" b="1" spc="-1" dirty="0">
              <a:solidFill>
                <a:srgbClr val="171717"/>
              </a:solidFill>
              <a:latin typeface="Arial"/>
              <a:sym typeface="Wingdings" panose="05000000000000000000" pitchFamily="2" charset="2"/>
            </a:endParaRPr>
          </a:p>
          <a:p>
            <a:pPr marL="565560" lvl="1">
              <a:spcBef>
                <a:spcPts val="1417"/>
              </a:spcBef>
              <a:buClr>
                <a:srgbClr val="000000"/>
              </a:buClr>
              <a:buSzPct val="45000"/>
            </a:pPr>
            <a:endParaRPr lang="en-GB" sz="2100" b="1" spc="-1" dirty="0">
              <a:solidFill>
                <a:srgbClr val="171717"/>
              </a:solidFill>
              <a:latin typeface="Arial"/>
              <a:sym typeface="Wingdings" panose="05000000000000000000" pitchFamily="2" charset="2"/>
            </a:endParaRPr>
          </a:p>
        </p:txBody>
      </p:sp>
      <p:sp>
        <p:nvSpPr>
          <p:cNvPr id="172" name="CustomShape 2"/>
          <p:cNvSpPr/>
          <p:nvPr/>
        </p:nvSpPr>
        <p:spPr>
          <a:xfrm>
            <a:off x="407880" y="373680"/>
            <a:ext cx="11375280" cy="106488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90000"/>
              </a:lnSpc>
            </a:pPr>
            <a:r>
              <a:rPr lang="en-US" sz="3600" b="1" spc="-1" dirty="0">
                <a:solidFill>
                  <a:srgbClr val="0033A0"/>
                </a:solidFill>
                <a:latin typeface="Arial"/>
              </a:rPr>
              <a:t>LDG Accelerator R&amp;D Roadmap</a:t>
            </a:r>
            <a:r>
              <a:rPr lang="en-US" sz="3600" b="1" strike="noStrike" spc="-1" dirty="0">
                <a:solidFill>
                  <a:srgbClr val="0033A0"/>
                </a:solidFill>
                <a:latin typeface="Arial"/>
              </a:rPr>
              <a:t> </a:t>
            </a:r>
            <a:endParaRPr lang="en-GB" sz="3600" b="0" strike="noStrike" spc="-1" dirty="0">
              <a:latin typeface="Arial"/>
            </a:endParaRPr>
          </a:p>
        </p:txBody>
      </p:sp>
      <p:sp>
        <p:nvSpPr>
          <p:cNvPr id="173" name="CustomShape 3"/>
          <p:cNvSpPr/>
          <p:nvPr/>
        </p:nvSpPr>
        <p:spPr>
          <a:xfrm>
            <a:off x="3416400" y="6378480"/>
            <a:ext cx="69912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r>
              <a:rPr lang="en-US" sz="1000" spc="-1" dirty="0">
                <a:solidFill>
                  <a:srgbClr val="0033A0"/>
                </a:solidFill>
                <a:latin typeface="Arial"/>
              </a:rPr>
              <a:t>24</a:t>
            </a:r>
            <a:r>
              <a:rPr lang="en-US" sz="1000" b="0" strike="noStrike" spc="-1" dirty="0">
                <a:solidFill>
                  <a:srgbClr val="0033A0"/>
                </a:solidFill>
                <a:latin typeface="Arial"/>
              </a:rPr>
              <a:t>/06/2025</a:t>
            </a:r>
            <a:endParaRPr lang="en-GB" sz="1000" b="0" strike="noStrike" spc="-1" dirty="0">
              <a:latin typeface="Arial"/>
            </a:endParaRPr>
          </a:p>
        </p:txBody>
      </p:sp>
      <p:sp>
        <p:nvSpPr>
          <p:cNvPr id="174" name="CustomShape 4"/>
          <p:cNvSpPr/>
          <p:nvPr/>
        </p:nvSpPr>
        <p:spPr>
          <a:xfrm>
            <a:off x="4259160" y="6383880"/>
            <a:ext cx="65714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1200" b="0" strike="noStrike" spc="-1" dirty="0">
                <a:solidFill>
                  <a:srgbClr val="0033A0"/>
                </a:solidFill>
                <a:latin typeface="Arial"/>
              </a:rPr>
              <a:t>Physics Preparatory Group - Accelerator Science and Technology WG</a:t>
            </a:r>
            <a:endParaRPr lang="en-GB" sz="1200" b="0" strike="noStrike" spc="-1" dirty="0">
              <a:latin typeface="Arial"/>
            </a:endParaRPr>
          </a:p>
        </p:txBody>
      </p:sp>
      <p:sp>
        <p:nvSpPr>
          <p:cNvPr id="175" name="CustomShape 5"/>
          <p:cNvSpPr/>
          <p:nvPr/>
        </p:nvSpPr>
        <p:spPr>
          <a:xfrm>
            <a:off x="11107440" y="6383880"/>
            <a:ext cx="68040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fld id="{9E7659AA-BB61-47A7-BC9E-B7B31FB5770F}" type="slidenum">
              <a:rPr lang="en-US" sz="1000" b="0" strike="noStrike" spc="-1">
                <a:solidFill>
                  <a:srgbClr val="0033A0"/>
                </a:solidFill>
                <a:latin typeface="Arial"/>
              </a:rPr>
              <a:t>6</a:t>
            </a:fld>
            <a:endParaRPr lang="en-GB" sz="1000" b="0" strike="noStrike" spc="-1">
              <a:latin typeface="Arial"/>
            </a:endParaRPr>
          </a:p>
        </p:txBody>
      </p:sp>
      <p:pic>
        <p:nvPicPr>
          <p:cNvPr id="2" name="Picture 1">
            <a:extLst>
              <a:ext uri="{FF2B5EF4-FFF2-40B4-BE49-F238E27FC236}">
                <a16:creationId xmlns:a16="http://schemas.microsoft.com/office/drawing/2014/main" id="{4DDC2826-9425-4ED7-B220-EDE53608F280}"/>
              </a:ext>
            </a:extLst>
          </p:cNvPr>
          <p:cNvPicPr>
            <a:picLocks noChangeAspect="1"/>
          </p:cNvPicPr>
          <p:nvPr/>
        </p:nvPicPr>
        <p:blipFill>
          <a:blip r:embed="rId2"/>
          <a:stretch>
            <a:fillRect/>
          </a:stretch>
        </p:blipFill>
        <p:spPr>
          <a:xfrm>
            <a:off x="552584" y="2094271"/>
            <a:ext cx="9880778" cy="3854245"/>
          </a:xfrm>
          <a:prstGeom prst="rect">
            <a:avLst/>
          </a:prstGeom>
        </p:spPr>
      </p:pic>
      <p:pic>
        <p:nvPicPr>
          <p:cNvPr id="8" name="Picture 7">
            <a:extLst>
              <a:ext uri="{FF2B5EF4-FFF2-40B4-BE49-F238E27FC236}">
                <a16:creationId xmlns:a16="http://schemas.microsoft.com/office/drawing/2014/main" id="{179961AD-BF5B-410C-B9E6-D32C5639D3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4388" y="0"/>
            <a:ext cx="4197612" cy="1101873"/>
          </a:xfrm>
          <a:prstGeom prst="rect">
            <a:avLst/>
          </a:prstGeom>
        </p:spPr>
      </p:pic>
    </p:spTree>
    <p:extLst>
      <p:ext uri="{BB962C8B-B14F-4D97-AF65-F5344CB8AC3E}">
        <p14:creationId xmlns:p14="http://schemas.microsoft.com/office/powerpoint/2010/main" val="9472987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CustomShape 1"/>
          <p:cNvSpPr/>
          <p:nvPr/>
        </p:nvSpPr>
        <p:spPr>
          <a:xfrm>
            <a:off x="407880" y="373680"/>
            <a:ext cx="11375280" cy="106488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90000"/>
              </a:lnSpc>
            </a:pPr>
            <a:r>
              <a:rPr lang="en-US" sz="3600" b="1" spc="-1" dirty="0">
                <a:solidFill>
                  <a:srgbClr val="0033A0"/>
                </a:solidFill>
                <a:latin typeface="Arial"/>
              </a:rPr>
              <a:t>Backup slides </a:t>
            </a:r>
            <a:endParaRPr lang="en-GB" sz="3600" b="0" strike="noStrike" spc="-1" dirty="0">
              <a:latin typeface="Arial"/>
            </a:endParaRPr>
          </a:p>
        </p:txBody>
      </p:sp>
      <p:sp>
        <p:nvSpPr>
          <p:cNvPr id="188" name="CustomShape 3"/>
          <p:cNvSpPr/>
          <p:nvPr/>
        </p:nvSpPr>
        <p:spPr>
          <a:xfrm>
            <a:off x="3485160" y="6378480"/>
            <a:ext cx="63036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r>
              <a:rPr lang="en-US" sz="1000" spc="-1" dirty="0">
                <a:solidFill>
                  <a:srgbClr val="0033A0"/>
                </a:solidFill>
                <a:latin typeface="Arial"/>
              </a:rPr>
              <a:t>24</a:t>
            </a:r>
            <a:r>
              <a:rPr lang="en-US" sz="1000" b="0" strike="noStrike" spc="-1" dirty="0">
                <a:solidFill>
                  <a:srgbClr val="0033A0"/>
                </a:solidFill>
                <a:latin typeface="Arial"/>
              </a:rPr>
              <a:t>/06/2025</a:t>
            </a:r>
            <a:endParaRPr lang="en-GB" sz="1000" b="0" strike="noStrike" spc="-1" dirty="0">
              <a:latin typeface="Arial"/>
            </a:endParaRPr>
          </a:p>
        </p:txBody>
      </p:sp>
      <p:sp>
        <p:nvSpPr>
          <p:cNvPr id="189" name="CustomShape 4"/>
          <p:cNvSpPr/>
          <p:nvPr/>
        </p:nvSpPr>
        <p:spPr>
          <a:xfrm>
            <a:off x="4259160" y="6383880"/>
            <a:ext cx="65714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1200" b="0" strike="noStrike" spc="-1">
                <a:solidFill>
                  <a:srgbClr val="0033A0"/>
                </a:solidFill>
                <a:latin typeface="Arial"/>
              </a:rPr>
              <a:t>Physics Preparatory Group - Accelerator Science and Technology WG</a:t>
            </a:r>
            <a:endParaRPr lang="en-GB" sz="1200" b="0" strike="noStrike" spc="-1">
              <a:latin typeface="Arial"/>
            </a:endParaRPr>
          </a:p>
        </p:txBody>
      </p:sp>
      <p:sp>
        <p:nvSpPr>
          <p:cNvPr id="190" name="CustomShape 5"/>
          <p:cNvSpPr/>
          <p:nvPr/>
        </p:nvSpPr>
        <p:spPr>
          <a:xfrm>
            <a:off x="11107440" y="6383880"/>
            <a:ext cx="68040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fld id="{4A069FEB-EE39-4951-9B22-4B8A729F437C}" type="slidenum">
              <a:rPr lang="en-US" sz="1000" b="0" strike="noStrike" spc="-1">
                <a:solidFill>
                  <a:srgbClr val="0033A0"/>
                </a:solidFill>
                <a:latin typeface="Arial"/>
              </a:rPr>
              <a:t>60</a:t>
            </a:fld>
            <a:endParaRPr lang="en-GB" sz="1000" b="0" strike="noStrike" spc="-1">
              <a:latin typeface="Arial"/>
            </a:endParaRPr>
          </a:p>
        </p:txBody>
      </p:sp>
      <p:pic>
        <p:nvPicPr>
          <p:cNvPr id="6" name="Picture 5">
            <a:extLst>
              <a:ext uri="{FF2B5EF4-FFF2-40B4-BE49-F238E27FC236}">
                <a16:creationId xmlns:a16="http://schemas.microsoft.com/office/drawing/2014/main" id="{E22AA619-36AD-47AE-9EF4-DA90F1DB37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4388" y="0"/>
            <a:ext cx="4197612" cy="1101873"/>
          </a:xfrm>
          <a:prstGeom prst="rect">
            <a:avLst/>
          </a:prstGeom>
        </p:spPr>
      </p:pic>
    </p:spTree>
    <p:extLst>
      <p:ext uri="{BB962C8B-B14F-4D97-AF65-F5344CB8AC3E}">
        <p14:creationId xmlns:p14="http://schemas.microsoft.com/office/powerpoint/2010/main" val="42465897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CustomShape 2"/>
          <p:cNvSpPr/>
          <p:nvPr/>
        </p:nvSpPr>
        <p:spPr>
          <a:xfrm>
            <a:off x="407880" y="373680"/>
            <a:ext cx="11375280" cy="106488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90000"/>
              </a:lnSpc>
            </a:pPr>
            <a:r>
              <a:rPr lang="en-US" sz="3600" b="1" spc="-1" dirty="0">
                <a:solidFill>
                  <a:srgbClr val="0033A0"/>
                </a:solidFill>
                <a:latin typeface="Arial"/>
              </a:rPr>
              <a:t>LDG Review s</a:t>
            </a:r>
            <a:r>
              <a:rPr lang="en-US" sz="3600" b="1" strike="noStrike" spc="-1" dirty="0">
                <a:solidFill>
                  <a:srgbClr val="0033A0"/>
                </a:solidFill>
                <a:latin typeface="Arial"/>
              </a:rPr>
              <a:t>tatus overview </a:t>
            </a:r>
            <a:endParaRPr lang="en-GB" sz="3600" b="0" strike="noStrike" spc="-1" dirty="0">
              <a:latin typeface="Arial"/>
            </a:endParaRPr>
          </a:p>
        </p:txBody>
      </p:sp>
      <p:sp>
        <p:nvSpPr>
          <p:cNvPr id="173" name="CustomShape 3"/>
          <p:cNvSpPr/>
          <p:nvPr/>
        </p:nvSpPr>
        <p:spPr>
          <a:xfrm>
            <a:off x="3416400" y="6378480"/>
            <a:ext cx="69912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r>
              <a:rPr lang="en-US" sz="1000" spc="-1" dirty="0">
                <a:solidFill>
                  <a:srgbClr val="0033A0"/>
                </a:solidFill>
                <a:latin typeface="Arial"/>
              </a:rPr>
              <a:t>24</a:t>
            </a:r>
            <a:r>
              <a:rPr lang="en-US" sz="1000" b="0" strike="noStrike" spc="-1" dirty="0">
                <a:solidFill>
                  <a:srgbClr val="0033A0"/>
                </a:solidFill>
                <a:latin typeface="Arial"/>
              </a:rPr>
              <a:t>/06/2025</a:t>
            </a:r>
            <a:endParaRPr lang="en-GB" sz="1000" b="0" strike="noStrike" spc="-1" dirty="0">
              <a:latin typeface="Arial"/>
            </a:endParaRPr>
          </a:p>
        </p:txBody>
      </p:sp>
      <p:sp>
        <p:nvSpPr>
          <p:cNvPr id="174" name="CustomShape 4"/>
          <p:cNvSpPr/>
          <p:nvPr/>
        </p:nvSpPr>
        <p:spPr>
          <a:xfrm>
            <a:off x="4259160" y="6383880"/>
            <a:ext cx="65714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1200" b="0" strike="noStrike" spc="-1" dirty="0">
                <a:solidFill>
                  <a:srgbClr val="0033A0"/>
                </a:solidFill>
                <a:latin typeface="Arial"/>
              </a:rPr>
              <a:t>Physics Preparatory Group - Accelerator Science and Technology WG</a:t>
            </a:r>
            <a:endParaRPr lang="en-GB" sz="1200" b="0" strike="noStrike" spc="-1" dirty="0">
              <a:latin typeface="Arial"/>
            </a:endParaRPr>
          </a:p>
        </p:txBody>
      </p:sp>
      <p:sp>
        <p:nvSpPr>
          <p:cNvPr id="175" name="CustomShape 5"/>
          <p:cNvSpPr/>
          <p:nvPr/>
        </p:nvSpPr>
        <p:spPr>
          <a:xfrm>
            <a:off x="11107440" y="6383880"/>
            <a:ext cx="68040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fld id="{9E7659AA-BB61-47A7-BC9E-B7B31FB5770F}" type="slidenum">
              <a:rPr lang="en-US" sz="1000" b="0" strike="noStrike" spc="-1">
                <a:solidFill>
                  <a:srgbClr val="0033A0"/>
                </a:solidFill>
                <a:latin typeface="Arial"/>
              </a:rPr>
              <a:t>61</a:t>
            </a:fld>
            <a:endParaRPr lang="en-GB" sz="1000" b="0" strike="noStrike" spc="-1">
              <a:latin typeface="Arial"/>
            </a:endParaRPr>
          </a:p>
        </p:txBody>
      </p:sp>
      <p:pic>
        <p:nvPicPr>
          <p:cNvPr id="2" name="Picture 1">
            <a:extLst>
              <a:ext uri="{FF2B5EF4-FFF2-40B4-BE49-F238E27FC236}">
                <a16:creationId xmlns:a16="http://schemas.microsoft.com/office/drawing/2014/main" id="{9F216F76-96DB-4738-B180-79F26B425CD7}"/>
              </a:ext>
            </a:extLst>
          </p:cNvPr>
          <p:cNvPicPr>
            <a:picLocks noChangeAspect="1"/>
          </p:cNvPicPr>
          <p:nvPr/>
        </p:nvPicPr>
        <p:blipFill rotWithShape="1">
          <a:blip r:embed="rId2"/>
          <a:srcRect t="1854"/>
          <a:stretch/>
        </p:blipFill>
        <p:spPr>
          <a:xfrm>
            <a:off x="0" y="1130710"/>
            <a:ext cx="11888174" cy="5247770"/>
          </a:xfrm>
          <a:prstGeom prst="rect">
            <a:avLst/>
          </a:prstGeom>
        </p:spPr>
      </p:pic>
      <p:sp>
        <p:nvSpPr>
          <p:cNvPr id="8" name="TextBox 7">
            <a:extLst>
              <a:ext uri="{FF2B5EF4-FFF2-40B4-BE49-F238E27FC236}">
                <a16:creationId xmlns:a16="http://schemas.microsoft.com/office/drawing/2014/main" id="{A0883E60-56B4-4F3A-A5C6-B738C0154737}"/>
              </a:ext>
            </a:extLst>
          </p:cNvPr>
          <p:cNvSpPr txBox="1"/>
          <p:nvPr/>
        </p:nvSpPr>
        <p:spPr>
          <a:xfrm>
            <a:off x="76433" y="6383880"/>
            <a:ext cx="2569934" cy="369332"/>
          </a:xfrm>
          <a:prstGeom prst="rect">
            <a:avLst/>
          </a:prstGeom>
          <a:noFill/>
        </p:spPr>
        <p:txBody>
          <a:bodyPr wrap="none" rtlCol="0">
            <a:spAutoFit/>
          </a:bodyPr>
          <a:lstStyle/>
          <a:p>
            <a:r>
              <a:rPr lang="en-GB" b="1" dirty="0"/>
              <a:t>LDG Mid-term Review</a:t>
            </a:r>
          </a:p>
        </p:txBody>
      </p:sp>
      <p:pic>
        <p:nvPicPr>
          <p:cNvPr id="9" name="Picture 8">
            <a:extLst>
              <a:ext uri="{FF2B5EF4-FFF2-40B4-BE49-F238E27FC236}">
                <a16:creationId xmlns:a16="http://schemas.microsoft.com/office/drawing/2014/main" id="{E7E57620-EB89-4F2A-BB16-F9272F5A5D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4388" y="0"/>
            <a:ext cx="4197612" cy="1101873"/>
          </a:xfrm>
          <a:prstGeom prst="rect">
            <a:avLst/>
          </a:prstGeom>
        </p:spPr>
      </p:pic>
    </p:spTree>
    <p:extLst>
      <p:ext uri="{BB962C8B-B14F-4D97-AF65-F5344CB8AC3E}">
        <p14:creationId xmlns:p14="http://schemas.microsoft.com/office/powerpoint/2010/main" val="26209814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CustomShape 2"/>
          <p:cNvSpPr/>
          <p:nvPr/>
        </p:nvSpPr>
        <p:spPr>
          <a:xfrm>
            <a:off x="407880" y="373680"/>
            <a:ext cx="11375280" cy="106488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90000"/>
              </a:lnSpc>
            </a:pPr>
            <a:r>
              <a:rPr lang="en-US" sz="3600" b="1" strike="noStrike" spc="-1" dirty="0">
                <a:solidFill>
                  <a:srgbClr val="0033A0"/>
                </a:solidFill>
                <a:latin typeface="Arial"/>
              </a:rPr>
              <a:t>LDG Review Status criteria </a:t>
            </a:r>
            <a:endParaRPr lang="en-GB" sz="3600" b="0" strike="noStrike" spc="-1" dirty="0">
              <a:latin typeface="Arial"/>
            </a:endParaRPr>
          </a:p>
        </p:txBody>
      </p:sp>
      <p:sp>
        <p:nvSpPr>
          <p:cNvPr id="173" name="CustomShape 3"/>
          <p:cNvSpPr/>
          <p:nvPr/>
        </p:nvSpPr>
        <p:spPr>
          <a:xfrm>
            <a:off x="3416400" y="6378480"/>
            <a:ext cx="69912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r>
              <a:rPr lang="en-US" sz="1000" spc="-1" dirty="0">
                <a:solidFill>
                  <a:srgbClr val="0033A0"/>
                </a:solidFill>
                <a:latin typeface="Arial"/>
              </a:rPr>
              <a:t>24</a:t>
            </a:r>
            <a:r>
              <a:rPr lang="en-US" sz="1000" b="0" strike="noStrike" spc="-1" dirty="0">
                <a:solidFill>
                  <a:srgbClr val="0033A0"/>
                </a:solidFill>
                <a:latin typeface="Arial"/>
              </a:rPr>
              <a:t>/06/2025</a:t>
            </a:r>
            <a:endParaRPr lang="en-GB" sz="1000" b="0" strike="noStrike" spc="-1" dirty="0">
              <a:latin typeface="Arial"/>
            </a:endParaRPr>
          </a:p>
        </p:txBody>
      </p:sp>
      <p:sp>
        <p:nvSpPr>
          <p:cNvPr id="174" name="CustomShape 4"/>
          <p:cNvSpPr/>
          <p:nvPr/>
        </p:nvSpPr>
        <p:spPr>
          <a:xfrm>
            <a:off x="4259160" y="6383880"/>
            <a:ext cx="65714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1200" b="0" strike="noStrike" spc="-1" dirty="0">
                <a:solidFill>
                  <a:srgbClr val="0033A0"/>
                </a:solidFill>
                <a:latin typeface="Arial"/>
              </a:rPr>
              <a:t>Physics Preparatory Group - Accelerator Science and Technology WG</a:t>
            </a:r>
            <a:endParaRPr lang="en-GB" sz="1200" b="0" strike="noStrike" spc="-1" dirty="0">
              <a:latin typeface="Arial"/>
            </a:endParaRPr>
          </a:p>
        </p:txBody>
      </p:sp>
      <p:sp>
        <p:nvSpPr>
          <p:cNvPr id="175" name="CustomShape 5"/>
          <p:cNvSpPr/>
          <p:nvPr/>
        </p:nvSpPr>
        <p:spPr>
          <a:xfrm>
            <a:off x="11107440" y="6383880"/>
            <a:ext cx="68040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fld id="{9E7659AA-BB61-47A7-BC9E-B7B31FB5770F}" type="slidenum">
              <a:rPr lang="en-US" sz="1000" b="0" strike="noStrike" spc="-1">
                <a:solidFill>
                  <a:srgbClr val="0033A0"/>
                </a:solidFill>
                <a:latin typeface="Arial"/>
              </a:rPr>
              <a:t>62</a:t>
            </a:fld>
            <a:endParaRPr lang="en-GB" sz="1000" b="0" strike="noStrike" spc="-1">
              <a:latin typeface="Arial"/>
            </a:endParaRPr>
          </a:p>
        </p:txBody>
      </p:sp>
      <p:pic>
        <p:nvPicPr>
          <p:cNvPr id="2" name="Picture 1">
            <a:extLst>
              <a:ext uri="{FF2B5EF4-FFF2-40B4-BE49-F238E27FC236}">
                <a16:creationId xmlns:a16="http://schemas.microsoft.com/office/drawing/2014/main" id="{B7E3B03C-5C1F-423F-B74E-CD175F941AF1}"/>
              </a:ext>
            </a:extLst>
          </p:cNvPr>
          <p:cNvPicPr>
            <a:picLocks noChangeAspect="1"/>
          </p:cNvPicPr>
          <p:nvPr/>
        </p:nvPicPr>
        <p:blipFill>
          <a:blip r:embed="rId2"/>
          <a:stretch>
            <a:fillRect/>
          </a:stretch>
        </p:blipFill>
        <p:spPr>
          <a:xfrm>
            <a:off x="0" y="1976284"/>
            <a:ext cx="12192000" cy="1732193"/>
          </a:xfrm>
          <a:prstGeom prst="rect">
            <a:avLst/>
          </a:prstGeom>
        </p:spPr>
      </p:pic>
      <p:pic>
        <p:nvPicPr>
          <p:cNvPr id="3" name="Picture 2">
            <a:extLst>
              <a:ext uri="{FF2B5EF4-FFF2-40B4-BE49-F238E27FC236}">
                <a16:creationId xmlns:a16="http://schemas.microsoft.com/office/drawing/2014/main" id="{87BA7DEE-4713-4784-BB27-10E9EA36A182}"/>
              </a:ext>
            </a:extLst>
          </p:cNvPr>
          <p:cNvPicPr>
            <a:picLocks noChangeAspect="1"/>
          </p:cNvPicPr>
          <p:nvPr/>
        </p:nvPicPr>
        <p:blipFill>
          <a:blip r:embed="rId3"/>
          <a:stretch>
            <a:fillRect/>
          </a:stretch>
        </p:blipFill>
        <p:spPr>
          <a:xfrm>
            <a:off x="142755" y="6313730"/>
            <a:ext cx="2651990" cy="493819"/>
          </a:xfrm>
          <a:prstGeom prst="rect">
            <a:avLst/>
          </a:prstGeom>
        </p:spPr>
      </p:pic>
      <p:pic>
        <p:nvPicPr>
          <p:cNvPr id="8" name="Picture 7">
            <a:extLst>
              <a:ext uri="{FF2B5EF4-FFF2-40B4-BE49-F238E27FC236}">
                <a16:creationId xmlns:a16="http://schemas.microsoft.com/office/drawing/2014/main" id="{B6E3FCA7-2441-4BC7-BDA0-6AFE217A79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4388" y="0"/>
            <a:ext cx="4197612" cy="1101873"/>
          </a:xfrm>
          <a:prstGeom prst="rect">
            <a:avLst/>
          </a:prstGeom>
        </p:spPr>
      </p:pic>
    </p:spTree>
    <p:extLst>
      <p:ext uri="{BB962C8B-B14F-4D97-AF65-F5344CB8AC3E}">
        <p14:creationId xmlns:p14="http://schemas.microsoft.com/office/powerpoint/2010/main" val="40646128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CustomShape 1"/>
          <p:cNvSpPr/>
          <p:nvPr/>
        </p:nvSpPr>
        <p:spPr>
          <a:xfrm>
            <a:off x="154298" y="1267815"/>
            <a:ext cx="12037701" cy="460764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marL="432000" indent="-323640">
              <a:lnSpc>
                <a:spcPct val="100000"/>
              </a:lnSpc>
              <a:spcBef>
                <a:spcPts val="1417"/>
              </a:spcBef>
              <a:buClr>
                <a:srgbClr val="000000"/>
              </a:buClr>
              <a:buSzPct val="45000"/>
              <a:buFont typeface="Wingdings" charset="2"/>
              <a:buChar char=""/>
            </a:pPr>
            <a:r>
              <a:rPr lang="en-GB" sz="2100" b="1" spc="-1" dirty="0">
                <a:solidFill>
                  <a:srgbClr val="171717"/>
                </a:solidFill>
                <a:sym typeface="Wingdings" panose="05000000000000000000" pitchFamily="2" charset="2"/>
              </a:rPr>
              <a:t>Down-select designs for a 12-14T Nb3Sn dipole ASAP</a:t>
            </a:r>
          </a:p>
          <a:p>
            <a:pPr marL="432000" indent="-323640">
              <a:lnSpc>
                <a:spcPct val="100000"/>
              </a:lnSpc>
              <a:spcBef>
                <a:spcPts val="1417"/>
              </a:spcBef>
              <a:buClr>
                <a:srgbClr val="000000"/>
              </a:buClr>
              <a:buSzPct val="45000"/>
              <a:buFont typeface="Wingdings" charset="2"/>
              <a:buChar char=""/>
            </a:pPr>
            <a:r>
              <a:rPr lang="en-GB" sz="2100" b="1" spc="-1" dirty="0">
                <a:solidFill>
                  <a:srgbClr val="171717"/>
                </a:solidFill>
                <a:sym typeface="Wingdings" panose="05000000000000000000" pitchFamily="2" charset="2"/>
              </a:rPr>
              <a:t>Accelerate the demonstration of full-length magnets</a:t>
            </a:r>
          </a:p>
          <a:p>
            <a:pPr marL="432000" indent="-323640">
              <a:lnSpc>
                <a:spcPct val="100000"/>
              </a:lnSpc>
              <a:spcBef>
                <a:spcPts val="1417"/>
              </a:spcBef>
              <a:buClr>
                <a:srgbClr val="000000"/>
              </a:buClr>
              <a:buSzPct val="45000"/>
              <a:buFont typeface="Wingdings" charset="2"/>
              <a:buChar char=""/>
            </a:pPr>
            <a:r>
              <a:rPr lang="en-GB" sz="2100" b="1" spc="-1" dirty="0">
                <a:solidFill>
                  <a:srgbClr val="171717"/>
                </a:solidFill>
                <a:sym typeface="Wingdings" panose="05000000000000000000" pitchFamily="2" charset="2"/>
              </a:rPr>
              <a:t>Set up a task force to accelerate R&amp;D on </a:t>
            </a:r>
            <a:r>
              <a:rPr lang="en-GB" sz="2100" b="1" spc="-1" dirty="0" err="1">
                <a:solidFill>
                  <a:srgbClr val="171717"/>
                </a:solidFill>
                <a:sym typeface="Wingdings" panose="05000000000000000000" pitchFamily="2" charset="2"/>
              </a:rPr>
              <a:t>ReBCO</a:t>
            </a:r>
            <a:r>
              <a:rPr lang="en-GB" sz="2100" b="1" spc="-1" dirty="0">
                <a:solidFill>
                  <a:srgbClr val="171717"/>
                </a:solidFill>
                <a:sym typeface="Wingdings" panose="05000000000000000000" pitchFamily="2" charset="2"/>
              </a:rPr>
              <a:t> aiming at demonstrating:</a:t>
            </a:r>
          </a:p>
          <a:p>
            <a:pPr marL="889200" lvl="1" indent="-323640">
              <a:spcBef>
                <a:spcPts val="1417"/>
              </a:spcBef>
              <a:buClr>
                <a:srgbClr val="000000"/>
              </a:buClr>
              <a:buSzPct val="45000"/>
              <a:buFont typeface="Wingdings" charset="2"/>
              <a:buChar char=""/>
            </a:pPr>
            <a:r>
              <a:rPr lang="en-GB" sz="2100" b="1" spc="-1" dirty="0">
                <a:solidFill>
                  <a:srgbClr val="171717"/>
                </a:solidFill>
                <a:sym typeface="Wingdings" panose="05000000000000000000" pitchFamily="2" charset="2"/>
              </a:rPr>
              <a:t>10-20kA magnet conductor</a:t>
            </a:r>
          </a:p>
          <a:p>
            <a:pPr marL="889200" lvl="1" indent="-323640">
              <a:spcBef>
                <a:spcPts val="1417"/>
              </a:spcBef>
              <a:buClr>
                <a:srgbClr val="000000"/>
              </a:buClr>
              <a:buSzPct val="45000"/>
              <a:buFont typeface="Wingdings" charset="2"/>
              <a:buChar char=""/>
            </a:pPr>
            <a:r>
              <a:rPr lang="en-GB" sz="2100" b="1" spc="-1" dirty="0">
                <a:solidFill>
                  <a:srgbClr val="171717"/>
                </a:solidFill>
                <a:sym typeface="Wingdings" panose="05000000000000000000" pitchFamily="2" charset="2"/>
              </a:rPr>
              <a:t>Quench protection of long HTS coils</a:t>
            </a:r>
          </a:p>
          <a:p>
            <a:pPr marL="565560" lvl="1">
              <a:spcBef>
                <a:spcPts val="1417"/>
              </a:spcBef>
              <a:buClr>
                <a:srgbClr val="000000"/>
              </a:buClr>
              <a:buSzPct val="45000"/>
            </a:pPr>
            <a:r>
              <a:rPr lang="en-GB" sz="2100" b="1" spc="-1" dirty="0">
                <a:solidFill>
                  <a:srgbClr val="171717"/>
                </a:solidFill>
                <a:sym typeface="Wingdings" panose="05000000000000000000" pitchFamily="2" charset="2"/>
              </a:rPr>
              <a:t> Required for an early decision on prioritising </a:t>
            </a:r>
            <a:r>
              <a:rPr lang="en-GB" sz="2100" b="1" spc="-1" dirty="0" err="1">
                <a:solidFill>
                  <a:srgbClr val="171717"/>
                </a:solidFill>
                <a:sym typeface="Wingdings" panose="05000000000000000000" pitchFamily="2" charset="2"/>
              </a:rPr>
              <a:t>ReBCO</a:t>
            </a:r>
            <a:r>
              <a:rPr lang="en-GB" sz="2100" b="1" spc="-1" dirty="0">
                <a:solidFill>
                  <a:srgbClr val="171717"/>
                </a:solidFill>
                <a:sym typeface="Wingdings" panose="05000000000000000000" pitchFamily="2" charset="2"/>
              </a:rPr>
              <a:t> over NB3Sn</a:t>
            </a:r>
          </a:p>
        </p:txBody>
      </p:sp>
      <p:sp>
        <p:nvSpPr>
          <p:cNvPr id="172" name="CustomShape 2"/>
          <p:cNvSpPr/>
          <p:nvPr/>
        </p:nvSpPr>
        <p:spPr>
          <a:xfrm>
            <a:off x="154298" y="363848"/>
            <a:ext cx="11375280" cy="106488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90000"/>
              </a:lnSpc>
            </a:pPr>
            <a:r>
              <a:rPr lang="en-US" sz="3200" b="1" spc="-1" dirty="0">
                <a:solidFill>
                  <a:srgbClr val="0033A0"/>
                </a:solidFill>
                <a:latin typeface="Arial"/>
              </a:rPr>
              <a:t>LDG review recommendations: HFM</a:t>
            </a:r>
            <a:r>
              <a:rPr lang="en-US" sz="3200" b="1" strike="noStrike" spc="-1" dirty="0">
                <a:solidFill>
                  <a:srgbClr val="0033A0"/>
                </a:solidFill>
                <a:latin typeface="Arial"/>
              </a:rPr>
              <a:t> </a:t>
            </a:r>
            <a:endParaRPr lang="en-GB" sz="3200" b="0" strike="noStrike" spc="-1" dirty="0">
              <a:latin typeface="Arial"/>
            </a:endParaRPr>
          </a:p>
        </p:txBody>
      </p:sp>
      <p:sp>
        <p:nvSpPr>
          <p:cNvPr id="173" name="CustomShape 3"/>
          <p:cNvSpPr/>
          <p:nvPr/>
        </p:nvSpPr>
        <p:spPr>
          <a:xfrm>
            <a:off x="3416400" y="6378480"/>
            <a:ext cx="69912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r>
              <a:rPr lang="en-US" sz="1000" spc="-1" dirty="0">
                <a:solidFill>
                  <a:srgbClr val="0033A0"/>
                </a:solidFill>
                <a:latin typeface="Arial"/>
              </a:rPr>
              <a:t>24</a:t>
            </a:r>
            <a:r>
              <a:rPr lang="en-US" sz="1000" b="0" strike="noStrike" spc="-1" dirty="0">
                <a:solidFill>
                  <a:srgbClr val="0033A0"/>
                </a:solidFill>
                <a:latin typeface="Arial"/>
              </a:rPr>
              <a:t>/06/2025</a:t>
            </a:r>
            <a:endParaRPr lang="en-GB" sz="1000" b="0" strike="noStrike" spc="-1" dirty="0">
              <a:latin typeface="Arial"/>
            </a:endParaRPr>
          </a:p>
        </p:txBody>
      </p:sp>
      <p:sp>
        <p:nvSpPr>
          <p:cNvPr id="174" name="CustomShape 4"/>
          <p:cNvSpPr/>
          <p:nvPr/>
        </p:nvSpPr>
        <p:spPr>
          <a:xfrm>
            <a:off x="4259160" y="6383880"/>
            <a:ext cx="65714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1200" b="0" strike="noStrike" spc="-1" dirty="0">
                <a:solidFill>
                  <a:srgbClr val="0033A0"/>
                </a:solidFill>
                <a:latin typeface="Arial"/>
              </a:rPr>
              <a:t>Physics Preparatory Group - Accelerator Science and Technology WG</a:t>
            </a:r>
            <a:endParaRPr lang="en-GB" sz="1200" b="0" strike="noStrike" spc="-1" dirty="0">
              <a:latin typeface="Arial"/>
            </a:endParaRPr>
          </a:p>
        </p:txBody>
      </p:sp>
      <p:sp>
        <p:nvSpPr>
          <p:cNvPr id="175" name="CustomShape 5"/>
          <p:cNvSpPr/>
          <p:nvPr/>
        </p:nvSpPr>
        <p:spPr>
          <a:xfrm>
            <a:off x="11107440" y="6383880"/>
            <a:ext cx="68040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fld id="{9E7659AA-BB61-47A7-BC9E-B7B31FB5770F}" type="slidenum">
              <a:rPr lang="en-US" sz="1000" b="0" strike="noStrike" spc="-1">
                <a:solidFill>
                  <a:srgbClr val="0033A0"/>
                </a:solidFill>
                <a:latin typeface="Arial"/>
              </a:rPr>
              <a:t>63</a:t>
            </a:fld>
            <a:endParaRPr lang="en-GB" sz="1000" b="0" strike="noStrike" spc="-1">
              <a:latin typeface="Arial"/>
            </a:endParaRPr>
          </a:p>
        </p:txBody>
      </p:sp>
      <p:pic>
        <p:nvPicPr>
          <p:cNvPr id="7" name="Picture 6">
            <a:extLst>
              <a:ext uri="{FF2B5EF4-FFF2-40B4-BE49-F238E27FC236}">
                <a16:creationId xmlns:a16="http://schemas.microsoft.com/office/drawing/2014/main" id="{5FE30595-D364-4867-946A-6C79D391DA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4388" y="0"/>
            <a:ext cx="4197612" cy="1101873"/>
          </a:xfrm>
          <a:prstGeom prst="rect">
            <a:avLst/>
          </a:prstGeom>
        </p:spPr>
      </p:pic>
    </p:spTree>
    <p:extLst>
      <p:ext uri="{BB962C8B-B14F-4D97-AF65-F5344CB8AC3E}">
        <p14:creationId xmlns:p14="http://schemas.microsoft.com/office/powerpoint/2010/main" val="6544856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CustomShape 1"/>
          <p:cNvSpPr/>
          <p:nvPr/>
        </p:nvSpPr>
        <p:spPr>
          <a:xfrm>
            <a:off x="113329" y="1925841"/>
            <a:ext cx="11965341" cy="460764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marL="432000" indent="-323640">
              <a:spcBef>
                <a:spcPts val="1417"/>
              </a:spcBef>
              <a:buClr>
                <a:srgbClr val="000000"/>
              </a:buClr>
              <a:buSzPct val="45000"/>
              <a:buFont typeface="Wingdings" charset="2"/>
              <a:buChar char=""/>
            </a:pPr>
            <a:r>
              <a:rPr lang="en-GB" sz="2100" b="1" spc="-1" dirty="0">
                <a:solidFill>
                  <a:srgbClr val="171717"/>
                </a:solidFill>
                <a:sym typeface="Wingdings" panose="05000000000000000000" pitchFamily="2" charset="2"/>
              </a:rPr>
              <a:t>Good progress in important areas across projects:</a:t>
            </a:r>
          </a:p>
          <a:p>
            <a:pPr marL="889200" lvl="1" indent="-323640">
              <a:spcBef>
                <a:spcPts val="1417"/>
              </a:spcBef>
              <a:buClr>
                <a:srgbClr val="000000"/>
              </a:buClr>
              <a:buSzPct val="45000"/>
              <a:buFont typeface="Wingdings" charset="2"/>
              <a:buChar char=""/>
            </a:pPr>
            <a:r>
              <a:rPr lang="en-GB" sz="2100" b="1" spc="-1" dirty="0">
                <a:solidFill>
                  <a:srgbClr val="171717"/>
                </a:solidFill>
                <a:sym typeface="Wingdings" panose="05000000000000000000" pitchFamily="2" charset="2"/>
              </a:rPr>
              <a:t>SCRF: Higher Q0, Nb3Sn thin-film technology</a:t>
            </a:r>
          </a:p>
          <a:p>
            <a:pPr marL="889200" lvl="1" indent="-323640">
              <a:spcBef>
                <a:spcPts val="1417"/>
              </a:spcBef>
              <a:buClr>
                <a:srgbClr val="000000"/>
              </a:buClr>
              <a:buSzPct val="45000"/>
              <a:buFont typeface="Wingdings" charset="2"/>
              <a:buChar char=""/>
            </a:pPr>
            <a:r>
              <a:rPr lang="en-GB" sz="2100" b="1" spc="-1" dirty="0">
                <a:solidFill>
                  <a:srgbClr val="171717"/>
                </a:solidFill>
                <a:sym typeface="Wingdings" panose="05000000000000000000" pitchFamily="2" charset="2"/>
              </a:rPr>
              <a:t>High-efficiency klystrons</a:t>
            </a:r>
          </a:p>
          <a:p>
            <a:pPr marL="889200" lvl="1" indent="-323640">
              <a:spcBef>
                <a:spcPts val="1417"/>
              </a:spcBef>
              <a:buClr>
                <a:srgbClr val="000000"/>
              </a:buClr>
              <a:buSzPct val="45000"/>
              <a:buFont typeface="Wingdings" charset="2"/>
              <a:buChar char=""/>
            </a:pPr>
            <a:r>
              <a:rPr lang="en-GB" sz="2100" b="1" spc="-1" dirty="0">
                <a:solidFill>
                  <a:srgbClr val="171717"/>
                </a:solidFill>
                <a:sym typeface="Wingdings" panose="05000000000000000000" pitchFamily="2" charset="2"/>
              </a:rPr>
              <a:t>New accelerating structure designs</a:t>
            </a:r>
          </a:p>
          <a:p>
            <a:pPr marL="889200" lvl="1" indent="-323640">
              <a:spcBef>
                <a:spcPts val="1417"/>
              </a:spcBef>
              <a:buClr>
                <a:srgbClr val="000000"/>
              </a:buClr>
              <a:buSzPct val="45000"/>
              <a:buFont typeface="Wingdings" charset="2"/>
              <a:buChar char=""/>
            </a:pPr>
            <a:r>
              <a:rPr lang="en-GB" sz="2100" b="1" spc="-1" dirty="0">
                <a:solidFill>
                  <a:srgbClr val="171717"/>
                </a:solidFill>
                <a:sym typeface="Wingdings" panose="05000000000000000000" pitchFamily="2" charset="2"/>
              </a:rPr>
              <a:t>Power + HOM couplers </a:t>
            </a:r>
          </a:p>
          <a:p>
            <a:pPr marL="432000" indent="-323640">
              <a:spcBef>
                <a:spcPts val="1417"/>
              </a:spcBef>
              <a:buClr>
                <a:srgbClr val="000000"/>
              </a:buClr>
              <a:buSzPct val="45000"/>
              <a:buFont typeface="Wingdings" charset="2"/>
              <a:buChar char=""/>
            </a:pPr>
            <a:r>
              <a:rPr lang="en-GB" sz="2100" b="1" spc="-1" dirty="0">
                <a:solidFill>
                  <a:srgbClr val="171717"/>
                </a:solidFill>
                <a:sym typeface="Wingdings" panose="05000000000000000000" pitchFamily="2" charset="2"/>
              </a:rPr>
              <a:t>Progress is slower than originally planned (budgets, effort availability, supply chains … )</a:t>
            </a:r>
          </a:p>
          <a:p>
            <a:pPr marL="432000" indent="-323640">
              <a:spcBef>
                <a:spcPts val="1417"/>
              </a:spcBef>
              <a:buClr>
                <a:srgbClr val="000000"/>
              </a:buClr>
              <a:buSzPct val="45000"/>
              <a:buFont typeface="Wingdings" charset="2"/>
              <a:buChar char=""/>
            </a:pPr>
            <a:endParaRPr lang="en-GB" sz="2100" b="1" spc="-1" dirty="0">
              <a:solidFill>
                <a:srgbClr val="171717"/>
              </a:solidFill>
              <a:sym typeface="Wingdings" panose="05000000000000000000" pitchFamily="2" charset="2"/>
            </a:endParaRPr>
          </a:p>
        </p:txBody>
      </p:sp>
      <p:sp>
        <p:nvSpPr>
          <p:cNvPr id="172" name="CustomShape 2"/>
          <p:cNvSpPr/>
          <p:nvPr/>
        </p:nvSpPr>
        <p:spPr>
          <a:xfrm>
            <a:off x="72360" y="324519"/>
            <a:ext cx="11375280" cy="106488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90000"/>
              </a:lnSpc>
            </a:pPr>
            <a:r>
              <a:rPr lang="en-US" sz="3200" b="1" spc="-1" dirty="0">
                <a:solidFill>
                  <a:srgbClr val="0033A0"/>
                </a:solidFill>
                <a:latin typeface="Arial"/>
              </a:rPr>
              <a:t>High Gradient RF structures/systems:</a:t>
            </a:r>
          </a:p>
          <a:p>
            <a:pPr>
              <a:lnSpc>
                <a:spcPct val="90000"/>
              </a:lnSpc>
            </a:pPr>
            <a:r>
              <a:rPr lang="en-US" sz="3200" b="1" strike="noStrike" spc="-1" dirty="0">
                <a:solidFill>
                  <a:srgbClr val="0033A0"/>
                </a:solidFill>
                <a:latin typeface="Arial"/>
              </a:rPr>
              <a:t>LDG Review comments </a:t>
            </a:r>
            <a:endParaRPr lang="en-GB" sz="3200" b="0" strike="noStrike" spc="-1" dirty="0">
              <a:latin typeface="Arial"/>
            </a:endParaRPr>
          </a:p>
        </p:txBody>
      </p:sp>
      <p:sp>
        <p:nvSpPr>
          <p:cNvPr id="173" name="CustomShape 3"/>
          <p:cNvSpPr/>
          <p:nvPr/>
        </p:nvSpPr>
        <p:spPr>
          <a:xfrm>
            <a:off x="3416400" y="6378480"/>
            <a:ext cx="69912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r>
              <a:rPr lang="en-US" sz="1000" spc="-1" dirty="0">
                <a:solidFill>
                  <a:srgbClr val="0033A0"/>
                </a:solidFill>
                <a:latin typeface="Arial"/>
              </a:rPr>
              <a:t>24</a:t>
            </a:r>
            <a:r>
              <a:rPr lang="en-US" sz="1000" b="0" strike="noStrike" spc="-1" dirty="0">
                <a:solidFill>
                  <a:srgbClr val="0033A0"/>
                </a:solidFill>
                <a:latin typeface="Arial"/>
              </a:rPr>
              <a:t>/06/2025</a:t>
            </a:r>
            <a:endParaRPr lang="en-GB" sz="1000" b="0" strike="noStrike" spc="-1" dirty="0">
              <a:latin typeface="Arial"/>
            </a:endParaRPr>
          </a:p>
        </p:txBody>
      </p:sp>
      <p:sp>
        <p:nvSpPr>
          <p:cNvPr id="174" name="CustomShape 4"/>
          <p:cNvSpPr/>
          <p:nvPr/>
        </p:nvSpPr>
        <p:spPr>
          <a:xfrm>
            <a:off x="4259160" y="6383880"/>
            <a:ext cx="65714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1200" b="0" strike="noStrike" spc="-1">
                <a:solidFill>
                  <a:srgbClr val="0033A0"/>
                </a:solidFill>
                <a:latin typeface="Arial"/>
              </a:rPr>
              <a:t>Physics Preparatory Group - Accelerator Science and Technology WG</a:t>
            </a:r>
            <a:endParaRPr lang="en-GB" sz="1200" b="0" strike="noStrike" spc="-1">
              <a:latin typeface="Arial"/>
            </a:endParaRPr>
          </a:p>
        </p:txBody>
      </p:sp>
      <p:sp>
        <p:nvSpPr>
          <p:cNvPr id="175" name="CustomShape 5"/>
          <p:cNvSpPr/>
          <p:nvPr/>
        </p:nvSpPr>
        <p:spPr>
          <a:xfrm>
            <a:off x="11107440" y="6383880"/>
            <a:ext cx="68040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fld id="{9E7659AA-BB61-47A7-BC9E-B7B31FB5770F}" type="slidenum">
              <a:rPr lang="en-US" sz="1000" b="0" strike="noStrike" spc="-1">
                <a:solidFill>
                  <a:srgbClr val="0033A0"/>
                </a:solidFill>
                <a:latin typeface="Arial"/>
              </a:rPr>
              <a:t>64</a:t>
            </a:fld>
            <a:endParaRPr lang="en-GB" sz="1000" b="0" strike="noStrike" spc="-1">
              <a:latin typeface="Arial"/>
            </a:endParaRPr>
          </a:p>
        </p:txBody>
      </p:sp>
      <p:pic>
        <p:nvPicPr>
          <p:cNvPr id="7" name="Picture 6">
            <a:extLst>
              <a:ext uri="{FF2B5EF4-FFF2-40B4-BE49-F238E27FC236}">
                <a16:creationId xmlns:a16="http://schemas.microsoft.com/office/drawing/2014/main" id="{51294B3D-FE19-4D09-9D39-E4404D04EF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4388" y="0"/>
            <a:ext cx="4197612" cy="1101873"/>
          </a:xfrm>
          <a:prstGeom prst="rect">
            <a:avLst/>
          </a:prstGeom>
        </p:spPr>
      </p:pic>
    </p:spTree>
    <p:extLst>
      <p:ext uri="{BB962C8B-B14F-4D97-AF65-F5344CB8AC3E}">
        <p14:creationId xmlns:p14="http://schemas.microsoft.com/office/powerpoint/2010/main" val="11569673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CustomShape 1"/>
          <p:cNvSpPr/>
          <p:nvPr/>
        </p:nvSpPr>
        <p:spPr>
          <a:xfrm>
            <a:off x="154299" y="1267815"/>
            <a:ext cx="11791896" cy="460764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marL="432000" indent="-323640">
              <a:spcBef>
                <a:spcPts val="1417"/>
              </a:spcBef>
              <a:buClr>
                <a:srgbClr val="000000"/>
              </a:buClr>
              <a:buSzPct val="45000"/>
              <a:buFont typeface="Wingdings" charset="2"/>
              <a:buChar char=""/>
            </a:pPr>
            <a:r>
              <a:rPr lang="en-GB" sz="2100" b="1" spc="-1" dirty="0">
                <a:solidFill>
                  <a:srgbClr val="171717"/>
                </a:solidFill>
                <a:sym typeface="Wingdings" panose="05000000000000000000" pitchFamily="2" charset="2"/>
              </a:rPr>
              <a:t>Focus on key aspects with high impact / cross-cutting PP applications</a:t>
            </a:r>
          </a:p>
          <a:p>
            <a:pPr marL="432000" indent="-323640">
              <a:spcBef>
                <a:spcPts val="1417"/>
              </a:spcBef>
              <a:buClr>
                <a:srgbClr val="000000"/>
              </a:buClr>
              <a:buSzPct val="45000"/>
              <a:buFont typeface="Wingdings" charset="2"/>
              <a:buChar char=""/>
            </a:pPr>
            <a:r>
              <a:rPr lang="en-GB" sz="2100" b="1" spc="-1" dirty="0">
                <a:solidFill>
                  <a:srgbClr val="171717"/>
                </a:solidFill>
                <a:sym typeface="Wingdings" panose="05000000000000000000" pitchFamily="2" charset="2"/>
              </a:rPr>
              <a:t>Define processes for down-selecting among multiple options, on timescales appropriate for the respective projects (</a:t>
            </a:r>
            <a:r>
              <a:rPr lang="en-GB" sz="2100" b="1" spc="-1" dirty="0" err="1">
                <a:solidFill>
                  <a:srgbClr val="171717"/>
                </a:solidFill>
                <a:sym typeface="Wingdings" panose="05000000000000000000" pitchFamily="2" charset="2"/>
              </a:rPr>
              <a:t>eg.</a:t>
            </a:r>
            <a:r>
              <a:rPr lang="en-GB" sz="2100" b="1" spc="-1" dirty="0">
                <a:solidFill>
                  <a:srgbClr val="171717"/>
                </a:solidFill>
                <a:sym typeface="Wingdings" panose="05000000000000000000" pitchFamily="2" charset="2"/>
              </a:rPr>
              <a:t> SCRF cavities high Q0, thin films)</a:t>
            </a:r>
          </a:p>
          <a:p>
            <a:pPr marL="432000" indent="-323640">
              <a:spcBef>
                <a:spcPts val="1417"/>
              </a:spcBef>
              <a:buClr>
                <a:srgbClr val="000000"/>
              </a:buClr>
              <a:buSzPct val="45000"/>
              <a:buFont typeface="Wingdings" charset="2"/>
              <a:buChar char=""/>
            </a:pPr>
            <a:r>
              <a:rPr lang="en-GB" sz="2100" b="1" spc="-1" dirty="0">
                <a:solidFill>
                  <a:srgbClr val="171717"/>
                </a:solidFill>
                <a:sym typeface="Wingdings" panose="05000000000000000000" pitchFamily="2" charset="2"/>
              </a:rPr>
              <a:t>For next roadmap phase: limit goals to align with resources; avoid aspirational goals that are unlikely to be supported</a:t>
            </a:r>
          </a:p>
          <a:p>
            <a:pPr marL="432000" indent="-323640">
              <a:spcBef>
                <a:spcPts val="1417"/>
              </a:spcBef>
              <a:buClr>
                <a:srgbClr val="000000"/>
              </a:buClr>
              <a:buSzPct val="45000"/>
              <a:buFont typeface="Wingdings" charset="2"/>
              <a:buChar char=""/>
            </a:pPr>
            <a:endParaRPr lang="en-GB" sz="2100" b="1" spc="-1" dirty="0">
              <a:solidFill>
                <a:srgbClr val="171717"/>
              </a:solidFill>
              <a:sym typeface="Wingdings" panose="05000000000000000000" pitchFamily="2" charset="2"/>
            </a:endParaRPr>
          </a:p>
        </p:txBody>
      </p:sp>
      <p:sp>
        <p:nvSpPr>
          <p:cNvPr id="172" name="CustomShape 2"/>
          <p:cNvSpPr/>
          <p:nvPr/>
        </p:nvSpPr>
        <p:spPr>
          <a:xfrm>
            <a:off x="72360" y="324519"/>
            <a:ext cx="11375280" cy="106488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90000"/>
              </a:lnSpc>
            </a:pPr>
            <a:r>
              <a:rPr lang="en-US" sz="3600" b="1" spc="-1" dirty="0">
                <a:solidFill>
                  <a:srgbClr val="0033A0"/>
                </a:solidFill>
              </a:rPr>
              <a:t>LDG review recommendations: RF</a:t>
            </a:r>
            <a:r>
              <a:rPr lang="en-US" sz="3600" b="1" strike="noStrike" spc="-1" dirty="0">
                <a:solidFill>
                  <a:srgbClr val="0033A0"/>
                </a:solidFill>
                <a:latin typeface="Arial"/>
              </a:rPr>
              <a:t> </a:t>
            </a:r>
            <a:endParaRPr lang="en-GB" sz="3600" b="0" strike="noStrike" spc="-1" dirty="0">
              <a:latin typeface="Arial"/>
            </a:endParaRPr>
          </a:p>
        </p:txBody>
      </p:sp>
      <p:sp>
        <p:nvSpPr>
          <p:cNvPr id="173" name="CustomShape 3"/>
          <p:cNvSpPr/>
          <p:nvPr/>
        </p:nvSpPr>
        <p:spPr>
          <a:xfrm>
            <a:off x="3416400" y="6378480"/>
            <a:ext cx="69912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r>
              <a:rPr lang="en-US" sz="1000" spc="-1" dirty="0">
                <a:solidFill>
                  <a:srgbClr val="0033A0"/>
                </a:solidFill>
                <a:latin typeface="Arial"/>
              </a:rPr>
              <a:t>24</a:t>
            </a:r>
            <a:r>
              <a:rPr lang="en-US" sz="1000" b="0" strike="noStrike" spc="-1" dirty="0">
                <a:solidFill>
                  <a:srgbClr val="0033A0"/>
                </a:solidFill>
                <a:latin typeface="Arial"/>
              </a:rPr>
              <a:t>/06/2025</a:t>
            </a:r>
            <a:endParaRPr lang="en-GB" sz="1000" b="0" strike="noStrike" spc="-1" dirty="0">
              <a:latin typeface="Arial"/>
            </a:endParaRPr>
          </a:p>
        </p:txBody>
      </p:sp>
      <p:sp>
        <p:nvSpPr>
          <p:cNvPr id="174" name="CustomShape 4"/>
          <p:cNvSpPr/>
          <p:nvPr/>
        </p:nvSpPr>
        <p:spPr>
          <a:xfrm>
            <a:off x="4259160" y="6383880"/>
            <a:ext cx="65714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1200" b="0" strike="noStrike" spc="-1">
                <a:solidFill>
                  <a:srgbClr val="0033A0"/>
                </a:solidFill>
                <a:latin typeface="Arial"/>
              </a:rPr>
              <a:t>Physics Preparatory Group - Accelerator Science and Technology WG</a:t>
            </a:r>
            <a:endParaRPr lang="en-GB" sz="1200" b="0" strike="noStrike" spc="-1">
              <a:latin typeface="Arial"/>
            </a:endParaRPr>
          </a:p>
        </p:txBody>
      </p:sp>
      <p:sp>
        <p:nvSpPr>
          <p:cNvPr id="175" name="CustomShape 5"/>
          <p:cNvSpPr/>
          <p:nvPr/>
        </p:nvSpPr>
        <p:spPr>
          <a:xfrm>
            <a:off x="11107440" y="6383880"/>
            <a:ext cx="68040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fld id="{9E7659AA-BB61-47A7-BC9E-B7B31FB5770F}" type="slidenum">
              <a:rPr lang="en-US" sz="1000" b="0" strike="noStrike" spc="-1">
                <a:solidFill>
                  <a:srgbClr val="0033A0"/>
                </a:solidFill>
                <a:latin typeface="Arial"/>
              </a:rPr>
              <a:t>65</a:t>
            </a:fld>
            <a:endParaRPr lang="en-GB" sz="1000" b="0" strike="noStrike" spc="-1">
              <a:latin typeface="Arial"/>
            </a:endParaRPr>
          </a:p>
        </p:txBody>
      </p:sp>
      <p:pic>
        <p:nvPicPr>
          <p:cNvPr id="7" name="Picture 6">
            <a:extLst>
              <a:ext uri="{FF2B5EF4-FFF2-40B4-BE49-F238E27FC236}">
                <a16:creationId xmlns:a16="http://schemas.microsoft.com/office/drawing/2014/main" id="{A01A4643-5D01-4DE2-AD14-6FFFBF1224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4388" y="0"/>
            <a:ext cx="4197612" cy="1101873"/>
          </a:xfrm>
          <a:prstGeom prst="rect">
            <a:avLst/>
          </a:prstGeom>
        </p:spPr>
      </p:pic>
    </p:spTree>
    <p:extLst>
      <p:ext uri="{BB962C8B-B14F-4D97-AF65-F5344CB8AC3E}">
        <p14:creationId xmlns:p14="http://schemas.microsoft.com/office/powerpoint/2010/main" val="16933546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CustomShape 1"/>
          <p:cNvSpPr/>
          <p:nvPr/>
        </p:nvSpPr>
        <p:spPr>
          <a:xfrm>
            <a:off x="154299" y="1267815"/>
            <a:ext cx="11791896" cy="460764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marL="432000" marR="0" lvl="0" indent="-323640" algn="l" defTabSz="914400" rtl="0" eaLnBrk="1" fontAlgn="auto" latinLnBrk="0" hangingPunct="1">
              <a:lnSpc>
                <a:spcPct val="100000"/>
              </a:lnSpc>
              <a:spcBef>
                <a:spcPts val="1417"/>
              </a:spcBef>
              <a:spcAft>
                <a:spcPts val="0"/>
              </a:spcAft>
              <a:buClr>
                <a:srgbClr val="000000"/>
              </a:buClr>
              <a:buSzPct val="45000"/>
              <a:buFont typeface="Wingdings" charset="2"/>
              <a:buChar char=""/>
              <a:tabLst/>
              <a:defRPr/>
            </a:pPr>
            <a:r>
              <a:rPr lang="en-GB" sz="2100" b="1" spc="-1" dirty="0">
                <a:solidFill>
                  <a:srgbClr val="171717"/>
                </a:solidFill>
                <a:latin typeface="Arial"/>
                <a:sym typeface="Wingdings" panose="05000000000000000000" pitchFamily="2" charset="2"/>
              </a:rPr>
              <a:t>Ensure timely completion of HALHF pre-CDR</a:t>
            </a:r>
          </a:p>
          <a:p>
            <a:pPr marL="432000" marR="0" lvl="0" indent="-323640" algn="l" defTabSz="914400" rtl="0" eaLnBrk="1" fontAlgn="auto" latinLnBrk="0" hangingPunct="1">
              <a:lnSpc>
                <a:spcPct val="100000"/>
              </a:lnSpc>
              <a:spcBef>
                <a:spcPts val="1417"/>
              </a:spcBef>
              <a:spcAft>
                <a:spcPts val="0"/>
              </a:spcAft>
              <a:buClr>
                <a:srgbClr val="000000"/>
              </a:buClr>
              <a:buSzPct val="45000"/>
              <a:buFont typeface="Wingdings" charset="2"/>
              <a:buChar char=""/>
              <a:tabLst/>
              <a:defRPr/>
            </a:pPr>
            <a:r>
              <a:rPr kumimoji="0" lang="en-GB" sz="2100" b="1" i="0" u="none" strike="noStrike" kern="1200" cap="none" spc="-1" normalizeH="0" baseline="0" noProof="0" dirty="0">
                <a:ln>
                  <a:noFill/>
                </a:ln>
                <a:solidFill>
                  <a:srgbClr val="171717"/>
                </a:solidFill>
                <a:effectLst/>
                <a:uLnTx/>
                <a:uFillTx/>
                <a:latin typeface="Arial"/>
                <a:sym typeface="Wingdings" panose="05000000000000000000" pitchFamily="2" charset="2"/>
              </a:rPr>
              <a:t>Hold an independent review</a:t>
            </a:r>
          </a:p>
          <a:p>
            <a:pPr marL="432000" marR="0" lvl="0" indent="-323640" algn="l" defTabSz="914400" rtl="0" eaLnBrk="1" fontAlgn="auto" latinLnBrk="0" hangingPunct="1">
              <a:lnSpc>
                <a:spcPct val="100000"/>
              </a:lnSpc>
              <a:spcBef>
                <a:spcPts val="1417"/>
              </a:spcBef>
              <a:spcAft>
                <a:spcPts val="0"/>
              </a:spcAft>
              <a:buClr>
                <a:srgbClr val="000000"/>
              </a:buClr>
              <a:buSzPct val="45000"/>
              <a:buFont typeface="Wingdings" charset="2"/>
              <a:buChar char=""/>
              <a:tabLst/>
              <a:defRPr/>
            </a:pPr>
            <a:r>
              <a:rPr lang="en-GB" sz="2100" b="1" spc="-1" dirty="0">
                <a:solidFill>
                  <a:srgbClr val="171717"/>
                </a:solidFill>
                <a:latin typeface="Arial"/>
                <a:sym typeface="Wingdings" panose="05000000000000000000" pitchFamily="2" charset="2"/>
              </a:rPr>
              <a:t>Plan to construct a demonstrator for multi-stage plasma acceleration capable of producing collider-grade beams </a:t>
            </a:r>
            <a:endParaRPr kumimoji="0" lang="en-GB" sz="2100" b="1" i="0" u="none" strike="noStrike" kern="1200" cap="none" spc="-1" normalizeH="0" baseline="0" noProof="0" dirty="0">
              <a:ln>
                <a:noFill/>
              </a:ln>
              <a:solidFill>
                <a:srgbClr val="171717"/>
              </a:solidFill>
              <a:effectLst/>
              <a:uLnTx/>
              <a:uFillTx/>
              <a:latin typeface="Arial"/>
              <a:sym typeface="Wingdings" panose="05000000000000000000" pitchFamily="2" charset="2"/>
            </a:endParaRPr>
          </a:p>
        </p:txBody>
      </p:sp>
      <p:sp>
        <p:nvSpPr>
          <p:cNvPr id="172" name="CustomShape 2"/>
          <p:cNvSpPr/>
          <p:nvPr/>
        </p:nvSpPr>
        <p:spPr>
          <a:xfrm>
            <a:off x="72360" y="324519"/>
            <a:ext cx="11375280" cy="106488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1" normalizeH="0" baseline="0" noProof="0" dirty="0">
                <a:ln>
                  <a:noFill/>
                </a:ln>
                <a:solidFill>
                  <a:srgbClr val="0033A0"/>
                </a:solidFill>
                <a:effectLst/>
                <a:uLnTx/>
                <a:uFillTx/>
                <a:latin typeface="Arial"/>
              </a:rPr>
              <a:t>LDG review recommendations: PWFA </a:t>
            </a:r>
            <a:endParaRPr kumimoji="0" lang="en-GB" sz="3200" b="0" i="0" u="none" strike="noStrike" kern="1200" cap="none" spc="-1" normalizeH="0" baseline="0" noProof="0" dirty="0">
              <a:ln>
                <a:noFill/>
              </a:ln>
              <a:solidFill>
                <a:prstClr val="black"/>
              </a:solidFill>
              <a:effectLst/>
              <a:uLnTx/>
              <a:uFillTx/>
              <a:latin typeface="Arial"/>
            </a:endParaRPr>
          </a:p>
        </p:txBody>
      </p:sp>
      <p:sp>
        <p:nvSpPr>
          <p:cNvPr id="173" name="CustomShape 3"/>
          <p:cNvSpPr/>
          <p:nvPr/>
        </p:nvSpPr>
        <p:spPr>
          <a:xfrm>
            <a:off x="3416400" y="6378480"/>
            <a:ext cx="69912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 normalizeH="0" baseline="0" noProof="0" dirty="0">
                <a:ln>
                  <a:noFill/>
                </a:ln>
                <a:solidFill>
                  <a:srgbClr val="0033A0"/>
                </a:solidFill>
                <a:effectLst/>
                <a:uLnTx/>
                <a:uFillTx/>
                <a:latin typeface="Arial"/>
              </a:rPr>
              <a:t>24/06/2025</a:t>
            </a:r>
            <a:endParaRPr kumimoji="0" lang="en-GB" sz="1000" b="0" i="0" u="none" strike="noStrike" kern="1200" cap="none" spc="-1" normalizeH="0" baseline="0" noProof="0" dirty="0">
              <a:ln>
                <a:noFill/>
              </a:ln>
              <a:solidFill>
                <a:prstClr val="black"/>
              </a:solidFill>
              <a:effectLst/>
              <a:uLnTx/>
              <a:uFillTx/>
              <a:latin typeface="Arial"/>
            </a:endParaRPr>
          </a:p>
        </p:txBody>
      </p:sp>
      <p:sp>
        <p:nvSpPr>
          <p:cNvPr id="174" name="CustomShape 4"/>
          <p:cNvSpPr/>
          <p:nvPr/>
        </p:nvSpPr>
        <p:spPr>
          <a:xfrm>
            <a:off x="4259160" y="6383880"/>
            <a:ext cx="65714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1" normalizeH="0" baseline="0" noProof="0">
                <a:ln>
                  <a:noFill/>
                </a:ln>
                <a:solidFill>
                  <a:srgbClr val="0033A0"/>
                </a:solidFill>
                <a:effectLst/>
                <a:uLnTx/>
                <a:uFillTx/>
                <a:latin typeface="Arial"/>
              </a:rPr>
              <a:t>Physics Preparatory Group - Accelerator Science and Technology WG</a:t>
            </a:r>
            <a:endParaRPr kumimoji="0" lang="en-GB" sz="1200" b="0" i="0" u="none" strike="noStrike" kern="1200" cap="none" spc="-1" normalizeH="0" baseline="0" noProof="0">
              <a:ln>
                <a:noFill/>
              </a:ln>
              <a:solidFill>
                <a:prstClr val="black"/>
              </a:solidFill>
              <a:effectLst/>
              <a:uLnTx/>
              <a:uFillTx/>
              <a:latin typeface="Arial"/>
            </a:endParaRPr>
          </a:p>
        </p:txBody>
      </p:sp>
      <p:sp>
        <p:nvSpPr>
          <p:cNvPr id="175" name="CustomShape 5"/>
          <p:cNvSpPr/>
          <p:nvPr/>
        </p:nvSpPr>
        <p:spPr>
          <a:xfrm>
            <a:off x="11107440" y="6383880"/>
            <a:ext cx="68040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7659AA-BB61-47A7-BC9E-B7B31FB5770F}" type="slidenum">
              <a:rPr kumimoji="0" lang="en-US" sz="1000" b="0" i="0" u="none" strike="noStrike" kern="1200" cap="none" spc="-1" normalizeH="0" baseline="0" noProof="0">
                <a:ln>
                  <a:noFill/>
                </a:ln>
                <a:solidFill>
                  <a:srgbClr val="0033A0"/>
                </a:solidFill>
                <a:effectLst/>
                <a:uLnTx/>
                <a:uFillTx/>
                <a:latin typeface="Arial"/>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000" b="0" i="0" u="none" strike="noStrike" kern="1200" cap="none" spc="-1" normalizeH="0" baseline="0" noProof="0">
              <a:ln>
                <a:noFill/>
              </a:ln>
              <a:solidFill>
                <a:prstClr val="black"/>
              </a:solidFill>
              <a:effectLst/>
              <a:uLnTx/>
              <a:uFillTx/>
              <a:latin typeface="Arial"/>
            </a:endParaRPr>
          </a:p>
        </p:txBody>
      </p:sp>
      <p:pic>
        <p:nvPicPr>
          <p:cNvPr id="7" name="Picture 6">
            <a:extLst>
              <a:ext uri="{FF2B5EF4-FFF2-40B4-BE49-F238E27FC236}">
                <a16:creationId xmlns:a16="http://schemas.microsoft.com/office/drawing/2014/main" id="{C06CBAE1-7184-4368-9313-F6C739C60D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4388" y="0"/>
            <a:ext cx="4197612" cy="1101873"/>
          </a:xfrm>
          <a:prstGeom prst="rect">
            <a:avLst/>
          </a:prstGeom>
        </p:spPr>
      </p:pic>
    </p:spTree>
    <p:extLst>
      <p:ext uri="{BB962C8B-B14F-4D97-AF65-F5344CB8AC3E}">
        <p14:creationId xmlns:p14="http://schemas.microsoft.com/office/powerpoint/2010/main" val="35374035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CustomShape 1"/>
          <p:cNvSpPr/>
          <p:nvPr/>
        </p:nvSpPr>
        <p:spPr>
          <a:xfrm>
            <a:off x="72360" y="1517378"/>
            <a:ext cx="11791896" cy="460764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marL="108360" marR="0" lvl="0" algn="l" defTabSz="914400" rtl="0" eaLnBrk="1" fontAlgn="auto" latinLnBrk="0" hangingPunct="1">
              <a:lnSpc>
                <a:spcPct val="100000"/>
              </a:lnSpc>
              <a:spcBef>
                <a:spcPts val="1417"/>
              </a:spcBef>
              <a:spcAft>
                <a:spcPts val="0"/>
              </a:spcAft>
              <a:buClr>
                <a:srgbClr val="000000"/>
              </a:buClr>
              <a:buSzPct val="45000"/>
              <a:tabLst/>
              <a:defRPr/>
            </a:pPr>
            <a:r>
              <a:rPr lang="en-GB" sz="2100" b="1" spc="-1" dirty="0">
                <a:solidFill>
                  <a:srgbClr val="171717"/>
                </a:solidFill>
                <a:latin typeface="Arial"/>
                <a:sym typeface="Wingdings" panose="05000000000000000000" pitchFamily="2" charset="2"/>
              </a:rPr>
              <a:t>K</a:t>
            </a:r>
            <a:r>
              <a:rPr kumimoji="0" lang="en-GB" sz="2100" b="1" i="0" u="none" strike="noStrike" kern="1200" cap="none" spc="-1" normalizeH="0" baseline="0" noProof="0" dirty="0" err="1">
                <a:ln>
                  <a:noFill/>
                </a:ln>
                <a:solidFill>
                  <a:srgbClr val="171717"/>
                </a:solidFill>
                <a:effectLst/>
                <a:uLnTx/>
                <a:uFillTx/>
                <a:latin typeface="Arial"/>
                <a:sym typeface="Wingdings" panose="05000000000000000000" pitchFamily="2" charset="2"/>
              </a:rPr>
              <a:t>ey</a:t>
            </a:r>
            <a:r>
              <a:rPr kumimoji="0" lang="en-GB" sz="2100" b="1" i="0" u="none" strike="noStrike" kern="1200" cap="none" spc="-1" normalizeH="0" baseline="0" noProof="0" dirty="0">
                <a:ln>
                  <a:noFill/>
                </a:ln>
                <a:solidFill>
                  <a:srgbClr val="171717"/>
                </a:solidFill>
                <a:effectLst/>
                <a:uLnTx/>
                <a:uFillTx/>
                <a:latin typeface="Arial"/>
                <a:sym typeface="Wingdings" panose="05000000000000000000" pitchFamily="2" charset="2"/>
              </a:rPr>
              <a:t> challenges:</a:t>
            </a:r>
          </a:p>
          <a:p>
            <a:pPr marL="432000" indent="-323640">
              <a:spcBef>
                <a:spcPts val="1417"/>
              </a:spcBef>
              <a:buClr>
                <a:srgbClr val="000000"/>
              </a:buClr>
              <a:buSzPct val="45000"/>
              <a:buFont typeface="Wingdings" charset="2"/>
              <a:buChar char=""/>
            </a:pPr>
            <a:r>
              <a:rPr lang="en-GB" sz="2100" b="1" spc="-1" dirty="0">
                <a:solidFill>
                  <a:srgbClr val="171717"/>
                </a:solidFill>
                <a:sym typeface="Wingdings" panose="05000000000000000000" pitchFamily="2" charset="2"/>
              </a:rPr>
              <a:t>Start-to-end simulation needed  global system/performance optimisation</a:t>
            </a:r>
            <a:endParaRPr kumimoji="0" lang="en-GB" sz="2100" b="1" i="0" u="none" strike="noStrike" kern="1200" cap="none" spc="-1" normalizeH="0" baseline="0" noProof="0" dirty="0">
              <a:ln>
                <a:noFill/>
              </a:ln>
              <a:solidFill>
                <a:srgbClr val="171717"/>
              </a:solidFill>
              <a:effectLst/>
              <a:uLnTx/>
              <a:uFillTx/>
              <a:latin typeface="Arial"/>
              <a:sym typeface="Wingdings" panose="05000000000000000000" pitchFamily="2" charset="2"/>
            </a:endParaRPr>
          </a:p>
          <a:p>
            <a:pPr marL="432000" marR="0" lvl="0" indent="-323640" algn="l" defTabSz="914400" rtl="0" eaLnBrk="1" fontAlgn="auto" latinLnBrk="0" hangingPunct="1">
              <a:lnSpc>
                <a:spcPct val="100000"/>
              </a:lnSpc>
              <a:spcBef>
                <a:spcPts val="1417"/>
              </a:spcBef>
              <a:spcAft>
                <a:spcPts val="0"/>
              </a:spcAft>
              <a:buClr>
                <a:srgbClr val="000000"/>
              </a:buClr>
              <a:buSzPct val="45000"/>
              <a:buFont typeface="Wingdings" charset="2"/>
              <a:buChar char=""/>
              <a:tabLst/>
              <a:defRPr/>
            </a:pPr>
            <a:r>
              <a:rPr kumimoji="0" lang="en-GB" sz="2100" b="1" i="0" u="none" strike="noStrike" kern="1200" cap="none" spc="-1" normalizeH="0" baseline="0" noProof="0" dirty="0">
                <a:ln>
                  <a:noFill/>
                </a:ln>
                <a:solidFill>
                  <a:srgbClr val="171717"/>
                </a:solidFill>
                <a:effectLst/>
                <a:uLnTx/>
                <a:uFillTx/>
                <a:latin typeface="Arial"/>
                <a:sym typeface="Wingdings" panose="05000000000000000000" pitchFamily="2" charset="2"/>
              </a:rPr>
              <a:t>2 MW graphite target feasibility</a:t>
            </a:r>
          </a:p>
          <a:p>
            <a:pPr marL="432000" lvl="0" indent="-323640">
              <a:spcBef>
                <a:spcPts val="1417"/>
              </a:spcBef>
              <a:buClr>
                <a:srgbClr val="000000"/>
              </a:buClr>
              <a:buSzPct val="45000"/>
              <a:buFont typeface="Wingdings" charset="2"/>
              <a:buChar char=""/>
            </a:pPr>
            <a:r>
              <a:rPr lang="en-GB" sz="2100" b="1" spc="-1" dirty="0">
                <a:solidFill>
                  <a:srgbClr val="171717"/>
                </a:solidFill>
                <a:sym typeface="Wingdings" panose="05000000000000000000" pitchFamily="2" charset="2"/>
              </a:rPr>
              <a:t>Conceptual solutions developed for several critical challenges:</a:t>
            </a:r>
          </a:p>
          <a:p>
            <a:pPr marL="108360" lvl="0">
              <a:spcBef>
                <a:spcPts val="1417"/>
              </a:spcBef>
              <a:buClr>
                <a:srgbClr val="000000"/>
              </a:buClr>
              <a:buSzPct val="45000"/>
            </a:pPr>
            <a:r>
              <a:rPr lang="en-GB" sz="2100" b="1" spc="-1" dirty="0">
                <a:solidFill>
                  <a:srgbClr val="171717"/>
                </a:solidFill>
                <a:sym typeface="Wingdings" panose="05000000000000000000" pitchFamily="2" charset="2"/>
              </a:rPr>
              <a:t>	Design of cooling cell, RF cavities, power converter for RCS … </a:t>
            </a:r>
          </a:p>
          <a:p>
            <a:pPr marL="432000" lvl="0" indent="-323640">
              <a:spcBef>
                <a:spcPts val="1417"/>
              </a:spcBef>
              <a:buClr>
                <a:srgbClr val="000000"/>
              </a:buClr>
              <a:buSzPct val="45000"/>
              <a:buFont typeface="Wingdings" charset="2"/>
              <a:buChar char=""/>
            </a:pPr>
            <a:r>
              <a:rPr lang="en-GB" sz="2100" b="1" spc="-1" dirty="0">
                <a:solidFill>
                  <a:srgbClr val="171717"/>
                </a:solidFill>
                <a:sym typeface="Wingdings" panose="05000000000000000000" pitchFamily="2" charset="2"/>
              </a:rPr>
              <a:t>Next steps require development of prototypes + testing: cooling demonstrator crucial</a:t>
            </a:r>
            <a:endParaRPr kumimoji="0" lang="en-GB" sz="2100" b="1" i="0" u="none" strike="noStrike" kern="1200" cap="none" spc="-1" normalizeH="0" baseline="0" noProof="0" dirty="0">
              <a:ln>
                <a:noFill/>
              </a:ln>
              <a:solidFill>
                <a:srgbClr val="171717"/>
              </a:solidFill>
              <a:effectLst/>
              <a:uLnTx/>
              <a:uFillTx/>
              <a:latin typeface="Arial"/>
              <a:sym typeface="Wingdings" panose="05000000000000000000" pitchFamily="2" charset="2"/>
            </a:endParaRPr>
          </a:p>
          <a:p>
            <a:pPr marL="432000" lvl="0" indent="-323640">
              <a:spcBef>
                <a:spcPts val="1417"/>
              </a:spcBef>
              <a:buClr>
                <a:srgbClr val="000000"/>
              </a:buClr>
              <a:buSzPct val="45000"/>
              <a:buFont typeface="Wingdings" charset="2"/>
              <a:buChar char=""/>
            </a:pPr>
            <a:r>
              <a:rPr lang="en-GB" sz="2100" b="1" spc="-1" dirty="0">
                <a:solidFill>
                  <a:srgbClr val="171717"/>
                </a:solidFill>
                <a:sym typeface="Wingdings" panose="05000000000000000000" pitchFamily="2" charset="2"/>
              </a:rPr>
              <a:t>10 </a:t>
            </a:r>
            <a:r>
              <a:rPr lang="en-GB" sz="2100" b="1" spc="-1" dirty="0" err="1">
                <a:solidFill>
                  <a:srgbClr val="171717"/>
                </a:solidFill>
                <a:sym typeface="Wingdings" panose="05000000000000000000" pitchFamily="2" charset="2"/>
              </a:rPr>
              <a:t>TeV</a:t>
            </a:r>
            <a:r>
              <a:rPr lang="en-GB" sz="2100" b="1" spc="-1" dirty="0">
                <a:solidFill>
                  <a:srgbClr val="171717"/>
                </a:solidFill>
                <a:sym typeface="Wingdings" panose="05000000000000000000" pitchFamily="2" charset="2"/>
              </a:rPr>
              <a:t> machine requires </a:t>
            </a:r>
            <a:r>
              <a:rPr lang="en-GB" sz="2100" b="1" spc="-1" dirty="0">
                <a:solidFill>
                  <a:srgbClr val="171717"/>
                </a:solidFill>
                <a:latin typeface="Arial"/>
                <a:sym typeface="Wingdings" panose="05000000000000000000" pitchFamily="2" charset="2"/>
              </a:rPr>
              <a:t>40T final cooling solenoid + 14T dipoles with 140mm aperture (HTS approach for both) – not currently high priority for HFM programme</a:t>
            </a:r>
          </a:p>
          <a:p>
            <a:pPr marL="432000" lvl="0" indent="-323640">
              <a:spcBef>
                <a:spcPts val="1417"/>
              </a:spcBef>
              <a:buClr>
                <a:srgbClr val="000000"/>
              </a:buClr>
              <a:buSzPct val="45000"/>
              <a:buFont typeface="Wingdings" charset="2"/>
              <a:buChar char=""/>
            </a:pPr>
            <a:r>
              <a:rPr lang="en-GB" sz="2100" b="1" spc="-1" dirty="0">
                <a:solidFill>
                  <a:srgbClr val="171717"/>
                </a:solidFill>
                <a:latin typeface="Arial"/>
                <a:sym typeface="Wingdings" panose="05000000000000000000" pitchFamily="2" charset="2"/>
              </a:rPr>
              <a:t>Detailed evaluation of power requirements + energy consumption </a:t>
            </a:r>
          </a:p>
          <a:p>
            <a:pPr marL="432000" lvl="0" indent="-323640">
              <a:spcBef>
                <a:spcPts val="1417"/>
              </a:spcBef>
              <a:buClr>
                <a:srgbClr val="000000"/>
              </a:buClr>
              <a:buSzPct val="45000"/>
              <a:buFont typeface="Wingdings" charset="2"/>
              <a:buChar char=""/>
            </a:pPr>
            <a:r>
              <a:rPr kumimoji="0" lang="en-GB" sz="2100" b="1" i="0" u="none" strike="noStrike" kern="1200" cap="none" spc="-1" normalizeH="0" baseline="0" noProof="0" dirty="0">
                <a:ln>
                  <a:noFill/>
                </a:ln>
                <a:solidFill>
                  <a:srgbClr val="171717"/>
                </a:solidFill>
                <a:effectLst/>
                <a:uLnTx/>
                <a:uFillTx/>
                <a:latin typeface="Arial"/>
                <a:sym typeface="Wingdings" panose="05000000000000000000" pitchFamily="2" charset="2"/>
              </a:rPr>
              <a:t>Neutrino flux evaluation/mitigation (for specific sites) </a:t>
            </a:r>
          </a:p>
        </p:txBody>
      </p:sp>
      <p:sp>
        <p:nvSpPr>
          <p:cNvPr id="172" name="CustomShape 2"/>
          <p:cNvSpPr/>
          <p:nvPr/>
        </p:nvSpPr>
        <p:spPr>
          <a:xfrm>
            <a:off x="72360" y="324519"/>
            <a:ext cx="11375280" cy="106488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1" normalizeH="0" baseline="0" noProof="0" dirty="0">
                <a:ln>
                  <a:noFill/>
                </a:ln>
                <a:solidFill>
                  <a:srgbClr val="0033A0"/>
                </a:solidFill>
                <a:effectLst/>
                <a:uLnTx/>
                <a:uFillTx/>
                <a:latin typeface="Arial"/>
              </a:rPr>
              <a:t>LDG review comments/findings: </a:t>
            </a:r>
          </a:p>
          <a:p>
            <a:pPr marL="0" marR="0" lvl="0" indent="0" algn="l" defTabSz="914400" rtl="0" eaLnBrk="1" fontAlgn="auto" latinLnBrk="0" hangingPunct="1">
              <a:lnSpc>
                <a:spcPct val="90000"/>
              </a:lnSpc>
              <a:spcBef>
                <a:spcPts val="0"/>
              </a:spcBef>
              <a:spcAft>
                <a:spcPts val="0"/>
              </a:spcAft>
              <a:buClrTx/>
              <a:buSzTx/>
              <a:buFontTx/>
              <a:buNone/>
              <a:tabLst/>
              <a:defRPr/>
            </a:pPr>
            <a:r>
              <a:rPr lang="en-US" sz="3200" b="1" spc="-1" dirty="0">
                <a:solidFill>
                  <a:srgbClr val="0033A0"/>
                </a:solidFill>
                <a:latin typeface="Arial"/>
              </a:rPr>
              <a:t>muon collider</a:t>
            </a:r>
            <a:r>
              <a:rPr kumimoji="0" lang="en-US" sz="3200" b="1" i="0" u="none" strike="noStrike" kern="1200" cap="none" spc="-1" normalizeH="0" baseline="0" noProof="0" dirty="0">
                <a:ln>
                  <a:noFill/>
                </a:ln>
                <a:solidFill>
                  <a:srgbClr val="0033A0"/>
                </a:solidFill>
                <a:effectLst/>
                <a:uLnTx/>
                <a:uFillTx/>
                <a:latin typeface="Arial"/>
              </a:rPr>
              <a:t> </a:t>
            </a:r>
            <a:endParaRPr kumimoji="0" lang="en-GB" sz="3200" b="0" i="0" u="none" strike="noStrike" kern="1200" cap="none" spc="-1" normalizeH="0" baseline="0" noProof="0" dirty="0">
              <a:ln>
                <a:noFill/>
              </a:ln>
              <a:solidFill>
                <a:prstClr val="black"/>
              </a:solidFill>
              <a:effectLst/>
              <a:uLnTx/>
              <a:uFillTx/>
              <a:latin typeface="Arial"/>
            </a:endParaRPr>
          </a:p>
        </p:txBody>
      </p:sp>
      <p:sp>
        <p:nvSpPr>
          <p:cNvPr id="173" name="CustomShape 3"/>
          <p:cNvSpPr/>
          <p:nvPr/>
        </p:nvSpPr>
        <p:spPr>
          <a:xfrm>
            <a:off x="3416400" y="6378480"/>
            <a:ext cx="69912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 normalizeH="0" baseline="0" noProof="0" dirty="0">
                <a:ln>
                  <a:noFill/>
                </a:ln>
                <a:solidFill>
                  <a:srgbClr val="0033A0"/>
                </a:solidFill>
                <a:effectLst/>
                <a:uLnTx/>
                <a:uFillTx/>
                <a:latin typeface="Arial"/>
              </a:rPr>
              <a:t>24/06/2025</a:t>
            </a:r>
            <a:endParaRPr kumimoji="0" lang="en-GB" sz="1000" b="0" i="0" u="none" strike="noStrike" kern="1200" cap="none" spc="-1" normalizeH="0" baseline="0" noProof="0" dirty="0">
              <a:ln>
                <a:noFill/>
              </a:ln>
              <a:solidFill>
                <a:prstClr val="black"/>
              </a:solidFill>
              <a:effectLst/>
              <a:uLnTx/>
              <a:uFillTx/>
              <a:latin typeface="Arial"/>
            </a:endParaRPr>
          </a:p>
        </p:txBody>
      </p:sp>
      <p:sp>
        <p:nvSpPr>
          <p:cNvPr id="174" name="CustomShape 4"/>
          <p:cNvSpPr/>
          <p:nvPr/>
        </p:nvSpPr>
        <p:spPr>
          <a:xfrm>
            <a:off x="4259160" y="6383880"/>
            <a:ext cx="65714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1" normalizeH="0" baseline="0" noProof="0">
                <a:ln>
                  <a:noFill/>
                </a:ln>
                <a:solidFill>
                  <a:srgbClr val="0033A0"/>
                </a:solidFill>
                <a:effectLst/>
                <a:uLnTx/>
                <a:uFillTx/>
                <a:latin typeface="Arial"/>
              </a:rPr>
              <a:t>Physics Preparatory Group - Accelerator Science and Technology WG</a:t>
            </a:r>
            <a:endParaRPr kumimoji="0" lang="en-GB" sz="1200" b="0" i="0" u="none" strike="noStrike" kern="1200" cap="none" spc="-1" normalizeH="0" baseline="0" noProof="0">
              <a:ln>
                <a:noFill/>
              </a:ln>
              <a:solidFill>
                <a:prstClr val="black"/>
              </a:solidFill>
              <a:effectLst/>
              <a:uLnTx/>
              <a:uFillTx/>
              <a:latin typeface="Arial"/>
            </a:endParaRPr>
          </a:p>
        </p:txBody>
      </p:sp>
      <p:sp>
        <p:nvSpPr>
          <p:cNvPr id="175" name="CustomShape 5"/>
          <p:cNvSpPr/>
          <p:nvPr/>
        </p:nvSpPr>
        <p:spPr>
          <a:xfrm>
            <a:off x="11107440" y="6383880"/>
            <a:ext cx="68040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7659AA-BB61-47A7-BC9E-B7B31FB5770F}" type="slidenum">
              <a:rPr kumimoji="0" lang="en-US" sz="1000" b="0" i="0" u="none" strike="noStrike" kern="1200" cap="none" spc="-1" normalizeH="0" baseline="0" noProof="0">
                <a:ln>
                  <a:noFill/>
                </a:ln>
                <a:solidFill>
                  <a:srgbClr val="0033A0"/>
                </a:solidFill>
                <a:effectLst/>
                <a:uLnTx/>
                <a:uFillTx/>
                <a:latin typeface="Arial"/>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GB" sz="1000" b="0" i="0" u="none" strike="noStrike" kern="1200" cap="none" spc="-1" normalizeH="0" baseline="0" noProof="0">
              <a:ln>
                <a:noFill/>
              </a:ln>
              <a:solidFill>
                <a:prstClr val="black"/>
              </a:solidFill>
              <a:effectLst/>
              <a:uLnTx/>
              <a:uFillTx/>
              <a:latin typeface="Arial"/>
            </a:endParaRPr>
          </a:p>
        </p:txBody>
      </p:sp>
      <p:pic>
        <p:nvPicPr>
          <p:cNvPr id="7" name="Picture 6">
            <a:extLst>
              <a:ext uri="{FF2B5EF4-FFF2-40B4-BE49-F238E27FC236}">
                <a16:creationId xmlns:a16="http://schemas.microsoft.com/office/drawing/2014/main" id="{83A382C3-0D75-4012-AE26-783B79234F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4388" y="0"/>
            <a:ext cx="4197612" cy="1101873"/>
          </a:xfrm>
          <a:prstGeom prst="rect">
            <a:avLst/>
          </a:prstGeom>
        </p:spPr>
      </p:pic>
    </p:spTree>
    <p:extLst>
      <p:ext uri="{BB962C8B-B14F-4D97-AF65-F5344CB8AC3E}">
        <p14:creationId xmlns:p14="http://schemas.microsoft.com/office/powerpoint/2010/main" val="234661918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CustomShape 1"/>
          <p:cNvSpPr/>
          <p:nvPr/>
        </p:nvSpPr>
        <p:spPr>
          <a:xfrm>
            <a:off x="72360" y="1577420"/>
            <a:ext cx="11791896" cy="460764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marL="432000" lvl="0" indent="-323640">
              <a:spcBef>
                <a:spcPts val="1417"/>
              </a:spcBef>
              <a:buClr>
                <a:srgbClr val="000000"/>
              </a:buClr>
              <a:buSzPct val="45000"/>
              <a:buFont typeface="Wingdings" charset="2"/>
              <a:buChar char=""/>
              <a:defRPr/>
            </a:pPr>
            <a:r>
              <a:rPr lang="en-GB" sz="2100" b="1" spc="-1" dirty="0">
                <a:solidFill>
                  <a:srgbClr val="171717"/>
                </a:solidFill>
                <a:sym typeface="Wingdings" panose="05000000000000000000" pitchFamily="2" charset="2"/>
              </a:rPr>
              <a:t>Conduct an independent review of scope, schedule and costs:</a:t>
            </a:r>
          </a:p>
          <a:p>
            <a:pPr marL="889200" lvl="1" indent="-323640">
              <a:spcBef>
                <a:spcPts val="1417"/>
              </a:spcBef>
              <a:buClr>
                <a:srgbClr val="000000"/>
              </a:buClr>
              <a:buSzPct val="45000"/>
              <a:buFont typeface="Wingdings" charset="2"/>
              <a:buChar char=""/>
            </a:pPr>
            <a:r>
              <a:rPr lang="en-GB" sz="2100" b="1" spc="-1" dirty="0">
                <a:solidFill>
                  <a:srgbClr val="171717"/>
                </a:solidFill>
                <a:sym typeface="Wingdings" panose="05000000000000000000" pitchFamily="2" charset="2"/>
              </a:rPr>
              <a:t>Scope, timeline, budget for R&amp;D programme in the period 2026-36 </a:t>
            </a:r>
          </a:p>
          <a:p>
            <a:pPr marL="432000" marR="0" lvl="0" indent="-323640" algn="l" defTabSz="914400" rtl="0" eaLnBrk="1" fontAlgn="auto" latinLnBrk="0" hangingPunct="1">
              <a:lnSpc>
                <a:spcPct val="100000"/>
              </a:lnSpc>
              <a:spcBef>
                <a:spcPts val="1417"/>
              </a:spcBef>
              <a:spcAft>
                <a:spcPts val="0"/>
              </a:spcAft>
              <a:buClr>
                <a:srgbClr val="000000"/>
              </a:buClr>
              <a:buSzPct val="45000"/>
              <a:buFont typeface="Wingdings" charset="2"/>
              <a:buChar char=""/>
              <a:tabLst/>
              <a:defRPr/>
            </a:pPr>
            <a:r>
              <a:rPr lang="en-GB" sz="2100" b="1" spc="-1" dirty="0">
                <a:solidFill>
                  <a:srgbClr val="171717"/>
                </a:solidFill>
                <a:latin typeface="Arial"/>
                <a:sym typeface="Wingdings" panose="05000000000000000000" pitchFamily="2" charset="2"/>
              </a:rPr>
              <a:t>Develop a start-to-end performance simulator: </a:t>
            </a:r>
          </a:p>
          <a:p>
            <a:pPr marL="889200" lvl="1" indent="-323640">
              <a:spcBef>
                <a:spcPts val="1417"/>
              </a:spcBef>
              <a:buClr>
                <a:srgbClr val="000000"/>
              </a:buClr>
              <a:buSzPct val="45000"/>
              <a:buFont typeface="Wingdings" charset="2"/>
              <a:buChar char=""/>
            </a:pPr>
            <a:r>
              <a:rPr lang="en-GB" sz="2100" b="1" spc="-1" dirty="0">
                <a:solidFill>
                  <a:srgbClr val="171717"/>
                </a:solidFill>
                <a:latin typeface="Arial"/>
                <a:sym typeface="Wingdings" panose="05000000000000000000" pitchFamily="2" charset="2"/>
              </a:rPr>
              <a:t>key parameter robustness, luminosity, cost, energy consumption</a:t>
            </a:r>
          </a:p>
          <a:p>
            <a:pPr marL="889200" lvl="1" indent="-323640">
              <a:spcBef>
                <a:spcPts val="1417"/>
              </a:spcBef>
              <a:buClr>
                <a:srgbClr val="000000"/>
              </a:buClr>
              <a:buSzPct val="45000"/>
              <a:buFont typeface="Wingdings" charset="2"/>
              <a:buChar char=""/>
            </a:pPr>
            <a:r>
              <a:rPr lang="en-GB" sz="2100" b="1" spc="-1" dirty="0">
                <a:solidFill>
                  <a:srgbClr val="171717"/>
                </a:solidFill>
                <a:latin typeface="Arial"/>
                <a:sym typeface="Wingdings" panose="05000000000000000000" pitchFamily="2" charset="2"/>
              </a:rPr>
              <a:t>Performance optimisation, sensitivity analysis, risk mitigation …</a:t>
            </a:r>
          </a:p>
          <a:p>
            <a:pPr marL="432000" marR="0" lvl="0" indent="-323640" algn="l" defTabSz="914400" rtl="0" eaLnBrk="1" fontAlgn="auto" latinLnBrk="0" hangingPunct="1">
              <a:lnSpc>
                <a:spcPct val="100000"/>
              </a:lnSpc>
              <a:spcBef>
                <a:spcPts val="1417"/>
              </a:spcBef>
              <a:spcAft>
                <a:spcPts val="0"/>
              </a:spcAft>
              <a:buClr>
                <a:srgbClr val="000000"/>
              </a:buClr>
              <a:buSzPct val="45000"/>
              <a:buFont typeface="Wingdings" charset="2"/>
              <a:buChar char=""/>
              <a:tabLst/>
              <a:defRPr/>
            </a:pPr>
            <a:r>
              <a:rPr lang="en-GB" sz="2100" b="1" spc="-1" dirty="0">
                <a:solidFill>
                  <a:srgbClr val="171717"/>
                </a:solidFill>
                <a:latin typeface="Arial"/>
                <a:sym typeface="Wingdings" panose="05000000000000000000" pitchFamily="2" charset="2"/>
              </a:rPr>
              <a:t>Define and fund a high-field HTS and RF development strategy:</a:t>
            </a:r>
          </a:p>
          <a:p>
            <a:pPr marL="889200" lvl="1" indent="-323640">
              <a:spcBef>
                <a:spcPts val="1417"/>
              </a:spcBef>
              <a:buClr>
                <a:srgbClr val="000000"/>
              </a:buClr>
              <a:buSzPct val="45000"/>
              <a:buFont typeface="Wingdings" charset="2"/>
              <a:buChar char=""/>
            </a:pPr>
            <a:r>
              <a:rPr lang="en-GB" sz="2100" b="1" spc="-1" dirty="0">
                <a:solidFill>
                  <a:srgbClr val="171717"/>
                </a:solidFill>
                <a:latin typeface="Arial"/>
                <a:sym typeface="Wingdings" panose="05000000000000000000" pitchFamily="2" charset="2"/>
              </a:rPr>
              <a:t>Establish a clear roadmap for HTS magnet and RF systems, with well defined specification/performance targets</a:t>
            </a:r>
          </a:p>
          <a:p>
            <a:pPr marL="889200" lvl="1" indent="-323640">
              <a:spcBef>
                <a:spcPts val="1417"/>
              </a:spcBef>
              <a:buClr>
                <a:srgbClr val="000000"/>
              </a:buClr>
              <a:buSzPct val="45000"/>
              <a:buFont typeface="Wingdings" charset="2"/>
              <a:buChar char=""/>
            </a:pPr>
            <a:r>
              <a:rPr lang="en-GB" sz="2100" b="1" spc="-1" dirty="0">
                <a:solidFill>
                  <a:srgbClr val="171717"/>
                </a:solidFill>
                <a:latin typeface="Arial"/>
                <a:sym typeface="Wingdings" panose="05000000000000000000" pitchFamily="2" charset="2"/>
              </a:rPr>
              <a:t>Adequate funding essential for advancement</a:t>
            </a:r>
          </a:p>
          <a:p>
            <a:pPr marL="108360" marR="0" lvl="0" algn="l" defTabSz="914400" rtl="0" eaLnBrk="1" fontAlgn="auto" latinLnBrk="0" hangingPunct="1">
              <a:lnSpc>
                <a:spcPct val="100000"/>
              </a:lnSpc>
              <a:spcBef>
                <a:spcPts val="1417"/>
              </a:spcBef>
              <a:spcAft>
                <a:spcPts val="0"/>
              </a:spcAft>
              <a:buClr>
                <a:srgbClr val="000000"/>
              </a:buClr>
              <a:buSzPct val="45000"/>
              <a:tabLst/>
              <a:defRPr/>
            </a:pPr>
            <a:endParaRPr kumimoji="0" lang="en-GB" sz="2100" b="1" i="0" u="none" strike="noStrike" kern="1200" cap="none" spc="-1" normalizeH="0" baseline="0" noProof="0" dirty="0">
              <a:ln>
                <a:noFill/>
              </a:ln>
              <a:solidFill>
                <a:srgbClr val="171717"/>
              </a:solidFill>
              <a:effectLst/>
              <a:uLnTx/>
              <a:uFillTx/>
              <a:latin typeface="Arial"/>
              <a:sym typeface="Wingdings" panose="05000000000000000000" pitchFamily="2" charset="2"/>
            </a:endParaRPr>
          </a:p>
        </p:txBody>
      </p:sp>
      <p:sp>
        <p:nvSpPr>
          <p:cNvPr id="172" name="CustomShape 2"/>
          <p:cNvSpPr/>
          <p:nvPr/>
        </p:nvSpPr>
        <p:spPr>
          <a:xfrm>
            <a:off x="72360" y="324519"/>
            <a:ext cx="11375280" cy="106488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1" normalizeH="0" baseline="0" noProof="0" dirty="0">
                <a:ln>
                  <a:noFill/>
                </a:ln>
                <a:solidFill>
                  <a:srgbClr val="0033A0"/>
                </a:solidFill>
                <a:effectLst/>
                <a:uLnTx/>
                <a:uFillTx/>
                <a:latin typeface="Arial"/>
              </a:rPr>
              <a:t>LDG review recommendations: </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1" normalizeH="0" baseline="0" noProof="0" dirty="0">
                <a:ln>
                  <a:noFill/>
                </a:ln>
                <a:solidFill>
                  <a:srgbClr val="0033A0"/>
                </a:solidFill>
                <a:effectLst/>
                <a:uLnTx/>
                <a:uFillTx/>
                <a:latin typeface="Arial"/>
              </a:rPr>
              <a:t>muon collider </a:t>
            </a:r>
            <a:endParaRPr kumimoji="0" lang="en-GB" sz="3200" b="0" i="0" u="none" strike="noStrike" kern="1200" cap="none" spc="-1" normalizeH="0" baseline="0" noProof="0" dirty="0">
              <a:ln>
                <a:noFill/>
              </a:ln>
              <a:solidFill>
                <a:prstClr val="black"/>
              </a:solidFill>
              <a:effectLst/>
              <a:uLnTx/>
              <a:uFillTx/>
              <a:latin typeface="Arial"/>
            </a:endParaRPr>
          </a:p>
        </p:txBody>
      </p:sp>
      <p:sp>
        <p:nvSpPr>
          <p:cNvPr id="173" name="CustomShape 3"/>
          <p:cNvSpPr/>
          <p:nvPr/>
        </p:nvSpPr>
        <p:spPr>
          <a:xfrm>
            <a:off x="3416400" y="6378480"/>
            <a:ext cx="69912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 normalizeH="0" baseline="0" noProof="0" dirty="0">
                <a:ln>
                  <a:noFill/>
                </a:ln>
                <a:solidFill>
                  <a:srgbClr val="0033A0"/>
                </a:solidFill>
                <a:effectLst/>
                <a:uLnTx/>
                <a:uFillTx/>
                <a:latin typeface="Arial"/>
              </a:rPr>
              <a:t>24/06/2025</a:t>
            </a:r>
            <a:endParaRPr kumimoji="0" lang="en-GB" sz="1000" b="0" i="0" u="none" strike="noStrike" kern="1200" cap="none" spc="-1" normalizeH="0" baseline="0" noProof="0" dirty="0">
              <a:ln>
                <a:noFill/>
              </a:ln>
              <a:solidFill>
                <a:prstClr val="black"/>
              </a:solidFill>
              <a:effectLst/>
              <a:uLnTx/>
              <a:uFillTx/>
              <a:latin typeface="Arial"/>
            </a:endParaRPr>
          </a:p>
        </p:txBody>
      </p:sp>
      <p:sp>
        <p:nvSpPr>
          <p:cNvPr id="174" name="CustomShape 4"/>
          <p:cNvSpPr/>
          <p:nvPr/>
        </p:nvSpPr>
        <p:spPr>
          <a:xfrm>
            <a:off x="4259160" y="6383880"/>
            <a:ext cx="65714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1" normalizeH="0" baseline="0" noProof="0">
                <a:ln>
                  <a:noFill/>
                </a:ln>
                <a:solidFill>
                  <a:srgbClr val="0033A0"/>
                </a:solidFill>
                <a:effectLst/>
                <a:uLnTx/>
                <a:uFillTx/>
                <a:latin typeface="Arial"/>
              </a:rPr>
              <a:t>Physics Preparatory Group - Accelerator Science and Technology WG</a:t>
            </a:r>
            <a:endParaRPr kumimoji="0" lang="en-GB" sz="1200" b="0" i="0" u="none" strike="noStrike" kern="1200" cap="none" spc="-1" normalizeH="0" baseline="0" noProof="0">
              <a:ln>
                <a:noFill/>
              </a:ln>
              <a:solidFill>
                <a:prstClr val="black"/>
              </a:solidFill>
              <a:effectLst/>
              <a:uLnTx/>
              <a:uFillTx/>
              <a:latin typeface="Arial"/>
            </a:endParaRPr>
          </a:p>
        </p:txBody>
      </p:sp>
      <p:sp>
        <p:nvSpPr>
          <p:cNvPr id="175" name="CustomShape 5"/>
          <p:cNvSpPr/>
          <p:nvPr/>
        </p:nvSpPr>
        <p:spPr>
          <a:xfrm>
            <a:off x="11107440" y="6383880"/>
            <a:ext cx="68040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7659AA-BB61-47A7-BC9E-B7B31FB5770F}" type="slidenum">
              <a:rPr kumimoji="0" lang="en-US" sz="1000" b="0" i="0" u="none" strike="noStrike" kern="1200" cap="none" spc="-1" normalizeH="0" baseline="0" noProof="0">
                <a:ln>
                  <a:noFill/>
                </a:ln>
                <a:solidFill>
                  <a:srgbClr val="0033A0"/>
                </a:solidFill>
                <a:effectLst/>
                <a:uLnTx/>
                <a:uFillTx/>
                <a:latin typeface="Arial"/>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GB" sz="1000" b="0" i="0" u="none" strike="noStrike" kern="1200" cap="none" spc="-1" normalizeH="0" baseline="0" noProof="0">
              <a:ln>
                <a:noFill/>
              </a:ln>
              <a:solidFill>
                <a:prstClr val="black"/>
              </a:solidFill>
              <a:effectLst/>
              <a:uLnTx/>
              <a:uFillTx/>
              <a:latin typeface="Arial"/>
            </a:endParaRPr>
          </a:p>
        </p:txBody>
      </p:sp>
      <p:pic>
        <p:nvPicPr>
          <p:cNvPr id="7" name="Picture 6">
            <a:extLst>
              <a:ext uri="{FF2B5EF4-FFF2-40B4-BE49-F238E27FC236}">
                <a16:creationId xmlns:a16="http://schemas.microsoft.com/office/drawing/2014/main" id="{CED458E6-8F34-4E8F-8AD1-062BC74F85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4388" y="0"/>
            <a:ext cx="4197612" cy="1101873"/>
          </a:xfrm>
          <a:prstGeom prst="rect">
            <a:avLst/>
          </a:prstGeom>
        </p:spPr>
      </p:pic>
    </p:spTree>
    <p:extLst>
      <p:ext uri="{BB962C8B-B14F-4D97-AF65-F5344CB8AC3E}">
        <p14:creationId xmlns:p14="http://schemas.microsoft.com/office/powerpoint/2010/main" val="19335362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CustomShape 2"/>
          <p:cNvSpPr/>
          <p:nvPr/>
        </p:nvSpPr>
        <p:spPr>
          <a:xfrm>
            <a:off x="72360" y="324519"/>
            <a:ext cx="11375280" cy="106488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90000"/>
              </a:lnSpc>
            </a:pPr>
            <a:r>
              <a:rPr lang="en-US" sz="3600" b="1" spc="-1" dirty="0">
                <a:solidFill>
                  <a:srgbClr val="0033A0"/>
                </a:solidFill>
              </a:rPr>
              <a:t>Muon beams / collider </a:t>
            </a:r>
            <a:r>
              <a:rPr kumimoji="0" lang="en-US" sz="3600" b="1" i="0" u="none" strike="noStrike" kern="1200" cap="none" spc="-1" normalizeH="0" baseline="0" noProof="0" dirty="0">
                <a:ln>
                  <a:noFill/>
                </a:ln>
                <a:solidFill>
                  <a:srgbClr val="0033A0"/>
                </a:solidFill>
                <a:effectLst/>
                <a:uLnTx/>
                <a:uFillTx/>
                <a:latin typeface="Arial"/>
              </a:rPr>
              <a:t> </a:t>
            </a:r>
            <a:endParaRPr kumimoji="0" lang="en-GB" sz="3600" b="0" i="0" u="none" strike="noStrike" kern="1200" cap="none" spc="-1" normalizeH="0" baseline="0" noProof="0" dirty="0">
              <a:ln>
                <a:noFill/>
              </a:ln>
              <a:solidFill>
                <a:prstClr val="black"/>
              </a:solidFill>
              <a:effectLst/>
              <a:uLnTx/>
              <a:uFillTx/>
              <a:latin typeface="Arial"/>
            </a:endParaRPr>
          </a:p>
        </p:txBody>
      </p:sp>
      <p:sp>
        <p:nvSpPr>
          <p:cNvPr id="173" name="CustomShape 3"/>
          <p:cNvSpPr/>
          <p:nvPr/>
        </p:nvSpPr>
        <p:spPr>
          <a:xfrm>
            <a:off x="3416400" y="6378480"/>
            <a:ext cx="69912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 normalizeH="0" baseline="0" noProof="0" dirty="0">
                <a:ln>
                  <a:noFill/>
                </a:ln>
                <a:solidFill>
                  <a:srgbClr val="0033A0"/>
                </a:solidFill>
                <a:effectLst/>
                <a:uLnTx/>
                <a:uFillTx/>
                <a:latin typeface="Arial"/>
              </a:rPr>
              <a:t>24/06/2025</a:t>
            </a:r>
            <a:endParaRPr kumimoji="0" lang="en-GB" sz="1000" b="0" i="0" u="none" strike="noStrike" kern="1200" cap="none" spc="-1" normalizeH="0" baseline="0" noProof="0" dirty="0">
              <a:ln>
                <a:noFill/>
              </a:ln>
              <a:solidFill>
                <a:prstClr val="black"/>
              </a:solidFill>
              <a:effectLst/>
              <a:uLnTx/>
              <a:uFillTx/>
              <a:latin typeface="Arial"/>
            </a:endParaRPr>
          </a:p>
        </p:txBody>
      </p:sp>
      <p:sp>
        <p:nvSpPr>
          <p:cNvPr id="174" name="CustomShape 4"/>
          <p:cNvSpPr/>
          <p:nvPr/>
        </p:nvSpPr>
        <p:spPr>
          <a:xfrm>
            <a:off x="4259160" y="6383880"/>
            <a:ext cx="65714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1" normalizeH="0" baseline="0" noProof="0">
                <a:ln>
                  <a:noFill/>
                </a:ln>
                <a:solidFill>
                  <a:srgbClr val="0033A0"/>
                </a:solidFill>
                <a:effectLst/>
                <a:uLnTx/>
                <a:uFillTx/>
                <a:latin typeface="Arial"/>
              </a:rPr>
              <a:t>Physics Preparatory Group - Accelerator Science and Technology WG</a:t>
            </a:r>
            <a:endParaRPr kumimoji="0" lang="en-GB" sz="1200" b="0" i="0" u="none" strike="noStrike" kern="1200" cap="none" spc="-1" normalizeH="0" baseline="0" noProof="0">
              <a:ln>
                <a:noFill/>
              </a:ln>
              <a:solidFill>
                <a:prstClr val="black"/>
              </a:solidFill>
              <a:effectLst/>
              <a:uLnTx/>
              <a:uFillTx/>
              <a:latin typeface="Arial"/>
            </a:endParaRPr>
          </a:p>
        </p:txBody>
      </p:sp>
      <p:sp>
        <p:nvSpPr>
          <p:cNvPr id="175" name="CustomShape 5"/>
          <p:cNvSpPr/>
          <p:nvPr/>
        </p:nvSpPr>
        <p:spPr>
          <a:xfrm>
            <a:off x="11107440" y="6383880"/>
            <a:ext cx="68040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7659AA-BB61-47A7-BC9E-B7B31FB5770F}" type="slidenum">
              <a:rPr kumimoji="0" lang="en-US" sz="1000" b="0" i="0" u="none" strike="noStrike" kern="1200" cap="none" spc="-1" normalizeH="0" baseline="0" noProof="0">
                <a:ln>
                  <a:noFill/>
                </a:ln>
                <a:solidFill>
                  <a:srgbClr val="0033A0"/>
                </a:solidFill>
                <a:effectLst/>
                <a:uLnTx/>
                <a:uFillTx/>
                <a:latin typeface="Arial"/>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GB" sz="1000" b="0" i="0" u="none" strike="noStrike" kern="1200" cap="none" spc="-1" normalizeH="0" baseline="0" noProof="0">
              <a:ln>
                <a:noFill/>
              </a:ln>
              <a:solidFill>
                <a:prstClr val="black"/>
              </a:solidFill>
              <a:effectLst/>
              <a:uLnTx/>
              <a:uFillTx/>
              <a:latin typeface="Arial"/>
            </a:endParaRPr>
          </a:p>
        </p:txBody>
      </p:sp>
      <p:sp>
        <p:nvSpPr>
          <p:cNvPr id="8" name="TextBox 7">
            <a:extLst>
              <a:ext uri="{FF2B5EF4-FFF2-40B4-BE49-F238E27FC236}">
                <a16:creationId xmlns:a16="http://schemas.microsoft.com/office/drawing/2014/main" id="{E8E27A6E-AAD7-4C68-A902-4A7CA8665A49}"/>
              </a:ext>
            </a:extLst>
          </p:cNvPr>
          <p:cNvSpPr txBox="1"/>
          <p:nvPr/>
        </p:nvSpPr>
        <p:spPr>
          <a:xfrm>
            <a:off x="114905" y="6299654"/>
            <a:ext cx="256993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rPr>
              <a:t>LDG Mid-term Review</a:t>
            </a:r>
          </a:p>
        </p:txBody>
      </p:sp>
      <p:pic>
        <p:nvPicPr>
          <p:cNvPr id="2" name="Picture 1">
            <a:extLst>
              <a:ext uri="{FF2B5EF4-FFF2-40B4-BE49-F238E27FC236}">
                <a16:creationId xmlns:a16="http://schemas.microsoft.com/office/drawing/2014/main" id="{5D2A7D0D-DA62-423C-B51D-3B7FA4E04E90}"/>
              </a:ext>
            </a:extLst>
          </p:cNvPr>
          <p:cNvPicPr>
            <a:picLocks noChangeAspect="1"/>
          </p:cNvPicPr>
          <p:nvPr/>
        </p:nvPicPr>
        <p:blipFill>
          <a:blip r:embed="rId2"/>
          <a:stretch>
            <a:fillRect/>
          </a:stretch>
        </p:blipFill>
        <p:spPr>
          <a:xfrm>
            <a:off x="216310" y="1244039"/>
            <a:ext cx="10750941" cy="4960116"/>
          </a:xfrm>
          <a:prstGeom prst="rect">
            <a:avLst/>
          </a:prstGeom>
        </p:spPr>
      </p:pic>
      <p:pic>
        <p:nvPicPr>
          <p:cNvPr id="9" name="Picture 8">
            <a:extLst>
              <a:ext uri="{FF2B5EF4-FFF2-40B4-BE49-F238E27FC236}">
                <a16:creationId xmlns:a16="http://schemas.microsoft.com/office/drawing/2014/main" id="{AB2CDB6B-DDD0-46A5-A7DE-64F1DD9E39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4388" y="0"/>
            <a:ext cx="4197612" cy="1101873"/>
          </a:xfrm>
          <a:prstGeom prst="rect">
            <a:avLst/>
          </a:prstGeom>
        </p:spPr>
      </p:pic>
    </p:spTree>
    <p:extLst>
      <p:ext uri="{BB962C8B-B14F-4D97-AF65-F5344CB8AC3E}">
        <p14:creationId xmlns:p14="http://schemas.microsoft.com/office/powerpoint/2010/main" val="4700699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CustomShape 1"/>
          <p:cNvSpPr/>
          <p:nvPr/>
        </p:nvSpPr>
        <p:spPr>
          <a:xfrm>
            <a:off x="309558" y="1602000"/>
            <a:ext cx="11375280" cy="460764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marL="432000" indent="-323640">
              <a:lnSpc>
                <a:spcPct val="100000"/>
              </a:lnSpc>
              <a:spcBef>
                <a:spcPts val="1417"/>
              </a:spcBef>
              <a:buClr>
                <a:srgbClr val="000000"/>
              </a:buClr>
              <a:buSzPct val="45000"/>
              <a:buFont typeface="Wingdings" charset="2"/>
              <a:buChar char=""/>
            </a:pPr>
            <a:r>
              <a:rPr lang="en-GB" sz="2100" b="1" spc="-1" dirty="0">
                <a:solidFill>
                  <a:srgbClr val="171717"/>
                </a:solidFill>
                <a:latin typeface="Arial"/>
              </a:rPr>
              <a:t>The LDG and the expert Review Panel invested considerable effort in conducting the R&amp;D review </a:t>
            </a:r>
          </a:p>
          <a:p>
            <a:pPr marL="432000" indent="-323640">
              <a:lnSpc>
                <a:spcPct val="100000"/>
              </a:lnSpc>
              <a:spcBef>
                <a:spcPts val="1417"/>
              </a:spcBef>
              <a:buClr>
                <a:srgbClr val="000000"/>
              </a:buClr>
              <a:buSzPct val="45000"/>
              <a:buFont typeface="Wingdings" charset="2"/>
              <a:buChar char=""/>
            </a:pPr>
            <a:r>
              <a:rPr lang="en-GB" sz="2100" b="1" spc="-1" dirty="0">
                <a:solidFill>
                  <a:srgbClr val="171717"/>
                </a:solidFill>
                <a:latin typeface="Arial"/>
              </a:rPr>
              <a:t>Their conclusions on the R&amp;D status and future directions are incisive</a:t>
            </a:r>
          </a:p>
          <a:p>
            <a:pPr marL="432000" indent="-323640">
              <a:lnSpc>
                <a:spcPct val="100000"/>
              </a:lnSpc>
              <a:spcBef>
                <a:spcPts val="1417"/>
              </a:spcBef>
              <a:buClr>
                <a:srgbClr val="000000"/>
              </a:buClr>
              <a:buSzPct val="45000"/>
              <a:buFont typeface="Wingdings" charset="2"/>
              <a:buChar char=""/>
            </a:pPr>
            <a:r>
              <a:rPr lang="en-GB" sz="2100" b="1" spc="-1" dirty="0">
                <a:solidFill>
                  <a:srgbClr val="171717"/>
                </a:solidFill>
                <a:latin typeface="Arial"/>
              </a:rPr>
              <a:t>Our expert parallel session speakers yesterday gave much more technical detail</a:t>
            </a:r>
          </a:p>
          <a:p>
            <a:pPr marL="108360">
              <a:spcBef>
                <a:spcPts val="1417"/>
              </a:spcBef>
              <a:buClr>
                <a:srgbClr val="000000"/>
              </a:buClr>
              <a:buSzPct val="45000"/>
            </a:pPr>
            <a:r>
              <a:rPr lang="en-GB" sz="2100" b="1" spc="-1" dirty="0">
                <a:solidFill>
                  <a:srgbClr val="171717"/>
                </a:solidFill>
              </a:rPr>
              <a:t>	all are available to provide more information + contribute to the discussion  </a:t>
            </a:r>
            <a:endParaRPr lang="en-GB" sz="2100" b="1" spc="-1" dirty="0">
              <a:solidFill>
                <a:srgbClr val="171717"/>
              </a:solidFill>
              <a:latin typeface="Arial"/>
            </a:endParaRPr>
          </a:p>
          <a:p>
            <a:pPr marL="432000" indent="-323640">
              <a:spcBef>
                <a:spcPts val="1417"/>
              </a:spcBef>
              <a:buClr>
                <a:srgbClr val="000000"/>
              </a:buClr>
              <a:buSzPct val="45000"/>
              <a:buFont typeface="Wingdings" charset="2"/>
              <a:buChar char=""/>
            </a:pPr>
            <a:r>
              <a:rPr lang="en-GB" sz="2100" b="1" spc="-1" dirty="0">
                <a:solidFill>
                  <a:srgbClr val="171717"/>
                </a:solidFill>
                <a:sym typeface="Wingdings" panose="05000000000000000000" pitchFamily="2" charset="2"/>
              </a:rPr>
              <a:t>Apologies in advance for any errors / misunderstandings on my part </a:t>
            </a:r>
            <a:endParaRPr lang="en-US" sz="2100" b="1" spc="-1" dirty="0">
              <a:solidFill>
                <a:srgbClr val="171717"/>
              </a:solidFill>
              <a:sym typeface="Wingdings" panose="05000000000000000000" pitchFamily="2" charset="2"/>
            </a:endParaRPr>
          </a:p>
          <a:p>
            <a:pPr marL="432000" indent="-323640">
              <a:lnSpc>
                <a:spcPct val="100000"/>
              </a:lnSpc>
              <a:spcBef>
                <a:spcPts val="1417"/>
              </a:spcBef>
              <a:buClr>
                <a:srgbClr val="000000"/>
              </a:buClr>
              <a:buSzPct val="45000"/>
              <a:buFont typeface="Wingdings" charset="2"/>
              <a:buChar char=""/>
            </a:pPr>
            <a:endParaRPr lang="en-GB" sz="2100" b="1" spc="-1" dirty="0">
              <a:solidFill>
                <a:srgbClr val="171717"/>
              </a:solidFill>
              <a:latin typeface="Arial"/>
            </a:endParaRPr>
          </a:p>
          <a:p>
            <a:pPr marL="108360">
              <a:lnSpc>
                <a:spcPct val="100000"/>
              </a:lnSpc>
              <a:spcBef>
                <a:spcPts val="1417"/>
              </a:spcBef>
              <a:buClr>
                <a:srgbClr val="000000"/>
              </a:buClr>
              <a:buSzPct val="45000"/>
            </a:pPr>
            <a:r>
              <a:rPr lang="en-GB" sz="2100" b="1" spc="-1" dirty="0">
                <a:solidFill>
                  <a:srgbClr val="171717"/>
                </a:solidFill>
                <a:latin typeface="Arial"/>
              </a:rPr>
              <a:t>	</a:t>
            </a:r>
            <a:endParaRPr lang="en-US" sz="2100" b="1" spc="-1" dirty="0">
              <a:solidFill>
                <a:srgbClr val="171717"/>
              </a:solidFill>
              <a:latin typeface="Arial"/>
              <a:sym typeface="Wingdings" panose="05000000000000000000" pitchFamily="2" charset="2"/>
            </a:endParaRPr>
          </a:p>
        </p:txBody>
      </p:sp>
      <p:sp>
        <p:nvSpPr>
          <p:cNvPr id="172" name="CustomShape 2"/>
          <p:cNvSpPr/>
          <p:nvPr/>
        </p:nvSpPr>
        <p:spPr>
          <a:xfrm>
            <a:off x="407880" y="373680"/>
            <a:ext cx="11375280" cy="106488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90000"/>
              </a:lnSpc>
            </a:pPr>
            <a:r>
              <a:rPr lang="en-US" sz="3600" b="1" strike="noStrike" spc="-1" dirty="0">
                <a:solidFill>
                  <a:srgbClr val="0033A0"/>
                </a:solidFill>
                <a:latin typeface="Arial"/>
              </a:rPr>
              <a:t>Setting the scene for this talk </a:t>
            </a:r>
            <a:endParaRPr lang="en-GB" sz="3600" b="0" strike="noStrike" spc="-1" dirty="0">
              <a:latin typeface="Arial"/>
            </a:endParaRPr>
          </a:p>
        </p:txBody>
      </p:sp>
      <p:sp>
        <p:nvSpPr>
          <p:cNvPr id="173" name="CustomShape 3"/>
          <p:cNvSpPr/>
          <p:nvPr/>
        </p:nvSpPr>
        <p:spPr>
          <a:xfrm>
            <a:off x="3416400" y="6378480"/>
            <a:ext cx="69912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r>
              <a:rPr lang="en-US" sz="1000" spc="-1" dirty="0">
                <a:solidFill>
                  <a:srgbClr val="0033A0"/>
                </a:solidFill>
                <a:latin typeface="Arial"/>
              </a:rPr>
              <a:t>24</a:t>
            </a:r>
            <a:r>
              <a:rPr lang="en-US" sz="1000" b="0" strike="noStrike" spc="-1" dirty="0">
                <a:solidFill>
                  <a:srgbClr val="0033A0"/>
                </a:solidFill>
                <a:latin typeface="Arial"/>
              </a:rPr>
              <a:t>/06/2025</a:t>
            </a:r>
            <a:endParaRPr lang="en-GB" sz="1000" b="0" strike="noStrike" spc="-1" dirty="0">
              <a:latin typeface="Arial"/>
            </a:endParaRPr>
          </a:p>
        </p:txBody>
      </p:sp>
      <p:sp>
        <p:nvSpPr>
          <p:cNvPr id="174" name="CustomShape 4"/>
          <p:cNvSpPr/>
          <p:nvPr/>
        </p:nvSpPr>
        <p:spPr>
          <a:xfrm>
            <a:off x="4259160" y="6383880"/>
            <a:ext cx="65714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1200" b="0" strike="noStrike" spc="-1" dirty="0">
                <a:solidFill>
                  <a:srgbClr val="0033A0"/>
                </a:solidFill>
                <a:latin typeface="Arial"/>
              </a:rPr>
              <a:t>Physics Preparatory Group - Accelerator Science and Technology WG</a:t>
            </a:r>
            <a:endParaRPr lang="en-GB" sz="1200" b="0" strike="noStrike" spc="-1" dirty="0">
              <a:latin typeface="Arial"/>
            </a:endParaRPr>
          </a:p>
        </p:txBody>
      </p:sp>
      <p:sp>
        <p:nvSpPr>
          <p:cNvPr id="175" name="CustomShape 5"/>
          <p:cNvSpPr/>
          <p:nvPr/>
        </p:nvSpPr>
        <p:spPr>
          <a:xfrm>
            <a:off x="11107440" y="6383880"/>
            <a:ext cx="68040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fld id="{9E7659AA-BB61-47A7-BC9E-B7B31FB5770F}" type="slidenum">
              <a:rPr lang="en-US" sz="1000" b="0" strike="noStrike" spc="-1">
                <a:solidFill>
                  <a:srgbClr val="0033A0"/>
                </a:solidFill>
                <a:latin typeface="Arial"/>
              </a:rPr>
              <a:t>7</a:t>
            </a:fld>
            <a:endParaRPr lang="en-GB" sz="1000" b="0" strike="noStrike" spc="-1">
              <a:latin typeface="Arial"/>
            </a:endParaRPr>
          </a:p>
        </p:txBody>
      </p:sp>
      <p:pic>
        <p:nvPicPr>
          <p:cNvPr id="7" name="Picture 6">
            <a:extLst>
              <a:ext uri="{FF2B5EF4-FFF2-40B4-BE49-F238E27FC236}">
                <a16:creationId xmlns:a16="http://schemas.microsoft.com/office/drawing/2014/main" id="{8B005E57-01CA-4D49-9D9A-49681645EE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4388" y="0"/>
            <a:ext cx="4197612" cy="1101873"/>
          </a:xfrm>
          <a:prstGeom prst="rect">
            <a:avLst/>
          </a:prstGeom>
        </p:spPr>
      </p:pic>
    </p:spTree>
    <p:extLst>
      <p:ext uri="{BB962C8B-B14F-4D97-AF65-F5344CB8AC3E}">
        <p14:creationId xmlns:p14="http://schemas.microsoft.com/office/powerpoint/2010/main" val="352859470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CustomShape 2"/>
          <p:cNvSpPr/>
          <p:nvPr/>
        </p:nvSpPr>
        <p:spPr>
          <a:xfrm>
            <a:off x="72360" y="324519"/>
            <a:ext cx="11375280" cy="106488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90000"/>
              </a:lnSpc>
            </a:pPr>
            <a:r>
              <a:rPr lang="en-US" sz="3600" b="1" spc="-1" dirty="0">
                <a:solidFill>
                  <a:srgbClr val="0033A0"/>
                </a:solidFill>
              </a:rPr>
              <a:t>Energy Recovery </a:t>
            </a:r>
            <a:r>
              <a:rPr lang="en-US" sz="3600" b="1" spc="-1" dirty="0" err="1">
                <a:solidFill>
                  <a:srgbClr val="0033A0"/>
                </a:solidFill>
              </a:rPr>
              <a:t>Linacs</a:t>
            </a:r>
            <a:r>
              <a:rPr lang="en-US" sz="3600" b="1" spc="-1" dirty="0">
                <a:solidFill>
                  <a:srgbClr val="0033A0"/>
                </a:solidFill>
              </a:rPr>
              <a:t> </a:t>
            </a:r>
            <a:endParaRPr lang="en-GB" sz="3600" spc="-1" dirty="0">
              <a:solidFill>
                <a:prstClr val="black"/>
              </a:solidFill>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600" b="1" i="0" u="none" strike="noStrike" kern="1200" cap="none" spc="-1" normalizeH="0" baseline="0" noProof="0" dirty="0">
                <a:ln>
                  <a:noFill/>
                </a:ln>
                <a:solidFill>
                  <a:srgbClr val="0033A0"/>
                </a:solidFill>
                <a:effectLst/>
                <a:uLnTx/>
                <a:uFillTx/>
                <a:latin typeface="Arial"/>
              </a:rPr>
              <a:t>  </a:t>
            </a:r>
            <a:endParaRPr kumimoji="0" lang="en-GB" sz="3600" b="0" i="0" u="none" strike="noStrike" kern="1200" cap="none" spc="-1" normalizeH="0" baseline="0" noProof="0" dirty="0">
              <a:ln>
                <a:noFill/>
              </a:ln>
              <a:solidFill>
                <a:prstClr val="black"/>
              </a:solidFill>
              <a:effectLst/>
              <a:uLnTx/>
              <a:uFillTx/>
              <a:latin typeface="Arial"/>
            </a:endParaRPr>
          </a:p>
        </p:txBody>
      </p:sp>
      <p:sp>
        <p:nvSpPr>
          <p:cNvPr id="173" name="CustomShape 3"/>
          <p:cNvSpPr/>
          <p:nvPr/>
        </p:nvSpPr>
        <p:spPr>
          <a:xfrm>
            <a:off x="3416400" y="6378480"/>
            <a:ext cx="69912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 normalizeH="0" baseline="0" noProof="0" dirty="0">
                <a:ln>
                  <a:noFill/>
                </a:ln>
                <a:solidFill>
                  <a:srgbClr val="0033A0"/>
                </a:solidFill>
                <a:effectLst/>
                <a:uLnTx/>
                <a:uFillTx/>
                <a:latin typeface="Arial"/>
              </a:rPr>
              <a:t>24/06/2025</a:t>
            </a:r>
            <a:endParaRPr kumimoji="0" lang="en-GB" sz="1000" b="0" i="0" u="none" strike="noStrike" kern="1200" cap="none" spc="-1" normalizeH="0" baseline="0" noProof="0" dirty="0">
              <a:ln>
                <a:noFill/>
              </a:ln>
              <a:solidFill>
                <a:prstClr val="black"/>
              </a:solidFill>
              <a:effectLst/>
              <a:uLnTx/>
              <a:uFillTx/>
              <a:latin typeface="Arial"/>
            </a:endParaRPr>
          </a:p>
        </p:txBody>
      </p:sp>
      <p:sp>
        <p:nvSpPr>
          <p:cNvPr id="174" name="CustomShape 4"/>
          <p:cNvSpPr/>
          <p:nvPr/>
        </p:nvSpPr>
        <p:spPr>
          <a:xfrm>
            <a:off x="4259160" y="6383880"/>
            <a:ext cx="65714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1" normalizeH="0" baseline="0" noProof="0">
                <a:ln>
                  <a:noFill/>
                </a:ln>
                <a:solidFill>
                  <a:srgbClr val="0033A0"/>
                </a:solidFill>
                <a:effectLst/>
                <a:uLnTx/>
                <a:uFillTx/>
                <a:latin typeface="Arial"/>
              </a:rPr>
              <a:t>Physics Preparatory Group - Accelerator Science and Technology WG</a:t>
            </a:r>
            <a:endParaRPr kumimoji="0" lang="en-GB" sz="1200" b="0" i="0" u="none" strike="noStrike" kern="1200" cap="none" spc="-1" normalizeH="0" baseline="0" noProof="0">
              <a:ln>
                <a:noFill/>
              </a:ln>
              <a:solidFill>
                <a:prstClr val="black"/>
              </a:solidFill>
              <a:effectLst/>
              <a:uLnTx/>
              <a:uFillTx/>
              <a:latin typeface="Arial"/>
            </a:endParaRPr>
          </a:p>
        </p:txBody>
      </p:sp>
      <p:sp>
        <p:nvSpPr>
          <p:cNvPr id="175" name="CustomShape 5"/>
          <p:cNvSpPr/>
          <p:nvPr/>
        </p:nvSpPr>
        <p:spPr>
          <a:xfrm>
            <a:off x="11107440" y="6383880"/>
            <a:ext cx="68040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7659AA-BB61-47A7-BC9E-B7B31FB5770F}" type="slidenum">
              <a:rPr kumimoji="0" lang="en-US" sz="1000" b="0" i="0" u="none" strike="noStrike" kern="1200" cap="none" spc="-1" normalizeH="0" baseline="0" noProof="0">
                <a:ln>
                  <a:noFill/>
                </a:ln>
                <a:solidFill>
                  <a:srgbClr val="0033A0"/>
                </a:solidFill>
                <a:effectLst/>
                <a:uLnTx/>
                <a:uFillTx/>
                <a:latin typeface="Arial"/>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000" b="0" i="0" u="none" strike="noStrike" kern="1200" cap="none" spc="-1" normalizeH="0" baseline="0" noProof="0">
              <a:ln>
                <a:noFill/>
              </a:ln>
              <a:solidFill>
                <a:prstClr val="black"/>
              </a:solidFill>
              <a:effectLst/>
              <a:uLnTx/>
              <a:uFillTx/>
              <a:latin typeface="Arial"/>
            </a:endParaRPr>
          </a:p>
        </p:txBody>
      </p:sp>
      <p:sp>
        <p:nvSpPr>
          <p:cNvPr id="8" name="TextBox 7">
            <a:extLst>
              <a:ext uri="{FF2B5EF4-FFF2-40B4-BE49-F238E27FC236}">
                <a16:creationId xmlns:a16="http://schemas.microsoft.com/office/drawing/2014/main" id="{E8E27A6E-AAD7-4C68-A902-4A7CA8665A49}"/>
              </a:ext>
            </a:extLst>
          </p:cNvPr>
          <p:cNvSpPr txBox="1"/>
          <p:nvPr/>
        </p:nvSpPr>
        <p:spPr>
          <a:xfrm>
            <a:off x="114905" y="6299654"/>
            <a:ext cx="256993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rPr>
              <a:t>LDG Mid-term Review</a:t>
            </a:r>
          </a:p>
        </p:txBody>
      </p:sp>
      <p:pic>
        <p:nvPicPr>
          <p:cNvPr id="3" name="Picture 2">
            <a:extLst>
              <a:ext uri="{FF2B5EF4-FFF2-40B4-BE49-F238E27FC236}">
                <a16:creationId xmlns:a16="http://schemas.microsoft.com/office/drawing/2014/main" id="{2E76A4D3-B189-4DC9-97E5-357E3E89C283}"/>
              </a:ext>
            </a:extLst>
          </p:cNvPr>
          <p:cNvPicPr>
            <a:picLocks noChangeAspect="1"/>
          </p:cNvPicPr>
          <p:nvPr/>
        </p:nvPicPr>
        <p:blipFill>
          <a:blip r:embed="rId2"/>
          <a:stretch>
            <a:fillRect/>
          </a:stretch>
        </p:blipFill>
        <p:spPr>
          <a:xfrm>
            <a:off x="318354" y="1140349"/>
            <a:ext cx="10512246" cy="5053974"/>
          </a:xfrm>
          <a:prstGeom prst="rect">
            <a:avLst/>
          </a:prstGeom>
        </p:spPr>
      </p:pic>
      <p:pic>
        <p:nvPicPr>
          <p:cNvPr id="9" name="Picture 8">
            <a:extLst>
              <a:ext uri="{FF2B5EF4-FFF2-40B4-BE49-F238E27FC236}">
                <a16:creationId xmlns:a16="http://schemas.microsoft.com/office/drawing/2014/main" id="{BD94F796-6FEE-48D8-89D5-2E36F34D87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4388" y="0"/>
            <a:ext cx="4197612" cy="1101873"/>
          </a:xfrm>
          <a:prstGeom prst="rect">
            <a:avLst/>
          </a:prstGeom>
        </p:spPr>
      </p:pic>
    </p:spTree>
    <p:extLst>
      <p:ext uri="{BB962C8B-B14F-4D97-AF65-F5344CB8AC3E}">
        <p14:creationId xmlns:p14="http://schemas.microsoft.com/office/powerpoint/2010/main" val="20171994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B03A0-21C2-EF1F-D73F-0D3666727094}"/>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BAC55BC7-0BDD-407B-A73D-5F6E8E1A43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4388" y="0"/>
            <a:ext cx="4197612" cy="1101873"/>
          </a:xfrm>
          <a:prstGeom prst="rect">
            <a:avLst/>
          </a:prstGeom>
        </p:spPr>
      </p:pic>
      <p:sp>
        <p:nvSpPr>
          <p:cNvPr id="6" name="Content Placeholder 5">
            <a:extLst>
              <a:ext uri="{FF2B5EF4-FFF2-40B4-BE49-F238E27FC236}">
                <a16:creationId xmlns:a16="http://schemas.microsoft.com/office/drawing/2014/main" id="{5DBD452B-93B2-5AD9-7C5C-7D2A01632D9A}"/>
              </a:ext>
            </a:extLst>
          </p:cNvPr>
          <p:cNvSpPr>
            <a:spLocks noGrp="1"/>
          </p:cNvSpPr>
          <p:nvPr>
            <p:ph idx="1"/>
          </p:nvPr>
        </p:nvSpPr>
        <p:spPr>
          <a:xfrm>
            <a:off x="1329900" y="1222077"/>
            <a:ext cx="6114392" cy="6485009"/>
          </a:xfrm>
        </p:spPr>
        <p:txBody>
          <a:bodyPr>
            <a:normAutofit/>
          </a:bodyPr>
          <a:lstStyle/>
          <a:p>
            <a:pPr>
              <a:spcBef>
                <a:spcPts val="400"/>
              </a:spcBef>
            </a:pPr>
            <a:r>
              <a:rPr lang="en-US" sz="1600" b="1" dirty="0"/>
              <a:t>Fusion for Energy </a:t>
            </a:r>
            <a:r>
              <a:rPr lang="en-US" sz="1600" dirty="0"/>
              <a:t>(ITER EU Domestic Agency) </a:t>
            </a:r>
          </a:p>
          <a:p>
            <a:pPr lvl="1">
              <a:spcBef>
                <a:spcPts val="400"/>
              </a:spcBef>
            </a:pPr>
            <a:r>
              <a:rPr lang="en-US" sz="1400" dirty="0"/>
              <a:t>Contribution to the design of the HTS target solenoid, relevant to the central solenoid of DTT</a:t>
            </a:r>
          </a:p>
          <a:p>
            <a:pPr>
              <a:spcBef>
                <a:spcPts val="400"/>
              </a:spcBef>
            </a:pPr>
            <a:r>
              <a:rPr lang="en-US" sz="1600" b="1" dirty="0" err="1"/>
              <a:t>EUROFusion</a:t>
            </a:r>
            <a:r>
              <a:rPr lang="en-US" sz="1600" dirty="0"/>
              <a:t> (next step European fusion reactor)</a:t>
            </a:r>
            <a:endParaRPr lang="en-US" sz="1600" b="1" dirty="0"/>
          </a:p>
          <a:p>
            <a:pPr lvl="1">
              <a:spcBef>
                <a:spcPts val="400"/>
              </a:spcBef>
            </a:pPr>
            <a:r>
              <a:rPr lang="en-US" sz="1400" dirty="0"/>
              <a:t>Contribution to the design of the HTS target solenoid, relevant to the magnets of a Volumetric Neutron Source proposed as next step in the European fusion strategy</a:t>
            </a:r>
          </a:p>
          <a:p>
            <a:pPr>
              <a:spcBef>
                <a:spcPts val="400"/>
              </a:spcBef>
            </a:pPr>
            <a:r>
              <a:rPr lang="en-US" sz="1600" b="1" dirty="0"/>
              <a:t>Gauss Fusion </a:t>
            </a:r>
            <a:r>
              <a:rPr lang="en-US" sz="1600" dirty="0"/>
              <a:t>(one of the leading EU fusion start-ups)</a:t>
            </a:r>
          </a:p>
          <a:p>
            <a:pPr lvl="1">
              <a:spcBef>
                <a:spcPts val="400"/>
              </a:spcBef>
            </a:pPr>
            <a:r>
              <a:rPr lang="en-US" sz="1400" dirty="0"/>
              <a:t>CERN contribution to the design of the LTS/HTS GIGA stellarator magnets, based on advances in the HTS target solenoid</a:t>
            </a:r>
          </a:p>
          <a:p>
            <a:pPr>
              <a:spcBef>
                <a:spcPts val="400"/>
              </a:spcBef>
            </a:pPr>
            <a:r>
              <a:rPr lang="en-US" sz="1600" b="1" dirty="0"/>
              <a:t>ENI</a:t>
            </a:r>
            <a:r>
              <a:rPr lang="en-US" sz="1600" dirty="0"/>
              <a:t> (oil and gas energy giant)</a:t>
            </a:r>
          </a:p>
          <a:p>
            <a:pPr lvl="1">
              <a:spcBef>
                <a:spcPts val="400"/>
              </a:spcBef>
            </a:pPr>
            <a:r>
              <a:rPr lang="en-US" sz="1400" dirty="0"/>
              <a:t>Collaboration on the conceptual design and project proposal for the CERN construction of a large bore HTS solenoid (20@20 model coil) relevant to the muon collider and fusion</a:t>
            </a:r>
          </a:p>
          <a:p>
            <a:pPr>
              <a:spcBef>
                <a:spcPts val="400"/>
              </a:spcBef>
            </a:pPr>
            <a:r>
              <a:rPr lang="en-US" sz="1600" dirty="0"/>
              <a:t>IFAST-2 proposal to </a:t>
            </a:r>
            <a:r>
              <a:rPr lang="en-US" sz="1600" b="1" dirty="0"/>
              <a:t>INFRA-2025-TECH-01-02 </a:t>
            </a:r>
            <a:r>
              <a:rPr lang="en-US" sz="1600" dirty="0"/>
              <a:t>(CERN, INFINEON, PSI)</a:t>
            </a:r>
          </a:p>
          <a:p>
            <a:pPr lvl="1">
              <a:spcBef>
                <a:spcPts val="400"/>
              </a:spcBef>
            </a:pPr>
            <a:r>
              <a:rPr lang="en-US" sz="1400" dirty="0"/>
              <a:t>Proposal of fast pulsed power cell + magnet system sent to IFAST-2 coordination for ranking at TIARA</a:t>
            </a:r>
          </a:p>
          <a:p>
            <a:pPr lvl="1">
              <a:spcBef>
                <a:spcPts val="400"/>
              </a:spcBef>
            </a:pPr>
            <a:r>
              <a:rPr lang="en-US" sz="1400" dirty="0"/>
              <a:t>Industrial interest in rapidly pulsed and large energy/power supplies</a:t>
            </a:r>
          </a:p>
          <a:p>
            <a:pPr lvl="1">
              <a:spcBef>
                <a:spcPts val="400"/>
              </a:spcBef>
            </a:pPr>
            <a:endParaRPr lang="en-US" sz="1400" dirty="0"/>
          </a:p>
        </p:txBody>
      </p:sp>
      <p:sp>
        <p:nvSpPr>
          <p:cNvPr id="5" name="Title 4">
            <a:extLst>
              <a:ext uri="{FF2B5EF4-FFF2-40B4-BE49-F238E27FC236}">
                <a16:creationId xmlns:a16="http://schemas.microsoft.com/office/drawing/2014/main" id="{5793A3AD-4F95-5F0A-546E-5D496C87D046}"/>
              </a:ext>
            </a:extLst>
          </p:cNvPr>
          <p:cNvSpPr>
            <a:spLocks noGrp="1"/>
          </p:cNvSpPr>
          <p:nvPr>
            <p:ph type="title"/>
          </p:nvPr>
        </p:nvSpPr>
        <p:spPr/>
        <p:txBody>
          <a:bodyPr/>
          <a:lstStyle/>
          <a:p>
            <a:r>
              <a:rPr lang="en-US" dirty="0"/>
              <a:t>HTS Practical Impact Examples</a:t>
            </a:r>
          </a:p>
        </p:txBody>
      </p:sp>
      <p:sp>
        <p:nvSpPr>
          <p:cNvPr id="4" name="Slide Number Placeholder 3">
            <a:extLst>
              <a:ext uri="{FF2B5EF4-FFF2-40B4-BE49-F238E27FC236}">
                <a16:creationId xmlns:a16="http://schemas.microsoft.com/office/drawing/2014/main" id="{FFDB4C21-8253-8958-3BF8-67107A00635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AB2F8-5338-F742-A59E-35F5B82165E6}" type="slidenum">
              <a:rPr kumimoji="0" lang="en-US" sz="1000" b="0" i="0" u="none" strike="noStrike" kern="1200" cap="none" spc="0" normalizeH="0" baseline="0" noProof="0" smtClean="0">
                <a:ln>
                  <a:noFill/>
                </a:ln>
                <a:solidFill>
                  <a:srgbClr val="0033A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000" b="0" i="0" u="none" strike="noStrike" kern="1200" cap="none" spc="0" normalizeH="0" baseline="0" noProof="0" dirty="0">
              <a:ln>
                <a:noFill/>
              </a:ln>
              <a:solidFill>
                <a:srgbClr val="0033A0"/>
              </a:solidFill>
              <a:effectLst/>
              <a:uLnTx/>
              <a:uFillTx/>
              <a:latin typeface="Arial"/>
              <a:ea typeface="+mn-ea"/>
              <a:cs typeface="+mn-cs"/>
            </a:endParaRPr>
          </a:p>
        </p:txBody>
      </p:sp>
      <p:pic>
        <p:nvPicPr>
          <p:cNvPr id="3074" name="Picture 2" descr="Fusion for Energy (F4E) | Europäische Union">
            <a:extLst>
              <a:ext uri="{FF2B5EF4-FFF2-40B4-BE49-F238E27FC236}">
                <a16:creationId xmlns:a16="http://schemas.microsoft.com/office/drawing/2014/main" id="{4F34DBC6-8256-26C0-39B8-476730CADFCB}"/>
              </a:ext>
            </a:extLst>
          </p:cNvPr>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71543" y="1222077"/>
            <a:ext cx="814857" cy="81485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EUROfusion | LinkedIn">
            <a:extLst>
              <a:ext uri="{FF2B5EF4-FFF2-40B4-BE49-F238E27FC236}">
                <a16:creationId xmlns:a16="http://schemas.microsoft.com/office/drawing/2014/main" id="{771EA23D-7EC8-060F-2F9E-CABC7A4FA2C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1543" y="2230833"/>
            <a:ext cx="814857" cy="81485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Gauss Fusion | LinkedIn">
            <a:extLst>
              <a:ext uri="{FF2B5EF4-FFF2-40B4-BE49-F238E27FC236}">
                <a16:creationId xmlns:a16="http://schemas.microsoft.com/office/drawing/2014/main" id="{6A494117-FB1D-28E1-FB8D-0D804E55B37A}"/>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71543" y="3239589"/>
            <a:ext cx="814857" cy="81485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Agip – Wikipedia">
            <a:extLst>
              <a:ext uri="{FF2B5EF4-FFF2-40B4-BE49-F238E27FC236}">
                <a16:creationId xmlns:a16="http://schemas.microsoft.com/office/drawing/2014/main" id="{167D0927-5B12-1DE9-332C-76C33066B5B2}"/>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76998" y="4248345"/>
            <a:ext cx="803946" cy="982161"/>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Infineon Technologies AG - InCabin">
            <a:extLst>
              <a:ext uri="{FF2B5EF4-FFF2-40B4-BE49-F238E27FC236}">
                <a16:creationId xmlns:a16="http://schemas.microsoft.com/office/drawing/2014/main" id="{9034107A-D65A-4EF3-524D-D74C5DF6B3BB}"/>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28043" y="5424406"/>
            <a:ext cx="1101857" cy="485730"/>
          </a:xfrm>
          <a:prstGeom prst="rect">
            <a:avLst/>
          </a:prstGeom>
          <a:noFill/>
          <a:extLst>
            <a:ext uri="{909E8E84-426E-40DD-AFC4-6F175D3DCCD1}">
              <a14:hiddenFill xmlns:a14="http://schemas.microsoft.com/office/drawing/2010/main">
                <a:solidFill>
                  <a:srgbClr val="FFFFFF"/>
                </a:solidFill>
              </a14:hiddenFill>
            </a:ext>
          </a:extLst>
        </p:spPr>
      </p:pic>
      <p:pic>
        <p:nvPicPr>
          <p:cNvPr id="2" name="Content Placeholder 11">
            <a:extLst>
              <a:ext uri="{FF2B5EF4-FFF2-40B4-BE49-F238E27FC236}">
                <a16:creationId xmlns:a16="http://schemas.microsoft.com/office/drawing/2014/main" id="{58934D1F-CAE2-C1C8-454F-25DDC0AF6F98}"/>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7444292" y="2176981"/>
            <a:ext cx="4480064" cy="3028175"/>
          </a:xfrm>
          <a:prstGeom prst="rect">
            <a:avLst/>
          </a:prstGeom>
        </p:spPr>
      </p:pic>
      <p:grpSp>
        <p:nvGrpSpPr>
          <p:cNvPr id="3" name="Group 2">
            <a:extLst>
              <a:ext uri="{FF2B5EF4-FFF2-40B4-BE49-F238E27FC236}">
                <a16:creationId xmlns:a16="http://schemas.microsoft.com/office/drawing/2014/main" id="{AEAA51C5-0A08-1097-BD28-DFAA006D01CE}"/>
              </a:ext>
            </a:extLst>
          </p:cNvPr>
          <p:cNvGrpSpPr/>
          <p:nvPr/>
        </p:nvGrpSpPr>
        <p:grpSpPr>
          <a:xfrm>
            <a:off x="11069625" y="0"/>
            <a:ext cx="1334560" cy="980005"/>
            <a:chOff x="11069625" y="0"/>
            <a:chExt cx="1334560" cy="980005"/>
          </a:xfrm>
        </p:grpSpPr>
        <p:sp>
          <p:nvSpPr>
            <p:cNvPr id="7" name="Rectangle 6">
              <a:extLst>
                <a:ext uri="{FF2B5EF4-FFF2-40B4-BE49-F238E27FC236}">
                  <a16:creationId xmlns:a16="http://schemas.microsoft.com/office/drawing/2014/main" id="{B99B52F0-80FE-B1B9-B057-E5E7CBB0C31A}"/>
                </a:ext>
              </a:extLst>
            </p:cNvPr>
            <p:cNvSpPr/>
            <p:nvPr/>
          </p:nvSpPr>
          <p:spPr>
            <a:xfrm>
              <a:off x="11069625" y="0"/>
              <a:ext cx="996869" cy="9800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8" name="Picture 7">
              <a:extLst>
                <a:ext uri="{FF2B5EF4-FFF2-40B4-BE49-F238E27FC236}">
                  <a16:creationId xmlns:a16="http://schemas.microsoft.com/office/drawing/2014/main" id="{C143C84D-B346-A85E-6CA9-E80894444C3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1163838" y="164574"/>
              <a:ext cx="1240347" cy="741890"/>
            </a:xfrm>
            <a:prstGeom prst="rect">
              <a:avLst/>
            </a:prstGeom>
          </p:spPr>
        </p:pic>
      </p:grpSp>
    </p:spTree>
    <p:extLst>
      <p:ext uri="{BB962C8B-B14F-4D97-AF65-F5344CB8AC3E}">
        <p14:creationId xmlns:p14="http://schemas.microsoft.com/office/powerpoint/2010/main" val="23306535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CustomShape 1"/>
          <p:cNvSpPr/>
          <p:nvPr/>
        </p:nvSpPr>
        <p:spPr>
          <a:xfrm>
            <a:off x="154298" y="1267815"/>
            <a:ext cx="12037701" cy="460764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marL="432000" indent="-323640">
              <a:lnSpc>
                <a:spcPct val="100000"/>
              </a:lnSpc>
              <a:spcBef>
                <a:spcPts val="1417"/>
              </a:spcBef>
              <a:buClr>
                <a:srgbClr val="000000"/>
              </a:buClr>
              <a:buSzPct val="45000"/>
              <a:buFont typeface="Wingdings" charset="2"/>
              <a:buChar char=""/>
            </a:pPr>
            <a:r>
              <a:rPr lang="en-GB" sz="2100" b="1" spc="-1" dirty="0">
                <a:solidFill>
                  <a:srgbClr val="171717"/>
                </a:solidFill>
                <a:latin typeface="Arial"/>
                <a:sym typeface="Wingdings" panose="05000000000000000000" pitchFamily="2" charset="2"/>
              </a:rPr>
              <a:t>Priority: HFMs &gt; 10T as a key technology for high-energy circular hadron colliders (</a:t>
            </a:r>
            <a:r>
              <a:rPr lang="en-GB" sz="2100" b="1" spc="-1" dirty="0" err="1">
                <a:solidFill>
                  <a:srgbClr val="171717"/>
                </a:solidFill>
                <a:latin typeface="Arial"/>
                <a:sym typeface="Wingdings" panose="05000000000000000000" pitchFamily="2" charset="2"/>
              </a:rPr>
              <a:t>FCChh</a:t>
            </a:r>
            <a:r>
              <a:rPr lang="en-GB" sz="2100" b="1" spc="-1" dirty="0">
                <a:solidFill>
                  <a:srgbClr val="171717"/>
                </a:solidFill>
                <a:latin typeface="Arial"/>
                <a:sym typeface="Wingdings" panose="05000000000000000000" pitchFamily="2" charset="2"/>
              </a:rPr>
              <a:t>)</a:t>
            </a:r>
          </a:p>
          <a:p>
            <a:pPr marL="432000" indent="-323640">
              <a:lnSpc>
                <a:spcPct val="100000"/>
              </a:lnSpc>
              <a:spcBef>
                <a:spcPts val="1417"/>
              </a:spcBef>
              <a:buClr>
                <a:srgbClr val="000000"/>
              </a:buClr>
              <a:buSzPct val="45000"/>
              <a:buFont typeface="Wingdings" charset="2"/>
              <a:buChar char=""/>
            </a:pPr>
            <a:r>
              <a:rPr lang="en-GB" sz="2100" b="1" spc="-1" dirty="0">
                <a:solidFill>
                  <a:srgbClr val="171717"/>
                </a:solidFill>
                <a:latin typeface="Arial"/>
                <a:sym typeface="Wingdings" panose="05000000000000000000" pitchFamily="2" charset="2"/>
              </a:rPr>
              <a:t>Very different HFMs are also needed for a muon collider</a:t>
            </a:r>
          </a:p>
          <a:p>
            <a:pPr marL="432000" indent="-323640">
              <a:lnSpc>
                <a:spcPct val="100000"/>
              </a:lnSpc>
              <a:spcBef>
                <a:spcPts val="1417"/>
              </a:spcBef>
              <a:buClr>
                <a:srgbClr val="000000"/>
              </a:buClr>
              <a:buSzPct val="45000"/>
              <a:buFont typeface="Wingdings" charset="2"/>
              <a:buChar char=""/>
            </a:pPr>
            <a:r>
              <a:rPr lang="en-GB" sz="2100" b="1" spc="-1" dirty="0">
                <a:solidFill>
                  <a:srgbClr val="171717"/>
                </a:solidFill>
                <a:sym typeface="Wingdings" panose="05000000000000000000" pitchFamily="2" charset="2"/>
              </a:rPr>
              <a:t>Strong coordinated effort across European labs and industries with international </a:t>
            </a:r>
            <a:r>
              <a:rPr lang="en-GB" sz="2100" b="1" spc="-1" dirty="0" err="1">
                <a:solidFill>
                  <a:srgbClr val="171717"/>
                </a:solidFill>
                <a:sym typeface="Wingdings" panose="05000000000000000000" pitchFamily="2" charset="2"/>
              </a:rPr>
              <a:t>collab</a:t>
            </a:r>
            <a:r>
              <a:rPr lang="en-GB" sz="2100" b="1" spc="-1" dirty="0">
                <a:solidFill>
                  <a:srgbClr val="171717"/>
                </a:solidFill>
                <a:sym typeface="Wingdings" panose="05000000000000000000" pitchFamily="2" charset="2"/>
              </a:rPr>
              <a:t>.</a:t>
            </a:r>
          </a:p>
          <a:p>
            <a:pPr marL="432000" indent="-323640">
              <a:spcBef>
                <a:spcPts val="1417"/>
              </a:spcBef>
              <a:buClr>
                <a:srgbClr val="000000"/>
              </a:buClr>
              <a:buSzPct val="45000"/>
              <a:buFont typeface="Wingdings" charset="2"/>
              <a:buChar char=""/>
            </a:pPr>
            <a:r>
              <a:rPr lang="en-GB" sz="2100" b="1" i="1" spc="-1" dirty="0">
                <a:solidFill>
                  <a:srgbClr val="FF0000"/>
                </a:solidFill>
                <a:sym typeface="Wingdings" panose="05000000000000000000" pitchFamily="2" charset="2"/>
              </a:rPr>
              <a:t>HL-LHC: 11.5T Nb3Sn accelerator-grade magnets established in small-series production</a:t>
            </a:r>
          </a:p>
          <a:p>
            <a:pPr marL="108360">
              <a:spcBef>
                <a:spcPts val="1417"/>
              </a:spcBef>
              <a:buClr>
                <a:srgbClr val="000000"/>
              </a:buClr>
              <a:buSzPct val="45000"/>
            </a:pPr>
            <a:r>
              <a:rPr lang="en-GB" sz="2100" b="1" i="1" spc="-1" dirty="0">
                <a:solidFill>
                  <a:srgbClr val="FF0000"/>
                </a:solidFill>
                <a:sym typeface="Wingdings" panose="05000000000000000000" pitchFamily="2" charset="2"/>
              </a:rPr>
              <a:t>	as required for the ATLAS + CMS Inner Triplet upgrades </a:t>
            </a:r>
          </a:p>
        </p:txBody>
      </p:sp>
      <p:sp>
        <p:nvSpPr>
          <p:cNvPr id="172" name="CustomShape 2"/>
          <p:cNvSpPr/>
          <p:nvPr/>
        </p:nvSpPr>
        <p:spPr>
          <a:xfrm>
            <a:off x="407880" y="373680"/>
            <a:ext cx="11375280" cy="106488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90000"/>
              </a:lnSpc>
            </a:pPr>
            <a:r>
              <a:rPr lang="en-US" sz="3600" b="1" spc="-1" dirty="0">
                <a:solidFill>
                  <a:srgbClr val="0033A0"/>
                </a:solidFill>
                <a:latin typeface="Arial"/>
              </a:rPr>
              <a:t>High Field Magnets (HFMs)</a:t>
            </a:r>
            <a:r>
              <a:rPr lang="en-US" sz="3600" b="1" strike="noStrike" spc="-1" dirty="0">
                <a:solidFill>
                  <a:srgbClr val="0033A0"/>
                </a:solidFill>
                <a:latin typeface="Arial"/>
              </a:rPr>
              <a:t> </a:t>
            </a:r>
            <a:endParaRPr lang="en-GB" sz="3600" b="0" strike="noStrike" spc="-1" dirty="0">
              <a:latin typeface="Arial"/>
            </a:endParaRPr>
          </a:p>
        </p:txBody>
      </p:sp>
      <p:sp>
        <p:nvSpPr>
          <p:cNvPr id="173" name="CustomShape 3"/>
          <p:cNvSpPr/>
          <p:nvPr/>
        </p:nvSpPr>
        <p:spPr>
          <a:xfrm>
            <a:off x="3416400" y="6378480"/>
            <a:ext cx="69912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r>
              <a:rPr lang="en-US" sz="1000" spc="-1" dirty="0">
                <a:solidFill>
                  <a:srgbClr val="0033A0"/>
                </a:solidFill>
                <a:latin typeface="Arial"/>
              </a:rPr>
              <a:t>24</a:t>
            </a:r>
            <a:r>
              <a:rPr lang="en-US" sz="1000" b="0" strike="noStrike" spc="-1" dirty="0">
                <a:solidFill>
                  <a:srgbClr val="0033A0"/>
                </a:solidFill>
                <a:latin typeface="Arial"/>
              </a:rPr>
              <a:t>/06/2025</a:t>
            </a:r>
            <a:endParaRPr lang="en-GB" sz="1000" b="0" strike="noStrike" spc="-1" dirty="0">
              <a:latin typeface="Arial"/>
            </a:endParaRPr>
          </a:p>
        </p:txBody>
      </p:sp>
      <p:sp>
        <p:nvSpPr>
          <p:cNvPr id="174" name="CustomShape 4"/>
          <p:cNvSpPr/>
          <p:nvPr/>
        </p:nvSpPr>
        <p:spPr>
          <a:xfrm>
            <a:off x="4259160" y="6383880"/>
            <a:ext cx="65714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1200" b="0" strike="noStrike" spc="-1" dirty="0">
                <a:solidFill>
                  <a:srgbClr val="0033A0"/>
                </a:solidFill>
                <a:latin typeface="Arial"/>
              </a:rPr>
              <a:t>Physics Preparatory Group - Accelerator Science and Technology WG</a:t>
            </a:r>
            <a:endParaRPr lang="en-GB" sz="1200" b="0" strike="noStrike" spc="-1" dirty="0">
              <a:latin typeface="Arial"/>
            </a:endParaRPr>
          </a:p>
        </p:txBody>
      </p:sp>
      <p:sp>
        <p:nvSpPr>
          <p:cNvPr id="175" name="CustomShape 5"/>
          <p:cNvSpPr/>
          <p:nvPr/>
        </p:nvSpPr>
        <p:spPr>
          <a:xfrm>
            <a:off x="11107440" y="6383880"/>
            <a:ext cx="68040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fld id="{9E7659AA-BB61-47A7-BC9E-B7B31FB5770F}" type="slidenum">
              <a:rPr lang="en-US" sz="1000" b="0" strike="noStrike" spc="-1">
                <a:solidFill>
                  <a:srgbClr val="0033A0"/>
                </a:solidFill>
                <a:latin typeface="Arial"/>
              </a:rPr>
              <a:t>8</a:t>
            </a:fld>
            <a:endParaRPr lang="en-GB" sz="1000" b="0" strike="noStrike" spc="-1">
              <a:latin typeface="Arial"/>
            </a:endParaRPr>
          </a:p>
        </p:txBody>
      </p:sp>
      <p:pic>
        <p:nvPicPr>
          <p:cNvPr id="7" name="Picture 6">
            <a:extLst>
              <a:ext uri="{FF2B5EF4-FFF2-40B4-BE49-F238E27FC236}">
                <a16:creationId xmlns:a16="http://schemas.microsoft.com/office/drawing/2014/main" id="{196AC32D-7FC8-470B-903E-D5892A3544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4388" y="0"/>
            <a:ext cx="4197612" cy="1101873"/>
          </a:xfrm>
          <a:prstGeom prst="rect">
            <a:avLst/>
          </a:prstGeom>
        </p:spPr>
      </p:pic>
      <p:pic>
        <p:nvPicPr>
          <p:cNvPr id="3" name="Picture 2">
            <a:extLst>
              <a:ext uri="{FF2B5EF4-FFF2-40B4-BE49-F238E27FC236}">
                <a16:creationId xmlns:a16="http://schemas.microsoft.com/office/drawing/2014/main" id="{F4FEDCAD-8F9B-4AB8-8185-C8853D8D3A02}"/>
              </a:ext>
            </a:extLst>
          </p:cNvPr>
          <p:cNvPicPr>
            <a:picLocks noChangeAspect="1"/>
          </p:cNvPicPr>
          <p:nvPr/>
        </p:nvPicPr>
        <p:blipFill>
          <a:blip r:embed="rId3"/>
          <a:stretch>
            <a:fillRect/>
          </a:stretch>
        </p:blipFill>
        <p:spPr>
          <a:xfrm>
            <a:off x="8305489" y="3167366"/>
            <a:ext cx="3732213" cy="2614001"/>
          </a:xfrm>
          <a:prstGeom prst="rect">
            <a:avLst/>
          </a:prstGeom>
        </p:spPr>
      </p:pic>
    </p:spTree>
    <p:extLst>
      <p:ext uri="{BB962C8B-B14F-4D97-AF65-F5344CB8AC3E}">
        <p14:creationId xmlns:p14="http://schemas.microsoft.com/office/powerpoint/2010/main" val="17100923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CustomShape 1"/>
          <p:cNvSpPr/>
          <p:nvPr/>
        </p:nvSpPr>
        <p:spPr>
          <a:xfrm>
            <a:off x="154298" y="1267815"/>
            <a:ext cx="12037701" cy="460764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marL="432000" indent="-323640">
              <a:lnSpc>
                <a:spcPct val="100000"/>
              </a:lnSpc>
              <a:spcBef>
                <a:spcPts val="1417"/>
              </a:spcBef>
              <a:buClr>
                <a:srgbClr val="000000"/>
              </a:buClr>
              <a:buSzPct val="45000"/>
              <a:buFont typeface="Wingdings" charset="2"/>
              <a:buChar char=""/>
            </a:pPr>
            <a:r>
              <a:rPr lang="en-GB" sz="2100" b="1" spc="-1" dirty="0">
                <a:solidFill>
                  <a:srgbClr val="171717"/>
                </a:solidFill>
                <a:latin typeface="Arial"/>
                <a:sym typeface="Wingdings" panose="05000000000000000000" pitchFamily="2" charset="2"/>
              </a:rPr>
              <a:t>Priority: HFMs &gt; 10T as a key technology for high-energy circular hadron colliders (</a:t>
            </a:r>
            <a:r>
              <a:rPr lang="en-GB" sz="2100" b="1" spc="-1" dirty="0" err="1">
                <a:solidFill>
                  <a:srgbClr val="171717"/>
                </a:solidFill>
                <a:latin typeface="Arial"/>
                <a:sym typeface="Wingdings" panose="05000000000000000000" pitchFamily="2" charset="2"/>
              </a:rPr>
              <a:t>FCChh</a:t>
            </a:r>
            <a:r>
              <a:rPr lang="en-GB" sz="2100" b="1" spc="-1" dirty="0">
                <a:solidFill>
                  <a:srgbClr val="171717"/>
                </a:solidFill>
                <a:latin typeface="Arial"/>
                <a:sym typeface="Wingdings" panose="05000000000000000000" pitchFamily="2" charset="2"/>
              </a:rPr>
              <a:t>)</a:t>
            </a:r>
          </a:p>
          <a:p>
            <a:pPr marL="432000" indent="-323640">
              <a:lnSpc>
                <a:spcPct val="100000"/>
              </a:lnSpc>
              <a:spcBef>
                <a:spcPts val="1417"/>
              </a:spcBef>
              <a:buClr>
                <a:srgbClr val="000000"/>
              </a:buClr>
              <a:buSzPct val="45000"/>
              <a:buFont typeface="Wingdings" charset="2"/>
              <a:buChar char=""/>
            </a:pPr>
            <a:r>
              <a:rPr lang="en-GB" sz="2100" b="1" spc="-1" dirty="0">
                <a:solidFill>
                  <a:srgbClr val="171717"/>
                </a:solidFill>
                <a:latin typeface="Arial"/>
                <a:sym typeface="Wingdings" panose="05000000000000000000" pitchFamily="2" charset="2"/>
              </a:rPr>
              <a:t>Very different HFMs are also needed for a muon collider</a:t>
            </a:r>
          </a:p>
          <a:p>
            <a:pPr marL="432000" indent="-323640">
              <a:lnSpc>
                <a:spcPct val="100000"/>
              </a:lnSpc>
              <a:spcBef>
                <a:spcPts val="1417"/>
              </a:spcBef>
              <a:buClr>
                <a:srgbClr val="000000"/>
              </a:buClr>
              <a:buSzPct val="45000"/>
              <a:buFont typeface="Wingdings" charset="2"/>
              <a:buChar char=""/>
            </a:pPr>
            <a:r>
              <a:rPr lang="en-GB" sz="2100" b="1" spc="-1" dirty="0">
                <a:solidFill>
                  <a:srgbClr val="171717"/>
                </a:solidFill>
                <a:sym typeface="Wingdings" panose="05000000000000000000" pitchFamily="2" charset="2"/>
              </a:rPr>
              <a:t>Strong coordinated effort across European labs and industries with international </a:t>
            </a:r>
            <a:r>
              <a:rPr lang="en-GB" sz="2100" b="1" spc="-1" dirty="0" err="1">
                <a:solidFill>
                  <a:srgbClr val="171717"/>
                </a:solidFill>
                <a:sym typeface="Wingdings" panose="05000000000000000000" pitchFamily="2" charset="2"/>
              </a:rPr>
              <a:t>collab</a:t>
            </a:r>
            <a:r>
              <a:rPr lang="en-GB" sz="2100" b="1" spc="-1" dirty="0">
                <a:solidFill>
                  <a:srgbClr val="171717"/>
                </a:solidFill>
                <a:sym typeface="Wingdings" panose="05000000000000000000" pitchFamily="2" charset="2"/>
              </a:rPr>
              <a:t>.</a:t>
            </a:r>
          </a:p>
          <a:p>
            <a:pPr marL="432000" indent="-323640">
              <a:spcBef>
                <a:spcPts val="1417"/>
              </a:spcBef>
              <a:buClr>
                <a:srgbClr val="000000"/>
              </a:buClr>
              <a:buSzPct val="45000"/>
              <a:buFont typeface="Wingdings" charset="2"/>
              <a:buChar char=""/>
            </a:pPr>
            <a:r>
              <a:rPr lang="en-GB" sz="2100" b="1" i="1" spc="-1" dirty="0">
                <a:solidFill>
                  <a:srgbClr val="FF0000"/>
                </a:solidFill>
                <a:sym typeface="Wingdings" panose="05000000000000000000" pitchFamily="2" charset="2"/>
              </a:rPr>
              <a:t>HL-LHC: 11.5T Nb3Sn accelerator-grade magnets established in small-series production</a:t>
            </a:r>
          </a:p>
          <a:p>
            <a:pPr marL="108360">
              <a:spcBef>
                <a:spcPts val="1417"/>
              </a:spcBef>
              <a:buClr>
                <a:srgbClr val="000000"/>
              </a:buClr>
              <a:buSzPct val="45000"/>
            </a:pPr>
            <a:r>
              <a:rPr lang="en-GB" sz="2100" b="1" i="1" spc="-1" dirty="0">
                <a:solidFill>
                  <a:srgbClr val="FF0000"/>
                </a:solidFill>
                <a:sym typeface="Wingdings" panose="05000000000000000000" pitchFamily="2" charset="2"/>
              </a:rPr>
              <a:t>	as required for the ATLAS + CMS Inner Triplet upgrades </a:t>
            </a:r>
          </a:p>
          <a:p>
            <a:pPr marL="108360">
              <a:spcBef>
                <a:spcPts val="1417"/>
              </a:spcBef>
              <a:buClr>
                <a:srgbClr val="000000"/>
              </a:buClr>
              <a:buSzPct val="45000"/>
            </a:pPr>
            <a:endParaRPr lang="en-GB" sz="2100" b="1" spc="-1" dirty="0">
              <a:solidFill>
                <a:srgbClr val="171717"/>
              </a:solidFill>
              <a:sym typeface="Wingdings" panose="05000000000000000000" pitchFamily="2" charset="2"/>
            </a:endParaRPr>
          </a:p>
          <a:p>
            <a:pPr marL="432000" indent="-323640">
              <a:lnSpc>
                <a:spcPct val="100000"/>
              </a:lnSpc>
              <a:spcBef>
                <a:spcPts val="1417"/>
              </a:spcBef>
              <a:buClr>
                <a:srgbClr val="000000"/>
              </a:buClr>
              <a:buSzPct val="45000"/>
              <a:buFont typeface="Wingdings" charset="2"/>
              <a:buChar char=""/>
            </a:pPr>
            <a:r>
              <a:rPr lang="en-GB" sz="2100" b="1" spc="-1" dirty="0">
                <a:solidFill>
                  <a:srgbClr val="171717"/>
                </a:solidFill>
                <a:sym typeface="Wingdings" panose="05000000000000000000" pitchFamily="2" charset="2"/>
              </a:rPr>
              <a:t>Two approaches: LTS (Nb3Sn) + HTS (REBCO) conductors</a:t>
            </a:r>
          </a:p>
          <a:p>
            <a:pPr marL="432000" indent="-323640">
              <a:spcBef>
                <a:spcPts val="1417"/>
              </a:spcBef>
              <a:buClr>
                <a:srgbClr val="000000"/>
              </a:buClr>
              <a:buSzPct val="45000"/>
              <a:buFont typeface="Wingdings" charset="2"/>
              <a:buChar char=""/>
            </a:pPr>
            <a:r>
              <a:rPr lang="en-GB" sz="2100" b="1" spc="-1" dirty="0">
                <a:solidFill>
                  <a:srgbClr val="171717"/>
                </a:solidFill>
                <a:sym typeface="Wingdings" panose="05000000000000000000" pitchFamily="2" charset="2"/>
              </a:rPr>
              <a:t>Long-term programme requires sustained investment (20MChF/ </a:t>
            </a:r>
            <a:r>
              <a:rPr lang="en-GB" sz="2100" b="1" spc="-1" dirty="0" err="1">
                <a:solidFill>
                  <a:srgbClr val="171717"/>
                </a:solidFill>
                <a:sym typeface="Wingdings" panose="05000000000000000000" pitchFamily="2" charset="2"/>
              </a:rPr>
              <a:t>yr</a:t>
            </a:r>
            <a:r>
              <a:rPr lang="en-GB" sz="2100" b="1" spc="-1" dirty="0">
                <a:solidFill>
                  <a:srgbClr val="171717"/>
                </a:solidFill>
                <a:sym typeface="Wingdings" panose="05000000000000000000" pitchFamily="2" charset="2"/>
              </a:rPr>
              <a:t> materials  2030s)</a:t>
            </a:r>
          </a:p>
          <a:p>
            <a:pPr marL="432000" indent="-323640">
              <a:spcBef>
                <a:spcPts val="1417"/>
              </a:spcBef>
              <a:buClr>
                <a:srgbClr val="000000"/>
              </a:buClr>
              <a:buSzPct val="45000"/>
              <a:buFont typeface="Wingdings" charset="2"/>
              <a:buChar char=""/>
            </a:pPr>
            <a:r>
              <a:rPr lang="en-GB" sz="2100" b="1" spc="-1" dirty="0">
                <a:solidFill>
                  <a:srgbClr val="171717"/>
                </a:solidFill>
                <a:sym typeface="Wingdings" panose="05000000000000000000" pitchFamily="2" charset="2"/>
              </a:rPr>
              <a:t>Completion of HL-LHC should free up additional expert personnel for HFM </a:t>
            </a:r>
          </a:p>
          <a:p>
            <a:pPr marL="432000" indent="-323640">
              <a:lnSpc>
                <a:spcPct val="100000"/>
              </a:lnSpc>
              <a:spcBef>
                <a:spcPts val="1417"/>
              </a:spcBef>
              <a:buClr>
                <a:srgbClr val="000000"/>
              </a:buClr>
              <a:buSzPct val="45000"/>
              <a:buFont typeface="Wingdings" charset="2"/>
              <a:buChar char=""/>
            </a:pPr>
            <a:endParaRPr lang="en-GB" sz="2100" b="1" spc="-1" dirty="0">
              <a:solidFill>
                <a:srgbClr val="171717"/>
              </a:solidFill>
              <a:latin typeface="Arial"/>
              <a:sym typeface="Wingdings" panose="05000000000000000000" pitchFamily="2" charset="2"/>
            </a:endParaRPr>
          </a:p>
          <a:p>
            <a:pPr marL="565560" lvl="1">
              <a:spcBef>
                <a:spcPts val="1417"/>
              </a:spcBef>
              <a:buClr>
                <a:srgbClr val="000000"/>
              </a:buClr>
              <a:buSzPct val="45000"/>
            </a:pPr>
            <a:endParaRPr lang="en-GB" sz="2100" b="1" spc="-1" dirty="0">
              <a:solidFill>
                <a:srgbClr val="171717"/>
              </a:solidFill>
              <a:sym typeface="Wingdings" panose="05000000000000000000" pitchFamily="2" charset="2"/>
            </a:endParaRPr>
          </a:p>
          <a:p>
            <a:pPr marL="565560" lvl="1">
              <a:spcBef>
                <a:spcPts val="1417"/>
              </a:spcBef>
              <a:buClr>
                <a:srgbClr val="000000"/>
              </a:buClr>
              <a:buSzPct val="45000"/>
            </a:pPr>
            <a:endParaRPr lang="en-GB" sz="2100" b="1" spc="-1" dirty="0">
              <a:solidFill>
                <a:srgbClr val="171717"/>
              </a:solidFill>
              <a:sym typeface="Wingdings" panose="05000000000000000000" pitchFamily="2" charset="2"/>
            </a:endParaRPr>
          </a:p>
          <a:p>
            <a:pPr marL="432000" indent="-323640">
              <a:spcBef>
                <a:spcPts val="1417"/>
              </a:spcBef>
              <a:buClr>
                <a:srgbClr val="000000"/>
              </a:buClr>
              <a:buSzPct val="45000"/>
              <a:buFont typeface="Wingdings" charset="2"/>
              <a:buChar char=""/>
            </a:pPr>
            <a:r>
              <a:rPr lang="en-GB" sz="2100" b="1" spc="-1" dirty="0">
                <a:solidFill>
                  <a:srgbClr val="171717"/>
                </a:solidFill>
                <a:sym typeface="Wingdings" panose="05000000000000000000" pitchFamily="2" charset="2"/>
              </a:rPr>
              <a:t>HL-LHC: 11T Nb3Sn accelerator-grade magnets established in small-series production</a:t>
            </a:r>
          </a:p>
          <a:p>
            <a:pPr marL="108360">
              <a:spcBef>
                <a:spcPts val="1417"/>
              </a:spcBef>
              <a:buClr>
                <a:srgbClr val="000000"/>
              </a:buClr>
              <a:buSzPct val="45000"/>
            </a:pPr>
            <a:r>
              <a:rPr lang="en-GB" sz="2100" b="1" spc="-1" dirty="0">
                <a:solidFill>
                  <a:srgbClr val="171717"/>
                </a:solidFill>
                <a:sym typeface="Wingdings" panose="05000000000000000000" pitchFamily="2" charset="2"/>
              </a:rPr>
              <a:t>	as required for the ATLAS + CMS Inner Triplet upgrades</a:t>
            </a:r>
          </a:p>
        </p:txBody>
      </p:sp>
      <p:sp>
        <p:nvSpPr>
          <p:cNvPr id="172" name="CustomShape 2"/>
          <p:cNvSpPr/>
          <p:nvPr/>
        </p:nvSpPr>
        <p:spPr>
          <a:xfrm>
            <a:off x="407880" y="373680"/>
            <a:ext cx="11375280" cy="106488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90000"/>
              </a:lnSpc>
            </a:pPr>
            <a:r>
              <a:rPr lang="en-US" sz="3600" b="1" spc="-1" dirty="0">
                <a:solidFill>
                  <a:srgbClr val="0033A0"/>
                </a:solidFill>
                <a:latin typeface="Arial"/>
              </a:rPr>
              <a:t>High Field Magnets (HFMs)</a:t>
            </a:r>
            <a:r>
              <a:rPr lang="en-US" sz="3600" b="1" strike="noStrike" spc="-1" dirty="0">
                <a:solidFill>
                  <a:srgbClr val="0033A0"/>
                </a:solidFill>
                <a:latin typeface="Arial"/>
              </a:rPr>
              <a:t> </a:t>
            </a:r>
            <a:endParaRPr lang="en-GB" sz="3600" b="0" strike="noStrike" spc="-1" dirty="0">
              <a:latin typeface="Arial"/>
            </a:endParaRPr>
          </a:p>
        </p:txBody>
      </p:sp>
      <p:sp>
        <p:nvSpPr>
          <p:cNvPr id="173" name="CustomShape 3"/>
          <p:cNvSpPr/>
          <p:nvPr/>
        </p:nvSpPr>
        <p:spPr>
          <a:xfrm>
            <a:off x="3416400" y="6378480"/>
            <a:ext cx="69912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r>
              <a:rPr lang="en-US" sz="1000" spc="-1" dirty="0">
                <a:solidFill>
                  <a:srgbClr val="0033A0"/>
                </a:solidFill>
                <a:latin typeface="Arial"/>
              </a:rPr>
              <a:t>24</a:t>
            </a:r>
            <a:r>
              <a:rPr lang="en-US" sz="1000" b="0" strike="noStrike" spc="-1" dirty="0">
                <a:solidFill>
                  <a:srgbClr val="0033A0"/>
                </a:solidFill>
                <a:latin typeface="Arial"/>
              </a:rPr>
              <a:t>/06/2025</a:t>
            </a:r>
            <a:endParaRPr lang="en-GB" sz="1000" b="0" strike="noStrike" spc="-1" dirty="0">
              <a:latin typeface="Arial"/>
            </a:endParaRPr>
          </a:p>
        </p:txBody>
      </p:sp>
      <p:sp>
        <p:nvSpPr>
          <p:cNvPr id="174" name="CustomShape 4"/>
          <p:cNvSpPr/>
          <p:nvPr/>
        </p:nvSpPr>
        <p:spPr>
          <a:xfrm>
            <a:off x="4259160" y="6383880"/>
            <a:ext cx="6571440" cy="364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GB" sz="1200" b="0" strike="noStrike" spc="-1" dirty="0">
                <a:solidFill>
                  <a:srgbClr val="0033A0"/>
                </a:solidFill>
                <a:latin typeface="Arial"/>
              </a:rPr>
              <a:t>Physics Preparatory Group - Accelerator Science and Technology WG</a:t>
            </a:r>
            <a:endParaRPr lang="en-GB" sz="1200" b="0" strike="noStrike" spc="-1" dirty="0">
              <a:latin typeface="Arial"/>
            </a:endParaRPr>
          </a:p>
        </p:txBody>
      </p:sp>
      <p:sp>
        <p:nvSpPr>
          <p:cNvPr id="175" name="CustomShape 5"/>
          <p:cNvSpPr/>
          <p:nvPr/>
        </p:nvSpPr>
        <p:spPr>
          <a:xfrm>
            <a:off x="11107440" y="6383880"/>
            <a:ext cx="680400" cy="364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noAutofit/>
          </a:bodyPr>
          <a:lstStyle/>
          <a:p>
            <a:pPr algn="r">
              <a:lnSpc>
                <a:spcPct val="100000"/>
              </a:lnSpc>
            </a:pPr>
            <a:fld id="{9E7659AA-BB61-47A7-BC9E-B7B31FB5770F}" type="slidenum">
              <a:rPr lang="en-US" sz="1000" b="0" strike="noStrike" spc="-1">
                <a:solidFill>
                  <a:srgbClr val="0033A0"/>
                </a:solidFill>
                <a:latin typeface="Arial"/>
              </a:rPr>
              <a:t>9</a:t>
            </a:fld>
            <a:endParaRPr lang="en-GB" sz="1000" b="0" strike="noStrike" spc="-1">
              <a:latin typeface="Arial"/>
            </a:endParaRPr>
          </a:p>
        </p:txBody>
      </p:sp>
      <p:pic>
        <p:nvPicPr>
          <p:cNvPr id="7" name="Picture 6">
            <a:extLst>
              <a:ext uri="{FF2B5EF4-FFF2-40B4-BE49-F238E27FC236}">
                <a16:creationId xmlns:a16="http://schemas.microsoft.com/office/drawing/2014/main" id="{196AC32D-7FC8-470B-903E-D5892A3544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4388" y="0"/>
            <a:ext cx="4197612" cy="1101873"/>
          </a:xfrm>
          <a:prstGeom prst="rect">
            <a:avLst/>
          </a:prstGeom>
        </p:spPr>
      </p:pic>
    </p:spTree>
    <p:extLst>
      <p:ext uri="{BB962C8B-B14F-4D97-AF65-F5344CB8AC3E}">
        <p14:creationId xmlns:p14="http://schemas.microsoft.com/office/powerpoint/2010/main" val="203570633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6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2F2F2F"/>
      </a:dk2>
      <a:lt2>
        <a:srgbClr val="F8F8F8"/>
      </a:lt2>
      <a:accent1>
        <a:srgbClr val="0033A0"/>
      </a:accent1>
      <a:accent2>
        <a:srgbClr val="61C4D3"/>
      </a:accent2>
      <a:accent3>
        <a:srgbClr val="E15E32"/>
      </a:accent3>
      <a:accent4>
        <a:srgbClr val="BEBECB"/>
      </a:accent4>
      <a:accent5>
        <a:srgbClr val="6E2466"/>
      </a:accent5>
      <a:accent6>
        <a:srgbClr val="1C446A"/>
      </a:accent6>
      <a:hlink>
        <a:srgbClr val="6D2466"/>
      </a:hlink>
      <a:folHlink>
        <a:srgbClr val="61C4D3"/>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2F2F2F"/>
      </a:dk2>
      <a:lt2>
        <a:srgbClr val="F8F8F8"/>
      </a:lt2>
      <a:accent1>
        <a:srgbClr val="0033A0"/>
      </a:accent1>
      <a:accent2>
        <a:srgbClr val="61C4D3"/>
      </a:accent2>
      <a:accent3>
        <a:srgbClr val="E15E32"/>
      </a:accent3>
      <a:accent4>
        <a:srgbClr val="BEBECB"/>
      </a:accent4>
      <a:accent5>
        <a:srgbClr val="6E2466"/>
      </a:accent5>
      <a:accent6>
        <a:srgbClr val="1C446A"/>
      </a:accent6>
      <a:hlink>
        <a:srgbClr val="6D2466"/>
      </a:hlink>
      <a:folHlink>
        <a:srgbClr val="61C4D3"/>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2F2F2F"/>
      </a:dk2>
      <a:lt2>
        <a:srgbClr val="F8F8F8"/>
      </a:lt2>
      <a:accent1>
        <a:srgbClr val="0033A0"/>
      </a:accent1>
      <a:accent2>
        <a:srgbClr val="61C4D3"/>
      </a:accent2>
      <a:accent3>
        <a:srgbClr val="E15E32"/>
      </a:accent3>
      <a:accent4>
        <a:srgbClr val="BEBECB"/>
      </a:accent4>
      <a:accent5>
        <a:srgbClr val="6E2466"/>
      </a:accent5>
      <a:accent6>
        <a:srgbClr val="1C446A"/>
      </a:accent6>
      <a:hlink>
        <a:srgbClr val="6D2466"/>
      </a:hlink>
      <a:folHlink>
        <a:srgbClr val="61C4D3"/>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CERN">
      <a:dk1>
        <a:srgbClr val="0033A0"/>
      </a:dk1>
      <a:lt1>
        <a:srgbClr val="FFFFFF"/>
      </a:lt1>
      <a:dk2>
        <a:srgbClr val="2F2F2F"/>
      </a:dk2>
      <a:lt2>
        <a:srgbClr val="F8F8F8"/>
      </a:lt2>
      <a:accent1>
        <a:srgbClr val="0033A0"/>
      </a:accent1>
      <a:accent2>
        <a:srgbClr val="61C4D3"/>
      </a:accent2>
      <a:accent3>
        <a:srgbClr val="E15E32"/>
      </a:accent3>
      <a:accent4>
        <a:srgbClr val="BEBECB"/>
      </a:accent4>
      <a:accent5>
        <a:srgbClr val="6E2466"/>
      </a:accent5>
      <a:accent6>
        <a:srgbClr val="1C446A"/>
      </a:accent6>
      <a:hlink>
        <a:srgbClr val="6D2466"/>
      </a:hlink>
      <a:folHlink>
        <a:srgbClr val="61C4D3"/>
      </a:folHlink>
    </a:clrScheme>
    <a:fontScheme name="C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CERN Cobranding 16x9_PPT_Arial" id="{69E3F326-202C-5348-BF51-285B308BAEA0}" vid="{0C1FF187-A39B-EC4E-BD0A-5FA14DA688FC}"/>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CERN Cobranding 16x9_PPT_Arial</Template>
  <TotalTime>17450</TotalTime>
  <Words>5801</Words>
  <Application>Microsoft Office PowerPoint</Application>
  <PresentationFormat>Widescreen</PresentationFormat>
  <Paragraphs>954</Paragraphs>
  <Slides>71</Slides>
  <Notes>2</Notes>
  <HiddenSlides>0</HiddenSlides>
  <MMClips>0</MMClips>
  <ScaleCrop>false</ScaleCrop>
  <HeadingPairs>
    <vt:vector size="6" baseType="variant">
      <vt:variant>
        <vt:lpstr>Fonts Used</vt:lpstr>
      </vt:variant>
      <vt:variant>
        <vt:i4>17</vt:i4>
      </vt:variant>
      <vt:variant>
        <vt:lpstr>Theme</vt:lpstr>
      </vt:variant>
      <vt:variant>
        <vt:i4>5</vt:i4>
      </vt:variant>
      <vt:variant>
        <vt:lpstr>Slide Titles</vt:lpstr>
      </vt:variant>
      <vt:variant>
        <vt:i4>71</vt:i4>
      </vt:variant>
    </vt:vector>
  </HeadingPairs>
  <TitlesOfParts>
    <vt:vector size="93" baseType="lpstr">
      <vt:lpstr>ＭＳ Ｐゴシック</vt:lpstr>
      <vt:lpstr>游ゴシック</vt:lpstr>
      <vt:lpstr>Aptos</vt:lpstr>
      <vt:lpstr>Aptos Display</vt:lpstr>
      <vt:lpstr>Aptos Narrow</vt:lpstr>
      <vt:lpstr>Arial</vt:lpstr>
      <vt:lpstr>Arial Unicode MS</vt:lpstr>
      <vt:lpstr>Calibri</vt:lpstr>
      <vt:lpstr>Cambria Math</vt:lpstr>
      <vt:lpstr>DejaVu Sans</vt:lpstr>
      <vt:lpstr>News Gothic MT</vt:lpstr>
      <vt:lpstr>Osaka</vt:lpstr>
      <vt:lpstr>Roboto Slab</vt:lpstr>
      <vt:lpstr>Symbol</vt:lpstr>
      <vt:lpstr>Times</vt:lpstr>
      <vt:lpstr>Times New Roman</vt:lpstr>
      <vt:lpstr>Wingdings</vt:lpstr>
      <vt:lpstr>Office Theme</vt:lpstr>
      <vt:lpstr>Office Theme</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Demonstration of Baseline Parameters</vt:lpstr>
      <vt:lpstr>Demonstrator: 17 T  achieved</vt:lpstr>
      <vt:lpstr>PowerPoint Presentation</vt:lpstr>
      <vt:lpstr>PowerPoint Presentation</vt:lpstr>
      <vt:lpstr>PowerPoint Presentation</vt:lpstr>
      <vt:lpstr>PowerPoint Presentation</vt:lpstr>
      <vt:lpstr>PowerPoint Presentation</vt:lpstr>
      <vt:lpstr>PowerPoint Presentation</vt:lpstr>
      <vt:lpstr>HTS Accelerator Magnets  State-of-the-Art</vt:lpstr>
      <vt:lpstr>PowerPoint Presentation</vt:lpstr>
      <vt:lpstr>PowerPoint Presentation</vt:lpstr>
      <vt:lpstr>PowerPoint Presentation</vt:lpstr>
      <vt:lpstr>Technology Demonstrators</vt:lpstr>
      <vt:lpstr>HFM summary</vt:lpstr>
      <vt:lpstr>PowerPoint Presentation</vt:lpstr>
      <vt:lpstr>PowerPoint Presentation</vt:lpstr>
      <vt:lpstr>PowerPoint Presentation</vt:lpstr>
      <vt:lpstr>PowerPoint Presentation</vt:lpstr>
      <vt:lpstr>PowerPoint Presentation</vt:lpstr>
      <vt:lpstr>400 MHz, 2-cell, Nb/Cu (thin film sputtering)</vt:lpstr>
      <vt:lpstr>800 MHz, 6-cell, Bulk-Nb</vt:lpstr>
      <vt:lpstr>ILC250 RF Requirements (incl. input to LC Vision)</vt:lpstr>
      <vt:lpstr>1.3 GHz, 9-cell, Bulk-Nb</vt:lpstr>
      <vt:lpstr>Muon Collider RF Requirements</vt:lpstr>
      <vt:lpstr>LHeC (ERL) SRF Requirements</vt:lpstr>
      <vt:lpstr>PERLE-LHeC 802 MHz SRF Cavity Development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HTS Practical Impact Examples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is Arial Bold 50pt  up to three lines</dc:title>
  <dc:subject/>
  <dc:creator>Rhodri Jones</dc:creator>
  <dc:description/>
  <cp:lastModifiedBy>Phil Burrows</cp:lastModifiedBy>
  <cp:revision>846</cp:revision>
  <cp:lastPrinted>2020-01-30T13:49:18Z</cp:lastPrinted>
  <dcterms:created xsi:type="dcterms:W3CDTF">2021-01-04T09:26:56Z</dcterms:created>
  <dcterms:modified xsi:type="dcterms:W3CDTF">2025-06-24T09:58:06Z</dcterms:modified>
  <dc:language>en-GB</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0</vt:i4>
  </property>
  <property fmtid="{D5CDD505-2E9C-101B-9397-08002B2CF9AE}" pid="8" name="PresentationFormat">
    <vt:lpwstr>Widescreen</vt:lpwstr>
  </property>
  <property fmtid="{D5CDD505-2E9C-101B-9397-08002B2CF9AE}" pid="9" name="ScaleCrop">
    <vt:bool>false</vt:bool>
  </property>
  <property fmtid="{D5CDD505-2E9C-101B-9397-08002B2CF9AE}" pid="10" name="ShareDoc">
    <vt:bool>false</vt:bool>
  </property>
  <property fmtid="{D5CDD505-2E9C-101B-9397-08002B2CF9AE}" pid="11" name="Slides">
    <vt:i4>19</vt:i4>
  </property>
</Properties>
</file>