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handoutMasterIdLst>
    <p:handoutMasterId r:id="rId44"/>
  </p:handoutMasterIdLst>
  <p:sldIdLst>
    <p:sldId id="256" r:id="rId2"/>
    <p:sldId id="5192" r:id="rId3"/>
    <p:sldId id="1635" r:id="rId4"/>
    <p:sldId id="5193" r:id="rId5"/>
    <p:sldId id="5149" r:id="rId6"/>
    <p:sldId id="5156" r:id="rId7"/>
    <p:sldId id="5160" r:id="rId8"/>
    <p:sldId id="5205" r:id="rId9"/>
    <p:sldId id="5181" r:id="rId10"/>
    <p:sldId id="5166" r:id="rId11"/>
    <p:sldId id="5162" r:id="rId12"/>
    <p:sldId id="5163" r:id="rId13"/>
    <p:sldId id="5170" r:id="rId14"/>
    <p:sldId id="5171" r:id="rId15"/>
    <p:sldId id="5177" r:id="rId16"/>
    <p:sldId id="21364" r:id="rId17"/>
    <p:sldId id="21365" r:id="rId18"/>
    <p:sldId id="5180" r:id="rId19"/>
    <p:sldId id="5202" r:id="rId20"/>
    <p:sldId id="5186" r:id="rId21"/>
    <p:sldId id="5185" r:id="rId22"/>
    <p:sldId id="5203" r:id="rId23"/>
    <p:sldId id="5187" r:id="rId24"/>
    <p:sldId id="5191" r:id="rId25"/>
    <p:sldId id="263" r:id="rId26"/>
    <p:sldId id="264" r:id="rId27"/>
    <p:sldId id="265" r:id="rId28"/>
    <p:sldId id="5208" r:id="rId29"/>
    <p:sldId id="5179" r:id="rId30"/>
    <p:sldId id="5211" r:id="rId31"/>
    <p:sldId id="5204" r:id="rId32"/>
    <p:sldId id="5209" r:id="rId33"/>
    <p:sldId id="288" r:id="rId34"/>
    <p:sldId id="5210" r:id="rId35"/>
    <p:sldId id="5195" r:id="rId36"/>
    <p:sldId id="5174" r:id="rId37"/>
    <p:sldId id="5182" r:id="rId38"/>
    <p:sldId id="21363" r:id="rId39"/>
    <p:sldId id="5212" r:id="rId40"/>
    <p:sldId id="5153" r:id="rId41"/>
    <p:sldId id="2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2D9DFF"/>
    <a:srgbClr val="6FCAD9"/>
    <a:srgbClr val="303030"/>
    <a:srgbClr val="9C95D1"/>
    <a:srgbClr val="6666FF"/>
    <a:srgbClr val="FF993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0315" autoAdjust="0"/>
  </p:normalViewPr>
  <p:slideViewPr>
    <p:cSldViewPr snapToGrid="0" snapToObjects="1">
      <p:cViewPr varScale="1">
        <p:scale>
          <a:sx n="100" d="100"/>
          <a:sy n="100" d="100"/>
        </p:scale>
        <p:origin x="1314" y="78"/>
      </p:cViewPr>
      <p:guideLst/>
    </p:cSldViewPr>
  </p:slideViewPr>
  <p:outlineViewPr>
    <p:cViewPr>
      <p:scale>
        <a:sx n="33" d="100"/>
        <a:sy n="33" d="100"/>
      </p:scale>
      <p:origin x="0" y="-657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70" d="100"/>
          <a:sy n="70" d="100"/>
        </p:scale>
        <p:origin x="243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6/24/2025</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dirty="0">
                <a:latin typeface="Arial" pitchFamily="34" charset="0"/>
              </a:rPr>
              <a:t>Need to keep beta*&gt;= </a:t>
            </a:r>
            <a:r>
              <a:rPr lang="en-US" dirty="0" err="1">
                <a:latin typeface="Arial" pitchFamily="34" charset="0"/>
              </a:rPr>
              <a:t>sigma_z</a:t>
            </a:r>
            <a:r>
              <a:rPr lang="en-US" dirty="0">
                <a:latin typeface="Arial" pitchFamily="34" charset="0"/>
              </a:rPr>
              <a:t> to keep R_HG~1 or at least beta*&gt;= </a:t>
            </a:r>
            <a:r>
              <a:rPr lang="en-US">
                <a:latin typeface="Arial" pitchFamily="34" charset="0"/>
              </a:rPr>
              <a:t>overlap region</a:t>
            </a:r>
            <a:endParaRPr lang="en-US" dirty="0">
              <a:latin typeface="Arial" pitchFamily="34" charset="0"/>
            </a:endParaRPr>
          </a:p>
        </p:txBody>
      </p:sp>
      <p:sp>
        <p:nvSpPr>
          <p:cNvPr id="69636" name="Slide Number Placeholder 3"/>
          <p:cNvSpPr>
            <a:spLocks noGrp="1"/>
          </p:cNvSpPr>
          <p:nvPr>
            <p:ph type="sldNum" sz="quarter" idx="5"/>
          </p:nvPr>
        </p:nvSpPr>
        <p:spPr>
          <a:noFill/>
        </p:spPr>
        <p:txBody>
          <a:bodyPr/>
          <a:lstStyle/>
          <a:p>
            <a:fld id="{A8FC7619-B908-41EC-9E0E-673868FE1A03}" type="slidenum">
              <a:rPr lang="en-US" smtClean="0">
                <a:latin typeface="Arial" pitchFamily="34" charset="0"/>
              </a:rPr>
              <a:pPr/>
              <a:t>3</a:t>
            </a:fld>
            <a:endParaRPr 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Seamless operation energy change not possible at nominal luminosity once we move from Z to WW or ZH</a:t>
            </a:r>
          </a:p>
          <a:p>
            <a:r>
              <a:rPr lang="en-US" dirty="0"/>
              <a:t>Ramp-up </a:t>
            </a:r>
            <a:r>
              <a:rPr lang="en-US"/>
              <a:t>not considered for LEP3</a:t>
            </a:r>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18</a:t>
            </a:fld>
            <a:endParaRPr lang="en-US"/>
          </a:p>
        </p:txBody>
      </p:sp>
    </p:spTree>
    <p:extLst>
      <p:ext uri="{BB962C8B-B14F-4D97-AF65-F5344CB8AC3E}">
        <p14:creationId xmlns:p14="http://schemas.microsoft.com/office/powerpoint/2010/main" val="141638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ym typeface="Wingdings" panose="05000000000000000000" pitchFamily="2" charset="2"/>
              </a:rPr>
              <a:t>Damping time ~1.5-2 hours. </a:t>
            </a:r>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21</a:t>
            </a:fld>
            <a:endParaRPr lang="en-US"/>
          </a:p>
        </p:txBody>
      </p:sp>
    </p:spTree>
    <p:extLst>
      <p:ext uri="{BB962C8B-B14F-4D97-AF65-F5344CB8AC3E}">
        <p14:creationId xmlns:p14="http://schemas.microsoft.com/office/powerpoint/2010/main" val="76156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23</a:t>
            </a:fld>
            <a:endParaRPr lang="en-US"/>
          </a:p>
        </p:txBody>
      </p:sp>
    </p:spTree>
    <p:extLst>
      <p:ext uri="{BB962C8B-B14F-4D97-AF65-F5344CB8AC3E}">
        <p14:creationId xmlns:p14="http://schemas.microsoft.com/office/powerpoint/2010/main" val="2868457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Interim report: https://arxiv.org/abs/2407.12450</a:t>
            </a:r>
          </a:p>
          <a:p>
            <a:r>
              <a:rPr lang="en-US" dirty="0"/>
              <a:t>Chris Rogers </a:t>
            </a:r>
            <a:r>
              <a:rPr lang="en-US" dirty="0" err="1"/>
              <a:t>prensetation</a:t>
            </a:r>
            <a:r>
              <a:rPr lang="en-US" dirty="0"/>
              <a:t>?</a:t>
            </a:r>
            <a:endParaRPr lang="en-GB" dirty="0"/>
          </a:p>
        </p:txBody>
      </p:sp>
      <p:sp>
        <p:nvSpPr>
          <p:cNvPr id="4" name="Slide Number Placeholder 3"/>
          <p:cNvSpPr>
            <a:spLocks noGrp="1"/>
          </p:cNvSpPr>
          <p:nvPr>
            <p:ph type="sldNum" sz="quarter" idx="5"/>
          </p:nvPr>
        </p:nvSpPr>
        <p:spPr/>
        <p:txBody>
          <a:bodyPr/>
          <a:lstStyle/>
          <a:p>
            <a:fld id="{CF486CE9-1877-45A3-9ABE-42D28D769CEF}" type="slidenum">
              <a:rPr lang="en-GB" smtClean="0"/>
              <a:t>25</a:t>
            </a:fld>
            <a:endParaRPr lang="en-GB"/>
          </a:p>
        </p:txBody>
      </p:sp>
    </p:spTree>
    <p:extLst>
      <p:ext uri="{BB962C8B-B14F-4D97-AF65-F5344CB8AC3E}">
        <p14:creationId xmlns:p14="http://schemas.microsoft.com/office/powerpoint/2010/main" val="3126925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a:t>
            </a:r>
            <a:r>
              <a:rPr lang="en-US" dirty="0" err="1"/>
              <a:t>Soubirou</a:t>
            </a:r>
            <a:r>
              <a:rPr lang="en-US" dirty="0"/>
              <a:t> annual meeting: https://indico.cern.ch/event/1325963/contributions/5806746/attachments/2817648/4921129/Status_RCS_geometry_LSoubirou.pdf</a:t>
            </a:r>
            <a:endParaRPr lang="en-GB" dirty="0"/>
          </a:p>
        </p:txBody>
      </p:sp>
      <p:sp>
        <p:nvSpPr>
          <p:cNvPr id="4" name="Slide Number Placeholder 3"/>
          <p:cNvSpPr>
            <a:spLocks noGrp="1"/>
          </p:cNvSpPr>
          <p:nvPr>
            <p:ph type="sldNum" sz="quarter" idx="5"/>
          </p:nvPr>
        </p:nvSpPr>
        <p:spPr/>
        <p:txBody>
          <a:bodyPr/>
          <a:lstStyle/>
          <a:p>
            <a:fld id="{CF486CE9-1877-45A3-9ABE-42D28D769CEF}" type="slidenum">
              <a:rPr lang="en-GB" smtClean="0"/>
              <a:t>26</a:t>
            </a:fld>
            <a:endParaRPr lang="en-GB"/>
          </a:p>
        </p:txBody>
      </p:sp>
    </p:spTree>
    <p:extLst>
      <p:ext uri="{BB962C8B-B14F-4D97-AF65-F5344CB8AC3E}">
        <p14:creationId xmlns:p14="http://schemas.microsoft.com/office/powerpoint/2010/main" val="260772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Marion presentation: https://indico.cern.ch/event/1325963/contributions/5806746/attachments/2817648/4921129/Status_RCS_geometry_LSoubirou.pdf</a:t>
            </a:r>
          </a:p>
          <a:p>
            <a:r>
              <a:rPr lang="en-US" dirty="0"/>
              <a:t>Kyriacos: </a:t>
            </a:r>
            <a:endParaRPr lang="en-GB" dirty="0"/>
          </a:p>
        </p:txBody>
      </p:sp>
      <p:sp>
        <p:nvSpPr>
          <p:cNvPr id="4" name="Slide Number Placeholder 3"/>
          <p:cNvSpPr>
            <a:spLocks noGrp="1"/>
          </p:cNvSpPr>
          <p:nvPr>
            <p:ph type="sldNum" sz="quarter" idx="5"/>
          </p:nvPr>
        </p:nvSpPr>
        <p:spPr/>
        <p:txBody>
          <a:bodyPr/>
          <a:lstStyle/>
          <a:p>
            <a:fld id="{CF486CE9-1877-45A3-9ABE-42D28D769CEF}" type="slidenum">
              <a:rPr lang="en-GB" smtClean="0"/>
              <a:t>27</a:t>
            </a:fld>
            <a:endParaRPr lang="en-GB"/>
          </a:p>
        </p:txBody>
      </p:sp>
    </p:spTree>
    <p:extLst>
      <p:ext uri="{BB962C8B-B14F-4D97-AF65-F5344CB8AC3E}">
        <p14:creationId xmlns:p14="http://schemas.microsoft.com/office/powerpoint/2010/main" val="38373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32</a:t>
            </a:fld>
            <a:endParaRPr lang="en-US"/>
          </a:p>
        </p:txBody>
      </p:sp>
    </p:spTree>
    <p:extLst>
      <p:ext uri="{BB962C8B-B14F-4D97-AF65-F5344CB8AC3E}">
        <p14:creationId xmlns:p14="http://schemas.microsoft.com/office/powerpoint/2010/main" val="204289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9F353-AB09-7F6E-7276-95E8D1D5A272}"/>
            </a:ext>
          </a:extLst>
        </p:cNvPr>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AEDF445-E647-A251-1A59-75F6C634CC38}"/>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BFEA633A-1A30-04D1-4E96-722B85875083}"/>
              </a:ext>
            </a:extLst>
          </p:cNvPr>
          <p:cNvSpPr>
            <a:spLocks noGrp="1"/>
          </p:cNvSpPr>
          <p:nvPr>
            <p:ph type="body" idx="1"/>
          </p:nvPr>
        </p:nvSpPr>
        <p:spPr>
          <a:noFill/>
          <a:ln/>
        </p:spPr>
        <p:txBody>
          <a:bodyPr/>
          <a:lstStyle/>
          <a:p>
            <a:endParaRPr lang="en-US">
              <a:latin typeface="Arial" pitchFamily="34" charset="0"/>
            </a:endParaRPr>
          </a:p>
        </p:txBody>
      </p:sp>
      <p:sp>
        <p:nvSpPr>
          <p:cNvPr id="69636" name="Slide Number Placeholder 3">
            <a:extLst>
              <a:ext uri="{FF2B5EF4-FFF2-40B4-BE49-F238E27FC236}">
                <a16:creationId xmlns:a16="http://schemas.microsoft.com/office/drawing/2014/main" id="{B232D38E-37CC-32E5-609E-E7D0D9DD3ED1}"/>
              </a:ext>
            </a:extLst>
          </p:cNvPr>
          <p:cNvSpPr>
            <a:spLocks noGrp="1"/>
          </p:cNvSpPr>
          <p:nvPr>
            <p:ph type="sldNum" sz="quarter" idx="5"/>
          </p:nvPr>
        </p:nvSpPr>
        <p:spPr>
          <a:noFill/>
        </p:spPr>
        <p:txBody>
          <a:bodyPr/>
          <a:lstStyle/>
          <a:p>
            <a:fld id="{A8FC7619-B908-41EC-9E0E-673868FE1A03}" type="slidenum">
              <a:rPr lang="en-US" smtClean="0">
                <a:latin typeface="Arial" pitchFamily="34" charset="0"/>
              </a:rPr>
              <a:pPr/>
              <a:t>35</a:t>
            </a:fld>
            <a:endParaRPr lang="en-US">
              <a:latin typeface="Arial" pitchFamily="34" charset="0"/>
            </a:endParaRPr>
          </a:p>
        </p:txBody>
      </p:sp>
    </p:spTree>
    <p:extLst>
      <p:ext uri="{BB962C8B-B14F-4D97-AF65-F5344CB8AC3E}">
        <p14:creationId xmlns:p14="http://schemas.microsoft.com/office/powerpoint/2010/main" val="3506150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easily detect an offset as resulting deﬂection of the beams is in the order of tens of µrad (detectable a few m downstream with a BPM)</a:t>
            </a:r>
          </a:p>
        </p:txBody>
      </p:sp>
      <p:sp>
        <p:nvSpPr>
          <p:cNvPr id="4" name="Slide Number Placeholder 3"/>
          <p:cNvSpPr>
            <a:spLocks noGrp="1"/>
          </p:cNvSpPr>
          <p:nvPr>
            <p:ph type="sldNum" sz="quarter" idx="5"/>
          </p:nvPr>
        </p:nvSpPr>
        <p:spPr/>
        <p:txBody>
          <a:bodyPr/>
          <a:lstStyle/>
          <a:p>
            <a:fld id="{8CB0EE9E-52B8-AA4F-8DD5-ED0FB4E5CBCC}" type="slidenum">
              <a:rPr lang="en-US" smtClean="0"/>
              <a:t>36</a:t>
            </a:fld>
            <a:endParaRPr lang="en-US"/>
          </a:p>
        </p:txBody>
      </p:sp>
    </p:spTree>
    <p:extLst>
      <p:ext uri="{BB962C8B-B14F-4D97-AF65-F5344CB8AC3E}">
        <p14:creationId xmlns:p14="http://schemas.microsoft.com/office/powerpoint/2010/main" val="98134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8BF6B-046B-8AF2-64DF-AE35EBD80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98F01-41E1-4F92-F46F-CD6D68484BDF}"/>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837296F7-FEB6-6D9A-24CE-9B520783041F}"/>
                  </a:ext>
                </a:extLst>
              </p:cNvPr>
              <p:cNvSpPr>
                <a:spLocks noGrp="1"/>
              </p:cNvSpPr>
              <p:nvPr>
                <p:ph type="body" idx="1"/>
              </p:nvPr>
            </p:nvSpPr>
            <p:spPr/>
            <p:txBody>
              <a:bodyPr/>
              <a:lstStyle/>
              <a:p>
                <a:r>
                  <a:rPr lang="en-US" dirty="0"/>
                  <a:t>ATF2 1.3 GeV</a:t>
                </a:r>
                <a:endParaRPr lang="en-GB" dirty="0"/>
              </a:p>
            </p:txBody>
          </p:sp>
        </mc:Choice>
        <mc:Fallback xmlns="">
          <p:sp>
            <p:nvSpPr>
              <p:cNvPr id="3" name="Notes Placeholder 2">
                <a:extLst>
                  <a:ext uri="{FF2B5EF4-FFF2-40B4-BE49-F238E27FC236}">
                    <a16:creationId xmlns:a16="http://schemas.microsoft.com/office/drawing/2014/main" id="{837296F7-FEB6-6D9A-24CE-9B520783041F}"/>
                  </a:ext>
                </a:extLst>
              </p:cNvPr>
              <p:cNvSpPr>
                <a:spLocks noGrp="1"/>
              </p:cNvSpPr>
              <p:nvPr>
                <p:ph type="body" idx="1"/>
              </p:nvPr>
            </p:nvSpPr>
            <p:spPr/>
            <p:txBody>
              <a:bodyPr/>
              <a:lstStyle/>
              <a:p>
                <a:r>
                  <a:rPr lang="en-GB" i="0">
                    <a:solidFill>
                      <a:schemeClr val="tx1"/>
                    </a:solidFill>
                    <a:latin typeface="Cambria Math" charset="0"/>
                    <a:ea typeface="Cambria Math" charset="0"/>
                    <a:cs typeface="Cambria Math" charset="0"/>
                  </a:rPr>
                  <a:t>𝜎</a:t>
                </a:r>
                <a:r>
                  <a:rPr lang="en-US" i="0">
                    <a:solidFill>
                      <a:schemeClr val="tx1"/>
                    </a:solidFill>
                    <a:latin typeface="Cambria Math" panose="02040503050406030204" pitchFamily="18" charset="0"/>
                    <a:ea typeface="Cambria Math" charset="0"/>
                    <a:cs typeface="Cambria Math" charset="0"/>
                  </a:rPr>
                  <a:t>_</a:t>
                </a:r>
                <a:r>
                  <a:rPr lang="en-US" b="0" i="0">
                    <a:solidFill>
                      <a:schemeClr val="tx1"/>
                    </a:solidFill>
                    <a:latin typeface="Cambria Math" charset="0"/>
                    <a:ea typeface="Cambria Math" charset="0"/>
                    <a:cs typeface="Cambria Math" charset="0"/>
                  </a:rPr>
                  <a:t>"oide</a:t>
                </a:r>
                <a:r>
                  <a:rPr lang="en-US" b="0" i="0">
                    <a:solidFill>
                      <a:schemeClr val="tx1"/>
                    </a:solidFill>
                    <a:latin typeface="Cambria Math" panose="02040503050406030204" pitchFamily="18" charset="0"/>
                    <a:ea typeface="Cambria Math" charset="0"/>
                    <a:cs typeface="Cambria Math" charset="0"/>
                  </a:rPr>
                  <a:t>" </a:t>
                </a:r>
                <a:r>
                  <a:rPr lang="en-US" b="0" i="0">
                    <a:solidFill>
                      <a:schemeClr val="tx1"/>
                    </a:solidFill>
                    <a:latin typeface="Cambria Math" charset="0"/>
                    <a:ea typeface="Cambria Math" charset="0"/>
                    <a:cs typeface="Cambria Math" charset="0"/>
                  </a:rPr>
                  <a:t>=0.85 "nm</a:t>
                </a:r>
                <a:r>
                  <a:rPr lang="en-GB" b="0" i="0">
                    <a:solidFill>
                      <a:schemeClr val="tx1"/>
                    </a:solidFill>
                    <a:latin typeface="Cambria Math" charset="0"/>
                    <a:ea typeface="Cambria Math" charset="0"/>
                    <a:cs typeface="Cambria Math" charset="0"/>
                  </a:rPr>
                  <a:t>"</a:t>
                </a:r>
                <a:r>
                  <a:rPr lang="en-GB" dirty="0">
                    <a:solidFill>
                      <a:schemeClr val="tx1"/>
                    </a:solidFill>
                    <a:latin typeface="Times New Roman" charset="0"/>
                    <a:ea typeface="ＭＳ Ｐゴシック" charset="0"/>
                    <a:cs typeface="ＭＳ Ｐゴシック" charset="0"/>
                  </a:rPr>
                  <a:t> for 3 TeV CLIC. For 380 GeV? Should be the same for similar final focus design</a:t>
                </a:r>
              </a:p>
              <a:p>
                <a:endParaRPr lang="en-GB" dirty="0"/>
              </a:p>
            </p:txBody>
          </p:sp>
        </mc:Fallback>
      </mc:AlternateContent>
      <p:sp>
        <p:nvSpPr>
          <p:cNvPr id="4" name="Slide Number Placeholder 3">
            <a:extLst>
              <a:ext uri="{FF2B5EF4-FFF2-40B4-BE49-F238E27FC236}">
                <a16:creationId xmlns:a16="http://schemas.microsoft.com/office/drawing/2014/main" id="{2466BC69-CE75-3D8A-1FA9-ABADFDA0BF65}"/>
              </a:ext>
            </a:extLst>
          </p:cNvPr>
          <p:cNvSpPr>
            <a:spLocks noGrp="1"/>
          </p:cNvSpPr>
          <p:nvPr>
            <p:ph type="sldNum" sz="quarter" idx="5"/>
          </p:nvPr>
        </p:nvSpPr>
        <p:spPr/>
        <p:txBody>
          <a:bodyPr/>
          <a:lstStyle/>
          <a:p>
            <a:fld id="{8CB0EE9E-52B8-AA4F-8DD5-ED0FB4E5CBCC}" type="slidenum">
              <a:rPr lang="en-US" smtClean="0"/>
              <a:t>37</a:t>
            </a:fld>
            <a:endParaRPr lang="en-US"/>
          </a:p>
        </p:txBody>
      </p:sp>
    </p:spTree>
    <p:extLst>
      <p:ext uri="{BB962C8B-B14F-4D97-AF65-F5344CB8AC3E}">
        <p14:creationId xmlns:p14="http://schemas.microsoft.com/office/powerpoint/2010/main" val="222094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low-energy circular colliders (</a:t>
            </a:r>
            <a:r>
              <a:rPr lang="en-US" dirty="0" err="1"/>
              <a:t>e.g</a:t>
            </a:r>
            <a:r>
              <a:rPr lang="en-US" dirty="0"/>
              <a:t> DAFNE)</a:t>
            </a:r>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5</a:t>
            </a:fld>
            <a:endParaRPr lang="en-US"/>
          </a:p>
        </p:txBody>
      </p:sp>
    </p:spTree>
    <p:extLst>
      <p:ext uri="{BB962C8B-B14F-4D97-AF65-F5344CB8AC3E}">
        <p14:creationId xmlns:p14="http://schemas.microsoft.com/office/powerpoint/2010/main" val="1903236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effectLst/>
                <a:latin typeface="+mn-lt"/>
                <a:ea typeface="+mn-ea"/>
                <a:cs typeface="+mn-cs"/>
                <a:sym typeface="Calibri"/>
              </a:rPr>
              <a:t>1) It is  not totally clear to me whether the "normalized emittance" is the right parameter to</a:t>
            </a:r>
            <a:r>
              <a:rPr lang="en-GB" sz="1200" i="0" dirty="0">
                <a:effectLst/>
                <a:latin typeface="+mn-lt"/>
                <a:ea typeface="+mn-ea"/>
                <a:cs typeface="+mn-cs"/>
                <a:sym typeface="Calibri"/>
              </a:rPr>
              <a:t> </a:t>
            </a:r>
            <a:r>
              <a:rPr lang="en-GB" sz="1200" i="1" dirty="0">
                <a:effectLst/>
                <a:latin typeface="+mn-lt"/>
                <a:ea typeface="+mn-ea"/>
                <a:cs typeface="+mn-cs"/>
                <a:sym typeface="Calibri"/>
              </a:rPr>
              <a:t>compare ATF with CLIC/ILC.</a:t>
            </a:r>
          </a:p>
          <a:p>
            <a:pPr marL="0" marR="0" lvl="0" indent="0" defTabSz="457200" eaLnBrk="1" fontAlgn="auto" latinLnBrk="0" hangingPunct="1">
              <a:lnSpc>
                <a:spcPct val="100000"/>
              </a:lnSpc>
              <a:spcBef>
                <a:spcPts val="0"/>
              </a:spcBef>
              <a:spcAft>
                <a:spcPts val="0"/>
              </a:spcAft>
              <a:buClrTx/>
              <a:buSzTx/>
              <a:buFontTx/>
              <a:buNone/>
              <a:tabLst/>
              <a:defRPr/>
            </a:pPr>
            <a:r>
              <a:rPr lang="en-GB" sz="1200" i="1" dirty="0">
                <a:effectLst/>
                <a:latin typeface="+mn-lt"/>
                <a:ea typeface="+mn-ea"/>
                <a:cs typeface="+mn-cs"/>
                <a:sym typeface="Calibri"/>
              </a:rPr>
              <a:t>This would mean essentially that all the important phenomena scale with 1/sqrt{gamma}?</a:t>
            </a:r>
            <a:endParaRPr lang="en-GB" sz="1200" dirty="0">
              <a:effectLst/>
              <a:latin typeface="+mn-lt"/>
              <a:ea typeface="+mn-ea"/>
              <a:cs typeface="+mn-cs"/>
              <a:sym typeface="Calibri"/>
            </a:endParaRPr>
          </a:p>
          <a:p>
            <a:endParaRPr lang="en-GB" sz="1200" dirty="0">
              <a:effectLst/>
              <a:latin typeface="+mn-lt"/>
              <a:ea typeface="+mn-ea"/>
              <a:cs typeface="+mn-cs"/>
              <a:sym typeface="Calibri"/>
            </a:endParaRPr>
          </a:p>
          <a:p>
            <a:r>
              <a:rPr lang="en-GB" sz="1200" i="1" dirty="0">
                <a:effectLst/>
                <a:latin typeface="+mn-lt"/>
                <a:ea typeface="+mn-ea"/>
                <a:cs typeface="+mn-cs"/>
                <a:sym typeface="Calibri"/>
              </a:rPr>
              <a:t>2) I can imagine that the resolution of the monitors for the feedbacks at some point</a:t>
            </a:r>
            <a:r>
              <a:rPr lang="en-GB" sz="1200" i="0" dirty="0">
                <a:effectLst/>
                <a:latin typeface="+mn-lt"/>
                <a:ea typeface="+mn-ea"/>
                <a:cs typeface="+mn-cs"/>
                <a:sym typeface="Calibri"/>
              </a:rPr>
              <a:t> </a:t>
            </a:r>
            <a:r>
              <a:rPr lang="en-GB" sz="1200" i="1" dirty="0">
                <a:effectLst/>
                <a:latin typeface="+mn-lt"/>
                <a:ea typeface="+mn-ea"/>
                <a:cs typeface="+mn-cs"/>
                <a:sym typeface="Calibri"/>
              </a:rPr>
              <a:t>saturate when going to high energies. This means that</a:t>
            </a:r>
            <a:r>
              <a:rPr lang="en-GB" sz="1200" i="0" dirty="0">
                <a:effectLst/>
                <a:latin typeface="+mn-lt"/>
                <a:ea typeface="+mn-ea"/>
                <a:cs typeface="+mn-cs"/>
                <a:sym typeface="Calibri"/>
              </a:rPr>
              <a:t> </a:t>
            </a:r>
            <a:r>
              <a:rPr lang="en-GB" sz="1200" i="1" dirty="0">
                <a:effectLst/>
                <a:latin typeface="+mn-lt"/>
                <a:ea typeface="+mn-ea"/>
                <a:cs typeface="+mn-cs"/>
                <a:sym typeface="Calibri"/>
              </a:rPr>
              <a:t>from the point of view of beam stabilization, stabilizing two beams having the</a:t>
            </a:r>
            <a:r>
              <a:rPr lang="en-GB" sz="1200" i="0" dirty="0">
                <a:effectLst/>
                <a:latin typeface="+mn-lt"/>
                <a:ea typeface="+mn-ea"/>
                <a:cs typeface="+mn-cs"/>
                <a:sym typeface="Calibri"/>
              </a:rPr>
              <a:t> </a:t>
            </a:r>
            <a:r>
              <a:rPr lang="en-GB" sz="1200" i="1" dirty="0">
                <a:effectLst/>
                <a:latin typeface="+mn-lt"/>
                <a:ea typeface="+mn-ea"/>
                <a:cs typeface="+mn-cs"/>
                <a:sym typeface="Calibri"/>
              </a:rPr>
              <a:t>same normalized emittance but different energies at the same fraction of a sigma is equivalent in terms</a:t>
            </a:r>
            <a:r>
              <a:rPr lang="en-GB" sz="1200" i="0" dirty="0">
                <a:effectLst/>
                <a:latin typeface="+mn-lt"/>
                <a:ea typeface="+mn-ea"/>
                <a:cs typeface="+mn-cs"/>
                <a:sym typeface="Calibri"/>
              </a:rPr>
              <a:t> </a:t>
            </a:r>
            <a:r>
              <a:rPr lang="en-GB" sz="1200" i="1" dirty="0">
                <a:effectLst/>
                <a:latin typeface="+mn-lt"/>
                <a:ea typeface="+mn-ea"/>
                <a:cs typeface="+mn-cs"/>
                <a:sym typeface="Calibri"/>
              </a:rPr>
              <a:t>of difficulty. I guess that when you go to high-energy, therefore you have a smaller beam size and smaller</a:t>
            </a:r>
            <a:r>
              <a:rPr lang="en-GB" sz="1200" i="0" dirty="0">
                <a:effectLst/>
                <a:latin typeface="+mn-lt"/>
                <a:ea typeface="+mn-ea"/>
                <a:cs typeface="+mn-cs"/>
                <a:sym typeface="Calibri"/>
              </a:rPr>
              <a:t> </a:t>
            </a:r>
            <a:r>
              <a:rPr lang="en-GB" sz="1200" i="1" dirty="0">
                <a:effectLst/>
                <a:latin typeface="+mn-lt"/>
                <a:ea typeface="+mn-ea"/>
                <a:cs typeface="+mn-cs"/>
                <a:sym typeface="Calibri"/>
              </a:rPr>
              <a:t>tolerances (in absolute value, say in </a:t>
            </a:r>
            <a:r>
              <a:rPr lang="en-GB" sz="1200" i="1" dirty="0" err="1">
                <a:effectLst/>
                <a:latin typeface="+mn-lt"/>
                <a:ea typeface="+mn-ea"/>
                <a:cs typeface="+mn-cs"/>
                <a:sym typeface="Calibri"/>
              </a:rPr>
              <a:t>nanometers</a:t>
            </a:r>
            <a:r>
              <a:rPr lang="en-GB" sz="1200" i="1" dirty="0">
                <a:effectLst/>
                <a:latin typeface="+mn-lt"/>
                <a:ea typeface="+mn-ea"/>
                <a:cs typeface="+mn-cs"/>
                <a:sym typeface="Calibri"/>
              </a:rPr>
              <a:t>) then at some point the resolution of the monitor that you</a:t>
            </a:r>
            <a:r>
              <a:rPr lang="en-GB" sz="1200" i="0" dirty="0">
                <a:effectLst/>
                <a:latin typeface="+mn-lt"/>
                <a:ea typeface="+mn-ea"/>
                <a:cs typeface="+mn-cs"/>
                <a:sym typeface="Calibri"/>
              </a:rPr>
              <a:t> </a:t>
            </a:r>
            <a:r>
              <a:rPr lang="en-GB" sz="1200" i="1" dirty="0">
                <a:effectLst/>
                <a:latin typeface="+mn-lt"/>
                <a:ea typeface="+mn-ea"/>
                <a:cs typeface="+mn-cs"/>
                <a:sym typeface="Calibri"/>
              </a:rPr>
              <a:t>use to measure the beam position will become critical.</a:t>
            </a:r>
            <a:endParaRPr lang="en-GB" sz="1200" dirty="0">
              <a:effectLst/>
              <a:latin typeface="+mn-lt"/>
              <a:ea typeface="+mn-ea"/>
              <a:cs typeface="+mn-cs"/>
              <a:sym typeface="Calibri"/>
            </a:endParaRPr>
          </a:p>
          <a:p>
            <a:endParaRPr lang="en-GB" sz="1200" i="1" dirty="0">
              <a:effectLst/>
              <a:latin typeface="+mn-lt"/>
              <a:ea typeface="+mn-ea"/>
              <a:cs typeface="+mn-cs"/>
              <a:sym typeface="Calibri"/>
            </a:endParaRPr>
          </a:p>
          <a:p>
            <a:r>
              <a:rPr lang="en-GB" sz="1200" i="1" dirty="0">
                <a:effectLst/>
                <a:latin typeface="+mn-lt"/>
                <a:ea typeface="+mn-ea"/>
                <a:cs typeface="+mn-cs"/>
                <a:sym typeface="Calibri"/>
              </a:rPr>
              <a:t>In general, higher energy needs tighter tolerances in nm. This you show e.g. when quoting</a:t>
            </a:r>
            <a:r>
              <a:rPr lang="en-GB" sz="1200" i="0" dirty="0">
                <a:effectLst/>
                <a:latin typeface="+mn-lt"/>
                <a:ea typeface="+mn-ea"/>
                <a:cs typeface="+mn-cs"/>
                <a:sym typeface="Calibri"/>
              </a:rPr>
              <a:t> </a:t>
            </a:r>
            <a:r>
              <a:rPr lang="en-GB" sz="1200" i="1" dirty="0">
                <a:effectLst/>
                <a:latin typeface="+mn-lt"/>
                <a:ea typeface="+mn-ea"/>
                <a:cs typeface="+mn-cs"/>
                <a:sym typeface="Calibri"/>
              </a:rPr>
              <a:t>the QD0 0.15nm CLIC tolerance (which actually is for 3 TeV, at 380 GeV this should be larger,</a:t>
            </a:r>
            <a:r>
              <a:rPr lang="en-GB" sz="1200" i="0" dirty="0">
                <a:effectLst/>
                <a:latin typeface="+mn-lt"/>
                <a:ea typeface="+mn-ea"/>
                <a:cs typeface="+mn-cs"/>
                <a:sym typeface="Calibri"/>
              </a:rPr>
              <a:t> </a:t>
            </a:r>
            <a:r>
              <a:rPr lang="en-GB" sz="1200" i="1" dirty="0">
                <a:effectLst/>
                <a:latin typeface="+mn-lt"/>
                <a:ea typeface="+mn-ea"/>
                <a:cs typeface="+mn-cs"/>
                <a:sym typeface="Calibri"/>
              </a:rPr>
              <a:t>not sure number has been computed / distributed).</a:t>
            </a:r>
            <a:r>
              <a:rPr lang="en-GB" sz="1200" i="0" dirty="0">
                <a:effectLst/>
                <a:latin typeface="+mn-lt"/>
                <a:ea typeface="+mn-ea"/>
                <a:cs typeface="+mn-cs"/>
                <a:sym typeface="Calibri"/>
              </a:rPr>
              <a:t> </a:t>
            </a:r>
            <a:r>
              <a:rPr lang="en-GB" sz="1200" i="1" dirty="0">
                <a:effectLst/>
                <a:latin typeface="+mn-lt"/>
                <a:ea typeface="+mn-ea"/>
                <a:cs typeface="+mn-cs"/>
                <a:sym typeface="Calibri"/>
              </a:rPr>
              <a:t>ATF2 FD quads have a jitter about 5nm.</a:t>
            </a:r>
            <a:r>
              <a:rPr lang="en-GB" sz="1200" i="0" dirty="0">
                <a:effectLst/>
                <a:latin typeface="+mn-lt"/>
                <a:ea typeface="+mn-ea"/>
                <a:cs typeface="+mn-cs"/>
                <a:sym typeface="Calibri"/>
              </a:rPr>
              <a:t> </a:t>
            </a:r>
            <a:r>
              <a:rPr lang="en-GB" sz="1200" i="1" dirty="0">
                <a:effectLst/>
                <a:latin typeface="+mn-lt"/>
                <a:ea typeface="+mn-ea"/>
                <a:cs typeface="+mn-cs"/>
                <a:sym typeface="Calibri"/>
              </a:rPr>
              <a:t>Also, CLIC BPMs should have a better resolution than ATF2 ones.</a:t>
            </a:r>
            <a:r>
              <a:rPr lang="en-GB" sz="1200" i="0" dirty="0">
                <a:effectLst/>
                <a:latin typeface="+mn-lt"/>
                <a:ea typeface="+mn-ea"/>
                <a:cs typeface="+mn-cs"/>
                <a:sym typeface="Calibri"/>
              </a:rPr>
              <a:t> </a:t>
            </a:r>
            <a:r>
              <a:rPr lang="en-GB" sz="1200" i="1" dirty="0">
                <a:effectLst/>
                <a:latin typeface="+mn-lt"/>
                <a:ea typeface="+mn-ea"/>
                <a:cs typeface="+mn-cs"/>
                <a:sym typeface="Calibri"/>
              </a:rPr>
              <a:t>For the particular case of ILC BDS BPM at least sub-micron  ( ~ 100 nm) level is needed (TDR Volume 3 p148, section 8.7.1). In ATF2 we get  25nm (by Stewart </a:t>
            </a:r>
            <a:r>
              <a:rPr lang="en-GB" sz="1200" i="1" dirty="0" err="1">
                <a:effectLst/>
                <a:latin typeface="+mn-lt"/>
                <a:ea typeface="+mn-ea"/>
                <a:cs typeface="+mn-cs"/>
                <a:sym typeface="Calibri"/>
              </a:rPr>
              <a:t>Boogert</a:t>
            </a:r>
            <a:r>
              <a:rPr lang="en-GB" sz="1200" i="1" dirty="0">
                <a:effectLst/>
                <a:latin typeface="+mn-lt"/>
                <a:ea typeface="+mn-ea"/>
                <a:cs typeface="+mn-cs"/>
                <a:sym typeface="Calibri"/>
              </a:rPr>
              <a:t>) without any attenuation of signal. Most of CBPM in ATF2 uses attenuator to make wider dynamic range let’s say mm order. Then resolution will be a few 100nm. </a:t>
            </a:r>
          </a:p>
          <a:p>
            <a:r>
              <a:rPr lang="en-GB" sz="1200" i="1" dirty="0">
                <a:effectLst/>
                <a:latin typeface="+mn-lt"/>
                <a:ea typeface="+mn-ea"/>
                <a:cs typeface="+mn-cs"/>
                <a:sym typeface="Calibri"/>
              </a:rPr>
              <a:t>For sure the trick here is relying on the IP feedback thanks to the long</a:t>
            </a:r>
            <a:r>
              <a:rPr lang="en-GB" sz="1200" i="0" dirty="0">
                <a:effectLst/>
                <a:latin typeface="+mn-lt"/>
                <a:ea typeface="+mn-ea"/>
                <a:cs typeface="+mn-cs"/>
                <a:sym typeface="Calibri"/>
              </a:rPr>
              <a:t> </a:t>
            </a:r>
            <a:r>
              <a:rPr lang="en-GB" sz="1200" i="1" dirty="0">
                <a:effectLst/>
                <a:latin typeface="+mn-lt"/>
                <a:ea typeface="+mn-ea"/>
                <a:cs typeface="+mn-cs"/>
                <a:sym typeface="Calibri"/>
              </a:rPr>
              <a:t>trains.</a:t>
            </a:r>
            <a:r>
              <a:rPr lang="en-GB" sz="1200" i="0" dirty="0">
                <a:effectLst/>
                <a:latin typeface="+mn-lt"/>
                <a:ea typeface="+mn-ea"/>
                <a:cs typeface="+mn-cs"/>
                <a:sym typeface="Calibri"/>
              </a:rPr>
              <a:t> </a:t>
            </a:r>
            <a:r>
              <a:rPr lang="en-GB" sz="1200" i="1" dirty="0">
                <a:effectLst/>
                <a:latin typeface="+mn-lt"/>
                <a:ea typeface="+mn-ea"/>
                <a:cs typeface="+mn-cs"/>
                <a:sym typeface="Calibri"/>
              </a:rPr>
              <a:t>So, the emittance plot shows one aspect of the challenge and the beam size plot shows other</a:t>
            </a:r>
            <a:r>
              <a:rPr lang="en-GB" sz="1200" i="0" dirty="0">
                <a:effectLst/>
                <a:latin typeface="+mn-lt"/>
                <a:ea typeface="+mn-ea"/>
                <a:cs typeface="+mn-cs"/>
                <a:sym typeface="Calibri"/>
              </a:rPr>
              <a:t> </a:t>
            </a:r>
            <a:r>
              <a:rPr lang="en-GB" sz="1200" i="1" dirty="0">
                <a:effectLst/>
                <a:latin typeface="+mn-lt"/>
                <a:ea typeface="+mn-ea"/>
                <a:cs typeface="+mn-cs"/>
                <a:sym typeface="Calibri"/>
              </a:rPr>
              <a:t>aspects of the challenge that indeed relate more to vibration tolerances, BPM resolutions and</a:t>
            </a:r>
            <a:r>
              <a:rPr lang="en-GB" sz="1200" i="0" dirty="0">
                <a:effectLst/>
                <a:latin typeface="+mn-lt"/>
                <a:ea typeface="+mn-ea"/>
                <a:cs typeface="+mn-cs"/>
                <a:sym typeface="Calibri"/>
              </a:rPr>
              <a:t> </a:t>
            </a:r>
            <a:r>
              <a:rPr lang="en-GB" sz="1200" i="1" dirty="0">
                <a:effectLst/>
                <a:latin typeface="+mn-lt"/>
                <a:ea typeface="+mn-ea"/>
                <a:cs typeface="+mn-cs"/>
                <a:sym typeface="Calibri"/>
              </a:rPr>
              <a:t>feedback systems. Then, how the beam size challenge materializes at higher energy depends</a:t>
            </a:r>
            <a:r>
              <a:rPr lang="en-GB" sz="1200" i="0" dirty="0">
                <a:effectLst/>
                <a:latin typeface="+mn-lt"/>
                <a:ea typeface="+mn-ea"/>
                <a:cs typeface="+mn-cs"/>
                <a:sym typeface="Calibri"/>
              </a:rPr>
              <a:t> </a:t>
            </a:r>
            <a:r>
              <a:rPr lang="en-GB" sz="1200" i="1" dirty="0">
                <a:effectLst/>
                <a:latin typeface="+mn-lt"/>
                <a:ea typeface="+mn-ea"/>
                <a:cs typeface="+mn-cs"/>
                <a:sym typeface="Calibri"/>
              </a:rPr>
              <a:t>on the characteristics of the project.</a:t>
            </a:r>
            <a:r>
              <a:rPr lang="en-GB" sz="1200" i="0" dirty="0">
                <a:effectLst/>
                <a:latin typeface="+mn-lt"/>
                <a:ea typeface="+mn-ea"/>
                <a:cs typeface="+mn-cs"/>
                <a:sym typeface="Calibri"/>
              </a:rPr>
              <a:t> </a:t>
            </a:r>
            <a:r>
              <a:rPr lang="en-GB" sz="1200" i="1" dirty="0">
                <a:effectLst/>
                <a:latin typeface="+mn-lt"/>
                <a:ea typeface="+mn-ea"/>
                <a:cs typeface="+mn-cs"/>
                <a:sym typeface="Calibri"/>
              </a:rPr>
              <a:t>In any case thorough simulations are needed for all projects to demonstrate that the different</a:t>
            </a:r>
            <a:r>
              <a:rPr lang="en-GB" sz="1200" i="0" dirty="0">
                <a:effectLst/>
                <a:latin typeface="+mn-lt"/>
                <a:ea typeface="+mn-ea"/>
                <a:cs typeface="+mn-cs"/>
                <a:sym typeface="Calibri"/>
              </a:rPr>
              <a:t> </a:t>
            </a:r>
            <a:r>
              <a:rPr lang="en-GB" sz="1200" i="1" dirty="0">
                <a:effectLst/>
                <a:latin typeface="+mn-lt"/>
                <a:ea typeface="+mn-ea"/>
                <a:cs typeface="+mn-cs"/>
                <a:sym typeface="Calibri"/>
              </a:rPr>
              <a:t>challenges are under control. E.g. one limitation to the IP feedback mitigation could be</a:t>
            </a:r>
            <a:r>
              <a:rPr lang="en-GB" sz="1200" i="0" dirty="0">
                <a:effectLst/>
                <a:latin typeface="+mn-lt"/>
                <a:ea typeface="+mn-ea"/>
                <a:cs typeface="+mn-cs"/>
                <a:sym typeface="Calibri"/>
              </a:rPr>
              <a:t> </a:t>
            </a:r>
            <a:r>
              <a:rPr lang="en-GB" sz="1200" i="1" dirty="0" err="1">
                <a:effectLst/>
                <a:latin typeface="+mn-lt"/>
                <a:ea typeface="+mn-ea"/>
                <a:cs typeface="+mn-cs"/>
                <a:sym typeface="Calibri"/>
              </a:rPr>
              <a:t>wakefields</a:t>
            </a:r>
            <a:r>
              <a:rPr lang="en-GB" sz="1200" i="1" dirty="0">
                <a:effectLst/>
                <a:latin typeface="+mn-lt"/>
                <a:ea typeface="+mn-ea"/>
                <a:cs typeface="+mn-cs"/>
                <a:sym typeface="Calibri"/>
              </a:rPr>
              <a:t> that introduce intra-train motion. Hence, all </a:t>
            </a:r>
            <a:r>
              <a:rPr lang="en-GB" sz="1200" i="1" dirty="0" err="1">
                <a:effectLst/>
                <a:latin typeface="+mn-lt"/>
                <a:ea typeface="+mn-ea"/>
                <a:cs typeface="+mn-cs"/>
                <a:sym typeface="Calibri"/>
              </a:rPr>
              <a:t>wakefield</a:t>
            </a:r>
            <a:r>
              <a:rPr lang="en-GB" sz="1200" i="1" dirty="0">
                <a:effectLst/>
                <a:latin typeface="+mn-lt"/>
                <a:ea typeface="+mn-ea"/>
                <a:cs typeface="+mn-cs"/>
                <a:sym typeface="Calibri"/>
              </a:rPr>
              <a:t> sources should be simulated</a:t>
            </a:r>
            <a:r>
              <a:rPr lang="en-GB" sz="1200" i="0" dirty="0">
                <a:effectLst/>
                <a:latin typeface="+mn-lt"/>
                <a:ea typeface="+mn-ea"/>
                <a:cs typeface="+mn-cs"/>
                <a:sym typeface="Calibri"/>
              </a:rPr>
              <a:t> </a:t>
            </a:r>
            <a:r>
              <a:rPr lang="en-GB" sz="1200" i="1" dirty="0">
                <a:effectLst/>
                <a:latin typeface="+mn-lt"/>
                <a:ea typeface="+mn-ea"/>
                <a:cs typeface="+mn-cs"/>
                <a:sym typeface="Calibri"/>
              </a:rPr>
              <a:t>(Pierre </a:t>
            </a:r>
            <a:r>
              <a:rPr lang="en-GB" sz="1200" i="1" dirty="0" err="1">
                <a:effectLst/>
                <a:latin typeface="+mn-lt"/>
                <a:ea typeface="+mn-ea"/>
                <a:cs typeface="+mn-cs"/>
                <a:sym typeface="Calibri"/>
              </a:rPr>
              <a:t>Korysko's</a:t>
            </a:r>
            <a:r>
              <a:rPr lang="en-GB" sz="1200" i="1" dirty="0">
                <a:effectLst/>
                <a:latin typeface="+mn-lt"/>
                <a:ea typeface="+mn-ea"/>
                <a:cs typeface="+mn-cs"/>
                <a:sym typeface="Calibri"/>
              </a:rPr>
              <a:t> thesis had such simulations for ILC including some of the </a:t>
            </a:r>
            <a:r>
              <a:rPr lang="en-GB" sz="1200" i="1" dirty="0" err="1">
                <a:effectLst/>
                <a:latin typeface="+mn-lt"/>
                <a:ea typeface="+mn-ea"/>
                <a:cs typeface="+mn-cs"/>
                <a:sym typeface="Calibri"/>
              </a:rPr>
              <a:t>wakefield</a:t>
            </a:r>
            <a:r>
              <a:rPr lang="en-GB" sz="1200" i="1" dirty="0">
                <a:effectLst/>
                <a:latin typeface="+mn-lt"/>
                <a:ea typeface="+mn-ea"/>
                <a:cs typeface="+mn-cs"/>
                <a:sym typeface="Calibri"/>
              </a:rPr>
              <a:t> sources</a:t>
            </a:r>
            <a:r>
              <a:rPr lang="en-GB" sz="1200" i="0" dirty="0">
                <a:effectLst/>
                <a:latin typeface="+mn-lt"/>
                <a:ea typeface="+mn-ea"/>
                <a:cs typeface="+mn-cs"/>
                <a:sym typeface="Calibri"/>
              </a:rPr>
              <a:t> </a:t>
            </a:r>
            <a:r>
              <a:rPr lang="en-GB" sz="1200" i="1" dirty="0">
                <a:effectLst/>
                <a:latin typeface="+mn-lt"/>
                <a:ea typeface="+mn-ea"/>
                <a:cs typeface="+mn-cs"/>
                <a:sym typeface="Calibri"/>
              </a:rPr>
              <a:t>but not all).</a:t>
            </a:r>
            <a:endParaRPr lang="en-GB" sz="12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434303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86B50-3754-7702-E6ED-85CA803EF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C60E1-ED6A-79DC-42F2-F056619E3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CBE12-24CB-5EE7-CA2B-0F7E7FB80AC7}"/>
              </a:ext>
            </a:extLst>
          </p:cNvPr>
          <p:cNvSpPr>
            <a:spLocks noGrp="1"/>
          </p:cNvSpPr>
          <p:nvPr>
            <p:ph type="body" idx="1"/>
          </p:nvPr>
        </p:nvSpPr>
        <p:spPr/>
        <p:txBody>
          <a:bodyPr/>
          <a:lstStyle/>
          <a:p>
            <a:r>
              <a:rPr lang="en-GB" dirty="0"/>
              <a:t>Can easily detect an offset as resulting deﬂection of the beams is in the order of tens of µrad (detectable a few m downstream with a BPM)</a:t>
            </a:r>
          </a:p>
        </p:txBody>
      </p:sp>
      <p:sp>
        <p:nvSpPr>
          <p:cNvPr id="4" name="Slide Number Placeholder 3">
            <a:extLst>
              <a:ext uri="{FF2B5EF4-FFF2-40B4-BE49-F238E27FC236}">
                <a16:creationId xmlns:a16="http://schemas.microsoft.com/office/drawing/2014/main" id="{81FA761F-6FFC-DA7F-3453-20100B221799}"/>
              </a:ext>
            </a:extLst>
          </p:cNvPr>
          <p:cNvSpPr>
            <a:spLocks noGrp="1"/>
          </p:cNvSpPr>
          <p:nvPr>
            <p:ph type="sldNum" sz="quarter" idx="5"/>
          </p:nvPr>
        </p:nvSpPr>
        <p:spPr/>
        <p:txBody>
          <a:bodyPr/>
          <a:lstStyle/>
          <a:p>
            <a:fld id="{8CB0EE9E-52B8-AA4F-8DD5-ED0FB4E5CBCC}" type="slidenum">
              <a:rPr lang="en-US" smtClean="0"/>
              <a:t>39</a:t>
            </a:fld>
            <a:endParaRPr lang="en-US"/>
          </a:p>
        </p:txBody>
      </p:sp>
    </p:spTree>
    <p:extLst>
      <p:ext uri="{BB962C8B-B14F-4D97-AF65-F5344CB8AC3E}">
        <p14:creationId xmlns:p14="http://schemas.microsoft.com/office/powerpoint/2010/main" val="2142852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40</a:t>
            </a:fld>
            <a:endParaRPr lang="en-US"/>
          </a:p>
        </p:txBody>
      </p:sp>
    </p:spTree>
    <p:extLst>
      <p:ext uri="{BB962C8B-B14F-4D97-AF65-F5344CB8AC3E}">
        <p14:creationId xmlns:p14="http://schemas.microsoft.com/office/powerpoint/2010/main" val="3520801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41</a:t>
            </a:fld>
            <a:endParaRPr lang="en-US"/>
          </a:p>
        </p:txBody>
      </p:sp>
    </p:spTree>
    <p:extLst>
      <p:ext uri="{BB962C8B-B14F-4D97-AF65-F5344CB8AC3E}">
        <p14:creationId xmlns:p14="http://schemas.microsoft.com/office/powerpoint/2010/main" val="372525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1D0B5-8166-4CD4-C178-7E3B4B36BA19}"/>
            </a:ext>
          </a:extLst>
        </p:cNvPr>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94BE0CE-0C14-979A-A91E-F9B56DC1307B}"/>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B5EE2579-17D2-327B-69AD-B0F2DDB51432}"/>
              </a:ext>
            </a:extLst>
          </p:cNvPr>
          <p:cNvSpPr>
            <a:spLocks noGrp="1"/>
          </p:cNvSpPr>
          <p:nvPr>
            <p:ph type="body" idx="1"/>
          </p:nvPr>
        </p:nvSpPr>
        <p:spPr>
          <a:noFill/>
          <a:ln/>
        </p:spPr>
        <p:txBody>
          <a:bodyPr/>
          <a:lstStyle/>
          <a:p>
            <a:endParaRPr lang="en-US">
              <a:latin typeface="Arial" pitchFamily="34" charset="0"/>
            </a:endParaRPr>
          </a:p>
        </p:txBody>
      </p:sp>
      <p:sp>
        <p:nvSpPr>
          <p:cNvPr id="69636" name="Slide Number Placeholder 3">
            <a:extLst>
              <a:ext uri="{FF2B5EF4-FFF2-40B4-BE49-F238E27FC236}">
                <a16:creationId xmlns:a16="http://schemas.microsoft.com/office/drawing/2014/main" id="{6F702185-2683-A2B6-AB10-864E7C29E3D8}"/>
              </a:ext>
            </a:extLst>
          </p:cNvPr>
          <p:cNvSpPr>
            <a:spLocks noGrp="1"/>
          </p:cNvSpPr>
          <p:nvPr>
            <p:ph type="sldNum" sz="quarter" idx="5"/>
          </p:nvPr>
        </p:nvSpPr>
        <p:spPr>
          <a:noFill/>
        </p:spPr>
        <p:txBody>
          <a:bodyPr/>
          <a:lstStyle/>
          <a:p>
            <a:fld id="{A8FC7619-B908-41EC-9E0E-673868FE1A03}" type="slidenum">
              <a:rPr lang="en-US" smtClean="0">
                <a:latin typeface="Arial" pitchFamily="34" charset="0"/>
              </a:rPr>
              <a:pPr/>
              <a:t>6</a:t>
            </a:fld>
            <a:endParaRPr lang="en-US">
              <a:latin typeface="Arial" pitchFamily="34" charset="0"/>
            </a:endParaRPr>
          </a:p>
        </p:txBody>
      </p:sp>
    </p:spTree>
    <p:extLst>
      <p:ext uri="{BB962C8B-B14F-4D97-AF65-F5344CB8AC3E}">
        <p14:creationId xmlns:p14="http://schemas.microsoft.com/office/powerpoint/2010/main" val="41315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11</a:t>
            </a:fld>
            <a:endParaRPr lang="en-US"/>
          </a:p>
        </p:txBody>
      </p:sp>
    </p:spTree>
    <p:extLst>
      <p:ext uri="{BB962C8B-B14F-4D97-AF65-F5344CB8AC3E}">
        <p14:creationId xmlns:p14="http://schemas.microsoft.com/office/powerpoint/2010/main" val="359112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b="0" i="1" smtClean="0">
                        <a:solidFill>
                          <a:srgbClr val="000000"/>
                        </a:solidFill>
                        <a:latin typeface="Cambria Math" panose="02040503050406030204" pitchFamily="18" charset="0"/>
                      </a:rPr>
                      <m:t>𝐶𝑜𝑛𝑑𝑖𝑡𝑖𝑜𝑛𝑠</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𝑓𝑜𝑟</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𝑡h𝑒</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𝑙𝑢𝑚𝑖</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𝑓𝑜𝑟𝑚𝑢𝑙𝑎</m:t>
                    </m:r>
                    <m:sSubSup>
                      <m:sSubSupPr>
                        <m:ctrlPr>
                          <a:rPr lang="en-GB" i="1" smtClean="0">
                            <a:solidFill>
                              <a:srgbClr val="000000"/>
                            </a:solidFill>
                            <a:latin typeface="Cambria Math" panose="02040503050406030204" pitchFamily="18" charset="0"/>
                          </a:rPr>
                        </m:ctrlPr>
                      </m:sSubSupPr>
                      <m:e>
                        <m:r>
                          <a:rPr lang="en-US" i="1" smtClean="0">
                            <a:solidFill>
                              <a:srgbClr val="000000"/>
                            </a:solidFill>
                            <a:latin typeface="Cambria Math" panose="02040503050406030204" pitchFamily="18" charset="0"/>
                          </a:rPr>
                          <m:t> </m:t>
                        </m:r>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r>
                      <a:rPr lang="en-US" i="1" smtClean="0">
                        <a:solidFill>
                          <a:srgbClr val="000000"/>
                        </a:solidFill>
                        <a:latin typeface="Cambria Math" panose="02040503050406030204" pitchFamily="18" charset="0"/>
                      </a:rPr>
                      <m:t> </m:t>
                    </m:r>
                    <m:r>
                      <a:rPr lang="en-GB" i="1" smtClean="0">
                        <a:solidFill>
                          <a:srgbClr val="000000"/>
                        </a:solidFill>
                        <a:latin typeface="Cambria Math" panose="02040503050406030204" pitchFamily="18" charset="0"/>
                        <a:ea typeface="Cambria Math" panose="02040503050406030204" pitchFamily="18" charset="0"/>
                      </a:rPr>
                      <m:t>≫</m:t>
                    </m:r>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oMath>
                </a14:m>
                <a:r>
                  <a:rPr lang="en-GB" b="0" dirty="0"/>
                  <a:t>,  </a:t>
                </a:r>
                <a14:m>
                  <m:oMath xmlns:m="http://schemas.openxmlformats.org/officeDocument/2006/math">
                    <m:d>
                      <m:dPr>
                        <m:begChr m:val="⟨"/>
                        <m:endChr m:val="⟩"/>
                        <m:ctrlPr>
                          <a:rPr lang="en-GB" i="1" dirty="0">
                            <a:solidFill>
                              <a:srgbClr val="2F2F2F"/>
                            </a:solidFill>
                            <a:latin typeface="Cambria Math" panose="02040503050406030204" pitchFamily="18" charset="0"/>
                          </a:rPr>
                        </m:ctrlPr>
                      </m:dPr>
                      <m:e>
                        <m:r>
                          <m:rPr>
                            <m:nor/>
                          </m:rPr>
                          <a:rPr lang="en-US" b="0" i="0" dirty="0" smtClean="0">
                            <a:solidFill>
                              <a:srgbClr val="2F2F2F"/>
                            </a:solidFill>
                            <a:latin typeface="Cambria Math" panose="02040503050406030204" pitchFamily="18" charset="0"/>
                          </a:rPr>
                          <m:t>upsilon</m:t>
                        </m:r>
                      </m:e>
                    </m:d>
                    <m:r>
                      <a:rPr lang="en-GB" i="1" dirty="0" smtClean="0">
                        <a:solidFill>
                          <a:srgbClr val="2F2F2F"/>
                        </a:solidFill>
                        <a:latin typeface="Cambria Math" panose="02040503050406030204" pitchFamily="18" charset="0"/>
                        <a:ea typeface="Cambria Math" panose="02040503050406030204" pitchFamily="18" charset="0"/>
                      </a:rPr>
                      <m:t>≪</m:t>
                    </m:r>
                    <m:r>
                      <a:rPr lang="en-US" i="1" dirty="0" smtClean="0">
                        <a:solidFill>
                          <a:srgbClr val="2F2F2F"/>
                        </a:solidFill>
                        <a:latin typeface="Cambria Math" panose="02040503050406030204" pitchFamily="18" charset="0"/>
                        <a:ea typeface="Cambria Math" panose="02040503050406030204" pitchFamily="18" charset="0"/>
                      </a:rPr>
                      <m:t>𝟏</m:t>
                    </m:r>
                  </m:oMath>
                </a14:m>
                <a:r>
                  <a:rPr lang="en-GB" b="0" dirty="0"/>
                  <a:t> </a:t>
                </a:r>
                <a14:m>
                  <m:oMath xmlns:m="http://schemas.openxmlformats.org/officeDocument/2006/math">
                    <m:sSub>
                      <m:sSubPr>
                        <m:ctrlPr>
                          <a:rPr lang="en-US" b="0" i="1">
                            <a:solidFill>
                              <a:srgbClr val="000000"/>
                            </a:solidFill>
                            <a:latin typeface="Cambria Math" panose="02040503050406030204" pitchFamily="18" charset="0"/>
                            <a:ea typeface="Cambria Math" panose="02040503050406030204" pitchFamily="18" charset="0"/>
                          </a:rPr>
                        </m:ctrlPr>
                      </m:sSubPr>
                      <m:e>
                        <m:r>
                          <a:rPr lang="en-US" b="0" i="1">
                            <a:solidFill>
                              <a:srgbClr val="000000"/>
                            </a:solidFill>
                            <a:latin typeface="Cambria Math" panose="02040503050406030204" pitchFamily="18" charset="0"/>
                            <a:ea typeface="Cambria Math" panose="02040503050406030204" pitchFamily="18" charset="0"/>
                          </a:rPr>
                          <m:t>𝑛</m:t>
                        </m:r>
                      </m:e>
                      <m:sub>
                        <m:r>
                          <a:rPr lang="en-US" b="0" i="1">
                            <a:solidFill>
                              <a:srgbClr val="000000"/>
                            </a:solidFill>
                            <a:latin typeface="Cambria Math" panose="02040503050406030204" pitchFamily="18" charset="0"/>
                            <a:ea typeface="Cambria Math" panose="02040503050406030204" pitchFamily="18" charset="0"/>
                          </a:rPr>
                          <m:t>𝛾</m:t>
                        </m:r>
                      </m:sub>
                    </m:sSub>
                    <m:r>
                      <a:rPr lang="en-US" b="0" i="1" smtClean="0">
                        <a:solidFill>
                          <a:srgbClr val="000000"/>
                        </a:solidFill>
                        <a:latin typeface="Cambria Math" panose="02040503050406030204" pitchFamily="18" charset="0"/>
                        <a:ea typeface="Cambria Math" panose="02040503050406030204" pitchFamily="18" charset="0"/>
                      </a:rPr>
                      <m:t>≈1−2</m:t>
                    </m:r>
                  </m:oMath>
                </a14:m>
                <a:endParaRPr lang="en-GB" dirty="0"/>
              </a:p>
              <a:p>
                <a:r>
                  <a:rPr lang="en-GB" dirty="0"/>
                  <a:t>If particles collide, they can emit a photon just before the collision as a part of the</a:t>
                </a:r>
              </a:p>
              <a:p>
                <a:r>
                  <a:rPr lang="en-GB" dirty="0"/>
                  <a:t>physics process; this is called initial state radiation. </a:t>
                </a:r>
              </a:p>
              <a:p>
                <a:endParaRPr lang="en-GB" dirty="0"/>
              </a:p>
            </p:txBody>
          </p:sp>
        </mc:Choice>
        <mc:Fallback xmlns="">
          <p:sp>
            <p:nvSpPr>
              <p:cNvPr id="3" name="Notes Placeholder 2"/>
              <p:cNvSpPr>
                <a:spLocks noGrp="1"/>
              </p:cNvSpPr>
              <p:nvPr>
                <p:ph type="body" idx="1"/>
              </p:nvPr>
            </p:nvSpPr>
            <p:spPr/>
            <p:txBody>
              <a:bodyPr/>
              <a:lstStyle/>
              <a:p>
                <a:r>
                  <a:rPr lang="en-US" b="0" i="0">
                    <a:solidFill>
                      <a:srgbClr val="000000"/>
                    </a:solidFill>
                    <a:latin typeface="Cambria Math" panose="02040503050406030204" pitchFamily="18" charset="0"/>
                  </a:rPr>
                  <a:t>𝐶𝑜𝑛𝑑𝑖𝑡𝑖𝑜𝑛𝑠 𝑓𝑜𝑟 𝑡ℎ𝑒 𝑙𝑢𝑚𝑖 𝑓𝑜𝑟𝑚𝑢𝑙𝑎</a:t>
                </a:r>
                <a:r>
                  <a:rPr lang="en-GB" i="0">
                    <a:solidFill>
                      <a:srgbClr val="000000"/>
                    </a:solidFill>
                    <a:latin typeface="Cambria Math" panose="02040503050406030204" pitchFamily="18" charset="0"/>
                  </a:rPr>
                  <a:t>〖</a:t>
                </a:r>
                <a:r>
                  <a:rPr lang="en-US" i="0">
                    <a:solidFill>
                      <a:srgbClr val="000000"/>
                    </a:solidFill>
                    <a:latin typeface="Cambria Math" panose="02040503050406030204" pitchFamily="18" charset="0"/>
                  </a:rPr>
                  <a:t> </a:t>
                </a:r>
                <a:r>
                  <a:rPr lang="en-GB" i="0">
                    <a:solidFill>
                      <a:srgbClr val="000000"/>
                    </a:solidFill>
                    <a:latin typeface="Cambria Math" panose="02040503050406030204" pitchFamily="18" charset="0"/>
                  </a:rPr>
                  <a:t>𝜎〗_𝑥^∗</a:t>
                </a:r>
                <a:r>
                  <a:rPr lang="en-US" i="0">
                    <a:solidFill>
                      <a:srgbClr val="000000"/>
                    </a:solidFill>
                    <a:latin typeface="Cambria Math" panose="02040503050406030204" pitchFamily="18" charset="0"/>
                  </a:rPr>
                  <a:t>  </a:t>
                </a:r>
                <a:r>
                  <a:rPr lang="en-GB" i="0">
                    <a:solidFill>
                      <a:srgbClr val="000000"/>
                    </a:solidFill>
                    <a:latin typeface="Cambria Math" panose="02040503050406030204" pitchFamily="18" charset="0"/>
                    <a:ea typeface="Cambria Math" panose="02040503050406030204" pitchFamily="18" charset="0"/>
                  </a:rPr>
                  <a:t>≫</a:t>
                </a:r>
                <a:r>
                  <a:rPr lang="en-GB" i="0">
                    <a:solidFill>
                      <a:srgbClr val="000000"/>
                    </a:solidFill>
                    <a:latin typeface="Cambria Math" panose="02040503050406030204" pitchFamily="18" charset="0"/>
                  </a:rPr>
                  <a:t>𝜎_𝑦^∗</a:t>
                </a:r>
                <a:r>
                  <a:rPr lang="en-GB" b="0" dirty="0"/>
                  <a:t>,  </a:t>
                </a:r>
                <a:r>
                  <a:rPr lang="en-GB" i="0" dirty="0">
                    <a:solidFill>
                      <a:srgbClr val="2F2F2F"/>
                    </a:solidFill>
                    <a:latin typeface="Cambria Math" panose="02040503050406030204" pitchFamily="18" charset="0"/>
                  </a:rPr>
                  <a:t>⟨"</a:t>
                </a:r>
                <a:r>
                  <a:rPr lang="en-GB" i="0" dirty="0">
                    <a:solidFill>
                      <a:srgbClr val="2F2F2F"/>
                    </a:solidFill>
                    <a:latin typeface="Symbol" panose="05050102010706020507" pitchFamily="18" charset="2"/>
                  </a:rPr>
                  <a:t>¡</a:t>
                </a:r>
                <a:r>
                  <a:rPr lang="en-GB" i="0" dirty="0">
                    <a:solidFill>
                      <a:srgbClr val="2F2F2F"/>
                    </a:solidFill>
                    <a:latin typeface="Cambria Math" panose="02040503050406030204" pitchFamily="18" charset="0"/>
                  </a:rPr>
                  <a:t>" ⟩</a:t>
                </a:r>
                <a:r>
                  <a:rPr lang="en-GB" i="0" dirty="0">
                    <a:solidFill>
                      <a:srgbClr val="2F2F2F"/>
                    </a:solidFill>
                    <a:latin typeface="Cambria Math" panose="02040503050406030204" pitchFamily="18" charset="0"/>
                    <a:ea typeface="Cambria Math" panose="02040503050406030204" pitchFamily="18" charset="0"/>
                  </a:rPr>
                  <a:t>≪</a:t>
                </a:r>
                <a:r>
                  <a:rPr lang="en-US" i="0" dirty="0">
                    <a:solidFill>
                      <a:srgbClr val="2F2F2F"/>
                    </a:solidFill>
                    <a:latin typeface="Cambria Math" panose="02040503050406030204" pitchFamily="18" charset="0"/>
                    <a:ea typeface="Cambria Math" panose="02040503050406030204" pitchFamily="18" charset="0"/>
                  </a:rPr>
                  <a:t>𝟏</a:t>
                </a:r>
                <a:r>
                  <a:rPr lang="en-GB" b="0" dirty="0"/>
                  <a:t> </a:t>
                </a:r>
                <a:r>
                  <a:rPr lang="en-US" b="0" i="0">
                    <a:solidFill>
                      <a:srgbClr val="000000"/>
                    </a:solidFill>
                    <a:latin typeface="Cambria Math" panose="02040503050406030204" pitchFamily="18" charset="0"/>
                    <a:ea typeface="Cambria Math" panose="02040503050406030204" pitchFamily="18" charset="0"/>
                  </a:rPr>
                  <a:t>𝑛_𝛾≈1−2</a:t>
                </a:r>
                <a:endParaRPr lang="en-GB" dirty="0"/>
              </a:p>
              <a:p>
                <a:r>
                  <a:rPr lang="en-GB" dirty="0"/>
                  <a:t>If particles collide, they can emit a photon just before the collision as a part of the</a:t>
                </a:r>
              </a:p>
              <a:p>
                <a:r>
                  <a:rPr lang="en-GB" dirty="0"/>
                  <a:t>physics process; this is called initial state radiation. </a:t>
                </a:r>
              </a:p>
              <a:p>
                <a:endParaRPr lang="en-GB" dirty="0"/>
              </a:p>
            </p:txBody>
          </p:sp>
        </mc:Fallback>
      </mc:AlternateContent>
      <p:sp>
        <p:nvSpPr>
          <p:cNvPr id="4" name="Slide Number Placeholder 3"/>
          <p:cNvSpPr>
            <a:spLocks noGrp="1"/>
          </p:cNvSpPr>
          <p:nvPr>
            <p:ph type="sldNum" sz="quarter" idx="5"/>
          </p:nvPr>
        </p:nvSpPr>
        <p:spPr/>
        <p:txBody>
          <a:bodyPr/>
          <a:lstStyle/>
          <a:p>
            <a:fld id="{8CB0EE9E-52B8-AA4F-8DD5-ED0FB4E5CBCC}" type="slidenum">
              <a:rPr lang="en-US" smtClean="0"/>
              <a:t>12</a:t>
            </a:fld>
            <a:endParaRPr lang="en-US"/>
          </a:p>
        </p:txBody>
      </p:sp>
    </p:spTree>
    <p:extLst>
      <p:ext uri="{BB962C8B-B14F-4D97-AF65-F5344CB8AC3E}">
        <p14:creationId xmlns:p14="http://schemas.microsoft.com/office/powerpoint/2010/main" val="112919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14</a:t>
            </a:fld>
            <a:endParaRPr lang="en-US"/>
          </a:p>
        </p:txBody>
      </p:sp>
    </p:spTree>
    <p:extLst>
      <p:ext uri="{BB962C8B-B14F-4D97-AF65-F5344CB8AC3E}">
        <p14:creationId xmlns:p14="http://schemas.microsoft.com/office/powerpoint/2010/main" val="2893343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adapting the civil engineering of the tunnel and cavern by, for instance, placing machinery on a separate floor structure or the use of adapted technical concrete, the length  of the vibration path and hence the attenuation of the vibrations will be improved. Vibration dampers can be used under the machinery. The design of all components and supports in the CLIC tunnel shall have natural frequencies as high as possible by careful design. Also a verification with seismometers during the construction phase will help to remove unwanted vibration sources. The most significant consequence is the beam height from the floor that shall be as small as possible. Where possible, the mass of the components shall be reduced and also the position of support points can increase the stiffness of components.</a:t>
            </a:r>
          </a:p>
        </p:txBody>
      </p:sp>
      <p:sp>
        <p:nvSpPr>
          <p:cNvPr id="4" name="Slide Number Placeholder 3"/>
          <p:cNvSpPr>
            <a:spLocks noGrp="1"/>
          </p:cNvSpPr>
          <p:nvPr>
            <p:ph type="sldNum" sz="quarter" idx="5"/>
          </p:nvPr>
        </p:nvSpPr>
        <p:spPr/>
        <p:txBody>
          <a:bodyPr/>
          <a:lstStyle/>
          <a:p>
            <a:fld id="{8CB0EE9E-52B8-AA4F-8DD5-ED0FB4E5CBCC}" type="slidenum">
              <a:rPr lang="en-US" smtClean="0"/>
              <a:t>15</a:t>
            </a:fld>
            <a:endParaRPr lang="en-US"/>
          </a:p>
        </p:txBody>
      </p:sp>
    </p:spTree>
    <p:extLst>
      <p:ext uri="{BB962C8B-B14F-4D97-AF65-F5344CB8AC3E}">
        <p14:creationId xmlns:p14="http://schemas.microsoft.com/office/powerpoint/2010/main" val="2130640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8405A-310A-EA04-30AF-35D2B5703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435E5-3684-D71E-87D5-6C8E6D73D130}"/>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5DA0B18C-78DD-0A9E-D5E1-E69E7A0F1E14}"/>
                  </a:ext>
                </a:extLst>
              </p:cNvPr>
              <p:cNvSpPr>
                <a:spLocks noGrp="1"/>
              </p:cNvSpPr>
              <p:nvPr>
                <p:ph type="body" idx="1"/>
              </p:nvPr>
            </p:nvSpPr>
            <p:spPr/>
            <p:txBody>
              <a:bodyPr/>
              <a:lstStyle/>
              <a:p>
                <a:r>
                  <a:rPr lang="en-US" dirty="0"/>
                  <a:t>ATF2 1.3 GeV</a:t>
                </a:r>
                <a:endParaRPr lang="en-GB" dirty="0"/>
              </a:p>
            </p:txBody>
          </p:sp>
        </mc:Choice>
        <mc:Fallback xmlns="">
          <p:sp>
            <p:nvSpPr>
              <p:cNvPr id="3" name="Notes Placeholder 2">
                <a:extLst>
                  <a:ext uri="{FF2B5EF4-FFF2-40B4-BE49-F238E27FC236}">
                    <a16:creationId xmlns:a16="http://schemas.microsoft.com/office/drawing/2014/main" id="{837296F7-FEB6-6D9A-24CE-9B520783041F}"/>
                  </a:ext>
                </a:extLst>
              </p:cNvPr>
              <p:cNvSpPr>
                <a:spLocks noGrp="1"/>
              </p:cNvSpPr>
              <p:nvPr>
                <p:ph type="body" idx="1"/>
              </p:nvPr>
            </p:nvSpPr>
            <p:spPr/>
            <p:txBody>
              <a:bodyPr/>
              <a:lstStyle/>
              <a:p>
                <a:r>
                  <a:rPr lang="en-GB" i="0">
                    <a:solidFill>
                      <a:schemeClr val="tx1"/>
                    </a:solidFill>
                    <a:latin typeface="Cambria Math" charset="0"/>
                    <a:ea typeface="Cambria Math" charset="0"/>
                    <a:cs typeface="Cambria Math" charset="0"/>
                  </a:rPr>
                  <a:t>𝜎</a:t>
                </a:r>
                <a:r>
                  <a:rPr lang="en-US" i="0">
                    <a:solidFill>
                      <a:schemeClr val="tx1"/>
                    </a:solidFill>
                    <a:latin typeface="Cambria Math" panose="02040503050406030204" pitchFamily="18" charset="0"/>
                    <a:ea typeface="Cambria Math" charset="0"/>
                    <a:cs typeface="Cambria Math" charset="0"/>
                  </a:rPr>
                  <a:t>_</a:t>
                </a:r>
                <a:r>
                  <a:rPr lang="en-US" b="0" i="0">
                    <a:solidFill>
                      <a:schemeClr val="tx1"/>
                    </a:solidFill>
                    <a:latin typeface="Cambria Math" charset="0"/>
                    <a:ea typeface="Cambria Math" charset="0"/>
                    <a:cs typeface="Cambria Math" charset="0"/>
                  </a:rPr>
                  <a:t>"oide</a:t>
                </a:r>
                <a:r>
                  <a:rPr lang="en-US" b="0" i="0">
                    <a:solidFill>
                      <a:schemeClr val="tx1"/>
                    </a:solidFill>
                    <a:latin typeface="Cambria Math" panose="02040503050406030204" pitchFamily="18" charset="0"/>
                    <a:ea typeface="Cambria Math" charset="0"/>
                    <a:cs typeface="Cambria Math" charset="0"/>
                  </a:rPr>
                  <a:t>" </a:t>
                </a:r>
                <a:r>
                  <a:rPr lang="en-US" b="0" i="0">
                    <a:solidFill>
                      <a:schemeClr val="tx1"/>
                    </a:solidFill>
                    <a:latin typeface="Cambria Math" charset="0"/>
                    <a:ea typeface="Cambria Math" charset="0"/>
                    <a:cs typeface="Cambria Math" charset="0"/>
                  </a:rPr>
                  <a:t>=0.85 "nm</a:t>
                </a:r>
                <a:r>
                  <a:rPr lang="en-GB" b="0" i="0">
                    <a:solidFill>
                      <a:schemeClr val="tx1"/>
                    </a:solidFill>
                    <a:latin typeface="Cambria Math" charset="0"/>
                    <a:ea typeface="Cambria Math" charset="0"/>
                    <a:cs typeface="Cambria Math" charset="0"/>
                  </a:rPr>
                  <a:t>"</a:t>
                </a:r>
                <a:r>
                  <a:rPr lang="en-GB" dirty="0">
                    <a:solidFill>
                      <a:schemeClr val="tx1"/>
                    </a:solidFill>
                    <a:latin typeface="Times New Roman" charset="0"/>
                    <a:ea typeface="ＭＳ Ｐゴシック" charset="0"/>
                    <a:cs typeface="ＭＳ Ｐゴシック" charset="0"/>
                  </a:rPr>
                  <a:t> for 3 TeV CLIC. For 380 GeV? Should be the same for similar final focus design</a:t>
                </a:r>
              </a:p>
              <a:p>
                <a:endParaRPr lang="en-GB" dirty="0"/>
              </a:p>
            </p:txBody>
          </p:sp>
        </mc:Fallback>
      </mc:AlternateContent>
      <p:sp>
        <p:nvSpPr>
          <p:cNvPr id="4" name="Slide Number Placeholder 3">
            <a:extLst>
              <a:ext uri="{FF2B5EF4-FFF2-40B4-BE49-F238E27FC236}">
                <a16:creationId xmlns:a16="http://schemas.microsoft.com/office/drawing/2014/main" id="{E0AE97E5-B90B-7685-183F-1F74B19DE1FD}"/>
              </a:ext>
            </a:extLst>
          </p:cNvPr>
          <p:cNvSpPr>
            <a:spLocks noGrp="1"/>
          </p:cNvSpPr>
          <p:nvPr>
            <p:ph type="sldNum" sz="quarter" idx="5"/>
          </p:nvPr>
        </p:nvSpPr>
        <p:spPr/>
        <p:txBody>
          <a:bodyPr/>
          <a:lstStyle/>
          <a:p>
            <a:fld id="{8CB0EE9E-52B8-AA4F-8DD5-ED0FB4E5CBCC}" type="slidenum">
              <a:rPr lang="en-US" smtClean="0"/>
              <a:t>16</a:t>
            </a:fld>
            <a:endParaRPr lang="en-US"/>
          </a:p>
        </p:txBody>
      </p:sp>
    </p:spTree>
    <p:extLst>
      <p:ext uri="{BB962C8B-B14F-4D97-AF65-F5344CB8AC3E}">
        <p14:creationId xmlns:p14="http://schemas.microsoft.com/office/powerpoint/2010/main" val="559866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E6A45-1B16-9C4C-F8F3-62C76718B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60FFD-7579-DF76-6AC6-B0A3C0FB0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A3300-5321-3D4C-D8F6-10650D2AA049}"/>
              </a:ext>
            </a:extLst>
          </p:cNvPr>
          <p:cNvSpPr>
            <a:spLocks noGrp="1"/>
          </p:cNvSpPr>
          <p:nvPr>
            <p:ph type="body" idx="1"/>
          </p:nvPr>
        </p:nvSpPr>
        <p:spPr/>
        <p:txBody>
          <a:bodyPr/>
          <a:lstStyle/>
          <a:p>
            <a:r>
              <a:rPr lang="en-GB" dirty="0"/>
              <a:t>Can easily detect an offset as resulting deﬂection of the beams is in the order of tens of µrad (detectable a few m downstream with a BPM)</a:t>
            </a:r>
          </a:p>
        </p:txBody>
      </p:sp>
      <p:sp>
        <p:nvSpPr>
          <p:cNvPr id="4" name="Slide Number Placeholder 3">
            <a:extLst>
              <a:ext uri="{FF2B5EF4-FFF2-40B4-BE49-F238E27FC236}">
                <a16:creationId xmlns:a16="http://schemas.microsoft.com/office/drawing/2014/main" id="{5E5034FE-5A5A-60F6-4DED-3939DEF01A05}"/>
              </a:ext>
            </a:extLst>
          </p:cNvPr>
          <p:cNvSpPr>
            <a:spLocks noGrp="1"/>
          </p:cNvSpPr>
          <p:nvPr>
            <p:ph type="sldNum" sz="quarter" idx="5"/>
          </p:nvPr>
        </p:nvSpPr>
        <p:spPr/>
        <p:txBody>
          <a:bodyPr/>
          <a:lstStyle/>
          <a:p>
            <a:fld id="{8CB0EE9E-52B8-AA4F-8DD5-ED0FB4E5CBCC}" type="slidenum">
              <a:rPr lang="en-US" smtClean="0"/>
              <a:t>17</a:t>
            </a:fld>
            <a:endParaRPr lang="en-US"/>
          </a:p>
        </p:txBody>
      </p:sp>
    </p:spTree>
    <p:extLst>
      <p:ext uri="{BB962C8B-B14F-4D97-AF65-F5344CB8AC3E}">
        <p14:creationId xmlns:p14="http://schemas.microsoft.com/office/powerpoint/2010/main" val="398855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pic>
        <p:nvPicPr>
          <p:cNvPr id="2" name="Picture 1" descr="A close-up of a logo&#10;&#10;Description automatically generated">
            <a:extLst>
              <a:ext uri="{FF2B5EF4-FFF2-40B4-BE49-F238E27FC236}">
                <a16:creationId xmlns:a16="http://schemas.microsoft.com/office/drawing/2014/main" id="{641666DB-752C-9056-C4E9-287997C913FC}"/>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3667"/>
                    </a14:imgEffect>
                    <a14:imgEffect>
                      <a14:saturation sat="95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24/06/2025</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24/06/2025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Challenges towards high luminosity for proposed colliders - G. Arduini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24/06/2025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Challenges towards high luminosity for proposed colliders - G. Arduini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24/06/2025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Challenges towards high luminosity for proposed colliders - G. Arduini</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Challenges towards high luminosity for proposed colliders - G. Arduini</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Challenges towards high luminosity for proposed colliders - G. Arduini</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Challenges towards high luminosity for proposed colliders - G. Arduini</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24/06/2025</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Challenges towards high luminosity for proposed colliders - G. Arduini</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24/06/2025</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Challenges towards high luminosity for proposed colliders - G. Arduini</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24/06/2025</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24/06/2025</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24/06/2025</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r>
              <a:rPr lang="en-US"/>
              <a:t>24/06/2025</a:t>
            </a:r>
          </a:p>
        </p:txBody>
      </p:sp>
      <p:sp>
        <p:nvSpPr>
          <p:cNvPr id="5" name="Footer Placeholder 4"/>
          <p:cNvSpPr>
            <a:spLocks noGrp="1"/>
          </p:cNvSpPr>
          <p:nvPr>
            <p:ph type="ftr" sz="quarter" idx="11"/>
          </p:nvPr>
        </p:nvSpPr>
        <p:spPr/>
        <p:txBody>
          <a:bodyPr/>
          <a:lstStyle/>
          <a:p>
            <a:r>
              <a:rPr lang="en-GB"/>
              <a:t>Challenges towards high luminosity for proposed colliders - G. Arduini</a:t>
            </a:r>
            <a:endParaRPr lang="en-US"/>
          </a:p>
        </p:txBody>
      </p:sp>
      <p:sp>
        <p:nvSpPr>
          <p:cNvPr id="6" name="Slide Number Placeholder 5"/>
          <p:cNvSpPr>
            <a:spLocks noGrp="1"/>
          </p:cNvSpPr>
          <p:nvPr>
            <p:ph type="sldNum" sz="quarter" idx="12"/>
          </p:nvPr>
        </p:nvSpPr>
        <p:spPr/>
        <p:txBody>
          <a:bodyPr/>
          <a:lstStyle/>
          <a:p>
            <a:fld id="{1E071486-4E65-E24B-8A3A-E44A91D5D904}" type="slidenum">
              <a:rPr lang="en-US" smtClean="0"/>
              <a:pPr/>
              <a:t>‹#›</a:t>
            </a:fld>
            <a:endParaRPr lang="en-US"/>
          </a:p>
        </p:txBody>
      </p:sp>
    </p:spTree>
    <p:extLst>
      <p:ext uri="{BB962C8B-B14F-4D97-AF65-F5344CB8AC3E}">
        <p14:creationId xmlns:p14="http://schemas.microsoft.com/office/powerpoint/2010/main" val="4107719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03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7" name="Picture 6" descr="A close-up of a logo&#10;&#10;Description automatically generated">
            <a:extLst>
              <a:ext uri="{FF2B5EF4-FFF2-40B4-BE49-F238E27FC236}">
                <a16:creationId xmlns:a16="http://schemas.microsoft.com/office/drawing/2014/main" id="{A18C908D-0370-44A8-321B-9F6CA47D11FB}"/>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3667"/>
                    </a14:imgEffect>
                    <a14:imgEffect>
                      <a14:saturation sat="95000"/>
                    </a14:imgEffect>
                  </a14:imgLayer>
                </a14:imgProps>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586596"/>
            <a:ext cx="11376025" cy="716967"/>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a:xfrm>
            <a:off x="3416531" y="6378349"/>
            <a:ext cx="699857" cy="365125"/>
          </a:xfrm>
        </p:spPr>
        <p:txBody>
          <a:bodyPr/>
          <a:lstStyle/>
          <a:p>
            <a:r>
              <a:rPr lang="en-US"/>
              <a:t>24/06/2025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24/06/2025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24/06/2025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US"/>
              <a:t>24/06/2025</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a:t>Challenges towards high luminosity for proposed colliders - G. Arduini</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24/06/2025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24/06/2025</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US"/>
              <a:t>24/06/2025</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GB"/>
              <a:t>Challenges towards high luminosity for proposed colliders - G. Arduini</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2" name="Picture 11" descr="A blue screen with white text&#10;&#10;AI-generated content may be incorrect.">
            <a:extLst>
              <a:ext uri="{FF2B5EF4-FFF2-40B4-BE49-F238E27FC236}">
                <a16:creationId xmlns:a16="http://schemas.microsoft.com/office/drawing/2014/main" id="{BDBAD7C4-F782-ECE7-9E78-9BC29B153BA5}"/>
              </a:ext>
            </a:extLst>
          </p:cNvPr>
          <p:cNvPicPr>
            <a:picLocks noChangeAspect="1"/>
          </p:cNvPicPr>
          <p:nvPr userDrawn="1"/>
        </p:nvPicPr>
        <p:blipFill>
          <a:blip r:embed="rId25"/>
          <a:stretch>
            <a:fillRect/>
          </a:stretch>
        </p:blipFill>
        <p:spPr>
          <a:xfrm>
            <a:off x="8290560" y="0"/>
            <a:ext cx="3901440" cy="1028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78" r:id="rId22"/>
    <p:sldLayoutId id="2147483679" r:id="rId2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240.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43.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hyperlink" Target="https://indico.cern.ch/event/1439855/abstracts/191093/" TargetMode="External"/><Relationship Id="rId3" Type="http://schemas.openxmlformats.org/officeDocument/2006/relationships/hyperlink" Target="https://indico.cern.ch/event/1439855/abstracts/190778/" TargetMode="External"/><Relationship Id="rId7" Type="http://schemas.openxmlformats.org/officeDocument/2006/relationships/hyperlink" Target="https://indico.cern.ch/event/1439855/abstracts/191018/" TargetMode="External"/><Relationship Id="rId12" Type="http://schemas.openxmlformats.org/officeDocument/2006/relationships/hyperlink" Target="https://indico.cern.ch/event/1439855/abstracts/191216/"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indico.cern.ch/event/1439855/abstracts/191017/" TargetMode="External"/><Relationship Id="rId11" Type="http://schemas.openxmlformats.org/officeDocument/2006/relationships/hyperlink" Target="https://indico.cern.ch/event/1439855/abstracts/191176/" TargetMode="External"/><Relationship Id="rId5" Type="http://schemas.openxmlformats.org/officeDocument/2006/relationships/hyperlink" Target="https://indico.cern.ch/event/1439855/abstracts/190997/" TargetMode="External"/><Relationship Id="rId10" Type="http://schemas.openxmlformats.org/officeDocument/2006/relationships/hyperlink" Target="https://indico.cern.ch/event/1439855/abstracts/191157/" TargetMode="External"/><Relationship Id="rId4" Type="http://schemas.openxmlformats.org/officeDocument/2006/relationships/hyperlink" Target="https://indico.cern.ch/event/1439855/abstracts/190885/" TargetMode="External"/><Relationship Id="rId9" Type="http://schemas.openxmlformats.org/officeDocument/2006/relationships/hyperlink" Target="https://indico.cern.ch/event/1439855/contributions/6461618/"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180.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8.wmf"/></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50.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F4D32A-37B0-7FCF-5CDA-93BAB6E3554E}"/>
              </a:ext>
            </a:extLst>
          </p:cNvPr>
          <p:cNvSpPr>
            <a:spLocks noGrp="1"/>
          </p:cNvSpPr>
          <p:nvPr>
            <p:ph type="ctrTitle"/>
          </p:nvPr>
        </p:nvSpPr>
        <p:spPr/>
        <p:txBody>
          <a:bodyPr/>
          <a:lstStyle/>
          <a:p>
            <a:endParaRPr lang="it-IT" dirty="0"/>
          </a:p>
        </p:txBody>
      </p:sp>
      <p:sp>
        <p:nvSpPr>
          <p:cNvPr id="3" name="Sottotitolo 2">
            <a:extLst>
              <a:ext uri="{FF2B5EF4-FFF2-40B4-BE49-F238E27FC236}">
                <a16:creationId xmlns:a16="http://schemas.microsoft.com/office/drawing/2014/main" id="{C499F23F-34F2-3873-4042-B348A4B8368F}"/>
              </a:ext>
            </a:extLst>
          </p:cNvPr>
          <p:cNvSpPr>
            <a:spLocks noGrp="1"/>
          </p:cNvSpPr>
          <p:nvPr>
            <p:ph type="subTitle" idx="1"/>
          </p:nvPr>
        </p:nvSpPr>
        <p:spPr/>
        <p:txBody>
          <a:bodyPr/>
          <a:lstStyle/>
          <a:p>
            <a:endParaRPr lang="it-IT" dirty="0"/>
          </a:p>
        </p:txBody>
      </p:sp>
      <p:pic>
        <p:nvPicPr>
          <p:cNvPr id="5" name="Immagine 4" descr="Immagine che contiene testo, schermata, logo, Carattere&#10;&#10;Descrizione generata automaticamente">
            <a:extLst>
              <a:ext uri="{FF2B5EF4-FFF2-40B4-BE49-F238E27FC236}">
                <a16:creationId xmlns:a16="http://schemas.microsoft.com/office/drawing/2014/main" id="{3C85681B-4351-ACEE-7F40-6EE3475B729C}"/>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6" name="CasellaDiTesto 5">
            <a:extLst>
              <a:ext uri="{FF2B5EF4-FFF2-40B4-BE49-F238E27FC236}">
                <a16:creationId xmlns:a16="http://schemas.microsoft.com/office/drawing/2014/main" id="{78A06F54-8AA2-695D-3E71-4E31B039FAFA}"/>
              </a:ext>
            </a:extLst>
          </p:cNvPr>
          <p:cNvSpPr txBox="1"/>
          <p:nvPr/>
        </p:nvSpPr>
        <p:spPr>
          <a:xfrm>
            <a:off x="3665838" y="1122363"/>
            <a:ext cx="5939446" cy="369332"/>
          </a:xfrm>
          <a:prstGeom prst="rect">
            <a:avLst/>
          </a:prstGeom>
          <a:noFill/>
        </p:spPr>
        <p:txBody>
          <a:bodyPr wrap="none" rtlCol="0">
            <a:spAutoFit/>
          </a:bodyPr>
          <a:lstStyle/>
          <a:p>
            <a:r>
              <a:rPr lang="it-IT" dirty="0">
                <a:solidFill>
                  <a:schemeClr val="bg1"/>
                </a:solidFill>
                <a:latin typeface="Lato Light" panose="020F0302020204030203" pitchFamily="34" charset="77"/>
              </a:rPr>
              <a:t>PLENARY </a:t>
            </a:r>
            <a:r>
              <a:rPr lang="it-IT" b="1" dirty="0">
                <a:solidFill>
                  <a:schemeClr val="bg1"/>
                </a:solidFill>
                <a:latin typeface="Lato Black" panose="020F0502020204030203" pitchFamily="34" charset="77"/>
              </a:rPr>
              <a:t>/  ACCELERATOR SCIENCE &amp; TECHNOLOGY</a:t>
            </a:r>
          </a:p>
        </p:txBody>
      </p:sp>
      <p:sp>
        <p:nvSpPr>
          <p:cNvPr id="7" name="CasellaDiTesto 6">
            <a:extLst>
              <a:ext uri="{FF2B5EF4-FFF2-40B4-BE49-F238E27FC236}">
                <a16:creationId xmlns:a16="http://schemas.microsoft.com/office/drawing/2014/main" id="{73A1E599-217A-1A22-EBE1-D3742A4DE9CF}"/>
              </a:ext>
            </a:extLst>
          </p:cNvPr>
          <p:cNvSpPr txBox="1"/>
          <p:nvPr/>
        </p:nvSpPr>
        <p:spPr>
          <a:xfrm>
            <a:off x="539020" y="2755805"/>
            <a:ext cx="10798149" cy="584775"/>
          </a:xfrm>
          <a:prstGeom prst="rect">
            <a:avLst/>
          </a:prstGeom>
          <a:noFill/>
        </p:spPr>
        <p:txBody>
          <a:bodyPr wrap="none" rtlCol="0">
            <a:spAutoFit/>
          </a:bodyPr>
          <a:lstStyle/>
          <a:p>
            <a:r>
              <a:rPr lang="en-GB" sz="3200" b="1" dirty="0">
                <a:solidFill>
                  <a:schemeClr val="bg1"/>
                </a:solidFill>
                <a:latin typeface="Lato Black" panose="020F0502020204030203" pitchFamily="34" charset="77"/>
              </a:rPr>
              <a:t>Challenges towards high luminosity for proposed colliders</a:t>
            </a:r>
            <a:endParaRPr lang="it-IT" sz="3200" b="1" dirty="0">
              <a:solidFill>
                <a:schemeClr val="bg1"/>
              </a:solidFill>
              <a:latin typeface="Lato Black" panose="020F0502020204030203" pitchFamily="34" charset="77"/>
            </a:endParaRPr>
          </a:p>
        </p:txBody>
      </p:sp>
      <p:sp>
        <p:nvSpPr>
          <p:cNvPr id="8" name="CasellaDiTesto 7">
            <a:extLst>
              <a:ext uri="{FF2B5EF4-FFF2-40B4-BE49-F238E27FC236}">
                <a16:creationId xmlns:a16="http://schemas.microsoft.com/office/drawing/2014/main" id="{4B5B5C3E-9E27-045B-01EB-06CE76D77327}"/>
              </a:ext>
            </a:extLst>
          </p:cNvPr>
          <p:cNvSpPr txBox="1"/>
          <p:nvPr/>
        </p:nvSpPr>
        <p:spPr>
          <a:xfrm>
            <a:off x="539020" y="3952923"/>
            <a:ext cx="11089996" cy="2062103"/>
          </a:xfrm>
          <a:prstGeom prst="rect">
            <a:avLst/>
          </a:prstGeom>
          <a:noFill/>
        </p:spPr>
        <p:txBody>
          <a:bodyPr wrap="square" rtlCol="0">
            <a:spAutoFit/>
          </a:bodyPr>
          <a:lstStyle/>
          <a:p>
            <a:pPr algn="l"/>
            <a:br>
              <a:rPr lang="it-IT" sz="1400" dirty="0">
                <a:solidFill>
                  <a:schemeClr val="bg1"/>
                </a:solidFill>
                <a:latin typeface="Lato" panose="020F0502020204030203" pitchFamily="34" charset="77"/>
              </a:rPr>
            </a:br>
            <a:r>
              <a:rPr lang="en-US" sz="2400" dirty="0">
                <a:solidFill>
                  <a:schemeClr val="bg1"/>
                </a:solidFill>
              </a:rPr>
              <a:t>Gianluigi Arduini - CERN</a:t>
            </a:r>
          </a:p>
          <a:p>
            <a:pPr algn="l"/>
            <a:r>
              <a:rPr lang="en-US" sz="1600" dirty="0">
                <a:solidFill>
                  <a:schemeClr val="bg1"/>
                </a:solidFill>
              </a:rPr>
              <a:t>Acknowledgements: PPG Accelerator Science and Technology WG members, N. Mounet, Y. Ohnishi, Y. Papaphilippou, </a:t>
            </a:r>
          </a:p>
          <a:p>
            <a:pPr algn="l"/>
            <a:r>
              <a:rPr lang="en-US" sz="1600" dirty="0">
                <a:solidFill>
                  <a:schemeClr val="bg1"/>
                </a:solidFill>
              </a:rPr>
              <a:t>D. Schulte, R. Tomas, F. Zimmermann</a:t>
            </a:r>
          </a:p>
          <a:p>
            <a:pPr algn="l"/>
            <a:endParaRPr lang="en-US" sz="1400" dirty="0">
              <a:solidFill>
                <a:schemeClr val="bg1"/>
              </a:solidFill>
            </a:endParaRPr>
          </a:p>
          <a:p>
            <a:pPr algn="l"/>
            <a:endParaRPr lang="en-US" sz="1400" dirty="0">
              <a:solidFill>
                <a:schemeClr val="bg1"/>
              </a:solidFill>
            </a:endParaRPr>
          </a:p>
          <a:p>
            <a:pPr algn="l"/>
            <a:r>
              <a:rPr lang="en-US" sz="1600" dirty="0">
                <a:solidFill>
                  <a:schemeClr val="bg1"/>
                </a:solidFill>
              </a:rPr>
              <a:t>24</a:t>
            </a:r>
            <a:r>
              <a:rPr lang="en-US" sz="1600" baseline="30000" dirty="0">
                <a:solidFill>
                  <a:schemeClr val="bg1"/>
                </a:solidFill>
              </a:rPr>
              <a:t>th</a:t>
            </a:r>
            <a:r>
              <a:rPr lang="en-US" sz="1600" dirty="0">
                <a:solidFill>
                  <a:schemeClr val="bg1"/>
                </a:solidFill>
              </a:rPr>
              <a:t> June 2025</a:t>
            </a:r>
          </a:p>
          <a:p>
            <a:pPr algn="l"/>
            <a:endParaRPr lang="en-US" sz="1400" dirty="0">
              <a:solidFill>
                <a:schemeClr val="bg1"/>
              </a:solidFill>
            </a:endParaRPr>
          </a:p>
        </p:txBody>
      </p:sp>
    </p:spTree>
    <p:extLst>
      <p:ext uri="{BB962C8B-B14F-4D97-AF65-F5344CB8AC3E}">
        <p14:creationId xmlns:p14="http://schemas.microsoft.com/office/powerpoint/2010/main" val="71765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2AC9-918A-62D2-3941-FF7B06CB37B6}"/>
              </a:ext>
            </a:extLst>
          </p:cNvPr>
          <p:cNvSpPr>
            <a:spLocks noGrp="1"/>
          </p:cNvSpPr>
          <p:nvPr>
            <p:ph type="title"/>
          </p:nvPr>
        </p:nvSpPr>
        <p:spPr/>
        <p:txBody>
          <a:bodyPr/>
          <a:lstStyle/>
          <a:p>
            <a:r>
              <a:rPr lang="en-US" dirty="0"/>
              <a:t>Linear colliders</a:t>
            </a:r>
            <a:endParaRPr lang="en-GB" dirty="0"/>
          </a:p>
        </p:txBody>
      </p:sp>
      <p:sp>
        <p:nvSpPr>
          <p:cNvPr id="3" name="Content Placeholder 2">
            <a:extLst>
              <a:ext uri="{FF2B5EF4-FFF2-40B4-BE49-F238E27FC236}">
                <a16:creationId xmlns:a16="http://schemas.microsoft.com/office/drawing/2014/main" id="{97CD072A-5D33-B5C4-BAAD-128D871C2DE3}"/>
              </a:ext>
            </a:extLst>
          </p:cNvPr>
          <p:cNvSpPr>
            <a:spLocks noGrp="1"/>
          </p:cNvSpPr>
          <p:nvPr>
            <p:ph sz="half" idx="1"/>
          </p:nvPr>
        </p:nvSpPr>
        <p:spPr>
          <a:xfrm>
            <a:off x="407987" y="1592264"/>
            <a:ext cx="6283758" cy="4608512"/>
          </a:xfrm>
        </p:spPr>
        <p:txBody>
          <a:bodyPr/>
          <a:lstStyle/>
          <a:p>
            <a:r>
              <a:rPr lang="en-US" dirty="0">
                <a:solidFill>
                  <a:schemeClr val="tx1"/>
                </a:solidFill>
              </a:rPr>
              <a:t>Limited by beam current/power </a:t>
            </a:r>
            <a:r>
              <a:rPr lang="en-US" dirty="0" err="1">
                <a:solidFill>
                  <a:schemeClr val="tx1"/>
                </a:solidFill>
              </a:rPr>
              <a:t>P</a:t>
            </a:r>
            <a:r>
              <a:rPr lang="en-US" baseline="-25000" dirty="0" err="1">
                <a:solidFill>
                  <a:schemeClr val="tx1"/>
                </a:solidFill>
              </a:rPr>
              <a:t>beam</a:t>
            </a:r>
            <a:r>
              <a:rPr lang="en-US" dirty="0">
                <a:solidFill>
                  <a:schemeClr val="tx1"/>
                </a:solidFill>
              </a:rPr>
              <a:t> </a:t>
            </a:r>
            <a:r>
              <a:rPr lang="en-US" b="0" dirty="0">
                <a:solidFill>
                  <a:schemeClr val="tx1"/>
                </a:solidFill>
              </a:rPr>
              <a:t>(</a:t>
            </a:r>
            <a:r>
              <a:rPr lang="en-US" b="0" dirty="0">
                <a:solidFill>
                  <a:schemeClr val="tx1"/>
                </a:solidFill>
                <a:sym typeface="Wingdings" panose="05000000000000000000" pitchFamily="2" charset="2"/>
              </a:rPr>
              <a:t> power consumption) </a:t>
            </a:r>
            <a:r>
              <a:rPr lang="en-US" b="0" dirty="0">
                <a:solidFill>
                  <a:schemeClr val="tx1"/>
                </a:solidFill>
              </a:rPr>
              <a:t>as the beam is continuously generated (and dumped)</a:t>
            </a:r>
          </a:p>
          <a:p>
            <a:r>
              <a:rPr lang="en-US" b="0" dirty="0">
                <a:solidFill>
                  <a:schemeClr val="tx1"/>
                </a:solidFill>
              </a:rPr>
              <a:t>“Do not care” about multi-turn effects in the collider. No beam-beam limit.</a:t>
            </a:r>
          </a:p>
          <a:p>
            <a:r>
              <a:rPr lang="en-US" b="0" dirty="0">
                <a:solidFill>
                  <a:schemeClr val="tx1"/>
                </a:solidFill>
              </a:rPr>
              <a:t>Need </a:t>
            </a:r>
            <a:r>
              <a:rPr lang="en-US" dirty="0">
                <a:solidFill>
                  <a:schemeClr val="tx1"/>
                </a:solidFill>
              </a:rPr>
              <a:t>very small beam size at IP</a:t>
            </a:r>
            <a:r>
              <a:rPr lang="en-US" b="0" dirty="0">
                <a:solidFill>
                  <a:schemeClr val="tx1"/>
                </a:solidFill>
              </a:rPr>
              <a:t> to compensate for low f</a:t>
            </a:r>
          </a:p>
          <a:p>
            <a:r>
              <a:rPr lang="en-US" b="0" dirty="0">
                <a:solidFill>
                  <a:schemeClr val="tx1"/>
                </a:solidFill>
              </a:rPr>
              <a:t>Crab cavities are used to maximize overlap of the beam at the IP </a:t>
            </a:r>
            <a:r>
              <a:rPr lang="en-US" b="0" dirty="0">
                <a:solidFill>
                  <a:schemeClr val="tx1"/>
                </a:solidFill>
                <a:sym typeface="Wingdings" panose="05000000000000000000" pitchFamily="2" charset="2"/>
              </a:rPr>
              <a:t> F=1</a:t>
            </a:r>
            <a:endParaRPr lang="en-US" b="0" dirty="0">
              <a:solidFill>
                <a:schemeClr val="tx1"/>
              </a:solidFill>
              <a:latin typeface="Symbol" panose="05050102010706020507" pitchFamily="18" charset="2"/>
              <a:sym typeface="Wingdings" panose="05000000000000000000" pitchFamily="2" charset="2"/>
            </a:endParaRPr>
          </a:p>
          <a:p>
            <a:r>
              <a:rPr lang="en-US" b="0" dirty="0">
                <a:solidFill>
                  <a:schemeClr val="tx1"/>
                </a:solidFill>
                <a:latin typeface="Symbol" panose="05050102010706020507" pitchFamily="18" charset="2"/>
                <a:sym typeface="Wingdings" panose="05000000000000000000" pitchFamily="2" charset="2"/>
              </a:rPr>
              <a:t>b</a:t>
            </a:r>
            <a:r>
              <a:rPr lang="en-US" b="0" baseline="30000" dirty="0">
                <a:solidFill>
                  <a:schemeClr val="tx1"/>
                </a:solidFill>
                <a:sym typeface="Wingdings" panose="05000000000000000000" pitchFamily="2" charset="2"/>
              </a:rPr>
              <a:t>*</a:t>
            </a:r>
            <a:r>
              <a:rPr lang="en-US" b="0" baseline="-25000" dirty="0" err="1">
                <a:solidFill>
                  <a:schemeClr val="tx1"/>
                </a:solidFill>
                <a:sym typeface="Wingdings" panose="05000000000000000000" pitchFamily="2" charset="2"/>
              </a:rPr>
              <a:t>y</a:t>
            </a:r>
            <a:r>
              <a:rPr lang="en-US" b="0" dirty="0" err="1">
                <a:solidFill>
                  <a:schemeClr val="tx1"/>
                </a:solidFill>
                <a:sym typeface="Wingdings" panose="05000000000000000000" pitchFamily="2" charset="2"/>
              </a:rPr>
              <a:t>~</a:t>
            </a:r>
            <a:r>
              <a:rPr lang="en-US" b="0" dirty="0" err="1">
                <a:solidFill>
                  <a:schemeClr val="tx1"/>
                </a:solidFill>
                <a:latin typeface="Symbol" panose="05050102010706020507" pitchFamily="18" charset="2"/>
                <a:sym typeface="Wingdings" panose="05000000000000000000" pitchFamily="2" charset="2"/>
              </a:rPr>
              <a:t>s</a:t>
            </a:r>
            <a:r>
              <a:rPr lang="en-US" b="0" baseline="-25000" dirty="0" err="1">
                <a:solidFill>
                  <a:schemeClr val="tx1"/>
                </a:solidFill>
                <a:sym typeface="Wingdings" panose="05000000000000000000" pitchFamily="2" charset="2"/>
              </a:rPr>
              <a:t>z</a:t>
            </a:r>
            <a:r>
              <a:rPr lang="en-US" b="0" dirty="0">
                <a:solidFill>
                  <a:schemeClr val="tx1"/>
                </a:solidFill>
                <a:sym typeface="Wingdings" panose="05000000000000000000" pitchFamily="2" charset="2"/>
              </a:rPr>
              <a:t> to minimize hourglass effect  R</a:t>
            </a:r>
            <a:r>
              <a:rPr lang="en-US" b="0" baseline="-25000" dirty="0">
                <a:solidFill>
                  <a:schemeClr val="tx1"/>
                </a:solidFill>
                <a:sym typeface="Wingdings" panose="05000000000000000000" pitchFamily="2" charset="2"/>
              </a:rPr>
              <a:t>HG</a:t>
            </a:r>
            <a:r>
              <a:rPr lang="en-US" b="0" dirty="0">
                <a:solidFill>
                  <a:schemeClr val="tx1"/>
                </a:solidFill>
                <a:sym typeface="Wingdings" panose="05000000000000000000" pitchFamily="2" charset="2"/>
              </a:rPr>
              <a:t>~1</a:t>
            </a:r>
          </a:p>
        </p:txBody>
      </p:sp>
      <mc:AlternateContent xmlns:mc="http://schemas.openxmlformats.org/markup-compatibility/2006" xmlns:a14="http://schemas.microsoft.com/office/drawing/2010/main">
        <mc:Choice Requires="a14">
          <p:sp>
            <p:nvSpPr>
              <p:cNvPr id="8" name="Object 2">
                <a:extLst>
                  <a:ext uri="{FF2B5EF4-FFF2-40B4-BE49-F238E27FC236}">
                    <a16:creationId xmlns:a16="http://schemas.microsoft.com/office/drawing/2014/main" id="{5AD68398-E9DD-8235-A537-BB87E723F5A5}"/>
                  </a:ext>
                </a:extLst>
              </p:cNvPr>
              <p:cNvSpPr txBox="1">
                <a:spLocks noGrp="1"/>
              </p:cNvSpPr>
              <p:nvPr>
                <p:ph sz="half" idx="2"/>
              </p:nvPr>
            </p:nvSpPr>
            <p:spPr bwMode="auto">
              <a:xfrm>
                <a:off x="6908363" y="1822215"/>
                <a:ext cx="4505499" cy="789709"/>
              </a:xfrm>
              <a:prstGeom prst="rect">
                <a:avLst/>
              </a:prstGeom>
              <a:solidFill>
                <a:srgbClr val="2D9DFF"/>
              </a:solidFill>
              <a:ln>
                <a:noFill/>
              </a:ln>
            </p:spPr>
            <p:txBody>
              <a:bodyPr anchor="ctr" anchorCtr="0">
                <a:normAutofit fontScale="92500"/>
              </a:bodyPr>
              <a:lstStyle/>
              <a:p>
                <a14:m>
                  <m:oMath xmlns:m="http://schemas.openxmlformats.org/officeDocument/2006/math">
                    <m:r>
                      <a:rPr lang="en-GB" i="1" smtClean="0">
                        <a:solidFill>
                          <a:srgbClr val="000000"/>
                        </a:solidFill>
                        <a:latin typeface="Cambria Math" panose="02040503050406030204" pitchFamily="18" charset="0"/>
                      </a:rPr>
                      <m:t>𝐿</m:t>
                    </m:r>
                    <m:r>
                      <a:rPr lang="en-GB" b="0" i="1" smtClean="0">
                        <a:solidFill>
                          <a:srgbClr val="000000"/>
                        </a:solidFill>
                        <a:latin typeface="Cambria Math" panose="02040503050406030204" pitchFamily="18" charset="0"/>
                      </a:rPr>
                      <m:t>=</m:t>
                    </m:r>
                    <m:f>
                      <m:fPr>
                        <m:ctrlPr>
                          <a:rPr lang="en-GB" b="0" i="1">
                            <a:solidFill>
                              <a:srgbClr val="000000"/>
                            </a:solidFill>
                            <a:latin typeface="Cambria Math" panose="02040503050406030204" pitchFamily="18" charset="0"/>
                          </a:rPr>
                        </m:ctrlPr>
                      </m:fPr>
                      <m:num>
                        <m:r>
                          <a:rPr lang="en-GB" b="0" i="1">
                            <a:solidFill>
                              <a:srgbClr val="000000"/>
                            </a:solidFill>
                            <a:latin typeface="Cambria Math" panose="02040503050406030204" pitchFamily="18" charset="0"/>
                          </a:rPr>
                          <m:t>𝑘</m:t>
                        </m:r>
                        <m:sSup>
                          <m:sSupPr>
                            <m:ctrlPr>
                              <a:rPr lang="en-GB" b="0" i="1">
                                <a:solidFill>
                                  <a:srgbClr val="000000"/>
                                </a:solidFill>
                                <a:latin typeface="Cambria Math" panose="02040503050406030204" pitchFamily="18" charset="0"/>
                              </a:rPr>
                            </m:ctrlPr>
                          </m:sSupPr>
                          <m:e>
                            <m:sSub>
                              <m:sSubPr>
                                <m:ctrlPr>
                                  <a:rPr lang="en-GB" b="0" i="1">
                                    <a:solidFill>
                                      <a:srgbClr val="000000"/>
                                    </a:solidFill>
                                    <a:latin typeface="Cambria Math" panose="02040503050406030204" pitchFamily="18" charset="0"/>
                                  </a:rPr>
                                </m:ctrlPr>
                              </m:sSubPr>
                              <m:e>
                                <m:r>
                                  <a:rPr lang="en-GB" b="0" i="1">
                                    <a:solidFill>
                                      <a:srgbClr val="000000"/>
                                    </a:solidFill>
                                    <a:latin typeface="Cambria Math" panose="02040503050406030204" pitchFamily="18" charset="0"/>
                                  </a:rPr>
                                  <m:t>𝑁</m:t>
                                </m:r>
                              </m:e>
                              <m:sub>
                                <m:r>
                                  <a:rPr lang="en-GB" b="0" i="1">
                                    <a:solidFill>
                                      <a:srgbClr val="000000"/>
                                    </a:solidFill>
                                    <a:latin typeface="Cambria Math" panose="02040503050406030204" pitchFamily="18" charset="0"/>
                                  </a:rPr>
                                  <m:t>𝑏</m:t>
                                </m:r>
                              </m:sub>
                            </m:sSub>
                          </m:e>
                          <m:sup>
                            <m:r>
                              <a:rPr lang="en-GB" b="0" i="1">
                                <a:solidFill>
                                  <a:srgbClr val="000000"/>
                                </a:solidFill>
                                <a:latin typeface="Cambria Math" panose="02040503050406030204" pitchFamily="18" charset="0"/>
                              </a:rPr>
                              <m:t>2</m:t>
                            </m:r>
                          </m:sup>
                        </m:sSup>
                        <m:r>
                          <a:rPr lang="en-GB" b="0" i="1">
                            <a:solidFill>
                              <a:srgbClr val="000000"/>
                            </a:solidFill>
                            <a:latin typeface="Cambria Math" panose="02040503050406030204" pitchFamily="18" charset="0"/>
                          </a:rPr>
                          <m:t>𝑓</m:t>
                        </m:r>
                      </m:num>
                      <m:den>
                        <m:r>
                          <a:rPr lang="en-GB" b="0" i="1">
                            <a:solidFill>
                              <a:srgbClr val="000000"/>
                            </a:solidFill>
                            <a:latin typeface="Cambria Math" panose="02040503050406030204" pitchFamily="18" charset="0"/>
                          </a:rPr>
                          <m:t>4</m:t>
                        </m:r>
                        <m:r>
                          <a:rPr lang="en-GB" b="0" i="1">
                            <a:solidFill>
                              <a:srgbClr val="000000"/>
                            </a:solidFill>
                            <a:latin typeface="Cambria Math" panose="02040503050406030204" pitchFamily="18" charset="0"/>
                          </a:rPr>
                          <m:t>𝜋</m:t>
                        </m:r>
                        <m:sSubSup>
                          <m:sSubSupPr>
                            <m:ctrlPr>
                              <a:rPr lang="en-GB" b="0" i="1">
                                <a:solidFill>
                                  <a:srgbClr val="000000"/>
                                </a:solidFill>
                                <a:latin typeface="Cambria Math" panose="02040503050406030204" pitchFamily="18" charset="0"/>
                              </a:rPr>
                            </m:ctrlPr>
                          </m:sSubSupPr>
                          <m:e>
                            <m:r>
                              <a:rPr lang="en-GB" b="0" i="1">
                                <a:solidFill>
                                  <a:srgbClr val="000000"/>
                                </a:solidFill>
                                <a:latin typeface="Cambria Math" panose="02040503050406030204" pitchFamily="18" charset="0"/>
                              </a:rPr>
                              <m:t>𝜎</m:t>
                            </m:r>
                          </m:e>
                          <m:sub>
                            <m:r>
                              <a:rPr lang="en-GB" b="0" i="1">
                                <a:solidFill>
                                  <a:srgbClr val="000000"/>
                                </a:solidFill>
                                <a:latin typeface="Cambria Math" panose="02040503050406030204" pitchFamily="18" charset="0"/>
                              </a:rPr>
                              <m:t>𝑥</m:t>
                            </m:r>
                          </m:sub>
                          <m:sup>
                            <m:r>
                              <a:rPr lang="en-GB" b="0" i="1">
                                <a:solidFill>
                                  <a:srgbClr val="000000"/>
                                </a:solidFill>
                                <a:latin typeface="Cambria Math" panose="02040503050406030204" pitchFamily="18" charset="0"/>
                              </a:rPr>
                              <m:t>∗</m:t>
                            </m:r>
                          </m:sup>
                        </m:sSubSup>
                        <m:sSubSup>
                          <m:sSubSupPr>
                            <m:ctrlPr>
                              <a:rPr lang="en-GB" b="0" i="1">
                                <a:solidFill>
                                  <a:srgbClr val="000000"/>
                                </a:solidFill>
                                <a:latin typeface="Cambria Math" panose="02040503050406030204" pitchFamily="18" charset="0"/>
                              </a:rPr>
                            </m:ctrlPr>
                          </m:sSubSupPr>
                          <m:e>
                            <m:r>
                              <a:rPr lang="en-GB" b="0" i="1">
                                <a:solidFill>
                                  <a:srgbClr val="000000"/>
                                </a:solidFill>
                                <a:latin typeface="Cambria Math" panose="02040503050406030204" pitchFamily="18" charset="0"/>
                              </a:rPr>
                              <m:t>𝜎</m:t>
                            </m:r>
                          </m:e>
                          <m:sub>
                            <m:r>
                              <a:rPr lang="en-GB" b="0" i="1">
                                <a:solidFill>
                                  <a:srgbClr val="000000"/>
                                </a:solidFill>
                                <a:latin typeface="Cambria Math" panose="02040503050406030204" pitchFamily="18" charset="0"/>
                              </a:rPr>
                              <m:t>𝑦</m:t>
                            </m:r>
                          </m:sub>
                          <m:sup>
                            <m:r>
                              <a:rPr lang="en-GB" b="0" i="1">
                                <a:solidFill>
                                  <a:srgbClr val="000000"/>
                                </a:solidFill>
                                <a:latin typeface="Cambria Math" panose="02040503050406030204" pitchFamily="18" charset="0"/>
                              </a:rPr>
                              <m:t>∗</m:t>
                            </m:r>
                          </m:sup>
                        </m:sSubSup>
                      </m:den>
                    </m:f>
                    <m:r>
                      <a:rPr lang="en-US" b="0" i="1" smtClean="0">
                        <a:solidFill>
                          <a:srgbClr val="000000"/>
                        </a:solidFill>
                        <a:latin typeface="Cambria Math" panose="02040503050406030204" pitchFamily="18" charset="0"/>
                      </a:rPr>
                      <m:t>𝐹</m:t>
                    </m:r>
                    <m:sSub>
                      <m:sSubPr>
                        <m:ctrlPr>
                          <a:rPr lang="en-GB"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𝑅</m:t>
                        </m:r>
                      </m:e>
                      <m:sub>
                        <m:r>
                          <a:rPr lang="en-US" b="0" i="1" smtClean="0">
                            <a:solidFill>
                              <a:srgbClr val="000000"/>
                            </a:solidFill>
                            <a:latin typeface="Cambria Math" panose="02040503050406030204" pitchFamily="18" charset="0"/>
                          </a:rPr>
                          <m:t>𝐻𝐺</m:t>
                        </m:r>
                      </m:sub>
                    </m:sSub>
                    <m:sSub>
                      <m:sSubPr>
                        <m:ctrlPr>
                          <a:rPr lang="en-GB" b="0"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𝐻</m:t>
                        </m:r>
                      </m:e>
                      <m:sub>
                        <m:r>
                          <a:rPr lang="en-US" b="0" i="1" smtClean="0">
                            <a:solidFill>
                              <a:srgbClr val="000000"/>
                            </a:solidFill>
                            <a:latin typeface="Cambria Math" panose="02040503050406030204" pitchFamily="18" charset="0"/>
                          </a:rPr>
                          <m:t>𝐷</m:t>
                        </m:r>
                      </m:sub>
                    </m:sSub>
                    <m:r>
                      <a:rPr lang="en-US" b="0" i="0" smtClean="0">
                        <a:solidFill>
                          <a:srgbClr val="000000"/>
                        </a:solidFill>
                        <a:latin typeface="Cambria Math" panose="02040503050406030204" pitchFamily="18" charset="0"/>
                      </a:rPr>
                      <m:t>=</m:t>
                    </m:r>
                  </m:oMath>
                </a14:m>
                <a:r>
                  <a:rPr lang="en-GB" b="0" dirty="0">
                    <a:solidFill>
                      <a:srgbClr val="000000"/>
                    </a:solidFill>
                  </a:rPr>
                  <a:t> </a:t>
                </a:r>
                <a14:m>
                  <m:oMath xmlns:m="http://schemas.openxmlformats.org/officeDocument/2006/math">
                    <m:f>
                      <m:fPr>
                        <m:ctrlPr>
                          <a:rPr lang="en-GB" b="0" i="1">
                            <a:solidFill>
                              <a:srgbClr val="000000"/>
                            </a:solidFill>
                            <a:latin typeface="Cambria Math" panose="02040503050406030204" pitchFamily="18" charset="0"/>
                          </a:rPr>
                        </m:ctrlPr>
                      </m:fPr>
                      <m:num>
                        <m:sSub>
                          <m:sSubPr>
                            <m:ctrlPr>
                              <a:rPr lang="en-GB" b="0" i="1">
                                <a:solidFill>
                                  <a:srgbClr val="000000"/>
                                </a:solidFill>
                                <a:latin typeface="Cambria Math" panose="02040503050406030204" pitchFamily="18" charset="0"/>
                              </a:rPr>
                            </m:ctrlPr>
                          </m:sSubPr>
                          <m:e>
                            <m:r>
                              <a:rPr lang="en-GB" b="0" i="1">
                                <a:solidFill>
                                  <a:srgbClr val="000000"/>
                                </a:solidFill>
                                <a:latin typeface="Cambria Math" panose="02040503050406030204" pitchFamily="18" charset="0"/>
                              </a:rPr>
                              <m:t>𝑁</m:t>
                            </m:r>
                          </m:e>
                          <m:sub>
                            <m:r>
                              <a:rPr lang="en-GB" b="0" i="1">
                                <a:solidFill>
                                  <a:srgbClr val="000000"/>
                                </a:solidFill>
                                <a:latin typeface="Cambria Math" panose="02040503050406030204" pitchFamily="18" charset="0"/>
                              </a:rPr>
                              <m:t>𝑏</m:t>
                            </m:r>
                          </m:sub>
                        </m:sSub>
                        <m:sSub>
                          <m:sSubPr>
                            <m:ctrlPr>
                              <a:rPr lang="en-GB"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𝑃</m:t>
                            </m:r>
                          </m:e>
                          <m:sub>
                            <m:r>
                              <a:rPr lang="en-US" b="0" i="1" smtClean="0">
                                <a:solidFill>
                                  <a:srgbClr val="000000"/>
                                </a:solidFill>
                                <a:latin typeface="Cambria Math" panose="02040503050406030204" pitchFamily="18" charset="0"/>
                              </a:rPr>
                              <m:t>𝑏𝑒𝑎𝑚</m:t>
                            </m:r>
                          </m:sub>
                        </m:sSub>
                      </m:num>
                      <m:den>
                        <m:r>
                          <a:rPr lang="en-GB" b="0" i="1">
                            <a:solidFill>
                              <a:srgbClr val="000000"/>
                            </a:solidFill>
                            <a:latin typeface="Cambria Math" panose="02040503050406030204" pitchFamily="18" charset="0"/>
                          </a:rPr>
                          <m:t>4</m:t>
                        </m:r>
                        <m:r>
                          <a:rPr lang="en-GB" b="0" i="1">
                            <a:solidFill>
                              <a:srgbClr val="000000"/>
                            </a:solidFill>
                            <a:latin typeface="Cambria Math" panose="02040503050406030204" pitchFamily="18" charset="0"/>
                          </a:rPr>
                          <m:t>𝜋</m:t>
                        </m:r>
                        <m:sSub>
                          <m:sSubPr>
                            <m:ctrlPr>
                              <a:rPr lang="en-US" b="0" i="1">
                                <a:solidFill>
                                  <a:srgbClr val="000000"/>
                                </a:solidFill>
                                <a:latin typeface="Cambria Math" panose="02040503050406030204" pitchFamily="18" charset="0"/>
                                <a:ea typeface="Cambria Math" panose="02040503050406030204" pitchFamily="18" charset="0"/>
                              </a:rPr>
                            </m:ctrlPr>
                          </m:sSubPr>
                          <m:e>
                            <m:r>
                              <a:rPr lang="en-US" b="0" i="1">
                                <a:solidFill>
                                  <a:srgbClr val="000000"/>
                                </a:solidFill>
                                <a:latin typeface="Cambria Math" panose="02040503050406030204" pitchFamily="18" charset="0"/>
                                <a:ea typeface="Cambria Math" panose="02040503050406030204" pitchFamily="18" charset="0"/>
                              </a:rPr>
                              <m:t>𝑚</m:t>
                            </m:r>
                          </m:e>
                          <m:sub>
                            <m:r>
                              <a:rPr lang="en-US" b="0" i="1">
                                <a:solidFill>
                                  <a:srgbClr val="000000"/>
                                </a:solidFill>
                                <a:latin typeface="Cambria Math" panose="02040503050406030204" pitchFamily="18" charset="0"/>
                                <a:ea typeface="Cambria Math" panose="02040503050406030204" pitchFamily="18" charset="0"/>
                              </a:rPr>
                              <m:t>𝑒</m:t>
                            </m:r>
                          </m:sub>
                        </m:sSub>
                        <m:sSup>
                          <m:sSupPr>
                            <m:ctrlPr>
                              <a:rPr lang="en-US" b="0" i="1">
                                <a:solidFill>
                                  <a:srgbClr val="000000"/>
                                </a:solidFill>
                                <a:latin typeface="Cambria Math" panose="02040503050406030204" pitchFamily="18" charset="0"/>
                                <a:ea typeface="Cambria Math" panose="02040503050406030204" pitchFamily="18" charset="0"/>
                              </a:rPr>
                            </m:ctrlPr>
                          </m:sSupPr>
                          <m:e>
                            <m:r>
                              <a:rPr lang="en-US" b="0" i="1">
                                <a:solidFill>
                                  <a:srgbClr val="000000"/>
                                </a:solidFill>
                                <a:latin typeface="Cambria Math" panose="02040503050406030204" pitchFamily="18" charset="0"/>
                                <a:ea typeface="Cambria Math" panose="02040503050406030204" pitchFamily="18" charset="0"/>
                              </a:rPr>
                              <m:t>𝑐</m:t>
                            </m:r>
                          </m:e>
                          <m:sup>
                            <m:r>
                              <a:rPr lang="en-US" b="0" i="1">
                                <a:solidFill>
                                  <a:srgbClr val="000000"/>
                                </a:solidFill>
                                <a:latin typeface="Cambria Math" panose="02040503050406030204" pitchFamily="18" charset="0"/>
                                <a:ea typeface="Cambria Math" panose="02040503050406030204" pitchFamily="18" charset="0"/>
                              </a:rPr>
                              <m:t>2</m:t>
                            </m:r>
                          </m:sup>
                        </m:sSup>
                        <m:r>
                          <a:rPr lang="en-GB" b="0" i="1" smtClean="0">
                            <a:solidFill>
                              <a:srgbClr val="000000"/>
                            </a:solidFill>
                            <a:latin typeface="Cambria Math" panose="02040503050406030204" pitchFamily="18" charset="0"/>
                            <a:ea typeface="Cambria Math" panose="02040503050406030204" pitchFamily="18" charset="0"/>
                          </a:rPr>
                          <m:t>𝛾</m:t>
                        </m:r>
                        <m:sSubSup>
                          <m:sSubSupPr>
                            <m:ctrlPr>
                              <a:rPr lang="en-GB" b="0" i="1">
                                <a:solidFill>
                                  <a:srgbClr val="000000"/>
                                </a:solidFill>
                                <a:latin typeface="Cambria Math" panose="02040503050406030204" pitchFamily="18" charset="0"/>
                              </a:rPr>
                            </m:ctrlPr>
                          </m:sSubSupPr>
                          <m:e>
                            <m:r>
                              <a:rPr lang="en-GB" b="0" i="1">
                                <a:solidFill>
                                  <a:srgbClr val="000000"/>
                                </a:solidFill>
                                <a:latin typeface="Cambria Math" panose="02040503050406030204" pitchFamily="18" charset="0"/>
                              </a:rPr>
                              <m:t>𝜎</m:t>
                            </m:r>
                          </m:e>
                          <m:sub>
                            <m:r>
                              <a:rPr lang="en-GB" b="0" i="1">
                                <a:solidFill>
                                  <a:srgbClr val="000000"/>
                                </a:solidFill>
                                <a:latin typeface="Cambria Math" panose="02040503050406030204" pitchFamily="18" charset="0"/>
                              </a:rPr>
                              <m:t>𝑥</m:t>
                            </m:r>
                          </m:sub>
                          <m:sup>
                            <m:r>
                              <a:rPr lang="en-GB" b="0" i="1">
                                <a:solidFill>
                                  <a:srgbClr val="000000"/>
                                </a:solidFill>
                                <a:latin typeface="Cambria Math" panose="02040503050406030204" pitchFamily="18" charset="0"/>
                              </a:rPr>
                              <m:t>∗</m:t>
                            </m:r>
                          </m:sup>
                        </m:sSubSup>
                        <m:sSubSup>
                          <m:sSubSupPr>
                            <m:ctrlPr>
                              <a:rPr lang="en-GB" b="0" i="1">
                                <a:solidFill>
                                  <a:srgbClr val="000000"/>
                                </a:solidFill>
                                <a:latin typeface="Cambria Math" panose="02040503050406030204" pitchFamily="18" charset="0"/>
                              </a:rPr>
                            </m:ctrlPr>
                          </m:sSubSupPr>
                          <m:e>
                            <m:r>
                              <a:rPr lang="en-GB" b="0" i="1">
                                <a:solidFill>
                                  <a:srgbClr val="000000"/>
                                </a:solidFill>
                                <a:latin typeface="Cambria Math" panose="02040503050406030204" pitchFamily="18" charset="0"/>
                              </a:rPr>
                              <m:t>𝜎</m:t>
                            </m:r>
                          </m:e>
                          <m:sub>
                            <m:r>
                              <a:rPr lang="en-GB" b="0" i="1">
                                <a:solidFill>
                                  <a:srgbClr val="000000"/>
                                </a:solidFill>
                                <a:latin typeface="Cambria Math" panose="02040503050406030204" pitchFamily="18" charset="0"/>
                              </a:rPr>
                              <m:t>𝑦</m:t>
                            </m:r>
                          </m:sub>
                          <m:sup>
                            <m:r>
                              <a:rPr lang="en-GB" b="0" i="1">
                                <a:solidFill>
                                  <a:srgbClr val="000000"/>
                                </a:solidFill>
                                <a:latin typeface="Cambria Math" panose="02040503050406030204" pitchFamily="18" charset="0"/>
                              </a:rPr>
                              <m:t>∗</m:t>
                            </m:r>
                          </m:sup>
                        </m:sSubSup>
                      </m:den>
                    </m:f>
                    <m:r>
                      <a:rPr lang="en-US" b="0" i="1">
                        <a:solidFill>
                          <a:srgbClr val="000000"/>
                        </a:solidFill>
                        <a:latin typeface="Cambria Math" panose="02040503050406030204" pitchFamily="18" charset="0"/>
                      </a:rPr>
                      <m:t>𝐹</m:t>
                    </m:r>
                    <m:sSub>
                      <m:sSubPr>
                        <m:ctrlPr>
                          <a:rPr lang="en-GB" b="0" i="1">
                            <a:solidFill>
                              <a:srgbClr val="000000"/>
                            </a:solidFill>
                            <a:latin typeface="Cambria Math" panose="02040503050406030204" pitchFamily="18" charset="0"/>
                          </a:rPr>
                        </m:ctrlPr>
                      </m:sSubPr>
                      <m:e>
                        <m:r>
                          <a:rPr lang="en-US" b="0" i="1">
                            <a:solidFill>
                              <a:srgbClr val="000000"/>
                            </a:solidFill>
                            <a:latin typeface="Cambria Math" panose="02040503050406030204" pitchFamily="18" charset="0"/>
                          </a:rPr>
                          <m:t>𝑅</m:t>
                        </m:r>
                      </m:e>
                      <m:sub>
                        <m:r>
                          <a:rPr lang="en-US" b="0" i="1" smtClean="0">
                            <a:solidFill>
                              <a:srgbClr val="000000"/>
                            </a:solidFill>
                            <a:latin typeface="Cambria Math" panose="02040503050406030204" pitchFamily="18" charset="0"/>
                          </a:rPr>
                          <m:t>𝐻</m:t>
                        </m:r>
                        <m:r>
                          <a:rPr lang="en-US" b="0" i="1">
                            <a:solidFill>
                              <a:srgbClr val="000000"/>
                            </a:solidFill>
                            <a:latin typeface="Cambria Math" panose="02040503050406030204" pitchFamily="18" charset="0"/>
                          </a:rPr>
                          <m:t>𝐺</m:t>
                        </m:r>
                      </m:sub>
                    </m:sSub>
                    <m:sSub>
                      <m:sSubPr>
                        <m:ctrlPr>
                          <a:rPr lang="en-GB" b="0" i="1">
                            <a:solidFill>
                              <a:srgbClr val="000000"/>
                            </a:solidFill>
                            <a:latin typeface="Cambria Math" panose="02040503050406030204" pitchFamily="18" charset="0"/>
                          </a:rPr>
                        </m:ctrlPr>
                      </m:sSubPr>
                      <m:e>
                        <m:r>
                          <a:rPr lang="en-US" b="0" i="1">
                            <a:solidFill>
                              <a:srgbClr val="000000"/>
                            </a:solidFill>
                            <a:latin typeface="Cambria Math" panose="02040503050406030204" pitchFamily="18" charset="0"/>
                          </a:rPr>
                          <m:t>𝐻</m:t>
                        </m:r>
                      </m:e>
                      <m:sub>
                        <m:r>
                          <a:rPr lang="en-US" b="0" i="1">
                            <a:solidFill>
                              <a:srgbClr val="000000"/>
                            </a:solidFill>
                            <a:latin typeface="Cambria Math" panose="02040503050406030204" pitchFamily="18" charset="0"/>
                          </a:rPr>
                          <m:t>𝐷</m:t>
                        </m:r>
                      </m:sub>
                    </m:sSub>
                  </m:oMath>
                </a14:m>
                <a:endParaRPr lang="en-GB" b="0" dirty="0"/>
              </a:p>
            </p:txBody>
          </p:sp>
        </mc:Choice>
        <mc:Fallback xmlns="">
          <p:sp>
            <p:nvSpPr>
              <p:cNvPr id="8" name="Object 2">
                <a:extLst>
                  <a:ext uri="{FF2B5EF4-FFF2-40B4-BE49-F238E27FC236}">
                    <a16:creationId xmlns:a16="http://schemas.microsoft.com/office/drawing/2014/main" id="{5AD68398-E9DD-8235-A537-BB87E723F5A5}"/>
                  </a:ext>
                </a:extLst>
              </p:cNvPr>
              <p:cNvSpPr txBox="1">
                <a:spLocks noGrp="1" noRot="1" noChangeAspect="1" noMove="1" noResize="1" noEditPoints="1" noAdjustHandles="1" noChangeArrowheads="1" noChangeShapeType="1" noTextEdit="1"/>
              </p:cNvSpPr>
              <p:nvPr>
                <p:ph sz="half" idx="2"/>
              </p:nvPr>
            </p:nvSpPr>
            <p:spPr bwMode="auto">
              <a:xfrm>
                <a:off x="6908363" y="1822215"/>
                <a:ext cx="4505499" cy="789709"/>
              </a:xfrm>
              <a:prstGeom prst="rect">
                <a:avLst/>
              </a:prstGeom>
              <a:blipFill>
                <a:blip r:embed="rId2"/>
                <a:stretch>
                  <a:fillRect/>
                </a:stretch>
              </a:blipFill>
              <a:ln>
                <a:noFill/>
              </a:ln>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139D5D52-2160-F29E-B0A4-E2E42123F06D}"/>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DB1EC5AF-6030-BDF1-F3BC-D3EAF0E99771}"/>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37BB0DC9-72C0-E151-4477-E8870702A145}"/>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10" name="Picture 1">
            <a:extLst>
              <a:ext uri="{FF2B5EF4-FFF2-40B4-BE49-F238E27FC236}">
                <a16:creationId xmlns:a16="http://schemas.microsoft.com/office/drawing/2014/main" id="{C6AF82EA-0C8B-6FE4-6258-F03BA6CA9ADD}"/>
              </a:ext>
            </a:extLst>
          </p:cNvPr>
          <p:cNvPicPr>
            <a:picLocks noChangeAspect="1" noChangeArrowheads="1"/>
          </p:cNvPicPr>
          <p:nvPr/>
        </p:nvPicPr>
        <p:blipFill>
          <a:blip r:embed="rId3" cstate="print"/>
          <a:srcRect t="42471"/>
          <a:stretch/>
        </p:blipFill>
        <p:spPr bwMode="auto">
          <a:xfrm>
            <a:off x="7080676" y="3276441"/>
            <a:ext cx="3423814" cy="1092534"/>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4" name="Object 2">
                <a:extLst>
                  <a:ext uri="{FF2B5EF4-FFF2-40B4-BE49-F238E27FC236}">
                    <a16:creationId xmlns:a16="http://schemas.microsoft.com/office/drawing/2014/main" id="{7FA9BB81-A082-2088-3D41-5CDAF02E5810}"/>
                  </a:ext>
                </a:extLst>
              </p:cNvPr>
              <p:cNvSpPr txBox="1">
                <a:spLocks/>
              </p:cNvSpPr>
              <p:nvPr/>
            </p:nvSpPr>
            <p:spPr bwMode="auto">
              <a:xfrm>
                <a:off x="7817737" y="4640930"/>
                <a:ext cx="2686753" cy="963758"/>
              </a:xfrm>
              <a:prstGeom prst="rect">
                <a:avLst/>
              </a:prstGeom>
              <a:solidFill>
                <a:srgbClr val="2D9DFF"/>
              </a:solidFill>
              <a:ln>
                <a:noFill/>
              </a:ln>
            </p:spPr>
            <p:txBody>
              <a:bodyPr vert="horz" lIns="0" tIns="0" rIns="0" bIns="0" rtlCol="0" anchor="ctr" anchorCtr="0">
                <a:norm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GB" i="1" smtClean="0">
                          <a:solidFill>
                            <a:srgbClr val="000000"/>
                          </a:solidFill>
                          <a:latin typeface="Cambria Math" panose="02040503050406030204" pitchFamily="18" charset="0"/>
                        </a:rPr>
                        <m:t>𝐿</m:t>
                      </m:r>
                      <m:r>
                        <a:rPr lang="en-GB" i="1" smtClean="0">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𝑁</m:t>
                              </m:r>
                            </m:e>
                            <m:sub>
                              <m:r>
                                <a:rPr lang="en-GB" i="1">
                                  <a:solidFill>
                                    <a:srgbClr val="000000"/>
                                  </a:solidFill>
                                  <a:latin typeface="Cambria Math" panose="02040503050406030204" pitchFamily="18" charset="0"/>
                                </a:rPr>
                                <m:t>𝑏</m:t>
                              </m:r>
                            </m:sub>
                          </m:sSub>
                          <m:sSub>
                            <m:sSubPr>
                              <m:ctrlPr>
                                <a:rPr lang="en-GB"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𝑃</m:t>
                              </m:r>
                            </m:e>
                            <m:sub>
                              <m:r>
                                <a:rPr lang="en-US" b="0" i="1" smtClean="0">
                                  <a:solidFill>
                                    <a:srgbClr val="000000"/>
                                  </a:solidFill>
                                  <a:latin typeface="Cambria Math" panose="02040503050406030204" pitchFamily="18" charset="0"/>
                                </a:rPr>
                                <m:t>𝑏𝑒𝑎𝑚</m:t>
                              </m:r>
                            </m:sub>
                          </m:sSub>
                        </m:num>
                        <m:den>
                          <m:r>
                            <a:rPr lang="en-GB" i="1">
                              <a:solidFill>
                                <a:srgbClr val="000000"/>
                              </a:solidFill>
                              <a:latin typeface="Cambria Math" panose="02040503050406030204" pitchFamily="18" charset="0"/>
                            </a:rPr>
                            <m:t>4</m:t>
                          </m:r>
                          <m:r>
                            <a:rPr lang="en-GB" i="1">
                              <a:solidFill>
                                <a:srgbClr val="000000"/>
                              </a:solidFill>
                              <a:latin typeface="Cambria Math" panose="02040503050406030204" pitchFamily="18" charset="0"/>
                            </a:rPr>
                            <m:t>𝜋</m:t>
                          </m:r>
                          <m:sSub>
                            <m:sSubPr>
                              <m:ctrlPr>
                                <a:rPr lang="en-US" b="0" i="1">
                                  <a:solidFill>
                                    <a:srgbClr val="000000"/>
                                  </a:solidFill>
                                  <a:latin typeface="Cambria Math" panose="02040503050406030204" pitchFamily="18" charset="0"/>
                                  <a:ea typeface="Cambria Math" panose="02040503050406030204" pitchFamily="18" charset="0"/>
                                </a:rPr>
                              </m:ctrlPr>
                            </m:sSubPr>
                            <m:e>
                              <m:r>
                                <a:rPr lang="en-US" b="0" i="1">
                                  <a:solidFill>
                                    <a:srgbClr val="000000"/>
                                  </a:solidFill>
                                  <a:latin typeface="Cambria Math" panose="02040503050406030204" pitchFamily="18" charset="0"/>
                                  <a:ea typeface="Cambria Math" panose="02040503050406030204" pitchFamily="18" charset="0"/>
                                </a:rPr>
                                <m:t>𝑚</m:t>
                              </m:r>
                            </m:e>
                            <m:sub>
                              <m:r>
                                <a:rPr lang="en-US" b="0" i="1">
                                  <a:solidFill>
                                    <a:srgbClr val="000000"/>
                                  </a:solidFill>
                                  <a:latin typeface="Cambria Math" panose="02040503050406030204" pitchFamily="18" charset="0"/>
                                  <a:ea typeface="Cambria Math" panose="02040503050406030204" pitchFamily="18" charset="0"/>
                                </a:rPr>
                                <m:t>𝑒</m:t>
                              </m:r>
                            </m:sub>
                          </m:sSub>
                          <m:sSup>
                            <m:sSupPr>
                              <m:ctrlPr>
                                <a:rPr lang="en-US" b="0" i="1">
                                  <a:solidFill>
                                    <a:srgbClr val="000000"/>
                                  </a:solidFill>
                                  <a:latin typeface="Cambria Math" panose="02040503050406030204" pitchFamily="18" charset="0"/>
                                  <a:ea typeface="Cambria Math" panose="02040503050406030204" pitchFamily="18" charset="0"/>
                                </a:rPr>
                              </m:ctrlPr>
                            </m:sSupPr>
                            <m:e>
                              <m:r>
                                <a:rPr lang="en-US" b="0" i="1">
                                  <a:solidFill>
                                    <a:srgbClr val="000000"/>
                                  </a:solidFill>
                                  <a:latin typeface="Cambria Math" panose="02040503050406030204" pitchFamily="18" charset="0"/>
                                  <a:ea typeface="Cambria Math" panose="02040503050406030204" pitchFamily="18" charset="0"/>
                                </a:rPr>
                                <m:t>𝑐</m:t>
                              </m:r>
                            </m:e>
                            <m:sup>
                              <m:r>
                                <a:rPr lang="en-US" b="0" i="1">
                                  <a:solidFill>
                                    <a:srgbClr val="000000"/>
                                  </a:solidFill>
                                  <a:latin typeface="Cambria Math" panose="02040503050406030204" pitchFamily="18" charset="0"/>
                                  <a:ea typeface="Cambria Math" panose="02040503050406030204" pitchFamily="18" charset="0"/>
                                </a:rPr>
                                <m:t>2</m:t>
                              </m:r>
                            </m:sup>
                          </m:sSup>
                          <m:r>
                            <a:rPr lang="en-GB" i="1">
                              <a:solidFill>
                                <a:srgbClr val="000000"/>
                              </a:solidFill>
                              <a:latin typeface="Cambria Math" panose="02040503050406030204" pitchFamily="18" charset="0"/>
                            </a:rPr>
                            <m:t>𝛾</m:t>
                          </m:r>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den>
                      </m:f>
                      <m:sSub>
                        <m:sSubPr>
                          <m:ctrlPr>
                            <a:rPr lang="en-GB" i="1">
                              <a:solidFill>
                                <a:srgbClr val="000000"/>
                              </a:solidFill>
                              <a:latin typeface="Cambria Math" panose="02040503050406030204" pitchFamily="18" charset="0"/>
                            </a:rPr>
                          </m:ctrlPr>
                        </m:sSubPr>
                        <m:e>
                          <m:r>
                            <a:rPr lang="en-US" b="0" i="1">
                              <a:solidFill>
                                <a:srgbClr val="000000"/>
                              </a:solidFill>
                              <a:latin typeface="Cambria Math" panose="02040503050406030204" pitchFamily="18" charset="0"/>
                            </a:rPr>
                            <m:t>𝐻</m:t>
                          </m:r>
                        </m:e>
                        <m:sub>
                          <m:r>
                            <a:rPr lang="en-US" b="0" i="1">
                              <a:solidFill>
                                <a:srgbClr val="000000"/>
                              </a:solidFill>
                              <a:latin typeface="Cambria Math" panose="02040503050406030204" pitchFamily="18" charset="0"/>
                            </a:rPr>
                            <m:t>𝐷</m:t>
                          </m:r>
                        </m:sub>
                      </m:sSub>
                    </m:oMath>
                  </m:oMathPara>
                </a14:m>
                <a:endParaRPr lang="en-GB" b="0" dirty="0"/>
              </a:p>
            </p:txBody>
          </p:sp>
        </mc:Choice>
        <mc:Fallback xmlns="">
          <p:sp>
            <p:nvSpPr>
              <p:cNvPr id="4" name="Object 2">
                <a:extLst>
                  <a:ext uri="{FF2B5EF4-FFF2-40B4-BE49-F238E27FC236}">
                    <a16:creationId xmlns:a16="http://schemas.microsoft.com/office/drawing/2014/main" id="{7FA9BB81-A082-2088-3D41-5CDAF02E5810}"/>
                  </a:ext>
                </a:extLst>
              </p:cNvPr>
              <p:cNvSpPr txBox="1">
                <a:spLocks noRot="1" noChangeAspect="1" noMove="1" noResize="1" noEditPoints="1" noAdjustHandles="1" noChangeArrowheads="1" noChangeShapeType="1" noTextEdit="1"/>
              </p:cNvSpPr>
              <p:nvPr/>
            </p:nvSpPr>
            <p:spPr bwMode="auto">
              <a:xfrm>
                <a:off x="7817737" y="4640930"/>
                <a:ext cx="2686753" cy="963758"/>
              </a:xfrm>
              <a:prstGeom prst="rect">
                <a:avLst/>
              </a:prstGeom>
              <a:blipFill>
                <a:blip r:embed="rId4"/>
                <a:stretch>
                  <a:fillRect/>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43176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247C7-8A8D-C6CC-A3BD-BE3A816E9E77}"/>
              </a:ext>
            </a:extLst>
          </p:cNvPr>
          <p:cNvSpPr>
            <a:spLocks noGrp="1"/>
          </p:cNvSpPr>
          <p:nvPr>
            <p:ph type="title"/>
          </p:nvPr>
        </p:nvSpPr>
        <p:spPr/>
        <p:txBody>
          <a:bodyPr/>
          <a:lstStyle/>
          <a:p>
            <a:r>
              <a:rPr lang="en-US" dirty="0"/>
              <a:t>Disruption</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E3BE2C-CBE2-9D59-F112-5176417C9794}"/>
                  </a:ext>
                </a:extLst>
              </p:cNvPr>
              <p:cNvSpPr>
                <a:spLocks noGrp="1"/>
              </p:cNvSpPr>
              <p:nvPr>
                <p:ph sz="half" idx="1"/>
              </p:nvPr>
            </p:nvSpPr>
            <p:spPr>
              <a:xfrm>
                <a:off x="407989" y="1543692"/>
                <a:ext cx="6325320" cy="4608512"/>
              </a:xfrm>
            </p:spPr>
            <p:txBody>
              <a:bodyPr/>
              <a:lstStyle/>
              <a:p>
                <a:r>
                  <a:rPr lang="en-US" dirty="0">
                    <a:solidFill>
                      <a:schemeClr val="tx1"/>
                    </a:solidFill>
                  </a:rPr>
                  <a:t>As a result of the extremely small beam sizes </a:t>
                </a:r>
                <a:r>
                  <a:rPr lang="en-US" b="0" dirty="0" err="1">
                    <a:solidFill>
                      <a:schemeClr val="tx1"/>
                    </a:solidFill>
                  </a:rPr>
                  <a:t>focussing</a:t>
                </a:r>
                <a:r>
                  <a:rPr lang="en-US" b="0" dirty="0">
                    <a:solidFill>
                      <a:schemeClr val="tx1"/>
                    </a:solidFill>
                  </a:rPr>
                  <a:t> lens with short focal length </a:t>
                </a:r>
                <a:r>
                  <a:rPr lang="en-US" b="0" dirty="0" err="1">
                    <a:solidFill>
                      <a:schemeClr val="tx1"/>
                    </a:solidFill>
                  </a:rPr>
                  <a:t>f</a:t>
                </a:r>
                <a:r>
                  <a:rPr lang="en-US" b="0" baseline="-25000" dirty="0" err="1">
                    <a:solidFill>
                      <a:schemeClr val="tx1"/>
                    </a:solidFill>
                  </a:rPr>
                  <a:t>beam</a:t>
                </a:r>
                <a:r>
                  <a:rPr lang="en-US" b="0" dirty="0">
                    <a:solidFill>
                      <a:schemeClr val="tx1"/>
                    </a:solidFill>
                  </a:rPr>
                  <a:t> </a:t>
                </a:r>
                <a:r>
                  <a:rPr lang="en-US" b="0" dirty="0">
                    <a:solidFill>
                      <a:schemeClr val="tx1"/>
                    </a:solidFill>
                    <a:sym typeface="Wingdings" panose="05000000000000000000" pitchFamily="2" charset="2"/>
                  </a:rPr>
                  <a:t>&lt; </a:t>
                </a:r>
                <a:r>
                  <a:rPr lang="en-US" b="0" dirty="0" err="1">
                    <a:solidFill>
                      <a:schemeClr val="tx1"/>
                    </a:solidFill>
                    <a:latin typeface="Symbol" panose="05050102010706020507" pitchFamily="18" charset="2"/>
                    <a:sym typeface="Wingdings" panose="05000000000000000000" pitchFamily="2" charset="2"/>
                  </a:rPr>
                  <a:t>s</a:t>
                </a:r>
                <a:r>
                  <a:rPr lang="en-US" b="0" baseline="-25000" dirty="0" err="1">
                    <a:solidFill>
                      <a:schemeClr val="tx1"/>
                    </a:solidFill>
                    <a:sym typeface="Wingdings" panose="05000000000000000000" pitchFamily="2" charset="2"/>
                  </a:rPr>
                  <a:t>z</a:t>
                </a:r>
                <a:endParaRPr lang="en-US" b="0" baseline="-25000" dirty="0">
                  <a:solidFill>
                    <a:schemeClr val="tx1"/>
                  </a:solidFill>
                </a:endParaRPr>
              </a:p>
              <a:p>
                <a:pPr marL="342900" indent="-342900">
                  <a:buFont typeface="Arial" panose="020B0604020202020204" pitchFamily="34" charset="0"/>
                  <a:buChar char="•"/>
                </a:pPr>
                <a:r>
                  <a:rPr lang="en-GB" sz="1800" dirty="0">
                    <a:solidFill>
                      <a:schemeClr val="tx1"/>
                    </a:solidFill>
                  </a:rPr>
                  <a:t>Pinch effect </a:t>
                </a:r>
                <a:r>
                  <a:rPr lang="en-GB" sz="1800" b="0" dirty="0">
                    <a:solidFill>
                      <a:schemeClr val="tx1"/>
                    </a:solidFill>
                    <a:sym typeface="Wingdings" panose="05000000000000000000" pitchFamily="2" charset="2"/>
                  </a:rPr>
                  <a:t></a:t>
                </a:r>
                <a:r>
                  <a:rPr lang="en-GB" sz="1800" b="0" dirty="0">
                    <a:solidFill>
                      <a:schemeClr val="tx1"/>
                    </a:solidFill>
                  </a:rPr>
                  <a:t> increase luminosity by an </a:t>
                </a:r>
                <a:r>
                  <a:rPr lang="en-GB" sz="1800" dirty="0">
                    <a:solidFill>
                      <a:schemeClr val="tx1"/>
                    </a:solidFill>
                  </a:rPr>
                  <a:t>enhancement factor H</a:t>
                </a:r>
                <a:r>
                  <a:rPr lang="en-GB" sz="1800" baseline="-25000" dirty="0">
                    <a:solidFill>
                      <a:schemeClr val="tx1"/>
                    </a:solidFill>
                  </a:rPr>
                  <a:t>D </a:t>
                </a:r>
                <a:r>
                  <a:rPr lang="en-GB" sz="1800" dirty="0">
                    <a:solidFill>
                      <a:schemeClr val="tx1"/>
                    </a:solidFill>
                  </a:rPr>
                  <a:t>~ 1.5 -2</a:t>
                </a:r>
                <a:r>
                  <a:rPr lang="en-GB" sz="1800" b="0" dirty="0">
                    <a:solidFill>
                      <a:schemeClr val="tx1"/>
                    </a:solidFill>
                  </a:rPr>
                  <a:t> </a:t>
                </a:r>
              </a:p>
              <a:p>
                <a:pPr marL="342900" indent="-342900">
                  <a:buFont typeface="Arial" panose="020B0604020202020204" pitchFamily="34" charset="0"/>
                  <a:buChar char="•"/>
                </a:pPr>
                <a:r>
                  <a:rPr lang="en-GB" sz="1800" b="0" dirty="0">
                    <a:solidFill>
                      <a:schemeClr val="tx1"/>
                    </a:solidFill>
                  </a:rPr>
                  <a:t>Causes beam shape distortion or bunch breakup</a:t>
                </a:r>
              </a:p>
              <a:p>
                <a:pPr marL="342900" indent="-342900">
                  <a:buFont typeface="Arial" panose="020B0604020202020204" pitchFamily="34" charset="0"/>
                  <a:buChar char="•"/>
                </a:pPr>
                <a:r>
                  <a:rPr lang="en-GB" sz="1800" b="0" dirty="0">
                    <a:solidFill>
                      <a:schemeClr val="tx1"/>
                    </a:solidFill>
                  </a:rPr>
                  <a:t>Enhances </a:t>
                </a:r>
                <a:r>
                  <a:rPr lang="en-GB" sz="1800" b="0" dirty="0" err="1">
                    <a:solidFill>
                      <a:schemeClr val="tx1"/>
                    </a:solidFill>
                  </a:rPr>
                  <a:t>beamstrahlung</a:t>
                </a:r>
                <a:r>
                  <a:rPr lang="en-GB" sz="1800" b="0" dirty="0">
                    <a:solidFill>
                      <a:schemeClr val="tx1"/>
                    </a:solidFill>
                  </a:rPr>
                  <a:t> </a:t>
                </a:r>
                <a:r>
                  <a:rPr lang="en-GB" sz="1800" b="0" dirty="0">
                    <a:solidFill>
                      <a:schemeClr val="tx1"/>
                    </a:solidFill>
                    <a:sym typeface="Wingdings" panose="05000000000000000000" pitchFamily="2" charset="2"/>
                  </a:rPr>
                  <a:t> </a:t>
                </a:r>
                <a:r>
                  <a:rPr lang="en-GB" sz="1800" dirty="0">
                    <a:solidFill>
                      <a:schemeClr val="tx1"/>
                    </a:solidFill>
                    <a:sym typeface="Wingdings" panose="05000000000000000000" pitchFamily="2" charset="2"/>
                  </a:rPr>
                  <a:t>background to the experiments</a:t>
                </a:r>
              </a:p>
              <a:p>
                <a:pPr marL="342900" indent="-342900">
                  <a:buFont typeface="Arial" panose="020B0604020202020204" pitchFamily="34" charset="0"/>
                  <a:buChar char="•"/>
                </a:pPr>
                <a:r>
                  <a:rPr lang="en-GB" sz="1800" b="0" dirty="0">
                    <a:solidFill>
                      <a:schemeClr val="tx1"/>
                    </a:solidFill>
                    <a:sym typeface="Wingdings" panose="05000000000000000000" pitchFamily="2" charset="2"/>
                  </a:rPr>
                  <a:t>High disruption can lead to</a:t>
                </a:r>
                <a:r>
                  <a:rPr lang="en-GB" sz="1800" dirty="0">
                    <a:solidFill>
                      <a:schemeClr val="tx1"/>
                    </a:solidFill>
                    <a:sym typeface="Wingdings" panose="05000000000000000000" pitchFamily="2" charset="2"/>
                  </a:rPr>
                  <a:t> instabilities making collisions very sensitive to offsets</a:t>
                </a:r>
              </a:p>
              <a:p>
                <a:r>
                  <a:rPr lang="en-GB" b="0" dirty="0">
                    <a:solidFill>
                      <a:schemeClr val="tx1"/>
                    </a:solidFill>
                    <a:sym typeface="Wingdings" panose="05000000000000000000" pitchFamily="2" charset="2"/>
                  </a:rPr>
                  <a:t>Disruption characterized by parameter </a:t>
                </a:r>
                <a14:m>
                  <m:oMath xmlns:m="http://schemas.openxmlformats.org/officeDocument/2006/math">
                    <m:d>
                      <m:dPr>
                        <m:begChr m:val="⟨"/>
                        <m:endChr m:val="⟩"/>
                        <m:ctrlPr>
                          <a:rPr lang="en-GB" b="0" i="1" dirty="0" smtClean="0">
                            <a:solidFill>
                              <a:schemeClr val="tx1"/>
                            </a:solidFill>
                            <a:latin typeface="Cambria Math" panose="02040503050406030204" pitchFamily="18" charset="0"/>
                          </a:rPr>
                        </m:ctrlPr>
                      </m:dPr>
                      <m:e>
                        <m:r>
                          <m:rPr>
                            <m:nor/>
                          </m:rPr>
                          <a:rPr lang="en-GB" b="0" dirty="0">
                            <a:solidFill>
                              <a:schemeClr val="tx1"/>
                            </a:solidFill>
                            <a:latin typeface="Symbol" panose="05050102010706020507" pitchFamily="18" charset="2"/>
                          </a:rPr>
                          <m:t>¡</m:t>
                        </m:r>
                      </m:e>
                    </m:d>
                  </m:oMath>
                </a14:m>
                <a:endParaRPr lang="en-GB" b="0" dirty="0">
                  <a:solidFill>
                    <a:schemeClr val="tx1"/>
                  </a:solidFill>
                  <a:sym typeface="Wingdings" panose="05000000000000000000" pitchFamily="2" charset="2"/>
                </a:endParaRPr>
              </a:p>
              <a:p>
                <a:endParaRPr lang="en-US" dirty="0"/>
              </a:p>
              <a:p>
                <a:endParaRPr lang="en-US" dirty="0"/>
              </a:p>
              <a:p>
                <a:endParaRPr lang="en-GB" dirty="0"/>
              </a:p>
            </p:txBody>
          </p:sp>
        </mc:Choice>
        <mc:Fallback xmlns="">
          <p:sp>
            <p:nvSpPr>
              <p:cNvPr id="3" name="Content Placeholder 2">
                <a:extLst>
                  <a:ext uri="{FF2B5EF4-FFF2-40B4-BE49-F238E27FC236}">
                    <a16:creationId xmlns:a16="http://schemas.microsoft.com/office/drawing/2014/main" id="{F5E3BE2C-CBE2-9D59-F112-5176417C9794}"/>
                  </a:ext>
                </a:extLst>
              </p:cNvPr>
              <p:cNvSpPr>
                <a:spLocks noGrp="1" noRot="1" noChangeAspect="1" noMove="1" noResize="1" noEditPoints="1" noAdjustHandles="1" noChangeArrowheads="1" noChangeShapeType="1" noTextEdit="1"/>
              </p:cNvSpPr>
              <p:nvPr>
                <p:ph sz="half" idx="1"/>
              </p:nvPr>
            </p:nvSpPr>
            <p:spPr>
              <a:xfrm>
                <a:off x="407989" y="1543692"/>
                <a:ext cx="6325320" cy="4608512"/>
              </a:xfrm>
              <a:blipFill>
                <a:blip r:embed="rId5"/>
                <a:stretch>
                  <a:fillRect l="-2601" t="-2646"/>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D5A2315B-8FEF-E07F-1686-E5F896D6CA8C}"/>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BB4AD068-8C16-BC11-DE8F-951C0230F7FF}"/>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87E0F4AD-5615-2717-4357-E8C96665CCFB}"/>
              </a:ext>
            </a:extLst>
          </p:cNvPr>
          <p:cNvSpPr>
            <a:spLocks noGrp="1"/>
          </p:cNvSpPr>
          <p:nvPr>
            <p:ph type="sldNum" sz="quarter" idx="12"/>
          </p:nvPr>
        </p:nvSpPr>
        <p:spPr/>
        <p:txBody>
          <a:bodyPr/>
          <a:lstStyle/>
          <a:p>
            <a:fld id="{36B5EA5A-BC32-A742-B11B-8E7414D5B535}" type="slidenum">
              <a:rPr lang="en-US" smtClean="0"/>
              <a:pPr/>
              <a:t>11</a:t>
            </a:fld>
            <a:endParaRPr lang="en-US" dirty="0"/>
          </a:p>
        </p:txBody>
      </p:sp>
      <p:pic>
        <p:nvPicPr>
          <p:cNvPr id="9" name="collision.gif" descr="dfs:Users:t:tecker:Public:lc-lectures:collision.gif">
            <a:hlinkClick r:id="" action="ppaction://media"/>
            <a:extLst>
              <a:ext uri="{FF2B5EF4-FFF2-40B4-BE49-F238E27FC236}">
                <a16:creationId xmlns:a16="http://schemas.microsoft.com/office/drawing/2014/main" id="{DF4F71F6-649F-AF8D-7DBB-EE044EB4C9A5}"/>
              </a:ext>
            </a:extLst>
          </p:cNvPr>
          <p:cNvPicPr>
            <a:picLocks noGrp="1" noChangeAspect="1" noChangeArrowheads="1"/>
          </p:cNvPicPr>
          <p:nvPr>
            <p:ph sz="half" idx="2"/>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902456" y="2313037"/>
            <a:ext cx="4549842" cy="3184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Object 11">
                <a:extLst>
                  <a:ext uri="{FF2B5EF4-FFF2-40B4-BE49-F238E27FC236}">
                    <a16:creationId xmlns:a16="http://schemas.microsoft.com/office/drawing/2014/main" id="{48813C1C-D837-411A-6982-D20B445FE70A}"/>
                  </a:ext>
                </a:extLst>
              </p:cNvPr>
              <p:cNvSpPr txBox="1"/>
              <p:nvPr/>
            </p:nvSpPr>
            <p:spPr bwMode="auto">
              <a:xfrm>
                <a:off x="7703479" y="1468263"/>
                <a:ext cx="3533831" cy="806506"/>
              </a:xfrm>
              <a:prstGeom prst="rect">
                <a:avLst/>
              </a:prstGeom>
              <a:solidFill>
                <a:srgbClr val="2D9DFF"/>
              </a:solidFill>
              <a:ln>
                <a:noFill/>
              </a:ln>
              <a:effectLst/>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AF507438-7753-43e0-B8FC-AC1667EBCBE1}">
                  <a14:hiddenEffects xmlns="">
                    <a:effectLst>
                      <a:outerShdw blurRad="63500" dist="38099" dir="2700000" algn="ctr" rotWithShape="0">
                        <a:srgbClr val="000000">
                          <a:alpha val="74998"/>
                        </a:srgbClr>
                      </a:outerShdw>
                    </a:effectLst>
                  </a14:hiddenEffects>
                </a:ext>
              </a:extLst>
            </p:spPr>
            <p:txBody>
              <a:bodyPr>
                <a:normAutofit/>
              </a:bodyPr>
              <a:lstStyle/>
              <a:p>
                <a:pPr/>
                <a14:m>
                  <m:oMathPara xmlns:m="http://schemas.openxmlformats.org/officeDocument/2006/math">
                    <m:oMathParaPr>
                      <m:jc m:val="left"/>
                    </m:oMathParaPr>
                    <m:oMath xmlns:m="http://schemas.openxmlformats.org/officeDocument/2006/math">
                      <m:sSub>
                        <m:sSubPr>
                          <m:ctrlPr>
                            <a:rPr lang="en-GB" i="1" smtClean="0">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𝐷</m:t>
                          </m:r>
                        </m:e>
                        <m:sub>
                          <m:r>
                            <a:rPr lang="en-GB" i="1">
                              <a:solidFill>
                                <a:srgbClr val="000000"/>
                              </a:solidFill>
                              <a:latin typeface="Cambria Math" panose="02040503050406030204" pitchFamily="18" charset="0"/>
                            </a:rPr>
                            <m:t>𝑥</m:t>
                          </m:r>
                          <m:r>
                            <a:rPr lang="en-GB" i="1">
                              <a:solidFill>
                                <a:srgbClr val="000000"/>
                              </a:solidFill>
                              <a:latin typeface="Cambria Math" panose="02040503050406030204" pitchFamily="18" charset="0"/>
                            </a:rPr>
                            <m:t>,</m:t>
                          </m:r>
                          <m:r>
                            <a:rPr lang="en-GB" i="1">
                              <a:solidFill>
                                <a:srgbClr val="000000"/>
                              </a:solidFill>
                              <a:latin typeface="Cambria Math" panose="02040503050406030204" pitchFamily="18" charset="0"/>
                            </a:rPr>
                            <m:t>𝑦</m:t>
                          </m:r>
                        </m:sub>
                      </m:sSub>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rPr>
                            <m:t>2</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𝑟</m:t>
                              </m:r>
                            </m:e>
                            <m:sub>
                              <m:r>
                                <a:rPr lang="en-GB" i="1">
                                  <a:solidFill>
                                    <a:srgbClr val="000000"/>
                                  </a:solidFill>
                                  <a:latin typeface="Cambria Math" panose="02040503050406030204" pitchFamily="18" charset="0"/>
                                </a:rPr>
                                <m:t>𝑒</m:t>
                              </m:r>
                            </m:sub>
                          </m:sSub>
                          <m:r>
                            <a:rPr lang="en-GB" i="1">
                              <a:solidFill>
                                <a:srgbClr val="000000"/>
                              </a:solidFill>
                              <a:latin typeface="Cambria Math" panose="02040503050406030204" pitchFamily="18" charset="0"/>
                            </a:rPr>
                            <m:t>𝑁</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𝑧</m:t>
                              </m:r>
                            </m:sub>
                          </m:sSub>
                        </m:num>
                        <m:den>
                          <m:r>
                            <a:rPr lang="en-GB" i="1">
                              <a:solidFill>
                                <a:srgbClr val="000000"/>
                              </a:solidFill>
                              <a:latin typeface="Cambria Math" panose="02040503050406030204" pitchFamily="18" charset="0"/>
                            </a:rPr>
                            <m:t>𝛾</m:t>
                          </m:r>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r>
                                <a:rPr lang="en-GB"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d>
                            <m:dPr>
                              <m:ctrlPr>
                                <a:rPr lang="en-GB" i="1">
                                  <a:solidFill>
                                    <a:srgbClr val="000000"/>
                                  </a:solidFill>
                                  <a:latin typeface="Cambria Math" panose="02040503050406030204" pitchFamily="18" charset="0"/>
                                </a:rPr>
                              </m:ctrlPr>
                            </m:dPr>
                            <m:e>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r>
                                <a:rPr lang="en-US" b="0" i="1" smtClean="0">
                                  <a:solidFill>
                                    <a:srgbClr val="000000"/>
                                  </a:solidFill>
                                  <a:latin typeface="Cambria Math" panose="02040503050406030204" pitchFamily="18" charset="0"/>
                                </a:rPr>
                                <m:t>+</m:t>
                              </m:r>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e>
                          </m:d>
                        </m:den>
                      </m:f>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𝑧</m:t>
                              </m:r>
                            </m:sub>
                          </m:sSub>
                        </m:num>
                        <m:den>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𝑓</m:t>
                              </m:r>
                            </m:e>
                            <m:sub>
                              <m:r>
                                <a:rPr lang="en-GB" i="1">
                                  <a:solidFill>
                                    <a:srgbClr val="000000"/>
                                  </a:solidFill>
                                  <a:latin typeface="Cambria Math" panose="02040503050406030204" pitchFamily="18" charset="0"/>
                                </a:rPr>
                                <m:t>𝑏𝑒𝑎𝑚</m:t>
                              </m:r>
                            </m:sub>
                          </m:sSub>
                        </m:den>
                      </m:f>
                    </m:oMath>
                  </m:oMathPara>
                </a14:m>
                <a:endParaRPr lang="en-GB" dirty="0"/>
              </a:p>
            </p:txBody>
          </p:sp>
        </mc:Choice>
        <mc:Fallback xmlns="">
          <p:sp>
            <p:nvSpPr>
              <p:cNvPr id="10" name="Object 11">
                <a:extLst>
                  <a:ext uri="{FF2B5EF4-FFF2-40B4-BE49-F238E27FC236}">
                    <a16:creationId xmlns:a16="http://schemas.microsoft.com/office/drawing/2014/main" id="{48813C1C-D837-411A-6982-D20B445FE70A}"/>
                  </a:ext>
                </a:extLst>
              </p:cNvPr>
              <p:cNvSpPr txBox="1">
                <a:spLocks noRot="1" noChangeAspect="1" noMove="1" noResize="1" noEditPoints="1" noAdjustHandles="1" noChangeArrowheads="1" noChangeShapeType="1" noTextEdit="1"/>
              </p:cNvSpPr>
              <p:nvPr/>
            </p:nvSpPr>
            <p:spPr bwMode="auto">
              <a:xfrm>
                <a:off x="7703479" y="1468263"/>
                <a:ext cx="3533831" cy="806506"/>
              </a:xfrm>
              <a:prstGeom prst="rect">
                <a:avLst/>
              </a:prstGeom>
              <a:blipFill>
                <a:blip r:embed="rId7"/>
                <a:stretch>
                  <a:fillRect/>
                </a:stretch>
              </a:bli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GB">
                    <a:noFill/>
                  </a:rPr>
                  <a:t> </a:t>
                </a:r>
              </a:p>
            </p:txBody>
          </p:sp>
        </mc:Fallback>
      </mc:AlternateContent>
      <p:sp>
        <p:nvSpPr>
          <p:cNvPr id="13" name="TextBox 12">
            <a:extLst>
              <a:ext uri="{FF2B5EF4-FFF2-40B4-BE49-F238E27FC236}">
                <a16:creationId xmlns:a16="http://schemas.microsoft.com/office/drawing/2014/main" id="{5B37A2E6-7A0A-3EC7-1612-374ABD07FCCA}"/>
              </a:ext>
            </a:extLst>
          </p:cNvPr>
          <p:cNvSpPr txBox="1"/>
          <p:nvPr/>
        </p:nvSpPr>
        <p:spPr>
          <a:xfrm>
            <a:off x="7365077" y="4980009"/>
            <a:ext cx="592894"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e</a:t>
            </a:r>
            <a:r>
              <a:rPr lang="en-GB" sz="1400" b="1" baseline="30000" dirty="0">
                <a:solidFill>
                  <a:srgbClr val="FFFF00"/>
                </a:solidFill>
              </a:rPr>
              <a:t>+ </a:t>
            </a:r>
            <a:r>
              <a:rPr lang="en-GB" sz="1400" b="1" dirty="0">
                <a:solidFill>
                  <a:srgbClr val="FFFF00"/>
                </a:solidFill>
                <a:sym typeface="Wingdings" panose="05000000000000000000" pitchFamily="2" charset="2"/>
              </a:rPr>
              <a:t> </a:t>
            </a:r>
            <a:endParaRPr lang="en-GB" sz="1400" b="1" dirty="0">
              <a:solidFill>
                <a:srgbClr val="FFFF00"/>
              </a:solidFill>
            </a:endParaRPr>
          </a:p>
        </p:txBody>
      </p:sp>
      <p:sp>
        <p:nvSpPr>
          <p:cNvPr id="14" name="TextBox 13">
            <a:extLst>
              <a:ext uri="{FF2B5EF4-FFF2-40B4-BE49-F238E27FC236}">
                <a16:creationId xmlns:a16="http://schemas.microsoft.com/office/drawing/2014/main" id="{02990ACD-AF30-211E-24F1-C89F2B072685}"/>
              </a:ext>
            </a:extLst>
          </p:cNvPr>
          <p:cNvSpPr txBox="1"/>
          <p:nvPr/>
        </p:nvSpPr>
        <p:spPr>
          <a:xfrm>
            <a:off x="8678487" y="5758955"/>
            <a:ext cx="1253845"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D. Schulte</a:t>
            </a:r>
          </a:p>
        </p:txBody>
      </p:sp>
      <p:sp>
        <p:nvSpPr>
          <p:cNvPr id="15" name="TextBox 14">
            <a:extLst>
              <a:ext uri="{FF2B5EF4-FFF2-40B4-BE49-F238E27FC236}">
                <a16:creationId xmlns:a16="http://schemas.microsoft.com/office/drawing/2014/main" id="{8FF512C6-B067-52B1-ED60-46C51F02B35D}"/>
              </a:ext>
            </a:extLst>
          </p:cNvPr>
          <p:cNvSpPr txBox="1"/>
          <p:nvPr/>
        </p:nvSpPr>
        <p:spPr>
          <a:xfrm>
            <a:off x="10644416" y="4980010"/>
            <a:ext cx="592894"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sym typeface="Wingdings" panose="05000000000000000000" pitchFamily="2" charset="2"/>
              </a:rPr>
              <a:t> </a:t>
            </a:r>
            <a:r>
              <a:rPr lang="en-GB" sz="1400" b="1" dirty="0">
                <a:solidFill>
                  <a:srgbClr val="FFFF00"/>
                </a:solidFill>
              </a:rPr>
              <a:t>e</a:t>
            </a:r>
            <a:r>
              <a:rPr lang="en-GB" sz="1400" b="1" baseline="30000" dirty="0">
                <a:solidFill>
                  <a:srgbClr val="FFFF00"/>
                </a:solidFill>
              </a:rPr>
              <a:t>-</a:t>
            </a:r>
            <a:endParaRPr lang="en-GB" sz="1400" b="1" dirty="0">
              <a:solidFill>
                <a:srgbClr val="FFFF00"/>
              </a:solidFill>
            </a:endParaRPr>
          </a:p>
        </p:txBody>
      </p:sp>
      <p:sp>
        <p:nvSpPr>
          <p:cNvPr id="16" name="TextBox 15">
            <a:extLst>
              <a:ext uri="{FF2B5EF4-FFF2-40B4-BE49-F238E27FC236}">
                <a16:creationId xmlns:a16="http://schemas.microsoft.com/office/drawing/2014/main" id="{66AD3DC9-5EBF-C4BA-2D02-82782588CDF3}"/>
              </a:ext>
            </a:extLst>
          </p:cNvPr>
          <p:cNvSpPr txBox="1"/>
          <p:nvPr/>
        </p:nvSpPr>
        <p:spPr>
          <a:xfrm>
            <a:off x="6602576" y="2128371"/>
            <a:ext cx="420879" cy="36933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b="1" dirty="0">
                <a:solidFill>
                  <a:schemeClr val="tx2"/>
                </a:solidFill>
              </a:rPr>
              <a:t>y</a:t>
            </a:r>
          </a:p>
        </p:txBody>
      </p:sp>
      <p:sp>
        <p:nvSpPr>
          <p:cNvPr id="12" name="TextBox 11">
            <a:extLst>
              <a:ext uri="{FF2B5EF4-FFF2-40B4-BE49-F238E27FC236}">
                <a16:creationId xmlns:a16="http://schemas.microsoft.com/office/drawing/2014/main" id="{974D849B-4AAC-A143-BB6F-132B760E2465}"/>
              </a:ext>
            </a:extLst>
          </p:cNvPr>
          <p:cNvSpPr txBox="1"/>
          <p:nvPr/>
        </p:nvSpPr>
        <p:spPr>
          <a:xfrm>
            <a:off x="11340414" y="5287787"/>
            <a:ext cx="420879" cy="36933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solidFill>
                  <a:schemeClr val="tx2"/>
                </a:solidFill>
              </a:rPr>
              <a:t>z</a:t>
            </a:r>
            <a:endParaRPr lang="en-GB" b="1" dirty="0">
              <a:solidFill>
                <a:schemeClr val="tx2"/>
              </a:solidFill>
            </a:endParaRPr>
          </a:p>
        </p:txBody>
      </p:sp>
    </p:spTree>
    <p:extLst>
      <p:ext uri="{BB962C8B-B14F-4D97-AF65-F5344CB8AC3E}">
        <p14:creationId xmlns:p14="http://schemas.microsoft.com/office/powerpoint/2010/main" val="255103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4C6D-FAAE-D020-7BF5-1C4472490CA5}"/>
              </a:ext>
            </a:extLst>
          </p:cNvPr>
          <p:cNvSpPr>
            <a:spLocks noGrp="1"/>
          </p:cNvSpPr>
          <p:nvPr>
            <p:ph type="title"/>
          </p:nvPr>
        </p:nvSpPr>
        <p:spPr/>
        <p:txBody>
          <a:bodyPr/>
          <a:lstStyle/>
          <a:p>
            <a:r>
              <a:rPr lang="en-US" dirty="0" err="1"/>
              <a:t>Beamstrahlung</a:t>
            </a:r>
            <a:endParaRPr lang="en-GB" dirty="0"/>
          </a:p>
        </p:txBody>
      </p:sp>
      <p:sp>
        <p:nvSpPr>
          <p:cNvPr id="3" name="Content Placeholder 2">
            <a:extLst>
              <a:ext uri="{FF2B5EF4-FFF2-40B4-BE49-F238E27FC236}">
                <a16:creationId xmlns:a16="http://schemas.microsoft.com/office/drawing/2014/main" id="{3D93520B-C7A5-E87C-4485-80AF25803FFA}"/>
              </a:ext>
            </a:extLst>
          </p:cNvPr>
          <p:cNvSpPr>
            <a:spLocks noGrp="1"/>
          </p:cNvSpPr>
          <p:nvPr>
            <p:ph sz="half" idx="1"/>
          </p:nvPr>
        </p:nvSpPr>
        <p:spPr>
          <a:xfrm>
            <a:off x="303935" y="1374299"/>
            <a:ext cx="7632890" cy="4608512"/>
          </a:xfrm>
        </p:spPr>
        <p:txBody>
          <a:bodyPr/>
          <a:lstStyle/>
          <a:p>
            <a:pPr>
              <a:lnSpc>
                <a:spcPct val="100000"/>
              </a:lnSpc>
            </a:pPr>
            <a:r>
              <a:rPr lang="en-GB" b="0" dirty="0">
                <a:solidFill>
                  <a:schemeClr val="tx1"/>
                </a:solidFill>
              </a:rPr>
              <a:t>For LCs large number of photons n</a:t>
            </a:r>
            <a:r>
              <a:rPr lang="en-GB" b="0" baseline="-25000" dirty="0">
                <a:solidFill>
                  <a:schemeClr val="tx1"/>
                </a:solidFill>
                <a:latin typeface="Symbol" panose="05050102010706020507" pitchFamily="18" charset="2"/>
              </a:rPr>
              <a:t>g</a:t>
            </a:r>
            <a:r>
              <a:rPr lang="en-GB" b="0" dirty="0">
                <a:solidFill>
                  <a:schemeClr val="tx1"/>
                </a:solidFill>
              </a:rPr>
              <a:t> emitted: O(1) per beam particle</a:t>
            </a:r>
          </a:p>
          <a:p>
            <a:pPr>
              <a:lnSpc>
                <a:spcPct val="100000"/>
              </a:lnSpc>
            </a:pPr>
            <a:endParaRPr lang="en-GB" b="0" dirty="0">
              <a:solidFill>
                <a:schemeClr val="tx1"/>
              </a:solidFill>
            </a:endParaRPr>
          </a:p>
          <a:p>
            <a:pPr>
              <a:lnSpc>
                <a:spcPct val="100000"/>
              </a:lnSpc>
            </a:pPr>
            <a:endParaRPr lang="en-GB" b="0" dirty="0">
              <a:solidFill>
                <a:schemeClr val="tx1"/>
              </a:solidFill>
            </a:endParaRPr>
          </a:p>
          <a:p>
            <a:pPr>
              <a:lnSpc>
                <a:spcPct val="100000"/>
              </a:lnSpc>
            </a:pPr>
            <a:r>
              <a:rPr lang="en-GB" b="0" dirty="0">
                <a:solidFill>
                  <a:schemeClr val="tx1"/>
                </a:solidFill>
              </a:rPr>
              <a:t>The emitting particle will contribute to the luminosity at a lower than nominal </a:t>
            </a:r>
            <a:r>
              <a:rPr lang="en-GB" b="0" dirty="0" err="1">
                <a:solidFill>
                  <a:schemeClr val="tx1"/>
                </a:solidFill>
              </a:rPr>
              <a:t>c.o.m.</a:t>
            </a:r>
            <a:r>
              <a:rPr lang="en-GB" b="0" dirty="0">
                <a:solidFill>
                  <a:schemeClr val="tx1"/>
                </a:solidFill>
              </a:rPr>
              <a:t> energy </a:t>
            </a:r>
            <a:r>
              <a:rPr lang="en-GB" b="0" dirty="0">
                <a:solidFill>
                  <a:schemeClr val="tx1"/>
                </a:solidFill>
                <a:sym typeface="Wingdings" panose="05000000000000000000" pitchFamily="2" charset="2"/>
              </a:rPr>
              <a:t> Luminosity spectrum</a:t>
            </a:r>
          </a:p>
          <a:p>
            <a:pPr>
              <a:lnSpc>
                <a:spcPct val="100000"/>
              </a:lnSpc>
            </a:pPr>
            <a:r>
              <a:rPr lang="en-GB" dirty="0">
                <a:solidFill>
                  <a:schemeClr val="tx1"/>
                </a:solidFill>
              </a:rPr>
              <a:t>Minimum </a:t>
            </a:r>
            <a:r>
              <a:rPr lang="en-GB" dirty="0">
                <a:solidFill>
                  <a:schemeClr val="tx1"/>
                </a:solidFill>
                <a:latin typeface="Symbol" panose="05050102010706020507" pitchFamily="18" charset="2"/>
              </a:rPr>
              <a:t>s</a:t>
            </a:r>
            <a:r>
              <a:rPr lang="en-GB" baseline="30000" dirty="0">
                <a:solidFill>
                  <a:schemeClr val="tx1"/>
                </a:solidFill>
              </a:rPr>
              <a:t>*</a:t>
            </a:r>
            <a:r>
              <a:rPr lang="en-GB" baseline="-25000" dirty="0">
                <a:solidFill>
                  <a:schemeClr val="tx1"/>
                </a:solidFill>
              </a:rPr>
              <a:t>x</a:t>
            </a:r>
            <a:r>
              <a:rPr lang="en-GB" b="0" dirty="0">
                <a:solidFill>
                  <a:schemeClr val="tx1"/>
                </a:solidFill>
              </a:rPr>
              <a:t>: trade-off L</a:t>
            </a:r>
            <a:r>
              <a:rPr lang="en-GB" b="0" baseline="-25000" dirty="0">
                <a:solidFill>
                  <a:schemeClr val="tx1"/>
                </a:solidFill>
              </a:rPr>
              <a:t>0.01,BS </a:t>
            </a:r>
            <a:r>
              <a:rPr lang="en-GB" b="0" dirty="0">
                <a:solidFill>
                  <a:schemeClr val="tx1"/>
                </a:solidFill>
              </a:rPr>
              <a:t>vs. </a:t>
            </a:r>
            <a:r>
              <a:rPr lang="en-GB" b="0" dirty="0" err="1">
                <a:solidFill>
                  <a:schemeClr val="tx1"/>
                </a:solidFill>
              </a:rPr>
              <a:t>L</a:t>
            </a:r>
            <a:r>
              <a:rPr lang="en-GB" b="0" baseline="-25000" dirty="0" err="1">
                <a:solidFill>
                  <a:schemeClr val="tx1"/>
                </a:solidFill>
              </a:rPr>
              <a:t>tot</a:t>
            </a:r>
            <a:r>
              <a:rPr lang="en-GB" b="0" baseline="-25000" dirty="0">
                <a:solidFill>
                  <a:schemeClr val="tx1"/>
                </a:solidFill>
              </a:rPr>
              <a:t>  </a:t>
            </a:r>
            <a:r>
              <a:rPr lang="en-GB" b="0" dirty="0">
                <a:solidFill>
                  <a:schemeClr val="tx1"/>
                </a:solidFill>
              </a:rPr>
              <a:t>normally chosen L</a:t>
            </a:r>
            <a:r>
              <a:rPr lang="en-GB" b="0" baseline="-25000" dirty="0">
                <a:solidFill>
                  <a:schemeClr val="tx1"/>
                </a:solidFill>
              </a:rPr>
              <a:t>0.01,BS</a:t>
            </a:r>
            <a:r>
              <a:rPr lang="en-GB" b="0" dirty="0">
                <a:solidFill>
                  <a:schemeClr val="tx1"/>
                </a:solidFill>
              </a:rPr>
              <a:t> ~ L</a:t>
            </a:r>
            <a:r>
              <a:rPr lang="en-GB" b="0" baseline="-25000" dirty="0">
                <a:solidFill>
                  <a:schemeClr val="tx1"/>
                </a:solidFill>
              </a:rPr>
              <a:t>0.01,ISR</a:t>
            </a:r>
            <a:r>
              <a:rPr lang="en-GB" b="0" dirty="0">
                <a:solidFill>
                  <a:schemeClr val="tx1"/>
                </a:solidFill>
              </a:rPr>
              <a:t> (ISR=Initial State Radiation)</a:t>
            </a:r>
          </a:p>
          <a:p>
            <a:pPr>
              <a:lnSpc>
                <a:spcPct val="100000"/>
              </a:lnSpc>
            </a:pPr>
            <a:endParaRPr lang="en-GB" b="0" dirty="0">
              <a:solidFill>
                <a:schemeClr val="tx1"/>
              </a:solidFill>
              <a:sym typeface="Wingdings" panose="05000000000000000000" pitchFamily="2" charset="2"/>
            </a:endParaRPr>
          </a:p>
          <a:p>
            <a:endParaRPr lang="en-GB" dirty="0"/>
          </a:p>
        </p:txBody>
      </p:sp>
      <p:pic>
        <p:nvPicPr>
          <p:cNvPr id="9" name="Content Placeholder 8">
            <a:extLst>
              <a:ext uri="{FF2B5EF4-FFF2-40B4-BE49-F238E27FC236}">
                <a16:creationId xmlns:a16="http://schemas.microsoft.com/office/drawing/2014/main" id="{45163564-3D9C-9FB4-E138-7CB738837DFB}"/>
              </a:ext>
            </a:extLst>
          </p:cNvPr>
          <p:cNvPicPr>
            <a:picLocks noGrp="1" noChangeAspect="1"/>
          </p:cNvPicPr>
          <p:nvPr>
            <p:ph sz="half" idx="2"/>
          </p:nvPr>
        </p:nvPicPr>
        <p:blipFill>
          <a:blip r:embed="rId3"/>
          <a:stretch>
            <a:fillRect/>
          </a:stretch>
        </p:blipFill>
        <p:spPr>
          <a:xfrm>
            <a:off x="8040017" y="1155041"/>
            <a:ext cx="3571538" cy="2670479"/>
          </a:xfrm>
        </p:spPr>
      </p:pic>
      <p:sp>
        <p:nvSpPr>
          <p:cNvPr id="5" name="Date Placeholder 4">
            <a:extLst>
              <a:ext uri="{FF2B5EF4-FFF2-40B4-BE49-F238E27FC236}">
                <a16:creationId xmlns:a16="http://schemas.microsoft.com/office/drawing/2014/main" id="{24CD42A4-60CC-D58E-0628-FE156BA425C8}"/>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8A41A2D7-2A71-65C0-AB75-DE7EF47EA199}"/>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A28664C1-A2F6-4EAA-0797-8CDA38696386}"/>
              </a:ext>
            </a:extLst>
          </p:cNvPr>
          <p:cNvSpPr>
            <a:spLocks noGrp="1"/>
          </p:cNvSpPr>
          <p:nvPr>
            <p:ph type="sldNum" sz="quarter" idx="12"/>
          </p:nvPr>
        </p:nvSpPr>
        <p:spPr/>
        <p:txBody>
          <a:bodyPr/>
          <a:lstStyle/>
          <a:p>
            <a:fld id="{36B5EA5A-BC32-A742-B11B-8E7414D5B535}" type="slidenum">
              <a:rPr lang="en-US" smtClean="0"/>
              <a:pPr/>
              <a:t>12</a:t>
            </a:fld>
            <a:endParaRPr lang="en-US" dirty="0"/>
          </a:p>
        </p:txBody>
      </p:sp>
      <p:sp>
        <p:nvSpPr>
          <p:cNvPr id="10" name="TextBox 9">
            <a:extLst>
              <a:ext uri="{FF2B5EF4-FFF2-40B4-BE49-F238E27FC236}">
                <a16:creationId xmlns:a16="http://schemas.microsoft.com/office/drawing/2014/main" id="{BBFE0350-FCF7-D687-A5E3-BBA4BF77862D}"/>
              </a:ext>
            </a:extLst>
          </p:cNvPr>
          <p:cNvSpPr txBox="1"/>
          <p:nvPr/>
        </p:nvSpPr>
        <p:spPr>
          <a:xfrm rot="16200000">
            <a:off x="6869300" y="2181793"/>
            <a:ext cx="2529615" cy="27699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200" dirty="0" err="1">
                <a:solidFill>
                  <a:schemeClr val="tx2"/>
                </a:solidFill>
              </a:rPr>
              <a:t>dP</a:t>
            </a:r>
            <a:r>
              <a:rPr lang="en-GB" sz="1200" dirty="0">
                <a:solidFill>
                  <a:schemeClr val="tx2"/>
                </a:solidFill>
              </a:rPr>
              <a:t>/d(</a:t>
            </a:r>
            <a:r>
              <a:rPr lang="en-GB" sz="1200" dirty="0" err="1">
                <a:solidFill>
                  <a:schemeClr val="tx2"/>
                </a:solidFill>
              </a:rPr>
              <a:t>E</a:t>
            </a:r>
            <a:r>
              <a:rPr lang="en-GB" sz="1200" baseline="-25000" dirty="0" err="1">
                <a:solidFill>
                  <a:schemeClr val="tx2"/>
                </a:solidFill>
                <a:latin typeface="Symbol" panose="05050102010706020507" pitchFamily="18" charset="2"/>
              </a:rPr>
              <a:t>g</a:t>
            </a:r>
            <a:r>
              <a:rPr lang="en-GB" sz="1200" dirty="0">
                <a:solidFill>
                  <a:schemeClr val="tx2"/>
                </a:solidFill>
              </a:rPr>
              <a:t>/</a:t>
            </a:r>
            <a:r>
              <a:rPr lang="en-GB" sz="1200" dirty="0" err="1">
                <a:solidFill>
                  <a:schemeClr val="tx2"/>
                </a:solidFill>
              </a:rPr>
              <a:t>E</a:t>
            </a:r>
            <a:r>
              <a:rPr lang="en-GB" sz="1200" baseline="-25000" dirty="0" err="1">
                <a:solidFill>
                  <a:schemeClr val="tx2"/>
                </a:solidFill>
              </a:rPr>
              <a:t>beam</a:t>
            </a:r>
            <a:r>
              <a:rPr lang="en-GB" sz="1200" dirty="0">
                <a:solidFill>
                  <a:schemeClr val="tx2"/>
                </a:solidFill>
              </a:rPr>
              <a:t>) [</a:t>
            </a:r>
            <a:r>
              <a:rPr lang="en-GB" sz="1200" dirty="0" err="1">
                <a:solidFill>
                  <a:schemeClr val="tx2"/>
                </a:solidFill>
              </a:rPr>
              <a:t>a.u</a:t>
            </a:r>
            <a:r>
              <a:rPr lang="en-GB" sz="1200" dirty="0">
                <a:solidFill>
                  <a:schemeClr val="tx2"/>
                </a:solidFill>
              </a:rPr>
              <a:t>.]</a:t>
            </a:r>
          </a:p>
        </p:txBody>
      </p:sp>
      <p:sp>
        <p:nvSpPr>
          <p:cNvPr id="12" name="TextBox 11">
            <a:extLst>
              <a:ext uri="{FF2B5EF4-FFF2-40B4-BE49-F238E27FC236}">
                <a16:creationId xmlns:a16="http://schemas.microsoft.com/office/drawing/2014/main" id="{564492CE-8CAD-13D3-DBA2-49BFF55DF3BB}"/>
              </a:ext>
            </a:extLst>
          </p:cNvPr>
          <p:cNvSpPr txBox="1"/>
          <p:nvPr/>
        </p:nvSpPr>
        <p:spPr>
          <a:xfrm>
            <a:off x="11352288" y="3454546"/>
            <a:ext cx="1069284" cy="276999"/>
          </a:xfrm>
          <a:prstGeom prst="rect">
            <a:avLst/>
          </a:prstGeom>
          <a:noFill/>
        </p:spPr>
        <p:txBody>
          <a:bodyPr wrap="square">
            <a:spAutoFit/>
          </a:bodyPr>
          <a:lstStyle/>
          <a:p>
            <a:r>
              <a:rPr lang="en-GB" sz="1200" dirty="0" err="1">
                <a:solidFill>
                  <a:schemeClr val="tx2"/>
                </a:solidFill>
              </a:rPr>
              <a:t>E</a:t>
            </a:r>
            <a:r>
              <a:rPr lang="en-GB" sz="1200" baseline="-25000" dirty="0" err="1">
                <a:solidFill>
                  <a:schemeClr val="tx2"/>
                </a:solidFill>
                <a:latin typeface="Symbol" panose="05050102010706020507" pitchFamily="18" charset="2"/>
              </a:rPr>
              <a:t>g</a:t>
            </a:r>
            <a:r>
              <a:rPr lang="en-GB" sz="1200" dirty="0">
                <a:solidFill>
                  <a:schemeClr val="tx2"/>
                </a:solidFill>
              </a:rPr>
              <a:t>/</a:t>
            </a:r>
            <a:r>
              <a:rPr lang="en-GB" sz="1200" dirty="0" err="1">
                <a:solidFill>
                  <a:schemeClr val="tx2"/>
                </a:solidFill>
              </a:rPr>
              <a:t>E</a:t>
            </a:r>
            <a:r>
              <a:rPr lang="en-GB" sz="1200" baseline="-25000" dirty="0" err="1">
                <a:solidFill>
                  <a:schemeClr val="tx2"/>
                </a:solidFill>
              </a:rPr>
              <a:t>beam</a:t>
            </a:r>
            <a:endParaRPr lang="en-GB" sz="1200" dirty="0"/>
          </a:p>
        </p:txBody>
      </p:sp>
      <p:sp>
        <p:nvSpPr>
          <p:cNvPr id="13" name="TextBox 12">
            <a:extLst>
              <a:ext uri="{FF2B5EF4-FFF2-40B4-BE49-F238E27FC236}">
                <a16:creationId xmlns:a16="http://schemas.microsoft.com/office/drawing/2014/main" id="{D648EDE6-D2B9-2139-903C-FCAAC11FC2B6}"/>
              </a:ext>
            </a:extLst>
          </p:cNvPr>
          <p:cNvSpPr txBox="1"/>
          <p:nvPr/>
        </p:nvSpPr>
        <p:spPr>
          <a:xfrm>
            <a:off x="4116388" y="2490731"/>
            <a:ext cx="3549392" cy="523220"/>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CLIC 380 GeV</a:t>
            </a:r>
            <a:r>
              <a:rPr lang="en-GB" sz="1400" b="1" dirty="0">
                <a:solidFill>
                  <a:srgbClr val="FFFF00"/>
                </a:solidFill>
                <a:latin typeface="Symbol" panose="05050102010706020507" pitchFamily="18" charset="2"/>
              </a:rPr>
              <a:t> 	¡ ~</a:t>
            </a:r>
            <a:r>
              <a:rPr lang="en-GB" sz="1400" b="1" dirty="0">
                <a:solidFill>
                  <a:srgbClr val="FFFF00"/>
                </a:solidFill>
              </a:rPr>
              <a:t>0.17	n</a:t>
            </a:r>
            <a:r>
              <a:rPr lang="en-GB" sz="1400" b="1" baseline="-25000" dirty="0">
                <a:solidFill>
                  <a:srgbClr val="FFFF00"/>
                </a:solidFill>
                <a:latin typeface="Symbol" panose="05050102010706020507" pitchFamily="18" charset="2"/>
              </a:rPr>
              <a:t>g</a:t>
            </a:r>
            <a:r>
              <a:rPr lang="en-GB" sz="1400" b="1" dirty="0">
                <a:solidFill>
                  <a:srgbClr val="FFFF00"/>
                </a:solidFill>
              </a:rPr>
              <a:t>~1.4</a:t>
            </a:r>
          </a:p>
          <a:p>
            <a:pPr algn="ctr"/>
            <a:r>
              <a:rPr lang="en-GB" sz="1400" b="1" dirty="0">
                <a:solidFill>
                  <a:srgbClr val="FFFF00"/>
                </a:solidFill>
              </a:rPr>
              <a:t>LCF 250 GeV	</a:t>
            </a:r>
            <a:r>
              <a:rPr lang="en-GB" sz="1400" b="1" dirty="0">
                <a:solidFill>
                  <a:srgbClr val="FFFF00"/>
                </a:solidFill>
                <a:latin typeface="Symbol" panose="05050102010706020507" pitchFamily="18" charset="2"/>
              </a:rPr>
              <a:t>¡  </a:t>
            </a:r>
            <a:r>
              <a:rPr lang="en-GB" sz="1400" b="1" dirty="0">
                <a:solidFill>
                  <a:srgbClr val="FFFF00"/>
                </a:solidFill>
              </a:rPr>
              <a:t>~0.02	 n</a:t>
            </a:r>
            <a:r>
              <a:rPr lang="en-GB" sz="1400" b="1" baseline="-25000" dirty="0">
                <a:solidFill>
                  <a:srgbClr val="FFFF00"/>
                </a:solidFill>
                <a:latin typeface="Symbol" panose="05050102010706020507" pitchFamily="18" charset="2"/>
              </a:rPr>
              <a:t>g</a:t>
            </a:r>
            <a:r>
              <a:rPr lang="en-GB" sz="1400" b="1" dirty="0">
                <a:solidFill>
                  <a:srgbClr val="FFFF00"/>
                </a:solidFill>
              </a:rPr>
              <a:t>~1.6</a:t>
            </a:r>
          </a:p>
        </p:txBody>
      </p:sp>
      <p:pic>
        <p:nvPicPr>
          <p:cNvPr id="8" name="Picture 7">
            <a:extLst>
              <a:ext uri="{FF2B5EF4-FFF2-40B4-BE49-F238E27FC236}">
                <a16:creationId xmlns:a16="http://schemas.microsoft.com/office/drawing/2014/main" id="{63E5285D-92CF-A23A-B529-2947B4C85CBD}"/>
              </a:ext>
            </a:extLst>
          </p:cNvPr>
          <p:cNvPicPr>
            <a:picLocks noChangeAspect="1"/>
          </p:cNvPicPr>
          <p:nvPr/>
        </p:nvPicPr>
        <p:blipFill>
          <a:blip r:embed="rId4"/>
          <a:srcRect l="50000"/>
          <a:stretch/>
        </p:blipFill>
        <p:spPr>
          <a:xfrm>
            <a:off x="7904416" y="3731545"/>
            <a:ext cx="3765922" cy="2714078"/>
          </a:xfrm>
          <a:prstGeom prst="rect">
            <a:avLst/>
          </a:prstGeom>
        </p:spPr>
      </p:pic>
      <p:sp>
        <p:nvSpPr>
          <p:cNvPr id="18" name="TextBox 17">
            <a:extLst>
              <a:ext uri="{FF2B5EF4-FFF2-40B4-BE49-F238E27FC236}">
                <a16:creationId xmlns:a16="http://schemas.microsoft.com/office/drawing/2014/main" id="{F3217603-5069-90E6-153C-A815F87D95EE}"/>
              </a:ext>
            </a:extLst>
          </p:cNvPr>
          <p:cNvSpPr txBox="1"/>
          <p:nvPr/>
        </p:nvSpPr>
        <p:spPr>
          <a:xfrm>
            <a:off x="9329175" y="1071241"/>
            <a:ext cx="1558769"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D. Schulte</a:t>
            </a:r>
          </a:p>
        </p:txBody>
      </p:sp>
      <p:sp>
        <p:nvSpPr>
          <p:cNvPr id="20" name="TextBox 19">
            <a:extLst>
              <a:ext uri="{FF2B5EF4-FFF2-40B4-BE49-F238E27FC236}">
                <a16:creationId xmlns:a16="http://schemas.microsoft.com/office/drawing/2014/main" id="{0FBB4D16-0A30-D741-4229-A325FD1D08F5}"/>
              </a:ext>
            </a:extLst>
          </p:cNvPr>
          <p:cNvSpPr txBox="1"/>
          <p:nvPr/>
        </p:nvSpPr>
        <p:spPr>
          <a:xfrm>
            <a:off x="10519343" y="6076071"/>
            <a:ext cx="1479395"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CLIC 380 GeV</a:t>
            </a:r>
          </a:p>
        </p:txBody>
      </p:sp>
      <p:sp>
        <p:nvSpPr>
          <p:cNvPr id="23" name="Content Placeholder 2">
            <a:extLst>
              <a:ext uri="{FF2B5EF4-FFF2-40B4-BE49-F238E27FC236}">
                <a16:creationId xmlns:a16="http://schemas.microsoft.com/office/drawing/2014/main" id="{8DC851CF-21F6-C5C2-7B64-4262CF886704}"/>
              </a:ext>
            </a:extLst>
          </p:cNvPr>
          <p:cNvSpPr txBox="1">
            <a:spLocks/>
          </p:cNvSpPr>
          <p:nvPr/>
        </p:nvSpPr>
        <p:spPr>
          <a:xfrm>
            <a:off x="303934" y="4635161"/>
            <a:ext cx="7361845" cy="1135227"/>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mc:AlternateContent xmlns:mc="http://schemas.openxmlformats.org/markup-compatibility/2006" xmlns:a14="http://schemas.microsoft.com/office/drawing/2010/main">
        <mc:Choice Requires="a14">
          <p:sp>
            <p:nvSpPr>
              <p:cNvPr id="4" name="Object 2">
                <a:extLst>
                  <a:ext uri="{FF2B5EF4-FFF2-40B4-BE49-F238E27FC236}">
                    <a16:creationId xmlns:a16="http://schemas.microsoft.com/office/drawing/2014/main" id="{C3240D34-9F11-37EB-2287-7F487F6E5845}"/>
                  </a:ext>
                </a:extLst>
              </p:cNvPr>
              <p:cNvSpPr txBox="1">
                <a:spLocks/>
              </p:cNvSpPr>
              <p:nvPr/>
            </p:nvSpPr>
            <p:spPr bwMode="auto">
              <a:xfrm>
                <a:off x="458415" y="2313772"/>
                <a:ext cx="3222193" cy="900148"/>
              </a:xfrm>
              <a:prstGeom prst="rect">
                <a:avLst/>
              </a:prstGeom>
              <a:solidFill>
                <a:srgbClr val="2D9DFF"/>
              </a:solidFill>
              <a:ln>
                <a:noFill/>
              </a:ln>
            </p:spPr>
            <p:txBody>
              <a:bodyPr vert="horz" lIns="0" tIns="0" rIns="0" bIns="0" rtlCol="0" anchor="ctr" anchorCtr="0">
                <a:norm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14:m>
                  <m:oMath xmlns:m="http://schemas.openxmlformats.org/officeDocument/2006/math">
                    <m:sSub>
                      <m:sSubPr>
                        <m:ctrlPr>
                          <a:rPr lang="en-GB" i="1">
                            <a:solidFill>
                              <a:srgbClr val="000000"/>
                            </a:solidFill>
                            <a:latin typeface="Cambria Math" panose="02040503050406030204" pitchFamily="18" charset="0"/>
                          </a:rPr>
                        </m:ctrlPr>
                      </m:sSubPr>
                      <m:e>
                        <m:r>
                          <a:rPr lang="en-US" b="0" i="1">
                            <a:solidFill>
                              <a:srgbClr val="000000"/>
                            </a:solidFill>
                            <a:latin typeface="Cambria Math" panose="02040503050406030204" pitchFamily="18" charset="0"/>
                          </a:rPr>
                          <m:t>𝑛</m:t>
                        </m:r>
                      </m:e>
                      <m:sub>
                        <m:r>
                          <a:rPr lang="en-GB" i="1">
                            <a:solidFill>
                              <a:srgbClr val="000000"/>
                            </a:solidFill>
                            <a:latin typeface="Cambria Math" panose="02040503050406030204" pitchFamily="18" charset="0"/>
                            <a:ea typeface="Cambria Math" panose="02040503050406030204" pitchFamily="18" charset="0"/>
                          </a:rPr>
                          <m:t>𝛾</m:t>
                        </m:r>
                      </m:sub>
                    </m:sSub>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US" b="0" i="1">
                            <a:solidFill>
                              <a:srgbClr val="000000"/>
                            </a:solidFill>
                            <a:latin typeface="Cambria Math" panose="02040503050406030204" pitchFamily="18" charset="0"/>
                          </a:rPr>
                          <m:t>5</m:t>
                        </m:r>
                      </m:num>
                      <m:den>
                        <m:r>
                          <a:rPr lang="en-US" b="0" i="1">
                            <a:solidFill>
                              <a:srgbClr val="000000"/>
                            </a:solidFill>
                            <a:latin typeface="Cambria Math" panose="02040503050406030204" pitchFamily="18" charset="0"/>
                          </a:rPr>
                          <m:t>2</m:t>
                        </m:r>
                      </m:den>
                    </m:f>
                    <m:f>
                      <m:fPr>
                        <m:ctrlPr>
                          <a:rPr lang="en-GB" i="1">
                            <a:solidFill>
                              <a:srgbClr val="000000"/>
                            </a:solidFill>
                            <a:latin typeface="Cambria Math" panose="02040503050406030204" pitchFamily="18" charset="0"/>
                          </a:rPr>
                        </m:ctrlPr>
                      </m:fPr>
                      <m:num>
                        <m:sSup>
                          <m:sSupPr>
                            <m:ctrlPr>
                              <a:rPr lang="en-GB" i="1">
                                <a:solidFill>
                                  <a:srgbClr val="000000"/>
                                </a:solidFill>
                                <a:latin typeface="Cambria Math" panose="02040503050406030204" pitchFamily="18" charset="0"/>
                              </a:rPr>
                            </m:ctrlPr>
                          </m:sSupPr>
                          <m:e>
                            <m:r>
                              <a:rPr lang="en-GB" i="1">
                                <a:solidFill>
                                  <a:srgbClr val="000000"/>
                                </a:solidFill>
                                <a:latin typeface="Cambria Math" panose="02040503050406030204" pitchFamily="18" charset="0"/>
                                <a:ea typeface="Cambria Math" panose="02040503050406030204" pitchFamily="18" charset="0"/>
                              </a:rPr>
                              <m:t>𝛼</m:t>
                            </m:r>
                          </m:e>
                          <m:sup>
                            <m:r>
                              <a:rPr lang="en-US" i="1">
                                <a:solidFill>
                                  <a:srgbClr val="000000"/>
                                </a:solidFill>
                                <a:latin typeface="Cambria Math" panose="02040503050406030204" pitchFamily="18" charset="0"/>
                              </a:rPr>
                              <m:t>2</m:t>
                            </m:r>
                          </m:sup>
                        </m:sSup>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𝑧</m:t>
                            </m:r>
                          </m:sub>
                        </m:sSub>
                      </m:num>
                      <m:den>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𝑟</m:t>
                            </m:r>
                          </m:e>
                          <m:sub>
                            <m:r>
                              <a:rPr lang="en-GB" i="1">
                                <a:solidFill>
                                  <a:srgbClr val="000000"/>
                                </a:solidFill>
                                <a:latin typeface="Cambria Math" panose="02040503050406030204" pitchFamily="18" charset="0"/>
                              </a:rPr>
                              <m:t>𝑒</m:t>
                            </m:r>
                          </m:sub>
                        </m:sSub>
                        <m:r>
                          <a:rPr lang="en-GB" i="1">
                            <a:solidFill>
                              <a:srgbClr val="000000"/>
                            </a:solidFill>
                            <a:latin typeface="Cambria Math" panose="02040503050406030204" pitchFamily="18" charset="0"/>
                            <a:ea typeface="Cambria Math" panose="02040503050406030204" pitchFamily="18" charset="0"/>
                          </a:rPr>
                          <m:t>𝛾</m:t>
                        </m:r>
                      </m:den>
                    </m:f>
                    <m:d>
                      <m:dPr>
                        <m:begChr m:val="⟨"/>
                        <m:endChr m:val="⟩"/>
                        <m:ctrlPr>
                          <a:rPr lang="en-GB" i="1" dirty="0">
                            <a:solidFill>
                              <a:srgbClr val="2F2F2F"/>
                            </a:solidFill>
                            <a:latin typeface="Cambria Math" panose="02040503050406030204" pitchFamily="18" charset="0"/>
                          </a:rPr>
                        </m:ctrlPr>
                      </m:dPr>
                      <m:e>
                        <m:r>
                          <m:rPr>
                            <m:nor/>
                          </m:rPr>
                          <a:rPr lang="en-GB" dirty="0">
                            <a:solidFill>
                              <a:srgbClr val="2F2F2F"/>
                            </a:solidFill>
                            <a:latin typeface="Symbol" panose="05050102010706020507" pitchFamily="18" charset="2"/>
                          </a:rPr>
                          <m:t>¡</m:t>
                        </m:r>
                      </m:e>
                    </m:d>
                    <m:r>
                      <a:rPr lang="en-US" i="1" dirty="0">
                        <a:solidFill>
                          <a:srgbClr val="2F2F2F"/>
                        </a:solidFill>
                        <a:latin typeface="Cambria Math" panose="02040503050406030204" pitchFamily="18" charset="0"/>
                      </a:rPr>
                      <m:t>=</m:t>
                    </m:r>
                  </m:oMath>
                </a14:m>
                <a:r>
                  <a:rPr lang="en-GB" dirty="0">
                    <a:solidFill>
                      <a:srgbClr val="2F2F2F"/>
                    </a:solidFill>
                  </a:rPr>
                  <a:t> </a:t>
                </a:r>
                <a14:m>
                  <m:oMath xmlns:m="http://schemas.openxmlformats.org/officeDocument/2006/math">
                    <m:f>
                      <m:fPr>
                        <m:ctrlPr>
                          <a:rPr lang="en-GB" i="1">
                            <a:solidFill>
                              <a:srgbClr val="000000"/>
                            </a:solidFill>
                            <a:latin typeface="Cambria Math" panose="02040503050406030204" pitchFamily="18" charset="0"/>
                          </a:rPr>
                        </m:ctrlPr>
                      </m:fPr>
                      <m:num>
                        <m:r>
                          <a:rPr lang="en-US" b="0" i="1">
                            <a:solidFill>
                              <a:srgbClr val="000000"/>
                            </a:solidFill>
                            <a:latin typeface="Cambria Math" panose="02040503050406030204" pitchFamily="18" charset="0"/>
                          </a:rPr>
                          <m:t>25</m:t>
                        </m:r>
                      </m:num>
                      <m:den>
                        <m:r>
                          <a:rPr lang="en-US" b="0" i="1">
                            <a:solidFill>
                              <a:srgbClr val="000000"/>
                            </a:solidFill>
                            <a:latin typeface="Cambria Math" panose="02040503050406030204" pitchFamily="18" charset="0"/>
                          </a:rPr>
                          <m:t>12</m:t>
                        </m:r>
                      </m:den>
                    </m:f>
                    <m:f>
                      <m:fPr>
                        <m:ctrlPr>
                          <a:rPr lang="en-GB" i="1">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ea typeface="Cambria Math" panose="02040503050406030204" pitchFamily="18" charset="0"/>
                          </a:rPr>
                          <m:t>𝛼</m:t>
                        </m:r>
                        <m:sSub>
                          <m:sSubPr>
                            <m:ctrlPr>
                              <a:rPr lang="en-GB" i="1">
                                <a:solidFill>
                                  <a:srgbClr val="000000"/>
                                </a:solidFill>
                                <a:latin typeface="Cambria Math" panose="02040503050406030204" pitchFamily="18" charset="0"/>
                                <a:ea typeface="Cambria Math" panose="02040503050406030204" pitchFamily="18" charset="0"/>
                              </a:rPr>
                            </m:ctrlPr>
                          </m:sSubPr>
                          <m:e>
                            <m:r>
                              <a:rPr lang="en-US" b="0" i="1">
                                <a:solidFill>
                                  <a:srgbClr val="000000"/>
                                </a:solidFill>
                                <a:latin typeface="Cambria Math" panose="02040503050406030204" pitchFamily="18" charset="0"/>
                                <a:ea typeface="Cambria Math" panose="02040503050406030204" pitchFamily="18" charset="0"/>
                              </a:rPr>
                              <m:t>𝑁</m:t>
                            </m:r>
                          </m:e>
                          <m:sub>
                            <m:r>
                              <a:rPr lang="en-US" b="0" i="1">
                                <a:solidFill>
                                  <a:srgbClr val="000000"/>
                                </a:solidFill>
                                <a:latin typeface="Cambria Math" panose="02040503050406030204" pitchFamily="18" charset="0"/>
                                <a:ea typeface="Cambria Math" panose="02040503050406030204" pitchFamily="18" charset="0"/>
                              </a:rPr>
                              <m:t>𝑏</m:t>
                            </m:r>
                          </m:sub>
                        </m:sSub>
                        <m:sSubSup>
                          <m:sSubSupPr>
                            <m:ctrlPr>
                              <a:rPr lang="en-GB"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𝑟</m:t>
                            </m:r>
                          </m:e>
                          <m:sub>
                            <m:r>
                              <a:rPr lang="en-US" i="1">
                                <a:solidFill>
                                  <a:srgbClr val="000000"/>
                                </a:solidFill>
                                <a:latin typeface="Cambria Math" panose="02040503050406030204" pitchFamily="18" charset="0"/>
                              </a:rPr>
                              <m:t>𝑒</m:t>
                            </m:r>
                          </m:sub>
                          <m:sup/>
                        </m:sSubSup>
                      </m:num>
                      <m:den>
                        <m:sSubSup>
                          <m:sSubSupPr>
                            <m:ctrlPr>
                              <a:rPr lang="en-GB" i="1">
                                <a:solidFill>
                                  <a:srgbClr val="000000"/>
                                </a:solidFill>
                                <a:latin typeface="Cambria Math" panose="02040503050406030204" pitchFamily="18" charset="0"/>
                                <a:ea typeface="Cambria Math" panose="02040503050406030204" pitchFamily="18" charset="0"/>
                              </a:rPr>
                            </m:ctrlPr>
                          </m:sSubSupPr>
                          <m:e>
                            <m:r>
                              <a:rPr lang="en-GB" i="1">
                                <a:solidFill>
                                  <a:srgbClr val="000000"/>
                                </a:solidFill>
                                <a:latin typeface="Cambria Math" panose="02040503050406030204" pitchFamily="18" charset="0"/>
                                <a:ea typeface="Cambria Math" panose="02040503050406030204" pitchFamily="18" charset="0"/>
                              </a:rPr>
                              <m:t>𝜎</m:t>
                            </m:r>
                          </m:e>
                          <m:sub>
                            <m:r>
                              <a:rPr lang="en-US" b="0" i="1">
                                <a:solidFill>
                                  <a:srgbClr val="000000"/>
                                </a:solidFill>
                                <a:latin typeface="Cambria Math" panose="02040503050406030204" pitchFamily="18" charset="0"/>
                                <a:ea typeface="Cambria Math" panose="02040503050406030204" pitchFamily="18" charset="0"/>
                              </a:rPr>
                              <m:t>𝑥</m:t>
                            </m:r>
                          </m:sub>
                          <m:sup>
                            <m:r>
                              <a:rPr lang="en-US" b="0" i="1">
                                <a:solidFill>
                                  <a:srgbClr val="000000"/>
                                </a:solidFill>
                                <a:latin typeface="Cambria Math" panose="02040503050406030204" pitchFamily="18" charset="0"/>
                                <a:ea typeface="Cambria Math" panose="02040503050406030204" pitchFamily="18" charset="0"/>
                              </a:rPr>
                              <m:t>∗</m:t>
                            </m:r>
                          </m:sup>
                        </m:sSubSup>
                      </m:den>
                    </m:f>
                  </m:oMath>
                </a14:m>
                <a:endParaRPr lang="en-GB" b="0" dirty="0"/>
              </a:p>
            </p:txBody>
          </p:sp>
        </mc:Choice>
        <mc:Fallback xmlns="">
          <p:sp>
            <p:nvSpPr>
              <p:cNvPr id="4" name="Object 2">
                <a:extLst>
                  <a:ext uri="{FF2B5EF4-FFF2-40B4-BE49-F238E27FC236}">
                    <a16:creationId xmlns:a16="http://schemas.microsoft.com/office/drawing/2014/main" id="{C3240D34-9F11-37EB-2287-7F487F6E5845}"/>
                  </a:ext>
                </a:extLst>
              </p:cNvPr>
              <p:cNvSpPr txBox="1">
                <a:spLocks noRot="1" noChangeAspect="1" noMove="1" noResize="1" noEditPoints="1" noAdjustHandles="1" noChangeArrowheads="1" noChangeShapeType="1" noTextEdit="1"/>
              </p:cNvSpPr>
              <p:nvPr/>
            </p:nvSpPr>
            <p:spPr bwMode="auto">
              <a:xfrm>
                <a:off x="458415" y="2313772"/>
                <a:ext cx="3222193" cy="900148"/>
              </a:xfrm>
              <a:prstGeom prst="rect">
                <a:avLst/>
              </a:prstGeom>
              <a:blipFill>
                <a:blip r:embed="rId7"/>
                <a:stretch>
                  <a:fillRect/>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1" name="Object 2">
                <a:extLst>
                  <a:ext uri="{FF2B5EF4-FFF2-40B4-BE49-F238E27FC236}">
                    <a16:creationId xmlns:a16="http://schemas.microsoft.com/office/drawing/2014/main" id="{DD32C0FD-5A92-7D43-25C5-0D71344AF09B}"/>
                  </a:ext>
                </a:extLst>
              </p:cNvPr>
              <p:cNvSpPr txBox="1">
                <a:spLocks/>
              </p:cNvSpPr>
              <p:nvPr/>
            </p:nvSpPr>
            <p:spPr bwMode="auto">
              <a:xfrm>
                <a:off x="4259262" y="5280432"/>
                <a:ext cx="2786803" cy="900148"/>
              </a:xfrm>
              <a:prstGeom prst="rect">
                <a:avLst/>
              </a:prstGeom>
              <a:solidFill>
                <a:srgbClr val="2D9DFF"/>
              </a:solidFill>
              <a:ln>
                <a:noFill/>
              </a:ln>
            </p:spPr>
            <p:txBody>
              <a:bodyPr vert="horz" lIns="0" tIns="0" rIns="0" bIns="0" rtlCol="0" anchor="ctr" anchorCtr="0">
                <a:norm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14:m>
                  <m:oMath xmlns:m="http://schemas.openxmlformats.org/officeDocument/2006/math">
                    <m:r>
                      <a:rPr lang="en-GB" b="0" i="1" smtClean="0">
                        <a:solidFill>
                          <a:srgbClr val="000000"/>
                        </a:solidFill>
                        <a:latin typeface="Cambria Math" panose="02040503050406030204" pitchFamily="18" charset="0"/>
                      </a:rPr>
                      <m:t>𝐿</m:t>
                    </m:r>
                    <m:r>
                      <a:rPr lang="en-GB" b="0" i="1" smtClean="0">
                        <a:solidFill>
                          <a:srgbClr val="000000"/>
                        </a:solidFill>
                        <a:latin typeface="Cambria Math" panose="02040503050406030204" pitchFamily="18" charset="0"/>
                        <a:ea typeface="Cambria Math" panose="02040503050406030204" pitchFamily="18" charset="0"/>
                      </a:rPr>
                      <m:t>≈</m:t>
                    </m:r>
                  </m:oMath>
                </a14:m>
                <a:r>
                  <a:rPr lang="en-GB" b="0" dirty="0"/>
                  <a:t> </a:t>
                </a:r>
                <a14:m>
                  <m:oMath xmlns:m="http://schemas.openxmlformats.org/officeDocument/2006/math">
                    <m:f>
                      <m:fPr>
                        <m:ctrlPr>
                          <a:rPr lang="en-US" b="0" i="1">
                            <a:solidFill>
                              <a:srgbClr val="000000"/>
                            </a:solidFill>
                            <a:latin typeface="Cambria Math" panose="02040503050406030204" pitchFamily="18" charset="0"/>
                            <a:ea typeface="Cambria Math" panose="02040503050406030204" pitchFamily="18" charset="0"/>
                          </a:rPr>
                        </m:ctrlPr>
                      </m:fPr>
                      <m:num>
                        <m:r>
                          <a:rPr lang="en-US" b="0" i="1">
                            <a:solidFill>
                              <a:srgbClr val="000000"/>
                            </a:solidFill>
                            <a:latin typeface="Cambria Math" panose="02040503050406030204" pitchFamily="18" charset="0"/>
                            <a:ea typeface="Cambria Math" panose="02040503050406030204" pitchFamily="18" charset="0"/>
                          </a:rPr>
                          <m:t>1</m:t>
                        </m:r>
                      </m:num>
                      <m:den>
                        <m:r>
                          <a:rPr lang="en-US" b="0" i="1" smtClean="0">
                            <a:solidFill>
                              <a:srgbClr val="000000"/>
                            </a:solidFill>
                            <a:latin typeface="Cambria Math" panose="02040503050406030204" pitchFamily="18" charset="0"/>
                            <a:ea typeface="Cambria Math" panose="02040503050406030204" pitchFamily="18" charset="0"/>
                          </a:rPr>
                          <m:t>4</m:t>
                        </m:r>
                        <m:r>
                          <a:rPr lang="en-US" b="0" i="1">
                            <a:solidFill>
                              <a:srgbClr val="000000"/>
                            </a:solidFill>
                            <a:latin typeface="Cambria Math" panose="02040503050406030204" pitchFamily="18" charset="0"/>
                            <a:ea typeface="Cambria Math" panose="02040503050406030204" pitchFamily="18" charset="0"/>
                          </a:rPr>
                          <m:t>𝜋</m:t>
                        </m:r>
                        <m:sSub>
                          <m:sSubPr>
                            <m:ctrlPr>
                              <a:rPr lang="en-US" b="0" i="1">
                                <a:solidFill>
                                  <a:srgbClr val="000000"/>
                                </a:solidFill>
                                <a:latin typeface="Cambria Math" panose="02040503050406030204" pitchFamily="18" charset="0"/>
                                <a:ea typeface="Cambria Math" panose="02040503050406030204" pitchFamily="18" charset="0"/>
                              </a:rPr>
                            </m:ctrlPr>
                          </m:sSubPr>
                          <m:e>
                            <m:r>
                              <a:rPr lang="en-US" b="0" i="1" smtClean="0">
                                <a:solidFill>
                                  <a:srgbClr val="000000"/>
                                </a:solidFill>
                                <a:latin typeface="Cambria Math" panose="02040503050406030204" pitchFamily="18" charset="0"/>
                                <a:ea typeface="Cambria Math" panose="02040503050406030204" pitchFamily="18" charset="0"/>
                              </a:rPr>
                              <m:t>𝑚</m:t>
                            </m:r>
                          </m:e>
                          <m:sub>
                            <m:r>
                              <a:rPr lang="en-US" b="0" i="1">
                                <a:solidFill>
                                  <a:srgbClr val="000000"/>
                                </a:solidFill>
                                <a:latin typeface="Cambria Math" panose="02040503050406030204" pitchFamily="18" charset="0"/>
                                <a:ea typeface="Cambria Math" panose="02040503050406030204" pitchFamily="18" charset="0"/>
                              </a:rPr>
                              <m:t>𝑒</m:t>
                            </m:r>
                          </m:sub>
                        </m:sSub>
                        <m:sSup>
                          <m:sSupPr>
                            <m:ctrlPr>
                              <a:rPr lang="en-US" b="0" i="1" smtClean="0">
                                <a:solidFill>
                                  <a:srgbClr val="000000"/>
                                </a:solidFill>
                                <a:latin typeface="Cambria Math" panose="02040503050406030204" pitchFamily="18" charset="0"/>
                                <a:ea typeface="Cambria Math" panose="02040503050406030204" pitchFamily="18" charset="0"/>
                              </a:rPr>
                            </m:ctrlPr>
                          </m:sSupPr>
                          <m:e>
                            <m:r>
                              <a:rPr lang="en-US" b="0" i="1" smtClean="0">
                                <a:solidFill>
                                  <a:srgbClr val="000000"/>
                                </a:solidFill>
                                <a:latin typeface="Cambria Math" panose="02040503050406030204" pitchFamily="18" charset="0"/>
                                <a:ea typeface="Cambria Math" panose="02040503050406030204" pitchFamily="18" charset="0"/>
                              </a:rPr>
                              <m:t>𝑐</m:t>
                            </m:r>
                          </m:e>
                          <m:sup>
                            <m:r>
                              <a:rPr lang="en-US" b="0" i="1" smtClean="0">
                                <a:solidFill>
                                  <a:srgbClr val="000000"/>
                                </a:solidFill>
                                <a:latin typeface="Cambria Math" panose="02040503050406030204" pitchFamily="18" charset="0"/>
                                <a:ea typeface="Cambria Math" panose="02040503050406030204" pitchFamily="18" charset="0"/>
                              </a:rPr>
                              <m:t>2</m:t>
                            </m:r>
                          </m:sup>
                        </m:sSup>
                        <m:r>
                          <a:rPr lang="en-US" b="0" i="1">
                            <a:solidFill>
                              <a:srgbClr val="000000"/>
                            </a:solidFill>
                            <a:latin typeface="Cambria Math" panose="02040503050406030204" pitchFamily="18" charset="0"/>
                            <a:ea typeface="Cambria Math" panose="02040503050406030204" pitchFamily="18" charset="0"/>
                          </a:rPr>
                          <m:t>𝛼</m:t>
                        </m:r>
                        <m:r>
                          <a:rPr lang="en-US" b="0" i="1">
                            <a:solidFill>
                              <a:srgbClr val="000000"/>
                            </a:solidFill>
                            <a:latin typeface="Cambria Math" panose="02040503050406030204" pitchFamily="18" charset="0"/>
                            <a:ea typeface="Cambria Math" panose="02040503050406030204" pitchFamily="18" charset="0"/>
                          </a:rPr>
                          <m:t> </m:t>
                        </m:r>
                        <m:sSub>
                          <m:sSubPr>
                            <m:ctrlPr>
                              <a:rPr lang="en-US" b="0" i="1">
                                <a:solidFill>
                                  <a:srgbClr val="000000"/>
                                </a:solidFill>
                                <a:latin typeface="Cambria Math" panose="02040503050406030204" pitchFamily="18" charset="0"/>
                                <a:ea typeface="Cambria Math" panose="02040503050406030204" pitchFamily="18" charset="0"/>
                              </a:rPr>
                            </m:ctrlPr>
                          </m:sSubPr>
                          <m:e>
                            <m:r>
                              <a:rPr lang="en-US" b="0" i="1">
                                <a:solidFill>
                                  <a:srgbClr val="000000"/>
                                </a:solidFill>
                                <a:latin typeface="Cambria Math" panose="02040503050406030204" pitchFamily="18" charset="0"/>
                                <a:ea typeface="Cambria Math" panose="02040503050406030204" pitchFamily="18" charset="0"/>
                              </a:rPr>
                              <m:t>𝑟</m:t>
                            </m:r>
                          </m:e>
                          <m:sub>
                            <m:r>
                              <a:rPr lang="en-US" b="0" i="1">
                                <a:solidFill>
                                  <a:srgbClr val="000000"/>
                                </a:solidFill>
                                <a:latin typeface="Cambria Math" panose="02040503050406030204" pitchFamily="18" charset="0"/>
                                <a:ea typeface="Cambria Math" panose="02040503050406030204" pitchFamily="18" charset="0"/>
                              </a:rPr>
                              <m:t>𝑒</m:t>
                            </m:r>
                          </m:sub>
                        </m:sSub>
                      </m:den>
                    </m:f>
                    <m:f>
                      <m:fPr>
                        <m:ctrlPr>
                          <a:rPr lang="en-US" b="0" i="1">
                            <a:solidFill>
                              <a:srgbClr val="000000"/>
                            </a:solidFill>
                            <a:latin typeface="Cambria Math" panose="02040503050406030204" pitchFamily="18" charset="0"/>
                            <a:ea typeface="Cambria Math" panose="02040503050406030204" pitchFamily="18" charset="0"/>
                          </a:rPr>
                        </m:ctrlPr>
                      </m:fPr>
                      <m:num>
                        <m:sSub>
                          <m:sSubPr>
                            <m:ctrlPr>
                              <a:rPr lang="en-US" b="0" i="1">
                                <a:solidFill>
                                  <a:srgbClr val="000000"/>
                                </a:solidFill>
                                <a:latin typeface="Cambria Math" panose="02040503050406030204" pitchFamily="18" charset="0"/>
                                <a:ea typeface="Cambria Math" panose="02040503050406030204" pitchFamily="18" charset="0"/>
                              </a:rPr>
                            </m:ctrlPr>
                          </m:sSubPr>
                          <m:e>
                            <m:r>
                              <a:rPr lang="en-US" b="0" i="1" smtClean="0">
                                <a:solidFill>
                                  <a:srgbClr val="000000"/>
                                </a:solidFill>
                                <a:latin typeface="Cambria Math" panose="02040503050406030204" pitchFamily="18" charset="0"/>
                                <a:ea typeface="Cambria Math" panose="02040503050406030204" pitchFamily="18" charset="0"/>
                              </a:rPr>
                              <m:t>𝑃</m:t>
                            </m:r>
                          </m:e>
                          <m:sub>
                            <m:r>
                              <a:rPr lang="en-US" b="0" i="1">
                                <a:solidFill>
                                  <a:srgbClr val="000000"/>
                                </a:solidFill>
                                <a:latin typeface="Cambria Math" panose="02040503050406030204" pitchFamily="18" charset="0"/>
                                <a:ea typeface="Cambria Math" panose="02040503050406030204" pitchFamily="18" charset="0"/>
                              </a:rPr>
                              <m:t>𝑏𝑒𝑎𝑚</m:t>
                            </m:r>
                          </m:sub>
                        </m:sSub>
                        <m:r>
                          <a:rPr lang="en-US" b="0" i="1">
                            <a:solidFill>
                              <a:srgbClr val="000000"/>
                            </a:solidFill>
                            <a:latin typeface="Cambria Math" panose="02040503050406030204" pitchFamily="18" charset="0"/>
                            <a:ea typeface="Cambria Math" panose="02040503050406030204" pitchFamily="18" charset="0"/>
                          </a:rPr>
                          <m:t> </m:t>
                        </m:r>
                        <m:sSub>
                          <m:sSubPr>
                            <m:ctrlPr>
                              <a:rPr lang="en-US" b="0" i="1">
                                <a:solidFill>
                                  <a:srgbClr val="000000"/>
                                </a:solidFill>
                                <a:latin typeface="Cambria Math" panose="02040503050406030204" pitchFamily="18" charset="0"/>
                                <a:ea typeface="Cambria Math" panose="02040503050406030204" pitchFamily="18" charset="0"/>
                              </a:rPr>
                            </m:ctrlPr>
                          </m:sSubPr>
                          <m:e>
                            <m:r>
                              <a:rPr lang="en-US" b="0" i="1">
                                <a:solidFill>
                                  <a:srgbClr val="000000"/>
                                </a:solidFill>
                                <a:latin typeface="Cambria Math" panose="02040503050406030204" pitchFamily="18" charset="0"/>
                                <a:ea typeface="Cambria Math" panose="02040503050406030204" pitchFamily="18" charset="0"/>
                              </a:rPr>
                              <m:t>𝑛</m:t>
                            </m:r>
                          </m:e>
                          <m:sub>
                            <m:r>
                              <a:rPr lang="en-US" b="0" i="1">
                                <a:solidFill>
                                  <a:srgbClr val="000000"/>
                                </a:solidFill>
                                <a:latin typeface="Cambria Math" panose="02040503050406030204" pitchFamily="18" charset="0"/>
                                <a:ea typeface="Cambria Math" panose="02040503050406030204" pitchFamily="18" charset="0"/>
                              </a:rPr>
                              <m:t>𝛾</m:t>
                            </m:r>
                          </m:sub>
                        </m:sSub>
                      </m:num>
                      <m:den>
                        <m:rad>
                          <m:radPr>
                            <m:degHide m:val="on"/>
                            <m:ctrlPr>
                              <a:rPr lang="en-US" b="0" i="1" smtClean="0">
                                <a:solidFill>
                                  <a:srgbClr val="000000"/>
                                </a:solidFill>
                                <a:latin typeface="Cambria Math" panose="02040503050406030204" pitchFamily="18" charset="0"/>
                                <a:ea typeface="Cambria Math" panose="02040503050406030204" pitchFamily="18" charset="0"/>
                              </a:rPr>
                            </m:ctrlPr>
                          </m:radPr>
                          <m:deg/>
                          <m:e>
                            <m:sSubSup>
                              <m:sSubSupPr>
                                <m:ctrlPr>
                                  <a:rPr lang="en-GB" b="0" i="1">
                                    <a:solidFill>
                                      <a:srgbClr val="000000"/>
                                    </a:solidFill>
                                    <a:latin typeface="Cambria Math" panose="02040503050406030204" pitchFamily="18" charset="0"/>
                                  </a:rPr>
                                </m:ctrlPr>
                              </m:sSubSupPr>
                              <m:e>
                                <m:r>
                                  <a:rPr lang="en-GB" b="0" i="1" smtClean="0">
                                    <a:solidFill>
                                      <a:srgbClr val="000000"/>
                                    </a:solidFill>
                                    <a:latin typeface="Cambria Math" panose="02040503050406030204" pitchFamily="18" charset="0"/>
                                    <a:ea typeface="Cambria Math" panose="02040503050406030204" pitchFamily="18" charset="0"/>
                                  </a:rPr>
                                  <m:t>𝜀</m:t>
                                </m:r>
                              </m:e>
                              <m:sub>
                                <m:r>
                                  <a:rPr lang="en-GB" b="0" i="1">
                                    <a:solidFill>
                                      <a:srgbClr val="000000"/>
                                    </a:solidFill>
                                    <a:latin typeface="Cambria Math" panose="02040503050406030204" pitchFamily="18" charset="0"/>
                                  </a:rPr>
                                  <m:t>𝑦</m:t>
                                </m:r>
                              </m:sub>
                              <m:sup>
                                <m:r>
                                  <a:rPr lang="en-GB" b="0" i="1">
                                    <a:solidFill>
                                      <a:srgbClr val="000000"/>
                                    </a:solidFill>
                                    <a:latin typeface="Cambria Math" panose="02040503050406030204" pitchFamily="18" charset="0"/>
                                  </a:rPr>
                                  <m:t>∗</m:t>
                                </m:r>
                              </m:sup>
                            </m:sSubSup>
                            <m:sSubSup>
                              <m:sSubSupPr>
                                <m:ctrlPr>
                                  <a:rPr lang="en-GB" b="0" i="1">
                                    <a:solidFill>
                                      <a:srgbClr val="000000"/>
                                    </a:solidFill>
                                    <a:latin typeface="Cambria Math" panose="02040503050406030204" pitchFamily="18" charset="0"/>
                                  </a:rPr>
                                </m:ctrlPr>
                              </m:sSubSupPr>
                              <m:e>
                                <m:r>
                                  <a:rPr lang="en-GB" b="0" i="1">
                                    <a:solidFill>
                                      <a:srgbClr val="000000"/>
                                    </a:solidFill>
                                    <a:latin typeface="Cambria Math" panose="02040503050406030204" pitchFamily="18" charset="0"/>
                                    <a:ea typeface="Cambria Math" panose="02040503050406030204" pitchFamily="18" charset="0"/>
                                  </a:rPr>
                                  <m:t>𝛽</m:t>
                                </m:r>
                              </m:e>
                              <m:sub>
                                <m:r>
                                  <a:rPr lang="en-GB" b="0" i="1">
                                    <a:solidFill>
                                      <a:srgbClr val="000000"/>
                                    </a:solidFill>
                                    <a:latin typeface="Cambria Math" panose="02040503050406030204" pitchFamily="18" charset="0"/>
                                  </a:rPr>
                                  <m:t>𝑦</m:t>
                                </m:r>
                              </m:sub>
                              <m:sup>
                                <m:r>
                                  <a:rPr lang="en-GB" b="0" i="1">
                                    <a:solidFill>
                                      <a:srgbClr val="000000"/>
                                    </a:solidFill>
                                    <a:latin typeface="Cambria Math" panose="02040503050406030204" pitchFamily="18" charset="0"/>
                                  </a:rPr>
                                  <m:t>∗</m:t>
                                </m:r>
                              </m:sup>
                            </m:sSubSup>
                            <m:r>
                              <a:rPr lang="en-GB" b="0" i="1" smtClean="0">
                                <a:solidFill>
                                  <a:srgbClr val="000000"/>
                                </a:solidFill>
                                <a:latin typeface="Cambria Math" panose="02040503050406030204" pitchFamily="18" charset="0"/>
                                <a:ea typeface="Cambria Math" panose="02040503050406030204" pitchFamily="18" charset="0"/>
                              </a:rPr>
                              <m:t>𝛾</m:t>
                            </m:r>
                          </m:e>
                        </m:rad>
                      </m:den>
                    </m:f>
                  </m:oMath>
                </a14:m>
                <a:endParaRPr lang="en-GB" b="0" dirty="0"/>
              </a:p>
            </p:txBody>
          </p:sp>
        </mc:Choice>
        <mc:Fallback>
          <p:sp>
            <p:nvSpPr>
              <p:cNvPr id="11" name="Object 2">
                <a:extLst>
                  <a:ext uri="{FF2B5EF4-FFF2-40B4-BE49-F238E27FC236}">
                    <a16:creationId xmlns:a16="http://schemas.microsoft.com/office/drawing/2014/main" id="{DD32C0FD-5A92-7D43-25C5-0D71344AF09B}"/>
                  </a:ext>
                </a:extLst>
              </p:cNvPr>
              <p:cNvSpPr txBox="1">
                <a:spLocks noRot="1" noChangeAspect="1" noMove="1" noResize="1" noEditPoints="1" noAdjustHandles="1" noChangeArrowheads="1" noChangeShapeType="1" noTextEdit="1"/>
              </p:cNvSpPr>
              <p:nvPr/>
            </p:nvSpPr>
            <p:spPr bwMode="auto">
              <a:xfrm>
                <a:off x="4259262" y="5280432"/>
                <a:ext cx="2786803" cy="900148"/>
              </a:xfrm>
              <a:prstGeom prst="rect">
                <a:avLst/>
              </a:prstGeom>
              <a:blipFill>
                <a:blip r:embed="rId8"/>
                <a:stretch>
                  <a:fillRect/>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93971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4948C0B-742A-AEDE-5C6B-0951258E1DD6}"/>
              </a:ext>
            </a:extLst>
          </p:cNvPr>
          <p:cNvPicPr>
            <a:picLocks noChangeAspect="1"/>
          </p:cNvPicPr>
          <p:nvPr/>
        </p:nvPicPr>
        <p:blipFill>
          <a:blip r:embed="rId2"/>
          <a:stretch>
            <a:fillRect/>
          </a:stretch>
        </p:blipFill>
        <p:spPr>
          <a:xfrm>
            <a:off x="3065526" y="4393603"/>
            <a:ext cx="5611813" cy="1744266"/>
          </a:xfrm>
          <a:prstGeom prst="rect">
            <a:avLst/>
          </a:prstGeom>
        </p:spPr>
      </p:pic>
      <p:sp>
        <p:nvSpPr>
          <p:cNvPr id="9" name="Title 8">
            <a:extLst>
              <a:ext uri="{FF2B5EF4-FFF2-40B4-BE49-F238E27FC236}">
                <a16:creationId xmlns:a16="http://schemas.microsoft.com/office/drawing/2014/main" id="{AA226DF6-9997-F4D8-E7E0-765EF4FD431A}"/>
              </a:ext>
            </a:extLst>
          </p:cNvPr>
          <p:cNvSpPr>
            <a:spLocks noGrp="1"/>
          </p:cNvSpPr>
          <p:nvPr>
            <p:ph type="title"/>
          </p:nvPr>
        </p:nvSpPr>
        <p:spPr/>
        <p:txBody>
          <a:bodyPr/>
          <a:lstStyle/>
          <a:p>
            <a:r>
              <a:rPr lang="en-US" dirty="0"/>
              <a:t>Positron production</a:t>
            </a:r>
            <a:endParaRPr lang="en-GB" dirty="0"/>
          </a:p>
        </p:txBody>
      </p:sp>
      <p:sp>
        <p:nvSpPr>
          <p:cNvPr id="10" name="Content Placeholder 9">
            <a:extLst>
              <a:ext uri="{FF2B5EF4-FFF2-40B4-BE49-F238E27FC236}">
                <a16:creationId xmlns:a16="http://schemas.microsoft.com/office/drawing/2014/main" id="{D80CC5A9-2C56-4099-AAF1-678E175A360B}"/>
              </a:ext>
            </a:extLst>
          </p:cNvPr>
          <p:cNvSpPr>
            <a:spLocks noGrp="1"/>
          </p:cNvSpPr>
          <p:nvPr>
            <p:ph sz="half" idx="2"/>
          </p:nvPr>
        </p:nvSpPr>
        <p:spPr/>
        <p:txBody>
          <a:bodyPr/>
          <a:lstStyle/>
          <a:p>
            <a:endParaRPr lang="en-US" dirty="0"/>
          </a:p>
          <a:p>
            <a:endParaRPr lang="en-GB" dirty="0"/>
          </a:p>
        </p:txBody>
      </p:sp>
      <p:sp>
        <p:nvSpPr>
          <p:cNvPr id="4" name="Date Placeholder 3">
            <a:extLst>
              <a:ext uri="{FF2B5EF4-FFF2-40B4-BE49-F238E27FC236}">
                <a16:creationId xmlns:a16="http://schemas.microsoft.com/office/drawing/2014/main" id="{6946291D-E62D-E8BD-3C95-E030805C386F}"/>
              </a:ext>
            </a:extLst>
          </p:cNvPr>
          <p:cNvSpPr>
            <a:spLocks noGrp="1"/>
          </p:cNvSpPr>
          <p:nvPr>
            <p:ph type="dt" sz="half" idx="10"/>
          </p:nvPr>
        </p:nvSpPr>
        <p:spPr/>
        <p:txBody>
          <a:bodyPr/>
          <a:lstStyle/>
          <a:p>
            <a:r>
              <a:rPr lang="en-US"/>
              <a:t>24/06/2025</a:t>
            </a:r>
            <a:endParaRPr lang="en-US" dirty="0"/>
          </a:p>
        </p:txBody>
      </p:sp>
      <p:sp>
        <p:nvSpPr>
          <p:cNvPr id="5" name="Footer Placeholder 4">
            <a:extLst>
              <a:ext uri="{FF2B5EF4-FFF2-40B4-BE49-F238E27FC236}">
                <a16:creationId xmlns:a16="http://schemas.microsoft.com/office/drawing/2014/main" id="{5CB98376-36F7-2635-2954-B231B7B0AD2A}"/>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D0032429-8793-44B4-C141-92051D076CE0}"/>
              </a:ext>
            </a:extLst>
          </p:cNvPr>
          <p:cNvSpPr>
            <a:spLocks noGrp="1"/>
          </p:cNvSpPr>
          <p:nvPr>
            <p:ph type="sldNum" sz="quarter" idx="12"/>
          </p:nvPr>
        </p:nvSpPr>
        <p:spPr/>
        <p:txBody>
          <a:bodyPr/>
          <a:lstStyle/>
          <a:p>
            <a:fld id="{36B5EA5A-BC32-A742-B11B-8E7414D5B535}" type="slidenum">
              <a:rPr lang="en-US" smtClean="0"/>
              <a:pPr/>
              <a:t>13</a:t>
            </a:fld>
            <a:endParaRPr lang="en-US" dirty="0"/>
          </a:p>
        </p:txBody>
      </p:sp>
      <p:sp>
        <p:nvSpPr>
          <p:cNvPr id="3" name="Content Placeholder 2">
            <a:extLst>
              <a:ext uri="{FF2B5EF4-FFF2-40B4-BE49-F238E27FC236}">
                <a16:creationId xmlns:a16="http://schemas.microsoft.com/office/drawing/2014/main" id="{E93F668A-222E-EC1B-0EEC-C755F52433D5}"/>
              </a:ext>
            </a:extLst>
          </p:cNvPr>
          <p:cNvSpPr>
            <a:spLocks noGrp="1"/>
          </p:cNvSpPr>
          <p:nvPr>
            <p:ph sz="half" idx="1"/>
          </p:nvPr>
        </p:nvSpPr>
        <p:spPr>
          <a:xfrm>
            <a:off x="588963" y="1192214"/>
            <a:ext cx="11307762" cy="4608512"/>
          </a:xfrm>
        </p:spPr>
        <p:txBody>
          <a:bodyPr/>
          <a:lstStyle/>
          <a:p>
            <a:pPr>
              <a:lnSpc>
                <a:spcPct val="100000"/>
              </a:lnSpc>
            </a:pPr>
            <a:r>
              <a:rPr lang="en-US" b="0" dirty="0">
                <a:solidFill>
                  <a:schemeClr val="tx1"/>
                </a:solidFill>
              </a:rPr>
              <a:t>Colliders need </a:t>
            </a:r>
            <a:r>
              <a:rPr lang="en-US" dirty="0">
                <a:solidFill>
                  <a:schemeClr val="tx1"/>
                </a:solidFill>
              </a:rPr>
              <a:t>large currents</a:t>
            </a:r>
            <a:r>
              <a:rPr lang="en-US" b="0" dirty="0">
                <a:solidFill>
                  <a:schemeClr val="tx1"/>
                </a:solidFill>
              </a:rPr>
              <a:t> of electrons and </a:t>
            </a:r>
            <a:r>
              <a:rPr lang="en-US" dirty="0">
                <a:solidFill>
                  <a:schemeClr val="tx1"/>
                </a:solidFill>
              </a:rPr>
              <a:t>positrons</a:t>
            </a:r>
            <a:r>
              <a:rPr lang="en-US" b="0" dirty="0">
                <a:solidFill>
                  <a:schemeClr val="tx1"/>
                </a:solidFill>
              </a:rPr>
              <a:t> from the injectors, </a:t>
            </a:r>
            <a:r>
              <a:rPr lang="en-US" dirty="0">
                <a:solidFill>
                  <a:schemeClr val="tx1"/>
                </a:solidFill>
              </a:rPr>
              <a:t>LCs are particular demanding</a:t>
            </a:r>
            <a:r>
              <a:rPr lang="en-US" b="0" dirty="0">
                <a:solidFill>
                  <a:schemeClr val="tx1"/>
                </a:solidFill>
              </a:rPr>
              <a:t> (could be a limit for luminosity, if not achieved). </a:t>
            </a:r>
          </a:p>
          <a:p>
            <a:pPr marL="342900" indent="-342900">
              <a:lnSpc>
                <a:spcPct val="100000"/>
              </a:lnSpc>
              <a:spcBef>
                <a:spcPts val="600"/>
              </a:spcBef>
              <a:buFont typeface="Arial" panose="020B0604020202020204" pitchFamily="34" charset="0"/>
              <a:buChar char="•"/>
            </a:pPr>
            <a:r>
              <a:rPr lang="en-US" sz="1600" b="0" dirty="0">
                <a:solidFill>
                  <a:schemeClr val="tx1"/>
                </a:solidFill>
              </a:rPr>
              <a:t>FCC-ee ~ 10</a:t>
            </a:r>
            <a:r>
              <a:rPr lang="en-US" sz="1600" b="0" baseline="30000" dirty="0">
                <a:solidFill>
                  <a:schemeClr val="tx1"/>
                </a:solidFill>
              </a:rPr>
              <a:t>13 </a:t>
            </a:r>
            <a:r>
              <a:rPr lang="en-US" sz="1600" b="0" dirty="0">
                <a:solidFill>
                  <a:schemeClr val="tx1"/>
                </a:solidFill>
              </a:rPr>
              <a:t>e</a:t>
            </a:r>
            <a:r>
              <a:rPr lang="en-US" sz="1600" b="0" baseline="30000" dirty="0">
                <a:solidFill>
                  <a:schemeClr val="tx1"/>
                </a:solidFill>
              </a:rPr>
              <a:t>+</a:t>
            </a:r>
            <a:r>
              <a:rPr lang="en-US" sz="1600" b="0" dirty="0">
                <a:solidFill>
                  <a:schemeClr val="tx1"/>
                </a:solidFill>
              </a:rPr>
              <a:t>/s (Z operation) but only needed when filling from scratch, in top-up mode lower current required </a:t>
            </a:r>
          </a:p>
          <a:p>
            <a:pPr marL="342900" indent="-342900">
              <a:lnSpc>
                <a:spcPct val="100000"/>
              </a:lnSpc>
              <a:spcBef>
                <a:spcPts val="600"/>
              </a:spcBef>
              <a:buFont typeface="Arial" panose="020B0604020202020204" pitchFamily="34" charset="0"/>
              <a:buChar char="•"/>
            </a:pPr>
            <a:r>
              <a:rPr lang="en-US" sz="1600" b="0" dirty="0">
                <a:solidFill>
                  <a:schemeClr val="tx1"/>
                </a:solidFill>
              </a:rPr>
              <a:t>CLIC: </a:t>
            </a:r>
            <a:r>
              <a:rPr lang="en-US" sz="1600" b="0" dirty="0">
                <a:solidFill>
                  <a:srgbClr val="FF0000"/>
                </a:solidFill>
              </a:rPr>
              <a:t>~ 2 </a:t>
            </a:r>
            <a:r>
              <a:rPr lang="en-GB" sz="1800" b="0" dirty="0">
                <a:solidFill>
                  <a:srgbClr val="FF0000"/>
                </a:solidFill>
              </a:rPr>
              <a:t>×</a:t>
            </a:r>
            <a:r>
              <a:rPr lang="en-US" sz="1600" b="0" dirty="0">
                <a:solidFill>
                  <a:srgbClr val="FF0000"/>
                </a:solidFill>
              </a:rPr>
              <a:t> 10</a:t>
            </a:r>
            <a:r>
              <a:rPr lang="en-US" sz="1600" b="0" baseline="30000" dirty="0">
                <a:solidFill>
                  <a:srgbClr val="FF0000"/>
                </a:solidFill>
              </a:rPr>
              <a:t>14 </a:t>
            </a:r>
            <a:r>
              <a:rPr lang="en-US" sz="1600" b="0" dirty="0">
                <a:solidFill>
                  <a:srgbClr val="FF0000"/>
                </a:solidFill>
              </a:rPr>
              <a:t>e</a:t>
            </a:r>
            <a:r>
              <a:rPr lang="en-US" sz="1600" b="0" baseline="30000" dirty="0">
                <a:solidFill>
                  <a:srgbClr val="FF0000"/>
                </a:solidFill>
              </a:rPr>
              <a:t>+</a:t>
            </a:r>
            <a:r>
              <a:rPr lang="en-US" sz="1600" b="0" dirty="0">
                <a:solidFill>
                  <a:srgbClr val="FF0000"/>
                </a:solidFill>
              </a:rPr>
              <a:t>/s </a:t>
            </a:r>
          </a:p>
          <a:p>
            <a:pPr marL="342900" indent="-342900">
              <a:lnSpc>
                <a:spcPct val="100000"/>
              </a:lnSpc>
              <a:spcBef>
                <a:spcPts val="600"/>
              </a:spcBef>
              <a:buFont typeface="Arial" panose="020B0604020202020204" pitchFamily="34" charset="0"/>
              <a:buChar char="•"/>
            </a:pPr>
            <a:r>
              <a:rPr lang="en-US" sz="1600" b="0" dirty="0">
                <a:solidFill>
                  <a:schemeClr val="tx1"/>
                </a:solidFill>
              </a:rPr>
              <a:t>LCF: </a:t>
            </a:r>
            <a:r>
              <a:rPr lang="en-US" sz="1600" b="0" dirty="0">
                <a:solidFill>
                  <a:srgbClr val="FF0000"/>
                </a:solidFill>
              </a:rPr>
              <a:t>~ 4-8 </a:t>
            </a:r>
            <a:r>
              <a:rPr lang="en-GB" sz="1800" b="0" dirty="0">
                <a:solidFill>
                  <a:srgbClr val="FF0000"/>
                </a:solidFill>
              </a:rPr>
              <a:t>× </a:t>
            </a:r>
            <a:r>
              <a:rPr lang="en-US" sz="1600" b="0" dirty="0">
                <a:solidFill>
                  <a:srgbClr val="FF0000"/>
                </a:solidFill>
              </a:rPr>
              <a:t>10</a:t>
            </a:r>
            <a:r>
              <a:rPr lang="en-US" sz="1600" b="0" baseline="30000" dirty="0">
                <a:solidFill>
                  <a:srgbClr val="FF0000"/>
                </a:solidFill>
              </a:rPr>
              <a:t>14 </a:t>
            </a:r>
            <a:r>
              <a:rPr lang="en-US" sz="1600" b="0" dirty="0">
                <a:solidFill>
                  <a:srgbClr val="FF0000"/>
                </a:solidFill>
              </a:rPr>
              <a:t>e</a:t>
            </a:r>
            <a:r>
              <a:rPr lang="en-US" sz="1600" b="0" baseline="30000" dirty="0">
                <a:solidFill>
                  <a:srgbClr val="FF0000"/>
                </a:solidFill>
              </a:rPr>
              <a:t>+</a:t>
            </a:r>
            <a:r>
              <a:rPr lang="en-US" sz="1600" b="0" dirty="0">
                <a:solidFill>
                  <a:srgbClr val="FF0000"/>
                </a:solidFill>
              </a:rPr>
              <a:t>/s (</a:t>
            </a:r>
            <a:r>
              <a:rPr lang="en-GB" sz="1600" b="0" dirty="0">
                <a:solidFill>
                  <a:srgbClr val="FF0000"/>
                </a:solidFill>
              </a:rPr>
              <a:t>×</a:t>
            </a:r>
            <a:r>
              <a:rPr lang="en-US" sz="1600" b="0" dirty="0">
                <a:solidFill>
                  <a:srgbClr val="FF0000"/>
                </a:solidFill>
              </a:rPr>
              <a:t>2 - </a:t>
            </a:r>
            <a:r>
              <a:rPr lang="en-GB" sz="1600" b="0" dirty="0">
                <a:solidFill>
                  <a:srgbClr val="FF0000"/>
                </a:solidFill>
              </a:rPr>
              <a:t>4 ILC requirement!)</a:t>
            </a:r>
            <a:endParaRPr lang="en-US" sz="1600" b="0" dirty="0">
              <a:solidFill>
                <a:srgbClr val="FF0000"/>
              </a:solidFill>
            </a:endParaRPr>
          </a:p>
          <a:p>
            <a:pPr marL="342900" indent="-342900">
              <a:lnSpc>
                <a:spcPct val="100000"/>
              </a:lnSpc>
              <a:spcBef>
                <a:spcPts val="600"/>
              </a:spcBef>
              <a:buFont typeface="Arial" panose="020B0604020202020204" pitchFamily="34" charset="0"/>
              <a:buChar char="•"/>
            </a:pPr>
            <a:r>
              <a:rPr lang="en-US" sz="1600" b="0" dirty="0">
                <a:solidFill>
                  <a:schemeClr val="tx1"/>
                </a:solidFill>
              </a:rPr>
              <a:t>SLC: ~ 6 </a:t>
            </a:r>
            <a:r>
              <a:rPr lang="en-GB" sz="1800" b="0" dirty="0">
                <a:solidFill>
                  <a:schemeClr val="tx1"/>
                </a:solidFill>
              </a:rPr>
              <a:t>×</a:t>
            </a:r>
            <a:r>
              <a:rPr lang="en-US" sz="1600" b="0" dirty="0">
                <a:solidFill>
                  <a:schemeClr val="tx1"/>
                </a:solidFill>
              </a:rPr>
              <a:t> 10</a:t>
            </a:r>
            <a:r>
              <a:rPr lang="en-US" sz="1600" b="0" baseline="30000" dirty="0">
                <a:solidFill>
                  <a:schemeClr val="tx1"/>
                </a:solidFill>
              </a:rPr>
              <a:t>12 </a:t>
            </a:r>
            <a:r>
              <a:rPr lang="en-US" sz="1600" b="0" dirty="0">
                <a:solidFill>
                  <a:schemeClr val="tx1"/>
                </a:solidFill>
              </a:rPr>
              <a:t>e</a:t>
            </a:r>
            <a:r>
              <a:rPr lang="en-US" sz="1600" b="0" baseline="30000" dirty="0">
                <a:solidFill>
                  <a:schemeClr val="tx1"/>
                </a:solidFill>
              </a:rPr>
              <a:t>+</a:t>
            </a:r>
            <a:r>
              <a:rPr lang="en-US" sz="1600" b="0" dirty="0">
                <a:solidFill>
                  <a:schemeClr val="tx1"/>
                </a:solidFill>
              </a:rPr>
              <a:t>/s</a:t>
            </a:r>
          </a:p>
          <a:p>
            <a:pPr marL="342900" indent="-342900">
              <a:lnSpc>
                <a:spcPct val="100000"/>
              </a:lnSpc>
              <a:spcBef>
                <a:spcPts val="600"/>
              </a:spcBef>
              <a:buFont typeface="Arial" panose="020B0604020202020204" pitchFamily="34" charset="0"/>
              <a:buChar char="•"/>
            </a:pPr>
            <a:r>
              <a:rPr lang="en-US" sz="1600" b="0" dirty="0" err="1">
                <a:solidFill>
                  <a:schemeClr val="tx1"/>
                </a:solidFill>
              </a:rPr>
              <a:t>SuperKEKb</a:t>
            </a:r>
            <a:r>
              <a:rPr lang="en-US" sz="1600" b="0" dirty="0">
                <a:solidFill>
                  <a:schemeClr val="tx1"/>
                </a:solidFill>
              </a:rPr>
              <a:t>: ~ 2.5 </a:t>
            </a:r>
            <a:r>
              <a:rPr lang="en-GB" sz="1800" b="0" dirty="0">
                <a:solidFill>
                  <a:schemeClr val="tx1"/>
                </a:solidFill>
              </a:rPr>
              <a:t>×</a:t>
            </a:r>
            <a:r>
              <a:rPr lang="en-US" sz="1600" b="0" dirty="0">
                <a:solidFill>
                  <a:schemeClr val="tx1"/>
                </a:solidFill>
              </a:rPr>
              <a:t> 10</a:t>
            </a:r>
            <a:r>
              <a:rPr lang="en-US" sz="1600" b="0" baseline="30000" dirty="0">
                <a:solidFill>
                  <a:schemeClr val="tx1"/>
                </a:solidFill>
              </a:rPr>
              <a:t>12 </a:t>
            </a:r>
            <a:r>
              <a:rPr lang="en-US" sz="1600" b="0" dirty="0">
                <a:solidFill>
                  <a:schemeClr val="tx1"/>
                </a:solidFill>
              </a:rPr>
              <a:t>e</a:t>
            </a:r>
            <a:r>
              <a:rPr lang="en-US" sz="1600" b="0" baseline="30000" dirty="0">
                <a:solidFill>
                  <a:schemeClr val="tx1"/>
                </a:solidFill>
              </a:rPr>
              <a:t>+</a:t>
            </a:r>
            <a:r>
              <a:rPr lang="en-US" sz="1600" b="0" dirty="0">
                <a:solidFill>
                  <a:schemeClr val="tx1"/>
                </a:solidFill>
              </a:rPr>
              <a:t>/s </a:t>
            </a:r>
            <a:r>
              <a:rPr lang="en-GB" sz="1600" b="0" dirty="0">
                <a:solidFill>
                  <a:schemeClr val="tx1"/>
                </a:solidFill>
              </a:rPr>
              <a:t>world’s highest intensity positron source currently in operation.</a:t>
            </a:r>
            <a:endParaRPr lang="en-GB" sz="1600" b="0" dirty="0"/>
          </a:p>
          <a:p>
            <a:pPr>
              <a:lnSpc>
                <a:spcPct val="100000"/>
              </a:lnSpc>
              <a:spcBef>
                <a:spcPts val="600"/>
              </a:spcBef>
            </a:pPr>
            <a:r>
              <a:rPr lang="en-US" b="0" dirty="0">
                <a:solidFill>
                  <a:schemeClr val="tx1"/>
                </a:solidFill>
              </a:rPr>
              <a:t>LC baselines include </a:t>
            </a:r>
            <a:r>
              <a:rPr lang="en-US" dirty="0">
                <a:solidFill>
                  <a:schemeClr val="tx1"/>
                </a:solidFill>
              </a:rPr>
              <a:t>polarized e</a:t>
            </a:r>
            <a:r>
              <a:rPr lang="en-US" baseline="30000" dirty="0">
                <a:solidFill>
                  <a:schemeClr val="tx1"/>
                </a:solidFill>
              </a:rPr>
              <a:t>-</a:t>
            </a:r>
            <a:r>
              <a:rPr lang="en-US" dirty="0">
                <a:solidFill>
                  <a:schemeClr val="tx1"/>
                </a:solidFill>
              </a:rPr>
              <a:t> beams (and for LCF also e</a:t>
            </a:r>
            <a:r>
              <a:rPr lang="en-US" baseline="30000" dirty="0">
                <a:solidFill>
                  <a:schemeClr val="tx1"/>
                </a:solidFill>
              </a:rPr>
              <a:t>+</a:t>
            </a:r>
            <a:r>
              <a:rPr lang="en-US" dirty="0">
                <a:solidFill>
                  <a:schemeClr val="tx1"/>
                </a:solidFill>
              </a:rPr>
              <a:t>)</a:t>
            </a:r>
            <a:r>
              <a:rPr lang="en-US" b="0" dirty="0">
                <a:solidFill>
                  <a:schemeClr val="tx1"/>
                </a:solidFill>
              </a:rPr>
              <a:t>.</a:t>
            </a:r>
          </a:p>
          <a:p>
            <a:endParaRPr lang="en-US" dirty="0"/>
          </a:p>
          <a:p>
            <a:endParaRPr lang="en-GB" dirty="0"/>
          </a:p>
        </p:txBody>
      </p:sp>
    </p:spTree>
    <p:extLst>
      <p:ext uri="{BB962C8B-B14F-4D97-AF65-F5344CB8AC3E}">
        <p14:creationId xmlns:p14="http://schemas.microsoft.com/office/powerpoint/2010/main" val="142654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6F7BD8-7016-DEA0-2A95-116B36739D15}"/>
              </a:ext>
            </a:extLst>
          </p:cNvPr>
          <p:cNvSpPr>
            <a:spLocks noGrp="1"/>
          </p:cNvSpPr>
          <p:nvPr>
            <p:ph type="title"/>
          </p:nvPr>
        </p:nvSpPr>
        <p:spPr/>
        <p:txBody>
          <a:bodyPr/>
          <a:lstStyle/>
          <a:p>
            <a:r>
              <a:rPr lang="en-US" dirty="0"/>
              <a:t>Positron production</a:t>
            </a:r>
            <a:endParaRPr lang="en-GB" dirty="0"/>
          </a:p>
        </p:txBody>
      </p:sp>
      <p:sp>
        <p:nvSpPr>
          <p:cNvPr id="8" name="Content Placeholder 7">
            <a:extLst>
              <a:ext uri="{FF2B5EF4-FFF2-40B4-BE49-F238E27FC236}">
                <a16:creationId xmlns:a16="http://schemas.microsoft.com/office/drawing/2014/main" id="{6218D59C-F6E4-C23C-5BDD-7131BEF5B1D7}"/>
              </a:ext>
            </a:extLst>
          </p:cNvPr>
          <p:cNvSpPr>
            <a:spLocks noGrp="1"/>
          </p:cNvSpPr>
          <p:nvPr>
            <p:ph sz="half" idx="1"/>
          </p:nvPr>
        </p:nvSpPr>
        <p:spPr>
          <a:xfrm>
            <a:off x="324731" y="1439335"/>
            <a:ext cx="7765459" cy="4608512"/>
          </a:xfrm>
        </p:spPr>
        <p:txBody>
          <a:bodyPr/>
          <a:lstStyle/>
          <a:p>
            <a:pPr>
              <a:lnSpc>
                <a:spcPct val="100000"/>
              </a:lnSpc>
            </a:pPr>
            <a:r>
              <a:rPr lang="en-US" dirty="0">
                <a:solidFill>
                  <a:srgbClr val="FF0000"/>
                </a:solidFill>
                <a:ea typeface="ＭＳ Ｐゴシック" charset="0"/>
                <a:cs typeface="ＭＳ Ｐゴシック" charset="0"/>
              </a:rPr>
              <a:t>‘</a:t>
            </a:r>
            <a:r>
              <a:rPr lang="en-US" b="0" dirty="0">
                <a:solidFill>
                  <a:srgbClr val="FF0000"/>
                </a:solidFill>
                <a:ea typeface="ＭＳ Ｐゴシック" charset="0"/>
                <a:cs typeface="ＭＳ Ｐゴシック" charset="0"/>
              </a:rPr>
              <a:t>Thick’ target: </a:t>
            </a:r>
            <a:r>
              <a:rPr lang="en-US" dirty="0">
                <a:solidFill>
                  <a:schemeClr val="tx1"/>
                </a:solidFill>
                <a:ea typeface="ＭＳ Ｐゴシック" charset="0"/>
                <a:cs typeface="ＭＳ Ｐゴシック" charset="0"/>
              </a:rPr>
              <a:t>CLIC and FCC-ee baseline </a:t>
            </a:r>
            <a:r>
              <a:rPr lang="en-US" b="0" dirty="0">
                <a:solidFill>
                  <a:schemeClr val="tx1"/>
                </a:solidFill>
                <a:ea typeface="ＭＳ Ｐゴシック" charset="0"/>
                <a:cs typeface="ＭＳ Ｐゴシック" charset="0"/>
                <a:sym typeface="Wingdings" panose="05000000000000000000" pitchFamily="2" charset="2"/>
              </a:rPr>
              <a:t> </a:t>
            </a:r>
            <a:r>
              <a:rPr lang="en-US" b="0" dirty="0">
                <a:solidFill>
                  <a:schemeClr val="tx1"/>
                </a:solidFill>
                <a:sym typeface="Wingdings" panose="05000000000000000000" pitchFamily="2" charset="2"/>
              </a:rPr>
              <a:t>PSI Positron Project - </a:t>
            </a:r>
            <a:r>
              <a:rPr lang="en-US" dirty="0">
                <a:solidFill>
                  <a:schemeClr val="tx1"/>
                </a:solidFill>
                <a:sym typeface="Wingdings" panose="05000000000000000000" pitchFamily="2" charset="2"/>
              </a:rPr>
              <a:t>P3 - will demonstrate FCC-ee requirements</a:t>
            </a:r>
          </a:p>
          <a:p>
            <a:pPr>
              <a:lnSpc>
                <a:spcPct val="100000"/>
              </a:lnSpc>
            </a:pPr>
            <a:endParaRPr lang="en-US" dirty="0">
              <a:solidFill>
                <a:schemeClr val="tx1"/>
              </a:solidFill>
              <a:ea typeface="ＭＳ Ｐゴシック" charset="0"/>
              <a:cs typeface="ＭＳ Ｐゴシック" charset="0"/>
            </a:endParaRPr>
          </a:p>
          <a:p>
            <a:pPr eaLnBrk="1">
              <a:lnSpc>
                <a:spcPct val="100000"/>
              </a:lnSpc>
            </a:pPr>
            <a:r>
              <a:rPr lang="en-US" b="0" dirty="0">
                <a:solidFill>
                  <a:srgbClr val="FF0000"/>
                </a:solidFill>
                <a:latin typeface="+mj-lt"/>
                <a:ea typeface="ＭＳ Ｐゴシック" charset="0"/>
                <a:cs typeface="ＭＳ Ｐゴシック" charset="0"/>
              </a:rPr>
              <a:t>Undulator source</a:t>
            </a:r>
            <a:r>
              <a:rPr lang="en-US" b="0" dirty="0">
                <a:solidFill>
                  <a:schemeClr val="tx1"/>
                </a:solidFill>
                <a:latin typeface="+mj-lt"/>
                <a:ea typeface="ＭＳ Ｐゴシック" charset="0"/>
                <a:cs typeface="ＭＳ Ｐゴシック" charset="0"/>
              </a:rPr>
              <a:t>: high energy e</a:t>
            </a:r>
            <a:r>
              <a:rPr lang="en-US" b="0" baseline="30000" dirty="0">
                <a:solidFill>
                  <a:schemeClr val="tx1"/>
                </a:solidFill>
                <a:latin typeface="+mj-lt"/>
                <a:ea typeface="ＭＳ Ｐゴシック" charset="0"/>
                <a:cs typeface="ＭＳ Ｐゴシック" charset="0"/>
              </a:rPr>
              <a:t>-</a:t>
            </a:r>
            <a:r>
              <a:rPr lang="en-US" b="0" dirty="0">
                <a:solidFill>
                  <a:schemeClr val="tx1"/>
                </a:solidFill>
                <a:latin typeface="+mj-lt"/>
                <a:ea typeface="ＭＳ Ｐゴシック" charset="0"/>
                <a:cs typeface="ＭＳ Ｐゴシック" charset="0"/>
              </a:rPr>
              <a:t> produce </a:t>
            </a:r>
            <a:r>
              <a:rPr lang="en-US" b="0" dirty="0">
                <a:solidFill>
                  <a:schemeClr val="tx1"/>
                </a:solidFill>
                <a:latin typeface="Symbol" panose="05050102010706020507" pitchFamily="18" charset="2"/>
                <a:ea typeface="ＭＳ Ｐゴシック" charset="0"/>
                <a:cs typeface="ＭＳ Ｐゴシック" charset="0"/>
              </a:rPr>
              <a:t>g</a:t>
            </a:r>
            <a:r>
              <a:rPr lang="en-US" b="0" dirty="0">
                <a:solidFill>
                  <a:schemeClr val="tx1"/>
                </a:solidFill>
                <a:latin typeface="+mj-lt"/>
                <a:ea typeface="ＭＳ Ｐゴシック" charset="0"/>
                <a:cs typeface="ＭＳ Ｐゴシック" charset="0"/>
              </a:rPr>
              <a:t> in 230 m long undulator magnet + thin conversion target (</a:t>
            </a:r>
            <a:r>
              <a:rPr lang="en-US" dirty="0">
                <a:solidFill>
                  <a:schemeClr val="tx1"/>
                </a:solidFill>
                <a:latin typeface="+mj-lt"/>
                <a:ea typeface="ＭＳ Ｐゴシック" charset="0"/>
                <a:cs typeface="ＭＳ Ｐゴシック" charset="0"/>
              </a:rPr>
              <a:t>ILC/LCF baseline</a:t>
            </a:r>
            <a:r>
              <a:rPr lang="en-US" b="0" dirty="0">
                <a:solidFill>
                  <a:schemeClr val="tx1"/>
                </a:solidFill>
                <a:latin typeface="+mj-lt"/>
                <a:ea typeface="ＭＳ Ｐゴシック" charset="0"/>
                <a:cs typeface="ＭＳ Ｐゴシック" charset="0"/>
              </a:rPr>
              <a:t>)</a:t>
            </a:r>
          </a:p>
          <a:p>
            <a:pPr lvl="1" eaLnBrk="1"/>
            <a:r>
              <a:rPr lang="en-US" dirty="0">
                <a:solidFill>
                  <a:schemeClr val="tx1"/>
                </a:solidFill>
                <a:latin typeface="+mj-lt"/>
                <a:ea typeface="ＭＳ Ｐゴシック" charset="0"/>
                <a:sym typeface="Symbol" charset="0"/>
              </a:rPr>
              <a:t>much less energy deposition in  the target but still very high peak energy deposition density (very small </a:t>
            </a:r>
            <a:r>
              <a:rPr lang="en-US" dirty="0">
                <a:solidFill>
                  <a:schemeClr val="tx1"/>
                </a:solidFill>
                <a:latin typeface="Symbol" panose="05050102010706020507" pitchFamily="18" charset="2"/>
                <a:ea typeface="ＭＳ Ｐゴシック" charset="0"/>
                <a:sym typeface="Symbol" charset="0"/>
              </a:rPr>
              <a:t>g</a:t>
            </a:r>
            <a:r>
              <a:rPr lang="en-US" dirty="0">
                <a:solidFill>
                  <a:schemeClr val="tx1"/>
                </a:solidFill>
                <a:latin typeface="+mj-lt"/>
                <a:ea typeface="ＭＳ Ｐゴシック" charset="0"/>
                <a:sym typeface="Symbol" charset="0"/>
              </a:rPr>
              <a:t> opening angle)</a:t>
            </a:r>
          </a:p>
          <a:p>
            <a:pPr lvl="1" eaLnBrk="1"/>
            <a:r>
              <a:rPr lang="en-US" dirty="0">
                <a:solidFill>
                  <a:schemeClr val="tx1"/>
                </a:solidFill>
                <a:latin typeface="+mj-lt"/>
                <a:ea typeface="ＭＳ Ｐゴシック" charset="0"/>
                <a:sym typeface="Mathematica1" charset="0"/>
              </a:rPr>
              <a:t>could produce </a:t>
            </a:r>
            <a:r>
              <a:rPr lang="en-US" b="1" dirty="0" err="1">
                <a:solidFill>
                  <a:schemeClr val="tx1"/>
                </a:solidFill>
                <a:latin typeface="+mj-lt"/>
                <a:ea typeface="ＭＳ Ｐゴシック" charset="0"/>
                <a:sym typeface="Mathematica1" charset="0"/>
              </a:rPr>
              <a:t>polarised</a:t>
            </a:r>
            <a:r>
              <a:rPr lang="en-US" b="1" dirty="0">
                <a:solidFill>
                  <a:schemeClr val="tx1"/>
                </a:solidFill>
                <a:latin typeface="+mj-lt"/>
                <a:ea typeface="ＭＳ Ｐゴシック" charset="0"/>
                <a:sym typeface="Mathematica1" charset="0"/>
              </a:rPr>
              <a:t> e</a:t>
            </a:r>
            <a:r>
              <a:rPr lang="en-US" b="1" baseline="30000" dirty="0">
                <a:solidFill>
                  <a:schemeClr val="tx1"/>
                </a:solidFill>
                <a:latin typeface="+mj-lt"/>
                <a:ea typeface="ＭＳ Ｐゴシック" charset="0"/>
                <a:sym typeface="Mathematica1" charset="0"/>
              </a:rPr>
              <a:t>+</a:t>
            </a:r>
            <a:r>
              <a:rPr lang="en-US" dirty="0">
                <a:solidFill>
                  <a:schemeClr val="tx1"/>
                </a:solidFill>
                <a:latin typeface="+mj-lt"/>
                <a:ea typeface="ＭＳ Ｐゴシック" charset="0"/>
                <a:sym typeface="Mathematica1" charset="0"/>
              </a:rPr>
              <a:t> by helical undulator (~30%)</a:t>
            </a:r>
          </a:p>
          <a:p>
            <a:pPr lvl="1" eaLnBrk="1"/>
            <a:r>
              <a:rPr lang="en-US" b="1" dirty="0">
                <a:solidFill>
                  <a:schemeClr val="tx1"/>
                </a:solidFill>
                <a:latin typeface="+mj-lt"/>
                <a:ea typeface="ＭＳ Ｐゴシック" charset="0"/>
                <a:sym typeface="Mathematica1" charset="0"/>
              </a:rPr>
              <a:t>need very high initial electron energy ~ 128 GeV !</a:t>
            </a:r>
          </a:p>
          <a:p>
            <a:pPr lvl="2" eaLnBrk="1"/>
            <a:r>
              <a:rPr lang="en-US" b="1" dirty="0">
                <a:solidFill>
                  <a:schemeClr val="tx1"/>
                </a:solidFill>
                <a:latin typeface="+mj-lt"/>
                <a:ea typeface="ＭＳ Ｐゴシック" charset="0"/>
                <a:sym typeface="Mathematica1" charset="0"/>
              </a:rPr>
              <a:t>Complex scheme of e</a:t>
            </a:r>
            <a:r>
              <a:rPr lang="en-US" b="1" baseline="30000" dirty="0">
                <a:solidFill>
                  <a:schemeClr val="tx1"/>
                </a:solidFill>
                <a:latin typeface="+mj-lt"/>
                <a:ea typeface="ＭＳ Ｐゴシック" charset="0"/>
                <a:sym typeface="Mathematica1" charset="0"/>
              </a:rPr>
              <a:t>+</a:t>
            </a:r>
            <a:r>
              <a:rPr lang="en-US" b="1" dirty="0">
                <a:solidFill>
                  <a:schemeClr val="tx1"/>
                </a:solidFill>
                <a:latin typeface="+mj-lt"/>
                <a:ea typeface="ＭＳ Ｐゴシック" charset="0"/>
                <a:sym typeface="Mathematica1" charset="0"/>
              </a:rPr>
              <a:t> production for operation at </a:t>
            </a:r>
            <a:r>
              <a:rPr lang="en-US" b="1" dirty="0" err="1">
                <a:solidFill>
                  <a:schemeClr val="tx1"/>
                </a:solidFill>
                <a:latin typeface="+mj-lt"/>
                <a:ea typeface="ＭＳ Ｐゴシック" charset="0"/>
                <a:sym typeface="Mathematica1" charset="0"/>
              </a:rPr>
              <a:t>c.o.m.</a:t>
            </a:r>
            <a:r>
              <a:rPr lang="en-US" b="1" dirty="0">
                <a:solidFill>
                  <a:schemeClr val="tx1"/>
                </a:solidFill>
                <a:latin typeface="+mj-lt"/>
                <a:ea typeface="ＭＳ Ｐゴシック" charset="0"/>
                <a:sym typeface="Mathematica1" charset="0"/>
              </a:rPr>
              <a:t> energies &lt;250 GeV </a:t>
            </a:r>
            <a:r>
              <a:rPr lang="en-US" dirty="0">
                <a:solidFill>
                  <a:schemeClr val="tx1"/>
                </a:solidFill>
                <a:latin typeface="+mj-lt"/>
                <a:ea typeface="ＭＳ Ｐゴシック" charset="0"/>
                <a:sym typeface="Mathematica1" charset="0"/>
              </a:rPr>
              <a:t>(reduced rep rate)</a:t>
            </a:r>
          </a:p>
          <a:p>
            <a:pPr eaLnBrk="1"/>
            <a:endParaRPr lang="en-US" dirty="0">
              <a:ea typeface="ＭＳ Ｐゴシック" charset="0"/>
              <a:sym typeface="Mathematica1" charset="0"/>
            </a:endParaRPr>
          </a:p>
          <a:p>
            <a:pPr eaLnBrk="1"/>
            <a:endParaRPr lang="en-US" dirty="0">
              <a:ea typeface="ＭＳ Ｐゴシック" charset="0"/>
              <a:cs typeface="ＭＳ Ｐゴシック" charset="0"/>
            </a:endParaRPr>
          </a:p>
        </p:txBody>
      </p:sp>
      <p:sp>
        <p:nvSpPr>
          <p:cNvPr id="4" name="Date Placeholder 3">
            <a:extLst>
              <a:ext uri="{FF2B5EF4-FFF2-40B4-BE49-F238E27FC236}">
                <a16:creationId xmlns:a16="http://schemas.microsoft.com/office/drawing/2014/main" id="{4494D0B7-825C-8368-D712-B5D649160464}"/>
              </a:ext>
            </a:extLst>
          </p:cNvPr>
          <p:cNvSpPr>
            <a:spLocks noGrp="1"/>
          </p:cNvSpPr>
          <p:nvPr>
            <p:ph type="dt" sz="half" idx="10"/>
          </p:nvPr>
        </p:nvSpPr>
        <p:spPr/>
        <p:txBody>
          <a:bodyPr/>
          <a:lstStyle/>
          <a:p>
            <a:r>
              <a:rPr lang="en-US"/>
              <a:t>24/06/2025</a:t>
            </a:r>
            <a:endParaRPr lang="en-US" dirty="0"/>
          </a:p>
        </p:txBody>
      </p:sp>
      <p:sp>
        <p:nvSpPr>
          <p:cNvPr id="5" name="Footer Placeholder 4">
            <a:extLst>
              <a:ext uri="{FF2B5EF4-FFF2-40B4-BE49-F238E27FC236}">
                <a16:creationId xmlns:a16="http://schemas.microsoft.com/office/drawing/2014/main" id="{719CCA5A-08A8-4EF6-6FD9-27A82BEE2CD4}"/>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37D03ABD-0FF9-646A-561F-C1021AFC6162}"/>
              </a:ext>
            </a:extLst>
          </p:cNvPr>
          <p:cNvSpPr>
            <a:spLocks noGrp="1"/>
          </p:cNvSpPr>
          <p:nvPr>
            <p:ph type="sldNum" sz="quarter" idx="12"/>
          </p:nvPr>
        </p:nvSpPr>
        <p:spPr/>
        <p:txBody>
          <a:bodyPr/>
          <a:lstStyle/>
          <a:p>
            <a:fld id="{36B5EA5A-BC32-A742-B11B-8E7414D5B535}" type="slidenum">
              <a:rPr lang="en-US" smtClean="0"/>
              <a:pPr/>
              <a:t>14</a:t>
            </a:fld>
            <a:endParaRPr lang="en-US" dirty="0"/>
          </a:p>
        </p:txBody>
      </p:sp>
      <p:pic>
        <p:nvPicPr>
          <p:cNvPr id="12" name="Picture 14">
            <a:extLst>
              <a:ext uri="{FF2B5EF4-FFF2-40B4-BE49-F238E27FC236}">
                <a16:creationId xmlns:a16="http://schemas.microsoft.com/office/drawing/2014/main" id="{A459903B-5793-7965-89AE-2C62821A9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190" y="1045735"/>
            <a:ext cx="3693822" cy="1635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75806B1-986D-CCA5-07F5-688522F95F8B}"/>
              </a:ext>
            </a:extLst>
          </p:cNvPr>
          <p:cNvPicPr>
            <a:picLocks noChangeAspect="1"/>
          </p:cNvPicPr>
          <p:nvPr/>
        </p:nvPicPr>
        <p:blipFill>
          <a:blip r:embed="rId4"/>
          <a:stretch>
            <a:fillRect/>
          </a:stretch>
        </p:blipFill>
        <p:spPr>
          <a:xfrm>
            <a:off x="8128015" y="3429000"/>
            <a:ext cx="4009361" cy="1677234"/>
          </a:xfrm>
          <a:prstGeom prst="rect">
            <a:avLst/>
          </a:prstGeom>
        </p:spPr>
      </p:pic>
    </p:spTree>
    <p:extLst>
      <p:ext uri="{BB962C8B-B14F-4D97-AF65-F5344CB8AC3E}">
        <p14:creationId xmlns:p14="http://schemas.microsoft.com/office/powerpoint/2010/main" val="173997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2E46-6B1E-2424-6215-7F31E36642D0}"/>
              </a:ext>
            </a:extLst>
          </p:cNvPr>
          <p:cNvSpPr>
            <a:spLocks noGrp="1"/>
          </p:cNvSpPr>
          <p:nvPr>
            <p:ph type="title"/>
          </p:nvPr>
        </p:nvSpPr>
        <p:spPr/>
        <p:txBody>
          <a:bodyPr/>
          <a:lstStyle/>
          <a:p>
            <a:r>
              <a:rPr lang="en-US" dirty="0"/>
              <a:t>Low Emittance</a:t>
            </a:r>
            <a:endParaRPr lang="en-GB" dirty="0"/>
          </a:p>
        </p:txBody>
      </p:sp>
      <p:sp>
        <p:nvSpPr>
          <p:cNvPr id="3" name="Content Placeholder 2">
            <a:extLst>
              <a:ext uri="{FF2B5EF4-FFF2-40B4-BE49-F238E27FC236}">
                <a16:creationId xmlns:a16="http://schemas.microsoft.com/office/drawing/2014/main" id="{44667876-E593-358C-943F-174BA0517CD7}"/>
              </a:ext>
            </a:extLst>
          </p:cNvPr>
          <p:cNvSpPr>
            <a:spLocks noGrp="1"/>
          </p:cNvSpPr>
          <p:nvPr>
            <p:ph sz="half" idx="1"/>
          </p:nvPr>
        </p:nvSpPr>
        <p:spPr>
          <a:xfrm>
            <a:off x="353652" y="918504"/>
            <a:ext cx="6818785" cy="4608512"/>
          </a:xfrm>
        </p:spPr>
        <p:txBody>
          <a:bodyPr/>
          <a:lstStyle/>
          <a:p>
            <a:pPr>
              <a:lnSpc>
                <a:spcPct val="100000"/>
              </a:lnSpc>
            </a:pPr>
            <a:r>
              <a:rPr lang="en-GB" b="0" dirty="0">
                <a:solidFill>
                  <a:schemeClr val="tx1"/>
                </a:solidFill>
              </a:rPr>
              <a:t>Generation of </a:t>
            </a:r>
            <a:r>
              <a:rPr lang="en-GB" dirty="0">
                <a:solidFill>
                  <a:schemeClr val="tx1"/>
                </a:solidFill>
              </a:rPr>
              <a:t>low emittances is challenging </a:t>
            </a:r>
            <a:r>
              <a:rPr lang="en-GB" b="0" dirty="0">
                <a:solidFill>
                  <a:schemeClr val="tx1"/>
                </a:solidFill>
              </a:rPr>
              <a:t>(close or beyond what SR light sources can do today)</a:t>
            </a:r>
          </a:p>
          <a:p>
            <a:pPr>
              <a:lnSpc>
                <a:spcPct val="100000"/>
              </a:lnSpc>
            </a:pPr>
            <a:r>
              <a:rPr lang="en-GB" dirty="0">
                <a:solidFill>
                  <a:schemeClr val="tx1"/>
                </a:solidFill>
              </a:rPr>
              <a:t>Preserving the emittance </a:t>
            </a:r>
            <a:r>
              <a:rPr lang="en-GB" b="0" dirty="0">
                <a:solidFill>
                  <a:schemeClr val="tx1"/>
                </a:solidFill>
              </a:rPr>
              <a:t>from the damping rings to the </a:t>
            </a:r>
            <a:r>
              <a:rPr lang="en-GB" dirty="0">
                <a:solidFill>
                  <a:schemeClr val="tx1"/>
                </a:solidFill>
              </a:rPr>
              <a:t>IP is equally critical </a:t>
            </a:r>
            <a:r>
              <a:rPr lang="en-GB" b="0" dirty="0">
                <a:solidFill>
                  <a:schemeClr val="tx1"/>
                </a:solidFill>
              </a:rPr>
              <a:t>for LCs</a:t>
            </a:r>
          </a:p>
          <a:p>
            <a:pPr marL="342900" indent="-342900">
              <a:lnSpc>
                <a:spcPct val="100000"/>
              </a:lnSpc>
              <a:buFont typeface="Arial" panose="020B0604020202020204" pitchFamily="34" charset="0"/>
              <a:buChar char="•"/>
            </a:pPr>
            <a:r>
              <a:rPr lang="en-GB" sz="1800" dirty="0">
                <a:solidFill>
                  <a:schemeClr val="tx1"/>
                </a:solidFill>
              </a:rPr>
              <a:t>misalignments of the accelerator components</a:t>
            </a:r>
            <a:r>
              <a:rPr lang="en-GB" sz="1800" b="0" dirty="0">
                <a:solidFill>
                  <a:schemeClr val="tx1"/>
                </a:solidFill>
              </a:rPr>
              <a:t> primary sources of emittance growth </a:t>
            </a:r>
            <a:r>
              <a:rPr lang="en-GB" sz="1800" b="0" dirty="0">
                <a:solidFill>
                  <a:schemeClr val="tx1"/>
                </a:solidFill>
                <a:sym typeface="Wingdings" panose="05000000000000000000" pitchFamily="2" charset="2"/>
              </a:rPr>
              <a:t> dispersion and </a:t>
            </a:r>
            <a:r>
              <a:rPr lang="en-GB" sz="1800" b="0" dirty="0" err="1">
                <a:solidFill>
                  <a:schemeClr val="tx1"/>
                </a:solidFill>
                <a:sym typeface="Wingdings" panose="05000000000000000000" pitchFamily="2" charset="2"/>
              </a:rPr>
              <a:t>wakefields</a:t>
            </a:r>
            <a:r>
              <a:rPr lang="en-GB" sz="1800" b="0" dirty="0">
                <a:solidFill>
                  <a:schemeClr val="tx1"/>
                </a:solidFill>
                <a:sym typeface="Wingdings" panose="05000000000000000000" pitchFamily="2" charset="2"/>
              </a:rPr>
              <a:t> </a:t>
            </a:r>
            <a:r>
              <a:rPr lang="en-GB" sz="1800" b="0" dirty="0">
                <a:solidFill>
                  <a:schemeClr val="tx1"/>
                </a:solidFill>
              </a:rPr>
              <a:t>in the accelerator structures (</a:t>
            </a:r>
            <a:r>
              <a:rPr lang="en-GB" sz="1800" dirty="0">
                <a:solidFill>
                  <a:schemeClr val="tx1"/>
                </a:solidFill>
              </a:rPr>
              <a:t>particularly critical for CLIC</a:t>
            </a:r>
            <a:r>
              <a:rPr lang="en-GB" sz="1800" b="0" dirty="0">
                <a:solidFill>
                  <a:schemeClr val="tx1"/>
                </a:solidFill>
              </a:rPr>
              <a:t>). </a:t>
            </a:r>
          </a:p>
          <a:p>
            <a:pPr marL="342900" indent="-342900">
              <a:lnSpc>
                <a:spcPct val="100000"/>
              </a:lnSpc>
              <a:buFont typeface="Arial" panose="020B0604020202020204" pitchFamily="34" charset="0"/>
              <a:buChar char="•"/>
            </a:pPr>
            <a:r>
              <a:rPr lang="en-GB" sz="1800" b="0" dirty="0">
                <a:solidFill>
                  <a:schemeClr val="tx1"/>
                </a:solidFill>
              </a:rPr>
              <a:t>Ad-hoc design to </a:t>
            </a:r>
            <a:r>
              <a:rPr lang="en-GB" sz="1800" dirty="0">
                <a:solidFill>
                  <a:schemeClr val="tx1"/>
                </a:solidFill>
              </a:rPr>
              <a:t>minimize transmission of vibration </a:t>
            </a:r>
            <a:r>
              <a:rPr lang="en-GB" sz="1800" b="0" dirty="0">
                <a:solidFill>
                  <a:schemeClr val="tx1"/>
                </a:solidFill>
              </a:rPr>
              <a:t>to main linac components, </a:t>
            </a:r>
            <a:r>
              <a:rPr lang="en-GB" sz="1800" dirty="0">
                <a:solidFill>
                  <a:schemeClr val="tx1"/>
                </a:solidFill>
              </a:rPr>
              <a:t>rigorous pre-alignment </a:t>
            </a:r>
            <a:r>
              <a:rPr lang="en-GB" sz="1800" b="0" dirty="0">
                <a:solidFill>
                  <a:schemeClr val="tx1"/>
                </a:solidFill>
              </a:rPr>
              <a:t>and </a:t>
            </a:r>
            <a:r>
              <a:rPr lang="en-GB" sz="1800" dirty="0">
                <a:solidFill>
                  <a:schemeClr val="tx1"/>
                </a:solidFill>
              </a:rPr>
              <a:t>active stabilization </a:t>
            </a:r>
            <a:r>
              <a:rPr lang="en-GB" sz="1800" b="0" dirty="0">
                <a:solidFill>
                  <a:schemeClr val="tx1"/>
                </a:solidFill>
              </a:rPr>
              <a:t>of accelerator components against ground motion</a:t>
            </a:r>
          </a:p>
          <a:p>
            <a:pPr marL="342900" indent="-342900">
              <a:lnSpc>
                <a:spcPct val="100000"/>
              </a:lnSpc>
              <a:buFont typeface="Arial" panose="020B0604020202020204" pitchFamily="34" charset="0"/>
              <a:buChar char="•"/>
            </a:pPr>
            <a:r>
              <a:rPr lang="en-GB" sz="1800" b="0" dirty="0">
                <a:solidFill>
                  <a:schemeClr val="tx1"/>
                </a:solidFill>
              </a:rPr>
              <a:t>Series of </a:t>
            </a:r>
            <a:r>
              <a:rPr lang="en-GB" sz="1800" dirty="0">
                <a:solidFill>
                  <a:schemeClr val="tx1"/>
                </a:solidFill>
              </a:rPr>
              <a:t>complex feedforward systems </a:t>
            </a:r>
            <a:r>
              <a:rPr lang="en-GB" sz="1800" b="0" dirty="0">
                <a:solidFill>
                  <a:schemeClr val="tx1"/>
                </a:solidFill>
              </a:rPr>
              <a:t>operating in parallel (dispersion free steering, </a:t>
            </a:r>
            <a:r>
              <a:rPr lang="en-GB" sz="1800" b="0" dirty="0" err="1">
                <a:solidFill>
                  <a:schemeClr val="tx1"/>
                </a:solidFill>
              </a:rPr>
              <a:t>wakefield</a:t>
            </a:r>
            <a:r>
              <a:rPr lang="en-GB" sz="1800" b="0" dirty="0">
                <a:solidFill>
                  <a:schemeClr val="tx1"/>
                </a:solidFill>
              </a:rPr>
              <a:t> free steering etc..) </a:t>
            </a:r>
            <a:r>
              <a:rPr lang="en-GB" sz="1800" b="0" dirty="0">
                <a:solidFill>
                  <a:schemeClr val="tx1"/>
                </a:solidFill>
                <a:sym typeface="Wingdings" panose="05000000000000000000" pitchFamily="2" charset="2"/>
              </a:rPr>
              <a:t> pioneering work at SLC and further tests at ATF, FACET, FERMI@ELETTRA</a:t>
            </a:r>
            <a:endParaRPr lang="en-GB" sz="1800" b="0" dirty="0">
              <a:solidFill>
                <a:schemeClr val="tx1"/>
              </a:solidFill>
            </a:endParaRPr>
          </a:p>
          <a:p>
            <a:endParaRPr lang="en-GB" dirty="0"/>
          </a:p>
          <a:p>
            <a:endParaRPr lang="en-GB" dirty="0"/>
          </a:p>
        </p:txBody>
      </p:sp>
      <p:sp>
        <p:nvSpPr>
          <p:cNvPr id="5" name="Date Placeholder 4">
            <a:extLst>
              <a:ext uri="{FF2B5EF4-FFF2-40B4-BE49-F238E27FC236}">
                <a16:creationId xmlns:a16="http://schemas.microsoft.com/office/drawing/2014/main" id="{E4171D9E-8DA1-CAB7-4655-EA334BEB4D33}"/>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65744542-6E53-31A9-7303-4D47E8E44AD2}"/>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3FA014E4-92C7-6F4F-E358-5E4F7CCED2F7}"/>
              </a:ext>
            </a:extLst>
          </p:cNvPr>
          <p:cNvSpPr>
            <a:spLocks noGrp="1"/>
          </p:cNvSpPr>
          <p:nvPr>
            <p:ph type="sldNum" sz="quarter" idx="12"/>
          </p:nvPr>
        </p:nvSpPr>
        <p:spPr/>
        <p:txBody>
          <a:bodyPr/>
          <a:lstStyle/>
          <a:p>
            <a:fld id="{36B5EA5A-BC32-A742-B11B-8E7414D5B535}" type="slidenum">
              <a:rPr lang="en-US" smtClean="0"/>
              <a:pPr/>
              <a:t>15</a:t>
            </a:fld>
            <a:endParaRPr lang="en-US" dirty="0"/>
          </a:p>
        </p:txBody>
      </p:sp>
      <p:pic>
        <p:nvPicPr>
          <p:cNvPr id="9" name="Picture 8">
            <a:extLst>
              <a:ext uri="{FF2B5EF4-FFF2-40B4-BE49-F238E27FC236}">
                <a16:creationId xmlns:a16="http://schemas.microsoft.com/office/drawing/2014/main" id="{5CAF5D69-A17E-A825-6BA1-14A5583BF6F8}"/>
              </a:ext>
            </a:extLst>
          </p:cNvPr>
          <p:cNvPicPr>
            <a:picLocks noChangeAspect="1"/>
          </p:cNvPicPr>
          <p:nvPr/>
        </p:nvPicPr>
        <p:blipFill>
          <a:blip r:embed="rId3"/>
          <a:stretch>
            <a:fillRect/>
          </a:stretch>
        </p:blipFill>
        <p:spPr>
          <a:xfrm>
            <a:off x="7674398" y="1590675"/>
            <a:ext cx="4114402" cy="2791515"/>
          </a:xfrm>
          <a:prstGeom prst="rect">
            <a:avLst/>
          </a:prstGeom>
        </p:spPr>
      </p:pic>
      <p:sp>
        <p:nvSpPr>
          <p:cNvPr id="10" name="TextBox 9">
            <a:extLst>
              <a:ext uri="{FF2B5EF4-FFF2-40B4-BE49-F238E27FC236}">
                <a16:creationId xmlns:a16="http://schemas.microsoft.com/office/drawing/2014/main" id="{6D7573F8-81D9-E9BA-7508-529893919AF2}"/>
              </a:ext>
            </a:extLst>
          </p:cNvPr>
          <p:cNvSpPr txBox="1"/>
          <p:nvPr/>
        </p:nvSpPr>
        <p:spPr>
          <a:xfrm>
            <a:off x="8473419" y="4533530"/>
            <a:ext cx="3077256" cy="738664"/>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nm or sub-nm stability!</a:t>
            </a:r>
          </a:p>
          <a:p>
            <a:pPr algn="ctr"/>
            <a:r>
              <a:rPr lang="en-GB" sz="1400" b="1" dirty="0">
                <a:solidFill>
                  <a:srgbClr val="FFFF00"/>
                </a:solidFill>
              </a:rPr>
              <a:t>Test bench reached required stability of CLIC MB quadrupole</a:t>
            </a:r>
          </a:p>
        </p:txBody>
      </p:sp>
    </p:spTree>
    <p:extLst>
      <p:ext uri="{BB962C8B-B14F-4D97-AF65-F5344CB8AC3E}">
        <p14:creationId xmlns:p14="http://schemas.microsoft.com/office/powerpoint/2010/main" val="288379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57A10-4BE4-267E-5A3A-C9382F13DBB8}"/>
            </a:ext>
          </a:extLst>
        </p:cNvPr>
        <p:cNvGrpSpPr/>
        <p:nvPr/>
      </p:nvGrpSpPr>
      <p:grpSpPr>
        <a:xfrm>
          <a:off x="0" y="0"/>
          <a:ext cx="0" cy="0"/>
          <a:chOff x="0" y="0"/>
          <a:chExt cx="0" cy="0"/>
        </a:xfrm>
      </p:grpSpPr>
      <p:pic>
        <p:nvPicPr>
          <p:cNvPr id="15" name="Picture 14" descr="A chart with numbers and symbols&#10;&#10;AI-generated content may be incorrect.">
            <a:extLst>
              <a:ext uri="{FF2B5EF4-FFF2-40B4-BE49-F238E27FC236}">
                <a16:creationId xmlns:a16="http://schemas.microsoft.com/office/drawing/2014/main" id="{A37E3590-DE3B-9D8A-6B6F-145F24F4A85D}"/>
              </a:ext>
            </a:extLst>
          </p:cNvPr>
          <p:cNvPicPr>
            <a:picLocks noChangeAspect="1"/>
          </p:cNvPicPr>
          <p:nvPr/>
        </p:nvPicPr>
        <p:blipFill>
          <a:blip r:embed="rId3"/>
          <a:stretch>
            <a:fillRect/>
          </a:stretch>
        </p:blipFill>
        <p:spPr>
          <a:xfrm>
            <a:off x="6511865" y="1195384"/>
            <a:ext cx="5680135" cy="2823302"/>
          </a:xfrm>
          <a:prstGeom prst="rect">
            <a:avLst/>
          </a:prstGeom>
        </p:spPr>
      </p:pic>
      <p:sp>
        <p:nvSpPr>
          <p:cNvPr id="2" name="Title 1">
            <a:extLst>
              <a:ext uri="{FF2B5EF4-FFF2-40B4-BE49-F238E27FC236}">
                <a16:creationId xmlns:a16="http://schemas.microsoft.com/office/drawing/2014/main" id="{256F2091-4028-5F23-9AB3-6F92983E12C5}"/>
              </a:ext>
            </a:extLst>
          </p:cNvPr>
          <p:cNvSpPr>
            <a:spLocks noGrp="1"/>
          </p:cNvSpPr>
          <p:nvPr>
            <p:ph type="title"/>
          </p:nvPr>
        </p:nvSpPr>
        <p:spPr/>
        <p:txBody>
          <a:bodyPr/>
          <a:lstStyle/>
          <a:p>
            <a:r>
              <a:rPr lang="en-US" dirty="0"/>
              <a:t>Beam size control at the IP</a:t>
            </a:r>
            <a:endParaRPr lang="en-GB" dirty="0"/>
          </a:p>
        </p:txBody>
      </p:sp>
      <p:sp>
        <p:nvSpPr>
          <p:cNvPr id="3" name="Content Placeholder 2">
            <a:extLst>
              <a:ext uri="{FF2B5EF4-FFF2-40B4-BE49-F238E27FC236}">
                <a16:creationId xmlns:a16="http://schemas.microsoft.com/office/drawing/2014/main" id="{05EE168F-56F0-B1F5-72C3-C9E93C49F92B}"/>
              </a:ext>
            </a:extLst>
          </p:cNvPr>
          <p:cNvSpPr>
            <a:spLocks noGrp="1"/>
          </p:cNvSpPr>
          <p:nvPr>
            <p:ph sz="half" idx="1"/>
          </p:nvPr>
        </p:nvSpPr>
        <p:spPr>
          <a:xfrm>
            <a:off x="305637" y="1519240"/>
            <a:ext cx="6427672" cy="4143376"/>
          </a:xfrm>
          <a:solidFill>
            <a:schemeClr val="bg1">
              <a:alpha val="0"/>
            </a:schemeClr>
          </a:solidFill>
        </p:spPr>
        <p:txBody>
          <a:bodyPr/>
          <a:lstStyle/>
          <a:p>
            <a:pPr>
              <a:lnSpc>
                <a:spcPct val="100000"/>
              </a:lnSpc>
              <a:spcBef>
                <a:spcPts val="1200"/>
              </a:spcBef>
            </a:pPr>
            <a:r>
              <a:rPr lang="en-US" sz="2000" b="0" dirty="0">
                <a:solidFill>
                  <a:schemeClr val="tx1"/>
                </a:solidFill>
              </a:rPr>
              <a:t>Extremely small </a:t>
            </a:r>
            <a:r>
              <a:rPr lang="en-US" sz="2000" b="0" dirty="0" err="1">
                <a:solidFill>
                  <a:schemeClr val="tx1"/>
                </a:solidFill>
                <a:latin typeface="Symbol" panose="05050102010706020507" pitchFamily="18" charset="2"/>
              </a:rPr>
              <a:t>s</a:t>
            </a:r>
            <a:r>
              <a:rPr lang="en-US" sz="2000" b="0" baseline="-25000" dirty="0" err="1">
                <a:solidFill>
                  <a:schemeClr val="tx1"/>
                </a:solidFill>
              </a:rPr>
              <a:t>IP</a:t>
            </a:r>
            <a:r>
              <a:rPr lang="en-US" sz="2000" b="0" dirty="0">
                <a:solidFill>
                  <a:schemeClr val="tx1"/>
                </a:solidFill>
              </a:rPr>
              <a:t> requires strong focusing </a:t>
            </a:r>
            <a:r>
              <a:rPr lang="en-US" sz="2000" b="0" dirty="0">
                <a:solidFill>
                  <a:schemeClr val="tx1"/>
                </a:solidFill>
                <a:sym typeface="Wingdings" panose="05000000000000000000" pitchFamily="2" charset="2"/>
              </a:rPr>
              <a:t> </a:t>
            </a:r>
            <a:r>
              <a:rPr lang="en-US" sz="2000" dirty="0">
                <a:solidFill>
                  <a:schemeClr val="tx1"/>
                </a:solidFill>
              </a:rPr>
              <a:t>chromatic aberrations, other non-linear effects</a:t>
            </a:r>
            <a:r>
              <a:rPr lang="en-US" sz="2000" b="0" dirty="0">
                <a:solidFill>
                  <a:schemeClr val="tx1"/>
                </a:solidFill>
              </a:rPr>
              <a:t>.</a:t>
            </a:r>
          </a:p>
          <a:p>
            <a:pPr>
              <a:lnSpc>
                <a:spcPct val="100000"/>
              </a:lnSpc>
              <a:spcBef>
                <a:spcPts val="1200"/>
              </a:spcBef>
            </a:pPr>
            <a:r>
              <a:rPr lang="en-US" sz="2000" b="0" dirty="0">
                <a:solidFill>
                  <a:schemeClr val="tx1"/>
                </a:solidFill>
              </a:rPr>
              <a:t>A</a:t>
            </a:r>
            <a:r>
              <a:rPr lang="en-GB" sz="2000" b="0" dirty="0">
                <a:solidFill>
                  <a:schemeClr val="tx1"/>
                </a:solidFill>
              </a:rPr>
              <a:t>chieving </a:t>
            </a:r>
            <a:r>
              <a:rPr lang="en-GB" sz="2000" dirty="0">
                <a:solidFill>
                  <a:schemeClr val="tx1"/>
                </a:solidFill>
              </a:rPr>
              <a:t>stable and repeatable operation at these low beam sizes is challenging</a:t>
            </a:r>
            <a:r>
              <a:rPr lang="en-GB" sz="2000" b="0" dirty="0">
                <a:solidFill>
                  <a:schemeClr val="tx1"/>
                </a:solidFill>
              </a:rPr>
              <a:t>. </a:t>
            </a:r>
          </a:p>
          <a:p>
            <a:pPr>
              <a:lnSpc>
                <a:spcPct val="100000"/>
              </a:lnSpc>
              <a:spcBef>
                <a:spcPts val="1200"/>
              </a:spcBef>
            </a:pPr>
            <a:r>
              <a:rPr lang="en-GB" sz="2000" b="0" dirty="0">
                <a:solidFill>
                  <a:schemeClr val="tx1"/>
                </a:solidFill>
              </a:rPr>
              <a:t>Design targets approached at ATF2 at lower than nominal intensity and with ×10 </a:t>
            </a:r>
            <a:r>
              <a:rPr lang="en-GB" sz="2000" b="0" dirty="0" err="1">
                <a:solidFill>
                  <a:schemeClr val="tx1"/>
                </a:solidFill>
                <a:latin typeface="Symbol" panose="05050102010706020507" pitchFamily="18" charset="2"/>
              </a:rPr>
              <a:t>b</a:t>
            </a:r>
            <a:r>
              <a:rPr lang="en-GB" sz="2000" b="0" baseline="-25000" dirty="0" err="1">
                <a:solidFill>
                  <a:schemeClr val="tx1"/>
                </a:solidFill>
              </a:rPr>
              <a:t>x</a:t>
            </a:r>
            <a:r>
              <a:rPr lang="en-GB" sz="2000" b="0" baseline="30000" dirty="0">
                <a:solidFill>
                  <a:schemeClr val="tx1"/>
                </a:solidFill>
                <a:latin typeface="Symbol" panose="05050102010706020507" pitchFamily="18" charset="2"/>
              </a:rPr>
              <a:t>* </a:t>
            </a:r>
          </a:p>
          <a:p>
            <a:pPr>
              <a:lnSpc>
                <a:spcPct val="100000"/>
              </a:lnSpc>
            </a:pPr>
            <a:endParaRPr lang="en-US" sz="2000" b="0" dirty="0">
              <a:solidFill>
                <a:schemeClr val="tx1"/>
              </a:solidFill>
            </a:endParaRPr>
          </a:p>
          <a:p>
            <a:endParaRPr lang="en-GB" sz="2000" baseline="30000" dirty="0"/>
          </a:p>
        </p:txBody>
      </p:sp>
      <p:sp>
        <p:nvSpPr>
          <p:cNvPr id="5" name="Date Placeholder 4">
            <a:extLst>
              <a:ext uri="{FF2B5EF4-FFF2-40B4-BE49-F238E27FC236}">
                <a16:creationId xmlns:a16="http://schemas.microsoft.com/office/drawing/2014/main" id="{A0891E5B-72A6-5D21-E1CE-480191A5B34E}"/>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E342C7DF-6CC5-B55A-24A0-3A4B309C14DB}"/>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4EE18A4D-2235-C7AF-FB38-6396556C6FE7}"/>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
        <p:nvSpPr>
          <p:cNvPr id="9" name="TextBox 8">
            <a:extLst>
              <a:ext uri="{FF2B5EF4-FFF2-40B4-BE49-F238E27FC236}">
                <a16:creationId xmlns:a16="http://schemas.microsoft.com/office/drawing/2014/main" id="{B4A6FE82-B984-9BE9-1D21-21167F5D366F}"/>
              </a:ext>
            </a:extLst>
          </p:cNvPr>
          <p:cNvSpPr txBox="1"/>
          <p:nvPr/>
        </p:nvSpPr>
        <p:spPr>
          <a:xfrm>
            <a:off x="7982003" y="1692829"/>
            <a:ext cx="3373181"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R. Tomas, Y. Ohnishi, F. Zimmermann </a:t>
            </a:r>
          </a:p>
        </p:txBody>
      </p:sp>
      <p:sp>
        <p:nvSpPr>
          <p:cNvPr id="10" name="Content Placeholder 2">
            <a:extLst>
              <a:ext uri="{FF2B5EF4-FFF2-40B4-BE49-F238E27FC236}">
                <a16:creationId xmlns:a16="http://schemas.microsoft.com/office/drawing/2014/main" id="{58304E8C-DC36-D867-6A15-D1751787B779}"/>
              </a:ext>
            </a:extLst>
          </p:cNvPr>
          <p:cNvSpPr txBox="1">
            <a:spLocks/>
          </p:cNvSpPr>
          <p:nvPr/>
        </p:nvSpPr>
        <p:spPr>
          <a:xfrm>
            <a:off x="305637" y="4190049"/>
            <a:ext cx="12128356" cy="1675353"/>
          </a:xfrm>
          <a:prstGeom prst="rect">
            <a:avLst/>
          </a:prstGeom>
          <a:noFill/>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1200"/>
              </a:spcBef>
            </a:pPr>
            <a:r>
              <a:rPr lang="en-US" sz="2000" dirty="0">
                <a:solidFill>
                  <a:schemeClr val="tx1"/>
                </a:solidFill>
              </a:rPr>
              <a:t>ATF2:</a:t>
            </a:r>
          </a:p>
          <a:p>
            <a:pPr marL="342900" indent="-342900">
              <a:lnSpc>
                <a:spcPct val="100000"/>
              </a:lnSpc>
              <a:spcBef>
                <a:spcPts val="1200"/>
              </a:spcBef>
              <a:buFont typeface="Arial" panose="020B0604020202020204" pitchFamily="34" charset="0"/>
              <a:buChar char="•"/>
            </a:pPr>
            <a:r>
              <a:rPr lang="en-US" sz="1800" b="0" dirty="0">
                <a:solidFill>
                  <a:schemeClr val="tx1"/>
                </a:solidFill>
              </a:rPr>
              <a:t>Single beam facility</a:t>
            </a:r>
          </a:p>
          <a:p>
            <a:pPr marL="342900" indent="-342900">
              <a:lnSpc>
                <a:spcPct val="100000"/>
              </a:lnSpc>
              <a:spcBef>
                <a:spcPts val="1200"/>
              </a:spcBef>
              <a:buFont typeface="Arial" panose="020B0604020202020204" pitchFamily="34" charset="0"/>
              <a:buChar char="•"/>
            </a:pPr>
            <a:r>
              <a:rPr lang="en-US" sz="1800" b="0" dirty="0">
                <a:solidFill>
                  <a:schemeClr val="tx1"/>
                </a:solidFill>
              </a:rPr>
              <a:t>IP beam size measurement rely on complex instrumentation</a:t>
            </a:r>
          </a:p>
          <a:p>
            <a:pPr marL="342900" indent="-342900">
              <a:lnSpc>
                <a:spcPct val="100000"/>
              </a:lnSpc>
              <a:spcBef>
                <a:spcPts val="1200"/>
              </a:spcBef>
              <a:buFont typeface="Arial" panose="020B0604020202020204" pitchFamily="34" charset="0"/>
              <a:buChar char="•"/>
            </a:pPr>
            <a:r>
              <a:rPr lang="en-US" sz="1800" b="0" dirty="0">
                <a:solidFill>
                  <a:schemeClr val="tx1"/>
                </a:solidFill>
              </a:rPr>
              <a:t>Scalability to LCs for </a:t>
            </a:r>
            <a:r>
              <a:rPr lang="en-US" sz="1800" b="0" dirty="0" err="1">
                <a:solidFill>
                  <a:schemeClr val="tx1"/>
                </a:solidFill>
              </a:rPr>
              <a:t>wakefield</a:t>
            </a:r>
            <a:r>
              <a:rPr lang="en-US" sz="1800" b="0" dirty="0">
                <a:solidFill>
                  <a:schemeClr val="tx1"/>
                </a:solidFill>
              </a:rPr>
              <a:t> effects non-trivial</a:t>
            </a:r>
          </a:p>
          <a:p>
            <a:endParaRPr lang="en-GB" sz="2000" baseline="30000" dirty="0">
              <a:latin typeface="Symbol" panose="05050102010706020507" pitchFamily="18" charset="2"/>
            </a:endParaRPr>
          </a:p>
          <a:p>
            <a:endParaRPr lang="en-GB" sz="2000" baseline="30000" dirty="0"/>
          </a:p>
        </p:txBody>
      </p:sp>
      <p:pic>
        <p:nvPicPr>
          <p:cNvPr id="13" name="Picture 12">
            <a:extLst>
              <a:ext uri="{FF2B5EF4-FFF2-40B4-BE49-F238E27FC236}">
                <a16:creationId xmlns:a16="http://schemas.microsoft.com/office/drawing/2014/main" id="{124339C3-3073-8BCC-22C0-B289C63BF224}"/>
              </a:ext>
            </a:extLst>
          </p:cNvPr>
          <p:cNvPicPr>
            <a:picLocks noChangeAspect="1"/>
          </p:cNvPicPr>
          <p:nvPr/>
        </p:nvPicPr>
        <p:blipFill>
          <a:blip r:embed="rId4"/>
          <a:stretch>
            <a:fillRect/>
          </a:stretch>
        </p:blipFill>
        <p:spPr>
          <a:xfrm>
            <a:off x="7359260" y="4086409"/>
            <a:ext cx="4367437" cy="2157524"/>
          </a:xfrm>
          <a:prstGeom prst="rect">
            <a:avLst/>
          </a:prstGeom>
        </p:spPr>
      </p:pic>
    </p:spTree>
    <p:extLst>
      <p:ext uri="{BB962C8B-B14F-4D97-AF65-F5344CB8AC3E}">
        <p14:creationId xmlns:p14="http://schemas.microsoft.com/office/powerpoint/2010/main" val="4291503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6C1CC-B2A3-76F6-6231-C54A7F5C11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2B00F-1709-4D1B-5122-2EFA5A164ECC}"/>
              </a:ext>
            </a:extLst>
          </p:cNvPr>
          <p:cNvSpPr>
            <a:spLocks noGrp="1"/>
          </p:cNvSpPr>
          <p:nvPr>
            <p:ph type="title"/>
          </p:nvPr>
        </p:nvSpPr>
        <p:spPr/>
        <p:txBody>
          <a:bodyPr/>
          <a:lstStyle/>
          <a:p>
            <a:r>
              <a:rPr lang="en-US" dirty="0"/>
              <a:t>Beam position control at the IP</a:t>
            </a:r>
            <a:endParaRPr lang="en-GB" dirty="0"/>
          </a:p>
        </p:txBody>
      </p:sp>
      <p:sp>
        <p:nvSpPr>
          <p:cNvPr id="3" name="Content Placeholder 2">
            <a:extLst>
              <a:ext uri="{FF2B5EF4-FFF2-40B4-BE49-F238E27FC236}">
                <a16:creationId xmlns:a16="http://schemas.microsoft.com/office/drawing/2014/main" id="{439135EF-297A-E90C-E7C2-83540E929B91}"/>
              </a:ext>
            </a:extLst>
          </p:cNvPr>
          <p:cNvSpPr>
            <a:spLocks noGrp="1"/>
          </p:cNvSpPr>
          <p:nvPr>
            <p:ph sz="half" idx="1"/>
          </p:nvPr>
        </p:nvSpPr>
        <p:spPr>
          <a:xfrm>
            <a:off x="128639" y="1577041"/>
            <a:ext cx="6400136" cy="4608512"/>
          </a:xfrm>
        </p:spPr>
        <p:txBody>
          <a:bodyPr/>
          <a:lstStyle/>
          <a:p>
            <a:pPr>
              <a:lnSpc>
                <a:spcPct val="100000"/>
              </a:lnSpc>
            </a:pPr>
            <a:r>
              <a:rPr lang="en-GB" b="0" dirty="0">
                <a:solidFill>
                  <a:schemeClr val="tx1"/>
                </a:solidFill>
              </a:rPr>
              <a:t>Control of the </a:t>
            </a:r>
            <a:r>
              <a:rPr lang="en-GB" dirty="0">
                <a:solidFill>
                  <a:schemeClr val="tx1"/>
                </a:solidFill>
              </a:rPr>
              <a:t>beam–beam offset </a:t>
            </a:r>
            <a:r>
              <a:rPr lang="en-GB" b="0" dirty="0">
                <a:solidFill>
                  <a:schemeClr val="tx1"/>
                </a:solidFill>
              </a:rPr>
              <a:t>is required at the level of a </a:t>
            </a:r>
            <a:r>
              <a:rPr lang="en-GB" dirty="0">
                <a:solidFill>
                  <a:schemeClr val="tx1"/>
                </a:solidFill>
              </a:rPr>
              <a:t>fraction of a nanometre </a:t>
            </a:r>
          </a:p>
          <a:p>
            <a:pPr>
              <a:lnSpc>
                <a:spcPct val="100000"/>
              </a:lnSpc>
            </a:pPr>
            <a:endParaRPr lang="en-GB" sz="2000" b="0" dirty="0">
              <a:solidFill>
                <a:schemeClr val="tx1"/>
              </a:solidFill>
            </a:endParaRPr>
          </a:p>
          <a:p>
            <a:pPr>
              <a:lnSpc>
                <a:spcPct val="100000"/>
              </a:lnSpc>
            </a:pPr>
            <a:endParaRPr lang="en-GB" sz="2000" b="0" dirty="0">
              <a:solidFill>
                <a:schemeClr val="tx1"/>
              </a:solidFill>
            </a:endParaRPr>
          </a:p>
          <a:p>
            <a:pPr>
              <a:lnSpc>
                <a:spcPct val="100000"/>
              </a:lnSpc>
            </a:pPr>
            <a:r>
              <a:rPr lang="en-GB" sz="2000" b="0" dirty="0">
                <a:solidFill>
                  <a:schemeClr val="tx1"/>
                </a:solidFill>
              </a:rPr>
              <a:t>Control of the </a:t>
            </a:r>
            <a:r>
              <a:rPr lang="en-GB" sz="2000" dirty="0">
                <a:solidFill>
                  <a:schemeClr val="tx1"/>
                </a:solidFill>
              </a:rPr>
              <a:t>beam–beam offset </a:t>
            </a:r>
            <a:r>
              <a:rPr lang="en-GB" sz="2000" b="0" dirty="0">
                <a:solidFill>
                  <a:schemeClr val="tx1"/>
                </a:solidFill>
              </a:rPr>
              <a:t>is required at the level of a </a:t>
            </a:r>
            <a:r>
              <a:rPr lang="en-GB" sz="2000" dirty="0">
                <a:solidFill>
                  <a:schemeClr val="tx1"/>
                </a:solidFill>
              </a:rPr>
              <a:t>fraction of a nanometre</a:t>
            </a:r>
            <a:endParaRPr lang="en-GB" b="0" dirty="0">
              <a:solidFill>
                <a:schemeClr val="tx1"/>
              </a:solidFill>
            </a:endParaRPr>
          </a:p>
          <a:p>
            <a:pPr marL="666750" lvl="1" indent="-342900">
              <a:spcBef>
                <a:spcPts val="600"/>
              </a:spcBef>
              <a:spcAft>
                <a:spcPts val="400"/>
              </a:spcAft>
              <a:buFont typeface="Wingdings" panose="05000000000000000000" pitchFamily="2" charset="2"/>
              <a:buChar char="è"/>
            </a:pPr>
            <a:r>
              <a:rPr lang="en-GB" b="1" dirty="0">
                <a:solidFill>
                  <a:schemeClr val="tx1"/>
                </a:solidFill>
              </a:rPr>
              <a:t>ILC</a:t>
            </a:r>
            <a:r>
              <a:rPr lang="en-GB" dirty="0">
                <a:solidFill>
                  <a:schemeClr val="tx1"/>
                </a:solidFill>
              </a:rPr>
              <a:t>: correction from one bunch to the next (bunch spacing: 336-554 ns)</a:t>
            </a:r>
          </a:p>
          <a:p>
            <a:pPr marL="666750" lvl="1" indent="-342900">
              <a:spcBef>
                <a:spcPts val="600"/>
              </a:spcBef>
              <a:spcAft>
                <a:spcPts val="400"/>
              </a:spcAft>
              <a:buFont typeface="Wingdings" panose="05000000000000000000" pitchFamily="2" charset="2"/>
              <a:buChar char="è"/>
            </a:pPr>
            <a:r>
              <a:rPr lang="en-GB" b="1" dirty="0">
                <a:solidFill>
                  <a:schemeClr val="tx1"/>
                </a:solidFill>
              </a:rPr>
              <a:t>CLIC</a:t>
            </a:r>
            <a:r>
              <a:rPr lang="en-GB" dirty="0">
                <a:solidFill>
                  <a:schemeClr val="tx1"/>
                </a:solidFill>
              </a:rPr>
              <a:t>: Bunch-to-bunch (0.5 ns) correction not possible.</a:t>
            </a:r>
          </a:p>
        </p:txBody>
      </p:sp>
      <p:sp>
        <p:nvSpPr>
          <p:cNvPr id="5" name="Date Placeholder 4">
            <a:extLst>
              <a:ext uri="{FF2B5EF4-FFF2-40B4-BE49-F238E27FC236}">
                <a16:creationId xmlns:a16="http://schemas.microsoft.com/office/drawing/2014/main" id="{3DC394D1-B6BF-97C6-E877-8E678A90D020}"/>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C6C5040D-D41A-B727-42F5-773500FE974F}"/>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79B20DCA-1A3A-6D39-CDE9-5717E91432AA}"/>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4" name="Picture 3">
            <a:extLst>
              <a:ext uri="{FF2B5EF4-FFF2-40B4-BE49-F238E27FC236}">
                <a16:creationId xmlns:a16="http://schemas.microsoft.com/office/drawing/2014/main" id="{CB622633-52B1-9C86-AEF5-BC5F8DF27FB3}"/>
              </a:ext>
            </a:extLst>
          </p:cNvPr>
          <p:cNvPicPr>
            <a:picLocks noChangeAspect="1"/>
          </p:cNvPicPr>
          <p:nvPr/>
        </p:nvPicPr>
        <p:blipFill>
          <a:blip r:embed="rId3"/>
          <a:stretch>
            <a:fillRect/>
          </a:stretch>
        </p:blipFill>
        <p:spPr>
          <a:xfrm>
            <a:off x="8948250" y="2602717"/>
            <a:ext cx="3229142" cy="2057505"/>
          </a:xfrm>
          <a:prstGeom prst="rect">
            <a:avLst/>
          </a:prstGeom>
        </p:spPr>
      </p:pic>
      <p:pic>
        <p:nvPicPr>
          <p:cNvPr id="8" name="Picture 7">
            <a:extLst>
              <a:ext uri="{FF2B5EF4-FFF2-40B4-BE49-F238E27FC236}">
                <a16:creationId xmlns:a16="http://schemas.microsoft.com/office/drawing/2014/main" id="{4FA43434-C48F-20F8-B746-08BB47114D25}"/>
              </a:ext>
            </a:extLst>
          </p:cNvPr>
          <p:cNvPicPr>
            <a:picLocks noChangeAspect="1"/>
          </p:cNvPicPr>
          <p:nvPr/>
        </p:nvPicPr>
        <p:blipFill>
          <a:blip r:embed="rId4"/>
          <a:stretch>
            <a:fillRect/>
          </a:stretch>
        </p:blipFill>
        <p:spPr>
          <a:xfrm>
            <a:off x="6528775" y="2573169"/>
            <a:ext cx="2419475" cy="2047980"/>
          </a:xfrm>
          <a:prstGeom prst="rect">
            <a:avLst/>
          </a:prstGeom>
        </p:spPr>
      </p:pic>
      <p:sp>
        <p:nvSpPr>
          <p:cNvPr id="9" name="TextBox 8">
            <a:extLst>
              <a:ext uri="{FF2B5EF4-FFF2-40B4-BE49-F238E27FC236}">
                <a16:creationId xmlns:a16="http://schemas.microsoft.com/office/drawing/2014/main" id="{D56FE115-AEB8-865C-14F9-EB4BB147B1DC}"/>
              </a:ext>
            </a:extLst>
          </p:cNvPr>
          <p:cNvSpPr txBox="1"/>
          <p:nvPr/>
        </p:nvSpPr>
        <p:spPr>
          <a:xfrm>
            <a:off x="9871338" y="4853795"/>
            <a:ext cx="2306054"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400" b="1" dirty="0">
                <a:solidFill>
                  <a:srgbClr val="FFFF00"/>
                </a:solidFill>
              </a:rPr>
              <a:t>R. </a:t>
            </a:r>
            <a:r>
              <a:rPr lang="en-US" sz="1400" b="1" dirty="0" err="1">
                <a:solidFill>
                  <a:srgbClr val="FFFF00"/>
                </a:solidFill>
              </a:rPr>
              <a:t>Apsimon</a:t>
            </a:r>
            <a:r>
              <a:rPr lang="en-US" sz="1400" b="1" dirty="0">
                <a:solidFill>
                  <a:srgbClr val="FFFF00"/>
                </a:solidFill>
              </a:rPr>
              <a:t> et al.</a:t>
            </a:r>
            <a:endParaRPr lang="en-GB" sz="1400" b="1" dirty="0">
              <a:solidFill>
                <a:srgbClr val="FFFF00"/>
              </a:solidFill>
            </a:endParaRPr>
          </a:p>
        </p:txBody>
      </p:sp>
    </p:spTree>
    <p:extLst>
      <p:ext uri="{BB962C8B-B14F-4D97-AF65-F5344CB8AC3E}">
        <p14:creationId xmlns:p14="http://schemas.microsoft.com/office/powerpoint/2010/main" val="1293328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185D78B9-8775-639F-C55C-C8AE7F6F0BB0}"/>
                  </a:ext>
                </a:extLst>
              </p:cNvPr>
              <p:cNvSpPr>
                <a:spLocks noGrp="1"/>
              </p:cNvSpPr>
              <p:nvPr>
                <p:ph idx="1"/>
              </p:nvPr>
            </p:nvSpPr>
            <p:spPr>
              <a:xfrm>
                <a:off x="407988" y="1295380"/>
                <a:ext cx="11356500" cy="4608512"/>
              </a:xfrm>
            </p:spPr>
            <p:txBody>
              <a:bodyPr/>
              <a:lstStyle/>
              <a:p>
                <a:pPr>
                  <a:lnSpc>
                    <a:spcPct val="100000"/>
                  </a:lnSpc>
                </a:pPr>
                <a:r>
                  <a:rPr lang="en-GB" b="0" dirty="0">
                    <a:solidFill>
                      <a:schemeClr val="tx1"/>
                    </a:solidFill>
                  </a:rPr>
                  <a:t>For LCs </a:t>
                </a:r>
                <a:r>
                  <a:rPr lang="en-GB" dirty="0">
                    <a:solidFill>
                      <a:schemeClr val="tx1"/>
                    </a:solidFill>
                  </a:rPr>
                  <a:t>luminosity is reduced</a:t>
                </a:r>
                <a:r>
                  <a:rPr lang="en-GB" b="0" dirty="0">
                    <a:solidFill>
                      <a:schemeClr val="tx1"/>
                    </a:solidFill>
                  </a:rPr>
                  <a:t> when accelerating gradient is reduced:</a:t>
                </a:r>
              </a:p>
              <a:p>
                <a:pPr marL="342900" indent="-342900">
                  <a:lnSpc>
                    <a:spcPct val="100000"/>
                  </a:lnSpc>
                  <a:buFont typeface="Arial" panose="020B0604020202020204" pitchFamily="34" charset="0"/>
                  <a:buChar char="•"/>
                </a:pPr>
                <a:r>
                  <a:rPr lang="en-GB" dirty="0">
                    <a:solidFill>
                      <a:schemeClr val="tx1"/>
                    </a:solidFill>
                  </a:rPr>
                  <a:t>CLIC:</a:t>
                </a:r>
                <a:r>
                  <a:rPr lang="en-GB" b="0" dirty="0">
                    <a:solidFill>
                      <a:schemeClr val="tx1"/>
                    </a:solidFill>
                  </a:rPr>
                  <a:t> </a:t>
                </a:r>
              </a:p>
              <a:p>
                <a:pPr marL="666900" lvl="1" indent="-342900">
                  <a:buFont typeface="Arial" panose="020B0604020202020204" pitchFamily="34" charset="0"/>
                  <a:buChar char="•"/>
                </a:pPr>
                <a:r>
                  <a:rPr lang="en-GB" b="0" dirty="0">
                    <a:solidFill>
                      <a:schemeClr val="tx1"/>
                    </a:solidFill>
                  </a:rPr>
                  <a:t>L </a:t>
                </a:r>
                <a14:m>
                  <m:oMath xmlns:m="http://schemas.openxmlformats.org/officeDocument/2006/math">
                    <m:r>
                      <a:rPr lang="en-GB" b="0" i="1" dirty="0" smtClean="0">
                        <a:solidFill>
                          <a:schemeClr val="tx1"/>
                        </a:solidFill>
                        <a:latin typeface="Cambria Math" panose="02040503050406030204" pitchFamily="18" charset="0"/>
                        <a:ea typeface="Cambria Math" panose="02040503050406030204" pitchFamily="18" charset="0"/>
                      </a:rPr>
                      <m:t>∝ </m:t>
                    </m:r>
                  </m:oMath>
                </a14:m>
                <a:r>
                  <a:rPr lang="en-GB" b="0" dirty="0">
                    <a:solidFill>
                      <a:schemeClr val="tx1"/>
                    </a:solidFill>
                  </a:rPr>
                  <a:t>E</a:t>
                </a:r>
                <a:r>
                  <a:rPr lang="en-GB" b="0" baseline="30000" dirty="0">
                    <a:solidFill>
                      <a:schemeClr val="tx1"/>
                    </a:solidFill>
                  </a:rPr>
                  <a:t>3</a:t>
                </a:r>
                <a:r>
                  <a:rPr lang="en-GB" b="0" dirty="0">
                    <a:solidFill>
                      <a:schemeClr val="tx1"/>
                    </a:solidFill>
                  </a:rPr>
                  <a:t> (larger beam size and reduced charge to keep </a:t>
                </a:r>
                <a:r>
                  <a:rPr lang="en-GB" b="0" dirty="0" err="1">
                    <a:solidFill>
                      <a:schemeClr val="tx1"/>
                    </a:solidFill>
                  </a:rPr>
                  <a:t>wakefields</a:t>
                </a:r>
                <a:r>
                  <a:rPr lang="en-GB" b="0" dirty="0">
                    <a:solidFill>
                      <a:schemeClr val="tx1"/>
                    </a:solidFill>
                  </a:rPr>
                  <a:t> under control at lower gradient/energy)</a:t>
                </a:r>
              </a:p>
              <a:p>
                <a:pPr marL="666900" lvl="1" indent="-342900">
                  <a:buFont typeface="Arial" panose="020B0604020202020204" pitchFamily="34" charset="0"/>
                  <a:buChar char="•"/>
                </a:pPr>
                <a:r>
                  <a:rPr lang="en-GB" b="0" dirty="0">
                    <a:solidFill>
                      <a:schemeClr val="tx1"/>
                    </a:solidFill>
                  </a:rPr>
                  <a:t>an initial installation of the linac needed for the 91 GeV Z-pole would allow a ~E dependence but only possible at the beginning</a:t>
                </a:r>
              </a:p>
              <a:p>
                <a:pPr marL="342900" indent="-342900">
                  <a:lnSpc>
                    <a:spcPct val="100000"/>
                  </a:lnSpc>
                  <a:buFont typeface="Arial" panose="020B0604020202020204" pitchFamily="34" charset="0"/>
                  <a:buChar char="•"/>
                </a:pPr>
                <a:r>
                  <a:rPr lang="en-GB" dirty="0">
                    <a:solidFill>
                      <a:schemeClr val="tx1"/>
                    </a:solidFill>
                  </a:rPr>
                  <a:t>LCF</a:t>
                </a:r>
                <a:r>
                  <a:rPr lang="en-GB" b="0" dirty="0">
                    <a:solidFill>
                      <a:schemeClr val="tx1"/>
                    </a:solidFill>
                  </a:rPr>
                  <a:t>: </a:t>
                </a:r>
              </a:p>
              <a:p>
                <a:pPr marL="666900" lvl="1" indent="-342900">
                  <a:buFont typeface="Arial" panose="020B0604020202020204" pitchFamily="34" charset="0"/>
                  <a:buChar char="•"/>
                </a:pPr>
                <a:r>
                  <a:rPr lang="en-GB" dirty="0">
                    <a:solidFill>
                      <a:schemeClr val="tx1"/>
                    </a:solidFill>
                  </a:rPr>
                  <a:t>Milder dependence (~E - reduced </a:t>
                </a:r>
                <a:r>
                  <a:rPr lang="en-GB" dirty="0" err="1">
                    <a:solidFill>
                      <a:schemeClr val="tx1"/>
                    </a:solidFill>
                  </a:rPr>
                  <a:t>wakefield</a:t>
                </a:r>
                <a:r>
                  <a:rPr lang="en-GB" dirty="0">
                    <a:solidFill>
                      <a:schemeClr val="tx1"/>
                    </a:solidFill>
                  </a:rPr>
                  <a:t> effects) </a:t>
                </a:r>
                <a:r>
                  <a:rPr lang="en-GB" b="0" dirty="0">
                    <a:solidFill>
                      <a:schemeClr val="tx1"/>
                    </a:solidFill>
                  </a:rPr>
                  <a:t> but reduced (by </a:t>
                </a:r>
                <a:r>
                  <a:rPr lang="en-GB" dirty="0">
                    <a:solidFill>
                      <a:schemeClr val="tx1"/>
                    </a:solidFill>
                  </a:rPr>
                  <a:t>factor ~2) </a:t>
                </a:r>
                <a:r>
                  <a:rPr lang="en-GB" b="0" dirty="0">
                    <a:solidFill>
                      <a:schemeClr val="tx1"/>
                    </a:solidFill>
                  </a:rPr>
                  <a:t>e</a:t>
                </a:r>
                <a:r>
                  <a:rPr lang="en-GB" b="0" baseline="30000" dirty="0">
                    <a:solidFill>
                      <a:schemeClr val="tx1"/>
                    </a:solidFill>
                  </a:rPr>
                  <a:t>+</a:t>
                </a:r>
                <a:r>
                  <a:rPr lang="en-GB" b="0" dirty="0">
                    <a:solidFill>
                      <a:schemeClr val="tx1"/>
                    </a:solidFill>
                  </a:rPr>
                  <a:t> production rate </a:t>
                </a:r>
              </a:p>
              <a:p>
                <a:pPr marL="666900" lvl="1" indent="-342900">
                  <a:buFont typeface="Arial" panose="020B0604020202020204" pitchFamily="34" charset="0"/>
                  <a:buChar char="•"/>
                </a:pPr>
                <a:r>
                  <a:rPr lang="en-GB" dirty="0">
                    <a:solidFill>
                      <a:schemeClr val="tx1"/>
                    </a:solidFill>
                  </a:rPr>
                  <a:t>r</a:t>
                </a:r>
                <a:r>
                  <a:rPr lang="en-GB" b="0" dirty="0">
                    <a:solidFill>
                      <a:schemeClr val="tx1"/>
                    </a:solidFill>
                  </a:rPr>
                  <a:t>educed installation not compatible with baseline positron production</a:t>
                </a:r>
              </a:p>
              <a:p>
                <a:pPr marL="666900" lvl="1" indent="-342900">
                  <a:buFont typeface="Arial" panose="020B0604020202020204" pitchFamily="34" charset="0"/>
                  <a:buChar char="•"/>
                </a:pPr>
                <a:endParaRPr lang="en-GB" dirty="0">
                  <a:solidFill>
                    <a:schemeClr val="tx1"/>
                  </a:solidFill>
                </a:endParaRPr>
              </a:p>
              <a:p>
                <a:r>
                  <a:rPr lang="en-GB" b="0" dirty="0">
                    <a:solidFill>
                      <a:schemeClr val="tx1"/>
                    </a:solidFill>
                  </a:rPr>
                  <a:t>Recent design of RF system allows </a:t>
                </a:r>
                <a:r>
                  <a:rPr lang="en-GB" dirty="0">
                    <a:solidFill>
                      <a:schemeClr val="tx1"/>
                    </a:solidFill>
                  </a:rPr>
                  <a:t>seamless operation energy change for FCC-ee </a:t>
                </a:r>
                <a:r>
                  <a:rPr lang="en-GB" b="0" dirty="0">
                    <a:solidFill>
                      <a:schemeClr val="tx1"/>
                    </a:solidFill>
                  </a:rPr>
                  <a:t>at nominal luminosities before upgrade to ttbar operation, afterwards Z-pole operation is possible but at lower luminosity</a:t>
                </a:r>
              </a:p>
              <a:p>
                <a:pPr marL="342900" indent="-342900">
                  <a:buFont typeface="Arial" panose="020B0604020202020204" pitchFamily="34" charset="0"/>
                  <a:buChar char="•"/>
                </a:pPr>
                <a:endParaRPr lang="en-GB" dirty="0">
                  <a:solidFill>
                    <a:schemeClr val="tx1"/>
                  </a:solidFill>
                </a:endParaRPr>
              </a:p>
            </p:txBody>
          </p:sp>
        </mc:Choice>
        <mc:Fallback xmlns="">
          <p:sp>
            <p:nvSpPr>
              <p:cNvPr id="2" name="Content Placeholder 1">
                <a:extLst>
                  <a:ext uri="{FF2B5EF4-FFF2-40B4-BE49-F238E27FC236}">
                    <a16:creationId xmlns:a16="http://schemas.microsoft.com/office/drawing/2014/main" id="{185D78B9-8775-639F-C55C-C8AE7F6F0BB0}"/>
                  </a:ext>
                </a:extLst>
              </p:cNvPr>
              <p:cNvSpPr>
                <a:spLocks noGrp="1" noRot="1" noChangeAspect="1" noMove="1" noResize="1" noEditPoints="1" noAdjustHandles="1" noChangeArrowheads="1" noChangeShapeType="1" noTextEdit="1"/>
              </p:cNvSpPr>
              <p:nvPr>
                <p:ph idx="1"/>
              </p:nvPr>
            </p:nvSpPr>
            <p:spPr>
              <a:xfrm>
                <a:off x="407988" y="1295380"/>
                <a:ext cx="11356500" cy="4608512"/>
              </a:xfrm>
              <a:blipFill>
                <a:blip r:embed="rId3"/>
                <a:stretch>
                  <a:fillRect l="-1449" t="-1720" b="-8069"/>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E1B085C9-CEA7-7F67-18B5-82FB879FE565}"/>
              </a:ext>
            </a:extLst>
          </p:cNvPr>
          <p:cNvSpPr>
            <a:spLocks noGrp="1"/>
          </p:cNvSpPr>
          <p:nvPr>
            <p:ph type="title"/>
          </p:nvPr>
        </p:nvSpPr>
        <p:spPr>
          <a:xfrm>
            <a:off x="289650" y="384351"/>
            <a:ext cx="11376025" cy="1065742"/>
          </a:xfrm>
        </p:spPr>
        <p:txBody>
          <a:bodyPr/>
          <a:lstStyle/>
          <a:p>
            <a:r>
              <a:rPr lang="en-US" dirty="0"/>
              <a:t>Operation at energies below nominal</a:t>
            </a:r>
            <a:endParaRPr lang="en-GB" dirty="0"/>
          </a:p>
        </p:txBody>
      </p:sp>
      <p:sp>
        <p:nvSpPr>
          <p:cNvPr id="4" name="Date Placeholder 3">
            <a:extLst>
              <a:ext uri="{FF2B5EF4-FFF2-40B4-BE49-F238E27FC236}">
                <a16:creationId xmlns:a16="http://schemas.microsoft.com/office/drawing/2014/main" id="{B2E7EBAF-C977-DDB4-C774-762D3F4D10C7}"/>
              </a:ext>
            </a:extLst>
          </p:cNvPr>
          <p:cNvSpPr>
            <a:spLocks noGrp="1"/>
          </p:cNvSpPr>
          <p:nvPr>
            <p:ph type="dt" sz="half" idx="10"/>
          </p:nvPr>
        </p:nvSpPr>
        <p:spPr/>
        <p:txBody>
          <a:bodyPr/>
          <a:lstStyle/>
          <a:p>
            <a:r>
              <a:rPr lang="en-US"/>
              <a:t>24/06/2025</a:t>
            </a:r>
            <a:endParaRPr lang="en-US" dirty="0"/>
          </a:p>
        </p:txBody>
      </p:sp>
      <p:sp>
        <p:nvSpPr>
          <p:cNvPr id="5" name="Footer Placeholder 4">
            <a:extLst>
              <a:ext uri="{FF2B5EF4-FFF2-40B4-BE49-F238E27FC236}">
                <a16:creationId xmlns:a16="http://schemas.microsoft.com/office/drawing/2014/main" id="{DF45BF40-B1C5-3E48-D2C5-8ABB7E7ED329}"/>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512CD814-30B4-1831-9D3A-23F443888BB7}"/>
              </a:ext>
            </a:extLst>
          </p:cNvPr>
          <p:cNvSpPr>
            <a:spLocks noGrp="1"/>
          </p:cNvSpPr>
          <p:nvPr>
            <p:ph type="sldNum" sz="quarter" idx="12"/>
          </p:nvPr>
        </p:nvSpPr>
        <p:spPr/>
        <p:txBody>
          <a:bodyPr/>
          <a:lstStyle/>
          <a:p>
            <a:fld id="{36B5EA5A-BC32-A742-B11B-8E7414D5B535}" type="slidenum">
              <a:rPr lang="en-US" smtClean="0"/>
              <a:pPr/>
              <a:t>18</a:t>
            </a:fld>
            <a:endParaRPr lang="en-US" dirty="0"/>
          </a:p>
        </p:txBody>
      </p:sp>
    </p:spTree>
    <p:extLst>
      <p:ext uri="{BB962C8B-B14F-4D97-AF65-F5344CB8AC3E}">
        <p14:creationId xmlns:p14="http://schemas.microsoft.com/office/powerpoint/2010/main" val="286788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C750D-49F0-9CFF-83FE-C044BD5403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690A8AA-E38F-2BC8-C099-3B0BA44321F8}"/>
              </a:ext>
            </a:extLst>
          </p:cNvPr>
          <p:cNvSpPr>
            <a:spLocks noGrp="1"/>
          </p:cNvSpPr>
          <p:nvPr>
            <p:ph type="title"/>
          </p:nvPr>
        </p:nvSpPr>
        <p:spPr/>
        <p:txBody>
          <a:bodyPr/>
          <a:lstStyle/>
          <a:p>
            <a:r>
              <a:rPr lang="en-US" dirty="0"/>
              <a:t>High Energy Hadron Colliders</a:t>
            </a:r>
            <a:endParaRPr lang="en-GB" dirty="0"/>
          </a:p>
        </p:txBody>
      </p:sp>
      <p:sp>
        <p:nvSpPr>
          <p:cNvPr id="8" name="Text Placeholder 7">
            <a:extLst>
              <a:ext uri="{FF2B5EF4-FFF2-40B4-BE49-F238E27FC236}">
                <a16:creationId xmlns:a16="http://schemas.microsoft.com/office/drawing/2014/main" id="{B9DD5316-0353-5EFB-991A-925A58B056A3}"/>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01067585-95B5-04E6-1A07-004DFE47737F}"/>
              </a:ext>
            </a:extLst>
          </p:cNvPr>
          <p:cNvSpPr>
            <a:spLocks noGrp="1"/>
          </p:cNvSpPr>
          <p:nvPr>
            <p:ph type="dt" sz="half" idx="10"/>
          </p:nvPr>
        </p:nvSpPr>
        <p:spPr/>
        <p:txBody>
          <a:bodyPr/>
          <a:lstStyle/>
          <a:p>
            <a:r>
              <a:rPr lang="en-US"/>
              <a:t>24/06/2025</a:t>
            </a:r>
          </a:p>
        </p:txBody>
      </p:sp>
      <p:sp>
        <p:nvSpPr>
          <p:cNvPr id="5" name="Footer Placeholder 4">
            <a:extLst>
              <a:ext uri="{FF2B5EF4-FFF2-40B4-BE49-F238E27FC236}">
                <a16:creationId xmlns:a16="http://schemas.microsoft.com/office/drawing/2014/main" id="{5422DA19-B382-D586-8D2C-8C5F32FD296A}"/>
              </a:ext>
            </a:extLst>
          </p:cNvPr>
          <p:cNvSpPr>
            <a:spLocks noGrp="1"/>
          </p:cNvSpPr>
          <p:nvPr>
            <p:ph type="ftr" sz="quarter" idx="11"/>
          </p:nvPr>
        </p:nvSpPr>
        <p:spPr/>
        <p:txBody>
          <a:bodyPr/>
          <a:lstStyle/>
          <a:p>
            <a:r>
              <a:rPr lang="en-GB"/>
              <a:t>Challenges towards high luminosity for proposed colliders - G. Arduini</a:t>
            </a:r>
            <a:endParaRPr lang="en-US"/>
          </a:p>
        </p:txBody>
      </p:sp>
      <p:sp>
        <p:nvSpPr>
          <p:cNvPr id="6" name="Slide Number Placeholder 5">
            <a:extLst>
              <a:ext uri="{FF2B5EF4-FFF2-40B4-BE49-F238E27FC236}">
                <a16:creationId xmlns:a16="http://schemas.microsoft.com/office/drawing/2014/main" id="{B20DADFB-D9B0-0008-0166-C0626C05F732}"/>
              </a:ext>
            </a:extLst>
          </p:cNvPr>
          <p:cNvSpPr>
            <a:spLocks noGrp="1"/>
          </p:cNvSpPr>
          <p:nvPr>
            <p:ph type="sldNum" sz="quarter" idx="12"/>
          </p:nvPr>
        </p:nvSpPr>
        <p:spPr/>
        <p:txBody>
          <a:bodyPr/>
          <a:lstStyle/>
          <a:p>
            <a:fld id="{1E071486-4E65-E24B-8A3A-E44A91D5D904}" type="slidenum">
              <a:rPr lang="en-US" smtClean="0"/>
              <a:pPr/>
              <a:t>19</a:t>
            </a:fld>
            <a:endParaRPr lang="en-US"/>
          </a:p>
        </p:txBody>
      </p:sp>
    </p:spTree>
    <p:extLst>
      <p:ext uri="{BB962C8B-B14F-4D97-AF65-F5344CB8AC3E}">
        <p14:creationId xmlns:p14="http://schemas.microsoft.com/office/powerpoint/2010/main" val="1660849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A70AB80-E1A3-008B-3B0D-011CA1BDD71C}"/>
              </a:ext>
            </a:extLst>
          </p:cNvPr>
          <p:cNvSpPr>
            <a:spLocks noGrp="1"/>
          </p:cNvSpPr>
          <p:nvPr>
            <p:ph idx="1"/>
          </p:nvPr>
        </p:nvSpPr>
        <p:spPr/>
        <p:txBody>
          <a:bodyPr/>
          <a:lstStyle/>
          <a:p>
            <a:pPr marL="342900" indent="-342900">
              <a:buFont typeface="Arial" panose="020B0604020202020204" pitchFamily="34" charset="0"/>
              <a:buChar char="•"/>
            </a:pPr>
            <a:r>
              <a:rPr lang="en-US" sz="2800" dirty="0">
                <a:solidFill>
                  <a:schemeClr val="tx1"/>
                </a:solidFill>
              </a:rPr>
              <a:t>e</a:t>
            </a:r>
            <a:r>
              <a:rPr lang="en-US" sz="2800" baseline="30000" dirty="0">
                <a:solidFill>
                  <a:schemeClr val="tx1"/>
                </a:solidFill>
              </a:rPr>
              <a:t>+</a:t>
            </a:r>
            <a:r>
              <a:rPr lang="en-US" sz="2800" dirty="0">
                <a:solidFill>
                  <a:schemeClr val="tx1"/>
                </a:solidFill>
              </a:rPr>
              <a:t>/e</a:t>
            </a:r>
            <a:r>
              <a:rPr lang="en-US" sz="2800" baseline="30000" dirty="0">
                <a:solidFill>
                  <a:schemeClr val="tx1"/>
                </a:solidFill>
              </a:rPr>
              <a:t>-</a:t>
            </a:r>
            <a:r>
              <a:rPr lang="en-US" sz="2800" dirty="0">
                <a:solidFill>
                  <a:schemeClr val="tx1"/>
                </a:solidFill>
              </a:rPr>
              <a:t> colliders (circular and linear)</a:t>
            </a:r>
          </a:p>
          <a:p>
            <a:pPr marL="342900" indent="-342900">
              <a:buFont typeface="Arial" panose="020B0604020202020204" pitchFamily="34" charset="0"/>
              <a:buChar char="•"/>
            </a:pPr>
            <a:r>
              <a:rPr lang="en-US" sz="2800" dirty="0">
                <a:solidFill>
                  <a:schemeClr val="tx1"/>
                </a:solidFill>
              </a:rPr>
              <a:t>High Energy Hadron colliders</a:t>
            </a:r>
          </a:p>
          <a:p>
            <a:pPr marL="342900" indent="-342900">
              <a:buFont typeface="Arial" panose="020B0604020202020204" pitchFamily="34" charset="0"/>
              <a:buChar char="•"/>
            </a:pPr>
            <a:r>
              <a:rPr lang="en-US" sz="2800" dirty="0">
                <a:solidFill>
                  <a:schemeClr val="tx1"/>
                </a:solidFill>
              </a:rPr>
              <a:t>Muon colliders</a:t>
            </a:r>
          </a:p>
          <a:p>
            <a:pPr marL="342900" indent="-342900">
              <a:buFont typeface="Arial" panose="020B0604020202020204" pitchFamily="34" charset="0"/>
              <a:buChar char="•"/>
            </a:pPr>
            <a:r>
              <a:rPr lang="en-US" sz="2800" dirty="0">
                <a:solidFill>
                  <a:schemeClr val="tx1"/>
                </a:solidFill>
              </a:rPr>
              <a:t>Summary</a:t>
            </a:r>
          </a:p>
        </p:txBody>
      </p:sp>
      <p:sp>
        <p:nvSpPr>
          <p:cNvPr id="4" name="Title 3">
            <a:extLst>
              <a:ext uri="{FF2B5EF4-FFF2-40B4-BE49-F238E27FC236}">
                <a16:creationId xmlns:a16="http://schemas.microsoft.com/office/drawing/2014/main" id="{55605BEF-8146-5567-454D-F6F0067011FE}"/>
              </a:ext>
            </a:extLst>
          </p:cNvPr>
          <p:cNvSpPr>
            <a:spLocks noGrp="1"/>
          </p:cNvSpPr>
          <p:nvPr>
            <p:ph type="title"/>
          </p:nvPr>
        </p:nvSpPr>
        <p:spPr/>
        <p:txBody>
          <a:bodyPr/>
          <a:lstStyle/>
          <a:p>
            <a:r>
              <a:rPr lang="en-US" dirty="0"/>
              <a:t>Outline</a:t>
            </a:r>
            <a:endParaRPr lang="en-GB" dirty="0"/>
          </a:p>
        </p:txBody>
      </p:sp>
      <p:sp>
        <p:nvSpPr>
          <p:cNvPr id="2" name="Date Placeholder 1">
            <a:extLst>
              <a:ext uri="{FF2B5EF4-FFF2-40B4-BE49-F238E27FC236}">
                <a16:creationId xmlns:a16="http://schemas.microsoft.com/office/drawing/2014/main" id="{D2B446F8-57D2-EDF4-D4DF-FC280D5237CD}"/>
              </a:ext>
            </a:extLst>
          </p:cNvPr>
          <p:cNvSpPr>
            <a:spLocks noGrp="1"/>
          </p:cNvSpPr>
          <p:nvPr>
            <p:ph type="dt" sz="half" idx="10"/>
          </p:nvPr>
        </p:nvSpPr>
        <p:spPr/>
        <p:txBody>
          <a:bodyPr/>
          <a:lstStyle/>
          <a:p>
            <a:r>
              <a:rPr lang="en-US"/>
              <a:t>24/06/2025</a:t>
            </a:r>
            <a:endParaRPr lang="en-US" dirty="0"/>
          </a:p>
        </p:txBody>
      </p:sp>
      <p:sp>
        <p:nvSpPr>
          <p:cNvPr id="3" name="Footer Placeholder 2">
            <a:extLst>
              <a:ext uri="{FF2B5EF4-FFF2-40B4-BE49-F238E27FC236}">
                <a16:creationId xmlns:a16="http://schemas.microsoft.com/office/drawing/2014/main" id="{06BA0A1F-4675-E8A5-2D1C-2DAE5B3D6E08}"/>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4D1E5BD3-E304-BD12-41B9-0ABAE1BCB432}"/>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Tree>
    <p:extLst>
      <p:ext uri="{BB962C8B-B14F-4D97-AF65-F5344CB8AC3E}">
        <p14:creationId xmlns:p14="http://schemas.microsoft.com/office/powerpoint/2010/main" val="3153176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EA47A-319F-5C16-466C-34541EAD11D2}"/>
              </a:ext>
            </a:extLst>
          </p:cNvPr>
          <p:cNvSpPr>
            <a:spLocks noGrp="1"/>
          </p:cNvSpPr>
          <p:nvPr>
            <p:ph type="title"/>
          </p:nvPr>
        </p:nvSpPr>
        <p:spPr/>
        <p:txBody>
          <a:bodyPr/>
          <a:lstStyle/>
          <a:p>
            <a:r>
              <a:rPr lang="en-US" dirty="0"/>
              <a:t>High Energy Hadron Colliders</a:t>
            </a:r>
            <a:endParaRPr lang="en-GB" dirty="0"/>
          </a:p>
        </p:txBody>
      </p:sp>
      <p:sp>
        <p:nvSpPr>
          <p:cNvPr id="3" name="Content Placeholder 2">
            <a:extLst>
              <a:ext uri="{FF2B5EF4-FFF2-40B4-BE49-F238E27FC236}">
                <a16:creationId xmlns:a16="http://schemas.microsoft.com/office/drawing/2014/main" id="{CEA13F34-E2E1-0772-3A52-704ADD99C626}"/>
              </a:ext>
            </a:extLst>
          </p:cNvPr>
          <p:cNvSpPr>
            <a:spLocks noGrp="1"/>
          </p:cNvSpPr>
          <p:nvPr>
            <p:ph sz="half" idx="1"/>
          </p:nvPr>
        </p:nvSpPr>
        <p:spPr/>
        <p:txBody>
          <a:bodyPr/>
          <a:lstStyle/>
          <a:p>
            <a:r>
              <a:rPr lang="en-US" b="0" dirty="0">
                <a:solidFill>
                  <a:schemeClr val="tx1"/>
                </a:solidFill>
              </a:rPr>
              <a:t>Extensive experience gained with the LHC</a:t>
            </a:r>
            <a:endParaRPr lang="en-US" dirty="0">
              <a:solidFill>
                <a:schemeClr val="tx1"/>
              </a:solidFill>
            </a:endParaRPr>
          </a:p>
          <a:p>
            <a:r>
              <a:rPr lang="en-US" b="0" dirty="0">
                <a:solidFill>
                  <a:schemeClr val="tx1"/>
                </a:solidFill>
                <a:sym typeface="Wingdings" panose="05000000000000000000" pitchFamily="2" charset="2"/>
              </a:rPr>
              <a:t>Going to higher energy beam-beam effects are less pronounced</a:t>
            </a:r>
          </a:p>
          <a:p>
            <a:r>
              <a:rPr lang="en-US" b="0" dirty="0">
                <a:solidFill>
                  <a:schemeClr val="tx1"/>
                </a:solidFill>
                <a:sym typeface="Wingdings" panose="05000000000000000000" pitchFamily="2" charset="2"/>
              </a:rPr>
              <a:t>Critical (based on LHC experience):</a:t>
            </a:r>
          </a:p>
          <a:p>
            <a:pPr marL="342900" indent="-342900">
              <a:lnSpc>
                <a:spcPct val="100000"/>
              </a:lnSpc>
              <a:spcBef>
                <a:spcPts val="600"/>
              </a:spcBef>
              <a:buFont typeface="Arial" panose="020B0604020202020204" pitchFamily="34" charset="0"/>
              <a:buChar char="•"/>
            </a:pPr>
            <a:r>
              <a:rPr lang="en-US" dirty="0">
                <a:solidFill>
                  <a:schemeClr val="tx1"/>
                </a:solidFill>
                <a:sym typeface="Wingdings" panose="05000000000000000000" pitchFamily="2" charset="2"/>
              </a:rPr>
              <a:t>Field quality</a:t>
            </a:r>
          </a:p>
          <a:p>
            <a:pPr marL="342900" indent="-342900">
              <a:lnSpc>
                <a:spcPct val="100000"/>
              </a:lnSpc>
              <a:spcBef>
                <a:spcPts val="600"/>
              </a:spcBef>
              <a:buFont typeface="Arial" panose="020B0604020202020204" pitchFamily="34" charset="0"/>
              <a:buChar char="•"/>
            </a:pPr>
            <a:r>
              <a:rPr lang="en-US" dirty="0">
                <a:solidFill>
                  <a:schemeClr val="tx1"/>
                </a:solidFill>
                <a:sym typeface="Wingdings" panose="05000000000000000000" pitchFamily="2" charset="2"/>
              </a:rPr>
              <a:t>Low power converters’ noise</a:t>
            </a:r>
          </a:p>
          <a:p>
            <a:pPr marL="342900" indent="-342900">
              <a:lnSpc>
                <a:spcPct val="100000"/>
              </a:lnSpc>
              <a:spcBef>
                <a:spcPts val="600"/>
              </a:spcBef>
              <a:buFont typeface="Arial" panose="020B0604020202020204" pitchFamily="34" charset="0"/>
              <a:buChar char="•"/>
            </a:pPr>
            <a:r>
              <a:rPr lang="en-US" dirty="0">
                <a:solidFill>
                  <a:schemeClr val="tx1"/>
                </a:solidFill>
                <a:sym typeface="Wingdings" panose="05000000000000000000" pitchFamily="2" charset="2"/>
              </a:rPr>
              <a:t>Reproducibility</a:t>
            </a:r>
            <a:r>
              <a:rPr lang="en-US" b="0" dirty="0">
                <a:solidFill>
                  <a:schemeClr val="tx1"/>
                </a:solidFill>
                <a:sym typeface="Wingdings" panose="05000000000000000000" pitchFamily="2" charset="2"/>
              </a:rPr>
              <a:t> (magnet-to-magnet and cycle-to-cycle)</a:t>
            </a:r>
          </a:p>
          <a:p>
            <a:pPr>
              <a:lnSpc>
                <a:spcPct val="100000"/>
              </a:lnSpc>
              <a:spcBef>
                <a:spcPts val="600"/>
              </a:spcBef>
            </a:pPr>
            <a:r>
              <a:rPr lang="en-US" dirty="0">
                <a:solidFill>
                  <a:schemeClr val="tx1"/>
                </a:solidFill>
              </a:rPr>
              <a:t>Levelled</a:t>
            </a:r>
            <a:r>
              <a:rPr lang="en-US" b="0" dirty="0">
                <a:solidFill>
                  <a:schemeClr val="tx1"/>
                </a:solidFill>
              </a:rPr>
              <a:t> </a:t>
            </a:r>
            <a:r>
              <a:rPr lang="en-US" dirty="0">
                <a:solidFill>
                  <a:schemeClr val="tx1"/>
                </a:solidFill>
              </a:rPr>
              <a:t>operation </a:t>
            </a:r>
            <a:r>
              <a:rPr lang="en-US" b="0" dirty="0">
                <a:solidFill>
                  <a:schemeClr val="tx1"/>
                </a:solidFill>
              </a:rPr>
              <a:t>at pile-up limit (or synch radiation power limit) might be required </a:t>
            </a:r>
          </a:p>
          <a:p>
            <a:pPr>
              <a:lnSpc>
                <a:spcPct val="100000"/>
              </a:lnSpc>
              <a:spcBef>
                <a:spcPts val="600"/>
              </a:spcBef>
            </a:pPr>
            <a:endParaRPr lang="en-US" b="0" dirty="0">
              <a:solidFill>
                <a:schemeClr val="tx1"/>
              </a:solidFill>
            </a:endParaRPr>
          </a:p>
          <a:p>
            <a:endParaRPr lang="en-GB" dirty="0"/>
          </a:p>
        </p:txBody>
      </p:sp>
      <p:pic>
        <p:nvPicPr>
          <p:cNvPr id="10" name="Content Placeholder 9">
            <a:extLst>
              <a:ext uri="{FF2B5EF4-FFF2-40B4-BE49-F238E27FC236}">
                <a16:creationId xmlns:a16="http://schemas.microsoft.com/office/drawing/2014/main" id="{E17DA29D-DE5C-2488-50E8-8631DE57617A}"/>
              </a:ext>
            </a:extLst>
          </p:cNvPr>
          <p:cNvPicPr>
            <a:picLocks noGrp="1" noChangeAspect="1"/>
          </p:cNvPicPr>
          <p:nvPr>
            <p:ph sz="half" idx="2"/>
          </p:nvPr>
        </p:nvPicPr>
        <p:blipFill>
          <a:blip r:embed="rId2"/>
          <a:stretch>
            <a:fillRect/>
          </a:stretch>
        </p:blipFill>
        <p:spPr>
          <a:xfrm>
            <a:off x="6176987" y="1309828"/>
            <a:ext cx="5611813" cy="3321656"/>
          </a:xfrm>
        </p:spPr>
      </p:pic>
      <p:sp>
        <p:nvSpPr>
          <p:cNvPr id="5" name="Date Placeholder 4">
            <a:extLst>
              <a:ext uri="{FF2B5EF4-FFF2-40B4-BE49-F238E27FC236}">
                <a16:creationId xmlns:a16="http://schemas.microsoft.com/office/drawing/2014/main" id="{88877F64-0338-F869-F4BD-4720D3ED59D8}"/>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793514CA-99C2-28BC-6C4E-2645D953D50D}"/>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3917DE1F-4D96-539E-2C09-83A32A675D33}"/>
              </a:ext>
            </a:extLst>
          </p:cNvPr>
          <p:cNvSpPr>
            <a:spLocks noGrp="1"/>
          </p:cNvSpPr>
          <p:nvPr>
            <p:ph type="sldNum" sz="quarter" idx="12"/>
          </p:nvPr>
        </p:nvSpPr>
        <p:spPr/>
        <p:txBody>
          <a:bodyPr/>
          <a:lstStyle/>
          <a:p>
            <a:fld id="{36B5EA5A-BC32-A742-B11B-8E7414D5B535}" type="slidenum">
              <a:rPr lang="en-US" smtClean="0"/>
              <a:pPr/>
              <a:t>20</a:t>
            </a:fld>
            <a:endParaRPr lang="en-US" dirty="0"/>
          </a:p>
        </p:txBody>
      </p:sp>
      <mc:AlternateContent xmlns:mc="http://schemas.openxmlformats.org/markup-compatibility/2006" xmlns:a14="http://schemas.microsoft.com/office/drawing/2010/main">
        <mc:Choice Requires="a14">
          <p:sp>
            <p:nvSpPr>
              <p:cNvPr id="8" name="Object 2">
                <a:extLst>
                  <a:ext uri="{FF2B5EF4-FFF2-40B4-BE49-F238E27FC236}">
                    <a16:creationId xmlns:a16="http://schemas.microsoft.com/office/drawing/2014/main" id="{E0665765-E035-4BF8-7319-AB838EC81153}"/>
                  </a:ext>
                </a:extLst>
              </p:cNvPr>
              <p:cNvSpPr txBox="1"/>
              <p:nvPr/>
            </p:nvSpPr>
            <p:spPr bwMode="auto">
              <a:xfrm>
                <a:off x="7200347" y="4984198"/>
                <a:ext cx="3907199" cy="852441"/>
              </a:xfrm>
              <a:prstGeom prst="rect">
                <a:avLst/>
              </a:prstGeom>
              <a:solidFill>
                <a:srgbClr val="2D9DFF"/>
              </a:solid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𝐿</m:t>
                          </m:r>
                          <m:r>
                            <a:rPr lang="en-US" b="0" i="1" smtClean="0">
                              <a:solidFill>
                                <a:srgbClr val="000000"/>
                              </a:solidFill>
                              <a:latin typeface="Cambria Math" panose="02040503050406030204" pitchFamily="18" charset="0"/>
                            </a:rPr>
                            <m:t>=</m:t>
                          </m:r>
                          <m:r>
                            <a:rPr lang="en-GB" i="1">
                              <a:solidFill>
                                <a:srgbClr val="000000"/>
                              </a:solidFill>
                              <a:latin typeface="Cambria Math" panose="02040503050406030204" pitchFamily="18" charset="0"/>
                              <a:ea typeface="Cambria Math" panose="02040503050406030204" pitchFamily="18" charset="0"/>
                            </a:rPr>
                            <m:t>𝜉</m:t>
                          </m:r>
                        </m:e>
                        <m:sub/>
                      </m:sSub>
                      <m:f>
                        <m:fPr>
                          <m:ctrlPr>
                            <a:rPr lang="en-GB" i="1">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𝐼</m:t>
                          </m:r>
                        </m:num>
                        <m:den>
                          <m:sSub>
                            <m:sSubPr>
                              <m:ctrlPr>
                                <a:rPr lang="en-GB"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𝑟</m:t>
                              </m:r>
                            </m:e>
                            <m:sub>
                              <m:r>
                                <a:rPr lang="en-US" b="0" i="1" smtClean="0">
                                  <a:solidFill>
                                    <a:srgbClr val="000000"/>
                                  </a:solidFill>
                                  <a:latin typeface="Cambria Math" panose="02040503050406030204" pitchFamily="18" charset="0"/>
                                </a:rPr>
                                <m:t>𝑝</m:t>
                              </m:r>
                            </m:sub>
                          </m:sSub>
                          <m:r>
                            <a:rPr lang="en-US" b="0" i="1" smtClean="0">
                              <a:solidFill>
                                <a:srgbClr val="000000"/>
                              </a:solidFill>
                              <a:latin typeface="Cambria Math" panose="02040503050406030204" pitchFamily="18" charset="0"/>
                            </a:rPr>
                            <m:t>𝑒</m:t>
                          </m:r>
                        </m:den>
                      </m:f>
                      <m:f>
                        <m:fPr>
                          <m:ctrlPr>
                            <a:rPr lang="en-GB" i="1">
                              <a:solidFill>
                                <a:srgbClr val="000000"/>
                              </a:solidFill>
                              <a:latin typeface="Cambria Math" panose="02040503050406030204" pitchFamily="18" charset="0"/>
                            </a:rPr>
                          </m:ctrlPr>
                        </m:fPr>
                        <m:num>
                          <m:r>
                            <a:rPr lang="en-GB" i="1" smtClean="0">
                              <a:solidFill>
                                <a:srgbClr val="000000"/>
                              </a:solidFill>
                              <a:latin typeface="Cambria Math" panose="02040503050406030204" pitchFamily="18" charset="0"/>
                              <a:ea typeface="Cambria Math" panose="02040503050406030204" pitchFamily="18" charset="0"/>
                            </a:rPr>
                            <m:t>𝛾</m:t>
                          </m:r>
                        </m:num>
                        <m:den>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𝛽</m:t>
                              </m:r>
                            </m:e>
                            <m:sub/>
                            <m:sup>
                              <m:r>
                                <a:rPr lang="en-GB" i="1">
                                  <a:solidFill>
                                    <a:srgbClr val="000000"/>
                                  </a:solidFill>
                                  <a:latin typeface="Cambria Math" panose="02040503050406030204" pitchFamily="18" charset="0"/>
                                </a:rPr>
                                <m:t>∗</m:t>
                              </m:r>
                            </m:sup>
                          </m:sSubSup>
                        </m:den>
                      </m:f>
                      <m:r>
                        <a:rPr lang="en-US" b="0" i="1" smtClean="0">
                          <a:solidFill>
                            <a:srgbClr val="000000"/>
                          </a:solidFill>
                          <a:latin typeface="Cambria Math" panose="02040503050406030204" pitchFamily="18" charset="0"/>
                        </a:rPr>
                        <m:t>𝐹</m:t>
                      </m:r>
                      <m:r>
                        <a:rPr lang="en-US" b="0" i="1" smtClean="0">
                          <a:solidFill>
                            <a:srgbClr val="000000"/>
                          </a:solidFill>
                          <a:latin typeface="Cambria Math" panose="02040503050406030204" pitchFamily="18" charset="0"/>
                        </a:rPr>
                        <m:t> </m:t>
                      </m:r>
                      <m:r>
                        <m:rPr>
                          <m:sty m:val="p"/>
                        </m:rPr>
                        <a:rPr lang="en-US" b="0" i="0" smtClean="0">
                          <a:solidFill>
                            <a:srgbClr val="000000"/>
                          </a:solidFill>
                          <a:latin typeface="Cambria Math" panose="02040503050406030204" pitchFamily="18" charset="0"/>
                        </a:rPr>
                        <m:t>with</m:t>
                      </m:r>
                      <m:r>
                        <a:rPr lang="en-US" b="0" i="1" smtClean="0">
                          <a:solidFill>
                            <a:srgbClr val="000000"/>
                          </a:solidFill>
                          <a:latin typeface="Cambria Math" panose="02040503050406030204" pitchFamily="18" charset="0"/>
                        </a:rPr>
                        <m:t> </m:t>
                      </m:r>
                      <m:r>
                        <a:rPr lang="en-GB" i="1">
                          <a:solidFill>
                            <a:srgbClr val="000000"/>
                          </a:solidFill>
                          <a:latin typeface="Cambria Math" panose="02040503050406030204" pitchFamily="18" charset="0"/>
                          <a:ea typeface="Cambria Math" panose="02040503050406030204" pitchFamily="18" charset="0"/>
                        </a:rPr>
                        <m:t>𝜉</m:t>
                      </m:r>
                      <m:r>
                        <a:rPr lang="en-GB" i="1" smtClean="0">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𝑟</m:t>
                              </m:r>
                            </m:e>
                            <m:sub>
                              <m:r>
                                <a:rPr lang="en-US" b="0" i="1" smtClean="0">
                                  <a:solidFill>
                                    <a:srgbClr val="000000"/>
                                  </a:solidFill>
                                  <a:latin typeface="Cambria Math" panose="02040503050406030204" pitchFamily="18" charset="0"/>
                                </a:rPr>
                                <m:t>𝑝</m:t>
                              </m:r>
                            </m:sub>
                          </m:sSub>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𝛽</m:t>
                              </m:r>
                            </m:e>
                            <m:sub/>
                            <m:sup>
                              <m:r>
                                <a:rPr lang="en-GB" i="1">
                                  <a:solidFill>
                                    <a:srgbClr val="000000"/>
                                  </a:solidFill>
                                  <a:latin typeface="Cambria Math" panose="02040503050406030204" pitchFamily="18" charset="0"/>
                                </a:rPr>
                                <m:t>∗</m:t>
                              </m:r>
                            </m:sup>
                          </m:sSub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𝑏</m:t>
                              </m:r>
                            </m:sub>
                          </m:sSub>
                        </m:num>
                        <m:den>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ea typeface="Cambria Math" panose="02040503050406030204" pitchFamily="18" charset="0"/>
                            </a:rPr>
                            <m:t>𝜋</m:t>
                          </m:r>
                          <m:r>
                            <a:rPr lang="en-US" i="1" smtClean="0">
                              <a:solidFill>
                                <a:srgbClr val="000000"/>
                              </a:solidFill>
                              <a:latin typeface="Cambria Math" panose="02040503050406030204" pitchFamily="18" charset="0"/>
                              <a:ea typeface="Cambria Math" panose="02040503050406030204" pitchFamily="18" charset="0"/>
                            </a:rPr>
                            <m:t>𝛾</m:t>
                          </m:r>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den>
                      </m:f>
                    </m:oMath>
                  </m:oMathPara>
                </a14:m>
                <a:endParaRPr lang="en-GB" dirty="0"/>
              </a:p>
            </p:txBody>
          </p:sp>
        </mc:Choice>
        <mc:Fallback xmlns="">
          <p:sp>
            <p:nvSpPr>
              <p:cNvPr id="8" name="Object 2">
                <a:extLst>
                  <a:ext uri="{FF2B5EF4-FFF2-40B4-BE49-F238E27FC236}">
                    <a16:creationId xmlns:a16="http://schemas.microsoft.com/office/drawing/2014/main" id="{E0665765-E035-4BF8-7319-AB838EC81153}"/>
                  </a:ext>
                </a:extLst>
              </p:cNvPr>
              <p:cNvSpPr txBox="1">
                <a:spLocks noRot="1" noChangeAspect="1" noMove="1" noResize="1" noEditPoints="1" noAdjustHandles="1" noChangeArrowheads="1" noChangeShapeType="1" noTextEdit="1"/>
              </p:cNvSpPr>
              <p:nvPr/>
            </p:nvSpPr>
            <p:spPr bwMode="auto">
              <a:xfrm>
                <a:off x="7200347" y="4984198"/>
                <a:ext cx="3907199" cy="852441"/>
              </a:xfrm>
              <a:prstGeom prst="rect">
                <a:avLst/>
              </a:prstGeom>
              <a:blipFill>
                <a:blip r:embed="rId3"/>
                <a:stretch>
                  <a:fillRect/>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19769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388A140-EDCB-E490-8564-6AFC5853200A}"/>
              </a:ext>
            </a:extLst>
          </p:cNvPr>
          <p:cNvSpPr>
            <a:spLocks noGrp="1"/>
          </p:cNvSpPr>
          <p:nvPr>
            <p:ph idx="1"/>
          </p:nvPr>
        </p:nvSpPr>
        <p:spPr/>
        <p:txBody>
          <a:bodyPr/>
          <a:lstStyle/>
          <a:p>
            <a:r>
              <a:rPr lang="en-US" dirty="0">
                <a:solidFill>
                  <a:schemeClr val="tx1"/>
                </a:solidFill>
              </a:rPr>
              <a:t>Electron cloud </a:t>
            </a:r>
            <a:r>
              <a:rPr lang="en-US" b="0" dirty="0">
                <a:solidFill>
                  <a:schemeClr val="tx1"/>
                </a:solidFill>
              </a:rPr>
              <a:t>is one of LHC main limitations </a:t>
            </a:r>
            <a:r>
              <a:rPr lang="en-US" b="0" dirty="0">
                <a:solidFill>
                  <a:schemeClr val="tx1"/>
                </a:solidFill>
                <a:sym typeface="Wingdings" panose="05000000000000000000" pitchFamily="2" charset="2"/>
              </a:rPr>
              <a:t> mitigation measures (beam screen coating) are available and will be implemented (at least partly) for HL-LHC</a:t>
            </a:r>
          </a:p>
          <a:p>
            <a:r>
              <a:rPr lang="en-GB" b="0" dirty="0">
                <a:solidFill>
                  <a:schemeClr val="tx1"/>
                </a:solidFill>
                <a:sym typeface="Wingdings" panose="05000000000000000000" pitchFamily="2" charset="2"/>
              </a:rPr>
              <a:t>Impedance sources are generally understood and under control</a:t>
            </a:r>
          </a:p>
          <a:p>
            <a:r>
              <a:rPr lang="en-GB" b="0" dirty="0">
                <a:solidFill>
                  <a:schemeClr val="tx1"/>
                </a:solidFill>
                <a:sym typeface="Wingdings" panose="05000000000000000000" pitchFamily="2" charset="2"/>
              </a:rPr>
              <a:t>Synchrotron Radiation effects will be visible:</a:t>
            </a:r>
          </a:p>
          <a:p>
            <a:pPr marL="342900" indent="-342900">
              <a:buFont typeface="Arial" panose="020B0604020202020204" pitchFamily="34" charset="0"/>
              <a:buChar char="•"/>
            </a:pPr>
            <a:r>
              <a:rPr lang="en-GB" sz="1800" dirty="0">
                <a:solidFill>
                  <a:schemeClr val="tx1"/>
                </a:solidFill>
                <a:sym typeface="Wingdings" panose="05000000000000000000" pitchFamily="2" charset="2"/>
              </a:rPr>
              <a:t>Radiation damping </a:t>
            </a:r>
            <a:r>
              <a:rPr lang="en-GB" sz="1800" b="0" dirty="0">
                <a:solidFill>
                  <a:schemeClr val="tx1"/>
                </a:solidFill>
                <a:sym typeface="Wingdings" panose="05000000000000000000" pitchFamily="2" charset="2"/>
              </a:rPr>
              <a:t> emittance reduction during the fill. Initially dominating over burn-off  initial luminosity increase (compatibly with maximum acceptable pile-up)</a:t>
            </a:r>
          </a:p>
          <a:p>
            <a:pPr marL="342900" indent="-342900">
              <a:buFont typeface="Arial" panose="020B0604020202020204" pitchFamily="34" charset="0"/>
              <a:buChar char="•"/>
            </a:pPr>
            <a:r>
              <a:rPr lang="en-GB" sz="1800" dirty="0">
                <a:solidFill>
                  <a:schemeClr val="tx1"/>
                </a:solidFill>
                <a:sym typeface="Wingdings" panose="05000000000000000000" pitchFamily="2" charset="2"/>
              </a:rPr>
              <a:t>Significant heat load on the beam screens </a:t>
            </a:r>
            <a:r>
              <a:rPr lang="en-GB" sz="1800" b="0" dirty="0">
                <a:solidFill>
                  <a:schemeClr val="tx1"/>
                </a:solidFill>
                <a:sym typeface="Wingdings" panose="05000000000000000000" pitchFamily="2" charset="2"/>
              </a:rPr>
              <a:t>(&gt; 50 K): ~2.4 MW for FCC-</a:t>
            </a:r>
            <a:r>
              <a:rPr lang="en-GB" sz="1800" b="0" dirty="0" err="1">
                <a:solidFill>
                  <a:schemeClr val="tx1"/>
                </a:solidFill>
                <a:sym typeface="Wingdings" panose="05000000000000000000" pitchFamily="2" charset="2"/>
              </a:rPr>
              <a:t>hh</a:t>
            </a:r>
            <a:r>
              <a:rPr lang="en-GB" sz="1800" b="0" dirty="0">
                <a:solidFill>
                  <a:schemeClr val="tx1"/>
                </a:solidFill>
                <a:sym typeface="Wingdings" panose="05000000000000000000" pitchFamily="2" charset="2"/>
              </a:rPr>
              <a:t>  scales with </a:t>
            </a:r>
            <a:r>
              <a:rPr lang="en-GB" sz="1800" b="0" dirty="0">
                <a:solidFill>
                  <a:schemeClr val="tx1"/>
                </a:solidFill>
                <a:latin typeface="Symbol" panose="05050102010706020507" pitchFamily="18" charset="2"/>
                <a:sym typeface="Wingdings" panose="05000000000000000000" pitchFamily="2" charset="2"/>
              </a:rPr>
              <a:t>g</a:t>
            </a:r>
            <a:r>
              <a:rPr lang="en-GB" sz="1800" b="0" baseline="30000" dirty="0">
                <a:solidFill>
                  <a:schemeClr val="tx1"/>
                </a:solidFill>
                <a:sym typeface="Wingdings" panose="05000000000000000000" pitchFamily="2" charset="2"/>
              </a:rPr>
              <a:t>4</a:t>
            </a:r>
            <a:r>
              <a:rPr lang="en-GB" sz="1800" b="0" dirty="0">
                <a:solidFill>
                  <a:schemeClr val="tx1"/>
                </a:solidFill>
                <a:sym typeface="Wingdings" panose="05000000000000000000" pitchFamily="2" charset="2"/>
              </a:rPr>
              <a:t>/</a:t>
            </a:r>
            <a:r>
              <a:rPr lang="en-GB" sz="1800" b="0" dirty="0">
                <a:solidFill>
                  <a:schemeClr val="tx1"/>
                </a:solidFill>
                <a:latin typeface="Symbol" panose="05050102010706020507" pitchFamily="18" charset="2"/>
                <a:sym typeface="Wingdings" panose="05000000000000000000" pitchFamily="2" charset="2"/>
              </a:rPr>
              <a:t>r</a:t>
            </a:r>
            <a:r>
              <a:rPr lang="en-GB" sz="1800" b="0" dirty="0">
                <a:solidFill>
                  <a:schemeClr val="tx1"/>
                </a:solidFill>
                <a:sym typeface="Wingdings" panose="05000000000000000000" pitchFamily="2" charset="2"/>
              </a:rPr>
              <a:t>! Reduction by a factor ~2 going from 16 to 14 T magnets (i.e. from 100 to 85 TeV).</a:t>
            </a:r>
          </a:p>
          <a:p>
            <a:r>
              <a:rPr lang="en-GB" dirty="0">
                <a:solidFill>
                  <a:schemeClr val="tx1"/>
                </a:solidFill>
                <a:sym typeface="Wingdings" panose="05000000000000000000" pitchFamily="2" charset="2"/>
              </a:rPr>
              <a:t>Mainly technological challenges</a:t>
            </a:r>
            <a:r>
              <a:rPr lang="en-GB" b="0" dirty="0">
                <a:solidFill>
                  <a:schemeClr val="tx1"/>
                </a:solidFill>
                <a:sym typeface="Wingdings" panose="05000000000000000000" pitchFamily="2" charset="2"/>
              </a:rPr>
              <a:t>: high field magnets, cryogenics, vacuum, beam stored energy (see Ph. Burrows)</a:t>
            </a:r>
          </a:p>
          <a:p>
            <a:pPr marL="342900" indent="-342900">
              <a:buFontTx/>
              <a:buChar char="-"/>
            </a:pPr>
            <a:endParaRPr lang="en-US" dirty="0">
              <a:sym typeface="Wingdings" panose="05000000000000000000" pitchFamily="2" charset="2"/>
            </a:endParaRPr>
          </a:p>
        </p:txBody>
      </p:sp>
      <p:sp>
        <p:nvSpPr>
          <p:cNvPr id="2" name="Title 1">
            <a:extLst>
              <a:ext uri="{FF2B5EF4-FFF2-40B4-BE49-F238E27FC236}">
                <a16:creationId xmlns:a16="http://schemas.microsoft.com/office/drawing/2014/main" id="{33AD29DA-BC9C-8AF9-0B01-F18DACFB1D48}"/>
              </a:ext>
            </a:extLst>
          </p:cNvPr>
          <p:cNvSpPr>
            <a:spLocks noGrp="1"/>
          </p:cNvSpPr>
          <p:nvPr>
            <p:ph type="title"/>
          </p:nvPr>
        </p:nvSpPr>
        <p:spPr/>
        <p:txBody>
          <a:bodyPr/>
          <a:lstStyle/>
          <a:p>
            <a:r>
              <a:rPr lang="en-US" dirty="0"/>
              <a:t>High Energy Hadron Colliders</a:t>
            </a:r>
            <a:endParaRPr lang="en-GB" dirty="0"/>
          </a:p>
        </p:txBody>
      </p:sp>
      <p:sp>
        <p:nvSpPr>
          <p:cNvPr id="5" name="Date Placeholder 4">
            <a:extLst>
              <a:ext uri="{FF2B5EF4-FFF2-40B4-BE49-F238E27FC236}">
                <a16:creationId xmlns:a16="http://schemas.microsoft.com/office/drawing/2014/main" id="{2B05FE6C-46CE-3CF5-2CEF-DAECDFF348A2}"/>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B2E1BB47-AA5F-0914-28FA-F7A57B611F9E}"/>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7D4B5B0D-C098-A562-DF9D-9CDF770175D5}"/>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Tree>
    <p:extLst>
      <p:ext uri="{BB962C8B-B14F-4D97-AF65-F5344CB8AC3E}">
        <p14:creationId xmlns:p14="http://schemas.microsoft.com/office/powerpoint/2010/main" val="1644263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23C38-FDC9-C530-C3DB-2914D5491C5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3B95E82-A65A-07EE-6A4E-F04A1A83F0E4}"/>
              </a:ext>
            </a:extLst>
          </p:cNvPr>
          <p:cNvSpPr>
            <a:spLocks noGrp="1"/>
          </p:cNvSpPr>
          <p:nvPr>
            <p:ph type="title"/>
          </p:nvPr>
        </p:nvSpPr>
        <p:spPr/>
        <p:txBody>
          <a:bodyPr/>
          <a:lstStyle/>
          <a:p>
            <a:r>
              <a:rPr lang="en-US" dirty="0"/>
              <a:t>Muon Colliders</a:t>
            </a:r>
            <a:endParaRPr lang="en-GB" dirty="0"/>
          </a:p>
        </p:txBody>
      </p:sp>
      <p:sp>
        <p:nvSpPr>
          <p:cNvPr id="8" name="Text Placeholder 7">
            <a:extLst>
              <a:ext uri="{FF2B5EF4-FFF2-40B4-BE49-F238E27FC236}">
                <a16:creationId xmlns:a16="http://schemas.microsoft.com/office/drawing/2014/main" id="{38F6F5A8-414F-40D7-D142-FF558D94CD98}"/>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13650033-9D39-4D88-51F1-47A49A20C6C5}"/>
              </a:ext>
            </a:extLst>
          </p:cNvPr>
          <p:cNvSpPr>
            <a:spLocks noGrp="1"/>
          </p:cNvSpPr>
          <p:nvPr>
            <p:ph type="dt" sz="half" idx="10"/>
          </p:nvPr>
        </p:nvSpPr>
        <p:spPr/>
        <p:txBody>
          <a:bodyPr/>
          <a:lstStyle/>
          <a:p>
            <a:r>
              <a:rPr lang="en-US"/>
              <a:t>24/06/2025</a:t>
            </a:r>
          </a:p>
        </p:txBody>
      </p:sp>
      <p:sp>
        <p:nvSpPr>
          <p:cNvPr id="5" name="Footer Placeholder 4">
            <a:extLst>
              <a:ext uri="{FF2B5EF4-FFF2-40B4-BE49-F238E27FC236}">
                <a16:creationId xmlns:a16="http://schemas.microsoft.com/office/drawing/2014/main" id="{C7A21815-1D8F-415D-C6F4-C2171A58C207}"/>
              </a:ext>
            </a:extLst>
          </p:cNvPr>
          <p:cNvSpPr>
            <a:spLocks noGrp="1"/>
          </p:cNvSpPr>
          <p:nvPr>
            <p:ph type="ftr" sz="quarter" idx="11"/>
          </p:nvPr>
        </p:nvSpPr>
        <p:spPr/>
        <p:txBody>
          <a:bodyPr/>
          <a:lstStyle/>
          <a:p>
            <a:r>
              <a:rPr lang="en-GB"/>
              <a:t>Challenges towards high luminosity for proposed colliders - G. Arduini</a:t>
            </a:r>
            <a:endParaRPr lang="en-US"/>
          </a:p>
        </p:txBody>
      </p:sp>
      <p:sp>
        <p:nvSpPr>
          <p:cNvPr id="6" name="Slide Number Placeholder 5">
            <a:extLst>
              <a:ext uri="{FF2B5EF4-FFF2-40B4-BE49-F238E27FC236}">
                <a16:creationId xmlns:a16="http://schemas.microsoft.com/office/drawing/2014/main" id="{BFC5887A-31F9-9C05-4A26-A20052F1D72D}"/>
              </a:ext>
            </a:extLst>
          </p:cNvPr>
          <p:cNvSpPr>
            <a:spLocks noGrp="1"/>
          </p:cNvSpPr>
          <p:nvPr>
            <p:ph type="sldNum" sz="quarter" idx="12"/>
          </p:nvPr>
        </p:nvSpPr>
        <p:spPr/>
        <p:txBody>
          <a:bodyPr/>
          <a:lstStyle/>
          <a:p>
            <a:fld id="{1E071486-4E65-E24B-8A3A-E44A91D5D904}" type="slidenum">
              <a:rPr lang="en-US" smtClean="0"/>
              <a:pPr/>
              <a:t>22</a:t>
            </a:fld>
            <a:endParaRPr lang="en-US"/>
          </a:p>
        </p:txBody>
      </p:sp>
    </p:spTree>
    <p:extLst>
      <p:ext uri="{BB962C8B-B14F-4D97-AF65-F5344CB8AC3E}">
        <p14:creationId xmlns:p14="http://schemas.microsoft.com/office/powerpoint/2010/main" val="2692713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2F8EA3-51E5-513D-5EA4-FB3729D87725}"/>
              </a:ext>
            </a:extLst>
          </p:cNvPr>
          <p:cNvSpPr>
            <a:spLocks noGrp="1"/>
          </p:cNvSpPr>
          <p:nvPr>
            <p:ph type="title"/>
          </p:nvPr>
        </p:nvSpPr>
        <p:spPr/>
        <p:txBody>
          <a:bodyPr/>
          <a:lstStyle/>
          <a:p>
            <a:r>
              <a:rPr lang="en-US" dirty="0"/>
              <a:t>Muon colliders</a:t>
            </a:r>
            <a:endParaRPr lang="en-GB" dirty="0"/>
          </a:p>
        </p:txBody>
      </p:sp>
      <p:sp>
        <p:nvSpPr>
          <p:cNvPr id="7" name="Content Placeholder 6">
            <a:extLst>
              <a:ext uri="{FF2B5EF4-FFF2-40B4-BE49-F238E27FC236}">
                <a16:creationId xmlns:a16="http://schemas.microsoft.com/office/drawing/2014/main" id="{53A508D1-0D99-8DE0-635A-08ED010AFFC1}"/>
              </a:ext>
            </a:extLst>
          </p:cNvPr>
          <p:cNvSpPr>
            <a:spLocks noGrp="1"/>
          </p:cNvSpPr>
          <p:nvPr>
            <p:ph sz="half" idx="1"/>
          </p:nvPr>
        </p:nvSpPr>
        <p:spPr>
          <a:xfrm>
            <a:off x="407987" y="977758"/>
            <a:ext cx="6474951" cy="4608512"/>
          </a:xfrm>
        </p:spPr>
        <p:txBody>
          <a:bodyPr/>
          <a:lstStyle/>
          <a:p>
            <a:pPr>
              <a:lnSpc>
                <a:spcPct val="100000"/>
              </a:lnSpc>
              <a:spcBef>
                <a:spcPts val="1200"/>
              </a:spcBef>
            </a:pPr>
            <a:r>
              <a:rPr lang="en-GB" sz="2000" dirty="0">
                <a:solidFill>
                  <a:schemeClr val="tx1"/>
                </a:solidFill>
              </a:rPr>
              <a:t>m</a:t>
            </a:r>
            <a:r>
              <a:rPr lang="en-GB" sz="2000" baseline="-25000" dirty="0">
                <a:solidFill>
                  <a:schemeClr val="tx1"/>
                </a:solidFill>
                <a:latin typeface="Symbol" panose="05050102010706020507" pitchFamily="18" charset="2"/>
              </a:rPr>
              <a:t>m</a:t>
            </a:r>
            <a:r>
              <a:rPr lang="en-GB" sz="2000" dirty="0">
                <a:solidFill>
                  <a:schemeClr val="tx1"/>
                </a:solidFill>
              </a:rPr>
              <a:t>~200 m</a:t>
            </a:r>
            <a:r>
              <a:rPr lang="en-GB" sz="2000" baseline="-25000" dirty="0">
                <a:solidFill>
                  <a:schemeClr val="tx1"/>
                </a:solidFill>
              </a:rPr>
              <a:t>e</a:t>
            </a:r>
            <a:r>
              <a:rPr lang="en-GB" sz="2000" b="0" dirty="0">
                <a:solidFill>
                  <a:schemeClr val="tx1"/>
                </a:solidFill>
              </a:rPr>
              <a:t>:</a:t>
            </a:r>
          </a:p>
          <a:p>
            <a:pPr marL="342900" indent="-342900">
              <a:lnSpc>
                <a:spcPct val="100000"/>
              </a:lnSpc>
              <a:spcBef>
                <a:spcPts val="1200"/>
              </a:spcBef>
              <a:buFont typeface="Arial" panose="020B0604020202020204" pitchFamily="34" charset="0"/>
              <a:buChar char="•"/>
            </a:pPr>
            <a:r>
              <a:rPr lang="en-US" sz="1800" dirty="0">
                <a:solidFill>
                  <a:schemeClr val="tx1"/>
                </a:solidFill>
                <a:sym typeface="Wingdings" panose="05000000000000000000" pitchFamily="2" charset="2"/>
              </a:rPr>
              <a:t>l</a:t>
            </a:r>
            <a:r>
              <a:rPr lang="en-US" sz="1800" dirty="0">
                <a:solidFill>
                  <a:schemeClr val="tx1"/>
                </a:solidFill>
              </a:rPr>
              <a:t>ower P</a:t>
            </a:r>
            <a:r>
              <a:rPr lang="en-US" sz="1800" baseline="-25000" dirty="0">
                <a:solidFill>
                  <a:schemeClr val="tx1"/>
                </a:solidFill>
              </a:rPr>
              <a:t>SR </a:t>
            </a:r>
            <a:r>
              <a:rPr lang="en-US" sz="1800" b="0" dirty="0" err="1">
                <a:solidFill>
                  <a:schemeClr val="tx1"/>
                </a:solidFill>
              </a:rPr>
              <a:t>wrt</a:t>
            </a:r>
            <a:r>
              <a:rPr lang="en-US" sz="1800" b="0" dirty="0">
                <a:solidFill>
                  <a:schemeClr val="tx1"/>
                </a:solidFill>
              </a:rPr>
              <a:t> </a:t>
            </a:r>
            <a:r>
              <a:rPr lang="en-US" sz="1800" b="0" dirty="0" err="1">
                <a:solidFill>
                  <a:schemeClr val="tx1"/>
                </a:solidFill>
              </a:rPr>
              <a:t>e</a:t>
            </a:r>
            <a:r>
              <a:rPr lang="en-US" sz="1800" b="0" baseline="30000" dirty="0" err="1">
                <a:solidFill>
                  <a:schemeClr val="tx1"/>
                </a:solidFill>
              </a:rPr>
              <a:t>+</a:t>
            </a:r>
            <a:r>
              <a:rPr lang="en-US" sz="1800" b="0" dirty="0" err="1">
                <a:solidFill>
                  <a:schemeClr val="tx1"/>
                </a:solidFill>
              </a:rPr>
              <a:t>e</a:t>
            </a:r>
            <a:r>
              <a:rPr lang="en-US" sz="1800" b="0" baseline="30000" dirty="0">
                <a:solidFill>
                  <a:schemeClr val="tx1"/>
                </a:solidFill>
              </a:rPr>
              <a:t>-</a:t>
            </a:r>
            <a:r>
              <a:rPr lang="en-US" sz="1800" b="0" dirty="0">
                <a:solidFill>
                  <a:schemeClr val="tx1"/>
                </a:solidFill>
              </a:rPr>
              <a:t> colliders P</a:t>
            </a:r>
            <a:r>
              <a:rPr lang="en-US" sz="1800" b="0" baseline="-25000" dirty="0">
                <a:solidFill>
                  <a:schemeClr val="tx1"/>
                </a:solidFill>
              </a:rPr>
              <a:t>SR</a:t>
            </a:r>
            <a:r>
              <a:rPr lang="en-US" sz="1800" b="0" dirty="0">
                <a:solidFill>
                  <a:schemeClr val="tx1"/>
                </a:solidFill>
              </a:rPr>
              <a:t>~</a:t>
            </a:r>
            <a:r>
              <a:rPr lang="en-GB" sz="1800" b="0" dirty="0">
                <a:solidFill>
                  <a:schemeClr val="tx1"/>
                </a:solidFill>
              </a:rPr>
              <a:t> E</a:t>
            </a:r>
            <a:r>
              <a:rPr lang="en-GB" sz="1800" b="0" baseline="30000" dirty="0">
                <a:solidFill>
                  <a:schemeClr val="tx1"/>
                </a:solidFill>
              </a:rPr>
              <a:t>4</a:t>
            </a:r>
            <a:r>
              <a:rPr lang="en-GB" sz="1800" b="0" dirty="0">
                <a:solidFill>
                  <a:schemeClr val="tx1"/>
                </a:solidFill>
              </a:rPr>
              <a:t>/m</a:t>
            </a:r>
            <a:r>
              <a:rPr lang="en-GB" sz="1800" b="0" baseline="30000" dirty="0">
                <a:solidFill>
                  <a:schemeClr val="tx1"/>
                </a:solidFill>
              </a:rPr>
              <a:t>4</a:t>
            </a:r>
            <a:endParaRPr lang="en-US" sz="1800" b="0" baseline="-25000" dirty="0">
              <a:solidFill>
                <a:schemeClr val="tx1"/>
              </a:solidFill>
            </a:endParaRPr>
          </a:p>
          <a:p>
            <a:pPr marL="342900" indent="-342900">
              <a:lnSpc>
                <a:spcPct val="100000"/>
              </a:lnSpc>
              <a:spcBef>
                <a:spcPts val="1200"/>
              </a:spcBef>
              <a:buFont typeface="Arial" panose="020B0604020202020204" pitchFamily="34" charset="0"/>
              <a:buChar char="•"/>
            </a:pPr>
            <a:r>
              <a:rPr lang="en-GB" sz="1800" dirty="0" err="1">
                <a:solidFill>
                  <a:schemeClr val="tx1"/>
                </a:solidFill>
              </a:rPr>
              <a:t>Beamstrahlung</a:t>
            </a:r>
            <a:r>
              <a:rPr lang="en-GB" sz="1800" dirty="0">
                <a:solidFill>
                  <a:schemeClr val="tx1"/>
                </a:solidFill>
              </a:rPr>
              <a:t>/disruption negligible</a:t>
            </a:r>
          </a:p>
          <a:p>
            <a:pPr>
              <a:lnSpc>
                <a:spcPct val="100000"/>
              </a:lnSpc>
              <a:spcBef>
                <a:spcPts val="1200"/>
              </a:spcBef>
            </a:pPr>
            <a:r>
              <a:rPr lang="en-GB" sz="2000" dirty="0">
                <a:solidFill>
                  <a:schemeClr val="tx1"/>
                </a:solidFill>
              </a:rPr>
              <a:t>One intense bunch per beam</a:t>
            </a:r>
            <a:r>
              <a:rPr lang="en-GB" sz="2000" b="0" dirty="0">
                <a:solidFill>
                  <a:schemeClr val="tx1"/>
                </a:solidFill>
              </a:rPr>
              <a:t> with no crossing angle to maximize luminosity at limited total current (</a:t>
            </a:r>
            <a:r>
              <a:rPr lang="en-GB" sz="2000" b="0" dirty="0">
                <a:solidFill>
                  <a:schemeClr val="tx1"/>
                </a:solidFill>
                <a:latin typeface="Symbol" panose="05050102010706020507" pitchFamily="18" charset="2"/>
              </a:rPr>
              <a:t>m</a:t>
            </a:r>
            <a:r>
              <a:rPr lang="en-GB" sz="2000" b="0" dirty="0">
                <a:solidFill>
                  <a:schemeClr val="tx1"/>
                </a:solidFill>
              </a:rPr>
              <a:t> are difficult to produce!) </a:t>
            </a:r>
            <a:r>
              <a:rPr lang="en-GB" sz="2000" b="0" dirty="0">
                <a:solidFill>
                  <a:schemeClr val="tx1"/>
                </a:solidFill>
                <a:sym typeface="Wingdings" panose="05000000000000000000" pitchFamily="2" charset="2"/>
              </a:rPr>
              <a:t> </a:t>
            </a:r>
            <a:r>
              <a:rPr lang="en-GB" sz="2000" b="0" dirty="0">
                <a:solidFill>
                  <a:schemeClr val="tx1"/>
                </a:solidFill>
              </a:rPr>
              <a:t>k=1, F=1, H</a:t>
            </a:r>
            <a:r>
              <a:rPr lang="en-GB" sz="2000" b="0" baseline="-25000" dirty="0">
                <a:solidFill>
                  <a:schemeClr val="tx1"/>
                </a:solidFill>
              </a:rPr>
              <a:t>D</a:t>
            </a:r>
            <a:r>
              <a:rPr lang="en-GB" sz="2000" b="0" dirty="0">
                <a:solidFill>
                  <a:schemeClr val="tx1"/>
                </a:solidFill>
              </a:rPr>
              <a:t>=1 </a:t>
            </a:r>
          </a:p>
          <a:p>
            <a:pPr>
              <a:lnSpc>
                <a:spcPct val="100000"/>
              </a:lnSpc>
              <a:spcBef>
                <a:spcPts val="1200"/>
              </a:spcBef>
            </a:pPr>
            <a:r>
              <a:rPr lang="en-US" sz="2000" dirty="0">
                <a:solidFill>
                  <a:schemeClr val="tx1"/>
                </a:solidFill>
              </a:rPr>
              <a:t>muons decay </a:t>
            </a:r>
            <a:r>
              <a:rPr lang="en-US" sz="2000" b="0" dirty="0">
                <a:solidFill>
                  <a:schemeClr val="tx1"/>
                </a:solidFill>
              </a:rPr>
              <a:t>(104 </a:t>
            </a:r>
            <a:r>
              <a:rPr lang="en-US" sz="2000" b="0" dirty="0" err="1">
                <a:solidFill>
                  <a:schemeClr val="tx1"/>
                </a:solidFill>
              </a:rPr>
              <a:t>ms</a:t>
            </a:r>
            <a:r>
              <a:rPr lang="en-US" sz="2000" b="0" dirty="0">
                <a:solidFill>
                  <a:schemeClr val="tx1"/>
                </a:solidFill>
              </a:rPr>
              <a:t> lifetime at 5 TeV ~3000 turns in a 10 km machine)</a:t>
            </a:r>
          </a:p>
          <a:p>
            <a:pPr>
              <a:lnSpc>
                <a:spcPct val="100000"/>
              </a:lnSpc>
              <a:spcBef>
                <a:spcPts val="1200"/>
              </a:spcBef>
            </a:pPr>
            <a:r>
              <a:rPr lang="en-US" sz="2000" b="0" dirty="0">
                <a:solidFill>
                  <a:schemeClr val="tx1"/>
                </a:solidFill>
              </a:rPr>
              <a:t>…need to be replaced rapidly: limited number of turns </a:t>
            </a:r>
            <a:r>
              <a:rPr lang="en-US" sz="2000" dirty="0" err="1">
                <a:solidFill>
                  <a:schemeClr val="tx1"/>
                </a:solidFill>
              </a:rPr>
              <a:t>n</a:t>
            </a:r>
            <a:r>
              <a:rPr lang="en-US" sz="2000" baseline="-25000" dirty="0" err="1">
                <a:solidFill>
                  <a:schemeClr val="tx1"/>
                </a:solidFill>
              </a:rPr>
              <a:t>turns</a:t>
            </a:r>
            <a:r>
              <a:rPr lang="en-US" sz="2000" dirty="0">
                <a:solidFill>
                  <a:schemeClr val="tx1"/>
                </a:solidFill>
              </a:rPr>
              <a:t> between injections </a:t>
            </a:r>
            <a:r>
              <a:rPr lang="en-US" sz="2000" b="0" dirty="0">
                <a:solidFill>
                  <a:schemeClr val="tx1"/>
                </a:solidFill>
                <a:sym typeface="Wingdings" panose="05000000000000000000" pitchFamily="2" charset="2"/>
              </a:rPr>
              <a:t> </a:t>
            </a:r>
            <a:r>
              <a:rPr lang="en-US" sz="2000" dirty="0">
                <a:solidFill>
                  <a:schemeClr val="tx1"/>
                </a:solidFill>
              </a:rPr>
              <a:t>high repetition rate </a:t>
            </a:r>
            <a:r>
              <a:rPr lang="en-US" sz="2000" dirty="0" err="1">
                <a:solidFill>
                  <a:schemeClr val="tx1"/>
                </a:solidFill>
              </a:rPr>
              <a:t>f</a:t>
            </a:r>
            <a:r>
              <a:rPr lang="en-US" sz="2000" baseline="-25000" dirty="0" err="1">
                <a:solidFill>
                  <a:schemeClr val="tx1"/>
                </a:solidFill>
              </a:rPr>
              <a:t>inj</a:t>
            </a:r>
            <a:r>
              <a:rPr lang="en-US" sz="2000" baseline="-25000" dirty="0">
                <a:solidFill>
                  <a:schemeClr val="tx1"/>
                </a:solidFill>
              </a:rPr>
              <a:t> </a:t>
            </a:r>
            <a:r>
              <a:rPr lang="en-US" sz="2000" dirty="0">
                <a:solidFill>
                  <a:schemeClr val="tx1"/>
                </a:solidFill>
              </a:rPr>
              <a:t>(5 Hz)</a:t>
            </a:r>
          </a:p>
          <a:p>
            <a:pPr>
              <a:lnSpc>
                <a:spcPct val="100000"/>
              </a:lnSpc>
              <a:spcBef>
                <a:spcPts val="1200"/>
              </a:spcBef>
            </a:pPr>
            <a:r>
              <a:rPr lang="en-US" sz="2000" b="0" dirty="0" err="1">
                <a:solidFill>
                  <a:schemeClr val="tx1"/>
                </a:solidFill>
              </a:rPr>
              <a:t>n</a:t>
            </a:r>
            <a:r>
              <a:rPr lang="en-US" sz="2000" b="0" baseline="-25000" dirty="0" err="1">
                <a:solidFill>
                  <a:schemeClr val="tx1"/>
                </a:solidFill>
              </a:rPr>
              <a:t>turns</a:t>
            </a:r>
            <a:r>
              <a:rPr lang="en-US" sz="2000" b="0" baseline="-25000" dirty="0">
                <a:solidFill>
                  <a:schemeClr val="tx1"/>
                </a:solidFill>
              </a:rPr>
              <a:t> </a:t>
            </a:r>
            <a:r>
              <a:rPr lang="en-US" sz="2000" b="0" dirty="0">
                <a:solidFill>
                  <a:schemeClr val="tx1"/>
                </a:solidFill>
              </a:rPr>
              <a:t>must be maximized </a:t>
            </a:r>
            <a:r>
              <a:rPr lang="en-US" sz="2000" b="0" dirty="0">
                <a:solidFill>
                  <a:schemeClr val="tx1"/>
                </a:solidFill>
                <a:sym typeface="Wingdings" panose="05000000000000000000" pitchFamily="2" charset="2"/>
              </a:rPr>
              <a:t> small circumference  High Field Magnets  see Ph. Burrows’ talk</a:t>
            </a:r>
            <a:endParaRPr lang="en-US" sz="2000" b="0" dirty="0">
              <a:solidFill>
                <a:schemeClr val="tx1"/>
              </a:solidFill>
            </a:endParaRPr>
          </a:p>
        </p:txBody>
      </p:sp>
      <p:sp>
        <p:nvSpPr>
          <p:cNvPr id="4" name="Date Placeholder 3">
            <a:extLst>
              <a:ext uri="{FF2B5EF4-FFF2-40B4-BE49-F238E27FC236}">
                <a16:creationId xmlns:a16="http://schemas.microsoft.com/office/drawing/2014/main" id="{A5FAF96C-F63A-BF60-3EE7-83FAE0F1ABC9}"/>
              </a:ext>
            </a:extLst>
          </p:cNvPr>
          <p:cNvSpPr>
            <a:spLocks noGrp="1"/>
          </p:cNvSpPr>
          <p:nvPr>
            <p:ph type="dt" sz="half" idx="10"/>
          </p:nvPr>
        </p:nvSpPr>
        <p:spPr/>
        <p:txBody>
          <a:bodyPr/>
          <a:lstStyle/>
          <a:p>
            <a:r>
              <a:rPr lang="en-US" dirty="0"/>
              <a:t>24/06/2025</a:t>
            </a:r>
          </a:p>
        </p:txBody>
      </p:sp>
      <p:sp>
        <p:nvSpPr>
          <p:cNvPr id="5" name="Footer Placeholder 4">
            <a:extLst>
              <a:ext uri="{FF2B5EF4-FFF2-40B4-BE49-F238E27FC236}">
                <a16:creationId xmlns:a16="http://schemas.microsoft.com/office/drawing/2014/main" id="{E2EA1734-940F-EE6A-F94E-1C837DE47FD1}"/>
              </a:ext>
            </a:extLst>
          </p:cNvPr>
          <p:cNvSpPr>
            <a:spLocks noGrp="1"/>
          </p:cNvSpPr>
          <p:nvPr>
            <p:ph type="ftr" sz="quarter" idx="11"/>
          </p:nvPr>
        </p:nvSpPr>
        <p:spPr/>
        <p:txBody>
          <a:bodyPr/>
          <a:lstStyle/>
          <a:p>
            <a:r>
              <a:rPr lang="en-GB" dirty="0"/>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AD8DE1A8-B909-0BD4-85C0-70F4DB4A74FE}"/>
              </a:ext>
            </a:extLst>
          </p:cNvPr>
          <p:cNvSpPr>
            <a:spLocks noGrp="1"/>
          </p:cNvSpPr>
          <p:nvPr>
            <p:ph type="sldNum" sz="quarter" idx="12"/>
          </p:nvPr>
        </p:nvSpPr>
        <p:spPr/>
        <p:txBody>
          <a:bodyPr/>
          <a:lstStyle/>
          <a:p>
            <a:fld id="{36B5EA5A-BC32-A742-B11B-8E7414D5B535}" type="slidenum">
              <a:rPr lang="en-US" smtClean="0"/>
              <a:pPr/>
              <a:t>23</a:t>
            </a:fld>
            <a:endParaRPr lang="en-US" dirty="0"/>
          </a:p>
        </p:txBody>
      </p:sp>
      <mc:AlternateContent xmlns:mc="http://schemas.openxmlformats.org/markup-compatibility/2006" xmlns:a14="http://schemas.microsoft.com/office/drawing/2010/main">
        <mc:Choice Requires="a14">
          <p:sp>
            <p:nvSpPr>
              <p:cNvPr id="10" name="Object 2">
                <a:extLst>
                  <a:ext uri="{FF2B5EF4-FFF2-40B4-BE49-F238E27FC236}">
                    <a16:creationId xmlns:a16="http://schemas.microsoft.com/office/drawing/2014/main" id="{46789C24-12DF-8880-AFE8-C9A5D1A296B0}"/>
                  </a:ext>
                </a:extLst>
              </p:cNvPr>
              <p:cNvSpPr txBox="1"/>
              <p:nvPr/>
            </p:nvSpPr>
            <p:spPr bwMode="auto">
              <a:xfrm>
                <a:off x="7286833" y="2401746"/>
                <a:ext cx="4670296" cy="1065742"/>
              </a:xfrm>
              <a:prstGeom prst="rect">
                <a:avLst/>
              </a:prstGeom>
              <a:solidFill>
                <a:srgbClr val="2D9DFF"/>
              </a:solidFill>
              <a:ln>
                <a:noFill/>
              </a:ln>
            </p:spPr>
            <p:txBody>
              <a:bodyPr anchor="ctr" anchorCtr="0">
                <a:normAutofit/>
              </a:bodyPr>
              <a:lstStyle/>
              <a:p>
                <a:pPr/>
                <a14:m>
                  <m:oMathPara xmlns:m="http://schemas.openxmlformats.org/officeDocument/2006/math">
                    <m:oMathParaPr>
                      <m:jc m:val="left"/>
                    </m:oMathParaPr>
                    <m:oMath xmlns:m="http://schemas.openxmlformats.org/officeDocument/2006/math">
                      <m:r>
                        <a:rPr lang="en-GB" i="1" smtClean="0">
                          <a:solidFill>
                            <a:srgbClr val="000000"/>
                          </a:solidFill>
                          <a:latin typeface="Cambria Math" panose="02040503050406030204" pitchFamily="18" charset="0"/>
                        </a:rPr>
                        <m:t>𝐿</m:t>
                      </m:r>
                      <m:r>
                        <a:rPr lang="en-GB" i="1" smtClean="0">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p>
                            <m:sSupPr>
                              <m:ctrlPr>
                                <a:rPr lang="en-GB" i="1">
                                  <a:solidFill>
                                    <a:srgbClr val="000000"/>
                                  </a:solidFill>
                                  <a:latin typeface="Cambria Math" panose="02040503050406030204" pitchFamily="18" charset="0"/>
                                </a:rPr>
                              </m:ctrlPr>
                            </m:sSupPr>
                            <m:e>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𝑁</m:t>
                                  </m:r>
                                </m:e>
                                <m:sub>
                                  <m:r>
                                    <a:rPr lang="en-GB" i="1">
                                      <a:solidFill>
                                        <a:srgbClr val="000000"/>
                                      </a:solidFill>
                                      <a:latin typeface="Cambria Math" panose="02040503050406030204" pitchFamily="18" charset="0"/>
                                    </a:rPr>
                                    <m:t>𝑏</m:t>
                                  </m:r>
                                </m:sub>
                              </m:sSub>
                            </m:e>
                            <m:sup>
                              <m:r>
                                <a:rPr lang="en-GB" i="1">
                                  <a:solidFill>
                                    <a:srgbClr val="000000"/>
                                  </a:solidFill>
                                  <a:latin typeface="Cambria Math" panose="02040503050406030204" pitchFamily="18" charset="0"/>
                                </a:rPr>
                                <m:t>2</m:t>
                              </m:r>
                            </m:sup>
                          </m:sSup>
                          <m:r>
                            <a:rPr lang="en-GB" i="1">
                              <a:solidFill>
                                <a:srgbClr val="000000"/>
                              </a:solidFill>
                              <a:latin typeface="Cambria Math" panose="02040503050406030204" pitchFamily="18" charset="0"/>
                            </a:rPr>
                            <m:t>𝑓</m:t>
                          </m:r>
                        </m:num>
                        <m:den>
                          <m:r>
                            <a:rPr lang="en-GB" i="1">
                              <a:solidFill>
                                <a:srgbClr val="000000"/>
                              </a:solidFill>
                              <a:latin typeface="Cambria Math" panose="02040503050406030204" pitchFamily="18" charset="0"/>
                            </a:rPr>
                            <m:t>4</m:t>
                          </m:r>
                          <m:r>
                            <a:rPr lang="en-GB" i="1">
                              <a:solidFill>
                                <a:srgbClr val="000000"/>
                              </a:solidFill>
                              <a:latin typeface="Cambria Math" panose="02040503050406030204" pitchFamily="18" charset="0"/>
                            </a:rPr>
                            <m:t>𝜋</m:t>
                          </m:r>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den>
                      </m:f>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𝑅</m:t>
                          </m:r>
                        </m:e>
                        <m:sub>
                          <m:r>
                            <a:rPr lang="en-US" b="0" i="1" smtClean="0">
                              <a:solidFill>
                                <a:srgbClr val="000000"/>
                              </a:solidFill>
                              <a:latin typeface="Cambria Math" panose="02040503050406030204" pitchFamily="18" charset="0"/>
                            </a:rPr>
                            <m:t>𝐻𝐺</m:t>
                          </m:r>
                        </m:sub>
                      </m:sSub>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b>
                            <m:sSubPr>
                              <m:ctrlPr>
                                <a:rPr lang="en-GB" i="1" smtClean="0">
                                  <a:solidFill>
                                    <a:srgbClr val="000000"/>
                                  </a:solidFill>
                                  <a:latin typeface="Cambria Math" panose="02040503050406030204" pitchFamily="18" charset="0"/>
                                </a:rPr>
                              </m:ctrlPr>
                            </m:sSubPr>
                            <m:e>
                              <m:d>
                                <m:dPr>
                                  <m:begChr m:val="⟨"/>
                                  <m:endChr m:val="⟩"/>
                                  <m:ctrlPr>
                                    <a:rPr lang="en-GB" i="1">
                                      <a:solidFill>
                                        <a:srgbClr val="000000"/>
                                      </a:solidFill>
                                      <a:latin typeface="Cambria Math" panose="02040503050406030204" pitchFamily="18" charset="0"/>
                                    </a:rPr>
                                  </m:ctrlPr>
                                </m:dPr>
                                <m:e>
                                  <m:sSup>
                                    <m:sSupPr>
                                      <m:ctrlPr>
                                        <a:rPr lang="en-GB" i="1">
                                          <a:solidFill>
                                            <a:srgbClr val="000000"/>
                                          </a:solidFill>
                                          <a:latin typeface="Cambria Math" panose="02040503050406030204" pitchFamily="18" charset="0"/>
                                        </a:rPr>
                                      </m:ctrlPr>
                                    </m:sSupPr>
                                    <m:e>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𝑁</m:t>
                                          </m:r>
                                        </m:e>
                                        <m:sub>
                                          <m:r>
                                            <a:rPr lang="en-GB" i="1">
                                              <a:solidFill>
                                                <a:srgbClr val="000000"/>
                                              </a:solidFill>
                                              <a:latin typeface="Cambria Math" panose="02040503050406030204" pitchFamily="18" charset="0"/>
                                            </a:rPr>
                                            <m:t>𝑏</m:t>
                                          </m:r>
                                        </m:sub>
                                      </m:sSub>
                                    </m:e>
                                    <m:sup>
                                      <m:r>
                                        <a:rPr lang="en-GB" i="1">
                                          <a:solidFill>
                                            <a:srgbClr val="000000"/>
                                          </a:solidFill>
                                          <a:latin typeface="Cambria Math" panose="02040503050406030204" pitchFamily="18" charset="0"/>
                                        </a:rPr>
                                        <m:t>2</m:t>
                                      </m:r>
                                    </m:sup>
                                  </m:sSup>
                                </m:e>
                              </m:d>
                            </m:e>
                            <m:sub>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𝑛</m:t>
                                  </m:r>
                                </m:e>
                                <m:sub>
                                  <m:r>
                                    <a:rPr lang="en-US" b="0" i="1" smtClean="0">
                                      <a:solidFill>
                                        <a:srgbClr val="000000"/>
                                      </a:solidFill>
                                      <a:latin typeface="Cambria Math" panose="02040503050406030204" pitchFamily="18" charset="0"/>
                                    </a:rPr>
                                    <m:t>𝑡𝑢𝑟𝑛𝑠</m:t>
                                  </m:r>
                                </m:sub>
                              </m:sSub>
                            </m:sub>
                          </m:sSub>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𝑛</m:t>
                              </m:r>
                            </m:e>
                            <m:sub>
                              <m:r>
                                <a:rPr lang="en-US" b="0" i="1" smtClean="0">
                                  <a:solidFill>
                                    <a:srgbClr val="000000"/>
                                  </a:solidFill>
                                  <a:latin typeface="Cambria Math" panose="02040503050406030204" pitchFamily="18" charset="0"/>
                                </a:rPr>
                                <m:t>𝑡𝑢𝑟𝑛𝑠</m:t>
                              </m:r>
                            </m:sub>
                          </m:sSub>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𝑓</m:t>
                              </m:r>
                            </m:e>
                            <m:sub>
                              <m:r>
                                <a:rPr lang="en-US" b="0" i="1" smtClean="0">
                                  <a:solidFill>
                                    <a:srgbClr val="000000"/>
                                  </a:solidFill>
                                  <a:latin typeface="Cambria Math" panose="02040503050406030204" pitchFamily="18" charset="0"/>
                                </a:rPr>
                                <m:t>𝑖𝑛𝑗</m:t>
                              </m:r>
                            </m:sub>
                          </m:sSub>
                          <m:r>
                            <a:rPr lang="en-GB" i="1">
                              <a:solidFill>
                                <a:srgbClr val="000000"/>
                              </a:solidFill>
                              <a:latin typeface="Cambria Math" panose="02040503050406030204" pitchFamily="18" charset="0"/>
                            </a:rPr>
                            <m:t>𝛾</m:t>
                          </m:r>
                        </m:num>
                        <m:den>
                          <m:r>
                            <a:rPr lang="en-GB" i="1">
                              <a:solidFill>
                                <a:srgbClr val="000000"/>
                              </a:solidFill>
                              <a:latin typeface="Cambria Math" panose="02040503050406030204" pitchFamily="18" charset="0"/>
                            </a:rPr>
                            <m:t>4</m:t>
                          </m:r>
                          <m:r>
                            <a:rPr lang="en-GB" i="1">
                              <a:solidFill>
                                <a:srgbClr val="000000"/>
                              </a:solidFill>
                              <a:latin typeface="Cambria Math" panose="02040503050406030204" pitchFamily="18" charset="0"/>
                            </a:rPr>
                            <m:t>𝜋</m:t>
                          </m:r>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𝛽</m:t>
                              </m:r>
                            </m:e>
                            <m:sub/>
                            <m:sup>
                              <m:r>
                                <a:rPr lang="en-GB" i="1">
                                  <a:solidFill>
                                    <a:srgbClr val="000000"/>
                                  </a:solidFill>
                                  <a:latin typeface="Cambria Math" panose="02040503050406030204" pitchFamily="18" charset="0"/>
                                </a:rPr>
                                <m:t>∗</m:t>
                              </m:r>
                            </m:sup>
                          </m:sSubSup>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ea typeface="Cambria Math" panose="02040503050406030204" pitchFamily="18" charset="0"/>
                                </a:rPr>
                                <m:t>𝜀</m:t>
                              </m:r>
                            </m:e>
                            <m:sub/>
                            <m:sup>
                              <m:r>
                                <a:rPr lang="en-GB" i="1">
                                  <a:solidFill>
                                    <a:srgbClr val="000000"/>
                                  </a:solidFill>
                                  <a:latin typeface="Cambria Math" panose="02040503050406030204" pitchFamily="18" charset="0"/>
                                </a:rPr>
                                <m:t>∗</m:t>
                              </m:r>
                            </m:sup>
                          </m:sSubSup>
                        </m:den>
                      </m:f>
                      <m:sSub>
                        <m:sSubPr>
                          <m:ctrlPr>
                            <a:rPr lang="en-GB"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b="0" i="1" smtClean="0">
                              <a:solidFill>
                                <a:srgbClr val="000000"/>
                              </a:solidFill>
                              <a:latin typeface="Cambria Math" panose="02040503050406030204" pitchFamily="18" charset="0"/>
                            </a:rPr>
                            <m:t>𝐻</m:t>
                          </m:r>
                          <m:r>
                            <a:rPr lang="en-US" i="1">
                              <a:solidFill>
                                <a:srgbClr val="000000"/>
                              </a:solidFill>
                              <a:latin typeface="Cambria Math" panose="02040503050406030204" pitchFamily="18" charset="0"/>
                            </a:rPr>
                            <m:t>𝐺</m:t>
                          </m:r>
                        </m:sub>
                      </m:sSub>
                    </m:oMath>
                  </m:oMathPara>
                </a14:m>
                <a:endParaRPr lang="en-GB" dirty="0"/>
              </a:p>
            </p:txBody>
          </p:sp>
        </mc:Choice>
        <mc:Fallback xmlns="">
          <p:sp>
            <p:nvSpPr>
              <p:cNvPr id="10" name="Object 2">
                <a:extLst>
                  <a:ext uri="{FF2B5EF4-FFF2-40B4-BE49-F238E27FC236}">
                    <a16:creationId xmlns:a16="http://schemas.microsoft.com/office/drawing/2014/main" id="{46789C24-12DF-8880-AFE8-C9A5D1A296B0}"/>
                  </a:ext>
                </a:extLst>
              </p:cNvPr>
              <p:cNvSpPr txBox="1">
                <a:spLocks noRot="1" noChangeAspect="1" noMove="1" noResize="1" noEditPoints="1" noAdjustHandles="1" noChangeArrowheads="1" noChangeShapeType="1" noTextEdit="1"/>
              </p:cNvSpPr>
              <p:nvPr/>
            </p:nvSpPr>
            <p:spPr bwMode="auto">
              <a:xfrm>
                <a:off x="7286833" y="2401746"/>
                <a:ext cx="4670296" cy="1065742"/>
              </a:xfrm>
              <a:prstGeom prst="rect">
                <a:avLst/>
              </a:prstGeom>
              <a:blipFill>
                <a:blip r:embed="rId3"/>
                <a:stretch>
                  <a:fillRect/>
                </a:stretch>
              </a:blipFill>
              <a:ln>
                <a:noFill/>
              </a:ln>
            </p:spPr>
            <p:txBody>
              <a:bodyPr/>
              <a:lstStyle/>
              <a:p>
                <a:r>
                  <a:rPr lang="en-GB">
                    <a:noFill/>
                  </a:rPr>
                  <a:t> </a:t>
                </a:r>
              </a:p>
            </p:txBody>
          </p:sp>
        </mc:Fallback>
      </mc:AlternateContent>
      <p:sp>
        <p:nvSpPr>
          <p:cNvPr id="12" name="Content Placeholder 11">
            <a:extLst>
              <a:ext uri="{FF2B5EF4-FFF2-40B4-BE49-F238E27FC236}">
                <a16:creationId xmlns:a16="http://schemas.microsoft.com/office/drawing/2014/main" id="{CEC7D22C-CE84-BE1F-FDCF-78B4B1EDF57D}"/>
              </a:ext>
            </a:extLst>
          </p:cNvPr>
          <p:cNvSpPr>
            <a:spLocks noGrp="1"/>
          </p:cNvSpPr>
          <p:nvPr>
            <p:ph sz="half" idx="2"/>
          </p:nvPr>
        </p:nvSpPr>
        <p:spPr>
          <a:xfrm>
            <a:off x="7182196" y="4265066"/>
            <a:ext cx="4879571" cy="1321204"/>
          </a:xfrm>
        </p:spPr>
        <p:txBody>
          <a:bodyPr/>
          <a:lstStyle/>
          <a:p>
            <a:r>
              <a:rPr lang="en-US" sz="2000" dirty="0">
                <a:solidFill>
                  <a:schemeClr val="tx1"/>
                </a:solidFill>
              </a:rPr>
              <a:t>Small </a:t>
            </a:r>
            <a:r>
              <a:rPr lang="en-US" sz="2000" dirty="0">
                <a:solidFill>
                  <a:schemeClr val="tx1"/>
                </a:solidFill>
                <a:latin typeface="Symbol" panose="05050102010706020507" pitchFamily="18" charset="2"/>
              </a:rPr>
              <a:t>e</a:t>
            </a:r>
            <a:r>
              <a:rPr lang="en-US" sz="2000" dirty="0">
                <a:solidFill>
                  <a:schemeClr val="tx1"/>
                </a:solidFill>
              </a:rPr>
              <a:t>* and </a:t>
            </a:r>
            <a:r>
              <a:rPr lang="en-US" sz="2000" dirty="0">
                <a:solidFill>
                  <a:schemeClr val="tx1"/>
                </a:solidFill>
                <a:latin typeface="Symbol" panose="05050102010706020507" pitchFamily="18" charset="2"/>
              </a:rPr>
              <a:t>b</a:t>
            </a:r>
            <a:r>
              <a:rPr lang="en-US" sz="2000" dirty="0">
                <a:solidFill>
                  <a:schemeClr val="tx1"/>
                </a:solidFill>
              </a:rPr>
              <a:t>* at the IP </a:t>
            </a:r>
            <a:r>
              <a:rPr lang="en-US" sz="2000" b="0" dirty="0">
                <a:solidFill>
                  <a:schemeClr val="tx1"/>
                </a:solidFill>
              </a:rPr>
              <a:t>to compensate for the small number of bunches </a:t>
            </a:r>
          </a:p>
          <a:p>
            <a:r>
              <a:rPr lang="en-US" sz="2000" dirty="0">
                <a:solidFill>
                  <a:schemeClr val="tx1"/>
                </a:solidFill>
              </a:rPr>
              <a:t>Small </a:t>
            </a:r>
            <a:r>
              <a:rPr lang="en-US" sz="2000" dirty="0" err="1">
                <a:solidFill>
                  <a:schemeClr val="tx1"/>
                </a:solidFill>
                <a:latin typeface="Symbol" panose="05050102010706020507" pitchFamily="18" charset="2"/>
              </a:rPr>
              <a:t>s</a:t>
            </a:r>
            <a:r>
              <a:rPr lang="en-US" sz="2000" baseline="-25000" dirty="0" err="1">
                <a:solidFill>
                  <a:schemeClr val="tx1"/>
                </a:solidFill>
              </a:rPr>
              <a:t>z</a:t>
            </a:r>
            <a:r>
              <a:rPr lang="en-US" sz="2000" dirty="0">
                <a:solidFill>
                  <a:schemeClr val="tx1"/>
                </a:solidFill>
              </a:rPr>
              <a:t> to minimize hourglass effect </a:t>
            </a:r>
            <a:r>
              <a:rPr lang="en-US" sz="2000" b="0" dirty="0">
                <a:solidFill>
                  <a:schemeClr val="tx1"/>
                </a:solidFill>
                <a:sym typeface="Wingdings" panose="05000000000000000000" pitchFamily="2" charset="2"/>
              </a:rPr>
              <a:t> R</a:t>
            </a:r>
            <a:r>
              <a:rPr lang="en-US" sz="2000" b="0" baseline="-25000" dirty="0">
                <a:solidFill>
                  <a:schemeClr val="tx1"/>
                </a:solidFill>
                <a:sym typeface="Wingdings" panose="05000000000000000000" pitchFamily="2" charset="2"/>
              </a:rPr>
              <a:t>HG</a:t>
            </a:r>
            <a:r>
              <a:rPr lang="en-US" sz="2000" b="0" dirty="0">
                <a:solidFill>
                  <a:schemeClr val="tx1"/>
                </a:solidFill>
                <a:sym typeface="Wingdings" panose="05000000000000000000" pitchFamily="2" charset="2"/>
              </a:rPr>
              <a:t> ~1</a:t>
            </a:r>
            <a:endParaRPr lang="en-GB" sz="2000" b="0" dirty="0">
              <a:solidFill>
                <a:schemeClr val="tx1"/>
              </a:solidFill>
            </a:endParaRPr>
          </a:p>
        </p:txBody>
      </p:sp>
    </p:spTree>
    <p:extLst>
      <p:ext uri="{BB962C8B-B14F-4D97-AF65-F5344CB8AC3E}">
        <p14:creationId xmlns:p14="http://schemas.microsoft.com/office/powerpoint/2010/main" val="3087736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4FC6-2E04-9003-19E0-93A1EF683E97}"/>
              </a:ext>
            </a:extLst>
          </p:cNvPr>
          <p:cNvSpPr>
            <a:spLocks noGrp="1"/>
          </p:cNvSpPr>
          <p:nvPr>
            <p:ph type="title"/>
          </p:nvPr>
        </p:nvSpPr>
        <p:spPr/>
        <p:txBody>
          <a:bodyPr/>
          <a:lstStyle/>
          <a:p>
            <a:r>
              <a:rPr lang="en-US" dirty="0"/>
              <a:t>Challenges</a:t>
            </a:r>
            <a:endParaRPr lang="en-GB" dirty="0"/>
          </a:p>
        </p:txBody>
      </p:sp>
      <p:sp>
        <p:nvSpPr>
          <p:cNvPr id="3" name="Content Placeholder 2">
            <a:extLst>
              <a:ext uri="{FF2B5EF4-FFF2-40B4-BE49-F238E27FC236}">
                <a16:creationId xmlns:a16="http://schemas.microsoft.com/office/drawing/2014/main" id="{D3B489BE-D80F-7A10-DB7E-B3417534AEDA}"/>
              </a:ext>
            </a:extLst>
          </p:cNvPr>
          <p:cNvSpPr>
            <a:spLocks noGrp="1"/>
          </p:cNvSpPr>
          <p:nvPr>
            <p:ph sz="half" idx="1"/>
          </p:nvPr>
        </p:nvSpPr>
        <p:spPr>
          <a:xfrm>
            <a:off x="268703" y="1124744"/>
            <a:ext cx="9454160" cy="4608512"/>
          </a:xfrm>
        </p:spPr>
        <p:txBody>
          <a:bodyPr/>
          <a:lstStyle/>
          <a:p>
            <a:pPr>
              <a:spcBef>
                <a:spcPts val="1200"/>
              </a:spcBef>
            </a:pPr>
            <a:r>
              <a:rPr lang="en-GB" sz="2400" dirty="0">
                <a:solidFill>
                  <a:schemeClr val="tx1"/>
                </a:solidFill>
              </a:rPr>
              <a:t>High brightness muon beams are difficult to produce:</a:t>
            </a:r>
          </a:p>
          <a:p>
            <a:pPr marL="342900" indent="-342900">
              <a:spcBef>
                <a:spcPts val="1200"/>
              </a:spcBef>
              <a:buFont typeface="Arial" panose="020B0604020202020204" pitchFamily="34" charset="0"/>
              <a:buChar char="•"/>
            </a:pPr>
            <a:r>
              <a:rPr lang="en-GB" sz="2000" b="0" dirty="0">
                <a:solidFill>
                  <a:schemeClr val="tx1"/>
                </a:solidFill>
              </a:rPr>
              <a:t>Tertiary production from a O(MW) proton beam on a target </a:t>
            </a:r>
          </a:p>
          <a:p>
            <a:pPr marL="342900" indent="-342900">
              <a:spcBef>
                <a:spcPts val="1200"/>
              </a:spcBef>
              <a:buFont typeface="Arial" panose="020B0604020202020204" pitchFamily="34" charset="0"/>
              <a:buChar char="•"/>
            </a:pPr>
            <a:r>
              <a:rPr lang="en-GB" sz="2000" b="0" dirty="0">
                <a:solidFill>
                  <a:schemeClr val="tx1"/>
                </a:solidFill>
              </a:rPr>
              <a:t>Beams must be bunched and cooled to produce luminosity in a collider</a:t>
            </a:r>
          </a:p>
          <a:p>
            <a:endParaRPr lang="en-GB" sz="2400" dirty="0"/>
          </a:p>
        </p:txBody>
      </p:sp>
      <p:sp>
        <p:nvSpPr>
          <p:cNvPr id="5" name="Date Placeholder 4">
            <a:extLst>
              <a:ext uri="{FF2B5EF4-FFF2-40B4-BE49-F238E27FC236}">
                <a16:creationId xmlns:a16="http://schemas.microsoft.com/office/drawing/2014/main" id="{523C7988-B625-9F06-4DA9-C5C72C04F8DB}"/>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C994B4BD-6500-B9FC-5DA6-A525DD8D9845}"/>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1C8330E3-DAA8-1BCF-39F0-D3CC432FE90D}"/>
              </a:ext>
            </a:extLst>
          </p:cNvPr>
          <p:cNvSpPr>
            <a:spLocks noGrp="1"/>
          </p:cNvSpPr>
          <p:nvPr>
            <p:ph type="sldNum" sz="quarter" idx="12"/>
          </p:nvPr>
        </p:nvSpPr>
        <p:spPr/>
        <p:txBody>
          <a:bodyPr/>
          <a:lstStyle/>
          <a:p>
            <a:fld id="{36B5EA5A-BC32-A742-B11B-8E7414D5B535}" type="slidenum">
              <a:rPr lang="en-US" smtClean="0"/>
              <a:pPr/>
              <a:t>24</a:t>
            </a:fld>
            <a:endParaRPr lang="en-US" dirty="0"/>
          </a:p>
        </p:txBody>
      </p:sp>
      <p:pic>
        <p:nvPicPr>
          <p:cNvPr id="9" name="Picture 8">
            <a:extLst>
              <a:ext uri="{FF2B5EF4-FFF2-40B4-BE49-F238E27FC236}">
                <a16:creationId xmlns:a16="http://schemas.microsoft.com/office/drawing/2014/main" id="{874AC829-3FC0-B79D-55BC-E401537E763D}"/>
              </a:ext>
            </a:extLst>
          </p:cNvPr>
          <p:cNvPicPr>
            <a:picLocks noChangeAspect="1"/>
          </p:cNvPicPr>
          <p:nvPr/>
        </p:nvPicPr>
        <p:blipFill>
          <a:blip r:embed="rId2"/>
          <a:stretch>
            <a:fillRect/>
          </a:stretch>
        </p:blipFill>
        <p:spPr>
          <a:xfrm>
            <a:off x="8414956" y="4973863"/>
            <a:ext cx="3695890" cy="958899"/>
          </a:xfrm>
          <a:prstGeom prst="rect">
            <a:avLst/>
          </a:prstGeom>
        </p:spPr>
      </p:pic>
      <p:pic>
        <p:nvPicPr>
          <p:cNvPr id="10" name="Picture 9" descr="A diagram of a computer&#10;&#10;AI-generated content may be incorrect.">
            <a:extLst>
              <a:ext uri="{FF2B5EF4-FFF2-40B4-BE49-F238E27FC236}">
                <a16:creationId xmlns:a16="http://schemas.microsoft.com/office/drawing/2014/main" id="{7919ECBC-26F2-F136-CD18-1001EE697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783" y="2666531"/>
            <a:ext cx="7128034" cy="1080135"/>
          </a:xfrm>
          <a:prstGeom prst="rect">
            <a:avLst/>
          </a:prstGeom>
        </p:spPr>
      </p:pic>
      <p:sp>
        <p:nvSpPr>
          <p:cNvPr id="4" name="Content Placeholder 2">
            <a:extLst>
              <a:ext uri="{FF2B5EF4-FFF2-40B4-BE49-F238E27FC236}">
                <a16:creationId xmlns:a16="http://schemas.microsoft.com/office/drawing/2014/main" id="{4531D15B-096C-BE98-EB7B-EB709D3933BE}"/>
              </a:ext>
            </a:extLst>
          </p:cNvPr>
          <p:cNvSpPr txBox="1">
            <a:spLocks/>
          </p:cNvSpPr>
          <p:nvPr/>
        </p:nvSpPr>
        <p:spPr>
          <a:xfrm>
            <a:off x="306803" y="3306188"/>
            <a:ext cx="7998997" cy="350255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200"/>
              </a:spcBef>
            </a:pPr>
            <a:r>
              <a:rPr lang="en-GB" sz="2400" dirty="0">
                <a:solidFill>
                  <a:schemeClr val="tx1"/>
                </a:solidFill>
              </a:rPr>
              <a:t>Muons decay:</a:t>
            </a:r>
          </a:p>
          <a:p>
            <a:pPr marL="342900" indent="-342900">
              <a:spcBef>
                <a:spcPts val="1200"/>
              </a:spcBef>
              <a:buFont typeface="Arial" panose="020B0604020202020204" pitchFamily="34" charset="0"/>
              <a:buChar char="•"/>
            </a:pPr>
            <a:r>
              <a:rPr lang="en-GB" sz="2000" dirty="0">
                <a:solidFill>
                  <a:schemeClr val="tx1"/>
                </a:solidFill>
              </a:rPr>
              <a:t>All beam manipulations </a:t>
            </a:r>
            <a:r>
              <a:rPr lang="en-GB" sz="2000" b="0" dirty="0">
                <a:solidFill>
                  <a:schemeClr val="tx1"/>
                </a:solidFill>
              </a:rPr>
              <a:t>required for small longitudinal and transverse emittance</a:t>
            </a:r>
            <a:r>
              <a:rPr lang="en-GB" sz="2000" dirty="0">
                <a:solidFill>
                  <a:schemeClr val="tx1"/>
                </a:solidFill>
              </a:rPr>
              <a:t> must be rapidly carried out</a:t>
            </a:r>
          </a:p>
          <a:p>
            <a:pPr marL="342900" indent="-342900">
              <a:spcBef>
                <a:spcPts val="1200"/>
              </a:spcBef>
              <a:buFont typeface="Arial" panose="020B0604020202020204" pitchFamily="34" charset="0"/>
              <a:buChar char="•"/>
            </a:pPr>
            <a:r>
              <a:rPr lang="en-GB" sz="2000" dirty="0">
                <a:solidFill>
                  <a:schemeClr val="tx1"/>
                </a:solidFill>
              </a:rPr>
              <a:t>Significant energy deposit from </a:t>
            </a:r>
            <a:r>
              <a:rPr lang="en-GB" sz="2000" dirty="0">
                <a:solidFill>
                  <a:schemeClr val="tx1"/>
                </a:solidFill>
                <a:latin typeface="Symbol" panose="05050102010706020507" pitchFamily="18" charset="2"/>
              </a:rPr>
              <a:t>m</a:t>
            </a:r>
            <a:r>
              <a:rPr lang="en-GB" sz="2000" dirty="0">
                <a:solidFill>
                  <a:schemeClr val="tx1"/>
                </a:solidFill>
              </a:rPr>
              <a:t> decays</a:t>
            </a:r>
            <a:r>
              <a:rPr lang="en-GB" sz="2000" b="0" dirty="0">
                <a:solidFill>
                  <a:schemeClr val="tx1"/>
                </a:solidFill>
              </a:rPr>
              <a:t> in the </a:t>
            </a:r>
            <a:r>
              <a:rPr lang="en-GB" sz="2000" dirty="0">
                <a:solidFill>
                  <a:schemeClr val="tx1"/>
                </a:solidFill>
              </a:rPr>
              <a:t>accelerator </a:t>
            </a:r>
            <a:r>
              <a:rPr lang="en-GB" sz="2000" b="0" dirty="0">
                <a:solidFill>
                  <a:schemeClr val="tx1"/>
                </a:solidFill>
              </a:rPr>
              <a:t>components and </a:t>
            </a:r>
            <a:r>
              <a:rPr lang="en-GB" sz="2000" dirty="0">
                <a:solidFill>
                  <a:schemeClr val="tx1"/>
                </a:solidFill>
              </a:rPr>
              <a:t>detector</a:t>
            </a:r>
          </a:p>
          <a:p>
            <a:pPr marL="342900" indent="-342900">
              <a:spcBef>
                <a:spcPts val="1200"/>
              </a:spcBef>
              <a:buFont typeface="Arial" panose="020B0604020202020204" pitchFamily="34" charset="0"/>
              <a:buChar char="•"/>
            </a:pPr>
            <a:r>
              <a:rPr lang="en-GB" sz="2000" dirty="0">
                <a:solidFill>
                  <a:schemeClr val="tx1"/>
                </a:solidFill>
              </a:rPr>
              <a:t>Neutrinos from the muon decays </a:t>
            </a:r>
            <a:r>
              <a:rPr lang="en-GB" sz="2000" b="0" dirty="0">
                <a:solidFill>
                  <a:schemeClr val="tx1"/>
                </a:solidFill>
              </a:rPr>
              <a:t>can produce ionizing radiation far from the accelerator complex</a:t>
            </a:r>
          </a:p>
        </p:txBody>
      </p:sp>
    </p:spTree>
    <p:extLst>
      <p:ext uri="{BB962C8B-B14F-4D97-AF65-F5344CB8AC3E}">
        <p14:creationId xmlns:p14="http://schemas.microsoft.com/office/powerpoint/2010/main" val="2534901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1FF221-8118-7094-DE1F-49E2C840D7D9}"/>
              </a:ext>
            </a:extLst>
          </p:cNvPr>
          <p:cNvSpPr>
            <a:spLocks noGrp="1"/>
          </p:cNvSpPr>
          <p:nvPr>
            <p:ph idx="1"/>
          </p:nvPr>
        </p:nvSpPr>
        <p:spPr>
          <a:xfrm>
            <a:off x="322264" y="1592263"/>
            <a:ext cx="7100849" cy="4608512"/>
          </a:xfrm>
        </p:spPr>
        <p:txBody>
          <a:bodyPr/>
          <a:lstStyle/>
          <a:p>
            <a:r>
              <a:rPr lang="en-US" b="0" dirty="0">
                <a:solidFill>
                  <a:schemeClr val="tx1"/>
                </a:solidFill>
              </a:rPr>
              <a:t>Ionization cooling provided by Liquid Hydrogen wedge absorbers</a:t>
            </a:r>
          </a:p>
          <a:p>
            <a:r>
              <a:rPr lang="en-US" b="0" dirty="0">
                <a:solidFill>
                  <a:schemeClr val="tx1"/>
                </a:solidFill>
              </a:rPr>
              <a:t>Solenoid magnet to focus the beam at the absorber location</a:t>
            </a:r>
          </a:p>
          <a:p>
            <a:r>
              <a:rPr lang="en-US" dirty="0">
                <a:solidFill>
                  <a:schemeClr val="tx1"/>
                </a:solidFill>
              </a:rPr>
              <a:t>Warm RF cavities </a:t>
            </a:r>
            <a:r>
              <a:rPr lang="en-US" b="0" dirty="0">
                <a:solidFill>
                  <a:schemeClr val="tx1"/>
                </a:solidFill>
              </a:rPr>
              <a:t>(20-30 MV/m) in </a:t>
            </a:r>
            <a:r>
              <a:rPr lang="en-US" dirty="0">
                <a:solidFill>
                  <a:schemeClr val="tx1"/>
                </a:solidFill>
              </a:rPr>
              <a:t>strong magnetic field </a:t>
            </a:r>
            <a:r>
              <a:rPr lang="en-US" b="0" dirty="0">
                <a:solidFill>
                  <a:schemeClr val="tx1"/>
                </a:solidFill>
              </a:rPr>
              <a:t>- O(10 T) -  to restore the beam longitudinal momentum</a:t>
            </a:r>
          </a:p>
          <a:p>
            <a:r>
              <a:rPr lang="en-US" dirty="0">
                <a:solidFill>
                  <a:schemeClr val="tx1"/>
                </a:solidFill>
              </a:rPr>
              <a:t>O(km) length cooling channel</a:t>
            </a:r>
          </a:p>
          <a:p>
            <a:r>
              <a:rPr lang="en-US" b="0" dirty="0">
                <a:solidFill>
                  <a:schemeClr val="tx1"/>
                </a:solidFill>
              </a:rPr>
              <a:t>Quite </a:t>
            </a:r>
            <a:r>
              <a:rPr lang="en-US" dirty="0">
                <a:solidFill>
                  <a:schemeClr val="tx1"/>
                </a:solidFill>
              </a:rPr>
              <a:t>a number of technological challenges </a:t>
            </a:r>
            <a:r>
              <a:rPr lang="en-US" b="0" dirty="0">
                <a:solidFill>
                  <a:schemeClr val="tx1"/>
                </a:solidFill>
              </a:rPr>
              <a:t>(see Ph. Burrows)</a:t>
            </a:r>
          </a:p>
          <a:p>
            <a:r>
              <a:rPr lang="en-GB" dirty="0">
                <a:solidFill>
                  <a:schemeClr val="tx1"/>
                </a:solidFill>
              </a:rPr>
              <a:t>6D cooling performance </a:t>
            </a:r>
            <a:r>
              <a:rPr lang="en-GB" b="0" dirty="0">
                <a:solidFill>
                  <a:schemeClr val="tx1"/>
                </a:solidFill>
              </a:rPr>
              <a:t>is vital for achieving luminosity and not demonstrated </a:t>
            </a:r>
            <a:r>
              <a:rPr lang="en-GB" b="0" dirty="0">
                <a:solidFill>
                  <a:schemeClr val="tx1"/>
                </a:solidFill>
                <a:sym typeface="Wingdings" panose="05000000000000000000" pitchFamily="2" charset="2"/>
              </a:rPr>
              <a:t></a:t>
            </a:r>
            <a:r>
              <a:rPr lang="en-GB" b="0" dirty="0">
                <a:solidFill>
                  <a:schemeClr val="tx1"/>
                </a:solidFill>
              </a:rPr>
              <a:t> </a:t>
            </a:r>
            <a:r>
              <a:rPr lang="en-GB" dirty="0">
                <a:solidFill>
                  <a:schemeClr val="tx1"/>
                </a:solidFill>
              </a:rPr>
              <a:t>“Cooling demonstrator" is a crucial milestone</a:t>
            </a:r>
          </a:p>
        </p:txBody>
      </p:sp>
      <p:sp>
        <p:nvSpPr>
          <p:cNvPr id="5" name="Title 4">
            <a:extLst>
              <a:ext uri="{FF2B5EF4-FFF2-40B4-BE49-F238E27FC236}">
                <a16:creationId xmlns:a16="http://schemas.microsoft.com/office/drawing/2014/main" id="{6408EFBC-8543-6D62-2324-6F46209ABDCE}"/>
              </a:ext>
            </a:extLst>
          </p:cNvPr>
          <p:cNvSpPr>
            <a:spLocks noGrp="1"/>
          </p:cNvSpPr>
          <p:nvPr>
            <p:ph type="title"/>
          </p:nvPr>
        </p:nvSpPr>
        <p:spPr/>
        <p:txBody>
          <a:bodyPr/>
          <a:lstStyle/>
          <a:p>
            <a:r>
              <a:rPr lang="en-US" dirty="0"/>
              <a:t>Muon Cooling</a:t>
            </a:r>
            <a:endParaRPr lang="en-GB" dirty="0"/>
          </a:p>
        </p:txBody>
      </p:sp>
      <p:sp>
        <p:nvSpPr>
          <p:cNvPr id="7" name="Date Placeholder 6">
            <a:extLst>
              <a:ext uri="{FF2B5EF4-FFF2-40B4-BE49-F238E27FC236}">
                <a16:creationId xmlns:a16="http://schemas.microsoft.com/office/drawing/2014/main" id="{D7D25A72-10DF-D1D0-9469-0D0EA7DE818C}"/>
              </a:ext>
            </a:extLst>
          </p:cNvPr>
          <p:cNvSpPr>
            <a:spLocks noGrp="1"/>
          </p:cNvSpPr>
          <p:nvPr>
            <p:ph type="dt" sz="half" idx="10"/>
          </p:nvPr>
        </p:nvSpPr>
        <p:spPr>
          <a:xfrm>
            <a:off x="3416531" y="6378349"/>
            <a:ext cx="1004862"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Fira Sans" panose="020B050305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chemeClr val="tx1"/>
                </a:solidFill>
                <a:latin typeface="+mj-lt"/>
              </a:rPr>
              <a:t>24/06/2025</a:t>
            </a:r>
            <a:endParaRPr lang="en-GB" sz="1000" dirty="0">
              <a:solidFill>
                <a:schemeClr val="tx1"/>
              </a:solidFill>
              <a:latin typeface="+mj-lt"/>
            </a:endParaRPr>
          </a:p>
        </p:txBody>
      </p:sp>
      <p:sp>
        <p:nvSpPr>
          <p:cNvPr id="3" name="Footer Placeholder 2">
            <a:extLst>
              <a:ext uri="{FF2B5EF4-FFF2-40B4-BE49-F238E27FC236}">
                <a16:creationId xmlns:a16="http://schemas.microsoft.com/office/drawing/2014/main" id="{3E480818-719F-A14B-F434-51D3DC7233CB}"/>
              </a:ext>
            </a:extLst>
          </p:cNvPr>
          <p:cNvSpPr>
            <a:spLocks noGrp="1"/>
          </p:cNvSpPr>
          <p:nvPr>
            <p:ph type="ftr" sz="quarter" idx="11"/>
          </p:nvPr>
        </p:nvSpPr>
        <p:spPr/>
        <p:txBody>
          <a:bodyPr/>
          <a:lstStyle/>
          <a:p>
            <a:r>
              <a:rPr lang="en-GB">
                <a:cs typeface="Arial Narrow" panose="020B0604020202020204" pitchFamily="34" charset="0"/>
              </a:rPr>
              <a:t>Challenges towards high luminosity for proposed colliders - G. Arduini</a:t>
            </a:r>
            <a:endParaRPr lang="fr-FR" dirty="0">
              <a:cs typeface="Arial Narrow" panose="020B0604020202020204" pitchFamily="34" charset="0"/>
            </a:endParaRPr>
          </a:p>
        </p:txBody>
      </p:sp>
      <p:sp>
        <p:nvSpPr>
          <p:cNvPr id="4" name="Slide Number Placeholder 3">
            <a:extLst>
              <a:ext uri="{FF2B5EF4-FFF2-40B4-BE49-F238E27FC236}">
                <a16:creationId xmlns:a16="http://schemas.microsoft.com/office/drawing/2014/main" id="{ACAC8B6A-EE5B-C6FE-1749-46F4C8DBEE45}"/>
              </a:ext>
            </a:extLst>
          </p:cNvPr>
          <p:cNvSpPr>
            <a:spLocks noGrp="1"/>
          </p:cNvSpPr>
          <p:nvPr>
            <p:ph type="sldNum" sz="quarter" idx="12"/>
          </p:nvPr>
        </p:nvSpPr>
        <p:spPr/>
        <p:txBody>
          <a:bodyPr/>
          <a:lstStyle/>
          <a:p>
            <a:fld id="{005C7FBA-D4E9-46CA-9321-3ADA2E368FCD}" type="slidenum">
              <a:rPr lang="en-GB" smtClean="0"/>
              <a:pPr/>
              <a:t>25</a:t>
            </a:fld>
            <a:endParaRPr lang="en-GB" dirty="0"/>
          </a:p>
        </p:txBody>
      </p:sp>
      <p:pic>
        <p:nvPicPr>
          <p:cNvPr id="11" name="Picture 10" descr="A diagram of a graph&#10;&#10;AI-generated content may be incorrect.">
            <a:extLst>
              <a:ext uri="{FF2B5EF4-FFF2-40B4-BE49-F238E27FC236}">
                <a16:creationId xmlns:a16="http://schemas.microsoft.com/office/drawing/2014/main" id="{075079A4-D18E-E25B-6E25-F1A8B300C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713" y="3813887"/>
            <a:ext cx="2481952" cy="2522492"/>
          </a:xfrm>
          <a:prstGeom prst="rect">
            <a:avLst/>
          </a:prstGeom>
        </p:spPr>
      </p:pic>
      <p:pic>
        <p:nvPicPr>
          <p:cNvPr id="9" name="Picture 8">
            <a:extLst>
              <a:ext uri="{FF2B5EF4-FFF2-40B4-BE49-F238E27FC236}">
                <a16:creationId xmlns:a16="http://schemas.microsoft.com/office/drawing/2014/main" id="{59C8DC91-3713-9186-680A-B885724EEE3B}"/>
              </a:ext>
            </a:extLst>
          </p:cNvPr>
          <p:cNvPicPr>
            <a:picLocks noChangeAspect="1"/>
          </p:cNvPicPr>
          <p:nvPr/>
        </p:nvPicPr>
        <p:blipFill>
          <a:blip r:embed="rId4"/>
          <a:stretch>
            <a:fillRect/>
          </a:stretch>
        </p:blipFill>
        <p:spPr>
          <a:xfrm>
            <a:off x="7377838" y="1130167"/>
            <a:ext cx="4648029" cy="2683720"/>
          </a:xfrm>
          <a:prstGeom prst="rect">
            <a:avLst/>
          </a:prstGeom>
        </p:spPr>
      </p:pic>
    </p:spTree>
    <p:extLst>
      <p:ext uri="{BB962C8B-B14F-4D97-AF65-F5344CB8AC3E}">
        <p14:creationId xmlns:p14="http://schemas.microsoft.com/office/powerpoint/2010/main" val="1563889642"/>
      </p:ext>
    </p:extLst>
  </p:cSld>
  <p:clrMapOvr>
    <a:masterClrMapping/>
  </p:clrMapOvr>
  <mc:AlternateContent xmlns:mc="http://schemas.openxmlformats.org/markup-compatibility/2006" xmlns:p14="http://schemas.microsoft.com/office/powerpoint/2010/main">
    <mc:Choice Requires="p14">
      <p:transition spd="slow" p14:dur="2000" advTm="106025"/>
    </mc:Choice>
    <mc:Fallback xmlns="">
      <p:transition spd="slow" advTm="10602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computer&#10;&#10;AI-generated content may be incorrect.">
            <a:extLst>
              <a:ext uri="{FF2B5EF4-FFF2-40B4-BE49-F238E27FC236}">
                <a16:creationId xmlns:a16="http://schemas.microsoft.com/office/drawing/2014/main" id="{4388F613-FF84-1D0B-CAA4-3A07D26B45B1}"/>
              </a:ext>
            </a:extLst>
          </p:cNvPr>
          <p:cNvPicPr>
            <a:picLocks noChangeAspect="1"/>
          </p:cNvPicPr>
          <p:nvPr/>
        </p:nvPicPr>
        <p:blipFill>
          <a:blip r:embed="rId4">
            <a:extLst>
              <a:ext uri="{28A0092B-C50C-407E-A947-70E740481C1C}">
                <a14:useLocalDpi xmlns:a14="http://schemas.microsoft.com/office/drawing/2010/main" val="0"/>
              </a:ext>
            </a:extLst>
          </a:blip>
          <a:srcRect l="70162" r="9099"/>
          <a:stretch/>
        </p:blipFill>
        <p:spPr>
          <a:xfrm>
            <a:off x="9136794" y="1148848"/>
            <a:ext cx="1970752" cy="1440000"/>
          </a:xfrm>
          <a:prstGeom prst="rect">
            <a:avLst/>
          </a:prstGeom>
        </p:spPr>
      </p:pic>
      <p:sp>
        <p:nvSpPr>
          <p:cNvPr id="2" name="Content Placeholder 1">
            <a:extLst>
              <a:ext uri="{FF2B5EF4-FFF2-40B4-BE49-F238E27FC236}">
                <a16:creationId xmlns:a16="http://schemas.microsoft.com/office/drawing/2014/main" id="{6677B233-51DC-8320-367F-2BF423F2845E}"/>
              </a:ext>
            </a:extLst>
          </p:cNvPr>
          <p:cNvSpPr>
            <a:spLocks noGrp="1"/>
          </p:cNvSpPr>
          <p:nvPr>
            <p:ph idx="1"/>
          </p:nvPr>
        </p:nvSpPr>
        <p:spPr>
          <a:xfrm>
            <a:off x="407989" y="1592263"/>
            <a:ext cx="6338569" cy="4608512"/>
          </a:xfrm>
        </p:spPr>
        <p:txBody>
          <a:bodyPr/>
          <a:lstStyle/>
          <a:p>
            <a:r>
              <a:rPr lang="en-GB" dirty="0">
                <a:solidFill>
                  <a:schemeClr val="tx1"/>
                </a:solidFill>
              </a:rPr>
              <a:t>Large RF voltage required to accelerate the beams</a:t>
            </a:r>
            <a:r>
              <a:rPr lang="en-GB" b="0" dirty="0">
                <a:solidFill>
                  <a:schemeClr val="tx1"/>
                </a:solidFill>
              </a:rPr>
              <a:t>: many RF cavities in each machine. Up to 90 GV and 3000 cavities </a:t>
            </a:r>
          </a:p>
          <a:p>
            <a:r>
              <a:rPr lang="en-GB" b="0" dirty="0">
                <a:solidFill>
                  <a:schemeClr val="tx1"/>
                </a:solidFill>
              </a:rPr>
              <a:t>Fast NC ramping magnets are needed (4200 T/s) in RCS 1</a:t>
            </a:r>
          </a:p>
          <a:p>
            <a:r>
              <a:rPr lang="en-GB" dirty="0">
                <a:solidFill>
                  <a:schemeClr val="tx1"/>
                </a:solidFill>
              </a:rPr>
              <a:t>Hybrid synchrotrons for higher energy</a:t>
            </a:r>
            <a:r>
              <a:rPr lang="en-GB" b="0" dirty="0">
                <a:solidFill>
                  <a:schemeClr val="tx1"/>
                </a:solidFill>
              </a:rPr>
              <a:t>: alternate fixed-field 10 T SC dipoles and pulsed 1.8T NC dipoles to increase the energy swing</a:t>
            </a:r>
          </a:p>
          <a:p>
            <a:pPr lvl="1"/>
            <a:r>
              <a:rPr lang="en-GB" dirty="0">
                <a:solidFill>
                  <a:schemeClr val="tx1"/>
                </a:solidFill>
              </a:rPr>
              <a:t>This creates large orbit excursion in the dipole magnets</a:t>
            </a:r>
          </a:p>
          <a:p>
            <a:pPr lvl="1"/>
            <a:r>
              <a:rPr lang="en-GB" dirty="0">
                <a:solidFill>
                  <a:schemeClr val="tx1"/>
                </a:solidFill>
              </a:rPr>
              <a:t>No detailed lattice design available yet for CERN implementation</a:t>
            </a:r>
          </a:p>
          <a:p>
            <a:pPr lvl="1"/>
            <a:r>
              <a:rPr lang="en-GB" b="1" dirty="0">
                <a:solidFill>
                  <a:schemeClr val="tx1"/>
                </a:solidFill>
              </a:rPr>
              <a:t>New beam dynamics regimes</a:t>
            </a:r>
          </a:p>
          <a:p>
            <a:pPr marL="0" lvl="1" indent="0">
              <a:buNone/>
            </a:pPr>
            <a:endParaRPr lang="en-GB" dirty="0">
              <a:solidFill>
                <a:srgbClr val="FF0000"/>
              </a:solidFill>
            </a:endParaRPr>
          </a:p>
          <a:p>
            <a:endParaRPr lang="en-GB" dirty="0"/>
          </a:p>
        </p:txBody>
      </p:sp>
      <p:sp>
        <p:nvSpPr>
          <p:cNvPr id="5" name="Title 4">
            <a:extLst>
              <a:ext uri="{FF2B5EF4-FFF2-40B4-BE49-F238E27FC236}">
                <a16:creationId xmlns:a16="http://schemas.microsoft.com/office/drawing/2014/main" id="{E5BAAF89-9EDA-35CD-69D1-D258EAA46065}"/>
              </a:ext>
            </a:extLst>
          </p:cNvPr>
          <p:cNvSpPr>
            <a:spLocks noGrp="1"/>
          </p:cNvSpPr>
          <p:nvPr>
            <p:ph type="title"/>
          </p:nvPr>
        </p:nvSpPr>
        <p:spPr/>
        <p:txBody>
          <a:bodyPr/>
          <a:lstStyle/>
          <a:p>
            <a:r>
              <a:rPr lang="en-US" dirty="0"/>
              <a:t>Rapid Cycling Synchrotrons (RCS)</a:t>
            </a:r>
            <a:endParaRPr lang="en-GB" dirty="0"/>
          </a:p>
        </p:txBody>
      </p:sp>
      <p:sp>
        <p:nvSpPr>
          <p:cNvPr id="11" name="Date Placeholder 10">
            <a:extLst>
              <a:ext uri="{FF2B5EF4-FFF2-40B4-BE49-F238E27FC236}">
                <a16:creationId xmlns:a16="http://schemas.microsoft.com/office/drawing/2014/main" id="{5C9B0EA5-AE58-6B7C-F195-6F3EBD3738E4}"/>
              </a:ext>
            </a:extLst>
          </p:cNvPr>
          <p:cNvSpPr>
            <a:spLocks noGrp="1"/>
          </p:cNvSpPr>
          <p:nvPr>
            <p:ph type="dt" sz="half" idx="10"/>
          </p:nvPr>
        </p:nvSpPr>
        <p:spPr>
          <a:xfrm>
            <a:off x="3416531" y="6378349"/>
            <a:ext cx="842731"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Fira Sans" panose="020B050305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chemeClr val="tx1"/>
                </a:solidFill>
                <a:latin typeface="+mj-lt"/>
              </a:rPr>
              <a:t>24/06/2025</a:t>
            </a:r>
            <a:endParaRPr lang="en-GB" dirty="0">
              <a:solidFill>
                <a:schemeClr val="tx1"/>
              </a:solidFill>
              <a:latin typeface="+mj-lt"/>
            </a:endParaRPr>
          </a:p>
        </p:txBody>
      </p:sp>
      <p:sp>
        <p:nvSpPr>
          <p:cNvPr id="3" name="Footer Placeholder 2">
            <a:extLst>
              <a:ext uri="{FF2B5EF4-FFF2-40B4-BE49-F238E27FC236}">
                <a16:creationId xmlns:a16="http://schemas.microsoft.com/office/drawing/2014/main" id="{94623B00-FE7A-EE2D-1C3F-672337C974FE}"/>
              </a:ext>
            </a:extLst>
          </p:cNvPr>
          <p:cNvSpPr>
            <a:spLocks noGrp="1"/>
          </p:cNvSpPr>
          <p:nvPr>
            <p:ph type="ftr" sz="quarter" idx="11"/>
          </p:nvPr>
        </p:nvSpPr>
        <p:spPr/>
        <p:txBody>
          <a:bodyPr/>
          <a:lstStyle/>
          <a:p>
            <a:r>
              <a:rPr lang="en-GB">
                <a:cs typeface="Arial Narrow" panose="020B0604020202020204" pitchFamily="34" charset="0"/>
              </a:rPr>
              <a:t>Challenges towards high luminosity for proposed colliders - G. Arduini</a:t>
            </a:r>
            <a:endParaRPr lang="fr-FR" dirty="0">
              <a:cs typeface="Arial Narrow" panose="020B0604020202020204" pitchFamily="34" charset="0"/>
            </a:endParaRPr>
          </a:p>
        </p:txBody>
      </p:sp>
      <p:sp>
        <p:nvSpPr>
          <p:cNvPr id="4" name="Slide Number Placeholder 3">
            <a:extLst>
              <a:ext uri="{FF2B5EF4-FFF2-40B4-BE49-F238E27FC236}">
                <a16:creationId xmlns:a16="http://schemas.microsoft.com/office/drawing/2014/main" id="{524DF005-4BFF-6F93-BDE8-7BD886B00717}"/>
              </a:ext>
            </a:extLst>
          </p:cNvPr>
          <p:cNvSpPr>
            <a:spLocks noGrp="1"/>
          </p:cNvSpPr>
          <p:nvPr>
            <p:ph type="sldNum" sz="quarter" idx="12"/>
          </p:nvPr>
        </p:nvSpPr>
        <p:spPr/>
        <p:txBody>
          <a:bodyPr/>
          <a:lstStyle/>
          <a:p>
            <a:fld id="{005C7FBA-D4E9-46CA-9321-3ADA2E368FCD}" type="slidenum">
              <a:rPr lang="en-GB" smtClean="0"/>
              <a:pPr/>
              <a:t>26</a:t>
            </a:fld>
            <a:endParaRPr lang="en-GB"/>
          </a:p>
        </p:txBody>
      </p:sp>
      <p:sp>
        <p:nvSpPr>
          <p:cNvPr id="7" name="Rectangle 6">
            <a:extLst>
              <a:ext uri="{FF2B5EF4-FFF2-40B4-BE49-F238E27FC236}">
                <a16:creationId xmlns:a16="http://schemas.microsoft.com/office/drawing/2014/main" id="{CB1B7152-7835-4186-E1BF-629BA6D08E51}"/>
              </a:ext>
            </a:extLst>
          </p:cNvPr>
          <p:cNvSpPr/>
          <p:nvPr/>
        </p:nvSpPr>
        <p:spPr>
          <a:xfrm>
            <a:off x="10083768" y="1272276"/>
            <a:ext cx="1023777" cy="1224105"/>
          </a:xfrm>
          <a:prstGeom prst="rect">
            <a:avLst/>
          </a:prstGeom>
          <a:noFill/>
          <a:ln w="57600">
            <a:solidFill>
              <a:srgbClr val="FF8000"/>
            </a:solidFill>
            <a:round/>
          </a:ln>
        </p:spPr>
        <p:style>
          <a:lnRef idx="0">
            <a:scrgbClr r="0" g="0" b="0"/>
          </a:lnRef>
          <a:fillRef idx="0">
            <a:scrgbClr r="0" g="0" b="0"/>
          </a:fillRef>
          <a:effectRef idx="0">
            <a:scrgbClr r="0" g="0" b="0"/>
          </a:effectRef>
          <a:fontRef idx="minor"/>
        </p:style>
        <p:txBody>
          <a:bodyPr/>
          <a:lstStyle/>
          <a:p>
            <a:endParaRPr lang="fr-FR"/>
          </a:p>
        </p:txBody>
      </p:sp>
      <p:pic>
        <p:nvPicPr>
          <p:cNvPr id="9" name="Picture 8">
            <a:extLst>
              <a:ext uri="{FF2B5EF4-FFF2-40B4-BE49-F238E27FC236}">
                <a16:creationId xmlns:a16="http://schemas.microsoft.com/office/drawing/2014/main" id="{3E09C579-6CDB-62F7-EE9D-627D3EBE52C9}"/>
              </a:ext>
            </a:extLst>
          </p:cNvPr>
          <p:cNvPicPr>
            <a:picLocks noChangeAspect="1"/>
          </p:cNvPicPr>
          <p:nvPr/>
        </p:nvPicPr>
        <p:blipFill>
          <a:blip r:embed="rId5"/>
          <a:stretch/>
        </p:blipFill>
        <p:spPr>
          <a:xfrm>
            <a:off x="6746558" y="2570038"/>
            <a:ext cx="5147310" cy="3813810"/>
          </a:xfrm>
          <a:prstGeom prst="rect">
            <a:avLst/>
          </a:prstGeom>
          <a:ln w="0">
            <a:noFill/>
          </a:ln>
        </p:spPr>
      </p:pic>
      <p:sp>
        <p:nvSpPr>
          <p:cNvPr id="8" name="TextBox 7">
            <a:extLst>
              <a:ext uri="{FF2B5EF4-FFF2-40B4-BE49-F238E27FC236}">
                <a16:creationId xmlns:a16="http://schemas.microsoft.com/office/drawing/2014/main" id="{48DCE57A-36AD-5748-1846-4353D26F7682}"/>
              </a:ext>
            </a:extLst>
          </p:cNvPr>
          <p:cNvSpPr txBox="1"/>
          <p:nvPr/>
        </p:nvSpPr>
        <p:spPr>
          <a:xfrm>
            <a:off x="5385482" y="5680549"/>
            <a:ext cx="1286252"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400" b="1" dirty="0">
                <a:solidFill>
                  <a:srgbClr val="FFFF00"/>
                </a:solidFill>
              </a:rPr>
              <a:t>L</a:t>
            </a:r>
            <a:r>
              <a:rPr lang="en-GB" sz="1400" b="1" dirty="0">
                <a:solidFill>
                  <a:srgbClr val="FFFF00"/>
                </a:solidFill>
              </a:rPr>
              <a:t>. </a:t>
            </a:r>
            <a:r>
              <a:rPr lang="en-GB" sz="1400" b="1" dirty="0" err="1">
                <a:solidFill>
                  <a:srgbClr val="FFFF00"/>
                </a:solidFill>
              </a:rPr>
              <a:t>Soubirou</a:t>
            </a:r>
            <a:endParaRPr lang="en-GB" sz="1400" b="1" dirty="0">
              <a:solidFill>
                <a:srgbClr val="FFFF00"/>
              </a:solidFill>
            </a:endParaRPr>
          </a:p>
        </p:txBody>
      </p:sp>
    </p:spTree>
    <p:custDataLst>
      <p:tags r:id="rId1"/>
    </p:custDataLst>
    <p:extLst>
      <p:ext uri="{BB962C8B-B14F-4D97-AF65-F5344CB8AC3E}">
        <p14:creationId xmlns:p14="http://schemas.microsoft.com/office/powerpoint/2010/main" val="1864291818"/>
      </p:ext>
    </p:extLst>
  </p:cSld>
  <p:clrMapOvr>
    <a:masterClrMapping/>
  </p:clrMapOvr>
  <mc:AlternateContent xmlns:mc="http://schemas.openxmlformats.org/markup-compatibility/2006" xmlns:p14="http://schemas.microsoft.com/office/powerpoint/2010/main">
    <mc:Choice Requires="p14">
      <p:transition spd="slow" p14:dur="2000" advTm="133441"/>
    </mc:Choice>
    <mc:Fallback xmlns="">
      <p:transition spd="slow" advTm="13344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98FBE5-E4CA-2A48-EA3A-7D0ED0F53836}"/>
              </a:ext>
            </a:extLst>
          </p:cNvPr>
          <p:cNvSpPr>
            <a:spLocks noGrp="1"/>
          </p:cNvSpPr>
          <p:nvPr>
            <p:ph type="title"/>
          </p:nvPr>
        </p:nvSpPr>
        <p:spPr/>
        <p:txBody>
          <a:bodyPr/>
          <a:lstStyle/>
          <a:p>
            <a:r>
              <a:rPr lang="en-US" dirty="0"/>
              <a:t>Collider</a:t>
            </a:r>
            <a:endParaRPr lang="en-GB" dirty="0"/>
          </a:p>
        </p:txBody>
      </p:sp>
      <p:sp>
        <p:nvSpPr>
          <p:cNvPr id="2" name="Content Placeholder 1">
            <a:extLst>
              <a:ext uri="{FF2B5EF4-FFF2-40B4-BE49-F238E27FC236}">
                <a16:creationId xmlns:a16="http://schemas.microsoft.com/office/drawing/2014/main" id="{EBB473CF-B495-D19C-49D5-90A7F3E1BA10}"/>
              </a:ext>
            </a:extLst>
          </p:cNvPr>
          <p:cNvSpPr>
            <a:spLocks noGrp="1"/>
          </p:cNvSpPr>
          <p:nvPr>
            <p:ph sz="half" idx="1"/>
          </p:nvPr>
        </p:nvSpPr>
        <p:spPr>
          <a:xfrm>
            <a:off x="407988" y="1592264"/>
            <a:ext cx="5611814" cy="4608512"/>
          </a:xfrm>
        </p:spPr>
        <p:txBody>
          <a:bodyPr>
            <a:normAutofit/>
          </a:bodyPr>
          <a:lstStyle/>
          <a:p>
            <a:pPr>
              <a:lnSpc>
                <a:spcPct val="100000"/>
              </a:lnSpc>
            </a:pPr>
            <a:r>
              <a:rPr lang="en-GB" sz="2000" b="0" dirty="0">
                <a:solidFill>
                  <a:schemeClr val="tx1"/>
                </a:solidFill>
              </a:rPr>
              <a:t>Achieve high luminosity</a:t>
            </a:r>
          </a:p>
          <a:p>
            <a:pPr lvl="1"/>
            <a:r>
              <a:rPr lang="en-GB" dirty="0">
                <a:solidFill>
                  <a:schemeClr val="tx1"/>
                </a:solidFill>
              </a:rPr>
              <a:t>Small </a:t>
            </a:r>
            <a:r>
              <a:rPr lang="el-GR" dirty="0">
                <a:solidFill>
                  <a:schemeClr val="tx1"/>
                </a:solidFill>
              </a:rPr>
              <a:t>β* (1.5 </a:t>
            </a:r>
            <a:r>
              <a:rPr lang="en-GB" dirty="0">
                <a:solidFill>
                  <a:schemeClr val="tx1"/>
                </a:solidFill>
              </a:rPr>
              <a:t>mm), high bunch population (1.8·10</a:t>
            </a:r>
            <a:r>
              <a:rPr lang="en-GB" baseline="30000" dirty="0">
                <a:solidFill>
                  <a:schemeClr val="tx1"/>
                </a:solidFill>
              </a:rPr>
              <a:t>12</a:t>
            </a:r>
            <a:r>
              <a:rPr lang="en-GB" dirty="0">
                <a:solidFill>
                  <a:schemeClr val="tx1"/>
                </a:solidFill>
              </a:rPr>
              <a:t>)</a:t>
            </a:r>
          </a:p>
          <a:p>
            <a:pPr>
              <a:lnSpc>
                <a:spcPct val="100000"/>
              </a:lnSpc>
            </a:pPr>
            <a:r>
              <a:rPr lang="en-GB" sz="2000" b="0" dirty="0">
                <a:solidFill>
                  <a:schemeClr val="tx1"/>
                </a:solidFill>
              </a:rPr>
              <a:t>Challenging lattice design with </a:t>
            </a:r>
            <a:r>
              <a:rPr lang="en-GB" sz="2000" dirty="0">
                <a:solidFill>
                  <a:schemeClr val="tx1"/>
                </a:solidFill>
              </a:rPr>
              <a:t>strong final focus magnets creating large chromatic aberrations</a:t>
            </a:r>
            <a:r>
              <a:rPr lang="en-GB" sz="2000" b="0" dirty="0">
                <a:solidFill>
                  <a:schemeClr val="tx1"/>
                </a:solidFill>
              </a:rPr>
              <a:t> and in general sensitivity to errors</a:t>
            </a:r>
          </a:p>
          <a:p>
            <a:pPr>
              <a:lnSpc>
                <a:spcPct val="100000"/>
              </a:lnSpc>
            </a:pPr>
            <a:r>
              <a:rPr lang="en-GB" sz="2000" b="0" dirty="0">
                <a:solidFill>
                  <a:schemeClr val="tx1"/>
                </a:solidFill>
              </a:rPr>
              <a:t>Collective and impedance effects are critical</a:t>
            </a:r>
          </a:p>
          <a:p>
            <a:pPr>
              <a:lnSpc>
                <a:spcPct val="100000"/>
              </a:lnSpc>
            </a:pPr>
            <a:r>
              <a:rPr kumimoji="0" lang="en-GB" sz="2000" b="0" i="0" u="none" strike="noStrike" kern="1200" cap="none" spc="0" normalizeH="0" baseline="0" noProof="0" dirty="0">
                <a:ln>
                  <a:noFill/>
                </a:ln>
                <a:solidFill>
                  <a:schemeClr val="tx1"/>
                </a:solidFill>
                <a:effectLst/>
                <a:uLnTx/>
                <a:uFillTx/>
                <a:latin typeface="Arial"/>
                <a:ea typeface="+mn-ea"/>
                <a:cs typeface="+mn-cs"/>
              </a:rPr>
              <a:t>A </a:t>
            </a:r>
            <a:r>
              <a:rPr kumimoji="0" lang="en-GB" sz="2000" i="0" u="none" strike="noStrike" kern="1200" cap="none" spc="0" normalizeH="0" baseline="0" noProof="0" dirty="0">
                <a:ln>
                  <a:noFill/>
                </a:ln>
                <a:solidFill>
                  <a:schemeClr val="tx1"/>
                </a:solidFill>
                <a:effectLst/>
                <a:uLnTx/>
                <a:uFillTx/>
                <a:latin typeface="Arial"/>
                <a:ea typeface="+mn-ea"/>
                <a:cs typeface="+mn-cs"/>
              </a:rPr>
              <a:t>comprehensive simulation and optimization tool </a:t>
            </a:r>
            <a:r>
              <a:rPr kumimoji="0" lang="en-GB" sz="2000" b="0" i="0" u="none" strike="noStrike" kern="1200" cap="none" spc="0" normalizeH="0" baseline="0" noProof="0" dirty="0">
                <a:ln>
                  <a:noFill/>
                </a:ln>
                <a:solidFill>
                  <a:schemeClr val="tx1"/>
                </a:solidFill>
                <a:effectLst/>
                <a:uLnTx/>
                <a:uFillTx/>
                <a:latin typeface="Arial"/>
                <a:ea typeface="+mn-ea"/>
                <a:cs typeface="+mn-cs"/>
              </a:rPr>
              <a:t>capable of modelling the entire Muon Collider complex is </a:t>
            </a:r>
            <a:r>
              <a:rPr kumimoji="0" lang="en-GB" sz="2000" i="0" u="none" strike="noStrike" kern="1200" cap="none" spc="0" normalizeH="0" baseline="0" noProof="0" dirty="0">
                <a:ln>
                  <a:noFill/>
                </a:ln>
                <a:solidFill>
                  <a:schemeClr val="tx1"/>
                </a:solidFill>
                <a:effectLst/>
                <a:uLnTx/>
                <a:uFillTx/>
                <a:latin typeface="Arial"/>
                <a:ea typeface="+mn-ea"/>
                <a:cs typeface="+mn-cs"/>
              </a:rPr>
              <a:t>not yet available</a:t>
            </a:r>
            <a:r>
              <a:rPr kumimoji="0" lang="en-GB" sz="2000" b="0" i="0" u="none" strike="noStrike" kern="1200" cap="none" spc="0" normalizeH="0" baseline="0" noProof="0" dirty="0">
                <a:ln>
                  <a:noFill/>
                </a:ln>
                <a:solidFill>
                  <a:schemeClr val="tx1"/>
                </a:solidFill>
                <a:effectLst/>
                <a:uLnTx/>
                <a:uFillTx/>
                <a:latin typeface="Arial"/>
                <a:ea typeface="+mn-ea"/>
                <a:cs typeface="+mn-cs"/>
              </a:rPr>
              <a:t>. Essential to validate performance predictions.</a:t>
            </a:r>
          </a:p>
          <a:p>
            <a:pPr>
              <a:lnSpc>
                <a:spcPct val="100000"/>
              </a:lnSpc>
            </a:pPr>
            <a:r>
              <a:rPr lang="en-GB" sz="2000" dirty="0"/>
              <a:t> </a:t>
            </a:r>
          </a:p>
          <a:p>
            <a:endParaRPr lang="en-GB" sz="2000" dirty="0"/>
          </a:p>
        </p:txBody>
      </p:sp>
      <p:sp>
        <p:nvSpPr>
          <p:cNvPr id="12" name="Content Placeholder 11">
            <a:extLst>
              <a:ext uri="{FF2B5EF4-FFF2-40B4-BE49-F238E27FC236}">
                <a16:creationId xmlns:a16="http://schemas.microsoft.com/office/drawing/2014/main" id="{98CB3C72-EC77-C9A6-31EC-E9F773931B69}"/>
              </a:ext>
            </a:extLst>
          </p:cNvPr>
          <p:cNvSpPr>
            <a:spLocks noGrp="1"/>
          </p:cNvSpPr>
          <p:nvPr>
            <p:ph sz="half" idx="2"/>
          </p:nvPr>
        </p:nvSpPr>
        <p:spPr/>
        <p:txBody>
          <a:bodyPr/>
          <a:lstStyle/>
          <a:p>
            <a:endParaRPr lang="en-GB"/>
          </a:p>
        </p:txBody>
      </p:sp>
      <p:sp>
        <p:nvSpPr>
          <p:cNvPr id="8" name="Date Placeholder 7">
            <a:extLst>
              <a:ext uri="{FF2B5EF4-FFF2-40B4-BE49-F238E27FC236}">
                <a16:creationId xmlns:a16="http://schemas.microsoft.com/office/drawing/2014/main" id="{46AF1AE3-3CD1-565B-626A-58BEDB6798B3}"/>
              </a:ext>
            </a:extLst>
          </p:cNvPr>
          <p:cNvSpPr>
            <a:spLocks noGrp="1"/>
          </p:cNvSpPr>
          <p:nvPr>
            <p:ph type="dt" sz="half" idx="10"/>
          </p:nvPr>
        </p:nvSpPr>
        <p:spPr>
          <a:xfrm>
            <a:off x="3435132" y="6378349"/>
            <a:ext cx="824129"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Fira Sans" panose="020B050305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chemeClr val="tx1"/>
                </a:solidFill>
                <a:latin typeface="+mj-lt"/>
              </a:rPr>
              <a:t>24/06/2025</a:t>
            </a:r>
            <a:endParaRPr lang="en-GB" dirty="0">
              <a:solidFill>
                <a:schemeClr val="tx1"/>
              </a:solidFill>
              <a:latin typeface="+mj-lt"/>
            </a:endParaRPr>
          </a:p>
        </p:txBody>
      </p:sp>
      <p:sp>
        <p:nvSpPr>
          <p:cNvPr id="3" name="Footer Placeholder 2">
            <a:extLst>
              <a:ext uri="{FF2B5EF4-FFF2-40B4-BE49-F238E27FC236}">
                <a16:creationId xmlns:a16="http://schemas.microsoft.com/office/drawing/2014/main" id="{8734C005-1EFB-9093-E109-814E62FD64D3}"/>
              </a:ext>
            </a:extLst>
          </p:cNvPr>
          <p:cNvSpPr>
            <a:spLocks noGrp="1"/>
          </p:cNvSpPr>
          <p:nvPr>
            <p:ph type="ftr" sz="quarter" idx="11"/>
          </p:nvPr>
        </p:nvSpPr>
        <p:spPr/>
        <p:txBody>
          <a:bodyPr/>
          <a:lstStyle/>
          <a:p>
            <a:r>
              <a:rPr lang="en-GB">
                <a:cs typeface="Arial Narrow" panose="020B0604020202020204" pitchFamily="34" charset="0"/>
              </a:rPr>
              <a:t>Challenges towards high luminosity for proposed colliders - G. Arduini</a:t>
            </a:r>
            <a:endParaRPr lang="fr-FR" dirty="0">
              <a:cs typeface="Arial Narrow" panose="020B0604020202020204" pitchFamily="34" charset="0"/>
            </a:endParaRPr>
          </a:p>
        </p:txBody>
      </p:sp>
      <p:sp>
        <p:nvSpPr>
          <p:cNvPr id="4" name="Slide Number Placeholder 3">
            <a:extLst>
              <a:ext uri="{FF2B5EF4-FFF2-40B4-BE49-F238E27FC236}">
                <a16:creationId xmlns:a16="http://schemas.microsoft.com/office/drawing/2014/main" id="{8FC27279-0675-5761-AB49-AA206458B7BC}"/>
              </a:ext>
            </a:extLst>
          </p:cNvPr>
          <p:cNvSpPr>
            <a:spLocks noGrp="1"/>
          </p:cNvSpPr>
          <p:nvPr>
            <p:ph type="sldNum" sz="quarter" idx="12"/>
          </p:nvPr>
        </p:nvSpPr>
        <p:spPr/>
        <p:txBody>
          <a:bodyPr/>
          <a:lstStyle/>
          <a:p>
            <a:fld id="{005C7FBA-D4E9-46CA-9321-3ADA2E368FCD}" type="slidenum">
              <a:rPr lang="en-GB" smtClean="0"/>
              <a:pPr/>
              <a:t>27</a:t>
            </a:fld>
            <a:endParaRPr lang="en-GB"/>
          </a:p>
        </p:txBody>
      </p:sp>
      <p:pic>
        <p:nvPicPr>
          <p:cNvPr id="9" name="Picture 8" descr="A graph of a graph of a function&#10;&#10;AI-generated content may be incorrect.">
            <a:extLst>
              <a:ext uri="{FF2B5EF4-FFF2-40B4-BE49-F238E27FC236}">
                <a16:creationId xmlns:a16="http://schemas.microsoft.com/office/drawing/2014/main" id="{3E594192-7FF7-821F-04E8-6E247F06B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662" y="1319212"/>
            <a:ext cx="5467350" cy="4219575"/>
          </a:xfrm>
          <a:prstGeom prst="rect">
            <a:avLst/>
          </a:prstGeom>
        </p:spPr>
      </p:pic>
      <p:pic>
        <p:nvPicPr>
          <p:cNvPr id="10" name="Picture 9" descr="A diagram of a computer&#10;&#10;AI-generated content may be incorrect.">
            <a:extLst>
              <a:ext uri="{FF2B5EF4-FFF2-40B4-BE49-F238E27FC236}">
                <a16:creationId xmlns:a16="http://schemas.microsoft.com/office/drawing/2014/main" id="{3DBEAD6F-9DE6-34F0-C4BB-A567809430A8}"/>
              </a:ext>
            </a:extLst>
          </p:cNvPr>
          <p:cNvPicPr>
            <a:picLocks noChangeAspect="1"/>
          </p:cNvPicPr>
          <p:nvPr/>
        </p:nvPicPr>
        <p:blipFill>
          <a:blip r:embed="rId4">
            <a:extLst>
              <a:ext uri="{28A0092B-C50C-407E-A947-70E740481C1C}">
                <a14:useLocalDpi xmlns:a14="http://schemas.microsoft.com/office/drawing/2010/main" val="0"/>
              </a:ext>
            </a:extLst>
          </a:blip>
          <a:srcRect l="90717"/>
          <a:stretch/>
        </p:blipFill>
        <p:spPr>
          <a:xfrm>
            <a:off x="5137681" y="186464"/>
            <a:ext cx="882121" cy="1440000"/>
          </a:xfrm>
          <a:prstGeom prst="rect">
            <a:avLst/>
          </a:prstGeom>
        </p:spPr>
      </p:pic>
      <p:sp>
        <p:nvSpPr>
          <p:cNvPr id="11" name="TextBox 10">
            <a:extLst>
              <a:ext uri="{FF2B5EF4-FFF2-40B4-BE49-F238E27FC236}">
                <a16:creationId xmlns:a16="http://schemas.microsoft.com/office/drawing/2014/main" id="{7048BA84-FD34-BC6E-80F4-9CC31CCFA0EB}"/>
              </a:ext>
            </a:extLst>
          </p:cNvPr>
          <p:cNvSpPr txBox="1"/>
          <p:nvPr/>
        </p:nvSpPr>
        <p:spPr>
          <a:xfrm>
            <a:off x="8720666" y="5704455"/>
            <a:ext cx="2386879"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400" b="1" dirty="0">
                <a:solidFill>
                  <a:srgbClr val="FFFF00"/>
                </a:solidFill>
              </a:rPr>
              <a:t>K. </a:t>
            </a:r>
            <a:r>
              <a:rPr lang="en-GB" sz="1400" b="1" dirty="0">
                <a:solidFill>
                  <a:srgbClr val="FFFF00"/>
                </a:solidFill>
              </a:rPr>
              <a:t>Skoufaris, M. </a:t>
            </a:r>
            <a:r>
              <a:rPr lang="en-GB" sz="1400" b="1" dirty="0" err="1">
                <a:solidFill>
                  <a:srgbClr val="FFFF00"/>
                </a:solidFill>
              </a:rPr>
              <a:t>Vanwelde</a:t>
            </a:r>
            <a:endParaRPr lang="en-GB" sz="1400" b="1" dirty="0">
              <a:solidFill>
                <a:srgbClr val="FFFF00"/>
              </a:solidFill>
            </a:endParaRPr>
          </a:p>
        </p:txBody>
      </p:sp>
    </p:spTree>
    <p:extLst>
      <p:ext uri="{BB962C8B-B14F-4D97-AF65-F5344CB8AC3E}">
        <p14:creationId xmlns:p14="http://schemas.microsoft.com/office/powerpoint/2010/main" val="2888035137"/>
      </p:ext>
    </p:extLst>
  </p:cSld>
  <p:clrMapOvr>
    <a:masterClrMapping/>
  </p:clrMapOvr>
  <mc:AlternateContent xmlns:mc="http://schemas.openxmlformats.org/markup-compatibility/2006" xmlns:p14="http://schemas.microsoft.com/office/powerpoint/2010/main">
    <mc:Choice Requires="p14">
      <p:transition spd="slow" p14:dur="2000" advTm="120149"/>
    </mc:Choice>
    <mc:Fallback xmlns="">
      <p:transition spd="slow" advTm="12014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FBD55-AA50-6CED-CE75-61561D0699CB}"/>
              </a:ext>
            </a:extLst>
          </p:cNvPr>
          <p:cNvSpPr>
            <a:spLocks noGrp="1"/>
          </p:cNvSpPr>
          <p:nvPr>
            <p:ph type="title"/>
          </p:nvPr>
        </p:nvSpPr>
        <p:spPr/>
        <p:txBody>
          <a:bodyPr/>
          <a:lstStyle/>
          <a:p>
            <a:r>
              <a:rPr lang="en-US" dirty="0"/>
              <a:t>Summary</a:t>
            </a:r>
            <a:endParaRPr lang="en-GB" dirty="0"/>
          </a:p>
        </p:txBody>
      </p:sp>
      <p:sp>
        <p:nvSpPr>
          <p:cNvPr id="8" name="Text Placeholder 7">
            <a:extLst>
              <a:ext uri="{FF2B5EF4-FFF2-40B4-BE49-F238E27FC236}">
                <a16:creationId xmlns:a16="http://schemas.microsoft.com/office/drawing/2014/main" id="{5379CB53-779E-728B-ACDB-199794C49958}"/>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C32E97BF-5FB1-6964-77C0-3BBB5CFC93DA}"/>
              </a:ext>
            </a:extLst>
          </p:cNvPr>
          <p:cNvSpPr>
            <a:spLocks noGrp="1"/>
          </p:cNvSpPr>
          <p:nvPr>
            <p:ph type="dt" sz="half" idx="10"/>
          </p:nvPr>
        </p:nvSpPr>
        <p:spPr/>
        <p:txBody>
          <a:bodyPr/>
          <a:lstStyle/>
          <a:p>
            <a:r>
              <a:rPr lang="en-US"/>
              <a:t>24/06/2025</a:t>
            </a:r>
            <a:endParaRPr lang="en-US" dirty="0"/>
          </a:p>
        </p:txBody>
      </p:sp>
      <p:sp>
        <p:nvSpPr>
          <p:cNvPr id="5" name="Footer Placeholder 4">
            <a:extLst>
              <a:ext uri="{FF2B5EF4-FFF2-40B4-BE49-F238E27FC236}">
                <a16:creationId xmlns:a16="http://schemas.microsoft.com/office/drawing/2014/main" id="{5FB78AE2-A336-4233-7F63-B72476C687CB}"/>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806A9853-11D8-48F7-0D01-FB478C751880}"/>
              </a:ext>
            </a:extLst>
          </p:cNvPr>
          <p:cNvSpPr>
            <a:spLocks noGrp="1"/>
          </p:cNvSpPr>
          <p:nvPr>
            <p:ph type="sldNum" sz="quarter" idx="12"/>
          </p:nvPr>
        </p:nvSpPr>
        <p:spPr/>
        <p:txBody>
          <a:bodyPr/>
          <a:lstStyle/>
          <a:p>
            <a:fld id="{36B5EA5A-BC32-A742-B11B-8E7414D5B535}" type="slidenum">
              <a:rPr lang="en-US" smtClean="0"/>
              <a:pPr/>
              <a:t>28</a:t>
            </a:fld>
            <a:endParaRPr lang="en-US" dirty="0"/>
          </a:p>
        </p:txBody>
      </p:sp>
    </p:spTree>
    <p:extLst>
      <p:ext uri="{BB962C8B-B14F-4D97-AF65-F5344CB8AC3E}">
        <p14:creationId xmlns:p14="http://schemas.microsoft.com/office/powerpoint/2010/main" val="1764352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96EBDB8-5445-CBD4-9C44-2614BAFC0A8B}"/>
              </a:ext>
            </a:extLst>
          </p:cNvPr>
          <p:cNvSpPr>
            <a:spLocks noGrp="1"/>
          </p:cNvSpPr>
          <p:nvPr>
            <p:ph idx="1"/>
          </p:nvPr>
        </p:nvSpPr>
        <p:spPr/>
        <p:txBody>
          <a:bodyPr/>
          <a:lstStyle/>
          <a:p>
            <a:pPr>
              <a:lnSpc>
                <a:spcPct val="100000"/>
              </a:lnSpc>
            </a:pPr>
            <a:r>
              <a:rPr lang="en-US" dirty="0">
                <a:solidFill>
                  <a:schemeClr val="tx1"/>
                </a:solidFill>
              </a:rPr>
              <a:t>FCC-ee, CLIC, LCF</a:t>
            </a:r>
            <a:r>
              <a:rPr lang="en-US" b="0" dirty="0">
                <a:solidFill>
                  <a:schemeClr val="tx1"/>
                </a:solidFill>
              </a:rPr>
              <a:t> propose designs for e</a:t>
            </a:r>
            <a:r>
              <a:rPr lang="en-US" b="0" baseline="30000" dirty="0">
                <a:solidFill>
                  <a:schemeClr val="tx1"/>
                </a:solidFill>
              </a:rPr>
              <a:t>+</a:t>
            </a:r>
            <a:r>
              <a:rPr lang="en-US" b="0" dirty="0">
                <a:solidFill>
                  <a:schemeClr val="tx1"/>
                </a:solidFill>
              </a:rPr>
              <a:t>/e</a:t>
            </a:r>
            <a:r>
              <a:rPr lang="en-US" b="0" baseline="30000" dirty="0">
                <a:solidFill>
                  <a:schemeClr val="tx1"/>
                </a:solidFill>
              </a:rPr>
              <a:t>-</a:t>
            </a:r>
            <a:r>
              <a:rPr lang="en-US" b="0" dirty="0">
                <a:solidFill>
                  <a:schemeClr val="tx1"/>
                </a:solidFill>
              </a:rPr>
              <a:t> colliders with </a:t>
            </a:r>
            <a:r>
              <a:rPr lang="en-US" dirty="0">
                <a:solidFill>
                  <a:schemeClr val="tx1"/>
                </a:solidFill>
              </a:rPr>
              <a:t>similar level of complexity, challenges, readiness</a:t>
            </a:r>
            <a:r>
              <a:rPr lang="en-US" b="0" dirty="0">
                <a:solidFill>
                  <a:schemeClr val="tx1"/>
                </a:solidFill>
              </a:rPr>
              <a:t>. </a:t>
            </a:r>
            <a:r>
              <a:rPr lang="en-US" dirty="0">
                <a:solidFill>
                  <a:schemeClr val="tx1"/>
                </a:solidFill>
              </a:rPr>
              <a:t>LEP3 at pre-conceptual design level</a:t>
            </a:r>
            <a:r>
              <a:rPr lang="en-US" b="0" dirty="0">
                <a:solidFill>
                  <a:schemeClr val="tx1"/>
                </a:solidFill>
              </a:rPr>
              <a:t>. All the proposals have challenging targets.</a:t>
            </a:r>
          </a:p>
          <a:p>
            <a:pPr>
              <a:lnSpc>
                <a:spcPct val="100000"/>
              </a:lnSpc>
            </a:pPr>
            <a:r>
              <a:rPr lang="en-US" dirty="0">
                <a:solidFill>
                  <a:schemeClr val="tx1"/>
                </a:solidFill>
              </a:rPr>
              <a:t>Circular colliders offer the possibility to serve more experiments </a:t>
            </a:r>
            <a:r>
              <a:rPr lang="en-US" b="0" dirty="0">
                <a:solidFill>
                  <a:schemeClr val="tx1"/>
                </a:solidFill>
              </a:rPr>
              <a:t>and more flexibility for the </a:t>
            </a:r>
            <a:r>
              <a:rPr lang="en-US" dirty="0">
                <a:solidFill>
                  <a:schemeClr val="tx1"/>
                </a:solidFill>
              </a:rPr>
              <a:t>operation at different energies at high luminosity</a:t>
            </a:r>
            <a:r>
              <a:rPr lang="en-US" b="0" dirty="0">
                <a:solidFill>
                  <a:schemeClr val="tx1"/>
                </a:solidFill>
              </a:rPr>
              <a:t>. Beam-beam and intensity (e.g. electron cloud) effects are challenging but there is </a:t>
            </a:r>
            <a:r>
              <a:rPr lang="en-US" dirty="0">
                <a:solidFill>
                  <a:schemeClr val="tx1"/>
                </a:solidFill>
              </a:rPr>
              <a:t>extensive experience</a:t>
            </a:r>
            <a:r>
              <a:rPr lang="en-US" b="0" dirty="0">
                <a:solidFill>
                  <a:schemeClr val="tx1"/>
                </a:solidFill>
              </a:rPr>
              <a:t>. </a:t>
            </a:r>
          </a:p>
          <a:p>
            <a:pPr>
              <a:lnSpc>
                <a:spcPct val="100000"/>
              </a:lnSpc>
            </a:pPr>
            <a:r>
              <a:rPr lang="en-US" dirty="0" err="1">
                <a:solidFill>
                  <a:schemeClr val="tx1"/>
                </a:solidFill>
              </a:rPr>
              <a:t>SuperKEKB</a:t>
            </a:r>
            <a:r>
              <a:rPr lang="en-US" dirty="0">
                <a:solidFill>
                  <a:schemeClr val="tx1"/>
                </a:solidFill>
              </a:rPr>
              <a:t>, and potentially DA</a:t>
            </a:r>
            <a:r>
              <a:rPr lang="en-US" dirty="0">
                <a:solidFill>
                  <a:schemeClr val="tx1"/>
                </a:solidFill>
                <a:latin typeface="Symbol" panose="05050102010706020507" pitchFamily="18" charset="2"/>
              </a:rPr>
              <a:t>F</a:t>
            </a:r>
            <a:r>
              <a:rPr lang="en-US" dirty="0">
                <a:solidFill>
                  <a:schemeClr val="tx1"/>
                </a:solidFill>
              </a:rPr>
              <a:t>NE, provide vital experience for FCC-ee/LEP3 </a:t>
            </a:r>
            <a:r>
              <a:rPr lang="en-US" b="0" dirty="0">
                <a:solidFill>
                  <a:schemeClr val="tx1"/>
                </a:solidFill>
              </a:rPr>
              <a:t>in further understanding and addressing potential limitations and devising solutions. </a:t>
            </a:r>
          </a:p>
          <a:p>
            <a:endParaRPr lang="en-US" dirty="0"/>
          </a:p>
          <a:p>
            <a:endParaRPr lang="en-US" dirty="0"/>
          </a:p>
          <a:p>
            <a:endParaRPr lang="en-GB" dirty="0"/>
          </a:p>
        </p:txBody>
      </p:sp>
      <p:sp>
        <p:nvSpPr>
          <p:cNvPr id="2" name="Title 1">
            <a:extLst>
              <a:ext uri="{FF2B5EF4-FFF2-40B4-BE49-F238E27FC236}">
                <a16:creationId xmlns:a16="http://schemas.microsoft.com/office/drawing/2014/main" id="{0D165F69-48C6-D213-5FDE-F2D16331D531}"/>
              </a:ext>
            </a:extLst>
          </p:cNvPr>
          <p:cNvSpPr>
            <a:spLocks noGrp="1"/>
          </p:cNvSpPr>
          <p:nvPr>
            <p:ph type="title"/>
          </p:nvPr>
        </p:nvSpPr>
        <p:spPr/>
        <p:txBody>
          <a:bodyPr/>
          <a:lstStyle/>
          <a:p>
            <a:r>
              <a:rPr lang="en-US" dirty="0"/>
              <a:t>Summary</a:t>
            </a:r>
            <a:endParaRPr lang="en-GB" dirty="0"/>
          </a:p>
        </p:txBody>
      </p:sp>
      <p:sp>
        <p:nvSpPr>
          <p:cNvPr id="5" name="Date Placeholder 4">
            <a:extLst>
              <a:ext uri="{FF2B5EF4-FFF2-40B4-BE49-F238E27FC236}">
                <a16:creationId xmlns:a16="http://schemas.microsoft.com/office/drawing/2014/main" id="{A70679A5-DCEF-DFBF-111F-12FA9D2300C1}"/>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DA9CD0D1-3D1D-82CB-D87E-ED1F9B8E33E1}"/>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7356EA02-12D0-1020-6BC4-DBB22C22EC0A}"/>
              </a:ext>
            </a:extLst>
          </p:cNvPr>
          <p:cNvSpPr>
            <a:spLocks noGrp="1"/>
          </p:cNvSpPr>
          <p:nvPr>
            <p:ph type="sldNum" sz="quarter" idx="12"/>
          </p:nvPr>
        </p:nvSpPr>
        <p:spPr/>
        <p:txBody>
          <a:bodyPr/>
          <a:lstStyle/>
          <a:p>
            <a:fld id="{36B5EA5A-BC32-A742-B11B-8E7414D5B535}" type="slidenum">
              <a:rPr lang="en-US" smtClean="0"/>
              <a:pPr/>
              <a:t>29</a:t>
            </a:fld>
            <a:endParaRPr lang="en-US" dirty="0"/>
          </a:p>
        </p:txBody>
      </p:sp>
    </p:spTree>
    <p:extLst>
      <p:ext uri="{BB962C8B-B14F-4D97-AF65-F5344CB8AC3E}">
        <p14:creationId xmlns:p14="http://schemas.microsoft.com/office/powerpoint/2010/main" val="1063941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p:txBody>
          <a:bodyPr/>
          <a:lstStyle/>
          <a:p>
            <a:r>
              <a:rPr lang="en-US" dirty="0">
                <a:latin typeface="Helvetica"/>
                <a:ea typeface="Helvetica"/>
                <a:cs typeface="Helvetica"/>
              </a:rPr>
              <a:t>Luminosity</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648393" y="1269402"/>
                <a:ext cx="11313621" cy="4823896"/>
              </a:xfrm>
            </p:spPr>
            <p:txBody>
              <a:bodyPr>
                <a:normAutofit fontScale="77500" lnSpcReduction="20000"/>
              </a:bodyPr>
              <a:lstStyle/>
              <a:p>
                <a:r>
                  <a:rPr lang="en-US" dirty="0">
                    <a:solidFill>
                      <a:schemeClr val="tx1"/>
                    </a:solidFill>
                  </a:rPr>
                  <a:t>k</a:t>
                </a:r>
                <a:r>
                  <a:rPr lang="en-US" b="0" dirty="0">
                    <a:solidFill>
                      <a:schemeClr val="tx1"/>
                    </a:solidFill>
                  </a:rPr>
                  <a:t> = </a:t>
                </a:r>
                <a:r>
                  <a:rPr lang="en-US" dirty="0">
                    <a:solidFill>
                      <a:schemeClr val="tx1"/>
                    </a:solidFill>
                  </a:rPr>
                  <a:t>number of colliding bunch </a:t>
                </a:r>
                <a:r>
                  <a:rPr lang="en-US" b="0" dirty="0">
                    <a:solidFill>
                      <a:schemeClr val="tx1"/>
                    </a:solidFill>
                  </a:rPr>
                  <a:t>pairs</a:t>
                </a:r>
              </a:p>
              <a:p>
                <a:r>
                  <a:rPr lang="en-US" dirty="0">
                    <a:solidFill>
                      <a:schemeClr val="tx1"/>
                    </a:solidFill>
                  </a:rPr>
                  <a:t>N</a:t>
                </a:r>
                <a:r>
                  <a:rPr lang="en-US" baseline="-25000" dirty="0">
                    <a:solidFill>
                      <a:schemeClr val="tx1"/>
                    </a:solidFill>
                  </a:rPr>
                  <a:t>b</a:t>
                </a:r>
                <a:r>
                  <a:rPr lang="en-US" b="0" dirty="0">
                    <a:solidFill>
                      <a:schemeClr val="tx1"/>
                    </a:solidFill>
                  </a:rPr>
                  <a:t> = </a:t>
                </a:r>
                <a:r>
                  <a:rPr lang="en-US" dirty="0">
                    <a:solidFill>
                      <a:schemeClr val="tx1"/>
                    </a:solidFill>
                  </a:rPr>
                  <a:t>bunch population</a:t>
                </a:r>
              </a:p>
              <a:p>
                <a:r>
                  <a:rPr lang="en-US" dirty="0">
                    <a:solidFill>
                      <a:schemeClr val="tx1"/>
                    </a:solidFill>
                  </a:rPr>
                  <a:t>f</a:t>
                </a:r>
                <a:r>
                  <a:rPr lang="en-US" b="0" dirty="0">
                    <a:solidFill>
                      <a:schemeClr val="tx1"/>
                    </a:solidFill>
                  </a:rPr>
                  <a:t> = </a:t>
                </a:r>
                <a:r>
                  <a:rPr lang="en-US" dirty="0">
                    <a:solidFill>
                      <a:schemeClr val="tx1"/>
                    </a:solidFill>
                  </a:rPr>
                  <a:t>repetition rate</a:t>
                </a:r>
                <a:r>
                  <a:rPr lang="en-US" b="0" dirty="0">
                    <a:solidFill>
                      <a:schemeClr val="tx1"/>
                    </a:solidFill>
                  </a:rPr>
                  <a:t> (</a:t>
                </a:r>
                <a:r>
                  <a:rPr lang="en-US" dirty="0">
                    <a:solidFill>
                      <a:schemeClr val="tx1"/>
                    </a:solidFill>
                  </a:rPr>
                  <a:t>revolution frequency </a:t>
                </a:r>
                <a:r>
                  <a:rPr lang="en-US" b="0" dirty="0">
                    <a:solidFill>
                      <a:schemeClr val="tx1"/>
                    </a:solidFill>
                  </a:rPr>
                  <a:t>for circular colliders)</a:t>
                </a:r>
              </a:p>
              <a:p>
                <a:r>
                  <a:rPr lang="en-US" dirty="0">
                    <a:solidFill>
                      <a:schemeClr val="tx1"/>
                    </a:solidFill>
                    <a:latin typeface="Symbol" panose="05050102010706020507" pitchFamily="18" charset="2"/>
                  </a:rPr>
                  <a:t>s</a:t>
                </a:r>
                <a:r>
                  <a:rPr lang="en-US" dirty="0">
                    <a:solidFill>
                      <a:schemeClr val="tx1"/>
                    </a:solidFill>
                  </a:rPr>
                  <a:t>*</a:t>
                </a:r>
                <a:r>
                  <a:rPr lang="en-US" baseline="-25000" dirty="0" err="1">
                    <a:solidFill>
                      <a:schemeClr val="tx1"/>
                    </a:solidFill>
                  </a:rPr>
                  <a:t>x,y</a:t>
                </a:r>
                <a:r>
                  <a:rPr lang="en-US" dirty="0">
                    <a:solidFill>
                      <a:schemeClr val="tx1"/>
                    </a:solidFill>
                  </a:rPr>
                  <a:t> </a:t>
                </a:r>
                <a:r>
                  <a:rPr lang="en-US" b="0" dirty="0">
                    <a:solidFill>
                      <a:schemeClr val="tx1"/>
                    </a:solidFill>
                  </a:rPr>
                  <a:t>= </a:t>
                </a:r>
                <a:r>
                  <a:rPr lang="en-US" dirty="0">
                    <a:solidFill>
                      <a:schemeClr val="tx1"/>
                    </a:solidFill>
                  </a:rPr>
                  <a:t>beam size</a:t>
                </a:r>
                <a:r>
                  <a:rPr lang="en-US" b="0" dirty="0">
                    <a:solidFill>
                      <a:schemeClr val="tx1"/>
                    </a:solidFill>
                  </a:rPr>
                  <a:t> at IP = </a:t>
                </a:r>
                <a14:m>
                  <m:oMath xmlns:m="http://schemas.openxmlformats.org/officeDocument/2006/math">
                    <m:rad>
                      <m:radPr>
                        <m:degHide m:val="on"/>
                        <m:ctrlPr>
                          <a:rPr lang="en-GB" b="0" i="1" smtClean="0">
                            <a:solidFill>
                              <a:schemeClr val="tx1"/>
                            </a:solidFill>
                            <a:latin typeface="Cambria Math" panose="02040503050406030204" pitchFamily="18" charset="0"/>
                          </a:rPr>
                        </m:ctrlPr>
                      </m:radPr>
                      <m:deg/>
                      <m:e>
                        <m:sSubSup>
                          <m:sSubSupPr>
                            <m:ctrlPr>
                              <a:rPr lang="en-GB" b="0" i="1">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𝛽</m:t>
                            </m:r>
                          </m:e>
                          <m:sub>
                            <m:r>
                              <a:rPr lang="en-US" b="0" i="1" smtClean="0">
                                <a:solidFill>
                                  <a:schemeClr val="tx1"/>
                                </a:solidFill>
                                <a:latin typeface="Cambria Math" panose="02040503050406030204" pitchFamily="18" charset="0"/>
                              </a:rPr>
                              <m:t>𝑥</m:t>
                            </m:r>
                          </m:sub>
                          <m:sup>
                            <m:r>
                              <a:rPr lang="en-GB" b="0" i="1" smtClean="0">
                                <a:solidFill>
                                  <a:schemeClr val="tx1"/>
                                </a:solidFill>
                                <a:latin typeface="Cambria Math" panose="02040503050406030204" pitchFamily="18" charset="0"/>
                              </a:rPr>
                              <m:t>∗</m:t>
                            </m:r>
                          </m:sup>
                        </m:sSubSup>
                        <m:sSubSup>
                          <m:sSubSupPr>
                            <m:ctrlPr>
                              <a:rPr lang="en-GB" b="0" i="1">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ea typeface="Cambria Math" panose="02040503050406030204" pitchFamily="18" charset="0"/>
                              </a:rPr>
                              <m:t>𝜀</m:t>
                            </m:r>
                          </m:e>
                          <m:sub>
                            <m:r>
                              <a:rPr lang="en-US" b="0" i="1" smtClean="0">
                                <a:solidFill>
                                  <a:schemeClr val="tx1"/>
                                </a:solidFill>
                                <a:latin typeface="Cambria Math" panose="02040503050406030204" pitchFamily="18" charset="0"/>
                              </a:rPr>
                              <m:t>𝑥</m:t>
                            </m:r>
                          </m:sub>
                          <m:sup>
                            <m:r>
                              <a:rPr lang="en-GB" b="0" i="1" smtClean="0">
                                <a:solidFill>
                                  <a:schemeClr val="tx1"/>
                                </a:solidFill>
                                <a:latin typeface="Cambria Math" panose="02040503050406030204" pitchFamily="18" charset="0"/>
                              </a:rPr>
                              <m:t>∗</m:t>
                            </m:r>
                          </m:sup>
                        </m:sSub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𝛾</m:t>
                        </m:r>
                      </m:e>
                    </m:rad>
                  </m:oMath>
                </a14:m>
                <a:endParaRPr lang="en-US" b="0" dirty="0">
                  <a:solidFill>
                    <a:schemeClr val="tx1"/>
                  </a:solidFill>
                </a:endParaRPr>
              </a:p>
              <a:p>
                <a:r>
                  <a:rPr lang="en-US" dirty="0">
                    <a:solidFill>
                      <a:schemeClr val="tx1"/>
                    </a:solidFill>
                    <a:latin typeface="Symbol" panose="05050102010706020507" pitchFamily="18" charset="2"/>
                  </a:rPr>
                  <a:t>e</a:t>
                </a:r>
                <a:r>
                  <a:rPr lang="en-US" dirty="0">
                    <a:solidFill>
                      <a:schemeClr val="tx1"/>
                    </a:solidFill>
                  </a:rPr>
                  <a:t>*</a:t>
                </a:r>
                <a:r>
                  <a:rPr lang="en-US" b="0" dirty="0">
                    <a:solidFill>
                      <a:schemeClr val="tx1"/>
                    </a:solidFill>
                  </a:rPr>
                  <a:t> = </a:t>
                </a:r>
                <a:r>
                  <a:rPr lang="en-US" dirty="0">
                    <a:solidFill>
                      <a:schemeClr val="tx1"/>
                    </a:solidFill>
                  </a:rPr>
                  <a:t>normalized emittance</a:t>
                </a:r>
                <a:r>
                  <a:rPr lang="en-US" b="0" dirty="0">
                    <a:solidFill>
                      <a:schemeClr val="tx1"/>
                    </a:solidFill>
                  </a:rPr>
                  <a:t> = </a:t>
                </a:r>
                <a:r>
                  <a:rPr lang="en-US" b="0" dirty="0">
                    <a:solidFill>
                      <a:schemeClr val="tx1"/>
                    </a:solidFill>
                    <a:latin typeface="Symbol" panose="05050102010706020507" pitchFamily="18" charset="2"/>
                  </a:rPr>
                  <a:t>g e</a:t>
                </a:r>
              </a:p>
              <a:p>
                <a:r>
                  <a:rPr lang="en-US" dirty="0">
                    <a:solidFill>
                      <a:schemeClr val="tx1"/>
                    </a:solidFill>
                    <a:latin typeface="Symbol" panose="05050102010706020507" pitchFamily="18" charset="2"/>
                  </a:rPr>
                  <a:t>b</a:t>
                </a:r>
                <a:r>
                  <a:rPr lang="en-US" dirty="0">
                    <a:solidFill>
                      <a:schemeClr val="tx1"/>
                    </a:solidFill>
                  </a:rPr>
                  <a:t>* </a:t>
                </a:r>
                <a:r>
                  <a:rPr lang="en-US" b="0" dirty="0">
                    <a:solidFill>
                      <a:schemeClr val="tx1"/>
                    </a:solidFill>
                  </a:rPr>
                  <a:t>= </a:t>
                </a:r>
                <a:r>
                  <a:rPr lang="en-US" dirty="0" err="1">
                    <a:solidFill>
                      <a:schemeClr val="tx1"/>
                    </a:solidFill>
                  </a:rPr>
                  <a:t>betatron</a:t>
                </a:r>
                <a:r>
                  <a:rPr lang="en-US" b="0" dirty="0">
                    <a:solidFill>
                      <a:schemeClr val="tx1"/>
                    </a:solidFill>
                  </a:rPr>
                  <a:t> (envelope) </a:t>
                </a:r>
                <a:r>
                  <a:rPr lang="en-US" dirty="0">
                    <a:solidFill>
                      <a:schemeClr val="tx1"/>
                    </a:solidFill>
                  </a:rPr>
                  <a:t>function at the IP</a:t>
                </a:r>
                <a:r>
                  <a:rPr lang="en-US" b="0" dirty="0">
                    <a:solidFill>
                      <a:schemeClr val="tx1"/>
                    </a:solidFill>
                  </a:rPr>
                  <a:t> (determined by optics)</a:t>
                </a:r>
              </a:p>
              <a:p>
                <a:r>
                  <a:rPr lang="en-US" dirty="0">
                    <a:solidFill>
                      <a:schemeClr val="tx1"/>
                    </a:solidFill>
                  </a:rPr>
                  <a:t>F</a:t>
                </a:r>
                <a:r>
                  <a:rPr lang="en-US" b="0" dirty="0">
                    <a:solidFill>
                      <a:schemeClr val="tx1"/>
                    </a:solidFill>
                  </a:rPr>
                  <a:t> (&lt;1) = </a:t>
                </a:r>
                <a:r>
                  <a:rPr lang="en-US" dirty="0">
                    <a:solidFill>
                      <a:schemeClr val="tx1"/>
                    </a:solidFill>
                  </a:rPr>
                  <a:t>geometric reduction factor</a:t>
                </a:r>
                <a:r>
                  <a:rPr lang="en-US" b="0" dirty="0">
                    <a:solidFill>
                      <a:schemeClr val="tx1"/>
                    </a:solidFill>
                  </a:rPr>
                  <a:t> due to the </a:t>
                </a:r>
                <a:r>
                  <a:rPr lang="en-US" dirty="0">
                    <a:solidFill>
                      <a:schemeClr val="tx1"/>
                    </a:solidFill>
                  </a:rPr>
                  <a:t>crossing angle </a:t>
                </a:r>
                <a:r>
                  <a:rPr lang="en-US" dirty="0">
                    <a:solidFill>
                      <a:schemeClr val="tx1"/>
                    </a:solidFill>
                    <a:latin typeface="Symbol" panose="05050102010706020507" pitchFamily="18" charset="2"/>
                  </a:rPr>
                  <a:t>q</a:t>
                </a:r>
              </a:p>
              <a:p>
                <a:r>
                  <a:rPr lang="en-US" dirty="0" err="1">
                    <a:solidFill>
                      <a:schemeClr val="tx1"/>
                    </a:solidFill>
                    <a:latin typeface="Symbol" panose="05050102010706020507" pitchFamily="18" charset="2"/>
                  </a:rPr>
                  <a:t>s</a:t>
                </a:r>
                <a:r>
                  <a:rPr lang="en-US" baseline="-25000" dirty="0" err="1">
                    <a:solidFill>
                      <a:schemeClr val="tx1"/>
                    </a:solidFill>
                  </a:rPr>
                  <a:t>z</a:t>
                </a:r>
                <a:r>
                  <a:rPr lang="en-US" b="0" dirty="0">
                    <a:solidFill>
                      <a:schemeClr val="tx1"/>
                    </a:solidFill>
                  </a:rPr>
                  <a:t> = </a:t>
                </a:r>
                <a:r>
                  <a:rPr lang="en-US" dirty="0">
                    <a:solidFill>
                      <a:schemeClr val="tx1"/>
                    </a:solidFill>
                  </a:rPr>
                  <a:t>bunch length</a:t>
                </a:r>
                <a:endParaRPr lang="en-US" dirty="0">
                  <a:solidFill>
                    <a:schemeClr val="tx1"/>
                  </a:solidFill>
                  <a:latin typeface="Symbol" panose="05050102010706020507" pitchFamily="18" charset="2"/>
                </a:endParaRPr>
              </a:p>
              <a:p>
                <a:r>
                  <a:rPr lang="en-US" dirty="0">
                    <a:solidFill>
                      <a:schemeClr val="tx1"/>
                    </a:solidFill>
                  </a:rPr>
                  <a:t>R</a:t>
                </a:r>
                <a:r>
                  <a:rPr lang="en-US" baseline="-25000" dirty="0">
                    <a:solidFill>
                      <a:schemeClr val="tx1"/>
                    </a:solidFill>
                  </a:rPr>
                  <a:t>HG</a:t>
                </a:r>
                <a:r>
                  <a:rPr lang="en-US" b="0" dirty="0">
                    <a:solidFill>
                      <a:schemeClr val="tx1"/>
                    </a:solidFill>
                  </a:rPr>
                  <a:t> (&lt;1) = reduction factor accounting for the </a:t>
                </a:r>
                <a:r>
                  <a:rPr lang="en-US" dirty="0">
                    <a:solidFill>
                      <a:schemeClr val="tx1"/>
                    </a:solidFill>
                  </a:rPr>
                  <a:t>hourglass effect</a:t>
                </a:r>
              </a:p>
              <a:p>
                <a:endParaRPr lang="en-US" b="0" dirty="0">
                  <a:solidFill>
                    <a:schemeClr val="tx1"/>
                  </a:solidFill>
                </a:endParaRPr>
              </a:p>
              <a:p>
                <a:r>
                  <a:rPr lang="en-US" dirty="0">
                    <a:solidFill>
                      <a:schemeClr val="tx1"/>
                    </a:solidFill>
                  </a:rPr>
                  <a:t>H</a:t>
                </a:r>
                <a:r>
                  <a:rPr lang="en-US" baseline="-25000" dirty="0">
                    <a:solidFill>
                      <a:schemeClr val="tx1"/>
                    </a:solidFill>
                  </a:rPr>
                  <a:t>D</a:t>
                </a:r>
                <a:r>
                  <a:rPr lang="en-US" b="0" dirty="0">
                    <a:solidFill>
                      <a:schemeClr val="tx1"/>
                    </a:solidFill>
                  </a:rPr>
                  <a:t> = </a:t>
                </a:r>
                <a:r>
                  <a:rPr lang="en-US" dirty="0">
                    <a:solidFill>
                      <a:schemeClr val="tx1"/>
                    </a:solidFill>
                  </a:rPr>
                  <a:t>enhancement factor </a:t>
                </a:r>
                <a:r>
                  <a:rPr lang="en-US" b="0" dirty="0">
                    <a:solidFill>
                      <a:schemeClr val="tx1"/>
                    </a:solidFill>
                  </a:rPr>
                  <a:t>due to focusing that colliding bunches exert each other during collision (e</a:t>
                </a:r>
                <a:r>
                  <a:rPr lang="en-US" b="0" baseline="30000" dirty="0">
                    <a:solidFill>
                      <a:schemeClr val="tx1"/>
                    </a:solidFill>
                  </a:rPr>
                  <a:t>+</a:t>
                </a:r>
                <a:r>
                  <a:rPr lang="en-US" b="0" dirty="0">
                    <a:solidFill>
                      <a:schemeClr val="tx1"/>
                    </a:solidFill>
                  </a:rPr>
                  <a:t>/e</a:t>
                </a:r>
                <a:r>
                  <a:rPr lang="en-US" b="0" baseline="30000" dirty="0">
                    <a:solidFill>
                      <a:schemeClr val="tx1"/>
                    </a:solidFill>
                  </a:rPr>
                  <a:t>-</a:t>
                </a:r>
                <a:r>
                  <a:rPr lang="en-US" b="0" dirty="0">
                    <a:solidFill>
                      <a:schemeClr val="tx1"/>
                    </a:solidFill>
                  </a:rPr>
                  <a:t> colliders)</a:t>
                </a:r>
                <a:endParaRPr lang="en-GB" b="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648393" y="1269402"/>
                <a:ext cx="11313621" cy="4823896"/>
              </a:xfrm>
              <a:blipFill>
                <a:blip r:embed="rId3"/>
                <a:stretch>
                  <a:fillRect l="-1078" t="-2652" b="-2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Object 2"/>
              <p:cNvSpPr txBox="1"/>
              <p:nvPr/>
            </p:nvSpPr>
            <p:spPr bwMode="auto">
              <a:xfrm>
                <a:off x="2985801" y="32733"/>
                <a:ext cx="4944542" cy="865042"/>
              </a:xfrm>
              <a:prstGeom prst="rect">
                <a:avLst/>
              </a:prstGeom>
              <a:solidFill>
                <a:srgbClr val="2D9DFF"/>
              </a:solidFill>
              <a:ln>
                <a:noFill/>
              </a:ln>
            </p:spPr>
            <p:txBody>
              <a:bodyPr anchor="ctr" anchorCtr="0">
                <a:normAutofit/>
              </a:bodyPr>
              <a:lstStyle/>
              <a:p>
                <a:pPr/>
                <a14:m>
                  <m:oMathPara xmlns:m="http://schemas.openxmlformats.org/officeDocument/2006/math">
                    <m:oMathParaPr>
                      <m:jc m:val="left"/>
                    </m:oMathParaPr>
                    <m:oMath xmlns:m="http://schemas.openxmlformats.org/officeDocument/2006/math">
                      <m:r>
                        <a:rPr lang="en-GB" i="1" smtClean="0">
                          <a:solidFill>
                            <a:srgbClr val="000000"/>
                          </a:solidFill>
                          <a:latin typeface="Cambria Math" panose="02040503050406030204" pitchFamily="18" charset="0"/>
                        </a:rPr>
                        <m:t>𝐿</m:t>
                      </m:r>
                      <m:r>
                        <a:rPr lang="en-GB" i="1" smtClean="0">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rPr>
                            <m:t>𝑘</m:t>
                          </m:r>
                          <m:sSup>
                            <m:sSupPr>
                              <m:ctrlPr>
                                <a:rPr lang="en-GB" i="1">
                                  <a:solidFill>
                                    <a:srgbClr val="000000"/>
                                  </a:solidFill>
                                  <a:latin typeface="Cambria Math" panose="02040503050406030204" pitchFamily="18" charset="0"/>
                                </a:rPr>
                              </m:ctrlPr>
                            </m:sSupPr>
                            <m:e>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𝑁</m:t>
                                  </m:r>
                                </m:e>
                                <m:sub>
                                  <m:r>
                                    <a:rPr lang="en-GB" i="1">
                                      <a:solidFill>
                                        <a:srgbClr val="000000"/>
                                      </a:solidFill>
                                      <a:latin typeface="Cambria Math" panose="02040503050406030204" pitchFamily="18" charset="0"/>
                                    </a:rPr>
                                    <m:t>𝑏</m:t>
                                  </m:r>
                                </m:sub>
                              </m:sSub>
                            </m:e>
                            <m:sup>
                              <m:r>
                                <a:rPr lang="en-GB" i="1">
                                  <a:solidFill>
                                    <a:srgbClr val="000000"/>
                                  </a:solidFill>
                                  <a:latin typeface="Cambria Math" panose="02040503050406030204" pitchFamily="18" charset="0"/>
                                </a:rPr>
                                <m:t>2</m:t>
                              </m:r>
                            </m:sup>
                          </m:sSup>
                          <m:r>
                            <a:rPr lang="en-GB" i="1">
                              <a:solidFill>
                                <a:srgbClr val="000000"/>
                              </a:solidFill>
                              <a:latin typeface="Cambria Math" panose="02040503050406030204" pitchFamily="18" charset="0"/>
                            </a:rPr>
                            <m:t>𝑓</m:t>
                          </m:r>
                        </m:num>
                        <m:den>
                          <m:r>
                            <a:rPr lang="en-GB" i="1">
                              <a:solidFill>
                                <a:srgbClr val="000000"/>
                              </a:solidFill>
                              <a:latin typeface="Cambria Math" panose="02040503050406030204" pitchFamily="18" charset="0"/>
                            </a:rPr>
                            <m:t>4</m:t>
                          </m:r>
                          <m:r>
                            <a:rPr lang="en-GB" i="1">
                              <a:solidFill>
                                <a:srgbClr val="000000"/>
                              </a:solidFill>
                              <a:latin typeface="Cambria Math" panose="02040503050406030204" pitchFamily="18" charset="0"/>
                            </a:rPr>
                            <m:t>𝜋</m:t>
                          </m:r>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GB"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den>
                      </m:f>
                      <m:r>
                        <a:rPr lang="en-US" b="0" i="1" smtClean="0">
                          <a:solidFill>
                            <a:srgbClr val="000000"/>
                          </a:solidFill>
                          <a:latin typeface="Cambria Math" panose="02040503050406030204" pitchFamily="18" charset="0"/>
                        </a:rPr>
                        <m:t>𝐹</m:t>
                      </m:r>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𝑅</m:t>
                          </m:r>
                        </m:e>
                        <m:sub>
                          <m:r>
                            <a:rPr lang="en-US" b="0" i="1" smtClean="0">
                              <a:solidFill>
                                <a:srgbClr val="000000"/>
                              </a:solidFill>
                              <a:latin typeface="Cambria Math" panose="02040503050406030204" pitchFamily="18" charset="0"/>
                            </a:rPr>
                            <m:t>𝐻𝐺</m:t>
                          </m:r>
                        </m:sub>
                      </m:sSub>
                      <m:sSub>
                        <m:sSubPr>
                          <m:ctrlPr>
                            <a:rPr lang="en-GB"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𝐻</m:t>
                          </m:r>
                        </m:e>
                        <m:sub>
                          <m:r>
                            <a:rPr lang="en-US" b="0" i="1" smtClean="0">
                              <a:solidFill>
                                <a:srgbClr val="000000"/>
                              </a:solidFill>
                              <a:latin typeface="Cambria Math" panose="02040503050406030204" pitchFamily="18" charset="0"/>
                            </a:rPr>
                            <m:t>𝐷</m:t>
                          </m:r>
                        </m:sub>
                      </m:sSub>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rPr>
                            <m:t>𝑘</m:t>
                          </m:r>
                          <m:sSup>
                            <m:sSupPr>
                              <m:ctrlPr>
                                <a:rPr lang="en-GB" i="1">
                                  <a:solidFill>
                                    <a:srgbClr val="000000"/>
                                  </a:solidFill>
                                  <a:latin typeface="Cambria Math" panose="02040503050406030204" pitchFamily="18" charset="0"/>
                                </a:rPr>
                              </m:ctrlPr>
                            </m:sSupPr>
                            <m:e>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𝑁</m:t>
                                  </m:r>
                                </m:e>
                                <m:sub>
                                  <m:r>
                                    <a:rPr lang="en-GB" i="1">
                                      <a:solidFill>
                                        <a:srgbClr val="000000"/>
                                      </a:solidFill>
                                      <a:latin typeface="Cambria Math" panose="02040503050406030204" pitchFamily="18" charset="0"/>
                                    </a:rPr>
                                    <m:t>𝑏</m:t>
                                  </m:r>
                                </m:sub>
                              </m:sSub>
                            </m:e>
                            <m:sup>
                              <m:r>
                                <a:rPr lang="en-GB" i="1">
                                  <a:solidFill>
                                    <a:srgbClr val="000000"/>
                                  </a:solidFill>
                                  <a:latin typeface="Cambria Math" panose="02040503050406030204" pitchFamily="18" charset="0"/>
                                </a:rPr>
                                <m:t>2</m:t>
                              </m:r>
                            </m:sup>
                          </m:sSup>
                          <m:r>
                            <a:rPr lang="en-GB" i="1">
                              <a:solidFill>
                                <a:srgbClr val="000000"/>
                              </a:solidFill>
                              <a:latin typeface="Cambria Math" panose="02040503050406030204" pitchFamily="18" charset="0"/>
                            </a:rPr>
                            <m:t>𝑓</m:t>
                          </m:r>
                          <m:r>
                            <a:rPr lang="en-GB" i="1">
                              <a:solidFill>
                                <a:srgbClr val="000000"/>
                              </a:solidFill>
                              <a:latin typeface="Cambria Math" panose="02040503050406030204" pitchFamily="18" charset="0"/>
                            </a:rPr>
                            <m:t>𝛾</m:t>
                          </m:r>
                        </m:num>
                        <m:den>
                          <m:r>
                            <a:rPr lang="en-GB" i="1">
                              <a:solidFill>
                                <a:srgbClr val="000000"/>
                              </a:solidFill>
                              <a:latin typeface="Cambria Math" panose="02040503050406030204" pitchFamily="18" charset="0"/>
                            </a:rPr>
                            <m:t>4</m:t>
                          </m:r>
                          <m:r>
                            <a:rPr lang="en-GB" i="1">
                              <a:solidFill>
                                <a:srgbClr val="000000"/>
                              </a:solidFill>
                              <a:latin typeface="Cambria Math" panose="02040503050406030204" pitchFamily="18" charset="0"/>
                            </a:rPr>
                            <m:t>𝜋</m:t>
                          </m:r>
                          <m:rad>
                            <m:radPr>
                              <m:degHide m:val="on"/>
                              <m:ctrlPr>
                                <a:rPr lang="en-GB" i="1" smtClean="0">
                                  <a:solidFill>
                                    <a:srgbClr val="000000"/>
                                  </a:solidFill>
                                  <a:latin typeface="Cambria Math" panose="02040503050406030204" pitchFamily="18" charset="0"/>
                                </a:rPr>
                              </m:ctrlPr>
                            </m:radPr>
                            <m:deg/>
                            <m:e>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ea typeface="Cambria Math" panose="02040503050406030204" pitchFamily="18" charset="0"/>
                                    </a:rPr>
                                    <m:t>𝜀</m:t>
                                  </m:r>
                                </m:e>
                                <m:sub>
                                  <m:r>
                                    <a:rPr lang="en-US" i="1">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e>
                          </m:rad>
                          <m:rad>
                            <m:radPr>
                              <m:degHide m:val="on"/>
                              <m:ctrlPr>
                                <a:rPr lang="en-GB" i="1">
                                  <a:solidFill>
                                    <a:srgbClr val="000000"/>
                                  </a:solidFill>
                                  <a:latin typeface="Cambria Math" panose="02040503050406030204" pitchFamily="18" charset="0"/>
                                </a:rPr>
                              </m:ctrlPr>
                            </m:radPr>
                            <m:deg/>
                            <m:e>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𝛽</m:t>
                                  </m:r>
                                </m:e>
                                <m:sub>
                                  <m:r>
                                    <a:rPr lang="en-US" b="0" i="1" smtClean="0">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ea typeface="Cambria Math" panose="02040503050406030204" pitchFamily="18" charset="0"/>
                                    </a:rPr>
                                    <m:t>𝜀</m:t>
                                  </m:r>
                                </m:e>
                                <m:sub>
                                  <m:r>
                                    <a:rPr lang="en-US" b="0" i="1" smtClean="0">
                                      <a:solidFill>
                                        <a:srgbClr val="000000"/>
                                      </a:solidFill>
                                      <a:latin typeface="Cambria Math" panose="02040503050406030204" pitchFamily="18" charset="0"/>
                                      <a:ea typeface="Cambria Math" panose="02040503050406030204" pitchFamily="18" charset="0"/>
                                    </a:rPr>
                                    <m:t>𝑦</m:t>
                                  </m:r>
                                </m:sub>
                                <m:sup>
                                  <m:r>
                                    <a:rPr lang="en-GB" i="1">
                                      <a:solidFill>
                                        <a:srgbClr val="000000"/>
                                      </a:solidFill>
                                      <a:latin typeface="Cambria Math" panose="02040503050406030204" pitchFamily="18" charset="0"/>
                                    </a:rPr>
                                    <m:t>∗</m:t>
                                  </m:r>
                                </m:sup>
                              </m:sSubSup>
                            </m:e>
                          </m:rad>
                        </m:den>
                      </m:f>
                      <m:r>
                        <a:rPr lang="en-US" b="0" i="1" smtClean="0">
                          <a:solidFill>
                            <a:srgbClr val="000000"/>
                          </a:solidFill>
                          <a:latin typeface="Cambria Math" panose="02040503050406030204" pitchFamily="18" charset="0"/>
                        </a:rPr>
                        <m:t>𝐹</m:t>
                      </m:r>
                      <m:sSub>
                        <m:sSubPr>
                          <m:ctrlPr>
                            <a:rPr lang="en-GB"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b="0" i="1" smtClean="0">
                              <a:solidFill>
                                <a:srgbClr val="000000"/>
                              </a:solidFill>
                              <a:latin typeface="Cambria Math" panose="02040503050406030204" pitchFamily="18" charset="0"/>
                            </a:rPr>
                            <m:t>𝐻</m:t>
                          </m:r>
                          <m:r>
                            <a:rPr lang="en-US" i="1">
                              <a:solidFill>
                                <a:srgbClr val="000000"/>
                              </a:solidFill>
                              <a:latin typeface="Cambria Math" panose="02040503050406030204" pitchFamily="18" charset="0"/>
                            </a:rPr>
                            <m:t>𝐺</m:t>
                          </m:r>
                        </m:sub>
                      </m:sSub>
                      <m:sSub>
                        <m:sSubPr>
                          <m:ctrlPr>
                            <a:rPr lang="en-GB"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𝐻</m:t>
                          </m:r>
                        </m:e>
                        <m:sub>
                          <m:r>
                            <a:rPr lang="en-US" i="1">
                              <a:solidFill>
                                <a:srgbClr val="000000"/>
                              </a:solidFill>
                              <a:latin typeface="Cambria Math" panose="02040503050406030204" pitchFamily="18" charset="0"/>
                            </a:rPr>
                            <m:t>𝐷</m:t>
                          </m:r>
                        </m:sub>
                      </m:sSub>
                    </m:oMath>
                  </m:oMathPara>
                </a14:m>
                <a:endParaRPr lang="en-GB" dirty="0"/>
              </a:p>
            </p:txBody>
          </p:sp>
        </mc:Choice>
        <mc:Fallback xmlns="">
          <p:sp>
            <p:nvSpPr>
              <p:cNvPr id="3" name="Object 2"/>
              <p:cNvSpPr txBox="1">
                <a:spLocks noRot="1" noChangeAspect="1" noMove="1" noResize="1" noEditPoints="1" noAdjustHandles="1" noChangeArrowheads="1" noChangeShapeType="1" noTextEdit="1"/>
              </p:cNvSpPr>
              <p:nvPr/>
            </p:nvSpPr>
            <p:spPr bwMode="auto">
              <a:xfrm>
                <a:off x="2985801" y="32733"/>
                <a:ext cx="4944542" cy="865042"/>
              </a:xfrm>
              <a:prstGeom prst="rect">
                <a:avLst/>
              </a:prstGeom>
              <a:blipFill>
                <a:blip r:embed="rId4"/>
                <a:stretch>
                  <a:fillRect/>
                </a:stretch>
              </a:blipFill>
              <a:ln>
                <a:noFill/>
              </a:ln>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r>
              <a:rPr lang="en-US"/>
              <a:t>24/06/2025</a:t>
            </a:r>
          </a:p>
        </p:txBody>
      </p:sp>
      <p:sp>
        <p:nvSpPr>
          <p:cNvPr id="5" name="Footer Placeholder 4"/>
          <p:cNvSpPr>
            <a:spLocks noGrp="1"/>
          </p:cNvSpPr>
          <p:nvPr>
            <p:ph type="ftr" sz="quarter" idx="11"/>
          </p:nvPr>
        </p:nvSpPr>
        <p:spPr/>
        <p:txBody>
          <a:bodyPr/>
          <a:lstStyle/>
          <a:p>
            <a:r>
              <a:rPr lang="en-GB"/>
              <a:t>Challenges towards high luminosity for proposed colliders - G. Arduini</a:t>
            </a:r>
            <a:endParaRPr lang="en-US"/>
          </a:p>
        </p:txBody>
      </p:sp>
      <p:sp>
        <p:nvSpPr>
          <p:cNvPr id="6" name="Slide Number Placeholder 5">
            <a:extLst>
              <a:ext uri="{FF2B5EF4-FFF2-40B4-BE49-F238E27FC236}">
                <a16:creationId xmlns:a16="http://schemas.microsoft.com/office/drawing/2014/main" id="{91B337EA-310A-79E6-A623-F7828B665D21}"/>
              </a:ext>
            </a:extLst>
          </p:cNvPr>
          <p:cNvSpPr>
            <a:spLocks noGrp="1"/>
          </p:cNvSpPr>
          <p:nvPr>
            <p:ph type="sldNum" sz="quarter" idx="12"/>
          </p:nvPr>
        </p:nvSpPr>
        <p:spPr/>
        <p:txBody>
          <a:bodyPr/>
          <a:lstStyle/>
          <a:p>
            <a:fld id="{1E071486-4E65-E24B-8A3A-E44A91D5D904}" type="slidenum">
              <a:rPr lang="en-US" smtClean="0"/>
              <a:pPr/>
              <a:t>3</a:t>
            </a:fld>
            <a:endParaRPr lang="en-US" dirty="0"/>
          </a:p>
        </p:txBody>
      </p:sp>
      <p:pic>
        <p:nvPicPr>
          <p:cNvPr id="7" name="Content Placeholder 7">
            <a:extLst>
              <a:ext uri="{FF2B5EF4-FFF2-40B4-BE49-F238E27FC236}">
                <a16:creationId xmlns:a16="http://schemas.microsoft.com/office/drawing/2014/main" id="{ECEF6500-C0F8-C5C7-ED6B-CE8E7D0D33F3}"/>
              </a:ext>
            </a:extLst>
          </p:cNvPr>
          <p:cNvPicPr>
            <a:picLocks noChangeAspect="1"/>
          </p:cNvPicPr>
          <p:nvPr/>
        </p:nvPicPr>
        <p:blipFill>
          <a:blip r:embed="rId5"/>
          <a:stretch>
            <a:fillRect/>
          </a:stretch>
        </p:blipFill>
        <p:spPr>
          <a:xfrm>
            <a:off x="7882184" y="1269402"/>
            <a:ext cx="3990830" cy="123641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7D7BAD-A363-FCD2-810B-7C39F42A0404}"/>
                  </a:ext>
                </a:extLst>
              </p:cNvPr>
              <p:cNvSpPr txBox="1"/>
              <p:nvPr/>
            </p:nvSpPr>
            <p:spPr>
              <a:xfrm>
                <a:off x="8402949" y="2573255"/>
                <a:ext cx="2949299" cy="935256"/>
              </a:xfrm>
              <a:prstGeom prst="rect">
                <a:avLst/>
              </a:prstGeom>
              <a:solidFill>
                <a:srgbClr val="2D9DFF"/>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GB" sz="1600" i="1" smtClean="0">
                          <a:solidFill>
                            <a:schemeClr val="tx2"/>
                          </a:solidFill>
                          <a:latin typeface="Cambria Math" panose="02040503050406030204" pitchFamily="18" charset="0"/>
                        </a:rPr>
                        <m:t>F</m:t>
                      </m:r>
                      <m:r>
                        <a:rPr lang="en-US" sz="1600" b="0" i="1" smtClean="0">
                          <a:solidFill>
                            <a:schemeClr val="tx2"/>
                          </a:solidFill>
                          <a:latin typeface="Cambria Math" panose="02040503050406030204" pitchFamily="18" charset="0"/>
                        </a:rPr>
                        <m:t>= </m:t>
                      </m:r>
                      <m:f>
                        <m:fPr>
                          <m:ctrlPr>
                            <a:rPr lang="en-US" sz="1600" i="1" smtClean="0">
                              <a:solidFill>
                                <a:schemeClr val="tx2"/>
                              </a:solidFill>
                              <a:latin typeface="Cambria Math" panose="02040503050406030204" pitchFamily="18" charset="0"/>
                            </a:rPr>
                          </m:ctrlPr>
                        </m:fPr>
                        <m:num>
                          <m:r>
                            <a:rPr lang="en-US" sz="1600" b="0" i="1" smtClean="0">
                              <a:solidFill>
                                <a:schemeClr val="tx2"/>
                              </a:solidFill>
                              <a:latin typeface="Cambria Math" panose="02040503050406030204" pitchFamily="18" charset="0"/>
                            </a:rPr>
                            <m:t>1</m:t>
                          </m:r>
                        </m:num>
                        <m:den>
                          <m:rad>
                            <m:radPr>
                              <m:degHide m:val="on"/>
                              <m:ctrlPr>
                                <a:rPr lang="en-US" sz="1600" i="1" smtClean="0">
                                  <a:solidFill>
                                    <a:schemeClr val="tx2"/>
                                  </a:solidFill>
                                  <a:latin typeface="Cambria Math" panose="02040503050406030204" pitchFamily="18" charset="0"/>
                                </a:rPr>
                              </m:ctrlPr>
                            </m:radPr>
                            <m:deg/>
                            <m:e>
                              <m:r>
                                <a:rPr lang="en-US" sz="1600" b="0" i="1" smtClean="0">
                                  <a:solidFill>
                                    <a:schemeClr val="tx2"/>
                                  </a:solidFill>
                                  <a:latin typeface="Cambria Math" panose="02040503050406030204" pitchFamily="18" charset="0"/>
                                </a:rPr>
                                <m:t>1+</m:t>
                              </m:r>
                              <m:sSup>
                                <m:sSupPr>
                                  <m:ctrlPr>
                                    <a:rPr lang="en-US" sz="1600" i="1" smtClean="0">
                                      <a:solidFill>
                                        <a:schemeClr val="tx2"/>
                                      </a:solidFill>
                                      <a:latin typeface="Cambria Math" panose="02040503050406030204" pitchFamily="18" charset="0"/>
                                    </a:rPr>
                                  </m:ctrlPr>
                                </m:sSupPr>
                                <m:e>
                                  <m:r>
                                    <a:rPr lang="en-US" sz="1600" b="0" i="1" smtClean="0">
                                      <a:solidFill>
                                        <a:schemeClr val="tx2"/>
                                      </a:solidFill>
                                      <a:latin typeface="Cambria Math" panose="02040503050406030204" pitchFamily="18" charset="0"/>
                                      <a:ea typeface="Cambria Math" panose="02040503050406030204" pitchFamily="18" charset="0"/>
                                    </a:rPr>
                                    <m:t>𝜙</m:t>
                                  </m:r>
                                </m:e>
                                <m:sup>
                                  <m:r>
                                    <a:rPr lang="en-US" sz="1600" b="0" i="1" smtClean="0">
                                      <a:solidFill>
                                        <a:schemeClr val="tx2"/>
                                      </a:solidFill>
                                      <a:latin typeface="Cambria Math" panose="02040503050406030204" pitchFamily="18" charset="0"/>
                                    </a:rPr>
                                    <m:t>2</m:t>
                                  </m:r>
                                </m:sup>
                              </m:sSup>
                            </m:e>
                          </m:rad>
                        </m:den>
                      </m:f>
                      <m:r>
                        <a:rPr lang="en-US" sz="1600" b="0" i="1" smtClean="0">
                          <a:solidFill>
                            <a:schemeClr val="tx2"/>
                          </a:solidFill>
                          <a:latin typeface="Cambria Math" panose="02040503050406030204" pitchFamily="18" charset="0"/>
                        </a:rPr>
                        <m:t>       </m:t>
                      </m:r>
                      <m:r>
                        <a:rPr lang="en-US" sz="1600" b="0" i="1" smtClean="0">
                          <a:solidFill>
                            <a:schemeClr val="tx2"/>
                          </a:solidFill>
                          <a:latin typeface="Cambria Math" panose="02040503050406030204" pitchFamily="18" charset="0"/>
                          <a:ea typeface="Cambria Math" panose="02040503050406030204" pitchFamily="18" charset="0"/>
                        </a:rPr>
                        <m:t>𝜙</m:t>
                      </m:r>
                      <m:r>
                        <a:rPr lang="en-US" sz="1600" b="0" i="1" smtClean="0">
                          <a:solidFill>
                            <a:schemeClr val="tx2"/>
                          </a:solidFill>
                          <a:latin typeface="Cambria Math" panose="02040503050406030204" pitchFamily="18" charset="0"/>
                          <a:ea typeface="Cambria Math" panose="02040503050406030204" pitchFamily="18" charset="0"/>
                        </a:rPr>
                        <m:t>=</m:t>
                      </m:r>
                      <m:f>
                        <m:fPr>
                          <m:ctrlPr>
                            <a:rPr lang="en-US" sz="1600" i="1" smtClean="0">
                              <a:solidFill>
                                <a:schemeClr val="tx2"/>
                              </a:solidFill>
                              <a:latin typeface="Cambria Math" panose="02040503050406030204" pitchFamily="18" charset="0"/>
                              <a:ea typeface="Cambria Math" panose="02040503050406030204" pitchFamily="18" charset="0"/>
                            </a:rPr>
                          </m:ctrlPr>
                        </m:fPr>
                        <m:num>
                          <m:sSub>
                            <m:sSubPr>
                              <m:ctrlPr>
                                <a:rPr lang="en-US" sz="1600" i="1" smtClean="0">
                                  <a:solidFill>
                                    <a:schemeClr val="tx2"/>
                                  </a:solidFill>
                                  <a:latin typeface="Cambria Math" panose="02040503050406030204" pitchFamily="18" charset="0"/>
                                  <a:ea typeface="Cambria Math" panose="02040503050406030204" pitchFamily="18" charset="0"/>
                                </a:rPr>
                              </m:ctrlPr>
                            </m:sSubPr>
                            <m:e>
                              <m:r>
                                <a:rPr lang="en-US" sz="1600" b="0" i="1" smtClean="0">
                                  <a:solidFill>
                                    <a:schemeClr val="tx2"/>
                                  </a:solidFill>
                                  <a:latin typeface="Cambria Math" panose="02040503050406030204" pitchFamily="18" charset="0"/>
                                  <a:ea typeface="Cambria Math" panose="02040503050406030204" pitchFamily="18" charset="0"/>
                                </a:rPr>
                                <m:t>𝜎</m:t>
                              </m:r>
                            </m:e>
                            <m:sub>
                              <m:r>
                                <a:rPr lang="en-US" sz="1600" b="0" i="1" smtClean="0">
                                  <a:solidFill>
                                    <a:schemeClr val="tx2"/>
                                  </a:solidFill>
                                  <a:latin typeface="Cambria Math" panose="02040503050406030204" pitchFamily="18" charset="0"/>
                                  <a:ea typeface="Cambria Math" panose="02040503050406030204" pitchFamily="18" charset="0"/>
                                </a:rPr>
                                <m:t>𝑧</m:t>
                              </m:r>
                            </m:sub>
                          </m:sSub>
                        </m:num>
                        <m:den>
                          <m:sSubSup>
                            <m:sSubSupPr>
                              <m:ctrlPr>
                                <a:rPr lang="en-US" sz="1600" i="1" smtClean="0">
                                  <a:solidFill>
                                    <a:schemeClr val="tx2"/>
                                  </a:solidFill>
                                  <a:latin typeface="Cambria Math" panose="02040503050406030204" pitchFamily="18" charset="0"/>
                                  <a:ea typeface="Cambria Math" panose="02040503050406030204" pitchFamily="18" charset="0"/>
                                </a:rPr>
                              </m:ctrlPr>
                            </m:sSubSupPr>
                            <m:e>
                              <m:r>
                                <a:rPr lang="en-US" sz="1600" b="0" i="1" smtClean="0">
                                  <a:solidFill>
                                    <a:schemeClr val="tx2"/>
                                  </a:solidFill>
                                  <a:latin typeface="Cambria Math" panose="02040503050406030204" pitchFamily="18" charset="0"/>
                                  <a:ea typeface="Cambria Math" panose="02040503050406030204" pitchFamily="18" charset="0"/>
                                </a:rPr>
                                <m:t>𝜎</m:t>
                              </m:r>
                            </m:e>
                            <m:sub>
                              <m:r>
                                <a:rPr lang="en-US" sz="1600" b="0" i="1" smtClean="0">
                                  <a:solidFill>
                                    <a:schemeClr val="tx2"/>
                                  </a:solidFill>
                                  <a:latin typeface="Cambria Math" panose="02040503050406030204" pitchFamily="18" charset="0"/>
                                  <a:ea typeface="Cambria Math" panose="02040503050406030204" pitchFamily="18" charset="0"/>
                                </a:rPr>
                                <m:t>𝑥</m:t>
                              </m:r>
                            </m:sub>
                            <m:sup>
                              <m:r>
                                <a:rPr lang="en-US" sz="1600" b="0" i="1" smtClean="0">
                                  <a:solidFill>
                                    <a:schemeClr val="tx2"/>
                                  </a:solidFill>
                                  <a:latin typeface="Cambria Math" panose="02040503050406030204" pitchFamily="18" charset="0"/>
                                  <a:ea typeface="Cambria Math" panose="02040503050406030204" pitchFamily="18" charset="0"/>
                                </a:rPr>
                                <m:t>∗</m:t>
                              </m:r>
                            </m:sup>
                          </m:sSubSup>
                        </m:den>
                      </m:f>
                      <m:func>
                        <m:funcPr>
                          <m:ctrlPr>
                            <a:rPr lang="en-US" sz="1600" i="1" smtClean="0">
                              <a:solidFill>
                                <a:schemeClr val="tx2"/>
                              </a:solidFill>
                              <a:latin typeface="Cambria Math" panose="02040503050406030204" pitchFamily="18" charset="0"/>
                            </a:rPr>
                          </m:ctrlPr>
                        </m:funcPr>
                        <m:fName>
                          <m:r>
                            <a:rPr lang="en-US" sz="1600" b="0" i="1" smtClean="0">
                              <a:solidFill>
                                <a:schemeClr val="tx2"/>
                              </a:solidFill>
                              <a:latin typeface="Cambria Math" panose="02040503050406030204" pitchFamily="18" charset="0"/>
                            </a:rPr>
                            <m:t>𝑡𝑎𝑛</m:t>
                          </m:r>
                        </m:fName>
                        <m:e>
                          <m:r>
                            <a:rPr lang="en-US" sz="1600" b="0" i="1" smtClean="0">
                              <a:solidFill>
                                <a:schemeClr val="tx2"/>
                              </a:solidFill>
                              <a:latin typeface="Cambria Math" panose="02040503050406030204" pitchFamily="18" charset="0"/>
                              <a:ea typeface="Cambria Math" panose="02040503050406030204" pitchFamily="18" charset="0"/>
                            </a:rPr>
                            <m:t>𝜃</m:t>
                          </m:r>
                        </m:e>
                      </m:func>
                    </m:oMath>
                  </m:oMathPara>
                </a14:m>
                <a:endParaRPr lang="fr-CH" sz="1600" i="1" dirty="0">
                  <a:solidFill>
                    <a:schemeClr val="tx2"/>
                  </a:solidFill>
                </a:endParaRPr>
              </a:p>
              <a:p>
                <a:pPr algn="ctr"/>
                <a:r>
                  <a:rPr lang="en-GB" sz="1600" i="1" dirty="0">
                    <a:solidFill>
                      <a:schemeClr val="tx2"/>
                    </a:solidFill>
                    <a:latin typeface="Cambria Math" panose="02040503050406030204" pitchFamily="18" charset="0"/>
                    <a:ea typeface="Cambria Math" panose="02040503050406030204" pitchFamily="18" charset="0"/>
                  </a:rPr>
                  <a:t>Piwinski angle </a:t>
                </a:r>
                <a14:m>
                  <m:oMath xmlns:m="http://schemas.openxmlformats.org/officeDocument/2006/math">
                    <m:r>
                      <a:rPr lang="en-US" sz="1600" b="0" i="1" smtClean="0">
                        <a:solidFill>
                          <a:schemeClr val="tx2"/>
                        </a:solidFill>
                        <a:latin typeface="Cambria Math" panose="02040503050406030204" pitchFamily="18" charset="0"/>
                        <a:ea typeface="Cambria Math" panose="02040503050406030204" pitchFamily="18" charset="0"/>
                      </a:rPr>
                      <m:t>𝜙</m:t>
                    </m:r>
                  </m:oMath>
                </a14:m>
                <a:endParaRPr lang="en-GB" i="1" dirty="0">
                  <a:solidFill>
                    <a:schemeClr val="tx2"/>
                  </a:solidFill>
                  <a:latin typeface="Cambria Math" panose="02040503050406030204" pitchFamily="18" charset="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B17D7BAD-A363-FCD2-810B-7C39F42A0404}"/>
                  </a:ext>
                </a:extLst>
              </p:cNvPr>
              <p:cNvSpPr txBox="1">
                <a:spLocks noRot="1" noChangeAspect="1" noMove="1" noResize="1" noEditPoints="1" noAdjustHandles="1" noChangeArrowheads="1" noChangeShapeType="1" noTextEdit="1"/>
              </p:cNvSpPr>
              <p:nvPr/>
            </p:nvSpPr>
            <p:spPr>
              <a:xfrm>
                <a:off x="8402949" y="2573255"/>
                <a:ext cx="2949299" cy="935256"/>
              </a:xfrm>
              <a:prstGeom prst="rect">
                <a:avLst/>
              </a:prstGeom>
              <a:blipFill>
                <a:blip r:embed="rId6"/>
                <a:stretch>
                  <a:fillRect b="-3247"/>
                </a:stretch>
              </a:blipFill>
              <a:ln>
                <a:noFill/>
              </a:ln>
            </p:spPr>
            <p:txBody>
              <a:bodyPr/>
              <a:lstStyle/>
              <a:p>
                <a:r>
                  <a:rPr lang="en-GB">
                    <a:noFill/>
                  </a:rPr>
                  <a:t> </a:t>
                </a:r>
              </a:p>
            </p:txBody>
          </p:sp>
        </mc:Fallback>
      </mc:AlternateContent>
      <p:pic>
        <p:nvPicPr>
          <p:cNvPr id="9" name="Picture 4">
            <a:extLst>
              <a:ext uri="{FF2B5EF4-FFF2-40B4-BE49-F238E27FC236}">
                <a16:creationId xmlns:a16="http://schemas.microsoft.com/office/drawing/2014/main" id="{9E7B605A-D6D0-1962-AF4E-71C7DB4D13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6395" y="3663003"/>
            <a:ext cx="3727618" cy="1879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6D906974-F487-DE84-228E-FD02CF458A32}"/>
              </a:ext>
            </a:extLst>
          </p:cNvPr>
          <p:cNvSpPr txBox="1"/>
          <p:nvPr/>
        </p:nvSpPr>
        <p:spPr>
          <a:xfrm>
            <a:off x="9015845" y="5272017"/>
            <a:ext cx="1979712"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Hourglass effect</a:t>
            </a:r>
          </a:p>
        </p:txBody>
      </p:sp>
      <mc:AlternateContent xmlns:mc="http://schemas.openxmlformats.org/markup-compatibility/2006" xmlns:a14="http://schemas.microsoft.com/office/drawing/2010/main">
        <mc:Choice Requires="a14">
          <p:sp>
            <p:nvSpPr>
              <p:cNvPr id="11" name="Object 5">
                <a:extLst>
                  <a:ext uri="{FF2B5EF4-FFF2-40B4-BE49-F238E27FC236}">
                    <a16:creationId xmlns:a16="http://schemas.microsoft.com/office/drawing/2014/main" id="{D851E27E-2BDB-460A-0887-3F00646E59F2}"/>
                  </a:ext>
                </a:extLst>
              </p:cNvPr>
              <p:cNvSpPr txBox="1"/>
              <p:nvPr/>
            </p:nvSpPr>
            <p:spPr bwMode="auto">
              <a:xfrm>
                <a:off x="8495608" y="3586456"/>
                <a:ext cx="1579418" cy="594414"/>
              </a:xfrm>
              <a:prstGeom prst="rect">
                <a:avLst/>
              </a:prstGeom>
              <a:noFill/>
              <a:ln>
                <a:noFill/>
              </a:ln>
              <a:effectLst/>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AF507438-7753-43e0-B8FC-AC1667EBCBE1}">
                  <a14:hiddenEffects xmlns="">
                    <a:effectLst>
                      <a:outerShdw blurRad="63500" dist="38099" dir="2700000" algn="ctr" rotWithShape="0">
                        <a:srgbClr val="000000">
                          <a:alpha val="74998"/>
                        </a:srgbClr>
                      </a:outerShdw>
                    </a:effectLst>
                  </a14:hiddenEffects>
                </a:ext>
              </a:ex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GB" i="1">
                          <a:solidFill>
                            <a:srgbClr val="000000"/>
                          </a:solidFill>
                          <a:latin typeface="Cambria Math" panose="02040503050406030204" pitchFamily="18" charset="0"/>
                        </a:rPr>
                        <m:t>𝛽</m:t>
                      </m:r>
                      <m:r>
                        <a:rPr lang="en-GB" i="1">
                          <a:solidFill>
                            <a:srgbClr val="000000"/>
                          </a:solidFill>
                          <a:latin typeface="Cambria Math" panose="02040503050406030204" pitchFamily="18" charset="0"/>
                        </a:rPr>
                        <m:t>(</m:t>
                      </m:r>
                      <m:r>
                        <a:rPr lang="en-GB" i="1">
                          <a:solidFill>
                            <a:srgbClr val="000000"/>
                          </a:solidFill>
                          <a:latin typeface="Cambria Math" panose="02040503050406030204" pitchFamily="18" charset="0"/>
                        </a:rPr>
                        <m:t>𝑠</m:t>
                      </m:r>
                      <m:r>
                        <a:rPr lang="en-GB" i="1">
                          <a:solidFill>
                            <a:srgbClr val="000000"/>
                          </a:solidFill>
                          <a:latin typeface="Cambria Math" panose="02040503050406030204" pitchFamily="18" charset="0"/>
                        </a:rPr>
                        <m:t>)=</m:t>
                      </m:r>
                      <m:sSup>
                        <m:sSupPr>
                          <m:ctrlPr>
                            <a:rPr lang="en-GB" i="1">
                              <a:solidFill>
                                <a:srgbClr val="000000"/>
                              </a:solidFill>
                              <a:latin typeface="Cambria Math" panose="02040503050406030204" pitchFamily="18" charset="0"/>
                            </a:rPr>
                          </m:ctrlPr>
                        </m:sSupPr>
                        <m:e>
                          <m:r>
                            <a:rPr lang="en-GB" i="1">
                              <a:solidFill>
                                <a:srgbClr val="000000"/>
                              </a:solidFill>
                              <a:latin typeface="Cambria Math" panose="02040503050406030204" pitchFamily="18" charset="0"/>
                            </a:rPr>
                            <m:t>𝛽</m:t>
                          </m:r>
                        </m:e>
                        <m:sup>
                          <m:r>
                            <a:rPr lang="en-GB" i="1">
                              <a:solidFill>
                                <a:srgbClr val="000000"/>
                              </a:solidFill>
                              <a:latin typeface="Cambria Math" panose="02040503050406030204" pitchFamily="18" charset="0"/>
                            </a:rPr>
                            <m:t>∗</m:t>
                          </m:r>
                        </m:sup>
                      </m:sSup>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p>
                            <m:sSupPr>
                              <m:ctrlPr>
                                <a:rPr lang="en-GB" i="1">
                                  <a:solidFill>
                                    <a:srgbClr val="000000"/>
                                  </a:solidFill>
                                  <a:latin typeface="Cambria Math" panose="02040503050406030204" pitchFamily="18" charset="0"/>
                                </a:rPr>
                              </m:ctrlPr>
                            </m:sSupPr>
                            <m:e>
                              <m:r>
                                <a:rPr lang="en-GB" i="1">
                                  <a:solidFill>
                                    <a:srgbClr val="000000"/>
                                  </a:solidFill>
                                  <a:latin typeface="Cambria Math" panose="02040503050406030204" pitchFamily="18" charset="0"/>
                                </a:rPr>
                                <m:t>𝑠</m:t>
                              </m:r>
                            </m:e>
                            <m:sup>
                              <m:r>
                                <a:rPr lang="en-GB" i="1">
                                  <a:solidFill>
                                    <a:srgbClr val="000000"/>
                                  </a:solidFill>
                                  <a:latin typeface="Cambria Math" panose="02040503050406030204" pitchFamily="18" charset="0"/>
                                </a:rPr>
                                <m:t>2</m:t>
                              </m:r>
                            </m:sup>
                          </m:sSup>
                        </m:num>
                        <m:den>
                          <m:sSup>
                            <m:sSupPr>
                              <m:ctrlPr>
                                <a:rPr lang="en-GB" i="1">
                                  <a:solidFill>
                                    <a:srgbClr val="000000"/>
                                  </a:solidFill>
                                  <a:latin typeface="Cambria Math" panose="02040503050406030204" pitchFamily="18" charset="0"/>
                                </a:rPr>
                              </m:ctrlPr>
                            </m:sSupPr>
                            <m:e>
                              <m:r>
                                <a:rPr lang="en-GB" i="1">
                                  <a:solidFill>
                                    <a:srgbClr val="000000"/>
                                  </a:solidFill>
                                  <a:latin typeface="Cambria Math" panose="02040503050406030204" pitchFamily="18" charset="0"/>
                                </a:rPr>
                                <m:t>𝛽</m:t>
                              </m:r>
                            </m:e>
                            <m:sup>
                              <m:r>
                                <a:rPr lang="en-GB" i="1">
                                  <a:solidFill>
                                    <a:srgbClr val="000000"/>
                                  </a:solidFill>
                                  <a:latin typeface="Cambria Math" panose="02040503050406030204" pitchFamily="18" charset="0"/>
                                </a:rPr>
                                <m:t>∗</m:t>
                              </m:r>
                            </m:sup>
                          </m:sSup>
                        </m:den>
                      </m:f>
                    </m:oMath>
                  </m:oMathPara>
                </a14:m>
                <a:endParaRPr lang="en-GB" dirty="0"/>
              </a:p>
            </p:txBody>
          </p:sp>
        </mc:Choice>
        <mc:Fallback xmlns="">
          <p:sp>
            <p:nvSpPr>
              <p:cNvPr id="11" name="Object 5">
                <a:extLst>
                  <a:ext uri="{FF2B5EF4-FFF2-40B4-BE49-F238E27FC236}">
                    <a16:creationId xmlns:a16="http://schemas.microsoft.com/office/drawing/2014/main" id="{D851E27E-2BDB-460A-0887-3F00646E59F2}"/>
                  </a:ext>
                </a:extLst>
              </p:cNvPr>
              <p:cNvSpPr txBox="1">
                <a:spLocks noRot="1" noChangeAspect="1" noMove="1" noResize="1" noEditPoints="1" noAdjustHandles="1" noChangeArrowheads="1" noChangeShapeType="1" noTextEdit="1"/>
              </p:cNvSpPr>
              <p:nvPr/>
            </p:nvSpPr>
            <p:spPr bwMode="auto">
              <a:xfrm>
                <a:off x="8495608" y="3586456"/>
                <a:ext cx="1579418" cy="594414"/>
              </a:xfrm>
              <a:prstGeom prst="rect">
                <a:avLst/>
              </a:prstGeom>
              <a:blipFill>
                <a:blip r:embed="rId8"/>
                <a:stretch>
                  <a:fillRect/>
                </a:stretch>
              </a:bli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GB">
                    <a:noFill/>
                  </a:rPr>
                  <a:t> </a:t>
                </a:r>
              </a:p>
            </p:txBody>
          </p:sp>
        </mc:Fallback>
      </mc:AlternateContent>
      <p:sp>
        <p:nvSpPr>
          <p:cNvPr id="12" name="TextBox 11">
            <a:extLst>
              <a:ext uri="{FF2B5EF4-FFF2-40B4-BE49-F238E27FC236}">
                <a16:creationId xmlns:a16="http://schemas.microsoft.com/office/drawing/2014/main" id="{52A66D5C-9B2A-BC8B-7FB2-2F45AB2EB9E7}"/>
              </a:ext>
            </a:extLst>
          </p:cNvPr>
          <p:cNvSpPr txBox="1"/>
          <p:nvPr/>
        </p:nvSpPr>
        <p:spPr>
          <a:xfrm>
            <a:off x="8826832" y="945084"/>
            <a:ext cx="1979712"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Horizontal crossing</a:t>
            </a:r>
          </a:p>
        </p:txBody>
      </p:sp>
    </p:spTree>
    <p:extLst>
      <p:ext uri="{BB962C8B-B14F-4D97-AF65-F5344CB8AC3E}">
        <p14:creationId xmlns:p14="http://schemas.microsoft.com/office/powerpoint/2010/main" val="1090972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7E323-B87E-12CE-EB71-02CF27D42A9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8BBB1F4-0760-B725-2D4E-7F0A4A36DC04}"/>
              </a:ext>
            </a:extLst>
          </p:cNvPr>
          <p:cNvSpPr>
            <a:spLocks noGrp="1"/>
          </p:cNvSpPr>
          <p:nvPr>
            <p:ph idx="1"/>
          </p:nvPr>
        </p:nvSpPr>
        <p:spPr/>
        <p:txBody>
          <a:bodyPr/>
          <a:lstStyle/>
          <a:p>
            <a:pPr>
              <a:lnSpc>
                <a:spcPct val="100000"/>
              </a:lnSpc>
            </a:pPr>
            <a:r>
              <a:rPr lang="en-US" dirty="0">
                <a:solidFill>
                  <a:schemeClr val="tx1"/>
                </a:solidFill>
              </a:rPr>
              <a:t>Linear colliders can operate at higher energies, still limited at the ~TeV energy</a:t>
            </a:r>
            <a:r>
              <a:rPr lang="en-US" b="0" dirty="0">
                <a:solidFill>
                  <a:schemeClr val="tx1"/>
                </a:solidFill>
              </a:rPr>
              <a:t>. Rely on sophisticate feedbacks/feedforwards as demonstrated by SLC experience. </a:t>
            </a:r>
            <a:r>
              <a:rPr lang="en-US" dirty="0">
                <a:solidFill>
                  <a:schemeClr val="tx1"/>
                </a:solidFill>
              </a:rPr>
              <a:t>Positron production is challenging (particularly for LCF)</a:t>
            </a:r>
            <a:r>
              <a:rPr lang="en-US" b="0" dirty="0">
                <a:solidFill>
                  <a:schemeClr val="tx1"/>
                </a:solidFill>
              </a:rPr>
              <a:t>. They deliver polarized beams (at least e</a:t>
            </a:r>
            <a:r>
              <a:rPr lang="en-US" b="0" baseline="30000" dirty="0">
                <a:solidFill>
                  <a:schemeClr val="tx1"/>
                </a:solidFill>
              </a:rPr>
              <a:t>-</a:t>
            </a:r>
            <a:r>
              <a:rPr lang="en-US" b="0" dirty="0">
                <a:solidFill>
                  <a:schemeClr val="tx1"/>
                </a:solidFill>
              </a:rPr>
              <a:t>) </a:t>
            </a:r>
          </a:p>
          <a:p>
            <a:pPr>
              <a:lnSpc>
                <a:spcPct val="100000"/>
              </a:lnSpc>
            </a:pPr>
            <a:r>
              <a:rPr lang="en-US" dirty="0">
                <a:solidFill>
                  <a:schemeClr val="tx1"/>
                </a:solidFill>
              </a:rPr>
              <a:t>ATF is a test bed for addressing challenges related to nanobeams </a:t>
            </a:r>
            <a:r>
              <a:rPr lang="en-US" b="0" dirty="0">
                <a:solidFill>
                  <a:schemeClr val="tx1"/>
                </a:solidFill>
              </a:rPr>
              <a:t>(IP size and IP position stabilization, reproducibility) for single beam, scaling to LC for impedance effects non-trivial.</a:t>
            </a:r>
          </a:p>
          <a:p>
            <a:endParaRPr lang="en-US" dirty="0"/>
          </a:p>
          <a:p>
            <a:endParaRPr lang="en-US" dirty="0"/>
          </a:p>
          <a:p>
            <a:endParaRPr lang="en-GB" dirty="0"/>
          </a:p>
        </p:txBody>
      </p:sp>
      <p:sp>
        <p:nvSpPr>
          <p:cNvPr id="2" name="Title 1">
            <a:extLst>
              <a:ext uri="{FF2B5EF4-FFF2-40B4-BE49-F238E27FC236}">
                <a16:creationId xmlns:a16="http://schemas.microsoft.com/office/drawing/2014/main" id="{2973D0A2-0092-DCA3-26BB-CC04772376F7}"/>
              </a:ext>
            </a:extLst>
          </p:cNvPr>
          <p:cNvSpPr>
            <a:spLocks noGrp="1"/>
          </p:cNvSpPr>
          <p:nvPr>
            <p:ph type="title"/>
          </p:nvPr>
        </p:nvSpPr>
        <p:spPr/>
        <p:txBody>
          <a:bodyPr/>
          <a:lstStyle/>
          <a:p>
            <a:r>
              <a:rPr lang="en-US" dirty="0"/>
              <a:t>Summary</a:t>
            </a:r>
            <a:endParaRPr lang="en-GB" dirty="0"/>
          </a:p>
        </p:txBody>
      </p:sp>
      <p:sp>
        <p:nvSpPr>
          <p:cNvPr id="5" name="Date Placeholder 4">
            <a:extLst>
              <a:ext uri="{FF2B5EF4-FFF2-40B4-BE49-F238E27FC236}">
                <a16:creationId xmlns:a16="http://schemas.microsoft.com/office/drawing/2014/main" id="{F9E5B084-5E0A-FD2F-B0C7-8FC064CBAEB4}"/>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9D49F6BC-D62A-1B64-3421-F8FE17FF8A10}"/>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30C9D72A-D705-656C-71CA-3C5EFF88D6F6}"/>
              </a:ext>
            </a:extLst>
          </p:cNvPr>
          <p:cNvSpPr>
            <a:spLocks noGrp="1"/>
          </p:cNvSpPr>
          <p:nvPr>
            <p:ph type="sldNum" sz="quarter" idx="12"/>
          </p:nvPr>
        </p:nvSpPr>
        <p:spPr/>
        <p:txBody>
          <a:bodyPr/>
          <a:lstStyle/>
          <a:p>
            <a:fld id="{36B5EA5A-BC32-A742-B11B-8E7414D5B535}" type="slidenum">
              <a:rPr lang="en-US" smtClean="0"/>
              <a:pPr/>
              <a:t>30</a:t>
            </a:fld>
            <a:endParaRPr lang="en-US" dirty="0"/>
          </a:p>
        </p:txBody>
      </p:sp>
    </p:spTree>
    <p:extLst>
      <p:ext uri="{BB962C8B-B14F-4D97-AF65-F5344CB8AC3E}">
        <p14:creationId xmlns:p14="http://schemas.microsoft.com/office/powerpoint/2010/main" val="422340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4DA70-4D65-50B1-004A-16F87354080B}"/>
              </a:ext>
            </a:extLst>
          </p:cNvPr>
          <p:cNvSpPr>
            <a:spLocks noGrp="1"/>
          </p:cNvSpPr>
          <p:nvPr>
            <p:ph idx="1"/>
          </p:nvPr>
        </p:nvSpPr>
        <p:spPr/>
        <p:txBody>
          <a:bodyPr/>
          <a:lstStyle/>
          <a:p>
            <a:r>
              <a:rPr lang="en-US" dirty="0">
                <a:solidFill>
                  <a:schemeClr val="tx1"/>
                </a:solidFill>
              </a:rPr>
              <a:t>Next generation high energy hadron colliders challenges are mostly technological</a:t>
            </a:r>
            <a:r>
              <a:rPr lang="en-US" b="0" dirty="0">
                <a:solidFill>
                  <a:schemeClr val="tx1"/>
                </a:solidFill>
              </a:rPr>
              <a:t> and related to HFM, cryogenics, vacuum.</a:t>
            </a:r>
          </a:p>
          <a:p>
            <a:r>
              <a:rPr lang="en-US" dirty="0">
                <a:solidFill>
                  <a:schemeClr val="tx1"/>
                </a:solidFill>
              </a:rPr>
              <a:t>Muon colliders </a:t>
            </a:r>
            <a:r>
              <a:rPr lang="en-GB" b="0" dirty="0">
                <a:solidFill>
                  <a:schemeClr val="tx1"/>
                </a:solidFill>
              </a:rPr>
              <a:t>could be an option for achieving high energy lepton collisions but </a:t>
            </a:r>
            <a:r>
              <a:rPr lang="en-GB" dirty="0">
                <a:solidFill>
                  <a:schemeClr val="tx1"/>
                </a:solidFill>
              </a:rPr>
              <a:t>are not at the level of maturity of the other proposals at present</a:t>
            </a:r>
            <a:r>
              <a:rPr lang="en-GB" b="0" dirty="0">
                <a:solidFill>
                  <a:schemeClr val="tx1"/>
                </a:solidFill>
              </a:rPr>
              <a:t>. </a:t>
            </a:r>
          </a:p>
          <a:p>
            <a:r>
              <a:rPr lang="en-GB" b="0" dirty="0">
                <a:solidFill>
                  <a:schemeClr val="tx1"/>
                </a:solidFill>
              </a:rPr>
              <a:t>Particularly critical is the </a:t>
            </a:r>
            <a:r>
              <a:rPr lang="en-GB" dirty="0">
                <a:solidFill>
                  <a:schemeClr val="tx1"/>
                </a:solidFill>
              </a:rPr>
              <a:t>demonstration of the 6D cooling</a:t>
            </a:r>
            <a:r>
              <a:rPr lang="en-GB" b="0" dirty="0">
                <a:solidFill>
                  <a:schemeClr val="tx1"/>
                </a:solidFill>
              </a:rPr>
              <a:t>. A </a:t>
            </a:r>
            <a:r>
              <a:rPr lang="en-GB" dirty="0">
                <a:solidFill>
                  <a:schemeClr val="tx1"/>
                </a:solidFill>
              </a:rPr>
              <a:t>variety of technological challenges</a:t>
            </a:r>
            <a:r>
              <a:rPr lang="en-GB" b="0" dirty="0">
                <a:solidFill>
                  <a:schemeClr val="tx1"/>
                </a:solidFill>
              </a:rPr>
              <a:t> are associated with the various acceleration steps. </a:t>
            </a:r>
            <a:r>
              <a:rPr lang="en-GB" dirty="0">
                <a:solidFill>
                  <a:schemeClr val="tx1"/>
                </a:solidFill>
              </a:rPr>
              <a:t>Start-to-end simulation tools </a:t>
            </a:r>
            <a:r>
              <a:rPr lang="en-GB" b="0" dirty="0">
                <a:solidFill>
                  <a:schemeClr val="tx1"/>
                </a:solidFill>
              </a:rPr>
              <a:t>need to be further developed to validate the overall performance of MCs. </a:t>
            </a:r>
            <a:r>
              <a:rPr lang="en-GB" dirty="0">
                <a:solidFill>
                  <a:schemeClr val="tx1"/>
                </a:solidFill>
              </a:rPr>
              <a:t>Neutrino flux mitigation</a:t>
            </a:r>
            <a:r>
              <a:rPr lang="en-GB" b="0" dirty="0">
                <a:solidFill>
                  <a:schemeClr val="tx1"/>
                </a:solidFill>
              </a:rPr>
              <a:t> remains a critical issue, particularly with regard to its impact on potential host sites and public acceptance.</a:t>
            </a:r>
          </a:p>
          <a:p>
            <a:endParaRPr lang="en-US" b="0" dirty="0">
              <a:solidFill>
                <a:schemeClr val="tx1"/>
              </a:solidFill>
            </a:endParaRPr>
          </a:p>
          <a:p>
            <a:endParaRPr lang="en-GB" dirty="0"/>
          </a:p>
        </p:txBody>
      </p:sp>
      <p:sp>
        <p:nvSpPr>
          <p:cNvPr id="3" name="Title 2">
            <a:extLst>
              <a:ext uri="{FF2B5EF4-FFF2-40B4-BE49-F238E27FC236}">
                <a16:creationId xmlns:a16="http://schemas.microsoft.com/office/drawing/2014/main" id="{E23E67F7-7C7E-62E2-DB65-14CDCB6BAD0B}"/>
              </a:ext>
            </a:extLst>
          </p:cNvPr>
          <p:cNvSpPr>
            <a:spLocks noGrp="1"/>
          </p:cNvSpPr>
          <p:nvPr>
            <p:ph type="title"/>
          </p:nvPr>
        </p:nvSpPr>
        <p:spPr/>
        <p:txBody>
          <a:bodyPr/>
          <a:lstStyle/>
          <a:p>
            <a:r>
              <a:rPr lang="en-US" dirty="0"/>
              <a:t>Summary</a:t>
            </a:r>
            <a:endParaRPr lang="en-GB" dirty="0"/>
          </a:p>
        </p:txBody>
      </p:sp>
      <p:sp>
        <p:nvSpPr>
          <p:cNvPr id="4" name="Date Placeholder 3">
            <a:extLst>
              <a:ext uri="{FF2B5EF4-FFF2-40B4-BE49-F238E27FC236}">
                <a16:creationId xmlns:a16="http://schemas.microsoft.com/office/drawing/2014/main" id="{8BF12201-1725-5E23-5B1C-BC3AE1DA57CE}"/>
              </a:ext>
            </a:extLst>
          </p:cNvPr>
          <p:cNvSpPr>
            <a:spLocks noGrp="1"/>
          </p:cNvSpPr>
          <p:nvPr>
            <p:ph type="dt" sz="half" idx="10"/>
          </p:nvPr>
        </p:nvSpPr>
        <p:spPr/>
        <p:txBody>
          <a:bodyPr/>
          <a:lstStyle/>
          <a:p>
            <a:r>
              <a:rPr lang="en-US"/>
              <a:t>24/06/2025</a:t>
            </a:r>
            <a:endParaRPr lang="en-US" dirty="0"/>
          </a:p>
        </p:txBody>
      </p:sp>
      <p:sp>
        <p:nvSpPr>
          <p:cNvPr id="5" name="Footer Placeholder 4">
            <a:extLst>
              <a:ext uri="{FF2B5EF4-FFF2-40B4-BE49-F238E27FC236}">
                <a16:creationId xmlns:a16="http://schemas.microsoft.com/office/drawing/2014/main" id="{F3158A81-21A8-3D9A-BF44-C0334CFF184E}"/>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C922E56C-2477-CBD4-64CD-9D4CB3FAB6C0}"/>
              </a:ext>
            </a:extLst>
          </p:cNvPr>
          <p:cNvSpPr>
            <a:spLocks noGrp="1"/>
          </p:cNvSpPr>
          <p:nvPr>
            <p:ph type="sldNum" sz="quarter" idx="12"/>
          </p:nvPr>
        </p:nvSpPr>
        <p:spPr/>
        <p:txBody>
          <a:bodyPr/>
          <a:lstStyle/>
          <a:p>
            <a:fld id="{36B5EA5A-BC32-A742-B11B-8E7414D5B535}" type="slidenum">
              <a:rPr lang="en-US" smtClean="0"/>
              <a:pPr/>
              <a:t>31</a:t>
            </a:fld>
            <a:endParaRPr lang="en-US" dirty="0"/>
          </a:p>
        </p:txBody>
      </p:sp>
    </p:spTree>
    <p:extLst>
      <p:ext uri="{BB962C8B-B14F-4D97-AF65-F5344CB8AC3E}">
        <p14:creationId xmlns:p14="http://schemas.microsoft.com/office/powerpoint/2010/main" val="296502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8B4FFF-0CD4-5C35-4311-873B27820940}"/>
              </a:ext>
            </a:extLst>
          </p:cNvPr>
          <p:cNvSpPr>
            <a:spLocks noGrp="1"/>
          </p:cNvSpPr>
          <p:nvPr>
            <p:ph type="title"/>
          </p:nvPr>
        </p:nvSpPr>
        <p:spPr/>
        <p:txBody>
          <a:bodyPr/>
          <a:lstStyle/>
          <a:p>
            <a:r>
              <a:rPr lang="en-US" dirty="0"/>
              <a:t>Related submissions</a:t>
            </a:r>
            <a:endParaRPr lang="en-GB" dirty="0"/>
          </a:p>
        </p:txBody>
      </p:sp>
      <p:sp>
        <p:nvSpPr>
          <p:cNvPr id="4" name="Date Placeholder 3">
            <a:extLst>
              <a:ext uri="{FF2B5EF4-FFF2-40B4-BE49-F238E27FC236}">
                <a16:creationId xmlns:a16="http://schemas.microsoft.com/office/drawing/2014/main" id="{55FE0995-4F18-F2DF-16DE-6BF82662E2F7}"/>
              </a:ext>
            </a:extLst>
          </p:cNvPr>
          <p:cNvSpPr>
            <a:spLocks noGrp="1"/>
          </p:cNvSpPr>
          <p:nvPr>
            <p:ph type="dt" sz="half" idx="10"/>
          </p:nvPr>
        </p:nvSpPr>
        <p:spPr/>
        <p:txBody>
          <a:bodyPr/>
          <a:lstStyle/>
          <a:p>
            <a:r>
              <a:rPr lang="en-US"/>
              <a:t>24/06/2025</a:t>
            </a:r>
            <a:endParaRPr lang="en-US" dirty="0"/>
          </a:p>
        </p:txBody>
      </p:sp>
      <p:sp>
        <p:nvSpPr>
          <p:cNvPr id="5" name="Footer Placeholder 4">
            <a:extLst>
              <a:ext uri="{FF2B5EF4-FFF2-40B4-BE49-F238E27FC236}">
                <a16:creationId xmlns:a16="http://schemas.microsoft.com/office/drawing/2014/main" id="{8FFB8D69-82B7-DEE6-45AB-1253903006E3}"/>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CF08013F-67B6-AEA7-7B0D-33DE36D0C809}"/>
              </a:ext>
            </a:extLst>
          </p:cNvPr>
          <p:cNvSpPr>
            <a:spLocks noGrp="1"/>
          </p:cNvSpPr>
          <p:nvPr>
            <p:ph type="sldNum" sz="quarter" idx="12"/>
          </p:nvPr>
        </p:nvSpPr>
        <p:spPr/>
        <p:txBody>
          <a:bodyPr/>
          <a:lstStyle/>
          <a:p>
            <a:fld id="{36B5EA5A-BC32-A742-B11B-8E7414D5B535}" type="slidenum">
              <a:rPr lang="en-US" smtClean="0"/>
              <a:pPr/>
              <a:t>32</a:t>
            </a:fld>
            <a:endParaRPr lang="en-US" dirty="0"/>
          </a:p>
        </p:txBody>
      </p:sp>
      <p:graphicFrame>
        <p:nvGraphicFramePr>
          <p:cNvPr id="11" name="Content Placeholder 10">
            <a:extLst>
              <a:ext uri="{FF2B5EF4-FFF2-40B4-BE49-F238E27FC236}">
                <a16:creationId xmlns:a16="http://schemas.microsoft.com/office/drawing/2014/main" id="{7C6DF805-46FA-D724-44AB-670115F9E328}"/>
              </a:ext>
            </a:extLst>
          </p:cNvPr>
          <p:cNvGraphicFramePr>
            <a:graphicFrameLocks noGrp="1"/>
          </p:cNvGraphicFramePr>
          <p:nvPr>
            <p:ph idx="1"/>
            <p:extLst>
              <p:ext uri="{D42A27DB-BD31-4B8C-83A1-F6EECF244321}">
                <p14:modId xmlns:p14="http://schemas.microsoft.com/office/powerpoint/2010/main" val="3361808506"/>
              </p:ext>
            </p:extLst>
          </p:nvPr>
        </p:nvGraphicFramePr>
        <p:xfrm>
          <a:off x="407988" y="1592263"/>
          <a:ext cx="11376024" cy="4079240"/>
        </p:xfrm>
        <a:graphic>
          <a:graphicData uri="http://schemas.openxmlformats.org/drawingml/2006/table">
            <a:tbl>
              <a:tblPr firstRow="1" bandRow="1">
                <a:tableStyleId>{8EC20E35-A176-4012-BC5E-935CFFF8708E}</a:tableStyleId>
              </a:tblPr>
              <a:tblGrid>
                <a:gridCol w="872172">
                  <a:extLst>
                    <a:ext uri="{9D8B030D-6E8A-4147-A177-3AD203B41FA5}">
                      <a16:colId xmlns:a16="http://schemas.microsoft.com/office/drawing/2014/main" val="4156740924"/>
                    </a:ext>
                  </a:extLst>
                </a:gridCol>
                <a:gridCol w="8530814">
                  <a:extLst>
                    <a:ext uri="{9D8B030D-6E8A-4147-A177-3AD203B41FA5}">
                      <a16:colId xmlns:a16="http://schemas.microsoft.com/office/drawing/2014/main" val="419565653"/>
                    </a:ext>
                  </a:extLst>
                </a:gridCol>
                <a:gridCol w="1973038">
                  <a:extLst>
                    <a:ext uri="{9D8B030D-6E8A-4147-A177-3AD203B41FA5}">
                      <a16:colId xmlns:a16="http://schemas.microsoft.com/office/drawing/2014/main" val="98685914"/>
                    </a:ext>
                  </a:extLst>
                </a:gridCol>
              </a:tblGrid>
              <a:tr h="370840">
                <a:tc>
                  <a:txBody>
                    <a:bodyPr/>
                    <a:lstStyle/>
                    <a:p>
                      <a:r>
                        <a:rPr lang="en-US" dirty="0"/>
                        <a:t>ID</a:t>
                      </a:r>
                      <a:endParaRPr lang="en-GB" dirty="0"/>
                    </a:p>
                  </a:txBody>
                  <a:tcPr/>
                </a:tc>
                <a:tc>
                  <a:txBody>
                    <a:bodyPr/>
                    <a:lstStyle/>
                    <a:p>
                      <a:r>
                        <a:rPr lang="en-US" dirty="0"/>
                        <a:t>Title</a:t>
                      </a:r>
                      <a:endParaRPr lang="en-GB" dirty="0"/>
                    </a:p>
                  </a:txBody>
                  <a:tcPr/>
                </a:tc>
                <a:tc>
                  <a:txBody>
                    <a:bodyPr/>
                    <a:lstStyle/>
                    <a:p>
                      <a:r>
                        <a:rPr lang="en-US" dirty="0"/>
                        <a:t>Contact</a:t>
                      </a:r>
                      <a:endParaRPr lang="en-GB" dirty="0"/>
                    </a:p>
                  </a:txBody>
                  <a:tcPr/>
                </a:tc>
                <a:extLst>
                  <a:ext uri="{0D108BD9-81ED-4DB2-BD59-A6C34878D82A}">
                    <a16:rowId xmlns:a16="http://schemas.microsoft.com/office/drawing/2014/main" val="3045470544"/>
                  </a:ext>
                </a:extLst>
              </a:tr>
              <a:tr h="370840">
                <a:tc>
                  <a:txBody>
                    <a:bodyPr/>
                    <a:lstStyle/>
                    <a:p>
                      <a:pPr algn="r" fontAlgn="b"/>
                      <a:r>
                        <a:rPr lang="en-GB" sz="1800" b="1" i="0" u="none" strike="noStrike" dirty="0">
                          <a:solidFill>
                            <a:srgbClr val="000000"/>
                          </a:solidFill>
                          <a:effectLst/>
                          <a:latin typeface="Calibri" panose="020F0502020204030204" pitchFamily="34" charset="0"/>
                        </a:rPr>
                        <a:t>40</a:t>
                      </a:r>
                    </a:p>
                  </a:txBody>
                  <a:tcPr marL="9525" marR="9525" marT="9525" marB="0" anchor="b"/>
                </a:tc>
                <a:tc>
                  <a:txBody>
                    <a:bodyPr/>
                    <a:lstStyle/>
                    <a:p>
                      <a:pPr algn="l" fontAlgn="b"/>
                      <a:r>
                        <a:rPr lang="en-GB" sz="1800" b="1" i="0" u="sng" strike="noStrike">
                          <a:solidFill>
                            <a:srgbClr val="0000FF"/>
                          </a:solidFill>
                          <a:effectLst/>
                          <a:latin typeface="Calibri" panose="020F0502020204030204" pitchFamily="34" charset="0"/>
                          <a:hlinkClick r:id="rId3"/>
                        </a:rPr>
                        <a:t>The Linear Collider Facility (LCF) at CERN</a:t>
                      </a:r>
                      <a:endParaRPr lang="en-GB" sz="1800" b="1" i="0" u="sng" strike="noStrike">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Jenny List</a:t>
                      </a:r>
                    </a:p>
                  </a:txBody>
                  <a:tcPr marL="9525" marR="9525" marT="9525" marB="0" anchor="b"/>
                </a:tc>
                <a:extLst>
                  <a:ext uri="{0D108BD9-81ED-4DB2-BD59-A6C34878D82A}">
                    <a16:rowId xmlns:a16="http://schemas.microsoft.com/office/drawing/2014/main" val="2167458282"/>
                  </a:ext>
                </a:extLst>
              </a:tr>
              <a:tr h="370840">
                <a:tc>
                  <a:txBody>
                    <a:bodyPr/>
                    <a:lstStyle/>
                    <a:p>
                      <a:pPr algn="r" fontAlgn="b"/>
                      <a:r>
                        <a:rPr lang="en-GB" sz="1800" b="1" i="0" u="none" strike="noStrike" dirty="0">
                          <a:solidFill>
                            <a:srgbClr val="000000"/>
                          </a:solidFill>
                          <a:effectLst/>
                          <a:latin typeface="Calibri" panose="020F0502020204030204" pitchFamily="34" charset="0"/>
                        </a:rPr>
                        <a:t>78</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4"/>
                        </a:rPr>
                        <a:t>The Compact Linear </a:t>
                      </a:r>
                      <a:r>
                        <a:rPr lang="en-GB" sz="1800" b="1" i="0" u="sng" strike="noStrike" dirty="0" err="1">
                          <a:solidFill>
                            <a:srgbClr val="0000FF"/>
                          </a:solidFill>
                          <a:effectLst/>
                          <a:latin typeface="Calibri" panose="020F0502020204030204" pitchFamily="34" charset="0"/>
                          <a:hlinkClick r:id="rId4"/>
                        </a:rPr>
                        <a:t>e+e</a:t>
                      </a:r>
                      <a:r>
                        <a:rPr lang="en-GB" sz="1800" b="1" i="0" u="sng" strike="noStrike" dirty="0">
                          <a:solidFill>
                            <a:srgbClr val="0000FF"/>
                          </a:solidFill>
                          <a:effectLst/>
                          <a:latin typeface="Calibri" panose="020F0502020204030204" pitchFamily="34" charset="0"/>
                          <a:hlinkClick r:id="rId4"/>
                        </a:rPr>
                        <a:t>- Collider (CLIC)</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Erik Adli</a:t>
                      </a:r>
                    </a:p>
                  </a:txBody>
                  <a:tcPr marL="9525" marR="9525" marT="9525" marB="0" anchor="b"/>
                </a:tc>
                <a:extLst>
                  <a:ext uri="{0D108BD9-81ED-4DB2-BD59-A6C34878D82A}">
                    <a16:rowId xmlns:a16="http://schemas.microsoft.com/office/drawing/2014/main" val="34842797"/>
                  </a:ext>
                </a:extLst>
              </a:tr>
              <a:tr h="370840">
                <a:tc>
                  <a:txBody>
                    <a:bodyPr/>
                    <a:lstStyle/>
                    <a:p>
                      <a:pPr algn="r" fontAlgn="b"/>
                      <a:r>
                        <a:rPr lang="en-GB" sz="1800" b="1" i="0" u="none" strike="noStrike">
                          <a:solidFill>
                            <a:srgbClr val="000000"/>
                          </a:solidFill>
                          <a:effectLst/>
                          <a:latin typeface="Calibri" panose="020F0502020204030204" pitchFamily="34" charset="0"/>
                        </a:rPr>
                        <a:t>140</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5"/>
                        </a:rPr>
                        <a:t>A Linear Collider Vision for the Future of Particle Physics</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Jenny List</a:t>
                      </a:r>
                    </a:p>
                  </a:txBody>
                  <a:tcPr marL="9525" marR="9525" marT="9525" marB="0" anchor="b"/>
                </a:tc>
                <a:extLst>
                  <a:ext uri="{0D108BD9-81ED-4DB2-BD59-A6C34878D82A}">
                    <a16:rowId xmlns:a16="http://schemas.microsoft.com/office/drawing/2014/main" val="3431915269"/>
                  </a:ext>
                </a:extLst>
              </a:tr>
              <a:tr h="370840">
                <a:tc>
                  <a:txBody>
                    <a:bodyPr/>
                    <a:lstStyle/>
                    <a:p>
                      <a:pPr algn="r" fontAlgn="b"/>
                      <a:r>
                        <a:rPr lang="en-GB" sz="1800" b="1" i="0" u="none" strike="noStrike">
                          <a:solidFill>
                            <a:srgbClr val="000000"/>
                          </a:solidFill>
                          <a:effectLst/>
                          <a:latin typeface="Calibri" panose="020F0502020204030204" pitchFamily="34" charset="0"/>
                        </a:rPr>
                        <a:t>153</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6"/>
                        </a:rPr>
                        <a:t>The Circular Electron Positron Collider (CEPC)</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a:solidFill>
                            <a:srgbClr val="000000"/>
                          </a:solidFill>
                          <a:effectLst/>
                          <a:latin typeface="Calibri" panose="020F0502020204030204" pitchFamily="34" charset="0"/>
                        </a:rPr>
                        <a:t>Miao He</a:t>
                      </a:r>
                    </a:p>
                  </a:txBody>
                  <a:tcPr marL="9525" marR="9525" marT="9525" marB="0" anchor="b"/>
                </a:tc>
                <a:extLst>
                  <a:ext uri="{0D108BD9-81ED-4DB2-BD59-A6C34878D82A}">
                    <a16:rowId xmlns:a16="http://schemas.microsoft.com/office/drawing/2014/main" val="136165720"/>
                  </a:ext>
                </a:extLst>
              </a:tr>
              <a:tr h="370840">
                <a:tc>
                  <a:txBody>
                    <a:bodyPr/>
                    <a:lstStyle/>
                    <a:p>
                      <a:pPr algn="r" fontAlgn="b"/>
                      <a:r>
                        <a:rPr lang="en-GB" sz="1800" b="1" i="0" u="none" strike="noStrike">
                          <a:solidFill>
                            <a:srgbClr val="000000"/>
                          </a:solidFill>
                          <a:effectLst/>
                          <a:latin typeface="Calibri" panose="020F0502020204030204" pitchFamily="34" charset="0"/>
                        </a:rPr>
                        <a:t>154</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7"/>
                        </a:rPr>
                        <a:t>Midterm Review of the European Accelerator R&amp;D Roadmap</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Mike Seidel</a:t>
                      </a:r>
                    </a:p>
                  </a:txBody>
                  <a:tcPr marL="9525" marR="9525" marT="9525" marB="0" anchor="b"/>
                </a:tc>
                <a:extLst>
                  <a:ext uri="{0D108BD9-81ED-4DB2-BD59-A6C34878D82A}">
                    <a16:rowId xmlns:a16="http://schemas.microsoft.com/office/drawing/2014/main" val="1036281745"/>
                  </a:ext>
                </a:extLst>
              </a:tr>
              <a:tr h="370840">
                <a:tc>
                  <a:txBody>
                    <a:bodyPr/>
                    <a:lstStyle/>
                    <a:p>
                      <a:pPr algn="r" fontAlgn="b"/>
                      <a:r>
                        <a:rPr lang="en-GB" sz="1800" b="1" i="0" u="none" strike="noStrike">
                          <a:solidFill>
                            <a:srgbClr val="000000"/>
                          </a:solidFill>
                          <a:effectLst/>
                          <a:latin typeface="Calibri" panose="020F0502020204030204" pitchFamily="34" charset="0"/>
                        </a:rPr>
                        <a:t>188</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8"/>
                        </a:rPr>
                        <a:t>LEP3: A High-Luminosity </a:t>
                      </a:r>
                      <a:r>
                        <a:rPr lang="en-GB" sz="1800" b="1" i="0" u="sng" strike="noStrike" dirty="0" err="1">
                          <a:solidFill>
                            <a:srgbClr val="0000FF"/>
                          </a:solidFill>
                          <a:effectLst/>
                          <a:latin typeface="Calibri" panose="020F0502020204030204" pitchFamily="34" charset="0"/>
                          <a:hlinkClick r:id="rId8"/>
                        </a:rPr>
                        <a:t>e+e</a:t>
                      </a:r>
                      <a:r>
                        <a:rPr lang="en-GB" sz="1800" b="1" i="0" u="sng" strike="noStrike" dirty="0">
                          <a:solidFill>
                            <a:srgbClr val="0000FF"/>
                          </a:solidFill>
                          <a:effectLst/>
                          <a:latin typeface="Calibri" panose="020F0502020204030204" pitchFamily="34" charset="0"/>
                          <a:hlinkClick r:id="rId8"/>
                        </a:rPr>
                        <a:t>− Higgs &amp; Electroweak Factory in the LHC Tunnel</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Tiziano Camporesi</a:t>
                      </a:r>
                    </a:p>
                  </a:txBody>
                  <a:tcPr marL="9525" marR="9525" marT="9525" marB="0" anchor="b"/>
                </a:tc>
                <a:extLst>
                  <a:ext uri="{0D108BD9-81ED-4DB2-BD59-A6C34878D82A}">
                    <a16:rowId xmlns:a16="http://schemas.microsoft.com/office/drawing/2014/main" val="1288647571"/>
                  </a:ext>
                </a:extLst>
              </a:tr>
              <a:tr h="370840">
                <a:tc>
                  <a:txBody>
                    <a:bodyPr/>
                    <a:lstStyle/>
                    <a:p>
                      <a:pPr algn="r" fontAlgn="b"/>
                      <a:r>
                        <a:rPr lang="en-GB" sz="1800" b="1" i="0" u="none" strike="noStrike">
                          <a:solidFill>
                            <a:srgbClr val="000000"/>
                          </a:solidFill>
                          <a:effectLst/>
                          <a:latin typeface="Calibri" panose="020F0502020204030204" pitchFamily="34" charset="0"/>
                        </a:rPr>
                        <a:t>207</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9"/>
                        </a:rPr>
                        <a:t>The Muon Collider</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Federico Meloni</a:t>
                      </a:r>
                    </a:p>
                  </a:txBody>
                  <a:tcPr marL="9525" marR="9525" marT="9525" marB="0" anchor="b"/>
                </a:tc>
                <a:extLst>
                  <a:ext uri="{0D108BD9-81ED-4DB2-BD59-A6C34878D82A}">
                    <a16:rowId xmlns:a16="http://schemas.microsoft.com/office/drawing/2014/main" val="2126345112"/>
                  </a:ext>
                </a:extLst>
              </a:tr>
              <a:tr h="370840">
                <a:tc>
                  <a:txBody>
                    <a:bodyPr/>
                    <a:lstStyle/>
                    <a:p>
                      <a:pPr algn="r" fontAlgn="b"/>
                      <a:r>
                        <a:rPr lang="en-GB" sz="1800" b="1" i="0" u="none" strike="noStrike">
                          <a:solidFill>
                            <a:srgbClr val="000000"/>
                          </a:solidFill>
                          <a:effectLst/>
                          <a:latin typeface="Calibri" panose="020F0502020204030204" pitchFamily="34" charset="0"/>
                        </a:rPr>
                        <a:t>233</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10"/>
                        </a:rPr>
                        <a:t>FCC Integrated Programme Stage 1: The FCC-ee</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Panagiotis Charitos</a:t>
                      </a:r>
                    </a:p>
                  </a:txBody>
                  <a:tcPr marL="9525" marR="9525" marT="9525" marB="0" anchor="b"/>
                </a:tc>
                <a:extLst>
                  <a:ext uri="{0D108BD9-81ED-4DB2-BD59-A6C34878D82A}">
                    <a16:rowId xmlns:a16="http://schemas.microsoft.com/office/drawing/2014/main" val="2937355440"/>
                  </a:ext>
                </a:extLst>
              </a:tr>
              <a:tr h="370840">
                <a:tc>
                  <a:txBody>
                    <a:bodyPr/>
                    <a:lstStyle/>
                    <a:p>
                      <a:pPr algn="r" fontAlgn="b"/>
                      <a:r>
                        <a:rPr lang="en-GB" sz="1800" b="1" i="0" u="none" strike="noStrike">
                          <a:solidFill>
                            <a:srgbClr val="000000"/>
                          </a:solidFill>
                          <a:effectLst/>
                          <a:latin typeface="Calibri" panose="020F0502020204030204" pitchFamily="34" charset="0"/>
                        </a:rPr>
                        <a:t>247</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11"/>
                        </a:rPr>
                        <a:t>FCC Integrated Programme Stage 2: The FCC-</a:t>
                      </a:r>
                      <a:r>
                        <a:rPr lang="en-GB" sz="1800" b="1" i="0" u="sng" strike="noStrike" dirty="0" err="1">
                          <a:solidFill>
                            <a:srgbClr val="0000FF"/>
                          </a:solidFill>
                          <a:effectLst/>
                          <a:latin typeface="Calibri" panose="020F0502020204030204" pitchFamily="34" charset="0"/>
                          <a:hlinkClick r:id="rId11"/>
                        </a:rPr>
                        <a:t>hh</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Panagiotis Charitos</a:t>
                      </a:r>
                    </a:p>
                  </a:txBody>
                  <a:tcPr marL="9525" marR="9525" marT="9525" marB="0" anchor="b"/>
                </a:tc>
                <a:extLst>
                  <a:ext uri="{0D108BD9-81ED-4DB2-BD59-A6C34878D82A}">
                    <a16:rowId xmlns:a16="http://schemas.microsoft.com/office/drawing/2014/main" val="1423060490"/>
                  </a:ext>
                </a:extLst>
              </a:tr>
              <a:tr h="370840">
                <a:tc>
                  <a:txBody>
                    <a:bodyPr/>
                    <a:lstStyle/>
                    <a:p>
                      <a:pPr algn="r" fontAlgn="b"/>
                      <a:r>
                        <a:rPr lang="en-GB" sz="1800" b="1" i="0" u="none" strike="noStrike">
                          <a:solidFill>
                            <a:srgbClr val="000000"/>
                          </a:solidFill>
                          <a:effectLst/>
                          <a:latin typeface="Calibri" panose="020F0502020204030204" pitchFamily="34" charset="0"/>
                        </a:rPr>
                        <a:t>275</a:t>
                      </a:r>
                    </a:p>
                  </a:txBody>
                  <a:tcPr marL="9525" marR="9525" marT="9525" marB="0" anchor="b"/>
                </a:tc>
                <a:tc>
                  <a:txBody>
                    <a:bodyPr/>
                    <a:lstStyle/>
                    <a:p>
                      <a:pPr algn="l" fontAlgn="b"/>
                      <a:r>
                        <a:rPr lang="en-GB" sz="1800" b="1" i="0" u="sng" strike="noStrike" dirty="0">
                          <a:solidFill>
                            <a:srgbClr val="0000FF"/>
                          </a:solidFill>
                          <a:effectLst/>
                          <a:latin typeface="Calibri" panose="020F0502020204030204" pitchFamily="34" charset="0"/>
                          <a:hlinkClick r:id="rId12"/>
                        </a:rPr>
                        <a:t>Status of the International Linear Collider</a:t>
                      </a:r>
                      <a:endParaRPr lang="en-GB" sz="1800" b="1" i="0" u="sng"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GB" sz="1800" b="1" i="0" u="none" strike="noStrike" dirty="0">
                          <a:solidFill>
                            <a:srgbClr val="000000"/>
                          </a:solidFill>
                          <a:effectLst/>
                          <a:latin typeface="Calibri" panose="020F0502020204030204" pitchFamily="34" charset="0"/>
                        </a:rPr>
                        <a:t>Tatsuya Nakada</a:t>
                      </a:r>
                    </a:p>
                  </a:txBody>
                  <a:tcPr marL="9525" marR="9525" marT="9525" marB="0" anchor="b"/>
                </a:tc>
                <a:extLst>
                  <a:ext uri="{0D108BD9-81ED-4DB2-BD59-A6C34878D82A}">
                    <a16:rowId xmlns:a16="http://schemas.microsoft.com/office/drawing/2014/main" val="147975340"/>
                  </a:ext>
                </a:extLst>
              </a:tr>
            </a:tbl>
          </a:graphicData>
        </a:graphic>
      </p:graphicFrame>
    </p:spTree>
    <p:extLst>
      <p:ext uri="{BB962C8B-B14F-4D97-AF65-F5344CB8AC3E}">
        <p14:creationId xmlns:p14="http://schemas.microsoft.com/office/powerpoint/2010/main" val="19294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757DC-B203-9536-B2F0-009CFC1E7E3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9F2F952-817C-4B13-95FE-5014A86C6009}"/>
              </a:ext>
            </a:extLst>
          </p:cNvPr>
          <p:cNvSpPr>
            <a:spLocks noGrp="1"/>
          </p:cNvSpPr>
          <p:nvPr>
            <p:ph type="title"/>
          </p:nvPr>
        </p:nvSpPr>
        <p:spPr/>
        <p:txBody>
          <a:bodyPr/>
          <a:lstStyle/>
          <a:p>
            <a:r>
              <a:rPr lang="en-US" dirty="0"/>
              <a:t>Differences</a:t>
            </a:r>
            <a:endParaRPr lang="en-GB" dirty="0"/>
          </a:p>
        </p:txBody>
      </p:sp>
      <p:sp>
        <p:nvSpPr>
          <p:cNvPr id="2" name="Text Placeholder 1">
            <a:extLst>
              <a:ext uri="{FF2B5EF4-FFF2-40B4-BE49-F238E27FC236}">
                <a16:creationId xmlns:a16="http://schemas.microsoft.com/office/drawing/2014/main" id="{DE223435-0A73-34FF-88BC-94085B94C2DB}"/>
              </a:ext>
            </a:extLst>
          </p:cNvPr>
          <p:cNvSpPr>
            <a:spLocks noGrp="1"/>
          </p:cNvSpPr>
          <p:nvPr>
            <p:ph type="body" idx="1"/>
          </p:nvPr>
        </p:nvSpPr>
        <p:spPr/>
        <p:txBody>
          <a:bodyPr/>
          <a:lstStyle/>
          <a:p>
            <a:r>
              <a:rPr lang="en-US" dirty="0"/>
              <a:t>Circular colliders</a:t>
            </a:r>
          </a:p>
          <a:p>
            <a:endParaRPr lang="en-GB" dirty="0"/>
          </a:p>
        </p:txBody>
      </p:sp>
      <p:sp>
        <p:nvSpPr>
          <p:cNvPr id="8" name="Content Placeholder 7">
            <a:extLst>
              <a:ext uri="{FF2B5EF4-FFF2-40B4-BE49-F238E27FC236}">
                <a16:creationId xmlns:a16="http://schemas.microsoft.com/office/drawing/2014/main" id="{6829591C-23C3-8A9F-50C3-94A8DE230950}"/>
              </a:ext>
            </a:extLst>
          </p:cNvPr>
          <p:cNvSpPr>
            <a:spLocks noGrp="1"/>
          </p:cNvSpPr>
          <p:nvPr>
            <p:ph sz="half" idx="2"/>
          </p:nvPr>
        </p:nvSpPr>
        <p:spPr/>
        <p:txBody>
          <a:bodyPr/>
          <a:lstStyle/>
          <a:p>
            <a:pPr marL="342900" indent="-342900">
              <a:buFont typeface="Arial" panose="020B0604020202020204" pitchFamily="34" charset="0"/>
              <a:buChar char="•"/>
            </a:pPr>
            <a:r>
              <a:rPr lang="en-US" sz="1800" b="0" dirty="0">
                <a:solidFill>
                  <a:schemeClr val="tx1"/>
                </a:solidFill>
              </a:rPr>
              <a:t>f ~ O(kHz) </a:t>
            </a:r>
            <a:r>
              <a:rPr lang="en-GB" sz="1800" b="0" dirty="0">
                <a:solidFill>
                  <a:srgbClr val="00CC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Can serve more experiments in parallel </a:t>
            </a:r>
            <a:r>
              <a:rPr lang="en-GB" sz="1800" b="0" dirty="0">
                <a:solidFill>
                  <a:srgbClr val="00CC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Only particle losses need to be compensated </a:t>
            </a:r>
            <a:r>
              <a:rPr lang="en-GB" sz="1800" b="0" dirty="0">
                <a:solidFill>
                  <a:srgbClr val="00CC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Synchrotron radiation losses </a:t>
            </a:r>
            <a:r>
              <a:rPr lang="en-US" sz="1800" b="0" dirty="0">
                <a:solidFill>
                  <a:schemeClr val="tx1"/>
                </a:solidFill>
                <a:sym typeface="Wingdings" panose="05000000000000000000" pitchFamily="2" charset="2"/>
              </a:rPr>
              <a:t> limit in power  limit in current </a:t>
            </a:r>
            <a:r>
              <a:rPr lang="en-GB" sz="1800" b="0" dirty="0">
                <a:solidFill>
                  <a:srgbClr val="FF00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Multi-turn effects (e.g. beam-beam limitations) </a:t>
            </a:r>
            <a:r>
              <a:rPr lang="en-GB" sz="1800" b="0" dirty="0">
                <a:solidFill>
                  <a:srgbClr val="FF0000"/>
                </a:solidFill>
                <a:latin typeface="Times New Roman" charset="0"/>
                <a:ea typeface="ＭＳ Ｐゴシック" charset="0"/>
                <a:cs typeface="ＭＳ Ｐゴシック" charset="0"/>
                <a:sym typeface="Wingdings" charset="0"/>
              </a:rPr>
              <a:t></a:t>
            </a:r>
            <a:endParaRPr lang="en-GB" sz="1800" b="0" dirty="0">
              <a:solidFill>
                <a:schemeClr val="tx1"/>
              </a:solidFill>
            </a:endParaRPr>
          </a:p>
        </p:txBody>
      </p:sp>
      <p:sp>
        <p:nvSpPr>
          <p:cNvPr id="3" name="Text Placeholder 2">
            <a:extLst>
              <a:ext uri="{FF2B5EF4-FFF2-40B4-BE49-F238E27FC236}">
                <a16:creationId xmlns:a16="http://schemas.microsoft.com/office/drawing/2014/main" id="{31D1340F-B75F-409E-B916-39E131E6FD70}"/>
              </a:ext>
            </a:extLst>
          </p:cNvPr>
          <p:cNvSpPr>
            <a:spLocks noGrp="1"/>
          </p:cNvSpPr>
          <p:nvPr>
            <p:ph type="body" sz="quarter" idx="3"/>
          </p:nvPr>
        </p:nvSpPr>
        <p:spPr/>
        <p:txBody>
          <a:bodyPr/>
          <a:lstStyle/>
          <a:p>
            <a:r>
              <a:rPr lang="en-US" dirty="0"/>
              <a:t>Linear colliders</a:t>
            </a:r>
            <a:endParaRPr lang="en-GB" dirty="0"/>
          </a:p>
        </p:txBody>
      </p:sp>
      <p:sp>
        <p:nvSpPr>
          <p:cNvPr id="9" name="Content Placeholder 8">
            <a:extLst>
              <a:ext uri="{FF2B5EF4-FFF2-40B4-BE49-F238E27FC236}">
                <a16:creationId xmlns:a16="http://schemas.microsoft.com/office/drawing/2014/main" id="{DF641102-5D68-C09B-3070-1EDA3AB6F808}"/>
              </a:ext>
            </a:extLst>
          </p:cNvPr>
          <p:cNvSpPr>
            <a:spLocks noGrp="1"/>
          </p:cNvSpPr>
          <p:nvPr>
            <p:ph sz="quarter" idx="4"/>
          </p:nvPr>
        </p:nvSpPr>
        <p:spPr/>
        <p:txBody>
          <a:bodyPr/>
          <a:lstStyle/>
          <a:p>
            <a:pPr marL="342900" indent="-342900">
              <a:buFont typeface="Arial" panose="020B0604020202020204" pitchFamily="34" charset="0"/>
              <a:buChar char="•"/>
            </a:pPr>
            <a:r>
              <a:rPr lang="en-US" sz="1800" b="0" dirty="0">
                <a:solidFill>
                  <a:schemeClr val="tx1"/>
                </a:solidFill>
              </a:rPr>
              <a:t>No synchrotron radiation losses (only at the IP - </a:t>
            </a:r>
            <a:r>
              <a:rPr lang="en-US" sz="1800" b="0" dirty="0" err="1">
                <a:solidFill>
                  <a:schemeClr val="tx1"/>
                </a:solidFill>
              </a:rPr>
              <a:t>beamstrahlung</a:t>
            </a:r>
            <a:r>
              <a:rPr lang="en-US" sz="1800" b="0" dirty="0">
                <a:solidFill>
                  <a:schemeClr val="tx1"/>
                </a:solidFill>
              </a:rPr>
              <a:t>) </a:t>
            </a:r>
            <a:r>
              <a:rPr lang="en-GB" sz="1800" b="0" dirty="0">
                <a:solidFill>
                  <a:srgbClr val="00CC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Single passage. You have always fresh beams </a:t>
            </a:r>
            <a:r>
              <a:rPr lang="en-GB" sz="1800" b="0" dirty="0">
                <a:solidFill>
                  <a:srgbClr val="00CC00"/>
                </a:solidFill>
                <a:latin typeface="Times New Roman" charset="0"/>
                <a:ea typeface="ＭＳ Ｐゴシック" charset="0"/>
                <a:cs typeface="ＭＳ Ｐゴシック" charset="0"/>
                <a:sym typeface="Wingdings" charset="0"/>
              </a:rPr>
              <a:t></a:t>
            </a:r>
            <a:r>
              <a:rPr lang="en-US" sz="1800" b="0" dirty="0">
                <a:solidFill>
                  <a:schemeClr val="tx1"/>
                </a:solidFill>
              </a:rPr>
              <a:t> </a:t>
            </a:r>
          </a:p>
          <a:p>
            <a:pPr marL="342900" indent="-342900">
              <a:buFont typeface="Arial" panose="020B0604020202020204" pitchFamily="34" charset="0"/>
              <a:buChar char="•"/>
            </a:pPr>
            <a:r>
              <a:rPr lang="en-US" sz="1800" b="0" dirty="0">
                <a:solidFill>
                  <a:schemeClr val="tx1"/>
                </a:solidFill>
              </a:rPr>
              <a:t>f ~ O (10 – 100 Hz) </a:t>
            </a:r>
            <a:r>
              <a:rPr lang="en-GB" sz="1800" b="0" dirty="0">
                <a:solidFill>
                  <a:srgbClr val="FF00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Can only share luminosity among experiments </a:t>
            </a:r>
            <a:r>
              <a:rPr lang="en-GB" sz="1800" b="0" dirty="0">
                <a:solidFill>
                  <a:srgbClr val="FF00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Beam is dumped after collision </a:t>
            </a:r>
            <a:r>
              <a:rPr lang="en-US" sz="1800" b="0" dirty="0">
                <a:solidFill>
                  <a:schemeClr val="tx1"/>
                </a:solidFill>
                <a:sym typeface="Wingdings" panose="05000000000000000000" pitchFamily="2" charset="2"/>
              </a:rPr>
              <a:t> Limit in current/power  strain on the injectors </a:t>
            </a:r>
            <a:r>
              <a:rPr lang="en-GB" sz="1800" b="0" dirty="0">
                <a:solidFill>
                  <a:srgbClr val="FF00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endParaRPr lang="en-GB" sz="1800" dirty="0"/>
          </a:p>
          <a:p>
            <a:endParaRPr lang="en-GB" dirty="0"/>
          </a:p>
        </p:txBody>
      </p:sp>
      <p:sp>
        <p:nvSpPr>
          <p:cNvPr id="4" name="Date Placeholder 3">
            <a:extLst>
              <a:ext uri="{FF2B5EF4-FFF2-40B4-BE49-F238E27FC236}">
                <a16:creationId xmlns:a16="http://schemas.microsoft.com/office/drawing/2014/main" id="{33AF1DB4-FCF4-8D91-DAF9-29AE68E4AB69}"/>
              </a:ext>
            </a:extLst>
          </p:cNvPr>
          <p:cNvSpPr>
            <a:spLocks noGrp="1"/>
          </p:cNvSpPr>
          <p:nvPr>
            <p:ph type="dt" sz="half" idx="10"/>
          </p:nvPr>
        </p:nvSpPr>
        <p:spPr/>
        <p:txBody>
          <a:bodyPr/>
          <a:lstStyle/>
          <a:p>
            <a:r>
              <a:rPr lang="en-US"/>
              <a:t>24/06/2025</a:t>
            </a:r>
          </a:p>
        </p:txBody>
      </p:sp>
      <p:sp>
        <p:nvSpPr>
          <p:cNvPr id="5" name="Footer Placeholder 4">
            <a:extLst>
              <a:ext uri="{FF2B5EF4-FFF2-40B4-BE49-F238E27FC236}">
                <a16:creationId xmlns:a16="http://schemas.microsoft.com/office/drawing/2014/main" id="{889BC1E9-FCCA-0E52-7479-5B85B769D83C}"/>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9C670230-D55E-4750-BD2B-ADF908CD80AA}"/>
              </a:ext>
            </a:extLst>
          </p:cNvPr>
          <p:cNvSpPr>
            <a:spLocks noGrp="1"/>
          </p:cNvSpPr>
          <p:nvPr>
            <p:ph type="sldNum" sz="quarter" idx="12"/>
          </p:nvPr>
        </p:nvSpPr>
        <p:spPr/>
        <p:txBody>
          <a:bodyPr/>
          <a:lstStyle/>
          <a:p>
            <a:fld id="{1E071486-4E65-E24B-8A3A-E44A91D5D904}" type="slidenum">
              <a:rPr lang="en-US" smtClean="0"/>
              <a:pPr/>
              <a:t>34</a:t>
            </a:fld>
            <a:endParaRPr lang="en-US"/>
          </a:p>
        </p:txBody>
      </p:sp>
    </p:spTree>
    <p:extLst>
      <p:ext uri="{BB962C8B-B14F-4D97-AF65-F5344CB8AC3E}">
        <p14:creationId xmlns:p14="http://schemas.microsoft.com/office/powerpoint/2010/main" val="1099863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0CC2-D0F3-8F70-CD5B-8ECA53DC485B}"/>
            </a:ext>
          </a:extLst>
        </p:cNvPr>
        <p:cNvGrpSpPr/>
        <p:nvPr/>
      </p:nvGrpSpPr>
      <p:grpSpPr>
        <a:xfrm>
          <a:off x="0" y="0"/>
          <a:ext cx="0" cy="0"/>
          <a:chOff x="0" y="0"/>
          <a:chExt cx="0" cy="0"/>
        </a:xfrm>
      </p:grpSpPr>
      <p:sp>
        <p:nvSpPr>
          <p:cNvPr id="1028" name="Title 1">
            <a:extLst>
              <a:ext uri="{FF2B5EF4-FFF2-40B4-BE49-F238E27FC236}">
                <a16:creationId xmlns:a16="http://schemas.microsoft.com/office/drawing/2014/main" id="{FCB50F44-7BF1-AE2F-617A-9F56C819DCD4}"/>
              </a:ext>
            </a:extLst>
          </p:cNvPr>
          <p:cNvSpPr>
            <a:spLocks noGrp="1"/>
          </p:cNvSpPr>
          <p:nvPr>
            <p:ph type="title"/>
          </p:nvPr>
        </p:nvSpPr>
        <p:spPr/>
        <p:txBody>
          <a:bodyPr/>
          <a:lstStyle/>
          <a:p>
            <a:r>
              <a:rPr lang="en-US" dirty="0">
                <a:latin typeface="Helvetica"/>
                <a:ea typeface="Helvetica"/>
                <a:cs typeface="Helvetica"/>
              </a:rPr>
              <a:t>Luminosity (circular colliders) </a:t>
            </a:r>
          </a:p>
        </p:txBody>
      </p:sp>
      <p:sp>
        <p:nvSpPr>
          <p:cNvPr id="2" name="Content Placeholder 1">
            <a:extLst>
              <a:ext uri="{FF2B5EF4-FFF2-40B4-BE49-F238E27FC236}">
                <a16:creationId xmlns:a16="http://schemas.microsoft.com/office/drawing/2014/main" id="{E231A01D-C1CD-4172-E1D7-A8D4C226CD06}"/>
              </a:ext>
            </a:extLst>
          </p:cNvPr>
          <p:cNvSpPr>
            <a:spLocks noGrp="1"/>
          </p:cNvSpPr>
          <p:nvPr>
            <p:ph sz="half" idx="1"/>
          </p:nvPr>
        </p:nvSpPr>
        <p:spPr>
          <a:xfrm>
            <a:off x="407987" y="1313164"/>
            <a:ext cx="5616575" cy="4892143"/>
          </a:xfrm>
        </p:spPr>
        <p:txBody>
          <a:bodyPr>
            <a:normAutofit fontScale="85000" lnSpcReduction="20000"/>
          </a:bodyPr>
          <a:lstStyle/>
          <a:p>
            <a:pPr>
              <a:lnSpc>
                <a:spcPct val="120000"/>
              </a:lnSpc>
            </a:pPr>
            <a:r>
              <a:rPr lang="en-US" dirty="0">
                <a:solidFill>
                  <a:schemeClr val="tx1"/>
                </a:solidFill>
                <a:sym typeface="Wingdings" panose="05000000000000000000" pitchFamily="2" charset="2"/>
              </a:rPr>
              <a:t>Innovative</a:t>
            </a:r>
            <a:r>
              <a:rPr lang="en-US" b="0" dirty="0">
                <a:solidFill>
                  <a:schemeClr val="tx1"/>
                </a:solidFill>
                <a:sym typeface="Wingdings" panose="05000000000000000000" pitchFamily="2" charset="2"/>
              </a:rPr>
              <a:t> approach to mitigate beam-beam limitations while enhancing luminosity</a:t>
            </a:r>
          </a:p>
          <a:p>
            <a:pPr>
              <a:lnSpc>
                <a:spcPct val="120000"/>
              </a:lnSpc>
            </a:pPr>
            <a:r>
              <a:rPr lang="en-US" dirty="0">
                <a:solidFill>
                  <a:schemeClr val="tx1"/>
                </a:solidFill>
                <a:sym typeface="Wingdings" panose="05000000000000000000" pitchFamily="2" charset="2"/>
              </a:rPr>
              <a:t>Crab waist scheme </a:t>
            </a:r>
            <a:r>
              <a:rPr lang="en-US" b="0" dirty="0">
                <a:solidFill>
                  <a:schemeClr val="tx1"/>
                </a:solidFill>
                <a:sym typeface="Wingdings" panose="05000000000000000000" pitchFamily="2" charset="2"/>
              </a:rPr>
              <a:t>(</a:t>
            </a:r>
            <a:r>
              <a:rPr lang="en-US" dirty="0">
                <a:solidFill>
                  <a:schemeClr val="tx1"/>
                </a:solidFill>
                <a:sym typeface="Wingdings" panose="05000000000000000000" pitchFamily="2" charset="2"/>
              </a:rPr>
              <a:t>DA</a:t>
            </a:r>
            <a:r>
              <a:rPr lang="en-US" dirty="0">
                <a:solidFill>
                  <a:schemeClr val="tx1"/>
                </a:solidFill>
                <a:latin typeface="Symbol" panose="05050102010706020507" pitchFamily="18" charset="2"/>
                <a:sym typeface="Wingdings" panose="05000000000000000000" pitchFamily="2" charset="2"/>
              </a:rPr>
              <a:t>F</a:t>
            </a:r>
            <a:r>
              <a:rPr lang="en-US" dirty="0">
                <a:solidFill>
                  <a:schemeClr val="tx1"/>
                </a:solidFill>
                <a:sym typeface="Wingdings" panose="05000000000000000000" pitchFamily="2" charset="2"/>
              </a:rPr>
              <a:t>NE</a:t>
            </a:r>
            <a:r>
              <a:rPr lang="en-US" b="0" dirty="0">
                <a:solidFill>
                  <a:schemeClr val="tx1"/>
                </a:solidFill>
                <a:sym typeface="Wingdings" panose="05000000000000000000" pitchFamily="2" charset="2"/>
              </a:rPr>
              <a:t>, </a:t>
            </a:r>
            <a:r>
              <a:rPr lang="en-US" b="0" dirty="0" err="1">
                <a:solidFill>
                  <a:schemeClr val="tx1"/>
                </a:solidFill>
                <a:sym typeface="Wingdings" panose="05000000000000000000" pitchFamily="2" charset="2"/>
              </a:rPr>
              <a:t>SuperKEKb</a:t>
            </a:r>
            <a:r>
              <a:rPr lang="en-US" b="0" dirty="0">
                <a:solidFill>
                  <a:schemeClr val="tx1"/>
                </a:solidFill>
                <a:sym typeface="Wingdings" panose="05000000000000000000" pitchFamily="2" charset="2"/>
              </a:rPr>
              <a:t>)  CEPC, FCC-ee:  </a:t>
            </a:r>
          </a:p>
          <a:p>
            <a:pPr marL="342900" indent="-342900">
              <a:lnSpc>
                <a:spcPct val="120000"/>
              </a:lnSpc>
              <a:buFont typeface="Arial" panose="020B0604020202020204" pitchFamily="34" charset="0"/>
              <a:buChar char="•"/>
            </a:pPr>
            <a:r>
              <a:rPr lang="en-US" dirty="0">
                <a:solidFill>
                  <a:schemeClr val="tx1"/>
                </a:solidFill>
                <a:sym typeface="Wingdings" panose="05000000000000000000" pitchFamily="2" charset="2"/>
              </a:rPr>
              <a:t>Large Piwinski angle </a:t>
            </a:r>
            <a:r>
              <a:rPr lang="en-US" dirty="0">
                <a:solidFill>
                  <a:schemeClr val="tx1"/>
                </a:solidFill>
                <a:latin typeface="Symbol" panose="05050102010706020507" pitchFamily="18" charset="2"/>
                <a:sym typeface="Wingdings" panose="05000000000000000000" pitchFamily="2" charset="2"/>
              </a:rPr>
              <a:t>f</a:t>
            </a:r>
            <a:r>
              <a:rPr lang="en-US" dirty="0">
                <a:solidFill>
                  <a:schemeClr val="tx1"/>
                </a:solidFill>
                <a:sym typeface="Wingdings" panose="05000000000000000000" pitchFamily="2" charset="2"/>
              </a:rPr>
              <a:t> </a:t>
            </a:r>
            <a:r>
              <a:rPr lang="en-US" b="0" dirty="0">
                <a:solidFill>
                  <a:schemeClr val="tx1"/>
                </a:solidFill>
                <a:sym typeface="Wingdings" panose="05000000000000000000" pitchFamily="2" charset="2"/>
              </a:rPr>
              <a:t>by increasing </a:t>
            </a:r>
            <a:r>
              <a:rPr lang="en-US" b="0" dirty="0">
                <a:solidFill>
                  <a:schemeClr val="tx1"/>
                </a:solidFill>
                <a:latin typeface="Symbol" panose="05050102010706020507" pitchFamily="18" charset="2"/>
                <a:sym typeface="Wingdings" panose="05000000000000000000" pitchFamily="2" charset="2"/>
              </a:rPr>
              <a:t>q </a:t>
            </a:r>
            <a:r>
              <a:rPr lang="en-US" b="0" dirty="0">
                <a:solidFill>
                  <a:schemeClr val="tx1"/>
                </a:solidFill>
                <a:sym typeface="Wingdings" panose="05000000000000000000" pitchFamily="2" charset="2"/>
              </a:rPr>
              <a:t>and/or reducing </a:t>
            </a:r>
            <a:r>
              <a:rPr lang="en-US" b="0" dirty="0">
                <a:solidFill>
                  <a:schemeClr val="tx1"/>
                </a:solidFill>
                <a:latin typeface="Symbol" panose="05050102010706020507" pitchFamily="18" charset="2"/>
                <a:sym typeface="Wingdings" panose="05000000000000000000" pitchFamily="2" charset="2"/>
              </a:rPr>
              <a:t>b</a:t>
            </a:r>
            <a:r>
              <a:rPr lang="en-US" b="0" baseline="30000" dirty="0">
                <a:solidFill>
                  <a:schemeClr val="tx1"/>
                </a:solidFill>
                <a:latin typeface="Symbol" panose="05050102010706020507" pitchFamily="18" charset="2"/>
                <a:sym typeface="Wingdings" panose="05000000000000000000" pitchFamily="2" charset="2"/>
              </a:rPr>
              <a:t>*</a:t>
            </a:r>
            <a:r>
              <a:rPr lang="en-US" b="0" baseline="-25000" dirty="0">
                <a:solidFill>
                  <a:schemeClr val="tx1"/>
                </a:solidFill>
                <a:sym typeface="Wingdings" panose="05000000000000000000" pitchFamily="2" charset="2"/>
              </a:rPr>
              <a:t>x</a:t>
            </a:r>
            <a:r>
              <a:rPr lang="en-US" b="0" dirty="0">
                <a:solidFill>
                  <a:schemeClr val="tx1"/>
                </a:solidFill>
                <a:sym typeface="Wingdings" panose="05000000000000000000" pitchFamily="2" charset="2"/>
              </a:rPr>
              <a:t> to control </a:t>
            </a:r>
            <a:r>
              <a:rPr lang="en-US" b="0" dirty="0">
                <a:solidFill>
                  <a:schemeClr val="tx1"/>
                </a:solidFill>
                <a:latin typeface="Symbol" panose="05050102010706020507" pitchFamily="18" charset="2"/>
                <a:sym typeface="Wingdings" panose="05000000000000000000" pitchFamily="2" charset="2"/>
              </a:rPr>
              <a:t>x</a:t>
            </a:r>
            <a:r>
              <a:rPr lang="en-US" b="0" baseline="-25000" dirty="0">
                <a:solidFill>
                  <a:schemeClr val="tx1"/>
                </a:solidFill>
                <a:latin typeface="+mj-lt"/>
                <a:sym typeface="Wingdings" panose="05000000000000000000" pitchFamily="2" charset="2"/>
              </a:rPr>
              <a:t>x</a:t>
            </a:r>
            <a:r>
              <a:rPr lang="en-US" b="0" dirty="0">
                <a:solidFill>
                  <a:schemeClr val="tx1"/>
                </a:solidFill>
                <a:latin typeface="+mj-lt"/>
                <a:sym typeface="Wingdings" panose="05000000000000000000" pitchFamily="2" charset="2"/>
              </a:rPr>
              <a:t>,</a:t>
            </a:r>
            <a:r>
              <a:rPr lang="en-US" b="0" baseline="-25000" dirty="0">
                <a:solidFill>
                  <a:schemeClr val="tx1"/>
                </a:solidFill>
                <a:sym typeface="Wingdings" panose="05000000000000000000" pitchFamily="2" charset="2"/>
              </a:rPr>
              <a:t> </a:t>
            </a:r>
            <a:r>
              <a:rPr lang="en-US" b="0" dirty="0" err="1">
                <a:solidFill>
                  <a:schemeClr val="tx1"/>
                </a:solidFill>
                <a:latin typeface="Symbol" panose="05050102010706020507" pitchFamily="18" charset="2"/>
                <a:sym typeface="Wingdings" panose="05000000000000000000" pitchFamily="2" charset="2"/>
              </a:rPr>
              <a:t>x</a:t>
            </a:r>
            <a:r>
              <a:rPr lang="en-US" b="0" baseline="-25000" dirty="0" err="1">
                <a:solidFill>
                  <a:schemeClr val="tx1"/>
                </a:solidFill>
                <a:sym typeface="Wingdings" panose="05000000000000000000" pitchFamily="2" charset="2"/>
              </a:rPr>
              <a:t>y</a:t>
            </a:r>
            <a:r>
              <a:rPr lang="en-US" b="0" baseline="-25000" dirty="0">
                <a:solidFill>
                  <a:schemeClr val="tx1"/>
                </a:solidFill>
                <a:sym typeface="Wingdings" panose="05000000000000000000" pitchFamily="2" charset="2"/>
              </a:rPr>
              <a:t>  </a:t>
            </a:r>
            <a:r>
              <a:rPr lang="en-US" b="0" dirty="0">
                <a:solidFill>
                  <a:schemeClr val="tx1"/>
                </a:solidFill>
                <a:sym typeface="Wingdings" panose="05000000000000000000" pitchFamily="2" charset="2"/>
              </a:rPr>
              <a:t>while maximizing bunch  population (compatibly with SR power)</a:t>
            </a:r>
          </a:p>
          <a:p>
            <a:pPr marL="342900" indent="-342900">
              <a:lnSpc>
                <a:spcPct val="120000"/>
              </a:lnSpc>
              <a:buFont typeface="Arial" panose="020B0604020202020204" pitchFamily="34" charset="0"/>
              <a:buChar char="•"/>
            </a:pPr>
            <a:r>
              <a:rPr lang="en-US" dirty="0">
                <a:solidFill>
                  <a:schemeClr val="tx1"/>
                </a:solidFill>
                <a:sym typeface="Wingdings" panose="05000000000000000000" pitchFamily="2" charset="2"/>
              </a:rPr>
              <a:t>Small </a:t>
            </a:r>
            <a:r>
              <a:rPr lang="en-US" dirty="0">
                <a:solidFill>
                  <a:schemeClr val="tx1"/>
                </a:solidFill>
                <a:latin typeface="Symbol" panose="05050102010706020507" pitchFamily="18" charset="2"/>
                <a:sym typeface="Wingdings" panose="05000000000000000000" pitchFamily="2" charset="2"/>
              </a:rPr>
              <a:t>b</a:t>
            </a:r>
            <a:r>
              <a:rPr lang="en-US" baseline="30000" dirty="0">
                <a:solidFill>
                  <a:schemeClr val="tx1"/>
                </a:solidFill>
                <a:latin typeface="Symbol" panose="05050102010706020507" pitchFamily="18" charset="2"/>
                <a:sym typeface="Wingdings" panose="05000000000000000000" pitchFamily="2" charset="2"/>
              </a:rPr>
              <a:t>*</a:t>
            </a:r>
            <a:r>
              <a:rPr lang="en-US" baseline="-25000" dirty="0">
                <a:solidFill>
                  <a:schemeClr val="tx1"/>
                </a:solidFill>
                <a:sym typeface="Wingdings" panose="05000000000000000000" pitchFamily="2" charset="2"/>
              </a:rPr>
              <a:t>y</a:t>
            </a:r>
            <a:r>
              <a:rPr lang="en-US" b="0" dirty="0">
                <a:solidFill>
                  <a:schemeClr val="tx1"/>
                </a:solidFill>
                <a:sym typeface="Wingdings" panose="05000000000000000000" pitchFamily="2" charset="2"/>
              </a:rPr>
              <a:t>, comparable with overlap area </a:t>
            </a:r>
            <a:r>
              <a:rPr lang="en-US" b="0" dirty="0">
                <a:solidFill>
                  <a:schemeClr val="tx1"/>
                </a:solidFill>
                <a:latin typeface="Symbol" panose="05050102010706020507" pitchFamily="18" charset="2"/>
                <a:sym typeface="Wingdings" panose="05000000000000000000" pitchFamily="2" charset="2"/>
              </a:rPr>
              <a:t>b</a:t>
            </a:r>
            <a:r>
              <a:rPr lang="en-US" b="0" baseline="30000" dirty="0">
                <a:solidFill>
                  <a:schemeClr val="tx1"/>
                </a:solidFill>
                <a:latin typeface="Symbol" panose="05050102010706020507" pitchFamily="18" charset="2"/>
                <a:sym typeface="Wingdings" panose="05000000000000000000" pitchFamily="2" charset="2"/>
              </a:rPr>
              <a:t>*</a:t>
            </a:r>
            <a:r>
              <a:rPr lang="en-US" b="0" baseline="-25000" dirty="0" err="1">
                <a:solidFill>
                  <a:schemeClr val="tx1"/>
                </a:solidFill>
                <a:sym typeface="Wingdings" panose="05000000000000000000" pitchFamily="2" charset="2"/>
              </a:rPr>
              <a:t>y</a:t>
            </a:r>
            <a:r>
              <a:rPr lang="en-US" b="0" dirty="0" err="1">
                <a:solidFill>
                  <a:schemeClr val="tx1"/>
                </a:solidFill>
                <a:sym typeface="Wingdings" panose="05000000000000000000" pitchFamily="2" charset="2"/>
              </a:rPr>
              <a:t>~</a:t>
            </a:r>
            <a:r>
              <a:rPr lang="en-US" b="0" dirty="0" err="1">
                <a:solidFill>
                  <a:schemeClr val="tx1"/>
                </a:solidFill>
                <a:latin typeface="Symbol" panose="05050102010706020507" pitchFamily="18" charset="2"/>
                <a:sym typeface="Wingdings" panose="05000000000000000000" pitchFamily="2" charset="2"/>
              </a:rPr>
              <a:t>s</a:t>
            </a:r>
            <a:r>
              <a:rPr lang="en-US" b="0" baseline="30000" dirty="0">
                <a:solidFill>
                  <a:schemeClr val="tx1"/>
                </a:solidFill>
                <a:latin typeface="Symbol" panose="05050102010706020507" pitchFamily="18" charset="2"/>
                <a:sym typeface="Wingdings" panose="05000000000000000000" pitchFamily="2" charset="2"/>
              </a:rPr>
              <a:t>*</a:t>
            </a:r>
            <a:r>
              <a:rPr lang="en-US" b="0" baseline="-25000" dirty="0">
                <a:solidFill>
                  <a:schemeClr val="tx1"/>
                </a:solidFill>
                <a:sym typeface="Wingdings" panose="05000000000000000000" pitchFamily="2" charset="2"/>
              </a:rPr>
              <a:t>x</a:t>
            </a:r>
            <a:r>
              <a:rPr lang="en-US" b="0" dirty="0">
                <a:solidFill>
                  <a:schemeClr val="tx1"/>
                </a:solidFill>
                <a:sym typeface="Wingdings" panose="05000000000000000000" pitchFamily="2" charset="2"/>
              </a:rPr>
              <a:t>/</a:t>
            </a:r>
            <a:r>
              <a:rPr lang="en-US" b="0" dirty="0">
                <a:solidFill>
                  <a:schemeClr val="tx1"/>
                </a:solidFill>
                <a:latin typeface="Symbol" panose="05050102010706020507" pitchFamily="18" charset="2"/>
                <a:sym typeface="Wingdings" panose="05000000000000000000" pitchFamily="2" charset="2"/>
              </a:rPr>
              <a:t>q</a:t>
            </a:r>
            <a:r>
              <a:rPr lang="en-US" b="0" dirty="0">
                <a:solidFill>
                  <a:schemeClr val="tx1"/>
                </a:solidFill>
                <a:sym typeface="Wingdings" panose="05000000000000000000" pitchFamily="2" charset="2"/>
              </a:rPr>
              <a:t> &lt;&lt; </a:t>
            </a:r>
            <a:r>
              <a:rPr lang="en-US" b="0" dirty="0" err="1">
                <a:solidFill>
                  <a:schemeClr val="tx1"/>
                </a:solidFill>
                <a:latin typeface="Symbol" panose="05050102010706020507" pitchFamily="18" charset="2"/>
                <a:sym typeface="Wingdings" panose="05000000000000000000" pitchFamily="2" charset="2"/>
              </a:rPr>
              <a:t>s</a:t>
            </a:r>
            <a:r>
              <a:rPr lang="en-US" b="0" baseline="-25000" dirty="0" err="1">
                <a:solidFill>
                  <a:schemeClr val="tx1"/>
                </a:solidFill>
                <a:sym typeface="Wingdings" panose="05000000000000000000" pitchFamily="2" charset="2"/>
              </a:rPr>
              <a:t>z</a:t>
            </a:r>
            <a:r>
              <a:rPr lang="en-US" b="0" dirty="0">
                <a:solidFill>
                  <a:schemeClr val="tx1"/>
                </a:solidFill>
                <a:sym typeface="Wingdings" panose="05000000000000000000" pitchFamily="2" charset="2"/>
              </a:rPr>
              <a:t> , (to keep R</a:t>
            </a:r>
            <a:r>
              <a:rPr lang="en-US" b="0" baseline="-25000" dirty="0">
                <a:solidFill>
                  <a:schemeClr val="tx1"/>
                </a:solidFill>
                <a:sym typeface="Wingdings" panose="05000000000000000000" pitchFamily="2" charset="2"/>
              </a:rPr>
              <a:t>HG</a:t>
            </a:r>
            <a:r>
              <a:rPr lang="en-US" b="0" dirty="0">
                <a:solidFill>
                  <a:schemeClr val="tx1"/>
                </a:solidFill>
                <a:sym typeface="Wingdings" panose="05000000000000000000" pitchFamily="2" charset="2"/>
              </a:rPr>
              <a:t>~1)  L increases, </a:t>
            </a:r>
            <a:r>
              <a:rPr lang="en-US" b="0" dirty="0" err="1">
                <a:solidFill>
                  <a:schemeClr val="tx1"/>
                </a:solidFill>
                <a:latin typeface="Symbol" panose="05050102010706020507" pitchFamily="18" charset="2"/>
                <a:sym typeface="Wingdings" panose="05000000000000000000" pitchFamily="2" charset="2"/>
              </a:rPr>
              <a:t>x</a:t>
            </a:r>
            <a:r>
              <a:rPr lang="en-US" b="0" baseline="-25000" dirty="0" err="1">
                <a:solidFill>
                  <a:schemeClr val="tx1"/>
                </a:solidFill>
                <a:sym typeface="Wingdings" panose="05000000000000000000" pitchFamily="2" charset="2"/>
              </a:rPr>
              <a:t>y</a:t>
            </a:r>
            <a:r>
              <a:rPr lang="en-US" b="0" dirty="0">
                <a:solidFill>
                  <a:schemeClr val="tx1"/>
                </a:solidFill>
                <a:sym typeface="Wingdings" panose="05000000000000000000" pitchFamily="2" charset="2"/>
              </a:rPr>
              <a:t> decreases, suppression of vertical synchro-</a:t>
            </a:r>
            <a:r>
              <a:rPr lang="en-US" b="0" dirty="0" err="1">
                <a:solidFill>
                  <a:schemeClr val="tx1"/>
                </a:solidFill>
                <a:sym typeface="Wingdings" panose="05000000000000000000" pitchFamily="2" charset="2"/>
              </a:rPr>
              <a:t>betatron</a:t>
            </a:r>
            <a:r>
              <a:rPr lang="en-US" b="0" dirty="0">
                <a:solidFill>
                  <a:schemeClr val="tx1"/>
                </a:solidFill>
                <a:sym typeface="Wingdings" panose="05000000000000000000" pitchFamily="2" charset="2"/>
              </a:rPr>
              <a:t> resonances</a:t>
            </a:r>
          </a:p>
          <a:p>
            <a:pPr marL="342900" indent="-342900">
              <a:lnSpc>
                <a:spcPct val="120000"/>
              </a:lnSpc>
              <a:buFont typeface="Arial" panose="020B0604020202020204" pitchFamily="34" charset="0"/>
              <a:buChar char="•"/>
            </a:pPr>
            <a:r>
              <a:rPr lang="en-US" dirty="0">
                <a:solidFill>
                  <a:schemeClr val="tx1"/>
                </a:solidFill>
                <a:sym typeface="Wingdings" panose="05000000000000000000" pitchFamily="2" charset="2"/>
              </a:rPr>
              <a:t>Crab waist</a:t>
            </a:r>
            <a:r>
              <a:rPr lang="en-US" b="0" dirty="0">
                <a:solidFill>
                  <a:schemeClr val="tx1"/>
                </a:solidFill>
                <a:sym typeface="Wingdings" panose="05000000000000000000" pitchFamily="2" charset="2"/>
              </a:rPr>
              <a:t> to avoid X-Y </a:t>
            </a:r>
            <a:r>
              <a:rPr lang="en-US" b="0" dirty="0" err="1">
                <a:solidFill>
                  <a:schemeClr val="tx1"/>
                </a:solidFill>
                <a:sym typeface="Wingdings" panose="05000000000000000000" pitchFamily="2" charset="2"/>
              </a:rPr>
              <a:t>betatron</a:t>
            </a:r>
            <a:r>
              <a:rPr lang="en-US" b="0" dirty="0">
                <a:solidFill>
                  <a:schemeClr val="tx1"/>
                </a:solidFill>
                <a:sym typeface="Wingdings" panose="05000000000000000000" pitchFamily="2" charset="2"/>
              </a:rPr>
              <a:t> and synchro-</a:t>
            </a:r>
            <a:r>
              <a:rPr lang="en-US" b="0" dirty="0" err="1">
                <a:solidFill>
                  <a:schemeClr val="tx1"/>
                </a:solidFill>
                <a:sym typeface="Wingdings" panose="05000000000000000000" pitchFamily="2" charset="2"/>
              </a:rPr>
              <a:t>betatron</a:t>
            </a:r>
            <a:r>
              <a:rPr lang="en-US" b="0" dirty="0">
                <a:solidFill>
                  <a:schemeClr val="tx1"/>
                </a:solidFill>
                <a:sym typeface="Wingdings" panose="05000000000000000000" pitchFamily="2" charset="2"/>
              </a:rPr>
              <a:t> resonances</a:t>
            </a:r>
          </a:p>
        </p:txBody>
      </p:sp>
      <p:sp>
        <p:nvSpPr>
          <p:cNvPr id="13" name="Content Placeholder 12">
            <a:extLst>
              <a:ext uri="{FF2B5EF4-FFF2-40B4-BE49-F238E27FC236}">
                <a16:creationId xmlns:a16="http://schemas.microsoft.com/office/drawing/2014/main" id="{A5D359C6-EB05-3430-1AC2-366C6FC541CA}"/>
              </a:ext>
            </a:extLst>
          </p:cNvPr>
          <p:cNvSpPr>
            <a:spLocks noGrp="1"/>
          </p:cNvSpPr>
          <p:nvPr>
            <p:ph sz="half" idx="2"/>
          </p:nvPr>
        </p:nvSpPr>
        <p:spPr/>
        <p:txBody>
          <a:bodyPr/>
          <a:lstStyle/>
          <a:p>
            <a:endParaRPr lang="en-GB" dirty="0"/>
          </a:p>
        </p:txBody>
      </p:sp>
      <p:sp>
        <p:nvSpPr>
          <p:cNvPr id="4" name="Date Placeholder 3">
            <a:extLst>
              <a:ext uri="{FF2B5EF4-FFF2-40B4-BE49-F238E27FC236}">
                <a16:creationId xmlns:a16="http://schemas.microsoft.com/office/drawing/2014/main" id="{EBE0429A-44E4-285C-F59E-3459BDEA2101}"/>
              </a:ext>
            </a:extLst>
          </p:cNvPr>
          <p:cNvSpPr>
            <a:spLocks noGrp="1"/>
          </p:cNvSpPr>
          <p:nvPr>
            <p:ph type="dt" sz="half" idx="10"/>
          </p:nvPr>
        </p:nvSpPr>
        <p:spPr/>
        <p:txBody>
          <a:bodyPr/>
          <a:lstStyle/>
          <a:p>
            <a:r>
              <a:rPr lang="en-US" dirty="0"/>
              <a:t>24/06/2025</a:t>
            </a:r>
          </a:p>
        </p:txBody>
      </p:sp>
      <p:sp>
        <p:nvSpPr>
          <p:cNvPr id="5" name="Footer Placeholder 4">
            <a:extLst>
              <a:ext uri="{FF2B5EF4-FFF2-40B4-BE49-F238E27FC236}">
                <a16:creationId xmlns:a16="http://schemas.microsoft.com/office/drawing/2014/main" id="{15D92196-A511-F8EC-787A-44C56F594FC1}"/>
              </a:ext>
            </a:extLst>
          </p:cNvPr>
          <p:cNvSpPr>
            <a:spLocks noGrp="1"/>
          </p:cNvSpPr>
          <p:nvPr>
            <p:ph type="ftr" sz="quarter" idx="11"/>
          </p:nvPr>
        </p:nvSpPr>
        <p:spPr/>
        <p:txBody>
          <a:bodyPr/>
          <a:lstStyle/>
          <a:p>
            <a:r>
              <a:rPr lang="en-GB" dirty="0"/>
              <a:t>Challenges towards high luminosity for proposed colliders - G. Arduini</a:t>
            </a:r>
            <a:endParaRPr lang="en-US" dirty="0"/>
          </a:p>
        </p:txBody>
      </p:sp>
      <p:sp>
        <p:nvSpPr>
          <p:cNvPr id="3" name="Slide Number Placeholder 2">
            <a:extLst>
              <a:ext uri="{FF2B5EF4-FFF2-40B4-BE49-F238E27FC236}">
                <a16:creationId xmlns:a16="http://schemas.microsoft.com/office/drawing/2014/main" id="{00F67B70-2B17-A4D1-0907-C03BE07EB6D8}"/>
              </a:ext>
            </a:extLst>
          </p:cNvPr>
          <p:cNvSpPr>
            <a:spLocks noGrp="1"/>
          </p:cNvSpPr>
          <p:nvPr>
            <p:ph type="sldNum" sz="quarter" idx="12"/>
          </p:nvPr>
        </p:nvSpPr>
        <p:spPr/>
        <p:txBody>
          <a:bodyPr/>
          <a:lstStyle/>
          <a:p>
            <a:fld id="{1E071486-4E65-E24B-8A3A-E44A91D5D904}" type="slidenum">
              <a:rPr lang="en-US" smtClean="0"/>
              <a:pPr/>
              <a:t>35</a:t>
            </a:fld>
            <a:endParaRPr lang="en-US"/>
          </a:p>
        </p:txBody>
      </p:sp>
      <mc:AlternateContent xmlns:mc="http://schemas.openxmlformats.org/markup-compatibility/2006" xmlns:a14="http://schemas.microsoft.com/office/drawing/2010/main">
        <mc:Choice Requires="a14">
          <p:sp>
            <p:nvSpPr>
              <p:cNvPr id="6" name="Object 2">
                <a:extLst>
                  <a:ext uri="{FF2B5EF4-FFF2-40B4-BE49-F238E27FC236}">
                    <a16:creationId xmlns:a16="http://schemas.microsoft.com/office/drawing/2014/main" id="{5C26D901-633C-5EEB-DBB6-C992F997B671}"/>
                  </a:ext>
                </a:extLst>
              </p:cNvPr>
              <p:cNvSpPr txBox="1"/>
              <p:nvPr/>
            </p:nvSpPr>
            <p:spPr bwMode="auto">
              <a:xfrm>
                <a:off x="7799524" y="1246165"/>
                <a:ext cx="3308022" cy="819771"/>
              </a:xfrm>
              <a:prstGeom prst="rect">
                <a:avLst/>
              </a:prstGeom>
              <a:solidFill>
                <a:srgbClr val="2D9DFF"/>
              </a:solidFill>
              <a:ln>
                <a:noFill/>
              </a:ln>
            </p:spPr>
            <p:txBody>
              <a:bodyPr anchor="ctr" anchorCtr="0">
                <a:normAutofit/>
              </a:bodyPr>
              <a:lstStyle/>
              <a:p>
                <a:pPr/>
                <a14:m>
                  <m:oMathPara xmlns:m="http://schemas.openxmlformats.org/officeDocument/2006/math">
                    <m:oMathParaPr>
                      <m:jc m:val="left"/>
                    </m:oMathParaPr>
                    <m:oMath xmlns:m="http://schemas.openxmlformats.org/officeDocument/2006/math">
                      <m:r>
                        <a:rPr lang="en-GB" i="1" smtClean="0">
                          <a:solidFill>
                            <a:srgbClr val="000000"/>
                          </a:solidFill>
                          <a:latin typeface="Cambria Math" panose="02040503050406030204" pitchFamily="18" charset="0"/>
                        </a:rPr>
                        <m:t>𝐿</m:t>
                      </m:r>
                      <m:r>
                        <a:rPr lang="en-GB" i="1" smtClean="0">
                          <a:solidFill>
                            <a:srgbClr val="000000"/>
                          </a:solidFill>
                          <a:latin typeface="Cambria Math" panose="02040503050406030204" pitchFamily="18" charset="0"/>
                          <a:ea typeface="Cambria Math" panose="02040503050406030204" pitchFamily="18" charset="0"/>
                        </a:rPr>
                        <m:t>≈</m:t>
                      </m:r>
                      <m:f>
                        <m:fPr>
                          <m:ctrlPr>
                            <a:rPr lang="en-GB" i="1">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3</m:t>
                          </m:r>
                        </m:num>
                        <m:den>
                          <m:sSubSup>
                            <m:sSubSupPr>
                              <m:ctrlPr>
                                <a:rPr lang="en-US" i="1">
                                  <a:solidFill>
                                    <a:srgbClr val="000000"/>
                                  </a:solidFill>
                                  <a:latin typeface="Cambria Math" panose="02040503050406030204" pitchFamily="18" charset="0"/>
                                </a:rPr>
                              </m:ctrlPr>
                            </m:sSubSupPr>
                            <m:e>
                              <m:r>
                                <a:rPr lang="en-US" b="0" i="1" smtClean="0">
                                  <a:solidFill>
                                    <a:srgbClr val="000000"/>
                                  </a:solidFill>
                                  <a:latin typeface="Cambria Math" panose="02040503050406030204" pitchFamily="18" charset="0"/>
                                </a:rPr>
                                <m:t>8</m:t>
                              </m:r>
                              <m:r>
                                <a:rPr lang="en-US" b="0" i="1" smtClean="0">
                                  <a:solidFill>
                                    <a:srgbClr val="000000"/>
                                  </a:solidFill>
                                  <a:latin typeface="Cambria Math" panose="02040503050406030204" pitchFamily="18" charset="0"/>
                                  <a:ea typeface="Cambria Math" panose="02040503050406030204" pitchFamily="18" charset="0"/>
                                </a:rPr>
                                <m:t>𝜋</m:t>
                              </m:r>
                              <m:sSub>
                                <m:sSubPr>
                                  <m:ctrlPr>
                                    <a:rPr lang="en-US"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𝑚</m:t>
                                  </m:r>
                                </m:e>
                                <m:sub>
                                  <m:r>
                                    <a:rPr lang="en-US" b="0" i="1" smtClean="0">
                                      <a:solidFill>
                                        <a:srgbClr val="000000"/>
                                      </a:solidFill>
                                      <a:latin typeface="Cambria Math" panose="02040503050406030204" pitchFamily="18" charset="0"/>
                                    </a:rPr>
                                    <m:t>𝑒</m:t>
                                  </m:r>
                                </m:sub>
                              </m:sSub>
                              <m:sSup>
                                <m:sSupPr>
                                  <m:ctrlPr>
                                    <a:rPr lang="en-US" i="1" smtClean="0">
                                      <a:solidFill>
                                        <a:srgbClr val="000000"/>
                                      </a:solidFill>
                                      <a:latin typeface="Cambria Math" panose="02040503050406030204" pitchFamily="18" charset="0"/>
                                    </a:rPr>
                                  </m:ctrlPr>
                                </m:sSupPr>
                                <m:e>
                                  <m:r>
                                    <a:rPr lang="en-US" b="0" i="1" smtClean="0">
                                      <a:solidFill>
                                        <a:srgbClr val="000000"/>
                                      </a:solidFill>
                                      <a:latin typeface="Cambria Math" panose="02040503050406030204" pitchFamily="18" charset="0"/>
                                    </a:rPr>
                                    <m:t>𝑐</m:t>
                                  </m:r>
                                </m:e>
                                <m:sup>
                                  <m:r>
                                    <a:rPr lang="en-US" b="0" i="1" smtClean="0">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𝑟</m:t>
                              </m:r>
                            </m:e>
                            <m:sub>
                              <m:r>
                                <a:rPr lang="en-US" i="1">
                                  <a:solidFill>
                                    <a:srgbClr val="000000"/>
                                  </a:solidFill>
                                  <a:latin typeface="Cambria Math" panose="02040503050406030204" pitchFamily="18" charset="0"/>
                                </a:rPr>
                                <m:t>𝑒</m:t>
                              </m:r>
                            </m:sub>
                            <m:sup>
                              <m:r>
                                <a:rPr lang="en-US" i="1">
                                  <a:solidFill>
                                    <a:srgbClr val="000000"/>
                                  </a:solidFill>
                                  <a:latin typeface="Cambria Math" panose="02040503050406030204" pitchFamily="18" charset="0"/>
                                </a:rPr>
                                <m:t>2</m:t>
                              </m:r>
                            </m:sup>
                          </m:sSubSup>
                        </m:den>
                      </m:f>
                      <m:sSub>
                        <m:sSubPr>
                          <m:ctrlPr>
                            <a:rPr lang="en-GB"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b="0" i="1" smtClean="0">
                              <a:solidFill>
                                <a:srgbClr val="000000"/>
                              </a:solidFill>
                              <a:latin typeface="Cambria Math" panose="02040503050406030204" pitchFamily="18" charset="0"/>
                            </a:rPr>
                            <m:t>𝐻</m:t>
                          </m:r>
                          <m:r>
                            <a:rPr lang="en-US" i="1">
                              <a:solidFill>
                                <a:srgbClr val="000000"/>
                              </a:solidFill>
                              <a:latin typeface="Cambria Math" panose="02040503050406030204" pitchFamily="18" charset="0"/>
                            </a:rPr>
                            <m:t>𝐺</m:t>
                          </m:r>
                        </m:sub>
                      </m:sSub>
                      <m:sSub>
                        <m:sSubPr>
                          <m:ctrlPr>
                            <a:rPr lang="en-GB"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𝐻</m:t>
                          </m:r>
                        </m:e>
                        <m:sub>
                          <m:r>
                            <a:rPr lang="en-US" i="1">
                              <a:solidFill>
                                <a:srgbClr val="000000"/>
                              </a:solidFill>
                              <a:latin typeface="Cambria Math" panose="02040503050406030204" pitchFamily="18" charset="0"/>
                            </a:rPr>
                            <m:t>𝐷</m:t>
                          </m:r>
                        </m:sub>
                      </m:sSub>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ea typeface="Cambria Math" panose="02040503050406030204" pitchFamily="18" charset="0"/>
                            </a:rPr>
                            <m:t>𝜉</m:t>
                          </m:r>
                        </m:e>
                        <m:sub>
                          <m:r>
                            <a:rPr lang="en-US" i="1">
                              <a:solidFill>
                                <a:srgbClr val="000000"/>
                              </a:solidFill>
                              <a:latin typeface="Cambria Math" panose="02040503050406030204" pitchFamily="18" charset="0"/>
                            </a:rPr>
                            <m:t>𝑦</m:t>
                          </m:r>
                        </m:sub>
                      </m:sSub>
                      <m:f>
                        <m:fPr>
                          <m:ctrlPr>
                            <a:rPr lang="en-GB"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ea typeface="Cambria Math" panose="02040503050406030204" pitchFamily="18" charset="0"/>
                            </a:rPr>
                            <m:t>𝜌</m:t>
                          </m:r>
                        </m:num>
                        <m:den>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den>
                      </m:f>
                      <m:f>
                        <m:fPr>
                          <m:ctrlPr>
                            <a:rPr lang="en-US" b="0" i="1" smtClean="0">
                              <a:solidFill>
                                <a:srgbClr val="000000"/>
                              </a:solidFill>
                              <a:latin typeface="Cambria Math" panose="02040503050406030204" pitchFamily="18" charset="0"/>
                            </a:rPr>
                          </m:ctrlPr>
                        </m:fPr>
                        <m:num>
                          <m:sSub>
                            <m:sSubPr>
                              <m:ctrlPr>
                                <a:rPr lang="en-GB"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b="0" i="1" smtClean="0">
                                  <a:solidFill>
                                    <a:srgbClr val="000000"/>
                                  </a:solidFill>
                                  <a:latin typeface="Cambria Math" panose="02040503050406030204" pitchFamily="18" charset="0"/>
                                </a:rPr>
                                <m:t>𝑆𝑅</m:t>
                              </m:r>
                            </m:sub>
                          </m:sSub>
                        </m:num>
                        <m:den>
                          <m:sSup>
                            <m:sSupPr>
                              <m:ctrlPr>
                                <a:rPr lang="en-US" b="0" i="1" smtClean="0">
                                  <a:solidFill>
                                    <a:srgbClr val="000000"/>
                                  </a:solidFill>
                                  <a:latin typeface="Cambria Math" panose="02040503050406030204" pitchFamily="18" charset="0"/>
                                </a:rPr>
                              </m:ctrlPr>
                            </m:sSupPr>
                            <m:e>
                              <m:r>
                                <a:rPr lang="en-US" b="0" i="1" smtClean="0">
                                  <a:solidFill>
                                    <a:srgbClr val="000000"/>
                                  </a:solidFill>
                                  <a:latin typeface="Cambria Math" panose="02040503050406030204" pitchFamily="18" charset="0"/>
                                  <a:ea typeface="Cambria Math" panose="02040503050406030204" pitchFamily="18" charset="0"/>
                                </a:rPr>
                                <m:t>𝛾</m:t>
                              </m:r>
                            </m:e>
                            <m:sup>
                              <m:r>
                                <a:rPr lang="en-US" b="0" i="1" smtClean="0">
                                  <a:solidFill>
                                    <a:srgbClr val="000000"/>
                                  </a:solidFill>
                                  <a:latin typeface="Cambria Math" panose="02040503050406030204" pitchFamily="18" charset="0"/>
                                </a:rPr>
                                <m:t>3</m:t>
                              </m:r>
                            </m:sup>
                          </m:sSup>
                        </m:den>
                      </m:f>
                    </m:oMath>
                  </m:oMathPara>
                </a14:m>
                <a:endParaRPr lang="en-GB" dirty="0"/>
              </a:p>
            </p:txBody>
          </p:sp>
        </mc:Choice>
        <mc:Fallback xmlns="">
          <p:sp>
            <p:nvSpPr>
              <p:cNvPr id="6" name="Object 2">
                <a:extLst>
                  <a:ext uri="{FF2B5EF4-FFF2-40B4-BE49-F238E27FC236}">
                    <a16:creationId xmlns:a16="http://schemas.microsoft.com/office/drawing/2014/main" id="{5C26D901-633C-5EEB-DBB6-C992F997B671}"/>
                  </a:ext>
                </a:extLst>
              </p:cNvPr>
              <p:cNvSpPr txBox="1">
                <a:spLocks noRot="1" noChangeAspect="1" noMove="1" noResize="1" noEditPoints="1" noAdjustHandles="1" noChangeArrowheads="1" noChangeShapeType="1" noTextEdit="1"/>
              </p:cNvSpPr>
              <p:nvPr/>
            </p:nvSpPr>
            <p:spPr bwMode="auto">
              <a:xfrm>
                <a:off x="7799524" y="1246165"/>
                <a:ext cx="3308022" cy="819771"/>
              </a:xfrm>
              <a:prstGeom prst="rect">
                <a:avLst/>
              </a:prstGeom>
              <a:blipFill>
                <a:blip r:embed="rId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bject 2">
                <a:extLst>
                  <a:ext uri="{FF2B5EF4-FFF2-40B4-BE49-F238E27FC236}">
                    <a16:creationId xmlns:a16="http://schemas.microsoft.com/office/drawing/2014/main" id="{3C881FB7-0893-5D11-DA96-9E082A4090CA}"/>
                  </a:ext>
                </a:extLst>
              </p:cNvPr>
              <p:cNvSpPr txBox="1"/>
              <p:nvPr/>
            </p:nvSpPr>
            <p:spPr bwMode="auto">
              <a:xfrm>
                <a:off x="7084122" y="2139729"/>
                <a:ext cx="4837379" cy="737198"/>
              </a:xfrm>
              <a:prstGeom prst="rect">
                <a:avLst/>
              </a:prstGeom>
              <a:solidFill>
                <a:srgbClr val="2D9DFF"/>
              </a:solidFill>
              <a:ln>
                <a:noFill/>
              </a:ln>
            </p:spPr>
            <p:txBody>
              <a:bodyPr>
                <a:normAutofit/>
              </a:bodyPr>
              <a:lstStyle/>
              <a:p>
                <a14:m>
                  <m:oMath xmlns:m="http://schemas.openxmlformats.org/officeDocument/2006/math">
                    <m:sSub>
                      <m:sSubPr>
                        <m:ctrlPr>
                          <a:rPr lang="en-GB" i="1" smtClean="0">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ea typeface="Cambria Math" panose="02040503050406030204" pitchFamily="18" charset="0"/>
                          </a:rPr>
                          <m:t>𝜉</m:t>
                        </m:r>
                      </m:e>
                      <m:sub>
                        <m:r>
                          <a:rPr lang="en-US" i="1">
                            <a:solidFill>
                              <a:srgbClr val="000000"/>
                            </a:solidFill>
                            <a:latin typeface="Cambria Math" panose="02040503050406030204" pitchFamily="18" charset="0"/>
                          </a:rPr>
                          <m:t>𝑦</m:t>
                        </m:r>
                      </m:sub>
                    </m:sSub>
                    <m:r>
                      <a:rPr lang="en-GB" i="1" smtClean="0">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𝑏</m:t>
                            </m:r>
                          </m:sub>
                        </m:sSub>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𝑟</m:t>
                            </m:r>
                          </m:e>
                          <m:sub>
                            <m:r>
                              <a:rPr lang="en-US" b="0" i="1" smtClean="0">
                                <a:solidFill>
                                  <a:srgbClr val="000000"/>
                                </a:solidFill>
                                <a:latin typeface="Cambria Math" panose="02040503050406030204" pitchFamily="18" charset="0"/>
                              </a:rPr>
                              <m:t>𝑒</m:t>
                            </m:r>
                          </m:sub>
                        </m:sSub>
                      </m:num>
                      <m:den>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ea typeface="Cambria Math" panose="02040503050406030204" pitchFamily="18" charset="0"/>
                          </a:rPr>
                          <m:t>𝜋</m:t>
                        </m:r>
                        <m:r>
                          <a:rPr lang="en-US" i="1" smtClean="0">
                            <a:solidFill>
                              <a:srgbClr val="000000"/>
                            </a:solidFill>
                            <a:latin typeface="Cambria Math" panose="02040503050406030204" pitchFamily="18" charset="0"/>
                            <a:ea typeface="Cambria Math" panose="02040503050406030204" pitchFamily="18" charset="0"/>
                          </a:rPr>
                          <m:t>𝛾</m:t>
                        </m:r>
                      </m:den>
                    </m:f>
                    <m:f>
                      <m:fPr>
                        <m:ctrlPr>
                          <a:rPr lang="en-US"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𝑧</m:t>
                            </m:r>
                          </m:sub>
                          <m:sup/>
                        </m:sSubSup>
                        <m:r>
                          <a:rPr lang="en-GB" i="1">
                            <a:solidFill>
                              <a:srgbClr val="000000"/>
                            </a:solidFill>
                            <a:latin typeface="Cambria Math" panose="02040503050406030204" pitchFamily="18" charset="0"/>
                            <a:ea typeface="Cambria Math" panose="02040503050406030204" pitchFamily="18" charset="0"/>
                          </a:rPr>
                          <m:t>𝜃</m:t>
                        </m:r>
                      </m:den>
                    </m:f>
                    <m:rad>
                      <m:radPr>
                        <m:degHide m:val="on"/>
                        <m:ctrlPr>
                          <a:rPr lang="en-US" i="1" smtClean="0">
                            <a:solidFill>
                              <a:srgbClr val="000000"/>
                            </a:solidFill>
                            <a:latin typeface="Cambria Math" panose="02040503050406030204" pitchFamily="18" charset="0"/>
                          </a:rPr>
                        </m:ctrlPr>
                      </m:radPr>
                      <m:deg/>
                      <m:e>
                        <m:f>
                          <m:fPr>
                            <m:ctrlPr>
                              <a:rPr lang="en-US" i="1" smtClean="0">
                                <a:solidFill>
                                  <a:srgbClr val="000000"/>
                                </a:solidFill>
                                <a:latin typeface="Cambria Math" panose="02040503050406030204" pitchFamily="18" charset="0"/>
                              </a:rPr>
                            </m:ctrlPr>
                          </m:fPr>
                          <m:num>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𝑦</m:t>
                                </m:r>
                              </m:sub>
                              <m:sup>
                                <m:r>
                                  <a:rPr lang="en-GB" i="1">
                                    <a:solidFill>
                                      <a:srgbClr val="000000"/>
                                    </a:solidFill>
                                    <a:latin typeface="Cambria Math" panose="02040503050406030204" pitchFamily="18" charset="0"/>
                                  </a:rPr>
                                  <m:t>∗</m:t>
                                </m:r>
                              </m:sup>
                            </m:sSubSup>
                          </m:num>
                          <m:den>
                            <m:sSub>
                              <m:sSubPr>
                                <m:ctrlPr>
                                  <a:rPr lang="en-US" i="1" smtClean="0">
                                    <a:solidFill>
                                      <a:srgbClr val="000000"/>
                                    </a:solidFill>
                                    <a:latin typeface="Cambria Math" panose="02040503050406030204" pitchFamily="18" charset="0"/>
                                  </a:rPr>
                                </m:ctrlPr>
                              </m:sSubPr>
                              <m:e>
                                <m:r>
                                  <a:rPr lang="en-US" i="1" smtClean="0">
                                    <a:solidFill>
                                      <a:srgbClr val="000000"/>
                                    </a:solidFill>
                                    <a:latin typeface="Cambria Math" panose="02040503050406030204" pitchFamily="18" charset="0"/>
                                    <a:ea typeface="Cambria Math" panose="02040503050406030204" pitchFamily="18" charset="0"/>
                                  </a:rPr>
                                  <m:t>𝜀</m:t>
                                </m:r>
                              </m:e>
                              <m:sub>
                                <m:r>
                                  <a:rPr lang="en-US" b="0" i="1" smtClean="0">
                                    <a:solidFill>
                                      <a:srgbClr val="000000"/>
                                    </a:solidFill>
                                    <a:latin typeface="Cambria Math" panose="02040503050406030204" pitchFamily="18" charset="0"/>
                                  </a:rPr>
                                  <m:t>𝑦</m:t>
                                </m:r>
                              </m:sub>
                            </m:sSub>
                          </m:den>
                        </m:f>
                      </m:e>
                    </m:rad>
                    <m:r>
                      <a:rPr lang="en-US" b="0" i="1" smtClean="0">
                        <a:solidFill>
                          <a:srgbClr val="000000"/>
                        </a:solidFill>
                        <a:latin typeface="Cambria Math" panose="02040503050406030204" pitchFamily="18" charset="0"/>
                      </a:rPr>
                      <m:t>      </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ea typeface="Cambria Math" panose="02040503050406030204" pitchFamily="18" charset="0"/>
                          </a:rPr>
                          <m:t>𝜉</m:t>
                        </m:r>
                      </m:e>
                      <m:sub>
                        <m:r>
                          <a:rPr lang="en-US" b="0" i="1" smtClean="0">
                            <a:solidFill>
                              <a:srgbClr val="000000"/>
                            </a:solidFill>
                            <a:latin typeface="Cambria Math" panose="02040503050406030204" pitchFamily="18" charset="0"/>
                            <a:ea typeface="Cambria Math" panose="02040503050406030204" pitchFamily="18" charset="0"/>
                          </a:rPr>
                          <m:t>𝑥</m:t>
                        </m:r>
                      </m:sub>
                    </m:sSub>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𝑏</m:t>
                            </m:r>
                          </m:sub>
                        </m:sSub>
                        <m:sSub>
                          <m:sSubPr>
                            <m:ctrlPr>
                              <a:rPr lang="en-GB"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𝑟</m:t>
                            </m:r>
                          </m:e>
                          <m:sub>
                            <m:r>
                              <a:rPr lang="en-US" i="1">
                                <a:solidFill>
                                  <a:srgbClr val="000000"/>
                                </a:solidFill>
                                <a:latin typeface="Cambria Math" panose="02040503050406030204" pitchFamily="18" charset="0"/>
                              </a:rPr>
                              <m:t>𝑒</m:t>
                            </m:r>
                          </m:sub>
                        </m:sSub>
                      </m:num>
                      <m:den>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ea typeface="Cambria Math" panose="02040503050406030204" pitchFamily="18" charset="0"/>
                          </a:rPr>
                          <m:t>𝜋𝛾</m:t>
                        </m:r>
                      </m:den>
                    </m:f>
                    <m:f>
                      <m:fPr>
                        <m:ctrlPr>
                          <a:rPr lang="en-GB" i="1">
                            <a:solidFill>
                              <a:srgbClr val="000000"/>
                            </a:solidFill>
                            <a:latin typeface="Cambria Math" panose="02040503050406030204" pitchFamily="18" charset="0"/>
                          </a:rPr>
                        </m:ctrlPr>
                      </m:fPr>
                      <m:num>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𝛽</m:t>
                            </m:r>
                          </m:e>
                          <m:sub>
                            <m:r>
                              <a:rPr lang="en-US" b="0" i="1" smtClean="0">
                                <a:solidFill>
                                  <a:srgbClr val="000000"/>
                                </a:solidFill>
                                <a:latin typeface="Cambria Math" panose="02040503050406030204" pitchFamily="18" charset="0"/>
                              </a:rPr>
                              <m:t>𝑥</m:t>
                            </m:r>
                          </m:sub>
                          <m:sup>
                            <m:r>
                              <a:rPr lang="en-GB" i="1">
                                <a:solidFill>
                                  <a:srgbClr val="000000"/>
                                </a:solidFill>
                                <a:latin typeface="Cambria Math" panose="02040503050406030204" pitchFamily="18" charset="0"/>
                              </a:rPr>
                              <m:t>∗</m:t>
                            </m:r>
                          </m:sup>
                        </m:sSubSup>
                      </m:num>
                      <m:den>
                        <m:sSubSup>
                          <m:sSubSupPr>
                            <m:ctrlPr>
                              <a:rPr lang="en-GB" i="1">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𝜎</m:t>
                            </m:r>
                          </m:e>
                          <m:sub>
                            <m:r>
                              <a:rPr lang="en-US" i="1">
                                <a:solidFill>
                                  <a:srgbClr val="000000"/>
                                </a:solidFill>
                                <a:latin typeface="Cambria Math" panose="02040503050406030204" pitchFamily="18" charset="0"/>
                              </a:rPr>
                              <m:t>𝑧</m:t>
                            </m:r>
                          </m:sub>
                          <m:sup>
                            <m:r>
                              <a:rPr lang="en-US" i="1">
                                <a:solidFill>
                                  <a:srgbClr val="000000"/>
                                </a:solidFill>
                                <a:latin typeface="Cambria Math" panose="02040503050406030204" pitchFamily="18" charset="0"/>
                              </a:rPr>
                              <m:t>2</m:t>
                            </m:r>
                          </m:sup>
                        </m:sSubSup>
                        <m:sSup>
                          <m:sSupPr>
                            <m:ctrlPr>
                              <a:rPr lang="en-US" i="1" smtClean="0">
                                <a:solidFill>
                                  <a:srgbClr val="000000"/>
                                </a:solidFill>
                                <a:latin typeface="Cambria Math" panose="02040503050406030204" pitchFamily="18" charset="0"/>
                              </a:rPr>
                            </m:ctrlPr>
                          </m:sSupPr>
                          <m:e>
                            <m:r>
                              <a:rPr lang="en-US" i="1" smtClean="0">
                                <a:solidFill>
                                  <a:srgbClr val="000000"/>
                                </a:solidFill>
                                <a:latin typeface="Cambria Math" panose="02040503050406030204" pitchFamily="18" charset="0"/>
                                <a:ea typeface="Cambria Math" panose="02040503050406030204" pitchFamily="18" charset="0"/>
                              </a:rPr>
                              <m:t>𝜃</m:t>
                            </m:r>
                          </m:e>
                          <m:sup>
                            <m:r>
                              <a:rPr lang="en-US" b="0" i="1" smtClean="0">
                                <a:solidFill>
                                  <a:srgbClr val="000000"/>
                                </a:solidFill>
                                <a:latin typeface="Cambria Math" panose="02040503050406030204" pitchFamily="18" charset="0"/>
                              </a:rPr>
                              <m:t>2</m:t>
                            </m:r>
                          </m:sup>
                        </m:sSup>
                      </m:den>
                    </m:f>
                  </m:oMath>
                </a14:m>
                <a:r>
                  <a:rPr lang="en-GB" dirty="0"/>
                  <a:t>   </a:t>
                </a:r>
                <a:r>
                  <a:rPr lang="en-GB" dirty="0">
                    <a:solidFill>
                      <a:schemeClr val="tx2"/>
                    </a:solidFill>
                  </a:rPr>
                  <a:t>for </a:t>
                </a:r>
                <a14:m>
                  <m:oMath xmlns:m="http://schemas.openxmlformats.org/officeDocument/2006/math">
                    <m:r>
                      <m:rPr>
                        <m:sty m:val="p"/>
                      </m:rPr>
                      <a:rPr lang="el-GR" i="1" smtClean="0">
                        <a:solidFill>
                          <a:srgbClr val="000000"/>
                        </a:solidFill>
                        <a:latin typeface="Cambria Math" panose="02040503050406030204" pitchFamily="18" charset="0"/>
                        <a:ea typeface="Cambria Math" panose="02040503050406030204" pitchFamily="18" charset="0"/>
                      </a:rPr>
                      <m:t>ϕ</m:t>
                    </m:r>
                    <m:r>
                      <a:rPr lang="el-GR" i="1" smtClean="0">
                        <a:solidFill>
                          <a:srgbClr val="000000"/>
                        </a:solidFill>
                        <a:latin typeface="Cambria Math" panose="02040503050406030204" pitchFamily="18" charset="0"/>
                        <a:ea typeface="Cambria Math" panose="02040503050406030204" pitchFamily="18" charset="0"/>
                      </a:rPr>
                      <m:t>≫1</m:t>
                    </m:r>
                  </m:oMath>
                </a14:m>
                <a:endParaRPr lang="en-GB" dirty="0">
                  <a:solidFill>
                    <a:schemeClr val="tx2"/>
                  </a:solidFill>
                </a:endParaRPr>
              </a:p>
            </p:txBody>
          </p:sp>
        </mc:Choice>
        <mc:Fallback xmlns="">
          <p:sp>
            <p:nvSpPr>
              <p:cNvPr id="10" name="Object 2">
                <a:extLst>
                  <a:ext uri="{FF2B5EF4-FFF2-40B4-BE49-F238E27FC236}">
                    <a16:creationId xmlns:a16="http://schemas.microsoft.com/office/drawing/2014/main" id="{3C881FB7-0893-5D11-DA96-9E082A4090CA}"/>
                  </a:ext>
                </a:extLst>
              </p:cNvPr>
              <p:cNvSpPr txBox="1">
                <a:spLocks noRot="1" noChangeAspect="1" noMove="1" noResize="1" noEditPoints="1" noAdjustHandles="1" noChangeArrowheads="1" noChangeShapeType="1" noTextEdit="1"/>
              </p:cNvSpPr>
              <p:nvPr/>
            </p:nvSpPr>
            <p:spPr bwMode="auto">
              <a:xfrm>
                <a:off x="7084122" y="2139729"/>
                <a:ext cx="4837379" cy="737198"/>
              </a:xfrm>
              <a:prstGeom prst="rect">
                <a:avLst/>
              </a:prstGeom>
              <a:blipFill>
                <a:blip r:embed="rId4"/>
                <a:stretch>
                  <a:fillRect/>
                </a:stretch>
              </a:blipFill>
              <a:ln>
                <a:noFill/>
              </a:ln>
            </p:spPr>
            <p:txBody>
              <a:bodyPr/>
              <a:lstStyle/>
              <a:p>
                <a:r>
                  <a:rPr lang="en-GB">
                    <a:noFill/>
                  </a:rPr>
                  <a:t> </a:t>
                </a:r>
              </a:p>
            </p:txBody>
          </p:sp>
        </mc:Fallback>
      </mc:AlternateContent>
      <p:pic>
        <p:nvPicPr>
          <p:cNvPr id="7" name="Content Placeholder 10">
            <a:extLst>
              <a:ext uri="{FF2B5EF4-FFF2-40B4-BE49-F238E27FC236}">
                <a16:creationId xmlns:a16="http://schemas.microsoft.com/office/drawing/2014/main" id="{070321B1-6FE4-843B-2EE4-24365FECD4A0}"/>
              </a:ext>
            </a:extLst>
          </p:cNvPr>
          <p:cNvPicPr>
            <a:picLocks noChangeAspect="1"/>
          </p:cNvPicPr>
          <p:nvPr/>
        </p:nvPicPr>
        <p:blipFill>
          <a:blip r:embed="rId5"/>
          <a:stretch>
            <a:fillRect/>
          </a:stretch>
        </p:blipFill>
        <p:spPr>
          <a:xfrm>
            <a:off x="8918544" y="3543896"/>
            <a:ext cx="3207996" cy="2268203"/>
          </a:xfrm>
          <a:prstGeom prst="rect">
            <a:avLst/>
          </a:prstGeom>
        </p:spPr>
      </p:pic>
      <p:pic>
        <p:nvPicPr>
          <p:cNvPr id="8" name="Content Placeholder 12">
            <a:extLst>
              <a:ext uri="{FF2B5EF4-FFF2-40B4-BE49-F238E27FC236}">
                <a16:creationId xmlns:a16="http://schemas.microsoft.com/office/drawing/2014/main" id="{6293EFA6-C7E3-A98A-B82A-A8F83770C7F0}"/>
              </a:ext>
            </a:extLst>
          </p:cNvPr>
          <p:cNvPicPr>
            <a:picLocks noChangeAspect="1"/>
          </p:cNvPicPr>
          <p:nvPr/>
        </p:nvPicPr>
        <p:blipFill>
          <a:blip r:embed="rId6"/>
          <a:stretch>
            <a:fillRect/>
          </a:stretch>
        </p:blipFill>
        <p:spPr>
          <a:xfrm>
            <a:off x="5914028" y="3548293"/>
            <a:ext cx="3207996" cy="2268203"/>
          </a:xfrm>
          <a:prstGeom prst="rect">
            <a:avLst/>
          </a:prstGeom>
        </p:spPr>
      </p:pic>
      <p:sp>
        <p:nvSpPr>
          <p:cNvPr id="9" name="TextBox 8">
            <a:extLst>
              <a:ext uri="{FF2B5EF4-FFF2-40B4-BE49-F238E27FC236}">
                <a16:creationId xmlns:a16="http://schemas.microsoft.com/office/drawing/2014/main" id="{F1A336DE-241D-E225-B3AC-E87514BB5CA6}"/>
              </a:ext>
            </a:extLst>
          </p:cNvPr>
          <p:cNvSpPr txBox="1"/>
          <p:nvPr/>
        </p:nvSpPr>
        <p:spPr>
          <a:xfrm>
            <a:off x="6424472" y="3567463"/>
            <a:ext cx="2241799"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Crab </a:t>
            </a:r>
            <a:r>
              <a:rPr lang="en-GB" sz="1400" b="1" dirty="0" err="1">
                <a:solidFill>
                  <a:srgbClr val="FFFF00"/>
                </a:solidFill>
              </a:rPr>
              <a:t>Sextupoles</a:t>
            </a:r>
            <a:r>
              <a:rPr lang="en-GB" sz="1400" b="1" dirty="0">
                <a:solidFill>
                  <a:srgbClr val="FFFF00"/>
                </a:solidFill>
              </a:rPr>
              <a:t> OFF</a:t>
            </a:r>
          </a:p>
        </p:txBody>
      </p:sp>
      <p:sp>
        <p:nvSpPr>
          <p:cNvPr id="11" name="TextBox 10">
            <a:extLst>
              <a:ext uri="{FF2B5EF4-FFF2-40B4-BE49-F238E27FC236}">
                <a16:creationId xmlns:a16="http://schemas.microsoft.com/office/drawing/2014/main" id="{27B1C163-6FB8-CC1C-9174-ABA573DA83D7}"/>
              </a:ext>
            </a:extLst>
          </p:cNvPr>
          <p:cNvSpPr txBox="1"/>
          <p:nvPr/>
        </p:nvSpPr>
        <p:spPr>
          <a:xfrm>
            <a:off x="9577776" y="3548293"/>
            <a:ext cx="1931592"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Crab </a:t>
            </a:r>
            <a:r>
              <a:rPr lang="en-GB" sz="1400" b="1" dirty="0" err="1">
                <a:solidFill>
                  <a:srgbClr val="FFFF00"/>
                </a:solidFill>
              </a:rPr>
              <a:t>Sextupoles</a:t>
            </a:r>
            <a:r>
              <a:rPr lang="en-GB" sz="1400" b="1" dirty="0">
                <a:solidFill>
                  <a:srgbClr val="FFFF00"/>
                </a:solidFill>
              </a:rPr>
              <a:t> ON</a:t>
            </a:r>
          </a:p>
        </p:txBody>
      </p:sp>
      <p:sp>
        <p:nvSpPr>
          <p:cNvPr id="12" name="TextBox 11">
            <a:extLst>
              <a:ext uri="{FF2B5EF4-FFF2-40B4-BE49-F238E27FC236}">
                <a16:creationId xmlns:a16="http://schemas.microsoft.com/office/drawing/2014/main" id="{B092EBD6-491E-768E-D6AE-A5096D4537F2}"/>
              </a:ext>
            </a:extLst>
          </p:cNvPr>
          <p:cNvSpPr txBox="1"/>
          <p:nvPr/>
        </p:nvSpPr>
        <p:spPr>
          <a:xfrm>
            <a:off x="7358055" y="5712407"/>
            <a:ext cx="3185517"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P. Raimondi, D. </a:t>
            </a:r>
            <a:r>
              <a:rPr lang="en-GB" sz="1400" b="1" dirty="0" err="1">
                <a:solidFill>
                  <a:srgbClr val="FFFF00"/>
                </a:solidFill>
              </a:rPr>
              <a:t>Shatilov</a:t>
            </a:r>
            <a:r>
              <a:rPr lang="en-GB" sz="1400" b="1" dirty="0">
                <a:solidFill>
                  <a:srgbClr val="FFFF00"/>
                </a:solidFill>
              </a:rPr>
              <a:t>, M. Zobov</a:t>
            </a:r>
          </a:p>
        </p:txBody>
      </p:sp>
    </p:spTree>
    <p:extLst>
      <p:ext uri="{BB962C8B-B14F-4D97-AF65-F5344CB8AC3E}">
        <p14:creationId xmlns:p14="http://schemas.microsoft.com/office/powerpoint/2010/main" val="4067854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C29E-A8E6-1180-5EAF-75F827F87D64}"/>
              </a:ext>
            </a:extLst>
          </p:cNvPr>
          <p:cNvSpPr>
            <a:spLocks noGrp="1"/>
          </p:cNvSpPr>
          <p:nvPr>
            <p:ph type="title"/>
          </p:nvPr>
        </p:nvSpPr>
        <p:spPr/>
        <p:txBody>
          <a:bodyPr/>
          <a:lstStyle/>
          <a:p>
            <a:r>
              <a:rPr lang="en-US" dirty="0"/>
              <a:t>Beam position control at the IP</a:t>
            </a:r>
            <a:endParaRPr lang="en-GB" dirty="0"/>
          </a:p>
        </p:txBody>
      </p:sp>
      <p:sp>
        <p:nvSpPr>
          <p:cNvPr id="3" name="Content Placeholder 2">
            <a:extLst>
              <a:ext uri="{FF2B5EF4-FFF2-40B4-BE49-F238E27FC236}">
                <a16:creationId xmlns:a16="http://schemas.microsoft.com/office/drawing/2014/main" id="{D892AD81-3933-D73D-BB36-844C3D52A5E3}"/>
              </a:ext>
            </a:extLst>
          </p:cNvPr>
          <p:cNvSpPr>
            <a:spLocks noGrp="1"/>
          </p:cNvSpPr>
          <p:nvPr>
            <p:ph sz="half" idx="1"/>
          </p:nvPr>
        </p:nvSpPr>
        <p:spPr>
          <a:xfrm>
            <a:off x="407987" y="1205723"/>
            <a:ext cx="6400136" cy="4608512"/>
          </a:xfrm>
        </p:spPr>
        <p:txBody>
          <a:bodyPr/>
          <a:lstStyle/>
          <a:p>
            <a:pPr>
              <a:lnSpc>
                <a:spcPct val="100000"/>
              </a:lnSpc>
            </a:pPr>
            <a:r>
              <a:rPr lang="en-GB" b="0" dirty="0">
                <a:solidFill>
                  <a:schemeClr val="tx1"/>
                </a:solidFill>
              </a:rPr>
              <a:t>Control of the </a:t>
            </a:r>
            <a:r>
              <a:rPr lang="en-GB" dirty="0">
                <a:solidFill>
                  <a:schemeClr val="tx1"/>
                </a:solidFill>
              </a:rPr>
              <a:t>beam–beam offset </a:t>
            </a:r>
            <a:r>
              <a:rPr lang="en-GB" b="0" dirty="0">
                <a:solidFill>
                  <a:schemeClr val="tx1"/>
                </a:solidFill>
              </a:rPr>
              <a:t>is required at the level of a </a:t>
            </a:r>
            <a:r>
              <a:rPr lang="en-GB" dirty="0">
                <a:solidFill>
                  <a:schemeClr val="tx1"/>
                </a:solidFill>
              </a:rPr>
              <a:t>fraction of a nanometre </a:t>
            </a:r>
          </a:p>
          <a:p>
            <a:pPr marL="342900" indent="-342900">
              <a:lnSpc>
                <a:spcPct val="100000"/>
              </a:lnSpc>
              <a:buFont typeface="Wingdings" panose="05000000000000000000" pitchFamily="2" charset="2"/>
              <a:buChar char="è"/>
            </a:pPr>
            <a:r>
              <a:rPr lang="en-GB" dirty="0">
                <a:solidFill>
                  <a:schemeClr val="tx1"/>
                </a:solidFill>
                <a:sym typeface="Wingdings" panose="05000000000000000000" pitchFamily="2" charset="2"/>
              </a:rPr>
              <a:t>Active stabilization </a:t>
            </a:r>
            <a:r>
              <a:rPr lang="en-GB" b="0" dirty="0">
                <a:solidFill>
                  <a:schemeClr val="tx1"/>
                </a:solidFill>
                <a:sym typeface="Wingdings" panose="05000000000000000000" pitchFamily="2" charset="2"/>
              </a:rPr>
              <a:t>of beam-guiding magnets with movers (CLIC)</a:t>
            </a:r>
          </a:p>
          <a:p>
            <a:pPr marL="342900" indent="-342900">
              <a:lnSpc>
                <a:spcPct val="100000"/>
              </a:lnSpc>
              <a:buFont typeface="Wingdings" panose="05000000000000000000" pitchFamily="2" charset="2"/>
              <a:buChar char="è"/>
            </a:pPr>
            <a:r>
              <a:rPr lang="en-GB" dirty="0">
                <a:solidFill>
                  <a:schemeClr val="tx1"/>
                </a:solidFill>
              </a:rPr>
              <a:t>Feedback based on beam–beam offset</a:t>
            </a:r>
            <a:r>
              <a:rPr lang="en-GB" b="0" dirty="0">
                <a:solidFill>
                  <a:schemeClr val="tx1"/>
                </a:solidFill>
              </a:rPr>
              <a:t>:</a:t>
            </a:r>
            <a:r>
              <a:rPr lang="en-US" b="0" dirty="0">
                <a:solidFill>
                  <a:schemeClr val="tx1"/>
                </a:solidFill>
              </a:rPr>
              <a:t> </a:t>
            </a:r>
            <a:endParaRPr lang="en-GB" b="0" dirty="0">
              <a:solidFill>
                <a:schemeClr val="tx1"/>
              </a:solidFill>
            </a:endParaRPr>
          </a:p>
          <a:p>
            <a:pPr marL="666750" lvl="1" indent="-342900">
              <a:buFont typeface="Wingdings" panose="05000000000000000000" pitchFamily="2" charset="2"/>
              <a:buChar char="è"/>
            </a:pPr>
            <a:r>
              <a:rPr lang="en-GB" b="1" dirty="0">
                <a:solidFill>
                  <a:schemeClr val="tx1"/>
                </a:solidFill>
              </a:rPr>
              <a:t>ILC</a:t>
            </a:r>
            <a:r>
              <a:rPr lang="en-GB" dirty="0">
                <a:solidFill>
                  <a:schemeClr val="tx1"/>
                </a:solidFill>
              </a:rPr>
              <a:t>: can correct from one bunch to the next within the pulse (bunch spacing: 554 ns (LP) </a:t>
            </a:r>
            <a:r>
              <a:rPr lang="en-GB" dirty="0">
                <a:solidFill>
                  <a:schemeClr val="tx1"/>
                </a:solidFill>
                <a:sym typeface="Wingdings" panose="05000000000000000000" pitchFamily="2" charset="2"/>
              </a:rPr>
              <a:t>  336 ns (FP)</a:t>
            </a:r>
            <a:r>
              <a:rPr lang="en-GB" dirty="0">
                <a:solidFill>
                  <a:schemeClr val="tx1"/>
                </a:solidFill>
              </a:rPr>
              <a:t>) </a:t>
            </a:r>
            <a:r>
              <a:rPr lang="en-GB" dirty="0">
                <a:solidFill>
                  <a:schemeClr val="tx1"/>
                </a:solidFill>
                <a:sym typeface="Wingdings" panose="05000000000000000000" pitchFamily="2" charset="2"/>
              </a:rPr>
              <a:t> tested successfully at ATF2</a:t>
            </a:r>
            <a:endParaRPr lang="en-GB" dirty="0">
              <a:solidFill>
                <a:schemeClr val="tx1"/>
              </a:solidFill>
            </a:endParaRPr>
          </a:p>
          <a:p>
            <a:pPr marL="666750" lvl="1" indent="-342900">
              <a:buFont typeface="Wingdings" panose="05000000000000000000" pitchFamily="2" charset="2"/>
              <a:buChar char="è"/>
            </a:pPr>
            <a:r>
              <a:rPr lang="en-GB" b="1" dirty="0">
                <a:solidFill>
                  <a:schemeClr val="tx1"/>
                </a:solidFill>
              </a:rPr>
              <a:t>CLIC</a:t>
            </a:r>
            <a:r>
              <a:rPr lang="en-GB" dirty="0">
                <a:solidFill>
                  <a:schemeClr val="tx1"/>
                </a:solidFill>
              </a:rPr>
              <a:t>: tighter bunch spacing (0.5 ns). Bunch-to-bunch correction not possible, but the latency of the feedforward is short enough to allow several iterations during the 176 ns bunch train.</a:t>
            </a:r>
          </a:p>
        </p:txBody>
      </p:sp>
      <p:sp>
        <p:nvSpPr>
          <p:cNvPr id="5" name="Date Placeholder 4">
            <a:extLst>
              <a:ext uri="{FF2B5EF4-FFF2-40B4-BE49-F238E27FC236}">
                <a16:creationId xmlns:a16="http://schemas.microsoft.com/office/drawing/2014/main" id="{65B2EB9F-1B01-804B-FF50-762C9D7DCEB4}"/>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B2DC8E44-ECBE-A585-74C7-B16C94838163}"/>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CF644104-E893-2903-503D-AF5B052BE739}"/>
              </a:ext>
            </a:extLst>
          </p:cNvPr>
          <p:cNvSpPr>
            <a:spLocks noGrp="1"/>
          </p:cNvSpPr>
          <p:nvPr>
            <p:ph type="sldNum" sz="quarter" idx="12"/>
          </p:nvPr>
        </p:nvSpPr>
        <p:spPr/>
        <p:txBody>
          <a:bodyPr/>
          <a:lstStyle/>
          <a:p>
            <a:fld id="{36B5EA5A-BC32-A742-B11B-8E7414D5B535}" type="slidenum">
              <a:rPr lang="en-US" smtClean="0"/>
              <a:pPr/>
              <a:t>36</a:t>
            </a:fld>
            <a:endParaRPr lang="en-US" dirty="0"/>
          </a:p>
        </p:txBody>
      </p:sp>
      <p:graphicFrame>
        <p:nvGraphicFramePr>
          <p:cNvPr id="54274" name="Object 2"/>
          <p:cNvGraphicFramePr>
            <a:graphicFrameLocks noGrp="1" noChangeAspect="1"/>
          </p:cNvGraphicFramePr>
          <p:nvPr>
            <p:ph sz="half" idx="2"/>
            <p:extLst>
              <p:ext uri="{D42A27DB-BD31-4B8C-83A1-F6EECF244321}">
                <p14:modId xmlns:p14="http://schemas.microsoft.com/office/powerpoint/2010/main" val="337190567"/>
              </p:ext>
            </p:extLst>
          </p:nvPr>
        </p:nvGraphicFramePr>
        <p:xfrm>
          <a:off x="7421562" y="1236009"/>
          <a:ext cx="4514850" cy="2390775"/>
        </p:xfrm>
        <a:graphic>
          <a:graphicData uri="http://schemas.openxmlformats.org/presentationml/2006/ole">
            <mc:AlternateContent xmlns:mc="http://schemas.openxmlformats.org/markup-compatibility/2006">
              <mc:Choice xmlns:v="urn:schemas-microsoft-com:vml" Requires="v">
                <p:oleObj r:id="rId3" imgW="4514850" imgH="2391156" progId="Word.Picture.8">
                  <p:embed/>
                </p:oleObj>
              </mc:Choice>
              <mc:Fallback>
                <p:oleObj r:id="rId3" imgW="4514850" imgH="2391156" progId="Word.Picture.8">
                  <p:embed/>
                  <p:pic>
                    <p:nvPicPr>
                      <p:cNvPr id="542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562" y="1236009"/>
                        <a:ext cx="4514850" cy="2390775"/>
                      </a:xfrm>
                      <a:prstGeom prst="rect">
                        <a:avLst/>
                      </a:prstGeom>
                      <a:noFill/>
                      <a:extLst>
                        <a:ext uri="{909E8E84-426E-40dd-AFC4-6F175D3DCCD1}">
                          <a14:hiddenFill xmlns="" xmlns:a14="http://schemas.microsoft.com/office/drawing/2010/main">
                            <a:solidFill>
                              <a:schemeClr val="tx1"/>
                            </a:solidFill>
                          </a14:hiddenFill>
                        </a:ext>
                      </a:extLst>
                    </p:spPr>
                  </p:pic>
                </p:oleObj>
              </mc:Fallback>
            </mc:AlternateContent>
          </a:graphicData>
        </a:graphic>
      </p:graphicFrame>
      <p:pic>
        <p:nvPicPr>
          <p:cNvPr id="4" name="Picture 3">
            <a:extLst>
              <a:ext uri="{FF2B5EF4-FFF2-40B4-BE49-F238E27FC236}">
                <a16:creationId xmlns:a16="http://schemas.microsoft.com/office/drawing/2014/main" id="{B99AD1C1-84F4-2134-B1DC-6D01AB14D6E7}"/>
              </a:ext>
            </a:extLst>
          </p:cNvPr>
          <p:cNvPicPr>
            <a:picLocks noChangeAspect="1"/>
          </p:cNvPicPr>
          <p:nvPr/>
        </p:nvPicPr>
        <p:blipFill>
          <a:blip r:embed="rId5"/>
          <a:stretch>
            <a:fillRect/>
          </a:stretch>
        </p:blipFill>
        <p:spPr>
          <a:xfrm>
            <a:off x="8948250" y="3795648"/>
            <a:ext cx="3229142" cy="2057505"/>
          </a:xfrm>
          <a:prstGeom prst="rect">
            <a:avLst/>
          </a:prstGeom>
        </p:spPr>
      </p:pic>
      <p:pic>
        <p:nvPicPr>
          <p:cNvPr id="8" name="Picture 7">
            <a:extLst>
              <a:ext uri="{FF2B5EF4-FFF2-40B4-BE49-F238E27FC236}">
                <a16:creationId xmlns:a16="http://schemas.microsoft.com/office/drawing/2014/main" id="{217BFD2D-1015-B378-5F34-8D8970BC46D7}"/>
              </a:ext>
            </a:extLst>
          </p:cNvPr>
          <p:cNvPicPr>
            <a:picLocks noChangeAspect="1"/>
          </p:cNvPicPr>
          <p:nvPr/>
        </p:nvPicPr>
        <p:blipFill>
          <a:blip r:embed="rId6"/>
          <a:stretch>
            <a:fillRect/>
          </a:stretch>
        </p:blipFill>
        <p:spPr>
          <a:xfrm>
            <a:off x="6528775" y="3766100"/>
            <a:ext cx="2419475" cy="2047980"/>
          </a:xfrm>
          <a:prstGeom prst="rect">
            <a:avLst/>
          </a:prstGeom>
        </p:spPr>
      </p:pic>
      <p:sp>
        <p:nvSpPr>
          <p:cNvPr id="9" name="TextBox 8">
            <a:extLst>
              <a:ext uri="{FF2B5EF4-FFF2-40B4-BE49-F238E27FC236}">
                <a16:creationId xmlns:a16="http://schemas.microsoft.com/office/drawing/2014/main" id="{D2916691-6A8B-7C21-615D-F1B5007B1241}"/>
              </a:ext>
            </a:extLst>
          </p:cNvPr>
          <p:cNvSpPr txBox="1"/>
          <p:nvPr/>
        </p:nvSpPr>
        <p:spPr>
          <a:xfrm>
            <a:off x="9767455" y="5853153"/>
            <a:ext cx="2306054"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400" b="1" dirty="0">
                <a:solidFill>
                  <a:srgbClr val="FFFF00"/>
                </a:solidFill>
              </a:rPr>
              <a:t>R. </a:t>
            </a:r>
            <a:r>
              <a:rPr lang="en-US" sz="1400" b="1" dirty="0" err="1">
                <a:solidFill>
                  <a:srgbClr val="FFFF00"/>
                </a:solidFill>
              </a:rPr>
              <a:t>Apsimon</a:t>
            </a:r>
            <a:r>
              <a:rPr lang="en-US" sz="1400" b="1" dirty="0">
                <a:solidFill>
                  <a:srgbClr val="FFFF00"/>
                </a:solidFill>
              </a:rPr>
              <a:t> et al.</a:t>
            </a:r>
            <a:endParaRPr lang="en-GB" sz="1400" b="1" dirty="0">
              <a:solidFill>
                <a:srgbClr val="FFFF00"/>
              </a:solidFill>
            </a:endParaRPr>
          </a:p>
        </p:txBody>
      </p:sp>
    </p:spTree>
    <p:extLst>
      <p:ext uri="{BB962C8B-B14F-4D97-AF65-F5344CB8AC3E}">
        <p14:creationId xmlns:p14="http://schemas.microsoft.com/office/powerpoint/2010/main" val="2852220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3B97-3A69-2369-2296-38825A2A2C4D}"/>
            </a:ext>
          </a:extLst>
        </p:cNvPr>
        <p:cNvGrpSpPr/>
        <p:nvPr/>
      </p:nvGrpSpPr>
      <p:grpSpPr>
        <a:xfrm>
          <a:off x="0" y="0"/>
          <a:ext cx="0" cy="0"/>
          <a:chOff x="0" y="0"/>
          <a:chExt cx="0" cy="0"/>
        </a:xfrm>
      </p:grpSpPr>
      <p:pic>
        <p:nvPicPr>
          <p:cNvPr id="15" name="Picture 14" descr="A chart with numbers and symbols&#10;&#10;AI-generated content may be incorrect.">
            <a:extLst>
              <a:ext uri="{FF2B5EF4-FFF2-40B4-BE49-F238E27FC236}">
                <a16:creationId xmlns:a16="http://schemas.microsoft.com/office/drawing/2014/main" id="{186539B3-FEEB-4E0F-B9B0-DF767A94DDC7}"/>
              </a:ext>
            </a:extLst>
          </p:cNvPr>
          <p:cNvPicPr>
            <a:picLocks noChangeAspect="1"/>
          </p:cNvPicPr>
          <p:nvPr/>
        </p:nvPicPr>
        <p:blipFill>
          <a:blip r:embed="rId3"/>
          <a:stretch>
            <a:fillRect/>
          </a:stretch>
        </p:blipFill>
        <p:spPr>
          <a:xfrm>
            <a:off x="6511865" y="1195384"/>
            <a:ext cx="5680135" cy="2823302"/>
          </a:xfrm>
          <a:prstGeom prst="rect">
            <a:avLst/>
          </a:prstGeom>
        </p:spPr>
      </p:pic>
      <p:sp>
        <p:nvSpPr>
          <p:cNvPr id="2" name="Title 1">
            <a:extLst>
              <a:ext uri="{FF2B5EF4-FFF2-40B4-BE49-F238E27FC236}">
                <a16:creationId xmlns:a16="http://schemas.microsoft.com/office/drawing/2014/main" id="{50D00568-3FDE-4C4C-5125-673047CCB916}"/>
              </a:ext>
            </a:extLst>
          </p:cNvPr>
          <p:cNvSpPr>
            <a:spLocks noGrp="1"/>
          </p:cNvSpPr>
          <p:nvPr>
            <p:ph type="title"/>
          </p:nvPr>
        </p:nvSpPr>
        <p:spPr/>
        <p:txBody>
          <a:bodyPr/>
          <a:lstStyle/>
          <a:p>
            <a:r>
              <a:rPr lang="en-US" dirty="0"/>
              <a:t>Beam size control at the IP</a:t>
            </a:r>
            <a:endParaRPr lang="en-GB" dirty="0"/>
          </a:p>
        </p:txBody>
      </p:sp>
      <p:sp>
        <p:nvSpPr>
          <p:cNvPr id="3" name="Content Placeholder 2">
            <a:extLst>
              <a:ext uri="{FF2B5EF4-FFF2-40B4-BE49-F238E27FC236}">
                <a16:creationId xmlns:a16="http://schemas.microsoft.com/office/drawing/2014/main" id="{2E1296E1-5612-000A-7F47-670587CAC5B6}"/>
              </a:ext>
            </a:extLst>
          </p:cNvPr>
          <p:cNvSpPr>
            <a:spLocks noGrp="1"/>
          </p:cNvSpPr>
          <p:nvPr>
            <p:ph sz="half" idx="1"/>
          </p:nvPr>
        </p:nvSpPr>
        <p:spPr>
          <a:xfrm>
            <a:off x="305637" y="906464"/>
            <a:ext cx="6427672" cy="4608512"/>
          </a:xfrm>
          <a:solidFill>
            <a:schemeClr val="bg1">
              <a:alpha val="0"/>
            </a:schemeClr>
          </a:solidFill>
        </p:spPr>
        <p:txBody>
          <a:bodyPr/>
          <a:lstStyle/>
          <a:p>
            <a:pPr>
              <a:lnSpc>
                <a:spcPct val="100000"/>
              </a:lnSpc>
              <a:spcBef>
                <a:spcPts val="1200"/>
              </a:spcBef>
            </a:pPr>
            <a:r>
              <a:rPr lang="en-US" sz="2000" b="0" dirty="0">
                <a:solidFill>
                  <a:schemeClr val="tx1"/>
                </a:solidFill>
              </a:rPr>
              <a:t>Extremely small </a:t>
            </a:r>
            <a:r>
              <a:rPr lang="en-US" sz="2000" b="0" dirty="0" err="1">
                <a:solidFill>
                  <a:schemeClr val="tx1"/>
                </a:solidFill>
                <a:latin typeface="Symbol" panose="05050102010706020507" pitchFamily="18" charset="2"/>
              </a:rPr>
              <a:t>s</a:t>
            </a:r>
            <a:r>
              <a:rPr lang="en-US" sz="2000" b="0" baseline="-25000" dirty="0" err="1">
                <a:solidFill>
                  <a:schemeClr val="tx1"/>
                </a:solidFill>
              </a:rPr>
              <a:t>IP</a:t>
            </a:r>
            <a:r>
              <a:rPr lang="en-US" sz="2000" b="0" dirty="0">
                <a:solidFill>
                  <a:schemeClr val="tx1"/>
                </a:solidFill>
              </a:rPr>
              <a:t> requires strong focusing </a:t>
            </a:r>
            <a:r>
              <a:rPr lang="en-US" sz="2000" b="0" dirty="0">
                <a:solidFill>
                  <a:schemeClr val="tx1"/>
                </a:solidFill>
                <a:sym typeface="Wingdings" panose="05000000000000000000" pitchFamily="2" charset="2"/>
              </a:rPr>
              <a:t> </a:t>
            </a:r>
            <a:r>
              <a:rPr lang="en-US" sz="2000" dirty="0">
                <a:solidFill>
                  <a:schemeClr val="tx1"/>
                </a:solidFill>
              </a:rPr>
              <a:t>chromatic aberrations, other non-linear effects</a:t>
            </a:r>
            <a:r>
              <a:rPr lang="en-US" sz="2000" b="0" dirty="0">
                <a:solidFill>
                  <a:schemeClr val="tx1"/>
                </a:solidFill>
              </a:rPr>
              <a:t>. Thorough studies at ATF relevant for e+/e- colliders and in particular for LC.</a:t>
            </a:r>
          </a:p>
          <a:p>
            <a:pPr>
              <a:lnSpc>
                <a:spcPct val="100000"/>
              </a:lnSpc>
              <a:spcBef>
                <a:spcPts val="1200"/>
              </a:spcBef>
            </a:pPr>
            <a:r>
              <a:rPr lang="en-US" sz="2000" b="0" dirty="0">
                <a:solidFill>
                  <a:schemeClr val="tx1"/>
                </a:solidFill>
              </a:rPr>
              <a:t>A</a:t>
            </a:r>
            <a:r>
              <a:rPr lang="en-GB" sz="2000" b="0" dirty="0">
                <a:solidFill>
                  <a:schemeClr val="tx1"/>
                </a:solidFill>
              </a:rPr>
              <a:t>chieving </a:t>
            </a:r>
            <a:r>
              <a:rPr lang="en-GB" sz="2000" dirty="0">
                <a:solidFill>
                  <a:schemeClr val="tx1"/>
                </a:solidFill>
              </a:rPr>
              <a:t>stable and repeatable operation at these low beam sizes is challenging</a:t>
            </a:r>
            <a:r>
              <a:rPr lang="en-GB" sz="2000" b="0" dirty="0">
                <a:solidFill>
                  <a:schemeClr val="tx1"/>
                </a:solidFill>
              </a:rPr>
              <a:t>. </a:t>
            </a:r>
          </a:p>
          <a:p>
            <a:pPr>
              <a:lnSpc>
                <a:spcPct val="100000"/>
              </a:lnSpc>
              <a:spcBef>
                <a:spcPts val="1200"/>
              </a:spcBef>
            </a:pPr>
            <a:r>
              <a:rPr lang="en-GB" sz="2000" b="0" dirty="0">
                <a:solidFill>
                  <a:schemeClr val="tx1"/>
                </a:solidFill>
              </a:rPr>
              <a:t>Design targets approached at lower than nominal intensity and with × 10 </a:t>
            </a:r>
            <a:r>
              <a:rPr lang="en-GB" sz="2000" b="0" dirty="0" err="1">
                <a:solidFill>
                  <a:schemeClr val="tx1"/>
                </a:solidFill>
                <a:latin typeface="Symbol" panose="05050102010706020507" pitchFamily="18" charset="2"/>
              </a:rPr>
              <a:t>b</a:t>
            </a:r>
            <a:r>
              <a:rPr lang="en-GB" sz="2000" b="0" baseline="-25000" dirty="0" err="1">
                <a:solidFill>
                  <a:schemeClr val="tx1"/>
                </a:solidFill>
              </a:rPr>
              <a:t>x</a:t>
            </a:r>
            <a:r>
              <a:rPr lang="en-GB" sz="2000" b="0" baseline="30000" dirty="0">
                <a:solidFill>
                  <a:schemeClr val="tx1"/>
                </a:solidFill>
                <a:latin typeface="Symbol" panose="05050102010706020507" pitchFamily="18" charset="2"/>
              </a:rPr>
              <a:t>* </a:t>
            </a:r>
          </a:p>
          <a:p>
            <a:pPr>
              <a:lnSpc>
                <a:spcPct val="100000"/>
              </a:lnSpc>
            </a:pPr>
            <a:endParaRPr lang="en-US" sz="2000" b="0" dirty="0">
              <a:solidFill>
                <a:schemeClr val="tx1"/>
              </a:solidFill>
            </a:endParaRPr>
          </a:p>
          <a:p>
            <a:endParaRPr lang="en-GB" sz="2000" baseline="30000" dirty="0"/>
          </a:p>
        </p:txBody>
      </p:sp>
      <p:sp>
        <p:nvSpPr>
          <p:cNvPr id="5" name="Date Placeholder 4">
            <a:extLst>
              <a:ext uri="{FF2B5EF4-FFF2-40B4-BE49-F238E27FC236}">
                <a16:creationId xmlns:a16="http://schemas.microsoft.com/office/drawing/2014/main" id="{89DA2D14-78D6-34D3-9C7C-59EDEC86249E}"/>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79AF4079-FD77-1EAC-7CD7-0C0542EE122F}"/>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3B0B01CC-9C8C-1CC8-CB26-4832A74B4546}"/>
              </a:ext>
            </a:extLst>
          </p:cNvPr>
          <p:cNvSpPr>
            <a:spLocks noGrp="1"/>
          </p:cNvSpPr>
          <p:nvPr>
            <p:ph type="sldNum" sz="quarter" idx="12"/>
          </p:nvPr>
        </p:nvSpPr>
        <p:spPr/>
        <p:txBody>
          <a:bodyPr/>
          <a:lstStyle/>
          <a:p>
            <a:fld id="{36B5EA5A-BC32-A742-B11B-8E7414D5B535}" type="slidenum">
              <a:rPr lang="en-US" smtClean="0"/>
              <a:pPr/>
              <a:t>37</a:t>
            </a:fld>
            <a:endParaRPr lang="en-US" dirty="0"/>
          </a:p>
        </p:txBody>
      </p:sp>
      <p:sp>
        <p:nvSpPr>
          <p:cNvPr id="9" name="TextBox 8">
            <a:extLst>
              <a:ext uri="{FF2B5EF4-FFF2-40B4-BE49-F238E27FC236}">
                <a16:creationId xmlns:a16="http://schemas.microsoft.com/office/drawing/2014/main" id="{0E757322-11F0-2596-7D21-2B21730B5F4F}"/>
              </a:ext>
            </a:extLst>
          </p:cNvPr>
          <p:cNvSpPr txBox="1"/>
          <p:nvPr/>
        </p:nvSpPr>
        <p:spPr>
          <a:xfrm>
            <a:off x="7982003" y="1692829"/>
            <a:ext cx="3373181"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R. Tomas, Y. Ohnishi, F. Zimmermann </a:t>
            </a:r>
          </a:p>
        </p:txBody>
      </p:sp>
      <p:sp>
        <p:nvSpPr>
          <p:cNvPr id="10" name="Content Placeholder 2">
            <a:extLst>
              <a:ext uri="{FF2B5EF4-FFF2-40B4-BE49-F238E27FC236}">
                <a16:creationId xmlns:a16="http://schemas.microsoft.com/office/drawing/2014/main" id="{1650FB8B-1B5A-4B84-CC48-3007F750EF83}"/>
              </a:ext>
            </a:extLst>
          </p:cNvPr>
          <p:cNvSpPr txBox="1">
            <a:spLocks/>
          </p:cNvSpPr>
          <p:nvPr/>
        </p:nvSpPr>
        <p:spPr>
          <a:xfrm>
            <a:off x="305637" y="4018686"/>
            <a:ext cx="12128356" cy="1675353"/>
          </a:xfrm>
          <a:prstGeom prst="rect">
            <a:avLst/>
          </a:prstGeom>
          <a:noFill/>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1200"/>
              </a:spcBef>
            </a:pPr>
            <a:r>
              <a:rPr lang="en-US" sz="2000" dirty="0">
                <a:solidFill>
                  <a:schemeClr val="tx1"/>
                </a:solidFill>
              </a:rPr>
              <a:t>ATF2 experience vital</a:t>
            </a:r>
          </a:p>
          <a:p>
            <a:pPr marL="342900" indent="-342900">
              <a:lnSpc>
                <a:spcPct val="100000"/>
              </a:lnSpc>
              <a:spcBef>
                <a:spcPts val="1200"/>
              </a:spcBef>
              <a:buFont typeface="Arial" panose="020B0604020202020204" pitchFamily="34" charset="0"/>
              <a:buChar char="•"/>
            </a:pPr>
            <a:r>
              <a:rPr lang="en-US" sz="1600" b="0" dirty="0">
                <a:solidFill>
                  <a:schemeClr val="tx1"/>
                </a:solidFill>
              </a:rPr>
              <a:t>IP beam size measurement rely on complex instrumentation</a:t>
            </a:r>
          </a:p>
          <a:p>
            <a:pPr marL="342900" indent="-342900">
              <a:lnSpc>
                <a:spcPct val="100000"/>
              </a:lnSpc>
              <a:spcBef>
                <a:spcPts val="1200"/>
              </a:spcBef>
              <a:buFont typeface="Arial" panose="020B0604020202020204" pitchFamily="34" charset="0"/>
              <a:buChar char="•"/>
            </a:pPr>
            <a:r>
              <a:rPr lang="en-US" sz="1600" b="0" dirty="0">
                <a:solidFill>
                  <a:schemeClr val="tx1"/>
                </a:solidFill>
              </a:rPr>
              <a:t>Scalability to LCs for </a:t>
            </a:r>
            <a:r>
              <a:rPr lang="en-US" sz="1600" b="0" dirty="0" err="1">
                <a:solidFill>
                  <a:schemeClr val="tx1"/>
                </a:solidFill>
              </a:rPr>
              <a:t>wakefield</a:t>
            </a:r>
            <a:r>
              <a:rPr lang="en-US" sz="1600" b="0" dirty="0">
                <a:solidFill>
                  <a:schemeClr val="tx1"/>
                </a:solidFill>
              </a:rPr>
              <a:t> effects not trivial</a:t>
            </a:r>
          </a:p>
          <a:p>
            <a:endParaRPr lang="en-GB" sz="2000" baseline="30000" dirty="0">
              <a:latin typeface="Symbol" panose="05050102010706020507" pitchFamily="18" charset="2"/>
            </a:endParaRPr>
          </a:p>
          <a:p>
            <a:endParaRPr lang="en-GB" sz="2000" baseline="30000" dirty="0"/>
          </a:p>
        </p:txBody>
      </p:sp>
      <p:pic>
        <p:nvPicPr>
          <p:cNvPr id="13" name="Picture 12">
            <a:extLst>
              <a:ext uri="{FF2B5EF4-FFF2-40B4-BE49-F238E27FC236}">
                <a16:creationId xmlns:a16="http://schemas.microsoft.com/office/drawing/2014/main" id="{79BB9170-4319-C3A2-9FB6-B2D46F864CE6}"/>
              </a:ext>
            </a:extLst>
          </p:cNvPr>
          <p:cNvPicPr>
            <a:picLocks noChangeAspect="1"/>
          </p:cNvPicPr>
          <p:nvPr/>
        </p:nvPicPr>
        <p:blipFill>
          <a:blip r:embed="rId4"/>
          <a:stretch>
            <a:fillRect/>
          </a:stretch>
        </p:blipFill>
        <p:spPr>
          <a:xfrm>
            <a:off x="7359260" y="4326883"/>
            <a:ext cx="4367437" cy="2157524"/>
          </a:xfrm>
          <a:prstGeom prst="rect">
            <a:avLst/>
          </a:prstGeom>
        </p:spPr>
      </p:pic>
    </p:spTree>
    <p:extLst>
      <p:ext uri="{BB962C8B-B14F-4D97-AF65-F5344CB8AC3E}">
        <p14:creationId xmlns:p14="http://schemas.microsoft.com/office/powerpoint/2010/main" val="513070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E15E60-F69B-2836-1174-5FB05A24281D}"/>
                  </a:ext>
                </a:extLst>
              </p:cNvPr>
              <p:cNvSpPr>
                <a:spLocks noGrp="1"/>
              </p:cNvSpPr>
              <p:nvPr>
                <p:ph idx="1"/>
              </p:nvPr>
            </p:nvSpPr>
            <p:spPr>
              <a:xfrm>
                <a:off x="5579949" y="1592263"/>
                <a:ext cx="6204063" cy="4608512"/>
              </a:xfrm>
            </p:spPr>
            <p:txBody>
              <a:bodyPr/>
              <a:lstStyle/>
              <a:p>
                <a:pPr defTabSz="457657" hangingPunct="0"/>
                <a:r>
                  <a:rPr lang="en-GB" sz="2000" b="0" kern="0" dirty="0">
                    <a:solidFill>
                      <a:srgbClr val="000000"/>
                    </a:solidFill>
                    <a:latin typeface="Arial" panose="020B0604020202020204" pitchFamily="34" charset="0"/>
                    <a:cs typeface="Arial" panose="020B0604020202020204" pitchFamily="34" charset="0"/>
                    <a:sym typeface="Calibri"/>
                  </a:rPr>
                  <a:t>Emittance plot is energy normalized for some phenomena scaling with </a:t>
                </a:r>
                <a14:m>
                  <m:oMath xmlns:m="http://schemas.openxmlformats.org/officeDocument/2006/math">
                    <m:rad>
                      <m:radPr>
                        <m:degHide m:val="on"/>
                        <m:ctrlPr>
                          <a:rPr lang="en-GB" sz="2000" b="0" i="1" kern="0" smtClean="0">
                            <a:solidFill>
                              <a:srgbClr val="000000"/>
                            </a:solidFill>
                            <a:latin typeface="Cambria Math" panose="02040503050406030204" pitchFamily="18" charset="0"/>
                            <a:cs typeface="Arial" panose="020B0604020202020204" pitchFamily="34" charset="0"/>
                            <a:sym typeface="Calibri"/>
                          </a:rPr>
                        </m:ctrlPr>
                      </m:radPr>
                      <m:deg/>
                      <m:e>
                        <m:r>
                          <a:rPr lang="en-GB" sz="2000" b="0" i="1" kern="0" smtClean="0">
                            <a:solidFill>
                              <a:srgbClr val="000000"/>
                            </a:solidFill>
                            <a:latin typeface="Cambria Math" panose="02040503050406030204" pitchFamily="18" charset="0"/>
                            <a:ea typeface="Cambria Math" panose="02040503050406030204" pitchFamily="18" charset="0"/>
                            <a:cs typeface="Arial" panose="020B0604020202020204" pitchFamily="34" charset="0"/>
                            <a:sym typeface="Calibri"/>
                          </a:rPr>
                          <m:t>𝛾</m:t>
                        </m:r>
                      </m:e>
                    </m:rad>
                  </m:oMath>
                </a14:m>
                <a:r>
                  <a:rPr lang="en-GB" sz="2000" b="0" kern="0" dirty="0">
                    <a:solidFill>
                      <a:srgbClr val="000000"/>
                    </a:solidFill>
                    <a:latin typeface="Arial" panose="020B0604020202020204" pitchFamily="34" charset="0"/>
                    <a:cs typeface="Arial" panose="020B0604020202020204" pitchFamily="34" charset="0"/>
                    <a:sym typeface="Calibri"/>
                  </a:rPr>
                  <a:t>.</a:t>
                </a:r>
                <a:endParaRPr lang="en-FR" sz="2000" b="0" kern="0" dirty="0">
                  <a:solidFill>
                    <a:srgbClr val="000000"/>
                  </a:solidFill>
                  <a:latin typeface="Arial" panose="020B0604020202020204" pitchFamily="34" charset="0"/>
                  <a:ea typeface="AppleMyungjo" pitchFamily="2" charset="-127"/>
                  <a:cs typeface="Arial" panose="020B0604020202020204" pitchFamily="34" charset="0"/>
                  <a:sym typeface="Times New Roman"/>
                </a:endParaRPr>
              </a:p>
              <a:p>
                <a:pPr defTabSz="457657" hangingPunct="0">
                  <a:defRPr/>
                </a:pPr>
                <a:r>
                  <a:rPr lang="en-GB" sz="2000" b="0" kern="0" dirty="0">
                    <a:solidFill>
                      <a:srgbClr val="000000"/>
                    </a:solidFill>
                    <a:latin typeface="Arial" panose="020B0604020202020204" pitchFamily="34" charset="0"/>
                    <a:cs typeface="Arial" panose="020B0604020202020204" pitchFamily="34" charset="0"/>
                    <a:sym typeface="Calibri"/>
                  </a:rPr>
                  <a:t>So, the emittance plot shows one aspect of the challenge and the beam size plot shows other aspects of the challenge that indeed relate more to vibration tolerances. </a:t>
                </a:r>
              </a:p>
              <a:p>
                <a:endParaRPr lang="en-GB" dirty="0"/>
              </a:p>
            </p:txBody>
          </p:sp>
        </mc:Choice>
        <mc:Fallback xmlns="">
          <p:sp>
            <p:nvSpPr>
              <p:cNvPr id="3" name="Content Placeholder 2">
                <a:extLst>
                  <a:ext uri="{FF2B5EF4-FFF2-40B4-BE49-F238E27FC236}">
                    <a16:creationId xmlns:a16="http://schemas.microsoft.com/office/drawing/2014/main" id="{06E15E60-F69B-2836-1174-5FB05A24281D}"/>
                  </a:ext>
                </a:extLst>
              </p:cNvPr>
              <p:cNvSpPr>
                <a:spLocks noGrp="1" noRot="1" noChangeAspect="1" noMove="1" noResize="1" noEditPoints="1" noAdjustHandles="1" noChangeArrowheads="1" noChangeShapeType="1" noTextEdit="1"/>
              </p:cNvSpPr>
              <p:nvPr>
                <p:ph idx="1"/>
              </p:nvPr>
            </p:nvSpPr>
            <p:spPr>
              <a:xfrm>
                <a:off x="5579949" y="1592263"/>
                <a:ext cx="6204063" cy="4608512"/>
              </a:xfrm>
              <a:blipFill>
                <a:blip r:embed="rId3"/>
                <a:stretch>
                  <a:fillRect l="-2456" t="-2249" r="-1866"/>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CCF65480-3403-C588-FC50-C220AC75D25B}"/>
              </a:ext>
            </a:extLst>
          </p:cNvPr>
          <p:cNvSpPr>
            <a:spLocks noGrp="1"/>
          </p:cNvSpPr>
          <p:nvPr>
            <p:ph type="title"/>
          </p:nvPr>
        </p:nvSpPr>
        <p:spPr/>
        <p:txBody>
          <a:bodyPr/>
          <a:lstStyle/>
          <a:p>
            <a:r>
              <a:rPr lang="en-US" sz="3203" dirty="0"/>
              <a:t>Smallest vertical beam sizes in </a:t>
            </a:r>
            <a:br>
              <a:rPr lang="en-US" sz="3203" dirty="0"/>
            </a:br>
            <a:r>
              <a:rPr lang="en-US" sz="3203" dirty="0"/>
              <a:t>HEP colliders</a:t>
            </a:r>
          </a:p>
        </p:txBody>
      </p:sp>
      <p:sp>
        <p:nvSpPr>
          <p:cNvPr id="6" name="Slide Number Placeholder 5">
            <a:extLst>
              <a:ext uri="{FF2B5EF4-FFF2-40B4-BE49-F238E27FC236}">
                <a16:creationId xmlns:a16="http://schemas.microsoft.com/office/drawing/2014/main" id="{6AF54A01-0D3F-85BA-1410-372669A2C90F}"/>
              </a:ext>
            </a:extLst>
          </p:cNvPr>
          <p:cNvSpPr>
            <a:spLocks noGrp="1"/>
          </p:cNvSpPr>
          <p:nvPr>
            <p:ph type="sldNum" sz="quarter" idx="12"/>
          </p:nvPr>
        </p:nvSpPr>
        <p:spPr/>
        <p:txBody>
          <a:bodyPr/>
          <a:lstStyle/>
          <a:p>
            <a:pPr defTabSz="457657" hangingPunct="0"/>
            <a:fld id="{617C510A-7687-CB44-A886-7EC5AB743307}" type="slidenum">
              <a:rPr lang="fr-FR" kern="0">
                <a:solidFill>
                  <a:prstClr val="white"/>
                </a:solidFill>
                <a:latin typeface="News Gothic MT"/>
                <a:cs typeface="Times New Roman"/>
                <a:sym typeface="Times New Roman"/>
              </a:rPr>
              <a:pPr defTabSz="457657" hangingPunct="0"/>
              <a:t>38</a:t>
            </a:fld>
            <a:endParaRPr lang="fr-FR" kern="0">
              <a:solidFill>
                <a:prstClr val="white"/>
              </a:solidFill>
              <a:latin typeface="News Gothic MT"/>
              <a:cs typeface="Times New Roman"/>
              <a:sym typeface="Times New Roman"/>
            </a:endParaRPr>
          </a:p>
        </p:txBody>
      </p:sp>
      <p:pic>
        <p:nvPicPr>
          <p:cNvPr id="8" name="Picture 7">
            <a:extLst>
              <a:ext uri="{FF2B5EF4-FFF2-40B4-BE49-F238E27FC236}">
                <a16:creationId xmlns:a16="http://schemas.microsoft.com/office/drawing/2014/main" id="{F35239AD-B173-6CF0-07D4-BB3721FDC676}"/>
              </a:ext>
            </a:extLst>
          </p:cNvPr>
          <p:cNvPicPr>
            <a:picLocks noChangeAspect="1"/>
          </p:cNvPicPr>
          <p:nvPr/>
        </p:nvPicPr>
        <p:blipFill>
          <a:blip r:embed="rId4"/>
          <a:stretch>
            <a:fillRect/>
          </a:stretch>
        </p:blipFill>
        <p:spPr>
          <a:xfrm>
            <a:off x="567267" y="3896519"/>
            <a:ext cx="4736007" cy="2331290"/>
          </a:xfrm>
          <a:prstGeom prst="rect">
            <a:avLst/>
          </a:prstGeom>
        </p:spPr>
      </p:pic>
      <p:pic>
        <p:nvPicPr>
          <p:cNvPr id="9" name="Picture 8">
            <a:extLst>
              <a:ext uri="{FF2B5EF4-FFF2-40B4-BE49-F238E27FC236}">
                <a16:creationId xmlns:a16="http://schemas.microsoft.com/office/drawing/2014/main" id="{E513C6EC-F7F2-A5FE-B8EB-540C871A4103}"/>
              </a:ext>
            </a:extLst>
          </p:cNvPr>
          <p:cNvPicPr>
            <a:picLocks noChangeAspect="1"/>
          </p:cNvPicPr>
          <p:nvPr/>
        </p:nvPicPr>
        <p:blipFill>
          <a:blip r:embed="rId5"/>
          <a:stretch>
            <a:fillRect/>
          </a:stretch>
        </p:blipFill>
        <p:spPr>
          <a:xfrm>
            <a:off x="248710" y="1439335"/>
            <a:ext cx="5054564" cy="2315909"/>
          </a:xfrm>
          <a:prstGeom prst="rect">
            <a:avLst/>
          </a:prstGeom>
        </p:spPr>
      </p:pic>
      <p:sp>
        <p:nvSpPr>
          <p:cNvPr id="4" name="TextBox 3">
            <a:extLst>
              <a:ext uri="{FF2B5EF4-FFF2-40B4-BE49-F238E27FC236}">
                <a16:creationId xmlns:a16="http://schemas.microsoft.com/office/drawing/2014/main" id="{32CDF19D-D366-5403-7820-B0F60393C40B}"/>
              </a:ext>
            </a:extLst>
          </p:cNvPr>
          <p:cNvSpPr txBox="1"/>
          <p:nvPr/>
        </p:nvSpPr>
        <p:spPr>
          <a:xfrm>
            <a:off x="6325321" y="4001941"/>
            <a:ext cx="2549738"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A. Faus-Golfe, R. Tomas</a:t>
            </a:r>
          </a:p>
        </p:txBody>
      </p:sp>
    </p:spTree>
    <p:extLst>
      <p:ext uri="{BB962C8B-B14F-4D97-AF65-F5344CB8AC3E}">
        <p14:creationId xmlns:p14="http://schemas.microsoft.com/office/powerpoint/2010/main" val="3148911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82E53-0133-4B38-C530-842F86FBFB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689A92-D86F-DE6D-336C-B099B52F009C}"/>
              </a:ext>
            </a:extLst>
          </p:cNvPr>
          <p:cNvSpPr>
            <a:spLocks noGrp="1"/>
          </p:cNvSpPr>
          <p:nvPr>
            <p:ph idx="1"/>
          </p:nvPr>
        </p:nvSpPr>
        <p:spPr>
          <a:xfrm>
            <a:off x="407989" y="1592263"/>
            <a:ext cx="6260590" cy="4608512"/>
          </a:xfrm>
        </p:spPr>
        <p:txBody>
          <a:bodyPr/>
          <a:lstStyle/>
          <a:p>
            <a:pPr>
              <a:lnSpc>
                <a:spcPct val="100000"/>
              </a:lnSpc>
            </a:pPr>
            <a:r>
              <a:rPr lang="en-GB" sz="2000" b="0" dirty="0">
                <a:solidFill>
                  <a:schemeClr val="tx1"/>
                </a:solidFill>
              </a:rPr>
              <a:t>Control of the </a:t>
            </a:r>
            <a:r>
              <a:rPr lang="en-GB" sz="2000" dirty="0">
                <a:solidFill>
                  <a:schemeClr val="tx1"/>
                </a:solidFill>
              </a:rPr>
              <a:t>beam–beam offset </a:t>
            </a:r>
            <a:r>
              <a:rPr lang="en-GB" sz="2000" b="0" dirty="0">
                <a:solidFill>
                  <a:schemeClr val="tx1"/>
                </a:solidFill>
              </a:rPr>
              <a:t>is required at the level of a </a:t>
            </a:r>
            <a:r>
              <a:rPr lang="en-GB" sz="2000" dirty="0">
                <a:solidFill>
                  <a:schemeClr val="tx1"/>
                </a:solidFill>
              </a:rPr>
              <a:t>fraction of a nanometre</a:t>
            </a:r>
            <a:endParaRPr lang="en-GB" b="0" dirty="0">
              <a:solidFill>
                <a:schemeClr val="tx1"/>
              </a:solidFill>
            </a:endParaRPr>
          </a:p>
          <a:p>
            <a:pPr marL="666750" lvl="1" indent="-342900">
              <a:spcBef>
                <a:spcPts val="600"/>
              </a:spcBef>
              <a:spcAft>
                <a:spcPts val="400"/>
              </a:spcAft>
              <a:buFont typeface="Wingdings" panose="05000000000000000000" pitchFamily="2" charset="2"/>
              <a:buChar char="è"/>
            </a:pPr>
            <a:r>
              <a:rPr lang="en-GB" b="1" dirty="0">
                <a:solidFill>
                  <a:schemeClr val="tx1"/>
                </a:solidFill>
              </a:rPr>
              <a:t>ILC</a:t>
            </a:r>
            <a:r>
              <a:rPr lang="en-GB" dirty="0">
                <a:solidFill>
                  <a:schemeClr val="tx1"/>
                </a:solidFill>
              </a:rPr>
              <a:t>: correction from one bunch to the next (bunch spacing: 336-554 ns)</a:t>
            </a:r>
          </a:p>
          <a:p>
            <a:pPr marL="666750" lvl="1" indent="-342900">
              <a:spcBef>
                <a:spcPts val="600"/>
              </a:spcBef>
              <a:spcAft>
                <a:spcPts val="400"/>
              </a:spcAft>
              <a:buFont typeface="Wingdings" panose="05000000000000000000" pitchFamily="2" charset="2"/>
              <a:buChar char="è"/>
            </a:pPr>
            <a:r>
              <a:rPr lang="en-GB" b="1" dirty="0">
                <a:solidFill>
                  <a:schemeClr val="tx1"/>
                </a:solidFill>
              </a:rPr>
              <a:t>CLIC</a:t>
            </a:r>
            <a:r>
              <a:rPr lang="en-GB" dirty="0">
                <a:solidFill>
                  <a:schemeClr val="tx1"/>
                </a:solidFill>
              </a:rPr>
              <a:t>: Bunch-to-bunch (0.5 ns) correction not possible, but some iterations during the bunch train.</a:t>
            </a:r>
          </a:p>
          <a:p>
            <a:pPr>
              <a:lnSpc>
                <a:spcPct val="100000"/>
              </a:lnSpc>
              <a:spcBef>
                <a:spcPts val="1200"/>
              </a:spcBef>
            </a:pPr>
            <a:r>
              <a:rPr lang="en-US" sz="2000" b="0" dirty="0">
                <a:solidFill>
                  <a:schemeClr val="tx1"/>
                </a:solidFill>
              </a:rPr>
              <a:t>Extremely small </a:t>
            </a:r>
            <a:r>
              <a:rPr lang="en-US" sz="2000" b="0" dirty="0" err="1">
                <a:solidFill>
                  <a:schemeClr val="tx1"/>
                </a:solidFill>
                <a:latin typeface="Symbol" panose="05050102010706020507" pitchFamily="18" charset="2"/>
              </a:rPr>
              <a:t>s</a:t>
            </a:r>
            <a:r>
              <a:rPr lang="en-US" sz="2000" b="0" baseline="-25000" dirty="0" err="1">
                <a:solidFill>
                  <a:schemeClr val="tx1"/>
                </a:solidFill>
              </a:rPr>
              <a:t>IP</a:t>
            </a:r>
            <a:r>
              <a:rPr lang="en-US" sz="2000" b="0" dirty="0">
                <a:solidFill>
                  <a:schemeClr val="tx1"/>
                </a:solidFill>
              </a:rPr>
              <a:t> strong focusing </a:t>
            </a:r>
            <a:r>
              <a:rPr lang="en-US" sz="2000" b="0" dirty="0">
                <a:solidFill>
                  <a:schemeClr val="tx1"/>
                </a:solidFill>
                <a:sym typeface="Wingdings" panose="05000000000000000000" pitchFamily="2" charset="2"/>
              </a:rPr>
              <a:t> </a:t>
            </a:r>
            <a:r>
              <a:rPr lang="en-US" sz="2000" dirty="0">
                <a:solidFill>
                  <a:schemeClr val="tx1"/>
                </a:solidFill>
              </a:rPr>
              <a:t>chromatic aberrations, other non-linear effects</a:t>
            </a:r>
            <a:endParaRPr lang="en-US" sz="2000" b="0" dirty="0">
              <a:solidFill>
                <a:schemeClr val="tx1"/>
              </a:solidFill>
            </a:endParaRPr>
          </a:p>
          <a:p>
            <a:pPr>
              <a:lnSpc>
                <a:spcPct val="100000"/>
              </a:lnSpc>
              <a:spcBef>
                <a:spcPts val="1200"/>
              </a:spcBef>
            </a:pPr>
            <a:r>
              <a:rPr lang="en-US" sz="2000" b="0" dirty="0">
                <a:solidFill>
                  <a:schemeClr val="tx1"/>
                </a:solidFill>
              </a:rPr>
              <a:t>A</a:t>
            </a:r>
            <a:r>
              <a:rPr lang="en-GB" sz="2000" b="0" dirty="0">
                <a:solidFill>
                  <a:schemeClr val="tx1"/>
                </a:solidFill>
              </a:rPr>
              <a:t>chieving </a:t>
            </a:r>
            <a:r>
              <a:rPr lang="en-GB" sz="2000" dirty="0">
                <a:solidFill>
                  <a:schemeClr val="tx1"/>
                </a:solidFill>
              </a:rPr>
              <a:t>stable and repeatable operation at these low beam sizes is challenging</a:t>
            </a:r>
            <a:r>
              <a:rPr lang="en-GB" sz="2000" b="0" dirty="0">
                <a:solidFill>
                  <a:schemeClr val="tx1"/>
                </a:solidFill>
              </a:rPr>
              <a:t> </a:t>
            </a:r>
          </a:p>
          <a:p>
            <a:pPr marL="342900" indent="-342900">
              <a:lnSpc>
                <a:spcPct val="100000"/>
              </a:lnSpc>
              <a:spcBef>
                <a:spcPts val="600"/>
              </a:spcBef>
              <a:buFont typeface="Arial" panose="020B0604020202020204" pitchFamily="34" charset="0"/>
              <a:buChar char="•"/>
            </a:pPr>
            <a:r>
              <a:rPr lang="en-GB" sz="1800" b="0" dirty="0">
                <a:solidFill>
                  <a:schemeClr val="tx1"/>
                </a:solidFill>
              </a:rPr>
              <a:t>LC targets approached at &lt; nominal intensity and with ×10 </a:t>
            </a:r>
            <a:r>
              <a:rPr lang="en-GB" sz="1800" b="0" dirty="0" err="1">
                <a:solidFill>
                  <a:schemeClr val="tx1"/>
                </a:solidFill>
                <a:latin typeface="Symbol" panose="05050102010706020507" pitchFamily="18" charset="2"/>
              </a:rPr>
              <a:t>b</a:t>
            </a:r>
            <a:r>
              <a:rPr lang="en-GB" sz="1800" b="0" baseline="-25000" dirty="0" err="1">
                <a:solidFill>
                  <a:schemeClr val="tx1"/>
                </a:solidFill>
              </a:rPr>
              <a:t>x</a:t>
            </a:r>
            <a:endParaRPr lang="en-GB" sz="1800" b="0" baseline="-25000" dirty="0">
              <a:solidFill>
                <a:schemeClr val="tx1"/>
              </a:solidFill>
            </a:endParaRPr>
          </a:p>
        </p:txBody>
      </p:sp>
      <p:sp>
        <p:nvSpPr>
          <p:cNvPr id="2" name="Title 1">
            <a:extLst>
              <a:ext uri="{FF2B5EF4-FFF2-40B4-BE49-F238E27FC236}">
                <a16:creationId xmlns:a16="http://schemas.microsoft.com/office/drawing/2014/main" id="{0C037043-80A0-84FE-505C-01ABA208112D}"/>
              </a:ext>
            </a:extLst>
          </p:cNvPr>
          <p:cNvSpPr>
            <a:spLocks noGrp="1"/>
          </p:cNvSpPr>
          <p:nvPr>
            <p:ph type="title"/>
          </p:nvPr>
        </p:nvSpPr>
        <p:spPr/>
        <p:txBody>
          <a:bodyPr/>
          <a:lstStyle/>
          <a:p>
            <a:r>
              <a:rPr lang="en-US" dirty="0"/>
              <a:t>Experience (ATF)</a:t>
            </a:r>
            <a:endParaRPr lang="en-GB" dirty="0"/>
          </a:p>
        </p:txBody>
      </p:sp>
      <p:sp>
        <p:nvSpPr>
          <p:cNvPr id="5" name="Date Placeholder 4">
            <a:extLst>
              <a:ext uri="{FF2B5EF4-FFF2-40B4-BE49-F238E27FC236}">
                <a16:creationId xmlns:a16="http://schemas.microsoft.com/office/drawing/2014/main" id="{A714F5A6-16AA-C013-1FD1-AD1F37609D76}"/>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DEFFD9E7-8BDC-4248-355E-218DC2DC8494}"/>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23546F7A-428C-EFE9-FE63-9B2793424870}"/>
              </a:ext>
            </a:extLst>
          </p:cNvPr>
          <p:cNvSpPr>
            <a:spLocks noGrp="1"/>
          </p:cNvSpPr>
          <p:nvPr>
            <p:ph type="sldNum" sz="quarter" idx="12"/>
          </p:nvPr>
        </p:nvSpPr>
        <p:spPr/>
        <p:txBody>
          <a:bodyPr/>
          <a:lstStyle/>
          <a:p>
            <a:fld id="{36B5EA5A-BC32-A742-B11B-8E7414D5B535}" type="slidenum">
              <a:rPr lang="en-US" smtClean="0"/>
              <a:pPr/>
              <a:t>39</a:t>
            </a:fld>
            <a:endParaRPr lang="en-US" dirty="0"/>
          </a:p>
        </p:txBody>
      </p:sp>
      <p:pic>
        <p:nvPicPr>
          <p:cNvPr id="4" name="Picture 3">
            <a:extLst>
              <a:ext uri="{FF2B5EF4-FFF2-40B4-BE49-F238E27FC236}">
                <a16:creationId xmlns:a16="http://schemas.microsoft.com/office/drawing/2014/main" id="{85BF6970-1E8B-B73C-75CD-165FDD515141}"/>
              </a:ext>
            </a:extLst>
          </p:cNvPr>
          <p:cNvPicPr>
            <a:picLocks noChangeAspect="1"/>
          </p:cNvPicPr>
          <p:nvPr/>
        </p:nvPicPr>
        <p:blipFill>
          <a:blip r:embed="rId3"/>
          <a:stretch>
            <a:fillRect/>
          </a:stretch>
        </p:blipFill>
        <p:spPr>
          <a:xfrm>
            <a:off x="8911446" y="1196198"/>
            <a:ext cx="3229142" cy="2057505"/>
          </a:xfrm>
          <a:prstGeom prst="rect">
            <a:avLst/>
          </a:prstGeom>
        </p:spPr>
      </p:pic>
      <p:pic>
        <p:nvPicPr>
          <p:cNvPr id="8" name="Picture 7">
            <a:extLst>
              <a:ext uri="{FF2B5EF4-FFF2-40B4-BE49-F238E27FC236}">
                <a16:creationId xmlns:a16="http://schemas.microsoft.com/office/drawing/2014/main" id="{413C38B4-7523-C4BE-0BAC-946D14951802}"/>
              </a:ext>
            </a:extLst>
          </p:cNvPr>
          <p:cNvPicPr>
            <a:picLocks noChangeAspect="1"/>
          </p:cNvPicPr>
          <p:nvPr/>
        </p:nvPicPr>
        <p:blipFill>
          <a:blip r:embed="rId4"/>
          <a:stretch>
            <a:fillRect/>
          </a:stretch>
        </p:blipFill>
        <p:spPr>
          <a:xfrm>
            <a:off x="6562620" y="1205723"/>
            <a:ext cx="2419475" cy="2047980"/>
          </a:xfrm>
          <a:prstGeom prst="rect">
            <a:avLst/>
          </a:prstGeom>
        </p:spPr>
      </p:pic>
      <p:sp>
        <p:nvSpPr>
          <p:cNvPr id="9" name="TextBox 8">
            <a:extLst>
              <a:ext uri="{FF2B5EF4-FFF2-40B4-BE49-F238E27FC236}">
                <a16:creationId xmlns:a16="http://schemas.microsoft.com/office/drawing/2014/main" id="{0DCB8480-9CB5-3860-6F86-90AD895C273C}"/>
              </a:ext>
            </a:extLst>
          </p:cNvPr>
          <p:cNvSpPr txBox="1"/>
          <p:nvPr/>
        </p:nvSpPr>
        <p:spPr>
          <a:xfrm>
            <a:off x="6923973" y="906464"/>
            <a:ext cx="2306054"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400" b="1" dirty="0">
                <a:solidFill>
                  <a:srgbClr val="FFFF00"/>
                </a:solidFill>
              </a:rPr>
              <a:t>R. </a:t>
            </a:r>
            <a:r>
              <a:rPr lang="en-US" sz="1400" b="1" dirty="0" err="1">
                <a:solidFill>
                  <a:srgbClr val="FFFF00"/>
                </a:solidFill>
              </a:rPr>
              <a:t>Apsimon</a:t>
            </a:r>
            <a:r>
              <a:rPr lang="en-US" sz="1400" b="1" dirty="0">
                <a:solidFill>
                  <a:srgbClr val="FFFF00"/>
                </a:solidFill>
              </a:rPr>
              <a:t> et al.</a:t>
            </a:r>
            <a:endParaRPr lang="en-GB" sz="1400" b="1" dirty="0">
              <a:solidFill>
                <a:srgbClr val="FFFF00"/>
              </a:solidFill>
            </a:endParaRPr>
          </a:p>
        </p:txBody>
      </p:sp>
      <p:pic>
        <p:nvPicPr>
          <p:cNvPr id="14" name="Picture 13" descr="A chart with numbers and symbols&#10;&#10;AI-generated content may be incorrect.">
            <a:extLst>
              <a:ext uri="{FF2B5EF4-FFF2-40B4-BE49-F238E27FC236}">
                <a16:creationId xmlns:a16="http://schemas.microsoft.com/office/drawing/2014/main" id="{45A42E92-7F60-C4A6-CB36-6037295D66B7}"/>
              </a:ext>
            </a:extLst>
          </p:cNvPr>
          <p:cNvPicPr>
            <a:picLocks noChangeAspect="1"/>
          </p:cNvPicPr>
          <p:nvPr/>
        </p:nvPicPr>
        <p:blipFill>
          <a:blip r:embed="rId5"/>
          <a:stretch>
            <a:fillRect/>
          </a:stretch>
        </p:blipFill>
        <p:spPr>
          <a:xfrm>
            <a:off x="6916511" y="3552962"/>
            <a:ext cx="5163760" cy="2566639"/>
          </a:xfrm>
          <a:prstGeom prst="rect">
            <a:avLst/>
          </a:prstGeom>
        </p:spPr>
      </p:pic>
      <p:sp>
        <p:nvSpPr>
          <p:cNvPr id="15" name="TextBox 14">
            <a:extLst>
              <a:ext uri="{FF2B5EF4-FFF2-40B4-BE49-F238E27FC236}">
                <a16:creationId xmlns:a16="http://schemas.microsoft.com/office/drawing/2014/main" id="{6FB7A6A0-491D-FA36-2D8B-9ABF0169C124}"/>
              </a:ext>
            </a:extLst>
          </p:cNvPr>
          <p:cNvSpPr txBox="1"/>
          <p:nvPr/>
        </p:nvSpPr>
        <p:spPr>
          <a:xfrm>
            <a:off x="8839426" y="6111083"/>
            <a:ext cx="3373181"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R. Tomas, Y. Ohnishi, F. Zimmermann </a:t>
            </a:r>
          </a:p>
        </p:txBody>
      </p:sp>
    </p:spTree>
    <p:extLst>
      <p:ext uri="{BB962C8B-B14F-4D97-AF65-F5344CB8AC3E}">
        <p14:creationId xmlns:p14="http://schemas.microsoft.com/office/powerpoint/2010/main" val="322519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B77332-99C1-9137-2BCF-D2FADA150BAA}"/>
              </a:ext>
            </a:extLst>
          </p:cNvPr>
          <p:cNvSpPr>
            <a:spLocks noGrp="1"/>
          </p:cNvSpPr>
          <p:nvPr>
            <p:ph type="title"/>
          </p:nvPr>
        </p:nvSpPr>
        <p:spPr/>
        <p:txBody>
          <a:bodyPr/>
          <a:lstStyle/>
          <a:p>
            <a:r>
              <a:rPr lang="en-US" dirty="0"/>
              <a:t>e</a:t>
            </a:r>
            <a:r>
              <a:rPr lang="en-US" baseline="30000" dirty="0"/>
              <a:t>+</a:t>
            </a:r>
            <a:r>
              <a:rPr lang="en-US" dirty="0"/>
              <a:t> e</a:t>
            </a:r>
            <a:r>
              <a:rPr lang="en-US" baseline="30000" dirty="0"/>
              <a:t>-</a:t>
            </a:r>
            <a:r>
              <a:rPr lang="en-US" dirty="0"/>
              <a:t> Circular and Linear Colliders</a:t>
            </a:r>
            <a:endParaRPr lang="en-GB" dirty="0"/>
          </a:p>
        </p:txBody>
      </p:sp>
      <p:sp>
        <p:nvSpPr>
          <p:cNvPr id="8" name="Text Placeholder 7">
            <a:extLst>
              <a:ext uri="{FF2B5EF4-FFF2-40B4-BE49-F238E27FC236}">
                <a16:creationId xmlns:a16="http://schemas.microsoft.com/office/drawing/2014/main" id="{3B0123CD-7D90-5E27-CDD1-05F43D6C7F5E}"/>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88D8C817-5DBE-49D0-6FBC-1DB2EB098701}"/>
              </a:ext>
            </a:extLst>
          </p:cNvPr>
          <p:cNvSpPr>
            <a:spLocks noGrp="1"/>
          </p:cNvSpPr>
          <p:nvPr>
            <p:ph type="dt" sz="half" idx="10"/>
          </p:nvPr>
        </p:nvSpPr>
        <p:spPr/>
        <p:txBody>
          <a:bodyPr/>
          <a:lstStyle/>
          <a:p>
            <a:r>
              <a:rPr lang="en-US"/>
              <a:t>24/06/2025</a:t>
            </a:r>
          </a:p>
        </p:txBody>
      </p:sp>
      <p:sp>
        <p:nvSpPr>
          <p:cNvPr id="5" name="Footer Placeholder 4">
            <a:extLst>
              <a:ext uri="{FF2B5EF4-FFF2-40B4-BE49-F238E27FC236}">
                <a16:creationId xmlns:a16="http://schemas.microsoft.com/office/drawing/2014/main" id="{31B29ABC-3F19-A192-1315-753C6AF67E1E}"/>
              </a:ext>
            </a:extLst>
          </p:cNvPr>
          <p:cNvSpPr>
            <a:spLocks noGrp="1"/>
          </p:cNvSpPr>
          <p:nvPr>
            <p:ph type="ftr" sz="quarter" idx="11"/>
          </p:nvPr>
        </p:nvSpPr>
        <p:spPr/>
        <p:txBody>
          <a:bodyPr/>
          <a:lstStyle/>
          <a:p>
            <a:r>
              <a:rPr lang="en-GB"/>
              <a:t>Challenges towards high luminosity for proposed colliders - G. Arduini</a:t>
            </a:r>
            <a:endParaRPr lang="en-US"/>
          </a:p>
        </p:txBody>
      </p:sp>
      <p:sp>
        <p:nvSpPr>
          <p:cNvPr id="6" name="Slide Number Placeholder 5">
            <a:extLst>
              <a:ext uri="{FF2B5EF4-FFF2-40B4-BE49-F238E27FC236}">
                <a16:creationId xmlns:a16="http://schemas.microsoft.com/office/drawing/2014/main" id="{A6CFAB21-AA78-A80D-01DC-C1500BF80FE2}"/>
              </a:ext>
            </a:extLst>
          </p:cNvPr>
          <p:cNvSpPr>
            <a:spLocks noGrp="1"/>
          </p:cNvSpPr>
          <p:nvPr>
            <p:ph type="sldNum" sz="quarter" idx="12"/>
          </p:nvPr>
        </p:nvSpPr>
        <p:spPr/>
        <p:txBody>
          <a:bodyPr/>
          <a:lstStyle/>
          <a:p>
            <a:fld id="{1E071486-4E65-E24B-8A3A-E44A91D5D904}" type="slidenum">
              <a:rPr lang="en-US" smtClean="0"/>
              <a:pPr/>
              <a:t>4</a:t>
            </a:fld>
            <a:endParaRPr lang="en-US"/>
          </a:p>
        </p:txBody>
      </p:sp>
    </p:spTree>
    <p:extLst>
      <p:ext uri="{BB962C8B-B14F-4D97-AF65-F5344CB8AC3E}">
        <p14:creationId xmlns:p14="http://schemas.microsoft.com/office/powerpoint/2010/main" val="3814175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86199E-DD62-3DA0-529F-50C25C667F60}"/>
              </a:ext>
            </a:extLst>
          </p:cNvPr>
          <p:cNvPicPr>
            <a:picLocks noChangeAspect="1"/>
          </p:cNvPicPr>
          <p:nvPr/>
        </p:nvPicPr>
        <p:blipFill>
          <a:blip r:embed="rId3"/>
          <a:stretch>
            <a:fillRect/>
          </a:stretch>
        </p:blipFill>
        <p:spPr>
          <a:xfrm>
            <a:off x="6429124" y="3935930"/>
            <a:ext cx="2530382" cy="2231943"/>
          </a:xfrm>
          <a:prstGeom prst="rect">
            <a:avLst/>
          </a:prstGeom>
        </p:spPr>
      </p:pic>
      <p:pic>
        <p:nvPicPr>
          <p:cNvPr id="10" name="Content Placeholder 9" descr="A diagram of a diagram of a diagram&#10;&#10;AI-generated content may be incorrect.">
            <a:extLst>
              <a:ext uri="{FF2B5EF4-FFF2-40B4-BE49-F238E27FC236}">
                <a16:creationId xmlns:a16="http://schemas.microsoft.com/office/drawing/2014/main" id="{6059D5A5-D8A7-47E8-032A-9134662BA1F3}"/>
              </a:ext>
            </a:extLst>
          </p:cNvPr>
          <p:cNvPicPr>
            <a:picLocks noGrp="1" noChangeAspect="1"/>
          </p:cNvPicPr>
          <p:nvPr>
            <p:ph sz="half" idx="1"/>
          </p:nvPr>
        </p:nvPicPr>
        <p:blipFill>
          <a:blip r:embed="rId4"/>
          <a:stretch>
            <a:fillRect/>
          </a:stretch>
        </p:blipFill>
        <p:spPr>
          <a:xfrm>
            <a:off x="6242915" y="1038557"/>
            <a:ext cx="5048889" cy="2102857"/>
          </a:xfrm>
        </p:spPr>
      </p:pic>
      <p:sp>
        <p:nvSpPr>
          <p:cNvPr id="2" name="Title 1">
            <a:extLst>
              <a:ext uri="{FF2B5EF4-FFF2-40B4-BE49-F238E27FC236}">
                <a16:creationId xmlns:a16="http://schemas.microsoft.com/office/drawing/2014/main" id="{DE5A05F6-F32E-DE4D-A662-07F877CDFE2A}"/>
              </a:ext>
            </a:extLst>
          </p:cNvPr>
          <p:cNvSpPr>
            <a:spLocks noGrp="1"/>
          </p:cNvSpPr>
          <p:nvPr>
            <p:ph type="title"/>
          </p:nvPr>
        </p:nvSpPr>
        <p:spPr/>
        <p:txBody>
          <a:bodyPr/>
          <a:lstStyle/>
          <a:p>
            <a:r>
              <a:rPr lang="en-US" dirty="0"/>
              <a:t>Commonalities</a:t>
            </a:r>
            <a:br>
              <a:rPr lang="en-US" dirty="0"/>
            </a:br>
            <a:endParaRPr lang="en-GB" dirty="0"/>
          </a:p>
        </p:txBody>
      </p:sp>
      <p:sp>
        <p:nvSpPr>
          <p:cNvPr id="8" name="Content Placeholder 7">
            <a:extLst>
              <a:ext uri="{FF2B5EF4-FFF2-40B4-BE49-F238E27FC236}">
                <a16:creationId xmlns:a16="http://schemas.microsoft.com/office/drawing/2014/main" id="{A26772CB-2F3E-996F-9103-E1C2B4E21A72}"/>
              </a:ext>
            </a:extLst>
          </p:cNvPr>
          <p:cNvSpPr>
            <a:spLocks noGrp="1"/>
          </p:cNvSpPr>
          <p:nvPr>
            <p:ph sz="half" idx="2"/>
          </p:nvPr>
        </p:nvSpPr>
        <p:spPr>
          <a:xfrm>
            <a:off x="178000" y="1439335"/>
            <a:ext cx="6483881" cy="4608511"/>
          </a:xfrm>
        </p:spPr>
        <p:txBody>
          <a:bodyPr/>
          <a:lstStyle/>
          <a:p>
            <a:pPr>
              <a:lnSpc>
                <a:spcPct val="100000"/>
              </a:lnSpc>
            </a:pPr>
            <a:r>
              <a:rPr lang="en-US" dirty="0">
                <a:solidFill>
                  <a:schemeClr val="tx1"/>
                </a:solidFill>
              </a:rPr>
              <a:t>Crossing angle at the IP </a:t>
            </a:r>
            <a:r>
              <a:rPr lang="en-US" b="0" dirty="0">
                <a:solidFill>
                  <a:schemeClr val="tx1"/>
                </a:solidFill>
              </a:rPr>
              <a:t>(O(10 </a:t>
            </a:r>
            <a:r>
              <a:rPr lang="en-US" b="0" dirty="0" err="1">
                <a:solidFill>
                  <a:schemeClr val="tx1"/>
                </a:solidFill>
              </a:rPr>
              <a:t>mrad</a:t>
            </a:r>
            <a:r>
              <a:rPr lang="en-US" b="0" dirty="0">
                <a:solidFill>
                  <a:schemeClr val="tx1"/>
                </a:solidFill>
              </a:rPr>
              <a:t>)):</a:t>
            </a:r>
            <a:endParaRPr lang="en-GB" b="0" dirty="0">
              <a:solidFill>
                <a:schemeClr val="tx1"/>
              </a:solidFill>
            </a:endParaRPr>
          </a:p>
          <a:p>
            <a:pPr marL="342900" indent="-342900">
              <a:lnSpc>
                <a:spcPct val="100000"/>
              </a:lnSpc>
              <a:buFont typeface="Arial" panose="020B0604020202020204" pitchFamily="34" charset="0"/>
              <a:buChar char="•"/>
            </a:pPr>
            <a:r>
              <a:rPr lang="en-GB" b="0" dirty="0">
                <a:solidFill>
                  <a:schemeClr val="tx1"/>
                </a:solidFill>
              </a:rPr>
              <a:t>LC: to avoid parasitic collisions, measure the energy and dump the beam after collision</a:t>
            </a:r>
          </a:p>
          <a:p>
            <a:pPr marL="342900" indent="-342900">
              <a:lnSpc>
                <a:spcPct val="100000"/>
              </a:lnSpc>
              <a:buFont typeface="Arial" panose="020B0604020202020204" pitchFamily="34" charset="0"/>
              <a:buChar char="•"/>
            </a:pPr>
            <a:r>
              <a:rPr lang="en-GB" b="0" dirty="0">
                <a:solidFill>
                  <a:schemeClr val="tx1"/>
                </a:solidFill>
              </a:rPr>
              <a:t>CC: to avoid parasitic collisions</a:t>
            </a:r>
          </a:p>
          <a:p>
            <a:pPr>
              <a:lnSpc>
                <a:spcPct val="100000"/>
              </a:lnSpc>
            </a:pPr>
            <a:r>
              <a:rPr lang="en-GB" dirty="0">
                <a:solidFill>
                  <a:schemeClr val="tx1"/>
                </a:solidFill>
              </a:rPr>
              <a:t>Flat beams</a:t>
            </a:r>
            <a:r>
              <a:rPr lang="en-GB" b="0" dirty="0">
                <a:solidFill>
                  <a:schemeClr val="tx1"/>
                </a:solidFill>
              </a:rPr>
              <a:t>: </a:t>
            </a:r>
          </a:p>
          <a:p>
            <a:pPr marL="342900" indent="-342900">
              <a:lnSpc>
                <a:spcPct val="100000"/>
              </a:lnSpc>
              <a:buFont typeface="Arial" panose="020B0604020202020204" pitchFamily="34" charset="0"/>
              <a:buChar char="•"/>
            </a:pPr>
            <a:r>
              <a:rPr lang="en-GB" b="0" dirty="0">
                <a:solidFill>
                  <a:schemeClr val="tx1"/>
                </a:solidFill>
              </a:rPr>
              <a:t>Consequence of synchrotron radiation emission (</a:t>
            </a:r>
            <a:r>
              <a:rPr lang="en-GB" b="0" dirty="0">
                <a:solidFill>
                  <a:schemeClr val="tx1"/>
                </a:solidFill>
                <a:latin typeface="Symbol" panose="05050102010706020507" pitchFamily="18" charset="2"/>
              </a:rPr>
              <a:t>e</a:t>
            </a:r>
            <a:r>
              <a:rPr lang="en-GB" b="0" baseline="-25000" dirty="0">
                <a:solidFill>
                  <a:schemeClr val="tx1"/>
                </a:solidFill>
              </a:rPr>
              <a:t>x</a:t>
            </a:r>
            <a:r>
              <a:rPr lang="en-GB" b="0" dirty="0">
                <a:solidFill>
                  <a:schemeClr val="tx1"/>
                </a:solidFill>
              </a:rPr>
              <a:t> &gt;&gt; </a:t>
            </a:r>
            <a:r>
              <a:rPr lang="en-GB" b="0" dirty="0" err="1">
                <a:solidFill>
                  <a:schemeClr val="tx1"/>
                </a:solidFill>
                <a:latin typeface="Symbol" panose="05050102010706020507" pitchFamily="18" charset="2"/>
              </a:rPr>
              <a:t>e</a:t>
            </a:r>
            <a:r>
              <a:rPr lang="en-GB" b="0" baseline="-25000" dirty="0" err="1">
                <a:solidFill>
                  <a:schemeClr val="tx1"/>
                </a:solidFill>
              </a:rPr>
              <a:t>y</a:t>
            </a:r>
            <a:r>
              <a:rPr lang="en-GB" b="0" dirty="0">
                <a:solidFill>
                  <a:schemeClr val="tx1"/>
                </a:solidFill>
              </a:rPr>
              <a:t>) either in the collider (CC) or in the injectors (LC)</a:t>
            </a:r>
            <a:endParaRPr lang="en-GB" b="0" dirty="0">
              <a:solidFill>
                <a:schemeClr val="tx1"/>
              </a:solidFill>
              <a:latin typeface="Symbol" panose="05050102010706020507" pitchFamily="18" charset="2"/>
            </a:endParaRPr>
          </a:p>
          <a:p>
            <a:pPr marL="342900" indent="-342900">
              <a:lnSpc>
                <a:spcPct val="100000"/>
              </a:lnSpc>
              <a:buFont typeface="Arial" panose="020B0604020202020204" pitchFamily="34" charset="0"/>
              <a:buChar char="•"/>
            </a:pPr>
            <a:r>
              <a:rPr lang="en-GB" b="0" dirty="0" err="1">
                <a:solidFill>
                  <a:schemeClr val="tx1"/>
                </a:solidFill>
                <a:latin typeface="Symbol" panose="05050102010706020507" pitchFamily="18" charset="2"/>
              </a:rPr>
              <a:t>s</a:t>
            </a:r>
            <a:r>
              <a:rPr lang="en-GB" b="0" baseline="-25000" dirty="0" err="1">
                <a:solidFill>
                  <a:schemeClr val="tx1"/>
                </a:solidFill>
              </a:rPr>
              <a:t>x</a:t>
            </a:r>
            <a:r>
              <a:rPr lang="en-GB" b="0" dirty="0" err="1">
                <a:solidFill>
                  <a:schemeClr val="tx1"/>
                </a:solidFill>
              </a:rPr>
              <a:t>~O</a:t>
            </a:r>
            <a:r>
              <a:rPr lang="en-GB" b="0" dirty="0">
                <a:solidFill>
                  <a:schemeClr val="tx1"/>
                </a:solidFill>
              </a:rPr>
              <a:t>(100) </a:t>
            </a:r>
            <a:r>
              <a:rPr lang="en-GB" b="0" dirty="0" err="1">
                <a:solidFill>
                  <a:schemeClr val="tx1"/>
                </a:solidFill>
                <a:latin typeface="Symbol" panose="05050102010706020507" pitchFamily="18" charset="2"/>
              </a:rPr>
              <a:t>s</a:t>
            </a:r>
            <a:r>
              <a:rPr lang="en-GB" b="0" baseline="-25000" dirty="0" err="1">
                <a:solidFill>
                  <a:schemeClr val="tx1"/>
                </a:solidFill>
              </a:rPr>
              <a:t>y</a:t>
            </a:r>
            <a:endParaRPr lang="en-GB" b="0" baseline="-25000" dirty="0">
              <a:solidFill>
                <a:schemeClr val="tx1"/>
              </a:solidFill>
            </a:endParaRPr>
          </a:p>
        </p:txBody>
      </p:sp>
      <p:sp>
        <p:nvSpPr>
          <p:cNvPr id="4" name="Date Placeholder 3">
            <a:extLst>
              <a:ext uri="{FF2B5EF4-FFF2-40B4-BE49-F238E27FC236}">
                <a16:creationId xmlns:a16="http://schemas.microsoft.com/office/drawing/2014/main" id="{8A17448F-844A-BA6F-E5DF-555CE4CEB22C}"/>
              </a:ext>
            </a:extLst>
          </p:cNvPr>
          <p:cNvSpPr>
            <a:spLocks noGrp="1"/>
          </p:cNvSpPr>
          <p:nvPr>
            <p:ph type="dt" sz="half" idx="10"/>
          </p:nvPr>
        </p:nvSpPr>
        <p:spPr/>
        <p:txBody>
          <a:bodyPr/>
          <a:lstStyle/>
          <a:p>
            <a:r>
              <a:rPr lang="en-US"/>
              <a:t>24/06/2025</a:t>
            </a:r>
          </a:p>
        </p:txBody>
      </p:sp>
      <p:sp>
        <p:nvSpPr>
          <p:cNvPr id="5" name="Footer Placeholder 4">
            <a:extLst>
              <a:ext uri="{FF2B5EF4-FFF2-40B4-BE49-F238E27FC236}">
                <a16:creationId xmlns:a16="http://schemas.microsoft.com/office/drawing/2014/main" id="{124D91C8-8792-D2A5-BF0A-CDD023EE2952}"/>
              </a:ext>
            </a:extLst>
          </p:cNvPr>
          <p:cNvSpPr>
            <a:spLocks noGrp="1"/>
          </p:cNvSpPr>
          <p:nvPr>
            <p:ph type="ftr" sz="quarter" idx="11"/>
          </p:nvPr>
        </p:nvSpPr>
        <p:spPr/>
        <p:txBody>
          <a:bodyPr/>
          <a:lstStyle/>
          <a:p>
            <a:r>
              <a:rPr lang="en-GB"/>
              <a:t>Challenges towards high luminosity for proposed colliders - G. Arduini</a:t>
            </a:r>
            <a:endParaRPr lang="en-US"/>
          </a:p>
        </p:txBody>
      </p:sp>
      <p:sp>
        <p:nvSpPr>
          <p:cNvPr id="6" name="Slide Number Placeholder 5">
            <a:extLst>
              <a:ext uri="{FF2B5EF4-FFF2-40B4-BE49-F238E27FC236}">
                <a16:creationId xmlns:a16="http://schemas.microsoft.com/office/drawing/2014/main" id="{399D87DA-460F-9491-84FB-4058B0EAABF0}"/>
              </a:ext>
            </a:extLst>
          </p:cNvPr>
          <p:cNvSpPr>
            <a:spLocks noGrp="1"/>
          </p:cNvSpPr>
          <p:nvPr>
            <p:ph type="sldNum" sz="quarter" idx="12"/>
          </p:nvPr>
        </p:nvSpPr>
        <p:spPr/>
        <p:txBody>
          <a:bodyPr/>
          <a:lstStyle/>
          <a:p>
            <a:fld id="{1E071486-4E65-E24B-8A3A-E44A91D5D904}" type="slidenum">
              <a:rPr lang="en-US" smtClean="0"/>
              <a:pPr/>
              <a:t>40</a:t>
            </a:fld>
            <a:endParaRPr lang="en-US"/>
          </a:p>
        </p:txBody>
      </p:sp>
      <p:pic>
        <p:nvPicPr>
          <p:cNvPr id="11" name="Picture 10">
            <a:extLst>
              <a:ext uri="{FF2B5EF4-FFF2-40B4-BE49-F238E27FC236}">
                <a16:creationId xmlns:a16="http://schemas.microsoft.com/office/drawing/2014/main" id="{399F2B5E-0C27-4617-2224-F7FE1358792F}"/>
              </a:ext>
            </a:extLst>
          </p:cNvPr>
          <p:cNvPicPr>
            <a:picLocks noChangeAspect="1"/>
          </p:cNvPicPr>
          <p:nvPr/>
        </p:nvPicPr>
        <p:blipFill>
          <a:blip r:embed="rId5"/>
          <a:stretch>
            <a:fillRect/>
          </a:stretch>
        </p:blipFill>
        <p:spPr>
          <a:xfrm>
            <a:off x="8081464" y="2878834"/>
            <a:ext cx="4110536" cy="1418156"/>
          </a:xfrm>
          <a:prstGeom prst="rect">
            <a:avLst/>
          </a:prstGeom>
        </p:spPr>
      </p:pic>
    </p:spTree>
    <p:extLst>
      <p:ext uri="{BB962C8B-B14F-4D97-AF65-F5344CB8AC3E}">
        <p14:creationId xmlns:p14="http://schemas.microsoft.com/office/powerpoint/2010/main" val="632634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8" y="328412"/>
            <a:ext cx="11376025" cy="716967"/>
          </a:xfrm>
        </p:spPr>
        <p:txBody>
          <a:bodyPr/>
          <a:lstStyle/>
          <a:p>
            <a:r>
              <a:rPr lang="en-GB" dirty="0"/>
              <a:t>Challenges towards high luminosity for proposed colliders</a:t>
            </a:r>
            <a:endParaRPr lang="en-GB" dirty="0">
              <a:solidFill>
                <a:srgbClr val="FFFF00"/>
              </a:solidFill>
            </a:endParaRPr>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4851698"/>
            <a:ext cx="11696926" cy="797443"/>
          </a:xfrm>
        </p:spPr>
        <p:txBody>
          <a:bodyPr/>
          <a:lstStyle/>
          <a:p>
            <a:pPr algn="l"/>
            <a:r>
              <a:rPr lang="en-US" sz="2800" dirty="0"/>
              <a:t>Gianluigi Arduini - CERN</a:t>
            </a:r>
          </a:p>
          <a:p>
            <a:pPr algn="l"/>
            <a:r>
              <a:rPr lang="en-US" sz="1800" dirty="0"/>
              <a:t>Acknowledgements: PPG Accelerator Science and Technology WG members, N. Mounet, Y. Ohnishi, Y. Papaphilippou, D. Schulte, R. Tomas, F. Zimmermann</a:t>
            </a:r>
          </a:p>
          <a:p>
            <a:r>
              <a:rPr lang="en-US" sz="1800" dirty="0"/>
              <a:t>24</a:t>
            </a:r>
            <a:r>
              <a:rPr lang="en-US" sz="1800" baseline="30000" dirty="0"/>
              <a:t>th</a:t>
            </a:r>
            <a:r>
              <a:rPr lang="en-US" sz="1800" dirty="0"/>
              <a:t> June 2025</a:t>
            </a:r>
          </a:p>
          <a:p>
            <a:pPr algn="l"/>
            <a:endParaRPr lang="en-US" sz="1800" dirty="0"/>
          </a:p>
        </p:txBody>
      </p:sp>
    </p:spTree>
    <p:extLst>
      <p:ext uri="{BB962C8B-B14F-4D97-AF65-F5344CB8AC3E}">
        <p14:creationId xmlns:p14="http://schemas.microsoft.com/office/powerpoint/2010/main" val="215994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74C31A-0B16-9BBF-E8A4-1E7F7972288C}"/>
              </a:ext>
            </a:extLst>
          </p:cNvPr>
          <p:cNvSpPr>
            <a:spLocks noGrp="1"/>
          </p:cNvSpPr>
          <p:nvPr>
            <p:ph type="title"/>
          </p:nvPr>
        </p:nvSpPr>
        <p:spPr/>
        <p:txBody>
          <a:bodyPr/>
          <a:lstStyle/>
          <a:p>
            <a:r>
              <a:rPr lang="en-US" dirty="0"/>
              <a:t>Differences</a:t>
            </a:r>
            <a:endParaRPr lang="en-GB" dirty="0"/>
          </a:p>
        </p:txBody>
      </p:sp>
      <p:sp>
        <p:nvSpPr>
          <p:cNvPr id="2" name="Text Placeholder 1">
            <a:extLst>
              <a:ext uri="{FF2B5EF4-FFF2-40B4-BE49-F238E27FC236}">
                <a16:creationId xmlns:a16="http://schemas.microsoft.com/office/drawing/2014/main" id="{EF537550-FC25-458E-79ED-397747436037}"/>
              </a:ext>
            </a:extLst>
          </p:cNvPr>
          <p:cNvSpPr>
            <a:spLocks noGrp="1"/>
          </p:cNvSpPr>
          <p:nvPr>
            <p:ph type="body" idx="1"/>
          </p:nvPr>
        </p:nvSpPr>
        <p:spPr/>
        <p:txBody>
          <a:bodyPr/>
          <a:lstStyle/>
          <a:p>
            <a:r>
              <a:rPr lang="en-US" dirty="0"/>
              <a:t>Circular colliders</a:t>
            </a:r>
          </a:p>
          <a:p>
            <a:endParaRPr lang="en-GB" dirty="0"/>
          </a:p>
        </p:txBody>
      </p:sp>
      <p:sp>
        <p:nvSpPr>
          <p:cNvPr id="8" name="Content Placeholder 7">
            <a:extLst>
              <a:ext uri="{FF2B5EF4-FFF2-40B4-BE49-F238E27FC236}">
                <a16:creationId xmlns:a16="http://schemas.microsoft.com/office/drawing/2014/main" id="{41481B46-B075-09E5-AC7C-099E7EBB58F0}"/>
              </a:ext>
            </a:extLst>
          </p:cNvPr>
          <p:cNvSpPr>
            <a:spLocks noGrp="1"/>
          </p:cNvSpPr>
          <p:nvPr>
            <p:ph sz="half" idx="2"/>
          </p:nvPr>
        </p:nvSpPr>
        <p:spPr/>
        <p:txBody>
          <a:bodyPr/>
          <a:lstStyle/>
          <a:p>
            <a:pPr marL="342900" indent="-342900">
              <a:buFont typeface="Arial" panose="020B0604020202020204" pitchFamily="34" charset="0"/>
              <a:buChar char="•"/>
            </a:pPr>
            <a:r>
              <a:rPr lang="en-US" sz="1800" b="0" dirty="0">
                <a:solidFill>
                  <a:schemeClr val="tx1"/>
                </a:solidFill>
              </a:rPr>
              <a:t>f ~ O(kHz - MHz) </a:t>
            </a:r>
            <a:r>
              <a:rPr lang="en-GB" sz="1800" b="0" dirty="0">
                <a:solidFill>
                  <a:srgbClr val="00CC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r>
              <a:rPr lang="en-US" sz="1800" b="0" dirty="0">
                <a:solidFill>
                  <a:schemeClr val="tx1"/>
                </a:solidFill>
              </a:rPr>
              <a:t>Synchrotron radiation losses </a:t>
            </a:r>
            <a:r>
              <a:rPr lang="en-US" sz="1800" b="0" dirty="0">
                <a:solidFill>
                  <a:schemeClr val="tx1"/>
                </a:solidFill>
                <a:sym typeface="Wingdings" panose="05000000000000000000" pitchFamily="2" charset="2"/>
              </a:rPr>
              <a:t> limit in power  limit in current (or larger radius) </a:t>
            </a:r>
            <a:r>
              <a:rPr lang="en-GB" sz="1800" b="0" dirty="0">
                <a:solidFill>
                  <a:srgbClr val="FF0000"/>
                </a:solidFill>
                <a:latin typeface="Times New Roman" charset="0"/>
                <a:ea typeface="ＭＳ Ｐゴシック" charset="0"/>
                <a:cs typeface="ＭＳ Ｐゴシック" charset="0"/>
                <a:sym typeface="Wingdings" charset="0"/>
              </a:rPr>
              <a:t></a:t>
            </a:r>
          </a:p>
          <a:p>
            <a:pPr marL="342900" indent="-342900"/>
            <a:r>
              <a:rPr lang="en-US" sz="1800" b="0" dirty="0">
                <a:solidFill>
                  <a:schemeClr val="tx1"/>
                </a:solidFill>
              </a:rPr>
              <a:t>Can serve more experiments in parallel </a:t>
            </a:r>
            <a:r>
              <a:rPr lang="en-GB" sz="1800" b="0" dirty="0">
                <a:solidFill>
                  <a:srgbClr val="00CC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Only particle losses need to be compensated </a:t>
            </a:r>
            <a:r>
              <a:rPr lang="en-GB" sz="1800" b="0" dirty="0">
                <a:solidFill>
                  <a:srgbClr val="00CC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Multi-turn effects (e.g. beam-beam limitations) </a:t>
            </a:r>
            <a:r>
              <a:rPr lang="en-GB" sz="1800" b="0" dirty="0">
                <a:solidFill>
                  <a:srgbClr val="FF0000"/>
                </a:solidFill>
                <a:latin typeface="Times New Roman" charset="0"/>
                <a:ea typeface="ＭＳ Ｐゴシック" charset="0"/>
                <a:cs typeface="ＭＳ Ｐゴシック" charset="0"/>
                <a:sym typeface="Wingdings" charset="0"/>
              </a:rPr>
              <a:t></a:t>
            </a:r>
            <a:endParaRPr lang="en-GB" sz="1800" b="0" dirty="0">
              <a:solidFill>
                <a:schemeClr val="tx1"/>
              </a:solidFill>
            </a:endParaRPr>
          </a:p>
        </p:txBody>
      </p:sp>
      <p:sp>
        <p:nvSpPr>
          <p:cNvPr id="3" name="Text Placeholder 2">
            <a:extLst>
              <a:ext uri="{FF2B5EF4-FFF2-40B4-BE49-F238E27FC236}">
                <a16:creationId xmlns:a16="http://schemas.microsoft.com/office/drawing/2014/main" id="{1286041D-F4D0-39DD-2B65-F6AAC280A147}"/>
              </a:ext>
            </a:extLst>
          </p:cNvPr>
          <p:cNvSpPr>
            <a:spLocks noGrp="1"/>
          </p:cNvSpPr>
          <p:nvPr>
            <p:ph type="body" sz="quarter" idx="3"/>
          </p:nvPr>
        </p:nvSpPr>
        <p:spPr/>
        <p:txBody>
          <a:bodyPr/>
          <a:lstStyle/>
          <a:p>
            <a:r>
              <a:rPr lang="en-US" dirty="0"/>
              <a:t>Linear colliders</a:t>
            </a:r>
            <a:endParaRPr lang="en-GB" dirty="0"/>
          </a:p>
        </p:txBody>
      </p:sp>
      <p:sp>
        <p:nvSpPr>
          <p:cNvPr id="9" name="Content Placeholder 8">
            <a:extLst>
              <a:ext uri="{FF2B5EF4-FFF2-40B4-BE49-F238E27FC236}">
                <a16:creationId xmlns:a16="http://schemas.microsoft.com/office/drawing/2014/main" id="{52E9F487-409A-8D5F-6B78-1AC61FC41C89}"/>
              </a:ext>
            </a:extLst>
          </p:cNvPr>
          <p:cNvSpPr>
            <a:spLocks noGrp="1"/>
          </p:cNvSpPr>
          <p:nvPr>
            <p:ph sz="quarter" idx="4"/>
          </p:nvPr>
        </p:nvSpPr>
        <p:spPr/>
        <p:txBody>
          <a:bodyPr/>
          <a:lstStyle/>
          <a:p>
            <a:pPr marL="342900" indent="-342900"/>
            <a:r>
              <a:rPr lang="en-US" sz="1800" b="0" dirty="0">
                <a:solidFill>
                  <a:schemeClr val="tx1"/>
                </a:solidFill>
              </a:rPr>
              <a:t>f ~ O (10 – 100 Hz) </a:t>
            </a:r>
            <a:r>
              <a:rPr lang="en-GB" sz="1800" b="0" dirty="0">
                <a:solidFill>
                  <a:srgbClr val="FF00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No synchrotron radiation losses (only at the IP - </a:t>
            </a:r>
            <a:r>
              <a:rPr lang="en-US" sz="1800" b="0" dirty="0" err="1">
                <a:solidFill>
                  <a:schemeClr val="tx1"/>
                </a:solidFill>
              </a:rPr>
              <a:t>beamstrahlung</a:t>
            </a:r>
            <a:r>
              <a:rPr lang="en-US" sz="1800" b="0" dirty="0">
                <a:solidFill>
                  <a:schemeClr val="tx1"/>
                </a:solidFill>
              </a:rPr>
              <a:t>) </a:t>
            </a:r>
            <a:r>
              <a:rPr lang="en-GB" sz="1800" b="0" dirty="0">
                <a:solidFill>
                  <a:srgbClr val="00CC00"/>
                </a:solidFill>
                <a:latin typeface="Times New Roman" charset="0"/>
                <a:ea typeface="ＭＳ Ｐゴシック" charset="0"/>
                <a:cs typeface="ＭＳ Ｐゴシック" charset="0"/>
                <a:sym typeface="Wingdings" charset="0"/>
              </a:rPr>
              <a:t></a:t>
            </a:r>
          </a:p>
          <a:p>
            <a:pPr marL="342900" indent="-342900"/>
            <a:r>
              <a:rPr lang="en-US" sz="1800" b="0" dirty="0">
                <a:solidFill>
                  <a:schemeClr val="tx1"/>
                </a:solidFill>
              </a:rPr>
              <a:t>Can only share luminosity among experiments </a:t>
            </a:r>
            <a:r>
              <a:rPr lang="en-GB" sz="1800" b="0" dirty="0">
                <a:solidFill>
                  <a:srgbClr val="FF0000"/>
                </a:solidFill>
                <a:latin typeface="Times New Roman" charset="0"/>
                <a:ea typeface="ＭＳ Ｐゴシック" charset="0"/>
                <a:cs typeface="ＭＳ Ｐゴシック" charset="0"/>
                <a:sym typeface="Wingdings" charset="0"/>
              </a:rPr>
              <a:t></a:t>
            </a:r>
          </a:p>
          <a:p>
            <a:pPr marL="342900" indent="-342900"/>
            <a:r>
              <a:rPr lang="en-US" sz="1800" b="0" dirty="0">
                <a:solidFill>
                  <a:schemeClr val="tx1"/>
                </a:solidFill>
              </a:rPr>
              <a:t>Beam is dumped after collision </a:t>
            </a:r>
            <a:r>
              <a:rPr lang="en-US" sz="1800" b="0" dirty="0">
                <a:solidFill>
                  <a:schemeClr val="tx1"/>
                </a:solidFill>
                <a:sym typeface="Wingdings" panose="05000000000000000000" pitchFamily="2" charset="2"/>
              </a:rPr>
              <a:t> Limit in current/power  strain on the injectors </a:t>
            </a:r>
            <a:r>
              <a:rPr lang="en-GB" sz="1800" b="0" dirty="0">
                <a:solidFill>
                  <a:srgbClr val="FF0000"/>
                </a:solidFill>
                <a:latin typeface="Times New Roman" charset="0"/>
                <a:ea typeface="ＭＳ Ｐゴシック" charset="0"/>
                <a:cs typeface="ＭＳ Ｐゴシック" charset="0"/>
                <a:sym typeface="Wingdings" charset="0"/>
              </a:rPr>
              <a:t></a:t>
            </a:r>
            <a:endParaRPr lang="en-US" sz="1800" b="0" dirty="0">
              <a:solidFill>
                <a:schemeClr val="tx1"/>
              </a:solidFill>
            </a:endParaRPr>
          </a:p>
          <a:p>
            <a:pPr marL="342900" indent="-342900">
              <a:buFont typeface="Arial" panose="020B0604020202020204" pitchFamily="34" charset="0"/>
              <a:buChar char="•"/>
            </a:pPr>
            <a:r>
              <a:rPr lang="en-US" sz="1800" b="0" dirty="0">
                <a:solidFill>
                  <a:schemeClr val="tx1"/>
                </a:solidFill>
              </a:rPr>
              <a:t>Single passage. You have always “fresh” beams </a:t>
            </a:r>
            <a:r>
              <a:rPr lang="en-GB" sz="1800" b="0" dirty="0">
                <a:solidFill>
                  <a:srgbClr val="00CC00"/>
                </a:solidFill>
                <a:latin typeface="Times New Roman" charset="0"/>
                <a:ea typeface="ＭＳ Ｐゴシック" charset="0"/>
                <a:cs typeface="ＭＳ Ｐゴシック" charset="0"/>
                <a:sym typeface="Wingdings" charset="0"/>
              </a:rPr>
              <a:t></a:t>
            </a:r>
            <a:r>
              <a:rPr lang="en-US" sz="1800" b="0" dirty="0">
                <a:solidFill>
                  <a:schemeClr val="tx1"/>
                </a:solidFill>
              </a:rPr>
              <a:t> </a:t>
            </a:r>
          </a:p>
          <a:p>
            <a:pPr marL="342900" indent="-342900">
              <a:buFont typeface="Arial" panose="020B0604020202020204" pitchFamily="34" charset="0"/>
              <a:buChar char="•"/>
            </a:pPr>
            <a:endParaRPr lang="en-GB" sz="1800" dirty="0"/>
          </a:p>
          <a:p>
            <a:endParaRPr lang="en-GB" dirty="0"/>
          </a:p>
        </p:txBody>
      </p:sp>
      <p:sp>
        <p:nvSpPr>
          <p:cNvPr id="4" name="Date Placeholder 3">
            <a:extLst>
              <a:ext uri="{FF2B5EF4-FFF2-40B4-BE49-F238E27FC236}">
                <a16:creationId xmlns:a16="http://schemas.microsoft.com/office/drawing/2014/main" id="{09F56755-46D6-8E5C-70DF-CAB9610B4A4F}"/>
              </a:ext>
            </a:extLst>
          </p:cNvPr>
          <p:cNvSpPr>
            <a:spLocks noGrp="1"/>
          </p:cNvSpPr>
          <p:nvPr>
            <p:ph type="dt" sz="half" idx="10"/>
          </p:nvPr>
        </p:nvSpPr>
        <p:spPr/>
        <p:txBody>
          <a:bodyPr/>
          <a:lstStyle/>
          <a:p>
            <a:r>
              <a:rPr lang="en-US"/>
              <a:t>24/06/2025</a:t>
            </a:r>
          </a:p>
        </p:txBody>
      </p:sp>
      <p:sp>
        <p:nvSpPr>
          <p:cNvPr id="5" name="Footer Placeholder 4">
            <a:extLst>
              <a:ext uri="{FF2B5EF4-FFF2-40B4-BE49-F238E27FC236}">
                <a16:creationId xmlns:a16="http://schemas.microsoft.com/office/drawing/2014/main" id="{9B557485-3C5A-CC0B-62D9-D1B02F540CF9}"/>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D645CBDD-82E7-8EB1-7980-34DBB258CCE9}"/>
              </a:ext>
            </a:extLst>
          </p:cNvPr>
          <p:cNvSpPr>
            <a:spLocks noGrp="1"/>
          </p:cNvSpPr>
          <p:nvPr>
            <p:ph type="sldNum" sz="quarter" idx="12"/>
          </p:nvPr>
        </p:nvSpPr>
        <p:spPr/>
        <p:txBody>
          <a:bodyPr/>
          <a:lstStyle/>
          <a:p>
            <a:fld id="{1E071486-4E65-E24B-8A3A-E44A91D5D904}" type="slidenum">
              <a:rPr lang="en-US" smtClean="0"/>
              <a:pPr/>
              <a:t>5</a:t>
            </a:fld>
            <a:endParaRPr lang="en-US"/>
          </a:p>
        </p:txBody>
      </p:sp>
    </p:spTree>
    <p:extLst>
      <p:ext uri="{BB962C8B-B14F-4D97-AF65-F5344CB8AC3E}">
        <p14:creationId xmlns:p14="http://schemas.microsoft.com/office/powerpoint/2010/main" val="3353596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AEB6-D6B6-B2E4-3FC5-A09E8E840948}"/>
            </a:ext>
          </a:extLst>
        </p:cNvPr>
        <p:cNvGrpSpPr/>
        <p:nvPr/>
      </p:nvGrpSpPr>
      <p:grpSpPr>
        <a:xfrm>
          <a:off x="0" y="0"/>
          <a:ext cx="0" cy="0"/>
          <a:chOff x="0" y="0"/>
          <a:chExt cx="0" cy="0"/>
        </a:xfrm>
      </p:grpSpPr>
      <p:sp>
        <p:nvSpPr>
          <p:cNvPr id="1028" name="Title 1">
            <a:extLst>
              <a:ext uri="{FF2B5EF4-FFF2-40B4-BE49-F238E27FC236}">
                <a16:creationId xmlns:a16="http://schemas.microsoft.com/office/drawing/2014/main" id="{835AE545-460D-F455-A5BD-F1298952098B}"/>
              </a:ext>
            </a:extLst>
          </p:cNvPr>
          <p:cNvSpPr>
            <a:spLocks noGrp="1"/>
          </p:cNvSpPr>
          <p:nvPr>
            <p:ph type="title"/>
          </p:nvPr>
        </p:nvSpPr>
        <p:spPr/>
        <p:txBody>
          <a:bodyPr/>
          <a:lstStyle/>
          <a:p>
            <a:r>
              <a:rPr lang="en-US" dirty="0">
                <a:latin typeface="Helvetica"/>
                <a:ea typeface="Helvetica"/>
                <a:cs typeface="Helvetica"/>
              </a:rPr>
              <a:t>Luminosity (circular colliders) </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E411F95-0D6C-5EF5-C8C5-74EECEA9CBAB}"/>
                  </a:ext>
                </a:extLst>
              </p:cNvPr>
              <p:cNvSpPr>
                <a:spLocks noGrp="1"/>
              </p:cNvSpPr>
              <p:nvPr>
                <p:ph sz="half" idx="1"/>
              </p:nvPr>
            </p:nvSpPr>
            <p:spPr>
              <a:xfrm>
                <a:off x="407987" y="1592264"/>
                <a:ext cx="7844092" cy="4608512"/>
              </a:xfrm>
            </p:spPr>
            <p:txBody>
              <a:bodyPr>
                <a:normAutofit fontScale="92500" lnSpcReduction="20000"/>
              </a:bodyPr>
              <a:lstStyle/>
              <a:p>
                <a:pPr>
                  <a:lnSpc>
                    <a:spcPct val="100000"/>
                  </a:lnSpc>
                </a:pPr>
                <a:r>
                  <a:rPr lang="en-US" sz="2400" dirty="0">
                    <a:solidFill>
                      <a:schemeClr val="tx1"/>
                    </a:solidFill>
                  </a:rPr>
                  <a:t>Limit in power consumption </a:t>
                </a:r>
                <a:r>
                  <a:rPr lang="en-US" sz="2400" b="0" dirty="0">
                    <a:solidFill>
                      <a:schemeClr val="tx1"/>
                    </a:solidFill>
                    <a:sym typeface="Wingdings" panose="05000000000000000000" pitchFamily="2" charset="2"/>
                  </a:rPr>
                  <a:t> limit in synchrotron radiation power (P</a:t>
                </a:r>
                <a:r>
                  <a:rPr lang="en-US" sz="2400" b="0" baseline="-25000" dirty="0">
                    <a:solidFill>
                      <a:schemeClr val="tx1"/>
                    </a:solidFill>
                    <a:sym typeface="Wingdings" panose="05000000000000000000" pitchFamily="2" charset="2"/>
                  </a:rPr>
                  <a:t>SR</a:t>
                </a:r>
                <a:r>
                  <a:rPr lang="en-US" sz="2400" b="0" dirty="0">
                    <a:solidFill>
                      <a:schemeClr val="tx1"/>
                    </a:solidFill>
                    <a:sym typeface="Wingdings" panose="05000000000000000000" pitchFamily="2" charset="2"/>
                  </a:rPr>
                  <a:t>)</a:t>
                </a:r>
              </a:p>
              <a:p>
                <a:pPr marL="342900" indent="-342900">
                  <a:lnSpc>
                    <a:spcPct val="100000"/>
                  </a:lnSpc>
                  <a:buFont typeface="Arial" panose="020B0604020202020204" pitchFamily="34" charset="0"/>
                  <a:buChar char="•"/>
                </a:pPr>
                <a:r>
                  <a:rPr lang="en-US" sz="2400" b="0" dirty="0">
                    <a:solidFill>
                      <a:schemeClr val="tx1"/>
                    </a:solidFill>
                    <a:sym typeface="Wingdings" panose="05000000000000000000" pitchFamily="2" charset="2"/>
                  </a:rPr>
                  <a:t>L </a:t>
                </a:r>
                <a14:m>
                  <m:oMath xmlns:m="http://schemas.openxmlformats.org/officeDocument/2006/math">
                    <m:r>
                      <a:rPr lang="en-US" sz="2400" b="0" i="1" dirty="0"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oMath>
                </a14:m>
                <a:r>
                  <a:rPr lang="en-US" sz="2400" b="0" dirty="0">
                    <a:solidFill>
                      <a:schemeClr val="tx1"/>
                    </a:solidFill>
                    <a:sym typeface="Wingdings" panose="05000000000000000000" pitchFamily="2" charset="2"/>
                  </a:rPr>
                  <a:t> 1/</a:t>
                </a:r>
                <a:r>
                  <a:rPr lang="en-US" sz="2400" b="0" dirty="0">
                    <a:solidFill>
                      <a:schemeClr val="tx1"/>
                    </a:solidFill>
                    <a:latin typeface="Symbol" panose="05050102010706020507" pitchFamily="18" charset="2"/>
                    <a:sym typeface="Wingdings" panose="05000000000000000000" pitchFamily="2" charset="2"/>
                  </a:rPr>
                  <a:t>g</a:t>
                </a:r>
                <a:r>
                  <a:rPr lang="en-US" sz="2400" b="0" baseline="30000" dirty="0">
                    <a:solidFill>
                      <a:schemeClr val="tx1"/>
                    </a:solidFill>
                    <a:sym typeface="Wingdings" panose="05000000000000000000" pitchFamily="2" charset="2"/>
                  </a:rPr>
                  <a:t>3</a:t>
                </a:r>
                <a:endParaRPr lang="en-US" sz="2400" b="0" dirty="0">
                  <a:solidFill>
                    <a:schemeClr val="tx1"/>
                  </a:solidFill>
                  <a:latin typeface="Symbol" panose="05050102010706020507" pitchFamily="18" charset="2"/>
                  <a:sym typeface="Wingdings" panose="05000000000000000000" pitchFamily="2" charset="2"/>
                </a:endParaRPr>
              </a:p>
              <a:p>
                <a:pPr>
                  <a:lnSpc>
                    <a:spcPct val="100000"/>
                  </a:lnSpc>
                </a:pPr>
                <a:r>
                  <a:rPr lang="en-US" sz="2400" dirty="0">
                    <a:solidFill>
                      <a:schemeClr val="tx1"/>
                    </a:solidFill>
                    <a:sym typeface="Wingdings" panose="05000000000000000000" pitchFamily="2" charset="2"/>
                  </a:rPr>
                  <a:t>Beam-beam effects</a:t>
                </a:r>
                <a:endParaRPr lang="en-US" sz="2400" b="0" dirty="0">
                  <a:solidFill>
                    <a:schemeClr val="tx1"/>
                  </a:solidFill>
                  <a:sym typeface="Wingdings" panose="05000000000000000000" pitchFamily="2" charset="2"/>
                </a:endParaRPr>
              </a:p>
              <a:p>
                <a:pPr marL="342900" indent="-342900">
                  <a:lnSpc>
                    <a:spcPct val="100000"/>
                  </a:lnSpc>
                  <a:buFont typeface="Arial" panose="020B0604020202020204" pitchFamily="34" charset="0"/>
                  <a:buChar char="•"/>
                </a:pPr>
                <a:r>
                  <a:rPr lang="en-GB" b="0" dirty="0">
                    <a:solidFill>
                      <a:schemeClr val="tx1"/>
                    </a:solidFill>
                  </a:rPr>
                  <a:t>Strong non-linear electro-magnetic ﬁeld associated to each bunch </a:t>
                </a:r>
              </a:p>
              <a:p>
                <a:pPr marL="666750" lvl="1" indent="-342900">
                  <a:buFont typeface="Arial" panose="020B0604020202020204" pitchFamily="34" charset="0"/>
                  <a:buChar char="•"/>
                </a:pPr>
                <a:r>
                  <a:rPr lang="en-GB" sz="1900" dirty="0">
                    <a:solidFill>
                      <a:schemeClr val="tx1"/>
                    </a:solidFill>
                  </a:rPr>
                  <a:t>Linear force for small displacements (quadrupole)</a:t>
                </a:r>
              </a:p>
              <a:p>
                <a:pPr marL="666750" lvl="1" indent="-342900">
                  <a:buFont typeface="Arial" panose="020B0604020202020204" pitchFamily="34" charset="0"/>
                  <a:buChar char="•"/>
                </a:pPr>
                <a:r>
                  <a:rPr lang="en-GB" sz="1900" dirty="0">
                    <a:solidFill>
                      <a:schemeClr val="tx1"/>
                    </a:solidFill>
                  </a:rPr>
                  <a:t>Highly non-linear for larger displacements</a:t>
                </a:r>
              </a:p>
              <a:p>
                <a:pPr marL="342900" indent="-342900">
                  <a:lnSpc>
                    <a:spcPct val="100000"/>
                  </a:lnSpc>
                  <a:buFont typeface="Arial" panose="020B0604020202020204" pitchFamily="34" charset="0"/>
                  <a:buChar char="•"/>
                </a:pPr>
                <a:r>
                  <a:rPr lang="en-GB" b="0" dirty="0">
                    <a:solidFill>
                      <a:schemeClr val="tx1"/>
                    </a:solidFill>
                  </a:rPr>
                  <a:t>Beam size blow-up and tail generation </a:t>
                </a:r>
              </a:p>
              <a:p>
                <a:pPr marL="342900" indent="-342900">
                  <a:lnSpc>
                    <a:spcPct val="100000"/>
                  </a:lnSpc>
                  <a:buFont typeface="Arial" panose="020B0604020202020204" pitchFamily="34" charset="0"/>
                  <a:buChar char="•"/>
                </a:pPr>
                <a:r>
                  <a:rPr lang="en-GB" b="0" dirty="0">
                    <a:solidFill>
                      <a:schemeClr val="tx1"/>
                    </a:solidFill>
                  </a:rPr>
                  <a:t>Can lead to beam instabilities</a:t>
                </a:r>
              </a:p>
              <a:p>
                <a:pPr>
                  <a:lnSpc>
                    <a:spcPct val="100000"/>
                  </a:lnSpc>
                </a:pPr>
                <a:r>
                  <a:rPr lang="en-US" sz="2000" b="0" dirty="0">
                    <a:solidFill>
                      <a:schemeClr val="tx1"/>
                    </a:solidFill>
                    <a:sym typeface="Wingdings" panose="05000000000000000000" pitchFamily="2" charset="2"/>
                  </a:rPr>
                  <a:t> limitation on the maximum </a:t>
                </a:r>
                <a:r>
                  <a:rPr lang="en-US" sz="2000" dirty="0" err="1">
                    <a:solidFill>
                      <a:schemeClr val="tx1"/>
                    </a:solidFill>
                    <a:latin typeface="Symbol" panose="05050102010706020507" pitchFamily="18" charset="2"/>
                    <a:sym typeface="Wingdings" panose="05000000000000000000" pitchFamily="2" charset="2"/>
                  </a:rPr>
                  <a:t>x</a:t>
                </a:r>
                <a:r>
                  <a:rPr lang="en-US" sz="2000" baseline="-25000" dirty="0" err="1">
                    <a:solidFill>
                      <a:schemeClr val="tx1"/>
                    </a:solidFill>
                    <a:sym typeface="Wingdings" panose="05000000000000000000" pitchFamily="2" charset="2"/>
                  </a:rPr>
                  <a:t>y</a:t>
                </a:r>
                <a:r>
                  <a:rPr lang="en-US" sz="2000" dirty="0">
                    <a:solidFill>
                      <a:schemeClr val="tx1"/>
                    </a:solidFill>
                    <a:sym typeface="Wingdings" panose="05000000000000000000" pitchFamily="2" charset="2"/>
                  </a:rPr>
                  <a:t> ~ O(0.1) </a:t>
                </a:r>
                <a:r>
                  <a:rPr lang="en-US" sz="2000" b="0" dirty="0">
                    <a:solidFill>
                      <a:schemeClr val="tx1"/>
                    </a:solidFill>
                    <a:sym typeface="Wingdings" panose="05000000000000000000" pitchFamily="2" charset="2"/>
                  </a:rPr>
                  <a:t>(LEP/LEP2 experience)</a:t>
                </a:r>
                <a:endParaRPr lang="en-US" b="0" dirty="0">
                  <a:solidFill>
                    <a:schemeClr val="tx1"/>
                  </a:solidFill>
                  <a:sym typeface="Wingdings" panose="05000000000000000000" pitchFamily="2" charset="2"/>
                </a:endParaRPr>
              </a:p>
              <a:p>
                <a:endParaRPr lang="en-US" dirty="0">
                  <a:sym typeface="Wingdings" panose="05000000000000000000" pitchFamily="2" charset="2"/>
                </a:endParaRPr>
              </a:p>
              <a:p>
                <a:endParaRPr lang="en-US" baseline="-25000" dirty="0">
                  <a:sym typeface="Wingdings" panose="05000000000000000000" pitchFamily="2" charset="2"/>
                </a:endParaRPr>
              </a:p>
            </p:txBody>
          </p:sp>
        </mc:Choice>
        <mc:Fallback xmlns="">
          <p:sp>
            <p:nvSpPr>
              <p:cNvPr id="2" name="Content Placeholder 1">
                <a:extLst>
                  <a:ext uri="{FF2B5EF4-FFF2-40B4-BE49-F238E27FC236}">
                    <a16:creationId xmlns:a16="http://schemas.microsoft.com/office/drawing/2014/main" id="{6E411F95-0D6C-5EF5-C8C5-74EECEA9CBAB}"/>
                  </a:ext>
                </a:extLst>
              </p:cNvPr>
              <p:cNvSpPr>
                <a:spLocks noGrp="1" noRot="1" noChangeAspect="1" noMove="1" noResize="1" noEditPoints="1" noAdjustHandles="1" noChangeArrowheads="1" noChangeShapeType="1" noTextEdit="1"/>
              </p:cNvSpPr>
              <p:nvPr>
                <p:ph sz="half" idx="1"/>
              </p:nvPr>
            </p:nvSpPr>
            <p:spPr>
              <a:xfrm>
                <a:off x="407987" y="1592264"/>
                <a:ext cx="7844092" cy="4608512"/>
              </a:xfrm>
              <a:blipFill>
                <a:blip r:embed="rId3"/>
                <a:stretch>
                  <a:fillRect l="-2176" t="-3175" r="-93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AF5A34B-1DFB-BFB3-709A-86A8CDA51DB1}"/>
              </a:ext>
            </a:extLst>
          </p:cNvPr>
          <p:cNvSpPr>
            <a:spLocks noGrp="1"/>
          </p:cNvSpPr>
          <p:nvPr>
            <p:ph type="dt" sz="half" idx="10"/>
          </p:nvPr>
        </p:nvSpPr>
        <p:spPr/>
        <p:txBody>
          <a:bodyPr/>
          <a:lstStyle/>
          <a:p>
            <a:r>
              <a:rPr lang="en-US" dirty="0"/>
              <a:t>24/06/2025</a:t>
            </a:r>
          </a:p>
        </p:txBody>
      </p:sp>
      <p:sp>
        <p:nvSpPr>
          <p:cNvPr id="5" name="Footer Placeholder 4">
            <a:extLst>
              <a:ext uri="{FF2B5EF4-FFF2-40B4-BE49-F238E27FC236}">
                <a16:creationId xmlns:a16="http://schemas.microsoft.com/office/drawing/2014/main" id="{7831D465-FBB0-9B69-2D80-DF0D5795703C}"/>
              </a:ext>
            </a:extLst>
          </p:cNvPr>
          <p:cNvSpPr>
            <a:spLocks noGrp="1"/>
          </p:cNvSpPr>
          <p:nvPr>
            <p:ph type="ftr" sz="quarter" idx="11"/>
          </p:nvPr>
        </p:nvSpPr>
        <p:spPr/>
        <p:txBody>
          <a:bodyPr/>
          <a:lstStyle/>
          <a:p>
            <a:r>
              <a:rPr lang="en-GB" dirty="0"/>
              <a:t>Challenges towards high luminosity for proposed colliders - G. Arduini</a:t>
            </a:r>
            <a:endParaRPr lang="en-US" dirty="0"/>
          </a:p>
        </p:txBody>
      </p:sp>
      <mc:AlternateContent xmlns:mc="http://schemas.openxmlformats.org/markup-compatibility/2006" xmlns:a14="http://schemas.microsoft.com/office/drawing/2010/main">
        <mc:Choice Requires="a14">
          <p:sp>
            <p:nvSpPr>
              <p:cNvPr id="6" name="Object 2">
                <a:extLst>
                  <a:ext uri="{FF2B5EF4-FFF2-40B4-BE49-F238E27FC236}">
                    <a16:creationId xmlns:a16="http://schemas.microsoft.com/office/drawing/2014/main" id="{44FD58B7-7201-7442-7B9C-0C50C200ED92}"/>
                  </a:ext>
                </a:extLst>
              </p:cNvPr>
              <p:cNvSpPr txBox="1"/>
              <p:nvPr/>
            </p:nvSpPr>
            <p:spPr bwMode="auto">
              <a:xfrm>
                <a:off x="8638718" y="1832688"/>
                <a:ext cx="3145295" cy="860891"/>
              </a:xfrm>
              <a:prstGeom prst="rect">
                <a:avLst/>
              </a:prstGeom>
              <a:solidFill>
                <a:srgbClr val="2D9DFF"/>
              </a:solidFill>
              <a:ln>
                <a:noFill/>
              </a:ln>
            </p:spPr>
            <p:txBody>
              <a:bodyPr anchor="ctr" anchorCtr="0">
                <a:normAutofit/>
              </a:bodyPr>
              <a:lstStyle/>
              <a:p>
                <a:pPr algn="ctr"/>
                <a14:m>
                  <m:oMath xmlns:m="http://schemas.openxmlformats.org/officeDocument/2006/math">
                    <m:r>
                      <a:rPr lang="en-GB" b="0" i="1" smtClean="0">
                        <a:solidFill>
                          <a:srgbClr val="000000"/>
                        </a:solidFill>
                        <a:latin typeface="Cambria Math" panose="02040503050406030204" pitchFamily="18" charset="0"/>
                      </a:rPr>
                      <m:t>𝐿</m:t>
                    </m:r>
                    <m:r>
                      <a:rPr lang="en-US" b="0" i="1" smtClean="0">
                        <a:solidFill>
                          <a:srgbClr val="000000"/>
                        </a:solidFill>
                        <a:latin typeface="Cambria Math" panose="02040503050406030204" pitchFamily="18" charset="0"/>
                        <a:ea typeface="Cambria Math" panose="02040503050406030204" pitchFamily="18" charset="0"/>
                      </a:rPr>
                      <m:t>≈</m:t>
                    </m:r>
                  </m:oMath>
                </a14:m>
                <a:r>
                  <a:rPr lang="en-GB" dirty="0">
                    <a:solidFill>
                      <a:srgbClr val="000000"/>
                    </a:solidFill>
                  </a:rPr>
                  <a:t> </a:t>
                </a:r>
                <a14:m>
                  <m:oMath xmlns:m="http://schemas.openxmlformats.org/officeDocument/2006/math">
                    <m:f>
                      <m:fPr>
                        <m:ctrlPr>
                          <a:rPr lang="en-GB" i="1">
                            <a:solidFill>
                              <a:srgbClr val="000000"/>
                            </a:solidFill>
                            <a:latin typeface="Cambria Math" panose="02040503050406030204" pitchFamily="18" charset="0"/>
                          </a:rPr>
                        </m:ctrlPr>
                      </m:fPr>
                      <m:num>
                        <m:r>
                          <a:rPr lang="en-US" b="0" i="1">
                            <a:solidFill>
                              <a:srgbClr val="000000"/>
                            </a:solidFill>
                            <a:latin typeface="Cambria Math" panose="02040503050406030204" pitchFamily="18" charset="0"/>
                          </a:rPr>
                          <m:t>3</m:t>
                        </m:r>
                      </m:num>
                      <m:den>
                        <m:sSubSup>
                          <m:sSubSupPr>
                            <m:ctrlPr>
                              <a:rPr lang="en-US" i="1">
                                <a:solidFill>
                                  <a:srgbClr val="000000"/>
                                </a:solidFill>
                                <a:latin typeface="Cambria Math" panose="02040503050406030204" pitchFamily="18" charset="0"/>
                              </a:rPr>
                            </m:ctrlPr>
                          </m:sSubSupPr>
                          <m:e>
                            <m:r>
                              <a:rPr lang="en-US" b="0" i="1">
                                <a:solidFill>
                                  <a:srgbClr val="000000"/>
                                </a:solidFill>
                                <a:latin typeface="Cambria Math" panose="02040503050406030204" pitchFamily="18" charset="0"/>
                              </a:rPr>
                              <m:t>8</m:t>
                            </m:r>
                            <m:r>
                              <a:rPr lang="en-US" b="0" i="1">
                                <a:solidFill>
                                  <a:srgbClr val="000000"/>
                                </a:solidFill>
                                <a:latin typeface="Cambria Math" panose="02040503050406030204" pitchFamily="18" charset="0"/>
                                <a:ea typeface="Cambria Math" panose="02040503050406030204" pitchFamily="18" charset="0"/>
                              </a:rPr>
                              <m:t>𝜋</m:t>
                            </m:r>
                            <m:sSub>
                              <m:sSubPr>
                                <m:ctrlPr>
                                  <a:rPr lang="en-US" i="1">
                                    <a:solidFill>
                                      <a:srgbClr val="000000"/>
                                    </a:solidFill>
                                    <a:latin typeface="Cambria Math" panose="02040503050406030204" pitchFamily="18" charset="0"/>
                                  </a:rPr>
                                </m:ctrlPr>
                              </m:sSubPr>
                              <m:e>
                                <m:r>
                                  <a:rPr lang="en-US" b="0" i="1">
                                    <a:solidFill>
                                      <a:srgbClr val="000000"/>
                                    </a:solidFill>
                                    <a:latin typeface="Cambria Math" panose="02040503050406030204" pitchFamily="18" charset="0"/>
                                  </a:rPr>
                                  <m:t>𝑚</m:t>
                                </m:r>
                              </m:e>
                              <m:sub>
                                <m:r>
                                  <a:rPr lang="en-US" b="0" i="1">
                                    <a:solidFill>
                                      <a:srgbClr val="000000"/>
                                    </a:solidFill>
                                    <a:latin typeface="Cambria Math" panose="02040503050406030204" pitchFamily="18" charset="0"/>
                                  </a:rPr>
                                  <m:t>𝑒</m:t>
                                </m:r>
                              </m:sub>
                            </m:sSub>
                            <m:sSup>
                              <m:sSupPr>
                                <m:ctrlPr>
                                  <a:rPr lang="en-US" i="1">
                                    <a:solidFill>
                                      <a:srgbClr val="000000"/>
                                    </a:solidFill>
                                    <a:latin typeface="Cambria Math" panose="02040503050406030204" pitchFamily="18" charset="0"/>
                                  </a:rPr>
                                </m:ctrlPr>
                              </m:sSupPr>
                              <m:e>
                                <m:r>
                                  <a:rPr lang="en-US" b="0" i="1">
                                    <a:solidFill>
                                      <a:srgbClr val="000000"/>
                                    </a:solidFill>
                                    <a:latin typeface="Cambria Math" panose="02040503050406030204" pitchFamily="18" charset="0"/>
                                  </a:rPr>
                                  <m:t>𝑐</m:t>
                                </m:r>
                              </m:e>
                              <m:sup>
                                <m:r>
                                  <a:rPr lang="en-US" b="0" i="1">
                                    <a:solidFill>
                                      <a:srgbClr val="000000"/>
                                    </a:solidFill>
                                    <a:latin typeface="Cambria Math" panose="02040503050406030204" pitchFamily="18" charset="0"/>
                                  </a:rPr>
                                  <m:t>2</m:t>
                                </m:r>
                              </m:sup>
                            </m:sSup>
                            <m:r>
                              <a:rPr lang="en-US" b="0" i="1">
                                <a:solidFill>
                                  <a:srgbClr val="000000"/>
                                </a:solidFill>
                                <a:latin typeface="Cambria Math" panose="02040503050406030204" pitchFamily="18" charset="0"/>
                              </a:rPr>
                              <m:t>𝑟</m:t>
                            </m:r>
                          </m:e>
                          <m:sub>
                            <m:r>
                              <a:rPr lang="en-US" b="0" i="1">
                                <a:solidFill>
                                  <a:srgbClr val="000000"/>
                                </a:solidFill>
                                <a:latin typeface="Cambria Math" panose="02040503050406030204" pitchFamily="18" charset="0"/>
                              </a:rPr>
                              <m:t>𝑒</m:t>
                            </m:r>
                          </m:sub>
                          <m:sup>
                            <m:r>
                              <a:rPr lang="en-US" b="0" i="1">
                                <a:solidFill>
                                  <a:srgbClr val="000000"/>
                                </a:solidFill>
                                <a:latin typeface="Cambria Math" panose="02040503050406030204" pitchFamily="18" charset="0"/>
                              </a:rPr>
                              <m:t>2</m:t>
                            </m:r>
                          </m:sup>
                        </m:sSubSup>
                      </m:den>
                    </m:f>
                    <m:sSub>
                      <m:sSubPr>
                        <m:ctrlPr>
                          <a:rPr lang="en-GB" i="1">
                            <a:solidFill>
                              <a:srgbClr val="000000"/>
                            </a:solidFill>
                            <a:latin typeface="Cambria Math" panose="02040503050406030204" pitchFamily="18" charset="0"/>
                          </a:rPr>
                        </m:ctrlPr>
                      </m:sSubPr>
                      <m:e>
                        <m:r>
                          <a:rPr lang="en-US" b="0" i="1">
                            <a:solidFill>
                              <a:srgbClr val="000000"/>
                            </a:solidFill>
                            <a:latin typeface="Cambria Math" panose="02040503050406030204" pitchFamily="18" charset="0"/>
                          </a:rPr>
                          <m:t>𝑅</m:t>
                        </m:r>
                      </m:e>
                      <m:sub>
                        <m:r>
                          <a:rPr lang="en-US" b="0" i="1" smtClean="0">
                            <a:solidFill>
                              <a:srgbClr val="000000"/>
                            </a:solidFill>
                            <a:latin typeface="Cambria Math" panose="02040503050406030204" pitchFamily="18" charset="0"/>
                          </a:rPr>
                          <m:t>𝐻</m:t>
                        </m:r>
                        <m:r>
                          <a:rPr lang="en-US" b="0" i="1">
                            <a:solidFill>
                              <a:srgbClr val="000000"/>
                            </a:solidFill>
                            <a:latin typeface="Cambria Math" panose="02040503050406030204" pitchFamily="18" charset="0"/>
                          </a:rPr>
                          <m:t>𝐺</m:t>
                        </m:r>
                      </m:sub>
                    </m:sSub>
                    <m:sSub>
                      <m:sSubPr>
                        <m:ctrlPr>
                          <a:rPr lang="en-GB" i="1">
                            <a:solidFill>
                              <a:srgbClr val="000000"/>
                            </a:solidFill>
                            <a:latin typeface="Cambria Math" panose="02040503050406030204" pitchFamily="18" charset="0"/>
                          </a:rPr>
                        </m:ctrlPr>
                      </m:sSubPr>
                      <m:e>
                        <m:r>
                          <a:rPr lang="en-US" b="0" i="1">
                            <a:solidFill>
                              <a:srgbClr val="000000"/>
                            </a:solidFill>
                            <a:latin typeface="Cambria Math" panose="02040503050406030204" pitchFamily="18" charset="0"/>
                          </a:rPr>
                          <m:t>𝐻</m:t>
                        </m:r>
                      </m:e>
                      <m:sub>
                        <m:r>
                          <a:rPr lang="en-US" b="0" i="1">
                            <a:solidFill>
                              <a:srgbClr val="000000"/>
                            </a:solidFill>
                            <a:latin typeface="Cambria Math" panose="02040503050406030204" pitchFamily="18" charset="0"/>
                          </a:rPr>
                          <m:t>𝐷</m:t>
                        </m:r>
                      </m:sub>
                    </m:sSub>
                    <m:sSub>
                      <m:sSubPr>
                        <m:ctrlPr>
                          <a:rPr lang="en-GB" i="1" smtClean="0">
                            <a:solidFill>
                              <a:srgbClr val="2F2F2F"/>
                            </a:solidFill>
                            <a:latin typeface="Cambria Math" panose="02040503050406030204" pitchFamily="18" charset="0"/>
                          </a:rPr>
                        </m:ctrlPr>
                      </m:sSubPr>
                      <m:e>
                        <m:r>
                          <a:rPr lang="en-GB" b="0" i="1">
                            <a:solidFill>
                              <a:srgbClr val="2F2F2F"/>
                            </a:solidFill>
                            <a:latin typeface="Cambria Math" panose="02040503050406030204" pitchFamily="18" charset="0"/>
                            <a:ea typeface="Cambria Math" panose="02040503050406030204" pitchFamily="18" charset="0"/>
                          </a:rPr>
                          <m:t>𝜉</m:t>
                        </m:r>
                      </m:e>
                      <m:sub>
                        <m:r>
                          <a:rPr lang="en-US" b="0" i="1">
                            <a:solidFill>
                              <a:srgbClr val="2F2F2F"/>
                            </a:solidFill>
                            <a:latin typeface="Cambria Math" panose="02040503050406030204" pitchFamily="18" charset="0"/>
                          </a:rPr>
                          <m:t>𝑦</m:t>
                        </m:r>
                      </m:sub>
                    </m:sSub>
                    <m:f>
                      <m:fPr>
                        <m:ctrlPr>
                          <a:rPr lang="en-GB" i="1">
                            <a:solidFill>
                              <a:srgbClr val="2F2F2F"/>
                            </a:solidFill>
                            <a:latin typeface="Cambria Math" panose="02040503050406030204" pitchFamily="18" charset="0"/>
                          </a:rPr>
                        </m:ctrlPr>
                      </m:fPr>
                      <m:num>
                        <m:r>
                          <a:rPr lang="en-US" b="0" i="1">
                            <a:solidFill>
                              <a:srgbClr val="2F2F2F"/>
                            </a:solidFill>
                            <a:latin typeface="Cambria Math" panose="02040503050406030204" pitchFamily="18" charset="0"/>
                            <a:ea typeface="Cambria Math" panose="02040503050406030204" pitchFamily="18" charset="0"/>
                          </a:rPr>
                          <m:t>𝜌</m:t>
                        </m:r>
                      </m:num>
                      <m:den>
                        <m:sSubSup>
                          <m:sSubSupPr>
                            <m:ctrlPr>
                              <a:rPr lang="en-GB" i="1">
                                <a:solidFill>
                                  <a:srgbClr val="2F2F2F"/>
                                </a:solidFill>
                                <a:latin typeface="Cambria Math" panose="02040503050406030204" pitchFamily="18" charset="0"/>
                              </a:rPr>
                            </m:ctrlPr>
                          </m:sSubSupPr>
                          <m:e>
                            <m:r>
                              <a:rPr lang="en-GB" b="0" i="1">
                                <a:solidFill>
                                  <a:srgbClr val="2F2F2F"/>
                                </a:solidFill>
                                <a:latin typeface="Cambria Math" panose="02040503050406030204" pitchFamily="18" charset="0"/>
                              </a:rPr>
                              <m:t>𝛽</m:t>
                            </m:r>
                          </m:e>
                          <m:sub>
                            <m:r>
                              <a:rPr lang="en-US" b="0" i="1">
                                <a:solidFill>
                                  <a:srgbClr val="2F2F2F"/>
                                </a:solidFill>
                                <a:latin typeface="Cambria Math" panose="02040503050406030204" pitchFamily="18" charset="0"/>
                              </a:rPr>
                              <m:t>𝑦</m:t>
                            </m:r>
                          </m:sub>
                          <m:sup>
                            <m:r>
                              <a:rPr lang="en-GB" b="0" i="1">
                                <a:solidFill>
                                  <a:srgbClr val="2F2F2F"/>
                                </a:solidFill>
                                <a:latin typeface="Cambria Math" panose="02040503050406030204" pitchFamily="18" charset="0"/>
                              </a:rPr>
                              <m:t>∗</m:t>
                            </m:r>
                          </m:sup>
                        </m:sSubSup>
                      </m:den>
                    </m:f>
                    <m:f>
                      <m:fPr>
                        <m:ctrlPr>
                          <a:rPr lang="en-US" i="1">
                            <a:solidFill>
                              <a:srgbClr val="2F2F2F"/>
                            </a:solidFill>
                            <a:latin typeface="Cambria Math" panose="02040503050406030204" pitchFamily="18" charset="0"/>
                          </a:rPr>
                        </m:ctrlPr>
                      </m:fPr>
                      <m:num>
                        <m:sSub>
                          <m:sSubPr>
                            <m:ctrlPr>
                              <a:rPr lang="en-GB" i="1" smtClean="0">
                                <a:solidFill>
                                  <a:srgbClr val="2F2F2F"/>
                                </a:solidFill>
                                <a:latin typeface="Cambria Math" panose="02040503050406030204" pitchFamily="18" charset="0"/>
                              </a:rPr>
                            </m:ctrlPr>
                          </m:sSubPr>
                          <m:e>
                            <m:r>
                              <a:rPr lang="en-US" b="0" i="1">
                                <a:solidFill>
                                  <a:srgbClr val="2F2F2F"/>
                                </a:solidFill>
                                <a:latin typeface="Cambria Math" panose="02040503050406030204" pitchFamily="18" charset="0"/>
                              </a:rPr>
                              <m:t>𝑃</m:t>
                            </m:r>
                          </m:e>
                          <m:sub>
                            <m:r>
                              <a:rPr lang="en-US" b="0" i="1">
                                <a:solidFill>
                                  <a:srgbClr val="2F2F2F"/>
                                </a:solidFill>
                                <a:latin typeface="Cambria Math" panose="02040503050406030204" pitchFamily="18" charset="0"/>
                              </a:rPr>
                              <m:t>𝑆𝑅</m:t>
                            </m:r>
                          </m:sub>
                        </m:sSub>
                      </m:num>
                      <m:den>
                        <m:sSup>
                          <m:sSupPr>
                            <m:ctrlPr>
                              <a:rPr lang="en-US" i="1" smtClean="0">
                                <a:solidFill>
                                  <a:srgbClr val="2F2F2F"/>
                                </a:solidFill>
                                <a:latin typeface="Cambria Math" panose="02040503050406030204" pitchFamily="18" charset="0"/>
                              </a:rPr>
                            </m:ctrlPr>
                          </m:sSupPr>
                          <m:e>
                            <m:r>
                              <a:rPr lang="en-US" b="0" i="1">
                                <a:solidFill>
                                  <a:srgbClr val="2F2F2F"/>
                                </a:solidFill>
                                <a:latin typeface="Cambria Math" panose="02040503050406030204" pitchFamily="18" charset="0"/>
                                <a:ea typeface="Cambria Math" panose="02040503050406030204" pitchFamily="18" charset="0"/>
                              </a:rPr>
                              <m:t>𝛾</m:t>
                            </m:r>
                          </m:e>
                          <m:sup>
                            <m:r>
                              <a:rPr lang="en-US" b="0" i="1">
                                <a:solidFill>
                                  <a:srgbClr val="2F2F2F"/>
                                </a:solidFill>
                                <a:latin typeface="Cambria Math" panose="02040503050406030204" pitchFamily="18" charset="0"/>
                              </a:rPr>
                              <m:t>3</m:t>
                            </m:r>
                          </m:sup>
                        </m:sSup>
                      </m:den>
                    </m:f>
                  </m:oMath>
                </a14:m>
                <a:r>
                  <a:rPr lang="en-GB" dirty="0"/>
                  <a:t> </a:t>
                </a:r>
              </a:p>
            </p:txBody>
          </p:sp>
        </mc:Choice>
        <mc:Fallback xmlns="">
          <p:sp>
            <p:nvSpPr>
              <p:cNvPr id="6" name="Object 2">
                <a:extLst>
                  <a:ext uri="{FF2B5EF4-FFF2-40B4-BE49-F238E27FC236}">
                    <a16:creationId xmlns:a16="http://schemas.microsoft.com/office/drawing/2014/main" id="{44FD58B7-7201-7442-7B9C-0C50C200ED92}"/>
                  </a:ext>
                </a:extLst>
              </p:cNvPr>
              <p:cNvSpPr txBox="1">
                <a:spLocks noRot="1" noChangeAspect="1" noMove="1" noResize="1" noEditPoints="1" noAdjustHandles="1" noChangeArrowheads="1" noChangeShapeType="1" noTextEdit="1"/>
              </p:cNvSpPr>
              <p:nvPr/>
            </p:nvSpPr>
            <p:spPr bwMode="auto">
              <a:xfrm>
                <a:off x="8638718" y="1832688"/>
                <a:ext cx="3145295" cy="860891"/>
              </a:xfrm>
              <a:prstGeom prst="rect">
                <a:avLst/>
              </a:prstGeom>
              <a:blipFill>
                <a:blip r:embed="rId4"/>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bject 2">
                <a:extLst>
                  <a:ext uri="{FF2B5EF4-FFF2-40B4-BE49-F238E27FC236}">
                    <a16:creationId xmlns:a16="http://schemas.microsoft.com/office/drawing/2014/main" id="{91C2195D-EDA6-EC61-B5B4-365286DC3E06}"/>
                  </a:ext>
                </a:extLst>
              </p:cNvPr>
              <p:cNvSpPr txBox="1"/>
              <p:nvPr/>
            </p:nvSpPr>
            <p:spPr bwMode="auto">
              <a:xfrm>
                <a:off x="8829555" y="2781852"/>
                <a:ext cx="2576268" cy="852441"/>
              </a:xfrm>
              <a:prstGeom prst="rect">
                <a:avLst/>
              </a:prstGeom>
              <a:solidFill>
                <a:srgbClr val="2D9DFF"/>
              </a:solidFill>
              <a:ln>
                <a:noFill/>
              </a:ln>
            </p:spPr>
            <p:txBody>
              <a:bodyPr anchor="ctr" anchorCtr="0">
                <a:normAutofit/>
              </a:bodyPr>
              <a:lstStyle/>
              <a:p>
                <a:pPr/>
                <a14:m>
                  <m:oMathPara xmlns:m="http://schemas.openxmlformats.org/officeDocument/2006/math">
                    <m:oMathParaPr>
                      <m:jc m:val="left"/>
                    </m:oMathParaPr>
                    <m:oMath xmlns:m="http://schemas.openxmlformats.org/officeDocument/2006/math">
                      <m:sSub>
                        <m:sSubPr>
                          <m:ctrlPr>
                            <a:rPr lang="en-GB" i="1" smtClean="0">
                              <a:solidFill>
                                <a:srgbClr val="000000"/>
                              </a:solidFill>
                              <a:latin typeface="Cambria Math" panose="02040503050406030204" pitchFamily="18" charset="0"/>
                            </a:rPr>
                          </m:ctrlPr>
                        </m:sSubPr>
                        <m:e>
                          <m:r>
                            <a:rPr lang="en-GB" b="0" i="1">
                              <a:solidFill>
                                <a:srgbClr val="000000"/>
                              </a:solidFill>
                              <a:latin typeface="Cambria Math" panose="02040503050406030204" pitchFamily="18" charset="0"/>
                              <a:ea typeface="Cambria Math" panose="02040503050406030204" pitchFamily="18" charset="0"/>
                            </a:rPr>
                            <m:t>𝜉</m:t>
                          </m:r>
                        </m:e>
                        <m:sub>
                          <m:r>
                            <a:rPr lang="en-US" b="0" i="1">
                              <a:solidFill>
                                <a:srgbClr val="000000"/>
                              </a:solidFill>
                              <a:latin typeface="Cambria Math" panose="02040503050406030204" pitchFamily="18" charset="0"/>
                            </a:rPr>
                            <m:t>𝑦</m:t>
                          </m:r>
                        </m:sub>
                      </m:sSub>
                      <m:r>
                        <a:rPr lang="en-GB" b="0" i="1" smtClean="0">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𝑟</m:t>
                              </m:r>
                            </m:e>
                            <m:sub>
                              <m:r>
                                <a:rPr lang="en-US" b="0" i="1" smtClean="0">
                                  <a:solidFill>
                                    <a:srgbClr val="000000"/>
                                  </a:solidFill>
                                  <a:latin typeface="Cambria Math" panose="02040503050406030204" pitchFamily="18" charset="0"/>
                                </a:rPr>
                                <m:t>𝑒</m:t>
                              </m:r>
                            </m:sub>
                          </m:sSub>
                          <m:sSubSup>
                            <m:sSubSupPr>
                              <m:ctrlPr>
                                <a:rPr lang="en-GB" i="1">
                                  <a:solidFill>
                                    <a:srgbClr val="000000"/>
                                  </a:solidFill>
                                  <a:latin typeface="Cambria Math" panose="02040503050406030204" pitchFamily="18" charset="0"/>
                                </a:rPr>
                              </m:ctrlPr>
                            </m:sSubSupPr>
                            <m:e>
                              <m:r>
                                <a:rPr lang="en-GB" b="0" i="1">
                                  <a:solidFill>
                                    <a:srgbClr val="000000"/>
                                  </a:solidFill>
                                  <a:latin typeface="Cambria Math" panose="02040503050406030204" pitchFamily="18" charset="0"/>
                                </a:rPr>
                                <m:t>𝛽</m:t>
                              </m:r>
                            </m:e>
                            <m:sub>
                              <m:r>
                                <a:rPr lang="en-US" b="0" i="1">
                                  <a:solidFill>
                                    <a:srgbClr val="000000"/>
                                  </a:solidFill>
                                  <a:latin typeface="Cambria Math" panose="02040503050406030204" pitchFamily="18" charset="0"/>
                                </a:rPr>
                                <m:t>𝑦</m:t>
                              </m:r>
                            </m:sub>
                            <m:sup>
                              <m:r>
                                <a:rPr lang="en-GB" b="0" i="1">
                                  <a:solidFill>
                                    <a:srgbClr val="000000"/>
                                  </a:solidFill>
                                  <a:latin typeface="Cambria Math" panose="02040503050406030204" pitchFamily="18" charset="0"/>
                                </a:rPr>
                                <m:t>∗</m:t>
                              </m:r>
                            </m:sup>
                          </m:sSubSup>
                        </m:num>
                        <m:den>
                          <m:r>
                            <a:rPr lang="en-US" b="0" i="1">
                              <a:solidFill>
                                <a:srgbClr val="000000"/>
                              </a:solidFill>
                              <a:latin typeface="Cambria Math" panose="02040503050406030204" pitchFamily="18" charset="0"/>
                            </a:rPr>
                            <m:t>2</m:t>
                          </m:r>
                          <m:r>
                            <a:rPr lang="en-US" b="0" i="1">
                              <a:solidFill>
                                <a:srgbClr val="000000"/>
                              </a:solidFill>
                              <a:latin typeface="Cambria Math" panose="02040503050406030204" pitchFamily="18" charset="0"/>
                              <a:ea typeface="Cambria Math" panose="02040503050406030204" pitchFamily="18" charset="0"/>
                            </a:rPr>
                            <m:t>𝜋</m:t>
                          </m:r>
                          <m:r>
                            <a:rPr lang="en-US" b="0" i="1" smtClean="0">
                              <a:solidFill>
                                <a:srgbClr val="000000"/>
                              </a:solidFill>
                              <a:latin typeface="Cambria Math" panose="02040503050406030204" pitchFamily="18" charset="0"/>
                              <a:ea typeface="Cambria Math" panose="02040503050406030204" pitchFamily="18" charset="0"/>
                            </a:rPr>
                            <m:t>𝛾</m:t>
                          </m:r>
                          <m:sSubSup>
                            <m:sSubSupPr>
                              <m:ctrlPr>
                                <a:rPr lang="en-GB" i="1">
                                  <a:solidFill>
                                    <a:srgbClr val="000000"/>
                                  </a:solidFill>
                                  <a:latin typeface="Cambria Math" panose="02040503050406030204" pitchFamily="18" charset="0"/>
                                </a:rPr>
                              </m:ctrlPr>
                            </m:sSubSupPr>
                            <m:e>
                              <m:r>
                                <a:rPr lang="en-GB" b="0" i="1">
                                  <a:solidFill>
                                    <a:srgbClr val="000000"/>
                                  </a:solidFill>
                                  <a:latin typeface="Cambria Math" panose="02040503050406030204" pitchFamily="18" charset="0"/>
                                </a:rPr>
                                <m:t>𝜎</m:t>
                              </m:r>
                            </m:e>
                            <m:sub>
                              <m:r>
                                <a:rPr lang="en-GB" b="0" i="1">
                                  <a:solidFill>
                                    <a:srgbClr val="000000"/>
                                  </a:solidFill>
                                  <a:latin typeface="Cambria Math" panose="02040503050406030204" pitchFamily="18" charset="0"/>
                                </a:rPr>
                                <m:t>𝑥</m:t>
                              </m:r>
                            </m:sub>
                            <m:sup>
                              <m:r>
                                <a:rPr lang="en-GB" b="0" i="1">
                                  <a:solidFill>
                                    <a:srgbClr val="000000"/>
                                  </a:solidFill>
                                  <a:latin typeface="Cambria Math" panose="02040503050406030204" pitchFamily="18" charset="0"/>
                                </a:rPr>
                                <m:t>∗</m:t>
                              </m:r>
                            </m:sup>
                          </m:sSubSup>
                          <m:sSubSup>
                            <m:sSubSupPr>
                              <m:ctrlPr>
                                <a:rPr lang="en-GB" i="1">
                                  <a:solidFill>
                                    <a:srgbClr val="000000"/>
                                  </a:solidFill>
                                  <a:latin typeface="Cambria Math" panose="02040503050406030204" pitchFamily="18" charset="0"/>
                                </a:rPr>
                              </m:ctrlPr>
                            </m:sSubSupPr>
                            <m:e>
                              <m:r>
                                <a:rPr lang="en-GB" b="0" i="1">
                                  <a:solidFill>
                                    <a:srgbClr val="000000"/>
                                  </a:solidFill>
                                  <a:latin typeface="Cambria Math" panose="02040503050406030204" pitchFamily="18" charset="0"/>
                                </a:rPr>
                                <m:t>𝜎</m:t>
                              </m:r>
                            </m:e>
                            <m:sub>
                              <m:r>
                                <a:rPr lang="en-GB" b="0" i="1">
                                  <a:solidFill>
                                    <a:srgbClr val="000000"/>
                                  </a:solidFill>
                                  <a:latin typeface="Cambria Math" panose="02040503050406030204" pitchFamily="18" charset="0"/>
                                </a:rPr>
                                <m:t>𝑦</m:t>
                              </m:r>
                            </m:sub>
                            <m:sup>
                              <m:r>
                                <a:rPr lang="en-GB" b="0" i="1">
                                  <a:solidFill>
                                    <a:srgbClr val="000000"/>
                                  </a:solidFill>
                                  <a:latin typeface="Cambria Math" panose="02040503050406030204" pitchFamily="18" charset="0"/>
                                </a:rPr>
                                <m:t>∗</m:t>
                              </m:r>
                            </m:sup>
                          </m:sSubSup>
                        </m:den>
                      </m:f>
                      <m:f>
                        <m:fPr>
                          <m:ctrlPr>
                            <a:rPr lang="en-US" i="1" smtClean="0">
                              <a:solidFill>
                                <a:srgbClr val="000000"/>
                              </a:solidFill>
                              <a:latin typeface="Cambria Math" panose="02040503050406030204" pitchFamily="18" charset="0"/>
                            </a:rPr>
                          </m:ctrlPr>
                        </m:fPr>
                        <m:num>
                          <m:sSub>
                            <m:sSubPr>
                              <m:ctrlPr>
                                <a:rPr lang="en-US"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𝑏</m:t>
                              </m:r>
                            </m:sub>
                          </m:sSub>
                        </m:num>
                        <m:den>
                          <m:rad>
                            <m:radPr>
                              <m:degHide m:val="on"/>
                              <m:ctrlPr>
                                <a:rPr lang="en-US" i="1" smtClean="0">
                                  <a:solidFill>
                                    <a:schemeClr val="tx2"/>
                                  </a:solidFill>
                                  <a:latin typeface="Cambria Math" panose="02040503050406030204" pitchFamily="18" charset="0"/>
                                </a:rPr>
                              </m:ctrlPr>
                            </m:radPr>
                            <m:deg/>
                            <m:e>
                              <m:r>
                                <a:rPr lang="en-US" b="0" i="1">
                                  <a:solidFill>
                                    <a:schemeClr val="tx2"/>
                                  </a:solidFill>
                                  <a:latin typeface="Cambria Math" panose="02040503050406030204" pitchFamily="18" charset="0"/>
                                </a:rPr>
                                <m:t>1+</m:t>
                              </m:r>
                              <m:sSup>
                                <m:sSupPr>
                                  <m:ctrlPr>
                                    <a:rPr lang="en-US" i="1">
                                      <a:solidFill>
                                        <a:schemeClr val="tx2"/>
                                      </a:solidFill>
                                      <a:latin typeface="Cambria Math" panose="02040503050406030204" pitchFamily="18" charset="0"/>
                                    </a:rPr>
                                  </m:ctrlPr>
                                </m:sSupPr>
                                <m:e>
                                  <m:r>
                                    <a:rPr lang="en-US" b="0" i="1">
                                      <a:solidFill>
                                        <a:schemeClr val="tx2"/>
                                      </a:solidFill>
                                      <a:latin typeface="Cambria Math" panose="02040503050406030204" pitchFamily="18" charset="0"/>
                                      <a:ea typeface="Cambria Math" panose="02040503050406030204" pitchFamily="18" charset="0"/>
                                    </a:rPr>
                                    <m:t>𝜙</m:t>
                                  </m:r>
                                </m:e>
                                <m:sup>
                                  <m:r>
                                    <a:rPr lang="en-US" b="0" i="1">
                                      <a:solidFill>
                                        <a:schemeClr val="tx2"/>
                                      </a:solidFill>
                                      <a:latin typeface="Cambria Math" panose="02040503050406030204" pitchFamily="18" charset="0"/>
                                    </a:rPr>
                                    <m:t>2</m:t>
                                  </m:r>
                                </m:sup>
                              </m:sSup>
                            </m:e>
                          </m:rad>
                        </m:den>
                      </m:f>
                    </m:oMath>
                  </m:oMathPara>
                </a14:m>
                <a:endParaRPr lang="en-GB" dirty="0"/>
              </a:p>
            </p:txBody>
          </p:sp>
        </mc:Choice>
        <mc:Fallback xmlns="">
          <p:sp>
            <p:nvSpPr>
              <p:cNvPr id="7" name="Object 2">
                <a:extLst>
                  <a:ext uri="{FF2B5EF4-FFF2-40B4-BE49-F238E27FC236}">
                    <a16:creationId xmlns:a16="http://schemas.microsoft.com/office/drawing/2014/main" id="{91C2195D-EDA6-EC61-B5B4-365286DC3E06}"/>
                  </a:ext>
                </a:extLst>
              </p:cNvPr>
              <p:cNvSpPr txBox="1">
                <a:spLocks noRot="1" noChangeAspect="1" noMove="1" noResize="1" noEditPoints="1" noAdjustHandles="1" noChangeArrowheads="1" noChangeShapeType="1" noTextEdit="1"/>
              </p:cNvSpPr>
              <p:nvPr/>
            </p:nvSpPr>
            <p:spPr bwMode="auto">
              <a:xfrm>
                <a:off x="8829555" y="2781852"/>
                <a:ext cx="2576268" cy="852441"/>
              </a:xfrm>
              <a:prstGeom prst="rect">
                <a:avLst/>
              </a:prstGeom>
              <a:blipFill>
                <a:blip r:embed="rId5"/>
                <a:stretch>
                  <a:fillRect/>
                </a:stretch>
              </a:blipFill>
              <a:ln>
                <a:noFill/>
              </a:ln>
            </p:spPr>
            <p:txBody>
              <a:bodyPr/>
              <a:lstStyle/>
              <a:p>
                <a:r>
                  <a:rPr lang="en-GB">
                    <a:noFill/>
                  </a:rPr>
                  <a:t> </a:t>
                </a:r>
              </a:p>
            </p:txBody>
          </p:sp>
        </mc:Fallback>
      </mc:AlternateContent>
      <p:sp>
        <p:nvSpPr>
          <p:cNvPr id="8" name="Slide Number Placeholder 7">
            <a:extLst>
              <a:ext uri="{FF2B5EF4-FFF2-40B4-BE49-F238E27FC236}">
                <a16:creationId xmlns:a16="http://schemas.microsoft.com/office/drawing/2014/main" id="{2D1C4DC8-FDEC-151A-35FA-BF3A96B58B82}"/>
              </a:ext>
            </a:extLst>
          </p:cNvPr>
          <p:cNvSpPr>
            <a:spLocks noGrp="1"/>
          </p:cNvSpPr>
          <p:nvPr>
            <p:ph type="sldNum" sz="quarter" idx="12"/>
          </p:nvPr>
        </p:nvSpPr>
        <p:spPr/>
        <p:txBody>
          <a:bodyPr/>
          <a:lstStyle/>
          <a:p>
            <a:fld id="{36B5EA5A-BC32-A742-B11B-8E7414D5B535}" type="slidenum">
              <a:rPr lang="en-US" smtClean="0"/>
              <a:pPr/>
              <a:t>6</a:t>
            </a:fld>
            <a:endParaRPr lang="en-US" dirty="0"/>
          </a:p>
        </p:txBody>
      </p:sp>
      <p:sp>
        <p:nvSpPr>
          <p:cNvPr id="9" name="TextBox 8">
            <a:extLst>
              <a:ext uri="{FF2B5EF4-FFF2-40B4-BE49-F238E27FC236}">
                <a16:creationId xmlns:a16="http://schemas.microsoft.com/office/drawing/2014/main" id="{DF51F900-44E2-0EEC-D23A-D379C4C7006C}"/>
              </a:ext>
            </a:extLst>
          </p:cNvPr>
          <p:cNvSpPr txBox="1"/>
          <p:nvPr/>
        </p:nvSpPr>
        <p:spPr>
          <a:xfrm>
            <a:off x="9127834" y="1346839"/>
            <a:ext cx="1979712"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Flat beams</a:t>
            </a:r>
          </a:p>
        </p:txBody>
      </p:sp>
      <p:pic>
        <p:nvPicPr>
          <p:cNvPr id="10" name="Content Placeholder 8">
            <a:extLst>
              <a:ext uri="{FF2B5EF4-FFF2-40B4-BE49-F238E27FC236}">
                <a16:creationId xmlns:a16="http://schemas.microsoft.com/office/drawing/2014/main" id="{1BF13DEA-C82F-1586-7454-96B184823878}"/>
              </a:ext>
            </a:extLst>
          </p:cNvPr>
          <p:cNvPicPr>
            <a:picLocks noChangeAspect="1"/>
          </p:cNvPicPr>
          <p:nvPr/>
        </p:nvPicPr>
        <p:blipFill>
          <a:blip r:embed="rId6"/>
          <a:stretch>
            <a:fillRect/>
          </a:stretch>
        </p:blipFill>
        <p:spPr>
          <a:xfrm>
            <a:off x="8928546" y="3812365"/>
            <a:ext cx="2477277" cy="2393411"/>
          </a:xfrm>
          <a:prstGeom prst="rect">
            <a:avLst/>
          </a:prstGeom>
        </p:spPr>
      </p:pic>
    </p:spTree>
    <p:extLst>
      <p:ext uri="{BB962C8B-B14F-4D97-AF65-F5344CB8AC3E}">
        <p14:creationId xmlns:p14="http://schemas.microsoft.com/office/powerpoint/2010/main" val="147868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D469-1B73-FDC6-01F9-BC30162A44E7}"/>
              </a:ext>
            </a:extLst>
          </p:cNvPr>
          <p:cNvSpPr>
            <a:spLocks noGrp="1"/>
          </p:cNvSpPr>
          <p:nvPr>
            <p:ph type="title"/>
          </p:nvPr>
        </p:nvSpPr>
        <p:spPr/>
        <p:txBody>
          <a:bodyPr/>
          <a:lstStyle/>
          <a:p>
            <a:r>
              <a:rPr lang="en-US" dirty="0" err="1"/>
              <a:t>Beamstrahlung</a:t>
            </a:r>
            <a:r>
              <a:rPr lang="en-US" dirty="0"/>
              <a:t> (circular colliders)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941FE4-5473-B104-17A7-3A176F93F349}"/>
                  </a:ext>
                </a:extLst>
              </p:cNvPr>
              <p:cNvSpPr>
                <a:spLocks noGrp="1"/>
              </p:cNvSpPr>
              <p:nvPr>
                <p:ph sz="half" idx="1"/>
              </p:nvPr>
            </p:nvSpPr>
            <p:spPr/>
            <p:txBody>
              <a:bodyPr/>
              <a:lstStyle/>
              <a:p>
                <a:pPr>
                  <a:lnSpc>
                    <a:spcPct val="100000"/>
                  </a:lnSpc>
                  <a:buNone/>
                </a:pPr>
                <a:r>
                  <a:rPr lang="en-GB" b="0" dirty="0">
                    <a:solidFill>
                      <a:schemeClr val="tx1"/>
                    </a:solidFill>
                  </a:rPr>
                  <a:t>In high-energy e</a:t>
                </a:r>
                <a:r>
                  <a:rPr lang="en-GB" b="0" baseline="30000" dirty="0">
                    <a:solidFill>
                      <a:schemeClr val="tx1"/>
                    </a:solidFill>
                  </a:rPr>
                  <a:t>+</a:t>
                </a:r>
                <a:r>
                  <a:rPr lang="en-GB" b="0" dirty="0">
                    <a:solidFill>
                      <a:schemeClr val="tx1"/>
                    </a:solidFill>
                  </a:rPr>
                  <a:t> e</a:t>
                </a:r>
                <a:r>
                  <a:rPr lang="en-GB" b="0" baseline="30000" dirty="0">
                    <a:solidFill>
                      <a:schemeClr val="tx1"/>
                    </a:solidFill>
                  </a:rPr>
                  <a:t>-</a:t>
                </a:r>
                <a:r>
                  <a:rPr lang="en-GB" b="0" dirty="0">
                    <a:solidFill>
                      <a:schemeClr val="tx1"/>
                    </a:solidFill>
                  </a:rPr>
                  <a:t> colliders </a:t>
                </a:r>
                <a:r>
                  <a:rPr lang="en-GB" dirty="0">
                    <a:solidFill>
                      <a:schemeClr val="tx1"/>
                    </a:solidFill>
                  </a:rPr>
                  <a:t>high-energy photons can be generated at the IP </a:t>
                </a:r>
                <a:r>
                  <a:rPr lang="en-GB" b="0" dirty="0">
                    <a:solidFill>
                      <a:schemeClr val="tx1"/>
                    </a:solidFill>
                  </a:rPr>
                  <a:t>when e</a:t>
                </a:r>
                <a:r>
                  <a:rPr lang="en-GB" b="0" baseline="30000" dirty="0">
                    <a:solidFill>
                      <a:schemeClr val="tx1"/>
                    </a:solidFill>
                  </a:rPr>
                  <a:t>+</a:t>
                </a:r>
                <a:r>
                  <a:rPr lang="en-GB" b="0" dirty="0">
                    <a:solidFill>
                      <a:schemeClr val="tx1"/>
                    </a:solidFill>
                  </a:rPr>
                  <a:t> (e</a:t>
                </a:r>
                <a:r>
                  <a:rPr lang="en-GB" b="0" baseline="30000" dirty="0">
                    <a:solidFill>
                      <a:schemeClr val="tx1"/>
                    </a:solidFill>
                  </a:rPr>
                  <a:t>-</a:t>
                </a:r>
                <a:r>
                  <a:rPr lang="en-GB" b="0" dirty="0">
                    <a:solidFill>
                      <a:schemeClr val="tx1"/>
                    </a:solidFill>
                  </a:rPr>
                  <a:t>) are  accelerated by the intense electromagnetic fields of the opposing beam</a:t>
                </a:r>
              </a:p>
              <a:p>
                <a:pPr>
                  <a:lnSpc>
                    <a:spcPct val="100000"/>
                  </a:lnSpc>
                </a:pPr>
                <a:r>
                  <a:rPr lang="en-GB" dirty="0">
                    <a:solidFill>
                      <a:schemeClr val="tx1"/>
                    </a:solidFill>
                  </a:rPr>
                  <a:t>Increase of the beam energy spread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1" i="1" smtClean="0">
                            <a:solidFill>
                              <a:schemeClr val="tx1"/>
                            </a:solidFill>
                            <a:latin typeface="Cambria Math" panose="02040503050406030204" pitchFamily="18" charset="0"/>
                            <a:ea typeface="Cambria Math" panose="02040503050406030204" pitchFamily="18" charset="0"/>
                          </a:rPr>
                          <m:t>𝝈</m:t>
                        </m:r>
                      </m:e>
                      <m:sub>
                        <m:r>
                          <a:rPr lang="en-GB" b="1" i="1" smtClean="0">
                            <a:solidFill>
                              <a:schemeClr val="tx1"/>
                            </a:solidFill>
                            <a:latin typeface="Cambria Math" panose="02040503050406030204" pitchFamily="18" charset="0"/>
                            <a:ea typeface="Cambria Math" panose="02040503050406030204" pitchFamily="18" charset="0"/>
                          </a:rPr>
                          <m:t>𝜹</m:t>
                        </m:r>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𝑩𝑺</m:t>
                        </m:r>
                      </m:sub>
                    </m:sSub>
                  </m:oMath>
                </a14:m>
                <a:r>
                  <a:rPr lang="en-GB" b="0" dirty="0">
                    <a:solidFill>
                      <a:schemeClr val="tx1"/>
                    </a:solidFill>
                  </a:rPr>
                  <a:t> (and bunch length) in addition to that generated by the quantum fluctuations in SR emission in dipoles</a:t>
                </a:r>
              </a:p>
              <a:p>
                <a:pPr>
                  <a:lnSpc>
                    <a:spcPct val="100000"/>
                  </a:lnSpc>
                </a:pPr>
                <a:r>
                  <a:rPr lang="en-GB" dirty="0">
                    <a:solidFill>
                      <a:schemeClr val="tx1"/>
                    </a:solidFill>
                  </a:rPr>
                  <a:t>Large amount of photons </a:t>
                </a:r>
                <a:r>
                  <a:rPr lang="en-GB" b="0" dirty="0">
                    <a:solidFill>
                      <a:schemeClr val="tx1"/>
                    </a:solidFill>
                  </a:rPr>
                  <a:t>(O(100 kW) for FCC-ee @ 91.2 GeV) </a:t>
                </a:r>
                <a:r>
                  <a:rPr lang="en-GB" b="0" dirty="0">
                    <a:solidFill>
                      <a:schemeClr val="tx1"/>
                    </a:solidFill>
                    <a:sym typeface="Wingdings" panose="05000000000000000000" pitchFamily="2" charset="2"/>
                  </a:rPr>
                  <a:t> need dedicated absorbers</a:t>
                </a:r>
                <a:endParaRPr lang="en-GB" dirty="0"/>
              </a:p>
            </p:txBody>
          </p:sp>
        </mc:Choice>
        <mc:Fallback xmlns="">
          <p:sp>
            <p:nvSpPr>
              <p:cNvPr id="3" name="Content Placeholder 2">
                <a:extLst>
                  <a:ext uri="{FF2B5EF4-FFF2-40B4-BE49-F238E27FC236}">
                    <a16:creationId xmlns:a16="http://schemas.microsoft.com/office/drawing/2014/main" id="{C4941FE4-5473-B104-17A7-3A176F93F349}"/>
                  </a:ext>
                </a:extLst>
              </p:cNvPr>
              <p:cNvSpPr>
                <a:spLocks noGrp="1" noRot="1" noChangeAspect="1" noMove="1" noResize="1" noEditPoints="1" noAdjustHandles="1" noChangeArrowheads="1" noChangeShapeType="1" noTextEdit="1"/>
              </p:cNvSpPr>
              <p:nvPr>
                <p:ph sz="half" idx="1"/>
              </p:nvPr>
            </p:nvSpPr>
            <p:spPr>
              <a:blipFill>
                <a:blip r:embed="rId2"/>
                <a:stretch>
                  <a:fillRect l="-2932" t="-1852" r="-3800"/>
                </a:stretch>
              </a:blipFill>
            </p:spPr>
            <p:txBody>
              <a:bodyPr/>
              <a:lstStyle/>
              <a:p>
                <a:r>
                  <a:rPr lang="en-GB">
                    <a:noFill/>
                  </a:rPr>
                  <a:t> </a:t>
                </a:r>
              </a:p>
            </p:txBody>
          </p:sp>
        </mc:Fallback>
      </mc:AlternateContent>
      <p:pic>
        <p:nvPicPr>
          <p:cNvPr id="9" name="Content Placeholder 8" descr="A red and blue oval with a green line going down&#10;&#10;AI-generated content may be incorrect.">
            <a:extLst>
              <a:ext uri="{FF2B5EF4-FFF2-40B4-BE49-F238E27FC236}">
                <a16:creationId xmlns:a16="http://schemas.microsoft.com/office/drawing/2014/main" id="{C5A0A8B5-0C6D-9DBC-95A7-BC476A9D8DDB}"/>
              </a:ext>
            </a:extLst>
          </p:cNvPr>
          <p:cNvPicPr>
            <a:picLocks noGrp="1" noChangeAspect="1"/>
          </p:cNvPicPr>
          <p:nvPr>
            <p:ph sz="half" idx="2"/>
          </p:nvPr>
        </p:nvPicPr>
        <p:blipFill>
          <a:blip r:embed="rId3"/>
          <a:stretch>
            <a:fillRect/>
          </a:stretch>
        </p:blipFill>
        <p:spPr>
          <a:xfrm>
            <a:off x="6301677" y="2470113"/>
            <a:ext cx="5611813" cy="1550263"/>
          </a:xfrm>
        </p:spPr>
      </p:pic>
      <p:sp>
        <p:nvSpPr>
          <p:cNvPr id="5" name="Date Placeholder 4">
            <a:extLst>
              <a:ext uri="{FF2B5EF4-FFF2-40B4-BE49-F238E27FC236}">
                <a16:creationId xmlns:a16="http://schemas.microsoft.com/office/drawing/2014/main" id="{4F6D0E07-A345-826B-3EA6-05F965732FBC}"/>
              </a:ext>
            </a:extLst>
          </p:cNvPr>
          <p:cNvSpPr>
            <a:spLocks noGrp="1"/>
          </p:cNvSpPr>
          <p:nvPr>
            <p:ph type="dt" sz="half" idx="10"/>
          </p:nvPr>
        </p:nvSpPr>
        <p:spPr/>
        <p:txBody>
          <a:bodyPr/>
          <a:lstStyle/>
          <a:p>
            <a:r>
              <a:rPr lang="en-US"/>
              <a:t>24/06/2025</a:t>
            </a:r>
            <a:endParaRPr lang="en-US" dirty="0"/>
          </a:p>
        </p:txBody>
      </p:sp>
      <p:sp>
        <p:nvSpPr>
          <p:cNvPr id="6" name="Footer Placeholder 5">
            <a:extLst>
              <a:ext uri="{FF2B5EF4-FFF2-40B4-BE49-F238E27FC236}">
                <a16:creationId xmlns:a16="http://schemas.microsoft.com/office/drawing/2014/main" id="{AEEA1560-57DB-4B62-EEE8-B2BAD755E42E}"/>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5C67E4A4-AA58-3E3C-167D-3F734897495D}"/>
              </a:ext>
            </a:extLst>
          </p:cNvPr>
          <p:cNvSpPr>
            <a:spLocks noGrp="1"/>
          </p:cNvSpPr>
          <p:nvPr>
            <p:ph type="sldNum" sz="quarter" idx="12"/>
          </p:nvPr>
        </p:nvSpPr>
        <p:spPr/>
        <p:txBody>
          <a:bodyPr/>
          <a:lstStyle/>
          <a:p>
            <a:fld id="{36B5EA5A-BC32-A742-B11B-8E7414D5B535}" type="slidenum">
              <a:rPr lang="en-US" smtClean="0"/>
              <a:pPr/>
              <a:t>7</a:t>
            </a:fld>
            <a:endParaRPr lang="en-US" dirty="0"/>
          </a:p>
        </p:txBody>
      </p:sp>
      <p:sp>
        <p:nvSpPr>
          <p:cNvPr id="10" name="Content Placeholder 2">
            <a:extLst>
              <a:ext uri="{FF2B5EF4-FFF2-40B4-BE49-F238E27FC236}">
                <a16:creationId xmlns:a16="http://schemas.microsoft.com/office/drawing/2014/main" id="{7FDA7FFC-7CD8-C65C-22C1-84D93AB07F50}"/>
              </a:ext>
            </a:extLst>
          </p:cNvPr>
          <p:cNvSpPr txBox="1">
            <a:spLocks/>
          </p:cNvSpPr>
          <p:nvPr/>
        </p:nvSpPr>
        <p:spPr>
          <a:xfrm>
            <a:off x="6162678" y="4650513"/>
            <a:ext cx="5616575" cy="1550263"/>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1"/>
                </a:solidFill>
              </a:rPr>
              <a:t>Minimized in circular colliders design </a:t>
            </a:r>
            <a:r>
              <a:rPr lang="en-US" b="0" dirty="0">
                <a:solidFill>
                  <a:schemeClr val="tx1"/>
                </a:solidFill>
              </a:rPr>
              <a:t>to avoid too large energy spread, lower lifetime, background </a:t>
            </a:r>
            <a:r>
              <a:rPr lang="en-US" b="0" dirty="0">
                <a:solidFill>
                  <a:schemeClr val="tx1"/>
                </a:solidFill>
                <a:sym typeface="Wingdings" panose="05000000000000000000" pitchFamily="2" charset="2"/>
              </a:rPr>
              <a:t> </a:t>
            </a:r>
            <a:r>
              <a:rPr lang="en-US" dirty="0">
                <a:solidFill>
                  <a:schemeClr val="tx1"/>
                </a:solidFill>
                <a:sym typeface="Wingdings" panose="05000000000000000000" pitchFamily="2" charset="2"/>
              </a:rPr>
              <a:t>limit on minimum </a:t>
            </a:r>
            <a:r>
              <a:rPr lang="en-US" dirty="0">
                <a:solidFill>
                  <a:schemeClr val="tx1"/>
                </a:solidFill>
                <a:latin typeface="Symbol" panose="05050102010706020507" pitchFamily="18" charset="2"/>
                <a:sym typeface="Wingdings" panose="05000000000000000000" pitchFamily="2" charset="2"/>
              </a:rPr>
              <a:t>b</a:t>
            </a:r>
            <a:r>
              <a:rPr lang="en-US" baseline="30000" dirty="0">
                <a:solidFill>
                  <a:schemeClr val="tx1"/>
                </a:solidFill>
                <a:latin typeface="Symbol" panose="05050102010706020507" pitchFamily="18" charset="2"/>
                <a:sym typeface="Wingdings" panose="05000000000000000000" pitchFamily="2" charset="2"/>
              </a:rPr>
              <a:t>*</a:t>
            </a:r>
            <a:r>
              <a:rPr lang="en-US" baseline="-25000" dirty="0">
                <a:solidFill>
                  <a:schemeClr val="tx1"/>
                </a:solidFill>
                <a:sym typeface="Wingdings" panose="05000000000000000000" pitchFamily="2" charset="2"/>
              </a:rPr>
              <a:t>x </a:t>
            </a:r>
            <a:endParaRPr lang="en-US" dirty="0">
              <a:solidFill>
                <a:schemeClr val="tx1"/>
              </a:solidFill>
            </a:endParaRPr>
          </a:p>
          <a:p>
            <a:endParaRPr lang="en-US" dirty="0"/>
          </a:p>
          <a:p>
            <a:endParaRPr lang="en-GB" dirty="0"/>
          </a:p>
          <a:p>
            <a:endParaRPr lang="en-GB" dirty="0"/>
          </a:p>
        </p:txBody>
      </p:sp>
    </p:spTree>
    <p:extLst>
      <p:ext uri="{BB962C8B-B14F-4D97-AF65-F5344CB8AC3E}">
        <p14:creationId xmlns:p14="http://schemas.microsoft.com/office/powerpoint/2010/main" val="2649311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813B-1015-0E03-3B6E-2246F8F2677C}"/>
              </a:ext>
            </a:extLst>
          </p:cNvPr>
          <p:cNvSpPr>
            <a:spLocks noGrp="1"/>
          </p:cNvSpPr>
          <p:nvPr>
            <p:ph type="title"/>
          </p:nvPr>
        </p:nvSpPr>
        <p:spPr/>
        <p:txBody>
          <a:bodyPr/>
          <a:lstStyle/>
          <a:p>
            <a:r>
              <a:rPr lang="en-US" dirty="0"/>
              <a:t>Experience (DA</a:t>
            </a:r>
            <a:r>
              <a:rPr lang="en-US" dirty="0">
                <a:latin typeface="Symbol" panose="05050102010706020507" pitchFamily="18" charset="2"/>
              </a:rPr>
              <a:t>F</a:t>
            </a:r>
            <a:r>
              <a:rPr lang="en-US" dirty="0"/>
              <a:t>NE, </a:t>
            </a:r>
            <a:r>
              <a:rPr lang="en-US" dirty="0" err="1"/>
              <a:t>SuperKEKB</a:t>
            </a:r>
            <a:r>
              <a:rPr lang="en-US" dirty="0"/>
              <a:t>)</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03E67A-2D18-9171-BD52-0682BBA87E74}"/>
                  </a:ext>
                </a:extLst>
              </p:cNvPr>
              <p:cNvSpPr>
                <a:spLocks noGrp="1"/>
              </p:cNvSpPr>
              <p:nvPr>
                <p:ph sz="half" idx="1"/>
              </p:nvPr>
            </p:nvSpPr>
            <p:spPr>
              <a:xfrm>
                <a:off x="407987" y="967291"/>
                <a:ext cx="7514042" cy="4608512"/>
              </a:xfrm>
            </p:spPr>
            <p:txBody>
              <a:bodyPr/>
              <a:lstStyle/>
              <a:p>
                <a:pPr>
                  <a:lnSpc>
                    <a:spcPct val="100000"/>
                  </a:lnSpc>
                  <a:spcBef>
                    <a:spcPts val="1200"/>
                  </a:spcBef>
                </a:pPr>
                <a:r>
                  <a:rPr lang="en-US" sz="2000" b="0" dirty="0">
                    <a:solidFill>
                      <a:schemeClr val="tx1"/>
                    </a:solidFill>
                  </a:rPr>
                  <a:t>FCC-ee, LEP3, CEPC designs based on </a:t>
                </a:r>
                <a:r>
                  <a:rPr lang="en-US" sz="2000" dirty="0">
                    <a:solidFill>
                      <a:schemeClr val="tx1"/>
                    </a:solidFill>
                  </a:rPr>
                  <a:t>crab waist concept pioneered in DA</a:t>
                </a:r>
                <a:r>
                  <a:rPr lang="en-US" sz="2000" dirty="0">
                    <a:solidFill>
                      <a:schemeClr val="tx1"/>
                    </a:solidFill>
                    <a:latin typeface="Symbol" panose="05050102010706020507" pitchFamily="18" charset="2"/>
                  </a:rPr>
                  <a:t>F</a:t>
                </a:r>
                <a:r>
                  <a:rPr lang="en-US" sz="2000" dirty="0">
                    <a:solidFill>
                      <a:schemeClr val="tx1"/>
                    </a:solidFill>
                  </a:rPr>
                  <a:t>NE and </a:t>
                </a:r>
                <a:r>
                  <a:rPr lang="en-US" sz="2000" b="0" dirty="0">
                    <a:solidFill>
                      <a:schemeClr val="tx1"/>
                    </a:solidFill>
                  </a:rPr>
                  <a:t>used in </a:t>
                </a:r>
                <a:r>
                  <a:rPr lang="en-US" sz="2000" dirty="0" err="1">
                    <a:solidFill>
                      <a:schemeClr val="tx1"/>
                    </a:solidFill>
                  </a:rPr>
                  <a:t>SuperKEKB</a:t>
                </a:r>
                <a:r>
                  <a:rPr lang="en-US" sz="2000" b="0" dirty="0">
                    <a:solidFill>
                      <a:schemeClr val="tx1"/>
                    </a:solidFill>
                  </a:rPr>
                  <a:t> </a:t>
                </a:r>
              </a:p>
              <a:p>
                <a:pPr>
                  <a:lnSpc>
                    <a:spcPct val="100000"/>
                  </a:lnSpc>
                  <a:spcBef>
                    <a:spcPts val="1200"/>
                  </a:spcBef>
                </a:pPr>
                <a:r>
                  <a:rPr lang="en-US" sz="2000" dirty="0">
                    <a:solidFill>
                      <a:schemeClr val="tx1"/>
                    </a:solidFill>
                  </a:rPr>
                  <a:t>Present </a:t>
                </a:r>
                <a:r>
                  <a:rPr lang="en-US" sz="2000" dirty="0" err="1">
                    <a:solidFill>
                      <a:schemeClr val="tx1"/>
                    </a:solidFill>
                  </a:rPr>
                  <a:t>SuperKEKB</a:t>
                </a:r>
                <a:r>
                  <a:rPr lang="en-US" sz="2000" dirty="0">
                    <a:solidFill>
                      <a:schemeClr val="tx1"/>
                    </a:solidFill>
                  </a:rPr>
                  <a:t> luminosity/intensity limitations:</a:t>
                </a:r>
              </a:p>
              <a:p>
                <a:pPr marL="342900" indent="-342900">
                  <a:lnSpc>
                    <a:spcPct val="100000"/>
                  </a:lnSpc>
                  <a:spcBef>
                    <a:spcPts val="1200"/>
                  </a:spcBef>
                  <a:buFont typeface="Arial" panose="020B0604020202020204" pitchFamily="34" charset="0"/>
                  <a:buChar char="•"/>
                </a:pPr>
                <a:r>
                  <a:rPr lang="en-US" sz="1800" b="0" dirty="0">
                    <a:solidFill>
                      <a:schemeClr val="tx1"/>
                    </a:solidFill>
                  </a:rPr>
                  <a:t>Localized sudden losses (at wigglers and IR) not captured by the collimation system, likely related to local beam-dust interactions (addressed)</a:t>
                </a:r>
              </a:p>
              <a:p>
                <a:pPr marL="342900" indent="-342900">
                  <a:lnSpc>
                    <a:spcPct val="100000"/>
                  </a:lnSpc>
                  <a:spcBef>
                    <a:spcPts val="1200"/>
                  </a:spcBef>
                  <a:buFont typeface="Arial" panose="020B0604020202020204" pitchFamily="34" charset="0"/>
                  <a:buChar char="•"/>
                </a:pPr>
                <a:r>
                  <a:rPr lang="en-US" sz="1800" b="0" dirty="0">
                    <a:solidFill>
                      <a:schemeClr val="tx1"/>
                    </a:solidFill>
                  </a:rPr>
                  <a:t>Small dynamic aperture and large background at injection due to large emittance from the injectors limit the minimum </a:t>
                </a:r>
                <a:r>
                  <a:rPr lang="en-US" sz="1800" b="0" dirty="0">
                    <a:solidFill>
                      <a:schemeClr val="tx1"/>
                    </a:solidFill>
                    <a:latin typeface="Symbol" panose="05050102010706020507" pitchFamily="18" charset="2"/>
                  </a:rPr>
                  <a:t>b</a:t>
                </a:r>
                <a:r>
                  <a:rPr lang="en-US" sz="1800" b="0" dirty="0">
                    <a:solidFill>
                      <a:schemeClr val="tx1"/>
                    </a:solidFill>
                  </a:rPr>
                  <a:t>* (</a:t>
                </a:r>
                <a14:m>
                  <m:oMath xmlns:m="http://schemas.openxmlformats.org/officeDocument/2006/math">
                    <m:r>
                      <a:rPr lang="en-US" sz="1800" b="0" i="1" dirty="0" smtClean="0">
                        <a:solidFill>
                          <a:schemeClr val="tx1"/>
                        </a:solidFill>
                        <a:latin typeface="Cambria Math" panose="02040503050406030204" pitchFamily="18" charset="0"/>
                        <a:ea typeface="Cambria Math" panose="02040503050406030204" pitchFamily="18" charset="0"/>
                      </a:rPr>
                      <m:t>×</m:t>
                    </m:r>
                  </m:oMath>
                </a14:m>
                <a:r>
                  <a:rPr lang="en-US" sz="1800" b="0" dirty="0">
                    <a:solidFill>
                      <a:schemeClr val="tx1"/>
                    </a:solidFill>
                  </a:rPr>
                  <a:t> 3)</a:t>
                </a:r>
              </a:p>
              <a:p>
                <a:pPr marL="342900" indent="-342900">
                  <a:lnSpc>
                    <a:spcPct val="100000"/>
                  </a:lnSpc>
                  <a:spcBef>
                    <a:spcPts val="1200"/>
                  </a:spcBef>
                  <a:buFont typeface="Arial" panose="020B0604020202020204" pitchFamily="34" charset="0"/>
                  <a:buChar char="•"/>
                </a:pPr>
                <a:r>
                  <a:rPr lang="en-US" sz="1800" b="0" dirty="0">
                    <a:solidFill>
                      <a:schemeClr val="tx1"/>
                    </a:solidFill>
                  </a:rPr>
                  <a:t>Emittance blow-up due to beam-beam effects</a:t>
                </a:r>
              </a:p>
              <a:p>
                <a:pPr>
                  <a:lnSpc>
                    <a:spcPct val="100000"/>
                  </a:lnSpc>
                  <a:spcBef>
                    <a:spcPts val="1200"/>
                  </a:spcBef>
                </a:pPr>
                <a:r>
                  <a:rPr lang="en-US" sz="2000" dirty="0">
                    <a:solidFill>
                      <a:schemeClr val="tx1"/>
                    </a:solidFill>
                    <a:sym typeface="Wingdings" panose="05000000000000000000" pitchFamily="2" charset="2"/>
                  </a:rPr>
                  <a:t>Non-linearities, misalignments and local coupling in the IR suspected to contribute to beam-beam blow-up</a:t>
                </a:r>
                <a:r>
                  <a:rPr lang="en-US" sz="2000" b="0" dirty="0">
                    <a:solidFill>
                      <a:schemeClr val="tx1"/>
                    </a:solidFill>
                    <a:sym typeface="Wingdings" panose="05000000000000000000" pitchFamily="2" charset="2"/>
                  </a:rPr>
                  <a:t>. </a:t>
                </a:r>
                <a:r>
                  <a:rPr lang="en-US" sz="2000" b="0" dirty="0" err="1">
                    <a:solidFill>
                      <a:schemeClr val="tx1"/>
                    </a:solidFill>
                    <a:sym typeface="Wingdings" panose="05000000000000000000" pitchFamily="2" charset="2"/>
                  </a:rPr>
                  <a:t>SuperKEKB</a:t>
                </a:r>
                <a:r>
                  <a:rPr lang="en-US" sz="2000" b="0" dirty="0">
                    <a:solidFill>
                      <a:schemeClr val="tx1"/>
                    </a:solidFill>
                    <a:sym typeface="Wingdings" panose="05000000000000000000" pitchFamily="2" charset="2"/>
                  </a:rPr>
                  <a:t> has been retrofitted on KEKB machine imposing additional constraints on the IR design.</a:t>
                </a:r>
              </a:p>
              <a:p>
                <a:pPr>
                  <a:lnSpc>
                    <a:spcPct val="100000"/>
                  </a:lnSpc>
                  <a:spcBef>
                    <a:spcPts val="1200"/>
                  </a:spcBef>
                </a:pPr>
                <a:r>
                  <a:rPr lang="en-US" sz="2000" dirty="0">
                    <a:solidFill>
                      <a:schemeClr val="tx1"/>
                    </a:solidFill>
                    <a:sym typeface="Wingdings" panose="05000000000000000000" pitchFamily="2" charset="2"/>
                  </a:rPr>
                  <a:t>Experience being taken into account in the FCC-ee design</a:t>
                </a:r>
                <a:endParaRPr lang="en-US" sz="2000" dirty="0">
                  <a:solidFill>
                    <a:schemeClr val="tx1"/>
                  </a:solidFill>
                </a:endParaRPr>
              </a:p>
              <a:p>
                <a:r>
                  <a:rPr lang="en-US" dirty="0"/>
                  <a:t> </a:t>
                </a:r>
                <a:endParaRPr lang="en-GB" dirty="0"/>
              </a:p>
            </p:txBody>
          </p:sp>
        </mc:Choice>
        <mc:Fallback xmlns="">
          <p:sp>
            <p:nvSpPr>
              <p:cNvPr id="3" name="Content Placeholder 2">
                <a:extLst>
                  <a:ext uri="{FF2B5EF4-FFF2-40B4-BE49-F238E27FC236}">
                    <a16:creationId xmlns:a16="http://schemas.microsoft.com/office/drawing/2014/main" id="{C003E67A-2D18-9171-BD52-0682BBA87E74}"/>
                  </a:ext>
                </a:extLst>
              </p:cNvPr>
              <p:cNvSpPr>
                <a:spLocks noGrp="1" noRot="1" noChangeAspect="1" noMove="1" noResize="1" noEditPoints="1" noAdjustHandles="1" noChangeArrowheads="1" noChangeShapeType="1" noTextEdit="1"/>
              </p:cNvSpPr>
              <p:nvPr>
                <p:ph sz="half" idx="1"/>
              </p:nvPr>
            </p:nvSpPr>
            <p:spPr>
              <a:xfrm>
                <a:off x="407987" y="967291"/>
                <a:ext cx="7514042" cy="4608512"/>
              </a:xfrm>
              <a:blipFill>
                <a:blip r:embed="rId2"/>
                <a:stretch>
                  <a:fillRect l="-2109" t="-1587" r="-1703" b="-18519"/>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E72F87BE-7B4D-5A34-7D07-CB5DDA8760F6}"/>
              </a:ext>
            </a:extLst>
          </p:cNvPr>
          <p:cNvSpPr>
            <a:spLocks noGrp="1"/>
          </p:cNvSpPr>
          <p:nvPr>
            <p:ph type="dt" sz="half" idx="10"/>
          </p:nvPr>
        </p:nvSpPr>
        <p:spPr/>
        <p:txBody>
          <a:bodyPr/>
          <a:lstStyle/>
          <a:p>
            <a:r>
              <a:rPr lang="en-US" dirty="0"/>
              <a:t>24/06/2025</a:t>
            </a:r>
          </a:p>
        </p:txBody>
      </p:sp>
      <p:sp>
        <p:nvSpPr>
          <p:cNvPr id="6" name="Footer Placeholder 5">
            <a:extLst>
              <a:ext uri="{FF2B5EF4-FFF2-40B4-BE49-F238E27FC236}">
                <a16:creationId xmlns:a16="http://schemas.microsoft.com/office/drawing/2014/main" id="{92DF490A-A716-0DE7-3BFA-DA32C6C2200B}"/>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7" name="Slide Number Placeholder 6">
            <a:extLst>
              <a:ext uri="{FF2B5EF4-FFF2-40B4-BE49-F238E27FC236}">
                <a16:creationId xmlns:a16="http://schemas.microsoft.com/office/drawing/2014/main" id="{9F1CA8B3-6835-F34B-E33C-89B0214AE3AB}"/>
              </a:ext>
            </a:extLst>
          </p:cNvPr>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8" name="Picture 7">
            <a:extLst>
              <a:ext uri="{FF2B5EF4-FFF2-40B4-BE49-F238E27FC236}">
                <a16:creationId xmlns:a16="http://schemas.microsoft.com/office/drawing/2014/main" id="{A2161950-E48F-86FA-B15B-5786FF0E534B}"/>
              </a:ext>
            </a:extLst>
          </p:cNvPr>
          <p:cNvPicPr>
            <a:picLocks noChangeAspect="1"/>
          </p:cNvPicPr>
          <p:nvPr/>
        </p:nvPicPr>
        <p:blipFill>
          <a:blip r:embed="rId3"/>
          <a:stretch>
            <a:fillRect/>
          </a:stretch>
        </p:blipFill>
        <p:spPr>
          <a:xfrm>
            <a:off x="7840184" y="3664995"/>
            <a:ext cx="4267570" cy="2400508"/>
          </a:xfrm>
          <a:prstGeom prst="rect">
            <a:avLst/>
          </a:prstGeom>
        </p:spPr>
      </p:pic>
      <p:sp>
        <p:nvSpPr>
          <p:cNvPr id="12" name="TextBox 11">
            <a:extLst>
              <a:ext uri="{FF2B5EF4-FFF2-40B4-BE49-F238E27FC236}">
                <a16:creationId xmlns:a16="http://schemas.microsoft.com/office/drawing/2014/main" id="{16C4A184-8264-3E1B-4886-2AA5395F8ED1}"/>
              </a:ext>
            </a:extLst>
          </p:cNvPr>
          <p:cNvSpPr txBox="1"/>
          <p:nvPr/>
        </p:nvSpPr>
        <p:spPr>
          <a:xfrm>
            <a:off x="10113319" y="5911615"/>
            <a:ext cx="1229933" cy="307777"/>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400" b="1" dirty="0">
                <a:solidFill>
                  <a:srgbClr val="FFFF00"/>
                </a:solidFill>
              </a:rPr>
              <a:t>Y. Ohnishi</a:t>
            </a:r>
          </a:p>
        </p:txBody>
      </p:sp>
      <p:pic>
        <p:nvPicPr>
          <p:cNvPr id="9" name="Picture 8">
            <a:extLst>
              <a:ext uri="{FF2B5EF4-FFF2-40B4-BE49-F238E27FC236}">
                <a16:creationId xmlns:a16="http://schemas.microsoft.com/office/drawing/2014/main" id="{156725C1-95BE-FD52-47F4-F594A29BD1E4}"/>
              </a:ext>
            </a:extLst>
          </p:cNvPr>
          <p:cNvPicPr>
            <a:picLocks noChangeAspect="1"/>
          </p:cNvPicPr>
          <p:nvPr/>
        </p:nvPicPr>
        <p:blipFill>
          <a:blip r:embed="rId4"/>
          <a:stretch>
            <a:fillRect/>
          </a:stretch>
        </p:blipFill>
        <p:spPr>
          <a:xfrm>
            <a:off x="7840184" y="1060698"/>
            <a:ext cx="4267570" cy="2400508"/>
          </a:xfrm>
          <a:prstGeom prst="rect">
            <a:avLst/>
          </a:prstGeom>
        </p:spPr>
      </p:pic>
    </p:spTree>
    <p:extLst>
      <p:ext uri="{BB962C8B-B14F-4D97-AF65-F5344CB8AC3E}">
        <p14:creationId xmlns:p14="http://schemas.microsoft.com/office/powerpoint/2010/main" val="3901387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B47C43-0676-BDB8-05D0-59B65B4A8C50}"/>
              </a:ext>
            </a:extLst>
          </p:cNvPr>
          <p:cNvSpPr>
            <a:spLocks noGrp="1"/>
          </p:cNvSpPr>
          <p:nvPr>
            <p:ph type="title"/>
          </p:nvPr>
        </p:nvSpPr>
        <p:spPr/>
        <p:txBody>
          <a:bodyPr/>
          <a:lstStyle/>
          <a:p>
            <a:r>
              <a:rPr lang="en-US" dirty="0"/>
              <a:t>Luminosity vs. circumference</a:t>
            </a:r>
            <a:endParaRPr lang="en-GB" dirty="0"/>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C9DFC73-E288-EC14-DE80-AF6E35D559B6}"/>
                  </a:ext>
                </a:extLst>
              </p:cNvPr>
              <p:cNvSpPr>
                <a:spLocks noGrp="1"/>
              </p:cNvSpPr>
              <p:nvPr>
                <p:ph sz="half" idx="1"/>
              </p:nvPr>
            </p:nvSpPr>
            <p:spPr>
              <a:xfrm>
                <a:off x="338051" y="1124744"/>
                <a:ext cx="8956556" cy="4608512"/>
              </a:xfrm>
            </p:spPr>
            <p:txBody>
              <a:bodyPr/>
              <a:lstStyle/>
              <a:p>
                <a:r>
                  <a:rPr lang="en-US" dirty="0">
                    <a:solidFill>
                      <a:schemeClr val="tx1"/>
                    </a:solidFill>
                  </a:rPr>
                  <a:t>LEP3 pre-conceptual design to reuse the LEP/LHC tunnel</a:t>
                </a:r>
              </a:p>
              <a:p>
                <a:r>
                  <a:rPr lang="en-US" b="0" dirty="0">
                    <a:solidFill>
                      <a:schemeClr val="tx1"/>
                    </a:solidFill>
                  </a:rPr>
                  <a:t>Smaller circumference </a:t>
                </a:r>
                <a:r>
                  <a:rPr lang="en-US" b="0" dirty="0">
                    <a:solidFill>
                      <a:schemeClr val="tx1"/>
                    </a:solidFill>
                    <a:sym typeface="Wingdings" panose="05000000000000000000" pitchFamily="2" charset="2"/>
                  </a:rPr>
                  <a:t> smaller </a:t>
                </a:r>
                <a:r>
                  <a:rPr lang="en-US" b="0" dirty="0">
                    <a:solidFill>
                      <a:schemeClr val="tx1"/>
                    </a:solidFill>
                  </a:rPr>
                  <a:t>radius of curvature </a:t>
                </a:r>
                <a:r>
                  <a:rPr lang="en-US" b="0" dirty="0">
                    <a:solidFill>
                      <a:schemeClr val="tx1"/>
                    </a:solidFill>
                    <a:latin typeface="Symbol" panose="05050102010706020507" pitchFamily="18" charset="2"/>
                  </a:rPr>
                  <a:t>r</a:t>
                </a:r>
                <a:endParaRPr lang="en-US" b="0" dirty="0">
                  <a:solidFill>
                    <a:schemeClr val="tx1"/>
                  </a:solidFill>
                </a:endParaRPr>
              </a:p>
              <a:p>
                <a:pPr marL="342900" indent="-342900">
                  <a:buFont typeface="Arial" panose="020B0604020202020204" pitchFamily="34" charset="0"/>
                  <a:buChar char="•"/>
                </a:pPr>
                <a:r>
                  <a:rPr lang="en-US" b="0" dirty="0">
                    <a:solidFill>
                      <a:schemeClr val="tx1"/>
                    </a:solidFill>
                    <a:sym typeface="Wingdings" panose="05000000000000000000" pitchFamily="2" charset="2"/>
                  </a:rPr>
                  <a:t>Lower current at constant P</a:t>
                </a:r>
                <a:r>
                  <a:rPr lang="en-US" b="0" baseline="-25000" dirty="0">
                    <a:solidFill>
                      <a:schemeClr val="tx1"/>
                    </a:solidFill>
                    <a:sym typeface="Wingdings" panose="05000000000000000000" pitchFamily="2" charset="2"/>
                  </a:rPr>
                  <a:t>SR </a:t>
                </a:r>
                <a:r>
                  <a:rPr lang="en-US" b="0" dirty="0">
                    <a:solidFill>
                      <a:schemeClr val="tx1"/>
                    </a:solidFill>
                    <a:sym typeface="Wingdings" panose="05000000000000000000" pitchFamily="2" charset="2"/>
                  </a:rPr>
                  <a:t></a:t>
                </a:r>
                <a:r>
                  <a:rPr lang="en-US" b="0" baseline="-25000" dirty="0">
                    <a:solidFill>
                      <a:schemeClr val="tx1"/>
                    </a:solidFill>
                    <a:sym typeface="Wingdings" panose="05000000000000000000" pitchFamily="2" charset="2"/>
                  </a:rPr>
                  <a:t> </a:t>
                </a:r>
                <a:r>
                  <a:rPr lang="en-US" b="0" dirty="0" err="1">
                    <a:solidFill>
                      <a:schemeClr val="tx1"/>
                    </a:solidFill>
                    <a:sym typeface="Wingdings" panose="05000000000000000000" pitchFamily="2" charset="2"/>
                  </a:rPr>
                  <a:t>I</a:t>
                </a:r>
                <a:r>
                  <a:rPr lang="en-US" b="0" baseline="-25000" dirty="0" err="1">
                    <a:solidFill>
                      <a:schemeClr val="tx1"/>
                    </a:solidFill>
                    <a:sym typeface="Wingdings" panose="05000000000000000000" pitchFamily="2" charset="2"/>
                  </a:rPr>
                  <a:t>beam</a:t>
                </a:r>
                <a14:m>
                  <m:oMath xmlns:m="http://schemas.openxmlformats.org/officeDocument/2006/math">
                    <m:r>
                      <a:rPr lang="en-US" b="0" i="0"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r>
                      <a:rPr lang="en-US"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oMath>
                </a14:m>
                <a:r>
                  <a:rPr lang="en-US" b="0" dirty="0">
                    <a:solidFill>
                      <a:schemeClr val="tx1"/>
                    </a:solidFill>
                    <a:latin typeface="Symbol" panose="05050102010706020507" pitchFamily="18" charset="2"/>
                  </a:rPr>
                  <a:t>r</a:t>
                </a:r>
                <a:endParaRPr lang="en-US" b="0" dirty="0">
                  <a:solidFill>
                    <a:schemeClr val="tx1"/>
                  </a:solidFill>
                  <a:sym typeface="Wingdings" panose="05000000000000000000" pitchFamily="2" charset="2"/>
                </a:endParaRPr>
              </a:p>
              <a:p>
                <a:pPr marL="342900" indent="-342900">
                  <a:buFont typeface="Arial" panose="020B0604020202020204" pitchFamily="34" charset="0"/>
                  <a:buChar char="•"/>
                </a:pPr>
                <a:r>
                  <a:rPr lang="en-US" b="0" dirty="0">
                    <a:solidFill>
                      <a:schemeClr val="tx1"/>
                    </a:solidFill>
                  </a:rPr>
                  <a:t>Larger RF system for the same energy V</a:t>
                </a:r>
                <a:r>
                  <a:rPr lang="en-US" b="0" baseline="-25000" dirty="0">
                    <a:solidFill>
                      <a:schemeClr val="tx1"/>
                    </a:solidFill>
                  </a:rPr>
                  <a:t>RF</a:t>
                </a:r>
                <a:r>
                  <a:rPr lang="en-US" b="0" dirty="0">
                    <a:solidFill>
                      <a:schemeClr val="tx1"/>
                    </a:solidFill>
                  </a:rPr>
                  <a:t> ~ </a:t>
                </a:r>
                <a:r>
                  <a:rPr lang="en-US" b="0" dirty="0">
                    <a:solidFill>
                      <a:schemeClr val="tx1"/>
                    </a:solidFill>
                    <a:latin typeface="Symbol" panose="05050102010706020507" pitchFamily="18" charset="2"/>
                  </a:rPr>
                  <a:t>g</a:t>
                </a:r>
                <a:r>
                  <a:rPr lang="en-US" b="0" baseline="30000" dirty="0">
                    <a:solidFill>
                      <a:schemeClr val="tx1"/>
                    </a:solidFill>
                  </a:rPr>
                  <a:t>4</a:t>
                </a:r>
                <a:r>
                  <a:rPr lang="en-US" b="0" dirty="0">
                    <a:solidFill>
                      <a:schemeClr val="tx1"/>
                    </a:solidFill>
                  </a:rPr>
                  <a:t>/</a:t>
                </a:r>
                <a:r>
                  <a:rPr lang="en-US" b="0" dirty="0">
                    <a:solidFill>
                      <a:schemeClr val="tx1"/>
                    </a:solidFill>
                    <a:latin typeface="Symbol" panose="05050102010706020507" pitchFamily="18" charset="2"/>
                  </a:rPr>
                  <a:t>r </a:t>
                </a:r>
                <a:r>
                  <a:rPr lang="en-US" b="0" dirty="0">
                    <a:solidFill>
                      <a:schemeClr val="tx1"/>
                    </a:solidFill>
                    <a:latin typeface="Symbol" panose="05050102010706020507" pitchFamily="18" charset="2"/>
                    <a:sym typeface="Wingdings" panose="05000000000000000000" pitchFamily="2" charset="2"/>
                  </a:rPr>
                  <a:t> </a:t>
                </a:r>
                <a:r>
                  <a:rPr lang="en-US" b="0" dirty="0">
                    <a:solidFill>
                      <a:schemeClr val="tx1"/>
                    </a:solidFill>
                    <a:sym typeface="Wingdings" panose="05000000000000000000" pitchFamily="2" charset="2"/>
                  </a:rPr>
                  <a:t>LEP3</a:t>
                </a:r>
                <a:r>
                  <a:rPr lang="en-US" b="0" dirty="0">
                    <a:solidFill>
                      <a:schemeClr val="tx1"/>
                    </a:solidFill>
                    <a:latin typeface="Symbol" panose="05050102010706020507" pitchFamily="18" charset="2"/>
                    <a:sym typeface="Wingdings" panose="05000000000000000000" pitchFamily="2" charset="2"/>
                  </a:rPr>
                  <a:t> </a:t>
                </a:r>
                <a:r>
                  <a:rPr lang="en-US" b="0" dirty="0">
                    <a:solidFill>
                      <a:schemeClr val="tx1"/>
                    </a:solidFill>
                    <a:sym typeface="Wingdings" panose="05000000000000000000" pitchFamily="2" charset="2"/>
                  </a:rPr>
                  <a:t>maximum energy 230 GeV</a:t>
                </a:r>
                <a:endParaRPr lang="en-US" b="0" dirty="0">
                  <a:solidFill>
                    <a:schemeClr val="tx1"/>
                  </a:solidFill>
                </a:endParaRPr>
              </a:p>
              <a:p>
                <a:r>
                  <a:rPr lang="en-US" b="0" dirty="0">
                    <a:solidFill>
                      <a:schemeClr val="tx1"/>
                    </a:solidFill>
                  </a:rPr>
                  <a:t>More compact lattice cells requiring higher gradient quadrupoles / </a:t>
                </a:r>
                <a:r>
                  <a:rPr lang="en-US" b="0" dirty="0" err="1">
                    <a:solidFill>
                      <a:schemeClr val="tx1"/>
                    </a:solidFill>
                  </a:rPr>
                  <a:t>sextupoles</a:t>
                </a:r>
                <a:r>
                  <a:rPr lang="en-US" b="0" dirty="0">
                    <a:solidFill>
                      <a:schemeClr val="tx1"/>
                    </a:solidFill>
                  </a:rPr>
                  <a:t> (~1/</a:t>
                </a:r>
                <a:r>
                  <a:rPr lang="en-US" b="0" dirty="0">
                    <a:solidFill>
                      <a:schemeClr val="tx1"/>
                    </a:solidFill>
                    <a:latin typeface="Symbol" panose="05050102010706020507" pitchFamily="18" charset="2"/>
                  </a:rPr>
                  <a:t>r</a:t>
                </a:r>
                <a:r>
                  <a:rPr lang="en-US" b="0" baseline="30000" dirty="0">
                    <a:solidFill>
                      <a:schemeClr val="tx1"/>
                    </a:solidFill>
                  </a:rPr>
                  <a:t>2</a:t>
                </a:r>
                <a:r>
                  <a:rPr lang="en-US" b="0" dirty="0">
                    <a:solidFill>
                      <a:schemeClr val="tx1"/>
                    </a:solidFill>
                  </a:rPr>
                  <a:t>) if we want to maintain small emittances </a:t>
                </a:r>
                <a:r>
                  <a:rPr lang="en-US" b="0" dirty="0">
                    <a:solidFill>
                      <a:schemeClr val="tx1"/>
                    </a:solidFill>
                    <a:sym typeface="Wingdings" panose="05000000000000000000" pitchFamily="2" charset="2"/>
                  </a:rPr>
                  <a:t> power consumption  SC magnets. </a:t>
                </a:r>
              </a:p>
              <a:p>
                <a:r>
                  <a:rPr lang="en-US" b="0" dirty="0">
                    <a:solidFill>
                      <a:schemeClr val="tx1"/>
                    </a:solidFill>
                    <a:sym typeface="Wingdings" panose="05000000000000000000" pitchFamily="2" charset="2"/>
                  </a:rPr>
                  <a:t>Feasibility, integration in existing tunnel need to be further studied</a:t>
                </a:r>
              </a:p>
              <a:p>
                <a:r>
                  <a:rPr lang="en-US" b="0" dirty="0">
                    <a:solidFill>
                      <a:schemeClr val="tx1"/>
                    </a:solidFill>
                  </a:rPr>
                  <a:t>Full simulations </a:t>
                </a:r>
                <a:r>
                  <a:rPr lang="en-US" b="0" dirty="0">
                    <a:solidFill>
                      <a:schemeClr val="tx1"/>
                    </a:solidFill>
                    <a:sym typeface="Wingdings" panose="05000000000000000000" pitchFamily="2" charset="2"/>
                  </a:rPr>
                  <a:t>required to assess with more confidence performance, cost, power consumption</a:t>
                </a:r>
                <a:endParaRPr lang="en-US" b="0" dirty="0">
                  <a:solidFill>
                    <a:schemeClr val="tx1"/>
                  </a:solidFill>
                </a:endParaRPr>
              </a:p>
              <a:p>
                <a:endParaRPr lang="en-US" dirty="0"/>
              </a:p>
              <a:p>
                <a:endParaRPr lang="en-GB" dirty="0"/>
              </a:p>
            </p:txBody>
          </p:sp>
        </mc:Choice>
        <mc:Fallback xmlns="">
          <p:sp>
            <p:nvSpPr>
              <p:cNvPr id="2" name="Content Placeholder 1">
                <a:extLst>
                  <a:ext uri="{FF2B5EF4-FFF2-40B4-BE49-F238E27FC236}">
                    <a16:creationId xmlns:a16="http://schemas.microsoft.com/office/drawing/2014/main" id="{2C9DFC73-E288-EC14-DE80-AF6E35D559B6}"/>
                  </a:ext>
                </a:extLst>
              </p:cNvPr>
              <p:cNvSpPr>
                <a:spLocks noGrp="1" noRot="1" noChangeAspect="1" noMove="1" noResize="1" noEditPoints="1" noAdjustHandles="1" noChangeArrowheads="1" noChangeShapeType="1" noTextEdit="1"/>
              </p:cNvSpPr>
              <p:nvPr>
                <p:ph sz="half" idx="1"/>
              </p:nvPr>
            </p:nvSpPr>
            <p:spPr>
              <a:xfrm>
                <a:off x="338051" y="1124744"/>
                <a:ext cx="8956556" cy="4608512"/>
              </a:xfrm>
              <a:blipFill>
                <a:blip r:embed="rId2"/>
                <a:stretch>
                  <a:fillRect l="-1837" t="-2649" r="-2585" b="-8874"/>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C39B4C7-6BB6-44FC-D660-89D3B890E9BA}"/>
              </a:ext>
            </a:extLst>
          </p:cNvPr>
          <p:cNvSpPr>
            <a:spLocks noGrp="1"/>
          </p:cNvSpPr>
          <p:nvPr>
            <p:ph type="dt" sz="half" idx="10"/>
          </p:nvPr>
        </p:nvSpPr>
        <p:spPr/>
        <p:txBody>
          <a:bodyPr/>
          <a:lstStyle/>
          <a:p>
            <a:r>
              <a:rPr lang="en-US"/>
              <a:t>24/06/2025</a:t>
            </a:r>
            <a:endParaRPr lang="en-US" dirty="0"/>
          </a:p>
        </p:txBody>
      </p:sp>
      <p:sp>
        <p:nvSpPr>
          <p:cNvPr id="5" name="Footer Placeholder 4">
            <a:extLst>
              <a:ext uri="{FF2B5EF4-FFF2-40B4-BE49-F238E27FC236}">
                <a16:creationId xmlns:a16="http://schemas.microsoft.com/office/drawing/2014/main" id="{45BB1D3D-4EC9-32EC-9B10-BC892A3C7F7F}"/>
              </a:ext>
            </a:extLst>
          </p:cNvPr>
          <p:cNvSpPr>
            <a:spLocks noGrp="1"/>
          </p:cNvSpPr>
          <p:nvPr>
            <p:ph type="ftr" sz="quarter" idx="11"/>
          </p:nvPr>
        </p:nvSpPr>
        <p:spPr/>
        <p:txBody>
          <a:bodyPr/>
          <a:lstStyle/>
          <a:p>
            <a:r>
              <a:rPr lang="en-GB"/>
              <a:t>Challenges towards high luminosity for proposed colliders - G. Arduini</a:t>
            </a:r>
            <a:endParaRPr lang="en-US" dirty="0"/>
          </a:p>
        </p:txBody>
      </p:sp>
      <p:sp>
        <p:nvSpPr>
          <p:cNvPr id="6" name="Slide Number Placeholder 5">
            <a:extLst>
              <a:ext uri="{FF2B5EF4-FFF2-40B4-BE49-F238E27FC236}">
                <a16:creationId xmlns:a16="http://schemas.microsoft.com/office/drawing/2014/main" id="{087A9503-A646-BF13-84A6-A0576700C3DF}"/>
              </a:ext>
            </a:extLst>
          </p:cNvPr>
          <p:cNvSpPr>
            <a:spLocks noGrp="1"/>
          </p:cNvSpPr>
          <p:nvPr>
            <p:ph type="sldNum" sz="quarter" idx="12"/>
          </p:nvPr>
        </p:nvSpPr>
        <p:spPr/>
        <p:txBody>
          <a:bodyPr/>
          <a:lstStyle/>
          <a:p>
            <a:fld id="{36B5EA5A-BC32-A742-B11B-8E7414D5B535}" type="slidenum">
              <a:rPr lang="en-US" smtClean="0"/>
              <a:pPr/>
              <a:t>9</a:t>
            </a:fld>
            <a:endParaRPr lang="en-US" dirty="0"/>
          </a:p>
        </p:txBody>
      </p:sp>
      <mc:AlternateContent xmlns:mc="http://schemas.openxmlformats.org/markup-compatibility/2006" xmlns:a14="http://schemas.microsoft.com/office/drawing/2010/main">
        <mc:Choice Requires="a14">
          <p:sp>
            <p:nvSpPr>
              <p:cNvPr id="7" name="Object 2">
                <a:extLst>
                  <a:ext uri="{FF2B5EF4-FFF2-40B4-BE49-F238E27FC236}">
                    <a16:creationId xmlns:a16="http://schemas.microsoft.com/office/drawing/2014/main" id="{B0E29584-1E30-CD98-B0A0-D5712BB0A2DE}"/>
                  </a:ext>
                </a:extLst>
              </p:cNvPr>
              <p:cNvSpPr txBox="1"/>
              <p:nvPr/>
            </p:nvSpPr>
            <p:spPr bwMode="auto">
              <a:xfrm>
                <a:off x="9211801" y="3754802"/>
                <a:ext cx="2980199" cy="722164"/>
              </a:xfrm>
              <a:prstGeom prst="rect">
                <a:avLst/>
              </a:prstGeom>
              <a:solidFill>
                <a:srgbClr val="2D9DFF"/>
              </a:solidFill>
              <a:ln>
                <a:noFill/>
              </a:ln>
            </p:spPr>
            <p:txBody>
              <a:bodyPr>
                <a:normAutofit/>
              </a:bodyPr>
              <a:lstStyle/>
              <a:p>
                <a:pPr/>
                <a14:m>
                  <m:oMathPara xmlns:m="http://schemas.openxmlformats.org/officeDocument/2006/math">
                    <m:oMathParaPr>
                      <m:jc m:val="left"/>
                    </m:oMathParaPr>
                    <m:oMath xmlns:m="http://schemas.openxmlformats.org/officeDocument/2006/math">
                      <m:r>
                        <a:rPr lang="en-US" b="0" i="1" smtClean="0">
                          <a:solidFill>
                            <a:srgbClr val="000000"/>
                          </a:solidFill>
                          <a:latin typeface="Cambria Math" panose="02040503050406030204" pitchFamily="18" charset="0"/>
                          <a:ea typeface="Cambria Math" panose="02040503050406030204" pitchFamily="18" charset="0"/>
                        </a:rPr>
                        <m:t>𝜀</m:t>
                      </m:r>
                      <m:r>
                        <a:rPr lang="en-GB" i="1" smtClean="0">
                          <a:solidFill>
                            <a:srgbClr val="000000"/>
                          </a:solidFill>
                          <a:latin typeface="Cambria Math" panose="02040503050406030204" pitchFamily="18" charset="0"/>
                          <a:ea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ea typeface="Cambria Math" panose="02040503050406030204" pitchFamily="18" charset="0"/>
                            </a:rPr>
                            <m:t>𝛾</m:t>
                          </m:r>
                        </m:e>
                        <m:sup>
                          <m:r>
                            <a:rPr lang="en-US" i="1">
                              <a:solidFill>
                                <a:srgbClr val="000000"/>
                              </a:solidFill>
                              <a:latin typeface="Cambria Math" panose="02040503050406030204" pitchFamily="18" charset="0"/>
                            </a:rPr>
                            <m:t>2</m:t>
                          </m:r>
                        </m:sup>
                      </m:sSup>
                      <m:sSup>
                        <m:sSupPr>
                          <m:ctrlPr>
                            <a:rPr lang="en-US" i="1" smtClean="0">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ea typeface="Cambria Math" panose="02040503050406030204" pitchFamily="18" charset="0"/>
                            </a:rPr>
                            <m:t>𝜗</m:t>
                          </m:r>
                        </m:e>
                        <m:sup>
                          <m:r>
                            <a:rPr lang="en-US" b="0" i="1" smtClean="0">
                              <a:solidFill>
                                <a:srgbClr val="000000"/>
                              </a:solidFill>
                              <a:latin typeface="Cambria Math" panose="02040503050406030204" pitchFamily="18" charset="0"/>
                            </a:rPr>
                            <m:t>3</m:t>
                          </m:r>
                        </m:sup>
                      </m:sSup>
                      <m:r>
                        <a:rPr lang="en-US" b="0" i="1" smtClean="0">
                          <a:solidFill>
                            <a:srgbClr val="000000"/>
                          </a:solidFill>
                          <a:latin typeface="Cambria Math" panose="02040503050406030204" pitchFamily="18" charset="0"/>
                          <a:ea typeface="Cambria Math" panose="02040503050406030204" pitchFamily="18" charset="0"/>
                        </a:rPr>
                        <m:t> </m:t>
                      </m:r>
                    </m:oMath>
                  </m:oMathPara>
                </a14:m>
                <a:endParaRPr lang="en-US" b="0" dirty="0">
                  <a:solidFill>
                    <a:srgbClr val="000000"/>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smtClean="0">
                          <a:solidFill>
                            <a:srgbClr val="000000"/>
                          </a:solidFill>
                          <a:latin typeface="Cambria Math" panose="02040503050406030204" pitchFamily="18" charset="0"/>
                          <a:ea typeface="Cambria Math" panose="02040503050406030204" pitchFamily="18" charset="0"/>
                        </a:rPr>
                        <m:t>𝜗</m:t>
                      </m:r>
                      <m:r>
                        <a:rPr lang="en-US" i="1" smtClean="0">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𝑏𝑒𝑛𝑑𝑖𝑛𝑔</m:t>
                      </m:r>
                      <m:r>
                        <a:rPr lang="en-US" b="0" i="1" smtClean="0">
                          <a:solidFill>
                            <a:srgbClr val="000000"/>
                          </a:solidFill>
                          <a:latin typeface="Cambria Math" panose="02040503050406030204" pitchFamily="18" charset="0"/>
                          <a:ea typeface="Cambria Math" panose="02040503050406030204" pitchFamily="18" charset="0"/>
                        </a:rPr>
                        <m:t> </m:t>
                      </m:r>
                      <m:r>
                        <a:rPr lang="en-US" b="0" i="1" smtClean="0">
                          <a:solidFill>
                            <a:srgbClr val="000000"/>
                          </a:solidFill>
                          <a:latin typeface="Cambria Math" panose="02040503050406030204" pitchFamily="18" charset="0"/>
                          <a:ea typeface="Cambria Math" panose="02040503050406030204" pitchFamily="18" charset="0"/>
                        </a:rPr>
                        <m:t>𝑎𝑛𝑔𝑙𝑒</m:t>
                      </m:r>
                      <m:r>
                        <a:rPr lang="en-US" b="0" i="1" smtClean="0">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𝑐𝑒𝑙𝑙</m:t>
                      </m:r>
                      <m:r>
                        <a:rPr lang="en-US" b="0" i="1" smtClean="0">
                          <a:solidFill>
                            <a:srgbClr val="000000"/>
                          </a:solidFill>
                          <a:latin typeface="Cambria Math" panose="02040503050406030204" pitchFamily="18" charset="0"/>
                          <a:ea typeface="Cambria Math" panose="02040503050406030204" pitchFamily="18" charset="0"/>
                        </a:rPr>
                        <m:t> </m:t>
                      </m:r>
                    </m:oMath>
                  </m:oMathPara>
                </a14:m>
                <a:endParaRPr lang="en-US" b="0" dirty="0">
                  <a:solidFill>
                    <a:srgbClr val="000000"/>
                  </a:solidFill>
                  <a:ea typeface="Cambria Math" panose="02040503050406030204" pitchFamily="18" charset="0"/>
                </a:endParaRPr>
              </a:p>
              <a:p>
                <a:endParaRPr lang="en-GB" dirty="0"/>
              </a:p>
            </p:txBody>
          </p:sp>
        </mc:Choice>
        <mc:Fallback xmlns="">
          <p:sp>
            <p:nvSpPr>
              <p:cNvPr id="7" name="Object 2">
                <a:extLst>
                  <a:ext uri="{FF2B5EF4-FFF2-40B4-BE49-F238E27FC236}">
                    <a16:creationId xmlns:a16="http://schemas.microsoft.com/office/drawing/2014/main" id="{B0E29584-1E30-CD98-B0A0-D5712BB0A2DE}"/>
                  </a:ext>
                </a:extLst>
              </p:cNvPr>
              <p:cNvSpPr txBox="1">
                <a:spLocks noRot="1" noChangeAspect="1" noMove="1" noResize="1" noEditPoints="1" noAdjustHandles="1" noChangeArrowheads="1" noChangeShapeType="1" noTextEdit="1"/>
              </p:cNvSpPr>
              <p:nvPr/>
            </p:nvSpPr>
            <p:spPr bwMode="auto">
              <a:xfrm>
                <a:off x="9211801" y="3754802"/>
                <a:ext cx="2980199" cy="722164"/>
              </a:xfrm>
              <a:prstGeom prst="rect">
                <a:avLst/>
              </a:prstGeom>
              <a:blipFill>
                <a:blip r:embed="rId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bject 2">
                <a:extLst>
                  <a:ext uri="{FF2B5EF4-FFF2-40B4-BE49-F238E27FC236}">
                    <a16:creationId xmlns:a16="http://schemas.microsoft.com/office/drawing/2014/main" id="{2E8A00A5-E2C1-833A-E562-4B47B5691ED8}"/>
                  </a:ext>
                </a:extLst>
              </p:cNvPr>
              <p:cNvSpPr txBox="1"/>
              <p:nvPr/>
            </p:nvSpPr>
            <p:spPr bwMode="auto">
              <a:xfrm>
                <a:off x="9789129" y="1963590"/>
                <a:ext cx="954174" cy="584978"/>
              </a:xfrm>
              <a:prstGeom prst="rect">
                <a:avLst/>
              </a:prstGeom>
              <a:solidFill>
                <a:srgbClr val="2D9DFF"/>
              </a:solidFill>
              <a:ln>
                <a:noFill/>
              </a:ln>
            </p:spPr>
            <p:txBody>
              <a:bodyPr>
                <a:normAutofit/>
              </a:bodyPr>
              <a:lstStyle/>
              <a:p>
                <a14:m>
                  <m:oMath xmlns:m="http://schemas.openxmlformats.org/officeDocument/2006/math">
                    <m:sSub>
                      <m:sSubPr>
                        <m:ctrlPr>
                          <a:rPr lang="en-GB"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𝑈</m:t>
                        </m:r>
                      </m:e>
                      <m:sub>
                        <m:r>
                          <a:rPr lang="en-US" b="0" i="1" smtClean="0">
                            <a:solidFill>
                              <a:srgbClr val="000000"/>
                            </a:solidFill>
                            <a:latin typeface="Cambria Math" panose="02040503050406030204" pitchFamily="18" charset="0"/>
                          </a:rPr>
                          <m:t>0</m:t>
                        </m:r>
                      </m:sub>
                    </m:sSub>
                    <m:r>
                      <a:rPr lang="en-GB" i="1">
                        <a:solidFill>
                          <a:srgbClr val="000000"/>
                        </a:solidFill>
                        <a:latin typeface="Cambria Math" panose="02040503050406030204" pitchFamily="18" charset="0"/>
                        <a:ea typeface="Cambria Math" panose="02040503050406030204" pitchFamily="18" charset="0"/>
                      </a:rPr>
                      <m:t>∝</m:t>
                    </m:r>
                    <m:f>
                      <m:fPr>
                        <m:ctrlPr>
                          <a:rPr lang="en-GB"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ea typeface="Cambria Math" panose="02040503050406030204" pitchFamily="18" charset="0"/>
                              </a:rPr>
                              <m:t>𝛾</m:t>
                            </m:r>
                          </m:e>
                          <m:sup>
                            <m:r>
                              <a:rPr lang="en-US" b="0" i="1" smtClean="0">
                                <a:solidFill>
                                  <a:srgbClr val="000000"/>
                                </a:solidFill>
                                <a:latin typeface="Cambria Math" panose="02040503050406030204" pitchFamily="18" charset="0"/>
                                <a:ea typeface="Cambria Math" panose="02040503050406030204" pitchFamily="18" charset="0"/>
                              </a:rPr>
                              <m:t>4</m:t>
                            </m:r>
                          </m:sup>
                        </m:sSup>
                      </m:num>
                      <m:den>
                        <m:r>
                          <a:rPr lang="en-US" i="1">
                            <a:solidFill>
                              <a:srgbClr val="000000"/>
                            </a:solidFill>
                            <a:latin typeface="Cambria Math" panose="02040503050406030204" pitchFamily="18" charset="0"/>
                            <a:ea typeface="Cambria Math" panose="02040503050406030204" pitchFamily="18" charset="0"/>
                          </a:rPr>
                          <m:t>𝜌</m:t>
                        </m:r>
                      </m:den>
                    </m:f>
                  </m:oMath>
                </a14:m>
                <a:r>
                  <a:rPr lang="en-GB" dirty="0"/>
                  <a:t> </a:t>
                </a:r>
              </a:p>
            </p:txBody>
          </p:sp>
        </mc:Choice>
        <mc:Fallback xmlns="">
          <p:sp>
            <p:nvSpPr>
              <p:cNvPr id="8" name="Object 2">
                <a:extLst>
                  <a:ext uri="{FF2B5EF4-FFF2-40B4-BE49-F238E27FC236}">
                    <a16:creationId xmlns:a16="http://schemas.microsoft.com/office/drawing/2014/main" id="{2E8A00A5-E2C1-833A-E562-4B47B5691ED8}"/>
                  </a:ext>
                </a:extLst>
              </p:cNvPr>
              <p:cNvSpPr txBox="1">
                <a:spLocks noRot="1" noChangeAspect="1" noMove="1" noResize="1" noEditPoints="1" noAdjustHandles="1" noChangeArrowheads="1" noChangeShapeType="1" noTextEdit="1"/>
              </p:cNvSpPr>
              <p:nvPr/>
            </p:nvSpPr>
            <p:spPr bwMode="auto">
              <a:xfrm>
                <a:off x="9789129" y="1963590"/>
                <a:ext cx="954174" cy="584978"/>
              </a:xfrm>
              <a:prstGeom prst="rect">
                <a:avLst/>
              </a:prstGeom>
              <a:blipFill>
                <a:blip r:embed="rId5"/>
                <a:stretch>
                  <a:fillRect/>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39605629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8"/>
</p:tagLst>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 Cobranding 16x9_PPT_Arial</Template>
  <TotalTime>18476</TotalTime>
  <Words>4925</Words>
  <Application>Microsoft Office PowerPoint</Application>
  <PresentationFormat>Widescreen</PresentationFormat>
  <Paragraphs>503</Paragraphs>
  <Slides>41</Slides>
  <Notes>23</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6" baseType="lpstr">
      <vt:lpstr>ＭＳ Ｐゴシック</vt:lpstr>
      <vt:lpstr>Arial</vt:lpstr>
      <vt:lpstr>Arial Narrow</vt:lpstr>
      <vt:lpstr>Calibri</vt:lpstr>
      <vt:lpstr>Cambria Math</vt:lpstr>
      <vt:lpstr>Helvetica</vt:lpstr>
      <vt:lpstr>Lato</vt:lpstr>
      <vt:lpstr>Lato Black</vt:lpstr>
      <vt:lpstr>Lato Light</vt:lpstr>
      <vt:lpstr>News Gothic MT</vt:lpstr>
      <vt:lpstr>Symbol</vt:lpstr>
      <vt:lpstr>Times New Roman</vt:lpstr>
      <vt:lpstr>Wingdings</vt:lpstr>
      <vt:lpstr>Office Theme</vt:lpstr>
      <vt:lpstr>Microsoft Word Picture</vt:lpstr>
      <vt:lpstr>PowerPoint Presentation</vt:lpstr>
      <vt:lpstr>Outline</vt:lpstr>
      <vt:lpstr>Luminosity</vt:lpstr>
      <vt:lpstr>e+ e- Circular and Linear Colliders</vt:lpstr>
      <vt:lpstr>Differences</vt:lpstr>
      <vt:lpstr>Luminosity (circular colliders) </vt:lpstr>
      <vt:lpstr>Beamstrahlung (circular colliders)</vt:lpstr>
      <vt:lpstr>Experience (DAFNE, SuperKEKB)</vt:lpstr>
      <vt:lpstr>Luminosity vs. circumference</vt:lpstr>
      <vt:lpstr>Linear colliders</vt:lpstr>
      <vt:lpstr>Disruption</vt:lpstr>
      <vt:lpstr>Beamstrahlung</vt:lpstr>
      <vt:lpstr>Positron production</vt:lpstr>
      <vt:lpstr>Positron production</vt:lpstr>
      <vt:lpstr>Low Emittance</vt:lpstr>
      <vt:lpstr>Beam size control at the IP</vt:lpstr>
      <vt:lpstr>Beam position control at the IP</vt:lpstr>
      <vt:lpstr>Operation at energies below nominal</vt:lpstr>
      <vt:lpstr>High Energy Hadron Colliders</vt:lpstr>
      <vt:lpstr>High Energy Hadron Colliders</vt:lpstr>
      <vt:lpstr>High Energy Hadron Colliders</vt:lpstr>
      <vt:lpstr>Muon Colliders</vt:lpstr>
      <vt:lpstr>Muon colliders</vt:lpstr>
      <vt:lpstr>Challenges</vt:lpstr>
      <vt:lpstr>Muon Cooling</vt:lpstr>
      <vt:lpstr>Rapid Cycling Synchrotrons (RCS)</vt:lpstr>
      <vt:lpstr>Collider</vt:lpstr>
      <vt:lpstr>Summary</vt:lpstr>
      <vt:lpstr>Summary</vt:lpstr>
      <vt:lpstr>Summary</vt:lpstr>
      <vt:lpstr>Summary</vt:lpstr>
      <vt:lpstr>Related submissions</vt:lpstr>
      <vt:lpstr>PowerPoint Presentation</vt:lpstr>
      <vt:lpstr>Differences</vt:lpstr>
      <vt:lpstr>Luminosity (circular colliders) </vt:lpstr>
      <vt:lpstr>Beam position control at the IP</vt:lpstr>
      <vt:lpstr>Beam size control at the IP</vt:lpstr>
      <vt:lpstr>Smallest vertical beam sizes in  HEP colliders</vt:lpstr>
      <vt:lpstr>Experience (ATF)</vt:lpstr>
      <vt:lpstr>Commonalities </vt:lpstr>
      <vt:lpstr>Challenges towards high luminosity for proposed colliders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Rhodri Jones</dc:creator>
  <cp:lastModifiedBy>Gianluigi Arduini</cp:lastModifiedBy>
  <cp:revision>790</cp:revision>
  <cp:lastPrinted>2020-01-30T13:49:18Z</cp:lastPrinted>
  <dcterms:created xsi:type="dcterms:W3CDTF">2021-01-04T09:26:56Z</dcterms:created>
  <dcterms:modified xsi:type="dcterms:W3CDTF">2025-06-24T08:54:00Z</dcterms:modified>
</cp:coreProperties>
</file>