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58" r:id="rId9"/>
    <p:sldId id="270" r:id="rId10"/>
    <p:sldId id="263" r:id="rId11"/>
    <p:sldId id="264" r:id="rId12"/>
    <p:sldId id="265" r:id="rId13"/>
    <p:sldId id="266" r:id="rId14"/>
    <p:sldId id="271" r:id="rId15"/>
    <p:sldId id="267" r:id="rId16"/>
    <p:sldId id="269" r:id="rId17"/>
    <p:sldId id="268" r:id="rId18"/>
    <p:sldId id="357" r:id="rId19"/>
  </p:sldIdLst>
  <p:sldSz cx="12192000" cy="6858000"/>
  <p:notesSz cx="6858000" cy="9144000"/>
  <p:embeddedFontLst>
    <p:embeddedFont>
      <p:font typeface="Play" pitchFamily="2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gKOtVIXg5w5nEr0Lqbnwc1PUNj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27"/>
    <p:restoredTop sz="94296"/>
  </p:normalViewPr>
  <p:slideViewPr>
    <p:cSldViewPr snapToGrid="0">
      <p:cViewPr varScale="1">
        <p:scale>
          <a:sx n="107" d="100"/>
          <a:sy n="107" d="100"/>
        </p:scale>
        <p:origin x="18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>
          <a:extLst>
            <a:ext uri="{FF2B5EF4-FFF2-40B4-BE49-F238E27FC236}">
              <a16:creationId xmlns:a16="http://schemas.microsoft.com/office/drawing/2014/main" id="{9A3E1E75-DD1C-B311-04CF-2FBA87AD5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:notes">
            <a:extLst>
              <a:ext uri="{FF2B5EF4-FFF2-40B4-BE49-F238E27FC236}">
                <a16:creationId xmlns:a16="http://schemas.microsoft.com/office/drawing/2014/main" id="{33CFF630-BDC4-DA67-BE5D-1CB92BB3F8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1:notes">
            <a:extLst>
              <a:ext uri="{FF2B5EF4-FFF2-40B4-BE49-F238E27FC236}">
                <a16:creationId xmlns:a16="http://schemas.microsoft.com/office/drawing/2014/main" id="{1693E175-B0AB-4688-488F-272F7F495C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0535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>
          <a:extLst>
            <a:ext uri="{FF2B5EF4-FFF2-40B4-BE49-F238E27FC236}">
              <a16:creationId xmlns:a16="http://schemas.microsoft.com/office/drawing/2014/main" id="{938DD412-F5AD-2D1E-6A8C-5EED4D46E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>
            <a:extLst>
              <a:ext uri="{FF2B5EF4-FFF2-40B4-BE49-F238E27FC236}">
                <a16:creationId xmlns:a16="http://schemas.microsoft.com/office/drawing/2014/main" id="{65598292-F7CD-C08A-11BF-1CA1A271BB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7:notes">
            <a:extLst>
              <a:ext uri="{FF2B5EF4-FFF2-40B4-BE49-F238E27FC236}">
                <a16:creationId xmlns:a16="http://schemas.microsoft.com/office/drawing/2014/main" id="{6DAD0FE8-48E1-D1A9-691F-5FF1C2C0D8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7663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397C61-F2B3-83B7-54C1-D5036A07AD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36277" y="5363242"/>
            <a:ext cx="2971800" cy="408215"/>
          </a:xfrm>
          <a:prstGeom prst="rect">
            <a:avLst/>
          </a:prstGeom>
        </p:spPr>
      </p:pic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9B82AF1-137A-CAFB-C8E3-142BD231B1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75569" y="5277025"/>
            <a:ext cx="2971800" cy="580647"/>
          </a:xfrm>
          <a:prstGeom prst="rect">
            <a:avLst/>
          </a:prstGeom>
        </p:spPr>
      </p:pic>
      <p:sp>
        <p:nvSpPr>
          <p:cNvPr id="4" name="Google Shape;82;p14">
            <a:extLst>
              <a:ext uri="{FF2B5EF4-FFF2-40B4-BE49-F238E27FC236}">
                <a16:creationId xmlns:a16="http://schemas.microsoft.com/office/drawing/2014/main" id="{2B7344C1-7813-4768-E751-3A1BD8F9797A}"/>
              </a:ext>
            </a:extLst>
          </p:cNvPr>
          <p:cNvSpPr/>
          <p:nvPr userDrawn="1"/>
        </p:nvSpPr>
        <p:spPr>
          <a:xfrm>
            <a:off x="11011745" y="0"/>
            <a:ext cx="1180255" cy="749502"/>
          </a:xfrm>
          <a:custGeom>
            <a:avLst/>
            <a:gdLst/>
            <a:ahLst/>
            <a:cxnLst/>
            <a:rect l="l" t="t" r="r" b="b"/>
            <a:pathLst>
              <a:path w="2360510" h="1499003" extrusionOk="0">
                <a:moveTo>
                  <a:pt x="0" y="0"/>
                </a:moveTo>
                <a:lnTo>
                  <a:pt x="2360510" y="0"/>
                </a:lnTo>
                <a:lnTo>
                  <a:pt x="2360510" y="1499004"/>
                </a:lnTo>
                <a:lnTo>
                  <a:pt x="0" y="1499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117485" t="-8715" b="-497381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title"/>
          </p:nvPr>
        </p:nvSpPr>
        <p:spPr>
          <a:xfrm>
            <a:off x="838200" y="1255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16"/>
          <p:cNvSpPr txBox="1">
            <a:spLocks noGrp="1"/>
          </p:cNvSpPr>
          <p:nvPr>
            <p:ph type="body" idx="1"/>
          </p:nvPr>
        </p:nvSpPr>
        <p:spPr>
          <a:xfrm>
            <a:off x="838200" y="1424946"/>
            <a:ext cx="10515600" cy="4931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cxnSp>
        <p:nvCxnSpPr>
          <p:cNvPr id="23" name="Google Shape;23;p16"/>
          <p:cNvCxnSpPr/>
          <p:nvPr/>
        </p:nvCxnSpPr>
        <p:spPr>
          <a:xfrm>
            <a:off x="838200" y="927740"/>
            <a:ext cx="9199179" cy="0"/>
          </a:xfrm>
          <a:prstGeom prst="straightConnector1">
            <a:avLst/>
          </a:prstGeom>
          <a:noFill/>
          <a:ln w="25400" cap="flat" cmpd="sng">
            <a:solidFill>
              <a:srgbClr val="115D8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AA323-7446-FE6A-CA97-17513AAA284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5F109-74AF-783C-C3B6-B7CE422FDF3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14E74-6793-0B4B-E067-B7ADCB3C4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0323"/>
            <a:ext cx="2743200" cy="365125"/>
          </a:xfrm>
        </p:spPr>
        <p:txBody>
          <a:bodyPr/>
          <a:lstStyle/>
          <a:p>
            <a:fld id="{F84CBF74-E016-A64B-82CE-3F9A0D95D9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Google Shape;82;p14">
            <a:extLst>
              <a:ext uri="{FF2B5EF4-FFF2-40B4-BE49-F238E27FC236}">
                <a16:creationId xmlns:a16="http://schemas.microsoft.com/office/drawing/2014/main" id="{A95B9654-6A36-1CF5-3DDA-E65DD2D3CD11}"/>
              </a:ext>
            </a:extLst>
          </p:cNvPr>
          <p:cNvSpPr/>
          <p:nvPr userDrawn="1"/>
        </p:nvSpPr>
        <p:spPr>
          <a:xfrm>
            <a:off x="11011745" y="0"/>
            <a:ext cx="1180255" cy="749502"/>
          </a:xfrm>
          <a:custGeom>
            <a:avLst/>
            <a:gdLst/>
            <a:ahLst/>
            <a:cxnLst/>
            <a:rect l="l" t="t" r="r" b="b"/>
            <a:pathLst>
              <a:path w="2360510" h="1499003" extrusionOk="0">
                <a:moveTo>
                  <a:pt x="0" y="0"/>
                </a:moveTo>
                <a:lnTo>
                  <a:pt x="2360510" y="0"/>
                </a:lnTo>
                <a:lnTo>
                  <a:pt x="2360510" y="1499004"/>
                </a:lnTo>
                <a:lnTo>
                  <a:pt x="0" y="1499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117485" t="-8715" b="-497381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7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sldNum" idx="12"/>
          </p:nvPr>
        </p:nvSpPr>
        <p:spPr>
          <a:xfrm>
            <a:off x="9448800" y="648032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" name="Google Shape;29;p17"/>
          <p:cNvCxnSpPr/>
          <p:nvPr/>
        </p:nvCxnSpPr>
        <p:spPr>
          <a:xfrm>
            <a:off x="838200" y="939463"/>
            <a:ext cx="9199179" cy="0"/>
          </a:xfrm>
          <a:prstGeom prst="straightConnector1">
            <a:avLst/>
          </a:prstGeom>
          <a:noFill/>
          <a:ln w="25400" cap="flat" cmpd="sng">
            <a:solidFill>
              <a:srgbClr val="115D8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Google Shape;82;p14">
            <a:extLst>
              <a:ext uri="{FF2B5EF4-FFF2-40B4-BE49-F238E27FC236}">
                <a16:creationId xmlns:a16="http://schemas.microsoft.com/office/drawing/2014/main" id="{58257782-AE7E-6EED-01E0-4831D542F3C1}"/>
              </a:ext>
            </a:extLst>
          </p:cNvPr>
          <p:cNvSpPr/>
          <p:nvPr userDrawn="1"/>
        </p:nvSpPr>
        <p:spPr>
          <a:xfrm>
            <a:off x="11011745" y="0"/>
            <a:ext cx="1180255" cy="749502"/>
          </a:xfrm>
          <a:custGeom>
            <a:avLst/>
            <a:gdLst/>
            <a:ahLst/>
            <a:cxnLst/>
            <a:rect l="l" t="t" r="r" b="b"/>
            <a:pathLst>
              <a:path w="2360510" h="1499003" extrusionOk="0">
                <a:moveTo>
                  <a:pt x="0" y="0"/>
                </a:moveTo>
                <a:lnTo>
                  <a:pt x="2360510" y="0"/>
                </a:lnTo>
                <a:lnTo>
                  <a:pt x="2360510" y="1499004"/>
                </a:lnTo>
                <a:lnTo>
                  <a:pt x="0" y="1499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117485" t="-8715" b="-497381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Google Shape;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7F3DA4-5C39-1440-E222-A75E63E1C8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4CBF74-E016-A64B-82CE-3F9A0D95D99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Google Shape;82;p14">
            <a:extLst>
              <a:ext uri="{FF2B5EF4-FFF2-40B4-BE49-F238E27FC236}">
                <a16:creationId xmlns:a16="http://schemas.microsoft.com/office/drawing/2014/main" id="{8F4BD9D2-07E0-9E49-C563-7DCBBF77BA44}"/>
              </a:ext>
            </a:extLst>
          </p:cNvPr>
          <p:cNvSpPr/>
          <p:nvPr userDrawn="1"/>
        </p:nvSpPr>
        <p:spPr>
          <a:xfrm>
            <a:off x="11011745" y="0"/>
            <a:ext cx="1180255" cy="749502"/>
          </a:xfrm>
          <a:custGeom>
            <a:avLst/>
            <a:gdLst/>
            <a:ahLst/>
            <a:cxnLst/>
            <a:rect l="l" t="t" r="r" b="b"/>
            <a:pathLst>
              <a:path w="2360510" h="1499003" extrusionOk="0">
                <a:moveTo>
                  <a:pt x="0" y="0"/>
                </a:moveTo>
                <a:lnTo>
                  <a:pt x="2360510" y="0"/>
                </a:lnTo>
                <a:lnTo>
                  <a:pt x="2360510" y="1499004"/>
                </a:lnTo>
                <a:lnTo>
                  <a:pt x="0" y="1499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17485" t="-8715" b="-497381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ptos" panose="020B0004020202020204" pitchFamily="34" charset="0"/>
          <a:ea typeface="Aptos" panose="020B00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cds.cern.ch/record/2802918/files/LHCC-G-182.pdf?version=1" TargetMode="External"/><Relationship Id="rId13" Type="http://schemas.openxmlformats.org/officeDocument/2006/relationships/hyperlink" Target="https://zenodo.org/records/4659567" TargetMode="External"/><Relationship Id="rId3" Type="http://schemas.openxmlformats.org/officeDocument/2006/relationships/hyperlink" Target="https://arxiv.org/abs/2505.00272" TargetMode="External"/><Relationship Id="rId7" Type="http://schemas.openxmlformats.org/officeDocument/2006/relationships/hyperlink" Target="https://cds.cern.ch/record/2815292/files/NOTE2022_008.pdf?version=1" TargetMode="External"/><Relationship Id="rId12" Type="http://schemas.openxmlformats.org/officeDocument/2006/relationships/hyperlink" Target="https://arxiv.org/pdf/2503.24049" TargetMode="External"/><Relationship Id="rId2" Type="http://schemas.openxmlformats.org/officeDocument/2006/relationships/hyperlink" Target="https://indico.cern.ch/event/1439855/contributions/6461618/attachments/3045996/5381964/ESPPU_Muon_Collider_Backup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ds.cern.ch/record/2842569/files/CERN-2022-002.pdf" TargetMode="External"/><Relationship Id="rId11" Type="http://schemas.openxmlformats.org/officeDocument/2006/relationships/hyperlink" Target="https://indico.cern.ch/event/1439855/abstracts/191133/" TargetMode="External"/><Relationship Id="rId5" Type="http://schemas.openxmlformats.org/officeDocument/2006/relationships/hyperlink" Target="https://cds.cern.ch/record/2928941/files/CERN-FCC-ACC-2025-0007.pdf?version=2" TargetMode="External"/><Relationship Id="rId10" Type="http://schemas.openxmlformats.org/officeDocument/2006/relationships/hyperlink" Target="https://arxiv.org/pdf/2504.00541" TargetMode="External"/><Relationship Id="rId4" Type="http://schemas.openxmlformats.org/officeDocument/2006/relationships/hyperlink" Target="https://link.springer.com/article/10.1140/epjp/s13360-021-02189-y" TargetMode="External"/><Relationship Id="rId9" Type="http://schemas.openxmlformats.org/officeDocument/2006/relationships/hyperlink" Target="http://lhc-commissioning.web.cern.ch/schedule/LHC-long-term.htm" TargetMode="External"/><Relationship Id="rId14" Type="http://schemas.openxmlformats.org/officeDocument/2006/relationships/hyperlink" Target="https://zenodo.org/records/465957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en-US" sz="4000" dirty="0"/>
              <a:t>HEP Computing Needs and Ideas for the Next Generation Initiatives</a:t>
            </a:r>
            <a:endParaRPr dirty="0"/>
          </a:p>
        </p:txBody>
      </p:sp>
      <p:sp>
        <p:nvSpPr>
          <p:cNvPr id="94" name="Google Shape;94;p1"/>
          <p:cNvSpPr txBox="1">
            <a:spLocks noGrp="1"/>
          </p:cNvSpPr>
          <p:nvPr>
            <p:ph type="subTitle" idx="1"/>
          </p:nvPr>
        </p:nvSpPr>
        <p:spPr>
          <a:xfrm>
            <a:off x="1524000" y="4190704"/>
            <a:ext cx="9144000" cy="2535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>
                <a:latin typeface="Aptos" panose="020B0004020202020204" pitchFamily="34" charset="0"/>
                <a:sym typeface="Arial"/>
              </a:rPr>
              <a:t>Borut Paul Kersevan</a:t>
            </a:r>
            <a:endParaRPr dirty="0">
              <a:latin typeface="Aptos" panose="020B0004020202020204" pitchFamily="34" charset="0"/>
            </a:endParaRPr>
          </a:p>
          <a:p>
            <a:pPr marL="45720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>
                <a:latin typeface="Aptos" panose="020B0004020202020204" pitchFamily="34" charset="0"/>
                <a:sym typeface="Arial"/>
              </a:rPr>
              <a:t>Jozef Stefan Institute and University of Ljubljana</a:t>
            </a:r>
            <a:br>
              <a:rPr lang="en-US" dirty="0">
                <a:latin typeface="Aptos" panose="020B0004020202020204" pitchFamily="34" charset="0"/>
                <a:sym typeface="Arial"/>
              </a:rPr>
            </a:br>
            <a:br>
              <a:rPr lang="en-US" dirty="0">
                <a:latin typeface="Aptos" panose="020B0004020202020204" pitchFamily="34" charset="0"/>
                <a:sym typeface="Arial"/>
              </a:rPr>
            </a:br>
            <a:br>
              <a:rPr lang="en-US" dirty="0">
                <a:latin typeface="Aptos" panose="020B0004020202020204" pitchFamily="34" charset="0"/>
                <a:sym typeface="Arial"/>
              </a:rPr>
            </a:br>
            <a:br>
              <a:rPr lang="en-US" dirty="0">
                <a:latin typeface="Aptos" panose="020B0004020202020204" pitchFamily="34" charset="0"/>
                <a:sym typeface="Arial"/>
              </a:rPr>
            </a:br>
            <a:r>
              <a:rPr lang="en-US" sz="1600" dirty="0">
                <a:latin typeface="Play" pitchFamily="2" charset="0"/>
                <a:sym typeface="Arial"/>
              </a:rPr>
              <a:t>Open Symposium on the European Strategy for Particle Physics</a:t>
            </a:r>
            <a:endParaRPr sz="1600" dirty="0">
              <a:latin typeface="Play" pitchFamily="2" charset="0"/>
            </a:endParaRPr>
          </a:p>
          <a:p>
            <a:pPr marL="45720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600" dirty="0">
                <a:latin typeface="Play" pitchFamily="2" charset="0"/>
                <a:sym typeface="Arial"/>
              </a:rPr>
              <a:t>Venice, June 26</a:t>
            </a:r>
            <a:r>
              <a:rPr lang="en-US" sz="1600" baseline="30000" dirty="0">
                <a:latin typeface="Play" pitchFamily="2" charset="0"/>
                <a:sym typeface="Arial"/>
              </a:rPr>
              <a:t>th</a:t>
            </a:r>
            <a:r>
              <a:rPr lang="en-US" sz="1600" dirty="0">
                <a:latin typeface="Play" pitchFamily="2" charset="0"/>
                <a:sym typeface="Arial"/>
              </a:rPr>
              <a:t>, 2025</a:t>
            </a:r>
            <a:endParaRPr dirty="0">
              <a:latin typeface="Play" pitchFamily="2" charset="0"/>
            </a:endParaRPr>
          </a:p>
        </p:txBody>
      </p:sp>
      <p:pic>
        <p:nvPicPr>
          <p:cNvPr id="3" name="Google Shape;63;p13" title="ESPP.png">
            <a:extLst>
              <a:ext uri="{FF2B5EF4-FFF2-40B4-BE49-F238E27FC236}">
                <a16:creationId xmlns:a16="http://schemas.microsoft.com/office/drawing/2014/main" id="{403EBDD9-FA4B-5966-885D-14A426257B6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8089" r="35431"/>
          <a:stretch/>
        </p:blipFill>
        <p:spPr>
          <a:xfrm rot="-5400000">
            <a:off x="10245586" y="4911586"/>
            <a:ext cx="1140322" cy="2752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4000" dirty="0"/>
              <a:t>Machine Learning and Artificial Intelligence</a:t>
            </a:r>
            <a:endParaRPr dirty="0"/>
          </a:p>
        </p:txBody>
      </p:sp>
      <p:sp>
        <p:nvSpPr>
          <p:cNvPr id="140" name="Google Shape;140;p8"/>
          <p:cNvSpPr txBox="1">
            <a:spLocks noGrp="1"/>
          </p:cNvSpPr>
          <p:nvPr>
            <p:ph type="body" idx="1"/>
          </p:nvPr>
        </p:nvSpPr>
        <p:spPr>
          <a:xfrm>
            <a:off x="555172" y="1114704"/>
            <a:ext cx="10515600" cy="4931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457200" lvl="0" indent="-342900" algn="l" rtl="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ts val="1800"/>
              <a:buChar char="•"/>
            </a:pPr>
            <a:r>
              <a:rPr lang="en-US" sz="2200" dirty="0">
                <a:latin typeface="Aptos" panose="020B0004020202020204" pitchFamily="34" charset="0"/>
              </a:rPr>
              <a:t>Observed two levels of AI/ML in consideration: </a:t>
            </a:r>
          </a:p>
          <a:p>
            <a:pPr marL="914400" lvl="1" indent="-342900" algn="l" rtl="0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SzPts val="1800"/>
              <a:buChar char="•"/>
            </a:pPr>
            <a:r>
              <a:rPr lang="en-US" sz="2200" b="1" dirty="0">
                <a:solidFill>
                  <a:schemeClr val="accent1"/>
                </a:solidFill>
                <a:latin typeface="Aptos" panose="020B0004020202020204" pitchFamily="34" charset="0"/>
              </a:rPr>
              <a:t>Machine Learning (ML) tools</a:t>
            </a:r>
            <a:r>
              <a:rPr lang="en-US" sz="2200" dirty="0">
                <a:latin typeface="Aptos" panose="020B0004020202020204" pitchFamily="34" charset="0"/>
              </a:rPr>
              <a:t>, facilitating methods like efficient event selection, flavor tagging etc..., i.e. simpler tools with direct applications.</a:t>
            </a:r>
          </a:p>
          <a:p>
            <a:pPr marL="914400" lvl="1" indent="-342900" algn="l" rtl="0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SzPts val="1800"/>
              <a:buChar char="•"/>
            </a:pPr>
            <a:r>
              <a:rPr lang="en-US" sz="2200" b="1" dirty="0">
                <a:solidFill>
                  <a:schemeClr val="accent1"/>
                </a:solidFill>
                <a:latin typeface="Aptos" panose="020B000402020202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5"/>
                  </a:ext>
                </a:extLst>
              </a:rPr>
              <a:t>Artificial Intelligence (AI)</a:t>
            </a:r>
            <a:r>
              <a:rPr lang="en-US" sz="2200" b="1" dirty="0">
                <a:solidFill>
                  <a:schemeClr val="accent1"/>
                </a:solidFill>
                <a:latin typeface="Aptos" panose="020B0004020202020204" pitchFamily="34" charset="0"/>
              </a:rPr>
              <a:t> tools</a:t>
            </a:r>
            <a:r>
              <a:rPr lang="en-US" sz="2200" dirty="0">
                <a:latin typeface="Aptos" panose="020B0004020202020204" pitchFamily="34" charset="0"/>
              </a:rPr>
              <a:t>, today matched to LLM (ChatGPT-like tools).</a:t>
            </a:r>
          </a:p>
          <a:p>
            <a:pPr marL="457200" lvl="0" indent="-342900" algn="l" rtl="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ts val="1800"/>
              <a:buChar char="•"/>
            </a:pPr>
            <a:r>
              <a:rPr lang="en-US" sz="2200" dirty="0">
                <a:solidFill>
                  <a:schemeClr val="accent1"/>
                </a:solidFill>
                <a:latin typeface="Aptos" panose="020B0004020202020204" pitchFamily="34" charset="0"/>
              </a:rPr>
              <a:t>The future projects are (surprisingly) conservative: everyone will </a:t>
            </a:r>
            <a:r>
              <a:rPr lang="en-US" sz="2200" b="1" dirty="0">
                <a:solidFill>
                  <a:schemeClr val="accent1"/>
                </a:solidFill>
                <a:latin typeface="Aptos" panose="020B000402020202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6"/>
                  </a:ext>
                </a:extLst>
              </a:rPr>
              <a:t>definitely</a:t>
            </a:r>
            <a:r>
              <a:rPr lang="en-US" sz="2200" dirty="0">
                <a:solidFill>
                  <a:schemeClr val="accent1"/>
                </a:solidFill>
                <a:latin typeface="Aptos" panose="020B000402020202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7"/>
                  </a:ext>
                </a:extLst>
              </a:rPr>
              <a:t> use </a:t>
            </a:r>
            <a:r>
              <a:rPr lang="en-US" sz="2200" b="1" dirty="0">
                <a:solidFill>
                  <a:schemeClr val="accent1"/>
                </a:solidFill>
                <a:latin typeface="Aptos" panose="020B000402020202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7"/>
                  </a:ext>
                </a:extLst>
              </a:rPr>
              <a:t>ML</a:t>
            </a:r>
            <a:r>
              <a:rPr lang="en-US" sz="2200" dirty="0">
                <a:solidFill>
                  <a:schemeClr val="accent1"/>
                </a:solidFill>
                <a:latin typeface="Aptos" panose="020B000402020202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7"/>
                  </a:ext>
                </a:extLst>
              </a:rPr>
              <a:t> and find it </a:t>
            </a:r>
            <a:r>
              <a:rPr lang="en-US" sz="2200" b="1" dirty="0">
                <a:solidFill>
                  <a:schemeClr val="accent1"/>
                </a:solidFill>
                <a:latin typeface="Aptos" panose="020B000402020202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7"/>
                  </a:ext>
                </a:extLst>
              </a:rPr>
              <a:t>essential to meet the physics goals, </a:t>
            </a:r>
            <a:r>
              <a:rPr lang="en-US" sz="2200" dirty="0">
                <a:solidFill>
                  <a:schemeClr val="accent1"/>
                </a:solidFill>
                <a:latin typeface="Aptos" panose="020B000402020202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7"/>
                  </a:ext>
                </a:extLst>
              </a:rPr>
              <a:t> none of them will </a:t>
            </a:r>
            <a:r>
              <a:rPr lang="en-US" sz="2200" b="1" dirty="0">
                <a:solidFill>
                  <a:schemeClr val="accent1"/>
                </a:solidFill>
                <a:latin typeface="Aptos" panose="020B000402020202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8"/>
                  </a:ext>
                </a:extLst>
              </a:rPr>
              <a:t>rely</a:t>
            </a:r>
            <a:r>
              <a:rPr lang="en-US" sz="2200" dirty="0">
                <a:solidFill>
                  <a:schemeClr val="accent1"/>
                </a:solidFill>
                <a:latin typeface="Aptos" panose="020B000402020202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9"/>
                  </a:ext>
                </a:extLst>
              </a:rPr>
              <a:t> on </a:t>
            </a:r>
            <a:r>
              <a:rPr lang="en-US" sz="2200" b="1" dirty="0">
                <a:solidFill>
                  <a:schemeClr val="accent1"/>
                </a:solidFill>
                <a:latin typeface="Aptos" panose="020B000402020202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9"/>
                  </a:ext>
                </a:extLst>
              </a:rPr>
              <a:t>AI</a:t>
            </a:r>
            <a:r>
              <a:rPr lang="en-US" sz="2200" dirty="0">
                <a:solidFill>
                  <a:schemeClr val="accent1"/>
                </a:solidFill>
                <a:latin typeface="Aptos" panose="020B0004020202020204" pitchFamily="34" charset="0"/>
              </a:rPr>
              <a:t>.</a:t>
            </a:r>
          </a:p>
          <a:p>
            <a:pPr marL="914400" lvl="1" indent="-342900" algn="l" rtl="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SzPts val="1800"/>
              <a:buChar char="•"/>
            </a:pPr>
            <a:r>
              <a:rPr lang="en-US" sz="2200" dirty="0">
                <a:latin typeface="Aptos" panose="020B0004020202020204" pitchFamily="34" charset="0"/>
              </a:rPr>
              <a:t>We put this as an explicit question at the projects’ interviews.</a:t>
            </a:r>
          </a:p>
          <a:p>
            <a:pPr marL="457200" lvl="0" indent="-342900" algn="l" rtl="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ts val="1800"/>
              <a:buChar char="•"/>
            </a:pPr>
            <a:r>
              <a:rPr lang="en-US" sz="2200" dirty="0">
                <a:solidFill>
                  <a:schemeClr val="accent1"/>
                </a:solidFill>
                <a:latin typeface="Aptos" panose="020B0004020202020204" pitchFamily="34" charset="0"/>
              </a:rPr>
              <a:t>The importance of communities fostering new ideas and bridging the gap to computer science and industry is acknowledged.</a:t>
            </a:r>
          </a:p>
          <a:p>
            <a:pPr marL="914400" lvl="1" indent="-342900" algn="l" rtl="0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SzPts val="1800"/>
              <a:buChar char="•"/>
            </a:pPr>
            <a:r>
              <a:rPr lang="en-US" sz="2200" dirty="0">
                <a:latin typeface="Aptos" panose="020B0004020202020204" pitchFamily="34" charset="0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0"/>
                  </a:ext>
                </a:extLst>
              </a:rPr>
              <a:t>HEP (LHC, WLCG, </a:t>
            </a:r>
            <a:r>
              <a:rPr lang="en-US" sz="2200" dirty="0" err="1">
                <a:latin typeface="Aptos" panose="020B0004020202020204" pitchFamily="34" charset="0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0"/>
                  </a:ext>
                </a:extLst>
              </a:rPr>
              <a:t>EuCAIF</a:t>
            </a:r>
            <a:r>
              <a:rPr lang="en-US" sz="2200" dirty="0">
                <a:latin typeface="Aptos" panose="020B0004020202020204" pitchFamily="34" charset="0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0"/>
                  </a:ext>
                </a:extLst>
              </a:rPr>
              <a:t>...)  Collaborations can be a good a role model on how to collaborate in a distributed grid of diverse research institutions with CERN as an important node. </a:t>
            </a:r>
          </a:p>
          <a:p>
            <a:pPr marL="914400" lvl="1" indent="-342900" algn="l" rtl="0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SzPts val="1800"/>
              <a:buChar char="•"/>
            </a:pPr>
            <a:r>
              <a:rPr lang="en-US" sz="2200" b="1" dirty="0">
                <a:solidFill>
                  <a:schemeClr val="accent1"/>
                </a:solidFill>
                <a:latin typeface="Aptos" panose="020B0004020202020204" pitchFamily="34" charset="0"/>
              </a:rPr>
              <a:t>How to span these across many decades efficiently is a challenge.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91E355-146C-2815-0296-3BBF3C126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CBF74-E016-A64B-82CE-3F9A0D95D99E}" type="slidenum">
              <a:rPr lang="en-US" smtClean="0"/>
              <a:t>10</a:t>
            </a:fld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The use of ML and AI</a:t>
            </a:r>
          </a:p>
        </p:txBody>
      </p:sp>
      <p:sp>
        <p:nvSpPr>
          <p:cNvPr id="146" name="Google Shape;146;p9"/>
          <p:cNvSpPr txBox="1">
            <a:spLocks noGrp="1"/>
          </p:cNvSpPr>
          <p:nvPr>
            <p:ph type="body" idx="1"/>
          </p:nvPr>
        </p:nvSpPr>
        <p:spPr>
          <a:xfrm>
            <a:off x="-470978" y="675333"/>
            <a:ext cx="8347566" cy="4931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ts val="1800"/>
              <a:buNone/>
            </a:pPr>
            <a:endParaRPr lang="en-US" sz="1800" b="1" dirty="0">
              <a:latin typeface="Aptos" panose="020B0004020202020204" pitchFamily="34" charset="0"/>
            </a:endParaRPr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ts val="1800"/>
              <a:buChar char="•"/>
            </a:pPr>
            <a:r>
              <a:rPr lang="en-US" sz="1800" dirty="0">
                <a:solidFill>
                  <a:schemeClr val="accent1"/>
                </a:solidFill>
                <a:latin typeface="Aptos" panose="020B0004020202020204" pitchFamily="34" charset="0"/>
              </a:rPr>
              <a:t>The projects aim to have a </a:t>
            </a:r>
            <a:r>
              <a:rPr lang="en-US" sz="1800" b="1" dirty="0">
                <a:solidFill>
                  <a:schemeClr val="accent1"/>
                </a:solidFill>
                <a:latin typeface="Aptos" panose="020B0004020202020204" pitchFamily="34" charset="0"/>
              </a:rPr>
              <a:t>conservative</a:t>
            </a:r>
            <a:r>
              <a:rPr lang="en-US" sz="1800" dirty="0">
                <a:solidFill>
                  <a:schemeClr val="accent1"/>
                </a:solidFill>
                <a:latin typeface="Aptos" panose="020B0004020202020204" pitchFamily="34" charset="0"/>
              </a:rPr>
              <a:t> development basis: </a:t>
            </a:r>
            <a:r>
              <a:rPr lang="en-US" sz="1800" dirty="0">
                <a:latin typeface="Aptos" panose="020B0004020202020204" pitchFamily="34" charset="0"/>
              </a:rPr>
              <a:t> Nobody is defining the baseline for detector development and software environment to be (only) </a:t>
            </a:r>
            <a:r>
              <a:rPr lang="en-US" sz="1800" dirty="0">
                <a:latin typeface="Aptos" panose="020B000402020202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1"/>
                  </a:ext>
                </a:extLst>
              </a:rPr>
              <a:t>AI-based</a:t>
            </a:r>
            <a:r>
              <a:rPr lang="en-US" sz="1800" dirty="0">
                <a:latin typeface="Aptos" panose="020B0004020202020204" pitchFamily="34" charset="0"/>
              </a:rPr>
              <a:t>, </a:t>
            </a:r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ts val="1800"/>
              <a:buChar char="•"/>
            </a:pPr>
            <a:r>
              <a:rPr lang="en-US" sz="1800" dirty="0">
                <a:latin typeface="Aptos" panose="020B0004020202020204" pitchFamily="34" charset="0"/>
              </a:rPr>
              <a:t>as a backup at least, there is always a non-AI-based approach.</a:t>
            </a:r>
            <a:endParaRPr lang="en-US" dirty="0">
              <a:latin typeface="Aptos" panose="020B0004020202020204" pitchFamily="34" charset="0"/>
            </a:endParaRPr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ts val="1800"/>
              <a:buChar char="•"/>
            </a:pPr>
            <a:r>
              <a:rPr lang="en-US" sz="1800" dirty="0">
                <a:solidFill>
                  <a:schemeClr val="accent1"/>
                </a:solidFill>
                <a:latin typeface="Aptos" panose="020B0004020202020204" pitchFamily="34" charset="0"/>
              </a:rPr>
              <a:t>They all acknowledge the crucial role of ML in various stages: </a:t>
            </a:r>
          </a:p>
          <a:p>
            <a:pPr lvl="2">
              <a:spcAft>
                <a:spcPts val="600"/>
              </a:spcAft>
            </a:pPr>
            <a:r>
              <a:rPr lang="en-US" sz="1800" dirty="0">
                <a:latin typeface="Aptos" panose="020B0004020202020204" pitchFamily="34" charset="0"/>
              </a:rPr>
              <a:t>Notably also using them on custom hardware (e.g. ML-enabled FPGAs for triggers), new approaches like  focused/targeted data acquisition etc...</a:t>
            </a:r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ts val="1800"/>
              <a:buChar char="•"/>
            </a:pPr>
            <a:r>
              <a:rPr lang="en-US" sz="1800" dirty="0">
                <a:solidFill>
                  <a:schemeClr val="accent1"/>
                </a:solidFill>
                <a:latin typeface="Aptos" panose="020B000402020202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2"/>
                  </a:ext>
                </a:extLst>
              </a:rPr>
              <a:t>Often mentioned is also the use of Generative ML methods for fast simulation solutions.</a:t>
            </a:r>
            <a:r>
              <a:rPr lang="en-US" sz="1800" dirty="0">
                <a:solidFill>
                  <a:schemeClr val="accent1"/>
                </a:solidFill>
                <a:latin typeface="Aptos" panose="020B0004020202020204" pitchFamily="34" charset="0"/>
              </a:rPr>
              <a:t> </a:t>
            </a:r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ts val="1800"/>
              <a:buChar char="•"/>
            </a:pPr>
            <a:r>
              <a:rPr lang="en-US" sz="1800" dirty="0">
                <a:latin typeface="Aptos" panose="020B0004020202020204" pitchFamily="34" charset="0"/>
              </a:rPr>
              <a:t>If the execution time is fast enough, on-demand simulation is possible, without the need for storage (which is the most challenging resource).</a:t>
            </a:r>
          </a:p>
          <a:p>
            <a:pPr lvl="1">
              <a:spcAft>
                <a:spcPts val="600"/>
              </a:spcAft>
            </a:pPr>
            <a:r>
              <a:rPr lang="en-US" sz="1800" b="1" dirty="0">
                <a:solidFill>
                  <a:srgbClr val="C00000"/>
                </a:solidFill>
                <a:latin typeface="Aptos" panose="020B0004020202020204" pitchFamily="34" charset="0"/>
              </a:rPr>
              <a:t>A strong ‘nudge’: It would be really short-sighted not to explore new approaches in a timely manner!</a:t>
            </a:r>
          </a:p>
          <a:p>
            <a:pPr lvl="2">
              <a:spcAft>
                <a:spcPts val="600"/>
              </a:spcAft>
            </a:pPr>
            <a:r>
              <a:rPr lang="en-US" sz="1800" dirty="0">
                <a:latin typeface="Aptos" panose="020B0004020202020204" pitchFamily="34" charset="0"/>
              </a:rPr>
              <a:t>It would be bad to miss the ML/AI developments that would give the HEP program a strong boost! </a:t>
            </a:r>
          </a:p>
          <a:p>
            <a:pPr lvl="3">
              <a:spcAft>
                <a:spcPts val="600"/>
              </a:spcAft>
            </a:pPr>
            <a:endParaRPr lang="en-US" sz="1800" dirty="0">
              <a:latin typeface="Aptos" panose="020B00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FD3A5A-6DE5-DE4C-ACB1-1A6543F2D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CBF74-E016-A64B-82CE-3F9A0D95D99E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 descr="A close-up of a screen&#10;&#10;AI-generated content may be incorrect.">
            <a:extLst>
              <a:ext uri="{FF2B5EF4-FFF2-40B4-BE49-F238E27FC236}">
                <a16:creationId xmlns:a16="http://schemas.microsoft.com/office/drawing/2014/main" id="{D301B59B-637D-2C75-E51B-CDE0A501D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452" y="1480528"/>
            <a:ext cx="3730844" cy="25908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DB32E4-3384-F939-EF01-140493116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7452" y="4071392"/>
            <a:ext cx="3724454" cy="27866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22E4CC-C5F8-C6A1-37C8-87F115CF6E9F}"/>
              </a:ext>
            </a:extLst>
          </p:cNvPr>
          <p:cNvSpPr txBox="1"/>
          <p:nvPr/>
        </p:nvSpPr>
        <p:spPr>
          <a:xfrm>
            <a:off x="7882978" y="874017"/>
            <a:ext cx="3358179" cy="307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Parallel talk by </a:t>
            </a:r>
            <a:r>
              <a:rPr lang="en-US" dirty="0" err="1">
                <a:solidFill>
                  <a:schemeClr val="bg1"/>
                </a:solidFill>
              </a:rPr>
              <a:t>G.Kasieczka</a:t>
            </a:r>
            <a:r>
              <a:rPr lang="en-US" dirty="0">
                <a:solidFill>
                  <a:schemeClr val="bg1"/>
                </a:solidFill>
              </a:rPr>
              <a:t>, S. Giagu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The use of ML and AI</a:t>
            </a:r>
            <a:endParaRPr dirty="0"/>
          </a:p>
        </p:txBody>
      </p:sp>
      <p:sp>
        <p:nvSpPr>
          <p:cNvPr id="152" name="Google Shape;152;p10"/>
          <p:cNvSpPr txBox="1">
            <a:spLocks noGrp="1"/>
          </p:cNvSpPr>
          <p:nvPr>
            <p:ph type="body" idx="1"/>
          </p:nvPr>
        </p:nvSpPr>
        <p:spPr>
          <a:xfrm>
            <a:off x="304799" y="1030812"/>
            <a:ext cx="11428021" cy="4931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b="1" dirty="0">
                <a:solidFill>
                  <a:schemeClr val="accent1"/>
                </a:solidFill>
                <a:latin typeface="Aptos" panose="020B0004020202020204" pitchFamily="34" charset="0"/>
              </a:rPr>
              <a:t>It is hard to guess how transformative AI will be in the future years:</a:t>
            </a:r>
            <a:endParaRPr b="1" dirty="0">
              <a:solidFill>
                <a:schemeClr val="accent1"/>
              </a:solidFill>
              <a:latin typeface="Aptos" panose="020B0004020202020204" pitchFamily="34" charset="0"/>
            </a:endParaRPr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dirty="0">
                <a:latin typeface="Aptos" panose="020B0004020202020204" pitchFamily="34" charset="0"/>
              </a:rPr>
              <a:t>Good example is the impact of the </a:t>
            </a:r>
            <a:r>
              <a:rPr lang="en-US" b="1" dirty="0">
                <a:latin typeface="Aptos" panose="020B0004020202020204" pitchFamily="34" charset="0"/>
              </a:rPr>
              <a:t>vibe coding</a:t>
            </a:r>
            <a:r>
              <a:rPr lang="en-US" dirty="0">
                <a:latin typeface="Aptos" panose="020B0004020202020204" pitchFamily="34" charset="0"/>
              </a:rPr>
              <a:t> in the industry in the last 6 months: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E6011E-D3A2-0D40-C48F-037E6A373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CBF74-E016-A64B-82CE-3F9A0D95D99E}" type="slidenum">
              <a:rPr lang="en-US" smtClean="0"/>
              <a:t>12</a:t>
            </a:fld>
            <a:endParaRPr lang="en-US"/>
          </a:p>
        </p:txBody>
      </p:sp>
      <p:pic>
        <p:nvPicPr>
          <p:cNvPr id="153" name="Google Shape;15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829" y="2588551"/>
            <a:ext cx="3781143" cy="222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6945" y="2375937"/>
            <a:ext cx="4868217" cy="265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0"/>
          <p:cNvPicPr preferRelativeResize="0"/>
          <p:nvPr/>
        </p:nvPicPr>
        <p:blipFill rotWithShape="1">
          <a:blip r:embed="rId5">
            <a:alphaModFix/>
          </a:blip>
          <a:srcRect t="1" b="-17480"/>
          <a:stretch/>
        </p:blipFill>
        <p:spPr>
          <a:xfrm>
            <a:off x="0" y="4926384"/>
            <a:ext cx="4231258" cy="226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31258" y="5729880"/>
            <a:ext cx="4231258" cy="112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411BD1-D3BA-AB7B-3FEE-B34B1584F7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4567" y="5532437"/>
            <a:ext cx="4194778" cy="132556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2A1088DA-E073-FDCC-7153-A2DAC81EAA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6573084"/>
              </p:ext>
            </p:extLst>
          </p:nvPr>
        </p:nvGraphicFramePr>
        <p:xfrm>
          <a:off x="106480" y="2228363"/>
          <a:ext cx="11979040" cy="425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7380">
                  <a:extLst>
                    <a:ext uri="{9D8B030D-6E8A-4147-A177-3AD203B41FA5}">
                      <a16:colId xmlns:a16="http://schemas.microsoft.com/office/drawing/2014/main" val="3257012214"/>
                    </a:ext>
                  </a:extLst>
                </a:gridCol>
                <a:gridCol w="1497380">
                  <a:extLst>
                    <a:ext uri="{9D8B030D-6E8A-4147-A177-3AD203B41FA5}">
                      <a16:colId xmlns:a16="http://schemas.microsoft.com/office/drawing/2014/main" val="1357821673"/>
                    </a:ext>
                  </a:extLst>
                </a:gridCol>
                <a:gridCol w="1497380">
                  <a:extLst>
                    <a:ext uri="{9D8B030D-6E8A-4147-A177-3AD203B41FA5}">
                      <a16:colId xmlns:a16="http://schemas.microsoft.com/office/drawing/2014/main" val="1282232703"/>
                    </a:ext>
                  </a:extLst>
                </a:gridCol>
                <a:gridCol w="1497380">
                  <a:extLst>
                    <a:ext uri="{9D8B030D-6E8A-4147-A177-3AD203B41FA5}">
                      <a16:colId xmlns:a16="http://schemas.microsoft.com/office/drawing/2014/main" val="3958143526"/>
                    </a:ext>
                  </a:extLst>
                </a:gridCol>
                <a:gridCol w="1497380">
                  <a:extLst>
                    <a:ext uri="{9D8B030D-6E8A-4147-A177-3AD203B41FA5}">
                      <a16:colId xmlns:a16="http://schemas.microsoft.com/office/drawing/2014/main" val="1331802541"/>
                    </a:ext>
                  </a:extLst>
                </a:gridCol>
                <a:gridCol w="1497380">
                  <a:extLst>
                    <a:ext uri="{9D8B030D-6E8A-4147-A177-3AD203B41FA5}">
                      <a16:colId xmlns:a16="http://schemas.microsoft.com/office/drawing/2014/main" val="1229412961"/>
                    </a:ext>
                  </a:extLst>
                </a:gridCol>
                <a:gridCol w="1497380">
                  <a:extLst>
                    <a:ext uri="{9D8B030D-6E8A-4147-A177-3AD203B41FA5}">
                      <a16:colId xmlns:a16="http://schemas.microsoft.com/office/drawing/2014/main" val="4266102901"/>
                    </a:ext>
                  </a:extLst>
                </a:gridCol>
                <a:gridCol w="1497380">
                  <a:extLst>
                    <a:ext uri="{9D8B030D-6E8A-4147-A177-3AD203B41FA5}">
                      <a16:colId xmlns:a16="http://schemas.microsoft.com/office/drawing/2014/main" val="5491758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HL-LHC (GPE)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LCF4CERN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FCC-ee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LEP3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LHeC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Muon Coll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FCC-</a:t>
                      </a:r>
                      <a:r>
                        <a:rPr lang="en-US" dirty="0" err="1"/>
                        <a:t>hh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331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Potential start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~2030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~2042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~2045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~2045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~2042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~2050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~2055 or 2070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178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Physics program (Energy: </a:t>
                      </a:r>
                      <a:br>
                        <a:rPr lang="en-US" dirty="0"/>
                      </a:br>
                      <a:r>
                        <a:rPr lang="en-US" dirty="0"/>
                        <a:t>Lumi  [ab</a:t>
                      </a:r>
                      <a:r>
                        <a:rPr lang="en-US" baseline="30000" dirty="0"/>
                        <a:t>-1</a:t>
                      </a:r>
                      <a:r>
                        <a:rPr lang="en-US" dirty="0"/>
                        <a:t>] , Events)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14: 3, 1e12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Z: 0.1, 3e9</a:t>
                      </a:r>
                    </a:p>
                    <a:p>
                      <a:r>
                        <a:rPr lang="en-US" dirty="0"/>
                        <a:t>250: 3,</a:t>
                      </a:r>
                    </a:p>
                    <a:p>
                      <a:r>
                        <a:rPr lang="en-US" dirty="0"/>
                        <a:t>550: 8,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Z: 205, 6e12</a:t>
                      </a:r>
                      <a:br>
                        <a:rPr lang="en-US" dirty="0"/>
                      </a:br>
                      <a:r>
                        <a:rPr lang="en-US" dirty="0"/>
                        <a:t>W: 19, 2.4e8</a:t>
                      </a:r>
                      <a:br>
                        <a:rPr lang="en-US" dirty="0"/>
                      </a:br>
                      <a:r>
                        <a:rPr lang="en-US" dirty="0"/>
                        <a:t>ZH: 11, 2.2e6</a:t>
                      </a:r>
                      <a:br>
                        <a:rPr lang="en-US" dirty="0"/>
                      </a:br>
                      <a:r>
                        <a:rPr lang="en-US" dirty="0"/>
                        <a:t>top: 3, 2.5e6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Z: 48, 2e12</a:t>
                      </a:r>
                      <a:br>
                        <a:rPr lang="en-US" dirty="0"/>
                      </a:br>
                      <a:r>
                        <a:rPr lang="en-US" dirty="0"/>
                        <a:t>W: 5.6, 4e7</a:t>
                      </a:r>
                      <a:br>
                        <a:rPr lang="en-US" dirty="0"/>
                      </a:br>
                      <a:r>
                        <a:rPr lang="en-US" dirty="0"/>
                        <a:t>ZH: 2.4, 4e5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1.2: 1, 70B 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10: 10, 1e10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85: 40, 2e13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9936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Length [Yrs]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3349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 CPU </a:t>
                      </a:r>
                      <a:br>
                        <a:rPr lang="en-US" dirty="0"/>
                      </a:br>
                      <a:r>
                        <a:rPr lang="en-US" dirty="0"/>
                        <a:t>[MHS23-y]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~100000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0728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Avg. annual CPU [MHS23]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br>
                        <a:rPr lang="en-US" dirty="0"/>
                      </a:br>
                      <a:r>
                        <a:rPr lang="en-US" dirty="0"/>
                        <a:t>(33/yr for 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</a:t>
                      </a:r>
                      <a:br>
                        <a:rPr lang="en-US" dirty="0"/>
                      </a:br>
                      <a:r>
                        <a:rPr lang="en-US" dirty="0"/>
                        <a:t>(0.5/yr for 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4000</a:t>
                      </a:r>
                      <a:br>
                        <a:rPr lang="en-US" dirty="0"/>
                      </a:b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3106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Est total cum.</a:t>
                      </a:r>
                      <a:br>
                        <a:rPr lang="en-US" dirty="0"/>
                      </a:br>
                      <a:r>
                        <a:rPr lang="en-US" dirty="0"/>
                        <a:t>Storage [EB] (including SIM hit tier)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~8 (40)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 (29)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~4000</a:t>
                      </a:r>
                      <a:br>
                        <a:rPr lang="en-US" dirty="0"/>
                      </a:br>
                      <a:r>
                        <a:rPr lang="en-US" dirty="0"/>
                        <a:t>(in yr~2100)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1592396"/>
                  </a:ext>
                </a:extLst>
              </a:tr>
            </a:tbl>
          </a:graphicData>
        </a:graphic>
      </p:graphicFrame>
      <p:sp>
        <p:nvSpPr>
          <p:cNvPr id="162" name="Google Shape;162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Resource Requirements</a:t>
            </a:r>
            <a:endParaRPr dirty="0"/>
          </a:p>
        </p:txBody>
      </p:sp>
      <p:sp>
        <p:nvSpPr>
          <p:cNvPr id="163" name="Google Shape;163;p11"/>
          <p:cNvSpPr txBox="1">
            <a:spLocks noGrp="1"/>
          </p:cNvSpPr>
          <p:nvPr>
            <p:ph type="body" idx="1"/>
          </p:nvPr>
        </p:nvSpPr>
        <p:spPr>
          <a:xfrm>
            <a:off x="655979" y="963298"/>
            <a:ext cx="10515600" cy="4931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457200" lvl="0" indent="-342900" algn="l" rtl="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ts val="1800"/>
              <a:buChar char="•"/>
            </a:pPr>
            <a:r>
              <a:rPr lang="en-US" sz="2200" b="1" dirty="0">
                <a:solidFill>
                  <a:schemeClr val="accent1"/>
                </a:solidFill>
                <a:latin typeface="Aptos" panose="020B0004020202020204" pitchFamily="34" charset="0"/>
              </a:rPr>
              <a:t>We tried to summarize the modeling of resource requirements and computing models for the main future projects: </a:t>
            </a:r>
            <a:r>
              <a:rPr lang="en-US" sz="1800" dirty="0">
                <a:latin typeface="Aptos" panose="020B0004020202020204" pitchFamily="34" charset="0"/>
              </a:rPr>
              <a:t>We asked them for additional feedback and/or pointers to documentation to be as quantitative as possible (and reasonable). </a:t>
            </a:r>
            <a:r>
              <a:rPr lang="en-US" sz="1800" b="1" dirty="0">
                <a:latin typeface="Aptos" panose="020B0004020202020204" pitchFamily="34" charset="0"/>
              </a:rPr>
              <a:t>Very good feedback!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endParaRPr sz="1800" dirty="0">
              <a:latin typeface="Aptos" panose="020B0004020202020204" pitchFamily="34" charset="0"/>
            </a:endParaRPr>
          </a:p>
          <a:p>
            <a:pPr marL="571500" lvl="1" indent="0" algn="l" rtl="0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SzPts val="1800"/>
              <a:buNone/>
            </a:pPr>
            <a:endParaRPr sz="2000" dirty="0">
              <a:latin typeface="Aptos" panose="020B00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02269F-D8C4-6ECF-AE6E-4947565C7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CBF74-E016-A64B-82CE-3F9A0D95D99E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AE7C2-7A97-3E76-BB8B-4775817CD8D8}"/>
              </a:ext>
            </a:extLst>
          </p:cNvPr>
          <p:cNvSpPr txBox="1"/>
          <p:nvPr/>
        </p:nvSpPr>
        <p:spPr>
          <a:xfrm>
            <a:off x="3512320" y="6440897"/>
            <a:ext cx="4802918" cy="307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Parallel talk by D. Lange, S. </a:t>
            </a:r>
            <a:r>
              <a:rPr lang="en-US" dirty="0" err="1">
                <a:solidFill>
                  <a:schemeClr val="bg1"/>
                </a:solidFill>
              </a:rPr>
              <a:t>Jezequel</a:t>
            </a:r>
            <a:r>
              <a:rPr lang="en-US" dirty="0">
                <a:solidFill>
                  <a:schemeClr val="bg1"/>
                </a:solidFill>
              </a:rPr>
              <a:t> and J. D. Chapman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>
          <a:extLst>
            <a:ext uri="{FF2B5EF4-FFF2-40B4-BE49-F238E27FC236}">
              <a16:creationId xmlns:a16="http://schemas.microsoft.com/office/drawing/2014/main" id="{7590831C-2DD1-17EF-CB88-E9871B32B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7D0F06-F466-DA46-F985-5A9187C56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836" y="4128781"/>
            <a:ext cx="4113417" cy="272921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62" name="Google Shape;162;p11">
            <a:extLst>
              <a:ext uri="{FF2B5EF4-FFF2-40B4-BE49-F238E27FC236}">
                <a16:creationId xmlns:a16="http://schemas.microsoft.com/office/drawing/2014/main" id="{40B1CA6E-6554-CA39-2652-CF5EBAC7F9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Major challenges for Future Computing</a:t>
            </a:r>
            <a:endParaRPr dirty="0"/>
          </a:p>
        </p:txBody>
      </p:sp>
      <p:sp>
        <p:nvSpPr>
          <p:cNvPr id="163" name="Google Shape;163;p11">
            <a:extLst>
              <a:ext uri="{FF2B5EF4-FFF2-40B4-BE49-F238E27FC236}">
                <a16:creationId xmlns:a16="http://schemas.microsoft.com/office/drawing/2014/main" id="{704B5EA4-F309-91FD-F2BC-721FAC2519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-534563" y="1240026"/>
            <a:ext cx="7704438" cy="4931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1">
              <a:spcAft>
                <a:spcPts val="600"/>
              </a:spcAft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27"/>
                  </a:ext>
                </a:extLst>
              </a:rPr>
              <a:t>FCC-ee: </a:t>
            </a:r>
            <a:r>
              <a:rPr lang="en-US" sz="2000" dirty="0">
                <a:latin typeface="Aptos" panose="020B0004020202020204" pitchFamily="34" charset="0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27"/>
                  </a:ext>
                </a:extLst>
              </a:rPr>
              <a:t>The</a:t>
            </a:r>
            <a:r>
              <a:rPr lang="en-US" sz="2000" dirty="0">
                <a:latin typeface="Aptos" panose="020B0004020202020204" pitchFamily="34" charset="0"/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7"/>
                  </a:ext>
                </a:extLst>
              </a:rPr>
              <a:t> </a:t>
            </a:r>
            <a:r>
              <a:rPr lang="en-US" sz="2000" dirty="0">
                <a:latin typeface="Aptos" panose="020B000402020202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3"/>
                  </a:ext>
                </a:extLst>
              </a:rPr>
              <a:t>biggest bottleneck is the processing and storing the 10</a:t>
            </a:r>
            <a:r>
              <a:rPr lang="en-US" sz="2000" baseline="30000" dirty="0">
                <a:latin typeface="Aptos" panose="020B000402020202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4"/>
                  </a:ext>
                </a:extLst>
              </a:rPr>
              <a:t>12</a:t>
            </a:r>
            <a:r>
              <a:rPr lang="en-US" sz="2000" dirty="0">
                <a:latin typeface="Aptos" panose="020B000402020202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5"/>
                  </a:ext>
                </a:extLst>
              </a:rPr>
              <a:t> Z</a:t>
            </a:r>
            <a:r>
              <a:rPr lang="en-US" sz="2000" baseline="30000" dirty="0">
                <a:latin typeface="Aptos" panose="020B000402020202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6"/>
                  </a:ext>
                </a:extLst>
              </a:rPr>
              <a:t>0</a:t>
            </a:r>
            <a:r>
              <a:rPr lang="en-US" sz="2000" dirty="0">
                <a:latin typeface="Aptos" panose="020B000402020202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7"/>
                  </a:ext>
                </a:extLst>
              </a:rPr>
              <a:t> bosons in the Z-peak operation ...</a:t>
            </a:r>
            <a:endParaRPr sz="2000" dirty="0">
              <a:latin typeface="Aptos" panose="020B0004020202020204" pitchFamily="34" charset="0"/>
            </a:endParaRPr>
          </a:p>
          <a:p>
            <a:pPr lvl="1">
              <a:spcAft>
                <a:spcPts val="600"/>
              </a:spcAft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</a:rPr>
              <a:t>Muon Collider:</a:t>
            </a:r>
            <a:r>
              <a:rPr lang="en-US" sz="2000" dirty="0">
                <a:latin typeface="Aptos" panose="020B0004020202020204" pitchFamily="34" charset="0"/>
              </a:rPr>
              <a:t> full data processing with the beam backgrounds deserves an honorable mention ...</a:t>
            </a:r>
            <a:endParaRPr sz="2000" dirty="0">
              <a:latin typeface="Aptos" panose="020B0004020202020204" pitchFamily="34" charset="0"/>
            </a:endParaRPr>
          </a:p>
          <a:p>
            <a:pPr lvl="1">
              <a:spcAft>
                <a:spcPts val="600"/>
              </a:spcAft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</a:rPr>
              <a:t>FCC-</a:t>
            </a:r>
            <a:r>
              <a:rPr lang="en-US" sz="2000" b="1" dirty="0" err="1">
                <a:solidFill>
                  <a:schemeClr val="accent1"/>
                </a:solidFill>
                <a:latin typeface="Aptos" panose="020B0004020202020204" pitchFamily="34" charset="0"/>
              </a:rPr>
              <a:t>hh</a:t>
            </a: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</a:rPr>
              <a:t>:</a:t>
            </a:r>
            <a:r>
              <a:rPr lang="en-US" sz="2000" dirty="0">
                <a:solidFill>
                  <a:schemeClr val="accent1"/>
                </a:solidFill>
                <a:latin typeface="Aptos" panose="020B0004020202020204" pitchFamily="34" charset="0"/>
              </a:rPr>
              <a:t> </a:t>
            </a:r>
            <a:r>
              <a:rPr lang="en-US" sz="2000" dirty="0">
                <a:latin typeface="Aptos" panose="020B0004020202020204" pitchFamily="34" charset="0"/>
              </a:rPr>
              <a:t>the most challenging in absolute scale of computing load - by 2 orders of magnitude </a:t>
            </a:r>
            <a:r>
              <a:rPr lang="en-US" sz="2000" dirty="0" err="1">
                <a:latin typeface="Aptos" panose="020B0004020202020204" pitchFamily="34" charset="0"/>
              </a:rPr>
              <a:t>w.r.t.</a:t>
            </a:r>
            <a:r>
              <a:rPr lang="en-US" sz="2000" dirty="0">
                <a:latin typeface="Aptos" panose="020B0004020202020204" pitchFamily="34" charset="0"/>
              </a:rPr>
              <a:t> HL-LHC – but also </a:t>
            </a:r>
            <a:r>
              <a:rPr lang="en-US" sz="2000" dirty="0" err="1">
                <a:latin typeface="Aptos" panose="020B0004020202020204" pitchFamily="34" charset="0"/>
              </a:rPr>
              <a:t>furtest</a:t>
            </a:r>
            <a:r>
              <a:rPr lang="en-US" sz="2000" dirty="0">
                <a:latin typeface="Aptos" panose="020B0004020202020204" pitchFamily="34" charset="0"/>
              </a:rPr>
              <a:t> away  (LHC pileup equivalent of 1700 – intensity and energy, 100 kHz trigger rate)</a:t>
            </a:r>
            <a:endParaRPr sz="2000" dirty="0">
              <a:latin typeface="Aptos" panose="020B0004020202020204" pitchFamily="34" charset="0"/>
            </a:endParaRPr>
          </a:p>
          <a:p>
            <a:pPr marL="914400" lvl="1" indent="-342900" algn="l" rtl="0">
              <a:spcBef>
                <a:spcPts val="500"/>
              </a:spcBef>
              <a:spcAft>
                <a:spcPts val="600"/>
              </a:spcAft>
              <a:buSzPts val="180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</a:rPr>
              <a:t>All projects will spend considerable resources producing and storing enough high-quality simulation.</a:t>
            </a:r>
            <a:endParaRPr sz="2000" b="1" dirty="0">
              <a:solidFill>
                <a:schemeClr val="accent1"/>
              </a:solidFill>
              <a:latin typeface="Aptos" panose="020B0004020202020204" pitchFamily="34" charset="0"/>
            </a:endParaRPr>
          </a:p>
          <a:p>
            <a:pPr marL="1371600" lvl="2" indent="-342900" algn="l" rtl="0">
              <a:spcBef>
                <a:spcPts val="500"/>
              </a:spcBef>
              <a:spcAft>
                <a:spcPts val="600"/>
              </a:spcAft>
              <a:buSzPts val="1800"/>
              <a:buChar char="•"/>
            </a:pPr>
            <a:r>
              <a:rPr lang="en-US" dirty="0">
                <a:latin typeface="Aptos" panose="020B0004020202020204" pitchFamily="34" charset="0"/>
              </a:rPr>
              <a:t>Considerable uncertainties - is 10x the data enough for all precision measurements? </a:t>
            </a:r>
          </a:p>
          <a:p>
            <a:pPr marL="1371600" lvl="2" indent="-342900" algn="l" rtl="0">
              <a:spcBef>
                <a:spcPts val="500"/>
              </a:spcBef>
              <a:spcAft>
                <a:spcPts val="600"/>
              </a:spcAft>
              <a:buSzPts val="1800"/>
              <a:buChar char="•"/>
            </a:pPr>
            <a:r>
              <a:rPr lang="en-US" dirty="0">
                <a:latin typeface="Aptos" panose="020B0004020202020204" pitchFamily="34" charset="0"/>
              </a:rPr>
              <a:t>Importance of MC Generator evolution (</a:t>
            </a:r>
            <a:r>
              <a:rPr lang="en-US" dirty="0" err="1">
                <a:latin typeface="Aptos" panose="020B0004020202020204" pitchFamily="34" charset="0"/>
              </a:rPr>
              <a:t>N</a:t>
            </a:r>
            <a:r>
              <a:rPr lang="en-US" baseline="30000" dirty="0" err="1">
                <a:latin typeface="Aptos" panose="020B0004020202020204" pitchFamily="34" charset="0"/>
              </a:rPr>
              <a:t>k</a:t>
            </a:r>
            <a:r>
              <a:rPr lang="en-US" dirty="0" err="1">
                <a:latin typeface="Aptos" panose="020B0004020202020204" pitchFamily="34" charset="0"/>
              </a:rPr>
              <a:t>LO</a:t>
            </a:r>
            <a:r>
              <a:rPr lang="en-US" dirty="0">
                <a:latin typeface="Aptos" panose="020B0004020202020204" pitchFamily="34" charset="0"/>
              </a:rPr>
              <a:t> and speed)</a:t>
            </a:r>
            <a:endParaRPr dirty="0">
              <a:latin typeface="Aptos" panose="020B0004020202020204" pitchFamily="34" charset="0"/>
            </a:endParaRPr>
          </a:p>
          <a:p>
            <a:pPr marL="1371600" lvl="2" indent="-342900" algn="l" rtl="0">
              <a:spcBef>
                <a:spcPts val="500"/>
              </a:spcBef>
              <a:spcAft>
                <a:spcPts val="600"/>
              </a:spcAft>
              <a:buSzPts val="1800"/>
              <a:buChar char="•"/>
            </a:pPr>
            <a:r>
              <a:rPr lang="en-US" dirty="0">
                <a:latin typeface="Aptos" panose="020B0004020202020204" pitchFamily="34" charset="0"/>
              </a:rPr>
              <a:t>Here on-demand new tools like generative ML can help a lot.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C1C3AF-C936-38C0-119F-0BF0C6BE8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CBF74-E016-A64B-82CE-3F9A0D95D99E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B75292-5E29-C238-0067-2658C8EF8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9121" y="2769511"/>
            <a:ext cx="4882879" cy="131897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9DB318-296D-51EA-407D-EC5E1CDF06D5}"/>
              </a:ext>
            </a:extLst>
          </p:cNvPr>
          <p:cNvSpPr txBox="1"/>
          <p:nvPr/>
        </p:nvSpPr>
        <p:spPr>
          <a:xfrm>
            <a:off x="7316836" y="2704131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MuonC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C17F51-462A-E026-F94A-E2C84BE37596}"/>
              </a:ext>
            </a:extLst>
          </p:cNvPr>
          <p:cNvSpPr txBox="1"/>
          <p:nvPr/>
        </p:nvSpPr>
        <p:spPr>
          <a:xfrm>
            <a:off x="7249246" y="4060347"/>
            <a:ext cx="1582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Simulation (FCC-ee)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FBA93A-5E36-9D16-609A-AF3B7EBE5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6836" y="1491713"/>
            <a:ext cx="4875164" cy="117972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C3BAC0-F8BE-1E98-D1D0-E7915436905B}"/>
              </a:ext>
            </a:extLst>
          </p:cNvPr>
          <p:cNvSpPr txBox="1"/>
          <p:nvPr/>
        </p:nvSpPr>
        <p:spPr>
          <a:xfrm>
            <a:off x="7309121" y="1536799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FCC-ee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8B5AE3-51D9-284C-5570-6D83D7E52074}"/>
              </a:ext>
            </a:extLst>
          </p:cNvPr>
          <p:cNvSpPr txBox="1"/>
          <p:nvPr/>
        </p:nvSpPr>
        <p:spPr>
          <a:xfrm>
            <a:off x="9218871" y="1092851"/>
            <a:ext cx="2887032" cy="52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Parallel talk by D. Lange, S. </a:t>
            </a:r>
            <a:r>
              <a:rPr lang="en-US" dirty="0" err="1">
                <a:solidFill>
                  <a:schemeClr val="bg1"/>
                </a:solidFill>
              </a:rPr>
              <a:t>Jezequel</a:t>
            </a:r>
            <a:r>
              <a:rPr lang="en-US" dirty="0">
                <a:solidFill>
                  <a:schemeClr val="bg1"/>
                </a:solidFill>
              </a:rPr>
              <a:t> and J. D. Chapman</a:t>
            </a:r>
          </a:p>
        </p:txBody>
      </p:sp>
    </p:spTree>
    <p:extLst>
      <p:ext uri="{BB962C8B-B14F-4D97-AF65-F5344CB8AC3E}">
        <p14:creationId xmlns:p14="http://schemas.microsoft.com/office/powerpoint/2010/main" val="2269578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New Technologies</a:t>
            </a:r>
            <a:endParaRPr dirty="0"/>
          </a:p>
        </p:txBody>
      </p:sp>
      <p:sp>
        <p:nvSpPr>
          <p:cNvPr id="169" name="Google Shape;169;p12"/>
          <p:cNvSpPr txBox="1">
            <a:spLocks noGrp="1"/>
          </p:cNvSpPr>
          <p:nvPr>
            <p:ph type="body" idx="1"/>
          </p:nvPr>
        </p:nvSpPr>
        <p:spPr>
          <a:xfrm>
            <a:off x="691243" y="1098374"/>
            <a:ext cx="10515600" cy="4931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200" b="1" dirty="0">
                <a:solidFill>
                  <a:schemeClr val="accent1"/>
                </a:solidFill>
                <a:latin typeface="Aptos" panose="020B0004020202020204" pitchFamily="34" charset="0"/>
              </a:rPr>
              <a:t>Many inputs acknowledge the future potential of new technologies</a:t>
            </a:r>
            <a:r>
              <a:rPr lang="en-US" sz="2200" dirty="0">
                <a:latin typeface="Aptos" panose="020B0004020202020204" pitchFamily="34" charset="0"/>
              </a:rPr>
              <a:t>, such as e.g. quantum computing and neuromorphic processors.</a:t>
            </a:r>
            <a:endParaRPr sz="2200" dirty="0">
              <a:latin typeface="Aptos" panose="020B0004020202020204" pitchFamily="34" charset="0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•"/>
            </a:pPr>
            <a:r>
              <a:rPr lang="en-US" sz="2200" b="1" dirty="0">
                <a:solidFill>
                  <a:schemeClr val="accent1"/>
                </a:solidFill>
                <a:latin typeface="Aptos" panose="020B0004020202020204" pitchFamily="34" charset="0"/>
              </a:rPr>
              <a:t>On the other hand, the future projects do not explicitly include such potential developments in their computing models.</a:t>
            </a:r>
            <a:endParaRPr sz="2200" b="1" dirty="0">
              <a:solidFill>
                <a:schemeClr val="accent1"/>
              </a:solidFill>
              <a:latin typeface="Aptos" panose="020B0004020202020204" pitchFamily="34" charset="0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•"/>
            </a:pPr>
            <a:r>
              <a:rPr lang="en-US" sz="2200" dirty="0">
                <a:latin typeface="Aptos" panose="020B0004020202020204" pitchFamily="34" charset="0"/>
              </a:rPr>
              <a:t>We believe this is not because we would not use them - in HEP we have an excellent track record to use whatever is available -  but:</a:t>
            </a:r>
            <a:endParaRPr sz="2200" dirty="0">
              <a:latin typeface="Aptos" panose="020B0004020202020204" pitchFamily="34" charset="0"/>
            </a:endParaRPr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SzPts val="1800"/>
              <a:buChar char="•"/>
            </a:pPr>
            <a:r>
              <a:rPr lang="en-US" sz="2200" b="1" dirty="0">
                <a:latin typeface="Aptos" panose="020B0004020202020204" pitchFamily="34" charset="0"/>
              </a:rPr>
              <a:t>Aiming to be conservative</a:t>
            </a:r>
            <a:r>
              <a:rPr lang="en-US" sz="2200" dirty="0">
                <a:latin typeface="Aptos" panose="020B0004020202020204" pitchFamily="34" charset="0"/>
              </a:rPr>
              <a:t>, proving they do not need revolution to succeed.</a:t>
            </a:r>
            <a:endParaRPr sz="2200" dirty="0">
              <a:latin typeface="Aptos" panose="020B0004020202020204" pitchFamily="34" charset="0"/>
            </a:endParaRPr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SzPts val="1800"/>
              <a:buChar char="•"/>
            </a:pPr>
            <a:r>
              <a:rPr lang="en-US" sz="2200" b="1" dirty="0">
                <a:latin typeface="Aptos" panose="020B0004020202020204" pitchFamily="34" charset="0"/>
              </a:rPr>
              <a:t>Also, in part due to person power</a:t>
            </a:r>
            <a:r>
              <a:rPr lang="en-US" sz="2200" dirty="0">
                <a:latin typeface="Aptos" panose="020B0004020202020204" pitchFamily="34" charset="0"/>
              </a:rPr>
              <a:t> – non-essential contributions are currently hard to populate. </a:t>
            </a:r>
          </a:p>
          <a:p>
            <a:pPr>
              <a:spcBef>
                <a:spcPts val="500"/>
              </a:spcBef>
              <a:spcAft>
                <a:spcPts val="1200"/>
              </a:spcAft>
            </a:pPr>
            <a:r>
              <a:rPr lang="en-US" sz="2200" b="1" dirty="0">
                <a:solidFill>
                  <a:schemeClr val="accent1"/>
                </a:solidFill>
                <a:latin typeface="Aptos" panose="020B0004020202020204" pitchFamily="34" charset="0"/>
              </a:rPr>
              <a:t>One needs to consider, that from our experience it takes (at least) 10 years to adopt a new technology to our needs (e.g. HPC...), so we should really do a continuous R&amp;D on new technologies with advance preparation whenever possible!</a:t>
            </a:r>
            <a:endParaRPr sz="2200" b="1" dirty="0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FB8502-A725-F684-4588-DA7E7ADFD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CBF74-E016-A64B-82CE-3F9A0D95D99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93FE4-CBA4-8DEE-49AF-49E77FD53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Computing Potential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46977F-AF95-55B7-95E0-52035A2CF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CBF74-E016-A64B-82CE-3F9A0D95D99E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96D372-FCA2-C8B0-453D-A4E855832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8115"/>
            <a:ext cx="6737730" cy="36747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D9DF83-AC7E-5D1C-6ACD-17D17FCEE8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361"/>
          <a:stretch>
            <a:fillRect/>
          </a:stretch>
        </p:blipFill>
        <p:spPr>
          <a:xfrm>
            <a:off x="6768546" y="1436334"/>
            <a:ext cx="5245225" cy="2650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5C5CC7-676E-025A-0C7C-23B8C4716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414" y="4099781"/>
            <a:ext cx="4901883" cy="27582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57B839-584A-5EF6-25CC-1C4933F73FE9}"/>
              </a:ext>
            </a:extLst>
          </p:cNvPr>
          <p:cNvSpPr txBox="1"/>
          <p:nvPr/>
        </p:nvSpPr>
        <p:spPr>
          <a:xfrm>
            <a:off x="341481" y="6537671"/>
            <a:ext cx="61672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B00004"/>
                </a:solidFill>
                <a:effectLst/>
                <a:latin typeface="Calibri" panose="020F0502020204030204" pitchFamily="34" charset="0"/>
              </a:rPr>
              <a:t>CERN has its own Quantum Technology Initiative (</a:t>
            </a:r>
            <a:r>
              <a:rPr lang="en-US" dirty="0">
                <a:solidFill>
                  <a:srgbClr val="0B4CB4"/>
                </a:solidFill>
                <a:effectLst/>
                <a:latin typeface="Calibri" panose="020F0502020204030204" pitchFamily="34" charset="0"/>
              </a:rPr>
              <a:t>https://</a:t>
            </a:r>
            <a:r>
              <a:rPr lang="en-US" dirty="0" err="1">
                <a:solidFill>
                  <a:srgbClr val="0B4CB4"/>
                </a:solidFill>
                <a:effectLst/>
                <a:latin typeface="Calibri" panose="020F0502020204030204" pitchFamily="34" charset="0"/>
              </a:rPr>
              <a:t>quantum.cern</a:t>
            </a:r>
            <a:r>
              <a:rPr lang="en-US" dirty="0">
                <a:solidFill>
                  <a:srgbClr val="B00004"/>
                </a:solidFill>
                <a:effectLst/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B3A868-A10E-D2C5-1670-FD47E368C402}"/>
              </a:ext>
            </a:extLst>
          </p:cNvPr>
          <p:cNvSpPr txBox="1"/>
          <p:nvPr/>
        </p:nvSpPr>
        <p:spPr>
          <a:xfrm>
            <a:off x="1452157" y="5530234"/>
            <a:ext cx="3470822" cy="307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Parallel talk by S. Vallecorsa and H. Gray</a:t>
            </a:r>
          </a:p>
        </p:txBody>
      </p:sp>
      <p:pic>
        <p:nvPicPr>
          <p:cNvPr id="11" name="Google Shape;165;p18" title="Screenshot 2025-06-14 at 10.39.56.png">
            <a:extLst>
              <a:ext uri="{FF2B5EF4-FFF2-40B4-BE49-F238E27FC236}">
                <a16:creationId xmlns:a16="http://schemas.microsoft.com/office/drawing/2014/main" id="{9ADD7A9D-2A76-4D55-DA84-5CFBA11DC6D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5567" y="6108137"/>
            <a:ext cx="1524001" cy="3721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017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Look into the future</a:t>
            </a:r>
            <a:endParaRPr dirty="0"/>
          </a:p>
        </p:txBody>
      </p:sp>
      <p:sp>
        <p:nvSpPr>
          <p:cNvPr id="175" name="Google Shape;175;p13"/>
          <p:cNvSpPr txBox="1">
            <a:spLocks noGrp="1"/>
          </p:cNvSpPr>
          <p:nvPr>
            <p:ph type="body" idx="1"/>
          </p:nvPr>
        </p:nvSpPr>
        <p:spPr>
          <a:xfrm>
            <a:off x="658585" y="1443517"/>
            <a:ext cx="10515600" cy="4931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Aptos" panose="020B0004020202020204" pitchFamily="34" charset="0"/>
              </a:rPr>
              <a:t>It is quite hard to have an informed look into the crystal ball on what the future computing will look like:</a:t>
            </a:r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ts val="180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8"/>
                  </a:ext>
                </a:extLst>
              </a:rPr>
              <a:t>“Making projections on several of the questions you ask , for experiments running 40 years from now, is like having discussed in 1970 which sort of technology the 2010 LHC experiments would have used for punching their cards ...”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Aptos" panose="020B0004020202020204" pitchFamily="34" charset="0"/>
              </a:rPr>
              <a:t>Nonetheless, to repeat the main statement with confidence: </a:t>
            </a:r>
            <a:r>
              <a:rPr lang="en-US" sz="2400" b="1" dirty="0">
                <a:solidFill>
                  <a:schemeClr val="accent1"/>
                </a:solidFill>
                <a:latin typeface="Aptos" panose="020B0004020202020204" pitchFamily="34" charset="0"/>
              </a:rPr>
              <a:t>Whatever the future project chosen, the required software and computing is feasible for optimal and timely physics results, provided adequate person power and funding are available for continuous activities and R&amp;D  in this domain.</a:t>
            </a:r>
            <a:endParaRPr lang="en-US" sz="2400" dirty="0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779639-6DFC-A362-EC4B-76244AF80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CBF74-E016-A64B-82CE-3F9A0D95D99E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94B08-AA2D-129A-E9C5-A229D1722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on the table (backup)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57132-B853-7347-F59B-734C1B4B51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400" dirty="0" err="1">
                <a:latin typeface="Aptos" panose="020B0004020202020204" pitchFamily="34" charset="0"/>
              </a:rPr>
              <a:t>MuonColl</a:t>
            </a:r>
            <a:r>
              <a:rPr lang="en-US" sz="2400" dirty="0">
                <a:latin typeface="Aptos" panose="020B0004020202020204" pitchFamily="34" charset="0"/>
              </a:rPr>
              <a:t>: </a:t>
            </a:r>
            <a:r>
              <a:rPr lang="en-US" sz="2400" dirty="0">
                <a:latin typeface="Aptos" panose="020B0004020202020204" pitchFamily="34" charset="0"/>
                <a:hlinkClick r:id="rId2"/>
              </a:rPr>
              <a:t>Doc</a:t>
            </a:r>
            <a:r>
              <a:rPr lang="en-US" sz="2400" dirty="0">
                <a:latin typeface="Aptos" panose="020B0004020202020204" pitchFamily="34" charset="0"/>
              </a:rPr>
              <a:t>, Tables 22.1.1 and 22.2.1 storing RAW and AOD/analysis</a:t>
            </a:r>
          </a:p>
          <a:p>
            <a:r>
              <a:rPr lang="en-US" sz="2400" dirty="0">
                <a:latin typeface="Aptos" panose="020B0004020202020204" pitchFamily="34" charset="0"/>
              </a:rPr>
              <a:t>FCC-ee: </a:t>
            </a:r>
            <a:r>
              <a:rPr lang="en-US" sz="2400" dirty="0">
                <a:latin typeface="Aptos" panose="020B0004020202020204" pitchFamily="34" charset="0"/>
                <a:hlinkClick r:id="rId3"/>
              </a:rPr>
              <a:t>Doc</a:t>
            </a:r>
            <a:r>
              <a:rPr lang="en-US" sz="2400" dirty="0">
                <a:latin typeface="Aptos" panose="020B0004020202020204" pitchFamily="34" charset="0"/>
              </a:rPr>
              <a:t>, Tables 21,22 and Figure 133 are for detector simulation. Then we assume 4x MC/data and that the reconstruction time is 30% of the sim time based on the doc. Raw and simulated raw are stored (data raw size from </a:t>
            </a:r>
            <a:r>
              <a:rPr lang="en-US" sz="2400" dirty="0">
                <a:latin typeface="Aptos" panose="020B0004020202020204" pitchFamily="34" charset="0"/>
                <a:hlinkClick r:id="rId4"/>
              </a:rPr>
              <a:t>this doc</a:t>
            </a:r>
            <a:r>
              <a:rPr lang="en-US" sz="2400" dirty="0">
                <a:latin typeface="Aptos" panose="020B0004020202020204" pitchFamily="34" charset="0"/>
              </a:rPr>
              <a:t>)</a:t>
            </a:r>
          </a:p>
          <a:p>
            <a:r>
              <a:rPr lang="en-US" sz="2400" dirty="0">
                <a:latin typeface="Aptos" panose="020B0004020202020204" pitchFamily="34" charset="0"/>
              </a:rPr>
              <a:t>FCC-</a:t>
            </a:r>
            <a:r>
              <a:rPr lang="en-US" sz="2400" dirty="0" err="1">
                <a:latin typeface="Aptos" panose="020B0004020202020204" pitchFamily="34" charset="0"/>
              </a:rPr>
              <a:t>hh</a:t>
            </a:r>
            <a:r>
              <a:rPr lang="en-US" sz="2400" dirty="0">
                <a:latin typeface="Aptos" panose="020B0004020202020204" pitchFamily="34" charset="0"/>
              </a:rPr>
              <a:t>: </a:t>
            </a:r>
            <a:r>
              <a:rPr lang="en-US" sz="2400" dirty="0">
                <a:latin typeface="Aptos" panose="020B0004020202020204" pitchFamily="34" charset="0"/>
                <a:hlinkClick r:id="rId5"/>
              </a:rPr>
              <a:t>Doc</a:t>
            </a:r>
            <a:r>
              <a:rPr lang="en-US" sz="2400" dirty="0">
                <a:latin typeface="Aptos" panose="020B0004020202020204" pitchFamily="34" charset="0"/>
              </a:rPr>
              <a:t> and </a:t>
            </a:r>
            <a:r>
              <a:rPr lang="en-US" sz="2400" dirty="0">
                <a:latin typeface="Aptos" panose="020B0004020202020204" pitchFamily="34" charset="0"/>
                <a:hlinkClick r:id="rId6"/>
              </a:rPr>
              <a:t>Doc</a:t>
            </a:r>
            <a:r>
              <a:rPr lang="en-US" sz="2400" dirty="0">
                <a:latin typeface="Aptos" panose="020B0004020202020204" pitchFamily="34" charset="0"/>
              </a:rPr>
              <a:t>. Effective pileup and event rate suggests scaling of 100x HL-LHC and 2x longer program </a:t>
            </a:r>
          </a:p>
          <a:p>
            <a:r>
              <a:rPr lang="en-US" sz="2400" dirty="0">
                <a:latin typeface="Aptos" panose="020B0004020202020204" pitchFamily="34" charset="0"/>
              </a:rPr>
              <a:t>LHC: </a:t>
            </a:r>
            <a:r>
              <a:rPr lang="en-US" sz="2400" dirty="0">
                <a:latin typeface="Aptos" panose="020B0004020202020204" pitchFamily="34" charset="0"/>
                <a:hlinkClick r:id="rId7"/>
              </a:rPr>
              <a:t>CMS Doc</a:t>
            </a:r>
            <a:r>
              <a:rPr lang="en-US" sz="2400" dirty="0">
                <a:latin typeface="Aptos" panose="020B0004020202020204" pitchFamily="34" charset="0"/>
              </a:rPr>
              <a:t> and </a:t>
            </a:r>
            <a:r>
              <a:rPr lang="en-US" sz="2400" dirty="0">
                <a:latin typeface="Aptos" panose="020B0004020202020204" pitchFamily="34" charset="0"/>
                <a:hlinkClick r:id="rId8"/>
              </a:rPr>
              <a:t>ATLAS Doc</a:t>
            </a:r>
            <a:r>
              <a:rPr lang="en-US" sz="2400" dirty="0">
                <a:latin typeface="Aptos" panose="020B0004020202020204" pitchFamily="34" charset="0"/>
              </a:rPr>
              <a:t> together with extrapolation to end of </a:t>
            </a:r>
            <a:r>
              <a:rPr lang="en-US" sz="2400" dirty="0">
                <a:latin typeface="Aptos" panose="020B0004020202020204" pitchFamily="34" charset="0"/>
                <a:hlinkClick r:id="rId9"/>
              </a:rPr>
              <a:t>planned running</a:t>
            </a:r>
            <a:r>
              <a:rPr lang="en-US" sz="2400" dirty="0">
                <a:latin typeface="Aptos" panose="020B0004020202020204" pitchFamily="34" charset="0"/>
              </a:rPr>
              <a:t>. Storage includes RAW</a:t>
            </a:r>
          </a:p>
          <a:p>
            <a:r>
              <a:rPr lang="en-US" sz="2400" dirty="0">
                <a:latin typeface="Aptos" panose="020B0004020202020204" pitchFamily="34" charset="0"/>
              </a:rPr>
              <a:t>LEP3: Estimated as 1/4 to 1/3 of FCC-ee  (</a:t>
            </a:r>
            <a:r>
              <a:rPr lang="en-US" sz="2400" dirty="0">
                <a:latin typeface="Aptos" panose="020B0004020202020204" pitchFamily="34" charset="0"/>
                <a:hlinkClick r:id="rId10"/>
              </a:rPr>
              <a:t>Doc</a:t>
            </a:r>
            <a:r>
              <a:rPr lang="en-US" sz="2400" dirty="0">
                <a:latin typeface="Aptos" panose="020B0004020202020204" pitchFamily="34" charset="0"/>
              </a:rPr>
              <a:t>)</a:t>
            </a:r>
          </a:p>
          <a:p>
            <a:r>
              <a:rPr lang="en-US" sz="2400" dirty="0" err="1">
                <a:latin typeface="Aptos" panose="020B0004020202020204" pitchFamily="34" charset="0"/>
              </a:rPr>
              <a:t>LHeC</a:t>
            </a:r>
            <a:r>
              <a:rPr lang="en-US" sz="2400" dirty="0">
                <a:latin typeface="Aptos" panose="020B0004020202020204" pitchFamily="34" charset="0"/>
              </a:rPr>
              <a:t>: </a:t>
            </a:r>
            <a:r>
              <a:rPr lang="en-US" sz="2400" dirty="0">
                <a:latin typeface="Aptos" panose="020B0004020202020204" pitchFamily="34" charset="0"/>
                <a:hlinkClick r:id="rId11"/>
              </a:rPr>
              <a:t>Doc</a:t>
            </a:r>
            <a:r>
              <a:rPr lang="en-US" sz="2400" dirty="0">
                <a:latin typeface="Aptos" panose="020B0004020202020204" pitchFamily="34" charset="0"/>
              </a:rPr>
              <a:t> </a:t>
            </a:r>
          </a:p>
          <a:p>
            <a:r>
              <a:rPr lang="en-US" sz="2400" dirty="0">
                <a:latin typeface="Aptos" panose="020B0004020202020204" pitchFamily="34" charset="0"/>
              </a:rPr>
              <a:t>LC: </a:t>
            </a:r>
            <a:r>
              <a:rPr lang="en-US" sz="2400" dirty="0">
                <a:latin typeface="Aptos" panose="020B0004020202020204" pitchFamily="34" charset="0"/>
                <a:hlinkClick r:id="rId12"/>
              </a:rPr>
              <a:t>https://arxiv.org/pdf/2503.24049</a:t>
            </a:r>
            <a:r>
              <a:rPr lang="en-US" sz="2400" dirty="0">
                <a:latin typeface="Aptos" panose="020B0004020202020204" pitchFamily="34" charset="0"/>
              </a:rPr>
              <a:t>  </a:t>
            </a:r>
            <a:r>
              <a:rPr lang="en-US" sz="2400" dirty="0">
                <a:latin typeface="Aptos" panose="020B0004020202020204" pitchFamily="34" charset="0"/>
                <a:hlinkClick r:id="rId13"/>
              </a:rPr>
              <a:t>https://zenodo.org/records/4659567</a:t>
            </a:r>
            <a:r>
              <a:rPr lang="en-US" sz="2400" dirty="0">
                <a:latin typeface="Aptos" panose="020B0004020202020204" pitchFamily="34" charset="0"/>
              </a:rPr>
              <a:t> </a:t>
            </a:r>
            <a:r>
              <a:rPr lang="en-US" sz="2400" dirty="0">
                <a:latin typeface="Aptos" panose="020B0004020202020204" pitchFamily="34" charset="0"/>
                <a:hlinkClick r:id="rId14"/>
              </a:rPr>
              <a:t>https://zenodo.org/records/4659571</a:t>
            </a:r>
            <a:r>
              <a:rPr lang="en-US" sz="2400" dirty="0">
                <a:latin typeface="Aptos" panose="020B0004020202020204" pitchFamily="34" charset="0"/>
              </a:rPr>
              <a:t> Z run extrapolated from FCC-ee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0ECD9-89D9-EE0C-8327-99DB78048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B4D4-FF0B-7348-8D92-6EB93DDA7D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61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9991" y="5065737"/>
            <a:ext cx="7292008" cy="179226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Future projects and Computing</a:t>
            </a:r>
            <a:endParaRPr dirty="0"/>
          </a:p>
        </p:txBody>
      </p:sp>
      <p:sp>
        <p:nvSpPr>
          <p:cNvPr id="101" name="Google Shape;101;p2"/>
          <p:cNvSpPr txBox="1">
            <a:spLocks noGrp="1"/>
          </p:cNvSpPr>
          <p:nvPr>
            <p:ph type="body" idx="1"/>
          </p:nvPr>
        </p:nvSpPr>
        <p:spPr>
          <a:xfrm>
            <a:off x="838200" y="1064815"/>
            <a:ext cx="10515600" cy="4931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spcAft>
                <a:spcPts val="600"/>
              </a:spcAft>
              <a:buSzPct val="127000"/>
            </a:pPr>
            <a:r>
              <a:rPr lang="en-US" sz="2200" b="1" dirty="0">
                <a:solidFill>
                  <a:schemeClr val="accent1"/>
                </a:solidFill>
                <a:latin typeface="Aptos" panose="020B0004020202020204" pitchFamily="34" charset="0"/>
                <a:sym typeface="Arial"/>
              </a:rPr>
              <a:t>We aimed to compile information based on the </a:t>
            </a:r>
            <a:r>
              <a:rPr lang="en-US" sz="2200" b="1" dirty="0">
                <a:solidFill>
                  <a:schemeClr val="accent1"/>
                </a:solidFill>
                <a:latin typeface="Aptos" panose="020B0004020202020204" pitchFamily="34" charset="0"/>
              </a:rPr>
              <a:t>proposals for </a:t>
            </a:r>
            <a:r>
              <a:rPr lang="en-US" sz="2200" b="1" dirty="0">
                <a:solidFill>
                  <a:schemeClr val="accent1"/>
                </a:solidFill>
                <a:latin typeface="Aptos" panose="020B0004020202020204" pitchFamily="34" charset="0"/>
                <a:sym typeface="Arial"/>
              </a:rPr>
              <a:t>‘</a:t>
            </a:r>
            <a:r>
              <a:rPr lang="en-US" sz="2200" b="1" dirty="0">
                <a:solidFill>
                  <a:schemeClr val="accent1"/>
                </a:solidFill>
                <a:latin typeface="Aptos" panose="020B0004020202020204" pitchFamily="34" charset="0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big’ future collider </a:t>
            </a:r>
            <a:r>
              <a:rPr lang="en-US" sz="2200" b="1" dirty="0">
                <a:solidFill>
                  <a:schemeClr val="accent1"/>
                </a:solidFill>
                <a:latin typeface="Aptos" panose="020B0004020202020204" pitchFamily="34" charset="0"/>
                <a:sym typeface="Arial"/>
              </a:rPr>
              <a:t>and experiments </a:t>
            </a:r>
            <a:r>
              <a:rPr lang="en-US" sz="2200" b="1" dirty="0">
                <a:solidFill>
                  <a:schemeClr val="accent1"/>
                </a:solidFill>
                <a:latin typeface="Aptos" panose="020B000402020202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0"/>
                  </a:ext>
                </a:extLst>
              </a:rPr>
              <a:t>at CERN (called </a:t>
            </a:r>
            <a:r>
              <a:rPr lang="en-US" sz="2200" b="1" i="1" dirty="0">
                <a:solidFill>
                  <a:schemeClr val="accent1"/>
                </a:solidFill>
                <a:latin typeface="Aptos" panose="020B000402020202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0"/>
                  </a:ext>
                </a:extLst>
              </a:rPr>
              <a:t>projects</a:t>
            </a:r>
            <a:r>
              <a:rPr lang="en-US" sz="2200" b="1" dirty="0">
                <a:solidFill>
                  <a:schemeClr val="accent1"/>
                </a:solidFill>
                <a:latin typeface="Aptos" panose="020B000402020202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0"/>
                  </a:ext>
                </a:extLst>
              </a:rPr>
              <a:t> in this presentation), </a:t>
            </a:r>
            <a:r>
              <a:rPr lang="en-US" sz="2200" dirty="0">
                <a:latin typeface="Aptos" panose="020B0004020202020204" pitchFamily="34" charset="0"/>
              </a:rPr>
              <a:t>emphasizing  common findings and points we believe are important to stress. </a:t>
            </a:r>
            <a:endParaRPr sz="2200" b="1" dirty="0">
              <a:solidFill>
                <a:schemeClr val="accent1"/>
              </a:solidFill>
              <a:latin typeface="Aptos" panose="020B0004020202020204" pitchFamily="34" charset="0"/>
            </a:endParaRPr>
          </a:p>
          <a:p>
            <a: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ts val="2400"/>
              <a:buChar char="•"/>
            </a:pPr>
            <a:r>
              <a:rPr lang="en-US" sz="2200" dirty="0">
                <a:latin typeface="Aptos" panose="020B0004020202020204" pitchFamily="34" charset="0"/>
                <a:sym typeface="Arial"/>
              </a:rPr>
              <a:t>FCC-ee, </a:t>
            </a:r>
            <a:r>
              <a:rPr lang="en-US" sz="2200" dirty="0" err="1">
                <a:latin typeface="Aptos" panose="020B0004020202020204" pitchFamily="34" charset="0"/>
                <a:sym typeface="Arial"/>
              </a:rPr>
              <a:t>LHeC</a:t>
            </a:r>
            <a:r>
              <a:rPr lang="en-US" sz="2200" dirty="0">
                <a:latin typeface="Aptos" panose="020B0004020202020204" pitchFamily="34" charset="0"/>
                <a:sym typeface="Arial"/>
              </a:rPr>
              <a:t>, LC, Muon Collider, LEP3 and FCC-</a:t>
            </a:r>
            <a:r>
              <a:rPr lang="en-US" sz="2200" dirty="0" err="1">
                <a:latin typeface="Aptos" panose="020B0004020202020204" pitchFamily="34" charset="0"/>
                <a:sym typeface="Arial"/>
              </a:rPr>
              <a:t>hh</a:t>
            </a:r>
            <a:r>
              <a:rPr lang="en-US" sz="2200" dirty="0">
                <a:latin typeface="Aptos" panose="020B0004020202020204" pitchFamily="34" charset="0"/>
                <a:sym typeface="Arial"/>
              </a:rPr>
              <a:t>. </a:t>
            </a:r>
            <a:endParaRPr sz="2200" dirty="0">
              <a:latin typeface="Aptos" panose="020B0004020202020204" pitchFamily="34" charset="0"/>
            </a:endParaRPr>
          </a:p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200" dirty="0">
                <a:latin typeface="Aptos" panose="020B0004020202020204" pitchFamily="34" charset="0"/>
                <a:sym typeface="Arial"/>
              </a:rPr>
              <a:t>In addition, we organized a structured discussion with the respective communities.</a:t>
            </a:r>
            <a:endParaRPr sz="2200" dirty="0">
              <a:latin typeface="Aptos" panose="020B0004020202020204" pitchFamily="34" charset="0"/>
            </a:endParaRPr>
          </a:p>
          <a:p>
            <a: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ts val="2400"/>
              <a:buChar char="•"/>
            </a:pPr>
            <a:r>
              <a:rPr lang="en-US" sz="2200" b="1" dirty="0">
                <a:latin typeface="Aptos" panose="020B0004020202020204" pitchFamily="34" charset="0"/>
                <a:sym typeface="Arial"/>
              </a:rPr>
              <a:t>Many thanks to all for a prompt feedback and valuable input!</a:t>
            </a:r>
            <a:endParaRPr lang="en-US" sz="2200" dirty="0">
              <a:latin typeface="Aptos" panose="020B0004020202020204" pitchFamily="34" charset="0"/>
              <a:sym typeface="Arial"/>
            </a:endParaRPr>
          </a:p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200" b="1" dirty="0">
                <a:solidFill>
                  <a:schemeClr val="accent1"/>
                </a:solidFill>
                <a:latin typeface="Aptos" panose="020B0004020202020204" pitchFamily="34" charset="0"/>
              </a:rPr>
              <a:t>‘Problem’ definition: </a:t>
            </a:r>
            <a:r>
              <a:rPr lang="en-US" sz="2200" dirty="0">
                <a:solidFill>
                  <a:schemeClr val="accent1"/>
                </a:solidFill>
                <a:latin typeface="Aptos" panose="020B0004020202020204" pitchFamily="34" charset="0"/>
              </a:rPr>
              <a:t>The HEP computing challenge is to ensure successful and timely delivery of the best possible physics results for the future HEP experiments. </a:t>
            </a:r>
          </a:p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sz="2200" dirty="0">
              <a:latin typeface="Aptos" panose="020B00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80DA48-B0DE-E6D3-F27D-18228AE86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CBF74-E016-A64B-82CE-3F9A0D95D99E}" type="slidenum">
              <a:rPr lang="en-US" smtClean="0"/>
              <a:t>2</a:t>
            </a:fld>
            <a:endParaRPr lang="en-US"/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075" y="5731591"/>
            <a:ext cx="3886200" cy="58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3564" y="5204033"/>
            <a:ext cx="4234543" cy="305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Main summary</a:t>
            </a:r>
            <a:endParaRPr/>
          </a:p>
        </p:txBody>
      </p:sp>
      <p:sp>
        <p:nvSpPr>
          <p:cNvPr id="109" name="Google Shape;109;p3"/>
          <p:cNvSpPr txBox="1">
            <a:spLocks noGrp="1"/>
          </p:cNvSpPr>
          <p:nvPr>
            <p:ph type="body" idx="1"/>
          </p:nvPr>
        </p:nvSpPr>
        <p:spPr>
          <a:xfrm>
            <a:off x="0" y="1136234"/>
            <a:ext cx="11353800" cy="4931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>
                <a:latin typeface="Aptos" panose="020B0004020202020204" pitchFamily="34" charset="0"/>
                <a:sym typeface="Arial"/>
              </a:rPr>
              <a:t>Let us state the main important conclusion immediately:</a:t>
            </a:r>
            <a:br>
              <a:rPr lang="en-US" dirty="0">
                <a:latin typeface="Aptos" panose="020B0004020202020204" pitchFamily="34" charset="0"/>
                <a:sym typeface="Arial"/>
              </a:rPr>
            </a:br>
            <a:endParaRPr dirty="0">
              <a:latin typeface="Aptos" panose="020B0004020202020204" pitchFamily="34" charset="0"/>
              <a:sym typeface="Arial"/>
            </a:endParaRPr>
          </a:p>
          <a:p>
            <a: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ts val="2400"/>
              <a:buChar char="•"/>
            </a:pPr>
            <a:r>
              <a:rPr lang="en-US" b="1" dirty="0">
                <a:solidFill>
                  <a:schemeClr val="accent1"/>
                </a:solidFill>
                <a:latin typeface="Aptos" panose="020B0004020202020204" pitchFamily="34" charset="0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We can conclude that for  all of the projects, meeting the computing requirements is </a:t>
            </a:r>
            <a:r>
              <a:rPr lang="en-US" b="1" dirty="0">
                <a:solidFill>
                  <a:schemeClr val="accent1"/>
                </a:solidFill>
                <a:latin typeface="Aptos" panose="020B0004020202020204" pitchFamily="34" charset="0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feasible.</a:t>
            </a:r>
            <a:endParaRPr b="1" dirty="0">
              <a:solidFill>
                <a:schemeClr val="accent1"/>
              </a:solidFill>
              <a:latin typeface="Aptos" panose="020B0004020202020204" pitchFamily="34" charset="0"/>
            </a:endParaRPr>
          </a:p>
          <a:p>
            <a: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ts val="2000"/>
              <a:buChar char="•"/>
            </a:pPr>
            <a:r>
              <a:rPr lang="en-US" sz="2400" dirty="0">
                <a:latin typeface="Aptos" panose="020B0004020202020204" pitchFamily="34" charset="0"/>
                <a:sym typeface="Arial"/>
              </a:rPr>
              <a:t>In other words, the needs can be accommodated by ‘evolution’ without the needs for technological breakthroughs.</a:t>
            </a:r>
          </a:p>
          <a:p>
            <a:pPr lvl="3" indent="-355600">
              <a:spcAft>
                <a:spcPts val="600"/>
              </a:spcAft>
              <a:buSzPts val="2000"/>
            </a:pPr>
            <a:r>
              <a:rPr lang="en-US" sz="2400" dirty="0">
                <a:latin typeface="Aptos" panose="020B0004020202020204" pitchFamily="34" charset="0"/>
              </a:rPr>
              <a:t>There is, of course, a significant potential from breakthroughs (e.g. AI, new tech).</a:t>
            </a:r>
            <a:endParaRPr sz="2400" dirty="0">
              <a:latin typeface="Aptos" panose="020B0004020202020204" pitchFamily="34" charset="0"/>
              <a:sym typeface="Arial"/>
            </a:endParaRPr>
          </a:p>
          <a:p>
            <a: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ts val="2000"/>
              <a:buChar char="•"/>
            </a:pPr>
            <a:r>
              <a:rPr lang="en-US" sz="2400" b="1" dirty="0">
                <a:latin typeface="Aptos" panose="020B0004020202020204" pitchFamily="34" charset="0"/>
              </a:rPr>
              <a:t>However, in order to achieve this, one needs to assume a continuous R&amp;D and sustained activity throughout the years!</a:t>
            </a:r>
            <a:br>
              <a:rPr lang="en-US" b="1" dirty="0">
                <a:latin typeface="Aptos" panose="020B0004020202020204" pitchFamily="34" charset="0"/>
                <a:sym typeface="Arial"/>
              </a:rPr>
            </a:br>
            <a:endParaRPr b="1" dirty="0">
              <a:latin typeface="Aptos" panose="020B0004020202020204" pitchFamily="34" charset="0"/>
              <a:sym typeface="Arial"/>
            </a:endParaRPr>
          </a:p>
          <a:p>
            <a: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ts val="2400"/>
              <a:buChar char="•"/>
            </a:pPr>
            <a:r>
              <a:rPr lang="en-US" dirty="0">
                <a:latin typeface="Aptos" panose="020B0004020202020204" pitchFamily="34" charset="0"/>
                <a:sym typeface="Arial"/>
              </a:rPr>
              <a:t>The needs are somewhat different, as are the timelines, and it is important to take them jointly into account.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CFCC83-91F5-959B-B3AE-299DA3B4D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CBF74-E016-A64B-82CE-3F9A0D95D99E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Common findings</a:t>
            </a:r>
            <a:endParaRPr dirty="0"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0" y="1131127"/>
            <a:ext cx="8826408" cy="4931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000" b="0" i="0" u="none" strike="noStrike" cap="none" dirty="0">
                <a:latin typeface="Aptos" panose="020B0004020202020204" pitchFamily="34" charset="0"/>
                <a:sym typeface="Arial"/>
              </a:rPr>
              <a:t>All the projects are </a:t>
            </a:r>
            <a:r>
              <a:rPr lang="en-US" sz="2000" b="1" i="0" u="none" strike="noStrike" cap="none" dirty="0">
                <a:latin typeface="Aptos" panose="020B0004020202020204" pitchFamily="34" charset="0"/>
                <a:sym typeface="Arial"/>
              </a:rPr>
              <a:t>conservative</a:t>
            </a:r>
            <a:r>
              <a:rPr lang="en-US" sz="2000" b="0" i="0" u="none" strike="noStrike" cap="none" dirty="0">
                <a:latin typeface="Aptos" panose="020B0004020202020204" pitchFamily="34" charset="0"/>
                <a:sym typeface="Arial"/>
              </a:rPr>
              <a:t> in their modeling, trying to connect their computing models and resource projections to the existing HL-LHC scenarios.</a:t>
            </a:r>
            <a:br>
              <a:rPr lang="en-US" sz="2000" b="0" i="0" u="none" strike="noStrike" cap="none" dirty="0">
                <a:latin typeface="Aptos" panose="020B0004020202020204" pitchFamily="34" charset="0"/>
                <a:sym typeface="Arial"/>
              </a:rPr>
            </a:br>
            <a:endParaRPr sz="2000" b="0" i="0" u="none" strike="noStrike" cap="none" dirty="0">
              <a:latin typeface="Aptos" panose="020B0004020202020204" pitchFamily="34" charset="0"/>
              <a:sym typeface="Arial"/>
            </a:endParaRPr>
          </a:p>
          <a:p>
            <a:pPr marL="91440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000" b="0" i="0" u="none" strike="noStrike" cap="none" dirty="0">
                <a:solidFill>
                  <a:schemeClr val="accent1"/>
                </a:solidFill>
                <a:latin typeface="Aptos" panose="020B0004020202020204" pitchFamily="34" charset="0"/>
                <a:sym typeface="Arial"/>
              </a:rPr>
              <a:t>In other words, the proposals aim to show it can be done without a need for revolution/technological breakthroughs. </a:t>
            </a:r>
            <a:endParaRPr dirty="0">
              <a:solidFill>
                <a:schemeClr val="accent1"/>
              </a:solidFill>
              <a:latin typeface="Aptos" panose="020B0004020202020204" pitchFamily="34" charset="0"/>
            </a:endParaRPr>
          </a:p>
          <a:p>
            <a:pPr marL="91440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000" b="0" i="0" u="none" strike="noStrike" cap="none" dirty="0">
                <a:latin typeface="Aptos" panose="020B0004020202020204" pitchFamily="34" charset="0"/>
                <a:sym typeface="Arial"/>
              </a:rPr>
              <a:t>Always an interesting point how far some modeling like Moore’s law will stretch. </a:t>
            </a:r>
            <a:br>
              <a:rPr lang="en-US" sz="2000" b="0" i="0" u="none" strike="noStrike" cap="none" dirty="0">
                <a:latin typeface="Aptos" panose="020B0004020202020204" pitchFamily="34" charset="0"/>
                <a:sym typeface="Arial"/>
              </a:rPr>
            </a:br>
            <a:endParaRPr sz="2000" b="0" i="0" u="none" strike="noStrike" cap="none" dirty="0">
              <a:latin typeface="Aptos" panose="020B0004020202020204" pitchFamily="34" charset="0"/>
              <a:sym typeface="Arial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000" b="0" i="0" u="none" strike="noStrike" cap="none" dirty="0">
                <a:latin typeface="Aptos" panose="020B0004020202020204" pitchFamily="34" charset="0"/>
                <a:sym typeface="Arial"/>
              </a:rPr>
              <a:t>An important lesson, that cannot be stressed enough, is that the future projects </a:t>
            </a:r>
            <a:r>
              <a:rPr lang="en-US" sz="2000" b="1" i="0" u="none" strike="noStrike" cap="none" dirty="0">
                <a:solidFill>
                  <a:schemeClr val="accent1"/>
                </a:solidFill>
                <a:latin typeface="Aptos" panose="020B0004020202020204" pitchFamily="34" charset="0"/>
                <a:sym typeface="Arial"/>
              </a:rPr>
              <a:t>all aim to build on common foundations in terms of software (various aspects), services (WLCG, data management...) and operations. </a:t>
            </a:r>
            <a:endParaRPr b="1" dirty="0">
              <a:solidFill>
                <a:schemeClr val="accent1"/>
              </a:solidFill>
              <a:latin typeface="Aptos" panose="020B0004020202020204" pitchFamily="34" charset="0"/>
            </a:endParaRPr>
          </a:p>
          <a:p>
            <a:pPr marL="91440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2400"/>
              <a:buChar char="•"/>
            </a:pPr>
            <a:r>
              <a:rPr lang="en-US" sz="2000" b="0" i="0" u="none" strike="noStrike" cap="none" dirty="0">
                <a:latin typeface="Aptos" panose="020B0004020202020204" pitchFamily="34" charset="0"/>
                <a:sym typeface="Arial"/>
              </a:rPr>
              <a:t>A lesson learned from the LHC era.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66C731-C0BE-0593-BD0B-6FBC941B4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CBF74-E016-A64B-82CE-3F9A0D95D99E}" type="slidenum">
              <a:rPr lang="en-US" smtClean="0"/>
              <a:t>4</a:t>
            </a:fld>
            <a:endParaRPr lang="en-US"/>
          </a:p>
        </p:txBody>
      </p:sp>
      <p:pic>
        <p:nvPicPr>
          <p:cNvPr id="116" name="Google Shape;11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66884" y="1441174"/>
            <a:ext cx="2601046" cy="2642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creenshot 2025-06-18 at 13.38.04.png" descr="Screenshot 2025-06-18 at 13.38.04.png">
            <a:extLst>
              <a:ext uri="{FF2B5EF4-FFF2-40B4-BE49-F238E27FC236}">
                <a16:creationId xmlns:a16="http://schemas.microsoft.com/office/drawing/2014/main" id="{090CEFDA-3805-43CF-2FD9-1E11F408D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6884" y="4087156"/>
            <a:ext cx="2684640" cy="2770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Google Shape;146;p17" title="Screenshot 2025-06-03 at 18.45.30.png">
            <a:extLst>
              <a:ext uri="{FF2B5EF4-FFF2-40B4-BE49-F238E27FC236}">
                <a16:creationId xmlns:a16="http://schemas.microsoft.com/office/drawing/2014/main" id="{9652C289-133D-E12F-3B80-4160BF380E0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31519">
            <a:off x="7439156" y="5089434"/>
            <a:ext cx="1565183" cy="1282658"/>
          </a:xfrm>
          <a:prstGeom prst="rect">
            <a:avLst/>
          </a:prstGeom>
          <a:noFill/>
          <a:ln w="9525" cap="flat" cmpd="sng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Google Shape;147;p17" title="Screenshot 2025-06-03 at 19.19.57.png">
            <a:extLst>
              <a:ext uri="{FF2B5EF4-FFF2-40B4-BE49-F238E27FC236}">
                <a16:creationId xmlns:a16="http://schemas.microsoft.com/office/drawing/2014/main" id="{1ED45D52-D8A2-C281-DFE2-747845F9831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13745" y="5900404"/>
            <a:ext cx="2149239" cy="846288"/>
          </a:xfrm>
          <a:prstGeom prst="rect">
            <a:avLst/>
          </a:prstGeom>
          <a:noFill/>
          <a:ln w="9525" cap="flat" cmpd="sng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4E2784-D772-4E7C-5CB4-0EE3814421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1306" y="6345951"/>
            <a:ext cx="414222" cy="41882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Worldwide LHC Computing Grid </a:t>
            </a:r>
            <a:endParaRPr dirty="0"/>
          </a:p>
        </p:txBody>
      </p:sp>
      <p:sp>
        <p:nvSpPr>
          <p:cNvPr id="122" name="Google Shape;122;p5"/>
          <p:cNvSpPr txBox="1">
            <a:spLocks noGrp="1"/>
          </p:cNvSpPr>
          <p:nvPr>
            <p:ph type="body" idx="1"/>
          </p:nvPr>
        </p:nvSpPr>
        <p:spPr>
          <a:xfrm>
            <a:off x="0" y="2103487"/>
            <a:ext cx="7979229" cy="4931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600"/>
              </a:spcAft>
              <a:buSzPct val="127000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sym typeface="Arial"/>
              </a:rPr>
              <a:t>All the projects assume the WLCG will continue providing the existing functionality for distributed computing even after the end of the LHC program!</a:t>
            </a:r>
            <a:endParaRPr lang="en-US" sz="2000" b="1" dirty="0">
              <a:solidFill>
                <a:schemeClr val="accent1"/>
              </a:solidFill>
              <a:latin typeface="Aptos" panose="020B0004020202020204" pitchFamily="34" charset="0"/>
            </a:endParaRPr>
          </a:p>
          <a:p>
            <a: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ts val="2400"/>
              <a:buChar char="•"/>
            </a:pPr>
            <a:r>
              <a:rPr lang="en-US" sz="2000" dirty="0">
                <a:latin typeface="Aptos" panose="020B0004020202020204" pitchFamily="34" charset="0"/>
                <a:sym typeface="Arial"/>
              </a:rPr>
              <a:t>There is no big paradigm shift in terms of doing it all on a single (quantum) computer!</a:t>
            </a:r>
            <a:endParaRPr lang="en-US" sz="2000" dirty="0">
              <a:latin typeface="Aptos" panose="020B0004020202020204" pitchFamily="34" charset="0"/>
            </a:endParaRPr>
          </a:p>
          <a:p>
            <a:pPr indent="-381000">
              <a:spcBef>
                <a:spcPts val="500"/>
              </a:spcBef>
              <a:spcAft>
                <a:spcPts val="600"/>
              </a:spcAft>
              <a:buSzPts val="2400"/>
            </a:pPr>
            <a:r>
              <a:rPr lang="en-US" sz="2000" dirty="0">
                <a:solidFill>
                  <a:schemeClr val="accent1"/>
                </a:solidFill>
                <a:latin typeface="Aptos" panose="020B0004020202020204" pitchFamily="34" charset="0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</a:ext>
                </a:extLst>
              </a:rPr>
              <a:t>An effort must be made to preserve and evolve the WLCG services, both in terms of operation as well as underlying software, lower-level services and networking!</a:t>
            </a:r>
            <a:endParaRPr lang="en-US" sz="2000" dirty="0">
              <a:solidFill>
                <a:schemeClr val="accent1"/>
              </a:solidFill>
              <a:latin typeface="Aptos" panose="020B0004020202020204" pitchFamily="34" charset="0"/>
              <a:sym typeface="Arial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</a:ext>
              </a:extLst>
            </a:endParaRPr>
          </a:p>
          <a:p>
            <a: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000" dirty="0">
                <a:latin typeface="Aptos" panose="020B000402020202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"/>
                  </a:ext>
                </a:extLst>
              </a:rPr>
              <a:t>A period of a </a:t>
            </a:r>
            <a:r>
              <a:rPr lang="en-US" sz="2000" dirty="0">
                <a:latin typeface="Aptos" panose="020B000402020202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</a:ext>
                </a:extLst>
              </a:rPr>
              <a:t>concurrent</a:t>
            </a:r>
            <a:r>
              <a:rPr lang="en-US" sz="2000" dirty="0">
                <a:latin typeface="Aptos" panose="020B000402020202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6"/>
                  </a:ext>
                </a:extLst>
              </a:rPr>
              <a:t> need for the computing infrastructure in which LHC experiments ramp down (after 2041) and future projects ramp up is also expected.</a:t>
            </a:r>
            <a:endParaRPr lang="en-US" sz="2200" dirty="0">
              <a:latin typeface="Aptos" panose="020B0004020202020204" pitchFamily="34" charset="0"/>
              <a:sym typeface="Arial"/>
            </a:endParaRPr>
          </a:p>
          <a:p>
            <a: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en-US" sz="2000" dirty="0">
              <a:latin typeface="Aptos" panose="020B0004020202020204" pitchFamily="34" charset="0"/>
              <a:sym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96DEFC-7644-A961-AE53-2D29E0AEF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CBF74-E016-A64B-82CE-3F9A0D95D99E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7AAF48-F856-2330-D773-FAC3D5A9A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6791" y="209009"/>
            <a:ext cx="1175239" cy="11504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177E7A-10AB-ADD9-3390-59E20A36B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318" y="4189029"/>
            <a:ext cx="3993891" cy="2303845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E9A29D0-92D8-5F5A-6F11-FA8AD08B5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057" y="2103487"/>
            <a:ext cx="3999585" cy="167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Use of Computing Facilities</a:t>
            </a:r>
            <a:endParaRPr/>
          </a:p>
        </p:txBody>
      </p:sp>
      <p:sp>
        <p:nvSpPr>
          <p:cNvPr id="128" name="Google Shape;128;p6"/>
          <p:cNvSpPr txBox="1">
            <a:spLocks noGrp="1"/>
          </p:cNvSpPr>
          <p:nvPr>
            <p:ph type="body" idx="1"/>
          </p:nvPr>
        </p:nvSpPr>
        <p:spPr>
          <a:xfrm>
            <a:off x="0" y="1548092"/>
            <a:ext cx="7446698" cy="4931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marR="0" lvl="0" indent="-393065" algn="l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sym typeface="Arial"/>
              </a:rPr>
              <a:t>All the projects envisage the use of available resources, with adaptability.</a:t>
            </a:r>
            <a:endParaRPr sz="2000" b="1" dirty="0">
              <a:solidFill>
                <a:schemeClr val="accent1"/>
              </a:solidFill>
              <a:latin typeface="Aptos" panose="020B0004020202020204" pitchFamily="34" charset="0"/>
            </a:endParaRPr>
          </a:p>
          <a:p>
            <a:pPr marL="914400" lvl="1" indent="-369569" algn="l" rtl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ct val="100000"/>
              <a:buChar char="•"/>
            </a:pPr>
            <a:r>
              <a:rPr lang="en-US" sz="2000" dirty="0">
                <a:latin typeface="Aptos" panose="020B0004020202020204" pitchFamily="34" charset="0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Use of HPCs with heterogeneous architectures is commonly foreseen. </a:t>
            </a:r>
            <a:endParaRPr sz="2000" dirty="0">
              <a:latin typeface="Aptos" panose="020B0004020202020204" pitchFamily="34" charset="0"/>
              <a:sym typeface="Arial"/>
            </a:endParaRPr>
          </a:p>
          <a:p>
            <a:pPr marL="914400" lvl="1" indent="-369569" algn="l" rtl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ct val="10000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Clouds are also a possible solution but at present not economically viable.</a:t>
            </a:r>
            <a:endParaRPr sz="2000" dirty="0">
              <a:latin typeface="Aptos" panose="020B0004020202020204" pitchFamily="34" charset="0"/>
            </a:endParaRPr>
          </a:p>
          <a:p>
            <a:pPr marL="457200" marR="0" lvl="0" indent="-393065" algn="l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>
                <a:latin typeface="Aptos" panose="020B0004020202020204" pitchFamily="34" charset="0"/>
                <a:sym typeface="Arial"/>
              </a:rPr>
              <a:t>There is a common understanding that the availability of resources will vary in the ‘gap’ years leading to future projects at CERN. </a:t>
            </a:r>
            <a:endParaRPr sz="2000" dirty="0">
              <a:latin typeface="Aptos" panose="020B0004020202020204" pitchFamily="34" charset="0"/>
            </a:endParaRPr>
          </a:p>
          <a:p>
            <a:pPr marL="914400" lvl="1" indent="-369569" algn="l" rtl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ct val="100000"/>
              <a:buChar char="•"/>
            </a:pPr>
            <a:r>
              <a:rPr lang="en-US" sz="2000" dirty="0">
                <a:solidFill>
                  <a:schemeClr val="accent1"/>
                </a:solidFill>
                <a:latin typeface="Aptos" panose="020B0004020202020204" pitchFamily="34" charset="0"/>
                <a:sym typeface="Arial"/>
              </a:rPr>
              <a:t>A feasible approach needs to be found.</a:t>
            </a:r>
            <a:endParaRPr sz="2000" dirty="0">
              <a:solidFill>
                <a:schemeClr val="accent1"/>
              </a:solidFill>
              <a:latin typeface="Aptos" panose="020B0004020202020204" pitchFamily="34" charset="0"/>
            </a:endParaRPr>
          </a:p>
          <a:p>
            <a:pPr marL="457200" marR="0" lvl="0" indent="-393065" algn="l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>
                <a:latin typeface="Aptos" panose="020B0004020202020204" pitchFamily="34" charset="0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In addition, the future projects already now (and onwards) </a:t>
            </a:r>
            <a:r>
              <a:rPr lang="en-US" sz="2000" b="1" dirty="0">
                <a:latin typeface="Aptos" panose="020B0004020202020204" pitchFamily="34" charset="0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urgently need modest computing resources</a:t>
            </a:r>
            <a:r>
              <a:rPr lang="en-US" sz="2000" dirty="0">
                <a:latin typeface="Aptos" panose="020B0004020202020204" pitchFamily="34" charset="0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 (at </a:t>
            </a:r>
            <a:r>
              <a:rPr lang="en-US" sz="2000" dirty="0">
                <a:latin typeface="Aptos" panose="020B0004020202020204" pitchFamily="34" charset="0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  </a:ext>
                </a:extLst>
              </a:rPr>
              <a:t>percent level </a:t>
            </a:r>
            <a:r>
              <a:rPr lang="en-US" sz="2000" dirty="0" err="1">
                <a:latin typeface="Aptos" panose="020B0004020202020204" pitchFamily="34" charset="0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  </a:ext>
                </a:extLst>
              </a:rPr>
              <a:t>w.r.t.</a:t>
            </a:r>
            <a:r>
              <a:rPr lang="en-US" sz="2000" dirty="0">
                <a:latin typeface="Aptos" panose="020B0004020202020204" pitchFamily="34" charset="0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  </a:ext>
                </a:extLst>
              </a:rPr>
              <a:t> the LHC needs!)</a:t>
            </a:r>
            <a:r>
              <a:rPr lang="en-US" sz="2000" dirty="0">
                <a:latin typeface="Aptos" panose="020B0004020202020204" pitchFamily="34" charset="0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  </a:ext>
                </a:extLst>
              </a:rPr>
              <a:t>, which should be accommodated as much as possible. </a:t>
            </a:r>
            <a:endParaRPr sz="2000" dirty="0">
              <a:latin typeface="Aptos" panose="020B00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AEE785-49C4-47EC-8D1F-8C8933FA0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CBF74-E016-A64B-82CE-3F9A0D95D99E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5DB25A-44D2-231B-FFB2-4CF02D8BE7FB}"/>
              </a:ext>
            </a:extLst>
          </p:cNvPr>
          <p:cNvSpPr txBox="1"/>
          <p:nvPr/>
        </p:nvSpPr>
        <p:spPr>
          <a:xfrm>
            <a:off x="8767561" y="836285"/>
            <a:ext cx="3258787" cy="52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Parallel talk by </a:t>
            </a:r>
            <a:r>
              <a:rPr lang="en-US" b="1" dirty="0">
                <a:solidFill>
                  <a:schemeClr val="lt1"/>
                </a:solidFill>
                <a:highlight>
                  <a:srgbClr val="284E86"/>
                </a:highlight>
              </a:rPr>
              <a:t>M. Girone</a:t>
            </a:r>
            <a:r>
              <a:rPr lang="en-US" dirty="0">
                <a:solidFill>
                  <a:schemeClr val="lt1"/>
                </a:solidFill>
                <a:highlight>
                  <a:srgbClr val="284E86"/>
                </a:highlight>
              </a:rPr>
              <a:t>, G. Iadarola, G. Merino, S. Ryan</a:t>
            </a:r>
            <a:endParaRPr lang="en-US" sz="500" baseline="30000" dirty="0">
              <a:solidFill>
                <a:schemeClr val="lt1"/>
              </a:solidFill>
              <a:highlight>
                <a:srgbClr val="284E86"/>
              </a:highligh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053CD2-0C27-7ADD-AEBC-25A715ED7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257" y="1440540"/>
            <a:ext cx="4728827" cy="26626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857948-81E5-1E4E-0CE4-D0FF2A5A9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7614" y="4195372"/>
            <a:ext cx="4743470" cy="266262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Software </a:t>
            </a:r>
            <a:endParaRPr dirty="0"/>
          </a:p>
        </p:txBody>
      </p:sp>
      <p:sp>
        <p:nvSpPr>
          <p:cNvPr id="134" name="Google Shape;134;p7"/>
          <p:cNvSpPr txBox="1">
            <a:spLocks noGrp="1"/>
          </p:cNvSpPr>
          <p:nvPr>
            <p:ph type="body" idx="1"/>
          </p:nvPr>
        </p:nvSpPr>
        <p:spPr>
          <a:xfrm>
            <a:off x="-106547" y="1188677"/>
            <a:ext cx="9658808" cy="4931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ts val="180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As already mentioned, </a:t>
            </a: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</a:rPr>
              <a:t>the future projects plan to build on common foundations (for multiple experiments), </a:t>
            </a: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based on existing common projects and communities</a:t>
            </a: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</a:rPr>
              <a:t>:</a:t>
            </a:r>
          </a:p>
          <a:p>
            <a:pPr lvl="1">
              <a:spcBef>
                <a:spcPts val="1000"/>
              </a:spcBef>
              <a:spcAft>
                <a:spcPts val="600"/>
              </a:spcAft>
            </a:pPr>
            <a:r>
              <a:rPr lang="en-US" sz="2000" dirty="0">
                <a:latin typeface="Aptos" panose="020B0004020202020204" pitchFamily="34" charset="0"/>
              </a:rPr>
              <a:t>The LHC experiments started from different positions on too many aspects, duplicating activities and this needs to be avoided in the future.</a:t>
            </a:r>
            <a:endParaRPr sz="1600" b="1" dirty="0">
              <a:solidFill>
                <a:schemeClr val="accent1"/>
              </a:solidFill>
              <a:latin typeface="Aptos" panose="020B0004020202020204" pitchFamily="34" charset="0"/>
            </a:endParaRPr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ts val="180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Examples used in the new studies and future models are e.g. </a:t>
            </a:r>
            <a:endParaRPr sz="2000" dirty="0">
              <a:latin typeface="Aptos" panose="020B0004020202020204" pitchFamily="34" charset="0"/>
            </a:endParaRPr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ts val="1800"/>
              <a:buChar char="•"/>
            </a:pPr>
            <a:r>
              <a:rPr lang="en-US" b="1" dirty="0">
                <a:latin typeface="Aptos" panose="020B0004020202020204" pitchFamily="34" charset="0"/>
              </a:rPr>
              <a:t>the HSF supported tools, Key4HEP software stack (all projects!)</a:t>
            </a:r>
            <a:endParaRPr b="1" dirty="0">
              <a:latin typeface="Aptos" panose="020B0004020202020204" pitchFamily="34" charset="0"/>
            </a:endParaRPr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ts val="1800"/>
              <a:buChar char="•"/>
            </a:pPr>
            <a:r>
              <a:rPr lang="en-US" dirty="0">
                <a:latin typeface="Aptos" panose="020B0004020202020204" pitchFamily="34" charset="0"/>
              </a:rPr>
              <a:t>Packages like Root, Geant4, Gaudi …</a:t>
            </a:r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ts val="1800"/>
              <a:buChar char="•"/>
            </a:pPr>
            <a:r>
              <a:rPr lang="en-US" dirty="0">
                <a:latin typeface="Aptos" panose="020B0004020202020204" pitchFamily="34" charset="0"/>
              </a:rPr>
              <a:t>The use of multi-threading/parallelization, offloading to GPU (especially ML), smart scheduling of CPU/GPU resources </a:t>
            </a:r>
            <a:r>
              <a:rPr lang="en-US" dirty="0" err="1">
                <a:latin typeface="Aptos" panose="020B0004020202020204" pitchFamily="34" charset="0"/>
              </a:rPr>
              <a:t>etc</a:t>
            </a:r>
            <a:r>
              <a:rPr lang="en-US" dirty="0">
                <a:latin typeface="Aptos" panose="020B0004020202020204" pitchFamily="34" charset="0"/>
              </a:rPr>
              <a:t> ... will become paramount.</a:t>
            </a:r>
            <a:endParaRPr lang="en-US" sz="2000" dirty="0">
              <a:latin typeface="Aptos" panose="020B0004020202020204" pitchFamily="34" charset="0"/>
            </a:endParaRPr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ts val="180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Also important is the investment in the Monte Carlo generators both in terms of precision and resource consumption!</a:t>
            </a:r>
            <a:endParaRPr sz="2000" dirty="0">
              <a:latin typeface="Aptos" panose="020B0004020202020204" pitchFamily="34" charset="0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ts val="180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</a:rPr>
              <a:t>There is a common concern that these activities/communities need to remain </a:t>
            </a: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4"/>
                  </a:ext>
                </a:extLst>
              </a:rPr>
              <a:t>continuous</a:t>
            </a: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</a:rPr>
              <a:t> (and funded!) throughout the time towards the future projects.	</a:t>
            </a:r>
            <a:endParaRPr sz="2000" b="1" dirty="0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22CAEA-10DF-A114-2190-9607C10D6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CBF74-E016-A64B-82CE-3F9A0D95D99E}" type="slidenum">
              <a:rPr lang="en-US" smtClean="0"/>
              <a:t>7</a:t>
            </a:fld>
            <a:endParaRPr lang="en-US"/>
          </a:p>
        </p:txBody>
      </p:sp>
      <p:grpSp>
        <p:nvGrpSpPr>
          <p:cNvPr id="3" name="Google Shape;188;p19">
            <a:extLst>
              <a:ext uri="{FF2B5EF4-FFF2-40B4-BE49-F238E27FC236}">
                <a16:creationId xmlns:a16="http://schemas.microsoft.com/office/drawing/2014/main" id="{0320197B-0874-D452-4F45-B60E51422EB0}"/>
              </a:ext>
            </a:extLst>
          </p:cNvPr>
          <p:cNvGrpSpPr/>
          <p:nvPr/>
        </p:nvGrpSpPr>
        <p:grpSpPr>
          <a:xfrm>
            <a:off x="9599463" y="1580004"/>
            <a:ext cx="2592536" cy="1331107"/>
            <a:chOff x="6202393" y="1251557"/>
            <a:chExt cx="2882896" cy="1429638"/>
          </a:xfrm>
        </p:grpSpPr>
        <p:sp>
          <p:nvSpPr>
            <p:cNvPr id="4" name="Google Shape;189;p19">
              <a:extLst>
                <a:ext uri="{FF2B5EF4-FFF2-40B4-BE49-F238E27FC236}">
                  <a16:creationId xmlns:a16="http://schemas.microsoft.com/office/drawing/2014/main" id="{66970CC8-F0E4-638C-368A-AF89D685D895}"/>
                </a:ext>
              </a:extLst>
            </p:cNvPr>
            <p:cNvSpPr/>
            <p:nvPr/>
          </p:nvSpPr>
          <p:spPr>
            <a:xfrm>
              <a:off x="6202400" y="2192125"/>
              <a:ext cx="1107300" cy="446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" name="Google Shape;190;p19">
              <a:extLst>
                <a:ext uri="{FF2B5EF4-FFF2-40B4-BE49-F238E27FC236}">
                  <a16:creationId xmlns:a16="http://schemas.microsoft.com/office/drawing/2014/main" id="{2F61D661-8758-1D1D-C3A9-2BD582831BA6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56837" y="2262027"/>
              <a:ext cx="567750" cy="30658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" name="Google Shape;191;p19">
              <a:extLst>
                <a:ext uri="{FF2B5EF4-FFF2-40B4-BE49-F238E27FC236}">
                  <a16:creationId xmlns:a16="http://schemas.microsoft.com/office/drawing/2014/main" id="{10A0361E-47AD-567E-67EE-58F6F50A84B5}"/>
                </a:ext>
              </a:extLst>
            </p:cNvPr>
            <p:cNvGrpSpPr/>
            <p:nvPr/>
          </p:nvGrpSpPr>
          <p:grpSpPr>
            <a:xfrm>
              <a:off x="6202393" y="1251557"/>
              <a:ext cx="2882896" cy="1429638"/>
              <a:chOff x="6202393" y="1251557"/>
              <a:chExt cx="2882896" cy="1429638"/>
            </a:xfrm>
          </p:grpSpPr>
          <p:grpSp>
            <p:nvGrpSpPr>
              <p:cNvPr id="7" name="Google Shape;192;p19">
                <a:extLst>
                  <a:ext uri="{FF2B5EF4-FFF2-40B4-BE49-F238E27FC236}">
                    <a16:creationId xmlns:a16="http://schemas.microsoft.com/office/drawing/2014/main" id="{4DC20195-6759-297F-B4D8-99D71E2DA3C0}"/>
                  </a:ext>
                </a:extLst>
              </p:cNvPr>
              <p:cNvGrpSpPr/>
              <p:nvPr/>
            </p:nvGrpSpPr>
            <p:grpSpPr>
              <a:xfrm>
                <a:off x="6202393" y="1251557"/>
                <a:ext cx="2882896" cy="1387020"/>
                <a:chOff x="6197043" y="607782"/>
                <a:chExt cx="2882896" cy="1387020"/>
              </a:xfrm>
            </p:grpSpPr>
            <p:pic>
              <p:nvPicPr>
                <p:cNvPr id="9" name="Google Shape;193;p19">
                  <a:extLst>
                    <a:ext uri="{FF2B5EF4-FFF2-40B4-BE49-F238E27FC236}">
                      <a16:creationId xmlns:a16="http://schemas.microsoft.com/office/drawing/2014/main" id="{C74B8DE4-D0CB-5D9C-1DF4-1AEC82E52CBB}"/>
                    </a:ext>
                  </a:extLst>
                </p:cNvPr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7300089" y="607782"/>
                  <a:ext cx="1779850" cy="13870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" name="Google Shape;194;p19">
                  <a:extLst>
                    <a:ext uri="{FF2B5EF4-FFF2-40B4-BE49-F238E27FC236}">
                      <a16:creationId xmlns:a16="http://schemas.microsoft.com/office/drawing/2014/main" id="{C0A3D894-3445-70A6-3F7B-37B95C106A81}"/>
                    </a:ext>
                  </a:extLst>
                </p:cNvPr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6197400" y="1111975"/>
                  <a:ext cx="1103050" cy="44684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" name="Google Shape;195;p19" title="Screenshot 2025-06-14 at 11.25.31.png">
                  <a:extLst>
                    <a:ext uri="{FF2B5EF4-FFF2-40B4-BE49-F238E27FC236}">
                      <a16:creationId xmlns:a16="http://schemas.microsoft.com/office/drawing/2014/main" id="{A2C148DB-CA18-812B-296F-3B58A9337C28}"/>
                    </a:ext>
                  </a:extLst>
                </p:cNvPr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6197043" y="666254"/>
                  <a:ext cx="1103062" cy="4350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8" name="Google Shape;196;p19">
                <a:extLst>
                  <a:ext uri="{FF2B5EF4-FFF2-40B4-BE49-F238E27FC236}">
                    <a16:creationId xmlns:a16="http://schemas.microsoft.com/office/drawing/2014/main" id="{46E1E604-1AFE-1B80-FD83-0DDC6DC2E5A7}"/>
                  </a:ext>
                </a:extLst>
              </p:cNvPr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6755327" y="2108494"/>
                <a:ext cx="567747" cy="572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2" name="Google Shape;182;p19">
            <a:extLst>
              <a:ext uri="{FF2B5EF4-FFF2-40B4-BE49-F238E27FC236}">
                <a16:creationId xmlns:a16="http://schemas.microsoft.com/office/drawing/2014/main" id="{4C8DFFDD-CE2A-A6CC-9BCC-36740636B0B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134339" y="5678730"/>
            <a:ext cx="1411662" cy="882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oogle Shape;184;p19">
            <a:extLst>
              <a:ext uri="{FF2B5EF4-FFF2-40B4-BE49-F238E27FC236}">
                <a16:creationId xmlns:a16="http://schemas.microsoft.com/office/drawing/2014/main" id="{38550D05-A71D-BCCF-87A7-C75BDA48BA74}"/>
              </a:ext>
            </a:extLst>
          </p:cNvPr>
          <p:cNvGrpSpPr/>
          <p:nvPr/>
        </p:nvGrpSpPr>
        <p:grpSpPr>
          <a:xfrm>
            <a:off x="10159556" y="4431791"/>
            <a:ext cx="1411650" cy="991367"/>
            <a:chOff x="6785725" y="3890336"/>
            <a:chExt cx="1411650" cy="991367"/>
          </a:xfrm>
        </p:grpSpPr>
        <p:pic>
          <p:nvPicPr>
            <p:cNvPr id="14" name="Google Shape;185;p19">
              <a:extLst>
                <a:ext uri="{FF2B5EF4-FFF2-40B4-BE49-F238E27FC236}">
                  <a16:creationId xmlns:a16="http://schemas.microsoft.com/office/drawing/2014/main" id="{124E4AB7-24EF-A1C4-5D05-8DC4200A7988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785725" y="3890336"/>
              <a:ext cx="1411650" cy="4705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86;p19">
              <a:extLst>
                <a:ext uri="{FF2B5EF4-FFF2-40B4-BE49-F238E27FC236}">
                  <a16:creationId xmlns:a16="http://schemas.microsoft.com/office/drawing/2014/main" id="{C3DB03D6-29FA-D881-C129-553216D87EF6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835675" y="4411127"/>
              <a:ext cx="470576" cy="470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87;p19" title="Screenshot 2025-06-14 at 15.50.08.png">
              <a:extLst>
                <a:ext uri="{FF2B5EF4-FFF2-40B4-BE49-F238E27FC236}">
                  <a16:creationId xmlns:a16="http://schemas.microsoft.com/office/drawing/2014/main" id="{AA2DC2A9-99BE-40C4-C105-ABDDB19CFBCB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400655" y="4432366"/>
              <a:ext cx="676400" cy="39828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Google Shape;222;p21" title="Screenshot 2025-06-19 at 09.40.04.png">
            <a:extLst>
              <a:ext uri="{FF2B5EF4-FFF2-40B4-BE49-F238E27FC236}">
                <a16:creationId xmlns:a16="http://schemas.microsoft.com/office/drawing/2014/main" id="{98D8F982-105D-15B9-9885-AB679172EB4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304965" y="2961338"/>
            <a:ext cx="1120832" cy="110260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@HSF">
            <a:extLst>
              <a:ext uri="{FF2B5EF4-FFF2-40B4-BE49-F238E27FC236}">
                <a16:creationId xmlns:a16="http://schemas.microsoft.com/office/drawing/2014/main" id="{EFB36708-9806-8778-2599-966EE13A8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527" y="911804"/>
            <a:ext cx="722642" cy="72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>
          <a:extLst>
            <a:ext uri="{FF2B5EF4-FFF2-40B4-BE49-F238E27FC236}">
              <a16:creationId xmlns:a16="http://schemas.microsoft.com/office/drawing/2014/main" id="{DA6F9788-232D-3BA2-2328-54096EC46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">
            <a:extLst>
              <a:ext uri="{FF2B5EF4-FFF2-40B4-BE49-F238E27FC236}">
                <a16:creationId xmlns:a16="http://schemas.microsoft.com/office/drawing/2014/main" id="{03C3E3EF-BA58-8952-CE7F-5F4727AE19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Software </a:t>
            </a:r>
            <a:endParaRPr dirty="0"/>
          </a:p>
        </p:txBody>
      </p:sp>
      <p:sp>
        <p:nvSpPr>
          <p:cNvPr id="134" name="Google Shape;134;p7">
            <a:extLst>
              <a:ext uri="{FF2B5EF4-FFF2-40B4-BE49-F238E27FC236}">
                <a16:creationId xmlns:a16="http://schemas.microsoft.com/office/drawing/2014/main" id="{C7F8FA25-3514-3621-445A-FBCD6AEBFB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-106547" y="1188677"/>
            <a:ext cx="9658808" cy="4931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ts val="180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As already mentioned, </a:t>
            </a: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</a:rPr>
              <a:t>the future projects plan to build on common foundations (for multiple experiments), </a:t>
            </a: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3"/>
                  </a:ext>
                </a:extLst>
              </a:rPr>
              <a:t>based on existing common projects and communities</a:t>
            </a: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</a:rPr>
              <a:t>:</a:t>
            </a:r>
            <a:endParaRPr sz="2000" b="1" dirty="0">
              <a:solidFill>
                <a:schemeClr val="accent1"/>
              </a:solidFill>
              <a:latin typeface="Aptos" panose="020B0004020202020204" pitchFamily="34" charset="0"/>
            </a:endParaRPr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ts val="180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Examples used in the studies and future models are e.g. </a:t>
            </a:r>
            <a:endParaRPr sz="2000" dirty="0">
              <a:latin typeface="Aptos" panose="020B0004020202020204" pitchFamily="34" charset="0"/>
            </a:endParaRPr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ts val="1800"/>
              <a:buChar char="•"/>
            </a:pPr>
            <a:r>
              <a:rPr lang="en-US" b="1" dirty="0">
                <a:latin typeface="Aptos" panose="020B0004020202020204" pitchFamily="34" charset="0"/>
              </a:rPr>
              <a:t>the HSF supported tools, Key4HEP software stack (all projects!)</a:t>
            </a:r>
            <a:endParaRPr b="1" dirty="0">
              <a:latin typeface="Aptos" panose="020B0004020202020204" pitchFamily="34" charset="0"/>
            </a:endParaRPr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ts val="1800"/>
              <a:buChar char="•"/>
            </a:pPr>
            <a:r>
              <a:rPr lang="en-US" dirty="0">
                <a:latin typeface="Aptos" panose="020B0004020202020204" pitchFamily="34" charset="0"/>
              </a:rPr>
              <a:t>Packages like Root, Geant4, Gaudi …</a:t>
            </a:r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ts val="1800"/>
              <a:buChar char="•"/>
            </a:pPr>
            <a:r>
              <a:rPr lang="en-US" dirty="0">
                <a:latin typeface="Aptos" panose="020B0004020202020204" pitchFamily="34" charset="0"/>
              </a:rPr>
              <a:t>The use of multi-threading/parallelization, offloading to GPU (especially ML), smart scheduling of CPU/GPU resources </a:t>
            </a:r>
            <a:r>
              <a:rPr lang="en-US" dirty="0" err="1">
                <a:latin typeface="Aptos" panose="020B0004020202020204" pitchFamily="34" charset="0"/>
              </a:rPr>
              <a:t>etc</a:t>
            </a:r>
            <a:r>
              <a:rPr lang="en-US" dirty="0">
                <a:latin typeface="Aptos" panose="020B0004020202020204" pitchFamily="34" charset="0"/>
              </a:rPr>
              <a:t> ... will become paramount.</a:t>
            </a:r>
            <a:endParaRPr dirty="0">
              <a:latin typeface="Aptos" panose="020B0004020202020204" pitchFamily="34" charset="0"/>
            </a:endParaRPr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ts val="180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The LHC experiments diverged on too many aspects, duplicating activities.</a:t>
            </a:r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ts val="180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Also important is the investment in the Monte Carlo generators both in terms of precision and resource consumption!</a:t>
            </a:r>
            <a:endParaRPr sz="2000" dirty="0">
              <a:latin typeface="Aptos" panose="020B0004020202020204" pitchFamily="34" charset="0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ts val="180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</a:rPr>
              <a:t>There is a common concern that these activities/communities need to remain </a:t>
            </a: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4"/>
                  </a:ext>
                </a:extLst>
              </a:rPr>
              <a:t>continuous</a:t>
            </a: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</a:rPr>
              <a:t> (and funded!) throughout the time towards the future projects.	</a:t>
            </a:r>
            <a:endParaRPr sz="2000" b="1" dirty="0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6EA03E-A112-0F82-4717-A5E68374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CBF74-E016-A64B-82CE-3F9A0D95D99E}" type="slidenum">
              <a:rPr lang="en-US" smtClean="0"/>
              <a:t>8</a:t>
            </a:fld>
            <a:endParaRPr lang="en-US"/>
          </a:p>
        </p:txBody>
      </p:sp>
      <p:grpSp>
        <p:nvGrpSpPr>
          <p:cNvPr id="3" name="Google Shape;188;p19">
            <a:extLst>
              <a:ext uri="{FF2B5EF4-FFF2-40B4-BE49-F238E27FC236}">
                <a16:creationId xmlns:a16="http://schemas.microsoft.com/office/drawing/2014/main" id="{5E412AC0-19FB-6C15-914B-89E596CE99D6}"/>
              </a:ext>
            </a:extLst>
          </p:cNvPr>
          <p:cNvGrpSpPr/>
          <p:nvPr/>
        </p:nvGrpSpPr>
        <p:grpSpPr>
          <a:xfrm>
            <a:off x="9599463" y="1580004"/>
            <a:ext cx="2592536" cy="1331107"/>
            <a:chOff x="6202393" y="1251557"/>
            <a:chExt cx="2882896" cy="1429638"/>
          </a:xfrm>
        </p:grpSpPr>
        <p:sp>
          <p:nvSpPr>
            <p:cNvPr id="4" name="Google Shape;189;p19">
              <a:extLst>
                <a:ext uri="{FF2B5EF4-FFF2-40B4-BE49-F238E27FC236}">
                  <a16:creationId xmlns:a16="http://schemas.microsoft.com/office/drawing/2014/main" id="{E17AA42B-9504-4987-FC87-AB3766E14CAF}"/>
                </a:ext>
              </a:extLst>
            </p:cNvPr>
            <p:cNvSpPr/>
            <p:nvPr/>
          </p:nvSpPr>
          <p:spPr>
            <a:xfrm>
              <a:off x="6202400" y="2192125"/>
              <a:ext cx="1107300" cy="446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" name="Google Shape;190;p19">
              <a:extLst>
                <a:ext uri="{FF2B5EF4-FFF2-40B4-BE49-F238E27FC236}">
                  <a16:creationId xmlns:a16="http://schemas.microsoft.com/office/drawing/2014/main" id="{4B7A172F-E044-C3FE-4381-98B284F9C609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56837" y="2262027"/>
              <a:ext cx="567750" cy="30658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" name="Google Shape;191;p19">
              <a:extLst>
                <a:ext uri="{FF2B5EF4-FFF2-40B4-BE49-F238E27FC236}">
                  <a16:creationId xmlns:a16="http://schemas.microsoft.com/office/drawing/2014/main" id="{7928396B-E3DA-6C87-BD53-3CC765E9E26D}"/>
                </a:ext>
              </a:extLst>
            </p:cNvPr>
            <p:cNvGrpSpPr/>
            <p:nvPr/>
          </p:nvGrpSpPr>
          <p:grpSpPr>
            <a:xfrm>
              <a:off x="6202393" y="1251557"/>
              <a:ext cx="2882896" cy="1429638"/>
              <a:chOff x="6202393" y="1251557"/>
              <a:chExt cx="2882896" cy="1429638"/>
            </a:xfrm>
          </p:grpSpPr>
          <p:grpSp>
            <p:nvGrpSpPr>
              <p:cNvPr id="7" name="Google Shape;192;p19">
                <a:extLst>
                  <a:ext uri="{FF2B5EF4-FFF2-40B4-BE49-F238E27FC236}">
                    <a16:creationId xmlns:a16="http://schemas.microsoft.com/office/drawing/2014/main" id="{E9417B4E-8B49-77A1-6469-5F1E8448E99A}"/>
                  </a:ext>
                </a:extLst>
              </p:cNvPr>
              <p:cNvGrpSpPr/>
              <p:nvPr/>
            </p:nvGrpSpPr>
            <p:grpSpPr>
              <a:xfrm>
                <a:off x="6202393" y="1251557"/>
                <a:ext cx="2882896" cy="1387020"/>
                <a:chOff x="6197043" y="607782"/>
                <a:chExt cx="2882896" cy="1387020"/>
              </a:xfrm>
            </p:grpSpPr>
            <p:pic>
              <p:nvPicPr>
                <p:cNvPr id="9" name="Google Shape;193;p19">
                  <a:extLst>
                    <a:ext uri="{FF2B5EF4-FFF2-40B4-BE49-F238E27FC236}">
                      <a16:creationId xmlns:a16="http://schemas.microsoft.com/office/drawing/2014/main" id="{F132A6E6-1369-09D0-8C4E-BCC28A508907}"/>
                    </a:ext>
                  </a:extLst>
                </p:cNvPr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7300089" y="607782"/>
                  <a:ext cx="1779850" cy="13870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" name="Google Shape;194;p19">
                  <a:extLst>
                    <a:ext uri="{FF2B5EF4-FFF2-40B4-BE49-F238E27FC236}">
                      <a16:creationId xmlns:a16="http://schemas.microsoft.com/office/drawing/2014/main" id="{CF7407AB-FC36-62B7-B002-8123F781608C}"/>
                    </a:ext>
                  </a:extLst>
                </p:cNvPr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6197400" y="1111975"/>
                  <a:ext cx="1103050" cy="44684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" name="Google Shape;195;p19" title="Screenshot 2025-06-14 at 11.25.31.png">
                  <a:extLst>
                    <a:ext uri="{FF2B5EF4-FFF2-40B4-BE49-F238E27FC236}">
                      <a16:creationId xmlns:a16="http://schemas.microsoft.com/office/drawing/2014/main" id="{307F66CE-A8CA-6311-6D22-D730404CCE00}"/>
                    </a:ext>
                  </a:extLst>
                </p:cNvPr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6197043" y="666254"/>
                  <a:ext cx="1103062" cy="4350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8" name="Google Shape;196;p19">
                <a:extLst>
                  <a:ext uri="{FF2B5EF4-FFF2-40B4-BE49-F238E27FC236}">
                    <a16:creationId xmlns:a16="http://schemas.microsoft.com/office/drawing/2014/main" id="{4914335B-1AA1-7298-3AE8-ABECD53498F8}"/>
                  </a:ext>
                </a:extLst>
              </p:cNvPr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6755327" y="2108494"/>
                <a:ext cx="567747" cy="572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2" name="Google Shape;182;p19">
            <a:extLst>
              <a:ext uri="{FF2B5EF4-FFF2-40B4-BE49-F238E27FC236}">
                <a16:creationId xmlns:a16="http://schemas.microsoft.com/office/drawing/2014/main" id="{9C623AB0-7DC2-5AEE-1B23-387C4BF709A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134339" y="5678730"/>
            <a:ext cx="1411662" cy="882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oogle Shape;184;p19">
            <a:extLst>
              <a:ext uri="{FF2B5EF4-FFF2-40B4-BE49-F238E27FC236}">
                <a16:creationId xmlns:a16="http://schemas.microsoft.com/office/drawing/2014/main" id="{9B73425B-CD56-9D8E-19BC-BC2362C8B7EB}"/>
              </a:ext>
            </a:extLst>
          </p:cNvPr>
          <p:cNvGrpSpPr/>
          <p:nvPr/>
        </p:nvGrpSpPr>
        <p:grpSpPr>
          <a:xfrm>
            <a:off x="10159556" y="4431791"/>
            <a:ext cx="1411650" cy="991367"/>
            <a:chOff x="6785725" y="3890336"/>
            <a:chExt cx="1411650" cy="991367"/>
          </a:xfrm>
        </p:grpSpPr>
        <p:pic>
          <p:nvPicPr>
            <p:cNvPr id="14" name="Google Shape;185;p19">
              <a:extLst>
                <a:ext uri="{FF2B5EF4-FFF2-40B4-BE49-F238E27FC236}">
                  <a16:creationId xmlns:a16="http://schemas.microsoft.com/office/drawing/2014/main" id="{4CDE0856-F3A0-7190-982C-63CF33428DB3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785725" y="3890336"/>
              <a:ext cx="1411650" cy="4705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86;p19">
              <a:extLst>
                <a:ext uri="{FF2B5EF4-FFF2-40B4-BE49-F238E27FC236}">
                  <a16:creationId xmlns:a16="http://schemas.microsoft.com/office/drawing/2014/main" id="{6E287D6B-E85E-A52B-E43B-ED7E36CE4634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835675" y="4411127"/>
              <a:ext cx="470576" cy="470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87;p19" title="Screenshot 2025-06-14 at 15.50.08.png">
              <a:extLst>
                <a:ext uri="{FF2B5EF4-FFF2-40B4-BE49-F238E27FC236}">
                  <a16:creationId xmlns:a16="http://schemas.microsoft.com/office/drawing/2014/main" id="{244F723C-B8C5-7F33-04B3-B5AEFCD9BE77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400655" y="4432366"/>
              <a:ext cx="676400" cy="39828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Google Shape;222;p21" title="Screenshot 2025-06-19 at 09.40.04.png">
            <a:extLst>
              <a:ext uri="{FF2B5EF4-FFF2-40B4-BE49-F238E27FC236}">
                <a16:creationId xmlns:a16="http://schemas.microsoft.com/office/drawing/2014/main" id="{CA6F52A5-BB83-79B7-A115-7B28BC4C9E87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304965" y="2961338"/>
            <a:ext cx="1120832" cy="110260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D8964F-777E-8B6C-EB37-759FCDEE69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4113" y="997004"/>
            <a:ext cx="8257487" cy="4624193"/>
          </a:xfrm>
          <a:prstGeom prst="rect">
            <a:avLst/>
          </a:prstGeom>
          <a:effectLst>
            <a:outerShdw blurRad="50800" dist="107856" dir="2700000" algn="tl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5899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084D3-0E31-174D-88AC-7A1DFACF9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1236D-7BE3-D68D-C135-F8E14FF5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CBF74-E016-A64B-82CE-3F9A0D95D99E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69B3D9-0834-452E-8D7F-86E17FDA4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10" y="3989274"/>
            <a:ext cx="5126011" cy="2868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A0EE2D-3566-9E95-95C3-16D1FE826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288" y="3983348"/>
            <a:ext cx="5126011" cy="2862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D9A349-1D32-11EA-4FF8-5F3A18209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54" y="996045"/>
            <a:ext cx="5146156" cy="2868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3CD323-97A7-9D80-EF92-572B6FB06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2411" y="993839"/>
            <a:ext cx="5120447" cy="28739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D7FED4-056B-5FE5-8C3A-76CC20A4E4B4}"/>
              </a:ext>
            </a:extLst>
          </p:cNvPr>
          <p:cNvSpPr txBox="1"/>
          <p:nvPr/>
        </p:nvSpPr>
        <p:spPr>
          <a:xfrm>
            <a:off x="7804430" y="521444"/>
            <a:ext cx="3549370" cy="307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Parallel talk by N. Skidmore and F. Gaede</a:t>
            </a:r>
          </a:p>
        </p:txBody>
      </p:sp>
    </p:spTree>
    <p:extLst>
      <p:ext uri="{BB962C8B-B14F-4D97-AF65-F5344CB8AC3E}">
        <p14:creationId xmlns:p14="http://schemas.microsoft.com/office/powerpoint/2010/main" val="3080626622"/>
      </p:ext>
    </p:extLst>
  </p:cSld>
  <p:clrMapOvr>
    <a:masterClrMapping/>
  </p:clrMapOvr>
</p:sld>
</file>

<file path=ppt/theme/theme1.xml><?xml version="1.0" encoding="utf-8"?>
<a:theme xmlns:a="http://schemas.openxmlformats.org/drawingml/2006/main" name="PPG-ESG-2025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1996</TotalTime>
  <Words>2215</Words>
  <Application>Microsoft Macintosh PowerPoint</Application>
  <PresentationFormat>Widescreen</PresentationFormat>
  <Paragraphs>190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Aptos</vt:lpstr>
      <vt:lpstr>Arial</vt:lpstr>
      <vt:lpstr>Play</vt:lpstr>
      <vt:lpstr>Calibri</vt:lpstr>
      <vt:lpstr>PPG-ESG-2025</vt:lpstr>
      <vt:lpstr>HEP Computing Needs and Ideas for the Next Generation Initiatives</vt:lpstr>
      <vt:lpstr>Future projects and Computing</vt:lpstr>
      <vt:lpstr>Main summary</vt:lpstr>
      <vt:lpstr>Common findings</vt:lpstr>
      <vt:lpstr>Worldwide LHC Computing Grid </vt:lpstr>
      <vt:lpstr>Use of Computing Facilities</vt:lpstr>
      <vt:lpstr>Software </vt:lpstr>
      <vt:lpstr>Software </vt:lpstr>
      <vt:lpstr>Software</vt:lpstr>
      <vt:lpstr>Machine Learning and Artificial Intelligence</vt:lpstr>
      <vt:lpstr>The use of ML and AI</vt:lpstr>
      <vt:lpstr>The use of ML and AI</vt:lpstr>
      <vt:lpstr>Resource Requirements</vt:lpstr>
      <vt:lpstr>Major challenges for Future Computing</vt:lpstr>
      <vt:lpstr>New Technologies</vt:lpstr>
      <vt:lpstr>Quantum Computing Potential</vt:lpstr>
      <vt:lpstr>Look into the future</vt:lpstr>
      <vt:lpstr>Notes on the table (backup)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Borut Kersevan</dc:creator>
  <cp:lastModifiedBy>Borut Kersevan</cp:lastModifiedBy>
  <cp:revision>85</cp:revision>
  <cp:lastPrinted>2025-06-24T13:12:11Z</cp:lastPrinted>
  <dcterms:created xsi:type="dcterms:W3CDTF">2025-06-15T18:06:09Z</dcterms:created>
  <dcterms:modified xsi:type="dcterms:W3CDTF">2025-06-25T16:31:01Z</dcterms:modified>
</cp:coreProperties>
</file>