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7" r:id="rId1"/>
  </p:sldMasterIdLst>
  <p:notesMasterIdLst>
    <p:notesMasterId r:id="rId32"/>
  </p:notesMasterIdLst>
  <p:sldIdLst>
    <p:sldId id="294" r:id="rId2"/>
    <p:sldId id="263" r:id="rId3"/>
    <p:sldId id="288" r:id="rId4"/>
    <p:sldId id="277" r:id="rId5"/>
    <p:sldId id="258" r:id="rId6"/>
    <p:sldId id="289" r:id="rId7"/>
    <p:sldId id="265" r:id="rId8"/>
    <p:sldId id="261" r:id="rId9"/>
    <p:sldId id="273" r:id="rId10"/>
    <p:sldId id="270" r:id="rId11"/>
    <p:sldId id="271" r:id="rId12"/>
    <p:sldId id="276" r:id="rId13"/>
    <p:sldId id="279" r:id="rId14"/>
    <p:sldId id="278" r:id="rId15"/>
    <p:sldId id="280" r:id="rId16"/>
    <p:sldId id="283" r:id="rId17"/>
    <p:sldId id="287" r:id="rId18"/>
    <p:sldId id="285" r:id="rId19"/>
    <p:sldId id="290" r:id="rId20"/>
    <p:sldId id="286" r:id="rId21"/>
    <p:sldId id="291" r:id="rId22"/>
    <p:sldId id="293" r:id="rId23"/>
    <p:sldId id="282" r:id="rId24"/>
    <p:sldId id="257" r:id="rId25"/>
    <p:sldId id="259" r:id="rId26"/>
    <p:sldId id="260" r:id="rId27"/>
    <p:sldId id="272" r:id="rId28"/>
    <p:sldId id="268" r:id="rId29"/>
    <p:sldId id="281" r:id="rId30"/>
    <p:sldId id="284" r:id="rId3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09D"/>
    <a:srgbClr val="22B2F2"/>
    <a:srgbClr val="824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7"/>
    <p:restoredTop sz="94658"/>
  </p:normalViewPr>
  <p:slideViewPr>
    <p:cSldViewPr snapToGrid="0">
      <p:cViewPr varScale="1">
        <p:scale>
          <a:sx n="99" d="100"/>
          <a:sy n="99" d="100"/>
        </p:scale>
        <p:origin x="18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om/Library/CloudStorage/GoogleDrive-tommaso.boccali@gmail.com/My%20Drive/DBCloneNew/RMO/resource%202009-20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om/Library/CloudStorage/GoogleDrive-tommaso.boccali@gmail.com/My%20Drive/DBCloneNew/RMO/resource%202012-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aseline="0"/>
              <a:t>CMS Pledges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Sheet2!$AF$55</c:f>
              <c:strCache>
                <c:ptCount val="1"/>
                <c:pt idx="0">
                  <c:v>CPU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Sheet2!$AG$54:$AX$54</c:f>
              <c:numCache>
                <c:formatCode>General</c:formatCode>
                <c:ptCount val="1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</c:numCache>
            </c:numRef>
          </c:cat>
          <c:val>
            <c:numRef>
              <c:f>Sheet2!$AG$55:$AX$55</c:f>
              <c:numCache>
                <c:formatCode>General</c:formatCode>
                <c:ptCount val="18"/>
                <c:pt idx="0">
                  <c:v>1</c:v>
                </c:pt>
                <c:pt idx="1">
                  <c:v>2.4245571166768478</c:v>
                </c:pt>
                <c:pt idx="2">
                  <c:v>2.9838118509468541</c:v>
                </c:pt>
                <c:pt idx="3">
                  <c:v>3.5430665852168604</c:v>
                </c:pt>
                <c:pt idx="4">
                  <c:v>4.2211362248014668</c:v>
                </c:pt>
                <c:pt idx="5">
                  <c:v>4.5082467929138668</c:v>
                </c:pt>
                <c:pt idx="6">
                  <c:v>6.7868051313378137</c:v>
                </c:pt>
                <c:pt idx="7">
                  <c:v>8.5216860109957242</c:v>
                </c:pt>
                <c:pt idx="8">
                  <c:v>10.555894929749543</c:v>
                </c:pt>
                <c:pt idx="9">
                  <c:v>11.747098350641417</c:v>
                </c:pt>
                <c:pt idx="10">
                  <c:v>12.663408674404399</c:v>
                </c:pt>
                <c:pt idx="11">
                  <c:v>12.663408674404399</c:v>
                </c:pt>
                <c:pt idx="12">
                  <c:v>13.683567501527184</c:v>
                </c:pt>
                <c:pt idx="13">
                  <c:v>15.088576664630423</c:v>
                </c:pt>
                <c:pt idx="14">
                  <c:v>17.532070861331704</c:v>
                </c:pt>
                <c:pt idx="15">
                  <c:v>21.441661576053757</c:v>
                </c:pt>
                <c:pt idx="16">
                  <c:v>25.534514355528408</c:v>
                </c:pt>
                <c:pt idx="17">
                  <c:v>27.794746487477095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1A-E64C-A17D-D8CDEAF1B1B7}"/>
            </c:ext>
          </c:extLst>
        </c:ser>
        <c:ser>
          <c:idx val="1"/>
          <c:order val="1"/>
          <c:tx>
            <c:strRef>
              <c:f>Sheet2!$AF$56</c:f>
              <c:strCache>
                <c:ptCount val="1"/>
                <c:pt idx="0">
                  <c:v>DISK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Sheet2!$AG$54:$AX$54</c:f>
              <c:numCache>
                <c:formatCode>General</c:formatCode>
                <c:ptCount val="1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</c:numCache>
            </c:numRef>
          </c:cat>
          <c:val>
            <c:numRef>
              <c:f>Sheet2!$AG$56:$AX$56</c:f>
              <c:numCache>
                <c:formatCode>General</c:formatCode>
                <c:ptCount val="18"/>
                <c:pt idx="0">
                  <c:v>1</c:v>
                </c:pt>
                <c:pt idx="1">
                  <c:v>2.2521008403361344</c:v>
                </c:pt>
                <c:pt idx="2">
                  <c:v>3.3739495798319337</c:v>
                </c:pt>
                <c:pt idx="3">
                  <c:v>4.495798319327732</c:v>
                </c:pt>
                <c:pt idx="4">
                  <c:v>5.1260504201680677</c:v>
                </c:pt>
                <c:pt idx="5">
                  <c:v>5.2100840336134464</c:v>
                </c:pt>
                <c:pt idx="6">
                  <c:v>6.0924369747899165</c:v>
                </c:pt>
                <c:pt idx="7">
                  <c:v>7.3781512605042021</c:v>
                </c:pt>
                <c:pt idx="8">
                  <c:v>10.302521008403362</c:v>
                </c:pt>
                <c:pt idx="9">
                  <c:v>12.348655462184876</c:v>
                </c:pt>
                <c:pt idx="10">
                  <c:v>14.462184873949582</c:v>
                </c:pt>
                <c:pt idx="11">
                  <c:v>14.462184873949582</c:v>
                </c:pt>
                <c:pt idx="12">
                  <c:v>16.722689075630253</c:v>
                </c:pt>
                <c:pt idx="13">
                  <c:v>18.151260504201684</c:v>
                </c:pt>
                <c:pt idx="14">
                  <c:v>21.848739495798323</c:v>
                </c:pt>
                <c:pt idx="15">
                  <c:v>27.310924369747902</c:v>
                </c:pt>
                <c:pt idx="16">
                  <c:v>32.52100840336135</c:v>
                </c:pt>
                <c:pt idx="17">
                  <c:v>37.226890756302524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1A-E64C-A17D-D8CDEAF1B1B7}"/>
            </c:ext>
          </c:extLst>
        </c:ser>
        <c:ser>
          <c:idx val="2"/>
          <c:order val="2"/>
          <c:tx>
            <c:strRef>
              <c:f>Sheet2!$AF$57</c:f>
              <c:strCache>
                <c:ptCount val="1"/>
                <c:pt idx="0">
                  <c:v>TAPE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Sheet2!$AG$54:$AX$54</c:f>
              <c:numCache>
                <c:formatCode>General</c:formatCode>
                <c:ptCount val="1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</c:numCache>
            </c:numRef>
          </c:cat>
          <c:val>
            <c:numRef>
              <c:f>Sheet2!$AG$57:$AX$57</c:f>
              <c:numCache>
                <c:formatCode>General</c:formatCode>
                <c:ptCount val="18"/>
                <c:pt idx="0">
                  <c:v>1</c:v>
                </c:pt>
                <c:pt idx="1">
                  <c:v>2.0282485875706211</c:v>
                </c:pt>
                <c:pt idx="2">
                  <c:v>3.1045197740112993</c:v>
                </c:pt>
                <c:pt idx="3">
                  <c:v>4.1807909604519766</c:v>
                </c:pt>
                <c:pt idx="4">
                  <c:v>4.1807909604519766</c:v>
                </c:pt>
                <c:pt idx="5">
                  <c:v>4.3220338983050839</c:v>
                </c:pt>
                <c:pt idx="6">
                  <c:v>5.7627118644067785</c:v>
                </c:pt>
                <c:pt idx="7">
                  <c:v>7.4689265536723148</c:v>
                </c:pt>
                <c:pt idx="8">
                  <c:v>11.497175141242936</c:v>
                </c:pt>
                <c:pt idx="9">
                  <c:v>14.943502824858754</c:v>
                </c:pt>
                <c:pt idx="10">
                  <c:v>18.022598870056495</c:v>
                </c:pt>
                <c:pt idx="11">
                  <c:v>18.022598870056495</c:v>
                </c:pt>
                <c:pt idx="12">
                  <c:v>19.774011299435024</c:v>
                </c:pt>
                <c:pt idx="13">
                  <c:v>23.446327683615817</c:v>
                </c:pt>
                <c:pt idx="14">
                  <c:v>30.734463276836152</c:v>
                </c:pt>
                <c:pt idx="15">
                  <c:v>39.548022598870048</c:v>
                </c:pt>
                <c:pt idx="16">
                  <c:v>50.112994350282477</c:v>
                </c:pt>
                <c:pt idx="17">
                  <c:v>59.604519774011287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1A-E64C-A17D-D8CDEAF1B1B7}"/>
            </c:ext>
          </c:extLst>
        </c:ser>
        <c:ser>
          <c:idx val="3"/>
          <c:order val="3"/>
          <c:tx>
            <c:strRef>
              <c:f>Sheet2!$AF$58</c:f>
              <c:strCache>
                <c:ptCount val="1"/>
                <c:pt idx="0">
                  <c:v>+10%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Sheet2!$AG$54:$AX$54</c:f>
              <c:numCache>
                <c:formatCode>General</c:formatCode>
                <c:ptCount val="1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</c:numCache>
            </c:numRef>
          </c:cat>
          <c:val>
            <c:numRef>
              <c:f>Sheet2!$AG$58:$AX$58</c:f>
              <c:numCache>
                <c:formatCode>General</c:formatCode>
                <c:ptCount val="18"/>
                <c:pt idx="0">
                  <c:v>1</c:v>
                </c:pt>
                <c:pt idx="1">
                  <c:v>1.1000000000000001</c:v>
                </c:pt>
                <c:pt idx="2">
                  <c:v>1.2100000000000002</c:v>
                </c:pt>
                <c:pt idx="3">
                  <c:v>1.3310000000000004</c:v>
                </c:pt>
                <c:pt idx="4">
                  <c:v>1.4641000000000006</c:v>
                </c:pt>
                <c:pt idx="5">
                  <c:v>1.6105100000000008</c:v>
                </c:pt>
                <c:pt idx="6">
                  <c:v>1.7715610000000011</c:v>
                </c:pt>
                <c:pt idx="7">
                  <c:v>1.9487171000000014</c:v>
                </c:pt>
                <c:pt idx="8">
                  <c:v>2.1435888100000016</c:v>
                </c:pt>
                <c:pt idx="9">
                  <c:v>2.3579476910000019</c:v>
                </c:pt>
                <c:pt idx="10">
                  <c:v>2.5937424601000023</c:v>
                </c:pt>
                <c:pt idx="11">
                  <c:v>2.8531167061100029</c:v>
                </c:pt>
                <c:pt idx="12">
                  <c:v>3.1384283767210035</c:v>
                </c:pt>
                <c:pt idx="13">
                  <c:v>3.4522712143931042</c:v>
                </c:pt>
                <c:pt idx="14">
                  <c:v>3.7974983358324148</c:v>
                </c:pt>
                <c:pt idx="15">
                  <c:v>4.1772481694156562</c:v>
                </c:pt>
                <c:pt idx="16">
                  <c:v>4.594972986357222</c:v>
                </c:pt>
                <c:pt idx="17">
                  <c:v>5.0544702849929442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31A-E64C-A17D-D8CDEAF1B1B7}"/>
            </c:ext>
          </c:extLst>
        </c:ser>
        <c:ser>
          <c:idx val="4"/>
          <c:order val="4"/>
          <c:tx>
            <c:strRef>
              <c:f>Sheet2!$AF$59</c:f>
              <c:strCache>
                <c:ptCount val="1"/>
                <c:pt idx="0">
                  <c:v>+20%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Sheet2!$AG$54:$AX$54</c:f>
              <c:numCache>
                <c:formatCode>General</c:formatCode>
                <c:ptCount val="1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</c:numCache>
            </c:numRef>
          </c:cat>
          <c:val>
            <c:numRef>
              <c:f>Sheet2!$AG$59:$AX$59</c:f>
              <c:numCache>
                <c:formatCode>General</c:formatCode>
                <c:ptCount val="18"/>
                <c:pt idx="0">
                  <c:v>1</c:v>
                </c:pt>
                <c:pt idx="1">
                  <c:v>1.2</c:v>
                </c:pt>
                <c:pt idx="2">
                  <c:v>1.44</c:v>
                </c:pt>
                <c:pt idx="3">
                  <c:v>1.728</c:v>
                </c:pt>
                <c:pt idx="4">
                  <c:v>2.0735999999999999</c:v>
                </c:pt>
                <c:pt idx="5">
                  <c:v>2.4883199999999999</c:v>
                </c:pt>
                <c:pt idx="6">
                  <c:v>2.9859839999999997</c:v>
                </c:pt>
                <c:pt idx="7">
                  <c:v>3.5831807999999996</c:v>
                </c:pt>
                <c:pt idx="8">
                  <c:v>4.2998169599999994</c:v>
                </c:pt>
                <c:pt idx="9">
                  <c:v>5.1597803519999994</c:v>
                </c:pt>
                <c:pt idx="10">
                  <c:v>6.1917364223999991</c:v>
                </c:pt>
                <c:pt idx="11">
                  <c:v>7.4300837068799988</c:v>
                </c:pt>
                <c:pt idx="12">
                  <c:v>8.9161004482559978</c:v>
                </c:pt>
                <c:pt idx="13">
                  <c:v>10.699320537907196</c:v>
                </c:pt>
                <c:pt idx="14">
                  <c:v>12.839184645488634</c:v>
                </c:pt>
                <c:pt idx="15">
                  <c:v>15.407021574586361</c:v>
                </c:pt>
                <c:pt idx="16">
                  <c:v>18.488425889503631</c:v>
                </c:pt>
                <c:pt idx="17">
                  <c:v>22.186111067404358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31A-E64C-A17D-D8CDEAF1B1B7}"/>
            </c:ext>
          </c:extLst>
        </c:ser>
        <c:ser>
          <c:idx val="5"/>
          <c:order val="5"/>
          <c:tx>
            <c:strRef>
              <c:f>Sheet2!$AF$60</c:f>
              <c:strCache>
                <c:ptCount val="1"/>
                <c:pt idx="0">
                  <c:v>+30%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Sheet2!$AG$54:$AX$54</c:f>
              <c:numCache>
                <c:formatCode>General</c:formatCode>
                <c:ptCount val="1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</c:numCache>
            </c:numRef>
          </c:cat>
          <c:val>
            <c:numRef>
              <c:f>Sheet2!$AG$60:$AX$60</c:f>
              <c:numCache>
                <c:formatCode>General</c:formatCode>
                <c:ptCount val="18"/>
                <c:pt idx="0">
                  <c:v>1</c:v>
                </c:pt>
                <c:pt idx="1">
                  <c:v>1.3</c:v>
                </c:pt>
                <c:pt idx="2">
                  <c:v>1.6900000000000002</c:v>
                </c:pt>
                <c:pt idx="3">
                  <c:v>2.1970000000000005</c:v>
                </c:pt>
                <c:pt idx="4">
                  <c:v>2.856100000000001</c:v>
                </c:pt>
                <c:pt idx="5">
                  <c:v>3.7129300000000014</c:v>
                </c:pt>
                <c:pt idx="6">
                  <c:v>4.8268090000000017</c:v>
                </c:pt>
                <c:pt idx="7">
                  <c:v>6.2748517000000028</c:v>
                </c:pt>
                <c:pt idx="8">
                  <c:v>8.1573072100000044</c:v>
                </c:pt>
                <c:pt idx="9">
                  <c:v>10.604499373000007</c:v>
                </c:pt>
                <c:pt idx="10">
                  <c:v>13.785849184900009</c:v>
                </c:pt>
                <c:pt idx="11">
                  <c:v>17.921603940370012</c:v>
                </c:pt>
                <c:pt idx="12">
                  <c:v>23.298085122481016</c:v>
                </c:pt>
                <c:pt idx="13">
                  <c:v>30.287510659225322</c:v>
                </c:pt>
                <c:pt idx="14">
                  <c:v>39.373763856992923</c:v>
                </c:pt>
                <c:pt idx="15">
                  <c:v>51.185893014090802</c:v>
                </c:pt>
                <c:pt idx="16">
                  <c:v>66.541660918318044</c:v>
                </c:pt>
                <c:pt idx="17">
                  <c:v>86.504159193813464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31A-E64C-A17D-D8CDEAF1B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8025967"/>
        <c:axId val="1718027679"/>
      </c:lineChart>
      <c:catAx>
        <c:axId val="1718025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718027679"/>
        <c:crosses val="autoZero"/>
        <c:auto val="0"/>
        <c:lblAlgn val="ctr"/>
        <c:lblOffset val="100"/>
        <c:noMultiLvlLbl val="0"/>
      </c:catAx>
      <c:valAx>
        <c:axId val="1718027679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718025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aseline="0"/>
              <a:t>CMS pledges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Sheet2!$AF$55</c:f>
              <c:strCache>
                <c:ptCount val="1"/>
                <c:pt idx="0">
                  <c:v>CPU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Sheet2!$AG$54:$AT$54</c:f>
              <c:numCache>
                <c:formatCode>General</c:formatCode>
                <c:ptCount val="1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numCache>
            </c:numRef>
          </c:cat>
          <c:val>
            <c:numRef>
              <c:f>Sheet2!$AG$55:$AT$55</c:f>
              <c:numCache>
                <c:formatCode>General</c:formatCode>
                <c:ptCount val="14"/>
                <c:pt idx="0">
                  <c:v>1</c:v>
                </c:pt>
                <c:pt idx="1">
                  <c:v>1.0680173661360348</c:v>
                </c:pt>
                <c:pt idx="2">
                  <c:v>1.6078147612156295</c:v>
                </c:pt>
                <c:pt idx="3">
                  <c:v>2.0188133140376268</c:v>
                </c:pt>
                <c:pt idx="4">
                  <c:v>2.500723589001447</c:v>
                </c:pt>
                <c:pt idx="5">
                  <c:v>2.7829232995658466</c:v>
                </c:pt>
                <c:pt idx="6">
                  <c:v>3</c:v>
                </c:pt>
                <c:pt idx="7">
                  <c:v>3</c:v>
                </c:pt>
                <c:pt idx="8">
                  <c:v>3.2416787264833573</c:v>
                </c:pt>
                <c:pt idx="9">
                  <c:v>3.5745296671490592</c:v>
                </c:pt>
                <c:pt idx="10">
                  <c:v>4.153400868306802</c:v>
                </c:pt>
                <c:pt idx="11">
                  <c:v>5.0795947901591898</c:v>
                </c:pt>
                <c:pt idx="12">
                  <c:v>6.0492040520984078</c:v>
                </c:pt>
                <c:pt idx="13">
                  <c:v>6.58465991316932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35-3942-A988-EA1D97A50FA8}"/>
            </c:ext>
          </c:extLst>
        </c:ser>
        <c:ser>
          <c:idx val="1"/>
          <c:order val="1"/>
          <c:tx>
            <c:strRef>
              <c:f>Sheet2!$AF$56</c:f>
              <c:strCache>
                <c:ptCount val="1"/>
                <c:pt idx="0">
                  <c:v>DISK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Sheet2!$AG$54:$AT$54</c:f>
              <c:numCache>
                <c:formatCode>General</c:formatCode>
                <c:ptCount val="1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numCache>
            </c:numRef>
          </c:cat>
          <c:val>
            <c:numRef>
              <c:f>Sheet2!$AG$56:$AT$56</c:f>
              <c:numCache>
                <c:formatCode>General</c:formatCode>
                <c:ptCount val="14"/>
                <c:pt idx="0">
                  <c:v>1</c:v>
                </c:pt>
                <c:pt idx="1">
                  <c:v>1.0163934426229508</c:v>
                </c:pt>
                <c:pt idx="2">
                  <c:v>1.1885245901639345</c:v>
                </c:pt>
                <c:pt idx="3">
                  <c:v>1.4393442622950818</c:v>
                </c:pt>
                <c:pt idx="4">
                  <c:v>2.0098360655737704</c:v>
                </c:pt>
                <c:pt idx="5">
                  <c:v>2.4090000000000003</c:v>
                </c:pt>
                <c:pt idx="6">
                  <c:v>2.8213114754098361</c:v>
                </c:pt>
                <c:pt idx="7">
                  <c:v>2.8213114754098361</c:v>
                </c:pt>
                <c:pt idx="8">
                  <c:v>3.262295081967213</c:v>
                </c:pt>
                <c:pt idx="9">
                  <c:v>3.540983606557377</c:v>
                </c:pt>
                <c:pt idx="10">
                  <c:v>4.2622950819672134</c:v>
                </c:pt>
                <c:pt idx="11">
                  <c:v>5.3278688524590168</c:v>
                </c:pt>
                <c:pt idx="12">
                  <c:v>6.3442622950819674</c:v>
                </c:pt>
                <c:pt idx="13">
                  <c:v>7.2622950819672134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35-3942-A988-EA1D97A50FA8}"/>
            </c:ext>
          </c:extLst>
        </c:ser>
        <c:ser>
          <c:idx val="2"/>
          <c:order val="2"/>
          <c:tx>
            <c:strRef>
              <c:f>Sheet2!$AF$57</c:f>
              <c:strCache>
                <c:ptCount val="1"/>
                <c:pt idx="0">
                  <c:v>TAPE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Sheet2!$AG$54:$AT$54</c:f>
              <c:numCache>
                <c:formatCode>General</c:formatCode>
                <c:ptCount val="1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numCache>
            </c:numRef>
          </c:cat>
          <c:val>
            <c:numRef>
              <c:f>Sheet2!$AG$57:$AT$57</c:f>
              <c:numCache>
                <c:formatCode>General</c:formatCode>
                <c:ptCount val="14"/>
                <c:pt idx="0">
                  <c:v>1</c:v>
                </c:pt>
                <c:pt idx="1">
                  <c:v>1.0337837837837838</c:v>
                </c:pt>
                <c:pt idx="2">
                  <c:v>1.3783783783783783</c:v>
                </c:pt>
                <c:pt idx="3">
                  <c:v>1.7864864864864862</c:v>
                </c:pt>
                <c:pt idx="4">
                  <c:v>2.75</c:v>
                </c:pt>
                <c:pt idx="5">
                  <c:v>3.5743243243243241</c:v>
                </c:pt>
                <c:pt idx="6">
                  <c:v>4.3108108108108105</c:v>
                </c:pt>
                <c:pt idx="7">
                  <c:v>4.3108108108108105</c:v>
                </c:pt>
                <c:pt idx="8">
                  <c:v>4.7297297297297298</c:v>
                </c:pt>
                <c:pt idx="9">
                  <c:v>5.6081081081081079</c:v>
                </c:pt>
                <c:pt idx="10">
                  <c:v>7.3513513513513518</c:v>
                </c:pt>
                <c:pt idx="11">
                  <c:v>9.4594594594594597</c:v>
                </c:pt>
                <c:pt idx="12">
                  <c:v>11.986486486486486</c:v>
                </c:pt>
                <c:pt idx="13">
                  <c:v>14.256756756756756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35-3942-A988-EA1D97A50FA8}"/>
            </c:ext>
          </c:extLst>
        </c:ser>
        <c:ser>
          <c:idx val="3"/>
          <c:order val="3"/>
          <c:tx>
            <c:strRef>
              <c:f>Sheet2!$AF$58</c:f>
              <c:strCache>
                <c:ptCount val="1"/>
                <c:pt idx="0">
                  <c:v>+10%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Sheet2!$AG$54:$AT$54</c:f>
              <c:numCache>
                <c:formatCode>General</c:formatCode>
                <c:ptCount val="1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numCache>
            </c:numRef>
          </c:cat>
          <c:val>
            <c:numRef>
              <c:f>Sheet2!$AG$58:$AT$58</c:f>
              <c:numCache>
                <c:formatCode>General</c:formatCode>
                <c:ptCount val="14"/>
                <c:pt idx="0">
                  <c:v>1</c:v>
                </c:pt>
                <c:pt idx="1">
                  <c:v>1.1000000000000001</c:v>
                </c:pt>
                <c:pt idx="2">
                  <c:v>1.2100000000000002</c:v>
                </c:pt>
                <c:pt idx="3">
                  <c:v>1.3310000000000004</c:v>
                </c:pt>
                <c:pt idx="4">
                  <c:v>1.4641000000000006</c:v>
                </c:pt>
                <c:pt idx="5">
                  <c:v>1.6105100000000008</c:v>
                </c:pt>
                <c:pt idx="6">
                  <c:v>1.7715610000000011</c:v>
                </c:pt>
                <c:pt idx="7">
                  <c:v>1.9487171000000014</c:v>
                </c:pt>
                <c:pt idx="8">
                  <c:v>2.1435888100000016</c:v>
                </c:pt>
                <c:pt idx="9">
                  <c:v>2.3579476910000019</c:v>
                </c:pt>
                <c:pt idx="10">
                  <c:v>2.5937424601000023</c:v>
                </c:pt>
                <c:pt idx="11">
                  <c:v>2.8531167061100029</c:v>
                </c:pt>
                <c:pt idx="12">
                  <c:v>3.1384283767210035</c:v>
                </c:pt>
                <c:pt idx="13">
                  <c:v>3.4522712143931042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35-3942-A988-EA1D97A50FA8}"/>
            </c:ext>
          </c:extLst>
        </c:ser>
        <c:ser>
          <c:idx val="4"/>
          <c:order val="4"/>
          <c:tx>
            <c:strRef>
              <c:f>Sheet2!$AF$59</c:f>
              <c:strCache>
                <c:ptCount val="1"/>
                <c:pt idx="0">
                  <c:v>+20%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Sheet2!$AG$54:$AT$54</c:f>
              <c:numCache>
                <c:formatCode>General</c:formatCode>
                <c:ptCount val="1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numCache>
            </c:numRef>
          </c:cat>
          <c:val>
            <c:numRef>
              <c:f>Sheet2!$AG$59:$AT$59</c:f>
              <c:numCache>
                <c:formatCode>General</c:formatCode>
                <c:ptCount val="14"/>
                <c:pt idx="0">
                  <c:v>1</c:v>
                </c:pt>
                <c:pt idx="1">
                  <c:v>1.2</c:v>
                </c:pt>
                <c:pt idx="2">
                  <c:v>1.44</c:v>
                </c:pt>
                <c:pt idx="3">
                  <c:v>1.728</c:v>
                </c:pt>
                <c:pt idx="4">
                  <c:v>2.0735999999999999</c:v>
                </c:pt>
                <c:pt idx="5">
                  <c:v>2.4883199999999999</c:v>
                </c:pt>
                <c:pt idx="6">
                  <c:v>2.9859839999999997</c:v>
                </c:pt>
                <c:pt idx="7">
                  <c:v>3.5831807999999996</c:v>
                </c:pt>
                <c:pt idx="8">
                  <c:v>4.2998169599999994</c:v>
                </c:pt>
                <c:pt idx="9">
                  <c:v>5.1597803519999994</c:v>
                </c:pt>
                <c:pt idx="10">
                  <c:v>6.1917364223999991</c:v>
                </c:pt>
                <c:pt idx="11">
                  <c:v>7.4300837068799988</c:v>
                </c:pt>
                <c:pt idx="12">
                  <c:v>8.9161004482559978</c:v>
                </c:pt>
                <c:pt idx="13">
                  <c:v>10.699320537907196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35-3942-A988-EA1D97A50FA8}"/>
            </c:ext>
          </c:extLst>
        </c:ser>
        <c:ser>
          <c:idx val="5"/>
          <c:order val="5"/>
          <c:tx>
            <c:strRef>
              <c:f>Sheet2!$AF$60</c:f>
              <c:strCache>
                <c:ptCount val="1"/>
                <c:pt idx="0">
                  <c:v>+30%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Sheet2!$AG$54:$AT$54</c:f>
              <c:numCache>
                <c:formatCode>General</c:formatCode>
                <c:ptCount val="1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numCache>
            </c:numRef>
          </c:cat>
          <c:val>
            <c:numRef>
              <c:f>Sheet2!$AG$60:$AT$60</c:f>
              <c:numCache>
                <c:formatCode>General</c:formatCode>
                <c:ptCount val="14"/>
                <c:pt idx="0">
                  <c:v>1</c:v>
                </c:pt>
                <c:pt idx="1">
                  <c:v>1.3</c:v>
                </c:pt>
                <c:pt idx="2">
                  <c:v>1.6900000000000002</c:v>
                </c:pt>
                <c:pt idx="3">
                  <c:v>2.1970000000000005</c:v>
                </c:pt>
                <c:pt idx="4">
                  <c:v>2.856100000000001</c:v>
                </c:pt>
                <c:pt idx="5">
                  <c:v>3.7129300000000014</c:v>
                </c:pt>
                <c:pt idx="6">
                  <c:v>4.8268090000000017</c:v>
                </c:pt>
                <c:pt idx="7">
                  <c:v>6.2748517000000028</c:v>
                </c:pt>
                <c:pt idx="8">
                  <c:v>8.1573072100000044</c:v>
                </c:pt>
                <c:pt idx="9">
                  <c:v>10.604499373000007</c:v>
                </c:pt>
                <c:pt idx="10">
                  <c:v>13.785849184900009</c:v>
                </c:pt>
                <c:pt idx="11">
                  <c:v>17.921603940370012</c:v>
                </c:pt>
                <c:pt idx="12">
                  <c:v>23.298085122481016</c:v>
                </c:pt>
                <c:pt idx="13">
                  <c:v>30.287510659225322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35-3942-A988-EA1D97A50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2988560"/>
        <c:axId val="393132560"/>
      </c:lineChart>
      <c:catAx>
        <c:axId val="39298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393132560"/>
        <c:crosses val="autoZero"/>
        <c:auto val="1"/>
        <c:lblAlgn val="ctr"/>
        <c:lblOffset val="100"/>
        <c:noMultiLvlLbl val="0"/>
      </c:catAx>
      <c:valAx>
        <c:axId val="3931325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39298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35C42-5200-6A4E-A34A-C1C0BFA979CA}" type="datetimeFigureOut">
              <a:rPr lang="en-US" smtClean="0"/>
              <a:t>6/26/25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B2BA3-D519-1848-9FA6-B0C6B9AE6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3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Industrial competition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38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IT" dirty="0"/>
              <a:t>ontrollare gli R&amp;D denrtro</a:t>
            </a:r>
          </a:p>
          <a:p>
            <a:endParaRPr lang="en-IT" dirty="0"/>
          </a:p>
          <a:p>
            <a:r>
              <a:rPr lang="en-GB" dirty="0"/>
              <a:t>: it is assumed that the fraction of full simulation used by the collaboration will be reduced from 33% to 10%; the event generation and reconstruction times will be reduced by 20% each; a smaller fraction of the AODs will be 6ATLAS Software and Computing HL-LHC Roadmap, version 2.1 held on disk; and the number of replicas and versions of datasets will be significantly reduced.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5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35/</a:t>
            </a:r>
            <a:r>
              <a:rPr lang="it-IT" dirty="0" err="1"/>
              <a:t>nb</a:t>
            </a:r>
            <a:r>
              <a:rPr lang="it-IT" dirty="0"/>
              <a:t> </a:t>
            </a:r>
            <a:r>
              <a:rPr lang="it-IT" dirty="0" err="1"/>
              <a:t>IonIon</a:t>
            </a:r>
            <a:r>
              <a:rPr lang="it-IT" dirty="0"/>
              <a:t>, 18/fb 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64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competition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6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BinaryQuadraticModel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69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88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4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2BA3-D519-1848-9FA6-B0C6B9AE63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93C5-CF71-2FAE-1199-590E0384E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84CBC-730C-924D-4E0A-647F83FB7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860FD-1FAF-DDB9-0302-900279F1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6A9F-1E1E-6A46-8A07-272FECAD5430}" type="datetime1">
              <a:rPr lang="it-IT" smtClean="0"/>
              <a:t>26/06/25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C66D0-D078-7DA7-5F17-D3D06F80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4A289-4228-676C-FD9C-BCDF8F55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1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5B2FE-CA29-A4FE-844F-8D34A4C0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ADF08-25FB-D2BA-DBD0-D8A7A7383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DF0D7-AF69-FA38-2994-6A95715F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5D01-1239-B54F-855F-141BF0D751DD}" type="datetime1">
              <a:rPr lang="it-IT" smtClean="0"/>
              <a:t>26/06/25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F1CF6-8506-BAFC-7F91-F64669C1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02A33-06C1-BE12-B858-C7D3C4EC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6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9E2C6-0C0B-92E9-901C-DE4684670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2C004-78D2-C8B2-5D7D-6C5FDC8DB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710AE-F09B-C404-E825-2E59CFEC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76B76-A35E-AB4B-9AA4-3CC255080402}" type="datetime1">
              <a:rPr lang="it-IT" smtClean="0"/>
              <a:t>26/06/25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F0745-6CBB-68CD-952C-2D9652229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4399B-7B3A-0B15-D212-2512936B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5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A421-ADC3-3733-4B0F-E6AF6C7F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0" y="46627"/>
            <a:ext cx="9191024" cy="12376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D359B-4D39-AAE6-D57B-2A4B6A544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7030A0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F126D-2C39-01BF-448A-ED0A5E14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1B8C-743A-2F4B-BEAE-B4388811D353}" type="datetime1">
              <a:rPr lang="it-IT" smtClean="0"/>
              <a:t>26/06/25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D6F62-5D5C-8E0E-5D3A-4DC9A156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FB447-CEF3-D157-3A3A-C8F4A6A1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EC9BC9-016F-1872-2EAF-8BAC9BBE2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912"/>
            <a:ext cx="1460500" cy="901700"/>
          </a:xfrm>
          <a:prstGeom prst="rect">
            <a:avLst/>
          </a:prstGeom>
        </p:spPr>
      </p:pic>
      <p:pic>
        <p:nvPicPr>
          <p:cNvPr id="1030" name="Picture 6" descr="L'INFN CAMBIA LOGO - Istituto Nazionale di Fisica Nucleare">
            <a:extLst>
              <a:ext uri="{FF2B5EF4-FFF2-40B4-BE49-F238E27FC236}">
                <a16:creationId xmlns:a16="http://schemas.microsoft.com/office/drawing/2014/main" id="{AE3F79E7-E59F-9BFC-324D-6947E208DEE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r="10283"/>
          <a:stretch>
            <a:fillRect/>
          </a:stretch>
        </p:blipFill>
        <p:spPr bwMode="auto">
          <a:xfrm>
            <a:off x="10738997" y="15912"/>
            <a:ext cx="1460500" cy="102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56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44E4-BEEA-9566-0C4E-3A5182A6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9707-F2D7-3FF8-FC18-7D44D3ADF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30BEF-43FF-21C4-798D-DFAFF059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968-725F-DF42-ADE4-5A126C1C5A91}" type="datetime1">
              <a:rPr lang="it-IT" smtClean="0"/>
              <a:t>26/06/25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0656E-8FBA-61D7-32B4-F67937AE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05FC7-F548-99A5-8D19-DDE2E939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8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A5A2-247F-9BF8-DC68-3BBF0C4C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A9A97-D556-DB6A-4054-160479531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B66B4-424B-71C2-1272-22532C200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09FE-09C1-C554-4D44-4D085A86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4B69-9C24-3D41-9204-D2E07107E916}" type="datetime1">
              <a:rPr lang="it-IT" smtClean="0"/>
              <a:t>26/06/25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9BD3C-B5B4-CE91-6EAF-D8F8B9DB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92BE5-1123-FC81-237C-C6DFEE09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2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BB4E9-B3D6-CB30-50C8-BC284342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A4EEF-CAC7-0821-0267-10D8B002C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8CE54-36DE-F4AA-1C72-123D17846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9B5B8-2D3F-2537-48AF-D68BA0D29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A7252-100E-6B03-3CA8-1E302E9F4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6DE07E-EE22-652B-3E43-8C39157C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7059-75F7-1745-9774-145F866BF2C0}" type="datetime1">
              <a:rPr lang="it-IT" smtClean="0"/>
              <a:t>26/06/25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3C2A32-0A20-D93A-45A5-3F66E066F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AC6293-422D-8EC8-339B-5873377F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6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BE84-ABA7-C832-63AA-FF22213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D4F7D-B2AF-BA1E-A4CB-EEFC486BA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3F88-0922-C44C-BE9F-45FDA15DB36D}" type="datetime1">
              <a:rPr lang="it-IT" smtClean="0"/>
              <a:t>26/06/25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BBD8C-E357-F35F-802D-B3EA6FCA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E8A01-0B5D-2AD7-B405-DC1114B5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6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DDA4C-4B52-7BF7-907A-9EB936D6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BA7F-4F7E-6D41-A74A-70CDA9AC8FA8}" type="datetime1">
              <a:rPr lang="it-IT" smtClean="0"/>
              <a:t>26/06/25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C1A0A-8DCC-79C6-17D3-06B44B7D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C77E3-7A6B-2D72-C04B-C21B452C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1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37241-AB70-DFD0-49F4-A0552B02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37B12-4C54-DB8D-3B54-E120FEF81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02A1E-46CE-D358-15AC-7E6149A27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1ED3A-6FE6-1535-3463-E418551C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3232-CAFC-0D40-9933-6789C27347A7}" type="datetime1">
              <a:rPr lang="it-IT" smtClean="0"/>
              <a:t>26/06/25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4E547-DF2D-56E4-B33E-5B1A4D66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36EBC-4D6C-952E-8213-33A81687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4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7FE6-B3B2-5BE6-30DE-947F0317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391D49-C1D4-C550-3E65-C62FF8FA2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AA439-A669-0BCE-A8EB-2E7239EE9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E3A15-C77B-D5D5-71D3-9FB09BD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0E9E-A87F-1447-A745-CFAC84871958}" type="datetime1">
              <a:rPr lang="it-IT" smtClean="0"/>
              <a:t>26/06/25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6E9A9-299B-F412-3077-E1CE62F2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B084-82D5-00E7-7CAE-38894764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0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2BCCA-0774-6181-5F6C-E5F4D252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0" y="178575"/>
            <a:ext cx="9197340" cy="552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9D5D9-96EB-47E2-ED66-F4DE33E7F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04599"/>
            <a:ext cx="10515600" cy="4972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2DBBB-8F67-42CC-3D44-43332102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7F8647-0FF5-1446-86DC-A67F60103481}" type="datetime1">
              <a:rPr lang="it-IT" smtClean="0"/>
              <a:t>26/06/25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EED5C-5093-82C3-C80A-40FB3CB73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66391-4339-CBC4-9F5F-7147A457B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7D3D30-865D-D842-90EA-797AF01AE4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30751B-90EB-DBF8-6692-3D8ACE79582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5912"/>
            <a:ext cx="1460500" cy="901700"/>
          </a:xfrm>
          <a:prstGeom prst="rect">
            <a:avLst/>
          </a:prstGeom>
        </p:spPr>
      </p:pic>
      <p:pic>
        <p:nvPicPr>
          <p:cNvPr id="8" name="Picture 6" descr="L'INFN CAMBIA LOGO - Istituto Nazionale di Fisica Nucleare">
            <a:extLst>
              <a:ext uri="{FF2B5EF4-FFF2-40B4-BE49-F238E27FC236}">
                <a16:creationId xmlns:a16="http://schemas.microsoft.com/office/drawing/2014/main" id="{391683EC-60C0-688D-C213-D41AD36BC3F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r="10283"/>
          <a:stretch>
            <a:fillRect/>
          </a:stretch>
        </p:blipFill>
        <p:spPr bwMode="auto">
          <a:xfrm>
            <a:off x="10738997" y="15912"/>
            <a:ext cx="1460500" cy="102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2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030A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indico.cern.ch/event/1439855/contributions/6461566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xtplatform.com/2025/02/20/sizing-up-compute-engines-for-hpc-work-at-64-bit-precision/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hyperlink" Target="https://indico.cern.ch/event/146636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12623280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s://monarc.web.cern.ch/MONARC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88/0034-4885/77/6/065902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484669/contributions/6479122/attachments/3062293/5415494/Technology%20Tracking%20WLCG%20-%20v1.0.pdf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4D32A-37B0-7FCF-5CDA-93BAB6E35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499F23F-34F2-3873-4042-B348A4B83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Immagine che contiene testo, schermata, logo, Carattere&#10;&#10;Descrizione generata automaticamente">
            <a:extLst>
              <a:ext uri="{FF2B5EF4-FFF2-40B4-BE49-F238E27FC236}">
                <a16:creationId xmlns:a16="http://schemas.microsoft.com/office/drawing/2014/main" id="{3C85681B-4351-ACEE-7F40-6EE3475B72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A06F54-8AA2-695D-3E71-4E31B039FAFA}"/>
              </a:ext>
            </a:extLst>
          </p:cNvPr>
          <p:cNvSpPr txBox="1"/>
          <p:nvPr/>
        </p:nvSpPr>
        <p:spPr>
          <a:xfrm>
            <a:off x="3665838" y="1122363"/>
            <a:ext cx="288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Lato Light" panose="020F0302020204030203" pitchFamily="34" charset="77"/>
              </a:rPr>
              <a:t>PLENARY </a:t>
            </a:r>
            <a:r>
              <a:rPr lang="it-IT" b="1" dirty="0">
                <a:solidFill>
                  <a:schemeClr val="bg1"/>
                </a:solidFill>
                <a:latin typeface="Lato Black" panose="020F0502020204030203" pitchFamily="34" charset="77"/>
              </a:rPr>
              <a:t>/  COMPUTING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A1E599-217A-1A22-EBE1-D3742A4DE9CF}"/>
              </a:ext>
            </a:extLst>
          </p:cNvPr>
          <p:cNvSpPr txBox="1"/>
          <p:nvPr/>
        </p:nvSpPr>
        <p:spPr>
          <a:xfrm>
            <a:off x="646670" y="2717353"/>
            <a:ext cx="10271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Computing in HEP: </a:t>
            </a:r>
            <a:r>
              <a:rPr lang="it-IT" sz="3200" b="1" dirty="0" err="1">
                <a:solidFill>
                  <a:schemeClr val="bg1"/>
                </a:solidFill>
                <a:latin typeface="Lato Black" panose="020F0502020204030203" pitchFamily="34" charset="77"/>
              </a:rPr>
              <a:t>how</a:t>
            </a:r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 </a:t>
            </a:r>
            <a:r>
              <a:rPr lang="it-IT" sz="3200" b="1" dirty="0" err="1">
                <a:solidFill>
                  <a:schemeClr val="bg1"/>
                </a:solidFill>
                <a:latin typeface="Lato Black" panose="020F0502020204030203" pitchFamily="34" charset="77"/>
              </a:rPr>
              <a:t>we</a:t>
            </a:r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 </a:t>
            </a:r>
            <a:r>
              <a:rPr lang="it-IT" sz="3200" b="1" dirty="0" err="1">
                <a:solidFill>
                  <a:schemeClr val="bg1"/>
                </a:solidFill>
                <a:latin typeface="Lato Black" panose="020F0502020204030203" pitchFamily="34" charset="77"/>
              </a:rPr>
              <a:t>got</a:t>
            </a:r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 </a:t>
            </a:r>
            <a:r>
              <a:rPr lang="it-IT" sz="3200" b="1" dirty="0" err="1">
                <a:solidFill>
                  <a:schemeClr val="bg1"/>
                </a:solidFill>
                <a:latin typeface="Lato Black" panose="020F0502020204030203" pitchFamily="34" charset="77"/>
              </a:rPr>
              <a:t>here</a:t>
            </a:r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 and </a:t>
            </a:r>
            <a:r>
              <a:rPr lang="it-IT" sz="3200" b="1" dirty="0" err="1">
                <a:solidFill>
                  <a:schemeClr val="bg1"/>
                </a:solidFill>
                <a:latin typeface="Lato Black" panose="020F0502020204030203" pitchFamily="34" charset="77"/>
              </a:rPr>
              <a:t>needs</a:t>
            </a:r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 for the </a:t>
            </a:r>
            <a:r>
              <a:rPr lang="it-IT" sz="3200" b="1" dirty="0" err="1">
                <a:solidFill>
                  <a:schemeClr val="bg1"/>
                </a:solidFill>
                <a:latin typeface="Lato Black" panose="020F0502020204030203" pitchFamily="34" charset="77"/>
              </a:rPr>
              <a:t>next</a:t>
            </a:r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77"/>
              </a:rPr>
              <a:t> decade [and some more]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5B5C3E-9E27-045B-01EB-06CE76D77327}"/>
              </a:ext>
            </a:extLst>
          </p:cNvPr>
          <p:cNvSpPr txBox="1"/>
          <p:nvPr/>
        </p:nvSpPr>
        <p:spPr>
          <a:xfrm>
            <a:off x="646670" y="4082693"/>
            <a:ext cx="54713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Lato" panose="020F0502020204030203" pitchFamily="34" charset="77"/>
              </a:rPr>
              <a:t>Tommaso Boccali (INFN Pisa)</a:t>
            </a:r>
          </a:p>
          <a:p>
            <a:r>
              <a:rPr lang="it-IT" sz="3200" dirty="0">
                <a:solidFill>
                  <a:schemeClr val="bg1"/>
                </a:solidFill>
                <a:latin typeface="Lato" panose="020F0502020204030203" pitchFamily="34" charset="77"/>
              </a:rPr>
              <a:t>for the Computing PPG</a:t>
            </a:r>
          </a:p>
        </p:txBody>
      </p:sp>
    </p:spTree>
    <p:extLst>
      <p:ext uri="{BB962C8B-B14F-4D97-AF65-F5344CB8AC3E}">
        <p14:creationId xmlns:p14="http://schemas.microsoft.com/office/powerpoint/2010/main" val="173787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95750-67FA-0B71-9D45-945B3197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007" y="-110141"/>
            <a:ext cx="10515600" cy="1325563"/>
          </a:xfrm>
        </p:spPr>
        <p:txBody>
          <a:bodyPr/>
          <a:lstStyle/>
          <a:p>
            <a:r>
              <a:rPr lang="en-US" dirty="0"/>
              <a:t>ALICE -- Run3+Run4+Run5+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DD743-B494-1792-B142-BEEA984469EE}"/>
              </a:ext>
            </a:extLst>
          </p:cNvPr>
          <p:cNvSpPr txBox="1"/>
          <p:nvPr/>
        </p:nvSpPr>
        <p:spPr>
          <a:xfrm>
            <a:off x="8050696" y="1126525"/>
            <a:ext cx="39855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/>
              <a:t>ALICE-2 (Run3, 4) as the major scheduled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chemeClr val="accent5"/>
                </a:solidFill>
              </a:rPr>
              <a:t>Major change in Computing Mode: triggerless operations, 50 kHz data taking,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chemeClr val="accent5"/>
                </a:solidFill>
              </a:rPr>
              <a:t>Managed without major deviations from flat budget</a:t>
            </a:r>
          </a:p>
          <a:p>
            <a:endParaRPr lang="en-IT" sz="2000" dirty="0"/>
          </a:p>
          <a:p>
            <a:r>
              <a:rPr lang="en-IT" sz="2000" dirty="0"/>
              <a:t>ALICE-3 under study / in the approval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chemeClr val="accent5"/>
                </a:solidFill>
              </a:rPr>
              <a:t>3x Pb-Pb wrt Run4, 90x 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chemeClr val="accent5"/>
                </a:solidFill>
              </a:rPr>
              <a:t>Min and Max depend on the Ion type, but at most +15%/y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chemeClr val="accent5"/>
                </a:solidFill>
              </a:rPr>
              <a:t>CPU not yet modelled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6F000-5364-B973-A926-7596F658C2AF}"/>
              </a:ext>
            </a:extLst>
          </p:cNvPr>
          <p:cNvSpPr txBox="1"/>
          <p:nvPr/>
        </p:nvSpPr>
        <p:spPr>
          <a:xfrm rot="16200000">
            <a:off x="-185105" y="1659555"/>
            <a:ext cx="114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LS2-Run3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EAACC-2024-A219-1A75-0A7620B54CD6}"/>
              </a:ext>
            </a:extLst>
          </p:cNvPr>
          <p:cNvSpPr txBox="1"/>
          <p:nvPr/>
        </p:nvSpPr>
        <p:spPr>
          <a:xfrm rot="16200000">
            <a:off x="-408721" y="3527182"/>
            <a:ext cx="15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LS3-Run4-LS4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24B8C-BEDF-DD96-183C-5C09AF5265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06" t="4405" r="2983"/>
          <a:stretch>
            <a:fillRect/>
          </a:stretch>
        </p:blipFill>
        <p:spPr>
          <a:xfrm>
            <a:off x="3995530" y="4864314"/>
            <a:ext cx="3220279" cy="1916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2435D7-E895-088B-51DE-CF6F0BB82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95" y="941429"/>
            <a:ext cx="6560713" cy="1962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0E84B8-B4FC-38F0-884B-C82003686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94" y="2904337"/>
            <a:ext cx="6560713" cy="19646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6429D3-6E9D-B8DA-04CB-5609258F8814}"/>
              </a:ext>
            </a:extLst>
          </p:cNvPr>
          <p:cNvCxnSpPr>
            <a:cxnSpLocks/>
          </p:cNvCxnSpPr>
          <p:nvPr/>
        </p:nvCxnSpPr>
        <p:spPr>
          <a:xfrm>
            <a:off x="4542183" y="5257799"/>
            <a:ext cx="2574234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B560F41-F825-8DE6-EE18-087CC6177A69}"/>
              </a:ext>
            </a:extLst>
          </p:cNvPr>
          <p:cNvSpPr txBox="1"/>
          <p:nvPr/>
        </p:nvSpPr>
        <p:spPr>
          <a:xfrm>
            <a:off x="5372532" y="5257799"/>
            <a:ext cx="723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FFC000"/>
                </a:solidFill>
              </a:rPr>
              <a:t>Run 5+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D6BC5B25-3B35-B239-D2C0-EFE909F68735}"/>
              </a:ext>
            </a:extLst>
          </p:cNvPr>
          <p:cNvCxnSpPr/>
          <p:nvPr/>
        </p:nvCxnSpPr>
        <p:spPr>
          <a:xfrm>
            <a:off x="1500807" y="5411687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AEFDE2-95B3-88C5-1930-E3A24AF83249}"/>
              </a:ext>
            </a:extLst>
          </p:cNvPr>
          <p:cNvSpPr txBox="1"/>
          <p:nvPr/>
        </p:nvSpPr>
        <p:spPr>
          <a:xfrm>
            <a:off x="549089" y="523004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C0F933-4AC0-6063-C97F-AC00CDEA0085}"/>
              </a:ext>
            </a:extLst>
          </p:cNvPr>
          <p:cNvSpPr txBox="1"/>
          <p:nvPr/>
        </p:nvSpPr>
        <p:spPr>
          <a:xfrm>
            <a:off x="2526977" y="6141421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2041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76F39B-9B29-914B-11BD-AB427D7F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6969-CED8-F71D-AD81-22F8EC17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297657"/>
            <a:ext cx="10515600" cy="1325563"/>
          </a:xfrm>
        </p:spPr>
        <p:txBody>
          <a:bodyPr/>
          <a:lstStyle/>
          <a:p>
            <a:r>
              <a:rPr lang="en-US" dirty="0"/>
              <a:t>LHCb -- Run3+4+5+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BEA1F-2C37-BA25-B127-150ACB772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1890"/>
            <a:ext cx="48006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Run3</a:t>
            </a:r>
            <a:r>
              <a:rPr lang="en-US" dirty="0"/>
              <a:t> represents a major increase in computing resources</a:t>
            </a:r>
          </a:p>
          <a:p>
            <a:pPr lvl="1"/>
            <a:r>
              <a:rPr lang="en-US" dirty="0"/>
              <a:t>Gone triggerless, higher </a:t>
            </a:r>
            <a:r>
              <a:rPr lang="en-US" dirty="0" err="1"/>
              <a:t>inst</a:t>
            </a:r>
            <a:r>
              <a:rPr lang="en-US" dirty="0"/>
              <a:t> </a:t>
            </a:r>
            <a:r>
              <a:rPr lang="en-US" dirty="0" err="1"/>
              <a:t>lumi</a:t>
            </a:r>
            <a:endParaRPr lang="en-US" dirty="0"/>
          </a:p>
          <a:p>
            <a:r>
              <a:rPr lang="en-US" dirty="0"/>
              <a:t>Smoothed, in reality, due to delays AND changes in the model – manageable</a:t>
            </a:r>
          </a:p>
          <a:p>
            <a:r>
              <a:rPr lang="en-US" b="1" dirty="0"/>
              <a:t>Run4</a:t>
            </a:r>
            <a:r>
              <a:rPr lang="en-US" dirty="0"/>
              <a:t> not different from Run3</a:t>
            </a:r>
          </a:p>
          <a:p>
            <a:r>
              <a:rPr lang="en-US" b="1" dirty="0"/>
              <a:t>Run5</a:t>
            </a:r>
            <a:r>
              <a:rPr lang="en-US" dirty="0"/>
              <a:t> is ~ 5x in bandwidth or &lt;PU&gt;; LHCb deploying R&amp;D (</a:t>
            </a:r>
            <a:r>
              <a:rPr lang="en-US" dirty="0" err="1"/>
              <a:t>e.g</a:t>
            </a:r>
            <a:r>
              <a:rPr lang="en-US" dirty="0"/>
              <a:t>, HLT2 on GPU, fast simulation, optimization of data formats, 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EEAB3-FCF6-8B56-0ACD-5EA2CBC0DF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-5128"/>
          <a:stretch>
            <a:fillRect/>
          </a:stretch>
        </p:blipFill>
        <p:spPr>
          <a:xfrm>
            <a:off x="4734339" y="810317"/>
            <a:ext cx="7278756" cy="20861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DBA111-3E48-4754-985C-421723DBAEE9}"/>
              </a:ext>
            </a:extLst>
          </p:cNvPr>
          <p:cNvSpPr txBox="1"/>
          <p:nvPr/>
        </p:nvSpPr>
        <p:spPr>
          <a:xfrm>
            <a:off x="9380213" y="440985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TDR vs Real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DCB8C9-C7E4-0A26-0B58-F0B0205D684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8153402" y="625651"/>
            <a:ext cx="1226811" cy="12709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99E2FB-A8B1-3C8F-B91C-C9DCBF5917F0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8080513" y="625651"/>
            <a:ext cx="1299700" cy="15719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541EDC7-F325-5BE8-AF10-4D311B746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2" y="2979410"/>
            <a:ext cx="6736084" cy="3437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34EB1E-670C-10B2-EE26-C6427AFA5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961509"/>
            <a:ext cx="7772400" cy="16219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DEE0E-D8F8-3130-9037-1E2FBA18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6E4DB-E549-54F6-EF83-DF685D42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29" y="197237"/>
            <a:ext cx="9013371" cy="696929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are the main recurrent themes and directions of R&amp;D?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A818D-BC2C-F4AA-9948-71CFF1061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512" y="1504746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Evolution in SW</a:t>
            </a:r>
          </a:p>
          <a:p>
            <a:r>
              <a:rPr lang="en-US" dirty="0"/>
              <a:t>Evolution in HW</a:t>
            </a:r>
          </a:p>
          <a:p>
            <a:r>
              <a:rPr lang="en-US" dirty="0"/>
              <a:t>Evolution in the distributed computing infrastructure</a:t>
            </a:r>
          </a:p>
          <a:p>
            <a:r>
              <a:rPr lang="en-US" dirty="0"/>
              <a:t>Evolution in the position of HEP among other scientific endeavors</a:t>
            </a:r>
          </a:p>
          <a:p>
            <a:r>
              <a:rPr lang="en-US" dirty="0"/>
              <a:t>New Techs</a:t>
            </a:r>
          </a:p>
          <a:p>
            <a:r>
              <a:rPr lang="en-US" dirty="0"/>
              <a:t>Careers</a:t>
            </a:r>
          </a:p>
          <a:p>
            <a:r>
              <a:rPr lang="en-US" dirty="0"/>
              <a:t>LTDP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62C733-E418-D86A-EDFE-5A357C361339}"/>
              </a:ext>
            </a:extLst>
          </p:cNvPr>
          <p:cNvSpPr/>
          <p:nvPr/>
        </p:nvSpPr>
        <p:spPr>
          <a:xfrm>
            <a:off x="9250324" y="3007389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5C4956-700A-F2B3-3B79-1A8B2223D50F}"/>
              </a:ext>
            </a:extLst>
          </p:cNvPr>
          <p:cNvSpPr/>
          <p:nvPr/>
        </p:nvSpPr>
        <p:spPr>
          <a:xfrm>
            <a:off x="8814390" y="1825625"/>
            <a:ext cx="1488558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Common Frameworks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4D3B4A4-4B0F-AF1C-3EAB-CF45982220CE}"/>
              </a:ext>
            </a:extLst>
          </p:cNvPr>
          <p:cNvSpPr/>
          <p:nvPr/>
        </p:nvSpPr>
        <p:spPr>
          <a:xfrm>
            <a:off x="7022139" y="2439214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 power </a:t>
            </a:r>
            <a:r>
              <a:rPr lang="en-US" dirty="0" err="1"/>
              <a:t>archs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630FF6E-0433-FDFA-4CFA-ADFBB94A90D0}"/>
              </a:ext>
            </a:extLst>
          </p:cNvPr>
          <p:cNvSpPr/>
          <p:nvPr/>
        </p:nvSpPr>
        <p:spPr>
          <a:xfrm>
            <a:off x="8467060" y="1073409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F0C11EB-3CED-8C17-3719-73DA43048747}"/>
              </a:ext>
            </a:extLst>
          </p:cNvPr>
          <p:cNvSpPr/>
          <p:nvPr/>
        </p:nvSpPr>
        <p:spPr>
          <a:xfrm>
            <a:off x="10035363" y="1096851"/>
            <a:ext cx="1822020" cy="7275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Heterogeneous computing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C1B755B-639D-51C8-51FA-D467C98613EE}"/>
              </a:ext>
            </a:extLst>
          </p:cNvPr>
          <p:cNvSpPr/>
          <p:nvPr/>
        </p:nvSpPr>
        <p:spPr>
          <a:xfrm>
            <a:off x="7399415" y="3755410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Tiered Model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678F62-2733-BF87-3143-B44E30C39C53}"/>
              </a:ext>
            </a:extLst>
          </p:cNvPr>
          <p:cNvSpPr/>
          <p:nvPr/>
        </p:nvSpPr>
        <p:spPr>
          <a:xfrm>
            <a:off x="7807841" y="5656297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JENA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508F1E-89FC-EA63-631A-3A4F447C3956}"/>
              </a:ext>
            </a:extLst>
          </p:cNvPr>
          <p:cNvSpPr/>
          <p:nvPr/>
        </p:nvSpPr>
        <p:spPr>
          <a:xfrm>
            <a:off x="9250324" y="5656297"/>
            <a:ext cx="147792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SPECTRUM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D35AE78-AE97-8085-7FDE-EEDA787CA809}"/>
              </a:ext>
            </a:extLst>
          </p:cNvPr>
          <p:cNvSpPr/>
          <p:nvPr/>
        </p:nvSpPr>
        <p:spPr>
          <a:xfrm>
            <a:off x="10113333" y="5105657"/>
            <a:ext cx="147792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ESCAPE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313D297-5ED8-01F3-75B1-E005670B9983}"/>
              </a:ext>
            </a:extLst>
          </p:cNvPr>
          <p:cNvSpPr/>
          <p:nvPr/>
        </p:nvSpPr>
        <p:spPr>
          <a:xfrm>
            <a:off x="8656672" y="4231055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HPCs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F91DC0-4F79-7326-30FD-49EA413A8D68}"/>
              </a:ext>
            </a:extLst>
          </p:cNvPr>
          <p:cNvSpPr/>
          <p:nvPr/>
        </p:nvSpPr>
        <p:spPr>
          <a:xfrm>
            <a:off x="9953843" y="4131078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07A0EFD-46F6-6D6E-FE2E-E507CC607104}"/>
              </a:ext>
            </a:extLst>
          </p:cNvPr>
          <p:cNvSpPr/>
          <p:nvPr/>
        </p:nvSpPr>
        <p:spPr>
          <a:xfrm>
            <a:off x="10568762" y="3418897"/>
            <a:ext cx="1601972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Sustainability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67F66DF-7C9D-EFAC-1B60-816B71A6BC3D}"/>
              </a:ext>
            </a:extLst>
          </p:cNvPr>
          <p:cNvSpPr/>
          <p:nvPr/>
        </p:nvSpPr>
        <p:spPr>
          <a:xfrm>
            <a:off x="4853765" y="5840450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Careers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32B302E-47D6-D986-9252-073A457C96EC}"/>
              </a:ext>
            </a:extLst>
          </p:cNvPr>
          <p:cNvSpPr/>
          <p:nvPr/>
        </p:nvSpPr>
        <p:spPr>
          <a:xfrm>
            <a:off x="6122201" y="4193266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Analysis facilities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72BD286-55B6-F384-2AE2-59C0EB80AD6B}"/>
              </a:ext>
            </a:extLst>
          </p:cNvPr>
          <p:cNvSpPr/>
          <p:nvPr/>
        </p:nvSpPr>
        <p:spPr>
          <a:xfrm>
            <a:off x="5995876" y="5637765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LTDP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2B95C9C-DF19-CE27-47C3-CC0F49996DD1}"/>
              </a:ext>
            </a:extLst>
          </p:cNvPr>
          <p:cNvSpPr/>
          <p:nvPr/>
        </p:nvSpPr>
        <p:spPr>
          <a:xfrm>
            <a:off x="7774169" y="4947419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FPGA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9DDEB8E-BE79-77DE-FDDD-3DCAFF9ABB51}"/>
              </a:ext>
            </a:extLst>
          </p:cNvPr>
          <p:cNvSpPr/>
          <p:nvPr/>
        </p:nvSpPr>
        <p:spPr>
          <a:xfrm>
            <a:off x="6298015" y="5008039"/>
            <a:ext cx="1318437" cy="673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67539-765A-55C8-5F28-E4E3CF0E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9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7690-401B-9CA0-DD9F-6C89AC89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686" y="178575"/>
            <a:ext cx="8818154" cy="552487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BFC58-31E9-D2B4-F951-AA3C2393C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416" y="4358411"/>
            <a:ext cx="4940742" cy="236306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 current experiments explicitly mention AI as a </a:t>
            </a:r>
            <a:r>
              <a:rPr lang="en-US" b="1" dirty="0"/>
              <a:t>cornerstone</a:t>
            </a:r>
            <a:r>
              <a:rPr lang="en-US" dirty="0"/>
              <a:t> towards </a:t>
            </a:r>
            <a:r>
              <a:rPr lang="en-US" dirty="0" err="1"/>
              <a:t>better|cheaper</a:t>
            </a:r>
            <a:r>
              <a:rPr lang="en-US" dirty="0"/>
              <a:t> physics</a:t>
            </a:r>
          </a:p>
          <a:p>
            <a:pPr lvl="1"/>
            <a:r>
              <a:rPr lang="en-US" dirty="0"/>
              <a:t>In some cases on the critical path, like (much) faster simulations or trigger capabilities</a:t>
            </a:r>
          </a:p>
          <a:p>
            <a:r>
              <a:rPr lang="en-US" dirty="0"/>
              <a:t>AI needs (if we want it to be incisive):</a:t>
            </a:r>
          </a:p>
          <a:p>
            <a:pPr lvl="1"/>
            <a:r>
              <a:rPr lang="en-US" dirty="0"/>
              <a:t>Access to specific computing resources</a:t>
            </a:r>
          </a:p>
          <a:p>
            <a:pPr lvl="1"/>
            <a:r>
              <a:rPr lang="en-US" dirty="0"/>
              <a:t>Access to domain experts, training, young researchers</a:t>
            </a:r>
          </a:p>
          <a:p>
            <a:pPr lvl="1"/>
            <a:r>
              <a:rPr lang="en-US" dirty="0"/>
              <a:t>Funding opportunities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EF006-BCDA-A3AF-A031-BF0F72CA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6461" y="1079405"/>
            <a:ext cx="5648068" cy="56000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How to better coordinate AI efforts in the HEP domain [and beyond]? Options on the table:</a:t>
            </a:r>
          </a:p>
          <a:p>
            <a:pPr lvl="1"/>
            <a:r>
              <a:rPr lang="en-US" dirty="0"/>
              <a:t>Experiments drive it – today’s model</a:t>
            </a:r>
          </a:p>
          <a:p>
            <a:pPr lvl="1"/>
            <a:r>
              <a:rPr lang="en-US" dirty="0"/>
              <a:t>AI is seen at the level of other R&amp;Ds (as the DRDs): an AI-RDs [</a:t>
            </a:r>
            <a:r>
              <a:rPr lang="en-US" dirty="0">
                <a:hlinkClick r:id="rId2"/>
              </a:rPr>
              <a:t>input 167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EuCAIF</a:t>
            </a:r>
            <a:r>
              <a:rPr lang="en-US" dirty="0"/>
              <a:t> model, with an umbrella coalition for AI in Fundamental Research</a:t>
            </a:r>
          </a:p>
          <a:p>
            <a:pPr lvl="1"/>
            <a:r>
              <a:rPr lang="en-US" dirty="0"/>
              <a:t>A process difficult to drive (personal opinion):</a:t>
            </a:r>
          </a:p>
          <a:p>
            <a:pPr lvl="2"/>
            <a:r>
              <a:rPr lang="en-US" dirty="0"/>
              <a:t>Many actors [</a:t>
            </a:r>
            <a:r>
              <a:rPr lang="en-US" dirty="0" err="1"/>
              <a:t>Maths</a:t>
            </a:r>
            <a:r>
              <a:rPr lang="en-US" dirty="0"/>
              <a:t>, CS, Eng, …]</a:t>
            </a:r>
          </a:p>
          <a:p>
            <a:pPr lvl="2"/>
            <a:r>
              <a:rPr lang="en-US" dirty="0"/>
              <a:t>Impact of industries</a:t>
            </a:r>
          </a:p>
          <a:p>
            <a:pPr lvl="2"/>
            <a:r>
              <a:rPr lang="en-US" dirty="0"/>
              <a:t>Larger interests at stake [EU AI strategy, ”CERN for AI”]</a:t>
            </a:r>
          </a:p>
          <a:p>
            <a:pPr lvl="1"/>
            <a:r>
              <a:rPr lang="en-US" dirty="0"/>
              <a:t>How to benefit from EU-level push for scientific AI?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8FCCF-14A7-610B-A341-4FFE0C265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448" y="3759029"/>
            <a:ext cx="4556304" cy="29203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0336B-276C-084E-76BC-CB2BB3C3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AE7F7F-8EDA-8C53-231A-FB56553D5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54" y="862936"/>
            <a:ext cx="5318761" cy="32442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8490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Logo">
            <a:extLst>
              <a:ext uri="{FF2B5EF4-FFF2-40B4-BE49-F238E27FC236}">
                <a16:creationId xmlns:a16="http://schemas.microsoft.com/office/drawing/2014/main" id="{C6A9C0AE-D73B-1EAD-22A0-19C526F1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858" y="3640783"/>
            <a:ext cx="1179612" cy="8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dgraph5 · GitHub">
            <a:extLst>
              <a:ext uri="{FF2B5EF4-FFF2-40B4-BE49-F238E27FC236}">
                <a16:creationId xmlns:a16="http://schemas.microsoft.com/office/drawing/2014/main" id="{BC0B54BD-D0EB-6085-C103-D0A94366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14" y="3716239"/>
            <a:ext cx="821054" cy="82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1D9AA-5CA7-C2F2-BFBC-939C816B2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 – what will it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2FB3F-9459-5641-731E-CC3684C0F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668" y="1289542"/>
            <a:ext cx="5833672" cy="5300271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/>
              <a:t>Huge range of tools available makes interoperability across software ecosystems crucial</a:t>
            </a:r>
          </a:p>
          <a:p>
            <a:pPr lvl="1"/>
            <a:r>
              <a:rPr lang="en-US" dirty="0"/>
              <a:t>“Many analyses have integrated a variety of ML tools, often including industry-standard software libraries” #187</a:t>
            </a:r>
          </a:p>
          <a:p>
            <a:r>
              <a:rPr lang="en-US" dirty="0"/>
              <a:t>New languages are also on the horizon</a:t>
            </a:r>
          </a:p>
          <a:p>
            <a:pPr lvl="1"/>
            <a:r>
              <a:rPr lang="en-US" dirty="0"/>
              <a:t>“... recent addition to the community is a small but growing group of analysts employing Julia. ...significant performance benefits against Python and usability benefits against C++ make Julia appealing” #67</a:t>
            </a:r>
          </a:p>
          <a:p>
            <a:r>
              <a:rPr lang="en-US" dirty="0"/>
              <a:t>Collaboration with external software projects is key</a:t>
            </a:r>
          </a:p>
          <a:p>
            <a:pPr lvl="1"/>
            <a:r>
              <a:rPr lang="en-US" dirty="0"/>
              <a:t>“work is ongoing to integrate both the </a:t>
            </a:r>
            <a:r>
              <a:rPr lang="en-US" b="1" dirty="0" err="1"/>
              <a:t>AdePT</a:t>
            </a:r>
            <a:r>
              <a:rPr lang="en-US" dirty="0"/>
              <a:t> prototype and the </a:t>
            </a:r>
            <a:r>
              <a:rPr lang="en-US" b="1" dirty="0" err="1"/>
              <a:t>Celeritas</a:t>
            </a:r>
            <a:r>
              <a:rPr lang="en-US" dirty="0"/>
              <a:t> code within the </a:t>
            </a:r>
            <a:r>
              <a:rPr lang="en-US" dirty="0" err="1"/>
              <a:t>Gaussino</a:t>
            </a:r>
            <a:r>
              <a:rPr lang="en-US" dirty="0"/>
              <a:t> framework... a fruitful synergy between external and LHCb R&amp;D projects” #127</a:t>
            </a:r>
          </a:p>
          <a:p>
            <a:pPr lvl="1"/>
            <a:r>
              <a:rPr lang="en-US" dirty="0"/>
              <a:t>“ATLAS looking to use EM calorimeter GPU sim to run full sim as GPU+CPU hybrid by Run 4, via work with </a:t>
            </a:r>
            <a:r>
              <a:rPr lang="en-US" b="1" dirty="0" err="1"/>
              <a:t>Celeritas</a:t>
            </a:r>
            <a:r>
              <a:rPr lang="en-US" b="1" dirty="0"/>
              <a:t> </a:t>
            </a:r>
            <a:r>
              <a:rPr lang="en-US" dirty="0"/>
              <a:t>/ </a:t>
            </a:r>
            <a:r>
              <a:rPr lang="en-US" b="1" dirty="0" err="1"/>
              <a:t>AdePT</a:t>
            </a:r>
            <a:r>
              <a:rPr lang="en-US" dirty="0"/>
              <a:t>” #187</a:t>
            </a:r>
          </a:p>
          <a:p>
            <a:pPr lvl="1"/>
            <a:r>
              <a:rPr lang="en-US" dirty="0"/>
              <a:t>“CMS relies on (Geant4) … GPU acceleration for electromagnetic showers and neutron modeling” #107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E2277-FB4D-707A-22CF-81DB2A0E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EC23C85-4424-8CF2-0ACF-74EBF5050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8831" y="4770261"/>
            <a:ext cx="5311140" cy="1833562"/>
          </a:xfrm>
        </p:spPr>
        <p:txBody>
          <a:bodyPr>
            <a:normAutofit fontScale="70000" lnSpcReduction="20000"/>
          </a:bodyPr>
          <a:lstStyle/>
          <a:p>
            <a:r>
              <a:rPr lang="en-IT" dirty="0"/>
              <a:t>The HEP Software Foundation (HSF) has done a good job in </a:t>
            </a:r>
            <a:r>
              <a:rPr lang="en-GB" dirty="0"/>
              <a:t>fostering exchange of ideas, training, career opportunities, covering an important fraction of the </a:t>
            </a:r>
            <a:r>
              <a:rPr lang="en-GB" dirty="0" err="1"/>
              <a:t>sw</a:t>
            </a:r>
            <a:r>
              <a:rPr lang="en-GB" dirty="0"/>
              <a:t> activities</a:t>
            </a:r>
            <a:endParaRPr lang="en-IT" dirty="0"/>
          </a:p>
          <a:p>
            <a:pPr lvl="1"/>
            <a:r>
              <a:rPr lang="en-IT" dirty="0"/>
              <a:t>[event generators, detector simulation, reconstruction and software triggers, data analysis, …]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87E3C8-5033-BF60-D7CF-2BC8E083A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831" y="963880"/>
            <a:ext cx="5088338" cy="2378533"/>
          </a:xfrm>
          <a:prstGeom prst="rect">
            <a:avLst/>
          </a:prstGeom>
        </p:spPr>
      </p:pic>
      <p:pic>
        <p:nvPicPr>
          <p:cNvPr id="1026" name="Picture 2" descr="Geant4">
            <a:extLst>
              <a:ext uri="{FF2B5EF4-FFF2-40B4-BE49-F238E27FC236}">
                <a16:creationId xmlns:a16="http://schemas.microsoft.com/office/drawing/2014/main" id="{C93AAADF-8836-FF9C-844B-E37859736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70" y="3318458"/>
            <a:ext cx="2099860" cy="6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D4hep">
            <a:extLst>
              <a:ext uri="{FF2B5EF4-FFF2-40B4-BE49-F238E27FC236}">
                <a16:creationId xmlns:a16="http://schemas.microsoft.com/office/drawing/2014/main" id="{26FFAD3F-B7C0-3916-09AA-7674E299D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08" y="3961953"/>
            <a:ext cx="699953" cy="6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YTHIA 8.3 - PYTHIA 8.3">
            <a:extLst>
              <a:ext uri="{FF2B5EF4-FFF2-40B4-BE49-F238E27FC236}">
                <a16:creationId xmlns:a16="http://schemas.microsoft.com/office/drawing/2014/main" id="{3D4F3ECF-724B-472E-BB96-BA4E22185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346" y="3622109"/>
            <a:ext cx="895424" cy="90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cientific data management with Rucio ...">
            <a:extLst>
              <a:ext uri="{FF2B5EF4-FFF2-40B4-BE49-F238E27FC236}">
                <a16:creationId xmlns:a16="http://schemas.microsoft.com/office/drawing/2014/main" id="{606BFBDE-78B6-D4FD-D64C-4707B7DF2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58" y="3587181"/>
            <a:ext cx="699953" cy="8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203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C1D0-0C19-03CF-A2C1-3F2F5D2C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46610"/>
            <a:ext cx="10515600" cy="1325563"/>
          </a:xfrm>
        </p:spPr>
        <p:txBody>
          <a:bodyPr/>
          <a:lstStyle/>
          <a:p>
            <a:r>
              <a:rPr lang="en-US" dirty="0"/>
              <a:t>Heterogeneous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41AC4-7CF9-59E1-8871-A1D22E471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41601"/>
            <a:ext cx="6332052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HEP computing has in the past 20y lived in the sweet spot of the technology curve – </a:t>
            </a:r>
            <a:r>
              <a:rPr lang="en-US" b="1" dirty="0"/>
              <a:t>Linux Intel boxes</a:t>
            </a:r>
            <a:endParaRPr lang="en-US" dirty="0"/>
          </a:p>
          <a:p>
            <a:r>
              <a:rPr lang="en-US" dirty="0"/>
              <a:t>This is no longer the case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Most CPUs fabricated are for “mobile”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The ability to use new architectures such as ARM (now) and Risc-V (future) gives the opportunity to adopt lower power alternatives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GPUs offer a much better theoretical “bang for the buck”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For specific applications, FPGAs even more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957D2-4A48-76AE-9530-9E48AA98B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188" y="1167181"/>
            <a:ext cx="5334000" cy="296096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The problem(s)</a:t>
            </a:r>
          </a:p>
          <a:p>
            <a:pPr lvl="1"/>
            <a:r>
              <a:rPr lang="en-US" dirty="0"/>
              <a:t>Experiments have by now large codebases (5-10 M lines of code per experiment) – they come from ~20 years of development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If you write code for CUDA/Nvidia, it will not (not easily) work elsewhere: </a:t>
            </a:r>
            <a:r>
              <a:rPr lang="en-US" b="1" dirty="0">
                <a:solidFill>
                  <a:srgbClr val="0070C0"/>
                </a:solidFill>
              </a:rPr>
              <a:t>we need a long term solution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There are exp-specific solutions used with success (ALICE, for example)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There are promising “</a:t>
            </a:r>
            <a:r>
              <a:rPr lang="en-US" b="1" dirty="0">
                <a:solidFill>
                  <a:srgbClr val="0070C0"/>
                </a:solidFill>
              </a:rPr>
              <a:t>High Level Frameworks</a:t>
            </a:r>
            <a:r>
              <a:rPr lang="en-US" dirty="0">
                <a:solidFill>
                  <a:srgbClr val="0070C0"/>
                </a:solidFill>
              </a:rPr>
              <a:t>” which promise some level of (current/future) compatibility. No domain-wide solution(s) identified. </a:t>
            </a:r>
            <a:r>
              <a:rPr lang="en-US" b="1" dirty="0">
                <a:solidFill>
                  <a:srgbClr val="0070C0"/>
                </a:solidFill>
              </a:rPr>
              <a:t>Should we?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56BC3C-161B-7521-9AA8-831883611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/>
          <a:stretch>
            <a:fillRect/>
          </a:stretch>
        </p:blipFill>
        <p:spPr bwMode="auto">
          <a:xfrm>
            <a:off x="1171977" y="3834305"/>
            <a:ext cx="2842874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kkos · GitHub">
            <a:extLst>
              <a:ext uri="{FF2B5EF4-FFF2-40B4-BE49-F238E27FC236}">
                <a16:creationId xmlns:a16="http://schemas.microsoft.com/office/drawing/2014/main" id="{03B82FF8-9BA9-4F42-EAC8-D184AD78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52" y="5407927"/>
            <a:ext cx="1055007" cy="99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paka and openPMD Workshop and Hackathon">
            <a:extLst>
              <a:ext uri="{FF2B5EF4-FFF2-40B4-BE49-F238E27FC236}">
                <a16:creationId xmlns:a16="http://schemas.microsoft.com/office/drawing/2014/main" id="{2537DA74-7FDD-F17F-747E-105C2253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120" y="5693336"/>
            <a:ext cx="2013629" cy="6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YCL - Wikipedia">
            <a:extLst>
              <a:ext uri="{FF2B5EF4-FFF2-40B4-BE49-F238E27FC236}">
                <a16:creationId xmlns:a16="http://schemas.microsoft.com/office/drawing/2014/main" id="{071E4560-1408-7B29-F27C-59FB1706C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78" y="4563359"/>
            <a:ext cx="1834322" cy="79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7BCF7C4-898C-3DE4-4056-6221B2BA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88" y="4182690"/>
            <a:ext cx="15875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4331D-5108-65A5-B6B9-C77247EC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B254E-BB7A-3121-F606-E763D6CBA1FA}"/>
              </a:ext>
            </a:extLst>
          </p:cNvPr>
          <p:cNvSpPr txBox="1"/>
          <p:nvPr/>
        </p:nvSpPr>
        <p:spPr>
          <a:xfrm>
            <a:off x="2424176" y="4083040"/>
            <a:ext cx="136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$/Teraflops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DDEE1-36EE-18B2-0FF1-104AAE21A5AB}"/>
              </a:ext>
            </a:extLst>
          </p:cNvPr>
          <p:cNvSpPr txBox="1"/>
          <p:nvPr/>
        </p:nvSpPr>
        <p:spPr>
          <a:xfrm>
            <a:off x="4014851" y="603154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hlinkClick r:id="rId8"/>
              </a:rPr>
              <a:t>link</a:t>
            </a:r>
            <a:r>
              <a:rPr lang="en-US" dirty="0"/>
              <a:t>]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1D3D509-77A6-3FDF-51F2-ED98BB324DBA}"/>
              </a:ext>
            </a:extLst>
          </p:cNvPr>
          <p:cNvSpPr/>
          <p:nvPr/>
        </p:nvSpPr>
        <p:spPr>
          <a:xfrm>
            <a:off x="4043975" y="4985627"/>
            <a:ext cx="204577" cy="5014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25604-FA5A-2D88-718D-D5FF938604C3}"/>
              </a:ext>
            </a:extLst>
          </p:cNvPr>
          <p:cNvSpPr txBox="1"/>
          <p:nvPr/>
        </p:nvSpPr>
        <p:spPr>
          <a:xfrm>
            <a:off x="4227973" y="505169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10x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95A288-B0C2-5EE2-5941-7A2BCCD81598}"/>
              </a:ext>
            </a:extLst>
          </p:cNvPr>
          <p:cNvSpPr txBox="1"/>
          <p:nvPr/>
        </p:nvSpPr>
        <p:spPr>
          <a:xfrm>
            <a:off x="-649711" y="3947297"/>
            <a:ext cx="18212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$100,000</a:t>
            </a:r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$10,000</a:t>
            </a:r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$1,000</a:t>
            </a:r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$100</a:t>
            </a:r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$10</a:t>
            </a:r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$1</a:t>
            </a:r>
          </a:p>
        </p:txBody>
      </p:sp>
    </p:spTree>
    <p:extLst>
      <p:ext uri="{BB962C8B-B14F-4D97-AF65-F5344CB8AC3E}">
        <p14:creationId xmlns:p14="http://schemas.microsoft.com/office/powerpoint/2010/main" val="3871540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PECTRUM - EGI">
            <a:extLst>
              <a:ext uri="{FF2B5EF4-FFF2-40B4-BE49-F238E27FC236}">
                <a16:creationId xmlns:a16="http://schemas.microsoft.com/office/drawing/2014/main" id="{A15BF149-4DA7-E1C8-B84E-97F10F2A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28" y="5175748"/>
            <a:ext cx="2422748" cy="105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2C053-EA7C-BF01-EF9C-553C4809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HPCs (a.k.a. Supercomputers)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DC73-1572-1A7C-6B39-51A0E0A1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501" y="1505521"/>
            <a:ext cx="5181600" cy="498341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HPCs, worldwide, are a huge opportunity for HEP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Much larger deployment of resources </a:t>
            </a:r>
            <a:r>
              <a:rPr lang="en-US" dirty="0" err="1">
                <a:solidFill>
                  <a:srgbClr val="7030A0"/>
                </a:solidFill>
              </a:rPr>
              <a:t>wrt</a:t>
            </a:r>
            <a:r>
              <a:rPr lang="en-US" dirty="0">
                <a:solidFill>
                  <a:srgbClr val="7030A0"/>
                </a:solidFill>
              </a:rPr>
              <a:t> WLCG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In some countries, the FA is the same behind HEP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 push for optimization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HEP/TH (Lattice QCD in particular) already a major user / driver</a:t>
            </a:r>
          </a:p>
          <a:p>
            <a:r>
              <a:rPr lang="en-US" b="1" dirty="0"/>
              <a:t>But …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Much stricter access policies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Systems are NOT standard: need </a:t>
            </a:r>
            <a:r>
              <a:rPr lang="en-US" i="1" dirty="0" err="1">
                <a:solidFill>
                  <a:srgbClr val="7030A0"/>
                </a:solidFill>
              </a:rPr>
              <a:t>NxM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 err="1">
                <a:solidFill>
                  <a:srgbClr val="7030A0"/>
                </a:solidFill>
              </a:rPr>
              <a:t>handshakings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(experiments x centers)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Limited connectivity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No (or feeble) data management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Emphasis on GPUs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Short granting opportunities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…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7FFE6-E4A4-0581-2D16-DD174A214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2713" y="1469663"/>
            <a:ext cx="6019798" cy="484463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Why would we like to use them?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Depending on national policies: 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A way to reduce (overall national) computing costs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A way to give additional computing to HEP (more computing 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 more and / or better physics)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For specific workflow, for example training of large AI models</a:t>
            </a:r>
          </a:p>
          <a:p>
            <a:r>
              <a:rPr lang="en-US" b="1" dirty="0">
                <a:sym typeface="Wingdings" pitchFamily="2" charset="2"/>
              </a:rPr>
              <a:t>Directions</a:t>
            </a:r>
          </a:p>
          <a:p>
            <a:pPr lvl="1"/>
            <a:r>
              <a:rPr lang="en-US" dirty="0">
                <a:sym typeface="Wingdings" pitchFamily="2" charset="2"/>
              </a:rPr>
              <a:t>Follow / (influence) closely standardization efforts in HPCs (</a:t>
            </a:r>
            <a:r>
              <a:rPr lang="en-US" b="1" dirty="0" err="1">
                <a:sym typeface="Wingdings" pitchFamily="2" charset="2"/>
              </a:rPr>
              <a:t>EuroHPC</a:t>
            </a:r>
            <a:r>
              <a:rPr lang="en-US" b="1" dirty="0">
                <a:sym typeface="Wingdings" pitchFamily="2" charset="2"/>
              </a:rPr>
              <a:t> EFP </a:t>
            </a:r>
            <a:r>
              <a:rPr lang="en-US" dirty="0">
                <a:sym typeface="Wingdings" pitchFamily="2" charset="2"/>
              </a:rPr>
              <a:t>and </a:t>
            </a:r>
            <a:r>
              <a:rPr lang="en-US" b="1" dirty="0">
                <a:sym typeface="Wingdings" pitchFamily="2" charset="2"/>
              </a:rPr>
              <a:t>DOE IRI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r>
              <a:rPr lang="en-US" dirty="0">
                <a:sym typeface="Wingdings" pitchFamily="2" charset="2"/>
              </a:rPr>
              <a:t>HEP is not a reference user for HPCs today. Work in this direction needed</a:t>
            </a:r>
          </a:p>
          <a:p>
            <a:pPr lvl="1"/>
            <a:r>
              <a:rPr lang="en-US" dirty="0">
                <a:sym typeface="Wingdings" pitchFamily="2" charset="2"/>
              </a:rPr>
              <a:t>There are initiatives in this direction: JENA/HPC, the SPECTRUM_EU project, the HEP/HPC integration White Paper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75A4772-2254-627F-B5C5-DED928FA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34" y="5555923"/>
            <a:ext cx="3679869" cy="105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8C838-B3AC-DC6E-9D35-B34465DA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6B967AF9-7E98-6C54-D248-9879D8B3C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576" y="4786919"/>
            <a:ext cx="2422747" cy="24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0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6096-A389-CCFA-DBC4-E3CE5DEB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511" y="222654"/>
            <a:ext cx="9197340" cy="552487"/>
          </a:xfrm>
        </p:spPr>
        <p:txBody>
          <a:bodyPr>
            <a:noAutofit/>
          </a:bodyPr>
          <a:lstStyle/>
          <a:p>
            <a:r>
              <a:rPr lang="en-US" sz="3600" dirty="0"/>
              <a:t>New Techs: Quantum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D7D61-F799-6BFB-7FC6-0ED4DF6E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3ECDE-C91F-016C-47EE-F45C36EA2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7612">
            <a:off x="275815" y="1126269"/>
            <a:ext cx="5379720" cy="115685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381C260-8F24-5C0E-3B2F-13DBCE23D672}"/>
              </a:ext>
            </a:extLst>
          </p:cNvPr>
          <p:cNvSpPr txBox="1">
            <a:spLocks/>
          </p:cNvSpPr>
          <p:nvPr/>
        </p:nvSpPr>
        <p:spPr>
          <a:xfrm>
            <a:off x="6179820" y="3649522"/>
            <a:ext cx="5791200" cy="30299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70C0"/>
                </a:solidFill>
              </a:rPr>
              <a:t>The inputs received are mostly from National Programs, not experiments. Why? Hypotheses:</a:t>
            </a:r>
          </a:p>
          <a:p>
            <a:pPr lvl="1"/>
            <a:r>
              <a:rPr lang="en-US" sz="2000" dirty="0"/>
              <a:t>Quantum research is a </a:t>
            </a:r>
            <a:r>
              <a:rPr lang="en-US" sz="2000" b="1" dirty="0"/>
              <a:t>national</a:t>
            </a:r>
            <a:r>
              <a:rPr lang="en-US" sz="2000" dirty="0"/>
              <a:t> priority</a:t>
            </a:r>
          </a:p>
          <a:p>
            <a:pPr lvl="1"/>
            <a:r>
              <a:rPr lang="en-US" sz="2000" dirty="0"/>
              <a:t>Quantum research is complex and expensive and cannot be pursued by an experiment in isolation, without an ecosystem</a:t>
            </a:r>
          </a:p>
          <a:p>
            <a:pPr lvl="1"/>
            <a:r>
              <a:rPr lang="en-US" sz="2000" dirty="0"/>
              <a:t>The </a:t>
            </a:r>
            <a:r>
              <a:rPr lang="en-US" sz="2000" b="1" dirty="0"/>
              <a:t>near future </a:t>
            </a:r>
            <a:r>
              <a:rPr lang="en-US" sz="2000" dirty="0"/>
              <a:t>of HEP does not need it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Still: getting ready for a technology like this (in HEP) takes time (as in: </a:t>
            </a:r>
            <a:r>
              <a:rPr lang="en-US" sz="2400" b="1" dirty="0">
                <a:solidFill>
                  <a:srgbClr val="0070C0"/>
                </a:solidFill>
              </a:rPr>
              <a:t>decades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A31454-61C3-A675-AF76-B09DE53691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60"/>
          <a:stretch>
            <a:fillRect/>
          </a:stretch>
        </p:blipFill>
        <p:spPr>
          <a:xfrm>
            <a:off x="0" y="3228414"/>
            <a:ext cx="5931352" cy="2948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8E9DC7-F3C0-F223-4D7F-6EC4E5D15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26374"/>
            <a:ext cx="5379720" cy="2681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6EB0A0-E649-1A1C-91B5-D5FC468D885B}"/>
              </a:ext>
            </a:extLst>
          </p:cNvPr>
          <p:cNvSpPr/>
          <p:nvPr/>
        </p:nvSpPr>
        <p:spPr>
          <a:xfrm rot="16200000">
            <a:off x="5879533" y="1669005"/>
            <a:ext cx="898205" cy="29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tx1"/>
                </a:solidFill>
              </a:rPr>
              <a:t>Joule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DA37B-0430-C1EE-0C94-EB307D9A7844}"/>
              </a:ext>
            </a:extLst>
          </p:cNvPr>
          <p:cNvSpPr txBox="1"/>
          <p:nvPr/>
        </p:nvSpPr>
        <p:spPr>
          <a:xfrm>
            <a:off x="7479855" y="1909368"/>
            <a:ext cx="3191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/>
              <a:t>QC: 4 orders of magnitude better than HPC </a:t>
            </a:r>
            <a:br>
              <a:rPr lang="en-IT" sz="1200" b="1" dirty="0"/>
            </a:br>
            <a:r>
              <a:rPr lang="en-IT" sz="1200" b="1" dirty="0"/>
              <a:t>in power consumption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E5D1AE-0896-9946-FD0A-AFA8B83A7A7F}"/>
              </a:ext>
            </a:extLst>
          </p:cNvPr>
          <p:cNvSpPr/>
          <p:nvPr/>
        </p:nvSpPr>
        <p:spPr>
          <a:xfrm rot="330187">
            <a:off x="4474571" y="2151407"/>
            <a:ext cx="1475003" cy="8737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Is “next era”  compatible with “HL-LHC”?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878FF51-8F15-ECA8-8D13-8FC8155711B8}"/>
              </a:ext>
            </a:extLst>
          </p:cNvPr>
          <p:cNvSpPr/>
          <p:nvPr/>
        </p:nvSpPr>
        <p:spPr>
          <a:xfrm flipH="1">
            <a:off x="6820358" y="1704695"/>
            <a:ext cx="211937" cy="1421176"/>
          </a:xfrm>
          <a:prstGeom prst="leftBrace">
            <a:avLst>
              <a:gd name="adj1" fmla="val 8333"/>
              <a:gd name="adj2" fmla="val 5077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42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B12D-1898-A7EC-45AF-B25E21EC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330" y="416049"/>
            <a:ext cx="9197340" cy="552487"/>
          </a:xfrm>
        </p:spPr>
        <p:txBody>
          <a:bodyPr>
            <a:normAutofit fontScale="90000"/>
          </a:bodyPr>
          <a:lstStyle/>
          <a:p>
            <a:r>
              <a:rPr lang="en-US" dirty="0"/>
              <a:t>External collaborations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0D144-AA7B-76F2-0DEE-26E5F13A0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144" y="2090612"/>
            <a:ext cx="5782056" cy="37821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LHC Computing went into operations, there was no (close) comparable initiative in size and complexity, in science</a:t>
            </a:r>
          </a:p>
          <a:p>
            <a:r>
              <a:rPr lang="en-US" dirty="0"/>
              <a:t>Now:</a:t>
            </a:r>
          </a:p>
          <a:p>
            <a:pPr lvl="1"/>
            <a:r>
              <a:rPr lang="en-US" dirty="0"/>
              <a:t>Other HEP </a:t>
            </a:r>
            <a:r>
              <a:rPr lang="en-US" dirty="0" err="1"/>
              <a:t>exps</a:t>
            </a:r>
            <a:r>
              <a:rPr lang="en-US" dirty="0"/>
              <a:t> (Belle-2, …)</a:t>
            </a:r>
          </a:p>
          <a:p>
            <a:pPr lvl="1"/>
            <a:r>
              <a:rPr lang="en-US" dirty="0"/>
              <a:t>Neutrinos (</a:t>
            </a:r>
            <a:r>
              <a:rPr lang="en-US" dirty="0" err="1"/>
              <a:t>DuNE</a:t>
            </a:r>
            <a:r>
              <a:rPr lang="en-US" dirty="0"/>
              <a:t>, …)</a:t>
            </a:r>
          </a:p>
          <a:p>
            <a:pPr lvl="1"/>
            <a:r>
              <a:rPr lang="en-US" dirty="0" err="1"/>
              <a:t>Astroparticle</a:t>
            </a:r>
            <a:r>
              <a:rPr lang="en-US" dirty="0"/>
              <a:t> (SKA, CTA, GW, …)</a:t>
            </a:r>
          </a:p>
          <a:p>
            <a:pPr lvl="1"/>
            <a:r>
              <a:rPr lang="en-US" dirty="0"/>
              <a:t>Nuclear (GSI, …)</a:t>
            </a:r>
          </a:p>
          <a:p>
            <a:pPr lvl="1"/>
            <a:r>
              <a:rPr lang="en-US" dirty="0"/>
              <a:t>[a lot more in science: fusion, chemistry, genomics, …]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A801E-3160-C102-D010-6010D83B3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9170" y="2090613"/>
            <a:ext cx="570585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As of today, WLCG has as “partners” (used to be called “observers”) Belle-2, DUNE, JUNO and Virgo</a:t>
            </a:r>
          </a:p>
          <a:p>
            <a:pPr lvl="1"/>
            <a:r>
              <a:rPr lang="en-US" dirty="0"/>
              <a:t>They directly participate in activities, like common data challenges</a:t>
            </a:r>
          </a:p>
          <a:p>
            <a:pPr lvl="1"/>
            <a:r>
              <a:rPr lang="en-US" dirty="0"/>
              <a:t>The partners contribute to the WLCG governance and to evolve the infrastructure in a common direction</a:t>
            </a:r>
          </a:p>
          <a:p>
            <a:r>
              <a:rPr lang="en-US" dirty="0"/>
              <a:t>In general, there seem to be a good alignment between ECFA, </a:t>
            </a:r>
            <a:r>
              <a:rPr lang="en-US" dirty="0" err="1"/>
              <a:t>NuPECC</a:t>
            </a:r>
            <a:r>
              <a:rPr lang="en-US" dirty="0"/>
              <a:t> and APPEC [via JENA], and via Projects like ESCAPE before and SPECTRUM now</a:t>
            </a:r>
          </a:p>
          <a:p>
            <a:r>
              <a:rPr lang="en-US" b="1" i="1" dirty="0"/>
              <a:t>”Going beyond the L in WLCG”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9D1B0-FBE6-53A5-A496-9E413265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6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2E48C-2606-8B95-1979-6899CC7C0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692" y="404793"/>
            <a:ext cx="9197340" cy="552487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the WLCG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3E326-A265-F7BF-5238-AAB2BD7BEE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WLCG provided an input with actions for [2024-2028], including 33 actions, which cover most of the items discussed here:</a:t>
            </a:r>
          </a:p>
          <a:p>
            <a:pPr lvl="1"/>
            <a:r>
              <a:rPr lang="en-US" dirty="0"/>
              <a:t>[OPS], [TECH], [FIN], [INFRA], [REL], [SOFT], [GOV], [ENV], [RISK]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C1E20-B3A6-7C5F-BBEB-05F62C84E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132460"/>
            <a:ext cx="5181600" cy="3532914"/>
          </a:xfrm>
        </p:spPr>
        <p:txBody>
          <a:bodyPr/>
          <a:lstStyle/>
          <a:p>
            <a:r>
              <a:rPr lang="en-US" dirty="0"/>
              <a:t>Next talk:</a:t>
            </a:r>
          </a:p>
          <a:p>
            <a:pPr lvl="1"/>
            <a:r>
              <a:rPr lang="en-US" dirty="0"/>
              <a:t>WLCG is seen by all the large projects as a foundational starting point</a:t>
            </a:r>
          </a:p>
          <a:p>
            <a:pPr lvl="1"/>
            <a:r>
              <a:rPr lang="en-US" dirty="0"/>
              <a:t>“The WLCG needs to remain functional beyond the end of LHC”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78B22-B806-30CC-6D57-954B8B8A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61A30-9999-D39C-5064-7AD59C6D7F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44"/>
          <a:stretch>
            <a:fillRect/>
          </a:stretch>
        </p:blipFill>
        <p:spPr>
          <a:xfrm>
            <a:off x="6604594" y="3701481"/>
            <a:ext cx="4164410" cy="2278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CA2B9-5E03-2C5A-F49B-369593248494}"/>
              </a:ext>
            </a:extLst>
          </p:cNvPr>
          <p:cNvSpPr txBox="1"/>
          <p:nvPr/>
        </p:nvSpPr>
        <p:spPr>
          <a:xfrm>
            <a:off x="8274610" y="59792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30473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4A4B-B333-A1AB-DDA1-753B7341A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computing PPG team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FF444F-E9B4-CB60-0188-6E5CD6C3C100}"/>
              </a:ext>
            </a:extLst>
          </p:cNvPr>
          <p:cNvSpPr/>
          <p:nvPr/>
        </p:nvSpPr>
        <p:spPr>
          <a:xfrm>
            <a:off x="540489" y="1608980"/>
            <a:ext cx="10813311" cy="51461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378;p2">
            <a:extLst>
              <a:ext uri="{FF2B5EF4-FFF2-40B4-BE49-F238E27FC236}">
                <a16:creationId xmlns:a16="http://schemas.microsoft.com/office/drawing/2014/main" id="{A04F0921-33BA-C63A-E7E4-9150D695E82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3666" y="1344033"/>
            <a:ext cx="1171916" cy="16715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189B0BB-FF31-CF9B-C5AA-42AD809B21E5}"/>
              </a:ext>
            </a:extLst>
          </p:cNvPr>
          <p:cNvSpPr/>
          <p:nvPr/>
        </p:nvSpPr>
        <p:spPr>
          <a:xfrm>
            <a:off x="1010694" y="3157870"/>
            <a:ext cx="3668233" cy="14460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52027E2-2130-C73B-2CFF-572B3E96F175}"/>
              </a:ext>
            </a:extLst>
          </p:cNvPr>
          <p:cNvSpPr/>
          <p:nvPr/>
        </p:nvSpPr>
        <p:spPr>
          <a:xfrm>
            <a:off x="3634564" y="1344033"/>
            <a:ext cx="4008474" cy="5102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Computing PPG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148772-8F4C-4593-0E04-70E2815AAA0A}"/>
              </a:ext>
            </a:extLst>
          </p:cNvPr>
          <p:cNvSpPr/>
          <p:nvPr/>
        </p:nvSpPr>
        <p:spPr>
          <a:xfrm>
            <a:off x="1865448" y="3125973"/>
            <a:ext cx="1733107" cy="5102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Facilities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F77062-00F1-9283-7551-EB5A4F62C065}"/>
              </a:ext>
            </a:extLst>
          </p:cNvPr>
          <p:cNvSpPr/>
          <p:nvPr/>
        </p:nvSpPr>
        <p:spPr>
          <a:xfrm>
            <a:off x="2659346" y="3776701"/>
            <a:ext cx="655673" cy="9351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F2768A-A369-3D91-FD40-9E1354957BA0}"/>
              </a:ext>
            </a:extLst>
          </p:cNvPr>
          <p:cNvSpPr/>
          <p:nvPr/>
        </p:nvSpPr>
        <p:spPr>
          <a:xfrm>
            <a:off x="1934560" y="3776701"/>
            <a:ext cx="655673" cy="9351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EEA8F5-F17B-EEA2-F8EC-545CF5232273}"/>
              </a:ext>
            </a:extLst>
          </p:cNvPr>
          <p:cNvSpPr/>
          <p:nvPr/>
        </p:nvSpPr>
        <p:spPr>
          <a:xfrm>
            <a:off x="3384132" y="3791383"/>
            <a:ext cx="655673" cy="9351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9A7214F-E1B8-3F0D-4DB3-F8DD620C59E9}"/>
              </a:ext>
            </a:extLst>
          </p:cNvPr>
          <p:cNvSpPr/>
          <p:nvPr/>
        </p:nvSpPr>
        <p:spPr>
          <a:xfrm>
            <a:off x="5015345" y="3157870"/>
            <a:ext cx="2527569" cy="14460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755EF4A-ABE9-FB14-72F5-0830B6E19B6F}"/>
              </a:ext>
            </a:extLst>
          </p:cNvPr>
          <p:cNvSpPr/>
          <p:nvPr/>
        </p:nvSpPr>
        <p:spPr>
          <a:xfrm>
            <a:off x="5428850" y="3125973"/>
            <a:ext cx="1733107" cy="5102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2A2260D-EC26-72A8-0917-7438ACB3B183}"/>
              </a:ext>
            </a:extLst>
          </p:cNvPr>
          <p:cNvSpPr/>
          <p:nvPr/>
        </p:nvSpPr>
        <p:spPr>
          <a:xfrm>
            <a:off x="7841552" y="3163186"/>
            <a:ext cx="2527569" cy="14460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12C80FD-F372-ACBB-5BFF-4CCC7BFB2798}"/>
              </a:ext>
            </a:extLst>
          </p:cNvPr>
          <p:cNvSpPr/>
          <p:nvPr/>
        </p:nvSpPr>
        <p:spPr>
          <a:xfrm>
            <a:off x="8255057" y="3131289"/>
            <a:ext cx="1733107" cy="5102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658A5F-65BD-518E-97C4-C943D63BBC65}"/>
              </a:ext>
            </a:extLst>
          </p:cNvPr>
          <p:cNvSpPr/>
          <p:nvPr/>
        </p:nvSpPr>
        <p:spPr>
          <a:xfrm>
            <a:off x="9155237" y="3751721"/>
            <a:ext cx="655673" cy="9351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FA336AE-846C-B60F-9244-AAA27D964C92}"/>
              </a:ext>
            </a:extLst>
          </p:cNvPr>
          <p:cNvSpPr/>
          <p:nvPr/>
        </p:nvSpPr>
        <p:spPr>
          <a:xfrm>
            <a:off x="2129707" y="5001732"/>
            <a:ext cx="3668233" cy="14460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1802095-7F2A-8286-20A7-1DF005DDA9C7}"/>
              </a:ext>
            </a:extLst>
          </p:cNvPr>
          <p:cNvSpPr/>
          <p:nvPr/>
        </p:nvSpPr>
        <p:spPr>
          <a:xfrm>
            <a:off x="3060442" y="4960794"/>
            <a:ext cx="1733107" cy="5102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Modelling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CD13EA-7D6A-F888-5C15-167A9A483F45}"/>
              </a:ext>
            </a:extLst>
          </p:cNvPr>
          <p:cNvSpPr/>
          <p:nvPr/>
        </p:nvSpPr>
        <p:spPr>
          <a:xfrm>
            <a:off x="3129554" y="5611522"/>
            <a:ext cx="655673" cy="9351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1E7B56F-A8BA-53AF-2896-AEC3DB97201A}"/>
              </a:ext>
            </a:extLst>
          </p:cNvPr>
          <p:cNvSpPr/>
          <p:nvPr/>
        </p:nvSpPr>
        <p:spPr>
          <a:xfrm>
            <a:off x="7050108" y="4977447"/>
            <a:ext cx="2527569" cy="14460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C38282C-D09A-21FD-CBA5-585327A4E40B}"/>
              </a:ext>
            </a:extLst>
          </p:cNvPr>
          <p:cNvSpPr/>
          <p:nvPr/>
        </p:nvSpPr>
        <p:spPr>
          <a:xfrm>
            <a:off x="7463613" y="4945550"/>
            <a:ext cx="1733107" cy="5102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Tech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723148A-1D2B-AC21-FA6E-4CB895064CD7}"/>
              </a:ext>
            </a:extLst>
          </p:cNvPr>
          <p:cNvSpPr/>
          <p:nvPr/>
        </p:nvSpPr>
        <p:spPr>
          <a:xfrm>
            <a:off x="7639008" y="5570031"/>
            <a:ext cx="655673" cy="9351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DDDABA-ED96-D799-0C73-AFE3F18FB84D}"/>
              </a:ext>
            </a:extLst>
          </p:cNvPr>
          <p:cNvSpPr/>
          <p:nvPr/>
        </p:nvSpPr>
        <p:spPr>
          <a:xfrm>
            <a:off x="8363793" y="5565982"/>
            <a:ext cx="655673" cy="9351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of. dr. Borut Paul Kerševan - Head of Department">
            <a:extLst>
              <a:ext uri="{FF2B5EF4-FFF2-40B4-BE49-F238E27FC236}">
                <a16:creationId xmlns:a16="http://schemas.microsoft.com/office/drawing/2014/main" id="{3B8C5CF9-D36F-1BBA-5CBB-750868A4C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52" y="1465481"/>
            <a:ext cx="1641319" cy="130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ia girone from en.wikipedia.org">
            <a:extLst>
              <a:ext uri="{FF2B5EF4-FFF2-40B4-BE49-F238E27FC236}">
                <a16:creationId xmlns:a16="http://schemas.microsoft.com/office/drawing/2014/main" id="{406BB914-347B-F67B-C46A-06422141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2" y="3619669"/>
            <a:ext cx="1154081" cy="115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physics explores the world's unanswered questions">
            <a:extLst>
              <a:ext uri="{FF2B5EF4-FFF2-40B4-BE49-F238E27FC236}">
                <a16:creationId xmlns:a16="http://schemas.microsoft.com/office/drawing/2014/main" id="{EC9A335E-FE34-A662-D038-83D30861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07" y="3755613"/>
            <a:ext cx="1267136" cy="95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Engage Research Institutes in ...">
            <a:extLst>
              <a:ext uri="{FF2B5EF4-FFF2-40B4-BE49-F238E27FC236}">
                <a16:creationId xmlns:a16="http://schemas.microsoft.com/office/drawing/2014/main" id="{D5B7CB81-111E-EAFD-2471-DF4ECD2C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64" y="3692467"/>
            <a:ext cx="1103569" cy="110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ovanni IADAROLA | Accelerator ...">
            <a:extLst>
              <a:ext uri="{FF2B5EF4-FFF2-40B4-BE49-F238E27FC236}">
                <a16:creationId xmlns:a16="http://schemas.microsoft.com/office/drawing/2014/main" id="{8E38AA1F-4AFB-62B7-DA76-A0A26F64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15" y="3677976"/>
            <a:ext cx="987216" cy="9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ank Gaede - DESY -FTX">
            <a:extLst>
              <a:ext uri="{FF2B5EF4-FFF2-40B4-BE49-F238E27FC236}">
                <a16:creationId xmlns:a16="http://schemas.microsoft.com/office/drawing/2014/main" id="{C4B95B74-4332-1E73-9F17-0698E8BE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10" y="3619669"/>
            <a:ext cx="951553" cy="14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of. Dr. Gregor Kasieczka : Institut ...">
            <a:extLst>
              <a:ext uri="{FF2B5EF4-FFF2-40B4-BE49-F238E27FC236}">
                <a16:creationId xmlns:a16="http://schemas.microsoft.com/office/drawing/2014/main" id="{0512DDC2-1DAB-362B-A1E7-4741C7303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498" y="3670716"/>
            <a:ext cx="987216" cy="13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tefano Giagu – DeepLearn 2023 Summer">
            <a:extLst>
              <a:ext uri="{FF2B5EF4-FFF2-40B4-BE49-F238E27FC236}">
                <a16:creationId xmlns:a16="http://schemas.microsoft.com/office/drawing/2014/main" id="{0ACE558D-D7DE-AF0D-BB24-1DF563C8F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29" y="3707407"/>
            <a:ext cx="1073688" cy="10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tephane JEZEQUEL - Annuaire IN2P3">
            <a:extLst>
              <a:ext uri="{FF2B5EF4-FFF2-40B4-BE49-F238E27FC236}">
                <a16:creationId xmlns:a16="http://schemas.microsoft.com/office/drawing/2014/main" id="{3F0968D2-615C-CE73-4F9B-434554FB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07" y="5407137"/>
            <a:ext cx="1006717" cy="129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eam | Physics">
            <a:extLst>
              <a:ext uri="{FF2B5EF4-FFF2-40B4-BE49-F238E27FC236}">
                <a16:creationId xmlns:a16="http://schemas.microsoft.com/office/drawing/2014/main" id="{653A7900-8270-3068-7A41-CBDBA26BB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342" y="5536807"/>
            <a:ext cx="1179774" cy="11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0369F-5073-C4E2-8226-CD97B62A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298E3A-A1EA-1166-AABA-9C5C613A77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4902" y="5568989"/>
            <a:ext cx="1128212" cy="119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8C048-C169-A2EB-494E-9996D72903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05310" y="2009443"/>
            <a:ext cx="951553" cy="1069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9C154E-5C11-07C4-CFE1-913F73ED92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2869" y="5471046"/>
            <a:ext cx="1064031" cy="1230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A6AD1-4C54-F104-E070-DA82D63860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8592" y="5464571"/>
            <a:ext cx="951553" cy="1221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5FA2F-58F0-4C3A-5940-99377F97C2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8860" y="3616770"/>
            <a:ext cx="1244118" cy="13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A62672-FA5E-CBF7-D178-1B1EDCAE27E0}"/>
              </a:ext>
            </a:extLst>
          </p:cNvPr>
          <p:cNvSpPr/>
          <p:nvPr/>
        </p:nvSpPr>
        <p:spPr>
          <a:xfrm>
            <a:off x="550843" y="1729648"/>
            <a:ext cx="5383744" cy="21923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C8B6B-6BC7-950A-F092-F5598AA1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499" y="178575"/>
            <a:ext cx="9339305" cy="842505"/>
          </a:xfrm>
        </p:spPr>
        <p:txBody>
          <a:bodyPr>
            <a:normAutofit/>
          </a:bodyPr>
          <a:lstStyle/>
          <a:p>
            <a:r>
              <a:rPr lang="en-US" dirty="0"/>
              <a:t>Careers – Open Data – LT(D)P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0B888-0DA0-0147-9E0F-ED8484445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368" y="1825625"/>
            <a:ext cx="536143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All the inputs mention the career problem in ”computing”</a:t>
            </a:r>
          </a:p>
          <a:p>
            <a:pPr lvl="1"/>
            <a:r>
              <a:rPr lang="en-US" dirty="0"/>
              <a:t>If anything, “our” people are becoming “more attractive” in the AI/Big Data Analysis world</a:t>
            </a:r>
          </a:p>
          <a:p>
            <a:pPr lvl="1"/>
            <a:r>
              <a:rPr lang="en-US" dirty="0"/>
              <a:t>Perceived improvement small (if any) since Granada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inputs mention the needs for FAIR Data and Software Management [which can mean “open” but not only]</a:t>
            </a:r>
          </a:p>
          <a:p>
            <a:pPr lvl="1"/>
            <a:r>
              <a:rPr lang="en-US" dirty="0"/>
              <a:t>It has a cost! Where to budget it?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DF6E8-D3D8-28BF-32F0-3C7D1DA77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8134" y="1325315"/>
            <a:ext cx="5556504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HL-LHC data will be the reference pp data for quite some time</a:t>
            </a:r>
          </a:p>
          <a:p>
            <a:r>
              <a:rPr lang="en-US" dirty="0"/>
              <a:t>How to guarantee its exploitability?</a:t>
            </a:r>
          </a:p>
          <a:p>
            <a:pPr lvl="1"/>
            <a:r>
              <a:rPr lang="en-US" dirty="0"/>
              <a:t>Not only Bit Preservation (“easy”)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cmp</a:t>
            </a:r>
            <a:r>
              <a:rPr lang="en-US" dirty="0"/>
              <a:t>)Environment preservation, knowledge preservation, analysis preservation, reinterpretation, …</a:t>
            </a:r>
          </a:p>
          <a:p>
            <a:pPr lvl="1"/>
            <a:r>
              <a:rPr lang="en-US" i="1" dirty="0">
                <a:solidFill>
                  <a:schemeClr val="tx1"/>
                </a:solidFill>
              </a:rPr>
              <a:t>“… This will require concerted attention and resources throughout the end-to-end life cycle of data generation, processing, analysis, preservation, and distribution, and should be considered already in the </a:t>
            </a:r>
            <a:r>
              <a:rPr lang="en-US" i="1" strike="sngStrike" dirty="0">
                <a:solidFill>
                  <a:schemeClr val="tx1"/>
                </a:solidFill>
              </a:rPr>
              <a:t>design and commissioning </a:t>
            </a:r>
            <a:r>
              <a:rPr lang="en-US" i="1" dirty="0">
                <a:solidFill>
                  <a:schemeClr val="tx1"/>
                </a:solidFill>
              </a:rPr>
              <a:t>phase of experiments… ” [#150]</a:t>
            </a:r>
          </a:p>
          <a:p>
            <a:pPr lvl="1"/>
            <a:r>
              <a:rPr lang="en-US" dirty="0"/>
              <a:t>Again, where to budget it?</a:t>
            </a:r>
          </a:p>
          <a:p>
            <a:pPr lvl="1"/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A1B41-0E4F-2A02-0D4C-1672209A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060BC-C763-DF8C-8C7B-945B6258CEE4}"/>
              </a:ext>
            </a:extLst>
          </p:cNvPr>
          <p:cNvSpPr txBox="1"/>
          <p:nvPr/>
        </p:nvSpPr>
        <p:spPr>
          <a:xfrm>
            <a:off x="8427903" y="60819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519312-1624-56F2-AC2D-039164D2987F}"/>
              </a:ext>
            </a:extLst>
          </p:cNvPr>
          <p:cNvSpPr/>
          <p:nvPr/>
        </p:nvSpPr>
        <p:spPr>
          <a:xfrm>
            <a:off x="10311788" y="5177928"/>
            <a:ext cx="1690502" cy="8137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 least, during operations</a:t>
            </a:r>
          </a:p>
        </p:txBody>
      </p:sp>
    </p:spTree>
    <p:extLst>
      <p:ext uri="{BB962C8B-B14F-4D97-AF65-F5344CB8AC3E}">
        <p14:creationId xmlns:p14="http://schemas.microsoft.com/office/powerpoint/2010/main" val="649611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F5EB-81B0-ADC0-C85C-85787A4DD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4AD31-EED1-40FB-BA08-6BA97B325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366" y="1129436"/>
            <a:ext cx="1087543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landscape “till the end of LHC” is sketched and is not  unfeasible, provided an </a:t>
            </a:r>
            <a:r>
              <a:rPr lang="en-US" b="1" dirty="0">
                <a:solidFill>
                  <a:srgbClr val="FF0000"/>
                </a:solidFill>
              </a:rPr>
              <a:t>intense and continuous R&amp;D in computing</a:t>
            </a:r>
            <a:r>
              <a:rPr lang="en-US" dirty="0"/>
              <a:t>. </a:t>
            </a:r>
            <a:r>
              <a:rPr lang="en-US" i="1" dirty="0">
                <a:solidFill>
                  <a:schemeClr val="accent5"/>
                </a:solidFill>
              </a:rPr>
              <a:t>In its absence, the required computing will exceed the available capacities by several factors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/>
              <a:t>Common projects [and their financial / </a:t>
            </a:r>
            <a:r>
              <a:rPr lang="en-US" dirty="0" err="1"/>
              <a:t>personpower</a:t>
            </a:r>
            <a:r>
              <a:rPr lang="en-US" dirty="0"/>
              <a:t> sustainability] are key to a viable HEP computing:</a:t>
            </a:r>
          </a:p>
          <a:p>
            <a:pPr lvl="1"/>
            <a:r>
              <a:rPr lang="en-US" dirty="0"/>
              <a:t>Common software stacks (Geant4, ROOT, generators, analysis stacks, …)</a:t>
            </a:r>
          </a:p>
          <a:p>
            <a:pPr lvl="1"/>
            <a:r>
              <a:rPr lang="en-US" dirty="0"/>
              <a:t>Common infrastructures (the WLCG and its evolution)</a:t>
            </a:r>
          </a:p>
          <a:p>
            <a:pPr lvl="1"/>
            <a:r>
              <a:rPr lang="en-US" dirty="0"/>
              <a:t>Common solutions with other initiatives and sciences (other HEP, GW, Astro…)</a:t>
            </a:r>
          </a:p>
          <a:p>
            <a:pPr lvl="1"/>
            <a:r>
              <a:rPr lang="en-US" dirty="0"/>
              <a:t>Common with other [</a:t>
            </a:r>
            <a:r>
              <a:rPr lang="en-US" dirty="0" err="1"/>
              <a:t>national|continental|global</a:t>
            </a:r>
            <a:r>
              <a:rPr lang="en-US" dirty="0"/>
              <a:t>] level initiatives. For example in QT, AI, HPC, 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C7056-B41C-7F23-FC11-7FA77D68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21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5F57121-00D2-034F-BE8E-3701FE10F173}"/>
              </a:ext>
            </a:extLst>
          </p:cNvPr>
          <p:cNvSpPr/>
          <p:nvPr/>
        </p:nvSpPr>
        <p:spPr>
          <a:xfrm>
            <a:off x="838200" y="5522824"/>
            <a:ext cx="10160441" cy="11566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What is not covered here: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Clouds: not an economically  appealing solution at the moment; vendor lock-in,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Energy/CO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Sustainability: see the ESG talk on 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(many other things)</a:t>
            </a:r>
          </a:p>
        </p:txBody>
      </p:sp>
    </p:spTree>
    <p:extLst>
      <p:ext uri="{BB962C8B-B14F-4D97-AF65-F5344CB8AC3E}">
        <p14:creationId xmlns:p14="http://schemas.microsoft.com/office/powerpoint/2010/main" val="3245795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9BB621-83C9-27EE-DFCC-A9997DB4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9270C8-966D-754D-2CF3-8BFE0FE77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T" sz="6000" dirty="0"/>
              <a:t>BACKUP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132B0-B16C-D341-47F4-C0C849C7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459C7-7EF4-AA25-5493-E85029D14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604519"/>
            <a:ext cx="5301343" cy="45724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Extremely successful evolution of analysis models since the start of LHC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Analysis data formats went down ~ 1000x from Full Reconstruction to “NANO”; 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major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factor in the reduction of resources</a:t>
            </a:r>
          </a:p>
          <a:p>
            <a:r>
              <a:rPr lang="en-US" dirty="0"/>
              <a:t>Next step: 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Imagine/define HOW to do analysis in the next 10 years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ED14C-B837-4BE1-CFDE-59F625171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4519"/>
            <a:ext cx="6096000" cy="450202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Possible ingredients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Users love to work </a:t>
            </a:r>
            <a:r>
              <a:rPr lang="en-US" b="1" dirty="0">
                <a:solidFill>
                  <a:srgbClr val="7030A0"/>
                </a:solidFill>
              </a:rPr>
              <a:t>interactively</a:t>
            </a:r>
            <a:r>
              <a:rPr lang="en-US" dirty="0">
                <a:solidFill>
                  <a:srgbClr val="7030A0"/>
                </a:solidFill>
              </a:rPr>
              <a:t> and then scale-out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Columnar analyses </a:t>
            </a:r>
            <a:r>
              <a:rPr lang="en-US" dirty="0">
                <a:solidFill>
                  <a:srgbClr val="7030A0"/>
                </a:solidFill>
              </a:rPr>
              <a:t>scale well on many-core machines and eventually GPUs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Combination of small data formats and powerful CPUs allow “</a:t>
            </a:r>
            <a:r>
              <a:rPr lang="en-US" b="1" dirty="0">
                <a:solidFill>
                  <a:srgbClr val="7030A0"/>
                </a:solidFill>
              </a:rPr>
              <a:t>prototyping from a plane</a:t>
            </a:r>
            <a:r>
              <a:rPr lang="en-US" dirty="0">
                <a:solidFill>
                  <a:srgbClr val="7030A0"/>
                </a:solidFill>
              </a:rPr>
              <a:t>”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“</a:t>
            </a:r>
            <a:r>
              <a:rPr lang="en-US" b="1" dirty="0">
                <a:solidFill>
                  <a:srgbClr val="7030A0"/>
                </a:solidFill>
              </a:rPr>
              <a:t>process centrally</a:t>
            </a:r>
            <a:r>
              <a:rPr lang="en-US" dirty="0">
                <a:solidFill>
                  <a:srgbClr val="7030A0"/>
                </a:solidFill>
              </a:rPr>
              <a:t>” vs “</a:t>
            </a:r>
            <a:r>
              <a:rPr lang="en-US" b="1" dirty="0">
                <a:solidFill>
                  <a:srgbClr val="7030A0"/>
                </a:solidFill>
              </a:rPr>
              <a:t>users get resources</a:t>
            </a:r>
            <a:r>
              <a:rPr lang="en-US" dirty="0">
                <a:solidFill>
                  <a:srgbClr val="7030A0"/>
                </a:solidFill>
              </a:rPr>
              <a:t>”</a:t>
            </a:r>
          </a:p>
          <a:p>
            <a:r>
              <a:rPr lang="en-US" b="1" dirty="0"/>
              <a:t>Are standard “WLCG/Grid resources” optimal?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Probably not, or at least the access method (“batch”) is not; could need more memory / fast disks / GPUs on board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Data access can easily become the limiting factor; </a:t>
            </a:r>
            <a:r>
              <a:rPr lang="en-US" b="1" dirty="0">
                <a:solidFill>
                  <a:srgbClr val="7030A0"/>
                </a:solidFill>
              </a:rPr>
              <a:t>files vs DB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How to provision resources for analysis?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Local clusters? In WLCG via “special means”? Specific facilities [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AliHyperloop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]?</a:t>
            </a:r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F40407-9659-74ED-B1E0-FCE440D9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91" y="198971"/>
            <a:ext cx="9197340" cy="552487"/>
          </a:xfrm>
        </p:spPr>
        <p:txBody>
          <a:bodyPr>
            <a:normAutofit fontScale="90000"/>
          </a:bodyPr>
          <a:lstStyle/>
          <a:p>
            <a:r>
              <a:rPr lang="en-US" dirty="0"/>
              <a:t>Analysis and Analysis facilities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E795018-6DF8-8613-E2DE-C44B40B134B3}"/>
              </a:ext>
            </a:extLst>
          </p:cNvPr>
          <p:cNvSpPr/>
          <p:nvPr/>
        </p:nvSpPr>
        <p:spPr>
          <a:xfrm>
            <a:off x="354940" y="5457995"/>
            <a:ext cx="1767840" cy="10186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R&amp;D, R&amp;D, R&amp;D needed!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272A0-773E-0A84-C6C2-FAF892857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230" y="4593655"/>
            <a:ext cx="1130300" cy="1060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8E64A-DF9E-0F00-751D-0600F7E9B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891" y="5511737"/>
            <a:ext cx="660298" cy="665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C657E-7FCA-7C58-6BD6-136359A0A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230" y="5789042"/>
            <a:ext cx="2781300" cy="635000"/>
          </a:xfrm>
          <a:prstGeom prst="rect">
            <a:avLst/>
          </a:prstGeom>
        </p:spPr>
      </p:pic>
      <p:pic>
        <p:nvPicPr>
          <p:cNvPr id="3074" name="Picture 2" descr="Dask distributed runtime">
            <a:extLst>
              <a:ext uri="{FF2B5EF4-FFF2-40B4-BE49-F238E27FC236}">
                <a16:creationId xmlns:a16="http://schemas.microsoft.com/office/drawing/2014/main" id="{143F0791-884D-66B0-AD0F-E5FA14AF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09" y="4984961"/>
            <a:ext cx="1795780" cy="80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30C34E59-6F1C-3727-22D4-818B4FEA37B0}"/>
              </a:ext>
            </a:extLst>
          </p:cNvPr>
          <p:cNvSpPr/>
          <p:nvPr/>
        </p:nvSpPr>
        <p:spPr>
          <a:xfrm rot="1336705">
            <a:off x="1523160" y="4073373"/>
            <a:ext cx="597199" cy="1285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ROOTUsersGuide">
            <a:extLst>
              <a:ext uri="{FF2B5EF4-FFF2-40B4-BE49-F238E27FC236}">
                <a16:creationId xmlns:a16="http://schemas.microsoft.com/office/drawing/2014/main" id="{3EDCB53C-B57C-2065-398A-3E22BFA6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71" y="6058157"/>
            <a:ext cx="222779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A707E1-1B40-E19B-EED4-8DAE2F41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83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59357-3B26-B2EE-97BF-AF835C05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284BA-A83A-C360-7E79-E582A2485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HEP Computing as of now (with a focus on CERN/LHC)</a:t>
            </a:r>
          </a:p>
          <a:p>
            <a:r>
              <a:rPr lang="en-US" sz="3200" dirty="0"/>
              <a:t>The journey from early 2000 to today</a:t>
            </a:r>
          </a:p>
          <a:p>
            <a:r>
              <a:rPr lang="en-US" sz="3200" dirty="0"/>
              <a:t>Expected experiments needs for the next decade (and some…)</a:t>
            </a:r>
          </a:p>
          <a:p>
            <a:pPr lvl="1"/>
            <a:r>
              <a:rPr lang="en-US" sz="2800" dirty="0"/>
              <a:t>How to satisfy them? </a:t>
            </a:r>
          </a:p>
          <a:p>
            <a:r>
              <a:rPr lang="en-US" sz="3200" dirty="0"/>
              <a:t>“Things happening” and “things which should happen”</a:t>
            </a:r>
          </a:p>
          <a:p>
            <a:pPr lvl="2"/>
            <a:endParaRPr lang="en-US" sz="2400" dirty="0"/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83BB4-CE31-1191-0A87-6CDEAADA5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1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CCDB-9BF6-8A1A-22CB-752A969B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53" y="38066"/>
            <a:ext cx="10515600" cy="1020448"/>
          </a:xfrm>
        </p:spPr>
        <p:txBody>
          <a:bodyPr>
            <a:normAutofit/>
          </a:bodyPr>
          <a:lstStyle/>
          <a:p>
            <a:r>
              <a:rPr lang="en-US" sz="3200" dirty="0"/>
              <a:t>How did we get here? </a:t>
            </a:r>
            <a:br>
              <a:rPr lang="en-US" sz="3200" dirty="0"/>
            </a:br>
            <a:r>
              <a:rPr lang="en-US" sz="3200" dirty="0"/>
              <a:t>[</a:t>
            </a:r>
            <a:r>
              <a:rPr lang="en-US" sz="3200" i="1" dirty="0"/>
              <a:t>study the past, prepare for the future</a:t>
            </a:r>
            <a:r>
              <a:rPr lang="en-US" sz="3200" dirty="0"/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172AA-A2E9-E635-E045-E9B53CE0B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57" y="1679466"/>
            <a:ext cx="6796489" cy="51785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Decision to “distribute” the LHC Computing dates back to </a:t>
            </a:r>
            <a:r>
              <a:rPr lang="en-US" dirty="0" err="1"/>
              <a:t>Monarc</a:t>
            </a:r>
            <a:r>
              <a:rPr lang="en-US" dirty="0"/>
              <a:t> (end of the 90’s):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Financial reasons, Practical reasons, Political reasons</a:t>
            </a:r>
          </a:p>
          <a:p>
            <a:r>
              <a:rPr lang="en-US" dirty="0"/>
              <a:t>Looking back 30 years after, a very brave decision: PC 1 </a:t>
            </a:r>
            <a:r>
              <a:rPr lang="en-US" dirty="0" err="1"/>
              <a:t>MegaByte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the Exabyte</a:t>
            </a:r>
          </a:p>
          <a:p>
            <a:r>
              <a:rPr lang="en-US" dirty="0"/>
              <a:t>The model was able to support experiments in a number of “era changes” via (mostly) adiabatic changes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Always in production: no time for a “</a:t>
            </a:r>
            <a:r>
              <a:rPr lang="en-US" i="1" dirty="0">
                <a:solidFill>
                  <a:srgbClr val="7030A0"/>
                </a:solidFill>
              </a:rPr>
              <a:t>Big Bang deployment</a:t>
            </a:r>
            <a:r>
              <a:rPr lang="en-US" dirty="0">
                <a:solidFill>
                  <a:srgbClr val="7030A0"/>
                </a:solidFill>
              </a:rPr>
              <a:t>”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50x larger than in 2010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But today’s system is largely different from the initial one!</a:t>
            </a:r>
          </a:p>
          <a:p>
            <a:r>
              <a:rPr lang="en-US" b="1" dirty="0">
                <a:solidFill>
                  <a:srgbClr val="FF0000"/>
                </a:solidFill>
              </a:rPr>
              <a:t>WLCG evolved from a ”system of uniform centers” to a “system of heterogeneous systems”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2"/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DD90A-B99D-1031-D268-F2004AA38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665" y="1217522"/>
            <a:ext cx="4391606" cy="10235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PC (Windows 95) | The Real Universe Wikia | Fandom">
            <a:extLst>
              <a:ext uri="{FF2B5EF4-FFF2-40B4-BE49-F238E27FC236}">
                <a16:creationId xmlns:a16="http://schemas.microsoft.com/office/drawing/2014/main" id="{B2834F7D-922C-1E38-5788-F84C544A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53" y="2657856"/>
            <a:ext cx="1181867" cy="8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schematic view of the WLCG Tier structure. Raw data from the... |  Download Scientific Diagram">
            <a:extLst>
              <a:ext uri="{FF2B5EF4-FFF2-40B4-BE49-F238E27FC236}">
                <a16:creationId xmlns:a16="http://schemas.microsoft.com/office/drawing/2014/main" id="{D50408B0-C559-0281-6AF9-51BCBBA4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666" y="2291674"/>
            <a:ext cx="4391605" cy="29137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30B5C4-E513-08B4-AA93-5E7BE9855C2A}"/>
              </a:ext>
            </a:extLst>
          </p:cNvPr>
          <p:cNvSpPr txBox="1"/>
          <p:nvPr/>
        </p:nvSpPr>
        <p:spPr>
          <a:xfrm>
            <a:off x="8008475" y="448797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[</a:t>
            </a:r>
            <a:r>
              <a:rPr lang="en-IT" dirty="0">
                <a:hlinkClick r:id="rId6"/>
              </a:rPr>
              <a:t>link</a:t>
            </a:r>
            <a:r>
              <a:rPr lang="en-IT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944F4-D01A-58F8-C096-CC447F0458B8}"/>
              </a:ext>
            </a:extLst>
          </p:cNvPr>
          <p:cNvSpPr txBox="1"/>
          <p:nvPr/>
        </p:nvSpPr>
        <p:spPr>
          <a:xfrm>
            <a:off x="9849466" y="8532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[</a:t>
            </a:r>
            <a:r>
              <a:rPr lang="en-IT" dirty="0">
                <a:hlinkClick r:id="rId7"/>
              </a:rPr>
              <a:t>link</a:t>
            </a:r>
            <a:r>
              <a:rPr lang="en-IT" dirty="0"/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97D63-16B6-87E0-3023-ADB6157744DA}"/>
              </a:ext>
            </a:extLst>
          </p:cNvPr>
          <p:cNvSpPr txBox="1"/>
          <p:nvPr/>
        </p:nvSpPr>
        <p:spPr>
          <a:xfrm>
            <a:off x="7252099" y="5364480"/>
            <a:ext cx="4826354" cy="1846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GRID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centers (the baseline)</a:t>
            </a:r>
          </a:p>
          <a:p>
            <a:pPr lvl="1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GPU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equipped partitions</a:t>
            </a:r>
          </a:p>
          <a:p>
            <a:pPr lvl="1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Online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farms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Supercomputers (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HPCs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Public/Private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Clouds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357DB9A-5C3A-3301-2376-60C84911796E}"/>
              </a:ext>
            </a:extLst>
          </p:cNvPr>
          <p:cNvSpPr/>
          <p:nvPr/>
        </p:nvSpPr>
        <p:spPr>
          <a:xfrm>
            <a:off x="6696325" y="6052951"/>
            <a:ext cx="1015217" cy="3779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6D6A2-227E-ECB4-A38F-3067AB7F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49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C6CD7-AC49-BB04-DEAC-15D468D0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228" y="0"/>
            <a:ext cx="10515600" cy="1325563"/>
          </a:xfrm>
        </p:spPr>
        <p:txBody>
          <a:bodyPr/>
          <a:lstStyle/>
          <a:p>
            <a:r>
              <a:rPr lang="en-US" dirty="0"/>
              <a:t>LHC computing 2025 vs 2009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736E-0E54-A417-3EB3-C24E14CF3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42" y="1564395"/>
            <a:ext cx="4912205" cy="50053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WLCG evolved from a ”system of uniform centers” to a “system of heterogeneous systems”</a:t>
            </a:r>
          </a:p>
          <a:p>
            <a:r>
              <a:rPr lang="en-US" dirty="0"/>
              <a:t>Experiments compute already today on heterogeneous resources :</a:t>
            </a:r>
          </a:p>
          <a:p>
            <a:pPr lvl="1"/>
            <a:r>
              <a:rPr lang="en-US" dirty="0"/>
              <a:t>GRID centers (the baseline)</a:t>
            </a:r>
          </a:p>
          <a:p>
            <a:pPr lvl="1"/>
            <a:r>
              <a:rPr lang="en-US" dirty="0"/>
              <a:t>GPU equipped partitions</a:t>
            </a:r>
          </a:p>
          <a:p>
            <a:pPr lvl="1"/>
            <a:r>
              <a:rPr lang="en-US" dirty="0"/>
              <a:t>Online farms</a:t>
            </a:r>
          </a:p>
          <a:p>
            <a:pPr lvl="1"/>
            <a:r>
              <a:rPr lang="en-US" dirty="0"/>
              <a:t>Supercomputers (HPCs)</a:t>
            </a:r>
          </a:p>
          <a:p>
            <a:pPr lvl="1"/>
            <a:r>
              <a:rPr lang="en-US" dirty="0"/>
              <a:t>Public/Private Clouds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CE899F2-1D5F-A8FE-D8FA-0D0B15D4AEEC}"/>
              </a:ext>
            </a:extLst>
          </p:cNvPr>
          <p:cNvSpPr/>
          <p:nvPr/>
        </p:nvSpPr>
        <p:spPr>
          <a:xfrm>
            <a:off x="5871990" y="1690688"/>
            <a:ext cx="4792338" cy="41702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Some notable transitions: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From 32 to 64 bit codes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From Intel/AMD x86 architecture to ARM, Power8/9, </a:t>
            </a:r>
            <a:r>
              <a:rPr lang="en-US" dirty="0" err="1"/>
              <a:t>evenrually</a:t>
            </a:r>
            <a:r>
              <a:rPr lang="en-US" dirty="0"/>
              <a:t> RISC-V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From CPUs to GPUs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From single core processes to many core (as in 10+) processes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From local only data to remote streaming  and storage federations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From </a:t>
            </a:r>
            <a:r>
              <a:rPr lang="en-US" dirty="0" err="1"/>
              <a:t>ScientificLinux</a:t>
            </a:r>
            <a:r>
              <a:rPr lang="en-US" dirty="0"/>
              <a:t> to … anything via virtualization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From MB/event analysis data, to kB/event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73D3B-60D4-BB07-8120-CF7C5BC8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77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385A-13E8-3E65-363B-9FACC5F4E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planning from the machine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E68C8F-8250-D3BD-2118-05E9A34E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4" y="1520687"/>
            <a:ext cx="6414658" cy="27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046C-5CF3-B06D-4967-F1CDAC7C2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A1791B-14A4-FF56-CB3A-C6FA854A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4" y="3287236"/>
            <a:ext cx="6278212" cy="35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834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7;p4">
            <a:extLst>
              <a:ext uri="{FF2B5EF4-FFF2-40B4-BE49-F238E27FC236}">
                <a16:creationId xmlns:a16="http://schemas.microsoft.com/office/drawing/2014/main" id="{9F450763-92E2-3A5B-9EF8-6E57E2D109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504"/>
          <a:stretch/>
        </p:blipFill>
        <p:spPr>
          <a:xfrm>
            <a:off x="335280" y="243213"/>
            <a:ext cx="11704320" cy="6431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61CD4B-51CE-007A-6C00-00724514054A}"/>
              </a:ext>
            </a:extLst>
          </p:cNvPr>
          <p:cNvSpPr txBox="1"/>
          <p:nvPr/>
        </p:nvSpPr>
        <p:spPr>
          <a:xfrm>
            <a:off x="6330244" y="207264"/>
            <a:ext cx="320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is following a similar path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FCC79-1A01-5FA2-4549-F23D74962A5B}"/>
              </a:ext>
            </a:extLst>
          </p:cNvPr>
          <p:cNvSpPr txBox="1"/>
          <p:nvPr/>
        </p:nvSpPr>
        <p:spPr>
          <a:xfrm>
            <a:off x="10229088" y="4376928"/>
            <a:ext cx="1877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Scenarios: with no / conservative / aggressive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0F5F-8564-55C6-BB03-155A1E52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7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41DD-6919-9699-6987-724301FD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330" y="404793"/>
            <a:ext cx="9197340" cy="552487"/>
          </a:xfrm>
        </p:spPr>
        <p:txBody>
          <a:bodyPr>
            <a:normAutofit fontScale="90000"/>
          </a:bodyPr>
          <a:lstStyle/>
          <a:p>
            <a:r>
              <a:rPr lang="en-US" dirty="0"/>
              <a:t>Heterogenous computing – examples and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6D7CE-4651-7883-B324-535F0C6D6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 at online uses compressed models running on FPGAs</a:t>
            </a:r>
          </a:p>
          <a:p>
            <a:r>
              <a:rPr lang="en-US" dirty="0"/>
              <a:t>CMS, LHCb and ALICE have trigger level workflows executed on GPUs; ATLAS is considering the GPU option for Run4</a:t>
            </a:r>
          </a:p>
          <a:p>
            <a:r>
              <a:rPr lang="en-US" dirty="0"/>
              <a:t>GPU in offline workflows less advanced. In some cases “a byproduct” [same code as online]</a:t>
            </a:r>
          </a:p>
          <a:p>
            <a:pPr lvl="1"/>
            <a:r>
              <a:rPr lang="en-US" dirty="0"/>
              <a:t>Geant4 R&amp;D on </a:t>
            </a:r>
            <a:r>
              <a:rPr lang="en-US" dirty="0" err="1"/>
              <a:t>AdePT</a:t>
            </a:r>
            <a:r>
              <a:rPr lang="en-US" dirty="0"/>
              <a:t> [</a:t>
            </a:r>
            <a:r>
              <a:rPr lang="en-US" dirty="0" err="1"/>
              <a:t>em</a:t>
            </a:r>
            <a:r>
              <a:rPr lang="en-US" dirty="0"/>
              <a:t> transport] and CELERITAS [calorimeter simulation]</a:t>
            </a:r>
          </a:p>
          <a:p>
            <a:pPr lvl="1"/>
            <a:r>
              <a:rPr lang="en-US" dirty="0" err="1"/>
              <a:t>Madgraph</a:t>
            </a:r>
            <a:r>
              <a:rPr lang="en-US" dirty="0"/>
              <a:t> and Sherpa accelerated on GPUs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C930B-CDA1-2205-55B2-F040807F1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46776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 needs (lots of) GPUs</a:t>
            </a:r>
          </a:p>
          <a:p>
            <a:pPr lvl="1"/>
            <a:r>
              <a:rPr lang="en-US" dirty="0"/>
              <a:t>Today for training; soon also for inference</a:t>
            </a:r>
          </a:p>
          <a:p>
            <a:r>
              <a:rPr lang="en-US" dirty="0"/>
              <a:t>If WLCG will need to provision GPUs, we need not only enabled  experiment software, but also services</a:t>
            </a:r>
          </a:p>
          <a:p>
            <a:pPr lvl="1"/>
            <a:r>
              <a:rPr lang="en-US" dirty="0"/>
              <a:t>A proper benchmark</a:t>
            </a:r>
          </a:p>
          <a:p>
            <a:pPr lvl="1"/>
            <a:r>
              <a:rPr lang="en-US" dirty="0"/>
              <a:t>A pledging mechanism</a:t>
            </a:r>
          </a:p>
          <a:p>
            <a:pPr lvl="1"/>
            <a:r>
              <a:rPr lang="en-US" dirty="0"/>
              <a:t>An accounting system</a:t>
            </a:r>
          </a:p>
          <a:p>
            <a:pPr lvl="1"/>
            <a:r>
              <a:rPr lang="en-US" dirty="0"/>
              <a:t>A provisioning mechanism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2ADD5-4521-F791-0C02-9E2D49FF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8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5944E-B5CE-5B56-FA77-ADA0D0C0E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and interesting Parallel Session on Monday – with open discussion at the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8D2E4-E51A-870D-98AA-86B6E8AA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585"/>
            <a:ext cx="5645888" cy="4808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CA645-CFEB-4B1E-D6C5-D7986157F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023" y="1977655"/>
            <a:ext cx="6207977" cy="48803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33E3F6-E278-C634-0DC0-93896466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5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212C4-DB2C-033D-DFA8-ED82A2CB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-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2909D-9596-260F-CD90-FDDA12638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912" y="1825625"/>
            <a:ext cx="5580888" cy="4351338"/>
          </a:xfrm>
        </p:spPr>
        <p:txBody>
          <a:bodyPr/>
          <a:lstStyle/>
          <a:p>
            <a:r>
              <a:rPr lang="en-US" dirty="0"/>
              <a:t>Are cloud systems a resource for HEP Computing?</a:t>
            </a:r>
          </a:p>
          <a:p>
            <a:pPr lvl="1"/>
            <a:r>
              <a:rPr lang="en-US" dirty="0"/>
              <a:t>Technically: yes, “easier than HPC”</a:t>
            </a:r>
          </a:p>
          <a:p>
            <a:pPr lvl="1"/>
            <a:r>
              <a:rPr lang="en-US" dirty="0"/>
              <a:t>Economically: </a:t>
            </a:r>
          </a:p>
          <a:p>
            <a:pPr lvl="2"/>
            <a:r>
              <a:rPr lang="en-US" dirty="0"/>
              <a:t>Public clouds (universities, …) – YES</a:t>
            </a:r>
          </a:p>
          <a:p>
            <a:pPr lvl="2"/>
            <a:r>
              <a:rPr lang="en-US" dirty="0"/>
              <a:t>Commercial Clouds – apparently NO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B2888-CD4B-CBCD-E1D6-B22A29C3B5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lock-in factor:</a:t>
            </a:r>
          </a:p>
          <a:p>
            <a:pPr lvl="1"/>
            <a:r>
              <a:rPr lang="en-US" dirty="0"/>
              <a:t>Do we really want to send (the only copy of) our data to a commercial provider?</a:t>
            </a:r>
          </a:p>
          <a:p>
            <a:pPr lvl="1"/>
            <a:r>
              <a:rPr lang="en-US" dirty="0"/>
              <a:t>Commercial clouds are … commercial:</a:t>
            </a:r>
          </a:p>
          <a:p>
            <a:pPr lvl="2"/>
            <a:r>
              <a:rPr lang="en-US" dirty="0"/>
              <a:t>Can we exclude sharp price increases / acquisitions /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29225-C9A8-BC4C-8DE1-C86524E0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6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724B-362A-1A3F-F6CA-F7D064F55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two talks – and the input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6F952-F4D2-F928-642D-02D795EA0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406" y="1554465"/>
            <a:ext cx="5814524" cy="2986779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All major running and planning projects submitted computing related inputs to the ESPP</a:t>
            </a:r>
          </a:p>
          <a:p>
            <a:pPr lvl="1"/>
            <a:r>
              <a:rPr lang="en-US" sz="2000" dirty="0"/>
              <a:t>Or sections inside wider inputs</a:t>
            </a:r>
          </a:p>
          <a:p>
            <a:r>
              <a:rPr lang="en-US" sz="2400" dirty="0"/>
              <a:t>We had interviews with the projects (thanks!)</a:t>
            </a:r>
          </a:p>
          <a:p>
            <a:r>
              <a:rPr lang="en-US" sz="2400" dirty="0"/>
              <a:t>LHCC reviews for ATLAS and CMS</a:t>
            </a:r>
          </a:p>
          <a:p>
            <a:r>
              <a:rPr lang="en-US" sz="2400" dirty="0"/>
              <a:t>LHCC meetings and C-RSG resource evaluation</a:t>
            </a:r>
          </a:p>
          <a:p>
            <a:r>
              <a:rPr lang="en-US" sz="2400" dirty="0"/>
              <a:t>WLCG documents from workshops, meetings,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018EE-3BF9-A1FE-F621-DF797AA91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88" y="4320963"/>
            <a:ext cx="11558142" cy="223669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DAEBD0-623E-7F54-E9AF-BC7F37145F6F}"/>
              </a:ext>
            </a:extLst>
          </p:cNvPr>
          <p:cNvSpPr txBox="1">
            <a:spLocks/>
          </p:cNvSpPr>
          <p:nvPr/>
        </p:nvSpPr>
        <p:spPr>
          <a:xfrm>
            <a:off x="239788" y="1554465"/>
            <a:ext cx="5399922" cy="2851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Computing in HEP: how we got here and needs for the next decade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Tommaso Boccali (this talk)</a:t>
            </a:r>
          </a:p>
          <a:p>
            <a:r>
              <a:rPr lang="en-US" i="1" dirty="0"/>
              <a:t>HEP Computing needs and ideas for the next generation initiatives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Borut </a:t>
            </a:r>
            <a:r>
              <a:rPr lang="en-US" dirty="0" err="1">
                <a:solidFill>
                  <a:srgbClr val="7030A0"/>
                </a:solidFill>
              </a:rPr>
              <a:t>Kersevan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AB4D-DF9A-DC6B-16BD-1D736B1E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3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5141-DA69-B614-5485-0FBCCFEF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Computing @ CERN – circa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845A5-B4F8-DCD9-08AC-1625D7A02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58" y="1825625"/>
            <a:ext cx="6261808" cy="4985748"/>
          </a:xfrm>
        </p:spPr>
        <p:txBody>
          <a:bodyPr>
            <a:normAutofit fontScale="92500"/>
          </a:bodyPr>
          <a:lstStyle/>
          <a:p>
            <a:r>
              <a:rPr lang="en-US" dirty="0"/>
              <a:t>The 4 LHC experiments are in </a:t>
            </a:r>
            <a:r>
              <a:rPr lang="en-US" b="1" dirty="0"/>
              <a:t>uninterrupted computing operations </a:t>
            </a:r>
            <a:r>
              <a:rPr lang="en-US" dirty="0"/>
              <a:t>since the start of Run1(and before with data challenges and simulation…)</a:t>
            </a:r>
          </a:p>
          <a:p>
            <a:endParaRPr lang="en-US" dirty="0"/>
          </a:p>
          <a:p>
            <a:r>
              <a:rPr lang="en-US" dirty="0"/>
              <a:t>[Offline] Computing managed via the WLCG Collaboration</a:t>
            </a:r>
          </a:p>
          <a:p>
            <a:pPr marL="457200" lvl="1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WLCG evolved from a ”system of uniform centers” to a “system of heterogeneous systems” [Grid, Cloud, GPU, Supercomputers, Filter farms, …]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968E1-5D38-82E8-29A8-A37799AC0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280" y="4487003"/>
            <a:ext cx="5279572" cy="2207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81FB2-30D7-9B17-74A0-67876FFFB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749" y="1267086"/>
            <a:ext cx="5168103" cy="298951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4527-D20A-46DE-F9F4-941B8BCF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8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D9BA-07F5-534C-0FCC-076968DA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375" y="-254300"/>
            <a:ext cx="10515600" cy="1325563"/>
          </a:xfrm>
        </p:spPr>
        <p:txBody>
          <a:bodyPr>
            <a:normAutofit/>
          </a:bodyPr>
          <a:lstStyle/>
          <a:p>
            <a:r>
              <a:rPr lang="en-IT" sz="4000" dirty="0"/>
              <a:t>Evolution with time - (ATLAS is very similar)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CD609-33E3-1281-FF64-822A8DB555A1}"/>
              </a:ext>
            </a:extLst>
          </p:cNvPr>
          <p:cNvSpPr txBox="1"/>
          <p:nvPr/>
        </p:nvSpPr>
        <p:spPr>
          <a:xfrm rot="16200000">
            <a:off x="-336667" y="2868783"/>
            <a:ext cx="2559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I</a:t>
            </a:r>
            <a:r>
              <a:rPr lang="en-IT" sz="1400" b="1" dirty="0"/>
              <a:t>ncrease relative to 2009 (log)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F9376-0690-BD33-499A-6F0FC81790AF}"/>
              </a:ext>
            </a:extLst>
          </p:cNvPr>
          <p:cNvSpPr txBox="1"/>
          <p:nvPr/>
        </p:nvSpPr>
        <p:spPr>
          <a:xfrm rot="16200000">
            <a:off x="5553737" y="2958299"/>
            <a:ext cx="2559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I</a:t>
            </a:r>
            <a:r>
              <a:rPr lang="en-IT" sz="1400" b="1" dirty="0"/>
              <a:t>ncrease relative to 2013 (log)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1D21F-2C4B-7389-B150-74B35BAAB514}"/>
              </a:ext>
            </a:extLst>
          </p:cNvPr>
          <p:cNvSpPr txBox="1"/>
          <p:nvPr/>
        </p:nvSpPr>
        <p:spPr>
          <a:xfrm>
            <a:off x="1203698" y="5246209"/>
            <a:ext cx="489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16 years resource increase fits +20% -- +30% / 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A6DB7E-031B-753B-5A64-AA432AE3F381}"/>
              </a:ext>
            </a:extLst>
          </p:cNvPr>
          <p:cNvSpPr txBox="1"/>
          <p:nvPr/>
        </p:nvSpPr>
        <p:spPr>
          <a:xfrm>
            <a:off x="7218170" y="5284484"/>
            <a:ext cx="489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12 years resource increase fits +15% -- +25% / y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444CEF-8CB7-E007-DF37-7CF70B672C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680313"/>
              </p:ext>
            </p:extLst>
          </p:nvPr>
        </p:nvGraphicFramePr>
        <p:xfrm>
          <a:off x="942882" y="895141"/>
          <a:ext cx="5153118" cy="439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EFD4939-EF0C-5EFB-14DC-A1A8884576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711896"/>
              </p:ext>
            </p:extLst>
          </p:nvPr>
        </p:nvGraphicFramePr>
        <p:xfrm>
          <a:off x="6833286" y="956879"/>
          <a:ext cx="5373917" cy="4131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9346C37-F7D7-05C9-5DE4-8530ACCA9909}"/>
              </a:ext>
            </a:extLst>
          </p:cNvPr>
          <p:cNvSpPr txBox="1"/>
          <p:nvPr/>
        </p:nvSpPr>
        <p:spPr>
          <a:xfrm>
            <a:off x="436473" y="5849837"/>
            <a:ext cx="56595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“The amount of money spent per year in computing resources shall at most be stable” [the famous “flat budget”]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2751BA-ADB3-6075-DD87-E778BE02279A}"/>
              </a:ext>
            </a:extLst>
          </p:cNvPr>
          <p:cNvSpPr txBox="1"/>
          <p:nvPr/>
        </p:nvSpPr>
        <p:spPr>
          <a:xfrm>
            <a:off x="6300218" y="5849837"/>
            <a:ext cx="5659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In the 2009-2025,  &lt;PU&gt; x Trigger rate has increased by 60 x 100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A077A3-B33C-0B72-2E49-0E662CFA3758}"/>
              </a:ext>
            </a:extLst>
          </p:cNvPr>
          <p:cNvSpPr/>
          <p:nvPr/>
        </p:nvSpPr>
        <p:spPr>
          <a:xfrm>
            <a:off x="2511287" y="1542897"/>
            <a:ext cx="3760481" cy="3101009"/>
          </a:xfrm>
          <a:prstGeom prst="roundRect">
            <a:avLst/>
          </a:prstGeom>
          <a:solidFill>
            <a:srgbClr val="12709D">
              <a:alpha val="1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44D90C-1E67-1116-78E5-98181E69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Graphic spid="12" grpId="0">
        <p:bldAsOne/>
      </p:bldGraphic>
      <p:bldP spid="14" grpId="0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23C01-D94A-DE18-76A7-B74AB9111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meantime, technology …</a:t>
            </a:r>
          </a:p>
        </p:txBody>
      </p:sp>
      <p:pic>
        <p:nvPicPr>
          <p:cNvPr id="4" name="Picture 3" descr="A graph showing the performance of a computer hardware system&#10;&#10;Description automatically generated">
            <a:extLst>
              <a:ext uri="{FF2B5EF4-FFF2-40B4-BE49-F238E27FC236}">
                <a16:creationId xmlns:a16="http://schemas.microsoft.com/office/drawing/2014/main" id="{3F30C70A-04D0-B833-2A67-FF6342CFD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2" y="1108247"/>
            <a:ext cx="4671276" cy="2850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46E79-F83F-912C-C0BD-79FEB25FB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1065001"/>
            <a:ext cx="4812493" cy="29369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3D441E-C882-ED0B-2B23-8AA183D8E2B9}"/>
              </a:ext>
            </a:extLst>
          </p:cNvPr>
          <p:cNvSpPr/>
          <p:nvPr/>
        </p:nvSpPr>
        <p:spPr>
          <a:xfrm>
            <a:off x="3570514" y="5188578"/>
            <a:ext cx="1132115" cy="5473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DCA03-7671-A65F-866B-F52627F36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71" y="4047693"/>
            <a:ext cx="7772400" cy="2763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6026A-4802-F8AE-47F1-D44F9A2DAF3F}"/>
              </a:ext>
            </a:extLst>
          </p:cNvPr>
          <p:cNvSpPr txBox="1"/>
          <p:nvPr/>
        </p:nvSpPr>
        <p:spPr>
          <a:xfrm>
            <a:off x="8816726" y="4125779"/>
            <a:ext cx="297102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b="1" dirty="0"/>
              <a:t>1 TB disk ~ 5 TB tape ~ 10 HS23 [1/2 CPU core]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69C0B-E701-4E66-DDDD-E08E652822E3}"/>
              </a:ext>
            </a:extLst>
          </p:cNvPr>
          <p:cNvSpPr txBox="1"/>
          <p:nvPr/>
        </p:nvSpPr>
        <p:spPr>
          <a:xfrm>
            <a:off x="10302240" y="1731264"/>
            <a:ext cx="1670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The famous Panzer/Sciaba’ plots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A45E5-A637-4EAD-D649-AA8632490BAB}"/>
              </a:ext>
            </a:extLst>
          </p:cNvPr>
          <p:cNvSpPr txBox="1"/>
          <p:nvPr/>
        </p:nvSpPr>
        <p:spPr>
          <a:xfrm>
            <a:off x="8256732" y="5192834"/>
            <a:ext cx="369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Old “Flat Budget == +20%/y” not more realistic </a:t>
            </a:r>
            <a:r>
              <a:rPr lang="en-US" sz="2400" b="1" dirty="0">
                <a:solidFill>
                  <a:srgbClr val="FF0000"/>
                </a:solidFill>
              </a:rPr>
              <a:t>today</a:t>
            </a:r>
            <a:r>
              <a:rPr lang="en-US" sz="2400" b="1" dirty="0"/>
              <a:t>, at least for disk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957F24-19A7-6537-5CD8-73CDE4EE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07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F604-E56D-0851-4ED3-181F94F83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21144"/>
            <a:ext cx="10515600" cy="1325563"/>
          </a:xfrm>
        </p:spPr>
        <p:txBody>
          <a:bodyPr/>
          <a:lstStyle/>
          <a:p>
            <a:r>
              <a:rPr lang="en-US" dirty="0"/>
              <a:t>The expected future within ~a decade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BA1FD-A7FB-291C-6494-53B96B28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70" y="1446139"/>
            <a:ext cx="4673009" cy="52098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CMS and ATLAS undergoing the largest upgrades with Run4: 3000/fb total </a:t>
            </a:r>
            <a:r>
              <a:rPr lang="en-US" dirty="0" err="1"/>
              <a:t>lumi</a:t>
            </a:r>
            <a:endParaRPr lang="en-US" dirty="0"/>
          </a:p>
          <a:p>
            <a:pPr lvl="1"/>
            <a:r>
              <a:rPr lang="en-US" dirty="0"/>
              <a:t>Computing planning and modelling well advanced AND there is a LHCC mechanism in place for their </a:t>
            </a:r>
            <a:r>
              <a:rPr lang="en-US" dirty="0" err="1"/>
              <a:t>cmp</a:t>
            </a:r>
            <a:r>
              <a:rPr lang="en-US" dirty="0"/>
              <a:t> scrutiny</a:t>
            </a:r>
          </a:p>
          <a:p>
            <a:r>
              <a:rPr lang="en-US" dirty="0"/>
              <a:t>ALICE and LHCb have successfully upgraded for Run3 – gearing up to have upgrades approved for Run5</a:t>
            </a:r>
          </a:p>
          <a:p>
            <a:pPr lvl="1"/>
            <a:r>
              <a:rPr lang="en-US" dirty="0"/>
              <a:t>Computing under (early) studies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F37CB7-2AA1-F758-D9E3-471198D1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28" y="1749956"/>
            <a:ext cx="6948716" cy="297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A993D0-B182-0504-9C62-FFFF5B693840}"/>
              </a:ext>
            </a:extLst>
          </p:cNvPr>
          <p:cNvSpPr/>
          <p:nvPr/>
        </p:nvSpPr>
        <p:spPr>
          <a:xfrm>
            <a:off x="5025229" y="2327336"/>
            <a:ext cx="6757330" cy="265356"/>
          </a:xfrm>
          <a:prstGeom prst="roundRect">
            <a:avLst/>
          </a:prstGeom>
          <a:solidFill>
            <a:srgbClr val="824D17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ALICE-2, LHCb Upgrade-I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4B61B9-00C2-2D3D-1E02-497945F74DD6}"/>
              </a:ext>
            </a:extLst>
          </p:cNvPr>
          <p:cNvSpPr/>
          <p:nvPr/>
        </p:nvSpPr>
        <p:spPr>
          <a:xfrm>
            <a:off x="5024887" y="2014497"/>
            <a:ext cx="6757330" cy="294497"/>
          </a:xfrm>
          <a:prstGeom prst="roundRect">
            <a:avLst/>
          </a:prstGeom>
          <a:solidFill>
            <a:srgbClr val="824D17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ATLAS and CMS </a:t>
            </a:r>
            <a:r>
              <a:rPr lang="en-US" sz="1200" b="1" dirty="0" err="1">
                <a:solidFill>
                  <a:schemeClr val="tx1"/>
                </a:solidFill>
              </a:rPr>
              <a:t>PhaseI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C4713E2-E8A6-3C3B-EE85-951D58070ABB}"/>
              </a:ext>
            </a:extLst>
          </p:cNvPr>
          <p:cNvSpPr/>
          <p:nvPr/>
        </p:nvSpPr>
        <p:spPr>
          <a:xfrm>
            <a:off x="4999995" y="3198215"/>
            <a:ext cx="6807799" cy="219742"/>
          </a:xfrm>
          <a:prstGeom prst="roundRect">
            <a:avLst/>
          </a:prstGeom>
          <a:solidFill>
            <a:srgbClr val="824D17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ATLAS and CMS </a:t>
            </a:r>
            <a:r>
              <a:rPr lang="en-US" sz="1200" b="1" dirty="0" err="1">
                <a:solidFill>
                  <a:schemeClr val="tx1"/>
                </a:solidFill>
              </a:rPr>
              <a:t>PhaseII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20F5B21-BC82-03A6-FAE3-9513D958C9BA}"/>
              </a:ext>
            </a:extLst>
          </p:cNvPr>
          <p:cNvSpPr/>
          <p:nvPr/>
        </p:nvSpPr>
        <p:spPr>
          <a:xfrm>
            <a:off x="4951228" y="4143596"/>
            <a:ext cx="2316484" cy="196787"/>
          </a:xfrm>
          <a:prstGeom prst="roundRect">
            <a:avLst/>
          </a:prstGeom>
          <a:solidFill>
            <a:srgbClr val="824D17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ATLAS and CMS </a:t>
            </a:r>
            <a:r>
              <a:rPr lang="en-US" sz="1200" b="1" dirty="0" err="1">
                <a:solidFill>
                  <a:schemeClr val="tx1"/>
                </a:solidFill>
              </a:rPr>
              <a:t>PhaseII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EAE9BC7-CD76-A49D-0C8E-8410606823A9}"/>
              </a:ext>
            </a:extLst>
          </p:cNvPr>
          <p:cNvSpPr/>
          <p:nvPr/>
        </p:nvSpPr>
        <p:spPr>
          <a:xfrm>
            <a:off x="9583461" y="3445929"/>
            <a:ext cx="2224334" cy="219742"/>
          </a:xfrm>
          <a:prstGeom prst="roundRect">
            <a:avLst/>
          </a:prstGeom>
          <a:solidFill>
            <a:srgbClr val="824D17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ALICE-3, LHCb Upgrade-2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A6C45C1-0BD6-6B17-9848-30D6D81EDDAA}"/>
              </a:ext>
            </a:extLst>
          </p:cNvPr>
          <p:cNvSpPr/>
          <p:nvPr/>
        </p:nvSpPr>
        <p:spPr>
          <a:xfrm>
            <a:off x="4951228" y="4403872"/>
            <a:ext cx="2316483" cy="196787"/>
          </a:xfrm>
          <a:prstGeom prst="roundRect">
            <a:avLst/>
          </a:prstGeom>
          <a:solidFill>
            <a:srgbClr val="824D17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ALICE-3, LHCb Upgrade-2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E8AE6-69CC-EBFF-156F-400AD67D7E2A}"/>
              </a:ext>
            </a:extLst>
          </p:cNvPr>
          <p:cNvSpPr/>
          <p:nvPr/>
        </p:nvSpPr>
        <p:spPr>
          <a:xfrm>
            <a:off x="5705856" y="5066022"/>
            <a:ext cx="6300071" cy="16213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ATLAS and CMS: nominal </a:t>
            </a:r>
            <a:r>
              <a:rPr lang="en-US" sz="2000" dirty="0" err="1"/>
              <a:t>inst</a:t>
            </a:r>
            <a:r>
              <a:rPr lang="en-US" sz="2000" dirty="0"/>
              <a:t> </a:t>
            </a:r>
            <a:r>
              <a:rPr lang="en-US" sz="2000" dirty="0" err="1"/>
              <a:t>lumi</a:t>
            </a:r>
            <a:r>
              <a:rPr lang="en-US" sz="2000" dirty="0"/>
              <a:t> from 2e34 to up to 7.5e34; trigger rates in the O(10) kHz ballpark	</a:t>
            </a:r>
          </a:p>
          <a:p>
            <a:pPr algn="ctr"/>
            <a:r>
              <a:rPr lang="en-US" sz="2000" dirty="0"/>
              <a:t>LHCb: from 2e33 up to 1.5e34</a:t>
            </a:r>
          </a:p>
          <a:p>
            <a:pPr algn="ctr"/>
            <a:r>
              <a:rPr lang="en-US" sz="2000" dirty="0"/>
              <a:t>ALICE: 3x Pb-Pb rates, 90x pp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58E267-63E4-28E7-8D39-6ACD9E7E0623}"/>
              </a:ext>
            </a:extLst>
          </p:cNvPr>
          <p:cNvSpPr/>
          <p:nvPr/>
        </p:nvSpPr>
        <p:spPr>
          <a:xfrm>
            <a:off x="4999995" y="3445929"/>
            <a:ext cx="4583462" cy="219742"/>
          </a:xfrm>
          <a:prstGeom prst="roundRect">
            <a:avLst/>
          </a:prstGeom>
          <a:solidFill>
            <a:srgbClr val="824D17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ALICE-2, LHCb Upgrade-I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7195008-691F-0467-0E32-A309A124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Hic Sunt Leones :: Behance">
            <a:extLst>
              <a:ext uri="{FF2B5EF4-FFF2-40B4-BE49-F238E27FC236}">
                <a16:creationId xmlns:a16="http://schemas.microsoft.com/office/drawing/2014/main" id="{1C8A45AC-5DFD-0794-4842-3F163658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378" y="3853295"/>
            <a:ext cx="1553677" cy="11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8D82C2-6045-0FAC-22F3-E19D53F0804F}"/>
              </a:ext>
            </a:extLst>
          </p:cNvPr>
          <p:cNvCxnSpPr/>
          <p:nvPr/>
        </p:nvCxnSpPr>
        <p:spPr>
          <a:xfrm>
            <a:off x="7370284" y="3822853"/>
            <a:ext cx="0" cy="9002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9A50E9-8E2E-12A0-30FD-750D4221CAF2}"/>
              </a:ext>
            </a:extLst>
          </p:cNvPr>
          <p:cNvCxnSpPr/>
          <p:nvPr/>
        </p:nvCxnSpPr>
        <p:spPr>
          <a:xfrm>
            <a:off x="7370284" y="4051060"/>
            <a:ext cx="15640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427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67F99-5E4D-C63C-926F-F2A82529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204" y="-57922"/>
            <a:ext cx="830668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ATLAS and CMS [latest public projections]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24FA8-4FA8-B95B-C8F4-642433268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67" r="1065"/>
          <a:stretch>
            <a:fillRect/>
          </a:stretch>
        </p:blipFill>
        <p:spPr>
          <a:xfrm>
            <a:off x="92656" y="1381958"/>
            <a:ext cx="10401173" cy="2700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ADB5A0-DDD8-DCAF-DE09-5AFE20C4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7944"/>
            <a:ext cx="10055615" cy="2642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B08E23-804F-96DF-19EB-7CB0CAE7E6C9}"/>
              </a:ext>
            </a:extLst>
          </p:cNvPr>
          <p:cNvSpPr txBox="1"/>
          <p:nvPr/>
        </p:nvSpPr>
        <p:spPr>
          <a:xfrm>
            <a:off x="10297886" y="4311243"/>
            <a:ext cx="1894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Multiple projections (lines): depend on (successful) R&amp;D</a:t>
            </a:r>
          </a:p>
          <a:p>
            <a:pPr algn="ctr"/>
            <a:endParaRPr lang="en-IT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98188-5DE9-516A-66DB-8FAD4B753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3D30-865D-D842-90EA-797AF01AE4E0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077A8-EA92-D613-07ED-56A9F97FCBA6}"/>
              </a:ext>
            </a:extLst>
          </p:cNvPr>
          <p:cNvSpPr txBox="1"/>
          <p:nvPr/>
        </p:nvSpPr>
        <p:spPr>
          <a:xfrm>
            <a:off x="10781835" y="2409118"/>
            <a:ext cx="926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+20%/y</a:t>
            </a:r>
          </a:p>
          <a:p>
            <a:r>
              <a:rPr lang="it-IT" dirty="0"/>
              <a:t>+10%/y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A2E95B-648C-E529-CAF9-2262E7B7F109}"/>
              </a:ext>
            </a:extLst>
          </p:cNvPr>
          <p:cNvCxnSpPr/>
          <p:nvPr/>
        </p:nvCxnSpPr>
        <p:spPr>
          <a:xfrm flipH="1">
            <a:off x="10055615" y="2609850"/>
            <a:ext cx="707635" cy="1224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B85818-C779-8390-E57A-23190FCBC657}"/>
              </a:ext>
            </a:extLst>
          </p:cNvPr>
          <p:cNvCxnSpPr>
            <a:cxnSpLocks/>
          </p:cNvCxnSpPr>
          <p:nvPr/>
        </p:nvCxnSpPr>
        <p:spPr>
          <a:xfrm flipH="1">
            <a:off x="10055615" y="2877859"/>
            <a:ext cx="716927" cy="4683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032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10555</TotalTime>
  <Words>3059</Words>
  <Application>Microsoft Macintosh PowerPoint</Application>
  <PresentationFormat>Widescreen</PresentationFormat>
  <Paragraphs>377</Paragraphs>
  <Slides>30</Slides>
  <Notes>9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Lato</vt:lpstr>
      <vt:lpstr>Lato Black</vt:lpstr>
      <vt:lpstr>Lato Light</vt:lpstr>
      <vt:lpstr>Wingdings</vt:lpstr>
      <vt:lpstr>Office Theme</vt:lpstr>
      <vt:lpstr>PowerPoint Presentation</vt:lpstr>
      <vt:lpstr>The computing PPG team</vt:lpstr>
      <vt:lpstr>Long and interesting Parallel Session on Monday – with open discussion at the end</vt:lpstr>
      <vt:lpstr>The two talks – and the input material</vt:lpstr>
      <vt:lpstr>HEP Computing @ CERN – circa 2025</vt:lpstr>
      <vt:lpstr>Evolution with time - (ATLAS is very similar)</vt:lpstr>
      <vt:lpstr>In the meantime, technology …</vt:lpstr>
      <vt:lpstr>The expected future within ~a decade</vt:lpstr>
      <vt:lpstr>ATLAS and CMS [latest public projections]</vt:lpstr>
      <vt:lpstr>ALICE -- Run3+Run4+Run5+</vt:lpstr>
      <vt:lpstr>LHCb -- Run3+4+5+ </vt:lpstr>
      <vt:lpstr>Which are the main recurrent themes and directions of R&amp;D?</vt:lpstr>
      <vt:lpstr>Artificial Intelligence</vt:lpstr>
      <vt:lpstr>Software – what will it look like?</vt:lpstr>
      <vt:lpstr>Heterogeneous computing</vt:lpstr>
      <vt:lpstr>HPCs (a.k.a. Supercomputers)</vt:lpstr>
      <vt:lpstr>New Techs: Quantum</vt:lpstr>
      <vt:lpstr>External collaborations  </vt:lpstr>
      <vt:lpstr>Evolution of the WLCG</vt:lpstr>
      <vt:lpstr>Careers – Open Data – LT(D)P</vt:lpstr>
      <vt:lpstr>Conclusions</vt:lpstr>
      <vt:lpstr>PowerPoint Presentation</vt:lpstr>
      <vt:lpstr>Analysis and Analysis facilities</vt:lpstr>
      <vt:lpstr>Outline</vt:lpstr>
      <vt:lpstr>How did we get here?  [study the past, prepare for the future]</vt:lpstr>
      <vt:lpstr>LHC computing 2025 vs 2009</vt:lpstr>
      <vt:lpstr>The planning from the machine</vt:lpstr>
      <vt:lpstr>PowerPoint Presentation</vt:lpstr>
      <vt:lpstr>Heterogenous computing – examples and plans</vt:lpstr>
      <vt:lpstr>Cloud - sustainability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Boccali Computing final</dc:title>
  <dc:creator>Tommaso Boccali</dc:creator>
  <cp:lastModifiedBy>Tommaso Boccali</cp:lastModifiedBy>
  <cp:revision>310</cp:revision>
  <dcterms:created xsi:type="dcterms:W3CDTF">2025-06-02T07:34:55Z</dcterms:created>
  <dcterms:modified xsi:type="dcterms:W3CDTF">2025-06-26T12:23:56Z</dcterms:modified>
</cp:coreProperties>
</file>