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75" r:id="rId3"/>
    <p:sldId id="276" r:id="rId4"/>
    <p:sldId id="277" r:id="rId5"/>
    <p:sldId id="278" r:id="rId6"/>
    <p:sldId id="279" r:id="rId7"/>
    <p:sldId id="274" r:id="rId8"/>
  </p:sldIdLst>
  <p:sldSz cx="12192000" cy="6858000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804" y="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CA649-9923-0B46-9319-96293DC780C2}" type="datetimeFigureOut">
              <a:rPr lang="it-IT" smtClean="0"/>
              <a:t>17/02/2025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25EB7-0014-764C-ABA4-CEAF83136A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8782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25EB7-0014-764C-ABA4-CEAF83136ABE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461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22F2-EB48-C042-A21D-67809EB98AE7}" type="datetimeFigureOut">
              <a:rPr lang="it-IT" smtClean="0"/>
              <a:t>17/02/2025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9ADB8-6345-894E-96E6-74025ECD9A6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8237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22F2-EB48-C042-A21D-67809EB98AE7}" type="datetimeFigureOut">
              <a:rPr lang="it-IT" smtClean="0"/>
              <a:t>17/02/2025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9ADB8-6345-894E-96E6-74025ECD9A6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4456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22F2-EB48-C042-A21D-67809EB98AE7}" type="datetimeFigureOut">
              <a:rPr lang="it-IT" smtClean="0"/>
              <a:t>17/02/2025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9ADB8-6345-894E-96E6-74025ECD9A6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9505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22F2-EB48-C042-A21D-67809EB98AE7}" type="datetimeFigureOut">
              <a:rPr lang="it-IT" smtClean="0"/>
              <a:t>17/02/2025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9ADB8-6345-894E-96E6-74025ECD9A6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3373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22F2-EB48-C042-A21D-67809EB98AE7}" type="datetimeFigureOut">
              <a:rPr lang="it-IT" smtClean="0"/>
              <a:t>17/02/2025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9ADB8-6345-894E-96E6-74025ECD9A6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1452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22F2-EB48-C042-A21D-67809EB98AE7}" type="datetimeFigureOut">
              <a:rPr lang="it-IT" smtClean="0"/>
              <a:t>17/02/2025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9ADB8-6345-894E-96E6-74025ECD9A6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0063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22F2-EB48-C042-A21D-67809EB98AE7}" type="datetimeFigureOut">
              <a:rPr lang="it-IT" smtClean="0"/>
              <a:t>17/02/2025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9ADB8-6345-894E-96E6-74025ECD9A6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2995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22F2-EB48-C042-A21D-67809EB98AE7}" type="datetimeFigureOut">
              <a:rPr lang="it-IT" smtClean="0"/>
              <a:t>17/02/2025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9ADB8-6345-894E-96E6-74025ECD9A6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6086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22F2-EB48-C042-A21D-67809EB98AE7}" type="datetimeFigureOut">
              <a:rPr lang="it-IT" smtClean="0"/>
              <a:t>17/02/2025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9ADB8-6345-894E-96E6-74025ECD9A6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260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22F2-EB48-C042-A21D-67809EB98AE7}" type="datetimeFigureOut">
              <a:rPr lang="it-IT" smtClean="0"/>
              <a:t>17/02/2025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9ADB8-6345-894E-96E6-74025ECD9A6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3153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22F2-EB48-C042-A21D-67809EB98AE7}" type="datetimeFigureOut">
              <a:rPr lang="it-IT" smtClean="0"/>
              <a:t>17/02/2025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9ADB8-6345-894E-96E6-74025ECD9A6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5668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022F2-EB48-C042-A21D-67809EB98AE7}" type="datetimeFigureOut">
              <a:rPr lang="it-IT" smtClean="0"/>
              <a:t>17/02/2025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9ADB8-6345-894E-96E6-74025ECD9A6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8958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>
            <a:extLst>
              <a:ext uri="{FF2B5EF4-FFF2-40B4-BE49-F238E27FC236}">
                <a16:creationId xmlns:a16="http://schemas.microsoft.com/office/drawing/2014/main" id="{2C253D09-4E82-FF1E-FE62-CCDBFA222204}"/>
              </a:ext>
            </a:extLst>
          </p:cNvPr>
          <p:cNvPicPr/>
          <p:nvPr/>
        </p:nvPicPr>
        <p:blipFill>
          <a:blip r:embed="rId3"/>
          <a:srcRect l="7186" t="5415" r="4176" b="5604"/>
          <a:stretch/>
        </p:blipFill>
        <p:spPr>
          <a:xfrm>
            <a:off x="6833522" y="312757"/>
            <a:ext cx="1131519" cy="1118172"/>
          </a:xfrm>
          <a:prstGeom prst="rect">
            <a:avLst/>
          </a:prstGeom>
          <a:ln w="0">
            <a:noFill/>
          </a:ln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A3F30AC6-E194-27FA-9DA5-8149E1C38138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2409257" y="312757"/>
            <a:ext cx="858702" cy="1016422"/>
          </a:xfrm>
          <a:prstGeom prst="rect">
            <a:avLst/>
          </a:prstGeom>
          <a:ln w="0">
            <a:noFill/>
          </a:ln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F9915C1D-A0C6-FB33-7CDA-59BAE56CFAD7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3839953" y="506238"/>
            <a:ext cx="2421574" cy="629460"/>
          </a:xfrm>
          <a:prstGeom prst="rect">
            <a:avLst/>
          </a:prstGeom>
          <a:ln w="0"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2A06D1-6823-497C-FF78-4B95D3E61D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8337" y="312757"/>
            <a:ext cx="1164407" cy="11564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66C2E33-1C10-D1C9-8742-D2DDD49F95E7}"/>
              </a:ext>
            </a:extLst>
          </p:cNvPr>
          <p:cNvSpPr txBox="1"/>
          <p:nvPr/>
        </p:nvSpPr>
        <p:spPr>
          <a:xfrm>
            <a:off x="1774926" y="4747321"/>
            <a:ext cx="6068681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latin typeface="Roboto" panose="02000000000000000000" pitchFamily="2" charset="0"/>
                <a:ea typeface="Roboto" panose="02000000000000000000" pitchFamily="2" charset="0"/>
              </a:rPr>
              <a:t>Associate Professor. </a:t>
            </a:r>
            <a:r>
              <a:rPr lang="it-IT" sz="2400" b="1" dirty="0">
                <a:latin typeface="Roboto" panose="02000000000000000000" pitchFamily="2" charset="0"/>
                <a:ea typeface="Roboto" panose="02000000000000000000" pitchFamily="2" charset="0"/>
              </a:rPr>
              <a:t>Dr. Daniele Dondi</a:t>
            </a:r>
          </a:p>
          <a:p>
            <a:r>
              <a:rPr lang="en-GB" dirty="0">
                <a:latin typeface="+mj-lt"/>
              </a:rPr>
              <a:t>Director in Laboratory of Radiation Chemistry and EPR Spectroscopy</a:t>
            </a:r>
          </a:p>
          <a:p>
            <a:r>
              <a:rPr lang="en-GB" dirty="0">
                <a:latin typeface="+mj-lt"/>
              </a:rPr>
              <a:t>Department of Chemistry, University of Pavia, 27100, Italy.</a:t>
            </a:r>
            <a:endParaRPr lang="en-GB" sz="2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11A697E-3B78-9321-EFF6-A041E41E769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566" t="5535" r="6229" b="6211"/>
          <a:stretch/>
        </p:blipFill>
        <p:spPr>
          <a:xfrm>
            <a:off x="8487862" y="4747321"/>
            <a:ext cx="1425354" cy="142615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68551BC-E37F-A650-0A6B-6E0126054FD2}"/>
              </a:ext>
            </a:extLst>
          </p:cNvPr>
          <p:cNvSpPr txBox="1"/>
          <p:nvPr/>
        </p:nvSpPr>
        <p:spPr>
          <a:xfrm>
            <a:off x="7965040" y="636057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+mj-lt"/>
              </a:rPr>
              <a:t>Monday, FEB 17</a:t>
            </a:r>
            <a:r>
              <a:rPr lang="it-IT" baseline="30000" dirty="0">
                <a:latin typeface="+mj-lt"/>
              </a:rPr>
              <a:t>th</a:t>
            </a:r>
            <a:r>
              <a:rPr lang="it-IT" dirty="0">
                <a:latin typeface="+mj-lt"/>
              </a:rPr>
              <a:t>, 2025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36DAEB-412C-1D67-EF40-BA156A18290A}"/>
              </a:ext>
            </a:extLst>
          </p:cNvPr>
          <p:cNvSpPr txBox="1"/>
          <p:nvPr/>
        </p:nvSpPr>
        <p:spPr>
          <a:xfrm>
            <a:off x="4367855" y="2530420"/>
            <a:ext cx="2746241" cy="101566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it-IT" sz="6000" b="1" dirty="0">
                <a:ln>
                  <a:solidFill>
                    <a:srgbClr val="00B05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CH4rLiE</a:t>
            </a:r>
            <a:endParaRPr lang="en-GB" sz="6000" b="1" dirty="0">
              <a:ln>
                <a:solidFill>
                  <a:srgbClr val="00B050"/>
                </a:solidFill>
              </a:ln>
              <a:solidFill>
                <a:schemeClr val="accent2">
                  <a:lumMod val="75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2215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B624A09-DB89-C39F-E35F-3FC7B0BAD140}"/>
              </a:ext>
            </a:extLst>
          </p:cNvPr>
          <p:cNvSpPr txBox="1"/>
          <p:nvPr/>
        </p:nvSpPr>
        <p:spPr>
          <a:xfrm>
            <a:off x="482885" y="910891"/>
            <a:ext cx="10890607" cy="3133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Experiment-1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Preparation of UCSB-9 zeolite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Experiment-2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Preparation of Z5-g C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(40%)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Experiment-3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Preparation of Z5-C (20%)- Prepared around 8g of material in addition with 10g previous</a:t>
            </a:r>
            <a:endParaRPr lang="en-US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4B882B-9FC1-E598-B253-B87BF865BFFE}"/>
              </a:ext>
            </a:extLst>
          </p:cNvPr>
          <p:cNvSpPr txBox="1"/>
          <p:nvPr/>
        </p:nvSpPr>
        <p:spPr>
          <a:xfrm>
            <a:off x="2835667" y="184935"/>
            <a:ext cx="6267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734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D1FA57-4EAA-5B69-0092-0F20B100F4AB}"/>
              </a:ext>
            </a:extLst>
          </p:cNvPr>
          <p:cNvSpPr txBox="1"/>
          <p:nvPr/>
        </p:nvSpPr>
        <p:spPr>
          <a:xfrm>
            <a:off x="102743" y="1148669"/>
            <a:ext cx="11979666" cy="3337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Modified synthesis of UCSB-9 zeolite failed to yield the zeolite, So the reported procedure was followed which is heating the mixture of GeO</a:t>
            </a:r>
            <a:r>
              <a:rPr lang="en-US" sz="18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40% methylamine, Ga(NO</a:t>
            </a:r>
            <a:r>
              <a:rPr lang="en-US" sz="18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18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and ethylene glycol at 180 °C for eight days in a Teflon-coated steel autoclave. </a:t>
            </a:r>
          </a:p>
          <a:p>
            <a:pPr marL="285750" marR="0" lvl="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After which the reaction mixture is removed from the autoclave. </a:t>
            </a:r>
          </a:p>
          <a:p>
            <a:pPr marL="285750" marR="0" lvl="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Reaction mixture is centrifuged and the precipitate obtained is washed with water 2 or more times. </a:t>
            </a:r>
          </a:p>
          <a:p>
            <a:pPr marL="285750" marR="0" lvl="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sample is submitted for powder X ray diffraction and Scanning Electron Microscope studies. 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51FCDA-3E72-DAEE-0D29-3E3CE6A7E399}"/>
              </a:ext>
            </a:extLst>
          </p:cNvPr>
          <p:cNvSpPr txBox="1"/>
          <p:nvPr/>
        </p:nvSpPr>
        <p:spPr>
          <a:xfrm>
            <a:off x="4787757" y="328773"/>
            <a:ext cx="2961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Synthesis of UCSB-9 Zeolite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03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BBA4E0-5996-017E-26FE-799FAE60C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934" y="995861"/>
            <a:ext cx="10174386" cy="56920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E36E1D-EAA3-260E-4BF0-83AC02189EC1}"/>
              </a:ext>
            </a:extLst>
          </p:cNvPr>
          <p:cNvSpPr txBox="1"/>
          <p:nvPr/>
        </p:nvSpPr>
        <p:spPr>
          <a:xfrm>
            <a:off x="5280917" y="369870"/>
            <a:ext cx="165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FT-IR UCSB-9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0F7A54C-1A0B-027C-C68C-3C35006918A7}"/>
              </a:ext>
            </a:extLst>
          </p:cNvPr>
          <p:cNvCxnSpPr/>
          <p:nvPr/>
        </p:nvCxnSpPr>
        <p:spPr>
          <a:xfrm flipH="1">
            <a:off x="7931649" y="4818580"/>
            <a:ext cx="739740" cy="924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76570E5-D84C-84E4-DC15-A8DF77C9CB9F}"/>
              </a:ext>
            </a:extLst>
          </p:cNvPr>
          <p:cNvSpPr txBox="1"/>
          <p:nvPr/>
        </p:nvSpPr>
        <p:spPr>
          <a:xfrm>
            <a:off x="7243281" y="4818580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GeO</a:t>
            </a:r>
            <a:r>
              <a:rPr lang="en-US" baseline="-25000" dirty="0"/>
              <a:t>2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F76C1CD-DC82-CF95-F281-BBB03A5973A0}"/>
              </a:ext>
            </a:extLst>
          </p:cNvPr>
          <p:cNvCxnSpPr/>
          <p:nvPr/>
        </p:nvCxnSpPr>
        <p:spPr>
          <a:xfrm flipH="1">
            <a:off x="7243281" y="2938409"/>
            <a:ext cx="154112" cy="4109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898FEC9-FFB5-7112-B0CF-1A141C220937}"/>
              </a:ext>
            </a:extLst>
          </p:cNvPr>
          <p:cNvSpPr txBox="1"/>
          <p:nvPr/>
        </p:nvSpPr>
        <p:spPr>
          <a:xfrm>
            <a:off x="6938422" y="3595955"/>
            <a:ext cx="10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Ga(NO</a:t>
            </a:r>
            <a:r>
              <a:rPr lang="en-US" baseline="-25000" dirty="0"/>
              <a:t>3</a:t>
            </a:r>
            <a:r>
              <a:rPr lang="en-US" dirty="0"/>
              <a:t>)</a:t>
            </a:r>
            <a:r>
              <a:rPr lang="en-US" baseline="-25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2789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26D559-31EA-F6D4-7895-AE4FFD3F6AD9}"/>
              </a:ext>
            </a:extLst>
          </p:cNvPr>
          <p:cNvSpPr txBox="1"/>
          <p:nvPr/>
        </p:nvSpPr>
        <p:spPr>
          <a:xfrm>
            <a:off x="3461820" y="339047"/>
            <a:ext cx="4419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Preparation of Z5-g C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(40%)</a:t>
            </a:r>
            <a:endParaRPr lang="en-US" sz="24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2D9957-713F-F487-F898-662473887E93}"/>
              </a:ext>
            </a:extLst>
          </p:cNvPr>
          <p:cNvSpPr txBox="1"/>
          <p:nvPr/>
        </p:nvSpPr>
        <p:spPr>
          <a:xfrm>
            <a:off x="202914" y="1142313"/>
            <a:ext cx="11838397" cy="3782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the literature review the zeolite material nature can be improved incorporating activated carbon on the pores of zeolite for enhancing methane capture activity.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Earlier experiments did not yield required carbon material with melamine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ZSM 5 zeolite and Melamine 40% is prepared by physically grinding the mixture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mixture is added to hydrothermal reactor and added 40 ml of water.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mixture is heated in the hot air oven at 160 </a:t>
            </a:r>
            <a:r>
              <a:rPr lang="he-IL" dirty="0">
                <a:latin typeface="Times New Roman" panose="02020603050405020304" pitchFamily="18" charset="0"/>
                <a:cs typeface="Times New Roman" panose="02020603050405020304" pitchFamily="18" charset="0"/>
              </a:rPr>
              <a:t>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 for 12 hours.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reaction mixture is obtained and dried in the oven at 110</a:t>
            </a:r>
            <a:r>
              <a:rPr lang="he-I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overnight.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obtained material is heated in muffle furnace at 550</a:t>
            </a:r>
            <a:r>
              <a:rPr lang="he-I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for 4 hours. The sample is also submitted for PXRD and SEM imagining.</a:t>
            </a:r>
          </a:p>
        </p:txBody>
      </p:sp>
    </p:spTree>
    <p:extLst>
      <p:ext uri="{BB962C8B-B14F-4D97-AF65-F5344CB8AC3E}">
        <p14:creationId xmlns:p14="http://schemas.microsoft.com/office/powerpoint/2010/main" val="2431436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3A7A87-87A0-3ABA-CBE4-E6AA642B33B1}"/>
              </a:ext>
            </a:extLst>
          </p:cNvPr>
          <p:cNvSpPr txBox="1"/>
          <p:nvPr/>
        </p:nvSpPr>
        <p:spPr>
          <a:xfrm>
            <a:off x="4582274" y="390418"/>
            <a:ext cx="25552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experiments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E9C744-3CA3-39F6-B0AF-0F43DD1C5E15}"/>
              </a:ext>
            </a:extLst>
          </p:cNvPr>
          <p:cNvSpPr txBox="1"/>
          <p:nvPr/>
        </p:nvSpPr>
        <p:spPr>
          <a:xfrm>
            <a:off x="410966" y="1530849"/>
            <a:ext cx="3595921" cy="12890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 etching and catalyst loading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Granulation experiments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Synthesis of TUT-100 zeolite</a:t>
            </a:r>
          </a:p>
        </p:txBody>
      </p:sp>
    </p:spTree>
    <p:extLst>
      <p:ext uri="{BB962C8B-B14F-4D97-AF65-F5344CB8AC3E}">
        <p14:creationId xmlns:p14="http://schemas.microsoft.com/office/powerpoint/2010/main" val="2925983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F851CE-3463-664A-B2A6-14F3A8F01001}"/>
              </a:ext>
            </a:extLst>
          </p:cNvPr>
          <p:cNvSpPr txBox="1"/>
          <p:nvPr/>
        </p:nvSpPr>
        <p:spPr>
          <a:xfrm>
            <a:off x="4339683" y="3969410"/>
            <a:ext cx="5636479" cy="221599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it-IT" sz="13800" dirty="0">
                <a:ln>
                  <a:solidFill>
                    <a:srgbClr val="00B05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Thank you</a:t>
            </a:r>
            <a:endParaRPr lang="en-GB" sz="13800" dirty="0">
              <a:ln>
                <a:solidFill>
                  <a:srgbClr val="00B050"/>
                </a:solidFill>
              </a:ln>
              <a:solidFill>
                <a:schemeClr val="accent2">
                  <a:lumMod val="7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CDE00D-4FD4-80B3-D07F-187DC6AD6C64}"/>
              </a:ext>
            </a:extLst>
          </p:cNvPr>
          <p:cNvSpPr txBox="1"/>
          <p:nvPr/>
        </p:nvSpPr>
        <p:spPr>
          <a:xfrm>
            <a:off x="2595770" y="790833"/>
            <a:ext cx="2585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u="sng" dirty="0" err="1">
                <a:latin typeface="AngsanaUPC" panose="020B0502040204020203" pitchFamily="18" charset="-34"/>
                <a:cs typeface="AngsanaUPC" panose="020B0502040204020203" pitchFamily="18" charset="-34"/>
              </a:rPr>
              <a:t>Acknowledgement</a:t>
            </a:r>
            <a:endParaRPr lang="en-GB" sz="3600" b="1" u="sng" dirty="0">
              <a:latin typeface="AngsanaUPC" panose="020B0502040204020203" pitchFamily="18" charset="-34"/>
              <a:cs typeface="AngsanaUPC" panose="020B0502040204020203" pitchFamily="18" charset="-34"/>
            </a:endParaRPr>
          </a:p>
        </p:txBody>
      </p:sp>
      <p:pic>
        <p:nvPicPr>
          <p:cNvPr id="3" name="Google Shape;365;p19">
            <a:extLst>
              <a:ext uri="{FF2B5EF4-FFF2-40B4-BE49-F238E27FC236}">
                <a16:creationId xmlns:a16="http://schemas.microsoft.com/office/drawing/2014/main" id="{38104574-62B9-6D30-9728-D23BECB98CE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34077" y="1647548"/>
            <a:ext cx="4506013" cy="835693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0090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5667155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317</Words>
  <Application>Microsoft Office PowerPoint</Application>
  <PresentationFormat>Widescreen</PresentationFormat>
  <Paragraphs>35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AngsanaUPC</vt:lpstr>
      <vt:lpstr>Arabic Typesetting</vt:lpstr>
      <vt:lpstr>Arial</vt:lpstr>
      <vt:lpstr>Calibri</vt:lpstr>
      <vt:lpstr>Roboto</vt:lpstr>
      <vt:lpstr>Times New Roman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2018-03-29T05:35:37Z</dcterms:created>
  <dcterms:modified xsi:type="dcterms:W3CDTF">2025-02-17T11:25:32Z</dcterms:modified>
</cp:coreProperties>
</file>