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97" r:id="rId2"/>
    <p:sldId id="298" r:id="rId3"/>
    <p:sldId id="1060" r:id="rId4"/>
    <p:sldId id="343" r:id="rId5"/>
    <p:sldId id="344" r:id="rId6"/>
    <p:sldId id="342" r:id="rId7"/>
    <p:sldId id="1057" r:id="rId8"/>
    <p:sldId id="1064" r:id="rId9"/>
    <p:sldId id="1063" r:id="rId10"/>
    <p:sldId id="1065" r:id="rId11"/>
    <p:sldId id="277" r:id="rId12"/>
  </p:sldIdLst>
  <p:sldSz cx="18288000" cy="10287000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Garamond" panose="02020404030301010803" pitchFamily="18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Lato Black" panose="020F0502020204030204" pitchFamily="34" charset="0"/>
      <p:bold r:id="rId26"/>
      <p:italic r:id="rId27"/>
      <p:boldItalic r:id="rId28"/>
    </p:embeddedFont>
    <p:embeddedFont>
      <p:font typeface="Lato Light" panose="020F0502020204030203" pitchFamily="34" charset="0"/>
      <p:regular r:id="rId29"/>
      <p:italic r:id="rId30"/>
    </p:embeddedFont>
    <p:embeddedFont>
      <p:font typeface="Noto Sans Symbols" pitchFamily="2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16">
          <p15:clr>
            <a:srgbClr val="A4A3A4"/>
          </p15:clr>
        </p15:guide>
        <p15:guide id="2" pos="1224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mGLGpRbLuOCz1QXQUISvhnqSo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4441"/>
    <a:srgbClr val="B84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1"/>
    <p:restoredTop sz="94748"/>
  </p:normalViewPr>
  <p:slideViewPr>
    <p:cSldViewPr snapToGrid="0">
      <p:cViewPr>
        <p:scale>
          <a:sx n="67" d="100"/>
          <a:sy n="67" d="100"/>
        </p:scale>
        <p:origin x="1032" y="376"/>
      </p:cViewPr>
      <p:guideLst>
        <p:guide orient="horz" pos="1516"/>
        <p:guide pos="12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font" Target="fonts/font26.fntdata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font" Target="fonts/font2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9" Type="http://schemas.openxmlformats.org/officeDocument/2006/relationships/font" Target="fonts/font16.fntdata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font" Target="fonts/font27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4" Type="http://schemas.openxmlformats.org/officeDocument/2006/relationships/font" Target="fonts/font3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font" Target="fonts/font3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Relationship Id="rId59" Type="http://schemas.openxmlformats.org/officeDocument/2006/relationships/presProps" Target="presProps.xml"/><Relationship Id="rId20" Type="http://schemas.openxmlformats.org/officeDocument/2006/relationships/font" Target="fonts/font7.fntdata"/><Relationship Id="rId41" Type="http://schemas.openxmlformats.org/officeDocument/2006/relationships/font" Target="fonts/font2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>
          <a:extLst>
            <a:ext uri="{FF2B5EF4-FFF2-40B4-BE49-F238E27FC236}">
              <a16:creationId xmlns:a16="http://schemas.microsoft.com/office/drawing/2014/main" id="{688911E8-EDB3-FA42-7DAA-DD06CF28E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:notes">
            <a:extLst>
              <a:ext uri="{FF2B5EF4-FFF2-40B4-BE49-F238E27FC236}">
                <a16:creationId xmlns:a16="http://schemas.microsoft.com/office/drawing/2014/main" id="{4E79B6F0-2FB3-4F69-31B9-61354FA2C8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4" name="Google Shape;264;p4:notes">
            <a:extLst>
              <a:ext uri="{FF2B5EF4-FFF2-40B4-BE49-F238E27FC236}">
                <a16:creationId xmlns:a16="http://schemas.microsoft.com/office/drawing/2014/main" id="{50627D35-6755-D7E5-2FB8-B3AA3C9B30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15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>
          <a:extLst>
            <a:ext uri="{FF2B5EF4-FFF2-40B4-BE49-F238E27FC236}">
              <a16:creationId xmlns:a16="http://schemas.microsoft.com/office/drawing/2014/main" id="{997D55B4-8CDF-BD7D-92B1-158143843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:notes">
            <a:extLst>
              <a:ext uri="{FF2B5EF4-FFF2-40B4-BE49-F238E27FC236}">
                <a16:creationId xmlns:a16="http://schemas.microsoft.com/office/drawing/2014/main" id="{B19669B8-3AA0-392F-AC91-4A8BBD75BC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25:notes">
            <a:extLst>
              <a:ext uri="{FF2B5EF4-FFF2-40B4-BE49-F238E27FC236}">
                <a16:creationId xmlns:a16="http://schemas.microsoft.com/office/drawing/2014/main" id="{6D1AB760-975F-17E6-D987-E9EFC1D992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7285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>
          <a:extLst>
            <a:ext uri="{FF2B5EF4-FFF2-40B4-BE49-F238E27FC236}">
              <a16:creationId xmlns:a16="http://schemas.microsoft.com/office/drawing/2014/main" id="{72712AF7-BAB3-317F-7F70-03404287B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:notes">
            <a:extLst>
              <a:ext uri="{FF2B5EF4-FFF2-40B4-BE49-F238E27FC236}">
                <a16:creationId xmlns:a16="http://schemas.microsoft.com/office/drawing/2014/main" id="{40173CEA-E4C5-52AB-6A98-5985B341CF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25:notes">
            <a:extLst>
              <a:ext uri="{FF2B5EF4-FFF2-40B4-BE49-F238E27FC236}">
                <a16:creationId xmlns:a16="http://schemas.microsoft.com/office/drawing/2014/main" id="{D8EA983E-F71D-F463-DB46-85C7E2C2F2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20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>
          <a:extLst>
            <a:ext uri="{FF2B5EF4-FFF2-40B4-BE49-F238E27FC236}">
              <a16:creationId xmlns:a16="http://schemas.microsoft.com/office/drawing/2014/main" id="{601F9FA6-2F53-E123-1953-A0FE4062C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:notes">
            <a:extLst>
              <a:ext uri="{FF2B5EF4-FFF2-40B4-BE49-F238E27FC236}">
                <a16:creationId xmlns:a16="http://schemas.microsoft.com/office/drawing/2014/main" id="{19CA7FAD-F6CF-6630-FE76-2EC8AB0211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25:notes">
            <a:extLst>
              <a:ext uri="{FF2B5EF4-FFF2-40B4-BE49-F238E27FC236}">
                <a16:creationId xmlns:a16="http://schemas.microsoft.com/office/drawing/2014/main" id="{C6FE011E-4AB3-065D-DFB7-9563E9EFBA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155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>
          <a:extLst>
            <a:ext uri="{FF2B5EF4-FFF2-40B4-BE49-F238E27FC236}">
              <a16:creationId xmlns:a16="http://schemas.microsoft.com/office/drawing/2014/main" id="{31F66B1E-6FA1-1C9E-F8B3-219CEC73E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0:notes">
            <a:extLst>
              <a:ext uri="{FF2B5EF4-FFF2-40B4-BE49-F238E27FC236}">
                <a16:creationId xmlns:a16="http://schemas.microsoft.com/office/drawing/2014/main" id="{2C06248B-6E32-6D25-F191-FA70E300E5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0:notes">
            <a:extLst>
              <a:ext uri="{FF2B5EF4-FFF2-40B4-BE49-F238E27FC236}">
                <a16:creationId xmlns:a16="http://schemas.microsoft.com/office/drawing/2014/main" id="{B5C7E581-F135-CF82-6560-DF551D8C11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4619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>
          <a:extLst>
            <a:ext uri="{FF2B5EF4-FFF2-40B4-BE49-F238E27FC236}">
              <a16:creationId xmlns:a16="http://schemas.microsoft.com/office/drawing/2014/main" id="{2DD0B74F-6A2C-70A6-A66B-E74938D47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0:notes">
            <a:extLst>
              <a:ext uri="{FF2B5EF4-FFF2-40B4-BE49-F238E27FC236}">
                <a16:creationId xmlns:a16="http://schemas.microsoft.com/office/drawing/2014/main" id="{25F526C5-B092-BA13-0A38-A201FDAA2A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0:notes">
            <a:extLst>
              <a:ext uri="{FF2B5EF4-FFF2-40B4-BE49-F238E27FC236}">
                <a16:creationId xmlns:a16="http://schemas.microsoft.com/office/drawing/2014/main" id="{33908036-397F-AABC-04BD-79B3906695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5740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>
          <a:extLst>
            <a:ext uri="{FF2B5EF4-FFF2-40B4-BE49-F238E27FC236}">
              <a16:creationId xmlns:a16="http://schemas.microsoft.com/office/drawing/2014/main" id="{4E4C9B27-2930-087F-3BD3-D296CB3FB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0:notes">
            <a:extLst>
              <a:ext uri="{FF2B5EF4-FFF2-40B4-BE49-F238E27FC236}">
                <a16:creationId xmlns:a16="http://schemas.microsoft.com/office/drawing/2014/main" id="{796D86E7-AD64-3704-13B5-04D22D0B69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0:notes">
            <a:extLst>
              <a:ext uri="{FF2B5EF4-FFF2-40B4-BE49-F238E27FC236}">
                <a16:creationId xmlns:a16="http://schemas.microsoft.com/office/drawing/2014/main" id="{99988132-DBE3-CDAB-25AB-8869B1B0F1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6239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19" name="Google Shape;9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3"/>
          <p:cNvSpPr/>
          <p:nvPr/>
        </p:nvSpPr>
        <p:spPr>
          <a:xfrm>
            <a:off x="0" y="-5242"/>
            <a:ext cx="18288000" cy="10287002"/>
          </a:xfrm>
          <a:prstGeom prst="rect">
            <a:avLst/>
          </a:prstGeom>
          <a:solidFill>
            <a:srgbClr val="DE8228"/>
          </a:solidFill>
          <a:ln w="12700" cap="flat" cmpd="sng">
            <a:solidFill>
              <a:srgbClr val="DE82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3"/>
          <p:cNvSpPr/>
          <p:nvPr/>
        </p:nvSpPr>
        <p:spPr>
          <a:xfrm>
            <a:off x="2" y="0"/>
            <a:ext cx="2505600" cy="10287000"/>
          </a:xfrm>
          <a:prstGeom prst="rect">
            <a:avLst/>
          </a:prstGeom>
          <a:solidFill>
            <a:srgbClr val="CB4B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3"/>
          <p:cNvSpPr txBox="1">
            <a:spLocks noGrp="1"/>
          </p:cNvSpPr>
          <p:nvPr>
            <p:ph type="title"/>
          </p:nvPr>
        </p:nvSpPr>
        <p:spPr>
          <a:xfrm>
            <a:off x="2857879" y="2452828"/>
            <a:ext cx="14970878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Tahoma"/>
              <a:buNone/>
              <a:defRPr sz="9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body" idx="1"/>
          </p:nvPr>
        </p:nvSpPr>
        <p:spPr>
          <a:xfrm>
            <a:off x="2857879" y="6884195"/>
            <a:ext cx="14970878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9" name="Google Shape;39;p43"/>
          <p:cNvPicPr preferRelativeResize="0"/>
          <p:nvPr/>
        </p:nvPicPr>
        <p:blipFill rotWithShape="1">
          <a:blip r:embed="rId2">
            <a:alphaModFix/>
          </a:blip>
          <a:srcRect t="-23129" r="14061"/>
          <a:stretch/>
        </p:blipFill>
        <p:spPr>
          <a:xfrm>
            <a:off x="160002" y="7239182"/>
            <a:ext cx="2358420" cy="273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3619" y="-80016"/>
            <a:ext cx="3335453" cy="3482822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43"/>
          <p:cNvSpPr/>
          <p:nvPr/>
        </p:nvSpPr>
        <p:spPr>
          <a:xfrm>
            <a:off x="2" y="9970037"/>
            <a:ext cx="1242141" cy="311723"/>
          </a:xfrm>
          <a:prstGeom prst="rect">
            <a:avLst/>
          </a:prstGeom>
          <a:solidFill>
            <a:srgbClr val="DE82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3"/>
          <p:cNvSpPr/>
          <p:nvPr/>
        </p:nvSpPr>
        <p:spPr>
          <a:xfrm>
            <a:off x="1232868" y="9970037"/>
            <a:ext cx="877518" cy="311723"/>
          </a:xfrm>
          <a:prstGeom prst="rtTriangle">
            <a:avLst/>
          </a:prstGeom>
          <a:solidFill>
            <a:srgbClr val="DE82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baseline="-2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4"/>
          <p:cNvSpPr txBox="1">
            <a:spLocks noGrp="1"/>
          </p:cNvSpPr>
          <p:nvPr>
            <p:ph type="title"/>
          </p:nvPr>
        </p:nvSpPr>
        <p:spPr>
          <a:xfrm>
            <a:off x="3067011" y="547688"/>
            <a:ext cx="13963689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body" idx="1"/>
          </p:nvPr>
        </p:nvSpPr>
        <p:spPr>
          <a:xfrm>
            <a:off x="3067011" y="2725619"/>
            <a:ext cx="13963689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53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914400" lvl="1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4000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4000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/>
          <p:nvPr/>
        </p:nvSpPr>
        <p:spPr>
          <a:xfrm>
            <a:off x="2" y="0"/>
            <a:ext cx="2505600" cy="10287000"/>
          </a:xfrm>
          <a:prstGeom prst="rect">
            <a:avLst/>
          </a:prstGeom>
          <a:solidFill>
            <a:srgbClr val="DE8228"/>
          </a:solidFill>
          <a:ln w="12700" cap="flat" cmpd="sng">
            <a:solidFill>
              <a:srgbClr val="DE82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23619" y="-80016"/>
            <a:ext cx="3335453" cy="348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4"/>
          <p:cNvPicPr preferRelativeResize="0"/>
          <p:nvPr/>
        </p:nvPicPr>
        <p:blipFill rotWithShape="1">
          <a:blip r:embed="rId3">
            <a:alphaModFix/>
          </a:blip>
          <a:srcRect t="-23129" r="14061"/>
          <a:stretch/>
        </p:blipFill>
        <p:spPr>
          <a:xfrm>
            <a:off x="160002" y="7239182"/>
            <a:ext cx="2358420" cy="273405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44"/>
          <p:cNvSpPr/>
          <p:nvPr/>
        </p:nvSpPr>
        <p:spPr>
          <a:xfrm>
            <a:off x="2" y="9970037"/>
            <a:ext cx="1242141" cy="311723"/>
          </a:xfrm>
          <a:prstGeom prst="rect">
            <a:avLst/>
          </a:prstGeom>
          <a:solidFill>
            <a:srgbClr val="CB4B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4"/>
          <p:cNvSpPr/>
          <p:nvPr/>
        </p:nvSpPr>
        <p:spPr>
          <a:xfrm>
            <a:off x="1232868" y="9970037"/>
            <a:ext cx="877518" cy="311723"/>
          </a:xfrm>
          <a:prstGeom prst="rtTriangle">
            <a:avLst/>
          </a:prstGeom>
          <a:solidFill>
            <a:srgbClr val="CB4B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baseline="-2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estazione sezione">
  <p:cSld name="1_Intestazione sezion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5"/>
          <p:cNvSpPr/>
          <p:nvPr/>
        </p:nvSpPr>
        <p:spPr>
          <a:xfrm>
            <a:off x="-2" y="1"/>
            <a:ext cx="18288000" cy="10287002"/>
          </a:xfrm>
          <a:prstGeom prst="rect">
            <a:avLst/>
          </a:prstGeom>
          <a:noFill/>
          <a:ln w="12700" cap="flat" cmpd="sng">
            <a:solidFill>
              <a:srgbClr val="DE82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"/>
              <a:buNone/>
            </a:pPr>
            <a:r>
              <a:rPr lang="en-US" sz="10800" b="1" i="0" u="none" strike="noStrike" cap="none">
                <a:solidFill>
                  <a:srgbClr val="DE822C"/>
                </a:solidFill>
                <a:latin typeface="Tahoma"/>
                <a:ea typeface="Tahoma"/>
                <a:cs typeface="Tahoma"/>
                <a:sym typeface="Tahoma"/>
              </a:rPr>
              <a:t>Grazie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5"/>
          <p:cNvSpPr/>
          <p:nvPr/>
        </p:nvSpPr>
        <p:spPr>
          <a:xfrm>
            <a:off x="2" y="0"/>
            <a:ext cx="2505600" cy="10287000"/>
          </a:xfrm>
          <a:prstGeom prst="rect">
            <a:avLst/>
          </a:prstGeom>
          <a:solidFill>
            <a:srgbClr val="DE8228"/>
          </a:solidFill>
          <a:ln w="12700" cap="flat" cmpd="sng">
            <a:solidFill>
              <a:srgbClr val="DE82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23619" y="-80016"/>
            <a:ext cx="3335453" cy="348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45"/>
          <p:cNvPicPr preferRelativeResize="0"/>
          <p:nvPr/>
        </p:nvPicPr>
        <p:blipFill rotWithShape="1">
          <a:blip r:embed="rId3">
            <a:alphaModFix/>
          </a:blip>
          <a:srcRect t="-23129" r="14061"/>
          <a:stretch/>
        </p:blipFill>
        <p:spPr>
          <a:xfrm>
            <a:off x="160002" y="7239182"/>
            <a:ext cx="2358420" cy="273405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5"/>
          <p:cNvSpPr/>
          <p:nvPr/>
        </p:nvSpPr>
        <p:spPr>
          <a:xfrm>
            <a:off x="2" y="9970037"/>
            <a:ext cx="1242141" cy="311723"/>
          </a:xfrm>
          <a:prstGeom prst="rect">
            <a:avLst/>
          </a:prstGeom>
          <a:solidFill>
            <a:srgbClr val="CB4B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5"/>
          <p:cNvSpPr/>
          <p:nvPr/>
        </p:nvSpPr>
        <p:spPr>
          <a:xfrm>
            <a:off x="1232868" y="9970037"/>
            <a:ext cx="877518" cy="311723"/>
          </a:xfrm>
          <a:prstGeom prst="rtTriangle">
            <a:avLst/>
          </a:prstGeom>
          <a:solidFill>
            <a:srgbClr val="CB4B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baseline="-2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de título ">
  <p:cSld name="3_Diapositiva de título 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>
            <a:spLocks noGrp="1"/>
          </p:cNvSpPr>
          <p:nvPr>
            <p:ph type="ctrTitle"/>
          </p:nvPr>
        </p:nvSpPr>
        <p:spPr>
          <a:xfrm>
            <a:off x="9587484" y="1261872"/>
            <a:ext cx="6652260" cy="485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540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subTitle" idx="1"/>
          </p:nvPr>
        </p:nvSpPr>
        <p:spPr>
          <a:xfrm>
            <a:off x="9587483" y="6748272"/>
            <a:ext cx="6652253" cy="765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ftr" idx="11"/>
          </p:nvPr>
        </p:nvSpPr>
        <p:spPr>
          <a:xfrm rot="-5400000">
            <a:off x="14717268" y="2386585"/>
            <a:ext cx="5321808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1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s-ES" smtClean="0"/>
              <a:pPr/>
              <a:t>‹N›</a:t>
            </a:fld>
            <a:endParaRPr lang="es-ES"/>
          </a:p>
        </p:txBody>
      </p:sp>
      <p:sp>
        <p:nvSpPr>
          <p:cNvPr id="26" name="Google Shape;26;p39"/>
          <p:cNvSpPr>
            <a:spLocks noGrp="1"/>
          </p:cNvSpPr>
          <p:nvPr>
            <p:ph type="pic" idx="2"/>
          </p:nvPr>
        </p:nvSpPr>
        <p:spPr>
          <a:xfrm>
            <a:off x="425196" y="452628"/>
            <a:ext cx="7831836" cy="939546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264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8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7842" y="496007"/>
            <a:ext cx="2449201" cy="24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C5E7375-0896-2DAC-2740-9983451BEBC4}"/>
              </a:ext>
            </a:extLst>
          </p:cNvPr>
          <p:cNvSpPr txBox="1">
            <a:spLocks/>
          </p:cNvSpPr>
          <p:nvPr/>
        </p:nvSpPr>
        <p:spPr>
          <a:xfrm>
            <a:off x="2809832" y="216678"/>
            <a:ext cx="7533383" cy="218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Tahoma"/>
              <a:buNone/>
              <a:defRPr sz="6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7200" dirty="0"/>
              <a:t>CH4rLiE</a:t>
            </a:r>
            <a:br>
              <a:rPr lang="it-IT" sz="7200" dirty="0"/>
            </a:b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Annual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Meeting</a:t>
            </a:r>
          </a:p>
        </p:txBody>
      </p:sp>
      <p:pic>
        <p:nvPicPr>
          <p:cNvPr id="4" name="Immagine 3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6F34BA7F-2114-29ED-4620-EDEC05AE3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905" y="9026585"/>
            <a:ext cx="3510140" cy="1053042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" name="Immagine 4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BE34FD85-F304-C1A4-5917-AC405E487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296" y="733894"/>
            <a:ext cx="2311643" cy="1168464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B4D39DC5-BC98-73B1-608F-F9EA2905A526}"/>
              </a:ext>
            </a:extLst>
          </p:cNvPr>
          <p:cNvSpPr txBox="1">
            <a:spLocks/>
          </p:cNvSpPr>
          <p:nvPr/>
        </p:nvSpPr>
        <p:spPr>
          <a:xfrm>
            <a:off x="3699177" y="9208478"/>
            <a:ext cx="9185728" cy="68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Tahoma"/>
              <a:buNone/>
              <a:defRPr sz="6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i="1" dirty="0">
                <a:solidFill>
                  <a:schemeClr val="tx1"/>
                </a:solidFill>
                <a:latin typeface="+mn-lt"/>
              </a:rPr>
              <a:t>CH4rLiE (PRIN PNRR 2022 -P2022FTF7L)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6ED18FC9-AE2F-E900-5D18-07B7840BBF94}"/>
              </a:ext>
            </a:extLst>
          </p:cNvPr>
          <p:cNvSpPr txBox="1">
            <a:spLocks/>
          </p:cNvSpPr>
          <p:nvPr/>
        </p:nvSpPr>
        <p:spPr>
          <a:xfrm>
            <a:off x="2741416" y="4798872"/>
            <a:ext cx="10516701" cy="68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Tahoma"/>
              <a:buNone/>
              <a:defRPr sz="6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5000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Updates on barn </a:t>
            </a:r>
            <a:r>
              <a:rPr lang="it-IT" sz="5000" b="1" i="0" dirty="0" err="1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measurements</a:t>
            </a:r>
            <a:endParaRPr lang="it-IT" sz="5000" b="1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00D28CC-E86D-BABC-341E-1ABECC7B59C4}"/>
              </a:ext>
            </a:extLst>
          </p:cNvPr>
          <p:cNvSpPr txBox="1">
            <a:spLocks/>
          </p:cNvSpPr>
          <p:nvPr/>
        </p:nvSpPr>
        <p:spPr>
          <a:xfrm>
            <a:off x="5129290" y="5880402"/>
            <a:ext cx="5740952" cy="1185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Tahoma"/>
              <a:buNone/>
              <a:defRPr sz="6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000" i="1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Biagini D.</a:t>
            </a:r>
            <a:r>
              <a:rPr lang="it-IT" sz="3000" i="1" baseline="3000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1,2</a:t>
            </a:r>
            <a:r>
              <a:rPr lang="it-IT" sz="3000" i="1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, Dinuccio E.</a:t>
            </a:r>
            <a:r>
              <a:rPr lang="it-IT" sz="3000" i="1" baseline="3000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1,2</a:t>
            </a:r>
          </a:p>
          <a:p>
            <a:endParaRPr lang="it-IT" sz="3000" i="1" baseline="30000" dirty="0">
              <a:solidFill>
                <a:srgbClr val="1A63A0"/>
              </a:solidFill>
              <a:effectLst/>
              <a:latin typeface="Roboto" panose="02000000000000000000" pitchFamily="2" charset="0"/>
            </a:endParaRPr>
          </a:p>
          <a:p>
            <a:endParaRPr lang="it-IT" sz="1000" i="1" baseline="30000" dirty="0">
              <a:solidFill>
                <a:srgbClr val="1A63A0"/>
              </a:solidFill>
              <a:latin typeface="Roboto" panose="02000000000000000000" pitchFamily="2" charset="0"/>
            </a:endParaRPr>
          </a:p>
          <a:p>
            <a:r>
              <a:rPr lang="it-IT" sz="1800" i="1" baseline="3000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1</a:t>
            </a:r>
            <a:r>
              <a:rPr lang="it-IT" sz="1800" dirty="0">
                <a:solidFill>
                  <a:srgbClr val="0070C0"/>
                </a:solidFill>
              </a:rPr>
              <a:t> DISAFA, Università di Torino </a:t>
            </a:r>
          </a:p>
          <a:p>
            <a:r>
              <a:rPr lang="it-IT" sz="1800" baseline="30000" dirty="0">
                <a:solidFill>
                  <a:srgbClr val="0070C0"/>
                </a:solidFill>
              </a:rPr>
              <a:t>2</a:t>
            </a:r>
            <a:r>
              <a:rPr lang="it-IT" sz="1800" dirty="0">
                <a:solidFill>
                  <a:srgbClr val="0070C0"/>
                </a:solidFill>
              </a:rPr>
              <a:t> INFN Sezione di Torino</a:t>
            </a:r>
            <a:endParaRPr lang="it-IT" sz="18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5F7A8C1D-2EE2-3D5B-8848-099955F00B9B}"/>
              </a:ext>
            </a:extLst>
          </p:cNvPr>
          <p:cNvSpPr txBox="1">
            <a:spLocks/>
          </p:cNvSpPr>
          <p:nvPr/>
        </p:nvSpPr>
        <p:spPr>
          <a:xfrm>
            <a:off x="2809833" y="2437981"/>
            <a:ext cx="6080168" cy="68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Tahoma"/>
              <a:buNone/>
              <a:defRPr sz="6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Pavia, 28 Gennaio 2025</a:t>
            </a:r>
          </a:p>
        </p:txBody>
      </p:sp>
      <p:pic>
        <p:nvPicPr>
          <p:cNvPr id="11" name="Immagine 10" descr="Immagine che contiene fienile, edificio, bestiame, soffitto&#10;&#10;Descrizione generata automaticamente">
            <a:extLst>
              <a:ext uri="{FF2B5EF4-FFF2-40B4-BE49-F238E27FC236}">
                <a16:creationId xmlns:a16="http://schemas.microsoft.com/office/drawing/2014/main" id="{A8F59A50-C0C8-83F3-1D6C-D5C078E94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803" y="3533559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62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>
          <a:extLst>
            <a:ext uri="{FF2B5EF4-FFF2-40B4-BE49-F238E27FC236}">
              <a16:creationId xmlns:a16="http://schemas.microsoft.com/office/drawing/2014/main" id="{CB8B4F2A-8FAC-200A-1CEF-550955CEE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0">
            <a:extLst>
              <a:ext uri="{FF2B5EF4-FFF2-40B4-BE49-F238E27FC236}">
                <a16:creationId xmlns:a16="http://schemas.microsoft.com/office/drawing/2014/main" id="{780AEF07-C658-8066-0E68-1C8FC34C4F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62250" y="-21575"/>
            <a:ext cx="140208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>
              <a:buClr>
                <a:srgbClr val="2F5496"/>
              </a:buClr>
              <a:buSzPts val="4400"/>
            </a:pPr>
            <a:r>
              <a:rPr lang="it-IT" sz="4400" dirty="0" err="1">
                <a:solidFill>
                  <a:srgbClr val="2F5496"/>
                </a:solidFill>
              </a:rPr>
              <a:t>Results</a:t>
            </a:r>
            <a:r>
              <a:rPr lang="it-IT" sz="4400" dirty="0">
                <a:solidFill>
                  <a:srgbClr val="2F5496"/>
                </a:solidFill>
              </a:rPr>
              <a:t>: </a:t>
            </a:r>
            <a:r>
              <a:rPr lang="it-IT" sz="4000" dirty="0" err="1">
                <a:solidFill>
                  <a:srgbClr val="2F5496"/>
                </a:solidFill>
              </a:rPr>
              <a:t>Daily</a:t>
            </a:r>
            <a:r>
              <a:rPr lang="it-IT" sz="4000" dirty="0">
                <a:solidFill>
                  <a:srgbClr val="2F5496"/>
                </a:solidFill>
              </a:rPr>
              <a:t> trend in </a:t>
            </a:r>
            <a:r>
              <a:rPr lang="it-IT" sz="4000" dirty="0" err="1">
                <a:solidFill>
                  <a:srgbClr val="2F5496"/>
                </a:solidFill>
              </a:rPr>
              <a:t>methane</a:t>
            </a:r>
            <a:r>
              <a:rPr lang="it-IT" sz="4000" dirty="0">
                <a:solidFill>
                  <a:srgbClr val="2F5496"/>
                </a:solidFill>
              </a:rPr>
              <a:t> </a:t>
            </a:r>
            <a:r>
              <a:rPr lang="it-IT" sz="4000" dirty="0" err="1">
                <a:solidFill>
                  <a:srgbClr val="2F5496"/>
                </a:solidFill>
              </a:rPr>
              <a:t>concentrations</a:t>
            </a:r>
            <a:endParaRPr sz="4000" dirty="0">
              <a:solidFill>
                <a:srgbClr val="2F5496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A5DB2F-C058-AAC7-6171-E92CBB59DB24}"/>
              </a:ext>
            </a:extLst>
          </p:cNvPr>
          <p:cNvSpPr txBox="1"/>
          <p:nvPr/>
        </p:nvSpPr>
        <p:spPr>
          <a:xfrm rot="16200000">
            <a:off x="1202335" y="5252474"/>
            <a:ext cx="4413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CH</a:t>
            </a:r>
            <a:r>
              <a:rPr lang="it-IT" sz="2800" b="1" baseline="-25000" dirty="0"/>
              <a:t>4</a:t>
            </a:r>
            <a:r>
              <a:rPr lang="it-IT" sz="2800" b="1" dirty="0"/>
              <a:t> </a:t>
            </a:r>
            <a:r>
              <a:rPr lang="it-IT" sz="2800" b="1" dirty="0" err="1"/>
              <a:t>concentration</a:t>
            </a:r>
            <a:r>
              <a:rPr lang="it-IT" sz="2800" b="1" dirty="0"/>
              <a:t> (ppm)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D8B0C42-CE41-4192-E67E-F7540980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640" y="2050115"/>
            <a:ext cx="13444324" cy="744140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8669A17-255D-B911-DECA-AF2455BA2C44}"/>
              </a:ext>
            </a:extLst>
          </p:cNvPr>
          <p:cNvSpPr txBox="1"/>
          <p:nvPr/>
        </p:nvSpPr>
        <p:spPr>
          <a:xfrm>
            <a:off x="6980058" y="1526895"/>
            <a:ext cx="5585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>
                <a:solidFill>
                  <a:srgbClr val="00B050"/>
                </a:solidFill>
              </a:rPr>
              <a:t>16/07/2024 (</a:t>
            </a:r>
            <a:r>
              <a:rPr lang="it-IT" sz="2800" i="1" dirty="0" err="1">
                <a:solidFill>
                  <a:srgbClr val="00B050"/>
                </a:solidFill>
              </a:rPr>
              <a:t>Summer</a:t>
            </a:r>
            <a:r>
              <a:rPr lang="it-IT" sz="2800" i="1" dirty="0">
                <a:solidFill>
                  <a:srgbClr val="00B050"/>
                </a:solidFill>
              </a:rPr>
              <a:t> </a:t>
            </a:r>
            <a:r>
              <a:rPr lang="it-IT" sz="2800" i="1" dirty="0" err="1">
                <a:solidFill>
                  <a:srgbClr val="00B050"/>
                </a:solidFill>
              </a:rPr>
              <a:t>conditions</a:t>
            </a:r>
            <a:r>
              <a:rPr lang="it-IT" sz="2800" i="1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6799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22"/>
          <p:cNvSpPr txBox="1">
            <a:spLocks noGrp="1"/>
          </p:cNvSpPr>
          <p:nvPr>
            <p:ph type="title"/>
          </p:nvPr>
        </p:nvSpPr>
        <p:spPr>
          <a:xfrm>
            <a:off x="4171950" y="0"/>
            <a:ext cx="9944099" cy="212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Clr>
                <a:srgbClr val="5EAE33"/>
              </a:buClr>
              <a:buSzPts val="4000"/>
            </a:pPr>
            <a:r>
              <a:rPr lang="it-IT" b="1" dirty="0">
                <a:solidFill>
                  <a:srgbClr val="5EAE33"/>
                </a:solidFill>
                <a:latin typeface="Garamond"/>
                <a:ea typeface="Garamond"/>
                <a:cs typeface="Garamond"/>
                <a:sym typeface="Garamond"/>
              </a:rPr>
              <a:t>Some </a:t>
            </a:r>
            <a:r>
              <a:rPr lang="it-IT" b="1" dirty="0" err="1">
                <a:solidFill>
                  <a:srgbClr val="5EAE33"/>
                </a:solidFill>
                <a:latin typeface="Garamond"/>
                <a:ea typeface="Garamond"/>
                <a:cs typeface="Garamond"/>
                <a:sym typeface="Garamond"/>
              </a:rPr>
              <a:t>Considerationions</a:t>
            </a:r>
            <a:endParaRPr dirty="0"/>
          </a:p>
        </p:txBody>
      </p:sp>
      <p:sp>
        <p:nvSpPr>
          <p:cNvPr id="922" name="Google Shape;922;p22"/>
          <p:cNvSpPr txBox="1"/>
          <p:nvPr/>
        </p:nvSpPr>
        <p:spPr>
          <a:xfrm>
            <a:off x="4141496" y="2365847"/>
            <a:ext cx="13213054" cy="5555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685800" indent="-685800"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Seasonal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Variability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:</a:t>
            </a:r>
          </a:p>
          <a:p>
            <a:pPr marL="685800" indent="-685800">
              <a:buClr>
                <a:schemeClr val="dk1"/>
              </a:buClr>
              <a:buSzPts val="2800"/>
              <a:buFont typeface="Noto Sans Symbols"/>
              <a:buChar char="⮚"/>
            </a:pPr>
            <a:endParaRPr lang="it-IT" sz="3200" dirty="0">
              <a:solidFill>
                <a:schemeClr val="dk1"/>
              </a:solidFill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  <a:p>
            <a:pPr>
              <a:buClr>
                <a:schemeClr val="dk1"/>
              </a:buClr>
              <a:buSzPts val="2800"/>
            </a:pP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CH</a:t>
            </a:r>
            <a:r>
              <a:rPr lang="it-IT" sz="3200" baseline="-250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4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concentrations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show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significant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seasonal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differences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, with the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highest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levels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observed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during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summer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,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likely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due to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increased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microbial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activity,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ration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variations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, and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higher</a:t>
            </a:r>
            <a:r>
              <a:rPr lang="it-IT" sz="3200" dirty="0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3200" dirty="0" err="1">
                <a:solidFill>
                  <a:schemeClr val="dk1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temperatures</a:t>
            </a:r>
            <a:endParaRPr lang="it-IT" sz="32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Garamond"/>
            </a:endParaRPr>
          </a:p>
          <a:p>
            <a:pPr marL="685800" indent="-685800">
              <a:buClr>
                <a:schemeClr val="dk1"/>
              </a:buClr>
              <a:buSzPts val="2800"/>
              <a:buFont typeface="Noto Sans Symbols"/>
              <a:buChar char="⮚"/>
            </a:pPr>
            <a:endParaRPr lang="it-IT" sz="32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Garamond"/>
            </a:endParaRPr>
          </a:p>
          <a:p>
            <a:pPr marL="685800" indent="-685800"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Fluctuations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chemeClr val="dk1"/>
              </a:buClr>
              <a:buSzPts val="2800"/>
            </a:pPr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dk1"/>
              </a:buClr>
              <a:buSzPts val="2800"/>
            </a:pP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Diurnal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trends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influenced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activity, with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peaks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occurring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after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feeding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times</a:t>
            </a:r>
          </a:p>
          <a:p>
            <a:pPr marL="685800" indent="-685800">
              <a:buClr>
                <a:schemeClr val="dk1"/>
              </a:buClr>
              <a:buSzPts val="2800"/>
              <a:buFont typeface="Noto Sans Symbols"/>
              <a:buChar char="⮚"/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8A75D10-7AC0-F064-F754-CDA56E715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136" y="1601239"/>
            <a:ext cx="8132022" cy="769006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021EDDF-272A-9ECD-887C-B7B8B2679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12" y="3321179"/>
            <a:ext cx="1575375" cy="156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magine 5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438753E6-7FC8-1B0C-9D3E-1CBCE48CA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5" y="5292852"/>
            <a:ext cx="1992175" cy="1006983"/>
          </a:xfrm>
          <a:prstGeom prst="rect">
            <a:avLst/>
          </a:prstGeom>
        </p:spPr>
      </p:pic>
      <p:pic>
        <p:nvPicPr>
          <p:cNvPr id="7" name="Google Shape;291;p5" descr="Spunta verde Whatsapp cosa significa | Settimocell">
            <a:extLst>
              <a:ext uri="{FF2B5EF4-FFF2-40B4-BE49-F238E27FC236}">
                <a16:creationId xmlns:a16="http://schemas.microsoft.com/office/drawing/2014/main" id="{D327D779-9779-1730-56AE-25A8B88A01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370" t="-4200" b="-1"/>
          <a:stretch/>
        </p:blipFill>
        <p:spPr>
          <a:xfrm>
            <a:off x="14752831" y="2750406"/>
            <a:ext cx="296313" cy="2776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04;p5">
            <a:extLst>
              <a:ext uri="{FF2B5EF4-FFF2-40B4-BE49-F238E27FC236}">
                <a16:creationId xmlns:a16="http://schemas.microsoft.com/office/drawing/2014/main" id="{CC32B6BA-133C-C54A-17C6-8B393E32C802}"/>
              </a:ext>
            </a:extLst>
          </p:cNvPr>
          <p:cNvSpPr txBox="1"/>
          <p:nvPr/>
        </p:nvSpPr>
        <p:spPr>
          <a:xfrm>
            <a:off x="13461894" y="2721912"/>
            <a:ext cx="14390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Concluded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Rectangle 31">
            <a:extLst>
              <a:ext uri="{FF2B5EF4-FFF2-40B4-BE49-F238E27FC236}">
                <a16:creationId xmlns:a16="http://schemas.microsoft.com/office/drawing/2014/main" id="{73A431A1-C861-0046-E6D2-3ECF1A4D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441" y="195748"/>
            <a:ext cx="28328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GB" altLang="it-IT" sz="32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UNITO Unit</a:t>
            </a:r>
            <a:endParaRPr lang="it-IT" altLang="it-IT" sz="32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6CF7F90A-6027-998C-4EFA-90CAD29D2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449" y="883166"/>
            <a:ext cx="39576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it-IT" b="1" dirty="0">
                <a:solidFill>
                  <a:srgbClr val="0070C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Role in the Project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4C2B3F3-0BC6-2F87-432B-BD904204FE04}"/>
              </a:ext>
            </a:extLst>
          </p:cNvPr>
          <p:cNvSpPr/>
          <p:nvPr/>
        </p:nvSpPr>
        <p:spPr>
          <a:xfrm>
            <a:off x="11155680" y="2252312"/>
            <a:ext cx="582328" cy="178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310E9ED1-C4E0-605A-DC06-A8AD4BD2E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864" y="9123302"/>
            <a:ext cx="3510140" cy="1053042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6E721FE8-C01D-C1E7-32B3-15B77FB8778A}"/>
              </a:ext>
            </a:extLst>
          </p:cNvPr>
          <p:cNvSpPr txBox="1">
            <a:spLocks/>
          </p:cNvSpPr>
          <p:nvPr/>
        </p:nvSpPr>
        <p:spPr>
          <a:xfrm>
            <a:off x="4551136" y="9487089"/>
            <a:ext cx="9185728" cy="68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Tahoma"/>
              <a:buNone/>
              <a:defRPr sz="6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i="1" dirty="0">
                <a:solidFill>
                  <a:schemeClr val="tx1"/>
                </a:solidFill>
                <a:latin typeface="+mn-lt"/>
              </a:rPr>
              <a:t>CH4rLiE (PRIN PNRR 2022 -P2022FTF7L)</a:t>
            </a:r>
          </a:p>
        </p:txBody>
      </p:sp>
    </p:spTree>
    <p:extLst>
      <p:ext uri="{BB962C8B-B14F-4D97-AF65-F5344CB8AC3E}">
        <p14:creationId xmlns:p14="http://schemas.microsoft.com/office/powerpoint/2010/main" val="4060565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>
          <a:extLst>
            <a:ext uri="{FF2B5EF4-FFF2-40B4-BE49-F238E27FC236}">
              <a16:creationId xmlns:a16="http://schemas.microsoft.com/office/drawing/2014/main" id="{FEB39305-E7BC-8BB5-BF41-4E56F5254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EC2B37D-B389-0E8B-CC71-B0C482771DC7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  <p:sp>
        <p:nvSpPr>
          <p:cNvPr id="31" name="Google Shape;310;p5">
            <a:extLst>
              <a:ext uri="{FF2B5EF4-FFF2-40B4-BE49-F238E27FC236}">
                <a16:creationId xmlns:a16="http://schemas.microsoft.com/office/drawing/2014/main" id="{8BF3A0D5-10CD-E96A-532C-8896B4CC2FE2}"/>
              </a:ext>
            </a:extLst>
          </p:cNvPr>
          <p:cNvSpPr txBox="1"/>
          <p:nvPr/>
        </p:nvSpPr>
        <p:spPr>
          <a:xfrm>
            <a:off x="523582" y="28341"/>
            <a:ext cx="17308683" cy="105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rmAutofit fontScale="85000" lnSpcReduction="10000"/>
          </a:bodyPr>
          <a:lstStyle/>
          <a:p>
            <a:pPr>
              <a:lnSpc>
                <a:spcPct val="115000"/>
              </a:lnSpc>
              <a:buClr>
                <a:srgbClr val="3F3F3F"/>
              </a:buClr>
              <a:buSzPts val="2800"/>
            </a:pPr>
            <a:r>
              <a:rPr lang="it-IT" sz="42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OF CATTLE EMISSIONS IN DIFFERENT BARN CONDITIONS </a:t>
            </a:r>
            <a:endParaRPr sz="2100" dirty="0">
              <a:solidFill>
                <a:srgbClr val="0070C0"/>
              </a:solidFill>
            </a:endParaRPr>
          </a:p>
        </p:txBody>
      </p:sp>
      <p:cxnSp>
        <p:nvCxnSpPr>
          <p:cNvPr id="32" name="Google Shape;311;p5">
            <a:extLst>
              <a:ext uri="{FF2B5EF4-FFF2-40B4-BE49-F238E27FC236}">
                <a16:creationId xmlns:a16="http://schemas.microsoft.com/office/drawing/2014/main" id="{17971E38-A665-4D49-0A3B-76D9E7C57144}"/>
              </a:ext>
            </a:extLst>
          </p:cNvPr>
          <p:cNvCxnSpPr>
            <a:cxnSpLocks/>
          </p:cNvCxnSpPr>
          <p:nvPr/>
        </p:nvCxnSpPr>
        <p:spPr>
          <a:xfrm>
            <a:off x="523583" y="122575"/>
            <a:ext cx="1705422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" name="Google Shape;312;p5">
            <a:extLst>
              <a:ext uri="{FF2B5EF4-FFF2-40B4-BE49-F238E27FC236}">
                <a16:creationId xmlns:a16="http://schemas.microsoft.com/office/drawing/2014/main" id="{ACAC735B-048C-1457-F867-5D560FD05749}"/>
              </a:ext>
            </a:extLst>
          </p:cNvPr>
          <p:cNvCxnSpPr>
            <a:cxnSpLocks/>
          </p:cNvCxnSpPr>
          <p:nvPr/>
        </p:nvCxnSpPr>
        <p:spPr>
          <a:xfrm>
            <a:off x="523582" y="1250335"/>
            <a:ext cx="1705422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" name="Picture 6" descr="A picture containing ground, outdoor, building, day&#10;&#10;Description automatically generated">
            <a:extLst>
              <a:ext uri="{FF2B5EF4-FFF2-40B4-BE49-F238E27FC236}">
                <a16:creationId xmlns:a16="http://schemas.microsoft.com/office/drawing/2014/main" id="{42FD4B2E-FB1B-13A3-8520-3E147640E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1757" y="5597928"/>
            <a:ext cx="5383347" cy="3028133"/>
          </a:xfrm>
          <a:prstGeom prst="rect">
            <a:avLst/>
          </a:prstGeom>
        </p:spPr>
      </p:pic>
      <p:sp>
        <p:nvSpPr>
          <p:cNvPr id="16" name="Google Shape;281;p4">
            <a:extLst>
              <a:ext uri="{FF2B5EF4-FFF2-40B4-BE49-F238E27FC236}">
                <a16:creationId xmlns:a16="http://schemas.microsoft.com/office/drawing/2014/main" id="{86E7D594-FCD9-0FE0-7B76-C448BD133968}"/>
              </a:ext>
            </a:extLst>
          </p:cNvPr>
          <p:cNvSpPr txBox="1"/>
          <p:nvPr/>
        </p:nvSpPr>
        <p:spPr>
          <a:xfrm>
            <a:off x="12515299" y="8794216"/>
            <a:ext cx="5383346" cy="73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just"/>
            <a:r>
              <a:rPr lang="it-IT" sz="39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automatic</a:t>
            </a:r>
            <a:r>
              <a:rPr lang="it-IT" sz="39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delta </a:t>
            </a:r>
            <a:r>
              <a:rPr lang="it-IT" sz="39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scrapers</a:t>
            </a:r>
            <a:endParaRPr sz="3900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Immagine 3" descr="Immagine che contiene edificio, fienile, bestiame, acciaio&#10;&#10;Descrizione generata automaticamente">
            <a:extLst>
              <a:ext uri="{FF2B5EF4-FFF2-40B4-BE49-F238E27FC236}">
                <a16:creationId xmlns:a16="http://schemas.microsoft.com/office/drawing/2014/main" id="{818014BB-B57C-A839-7F4F-B37814A6A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5299" y="1855928"/>
            <a:ext cx="4413458" cy="3310093"/>
          </a:xfrm>
          <a:prstGeom prst="rect">
            <a:avLst/>
          </a:prstGeom>
        </p:spPr>
      </p:pic>
      <p:pic>
        <p:nvPicPr>
          <p:cNvPr id="17" name="Google Shape;323;p3">
            <a:extLst>
              <a:ext uri="{FF2B5EF4-FFF2-40B4-BE49-F238E27FC236}">
                <a16:creationId xmlns:a16="http://schemas.microsoft.com/office/drawing/2014/main" id="{133A8611-161B-61D6-ED09-98263060D8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9220"/>
          <a:stretch/>
        </p:blipFill>
        <p:spPr>
          <a:xfrm>
            <a:off x="8373797" y="2121143"/>
            <a:ext cx="3488211" cy="244904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24;p3">
            <a:extLst>
              <a:ext uri="{FF2B5EF4-FFF2-40B4-BE49-F238E27FC236}">
                <a16:creationId xmlns:a16="http://schemas.microsoft.com/office/drawing/2014/main" id="{098D8C98-6DFC-E766-6F8E-E4192126E781}"/>
              </a:ext>
            </a:extLst>
          </p:cNvPr>
          <p:cNvSpPr txBox="1"/>
          <p:nvPr/>
        </p:nvSpPr>
        <p:spPr>
          <a:xfrm>
            <a:off x="749556" y="1652367"/>
            <a:ext cx="7297595" cy="103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Lato Black"/>
              <a:buNone/>
            </a:pPr>
            <a:r>
              <a:rPr lang="it-IT" sz="3600" b="0" i="0" u="none" strike="noStrike" cap="none" dirty="0">
                <a:solidFill>
                  <a:srgbClr val="C00000"/>
                </a:solidFill>
                <a:latin typeface="Lato Black"/>
                <a:ea typeface="Lato Black"/>
                <a:cs typeface="Lato Black"/>
                <a:sym typeface="Lato Black"/>
              </a:rPr>
              <a:t>DONALISIO - FARM (Volvera, TO)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325;p3">
            <a:extLst>
              <a:ext uri="{FF2B5EF4-FFF2-40B4-BE49-F238E27FC236}">
                <a16:creationId xmlns:a16="http://schemas.microsoft.com/office/drawing/2014/main" id="{013CA822-2654-9F2C-C4F3-D96CB6A0B96B}"/>
              </a:ext>
            </a:extLst>
          </p:cNvPr>
          <p:cNvCxnSpPr>
            <a:cxnSpLocks/>
          </p:cNvCxnSpPr>
          <p:nvPr/>
        </p:nvCxnSpPr>
        <p:spPr>
          <a:xfrm>
            <a:off x="6400112" y="2740717"/>
            <a:ext cx="2563078" cy="996516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" name="Google Shape;347;p4">
            <a:extLst>
              <a:ext uri="{FF2B5EF4-FFF2-40B4-BE49-F238E27FC236}">
                <a16:creationId xmlns:a16="http://schemas.microsoft.com/office/drawing/2014/main" id="{CC73FEB1-9BA7-CA64-4AB1-0CDBDB90A8BC}"/>
              </a:ext>
            </a:extLst>
          </p:cNvPr>
          <p:cNvSpPr txBox="1"/>
          <p:nvPr/>
        </p:nvSpPr>
        <p:spPr>
          <a:xfrm>
            <a:off x="3767463" y="4805136"/>
            <a:ext cx="52652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Noto Sans Symbols"/>
              <a:buChar char="⮚"/>
            </a:pPr>
            <a:r>
              <a:rPr lang="it-IT" sz="2800" b="1" i="1" dirty="0" err="1">
                <a:solidFill>
                  <a:srgbClr val="548135"/>
                </a:solidFill>
                <a:latin typeface="Tahoma"/>
                <a:ea typeface="Tahoma"/>
                <a:cs typeface="Tahoma"/>
                <a:sym typeface="Tahoma"/>
              </a:rPr>
              <a:t>Reared</a:t>
            </a:r>
            <a:r>
              <a:rPr lang="it-IT" sz="2800" b="1" i="1" dirty="0">
                <a:solidFill>
                  <a:srgbClr val="548135"/>
                </a:solidFill>
                <a:latin typeface="Tahoma"/>
                <a:ea typeface="Tahoma"/>
                <a:cs typeface="Tahoma"/>
                <a:sym typeface="Tahoma"/>
              </a:rPr>
              <a:t> cows: 310 heads</a:t>
            </a:r>
            <a:endParaRPr sz="2800" dirty="0"/>
          </a:p>
        </p:txBody>
      </p:sp>
      <p:sp>
        <p:nvSpPr>
          <p:cNvPr id="9" name="Google Shape;280;p4">
            <a:extLst>
              <a:ext uri="{FF2B5EF4-FFF2-40B4-BE49-F238E27FC236}">
                <a16:creationId xmlns:a16="http://schemas.microsoft.com/office/drawing/2014/main" id="{7330C18F-ED2D-6228-8E7E-072EED85841E}"/>
              </a:ext>
            </a:extLst>
          </p:cNvPr>
          <p:cNvSpPr/>
          <p:nvPr/>
        </p:nvSpPr>
        <p:spPr>
          <a:xfrm rot="-5400000">
            <a:off x="1088680" y="3966926"/>
            <a:ext cx="397764" cy="72694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4E0B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3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81;p4">
            <a:extLst>
              <a:ext uri="{FF2B5EF4-FFF2-40B4-BE49-F238E27FC236}">
                <a16:creationId xmlns:a16="http://schemas.microsoft.com/office/drawing/2014/main" id="{DAD4096C-8BCB-E293-DA97-50BDA798755F}"/>
              </a:ext>
            </a:extLst>
          </p:cNvPr>
          <p:cNvSpPr txBox="1"/>
          <p:nvPr/>
        </p:nvSpPr>
        <p:spPr>
          <a:xfrm>
            <a:off x="1795347" y="3930515"/>
            <a:ext cx="7954709" cy="73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/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Naturally-ventilated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dairy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barn</a:t>
            </a:r>
            <a:endParaRPr sz="3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" name="Google Shape;282;p4">
            <a:extLst>
              <a:ext uri="{FF2B5EF4-FFF2-40B4-BE49-F238E27FC236}">
                <a16:creationId xmlns:a16="http://schemas.microsoft.com/office/drawing/2014/main" id="{5E392FC0-18A8-82F9-5E19-76226BF64665}"/>
              </a:ext>
            </a:extLst>
          </p:cNvPr>
          <p:cNvSpPr txBox="1"/>
          <p:nvPr/>
        </p:nvSpPr>
        <p:spPr>
          <a:xfrm>
            <a:off x="1833559" y="5839665"/>
            <a:ext cx="9763400" cy="73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/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Slurry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removal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frequencies: </a:t>
            </a:r>
            <a:r>
              <a:rPr lang="it-IT" sz="39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times/day</a:t>
            </a:r>
            <a:endParaRPr sz="3900" dirty="0"/>
          </a:p>
        </p:txBody>
      </p:sp>
      <p:sp>
        <p:nvSpPr>
          <p:cNvPr id="21" name="Google Shape;283;p4">
            <a:extLst>
              <a:ext uri="{FF2B5EF4-FFF2-40B4-BE49-F238E27FC236}">
                <a16:creationId xmlns:a16="http://schemas.microsoft.com/office/drawing/2014/main" id="{96AF28EA-D5EE-2104-17CA-BB3C00D24D66}"/>
              </a:ext>
            </a:extLst>
          </p:cNvPr>
          <p:cNvSpPr/>
          <p:nvPr/>
        </p:nvSpPr>
        <p:spPr>
          <a:xfrm rot="-5400000">
            <a:off x="1118468" y="5808792"/>
            <a:ext cx="397764" cy="72694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4E0B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3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84;p4">
            <a:extLst>
              <a:ext uri="{FF2B5EF4-FFF2-40B4-BE49-F238E27FC236}">
                <a16:creationId xmlns:a16="http://schemas.microsoft.com/office/drawing/2014/main" id="{4BAA0F57-6496-825A-6E0D-F31807D64E5C}"/>
              </a:ext>
            </a:extLst>
          </p:cNvPr>
          <p:cNvSpPr txBox="1"/>
          <p:nvPr/>
        </p:nvSpPr>
        <p:spPr>
          <a:xfrm>
            <a:off x="2836503" y="11332746"/>
            <a:ext cx="8760456" cy="1338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just"/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measuring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compaigns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 the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course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a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year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covering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season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variability</a:t>
            </a:r>
            <a:endParaRPr sz="39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Google Shape;285;p4">
            <a:extLst>
              <a:ext uri="{FF2B5EF4-FFF2-40B4-BE49-F238E27FC236}">
                <a16:creationId xmlns:a16="http://schemas.microsoft.com/office/drawing/2014/main" id="{44E6A157-9389-D158-3413-F76C6F251885}"/>
              </a:ext>
            </a:extLst>
          </p:cNvPr>
          <p:cNvSpPr/>
          <p:nvPr/>
        </p:nvSpPr>
        <p:spPr>
          <a:xfrm rot="-5400000">
            <a:off x="2151888" y="11312206"/>
            <a:ext cx="397764" cy="72694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4E0B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3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84;p4">
            <a:extLst>
              <a:ext uri="{FF2B5EF4-FFF2-40B4-BE49-F238E27FC236}">
                <a16:creationId xmlns:a16="http://schemas.microsoft.com/office/drawing/2014/main" id="{3D814C29-8274-74D8-DA59-2BF07A099FF5}"/>
              </a:ext>
            </a:extLst>
          </p:cNvPr>
          <p:cNvSpPr txBox="1"/>
          <p:nvPr/>
        </p:nvSpPr>
        <p:spPr>
          <a:xfrm>
            <a:off x="1756780" y="7111994"/>
            <a:ext cx="8760456" cy="1338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just"/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measuring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compaigns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 the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course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a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year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covering</a:t>
            </a:r>
            <a:r>
              <a:rPr lang="it-IT" sz="3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season </a:t>
            </a:r>
            <a:r>
              <a:rPr lang="it-IT" sz="39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variability</a:t>
            </a:r>
            <a:endParaRPr sz="39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285;p4">
            <a:extLst>
              <a:ext uri="{FF2B5EF4-FFF2-40B4-BE49-F238E27FC236}">
                <a16:creationId xmlns:a16="http://schemas.microsoft.com/office/drawing/2014/main" id="{2CEA0C0A-C146-6864-A051-CEE58B40F53F}"/>
              </a:ext>
            </a:extLst>
          </p:cNvPr>
          <p:cNvSpPr/>
          <p:nvPr/>
        </p:nvSpPr>
        <p:spPr>
          <a:xfrm rot="-5400000">
            <a:off x="1072165" y="7091454"/>
            <a:ext cx="397764" cy="72694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4E0B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3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358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>
          <a:extLst>
            <a:ext uri="{FF2B5EF4-FFF2-40B4-BE49-F238E27FC236}">
              <a16:creationId xmlns:a16="http://schemas.microsoft.com/office/drawing/2014/main" id="{0A847266-A5F2-D9BB-7799-B27AA712A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>
            <a:extLst>
              <a:ext uri="{FF2B5EF4-FFF2-40B4-BE49-F238E27FC236}">
                <a16:creationId xmlns:a16="http://schemas.microsoft.com/office/drawing/2014/main" id="{C2C52A27-2806-9400-B9AD-994C8436A57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-5400000">
            <a:off x="16794340" y="2316334"/>
            <a:ext cx="2305048" cy="41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l"/>
            <a:r>
              <a:rPr lang="es-ES" dirty="0">
                <a:solidFill>
                  <a:srgbClr val="268A37"/>
                </a:solidFill>
                <a:latin typeface="Lato Black"/>
                <a:ea typeface="Lato Black"/>
                <a:cs typeface="Lato Black"/>
                <a:sym typeface="Lato Black"/>
              </a:rPr>
              <a:t>CH4rLiE</a:t>
            </a:r>
            <a:endParaRPr dirty="0">
              <a:solidFill>
                <a:srgbClr val="268A37"/>
              </a:solidFill>
            </a:endParaRPr>
          </a:p>
        </p:txBody>
      </p:sp>
      <p:sp>
        <p:nvSpPr>
          <p:cNvPr id="121" name="Google Shape;121;p25">
            <a:extLst>
              <a:ext uri="{FF2B5EF4-FFF2-40B4-BE49-F238E27FC236}">
                <a16:creationId xmlns:a16="http://schemas.microsoft.com/office/drawing/2014/main" id="{EBB6CA3B-876B-8DF5-F2A7-28734FF6A81A}"/>
              </a:ext>
            </a:extLst>
          </p:cNvPr>
          <p:cNvSpPr txBox="1"/>
          <p:nvPr/>
        </p:nvSpPr>
        <p:spPr>
          <a:xfrm>
            <a:off x="846170" y="-320385"/>
            <a:ext cx="7561322" cy="1427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rmAutofit fontScale="92500"/>
          </a:bodyPr>
          <a:lstStyle/>
          <a:p>
            <a:pPr>
              <a:lnSpc>
                <a:spcPct val="110000"/>
              </a:lnSpc>
              <a:buClr>
                <a:srgbClr val="268A37"/>
              </a:buClr>
              <a:buSzPct val="100000"/>
            </a:pPr>
            <a:r>
              <a:rPr lang="es-ES" sz="7200" dirty="0">
                <a:solidFill>
                  <a:srgbClr val="268A37"/>
                </a:solidFill>
                <a:latin typeface="Lato Black"/>
                <a:ea typeface="Lato Black"/>
                <a:cs typeface="Lato Black"/>
                <a:sym typeface="Lato Black"/>
              </a:rPr>
              <a:t>METHODOLOGY</a:t>
            </a:r>
            <a:endParaRPr sz="7200" dirty="0">
              <a:solidFill>
                <a:srgbClr val="268A37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" name="Google Shape;156;p26">
            <a:extLst>
              <a:ext uri="{FF2B5EF4-FFF2-40B4-BE49-F238E27FC236}">
                <a16:creationId xmlns:a16="http://schemas.microsoft.com/office/drawing/2014/main" id="{F77ADD2B-FDB3-3174-D9D4-4DD3D9FBAFE0}"/>
              </a:ext>
            </a:extLst>
          </p:cNvPr>
          <p:cNvCxnSpPr/>
          <p:nvPr/>
        </p:nvCxnSpPr>
        <p:spPr>
          <a:xfrm>
            <a:off x="17976228" y="3642679"/>
            <a:ext cx="0" cy="5538974"/>
          </a:xfrm>
          <a:prstGeom prst="straightConnector1">
            <a:avLst/>
          </a:prstGeom>
          <a:noFill/>
          <a:ln w="76200" cap="flat" cmpd="sng">
            <a:solidFill>
              <a:srgbClr val="268A3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3" name="Rettangolo 922">
            <a:extLst>
              <a:ext uri="{FF2B5EF4-FFF2-40B4-BE49-F238E27FC236}">
                <a16:creationId xmlns:a16="http://schemas.microsoft.com/office/drawing/2014/main" id="{7730BCFF-DD17-69AF-10BA-A5A3BCFDF650}"/>
              </a:ext>
            </a:extLst>
          </p:cNvPr>
          <p:cNvSpPr/>
          <p:nvPr/>
        </p:nvSpPr>
        <p:spPr>
          <a:xfrm>
            <a:off x="10948246" y="288544"/>
            <a:ext cx="4587113" cy="692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0394F2A-488A-D9B1-F8A0-4020322C5948}"/>
              </a:ext>
            </a:extLst>
          </p:cNvPr>
          <p:cNvSpPr txBox="1">
            <a:spLocks/>
          </p:cNvSpPr>
          <p:nvPr/>
        </p:nvSpPr>
        <p:spPr>
          <a:xfrm>
            <a:off x="1993812" y="-104796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b" anchorCtr="0">
            <a:normAutofit fontScale="97500"/>
          </a:bodyPr>
          <a:lstStyle>
            <a:lvl1pPr lvl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3600" b="0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z="54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Measurement</a:t>
            </a:r>
            <a:r>
              <a:rPr lang="it-IT" sz="5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GHG and NH</a:t>
            </a:r>
            <a:r>
              <a:rPr lang="it-IT" sz="5400" b="1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</a:t>
            </a:r>
            <a:r>
              <a:rPr lang="it-IT" sz="54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emission</a:t>
            </a:r>
            <a:r>
              <a:rPr lang="it-IT" sz="5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rates</a:t>
            </a:r>
            <a:endParaRPr lang="it-IT" sz="5400" b="1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4" name="Connettore diritto 47">
            <a:extLst>
              <a:ext uri="{FF2B5EF4-FFF2-40B4-BE49-F238E27FC236}">
                <a16:creationId xmlns:a16="http://schemas.microsoft.com/office/drawing/2014/main" id="{F6398A92-0216-D660-4F33-A9A521D93FE2}"/>
              </a:ext>
            </a:extLst>
          </p:cNvPr>
          <p:cNvCxnSpPr>
            <a:cxnSpLocks/>
          </p:cNvCxnSpPr>
          <p:nvPr/>
        </p:nvCxnSpPr>
        <p:spPr>
          <a:xfrm flipV="1">
            <a:off x="9593609" y="3578672"/>
            <a:ext cx="1020965" cy="71358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19">
            <a:extLst>
              <a:ext uri="{FF2B5EF4-FFF2-40B4-BE49-F238E27FC236}">
                <a16:creationId xmlns:a16="http://schemas.microsoft.com/office/drawing/2014/main" id="{9961F950-69D0-E003-2F55-E25BBC591C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00"/>
          <a:stretch/>
        </p:blipFill>
        <p:spPr bwMode="auto">
          <a:xfrm>
            <a:off x="2459657" y="6949703"/>
            <a:ext cx="15075186" cy="20669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22">
            <a:extLst>
              <a:ext uri="{FF2B5EF4-FFF2-40B4-BE49-F238E27FC236}">
                <a16:creationId xmlns:a16="http://schemas.microsoft.com/office/drawing/2014/main" id="{D67B4F21-16D2-5268-B3E2-3EE6D59256DD}"/>
              </a:ext>
            </a:extLst>
          </p:cNvPr>
          <p:cNvSpPr/>
          <p:nvPr/>
        </p:nvSpPr>
        <p:spPr>
          <a:xfrm>
            <a:off x="8401662" y="4296245"/>
            <a:ext cx="2650263" cy="1397216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Ventilation</a:t>
            </a:r>
            <a:r>
              <a:rPr lang="it-IT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rate</a:t>
            </a:r>
          </a:p>
          <a:p>
            <a:pPr algn="ctr"/>
            <a:r>
              <a:rPr lang="it-IT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(mᶟ h⁻¹)</a:t>
            </a:r>
          </a:p>
        </p:txBody>
      </p:sp>
      <p:sp>
        <p:nvSpPr>
          <p:cNvPr id="7" name="Rettangolo 23">
            <a:extLst>
              <a:ext uri="{FF2B5EF4-FFF2-40B4-BE49-F238E27FC236}">
                <a16:creationId xmlns:a16="http://schemas.microsoft.com/office/drawing/2014/main" id="{EBE34F3F-570D-BE6B-16C2-64DCE5355929}"/>
              </a:ext>
            </a:extLst>
          </p:cNvPr>
          <p:cNvSpPr/>
          <p:nvPr/>
        </p:nvSpPr>
        <p:spPr>
          <a:xfrm>
            <a:off x="11694116" y="4338438"/>
            <a:ext cx="2976473" cy="1312665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 </a:t>
            </a:r>
            <a:r>
              <a:rPr lang="it-IT" sz="3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emission</a:t>
            </a:r>
            <a:endParaRPr lang="it-IT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(g h⁻¹)</a:t>
            </a:r>
          </a:p>
        </p:txBody>
      </p:sp>
      <p:pic>
        <p:nvPicPr>
          <p:cNvPr id="8" name="Immagine 24">
            <a:extLst>
              <a:ext uri="{FF2B5EF4-FFF2-40B4-BE49-F238E27FC236}">
                <a16:creationId xmlns:a16="http://schemas.microsoft.com/office/drawing/2014/main" id="{13FE976C-36F9-73C1-ECD2-DA009EDEA6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15212"/>
          <a:stretch/>
        </p:blipFill>
        <p:spPr>
          <a:xfrm>
            <a:off x="742214" y="3572693"/>
            <a:ext cx="3382688" cy="28575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Connettore diritto 25">
            <a:extLst>
              <a:ext uri="{FF2B5EF4-FFF2-40B4-BE49-F238E27FC236}">
                <a16:creationId xmlns:a16="http://schemas.microsoft.com/office/drawing/2014/main" id="{BF79F02A-D5E1-FDE1-D3A4-5E556747BF4D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205024" y="3564119"/>
            <a:ext cx="890999" cy="143261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26">
            <a:extLst>
              <a:ext uri="{FF2B5EF4-FFF2-40B4-BE49-F238E27FC236}">
                <a16:creationId xmlns:a16="http://schemas.microsoft.com/office/drawing/2014/main" id="{AD1F07AF-82B1-7CD5-5A0C-682F6F3357E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4133417" y="4996729"/>
            <a:ext cx="962606" cy="138934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37">
            <a:extLst>
              <a:ext uri="{FF2B5EF4-FFF2-40B4-BE49-F238E27FC236}">
                <a16:creationId xmlns:a16="http://schemas.microsoft.com/office/drawing/2014/main" id="{9D7E5A30-F75C-0315-D832-4EDC83A75E87}"/>
              </a:ext>
            </a:extLst>
          </p:cNvPr>
          <p:cNvSpPr/>
          <p:nvPr/>
        </p:nvSpPr>
        <p:spPr>
          <a:xfrm>
            <a:off x="742213" y="6513628"/>
            <a:ext cx="3382688" cy="692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QEPAS + Multipoint sampler</a:t>
            </a:r>
          </a:p>
        </p:txBody>
      </p:sp>
      <p:cxnSp>
        <p:nvCxnSpPr>
          <p:cNvPr id="17" name="Connettore diritto 45">
            <a:extLst>
              <a:ext uri="{FF2B5EF4-FFF2-40B4-BE49-F238E27FC236}">
                <a16:creationId xmlns:a16="http://schemas.microsoft.com/office/drawing/2014/main" id="{0E5A4C59-8BBF-6608-59CC-16845922C9DE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437423" y="3564119"/>
            <a:ext cx="1289372" cy="73212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52">
            <a:extLst>
              <a:ext uri="{FF2B5EF4-FFF2-40B4-BE49-F238E27FC236}">
                <a16:creationId xmlns:a16="http://schemas.microsoft.com/office/drawing/2014/main" id="{E4621252-6B70-339B-B6C8-664ABE6FE9FE}"/>
              </a:ext>
            </a:extLst>
          </p:cNvPr>
          <p:cNvSpPr/>
          <p:nvPr/>
        </p:nvSpPr>
        <p:spPr>
          <a:xfrm>
            <a:off x="5096023" y="4298120"/>
            <a:ext cx="2730263" cy="1397216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 </a:t>
            </a:r>
            <a:r>
              <a:rPr lang="it-IT" sz="2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concentration</a:t>
            </a:r>
            <a:r>
              <a:rPr lang="it-IT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(ppm)</a:t>
            </a:r>
          </a:p>
        </p:txBody>
      </p:sp>
      <p:sp>
        <p:nvSpPr>
          <p:cNvPr id="11" name="Segno di moltiplicazione 1">
            <a:extLst>
              <a:ext uri="{FF2B5EF4-FFF2-40B4-BE49-F238E27FC236}">
                <a16:creationId xmlns:a16="http://schemas.microsoft.com/office/drawing/2014/main" id="{CFCCF713-D6F0-56CB-8FAC-C981925FC698}"/>
              </a:ext>
            </a:extLst>
          </p:cNvPr>
          <p:cNvSpPr/>
          <p:nvPr/>
        </p:nvSpPr>
        <p:spPr>
          <a:xfrm>
            <a:off x="7769697" y="4602731"/>
            <a:ext cx="583941" cy="519974"/>
          </a:xfrm>
          <a:prstGeom prst="mathMultiply">
            <a:avLst>
              <a:gd name="adj1" fmla="val 1275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  <p:sp>
        <p:nvSpPr>
          <p:cNvPr id="12" name="Uguale a 2">
            <a:extLst>
              <a:ext uri="{FF2B5EF4-FFF2-40B4-BE49-F238E27FC236}">
                <a16:creationId xmlns:a16="http://schemas.microsoft.com/office/drawing/2014/main" id="{637FD8CD-2178-1833-8C01-B28212C1A96D}"/>
              </a:ext>
            </a:extLst>
          </p:cNvPr>
          <p:cNvSpPr/>
          <p:nvPr/>
        </p:nvSpPr>
        <p:spPr>
          <a:xfrm>
            <a:off x="11077994" y="4846025"/>
            <a:ext cx="543782" cy="396333"/>
          </a:xfrm>
          <a:prstGeom prst="mathEqual">
            <a:avLst>
              <a:gd name="adj1" fmla="val 19988"/>
              <a:gd name="adj2" fmla="val 1882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>
              <a:solidFill>
                <a:schemeClr val="tx1"/>
              </a:solidFill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112355C-8E01-27DA-184D-DC788B5AD369}"/>
              </a:ext>
            </a:extLst>
          </p:cNvPr>
          <p:cNvGrpSpPr/>
          <p:nvPr/>
        </p:nvGrpSpPr>
        <p:grpSpPr>
          <a:xfrm>
            <a:off x="4735637" y="1840625"/>
            <a:ext cx="9715944" cy="1708941"/>
            <a:chOff x="3737857" y="1574786"/>
            <a:chExt cx="6477296" cy="1139294"/>
          </a:xfrm>
        </p:grpSpPr>
        <p:sp>
          <p:nvSpPr>
            <p:cNvPr id="19" name="Rettangolo 43">
              <a:extLst>
                <a:ext uri="{FF2B5EF4-FFF2-40B4-BE49-F238E27FC236}">
                  <a16:creationId xmlns:a16="http://schemas.microsoft.com/office/drawing/2014/main" id="{459772CF-142E-50DC-C9FB-A1533B7BD620}"/>
                </a:ext>
              </a:extLst>
            </p:cNvPr>
            <p:cNvSpPr/>
            <p:nvPr/>
          </p:nvSpPr>
          <p:spPr>
            <a:xfrm>
              <a:off x="3737857" y="1574786"/>
              <a:ext cx="6477296" cy="1139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3000" b="1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</a:t>
              </a:r>
              <a:r>
                <a:rPr lang="it-IT" sz="3000" b="1" baseline="-25000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 </a:t>
              </a:r>
              <a:r>
                <a:rPr lang="it-IT" sz="3000" b="1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mass balance </a:t>
              </a:r>
              <a:r>
                <a:rPr lang="it-IT" sz="3000" b="1" dirty="0" err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method</a:t>
              </a:r>
              <a:r>
                <a:rPr lang="it-IT" sz="3000" b="1" dirty="0">
                  <a:solidFill>
                    <a:schemeClr val="tx1"/>
                  </a:solidFill>
                  <a:latin typeface="Garamond" panose="02020404030301010803" pitchFamily="18" charset="0"/>
                </a:rPr>
                <a:t>    </a:t>
              </a:r>
            </a:p>
          </p:txBody>
        </p:sp>
        <p:pic>
          <p:nvPicPr>
            <p:cNvPr id="14" name="Immagine 42">
              <a:extLst>
                <a:ext uri="{FF2B5EF4-FFF2-40B4-BE49-F238E27FC236}">
                  <a16:creationId xmlns:a16="http://schemas.microsoft.com/office/drawing/2014/main" id="{6AE55685-797E-E96D-3952-59FFE158F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4784" y="1856418"/>
              <a:ext cx="2820543" cy="641927"/>
            </a:xfrm>
            <a:prstGeom prst="rect">
              <a:avLst/>
            </a:prstGeom>
          </p:spPr>
        </p:pic>
        <p:sp>
          <p:nvSpPr>
            <p:cNvPr id="21" name="CasellaDiTesto 50">
              <a:extLst>
                <a:ext uri="{FF2B5EF4-FFF2-40B4-BE49-F238E27FC236}">
                  <a16:creationId xmlns:a16="http://schemas.microsoft.com/office/drawing/2014/main" id="{D21F492F-9939-2CA2-B71B-C5238EFB5C22}"/>
                </a:ext>
              </a:extLst>
            </p:cNvPr>
            <p:cNvSpPr txBox="1"/>
            <p:nvPr/>
          </p:nvSpPr>
          <p:spPr>
            <a:xfrm>
              <a:off x="6976505" y="1992715"/>
              <a:ext cx="5503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100" i="1" dirty="0"/>
                <a:t>VR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8946620-5850-AD25-F26B-E9CBE36ED0E3}"/>
                </a:ext>
              </a:extLst>
            </p:cNvPr>
            <p:cNvSpPr txBox="1"/>
            <p:nvPr/>
          </p:nvSpPr>
          <p:spPr>
            <a:xfrm>
              <a:off x="5974305" y="2323672"/>
              <a:ext cx="2478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CIGR, 2002 </a:t>
              </a:r>
            </a:p>
          </p:txBody>
        </p:sp>
      </p:grpSp>
      <p:sp>
        <p:nvSpPr>
          <p:cNvPr id="42" name="Titolo 2">
            <a:extLst>
              <a:ext uri="{FF2B5EF4-FFF2-40B4-BE49-F238E27FC236}">
                <a16:creationId xmlns:a16="http://schemas.microsoft.com/office/drawing/2014/main" id="{3F46F206-B6A4-BCDE-F5E5-A47033634BD5}"/>
              </a:ext>
            </a:extLst>
          </p:cNvPr>
          <p:cNvSpPr txBox="1">
            <a:spLocks/>
          </p:cNvSpPr>
          <p:nvPr/>
        </p:nvSpPr>
        <p:spPr>
          <a:xfrm>
            <a:off x="7931632" y="444632"/>
            <a:ext cx="10913228" cy="4932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b" anchorCtr="0">
            <a:noAutofit/>
          </a:bodyPr>
          <a:lstStyle>
            <a:lvl1pPr lvl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3600" b="0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z="3300" dirty="0">
                <a:latin typeface="Lato Black"/>
                <a:ea typeface="Lato Black"/>
                <a:cs typeface="Lato Black"/>
              </a:rPr>
              <a:t>EMISSION MEASUREMENTS ANIMAL’S BUILDING</a:t>
            </a:r>
          </a:p>
        </p:txBody>
      </p:sp>
      <p:pic>
        <p:nvPicPr>
          <p:cNvPr id="16" name="Immagine 15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E6AC0E70-1AE6-27A9-4EE9-82A91739E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502" y="9088940"/>
            <a:ext cx="3510140" cy="1053042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E578F9D8-03F0-1A53-B197-4F707AAB1BEE}"/>
              </a:ext>
            </a:extLst>
          </p:cNvPr>
          <p:cNvSpPr txBox="1">
            <a:spLocks/>
          </p:cNvSpPr>
          <p:nvPr/>
        </p:nvSpPr>
        <p:spPr>
          <a:xfrm>
            <a:off x="3760774" y="9452727"/>
            <a:ext cx="9185728" cy="68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Tahoma"/>
              <a:buNone/>
              <a:defRPr sz="6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i="1" dirty="0">
                <a:solidFill>
                  <a:schemeClr val="tx1"/>
                </a:solidFill>
                <a:latin typeface="+mn-lt"/>
              </a:rPr>
              <a:t>CH4rLiE (PRIN PNRR 2022 -P2022FTF7L)</a:t>
            </a:r>
          </a:p>
        </p:txBody>
      </p:sp>
    </p:spTree>
    <p:extLst>
      <p:ext uri="{BB962C8B-B14F-4D97-AF65-F5344CB8AC3E}">
        <p14:creationId xmlns:p14="http://schemas.microsoft.com/office/powerpoint/2010/main" val="1748399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>
          <a:extLst>
            <a:ext uri="{FF2B5EF4-FFF2-40B4-BE49-F238E27FC236}">
              <a16:creationId xmlns:a16="http://schemas.microsoft.com/office/drawing/2014/main" id="{F180D22F-4058-0430-82B2-A25D60887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56;p26">
            <a:extLst>
              <a:ext uri="{FF2B5EF4-FFF2-40B4-BE49-F238E27FC236}">
                <a16:creationId xmlns:a16="http://schemas.microsoft.com/office/drawing/2014/main" id="{095BB7D5-6A01-846F-0719-BFA6B6D58CD2}"/>
              </a:ext>
            </a:extLst>
          </p:cNvPr>
          <p:cNvCxnSpPr/>
          <p:nvPr/>
        </p:nvCxnSpPr>
        <p:spPr>
          <a:xfrm>
            <a:off x="17976228" y="3642679"/>
            <a:ext cx="0" cy="5538974"/>
          </a:xfrm>
          <a:prstGeom prst="straightConnector1">
            <a:avLst/>
          </a:prstGeom>
          <a:noFill/>
          <a:ln w="76200" cap="flat" cmpd="sng">
            <a:solidFill>
              <a:srgbClr val="268A3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itolo 2">
            <a:extLst>
              <a:ext uri="{FF2B5EF4-FFF2-40B4-BE49-F238E27FC236}">
                <a16:creationId xmlns:a16="http://schemas.microsoft.com/office/drawing/2014/main" id="{37BA400F-9CA6-4AD8-96E6-7C1CE7703EEB}"/>
              </a:ext>
            </a:extLst>
          </p:cNvPr>
          <p:cNvSpPr txBox="1">
            <a:spLocks/>
          </p:cNvSpPr>
          <p:nvPr/>
        </p:nvSpPr>
        <p:spPr>
          <a:xfrm>
            <a:off x="133346" y="230952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b" anchorCtr="0">
            <a:normAutofit fontScale="97500"/>
          </a:bodyPr>
          <a:lstStyle>
            <a:lvl1pPr lvl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3600" b="0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z="48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Measurement</a:t>
            </a:r>
            <a:r>
              <a:rPr lang="it-IT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GHG and NH</a:t>
            </a:r>
            <a:r>
              <a:rPr lang="it-IT" sz="4800" b="1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</a:t>
            </a:r>
            <a:r>
              <a:rPr lang="it-IT" sz="48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emission</a:t>
            </a:r>
            <a:r>
              <a:rPr lang="it-IT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rates</a:t>
            </a:r>
            <a:endParaRPr lang="it-IT" sz="4800" b="1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D1019E74-4055-5D8D-B9D8-B5B2338DC348}"/>
              </a:ext>
            </a:extLst>
          </p:cNvPr>
          <p:cNvSpPr txBox="1"/>
          <p:nvPr/>
        </p:nvSpPr>
        <p:spPr>
          <a:xfrm>
            <a:off x="-209107" y="2531498"/>
            <a:ext cx="13152806" cy="212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1463" indent="-271463" algn="ctr"/>
            <a:r>
              <a:rPr lang="en-US" sz="36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VR (m</a:t>
            </a:r>
            <a:r>
              <a:rPr lang="en-US" sz="3600" baseline="300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r>
              <a:rPr lang="en-US" sz="36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</a:t>
            </a:r>
            <a:r>
              <a:rPr lang="en-US" sz="3600" baseline="300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-1</a:t>
            </a:r>
            <a:r>
              <a:rPr lang="en-US" sz="36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animal</a:t>
            </a:r>
            <a:r>
              <a:rPr lang="en-US" sz="3600" baseline="300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-1</a:t>
            </a:r>
            <a:r>
              <a:rPr lang="en-US" sz="36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)= </a:t>
            </a:r>
            <a:r>
              <a:rPr lang="en-US" sz="3600" dirty="0" err="1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Cprod</a:t>
            </a:r>
            <a:r>
              <a:rPr lang="en-US" sz="36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/</a:t>
            </a:r>
            <a:r>
              <a:rPr lang="en-US" sz="3600" b="1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(CO</a:t>
            </a:r>
            <a:r>
              <a:rPr lang="en-US" sz="3600" b="1" baseline="-250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3600" b="1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inside – CO</a:t>
            </a:r>
            <a:r>
              <a:rPr lang="en-US" sz="3600" b="1" baseline="-250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3600" b="1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outside)</a:t>
            </a:r>
            <a:r>
              <a:rPr lang="en-US" sz="36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*10</a:t>
            </a:r>
            <a:r>
              <a:rPr lang="en-US" sz="3600" baseline="300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-6</a:t>
            </a:r>
          </a:p>
          <a:p>
            <a:pPr algn="ctr">
              <a:tabLst>
                <a:tab pos="1071563" algn="l"/>
              </a:tabLst>
            </a:pPr>
            <a:r>
              <a:rPr lang="en-US" sz="3600" baseline="300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</a:t>
            </a:r>
          </a:p>
          <a:p>
            <a:pPr algn="ctr">
              <a:tabLst>
                <a:tab pos="1071563" algn="l"/>
              </a:tabLst>
            </a:pPr>
            <a:r>
              <a:rPr lang="en-US" sz="3600" dirty="0" err="1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Cprod</a:t>
            </a:r>
            <a:r>
              <a:rPr lang="en-US" sz="36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=  0.185 * </a:t>
            </a:r>
            <a:r>
              <a:rPr lang="en-US" sz="3600" dirty="0" err="1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ϕtot</a:t>
            </a:r>
            <a:r>
              <a:rPr lang="en-US" sz="36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/1000 </a:t>
            </a:r>
          </a:p>
          <a:p>
            <a:endParaRPr lang="en-US" sz="3600" dirty="0">
              <a:ln w="0"/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78465685-AC25-7765-5081-5A4616FB8228}"/>
              </a:ext>
            </a:extLst>
          </p:cNvPr>
          <p:cNvSpPr txBox="1"/>
          <p:nvPr/>
        </p:nvSpPr>
        <p:spPr>
          <a:xfrm>
            <a:off x="2162820" y="3913157"/>
            <a:ext cx="804246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300" dirty="0">
              <a:ln w="0"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73945" algn="just"/>
            <a:r>
              <a:rPr lang="en-US" sz="33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0.185 is the amount of CO</a:t>
            </a:r>
            <a:r>
              <a:rPr lang="en-US" sz="3300" baseline="-250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3300" dirty="0">
                <a:ln w="0"/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produced by one dairy cow for 1000 W of produced heat</a:t>
            </a:r>
            <a:endParaRPr lang="en-US" sz="3300" dirty="0">
              <a:ln w="0"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73945" algn="just"/>
            <a:endParaRPr lang="en-US" sz="3300" dirty="0">
              <a:ln w="0"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073945" indent="-1073945" algn="just" defTabSz="1371600">
              <a:buClrTx/>
              <a:tabLst>
                <a:tab pos="664370" algn="l"/>
              </a:tabLst>
              <a:defRPr/>
            </a:pPr>
            <a:r>
              <a:rPr lang="it-IT" sz="3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</a:t>
            </a:r>
            <a:r>
              <a:rPr lang="el-GR" sz="3300" kern="1200" dirty="0">
                <a:ln w="0"/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Φ</a:t>
            </a:r>
            <a:r>
              <a:rPr lang="en-US" sz="3300" kern="1200" dirty="0">
                <a:ln w="0"/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 is the total heat production for one dairy cow, function of:</a:t>
            </a:r>
          </a:p>
          <a:p>
            <a:pPr marL="1343025" indent="271463" defTabSz="1371600">
              <a:buClrTx/>
              <a:buFont typeface="Arial" panose="020B0604020202020204" pitchFamily="34" charset="0"/>
              <a:buChar char="•"/>
              <a:tabLst>
                <a:tab pos="1614488" algn="l"/>
              </a:tabLst>
              <a:defRPr/>
            </a:pPr>
            <a:r>
              <a:rPr lang="en-US" sz="3300" kern="1200" dirty="0">
                <a:ln w="0"/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Daily milk production</a:t>
            </a:r>
          </a:p>
          <a:p>
            <a:pPr marL="1343025" indent="271463" defTabSz="1371600">
              <a:buClrTx/>
              <a:buFont typeface="Arial" panose="020B0604020202020204" pitchFamily="34" charset="0"/>
              <a:buChar char="•"/>
              <a:tabLst>
                <a:tab pos="1614488" algn="l"/>
              </a:tabLst>
              <a:defRPr/>
            </a:pPr>
            <a:r>
              <a:rPr lang="en-US" sz="3300" kern="1200" dirty="0">
                <a:ln w="0"/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Days of pregnancy</a:t>
            </a:r>
          </a:p>
          <a:p>
            <a:pPr marL="1343025" indent="271463" defTabSz="1371600">
              <a:buClrTx/>
              <a:buFont typeface="Arial" panose="020B0604020202020204" pitchFamily="34" charset="0"/>
              <a:buChar char="•"/>
              <a:tabLst>
                <a:tab pos="1614488" algn="l"/>
              </a:tabLst>
              <a:defRPr/>
            </a:pPr>
            <a:r>
              <a:rPr lang="en-US" sz="3300" kern="1200" dirty="0">
                <a:ln w="0"/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Live weight</a:t>
            </a:r>
          </a:p>
          <a:p>
            <a:pPr marL="1343025" indent="271463" defTabSz="1371600">
              <a:buClrTx/>
              <a:buFont typeface="Arial" panose="020B0604020202020204" pitchFamily="34" charset="0"/>
              <a:buChar char="•"/>
              <a:tabLst>
                <a:tab pos="1614488" algn="l"/>
              </a:tabLst>
              <a:defRPr/>
            </a:pPr>
            <a:r>
              <a:rPr lang="en-US" sz="3300" kern="1200" dirty="0">
                <a:ln w="0"/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temperature</a:t>
            </a:r>
          </a:p>
          <a:p>
            <a:pPr marL="400050"/>
            <a:endParaRPr lang="it-IT" sz="33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A70493-8959-3DDE-8C2E-5EB29FC9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7397" y="2983250"/>
            <a:ext cx="4631140" cy="618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row: Right 12">
            <a:extLst>
              <a:ext uri="{FF2B5EF4-FFF2-40B4-BE49-F238E27FC236}">
                <a16:creationId xmlns:a16="http://schemas.microsoft.com/office/drawing/2014/main" id="{5FC09707-B0D8-36B2-3A98-60AF6E94754F}"/>
              </a:ext>
            </a:extLst>
          </p:cNvPr>
          <p:cNvSpPr/>
          <p:nvPr/>
        </p:nvSpPr>
        <p:spPr>
          <a:xfrm>
            <a:off x="2141905" y="4563090"/>
            <a:ext cx="862553" cy="424206"/>
          </a:xfrm>
          <a:prstGeom prst="rightArrow">
            <a:avLst/>
          </a:prstGeom>
          <a:solidFill>
            <a:srgbClr val="268A37"/>
          </a:solidFill>
          <a:ln>
            <a:solidFill>
              <a:srgbClr val="268A37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  <p:sp>
        <p:nvSpPr>
          <p:cNvPr id="24" name="Arrow: Right 12">
            <a:extLst>
              <a:ext uri="{FF2B5EF4-FFF2-40B4-BE49-F238E27FC236}">
                <a16:creationId xmlns:a16="http://schemas.microsoft.com/office/drawing/2014/main" id="{F154BC18-C33B-53C3-A9BD-1C66C55AAD81}"/>
              </a:ext>
            </a:extLst>
          </p:cNvPr>
          <p:cNvSpPr/>
          <p:nvPr/>
        </p:nvSpPr>
        <p:spPr>
          <a:xfrm>
            <a:off x="2265625" y="6605189"/>
            <a:ext cx="862553" cy="424206"/>
          </a:xfrm>
          <a:prstGeom prst="rightArrow">
            <a:avLst/>
          </a:prstGeom>
          <a:solidFill>
            <a:srgbClr val="268A37"/>
          </a:solidFill>
          <a:ln>
            <a:solidFill>
              <a:srgbClr val="268A37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  <p:sp>
        <p:nvSpPr>
          <p:cNvPr id="4" name="Google Shape;121;p25">
            <a:extLst>
              <a:ext uri="{FF2B5EF4-FFF2-40B4-BE49-F238E27FC236}">
                <a16:creationId xmlns:a16="http://schemas.microsoft.com/office/drawing/2014/main" id="{0C528799-5A3E-D2A4-6C24-910452D884AC}"/>
              </a:ext>
            </a:extLst>
          </p:cNvPr>
          <p:cNvSpPr txBox="1"/>
          <p:nvPr/>
        </p:nvSpPr>
        <p:spPr>
          <a:xfrm>
            <a:off x="890518" y="58303"/>
            <a:ext cx="7561322" cy="1427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rmAutofit fontScale="92500"/>
          </a:bodyPr>
          <a:lstStyle/>
          <a:p>
            <a:pPr>
              <a:lnSpc>
                <a:spcPct val="110000"/>
              </a:lnSpc>
              <a:buClr>
                <a:srgbClr val="268A37"/>
              </a:buClr>
              <a:buSzPct val="100000"/>
            </a:pPr>
            <a:r>
              <a:rPr lang="es-ES" sz="7200" dirty="0">
                <a:solidFill>
                  <a:srgbClr val="268A37"/>
                </a:solidFill>
                <a:latin typeface="Lato Black"/>
                <a:ea typeface="Lato Black"/>
                <a:cs typeface="Lato Black"/>
                <a:sym typeface="Lato Black"/>
              </a:rPr>
              <a:t>METHODOLOGY</a:t>
            </a:r>
            <a:endParaRPr sz="7200" dirty="0">
              <a:solidFill>
                <a:srgbClr val="268A37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C209FD9-E52B-8B11-7702-39417E4BDCBE}"/>
              </a:ext>
            </a:extLst>
          </p:cNvPr>
          <p:cNvSpPr/>
          <p:nvPr/>
        </p:nvSpPr>
        <p:spPr>
          <a:xfrm>
            <a:off x="10992594" y="667232"/>
            <a:ext cx="4587113" cy="692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6" name="Titolo 2">
            <a:extLst>
              <a:ext uri="{FF2B5EF4-FFF2-40B4-BE49-F238E27FC236}">
                <a16:creationId xmlns:a16="http://schemas.microsoft.com/office/drawing/2014/main" id="{9C20C877-0EAB-9A11-F278-4C96AB06AFB8}"/>
              </a:ext>
            </a:extLst>
          </p:cNvPr>
          <p:cNvSpPr txBox="1">
            <a:spLocks/>
          </p:cNvSpPr>
          <p:nvPr/>
        </p:nvSpPr>
        <p:spPr>
          <a:xfrm>
            <a:off x="7975980" y="823320"/>
            <a:ext cx="10913228" cy="4932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b" anchorCtr="0">
            <a:noAutofit/>
          </a:bodyPr>
          <a:lstStyle>
            <a:lvl1pPr lvl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3600" b="0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z="3300" dirty="0">
                <a:latin typeface="Lato Black"/>
                <a:ea typeface="Lato Black"/>
                <a:cs typeface="Lato Black"/>
              </a:rPr>
              <a:t>EMISSION MEASUREMENTS ANIMAL’S BUILDING</a:t>
            </a:r>
          </a:p>
        </p:txBody>
      </p:sp>
      <p:sp>
        <p:nvSpPr>
          <p:cNvPr id="7" name="Google Shape;120;p25">
            <a:extLst>
              <a:ext uri="{FF2B5EF4-FFF2-40B4-BE49-F238E27FC236}">
                <a16:creationId xmlns:a16="http://schemas.microsoft.com/office/drawing/2014/main" id="{C9CC5F14-E0C8-2474-6665-5A603D992ED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-5400000">
            <a:off x="16794340" y="2316334"/>
            <a:ext cx="2305048" cy="41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l"/>
            <a:r>
              <a:rPr lang="es-ES" dirty="0">
                <a:solidFill>
                  <a:srgbClr val="268A37"/>
                </a:solidFill>
                <a:latin typeface="Lato Black"/>
                <a:ea typeface="Lato Black"/>
                <a:cs typeface="Lato Black"/>
                <a:sym typeface="Lato Black"/>
              </a:rPr>
              <a:t>CH4rLiE</a:t>
            </a:r>
            <a:endParaRPr dirty="0">
              <a:solidFill>
                <a:srgbClr val="268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15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>
          <a:extLst>
            <a:ext uri="{FF2B5EF4-FFF2-40B4-BE49-F238E27FC236}">
              <a16:creationId xmlns:a16="http://schemas.microsoft.com/office/drawing/2014/main" id="{84909A57-5BC4-BBF1-2166-E2920B16F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>
            <a:extLst>
              <a:ext uri="{FF2B5EF4-FFF2-40B4-BE49-F238E27FC236}">
                <a16:creationId xmlns:a16="http://schemas.microsoft.com/office/drawing/2014/main" id="{D1F0CE87-5D7C-ABD5-812F-459EE6BC021E}"/>
              </a:ext>
            </a:extLst>
          </p:cNvPr>
          <p:cNvSpPr txBox="1"/>
          <p:nvPr/>
        </p:nvSpPr>
        <p:spPr>
          <a:xfrm>
            <a:off x="593231" y="-151143"/>
            <a:ext cx="7561322" cy="1427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rmAutofit fontScale="92500"/>
          </a:bodyPr>
          <a:lstStyle/>
          <a:p>
            <a:pPr>
              <a:lnSpc>
                <a:spcPct val="110000"/>
              </a:lnSpc>
              <a:buClr>
                <a:srgbClr val="268A37"/>
              </a:buClr>
              <a:buSzPct val="100000"/>
            </a:pPr>
            <a:r>
              <a:rPr lang="es-ES" sz="7200" dirty="0">
                <a:solidFill>
                  <a:srgbClr val="268A37"/>
                </a:solidFill>
                <a:latin typeface="Lato Black"/>
                <a:ea typeface="Lato Black"/>
                <a:cs typeface="Lato Black"/>
                <a:sym typeface="Lato Black"/>
              </a:rPr>
              <a:t>METHODOLOGY</a:t>
            </a:r>
            <a:endParaRPr sz="7200" dirty="0">
              <a:solidFill>
                <a:srgbClr val="268A37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" name="Google Shape;156;p26">
            <a:extLst>
              <a:ext uri="{FF2B5EF4-FFF2-40B4-BE49-F238E27FC236}">
                <a16:creationId xmlns:a16="http://schemas.microsoft.com/office/drawing/2014/main" id="{153E37A2-0062-3EB1-008F-A7A58D1F74C9}"/>
              </a:ext>
            </a:extLst>
          </p:cNvPr>
          <p:cNvCxnSpPr/>
          <p:nvPr/>
        </p:nvCxnSpPr>
        <p:spPr>
          <a:xfrm>
            <a:off x="17976228" y="3642679"/>
            <a:ext cx="0" cy="5538974"/>
          </a:xfrm>
          <a:prstGeom prst="straightConnector1">
            <a:avLst/>
          </a:prstGeom>
          <a:noFill/>
          <a:ln w="76200" cap="flat" cmpd="sng">
            <a:solidFill>
              <a:srgbClr val="268A37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904" name="Google Shape;904;p5">
            <a:extLst>
              <a:ext uri="{FF2B5EF4-FFF2-40B4-BE49-F238E27FC236}">
                <a16:creationId xmlns:a16="http://schemas.microsoft.com/office/drawing/2014/main" id="{BBD495BC-C321-D3BE-73F1-C2FFB6AA41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9126092"/>
              </p:ext>
            </p:extLst>
          </p:nvPr>
        </p:nvGraphicFramePr>
        <p:xfrm>
          <a:off x="6378750" y="1164021"/>
          <a:ext cx="5149500" cy="123322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57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4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661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700" b="1" u="none" strike="noStrike" cap="none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GHG</a:t>
                      </a:r>
                      <a:endParaRPr sz="2100" b="1" dirty="0"/>
                    </a:p>
                  </a:txBody>
                  <a:tcPr marL="137175" marR="137175" marT="68588" marB="68588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700" b="1" u="none" strike="noStrike" cap="none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NH</a:t>
                      </a:r>
                      <a:r>
                        <a:rPr lang="it-IT" sz="2100" b="1" u="none" strike="noStrike" cap="none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100" b="1" dirty="0"/>
                    </a:p>
                  </a:txBody>
                  <a:tcPr marL="137175" marR="137175" marT="68588" marB="685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613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700" b="1" u="none" strike="noStrike" cap="none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</a:t>
                      </a:r>
                      <a:r>
                        <a:rPr lang="it-IT" sz="2100" b="1" u="none" strike="noStrike" cap="none" baseline="-250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r>
                        <a:rPr lang="it-IT" sz="2100" b="1" u="none" strike="noStrike" cap="none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it-IT" sz="2700" b="1" u="none" strike="noStrike" cap="none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mass balance + QEPAS</a:t>
                      </a:r>
                      <a:endParaRPr sz="2100" b="1" dirty="0"/>
                    </a:p>
                  </a:txBody>
                  <a:tcPr marL="137175" marR="137175" marT="68588" marB="68588">
                    <a:solidFill>
                      <a:srgbClr val="A4CC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99" name="Gruppo 898">
            <a:extLst>
              <a:ext uri="{FF2B5EF4-FFF2-40B4-BE49-F238E27FC236}">
                <a16:creationId xmlns:a16="http://schemas.microsoft.com/office/drawing/2014/main" id="{B04DE890-AC9B-D18E-D75F-23C9CD49A80D}"/>
              </a:ext>
            </a:extLst>
          </p:cNvPr>
          <p:cNvGrpSpPr/>
          <p:nvPr/>
        </p:nvGrpSpPr>
        <p:grpSpPr>
          <a:xfrm>
            <a:off x="550267" y="2524386"/>
            <a:ext cx="17057786" cy="6247896"/>
            <a:chOff x="285165" y="1850210"/>
            <a:chExt cx="11371857" cy="4165264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C6BBC095-9D0F-C5B0-6D47-920063A37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0" t="1861" r="3638" b="4106"/>
            <a:stretch/>
          </p:blipFill>
          <p:spPr bwMode="auto">
            <a:xfrm>
              <a:off x="3969580" y="2144314"/>
              <a:ext cx="3895713" cy="22402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048E1AEF-57A5-D27B-2FDB-3EBD6E6A5CDF}"/>
                </a:ext>
              </a:extLst>
            </p:cNvPr>
            <p:cNvSpPr/>
            <p:nvPr/>
          </p:nvSpPr>
          <p:spPr>
            <a:xfrm>
              <a:off x="8178079" y="2581491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100"/>
            </a:p>
          </p:txBody>
        </p: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18D623D9-4327-D529-2618-04BF3BC64495}"/>
                </a:ext>
              </a:extLst>
            </p:cNvPr>
            <p:cNvCxnSpPr>
              <a:cxnSpLocks/>
            </p:cNvCxnSpPr>
            <p:nvPr/>
          </p:nvCxnSpPr>
          <p:spPr>
            <a:xfrm>
              <a:off x="2802955" y="1954159"/>
              <a:ext cx="1667401" cy="127991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CAB17076-7551-0EC6-B664-5D4FC2FB8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248" y="3234078"/>
              <a:ext cx="1636108" cy="66762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magine 26" descr="Immagine che contiene cielo, erba, esterni, giorno&#10;&#10;Descrizione generata automaticamente">
              <a:extLst>
                <a:ext uri="{FF2B5EF4-FFF2-40B4-BE49-F238E27FC236}">
                  <a16:creationId xmlns:a16="http://schemas.microsoft.com/office/drawing/2014/main" id="{992144AE-5CDD-3B8A-C521-431F229B6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6346"/>
            <a:stretch/>
          </p:blipFill>
          <p:spPr bwMode="auto">
            <a:xfrm>
              <a:off x="9611947" y="1850210"/>
              <a:ext cx="1747662" cy="21823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D527B175-2140-5CA7-598B-1153485647DB}"/>
                </a:ext>
              </a:extLst>
            </p:cNvPr>
            <p:cNvCxnSpPr>
              <a:cxnSpLocks/>
              <a:stCxn id="22" idx="6"/>
            </p:cNvCxnSpPr>
            <p:nvPr/>
          </p:nvCxnSpPr>
          <p:spPr>
            <a:xfrm flipV="1">
              <a:off x="8269519" y="1850210"/>
              <a:ext cx="1355196" cy="77700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17070999-0F0D-62F7-45C5-F2C1C8F71958}"/>
                </a:ext>
              </a:extLst>
            </p:cNvPr>
            <p:cNvCxnSpPr>
              <a:cxnSpLocks/>
              <a:stCxn id="22" idx="6"/>
            </p:cNvCxnSpPr>
            <p:nvPr/>
          </p:nvCxnSpPr>
          <p:spPr>
            <a:xfrm>
              <a:off x="8269519" y="2627211"/>
              <a:ext cx="1309476" cy="132973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BC520A2A-9983-FE91-C798-573A481D330D}"/>
                </a:ext>
              </a:extLst>
            </p:cNvPr>
            <p:cNvSpPr/>
            <p:nvPr/>
          </p:nvSpPr>
          <p:spPr>
            <a:xfrm>
              <a:off x="285165" y="4059314"/>
              <a:ext cx="345483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>
                  <a:solidFill>
                    <a:schemeClr val="tx1"/>
                  </a:solidFill>
                </a:rPr>
                <a:t>5 </a:t>
              </a:r>
              <a:r>
                <a:rPr lang="it-IT" sz="2400" dirty="0" err="1">
                  <a:solidFill>
                    <a:schemeClr val="tx1"/>
                  </a:solidFill>
                </a:rPr>
                <a:t>internal</a:t>
              </a:r>
              <a:r>
                <a:rPr lang="it-IT" sz="2400" dirty="0">
                  <a:solidFill>
                    <a:schemeClr val="tx1"/>
                  </a:solidFill>
                </a:rPr>
                <a:t> sampler point </a:t>
              </a:r>
              <a:r>
                <a:rPr lang="it-IT" sz="2400" dirty="0" err="1">
                  <a:solidFill>
                    <a:schemeClr val="tx1"/>
                  </a:solidFill>
                </a:rPr>
                <a:t>every</a:t>
              </a:r>
              <a:r>
                <a:rPr lang="it-IT" sz="2400" dirty="0">
                  <a:solidFill>
                    <a:schemeClr val="tx1"/>
                  </a:solidFill>
                </a:rPr>
                <a:t> 10 m </a:t>
              </a:r>
              <a:r>
                <a:rPr lang="it-IT" sz="2400" dirty="0" err="1">
                  <a:solidFill>
                    <a:schemeClr val="tx1"/>
                  </a:solidFill>
                </a:rPr>
                <a:t>equipped</a:t>
              </a:r>
              <a:r>
                <a:rPr lang="it-IT" sz="2400" dirty="0">
                  <a:solidFill>
                    <a:schemeClr val="tx1"/>
                  </a:solidFill>
                </a:rPr>
                <a:t> with </a:t>
              </a:r>
              <a:r>
                <a:rPr lang="it-IT" sz="2400" dirty="0" err="1">
                  <a:solidFill>
                    <a:schemeClr val="tx1"/>
                  </a:solidFill>
                </a:rPr>
                <a:t>dust</a:t>
              </a:r>
              <a:r>
                <a:rPr lang="it-IT" sz="2400" dirty="0">
                  <a:solidFill>
                    <a:schemeClr val="tx1"/>
                  </a:solidFill>
                </a:rPr>
                <a:t> filter</a:t>
              </a:r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D5358AB1-C8B2-4076-510F-4327DE81A53A}"/>
                </a:ext>
              </a:extLst>
            </p:cNvPr>
            <p:cNvSpPr/>
            <p:nvPr/>
          </p:nvSpPr>
          <p:spPr>
            <a:xfrm>
              <a:off x="8812504" y="4193497"/>
              <a:ext cx="2844518" cy="8158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2D </a:t>
              </a:r>
              <a:r>
                <a:rPr lang="it-IT" sz="2400" dirty="0" err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anemometer</a:t>
              </a:r>
              <a:r>
                <a:rPr lang="it-IT" sz="2400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to </a:t>
              </a:r>
              <a:r>
                <a:rPr lang="it-IT" sz="2400" dirty="0" err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detect</a:t>
              </a:r>
              <a:r>
                <a:rPr lang="it-IT" sz="2400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the </a:t>
              </a:r>
              <a:r>
                <a:rPr lang="it-IT" sz="2400" dirty="0" err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approching</a:t>
              </a:r>
              <a:r>
                <a:rPr lang="it-IT" sz="2400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wind </a:t>
              </a:r>
              <a:r>
                <a:rPr lang="it-IT" sz="2400" dirty="0" err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direction</a:t>
              </a:r>
              <a:endPara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56B5424F-B7A6-B62A-A750-46CB34A94378}"/>
                </a:ext>
              </a:extLst>
            </p:cNvPr>
            <p:cNvSpPr/>
            <p:nvPr/>
          </p:nvSpPr>
          <p:spPr>
            <a:xfrm>
              <a:off x="4382044" y="5100343"/>
              <a:ext cx="3059481" cy="9151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 err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Quarts-enhanced</a:t>
              </a:r>
              <a:r>
                <a:rPr lang="it-IT" sz="2400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t-IT" sz="2400" dirty="0" err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photoacoustic</a:t>
              </a:r>
              <a:r>
                <a:rPr lang="it-IT" sz="2400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it-IT" sz="2400" dirty="0" err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spectroscopy</a:t>
              </a:r>
              <a:r>
                <a:rPr lang="it-IT" sz="2400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(</a:t>
              </a:r>
              <a:r>
                <a:rPr lang="it-IT" sz="2400" dirty="0" err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QePAS</a:t>
              </a:r>
              <a:r>
                <a:rPr lang="it-IT" sz="2400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) </a:t>
              </a:r>
              <a:r>
                <a:rPr lang="it-IT" sz="2400" dirty="0" err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analyser</a:t>
              </a:r>
              <a:r>
                <a:rPr lang="it-IT" sz="2400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(A) </a:t>
              </a:r>
              <a:r>
                <a:rPr lang="it-IT" sz="2400" dirty="0" err="1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coupled</a:t>
              </a:r>
              <a:r>
                <a:rPr lang="it-IT" sz="2400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with a multipoint sampler (B)</a:t>
              </a:r>
            </a:p>
          </p:txBody>
        </p:sp>
        <p:cxnSp>
          <p:nvCxnSpPr>
            <p:cNvPr id="38" name="Connettore a gomito 37">
              <a:extLst>
                <a:ext uri="{FF2B5EF4-FFF2-40B4-BE49-F238E27FC236}">
                  <a16:creationId xmlns:a16="http://schemas.microsoft.com/office/drawing/2014/main" id="{A9F4997B-E1EA-F8A5-7935-C86A3108641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760833" y="4005993"/>
              <a:ext cx="1824397" cy="341290"/>
            </a:xfrm>
            <a:prstGeom prst="bentConnector3">
              <a:avLst>
                <a:gd name="adj1" fmla="val 67264"/>
              </a:avLst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a gomito 48">
              <a:extLst>
                <a:ext uri="{FF2B5EF4-FFF2-40B4-BE49-F238E27FC236}">
                  <a16:creationId xmlns:a16="http://schemas.microsoft.com/office/drawing/2014/main" id="{36DB4164-16BA-158E-2D46-249F2ACAA88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760836" y="4005996"/>
              <a:ext cx="1824397" cy="341290"/>
            </a:xfrm>
            <a:prstGeom prst="bentConnector3">
              <a:avLst>
                <a:gd name="adj1" fmla="val 67264"/>
              </a:avLst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a gomito 31">
              <a:extLst>
                <a:ext uri="{FF2B5EF4-FFF2-40B4-BE49-F238E27FC236}">
                  <a16:creationId xmlns:a16="http://schemas.microsoft.com/office/drawing/2014/main" id="{AF5E2162-2C7A-7EF1-23DD-E5C3478762D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407276" y="4087504"/>
              <a:ext cx="1808319" cy="194346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a gomito 32">
              <a:extLst>
                <a:ext uri="{FF2B5EF4-FFF2-40B4-BE49-F238E27FC236}">
                  <a16:creationId xmlns:a16="http://schemas.microsoft.com/office/drawing/2014/main" id="{B11B8EE0-D599-3839-5B9A-CA7A520D160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037629" y="4190172"/>
              <a:ext cx="1791529" cy="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a gomito 34">
              <a:extLst>
                <a:ext uri="{FF2B5EF4-FFF2-40B4-BE49-F238E27FC236}">
                  <a16:creationId xmlns:a16="http://schemas.microsoft.com/office/drawing/2014/main" id="{32BF38B7-9710-1639-5983-0EEC5B7F76A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37238" y="4115352"/>
              <a:ext cx="1791531" cy="14964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a gomito 35">
              <a:extLst>
                <a:ext uri="{FF2B5EF4-FFF2-40B4-BE49-F238E27FC236}">
                  <a16:creationId xmlns:a16="http://schemas.microsoft.com/office/drawing/2014/main" id="{6D59F09B-F53B-B2F3-D866-4E64ECCB867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15220" y="4062158"/>
              <a:ext cx="1791531" cy="256032"/>
            </a:xfrm>
            <a:prstGeom prst="bentConnector3">
              <a:avLst>
                <a:gd name="adj1" fmla="val 67013"/>
              </a:avLst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a gomito 36">
              <a:extLst>
                <a:ext uri="{FF2B5EF4-FFF2-40B4-BE49-F238E27FC236}">
                  <a16:creationId xmlns:a16="http://schemas.microsoft.com/office/drawing/2014/main" id="{C356FF2F-A48E-F19F-31C9-5EF0D1C16D02}"/>
                </a:ext>
              </a:extLst>
            </p:cNvPr>
            <p:cNvCxnSpPr>
              <a:cxnSpLocks/>
              <a:stCxn id="22" idx="4"/>
              <a:endCxn id="34" idx="3"/>
            </p:cNvCxnSpPr>
            <p:nvPr/>
          </p:nvCxnSpPr>
          <p:spPr>
            <a:xfrm rot="5400000">
              <a:off x="6390173" y="3724283"/>
              <a:ext cx="2884978" cy="782274"/>
            </a:xfrm>
            <a:prstGeom prst="bentConnector2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3" name="Rettangolo 922">
            <a:extLst>
              <a:ext uri="{FF2B5EF4-FFF2-40B4-BE49-F238E27FC236}">
                <a16:creationId xmlns:a16="http://schemas.microsoft.com/office/drawing/2014/main" id="{1A705704-D668-0C07-0A62-EB800667C89D}"/>
              </a:ext>
            </a:extLst>
          </p:cNvPr>
          <p:cNvSpPr/>
          <p:nvPr/>
        </p:nvSpPr>
        <p:spPr>
          <a:xfrm>
            <a:off x="10948246" y="288544"/>
            <a:ext cx="4587113" cy="692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b="1" dirty="0">
              <a:solidFill>
                <a:schemeClr val="tx1"/>
              </a:solidFill>
            </a:endParaRPr>
          </a:p>
        </p:txBody>
      </p:sp>
      <p:grpSp>
        <p:nvGrpSpPr>
          <p:cNvPr id="924" name="Gruppo 923">
            <a:extLst>
              <a:ext uri="{FF2B5EF4-FFF2-40B4-BE49-F238E27FC236}">
                <a16:creationId xmlns:a16="http://schemas.microsoft.com/office/drawing/2014/main" id="{B16E5355-5CBD-0A00-A283-DE5E6A50E5CA}"/>
              </a:ext>
            </a:extLst>
          </p:cNvPr>
          <p:cNvGrpSpPr/>
          <p:nvPr/>
        </p:nvGrpSpPr>
        <p:grpSpPr>
          <a:xfrm>
            <a:off x="3004810" y="7209975"/>
            <a:ext cx="3539216" cy="2555076"/>
            <a:chOff x="604658" y="1727030"/>
            <a:chExt cx="3310139" cy="2282662"/>
          </a:xfrm>
        </p:grpSpPr>
        <p:pic>
          <p:nvPicPr>
            <p:cNvPr id="925" name="image21.png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51610461-0CCA-CBEE-BDB9-35E0F9C5AE14}"/>
                </a:ext>
              </a:extLst>
            </p:cNvPr>
            <p:cNvPicPr/>
            <p:nvPr/>
          </p:nvPicPr>
          <p:blipFill>
            <a:blip r:embed="rId7"/>
            <a:srcRect l="4090" r="37246"/>
            <a:stretch/>
          </p:blipFill>
          <p:spPr>
            <a:xfrm rot="5400000">
              <a:off x="1118397" y="1213291"/>
              <a:ext cx="2282662" cy="3310139"/>
            </a:xfrm>
            <a:prstGeom prst="rect">
              <a:avLst/>
            </a:prstGeom>
            <a:ln/>
          </p:spPr>
        </p:pic>
        <p:grpSp>
          <p:nvGrpSpPr>
            <p:cNvPr id="926" name="Gruppo 925">
              <a:extLst>
                <a:ext uri="{FF2B5EF4-FFF2-40B4-BE49-F238E27FC236}">
                  <a16:creationId xmlns:a16="http://schemas.microsoft.com/office/drawing/2014/main" id="{4F80A8F0-E473-3A9E-FE86-32872E5D77DD}"/>
                </a:ext>
              </a:extLst>
            </p:cNvPr>
            <p:cNvGrpSpPr/>
            <p:nvPr/>
          </p:nvGrpSpPr>
          <p:grpSpPr>
            <a:xfrm>
              <a:off x="728440" y="1746755"/>
              <a:ext cx="413931" cy="1855007"/>
              <a:chOff x="728440" y="1746755"/>
              <a:chExt cx="413931" cy="1855007"/>
            </a:xfrm>
          </p:grpSpPr>
          <p:sp>
            <p:nvSpPr>
              <p:cNvPr id="927" name="CasellaDiTesto 926">
                <a:extLst>
                  <a:ext uri="{FF2B5EF4-FFF2-40B4-BE49-F238E27FC236}">
                    <a16:creationId xmlns:a16="http://schemas.microsoft.com/office/drawing/2014/main" id="{3AB04A81-0859-E9A2-214E-F6B9BA1C85D7}"/>
                  </a:ext>
                </a:extLst>
              </p:cNvPr>
              <p:cNvSpPr txBox="1"/>
              <p:nvPr/>
            </p:nvSpPr>
            <p:spPr>
              <a:xfrm>
                <a:off x="755853" y="3230563"/>
                <a:ext cx="385661" cy="3711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100" dirty="0"/>
                  <a:t>A</a:t>
                </a:r>
              </a:p>
            </p:txBody>
          </p:sp>
          <p:sp>
            <p:nvSpPr>
              <p:cNvPr id="928" name="CasellaDiTesto 927">
                <a:extLst>
                  <a:ext uri="{FF2B5EF4-FFF2-40B4-BE49-F238E27FC236}">
                    <a16:creationId xmlns:a16="http://schemas.microsoft.com/office/drawing/2014/main" id="{DF9F5DFB-2017-6D7E-3255-0D51E3DE08D5}"/>
                  </a:ext>
                </a:extLst>
              </p:cNvPr>
              <p:cNvSpPr txBox="1"/>
              <p:nvPr/>
            </p:nvSpPr>
            <p:spPr>
              <a:xfrm>
                <a:off x="728440" y="1746755"/>
                <a:ext cx="413931" cy="3711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100" dirty="0"/>
                  <a:t>B</a:t>
                </a:r>
              </a:p>
            </p:txBody>
          </p:sp>
        </p:grpSp>
      </p:grpSp>
      <p:sp>
        <p:nvSpPr>
          <p:cNvPr id="936" name="Rettangolo 935">
            <a:extLst>
              <a:ext uri="{FF2B5EF4-FFF2-40B4-BE49-F238E27FC236}">
                <a16:creationId xmlns:a16="http://schemas.microsoft.com/office/drawing/2014/main" id="{2F4EB4A2-793C-5697-40F9-57B0721F4569}"/>
              </a:ext>
            </a:extLst>
          </p:cNvPr>
          <p:cNvSpPr/>
          <p:nvPr/>
        </p:nvSpPr>
        <p:spPr>
          <a:xfrm>
            <a:off x="7537382" y="2508968"/>
            <a:ext cx="3000749" cy="692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Animal building</a:t>
            </a:r>
          </a:p>
        </p:txBody>
      </p:sp>
      <p:cxnSp>
        <p:nvCxnSpPr>
          <p:cNvPr id="937" name="Connettore diritto 936">
            <a:extLst>
              <a:ext uri="{FF2B5EF4-FFF2-40B4-BE49-F238E27FC236}">
                <a16:creationId xmlns:a16="http://schemas.microsoft.com/office/drawing/2014/main" id="{11F6FA16-2CA9-3F5F-34EA-3568AB7FBE47}"/>
              </a:ext>
            </a:extLst>
          </p:cNvPr>
          <p:cNvCxnSpPr>
            <a:cxnSpLocks/>
            <a:stCxn id="940" idx="5"/>
            <a:endCxn id="939" idx="1"/>
          </p:cNvCxnSpPr>
          <p:nvPr/>
        </p:nvCxnSpPr>
        <p:spPr>
          <a:xfrm>
            <a:off x="9424522" y="4709680"/>
            <a:ext cx="3987014" cy="315384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9" name="Rettangolo 938">
            <a:extLst>
              <a:ext uri="{FF2B5EF4-FFF2-40B4-BE49-F238E27FC236}">
                <a16:creationId xmlns:a16="http://schemas.microsoft.com/office/drawing/2014/main" id="{D71AD893-E37D-4A07-9CFD-2ACC558741C2}"/>
              </a:ext>
            </a:extLst>
          </p:cNvPr>
          <p:cNvSpPr/>
          <p:nvPr/>
        </p:nvSpPr>
        <p:spPr>
          <a:xfrm>
            <a:off x="13411535" y="7517272"/>
            <a:ext cx="4266773" cy="692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Temperature and </a:t>
            </a:r>
            <a:r>
              <a:rPr lang="it-IT" sz="2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humidity</a:t>
            </a:r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sensors</a:t>
            </a:r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(Hobo)</a:t>
            </a:r>
          </a:p>
        </p:txBody>
      </p:sp>
      <p:sp>
        <p:nvSpPr>
          <p:cNvPr id="940" name="Ovale 939">
            <a:extLst>
              <a:ext uri="{FF2B5EF4-FFF2-40B4-BE49-F238E27FC236}">
                <a16:creationId xmlns:a16="http://schemas.microsoft.com/office/drawing/2014/main" id="{403EE6E6-DDDA-7526-12FC-23F193B8F71B}"/>
              </a:ext>
            </a:extLst>
          </p:cNvPr>
          <p:cNvSpPr/>
          <p:nvPr/>
        </p:nvSpPr>
        <p:spPr>
          <a:xfrm>
            <a:off x="9247841" y="4564062"/>
            <a:ext cx="206994" cy="170601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D2EAC0F9-4F61-9AA9-4263-8A9158F84250}"/>
              </a:ext>
            </a:extLst>
          </p:cNvPr>
          <p:cNvSpPr/>
          <p:nvPr/>
        </p:nvSpPr>
        <p:spPr>
          <a:xfrm>
            <a:off x="13341275" y="8445254"/>
            <a:ext cx="4349564" cy="103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</a:t>
            </a:r>
            <a:r>
              <a:rPr lang="it-IT" sz="2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external</a:t>
            </a:r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sampling</a:t>
            </a:r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point</a:t>
            </a:r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it-IT" sz="2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according</a:t>
            </a:r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the </a:t>
            </a:r>
            <a:r>
              <a:rPr lang="it-IT" sz="2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prevailing</a:t>
            </a:r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WD)</a:t>
            </a:r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95F57ACB-6BE7-E3D0-D4D9-FF92EDE98C91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12597058" y="8209769"/>
            <a:ext cx="744218" cy="75314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Content Placeholder 12" descr="A picture containing tiled&#10;&#10;Description automatically generated">
            <a:extLst>
              <a:ext uri="{FF2B5EF4-FFF2-40B4-BE49-F238E27FC236}">
                <a16:creationId xmlns:a16="http://schemas.microsoft.com/office/drawing/2014/main" id="{97784C21-FBCB-FEC3-0D5E-62E16A22C9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" b="3985"/>
          <a:stretch/>
        </p:blipFill>
        <p:spPr>
          <a:xfrm>
            <a:off x="2135974" y="2643255"/>
            <a:ext cx="2254550" cy="295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8" name="Rettangolo 897">
            <a:extLst>
              <a:ext uri="{FF2B5EF4-FFF2-40B4-BE49-F238E27FC236}">
                <a16:creationId xmlns:a16="http://schemas.microsoft.com/office/drawing/2014/main" id="{F227CBA7-146D-2AC7-24DD-DC885EFDC546}"/>
              </a:ext>
            </a:extLst>
          </p:cNvPr>
          <p:cNvSpPr/>
          <p:nvPr/>
        </p:nvSpPr>
        <p:spPr>
          <a:xfrm>
            <a:off x="6689264" y="8891253"/>
            <a:ext cx="4561335" cy="6118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 mm Ø PTFE </a:t>
            </a:r>
            <a:r>
              <a:rPr lang="it-IT" sz="2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tubes</a:t>
            </a:r>
            <a:endParaRPr lang="it-IT" sz="2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00" name="Titolo 2">
            <a:extLst>
              <a:ext uri="{FF2B5EF4-FFF2-40B4-BE49-F238E27FC236}">
                <a16:creationId xmlns:a16="http://schemas.microsoft.com/office/drawing/2014/main" id="{1EDE21CF-256D-6B64-7690-AB8320D6C762}"/>
              </a:ext>
            </a:extLst>
          </p:cNvPr>
          <p:cNvSpPr txBox="1">
            <a:spLocks/>
          </p:cNvSpPr>
          <p:nvPr/>
        </p:nvSpPr>
        <p:spPr>
          <a:xfrm>
            <a:off x="7931632" y="444632"/>
            <a:ext cx="10913228" cy="4932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b" anchorCtr="0">
            <a:noAutofit/>
          </a:bodyPr>
          <a:lstStyle>
            <a:lvl1pPr lvl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3600" b="0" i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z="3300" dirty="0">
                <a:latin typeface="Lato Black"/>
                <a:ea typeface="Lato Black"/>
                <a:cs typeface="Lato Black"/>
              </a:rPr>
              <a:t>EMISSION MEASUREMENTS ANIMAL’S BUILDING</a:t>
            </a:r>
          </a:p>
        </p:txBody>
      </p:sp>
      <p:sp>
        <p:nvSpPr>
          <p:cNvPr id="51" name="TextBox 14">
            <a:extLst>
              <a:ext uri="{FF2B5EF4-FFF2-40B4-BE49-F238E27FC236}">
                <a16:creationId xmlns:a16="http://schemas.microsoft.com/office/drawing/2014/main" id="{E94D4197-8C9B-9B4C-A5CA-AA6F0FB78E10}"/>
              </a:ext>
            </a:extLst>
          </p:cNvPr>
          <p:cNvSpPr txBox="1"/>
          <p:nvPr/>
        </p:nvSpPr>
        <p:spPr>
          <a:xfrm>
            <a:off x="686030" y="1228629"/>
            <a:ext cx="78028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u="sng" dirty="0" err="1">
                <a:latin typeface="Garamond" panose="02020404030301010803" pitchFamily="18" charset="0"/>
              </a:rPr>
              <a:t>Equipment</a:t>
            </a:r>
            <a:endParaRPr lang="it-IT" sz="4200" u="sng" dirty="0">
              <a:latin typeface="Garamond" panose="02020404030301010803" pitchFamily="18" charset="0"/>
            </a:endParaRPr>
          </a:p>
        </p:txBody>
      </p:sp>
      <p:sp>
        <p:nvSpPr>
          <p:cNvPr id="3" name="Google Shape;120;p25">
            <a:extLst>
              <a:ext uri="{FF2B5EF4-FFF2-40B4-BE49-F238E27FC236}">
                <a16:creationId xmlns:a16="http://schemas.microsoft.com/office/drawing/2014/main" id="{DC55C821-9A4F-A1A7-DB33-9E43D4C6E9F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-5400000">
            <a:off x="16794340" y="2316334"/>
            <a:ext cx="2305048" cy="41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l"/>
            <a:r>
              <a:rPr lang="es-ES" dirty="0">
                <a:solidFill>
                  <a:srgbClr val="268A37"/>
                </a:solidFill>
                <a:latin typeface="Lato Black"/>
                <a:ea typeface="Lato Black"/>
                <a:cs typeface="Lato Black"/>
                <a:sym typeface="Lato Black"/>
              </a:rPr>
              <a:t>CH4rLiE</a:t>
            </a:r>
            <a:endParaRPr dirty="0">
              <a:solidFill>
                <a:srgbClr val="268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3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E723779-359D-804B-9CBE-ED5E7F923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372" y="414670"/>
            <a:ext cx="9675629" cy="426570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B62FAE-1183-6F40-9569-3B89C676D5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634" y="5932468"/>
            <a:ext cx="8188467" cy="33655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289F7E4-6E9D-E44C-B91C-3F6731552D3E}"/>
              </a:ext>
            </a:extLst>
          </p:cNvPr>
          <p:cNvSpPr/>
          <p:nvPr/>
        </p:nvSpPr>
        <p:spPr>
          <a:xfrm>
            <a:off x="79746" y="414669"/>
            <a:ext cx="7074636" cy="2780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Quarts-enhanced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photoacoustic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spectroscopy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QePAS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analyser</a:t>
            </a:r>
            <a:endParaRPr lang="it-IT" sz="4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F736293-F1BD-AB4E-96B0-605FF8EF1D1F}"/>
              </a:ext>
            </a:extLst>
          </p:cNvPr>
          <p:cNvSpPr/>
          <p:nvPr/>
        </p:nvSpPr>
        <p:spPr>
          <a:xfrm>
            <a:off x="79746" y="4542224"/>
            <a:ext cx="7074636" cy="2780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measure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the 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vibrational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relaxation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rate of gas 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species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employing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quartz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tuning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forks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QTFs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</a:t>
            </a:r>
            <a:r>
              <a:rPr lang="it-IT" sz="4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</a:t>
            </a:r>
            <a:r>
              <a:rPr lang="it-IT" sz="4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sound detectors</a:t>
            </a:r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416D8605-F052-5544-92E6-B6BC2D4DD5C0}"/>
              </a:ext>
            </a:extLst>
          </p:cNvPr>
          <p:cNvSpPr/>
          <p:nvPr/>
        </p:nvSpPr>
        <p:spPr>
          <a:xfrm>
            <a:off x="3157871" y="3195157"/>
            <a:ext cx="1307804" cy="1347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</p:spTree>
    <p:extLst>
      <p:ext uri="{BB962C8B-B14F-4D97-AF65-F5344CB8AC3E}">
        <p14:creationId xmlns:p14="http://schemas.microsoft.com/office/powerpoint/2010/main" val="1576274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>
          <a:extLst>
            <a:ext uri="{FF2B5EF4-FFF2-40B4-BE49-F238E27FC236}">
              <a16:creationId xmlns:a16="http://schemas.microsoft.com/office/drawing/2014/main" id="{D6576F31-2FF0-0411-5A6D-DC6E584F6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0">
            <a:extLst>
              <a:ext uri="{FF2B5EF4-FFF2-40B4-BE49-F238E27FC236}">
                <a16:creationId xmlns:a16="http://schemas.microsoft.com/office/drawing/2014/main" id="{548280CB-7F02-32B4-12D0-1F4EDC330A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20946" y="285750"/>
            <a:ext cx="140208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>
              <a:buClr>
                <a:srgbClr val="2F5496"/>
              </a:buClr>
              <a:buSzPts val="4400"/>
            </a:pPr>
            <a:r>
              <a:rPr lang="it-IT" sz="4400" dirty="0" err="1">
                <a:solidFill>
                  <a:srgbClr val="2F5496"/>
                </a:solidFill>
              </a:rPr>
              <a:t>Results</a:t>
            </a:r>
            <a:r>
              <a:rPr lang="it-IT" sz="4400" dirty="0">
                <a:solidFill>
                  <a:srgbClr val="2F5496"/>
                </a:solidFill>
              </a:rPr>
              <a:t>: </a:t>
            </a:r>
            <a:r>
              <a:rPr lang="it-IT" sz="4000" dirty="0" err="1">
                <a:solidFill>
                  <a:srgbClr val="2F5496"/>
                </a:solidFill>
              </a:rPr>
              <a:t>temporal</a:t>
            </a:r>
            <a:r>
              <a:rPr lang="it-IT" sz="4000" dirty="0">
                <a:solidFill>
                  <a:srgbClr val="2F5496"/>
                </a:solidFill>
              </a:rPr>
              <a:t> and </a:t>
            </a:r>
            <a:r>
              <a:rPr lang="it-IT" sz="4000" dirty="0" err="1">
                <a:solidFill>
                  <a:srgbClr val="2F5496"/>
                </a:solidFill>
              </a:rPr>
              <a:t>spatial</a:t>
            </a:r>
            <a:r>
              <a:rPr lang="it-IT" sz="4000" dirty="0">
                <a:solidFill>
                  <a:srgbClr val="2F5496"/>
                </a:solidFill>
              </a:rPr>
              <a:t> </a:t>
            </a:r>
            <a:r>
              <a:rPr lang="it-IT" sz="4000" dirty="0" err="1">
                <a:solidFill>
                  <a:srgbClr val="2F5496"/>
                </a:solidFill>
              </a:rPr>
              <a:t>variations</a:t>
            </a:r>
            <a:r>
              <a:rPr lang="it-IT" sz="4000" dirty="0">
                <a:solidFill>
                  <a:srgbClr val="2F5496"/>
                </a:solidFill>
              </a:rPr>
              <a:t> in </a:t>
            </a:r>
            <a:r>
              <a:rPr lang="it-IT" sz="4000" dirty="0" err="1">
                <a:solidFill>
                  <a:srgbClr val="2F5496"/>
                </a:solidFill>
              </a:rPr>
              <a:t>methane</a:t>
            </a:r>
            <a:r>
              <a:rPr lang="it-IT" sz="4000" dirty="0">
                <a:solidFill>
                  <a:srgbClr val="2F5496"/>
                </a:solidFill>
              </a:rPr>
              <a:t> </a:t>
            </a:r>
            <a:r>
              <a:rPr lang="it-IT" sz="4000" dirty="0" err="1">
                <a:solidFill>
                  <a:srgbClr val="2F5496"/>
                </a:solidFill>
              </a:rPr>
              <a:t>concentrations</a:t>
            </a:r>
            <a:r>
              <a:rPr lang="it-IT" sz="4000" dirty="0">
                <a:solidFill>
                  <a:srgbClr val="2F5496"/>
                </a:solidFill>
              </a:rPr>
              <a:t> </a:t>
            </a:r>
            <a:r>
              <a:rPr lang="it-IT" sz="4000" dirty="0" err="1">
                <a:solidFill>
                  <a:srgbClr val="2F5496"/>
                </a:solidFill>
              </a:rPr>
              <a:t>within</a:t>
            </a:r>
            <a:r>
              <a:rPr lang="it-IT" sz="4000" dirty="0">
                <a:solidFill>
                  <a:srgbClr val="2F5496"/>
                </a:solidFill>
              </a:rPr>
              <a:t> the barn</a:t>
            </a:r>
            <a:endParaRPr sz="4000" dirty="0">
              <a:solidFill>
                <a:srgbClr val="2F5496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6EC509-01A7-C9F5-5729-FBD589C8C8B0}"/>
              </a:ext>
            </a:extLst>
          </p:cNvPr>
          <p:cNvSpPr txBox="1"/>
          <p:nvPr/>
        </p:nvSpPr>
        <p:spPr>
          <a:xfrm rot="16200000">
            <a:off x="1075862" y="5404874"/>
            <a:ext cx="4413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CH</a:t>
            </a:r>
            <a:r>
              <a:rPr lang="it-IT" sz="2800" b="1" baseline="-25000" dirty="0"/>
              <a:t>4</a:t>
            </a:r>
            <a:r>
              <a:rPr lang="it-IT" sz="2800" b="1" dirty="0"/>
              <a:t> </a:t>
            </a:r>
            <a:r>
              <a:rPr lang="it-IT" sz="2800" b="1" dirty="0" err="1"/>
              <a:t>concentration</a:t>
            </a:r>
            <a:r>
              <a:rPr lang="it-IT" sz="2800" b="1" dirty="0"/>
              <a:t> (ppm)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AD47D4-C5B5-538B-04CA-2279D4D1F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748" y="2640639"/>
            <a:ext cx="11591306" cy="67752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1BA8B3-5EC5-58CC-CF15-97DE66521A7C}"/>
              </a:ext>
            </a:extLst>
          </p:cNvPr>
          <p:cNvSpPr txBox="1"/>
          <p:nvPr/>
        </p:nvSpPr>
        <p:spPr>
          <a:xfrm>
            <a:off x="4638212" y="5666483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solidFill>
                  <a:srgbClr val="00B050"/>
                </a:solidFill>
              </a:rPr>
              <a:t>Av</a:t>
            </a:r>
            <a:r>
              <a:rPr lang="it-IT" sz="2400" b="1" i="1" dirty="0">
                <a:solidFill>
                  <a:srgbClr val="00B050"/>
                </a:solidFill>
              </a:rPr>
              <a:t>. 8.40 ppm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1E897D-83C4-380A-150A-DE3F187B4C94}"/>
              </a:ext>
            </a:extLst>
          </p:cNvPr>
          <p:cNvSpPr txBox="1"/>
          <p:nvPr/>
        </p:nvSpPr>
        <p:spPr>
          <a:xfrm>
            <a:off x="7388780" y="5666483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solidFill>
                  <a:srgbClr val="00B050"/>
                </a:solidFill>
              </a:rPr>
              <a:t>Av</a:t>
            </a:r>
            <a:r>
              <a:rPr lang="it-IT" sz="2400" b="1" i="1" dirty="0">
                <a:solidFill>
                  <a:srgbClr val="00B050"/>
                </a:solidFill>
              </a:rPr>
              <a:t>. 8.04 ppm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4893C0-2914-9CAB-5FED-4328D9359D1B}"/>
              </a:ext>
            </a:extLst>
          </p:cNvPr>
          <p:cNvSpPr txBox="1"/>
          <p:nvPr/>
        </p:nvSpPr>
        <p:spPr>
          <a:xfrm>
            <a:off x="10031346" y="5666483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solidFill>
                  <a:srgbClr val="00B050"/>
                </a:solidFill>
              </a:rPr>
              <a:t>Av</a:t>
            </a:r>
            <a:r>
              <a:rPr lang="it-IT" sz="2400" b="1" i="1" dirty="0">
                <a:solidFill>
                  <a:srgbClr val="00B050"/>
                </a:solidFill>
              </a:rPr>
              <a:t>. 6.94 ppm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71927B-E1D9-DDBA-B68A-99A277CA2851}"/>
              </a:ext>
            </a:extLst>
          </p:cNvPr>
          <p:cNvSpPr txBox="1"/>
          <p:nvPr/>
        </p:nvSpPr>
        <p:spPr>
          <a:xfrm>
            <a:off x="13707996" y="3760124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solidFill>
                  <a:srgbClr val="00B050"/>
                </a:solidFill>
              </a:rPr>
              <a:t>Av</a:t>
            </a:r>
            <a:r>
              <a:rPr lang="it-IT" sz="2400" b="1" i="1" dirty="0">
                <a:solidFill>
                  <a:srgbClr val="00B050"/>
                </a:solidFill>
              </a:rPr>
              <a:t>. 14.5 ppm</a:t>
            </a:r>
          </a:p>
        </p:txBody>
      </p:sp>
    </p:spTree>
    <p:extLst>
      <p:ext uri="{BB962C8B-B14F-4D97-AF65-F5344CB8AC3E}">
        <p14:creationId xmlns:p14="http://schemas.microsoft.com/office/powerpoint/2010/main" val="2937829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>
          <a:extLst>
            <a:ext uri="{FF2B5EF4-FFF2-40B4-BE49-F238E27FC236}">
              <a16:creationId xmlns:a16="http://schemas.microsoft.com/office/drawing/2014/main" id="{00A7226A-BD54-ED66-AE51-35010AF9A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0">
            <a:extLst>
              <a:ext uri="{FF2B5EF4-FFF2-40B4-BE49-F238E27FC236}">
                <a16:creationId xmlns:a16="http://schemas.microsoft.com/office/drawing/2014/main" id="{D37173CE-ED5C-45EC-C962-1DE2474CA9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38450" y="285750"/>
            <a:ext cx="140208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>
              <a:buClr>
                <a:srgbClr val="2F5496"/>
              </a:buClr>
              <a:buSzPts val="4400"/>
            </a:pPr>
            <a:r>
              <a:rPr lang="it-IT" sz="4400" dirty="0" err="1">
                <a:solidFill>
                  <a:srgbClr val="2F5496"/>
                </a:solidFill>
              </a:rPr>
              <a:t>Results</a:t>
            </a:r>
            <a:r>
              <a:rPr lang="it-IT" sz="4400" dirty="0">
                <a:solidFill>
                  <a:srgbClr val="2F5496"/>
                </a:solidFill>
              </a:rPr>
              <a:t>: </a:t>
            </a:r>
            <a:r>
              <a:rPr lang="it-IT" sz="4000" dirty="0">
                <a:solidFill>
                  <a:srgbClr val="2F5496"/>
                </a:solidFill>
              </a:rPr>
              <a:t>season </a:t>
            </a:r>
            <a:r>
              <a:rPr lang="it-IT" sz="4000" dirty="0" err="1">
                <a:solidFill>
                  <a:srgbClr val="2F5496"/>
                </a:solidFill>
              </a:rPr>
              <a:t>variability</a:t>
            </a:r>
            <a:r>
              <a:rPr lang="it-IT" sz="4000" dirty="0">
                <a:solidFill>
                  <a:srgbClr val="2F5496"/>
                </a:solidFill>
              </a:rPr>
              <a:t> in </a:t>
            </a:r>
            <a:r>
              <a:rPr lang="it-IT" sz="4000" dirty="0" err="1">
                <a:solidFill>
                  <a:srgbClr val="2F5496"/>
                </a:solidFill>
              </a:rPr>
              <a:t>average</a:t>
            </a:r>
            <a:r>
              <a:rPr lang="it-IT" sz="4000" dirty="0">
                <a:solidFill>
                  <a:srgbClr val="2F5496"/>
                </a:solidFill>
              </a:rPr>
              <a:t> </a:t>
            </a:r>
            <a:r>
              <a:rPr lang="it-IT" sz="4000" dirty="0" err="1">
                <a:solidFill>
                  <a:srgbClr val="2F5496"/>
                </a:solidFill>
              </a:rPr>
              <a:t>methane</a:t>
            </a:r>
            <a:r>
              <a:rPr lang="it-IT" sz="4000" dirty="0">
                <a:solidFill>
                  <a:srgbClr val="2F5496"/>
                </a:solidFill>
              </a:rPr>
              <a:t> </a:t>
            </a:r>
            <a:r>
              <a:rPr lang="it-IT" sz="4000" dirty="0" err="1">
                <a:solidFill>
                  <a:srgbClr val="2F5496"/>
                </a:solidFill>
              </a:rPr>
              <a:t>concentrations</a:t>
            </a:r>
            <a:endParaRPr sz="4000" dirty="0">
              <a:solidFill>
                <a:srgbClr val="2F5496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0F12ABE-44E6-FA60-BAF8-B1305672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290" y="2769394"/>
            <a:ext cx="11969120" cy="677465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CA3B86-DF07-FC9C-C469-6545277BADC7}"/>
              </a:ext>
            </a:extLst>
          </p:cNvPr>
          <p:cNvSpPr txBox="1"/>
          <p:nvPr/>
        </p:nvSpPr>
        <p:spPr>
          <a:xfrm rot="16200000">
            <a:off x="1075862" y="5404874"/>
            <a:ext cx="4413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CH</a:t>
            </a:r>
            <a:r>
              <a:rPr lang="it-IT" sz="2800" b="1" baseline="-25000" dirty="0"/>
              <a:t>4</a:t>
            </a:r>
            <a:r>
              <a:rPr lang="it-IT" sz="2800" b="1" dirty="0"/>
              <a:t> </a:t>
            </a:r>
            <a:r>
              <a:rPr lang="it-IT" sz="2800" b="1" dirty="0" err="1"/>
              <a:t>concentration</a:t>
            </a:r>
            <a:r>
              <a:rPr lang="it-IT" sz="2800" b="1" dirty="0"/>
              <a:t> (ppm)</a:t>
            </a:r>
          </a:p>
        </p:txBody>
      </p:sp>
    </p:spTree>
    <p:extLst>
      <p:ext uri="{BB962C8B-B14F-4D97-AF65-F5344CB8AC3E}">
        <p14:creationId xmlns:p14="http://schemas.microsoft.com/office/powerpoint/2010/main" val="6131596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468</Words>
  <Application>Microsoft Macintosh PowerPoint</Application>
  <PresentationFormat>Personalizzato</PresentationFormat>
  <Paragraphs>87</Paragraphs>
  <Slides>11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25" baseType="lpstr">
      <vt:lpstr>Tahoma</vt:lpstr>
      <vt:lpstr>Noto Sans Symbols</vt:lpstr>
      <vt:lpstr>Garamond</vt:lpstr>
      <vt:lpstr>Century Gothic</vt:lpstr>
      <vt:lpstr>Open Sans</vt:lpstr>
      <vt:lpstr>Lato Black</vt:lpstr>
      <vt:lpstr>Roboto</vt:lpstr>
      <vt:lpstr>Wingdings</vt:lpstr>
      <vt:lpstr>Calibri</vt:lpstr>
      <vt:lpstr>Lato</vt:lpstr>
      <vt:lpstr>Lato Light</vt:lpstr>
      <vt:lpstr>Times New Roman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Results: temporal and spatial variations in methane concentrations within the barn</vt:lpstr>
      <vt:lpstr>Results: season variability in average methane concentrations</vt:lpstr>
      <vt:lpstr>Results: Daily trend in methane concentrations</vt:lpstr>
      <vt:lpstr>Some Considerationions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Paoletta</dc:creator>
  <cp:lastModifiedBy>Elio Dinuccio</cp:lastModifiedBy>
  <cp:revision>11</cp:revision>
  <cp:lastPrinted>2023-12-15T05:54:25Z</cp:lastPrinted>
  <dcterms:created xsi:type="dcterms:W3CDTF">2006-08-16T00:00:00Z</dcterms:created>
  <dcterms:modified xsi:type="dcterms:W3CDTF">2025-01-28T09:05:15Z</dcterms:modified>
</cp:coreProperties>
</file>