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5" r:id="rId3"/>
    <p:sldId id="257" r:id="rId4"/>
    <p:sldId id="297" r:id="rId5"/>
    <p:sldId id="292" r:id="rId6"/>
    <p:sldId id="263" r:id="rId7"/>
    <p:sldId id="287" r:id="rId8"/>
    <p:sldId id="272" r:id="rId9"/>
    <p:sldId id="295" r:id="rId10"/>
    <p:sldId id="299" r:id="rId11"/>
    <p:sldId id="284" r:id="rId12"/>
    <p:sldId id="298" r:id="rId13"/>
    <p:sldId id="290" r:id="rId14"/>
    <p:sldId id="271" r:id="rId15"/>
    <p:sldId id="288" r:id="rId16"/>
    <p:sldId id="296" r:id="rId17"/>
    <p:sldId id="289" r:id="rId18"/>
    <p:sldId id="29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0461-2F86-4493-BC07-F405130F5211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24EF-919D-4EDA-A146-DB179A937D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01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Salve per chi non mi conosce sono Simone Perna, mi sono laureato a fine Settembre con una tesi sullo studio di nuovi prototipi di micromegas a </a:t>
            </a:r>
            <a:r>
              <a:rPr lang="it-IT" dirty="0" err="1"/>
              <a:t>pad</a:t>
            </a:r>
            <a:r>
              <a:rPr lang="it-IT" dirty="0"/>
              <a:t> per futuri esperimenti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5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Contributo intrinseco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66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Contributo intrinseco e contributo elettronico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471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Anche qui tutto il lavoro è stato ripetuto per le tutte e tre le micromegas con le due diverse miscele di gas al variare della tensione di amplificazione, confrontando le varie </a:t>
            </a:r>
            <a:r>
              <a:rPr lang="it-IT" dirty="0" err="1"/>
              <a:t>pad</a:t>
            </a:r>
            <a:r>
              <a:rPr lang="it-IT" dirty="0"/>
              <a:t> con le due micromegas a strip.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999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ADB37-10C8-EEDE-5587-801200F1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1E743EC-A94E-22F5-8CFC-D9CD096C2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78DF23-4FB1-2B45-5EF9-3A751B221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Tutto il lavoro è stato ripetuto per le tutte e tre le micromegas con le due diverse miscele di gas al variare della tensione di amplificazione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2D6F19-E465-2A0F-CB69-8F1C1F1FD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4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Implementato dei programmi in C++ usando il software ROOT</a:t>
            </a:r>
          </a:p>
          <a:p>
            <a:r>
              <a:rPr lang="it-IT" dirty="0"/>
              <a:t>Cluster Display c’è una rappresentazione di un cluster e riconosco dei cluster che possono essere in tutte e tre queste forme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57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Paddy-400 la camera più simile alla Paddy-2000</a:t>
            </a:r>
          </a:p>
          <a:p>
            <a:r>
              <a:rPr lang="it-IT" dirty="0"/>
              <a:t>DLC-20 è stato già testate in precedenti test beam ed è stata presa come riferimento.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0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1F8C3-FF79-AB04-FF26-6B99ABD8D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7FBC06-BFA8-EEDD-D0ED-13D5B1AAF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0F4E75-D01D-1464-7BE3-9F498F5F6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bg1"/>
                </a:solidFill>
              </a:rPr>
              <a:t>ma vengono lette solo 1920.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1339A3-3BF8-8412-8AE1-2666EC22A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20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99D0E-C770-631B-1A26-E735CF93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82D85FD-3847-0E23-ED5E-0183FF39B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56D2BA-5CD4-724B-3EFE-82D2C159E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Sistema letto dal sistema SRS.</a:t>
            </a:r>
          </a:p>
          <a:p>
            <a:r>
              <a:rPr lang="it-IT" dirty="0"/>
              <a:t>Si ricercano gli eventi che formano cluster singoli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C6970C-660D-91CE-2094-1E1E97B13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75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 studio è stato effettuato sugli eventi su cui si è formato un cluster singoli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26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Tutto il lavoro è stato ripetuto per le tutte e tre le micromegas con le due diverse miscele di gas al variare della tensione di amplificazione.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63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1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5A6F-6DA7-C2A2-DD8E-0B4CEDEF9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5EB8B6-F9ED-59E8-97C0-B29A85057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D99A70-998D-0B67-CDD1-2A4553259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Tutto il lavoro è stato ripetuto per le tutte e tre le micromegas con le due diverse miscele di gas al variare della tensione di amplificazione.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Ho confrontato le micromegas a </a:t>
            </a:r>
            <a:r>
              <a:rPr lang="it-IT" dirty="0" err="1"/>
              <a:t>pad</a:t>
            </a:r>
            <a:r>
              <a:rPr lang="it-IT" dirty="0"/>
              <a:t>, una volta con la prima </a:t>
            </a:r>
            <a:r>
              <a:rPr lang="it-IT" dirty="0" err="1"/>
              <a:t>Tmm</a:t>
            </a:r>
            <a:r>
              <a:rPr lang="it-IT" dirty="0"/>
              <a:t>, e una volta con l’altra </a:t>
            </a:r>
            <a:r>
              <a:rPr lang="it-IT" dirty="0" err="1"/>
              <a:t>Tmm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Ci concentriamo solo sulla miscela con il CF4 in quanto è il più veloce.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Possiamo notare come il tempo pesato sia leggermente migliore del tempo minimo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597E63-6107-9D66-D1AC-36389F753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24EF-919D-4EDA-A146-DB179A937D4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25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Attualmente sto continuando il lavoro con le micromegas lavorando alla torretta presente in Hangar</a:t>
            </a:r>
          </a:p>
          <a:p>
            <a:endParaRPr lang="it-IT" dirty="0"/>
          </a:p>
          <a:p>
            <a:r>
              <a:rPr lang="it-IT" dirty="0"/>
              <a:t>che richiedono stabilità ad alta tensione e la capacità di gestire elevate velocità di evento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896C-8734-4EA5-A744-D43C7053CAC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42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39383-ECB6-1D03-39A2-D952BD20D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FCDD5B-2831-4E05-26C6-B7E975B46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D3C67-0D46-5DF0-E9FB-16D52F86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1CE3-61E6-412F-B2DE-98BE8FFA2F3B}" type="datetime1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ABC420-B4CC-A093-4A39-9E0ABAFD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B1E5AA-B3BD-B47F-8977-E9C52D22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72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64674-F1E3-DB7F-EE13-A97A2D9C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8DCADF-7397-4A92-1881-1F502CA5F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88D9A-BBE9-C438-A5C5-FF625D8E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2824-48C9-44BA-A173-2DF6B4223EE5}" type="datetime1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BD4264-780F-861E-3E95-EFE3A3ED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9993F-F370-5C93-E88E-5EF8CCA8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0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BE69FB-8BA4-4305-7760-317AE560D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79BCDB-0D30-8252-6C66-7E662DBB9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2F0F3B-AFF0-07AC-5617-3776CCCB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2393-29CF-47B9-A9B3-78B55A362A07}" type="datetime1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64FD3-4609-0372-1074-EB6C91FB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D89286-8162-3F76-A19D-59CB788B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37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F3EBD-F87E-3790-7A50-004FC777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8B43DC-4361-2E14-FE0A-16D18C984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AD54E-798B-4715-8824-64E55D5E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6D1A-4C6F-4BDC-9768-84A9DD43BDF8}" type="datetime1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24CD71-3C9E-7F2C-2F4C-0F78A255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70D58A-C52A-482F-93BB-0AB71919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37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6EF98-5E1D-1EF4-6B07-E1974C0A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B5E992-222B-8047-43B5-CBB11919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C748C2-2523-9621-24B0-B3F3FC88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4D4D-8B40-4DB4-BE90-3439A68961BE}" type="datetime1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A0D541-162A-6E38-D5BF-7174182A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18C2F5-5C29-3522-D1DD-5CAD35C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3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7C3A8-82BF-0C63-ECE1-C11CC584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75B9E-27CB-66B3-7C41-B144FF9C3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A7D706-FF6E-073A-55F7-3531B86A7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B312F7-365E-F72A-F07B-8858C354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5E8D-299F-4605-B087-616F3AA49757}" type="datetime1">
              <a:rPr lang="it-IT" smtClean="0"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8CEB37-ACDC-6F07-BCF9-817817D9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0AB2DC-DC61-2FF8-25CB-7B321C05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47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7651A-9FA5-BCC0-F2BD-7835C040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F605E1-7B2F-3770-DDF3-49E2E05D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599368-5FB9-9114-6263-09F13123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73B11F-20B1-56CC-7A00-D0C6AEF4D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DE9215-1BE5-CB54-9375-79D3DD2DF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DE2B3C-BFEB-4F46-8402-E592ABBB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3998-0C34-442B-8E16-DE5B781EB876}" type="datetime1">
              <a:rPr lang="it-IT" smtClean="0"/>
              <a:t>15/01/2025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EB24079-2C03-C9B4-07D9-1A9D1F68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3640EC-3ABE-3DF4-7359-5577CC97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15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6775A-F99C-786A-7265-2884C21D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366536-438F-FAF9-473F-DDA5E54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9920-BA39-402D-894F-2CE4302749CF}" type="datetime1">
              <a:rPr lang="it-IT" smtClean="0"/>
              <a:t>15/01/2025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AE588E-75EB-90BA-5F75-A860B974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182664-7723-2E70-4325-364DADB0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88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6C3D18-183D-4AA5-4775-41533A3A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7C9F-EECD-4462-9673-FAF65ABD0AA3}" type="datetime1">
              <a:rPr lang="it-IT" smtClean="0"/>
              <a:t>15/01/2025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41B12E-87A2-EC20-FAF3-5885EEB3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6B4FDF-732B-0275-3BFA-21F8A1E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22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A822A-4157-F9D2-170E-6998FF66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72372-2059-60FC-D446-D444239C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AA0606-897D-B063-8E38-59CC4FCAC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DF7FD6-9390-B8F7-C4B2-40871C2F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3E9-CF40-48BF-8C39-49B60A1F07E1}" type="datetime1">
              <a:rPr lang="it-IT" smtClean="0"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30AF3C-2BC9-DD4F-0896-97BAA994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7CD722-99ED-C7E7-F3D3-487DA7AC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75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7036FD-049E-1C8E-3752-5E0C311E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465F12-3633-9299-D14B-AE89A6621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296127-1333-68A5-4E67-BA1CE74C6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013874-60E3-E284-7818-FE2F3A0C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AD84-E8C5-490E-AE52-725A40A83177}" type="datetime1">
              <a:rPr lang="it-IT" smtClean="0"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9D3C8E-7432-15DA-31FB-F614AC4A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0B366C-095B-FFF0-6029-2222C95F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92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757CAE-A922-8C34-F787-9CCD5601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719CD1-E771-C15A-44BC-2021A2AD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9D0AB6-D1F4-8CC7-E8DB-1BC0B6DB3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20E500-A2C8-41A1-AC41-C5C5F8594A8C}" type="datetime1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5F72F-3435-2016-0F23-95B8A7E0D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986701-D417-6E11-7EED-30F9CE21F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997D6-A36F-4670-A393-A1B29FF47A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2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8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vestiti, persona, uomo, edificio&#10;&#10;Descrizione generata automaticamente">
            <a:extLst>
              <a:ext uri="{FF2B5EF4-FFF2-40B4-BE49-F238E27FC236}">
                <a16:creationId xmlns:a16="http://schemas.microsoft.com/office/drawing/2014/main" id="{25BB0006-0CD1-77C0-69D3-4D1D737F9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8" b="4112"/>
          <a:stretch/>
        </p:blipFill>
        <p:spPr>
          <a:xfrm>
            <a:off x="5636611" y="0"/>
            <a:ext cx="6555389" cy="368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BBF09E-D95E-5D21-CAF6-7120DA69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F0F6DE-EFBD-AC24-79D6-B86AE7780010}"/>
              </a:ext>
            </a:extLst>
          </p:cNvPr>
          <p:cNvSpPr txBox="1"/>
          <p:nvPr/>
        </p:nvSpPr>
        <p:spPr>
          <a:xfrm>
            <a:off x="185335" y="3194191"/>
            <a:ext cx="832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Simone Perna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1681EA-1047-392B-D7EB-E1A4372A8543}"/>
              </a:ext>
            </a:extLst>
          </p:cNvPr>
          <p:cNvSpPr txBox="1"/>
          <p:nvPr/>
        </p:nvSpPr>
        <p:spPr>
          <a:xfrm>
            <a:off x="0" y="1852479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effectLst/>
                <a:latin typeface="Roboto" panose="02000000000000000000" pitchFamily="2" charset="0"/>
              </a:rPr>
              <a:t>Small Pad </a:t>
            </a:r>
            <a:r>
              <a:rPr lang="en-US" sz="3600" b="1" i="0" dirty="0" err="1">
                <a:effectLst/>
                <a:latin typeface="Roboto" panose="02000000000000000000" pitchFamily="2" charset="0"/>
              </a:rPr>
              <a:t>MicroMegas</a:t>
            </a:r>
            <a:r>
              <a:rPr lang="en-US" sz="3600" b="1" i="0" dirty="0">
                <a:effectLst/>
                <a:latin typeface="Roboto" panose="02000000000000000000" pitchFamily="2" charset="0"/>
              </a:rPr>
              <a:t> </a:t>
            </a:r>
          </a:p>
          <a:p>
            <a:pPr algn="just"/>
            <a:r>
              <a:rPr lang="en-US" sz="3600" b="1" i="0" dirty="0">
                <a:effectLst/>
                <a:latin typeface="Roboto" panose="02000000000000000000" pitchFamily="2" charset="0"/>
              </a:rPr>
              <a:t>R&amp;D for Future Colliders</a:t>
            </a:r>
            <a:endParaRPr lang="it-IT" sz="3600" b="1" dirty="0"/>
          </a:p>
        </p:txBody>
      </p:sp>
      <p:pic>
        <p:nvPicPr>
          <p:cNvPr id="7" name="Google Shape;58;p13">
            <a:extLst>
              <a:ext uri="{FF2B5EF4-FFF2-40B4-BE49-F238E27FC236}">
                <a16:creationId xmlns:a16="http://schemas.microsoft.com/office/drawing/2014/main" id="{D8FA663F-FC83-001E-85C4-C6B0148ABA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2539" y="4641574"/>
            <a:ext cx="1971262" cy="17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9FB37374-6BFA-1294-2004-FF2A68A958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661" y="4905288"/>
            <a:ext cx="3826566" cy="126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magine che contiene bevanda, cibo, alcol, testo&#10;&#10;Descrizione generata automaticamente">
            <a:extLst>
              <a:ext uri="{FF2B5EF4-FFF2-40B4-BE49-F238E27FC236}">
                <a16:creationId xmlns:a16="http://schemas.microsoft.com/office/drawing/2014/main" id="{3009DB46-A3D7-9FBA-EC4A-617F16231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5" y="4074238"/>
            <a:ext cx="2259497" cy="2530166"/>
          </a:xfrm>
          <a:prstGeom prst="rect">
            <a:avLst/>
          </a:prstGeom>
        </p:spPr>
      </p:pic>
      <p:sp>
        <p:nvSpPr>
          <p:cNvPr id="10" name="Google Shape;57;p13">
            <a:extLst>
              <a:ext uri="{FF2B5EF4-FFF2-40B4-BE49-F238E27FC236}">
                <a16:creationId xmlns:a16="http://schemas.microsoft.com/office/drawing/2014/main" id="{A6204DC3-1003-927D-83F8-27724F5AD966}"/>
              </a:ext>
            </a:extLst>
          </p:cNvPr>
          <p:cNvSpPr txBox="1"/>
          <p:nvPr/>
        </p:nvSpPr>
        <p:spPr>
          <a:xfrm>
            <a:off x="185335" y="258157"/>
            <a:ext cx="5173500" cy="13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rgbClr val="3D85C6"/>
                </a:solidFill>
              </a:rPr>
              <a:t>Riunione Gruppo 1- INFN Napoli</a:t>
            </a:r>
            <a:endParaRPr sz="2400" b="1" dirty="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" sz="1700" dirty="0">
                <a:solidFill>
                  <a:srgbClr val="3D85C6"/>
                </a:solidFill>
              </a:rPr>
              <a:t>16 gennaio 2025</a:t>
            </a:r>
            <a:endParaRPr sz="1700" dirty="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700" dirty="0">
              <a:solidFill>
                <a:srgbClr val="3D85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5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6CB45D8-4CDC-930B-4932-6E082623583B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657773-8ADC-C2AE-94ED-BD8E2A18BBB2}"/>
              </a:ext>
            </a:extLst>
          </p:cNvPr>
          <p:cNvSpPr txBox="1"/>
          <p:nvPr/>
        </p:nvSpPr>
        <p:spPr>
          <a:xfrm>
            <a:off x="0" y="77929"/>
            <a:ext cx="546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F493A9-FA2E-85F1-BDDC-44CFD454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6" y="1085207"/>
            <a:ext cx="10053138" cy="2410612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La Paddy-2000 è caratterizzata da:</a:t>
            </a:r>
          </a:p>
          <a:p>
            <a:pPr lvl="1"/>
            <a:r>
              <a:rPr lang="it-IT" sz="2000" dirty="0"/>
              <a:t>una risoluzione spaziale di circa 120 </a:t>
            </a:r>
            <a:r>
              <a:rPr lang="el-GR" sz="2000" dirty="0"/>
              <a:t>μ</a:t>
            </a:r>
            <a:r>
              <a:rPr lang="it-IT" sz="2000" dirty="0"/>
              <a:t>m (HV=480 V) con entrambe le miscele di gas.</a:t>
            </a:r>
          </a:p>
          <a:p>
            <a:pPr lvl="1"/>
            <a:r>
              <a:rPr lang="it-IT" sz="2000" dirty="0"/>
              <a:t>una risoluzione temporale di quasi 14 ns (HV=480V con CF4).</a:t>
            </a:r>
          </a:p>
          <a:p>
            <a:r>
              <a:rPr lang="it-IT" sz="2400" dirty="0"/>
              <a:t>Sebbene le prestazioni delle altre camere siano migliori, il prototipo Paddy-2000 da me testato mostra una notevole stabilità ad alte tensioni e ad alto rate (10 MHz). Il che lo rende più adatto nelle applicazioni future di fisica delle alte energie.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8E88DC-2249-0437-A873-53ED5AD4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10</a:t>
            </a:fld>
            <a:endParaRPr lang="it-IT"/>
          </a:p>
        </p:txBody>
      </p:sp>
      <p:pic>
        <p:nvPicPr>
          <p:cNvPr id="2" name="Immagine 1" descr="Immagine che contiene vestiti, persona, edificio, uomo&#10;&#10;Descrizione generata automaticamente">
            <a:extLst>
              <a:ext uri="{FF2B5EF4-FFF2-40B4-BE49-F238E27FC236}">
                <a16:creationId xmlns:a16="http://schemas.microsoft.com/office/drawing/2014/main" id="{BFDABE53-0049-B87E-3FBD-C21238D0E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98" y="-26702"/>
            <a:ext cx="1450802" cy="1934403"/>
          </a:xfrm>
          <a:prstGeom prst="rect">
            <a:avLst/>
          </a:prstGeom>
        </p:spPr>
      </p:pic>
      <p:pic>
        <p:nvPicPr>
          <p:cNvPr id="10" name="Immagine 9" descr="Immagine che contiene vestiti, persona, ingegneria, uomo&#10;&#10;Descrizione generata automaticamente">
            <a:extLst>
              <a:ext uri="{FF2B5EF4-FFF2-40B4-BE49-F238E27FC236}">
                <a16:creationId xmlns:a16="http://schemas.microsoft.com/office/drawing/2014/main" id="{3742A57F-205B-63B1-7403-A682A64ED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r="12383"/>
          <a:stretch/>
        </p:blipFill>
        <p:spPr>
          <a:xfrm>
            <a:off x="6589855" y="3236688"/>
            <a:ext cx="2755572" cy="341547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9F5198-F567-7CBD-CC12-1F2E9F54109B}"/>
              </a:ext>
            </a:extLst>
          </p:cNvPr>
          <p:cNvSpPr txBox="1"/>
          <p:nvPr/>
        </p:nvSpPr>
        <p:spPr>
          <a:xfrm>
            <a:off x="213606" y="3565135"/>
            <a:ext cx="5481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Outlooks</a:t>
            </a:r>
            <a:r>
              <a:rPr lang="it-IT" sz="2400" dirty="0"/>
              <a:t>: sto lavorando alla torre di MM nell’hangar, perché la si possa utilizzare anche come tracciatore per test su nuovi rivelatori per esperimenti futuri.</a:t>
            </a:r>
          </a:p>
        </p:txBody>
      </p:sp>
    </p:spTree>
    <p:extLst>
      <p:ext uri="{BB962C8B-B14F-4D97-AF65-F5344CB8AC3E}">
        <p14:creationId xmlns:p14="http://schemas.microsoft.com/office/powerpoint/2010/main" val="400409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AC1A81-0653-2F9C-799C-22C2644E6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488" y="2965133"/>
            <a:ext cx="4519023" cy="92773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GRAZIE PER L’ATTENZIONE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9316BA-731E-233C-D3AC-182CE348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11</a:t>
            </a:fld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8A90105-9143-6756-7941-672D6872AED4}"/>
              </a:ext>
            </a:extLst>
          </p:cNvPr>
          <p:cNvCxnSpPr>
            <a:cxnSpLocks/>
          </p:cNvCxnSpPr>
          <p:nvPr/>
        </p:nvCxnSpPr>
        <p:spPr>
          <a:xfrm>
            <a:off x="0" y="342899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0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6EB62-ACA5-1B9D-172F-C07245D3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257131-F6C2-B7B3-1FFE-F51912707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846" y="2980237"/>
            <a:ext cx="1634308" cy="927735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BACKUP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FB5B5A-97F6-CB96-8664-89CDB368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12</a:t>
            </a:fld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6285237-DFEE-0DA1-0B07-8B8AB0B5878A}"/>
              </a:ext>
            </a:extLst>
          </p:cNvPr>
          <p:cNvCxnSpPr>
            <a:cxnSpLocks/>
          </p:cNvCxnSpPr>
          <p:nvPr/>
        </p:nvCxnSpPr>
        <p:spPr>
          <a:xfrm>
            <a:off x="0" y="342899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4A75961-BAD5-DE47-3E1B-BD809A14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13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A3D1940-5BE0-7A84-E764-08760172FE01}"/>
                  </a:ext>
                </a:extLst>
              </p:cNvPr>
              <p:cNvSpPr txBox="1"/>
              <p:nvPr/>
            </p:nvSpPr>
            <p:spPr>
              <a:xfrm>
                <a:off x="0" y="779503"/>
                <a:ext cx="965395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𝐸𝑙𝑒𝑡𝑡𝑟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𝐼𝑛𝑡𝑟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𝐸𝑙𝑒𝑡𝑡𝑟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𝐼𝑛𝑡𝑟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A3D1940-5BE0-7A84-E764-08760172F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9503"/>
                <a:ext cx="9653954" cy="390748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DBB3688-A610-757D-50B0-4F7DDCCF6C45}"/>
                  </a:ext>
                </a:extLst>
              </p:cNvPr>
              <p:cNvSpPr txBox="1"/>
              <p:nvPr/>
            </p:nvSpPr>
            <p:spPr>
              <a:xfrm>
                <a:off x="0" y="1831037"/>
                <a:ext cx="12082306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𝐹𝑖𝑡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𝐸𝑙𝑒𝑡𝑡𝑟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𝐼𝑛𝑡𝑟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𝐸𝑙𝑒𝑡𝑡𝑟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𝐼𝑛𝑡𝑟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=2(</m:t>
                    </m:r>
                    <m:sSub>
                      <m:sSubPr>
                        <m:ctrlPr>
                          <a:rPr lang="en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𝐸𝑙𝑒𝑡𝑡𝑟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𝐼𝑛𝑡𝑟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𝑆𝑡𝑟𝑖𝑝</m:t>
                        </m:r>
                      </m:sub>
                    </m:sSub>
                  </m:oMath>
                </a14:m>
                <a:r>
                  <a:rPr lang="it-IT" sz="2000" dirty="0"/>
                  <a:t>)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DBB3688-A610-757D-50B0-4F7DDCCF6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1037"/>
                <a:ext cx="12082306" cy="423770"/>
              </a:xfrm>
              <a:prstGeom prst="rect">
                <a:avLst/>
              </a:prstGeom>
              <a:blipFill>
                <a:blip r:embed="rId4"/>
                <a:stretch>
                  <a:fillRect t="-4286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35F04CDE-2A08-D064-283A-3B2097DABBBE}"/>
              </a:ext>
            </a:extLst>
          </p:cNvPr>
          <p:cNvSpPr/>
          <p:nvPr/>
        </p:nvSpPr>
        <p:spPr>
          <a:xfrm>
            <a:off x="1738365" y="2431701"/>
            <a:ext cx="120580" cy="4770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34D0355-1851-5BB1-B599-E24EDDC9312A}"/>
                  </a:ext>
                </a:extLst>
              </p:cNvPr>
              <p:cNvSpPr txBox="1"/>
              <p:nvPr/>
            </p:nvSpPr>
            <p:spPr>
              <a:xfrm>
                <a:off x="0" y="3009137"/>
                <a:ext cx="117540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sz="20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𝐸𝑙𝑒𝑡𝑡𝑟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sz="20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𝐼𝑛𝑡𝑟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sz="20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𝐹𝑖𝑡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34D0355-1851-5BB1-B599-E24EDDC93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09137"/>
                <a:ext cx="11754060" cy="423770"/>
              </a:xfrm>
              <a:prstGeom prst="rect">
                <a:avLst/>
              </a:prstGeom>
              <a:blipFill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1017B71-66AA-604A-29CF-38D49A0F17B3}"/>
              </a:ext>
            </a:extLst>
          </p:cNvPr>
          <p:cNvSpPr/>
          <p:nvPr/>
        </p:nvSpPr>
        <p:spPr>
          <a:xfrm>
            <a:off x="1738365" y="3621438"/>
            <a:ext cx="120580" cy="4770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613449A-54B5-BF34-EB8F-A6BF81EF8275}"/>
                  </a:ext>
                </a:extLst>
              </p:cNvPr>
              <p:cNvSpPr txBox="1"/>
              <p:nvPr/>
            </p:nvSpPr>
            <p:spPr>
              <a:xfrm>
                <a:off x="0" y="4294463"/>
                <a:ext cx="96539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𝐸𝑙𝑒𝑡𝑡𝑟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𝐼𝑛𝑡𝑟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𝐹𝑖𝑡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𝑃𝑎𝑑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𝐹𝑖𝑡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𝑆𝑡𝑟𝑖𝑝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613449A-54B5-BF34-EB8F-A6BF81EF8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4463"/>
                <a:ext cx="9653954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A693713E-7764-ECB0-06CC-711BC01B9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5859" y="2405190"/>
            <a:ext cx="2655552" cy="1908261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C0DA83CD-A3EC-E86F-374F-0B9B82674DEA}"/>
              </a:ext>
            </a:extLst>
          </p:cNvPr>
          <p:cNvGrpSpPr/>
          <p:nvPr/>
        </p:nvGrpSpPr>
        <p:grpSpPr>
          <a:xfrm>
            <a:off x="7665698" y="4553961"/>
            <a:ext cx="2920321" cy="2167514"/>
            <a:chOff x="530450" y="3721657"/>
            <a:chExt cx="3983047" cy="2862189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DFC3429-2D49-9615-E924-3947FCEC3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50" y="3721657"/>
              <a:ext cx="3983047" cy="2862189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B0C2035-036C-9BE2-3C35-4948130EBA6B}"/>
                </a:ext>
              </a:extLst>
            </p:cNvPr>
            <p:cNvSpPr txBox="1"/>
            <p:nvPr/>
          </p:nvSpPr>
          <p:spPr>
            <a:xfrm>
              <a:off x="3865023" y="6338857"/>
              <a:ext cx="5068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latin typeface="+mj-lt"/>
                </a:rPr>
                <a:t>[ns]</a:t>
              </a:r>
              <a:endParaRPr lang="it-IT" sz="11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5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908BBD4-0A51-3AC0-FAD6-F7DD955B72B2}"/>
                  </a:ext>
                </a:extLst>
              </p:cNvPr>
              <p:cNvSpPr txBox="1"/>
              <p:nvPr/>
            </p:nvSpPr>
            <p:spPr>
              <a:xfrm>
                <a:off x="344127" y="1179255"/>
                <a:ext cx="10923640" cy="2667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Una stima più accurata, si ottiene estrapolando la risoluzione temporale del rivelatore Paddy tenendo conto del contributo delle camere a strip:</a:t>
                </a:r>
              </a:p>
              <a:p>
                <a:endParaRPr lang="it-IT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𝑓𝑖𝑡</m:t>
                              </m:r>
                              <m:d>
                                <m:d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600" b="0" dirty="0"/>
              </a:p>
              <a:p>
                <a:endParaRPr lang="it-IT" sz="1600" b="0" dirty="0"/>
              </a:p>
              <a:p>
                <a:r>
                  <a:rPr lang="it-IT" sz="1600" dirty="0"/>
                  <a:t>Si migliora la stima della risoluzione temporale della micromegas a </a:t>
                </a:r>
                <a:r>
                  <a:rPr lang="it-IT" sz="1600" dirty="0" err="1"/>
                  <a:t>pad</a:t>
                </a:r>
                <a:r>
                  <a:rPr lang="it-IT" sz="1600" dirty="0"/>
                  <a:t> tramite la seguente relazione:</a:t>
                </a:r>
              </a:p>
              <a:p>
                <a:endParaRPr lang="it-IT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𝑃𝑎𝑑𝑑𝑦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𝐹𝑖𝑡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𝑃𝑎𝑑𝑑𝑦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1,2)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908BBD4-0A51-3AC0-FAD6-F7DD955B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27" y="1179255"/>
                <a:ext cx="10923640" cy="2667974"/>
              </a:xfrm>
              <a:prstGeom prst="rect">
                <a:avLst/>
              </a:prstGeom>
              <a:blipFill>
                <a:blip r:embed="rId3"/>
                <a:stretch>
                  <a:fillRect l="-279" t="-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FC0D6C-E06D-E0A7-6694-59CC1A18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14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D00C1D-4B03-46B3-E5CC-402261935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076" y="3721657"/>
            <a:ext cx="3983047" cy="286218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43C9B08B-EC46-48A5-1A7A-5B35B969D832}"/>
              </a:ext>
            </a:extLst>
          </p:cNvPr>
          <p:cNvGrpSpPr/>
          <p:nvPr/>
        </p:nvGrpSpPr>
        <p:grpSpPr>
          <a:xfrm>
            <a:off x="530450" y="3721657"/>
            <a:ext cx="3983047" cy="2862189"/>
            <a:chOff x="530450" y="3721657"/>
            <a:chExt cx="3983047" cy="2862189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0ACF20D-2CA3-8E00-CB05-58501FDD5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50" y="3721657"/>
              <a:ext cx="3983047" cy="2862189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3A97072-26C9-8F55-A068-856CDA5A78CF}"/>
                </a:ext>
              </a:extLst>
            </p:cNvPr>
            <p:cNvSpPr txBox="1"/>
            <p:nvPr/>
          </p:nvSpPr>
          <p:spPr>
            <a:xfrm>
              <a:off x="3865023" y="6338857"/>
              <a:ext cx="5068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latin typeface="+mj-lt"/>
                </a:rPr>
                <a:t>[ns]</a:t>
              </a:r>
              <a:endParaRPr lang="it-IT" sz="1100" dirty="0">
                <a:latin typeface="+mj-lt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D8350EBA-801D-B4C9-EA4D-5054E74B1134}"/>
              </a:ext>
            </a:extLst>
          </p:cNvPr>
          <p:cNvGrpSpPr/>
          <p:nvPr/>
        </p:nvGrpSpPr>
        <p:grpSpPr>
          <a:xfrm>
            <a:off x="9018684" y="3740707"/>
            <a:ext cx="748196" cy="152497"/>
            <a:chOff x="10247409" y="1097179"/>
            <a:chExt cx="748196" cy="152497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086EB68-B277-405E-5FD2-D74CAE4C6A6C}"/>
                </a:ext>
              </a:extLst>
            </p:cNvPr>
            <p:cNvSpPr/>
            <p:nvPr/>
          </p:nvSpPr>
          <p:spPr>
            <a:xfrm>
              <a:off x="10260109" y="1097179"/>
              <a:ext cx="735496" cy="129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0017B4A-8955-4335-DD79-1F06457F1FCC}"/>
                </a:ext>
              </a:extLst>
            </p:cNvPr>
            <p:cNvSpPr/>
            <p:nvPr/>
          </p:nvSpPr>
          <p:spPr>
            <a:xfrm>
              <a:off x="10247409" y="1203957"/>
              <a:ext cx="1143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4669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223D7D-4AE2-E83C-5470-25FB66B9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15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56B7E2-6581-D3D4-8942-E0C1299B9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214" y="813675"/>
            <a:ext cx="4097535" cy="29444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B26026B-3AE7-DDEB-F834-FCA8405DA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793" y="813676"/>
            <a:ext cx="4097535" cy="29444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6A77FC-120C-C155-6647-A5941771E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214" y="3684451"/>
            <a:ext cx="4097536" cy="29444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7B4FDE-7A45-EB96-94F7-5517764E4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792" y="3684451"/>
            <a:ext cx="4097535" cy="2944459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1B25F98-4BC4-FC9C-EDFD-3E8B76F30AA6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5B8E5F-AD1F-21D4-41A5-2D8402062591}"/>
              </a:ext>
            </a:extLst>
          </p:cNvPr>
          <p:cNvSpPr txBox="1"/>
          <p:nvPr/>
        </p:nvSpPr>
        <p:spPr>
          <a:xfrm>
            <a:off x="0" y="77929"/>
            <a:ext cx="546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Risoluzione Temporale</a:t>
            </a:r>
          </a:p>
        </p:txBody>
      </p:sp>
    </p:spTree>
    <p:extLst>
      <p:ext uri="{BB962C8B-B14F-4D97-AF65-F5344CB8AC3E}">
        <p14:creationId xmlns:p14="http://schemas.microsoft.com/office/powerpoint/2010/main" val="89723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CF41D-4111-AC4B-DD8B-3AF36DA82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76F6FE9E-B064-EFC9-01A2-EF1C77277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6" y="3460921"/>
            <a:ext cx="4637309" cy="333233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80CF9D-5674-6CF3-0EEF-7DE580F2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16</a:t>
            </a:fld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FFB4317-651C-5C0D-5F01-0866472DD373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10BBB6-DC3F-AB36-0001-C611DB340EAD}"/>
              </a:ext>
            </a:extLst>
          </p:cNvPr>
          <p:cNvSpPr txBox="1"/>
          <p:nvPr/>
        </p:nvSpPr>
        <p:spPr>
          <a:xfrm>
            <a:off x="0" y="77929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Risoluzione Spaziale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DAB5DC6-3B45-5FC8-66BE-EF6DE4FB1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5059" y="772155"/>
            <a:ext cx="4364787" cy="31365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4F20662-5562-2E0A-E898-C7D339650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6" y="771165"/>
            <a:ext cx="4027713" cy="28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4A75961-BAD5-DE47-3E1B-BD809A14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63C2C1DB-FF3B-0F67-EC49-901CA566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30" y="1177095"/>
            <a:ext cx="5067739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72BFE-0800-5751-777C-9A487FF9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373341"/>
            <a:ext cx="10210623" cy="2409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/>
              <a:t>Programma in C++ usando il software ROOT.</a:t>
            </a:r>
          </a:p>
          <a:p>
            <a:pPr marL="0" indent="0">
              <a:buNone/>
            </a:pPr>
            <a:r>
              <a:rPr lang="it-IT" sz="1800" b="1" dirty="0"/>
              <a:t>Ricostruzione cluster</a:t>
            </a:r>
            <a:r>
              <a:rPr lang="it-IT" sz="1800" dirty="0"/>
              <a:t>: insieme di </a:t>
            </a:r>
            <a:r>
              <a:rPr lang="it-IT" sz="1800" dirty="0" err="1"/>
              <a:t>pad</a:t>
            </a:r>
            <a:r>
              <a:rPr lang="it-IT" sz="1800" dirty="0"/>
              <a:t>/strip di segnale contigue.</a:t>
            </a:r>
          </a:p>
          <a:p>
            <a:pPr marL="0" indent="0">
              <a:buNone/>
            </a:pPr>
            <a:r>
              <a:rPr lang="it-IT" sz="1800" dirty="0"/>
              <a:t>Criteri per una </a:t>
            </a:r>
            <a:r>
              <a:rPr lang="it-IT" sz="1800" dirty="0" err="1"/>
              <a:t>pad</a:t>
            </a:r>
            <a:r>
              <a:rPr lang="it-IT" sz="1800" dirty="0"/>
              <a:t>/strip di segnale:</a:t>
            </a:r>
          </a:p>
          <a:p>
            <a:r>
              <a:rPr lang="it-IT" sz="1800" dirty="0"/>
              <a:t>Selezione di carica massima, in base alla tensione di amplificazione e alla camera.</a:t>
            </a:r>
          </a:p>
          <a:p>
            <a:r>
              <a:rPr lang="it-IT" sz="1800" dirty="0"/>
              <a:t>Tempo massimo &gt;25 ns e &lt;375 ns.</a:t>
            </a:r>
          </a:p>
          <a:p>
            <a:pPr marL="0" indent="0">
              <a:buNone/>
            </a:pPr>
            <a:br>
              <a:rPr lang="it-IT" sz="1800" dirty="0"/>
            </a:br>
            <a:r>
              <a:rPr lang="it-IT" sz="1800" dirty="0"/>
              <a:t>Per l’analisi ci si concentra sui soli eventi in cui si forma un singolo cluster.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C89CD7-77F6-D8A3-1E40-394AA536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18</a:t>
            </a:fld>
            <a:endParaRPr lang="it-IT"/>
          </a:p>
        </p:txBody>
      </p:sp>
      <p:pic>
        <p:nvPicPr>
          <p:cNvPr id="5" name="Immagine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BE86EC0C-89E0-7FA7-4D98-338EE8B3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308"/>
            <a:ext cx="5761529" cy="30100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3052F87-7FE1-1C9E-5728-AF99B3528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9642" y="3975004"/>
            <a:ext cx="6385641" cy="2296669"/>
          </a:xfrm>
          <a:prstGeom prst="rect">
            <a:avLst/>
          </a:prstGeom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4C22C18-8058-8AF9-6190-C0E3E2846FF3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4FAE37-D36B-4542-9E98-5E2EDF482A0D}"/>
              </a:ext>
            </a:extLst>
          </p:cNvPr>
          <p:cNvSpPr txBox="1"/>
          <p:nvPr/>
        </p:nvSpPr>
        <p:spPr>
          <a:xfrm>
            <a:off x="0" y="77929"/>
            <a:ext cx="24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Analisi</a:t>
            </a:r>
          </a:p>
        </p:txBody>
      </p:sp>
    </p:spTree>
    <p:extLst>
      <p:ext uri="{BB962C8B-B14F-4D97-AF65-F5344CB8AC3E}">
        <p14:creationId xmlns:p14="http://schemas.microsoft.com/office/powerpoint/2010/main" val="283241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5DDF20C-D049-734A-0153-63EC479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 descr="Immagine che contiene supporto, macchina, interno, negozio&#10;&#10;Descrizione generata automaticamente">
            <a:extLst>
              <a:ext uri="{FF2B5EF4-FFF2-40B4-BE49-F238E27FC236}">
                <a16:creationId xmlns:a16="http://schemas.microsoft.com/office/drawing/2014/main" id="{B38983F9-8FCD-F228-8C80-BFC1FC669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2362608"/>
            <a:ext cx="11572567" cy="41060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0FF399-94B3-C693-3736-61CF287A3645}"/>
              </a:ext>
            </a:extLst>
          </p:cNvPr>
          <p:cNvSpPr txBox="1"/>
          <p:nvPr/>
        </p:nvSpPr>
        <p:spPr>
          <a:xfrm>
            <a:off x="363794" y="914023"/>
            <a:ext cx="1056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Studio delle performance di prototipi di micromegas a </a:t>
            </a:r>
            <a:r>
              <a:rPr lang="it-IT" dirty="0" err="1"/>
              <a:t>pad</a:t>
            </a:r>
            <a:r>
              <a:rPr lang="it-IT" dirty="0"/>
              <a:t> sviluppati nell’ambito del progetto RHUM.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Test-Beam al SPS del CERN di Ginevra.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Si usano due miscele di gas Ar:CO2:Isobutano (93:5:2) e Ar:CF4:Isobutano (88:10:2).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DAAF10E-A3E0-5DE3-9291-DBFB916FAE39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2797AB-4B2F-E79F-36F7-183C0F14B4C2}"/>
              </a:ext>
            </a:extLst>
          </p:cNvPr>
          <p:cNvSpPr txBox="1"/>
          <p:nvPr/>
        </p:nvSpPr>
        <p:spPr>
          <a:xfrm>
            <a:off x="0" y="77929"/>
            <a:ext cx="24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Test-Beam</a:t>
            </a:r>
          </a:p>
        </p:txBody>
      </p:sp>
    </p:spTree>
    <p:extLst>
      <p:ext uri="{BB962C8B-B14F-4D97-AF65-F5344CB8AC3E}">
        <p14:creationId xmlns:p14="http://schemas.microsoft.com/office/powerpoint/2010/main" val="227648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agramma, schermata, linea, design&#10;&#10;Descrizione generata automaticamente">
            <a:extLst>
              <a:ext uri="{FF2B5EF4-FFF2-40B4-BE49-F238E27FC236}">
                <a16:creationId xmlns:a16="http://schemas.microsoft.com/office/drawing/2014/main" id="{109C9448-826F-F29C-C1EF-5F07FF977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45" y="1403480"/>
            <a:ext cx="7227610" cy="495545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A1848F5-3686-6C5D-2B01-089D86F2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91ADD9-D9AD-B6D6-ED65-6A7014863453}"/>
              </a:ext>
            </a:extLst>
          </p:cNvPr>
          <p:cNvSpPr txBox="1"/>
          <p:nvPr/>
        </p:nvSpPr>
        <p:spPr>
          <a:xfrm>
            <a:off x="373626" y="1651930"/>
            <a:ext cx="3414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</a:t>
            </a:r>
            <a:r>
              <a:rPr lang="it-IT" b="1" dirty="0"/>
              <a:t>scintillatori </a:t>
            </a:r>
            <a:r>
              <a:rPr lang="it-IT" dirty="0"/>
              <a:t>sono usati come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Tmm-256</a:t>
            </a:r>
            <a:r>
              <a:rPr lang="it-IT" dirty="0"/>
              <a:t> sono micromegas a strip usate come tracciatori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Micromegas a </a:t>
            </a:r>
            <a:r>
              <a:rPr lang="it-IT" dirty="0" err="1"/>
              <a:t>pad</a:t>
            </a:r>
            <a:r>
              <a:rPr lang="it-IT" dirty="0"/>
              <a:t> </a:t>
            </a:r>
            <a:r>
              <a:rPr lang="it-IT" b="1" dirty="0"/>
              <a:t>Paddy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Scan</a:t>
            </a:r>
            <a:r>
              <a:rPr lang="it-IT" dirty="0"/>
              <a:t> in tensione mantenendo E</a:t>
            </a:r>
            <a:r>
              <a:rPr lang="it-IT" baseline="-25000" dirty="0"/>
              <a:t>drift</a:t>
            </a:r>
            <a:r>
              <a:rPr lang="it-IT" dirty="0"/>
              <a:t> a 600 V/cm.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Confronto Paddy-2000 con DLC-20 e Paddy-400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</p:txBody>
      </p:sp>
      <p:sp>
        <p:nvSpPr>
          <p:cNvPr id="6" name="Cerchio vuoto 5">
            <a:extLst>
              <a:ext uri="{FF2B5EF4-FFF2-40B4-BE49-F238E27FC236}">
                <a16:creationId xmlns:a16="http://schemas.microsoft.com/office/drawing/2014/main" id="{CA1A072C-157C-0C68-D815-D925A97620BD}"/>
              </a:ext>
            </a:extLst>
          </p:cNvPr>
          <p:cNvSpPr/>
          <p:nvPr/>
        </p:nvSpPr>
        <p:spPr>
          <a:xfrm>
            <a:off x="5134173" y="2658475"/>
            <a:ext cx="702999" cy="2588340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erchio vuoto 6">
            <a:extLst>
              <a:ext uri="{FF2B5EF4-FFF2-40B4-BE49-F238E27FC236}">
                <a16:creationId xmlns:a16="http://schemas.microsoft.com/office/drawing/2014/main" id="{B20132D4-194B-8BC0-F6DF-2C454E75FD07}"/>
              </a:ext>
            </a:extLst>
          </p:cNvPr>
          <p:cNvSpPr/>
          <p:nvPr/>
        </p:nvSpPr>
        <p:spPr>
          <a:xfrm>
            <a:off x="9461762" y="2658475"/>
            <a:ext cx="718546" cy="2516902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vuoto 7">
            <a:extLst>
              <a:ext uri="{FF2B5EF4-FFF2-40B4-BE49-F238E27FC236}">
                <a16:creationId xmlns:a16="http://schemas.microsoft.com/office/drawing/2014/main" id="{DAA1B2B9-1F22-1B61-855E-D3BF321AAD9E}"/>
              </a:ext>
            </a:extLst>
          </p:cNvPr>
          <p:cNvSpPr/>
          <p:nvPr/>
        </p:nvSpPr>
        <p:spPr>
          <a:xfrm>
            <a:off x="5923502" y="3200321"/>
            <a:ext cx="677980" cy="2048798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erchio vuoto 8">
            <a:extLst>
              <a:ext uri="{FF2B5EF4-FFF2-40B4-BE49-F238E27FC236}">
                <a16:creationId xmlns:a16="http://schemas.microsoft.com/office/drawing/2014/main" id="{ACBC0DA2-070C-CDB3-C615-B5360C286A88}"/>
              </a:ext>
            </a:extLst>
          </p:cNvPr>
          <p:cNvSpPr/>
          <p:nvPr/>
        </p:nvSpPr>
        <p:spPr>
          <a:xfrm>
            <a:off x="10306444" y="3200321"/>
            <a:ext cx="677980" cy="2048798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erchio vuoto 9">
            <a:extLst>
              <a:ext uri="{FF2B5EF4-FFF2-40B4-BE49-F238E27FC236}">
                <a16:creationId xmlns:a16="http://schemas.microsoft.com/office/drawing/2014/main" id="{57806DB4-6FED-24C7-6E77-2C5D03FC3598}"/>
              </a:ext>
            </a:extLst>
          </p:cNvPr>
          <p:cNvSpPr/>
          <p:nvPr/>
        </p:nvSpPr>
        <p:spPr>
          <a:xfrm>
            <a:off x="8687321" y="2928246"/>
            <a:ext cx="677980" cy="2048798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erchio vuoto 10">
            <a:extLst>
              <a:ext uri="{FF2B5EF4-FFF2-40B4-BE49-F238E27FC236}">
                <a16:creationId xmlns:a16="http://schemas.microsoft.com/office/drawing/2014/main" id="{F8B07370-BBA2-B425-6C0E-75893F6EAE23}"/>
              </a:ext>
            </a:extLst>
          </p:cNvPr>
          <p:cNvSpPr/>
          <p:nvPr/>
        </p:nvSpPr>
        <p:spPr>
          <a:xfrm>
            <a:off x="6607946" y="2960046"/>
            <a:ext cx="677980" cy="2048798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erchio vuoto 11">
            <a:extLst>
              <a:ext uri="{FF2B5EF4-FFF2-40B4-BE49-F238E27FC236}">
                <a16:creationId xmlns:a16="http://schemas.microsoft.com/office/drawing/2014/main" id="{71181333-070A-40AC-F711-7805B061DDBF}"/>
              </a:ext>
            </a:extLst>
          </p:cNvPr>
          <p:cNvSpPr/>
          <p:nvPr/>
        </p:nvSpPr>
        <p:spPr>
          <a:xfrm>
            <a:off x="7192744" y="2534495"/>
            <a:ext cx="619214" cy="2899900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erchio vuoto 12">
            <a:extLst>
              <a:ext uri="{FF2B5EF4-FFF2-40B4-BE49-F238E27FC236}">
                <a16:creationId xmlns:a16="http://schemas.microsoft.com/office/drawing/2014/main" id="{03C41BC0-570F-A901-2637-92A3BC45A391}"/>
              </a:ext>
            </a:extLst>
          </p:cNvPr>
          <p:cNvSpPr/>
          <p:nvPr/>
        </p:nvSpPr>
        <p:spPr>
          <a:xfrm>
            <a:off x="11099828" y="1750371"/>
            <a:ext cx="718546" cy="4404548"/>
          </a:xfrm>
          <a:prstGeom prst="donut">
            <a:avLst>
              <a:gd name="adj" fmla="val 8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90997D2-E82F-5E6F-A0EE-B9F22B641F39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2CCB0A-73E6-3C53-63B1-56BE5A325EFD}"/>
              </a:ext>
            </a:extLst>
          </p:cNvPr>
          <p:cNvSpPr txBox="1"/>
          <p:nvPr/>
        </p:nvSpPr>
        <p:spPr>
          <a:xfrm>
            <a:off x="0" y="77929"/>
            <a:ext cx="24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Test-Beam</a:t>
            </a:r>
          </a:p>
        </p:txBody>
      </p:sp>
    </p:spTree>
    <p:extLst>
      <p:ext uri="{BB962C8B-B14F-4D97-AF65-F5344CB8AC3E}">
        <p14:creationId xmlns:p14="http://schemas.microsoft.com/office/powerpoint/2010/main" val="32553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EE014-2F11-D7AA-2CC3-7900C869F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C12B30D3-5546-5648-BA5A-42A2CC373D92}"/>
              </a:ext>
            </a:extLst>
          </p:cNvPr>
          <p:cNvGrpSpPr/>
          <p:nvPr/>
        </p:nvGrpSpPr>
        <p:grpSpPr>
          <a:xfrm>
            <a:off x="109321" y="845734"/>
            <a:ext cx="11582408" cy="5627862"/>
            <a:chOff x="367739" y="785191"/>
            <a:chExt cx="11582408" cy="5491644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61E99278-8BF2-931E-078F-BE9B2E30420C}"/>
                </a:ext>
              </a:extLst>
            </p:cNvPr>
            <p:cNvSpPr/>
            <p:nvPr/>
          </p:nvSpPr>
          <p:spPr>
            <a:xfrm>
              <a:off x="367740" y="785191"/>
              <a:ext cx="3339547" cy="549164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58A8501-54B2-1510-9201-740442B31187}"/>
                </a:ext>
              </a:extLst>
            </p:cNvPr>
            <p:cNvSpPr/>
            <p:nvPr/>
          </p:nvSpPr>
          <p:spPr>
            <a:xfrm>
              <a:off x="4489170" y="785191"/>
              <a:ext cx="3339547" cy="549164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4B2342-9BCB-5746-4F5E-18972EF6F077}"/>
                </a:ext>
              </a:extLst>
            </p:cNvPr>
            <p:cNvSpPr/>
            <p:nvPr/>
          </p:nvSpPr>
          <p:spPr>
            <a:xfrm>
              <a:off x="8610600" y="785191"/>
              <a:ext cx="3339547" cy="549164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E071FA8-66F5-9F54-8095-7C460E11E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740" y="1356560"/>
              <a:ext cx="3339547" cy="1620586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DC607B2-DF48-444B-1855-2B21B1A660BA}"/>
                </a:ext>
              </a:extLst>
            </p:cNvPr>
            <p:cNvSpPr txBox="1"/>
            <p:nvPr/>
          </p:nvSpPr>
          <p:spPr>
            <a:xfrm>
              <a:off x="367739" y="886210"/>
              <a:ext cx="2037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DLC-20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0F6133F-CA67-C3DD-7AF6-E6F2A564E102}"/>
                </a:ext>
              </a:extLst>
            </p:cNvPr>
            <p:cNvSpPr txBox="1"/>
            <p:nvPr/>
          </p:nvSpPr>
          <p:spPr>
            <a:xfrm>
              <a:off x="367741" y="3428998"/>
              <a:ext cx="3200408" cy="1200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768 </a:t>
              </a:r>
              <a:r>
                <a:rPr lang="it-IT" dirty="0" err="1">
                  <a:solidFill>
                    <a:schemeClr val="bg1"/>
                  </a:solidFill>
                </a:rPr>
                <a:t>pad</a:t>
              </a:r>
              <a:r>
                <a:rPr lang="it-IT" dirty="0">
                  <a:solidFill>
                    <a:schemeClr val="bg1"/>
                  </a:solidFill>
                </a:rPr>
                <a:t> di dimensioni 1x3 mm².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Gap </a:t>
              </a:r>
              <a:r>
                <a:rPr lang="it-IT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drift a </a:t>
              </a:r>
              <a:r>
                <a:rPr lang="en-GB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 mm</a:t>
              </a:r>
              <a:r>
                <a:rPr lang="it-IT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Gap </a:t>
              </a:r>
              <a:r>
                <a:rPr lang="it-IT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ampl</a:t>
              </a:r>
              <a:r>
                <a:rPr lang="it-IT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a 128 </a:t>
              </a:r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μ</a:t>
              </a:r>
              <a:r>
                <a:rPr lang="it-IT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m.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10" name="Immagine 9" descr="Immagine che contiene linea, cerchio, schermata, diagramma&#10;&#10;Descrizione generata automaticamente">
              <a:extLst>
                <a:ext uri="{FF2B5EF4-FFF2-40B4-BE49-F238E27FC236}">
                  <a16:creationId xmlns:a16="http://schemas.microsoft.com/office/drawing/2014/main" id="{BF86C0B7-DF59-F8A9-C60E-AA1E14289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294336"/>
              <a:ext cx="1624718" cy="2072438"/>
            </a:xfrm>
            <a:prstGeom prst="rect">
              <a:avLst/>
            </a:prstGeom>
          </p:spPr>
        </p:pic>
        <p:pic>
          <p:nvPicPr>
            <p:cNvPr id="11" name="Immagine 10" descr="Immagine che contiene vestiti, persona, edificio, uomo&#10;&#10;Descrizione generata automaticamente">
              <a:extLst>
                <a:ext uri="{FF2B5EF4-FFF2-40B4-BE49-F238E27FC236}">
                  <a16:creationId xmlns:a16="http://schemas.microsoft.com/office/drawing/2014/main" id="{853FF8FA-0736-BFFB-B7AC-D7B3734F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8040" y="1294336"/>
              <a:ext cx="1532107" cy="2042807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7E398A0-EAA2-4AD4-49A0-72569A7EE6CE}"/>
                </a:ext>
              </a:extLst>
            </p:cNvPr>
            <p:cNvSpPr txBox="1"/>
            <p:nvPr/>
          </p:nvSpPr>
          <p:spPr>
            <a:xfrm>
              <a:off x="8572333" y="886210"/>
              <a:ext cx="164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Paddy-2000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967D2CF-03DD-E80C-09D3-1B71861AF384}"/>
                </a:ext>
              </a:extLst>
            </p:cNvPr>
            <p:cNvSpPr txBox="1"/>
            <p:nvPr/>
          </p:nvSpPr>
          <p:spPr>
            <a:xfrm>
              <a:off x="8635114" y="3575311"/>
              <a:ext cx="3200408" cy="1982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Area Attiva: 50cmx40cm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Ha </a:t>
              </a:r>
              <a:r>
                <a:rPr lang="it-IT" dirty="0" err="1">
                  <a:solidFill>
                    <a:schemeClr val="bg1"/>
                  </a:solidFill>
                </a:rPr>
                <a:t>pad</a:t>
              </a:r>
              <a:r>
                <a:rPr lang="it-IT" dirty="0">
                  <a:solidFill>
                    <a:schemeClr val="bg1"/>
                  </a:solidFill>
                </a:rPr>
                <a:t> di dimensioni 1x8 mm² nella zona centrale e 10x10 mm² nella zona periferica.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Gap drift di 6 mm.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</a:rPr>
                <a:t>Gap </a:t>
              </a:r>
              <a:r>
                <a:rPr lang="it-IT" dirty="0" err="1">
                  <a:solidFill>
                    <a:schemeClr val="bg1"/>
                  </a:solidFill>
                </a:rPr>
                <a:t>ampl</a:t>
              </a:r>
              <a:r>
                <a:rPr lang="it-IT" dirty="0">
                  <a:solidFill>
                    <a:schemeClr val="bg1"/>
                  </a:solidFill>
                </a:rPr>
                <a:t> di 150 </a:t>
              </a:r>
              <a:r>
                <a:rPr lang="el-GR" dirty="0">
                  <a:solidFill>
                    <a:schemeClr val="bg1"/>
                  </a:solidFill>
                </a:rPr>
                <a:t>μ</a:t>
              </a:r>
              <a:r>
                <a:rPr lang="it-IT" dirty="0">
                  <a:solidFill>
                    <a:schemeClr val="bg1"/>
                  </a:solidFill>
                </a:rPr>
                <a:t>m.</a:t>
              </a: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E9FE4B8-DB84-3D6C-B9FF-F849373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>
                <a:solidFill>
                  <a:schemeClr val="tx1"/>
                </a:solidFill>
              </a:rPr>
              <a:t>4</a:t>
            </a:fld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12B96EB-7F16-DEC9-9E4A-42C53B9CD247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A2C2366-2AAF-098F-9AA6-2F512E5B5063}"/>
              </a:ext>
            </a:extLst>
          </p:cNvPr>
          <p:cNvSpPr txBox="1"/>
          <p:nvPr/>
        </p:nvSpPr>
        <p:spPr>
          <a:xfrm>
            <a:off x="0" y="77929"/>
            <a:ext cx="24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Test-Beam</a:t>
            </a:r>
          </a:p>
        </p:txBody>
      </p:sp>
      <p:pic>
        <p:nvPicPr>
          <p:cNvPr id="8" name="Immagine 7" descr="Immagine che contiene cella solare, Energia solare, Pannello solare, energia solare&#10;&#10;Descrizione generata automaticamente">
            <a:extLst>
              <a:ext uri="{FF2B5EF4-FFF2-40B4-BE49-F238E27FC236}">
                <a16:creationId xmlns:a16="http://schemas.microsoft.com/office/drawing/2014/main" id="{ACC07459-C380-5A2C-4018-2D0A74E1F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0" y="1484739"/>
            <a:ext cx="2153472" cy="213569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FF6C1A-423D-2D5D-A1BE-A8C9C505CD6E}"/>
              </a:ext>
            </a:extLst>
          </p:cNvPr>
          <p:cNvSpPr txBox="1"/>
          <p:nvPr/>
        </p:nvSpPr>
        <p:spPr>
          <a:xfrm>
            <a:off x="4182713" y="1014575"/>
            <a:ext cx="1645097" cy="37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Paddy-400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FAB4AB-4C35-5B51-8E2A-C3CBF919BA64}"/>
              </a:ext>
            </a:extLst>
          </p:cNvPr>
          <p:cNvSpPr txBox="1"/>
          <p:nvPr/>
        </p:nvSpPr>
        <p:spPr>
          <a:xfrm>
            <a:off x="4217669" y="3847019"/>
            <a:ext cx="3220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4800 </a:t>
            </a:r>
            <a:r>
              <a:rPr lang="it-IT" dirty="0" err="1">
                <a:solidFill>
                  <a:schemeClr val="bg1"/>
                </a:solidFill>
              </a:rPr>
              <a:t>pad</a:t>
            </a:r>
            <a:r>
              <a:rPr lang="it-IT" dirty="0">
                <a:solidFill>
                  <a:schemeClr val="bg1"/>
                </a:solidFill>
              </a:rPr>
              <a:t> di dimensioni 1x8mm²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Gap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drift a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mm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Gap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ampl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 128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m.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60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C6036-0793-CEAA-3F15-2AD884BE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F1FC702-13C3-14B5-78FC-887CE04E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5</a:t>
            </a:fld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5158832-51DC-A008-401D-68EF19C2E787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4EE4BC-1EAB-139B-C0E7-C847B7228111}"/>
              </a:ext>
            </a:extLst>
          </p:cNvPr>
          <p:cNvSpPr txBox="1"/>
          <p:nvPr/>
        </p:nvSpPr>
        <p:spPr>
          <a:xfrm>
            <a:off x="0" y="77929"/>
            <a:ext cx="24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Test-Beam</a:t>
            </a:r>
          </a:p>
        </p:txBody>
      </p:sp>
      <p:pic>
        <p:nvPicPr>
          <p:cNvPr id="7" name="Immagine 6" descr="Immagine che contiene Componente elettrico, Componente di circuito, Ingegneria elettronica, elettronica&#10;&#10;Descrizione generata automaticamente">
            <a:extLst>
              <a:ext uri="{FF2B5EF4-FFF2-40B4-BE49-F238E27FC236}">
                <a16:creationId xmlns:a16="http://schemas.microsoft.com/office/drawing/2014/main" id="{DBB3D812-7E4F-67DF-9CC9-8D40BFD3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" y="902155"/>
            <a:ext cx="3019020" cy="2526845"/>
          </a:xfrm>
          <a:prstGeom prst="rect">
            <a:avLst/>
          </a:prstGeom>
        </p:spPr>
      </p:pic>
      <p:pic>
        <p:nvPicPr>
          <p:cNvPr id="8" name="Immagine 7" descr="Immagine che contiene testo, computer, elettronica, Dispositivo elettronico&#10;&#10;Descrizione generata automaticamente">
            <a:extLst>
              <a:ext uri="{FF2B5EF4-FFF2-40B4-BE49-F238E27FC236}">
                <a16:creationId xmlns:a16="http://schemas.microsoft.com/office/drawing/2014/main" id="{0AA4BDEE-DFC8-9212-095C-B90C6BFBC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93" y="849894"/>
            <a:ext cx="5196846" cy="256916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59B7B2-2A5D-BA0E-58F8-07072882711F}"/>
              </a:ext>
            </a:extLst>
          </p:cNvPr>
          <p:cNvSpPr txBox="1"/>
          <p:nvPr/>
        </p:nvSpPr>
        <p:spPr>
          <a:xfrm>
            <a:off x="102031" y="3460218"/>
            <a:ext cx="46297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ogni singolo evento abbiamo: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Quale strip/</a:t>
            </a:r>
            <a:r>
              <a:rPr lang="it-IT" sz="2000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pad</a:t>
            </a:r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accesa.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segnale campionato, dal quale si misura:</a:t>
            </a:r>
            <a:endParaRPr lang="it-IT" sz="2000" kern="100" dirty="0">
              <a:solidFill>
                <a:schemeClr val="tx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La carica raccolta da ciascuna 	strip/</a:t>
            </a:r>
            <a:r>
              <a:rPr lang="it-IT" sz="2000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pad</a:t>
            </a:r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misurata in unità di 	ADC.</a:t>
            </a:r>
          </a:p>
          <a:p>
            <a:r>
              <a:rPr lang="it-IT" sz="2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Il tempo in cui la carica 	raggiunge il suo valore 	massimo.</a:t>
            </a:r>
          </a:p>
        </p:txBody>
      </p:sp>
      <p:pic>
        <p:nvPicPr>
          <p:cNvPr id="3" name="Immagine 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C0DE7946-1021-61A8-7CB6-78EDEA10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49" y="3907585"/>
            <a:ext cx="4023020" cy="231843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BC04F93-AE27-527D-5A62-6CFC733FD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426" y="3720874"/>
            <a:ext cx="3686072" cy="2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D6D4579-E37F-601B-2511-1A65AC7C6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40" y="3417626"/>
            <a:ext cx="4597663" cy="330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4EEA7E2-1014-F04A-96E4-7B77AD7C490C}"/>
                  </a:ext>
                </a:extLst>
              </p:cNvPr>
              <p:cNvSpPr txBox="1"/>
              <p:nvPr/>
            </p:nvSpPr>
            <p:spPr>
              <a:xfrm>
                <a:off x="303268" y="2596314"/>
                <a:ext cx="3684063" cy="68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X</a:t>
                </a:r>
                <a:r>
                  <a:rPr lang="it-IT" sz="2400" baseline="-25000" dirty="0" err="1"/>
                  <a:t>cluster</a:t>
                </a:r>
                <a:r>
                  <a:rPr lang="it-IT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𝑠𝑡𝑟𝑖𝑝</m:t>
                            </m:r>
                          </m:e>
                        </m:nary>
                        <m:r>
                          <a:rPr lang="it-IT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𝑄𝑖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nary>
                        <m:r>
                          <a:rPr lang="it-IT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4EEA7E2-1014-F04A-96E4-7B77AD7C4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68" y="2596314"/>
                <a:ext cx="3684063" cy="684611"/>
              </a:xfrm>
              <a:prstGeom prst="rect">
                <a:avLst/>
              </a:prstGeom>
              <a:blipFill>
                <a:blip r:embed="rId4"/>
                <a:stretch>
                  <a:fillRect l="-2649" b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966FB4-6825-729D-23DC-4C562B47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 descr="Immagine che contiene diagramma, schermata, linea, design&#10;&#10;Descrizione generata automaticamente">
            <a:extLst>
              <a:ext uri="{FF2B5EF4-FFF2-40B4-BE49-F238E27FC236}">
                <a16:creationId xmlns:a16="http://schemas.microsoft.com/office/drawing/2014/main" id="{F7995380-F3C8-EBE6-2157-21BB85D1E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37" y="1511171"/>
            <a:ext cx="5133926" cy="3519968"/>
          </a:xfrm>
          <a:prstGeom prst="rect">
            <a:avLst/>
          </a:prstGeom>
        </p:spPr>
      </p:pic>
      <p:sp>
        <p:nvSpPr>
          <p:cNvPr id="9" name="Stella a 5 punte 8">
            <a:extLst>
              <a:ext uri="{FF2B5EF4-FFF2-40B4-BE49-F238E27FC236}">
                <a16:creationId xmlns:a16="http://schemas.microsoft.com/office/drawing/2014/main" id="{1C55BA38-AE92-1C62-33E7-13F0A5FC753B}"/>
              </a:ext>
            </a:extLst>
          </p:cNvPr>
          <p:cNvSpPr/>
          <p:nvPr/>
        </p:nvSpPr>
        <p:spPr>
          <a:xfrm>
            <a:off x="6690601" y="3088173"/>
            <a:ext cx="127426" cy="17732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>
            <a:extLst>
              <a:ext uri="{FF2B5EF4-FFF2-40B4-BE49-F238E27FC236}">
                <a16:creationId xmlns:a16="http://schemas.microsoft.com/office/drawing/2014/main" id="{42BB7D03-D9C4-5BAB-C5B5-9D92BCCA0E51}"/>
              </a:ext>
            </a:extLst>
          </p:cNvPr>
          <p:cNvSpPr/>
          <p:nvPr/>
        </p:nvSpPr>
        <p:spPr>
          <a:xfrm>
            <a:off x="9708032" y="3382386"/>
            <a:ext cx="127426" cy="177323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6BBC1C2-DA4C-7807-7480-0A04D5F5115A}"/>
              </a:ext>
            </a:extLst>
          </p:cNvPr>
          <p:cNvCxnSpPr>
            <a:cxnSpLocks/>
          </p:cNvCxnSpPr>
          <p:nvPr/>
        </p:nvCxnSpPr>
        <p:spPr>
          <a:xfrm>
            <a:off x="6360123" y="3134483"/>
            <a:ext cx="4952634" cy="531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tella a 5 punte 17">
            <a:extLst>
              <a:ext uri="{FF2B5EF4-FFF2-40B4-BE49-F238E27FC236}">
                <a16:creationId xmlns:a16="http://schemas.microsoft.com/office/drawing/2014/main" id="{1D962FCF-58CD-821E-BD70-2F26FE5AF935}"/>
              </a:ext>
            </a:extLst>
          </p:cNvPr>
          <p:cNvSpPr/>
          <p:nvPr/>
        </p:nvSpPr>
        <p:spPr>
          <a:xfrm>
            <a:off x="10923630" y="3539915"/>
            <a:ext cx="127426" cy="1773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tella a 5 punte 19">
            <a:extLst>
              <a:ext uri="{FF2B5EF4-FFF2-40B4-BE49-F238E27FC236}">
                <a16:creationId xmlns:a16="http://schemas.microsoft.com/office/drawing/2014/main" id="{4CB4D935-6202-822E-F266-1E1A1199C5F4}"/>
              </a:ext>
            </a:extLst>
          </p:cNvPr>
          <p:cNvSpPr/>
          <p:nvPr/>
        </p:nvSpPr>
        <p:spPr>
          <a:xfrm>
            <a:off x="9225132" y="3333771"/>
            <a:ext cx="127426" cy="1773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tella a 5 punte 20">
            <a:extLst>
              <a:ext uri="{FF2B5EF4-FFF2-40B4-BE49-F238E27FC236}">
                <a16:creationId xmlns:a16="http://schemas.microsoft.com/office/drawing/2014/main" id="{A165325D-D674-327C-DCA3-465850EE60FF}"/>
              </a:ext>
            </a:extLst>
          </p:cNvPr>
          <p:cNvSpPr/>
          <p:nvPr/>
        </p:nvSpPr>
        <p:spPr>
          <a:xfrm>
            <a:off x="8174070" y="3301769"/>
            <a:ext cx="127426" cy="1773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5 punte 21">
            <a:extLst>
              <a:ext uri="{FF2B5EF4-FFF2-40B4-BE49-F238E27FC236}">
                <a16:creationId xmlns:a16="http://schemas.microsoft.com/office/drawing/2014/main" id="{957BA6AF-01FF-1805-26CB-8E28A2FD223A}"/>
              </a:ext>
            </a:extLst>
          </p:cNvPr>
          <p:cNvSpPr/>
          <p:nvPr/>
        </p:nvSpPr>
        <p:spPr>
          <a:xfrm>
            <a:off x="8046644" y="3208801"/>
            <a:ext cx="127426" cy="1773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tella a 5 punte 22">
            <a:extLst>
              <a:ext uri="{FF2B5EF4-FFF2-40B4-BE49-F238E27FC236}">
                <a16:creationId xmlns:a16="http://schemas.microsoft.com/office/drawing/2014/main" id="{4234F993-6724-F567-DF7E-43E71C146FCF}"/>
              </a:ext>
            </a:extLst>
          </p:cNvPr>
          <p:cNvSpPr/>
          <p:nvPr/>
        </p:nvSpPr>
        <p:spPr>
          <a:xfrm>
            <a:off x="7659673" y="3176834"/>
            <a:ext cx="127426" cy="1773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CDC931-7EB5-B9B5-2BAC-E8A8174B3D14}"/>
              </a:ext>
            </a:extLst>
          </p:cNvPr>
          <p:cNvSpPr txBox="1"/>
          <p:nvPr/>
        </p:nvSpPr>
        <p:spPr>
          <a:xfrm>
            <a:off x="303268" y="1511171"/>
            <a:ext cx="4909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 confronta la traccia della particella ricavata dai tracciatori con la posizione del centro di carica della camera.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7ACAC5F-95EA-7262-5C92-EF962B161960}"/>
              </a:ext>
            </a:extLst>
          </p:cNvPr>
          <p:cNvCxnSpPr>
            <a:cxnSpLocks/>
          </p:cNvCxnSpPr>
          <p:nvPr/>
        </p:nvCxnSpPr>
        <p:spPr>
          <a:xfrm>
            <a:off x="6301789" y="3133556"/>
            <a:ext cx="5199829" cy="568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6EA543-71B0-05F2-C37C-93EB814E8C56}"/>
              </a:ext>
            </a:extLst>
          </p:cNvPr>
          <p:cNvSpPr txBox="1"/>
          <p:nvPr/>
        </p:nvSpPr>
        <p:spPr>
          <a:xfrm>
            <a:off x="11312757" y="3702623"/>
            <a:ext cx="37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</a:t>
            </a:r>
            <a:endParaRPr lang="it-IT" dirty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1F980E6-1297-387D-9EF0-016DEEC17D08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A7B2F8-E63C-F93D-6BF7-0464BD379611}"/>
              </a:ext>
            </a:extLst>
          </p:cNvPr>
          <p:cNvSpPr txBox="1"/>
          <p:nvPr/>
        </p:nvSpPr>
        <p:spPr>
          <a:xfrm>
            <a:off x="0" y="77929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Risoluzione Spaziale</a:t>
            </a:r>
          </a:p>
        </p:txBody>
      </p:sp>
    </p:spTree>
    <p:extLst>
      <p:ext uri="{BB962C8B-B14F-4D97-AF65-F5344CB8AC3E}">
        <p14:creationId xmlns:p14="http://schemas.microsoft.com/office/powerpoint/2010/main" val="11487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3758DE-1BBD-700F-D9C2-352DC0ED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7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DA768B-8B63-6FFB-9FC0-BDC70FEE9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5" y="1457391"/>
            <a:ext cx="5849179" cy="42031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665A97-A30C-1D6C-A708-41411C62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905" y="1457391"/>
            <a:ext cx="5849179" cy="4203179"/>
          </a:xfrm>
          <a:prstGeom prst="rect">
            <a:avLst/>
          </a:prstGeom>
        </p:spPr>
      </p:pic>
      <p:sp>
        <p:nvSpPr>
          <p:cNvPr id="5" name="Cerchio vuoto 4">
            <a:extLst>
              <a:ext uri="{FF2B5EF4-FFF2-40B4-BE49-F238E27FC236}">
                <a16:creationId xmlns:a16="http://schemas.microsoft.com/office/drawing/2014/main" id="{BC8A3154-D925-737D-336B-2A13D3724A04}"/>
              </a:ext>
            </a:extLst>
          </p:cNvPr>
          <p:cNvSpPr/>
          <p:nvPr/>
        </p:nvSpPr>
        <p:spPr>
          <a:xfrm>
            <a:off x="2827476" y="4032506"/>
            <a:ext cx="405745" cy="461554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erchio vuoto 5">
            <a:extLst>
              <a:ext uri="{FF2B5EF4-FFF2-40B4-BE49-F238E27FC236}">
                <a16:creationId xmlns:a16="http://schemas.microsoft.com/office/drawing/2014/main" id="{46EA7343-A367-829C-2D49-962E73137318}"/>
              </a:ext>
            </a:extLst>
          </p:cNvPr>
          <p:cNvSpPr/>
          <p:nvPr/>
        </p:nvSpPr>
        <p:spPr>
          <a:xfrm>
            <a:off x="9686056" y="4140932"/>
            <a:ext cx="405745" cy="461554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5EAB9EC-E230-9ACE-0D6F-F8CAA3CF2280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08880A-A4E2-5CE1-01D8-E9588EAEF8B6}"/>
              </a:ext>
            </a:extLst>
          </p:cNvPr>
          <p:cNvSpPr txBox="1"/>
          <p:nvPr/>
        </p:nvSpPr>
        <p:spPr>
          <a:xfrm>
            <a:off x="0" y="77929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Risoluzione Spaziale</a:t>
            </a:r>
          </a:p>
        </p:txBody>
      </p:sp>
    </p:spTree>
    <p:extLst>
      <p:ext uri="{BB962C8B-B14F-4D97-AF65-F5344CB8AC3E}">
        <p14:creationId xmlns:p14="http://schemas.microsoft.com/office/powerpoint/2010/main" val="86486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F8ADBB-510C-E427-3FFD-7750335C3479}"/>
              </a:ext>
            </a:extLst>
          </p:cNvPr>
          <p:cNvSpPr txBox="1"/>
          <p:nvPr/>
        </p:nvSpPr>
        <p:spPr>
          <a:xfrm>
            <a:off x="353960" y="1307690"/>
            <a:ext cx="669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Si confronta il tempo in cui la particella ha interagito con la MM strip con il tempo in cui la particella ha interagito con la Paddy. Il tempo è estrapolato parametrizzando la forma del segnale con una Fermi-Dirac.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29F46F-938A-2F8E-FC7D-68F6F76964FE}"/>
              </a:ext>
            </a:extLst>
          </p:cNvPr>
          <p:cNvSpPr txBox="1"/>
          <p:nvPr/>
        </p:nvSpPr>
        <p:spPr>
          <a:xfrm>
            <a:off x="353961" y="4556747"/>
            <a:ext cx="6154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Distinguiamo due tempi:</a:t>
            </a:r>
          </a:p>
          <a:p>
            <a:endParaRPr lang="it-IT" dirty="0"/>
          </a:p>
          <a:p>
            <a:r>
              <a:rPr lang="it-IT" b="1" dirty="0"/>
              <a:t>Tempo minimo: </a:t>
            </a:r>
            <a:r>
              <a:rPr lang="it-IT" dirty="0"/>
              <a:t>l’istante in cui la particella interagisce con la prima </a:t>
            </a:r>
            <a:r>
              <a:rPr lang="it-IT" dirty="0" err="1"/>
              <a:t>pad</a:t>
            </a:r>
            <a:r>
              <a:rPr lang="it-IT" dirty="0"/>
              <a:t>/strip della camera.</a:t>
            </a:r>
          </a:p>
          <a:p>
            <a:endParaRPr lang="it-IT" dirty="0"/>
          </a:p>
          <a:p>
            <a:r>
              <a:rPr lang="it-IT" b="1" dirty="0"/>
              <a:t>Tempo pesato: </a:t>
            </a:r>
            <a:r>
              <a:rPr lang="it-IT" dirty="0"/>
              <a:t>Una media temporale pesata per la carica dell’evento.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F38B2E-5AB1-CB1A-290A-DDD8F4EB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A5F5-C035-4F3D-BE61-A1C769C1FFDB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F4AAFA5-261B-E3B6-901D-ED466A7D9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341" y="2273808"/>
            <a:ext cx="3215148" cy="2310382"/>
          </a:xfrm>
          <a:prstGeom prst="rect">
            <a:avLst/>
          </a:prstGeom>
        </p:spPr>
      </p:pic>
      <p:pic>
        <p:nvPicPr>
          <p:cNvPr id="9" name="Immagine 8" descr="Immagine che contiene Carattere, testo, schermata, linea&#10;&#10;Descrizione generata automaticamente">
            <a:extLst>
              <a:ext uri="{FF2B5EF4-FFF2-40B4-BE49-F238E27FC236}">
                <a16:creationId xmlns:a16="http://schemas.microsoft.com/office/drawing/2014/main" id="{A49DAF30-5938-9FBB-CB4B-5DA061181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30" y="2977169"/>
            <a:ext cx="2133848" cy="876217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3DE9077-322D-8A27-580F-3A374DDDEDD5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2CEAC4-14D9-8A18-9046-C46DFD808E7D}"/>
              </a:ext>
            </a:extLst>
          </p:cNvPr>
          <p:cNvSpPr txBox="1"/>
          <p:nvPr/>
        </p:nvSpPr>
        <p:spPr>
          <a:xfrm>
            <a:off x="0" y="77929"/>
            <a:ext cx="546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Risoluzione Temporale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EFFCE2B-72B4-116D-81D4-9FE1BC11B467}"/>
              </a:ext>
            </a:extLst>
          </p:cNvPr>
          <p:cNvGrpSpPr/>
          <p:nvPr/>
        </p:nvGrpSpPr>
        <p:grpSpPr>
          <a:xfrm>
            <a:off x="8044310" y="1097179"/>
            <a:ext cx="3659349" cy="2629585"/>
            <a:chOff x="8044310" y="1097179"/>
            <a:chExt cx="3659349" cy="262958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C386035-C649-AEFC-BFD2-8456CE1E9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44310" y="1097182"/>
              <a:ext cx="3659349" cy="2629582"/>
            </a:xfrm>
            <a:prstGeom prst="rect">
              <a:avLst/>
            </a:prstGeom>
          </p:spPr>
        </p:pic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87BD110-0239-97D4-99A6-AB9EB23C2B76}"/>
                </a:ext>
              </a:extLst>
            </p:cNvPr>
            <p:cNvGrpSpPr/>
            <p:nvPr/>
          </p:nvGrpSpPr>
          <p:grpSpPr>
            <a:xfrm>
              <a:off x="10247409" y="1097179"/>
              <a:ext cx="748196" cy="152497"/>
              <a:chOff x="10247409" y="1097179"/>
              <a:chExt cx="748196" cy="152497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EC77A0D8-0DB5-D42D-C861-093C47129367}"/>
                  </a:ext>
                </a:extLst>
              </p:cNvPr>
              <p:cNvSpPr/>
              <p:nvPr/>
            </p:nvSpPr>
            <p:spPr>
              <a:xfrm>
                <a:off x="10260109" y="1097179"/>
                <a:ext cx="735496" cy="1296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0A583C6-10E2-93C7-7B67-08BB568083A9}"/>
                  </a:ext>
                </a:extLst>
              </p:cNvPr>
              <p:cNvSpPr/>
              <p:nvPr/>
            </p:nvSpPr>
            <p:spPr>
              <a:xfrm>
                <a:off x="10247409" y="1203957"/>
                <a:ext cx="1143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F4C9419-0E5D-74FC-54A2-4B3CE4503566}"/>
              </a:ext>
            </a:extLst>
          </p:cNvPr>
          <p:cNvGrpSpPr/>
          <p:nvPr/>
        </p:nvGrpSpPr>
        <p:grpSpPr>
          <a:xfrm>
            <a:off x="8044309" y="3726762"/>
            <a:ext cx="3659349" cy="2629585"/>
            <a:chOff x="8044309" y="3726762"/>
            <a:chExt cx="3659349" cy="2629585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BF188D20-7BD3-C95A-25CB-B547609D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44309" y="3726765"/>
              <a:ext cx="3659349" cy="2629582"/>
            </a:xfrm>
            <a:prstGeom prst="rect">
              <a:avLst/>
            </a:prstGeom>
          </p:spPr>
        </p:pic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6C000BAE-14B5-BD73-2121-CB91F213BE6C}"/>
                </a:ext>
              </a:extLst>
            </p:cNvPr>
            <p:cNvGrpSpPr/>
            <p:nvPr/>
          </p:nvGrpSpPr>
          <p:grpSpPr>
            <a:xfrm>
              <a:off x="10441374" y="3726762"/>
              <a:ext cx="748196" cy="152497"/>
              <a:chOff x="10247409" y="1097179"/>
              <a:chExt cx="748196" cy="152497"/>
            </a:xfrm>
          </p:grpSpPr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529A3C3-49EB-2A74-CA34-2295866D62BC}"/>
                  </a:ext>
                </a:extLst>
              </p:cNvPr>
              <p:cNvSpPr/>
              <p:nvPr/>
            </p:nvSpPr>
            <p:spPr>
              <a:xfrm>
                <a:off x="10260109" y="1097179"/>
                <a:ext cx="735496" cy="1296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D8DE9805-99B5-C3E2-EB22-ED28566B3D18}"/>
                  </a:ext>
                </a:extLst>
              </p:cNvPr>
              <p:cNvSpPr/>
              <p:nvPr/>
            </p:nvSpPr>
            <p:spPr>
              <a:xfrm>
                <a:off x="10247409" y="1203957"/>
                <a:ext cx="1143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09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3CAB0-06BB-09F0-F02E-6313FB69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F59EDBD-24AA-CD9F-0EA0-4F818981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97D6-A36F-4670-A393-A1B29FF47A5F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466A0A-D691-5D5D-808A-31DEF6549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659" y="1857284"/>
            <a:ext cx="5575898" cy="40068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F2614D2-5E18-8CCB-417A-61D5A61A2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1545" y="1857284"/>
            <a:ext cx="5575897" cy="4006800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198E2E0-DAD6-B2A7-C73D-543399E2AFB9}"/>
              </a:ext>
            </a:extLst>
          </p:cNvPr>
          <p:cNvCxnSpPr/>
          <p:nvPr/>
        </p:nvCxnSpPr>
        <p:spPr>
          <a:xfrm>
            <a:off x="0" y="755373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10A257-090B-39A2-8116-0E3F737BF3EB}"/>
              </a:ext>
            </a:extLst>
          </p:cNvPr>
          <p:cNvSpPr txBox="1"/>
          <p:nvPr/>
        </p:nvSpPr>
        <p:spPr>
          <a:xfrm>
            <a:off x="0" y="77929"/>
            <a:ext cx="546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Risoluzione Temporale</a:t>
            </a:r>
          </a:p>
        </p:txBody>
      </p:sp>
    </p:spTree>
    <p:extLst>
      <p:ext uri="{BB962C8B-B14F-4D97-AF65-F5344CB8AC3E}">
        <p14:creationId xmlns:p14="http://schemas.microsoft.com/office/powerpoint/2010/main" val="3004250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982</Words>
  <Application>Microsoft Office PowerPoint</Application>
  <PresentationFormat>Widescreen</PresentationFormat>
  <Paragraphs>136</Paragraphs>
  <Slides>18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PERNA</dc:creator>
  <cp:lastModifiedBy>Simone Perna</cp:lastModifiedBy>
  <cp:revision>244</cp:revision>
  <dcterms:created xsi:type="dcterms:W3CDTF">2024-12-27T15:52:14Z</dcterms:created>
  <dcterms:modified xsi:type="dcterms:W3CDTF">2025-01-15T18:44:38Z</dcterms:modified>
</cp:coreProperties>
</file>