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42" r:id="rId2"/>
  </p:sldMasterIdLst>
  <p:notesMasterIdLst>
    <p:notesMasterId r:id="rId53"/>
  </p:notesMasterIdLst>
  <p:handoutMasterIdLst>
    <p:handoutMasterId r:id="rId54"/>
  </p:handoutMasterIdLst>
  <p:sldIdLst>
    <p:sldId id="294" r:id="rId3"/>
    <p:sldId id="710" r:id="rId4"/>
    <p:sldId id="314" r:id="rId5"/>
    <p:sldId id="4199" r:id="rId6"/>
    <p:sldId id="4200" r:id="rId7"/>
    <p:sldId id="4201" r:id="rId8"/>
    <p:sldId id="393" r:id="rId9"/>
    <p:sldId id="4202" r:id="rId10"/>
    <p:sldId id="705" r:id="rId11"/>
    <p:sldId id="4180" r:id="rId12"/>
    <p:sldId id="4203" r:id="rId13"/>
    <p:sldId id="4153" r:id="rId14"/>
    <p:sldId id="4182" r:id="rId15"/>
    <p:sldId id="717" r:id="rId16"/>
    <p:sldId id="4184" r:id="rId17"/>
    <p:sldId id="708" r:id="rId18"/>
    <p:sldId id="4191" r:id="rId19"/>
    <p:sldId id="761" r:id="rId20"/>
    <p:sldId id="4222" r:id="rId21"/>
    <p:sldId id="333" r:id="rId22"/>
    <p:sldId id="739" r:id="rId23"/>
    <p:sldId id="4187" r:id="rId24"/>
    <p:sldId id="4218" r:id="rId25"/>
    <p:sldId id="4229" r:id="rId26"/>
    <p:sldId id="4216" r:id="rId27"/>
    <p:sldId id="4208" r:id="rId28"/>
    <p:sldId id="4228" r:id="rId29"/>
    <p:sldId id="4235" r:id="rId30"/>
    <p:sldId id="4230" r:id="rId31"/>
    <p:sldId id="4227" r:id="rId32"/>
    <p:sldId id="4226" r:id="rId33"/>
    <p:sldId id="4241" r:id="rId34"/>
    <p:sldId id="4240" r:id="rId35"/>
    <p:sldId id="4239" r:id="rId36"/>
    <p:sldId id="4221" r:id="rId37"/>
    <p:sldId id="4236" r:id="rId38"/>
    <p:sldId id="4223" r:id="rId39"/>
    <p:sldId id="4224" r:id="rId40"/>
    <p:sldId id="4225" r:id="rId41"/>
    <p:sldId id="4205" r:id="rId42"/>
    <p:sldId id="286" r:id="rId43"/>
    <p:sldId id="310" r:id="rId44"/>
    <p:sldId id="4172" r:id="rId45"/>
    <p:sldId id="313" r:id="rId46"/>
    <p:sldId id="320" r:id="rId47"/>
    <p:sldId id="4209" r:id="rId48"/>
    <p:sldId id="4188" r:id="rId49"/>
    <p:sldId id="4189" r:id="rId50"/>
    <p:sldId id="4190" r:id="rId51"/>
    <p:sldId id="1597" r:id="rId52"/>
  </p:sldIdLst>
  <p:sldSz cx="9144000" cy="6858000" type="screen4x3"/>
  <p:notesSz cx="6858000" cy="9144000"/>
  <p:custShowLst>
    <p:custShow name="Presentazione personalizzata 1" id="0">
      <p:sldLst>
        <p:sld r:id="rId44"/>
        <p:sld r:id="rId4"/>
        <p:sld r:id="rId9"/>
        <p:sld r:id="rId11"/>
        <p:sld r:id="rId14"/>
        <p:sld r:id="rId16"/>
        <p:sld r:id="rId18"/>
        <p:sld r:id="rId22"/>
        <p:sld r:id="rId23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42" userDrawn="1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45" userDrawn="1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Polly" initials="" lastIdx="0" clrIdx="0"/>
  <p:cmAuthor id="2" name="MICHELE IACOVACCI" initials="MI" lastIdx="1" clrIdx="1">
    <p:extLst>
      <p:ext uri="{19B8F6BF-5375-455C-9EA6-DF929625EA0E}">
        <p15:presenceInfo xmlns:p15="http://schemas.microsoft.com/office/powerpoint/2012/main" userId="S::michele.iacovacci@unina.it::3bacd1f3-0941-4b57-806b-f4bdb4f79f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72728"/>
    <a:srgbClr val="AF272F"/>
    <a:srgbClr val="0070C0"/>
    <a:srgbClr val="831C23"/>
    <a:srgbClr val="D72525"/>
    <a:srgbClr val="1F77B4"/>
    <a:srgbClr val="1E74B0"/>
    <a:srgbClr val="FF40FF"/>
    <a:srgbClr val="00B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49" autoAdjust="0"/>
    <p:restoredTop sz="94601" autoAdjust="0"/>
  </p:normalViewPr>
  <p:slideViewPr>
    <p:cSldViewPr snapToGrid="0" snapToObjects="1" showGuides="1">
      <p:cViewPr varScale="1">
        <p:scale>
          <a:sx n="69" d="100"/>
          <a:sy n="69" d="100"/>
        </p:scale>
        <p:origin x="748" y="56"/>
      </p:cViewPr>
      <p:guideLst>
        <p:guide orient="horz" pos="4156"/>
        <p:guide orient="horz" pos="4020"/>
        <p:guide orient="horz" pos="1698"/>
        <p:guide orient="horz" pos="142"/>
        <p:guide orient="horz" pos="2790"/>
        <p:guide orient="horz" pos="604"/>
        <p:guide pos="5616"/>
        <p:guide pos="136"/>
        <p:guide pos="589"/>
        <p:guide pos="4445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65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-3904"/>
    </p:cViewPr>
  </p:sorterViewPr>
  <p:notesViewPr>
    <p:cSldViewPr snapToGrid="0" snapToObjects="1" showGuides="1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1DCB-F126-EE7D-25C3-A69B2DAEC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03D4B1D-B48D-A991-6D74-B1FC7F62D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65AEAD7-11F1-D842-93CA-8024F1AC5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6E9B49-0029-B2CA-D9A5-6ACC948DC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04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A5E67-11BF-954E-E265-A598908C5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6DA0370-7BF7-CB4E-E375-D9AF74E72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DE4A176-178D-D646-BDC2-C37417795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D47395-EC9D-96D3-4317-8C25161FBE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07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8E76C-8311-9059-622B-05F676B22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52A3994-9839-5550-AF81-027A42B309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65E85C8-29BA-3961-B449-625937549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77B277-E2A1-9D27-08CB-FE1BDEAEF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84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A88C1-3DC4-5130-A93F-6B64CD68F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BF85BB0-36D5-25E6-A7E7-F726DFC9E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1867831-5D1D-FFF3-238B-A5BFCE656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78BBF0-59FB-D8AE-A7FF-3C8CEF7EB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29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04521-BF14-BB80-FFD0-6D8BE817A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2BA0EDE-B44D-844F-1618-1D5DCAA9A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15E86F4-48C7-F934-898E-83F742D1C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2F5579-D3AD-778A-9543-0F42A7520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DD74-70BC-F38C-EFB0-71AE72C1B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C986D0C-67C8-3B7B-3F5C-51BCCEEB3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935A58-F33A-1F83-22C5-81231DCE9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9F3B85-A1A2-6874-C058-644490790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56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98B4-E617-4C4F-9FB5-C0F24116EE43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907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29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E2E9D-BEF1-9CDC-4D11-2F71714C9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BD8ABB6-AB0E-C76D-316C-F1BC99A90E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3284FA4-C42C-7171-E254-67B907467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2AE90-4DD4-C34D-24CE-566AFD61E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1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53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2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80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7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8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0A5B5-86F8-B812-9542-180195AA0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D57DAE2-6A55-67FA-E00F-103CD9071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38066D9-60F8-990E-528D-2E4940F79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B0D5EB-5B7B-EB7D-7043-3654FA891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22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7F497-7B65-6641-96C9-D7FE7A24E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17D915-39E6-7244-CBCC-F014E236E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BE0AD7D-A72D-C088-4D79-EF248FB0F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438B29-F030-337B-5DD0-45E7AC32BE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0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F7DC4-4783-0C4C-82CA-2A6A5770B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679" b="11023"/>
          <a:stretch/>
        </p:blipFill>
        <p:spPr>
          <a:xfrm>
            <a:off x="-17763" y="820216"/>
            <a:ext cx="9166861" cy="3108960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C8BDDCC-3100-F603-C219-60C81448E2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7CCF0AC-BFFB-E4C7-D6B0-E59DB184DF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6E51FC-545E-341B-AB3C-8A0E1AD904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it-IT" b="1"/>
              <a:t>Michele Iacovacci - Stato di g-2 al Fermilab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CB9E0A-920E-48E9-8676-C2D757821B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FCE929-B9BE-42D1-8524-21028DA68B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3A54A866-BFB0-4439-9E79-C0E6D97C86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24F4B8-EBB4-DA9B-6152-B24726AED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E06608-C74B-A726-CD5A-26E2C5D7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353C8C-A353-F1FB-7B1D-145F813C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72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it-IT" b="1"/>
              <a:t>Michele Iacovacci - Stato di g-2 al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it-IT" b="1"/>
              <a:t>Michele Iacovacci - Stato di g-2 al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Iacovacci - Stato di g-2 al Fermilab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CC1E-EDFE-4B69-9486-42FEE7D2CC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348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12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Fare clic per modificare stile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16/01/25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‹N›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35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16/01/25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‹N›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Fare clic per modificare stile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r>
              <a:rPr lang="it-IT"/>
              <a:t>16/01/25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16D5E45A-2BA2-0746-8B9D-FC372E3BC747}" type="slidenum">
              <a:t>‹N›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Fare clic per modificare stile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Trascinare l'immagine su un segnaposto o fare clic sull'icona per aggiungerla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16/01/25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‹N›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Fare clic per modificare stile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41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r>
              <a:rPr lang="it-IT"/>
              <a:t>16/01/25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‹N›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89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16/01/25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‹N›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Fare clic per modificare stile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004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16/01/25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3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16/01/25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284F-719F-47B2-8D42-5EC85A3770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62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16/01/25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2EE75-A51F-45CD-A44A-71720F7956D7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0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b="1"/>
              <a:t>Michele Iacovacci - Stato di g-2 al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b="1"/>
              <a:t>Michele Iacovacci - Stato di g-2 al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2"/>
            <a:ext cx="868689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326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55" r:id="rId12"/>
    <p:sldLayoutId id="2147484122" r:id="rId13"/>
    <p:sldLayoutId id="2147484116" r:id="rId14"/>
    <p:sldLayoutId id="2147484154" r:id="rId1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16/01/25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Michele Iacovacci - Stato di g-2 al Fermilab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‹N›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2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tmp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7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3.xml"/><Relationship Id="rId7" Type="http://schemas.openxmlformats.org/officeDocument/2006/relationships/image" Target="../media/image6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6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png"/><Relationship Id="rId5" Type="http://schemas.openxmlformats.org/officeDocument/2006/relationships/image" Target="../media/image112.gif"/><Relationship Id="rId4" Type="http://schemas.openxmlformats.org/officeDocument/2006/relationships/image" Target="../media/image111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6.emf"/><Relationship Id="rId5" Type="http://schemas.openxmlformats.org/officeDocument/2006/relationships/image" Target="../media/image115.png"/><Relationship Id="rId10" Type="http://schemas.openxmlformats.org/officeDocument/2006/relationships/image" Target="../media/image120.gif"/><Relationship Id="rId4" Type="http://schemas.openxmlformats.org/officeDocument/2006/relationships/image" Target="../media/image25.gif"/><Relationship Id="rId9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gif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emf"/><Relationship Id="rId9" Type="http://schemas.openxmlformats.org/officeDocument/2006/relationships/image" Target="../media/image12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0.png"/><Relationship Id="rId5" Type="http://schemas.openxmlformats.org/officeDocument/2006/relationships/image" Target="../media/image21.png"/><Relationship Id="rId4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6.emf"/><Relationship Id="rId4" Type="http://schemas.openxmlformats.org/officeDocument/2006/relationships/image" Target="../media/image4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openxmlformats.org/officeDocument/2006/relationships/image" Target="../media/image154.png"/><Relationship Id="rId5" Type="http://schemas.openxmlformats.org/officeDocument/2006/relationships/image" Target="../media/image153.emf"/><Relationship Id="rId4" Type="http://schemas.openxmlformats.org/officeDocument/2006/relationships/image" Target="../media/image1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4.png"/><Relationship Id="rId4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gif"/><Relationship Id="rId4" Type="http://schemas.openxmlformats.org/officeDocument/2006/relationships/image" Target="../media/image2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882295"/>
            <a:ext cx="8919642" cy="1529241"/>
          </a:xfrm>
        </p:spPr>
        <p:txBody>
          <a:bodyPr/>
          <a:lstStyle/>
          <a:p>
            <a:r>
              <a:rPr lang="en-US" dirty="0"/>
              <a:t>Michele Iacovacci, 16 </a:t>
            </a:r>
            <a:r>
              <a:rPr lang="en-US" dirty="0" err="1"/>
              <a:t>Gennaio</a:t>
            </a:r>
            <a:r>
              <a:rPr lang="en-US" dirty="0"/>
              <a:t> 2025 – </a:t>
            </a:r>
            <a:r>
              <a:rPr lang="en-US" dirty="0" err="1"/>
              <a:t>Riunione</a:t>
            </a:r>
            <a:r>
              <a:rPr lang="en-US" dirty="0"/>
              <a:t> </a:t>
            </a:r>
            <a:r>
              <a:rPr lang="en-US" dirty="0" err="1"/>
              <a:t>annuale</a:t>
            </a:r>
            <a:r>
              <a:rPr lang="en-US" dirty="0"/>
              <a:t> GR1-Na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Stato</a:t>
            </a:r>
            <a:r>
              <a:rPr lang="en-US" dirty="0"/>
              <a:t> di g-2 al Fermilab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5F4316-451E-40AC-85E9-A33C5040A2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3" y="5721789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FD7590-E87F-454E-8CC8-AE516D4EA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022" y="5721790"/>
            <a:ext cx="1100937" cy="8349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947E54-FBCB-54B7-0F55-E842BEDF101D}"/>
              </a:ext>
            </a:extLst>
          </p:cNvPr>
          <p:cNvSpPr txBox="1"/>
          <p:nvPr/>
        </p:nvSpPr>
        <p:spPr>
          <a:xfrm>
            <a:off x="2300438" y="3200574"/>
            <a:ext cx="4639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0" u="none" strike="noStrike" baseline="0" dirty="0">
                <a:solidFill>
                  <a:srgbClr val="7030A1"/>
                </a:solidFill>
                <a:latin typeface="Helvetica-Bold"/>
              </a:rPr>
              <a:t>0.00116592059(22) [1</a:t>
            </a:r>
            <a:r>
              <a:rPr lang="it-IT" dirty="0">
                <a:solidFill>
                  <a:srgbClr val="7030A1"/>
                </a:solidFill>
                <a:latin typeface="Helvetica-Bold"/>
              </a:rPr>
              <a:t>90</a:t>
            </a:r>
            <a:r>
              <a:rPr lang="it-IT" sz="2400" i="0" u="none" strike="noStrike" baseline="0" dirty="0">
                <a:solidFill>
                  <a:srgbClr val="7030A1"/>
                </a:solidFill>
                <a:latin typeface="Helvetica-Bold"/>
              </a:rPr>
              <a:t> ppb]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90054" y="210433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Visualizzare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la  CBO con I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tracciatori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13996F1-4722-4D04-AD53-01E96BCA41C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70ADA7F7-C81E-42E2-B3E9-533C67040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417A235D-76BE-4CFC-97AB-3B46F24056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C5DA4-E0D4-DF4E-8597-2AA5CCB73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4" y="1204896"/>
            <a:ext cx="8539476" cy="3977671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EB3E4E4-7BB6-48FD-9D10-9B65AE8488DE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E192431-308F-4256-99B5-9CBFBB21BFE7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67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La funzione completa di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fit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a 22 parametri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13996F1-4722-4D04-AD53-01E96BCA41C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70ADA7F7-C81E-42E2-B3E9-533C67040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417A235D-76BE-4CFC-97AB-3B46F24056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EB3E4E4-7BB6-48FD-9D10-9B65AE8488DE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E192431-308F-4256-99B5-9CBFBB21BFE7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Segnaposto contenuto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80AD250-7ED5-48DE-A89E-DDC66378A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4" y="1580955"/>
            <a:ext cx="8641080" cy="481819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F8B7871-A439-4039-A628-EE8BB05E78D9}"/>
              </a:ext>
            </a:extLst>
          </p:cNvPr>
          <p:cNvSpPr txBox="1"/>
          <p:nvPr/>
        </p:nvSpPr>
        <p:spPr>
          <a:xfrm>
            <a:off x="31804" y="4513075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rbel" panose="020B0503020204020204" pitchFamily="34" charset="0"/>
              </a:rPr>
              <a:t>Rosso = </a:t>
            </a:r>
            <a:r>
              <a:rPr lang="en-GB" dirty="0" err="1">
                <a:solidFill>
                  <a:srgbClr val="FF0000"/>
                </a:solidFill>
                <a:latin typeface="Corbel" panose="020B0503020204020204" pitchFamily="34" charset="0"/>
              </a:rPr>
              <a:t>parametri</a:t>
            </a:r>
            <a:r>
              <a:rPr lang="en-GB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Corbel" panose="020B0503020204020204" pitchFamily="34" charset="0"/>
              </a:rPr>
              <a:t>liberi</a:t>
            </a:r>
            <a:r>
              <a:rPr lang="en-GB" dirty="0">
                <a:solidFill>
                  <a:srgbClr val="FF0000"/>
                </a:solidFill>
                <a:latin typeface="Corbel" panose="020B0503020204020204" pitchFamily="34" charset="0"/>
              </a:rPr>
              <a:t>
</a:t>
            </a:r>
            <a:r>
              <a:rPr lang="en-GB" dirty="0">
                <a:solidFill>
                  <a:srgbClr val="0070C0"/>
                </a:solidFill>
                <a:latin typeface="Corbel" panose="020B0503020204020204" pitchFamily="34" charset="0"/>
              </a:rPr>
              <a:t>Blue= </a:t>
            </a:r>
            <a:r>
              <a:rPr lang="en-GB" dirty="0" err="1">
                <a:solidFill>
                  <a:srgbClr val="0070C0"/>
                </a:solidFill>
                <a:latin typeface="Corbel" panose="020B0503020204020204" pitchFamily="34" charset="0"/>
              </a:rPr>
              <a:t>parametri</a:t>
            </a:r>
            <a:r>
              <a:rPr lang="en-GB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Corbel" panose="020B0503020204020204" pitchFamily="34" charset="0"/>
              </a:rPr>
              <a:t>fissi</a:t>
            </a:r>
            <a:r>
              <a:rPr lang="en-GB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4">
                <a:extLst>
                  <a:ext uri="{FF2B5EF4-FFF2-40B4-BE49-F238E27FC236}">
                    <a16:creationId xmlns:a16="http://schemas.microsoft.com/office/drawing/2014/main" id="{2B4E2F32-8E42-4344-89B0-E4726B812657}"/>
                  </a:ext>
                </a:extLst>
              </p:cNvPr>
              <p:cNvSpPr txBox="1"/>
              <p:nvPr/>
            </p:nvSpPr>
            <p:spPr>
              <a:xfrm>
                <a:off x="4945547" y="673222"/>
                <a:ext cx="4334916" cy="86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Corbel" panose="020B05030202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𝑉𝑊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Corbel" panose="020B0503020204020204" pitchFamily="34" charset="0"/>
                  </a:rPr>
                  <a:t> </a:t>
                </a:r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vertical oscillations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𝐶𝐵𝑂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Corbel" panose="020B05030202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𝐶𝐵𝑂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Corbel" panose="020B0503020204020204" pitchFamily="34" charset="0"/>
                  </a:rPr>
                  <a:t> radial oscillations</a:t>
                </a:r>
                <a:endParaRPr lang="en-GB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4">
                <a:extLst>
                  <a:ext uri="{FF2B5EF4-FFF2-40B4-BE49-F238E27FC236}">
                    <a16:creationId xmlns:a16="http://schemas.microsoft.com/office/drawing/2014/main" id="{2B4E2F32-8E42-4344-89B0-E4726B812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547" y="673222"/>
                <a:ext cx="4334916" cy="860172"/>
              </a:xfrm>
              <a:prstGeom prst="rect">
                <a:avLst/>
              </a:prstGeom>
              <a:blipFill>
                <a:blip r:embed="rId4"/>
                <a:stretch>
                  <a:fillRect t="-4930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8">
            <a:extLst>
              <a:ext uri="{FF2B5EF4-FFF2-40B4-BE49-F238E27FC236}">
                <a16:creationId xmlns:a16="http://schemas.microsoft.com/office/drawing/2014/main" id="{4FA2EBDA-2C4C-4535-8F18-91B756E154BA}"/>
              </a:ext>
            </a:extLst>
          </p:cNvPr>
          <p:cNvSpPr/>
          <p:nvPr/>
        </p:nvSpPr>
        <p:spPr>
          <a:xfrm>
            <a:off x="306124" y="1575867"/>
            <a:ext cx="8595360" cy="557080"/>
          </a:xfrm>
          <a:prstGeom prst="rect">
            <a:avLst/>
          </a:prstGeom>
          <a:noFill/>
          <a:ln w="28575">
            <a:solidFill>
              <a:srgbClr val="0137F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757A766-22DD-4A70-8BEB-BC1D5A7222B5}"/>
              </a:ext>
            </a:extLst>
          </p:cNvPr>
          <p:cNvSpPr txBox="1"/>
          <p:nvPr/>
        </p:nvSpPr>
        <p:spPr>
          <a:xfrm>
            <a:off x="5935680" y="4578205"/>
            <a:ext cx="324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Muoni persi (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che colpiscono i collimatori)
</a:t>
            </a:r>
            <a:endParaRPr lang="x-none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63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33A2F1A1-DC88-49A6-BA00-A82988E0C9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8734F576-A93A-407F-BD62-9AE5468C3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030F82F0-1195-4B8B-8A8F-F49CB0DB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442C15-1B74-F74D-AABE-F4C6C13DFD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036"/>
            <a:ext cx="8686800" cy="428625"/>
          </a:xfrm>
          <a:prstGeom prst="rect">
            <a:avLst/>
          </a:prstGeom>
        </p:spPr>
        <p:txBody>
          <a:bodyPr/>
          <a:lstStyle/>
          <a:p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Fit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f</a:t>
            </a:r>
            <a:r>
              <a:rPr lang="x-none" sz="2800" dirty="0">
                <a:solidFill>
                  <a:schemeClr val="bg1"/>
                </a:solidFill>
                <a:highlight>
                  <a:srgbClr val="0000FF"/>
                </a:highlight>
              </a:rPr>
              <a:t>inal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e</a:t>
            </a:r>
            <a:endParaRPr lang="x-none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485392-B886-8047-B61E-CED44E12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378063"/>
            <a:ext cx="8102600" cy="4889500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D51A095-F043-455F-AB44-2FA6E1C86F28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20A44E4-57BB-46B8-A9EF-CD2E1A1F0AA0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696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-36852" y="94304"/>
            <a:ext cx="8668281" cy="541080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Necessario B a &lt; 100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ppb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per determinare 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a</a:t>
            </a:r>
            <a:r>
              <a:rPr lang="en-US" sz="2800" baseline="-25000" dirty="0">
                <a:solidFill>
                  <a:schemeClr val="bg1"/>
                </a:solidFill>
                <a:highlight>
                  <a:srgbClr val="0000FF"/>
                </a:highlight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2A0E98AD-91B4-42A6-B305-FE53E1CEFD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D0A6E7A9-84DC-4CA0-8AB5-82D82EA9F9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323A8BB3-A4B7-4E6E-B30C-C9C004503E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2A73DC19-16E6-DF4D-9172-2523E8DCF700}"/>
              </a:ext>
            </a:extLst>
          </p:cNvPr>
          <p:cNvSpPr txBox="1">
            <a:spLocks/>
          </p:cNvSpPr>
          <p:nvPr/>
        </p:nvSpPr>
        <p:spPr>
          <a:xfrm>
            <a:off x="3871218" y="888473"/>
            <a:ext cx="5272782" cy="842805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Si utilizza la NMR per trovare il campo B in termini di frequenza di precessione protonica 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w</a:t>
            </a:r>
            <a:r>
              <a:rPr lang="nb-NO" baseline="-250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p 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(comagnetometer)</a:t>
            </a:r>
            <a:r>
              <a:rPr lang="nb-NO" baseline="-250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 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FA76CDA2-C9F0-204F-A551-04B9C1A814E2}"/>
              </a:ext>
            </a:extLst>
          </p:cNvPr>
          <p:cNvSpPr txBox="1">
            <a:spLocks/>
          </p:cNvSpPr>
          <p:nvPr/>
        </p:nvSpPr>
        <p:spPr>
          <a:xfrm>
            <a:off x="475719" y="2214694"/>
            <a:ext cx="2101999" cy="594191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200" dirty="0">
                <a:solidFill>
                  <a:srgbClr val="0432FF"/>
                </a:solidFill>
              </a:rPr>
              <a:t>378 sonde </a:t>
            </a:r>
            <a:r>
              <a:rPr lang="en-US" sz="2200" dirty="0" err="1">
                <a:solidFill>
                  <a:srgbClr val="0432FF"/>
                </a:solidFill>
              </a:rPr>
              <a:t>fisse</a:t>
            </a:r>
            <a:r>
              <a:rPr lang="en-US" sz="2200" dirty="0">
                <a:solidFill>
                  <a:srgbClr val="0432FF"/>
                </a:solidFill>
              </a:rPr>
              <a:t> </a:t>
            </a:r>
            <a:r>
              <a:rPr lang="en-US" sz="2200" dirty="0" err="1">
                <a:solidFill>
                  <a:srgbClr val="0432FF"/>
                </a:solidFill>
              </a:rPr>
              <a:t>controllano</a:t>
            </a:r>
            <a:r>
              <a:rPr lang="en-US" sz="2200" dirty="0">
                <a:solidFill>
                  <a:srgbClr val="0432FF"/>
                </a:solidFill>
              </a:rPr>
              <a:t> 24/7</a:t>
            </a:r>
          </a:p>
          <a:p>
            <a:pPr algn="ctr">
              <a:lnSpc>
                <a:spcPct val="12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7EE855F4-7571-D540-8F6D-D96D5C14C428}"/>
              </a:ext>
            </a:extLst>
          </p:cNvPr>
          <p:cNvSpPr txBox="1">
            <a:spLocks/>
          </p:cNvSpPr>
          <p:nvPr/>
        </p:nvSpPr>
        <p:spPr>
          <a:xfrm>
            <a:off x="3152369" y="1859580"/>
            <a:ext cx="3143697" cy="669885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200" dirty="0">
                <a:solidFill>
                  <a:srgbClr val="0432FF"/>
                </a:solidFill>
              </a:rPr>
              <a:t>Un </a:t>
            </a:r>
            <a:r>
              <a:rPr lang="it-IT" sz="2200" dirty="0">
                <a:solidFill>
                  <a:srgbClr val="0432FF"/>
                </a:solidFill>
              </a:rPr>
              <a:t>carrello con 17 sonde NMR mappa il campo ogni 3 giorni</a:t>
            </a:r>
            <a:endParaRPr lang="en-US" sz="2200" dirty="0">
              <a:solidFill>
                <a:srgbClr val="0432FF"/>
              </a:solidFill>
            </a:endParaRPr>
          </a:p>
          <a:p>
            <a:pPr algn="ctr">
              <a:lnSpc>
                <a:spcPct val="12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89484CA9-6BD6-D642-A4E5-E7F54E50D976}"/>
              </a:ext>
            </a:extLst>
          </p:cNvPr>
          <p:cNvSpPr txBox="1">
            <a:spLocks/>
          </p:cNvSpPr>
          <p:nvPr/>
        </p:nvSpPr>
        <p:spPr>
          <a:xfrm>
            <a:off x="6373444" y="1603411"/>
            <a:ext cx="2742661" cy="669885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solidFill>
                  <a:srgbClr val="0432FF"/>
                </a:solidFill>
              </a:rPr>
              <a:t>Le sonde del </a:t>
            </a:r>
            <a:r>
              <a:rPr lang="en-US" sz="2200" dirty="0" err="1">
                <a:solidFill>
                  <a:srgbClr val="0432FF"/>
                </a:solidFill>
              </a:rPr>
              <a:t>carrello</a:t>
            </a:r>
            <a:r>
              <a:rPr lang="en-US" sz="2200" dirty="0">
                <a:solidFill>
                  <a:srgbClr val="0432FF"/>
                </a:solidFill>
              </a:rPr>
              <a:t> </a:t>
            </a:r>
            <a:r>
              <a:rPr lang="en-US" sz="2200" dirty="0" err="1">
                <a:solidFill>
                  <a:srgbClr val="0432FF"/>
                </a:solidFill>
              </a:rPr>
              <a:t>sono</a:t>
            </a:r>
            <a:r>
              <a:rPr lang="en-US" sz="2200" dirty="0">
                <a:solidFill>
                  <a:srgbClr val="0432FF"/>
                </a:solidFill>
              </a:rPr>
              <a:t> calibrate con sonde </a:t>
            </a:r>
            <a:r>
              <a:rPr lang="en-US" sz="2200" dirty="0" err="1">
                <a:solidFill>
                  <a:srgbClr val="0432FF"/>
                </a:solidFill>
              </a:rPr>
              <a:t>esterne</a:t>
            </a:r>
            <a:r>
              <a:rPr lang="en-US" sz="2200" dirty="0">
                <a:solidFill>
                  <a:srgbClr val="0432FF"/>
                </a:solidFill>
              </a:rPr>
              <a:t> </a:t>
            </a:r>
            <a:r>
              <a:rPr lang="en-US" sz="2200" dirty="0" err="1">
                <a:solidFill>
                  <a:srgbClr val="0432FF"/>
                </a:solidFill>
              </a:rPr>
              <a:t>assolute</a:t>
            </a:r>
            <a:endParaRPr lang="en-US" sz="2200" dirty="0">
              <a:solidFill>
                <a:srgbClr val="0432FF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844FF62-477A-AD42-B58A-F1C60147F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973" y="2408576"/>
            <a:ext cx="2965612" cy="167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creen Clipping">
            <a:extLst>
              <a:ext uri="{FF2B5EF4-FFF2-40B4-BE49-F238E27FC236}">
                <a16:creationId xmlns:a16="http://schemas.microsoft.com/office/drawing/2014/main" id="{F56007AD-957D-9F4D-ABBC-3D624B109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4" y="4191323"/>
            <a:ext cx="1288885" cy="1324198"/>
          </a:xfrm>
          <a:prstGeom prst="rect">
            <a:avLst/>
          </a:prstGeom>
        </p:spPr>
      </p:pic>
      <p:pic>
        <p:nvPicPr>
          <p:cNvPr id="47" name="Content Placeholder 15">
            <a:extLst>
              <a:ext uri="{FF2B5EF4-FFF2-40B4-BE49-F238E27FC236}">
                <a16:creationId xmlns:a16="http://schemas.microsoft.com/office/drawing/2014/main" id="{59E07657-F30B-AC4F-88D0-34B61A694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0844" r="-60844"/>
          <a:stretch>
            <a:fillRect/>
          </a:stretch>
        </p:blipFill>
        <p:spPr>
          <a:xfrm>
            <a:off x="7199760" y="4123237"/>
            <a:ext cx="2412007" cy="1387230"/>
          </a:xfrm>
          <a:prstGeom prst="rect">
            <a:avLst/>
          </a:prstGeom>
        </p:spPr>
      </p:pic>
      <p:pic>
        <p:nvPicPr>
          <p:cNvPr id="48" name="Picture 47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B6541ED7-0D08-CD4B-98E5-F6991E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119" y="2341491"/>
            <a:ext cx="2869986" cy="854757"/>
          </a:xfrm>
          <a:prstGeom prst="rect">
            <a:avLst/>
          </a:prstGeom>
        </p:spPr>
      </p:pic>
      <p:sp>
        <p:nvSpPr>
          <p:cNvPr id="49" name="Content Placeholder 5">
            <a:extLst>
              <a:ext uri="{FF2B5EF4-FFF2-40B4-BE49-F238E27FC236}">
                <a16:creationId xmlns:a16="http://schemas.microsoft.com/office/drawing/2014/main" id="{DC7974D5-0BB4-1248-B6AA-ED34B3425DB2}"/>
              </a:ext>
            </a:extLst>
          </p:cNvPr>
          <p:cNvSpPr txBox="1">
            <a:spLocks/>
          </p:cNvSpPr>
          <p:nvPr/>
        </p:nvSpPr>
        <p:spPr>
          <a:xfrm>
            <a:off x="6363394" y="5621118"/>
            <a:ext cx="2780605" cy="504792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it-IT" sz="2200" dirty="0">
                <a:solidFill>
                  <a:srgbClr val="0432FF"/>
                </a:solidFill>
              </a:rPr>
              <a:t>Le sonde assolute tutte cross-calibrate al magnete di test di ANL</a:t>
            </a:r>
            <a:endParaRPr lang="en-US" sz="2200" dirty="0">
              <a:solidFill>
                <a:srgbClr val="0432FF"/>
              </a:solidFill>
            </a:endParaRPr>
          </a:p>
        </p:txBody>
      </p:sp>
      <p:pic>
        <p:nvPicPr>
          <p:cNvPr id="51" name="Picture 5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99C55F8-0C4B-8B4E-AD76-8C67D58EC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850" y="2868540"/>
            <a:ext cx="2126689" cy="697745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D7F1CF7-C2A5-5348-97E8-CCD543E29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766" y="4085715"/>
            <a:ext cx="2582576" cy="21359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660DCF-A592-4A4B-80FB-3F5E3B789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706" y="3753710"/>
            <a:ext cx="2931626" cy="21350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F01CFD5-37AA-7B4B-9506-9597FB27022C}"/>
              </a:ext>
            </a:extLst>
          </p:cNvPr>
          <p:cNvGrpSpPr/>
          <p:nvPr/>
        </p:nvGrpSpPr>
        <p:grpSpPr>
          <a:xfrm>
            <a:off x="267949" y="756287"/>
            <a:ext cx="3127317" cy="766927"/>
            <a:chOff x="529347" y="3929443"/>
            <a:chExt cx="3884033" cy="952500"/>
          </a:xfrm>
        </p:grpSpPr>
        <p:pic>
          <p:nvPicPr>
            <p:cNvPr id="21" name="Picture 2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0B16F515-02BA-5D49-82FE-C9553DAD0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9347" y="4227893"/>
              <a:ext cx="558800" cy="3556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F510E8A-88B0-8E41-ACDC-734996ABF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4203" y="4272343"/>
              <a:ext cx="406400" cy="266700"/>
            </a:xfrm>
            <a:prstGeom prst="rect">
              <a:avLst/>
            </a:prstGeom>
          </p:spPr>
        </p:pic>
        <p:pic>
          <p:nvPicPr>
            <p:cNvPr id="23" name="Picture 2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518ABD4-7496-FA4D-8BAC-14271609F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24885" y="4227893"/>
              <a:ext cx="1397000" cy="3556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2C766D2-DBE5-5446-9214-F468894F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53333" y="4272343"/>
              <a:ext cx="406400" cy="266700"/>
            </a:xfrm>
            <a:prstGeom prst="rect">
              <a:avLst/>
            </a:prstGeom>
          </p:spPr>
        </p:pic>
        <p:pic>
          <p:nvPicPr>
            <p:cNvPr id="28" name="Picture 27" descr="Text&#10;&#10;Description automatically generated">
              <a:extLst>
                <a:ext uri="{FF2B5EF4-FFF2-40B4-BE49-F238E27FC236}">
                  <a16:creationId xmlns:a16="http://schemas.microsoft.com/office/drawing/2014/main" id="{B0E463DE-B724-C24D-965F-FF49E195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10080" y="3929443"/>
              <a:ext cx="1003300" cy="952500"/>
            </a:xfrm>
            <a:prstGeom prst="rect">
              <a:avLst/>
            </a:prstGeom>
          </p:spPr>
        </p:pic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AF273F1-F690-9F4E-8D1D-91CD766AE3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5866" y="3136870"/>
            <a:ext cx="2727284" cy="918173"/>
          </a:xfrm>
          <a:prstGeom prst="rect">
            <a:avLst/>
          </a:prstGeom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DF137891-BAD7-4F16-A4C4-867A13AE01E3}"/>
              </a:ext>
            </a:extLst>
          </p:cNvPr>
          <p:cNvCxnSpPr>
            <a:cxnSpLocks/>
          </p:cNvCxnSpPr>
          <p:nvPr/>
        </p:nvCxnSpPr>
        <p:spPr>
          <a:xfrm>
            <a:off x="0" y="66619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48A92DC8-0BA0-4ED4-BC8A-EF1F3613315C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0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37477" y="155706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Quello che noi misuriamo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D5704682-72D1-4EB3-90C5-137C1943636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ACCBD925-7FE7-4906-B536-D5F6E2F2B7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6182A5F2-7EF7-444E-B688-3941050103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69466BE0-86E2-432B-AF64-F7494E9126B0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684FEAAE-6265-46AD-BE25-5DE724704D7B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64D0CBE-04E9-4375-A1B7-369BE4D3CD84}"/>
              </a:ext>
            </a:extLst>
          </p:cNvPr>
          <p:cNvSpPr txBox="1"/>
          <p:nvPr/>
        </p:nvSpPr>
        <p:spPr>
          <a:xfrm>
            <a:off x="7131852" y="884555"/>
            <a:ext cx="1951139" cy="1247795"/>
          </a:xfrm>
          <a:prstGeom prst="rect">
            <a:avLst/>
          </a:prstGeom>
          <a:noFill/>
        </p:spPr>
        <p:txBody>
          <a:bodyPr wrap="square">
            <a:normAutofit fontScale="85000" lnSpcReduction="10000"/>
          </a:bodyPr>
          <a:lstStyle/>
          <a:p>
            <a:r>
              <a:rPr lang="it-IT" dirty="0"/>
              <a:t>Ci affidiamo ad altri per e/m e calibrazione assoluta in  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it-IT" dirty="0"/>
          </a:p>
        </p:txBody>
      </p:sp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03229366-8565-46F7-925E-A4A123E9B3CC}"/>
              </a:ext>
            </a:extLst>
          </p:cNvPr>
          <p:cNvSpPr/>
          <p:nvPr/>
        </p:nvSpPr>
        <p:spPr>
          <a:xfrm>
            <a:off x="254466" y="2507798"/>
            <a:ext cx="3843869" cy="3774169"/>
          </a:xfrm>
          <a:prstGeom prst="roundRect">
            <a:avLst>
              <a:gd name="adj" fmla="val 9184"/>
            </a:avLst>
          </a:prstGeom>
          <a:noFill/>
          <a:ln w="444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4">
            <a:extLst>
              <a:ext uri="{FF2B5EF4-FFF2-40B4-BE49-F238E27FC236}">
                <a16:creationId xmlns:a16="http://schemas.microsoft.com/office/drawing/2014/main" id="{1BF35ECB-1D2B-4DA6-A3CD-B9EF2BC69D15}"/>
              </a:ext>
            </a:extLst>
          </p:cNvPr>
          <p:cNvGrpSpPr/>
          <p:nvPr/>
        </p:nvGrpSpPr>
        <p:grpSpPr>
          <a:xfrm>
            <a:off x="767133" y="662833"/>
            <a:ext cx="6778842" cy="1681090"/>
            <a:chOff x="772163" y="504516"/>
            <a:chExt cx="6778842" cy="1681090"/>
          </a:xfrm>
        </p:grpSpPr>
        <p:pic>
          <p:nvPicPr>
            <p:cNvPr id="40" name="Screen Shot 2021-03-30 at 11.37.29 AM.png" descr="Screen Shot 2021-03-30 at 11.37.29 AM.png">
              <a:extLst>
                <a:ext uri="{FF2B5EF4-FFF2-40B4-BE49-F238E27FC236}">
                  <a16:creationId xmlns:a16="http://schemas.microsoft.com/office/drawing/2014/main" id="{6C85A7DA-4B40-4470-B70B-A12EE5F6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433" t="15905" b="11644"/>
            <a:stretch>
              <a:fillRect/>
            </a:stretch>
          </p:blipFill>
          <p:spPr>
            <a:xfrm>
              <a:off x="1530603" y="1060050"/>
              <a:ext cx="5582743" cy="11255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1" name="Rounded Rectangle 1">
              <a:extLst>
                <a:ext uri="{FF2B5EF4-FFF2-40B4-BE49-F238E27FC236}">
                  <a16:creationId xmlns:a16="http://schemas.microsoft.com/office/drawing/2014/main" id="{AC789CEF-011C-462B-BB52-E80EEAFBA110}"/>
                </a:ext>
              </a:extLst>
            </p:cNvPr>
            <p:cNvSpPr/>
            <p:nvPr/>
          </p:nvSpPr>
          <p:spPr>
            <a:xfrm>
              <a:off x="2424618" y="1060050"/>
              <a:ext cx="1263397" cy="1125556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 Box 14">
              <a:extLst>
                <a:ext uri="{FF2B5EF4-FFF2-40B4-BE49-F238E27FC236}">
                  <a16:creationId xmlns:a16="http://schemas.microsoft.com/office/drawing/2014/main" id="{62A6DC14-12FB-4182-8257-5938F891E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163" y="504516"/>
              <a:ext cx="4602171" cy="6855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</a:bodyPr>
            <a:lstStyle/>
            <a:p>
              <a:pPr algn="ctr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err="1">
                  <a:solidFill>
                    <a:srgbClr val="0070C0"/>
                  </a:solidFill>
                </a:rPr>
                <a:t>noi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43" name="Text Box 14">
              <a:extLst>
                <a:ext uri="{FF2B5EF4-FFF2-40B4-BE49-F238E27FC236}">
                  <a16:creationId xmlns:a16="http://schemas.microsoft.com/office/drawing/2014/main" id="{9C821834-2BEA-4788-9067-315FEAFF1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8834" y="520726"/>
              <a:ext cx="4602171" cy="6855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</a:bodyPr>
            <a:lstStyle/>
            <a:p>
              <a:pPr algn="ctr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err="1">
                  <a:solidFill>
                    <a:schemeClr val="accent4"/>
                  </a:solidFill>
                </a:rPr>
                <a:t>altri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4" name="Rounded Rectangle 14">
              <a:extLst>
                <a:ext uri="{FF2B5EF4-FFF2-40B4-BE49-F238E27FC236}">
                  <a16:creationId xmlns:a16="http://schemas.microsoft.com/office/drawing/2014/main" id="{7ADBB7D9-056E-4566-9837-86D1B756C528}"/>
                </a:ext>
              </a:extLst>
            </p:cNvPr>
            <p:cNvSpPr/>
            <p:nvPr/>
          </p:nvSpPr>
          <p:spPr>
            <a:xfrm>
              <a:off x="3711551" y="1043117"/>
              <a:ext cx="3384862" cy="1125556"/>
            </a:xfrm>
            <a:prstGeom prst="roundRect">
              <a:avLst/>
            </a:prstGeom>
            <a:noFill/>
            <a:ln w="444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1EAA6EF5-3DA7-4C94-94C5-2407E9FA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30" y="2550296"/>
            <a:ext cx="794188" cy="590550"/>
          </a:xfrm>
          <a:prstGeom prst="rect">
            <a:avLst/>
          </a:prstGeom>
        </p:spPr>
      </p:pic>
      <p:pic>
        <p:nvPicPr>
          <p:cNvPr id="46" name="Picture 22" descr="Text&#10;&#10;Description automatically generated">
            <a:extLst>
              <a:ext uri="{FF2B5EF4-FFF2-40B4-BE49-F238E27FC236}">
                <a16:creationId xmlns:a16="http://schemas.microsoft.com/office/drawing/2014/main" id="{1230466C-1D8C-4B98-8929-2B6D7561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07" y="3601090"/>
            <a:ext cx="1103511" cy="527050"/>
          </a:xfrm>
          <a:prstGeom prst="rect">
            <a:avLst/>
          </a:prstGeom>
        </p:spPr>
      </p:pic>
      <p:sp>
        <p:nvSpPr>
          <p:cNvPr id="47" name="Text Box 14">
            <a:extLst>
              <a:ext uri="{FF2B5EF4-FFF2-40B4-BE49-F238E27FC236}">
                <a16:creationId xmlns:a16="http://schemas.microsoft.com/office/drawing/2014/main" id="{A5633A44-CC97-40D7-B173-4EB3E3E23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41" y="2460519"/>
            <a:ext cx="3519157" cy="12645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</a:rPr>
              <a:t>           : </a:t>
            </a:r>
            <a:r>
              <a:rPr lang="it-IT" dirty="0">
                <a:solidFill>
                  <a:srgbClr val="000000"/>
                </a:solidFill>
              </a:rPr>
              <a:t>la precessione anomala dello spin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8" name="Text Box 14">
            <a:extLst>
              <a:ext uri="{FF2B5EF4-FFF2-40B4-BE49-F238E27FC236}">
                <a16:creationId xmlns:a16="http://schemas.microsoft.com/office/drawing/2014/main" id="{524D08FE-B4D8-44A2-B524-3CEF5846C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86" y="3711798"/>
            <a:ext cx="3353028" cy="1916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normAutofit fontScale="92500" lnSpcReduction="10000"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</a:rPr>
              <a:t>                : </a:t>
            </a:r>
            <a:r>
              <a:rPr lang="en-US" dirty="0" err="1">
                <a:solidFill>
                  <a:srgbClr val="000000"/>
                </a:solidFill>
              </a:rPr>
              <a:t>frequenza</a:t>
            </a:r>
            <a:r>
              <a:rPr lang="en-US" dirty="0">
                <a:solidFill>
                  <a:srgbClr val="000000"/>
                </a:solidFill>
              </a:rPr>
              <a:t> di </a:t>
            </a:r>
            <a:r>
              <a:rPr lang="it-IT" dirty="0">
                <a:solidFill>
                  <a:srgbClr val="000000"/>
                </a:solidFill>
              </a:rPr>
              <a:t>precessione di protoni in acqua a temperatura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ottenuta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mappando il campo e pesandolo con la distribuzione dei muoni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9" name="Picture 3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FEE9EEC-F06F-4C3A-B45B-148D04F04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482" y="4736305"/>
            <a:ext cx="4356100" cy="1054100"/>
          </a:xfrm>
          <a:prstGeom prst="rect">
            <a:avLst/>
          </a:prstGeom>
        </p:spPr>
      </p:pic>
      <p:sp>
        <p:nvSpPr>
          <p:cNvPr id="50" name="TextBox 32">
            <a:extLst>
              <a:ext uri="{FF2B5EF4-FFF2-40B4-BE49-F238E27FC236}">
                <a16:creationId xmlns:a16="http://schemas.microsoft.com/office/drawing/2014/main" id="{BACFA85E-B972-4747-B12F-9691C3C540DA}"/>
              </a:ext>
            </a:extLst>
          </p:cNvPr>
          <p:cNvSpPr txBox="1"/>
          <p:nvPr/>
        </p:nvSpPr>
        <p:spPr>
          <a:xfrm>
            <a:off x="539273" y="5546408"/>
            <a:ext cx="321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Obiettivo</a:t>
            </a:r>
            <a:r>
              <a:rPr lang="en-US" sz="1800" dirty="0"/>
              <a:t>: 140 ppb = </a:t>
            </a:r>
          </a:p>
          <a:p>
            <a:r>
              <a:rPr lang="en-US" sz="1800" dirty="0"/>
              <a:t>100 ppb (stat) ⊕ 100 ppb (syst)</a:t>
            </a:r>
          </a:p>
        </p:txBody>
      </p:sp>
      <p:sp>
        <p:nvSpPr>
          <p:cNvPr id="51" name="TextBox 33">
            <a:extLst>
              <a:ext uri="{FF2B5EF4-FFF2-40B4-BE49-F238E27FC236}">
                <a16:creationId xmlns:a16="http://schemas.microsoft.com/office/drawing/2014/main" id="{BDD2A07A-B11B-4124-A191-0BF6F32DB4B1}"/>
              </a:ext>
            </a:extLst>
          </p:cNvPr>
          <p:cNvSpPr txBox="1"/>
          <p:nvPr/>
        </p:nvSpPr>
        <p:spPr>
          <a:xfrm>
            <a:off x="5649845" y="5823407"/>
            <a:ext cx="142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All &lt; 25 ppb</a:t>
            </a:r>
          </a:p>
        </p:txBody>
      </p:sp>
      <p:grpSp>
        <p:nvGrpSpPr>
          <p:cNvPr id="52" name="Group 24">
            <a:extLst>
              <a:ext uri="{FF2B5EF4-FFF2-40B4-BE49-F238E27FC236}">
                <a16:creationId xmlns:a16="http://schemas.microsoft.com/office/drawing/2014/main" id="{3B7B8E4A-7EFE-47B0-8A3E-1CB871460607}"/>
              </a:ext>
            </a:extLst>
          </p:cNvPr>
          <p:cNvGrpSpPr/>
          <p:nvPr/>
        </p:nvGrpSpPr>
        <p:grpSpPr>
          <a:xfrm>
            <a:off x="4274430" y="2485595"/>
            <a:ext cx="4610092" cy="3796372"/>
            <a:chOff x="4305307" y="2706026"/>
            <a:chExt cx="4610092" cy="3796372"/>
          </a:xfrm>
        </p:grpSpPr>
        <p:pic>
          <p:nvPicPr>
            <p:cNvPr id="53" name="Picture 1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B134BB6A-466B-4153-8712-419CA151B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5307" y="2706026"/>
              <a:ext cx="4584700" cy="2184400"/>
            </a:xfrm>
            <a:prstGeom prst="rect">
              <a:avLst/>
            </a:prstGeom>
          </p:spPr>
        </p:pic>
        <p:sp>
          <p:nvSpPr>
            <p:cNvPr id="54" name="Rounded Rectangle 17">
              <a:extLst>
                <a:ext uri="{FF2B5EF4-FFF2-40B4-BE49-F238E27FC236}">
                  <a16:creationId xmlns:a16="http://schemas.microsoft.com/office/drawing/2014/main" id="{512217DE-CDD7-4406-A6FD-0EFCDEBABFF2}"/>
                </a:ext>
              </a:extLst>
            </p:cNvPr>
            <p:cNvSpPr/>
            <p:nvPr/>
          </p:nvSpPr>
          <p:spPr>
            <a:xfrm>
              <a:off x="4318004" y="2706026"/>
              <a:ext cx="4597395" cy="3796372"/>
            </a:xfrm>
            <a:prstGeom prst="roundRect">
              <a:avLst>
                <a:gd name="adj" fmla="val 7472"/>
              </a:avLst>
            </a:prstGeom>
            <a:noFill/>
            <a:ln w="444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133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4F48D2-60C6-DE4F-B57C-DCB4A39A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203" y="3062549"/>
            <a:ext cx="2422437" cy="1999162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3C621F69-0362-F44F-832E-B7F2F3E36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12" y="881892"/>
            <a:ext cx="2759266" cy="17167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36572" y="162703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Il '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grande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'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quadro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dell'analisi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3C1E11CD-7500-43C2-9706-A6BFEA1A408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F0257229-8039-495D-8760-A22B1700E7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1CE096D-3F66-4CE8-B294-342590C735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D27BB-EBEB-7947-85D2-390D5365734A}"/>
              </a:ext>
            </a:extLst>
          </p:cNvPr>
          <p:cNvSpPr txBox="1"/>
          <p:nvPr/>
        </p:nvSpPr>
        <p:spPr>
          <a:xfrm>
            <a:off x="3147407" y="3605286"/>
            <a:ext cx="964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⊗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263D85-5DA9-6048-A469-E8EED8AA2356}"/>
              </a:ext>
            </a:extLst>
          </p:cNvPr>
          <p:cNvCxnSpPr>
            <a:cxnSpLocks/>
          </p:cNvCxnSpPr>
          <p:nvPr/>
        </p:nvCxnSpPr>
        <p:spPr>
          <a:xfrm>
            <a:off x="1048818" y="2870669"/>
            <a:ext cx="5228561" cy="0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A03CCB-18D0-3147-9D20-FF059C4D466C}"/>
                  </a:ext>
                </a:extLst>
              </p:cNvPr>
              <p:cNvSpPr txBox="1"/>
              <p:nvPr/>
            </p:nvSpPr>
            <p:spPr>
              <a:xfrm>
                <a:off x="164830" y="1365212"/>
                <a:ext cx="1254912" cy="6213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⨂ 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𝝆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A03CCB-18D0-3147-9D20-FF059C4D4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30" y="1365212"/>
                <a:ext cx="1254912" cy="621389"/>
              </a:xfrm>
              <a:prstGeom prst="rect">
                <a:avLst/>
              </a:prstGeom>
              <a:blipFill>
                <a:blip r:embed="rId4"/>
                <a:stretch>
                  <a:fillRect r="-5000"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B5994AA-866A-E448-AFA0-48686A2EE368}"/>
              </a:ext>
            </a:extLst>
          </p:cNvPr>
          <p:cNvSpPr/>
          <p:nvPr/>
        </p:nvSpPr>
        <p:spPr>
          <a:xfrm rot="16200000">
            <a:off x="1445023" y="1248283"/>
            <a:ext cx="568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⇓</a:t>
            </a: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213A92ED-7E8A-044F-AFAD-F7786B59E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89" y="3012461"/>
            <a:ext cx="2513409" cy="21847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57D393-9A7D-7545-9119-8F04D7F49B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11" b="21884"/>
          <a:stretch/>
        </p:blipFill>
        <p:spPr>
          <a:xfrm rot="16200000">
            <a:off x="6257130" y="3780220"/>
            <a:ext cx="3633680" cy="14854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2CE868-5E5E-084A-AF5B-76858B928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972" y="890520"/>
            <a:ext cx="3181526" cy="17930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0FC52179-EFCE-964A-9779-6278A116B81F}"/>
              </a:ext>
            </a:extLst>
          </p:cNvPr>
          <p:cNvSpPr txBox="1">
            <a:spLocks/>
          </p:cNvSpPr>
          <p:nvPr/>
        </p:nvSpPr>
        <p:spPr>
          <a:xfrm>
            <a:off x="308996" y="5580555"/>
            <a:ext cx="7105264" cy="814760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i="1" dirty="0"/>
              <a:t>In vacuo </a:t>
            </a:r>
            <a:r>
              <a:rPr lang="it-IT" dirty="0"/>
              <a:t>2 stazioni traccianti di </a:t>
            </a:r>
            <a:r>
              <a:rPr lang="it-IT" dirty="0" err="1"/>
              <a:t>straw</a:t>
            </a:r>
            <a:r>
              <a:rPr lang="it-IT" dirty="0"/>
              <a:t> </a:t>
            </a:r>
            <a:r>
              <a:rPr lang="it-IT" dirty="0" err="1"/>
              <a:t>tubes</a:t>
            </a:r>
            <a:r>
              <a:rPr lang="it-IT" dirty="0"/>
              <a:t> misurano la distribuzione spaziale e altre proprietà del fascio di muoni </a:t>
            </a:r>
            <a:r>
              <a:rPr lang="en-US" dirty="0"/>
              <a:t>(CBO, </a:t>
            </a:r>
            <a:r>
              <a:rPr lang="en-US" dirty="0" err="1"/>
              <a:t>distribuzione</a:t>
            </a:r>
            <a:r>
              <a:rPr lang="en-US" dirty="0"/>
              <a:t> di p)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37B8E653-2F07-E540-9698-C27498BBB6D2}"/>
              </a:ext>
            </a:extLst>
          </p:cNvPr>
          <p:cNvSpPr txBox="1">
            <a:spLocks/>
          </p:cNvSpPr>
          <p:nvPr/>
        </p:nvSpPr>
        <p:spPr>
          <a:xfrm>
            <a:off x="3395445" y="5052164"/>
            <a:ext cx="3060795" cy="594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000000"/>
                </a:solidFill>
              </a:rPr>
              <a:t>*</a:t>
            </a:r>
            <a:r>
              <a:rPr lang="it-IT" sz="1400" dirty="0">
                <a:solidFill>
                  <a:srgbClr val="000000"/>
                </a:solidFill>
              </a:rPr>
              <a:t>Tutto dai dati effettivi di </a:t>
            </a:r>
            <a:r>
              <a:rPr lang="it-IT" sz="1400" dirty="0" err="1">
                <a:solidFill>
                  <a:srgbClr val="000000"/>
                </a:solidFill>
              </a:rPr>
              <a:t>Run</a:t>
            </a:r>
            <a:r>
              <a:rPr lang="it-IT" sz="1400" dirty="0">
                <a:solidFill>
                  <a:srgbClr val="000000"/>
                </a:solidFill>
              </a:rPr>
              <a:t> 1</a:t>
            </a:r>
            <a:endParaRPr lang="en-US" sz="1400" dirty="0">
              <a:solidFill>
                <a:srgbClr val="000000"/>
              </a:solidFill>
            </a:endParaRPr>
          </a:p>
          <a:p>
            <a:pPr algn="ctr">
              <a:lnSpc>
                <a:spcPct val="120000"/>
              </a:lnSpc>
            </a:pP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C2BA28D-6787-4A40-BCA8-3DAA69CD3D97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5CC311D-914E-4A45-AF54-9AC1CBBF3643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30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3327" y="148626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… e senza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dimenticare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le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correzioni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:</a:t>
            </a:r>
          </a:p>
        </p:txBody>
      </p:sp>
      <p:sp>
        <p:nvSpPr>
          <p:cNvPr id="25" name="Segnaposto data 24">
            <a:extLst>
              <a:ext uri="{FF2B5EF4-FFF2-40B4-BE49-F238E27FC236}">
                <a16:creationId xmlns:a16="http://schemas.microsoft.com/office/drawing/2014/main" id="{742AE4FA-8C49-45E1-B892-B66E6DED5B7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26" name="Segnaposto piè di pagina 25">
            <a:extLst>
              <a:ext uri="{FF2B5EF4-FFF2-40B4-BE49-F238E27FC236}">
                <a16:creationId xmlns:a16="http://schemas.microsoft.com/office/drawing/2014/main" id="{8A6208E6-AA50-47B1-9349-BAF81B2DF8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4AA3D5F1-CB84-4909-BA48-95C6A10DE4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67A07D-EF28-0642-8548-8801F529CC27}"/>
              </a:ext>
            </a:extLst>
          </p:cNvPr>
          <p:cNvGrpSpPr/>
          <p:nvPr/>
        </p:nvGrpSpPr>
        <p:grpSpPr>
          <a:xfrm>
            <a:off x="1412195" y="2058235"/>
            <a:ext cx="6144129" cy="1287720"/>
            <a:chOff x="1834624" y="3149663"/>
            <a:chExt cx="6144129" cy="12877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C7AD1-DB04-AB45-86BF-85E9A788532C}"/>
                </a:ext>
              </a:extLst>
            </p:cNvPr>
            <p:cNvSpPr/>
            <p:nvPr/>
          </p:nvSpPr>
          <p:spPr>
            <a:xfrm>
              <a:off x="3477910" y="3986731"/>
              <a:ext cx="356558" cy="161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E5B6A6F-0E91-D141-962B-481660000245}"/>
                </a:ext>
              </a:extLst>
            </p:cNvPr>
            <p:cNvCxnSpPr>
              <a:cxnSpLocks/>
            </p:cNvCxnSpPr>
            <p:nvPr/>
          </p:nvCxnSpPr>
          <p:spPr>
            <a:xfrm>
              <a:off x="3345638" y="3825705"/>
              <a:ext cx="433919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7C37B8-E0CA-894E-A3C3-1F999C3151D6}"/>
                </a:ext>
              </a:extLst>
            </p:cNvPr>
            <p:cNvSpPr txBox="1"/>
            <p:nvPr/>
          </p:nvSpPr>
          <p:spPr>
            <a:xfrm>
              <a:off x="4639431" y="3230003"/>
              <a:ext cx="3339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(1 +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4A6A9B-52FC-5F40-BC17-3A75EC8C8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6094" y="3504578"/>
              <a:ext cx="1222745" cy="625999"/>
            </a:xfrm>
            <a:prstGeom prst="rect">
              <a:avLst/>
            </a:prstGeom>
          </p:spPr>
        </p:pic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C4B51D76-15F6-684E-BEB3-7963F8CE9252}"/>
                </a:ext>
              </a:extLst>
            </p:cNvPr>
            <p:cNvSpPr/>
            <p:nvPr/>
          </p:nvSpPr>
          <p:spPr>
            <a:xfrm>
              <a:off x="3242122" y="3221855"/>
              <a:ext cx="4598940" cy="1210778"/>
            </a:xfrm>
            <a:prstGeom prst="bracketPair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1BBBF-FA51-D84D-802C-3216CFED29B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885" y="3258486"/>
              <a:ext cx="597497" cy="3380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F20938-8BFC-B445-B0A7-28B801AC4AC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5317" y="4046586"/>
              <a:ext cx="491739" cy="35000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B458FD-512E-E24C-A089-FB3358C0701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064" y="3986629"/>
              <a:ext cx="1025639" cy="3937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612C2-8F54-9247-9FF5-8A0711992996}"/>
                </a:ext>
              </a:extLst>
            </p:cNvPr>
            <p:cNvSpPr txBox="1"/>
            <p:nvPr/>
          </p:nvSpPr>
          <p:spPr>
            <a:xfrm>
              <a:off x="3199881" y="3946089"/>
              <a:ext cx="2218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(1 + </a:t>
              </a:r>
              <a:r>
                <a:rPr lang="en-US" sz="2400" b="1" noProof="0" dirty="0">
                  <a:solidFill>
                    <a:schemeClr val="accent2"/>
                  </a:solidFill>
                  <a:latin typeface="Calibri" panose="020F0502020204030204"/>
                </a:rPr>
                <a:t>B</a:t>
              </a:r>
              <a:r>
                <a:rPr lang="en-US" sz="2400" b="1" baseline="-25000" dirty="0">
                  <a:solidFill>
                    <a:schemeClr val="accent2"/>
                  </a:solidFill>
                  <a:latin typeface="Calibri" panose="020F0502020204030204"/>
                </a:rPr>
                <a:t>QT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</a:t>
              </a:r>
              <a:r>
                <a:rPr lang="en-US" sz="2400" b="1" dirty="0" err="1">
                  <a:solidFill>
                    <a:srgbClr val="7030A0"/>
                  </a:solidFill>
                  <a:latin typeface="Calibri" panose="020F0502020204030204"/>
                </a:rPr>
                <a:t>B</a:t>
              </a:r>
              <a:r>
                <a:rPr lang="en-US" sz="2400" b="1" baseline="-25000" dirty="0" err="1">
                  <a:solidFill>
                    <a:srgbClr val="7030A0"/>
                  </a:solidFill>
                  <a:latin typeface="Calibri" panose="020F0502020204030204"/>
                </a:rPr>
                <a:t>Eddy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899458-C86A-2145-91E2-30BF94460136}"/>
                </a:ext>
              </a:extLst>
            </p:cNvPr>
            <p:cNvSpPr/>
            <p:nvPr/>
          </p:nvSpPr>
          <p:spPr>
            <a:xfrm>
              <a:off x="3393421" y="3149663"/>
              <a:ext cx="708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err="1">
                  <a:solidFill>
                    <a:srgbClr val="00B050"/>
                  </a:solidFill>
                </a:rPr>
                <a:t>f</a:t>
              </a:r>
              <a:r>
                <a:rPr lang="en-US" sz="2400" b="1" baseline="-25000" dirty="0" err="1">
                  <a:solidFill>
                    <a:srgbClr val="00B050"/>
                  </a:solidFill>
                </a:rPr>
                <a:t>clock</a:t>
              </a:r>
              <a:endParaRPr lang="en-US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95342B-EED4-6147-9AF7-7FA989319008}"/>
                </a:ext>
              </a:extLst>
            </p:cNvPr>
            <p:cNvSpPr/>
            <p:nvPr/>
          </p:nvSpPr>
          <p:spPr>
            <a:xfrm>
              <a:off x="5366670" y="3881558"/>
              <a:ext cx="660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err="1">
                  <a:solidFill>
                    <a:srgbClr val="00B050"/>
                  </a:solidFill>
                </a:rPr>
                <a:t>f</a:t>
              </a:r>
              <a:r>
                <a:rPr lang="en-US" sz="2400" b="1" baseline="-25000" dirty="0" err="1">
                  <a:solidFill>
                    <a:srgbClr val="00B050"/>
                  </a:solidFill>
                </a:rPr>
                <a:t>field</a:t>
              </a:r>
              <a:endParaRPr lang="en-US" sz="2400" dirty="0"/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CA7BC288-37FB-4441-8E49-32D977436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34624" y="3256283"/>
              <a:ext cx="685800" cy="1181100"/>
            </a:xfrm>
            <a:prstGeom prst="rect">
              <a:avLst/>
            </a:prstGeom>
          </p:spPr>
        </p:pic>
      </p:grpSp>
      <p:sp>
        <p:nvSpPr>
          <p:cNvPr id="21" name="Right Brace 20">
            <a:extLst>
              <a:ext uri="{FF2B5EF4-FFF2-40B4-BE49-F238E27FC236}">
                <a16:creationId xmlns:a16="http://schemas.microsoft.com/office/drawing/2014/main" id="{2D17D277-5CAA-FF4B-83BE-0A1953150EB5}"/>
              </a:ext>
            </a:extLst>
          </p:cNvPr>
          <p:cNvSpPr/>
          <p:nvPr/>
        </p:nvSpPr>
        <p:spPr>
          <a:xfrm rot="16200000">
            <a:off x="5126863" y="1657605"/>
            <a:ext cx="338013" cy="780313"/>
          </a:xfrm>
          <a:prstGeom prst="rightBrace">
            <a:avLst/>
          </a:prstGeom>
          <a:ln>
            <a:solidFill>
              <a:srgbClr val="831C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3404F5E-58A2-544C-8ECE-ACD3037237C9}"/>
              </a:ext>
            </a:extLst>
          </p:cNvPr>
          <p:cNvSpPr/>
          <p:nvPr/>
        </p:nvSpPr>
        <p:spPr>
          <a:xfrm rot="5400000">
            <a:off x="3936400" y="2826340"/>
            <a:ext cx="305019" cy="1284291"/>
          </a:xfrm>
          <a:prstGeom prst="righ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28BCCE8-A9EB-0948-B0CF-0A763CEF5B7F}"/>
              </a:ext>
            </a:extLst>
          </p:cNvPr>
          <p:cNvSpPr txBox="1">
            <a:spLocks/>
          </p:cNvSpPr>
          <p:nvPr/>
        </p:nvSpPr>
        <p:spPr>
          <a:xfrm>
            <a:off x="3373394" y="3677525"/>
            <a:ext cx="2218004" cy="46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charset="0"/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Field transients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DAEB761-D48D-7841-9F02-9B8639E1D16F}"/>
              </a:ext>
            </a:extLst>
          </p:cNvPr>
          <p:cNvSpPr txBox="1">
            <a:spLocks/>
          </p:cNvSpPr>
          <p:nvPr/>
        </p:nvSpPr>
        <p:spPr>
          <a:xfrm>
            <a:off x="4572000" y="1271828"/>
            <a:ext cx="1435861" cy="535770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charset="0"/>
              <a:buNone/>
            </a:pPr>
            <a:r>
              <a:rPr lang="en-US" sz="1600" dirty="0">
                <a:solidFill>
                  <a:srgbClr val="831C23"/>
                </a:solidFill>
              </a:rPr>
              <a:t>E-field &amp; pitch</a:t>
            </a:r>
            <a:br>
              <a:rPr lang="en-US" sz="1600" dirty="0">
                <a:solidFill>
                  <a:srgbClr val="831C23"/>
                </a:solidFill>
              </a:rPr>
            </a:br>
            <a:r>
              <a:rPr lang="en-US" sz="1600" dirty="0">
                <a:solidFill>
                  <a:srgbClr val="831C23"/>
                </a:solidFill>
              </a:rPr>
              <a:t>corrections</a:t>
            </a: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9659851E-626E-3B4F-BB9B-FDE273DBEBC6}"/>
              </a:ext>
            </a:extLst>
          </p:cNvPr>
          <p:cNvSpPr/>
          <p:nvPr/>
        </p:nvSpPr>
        <p:spPr>
          <a:xfrm rot="16200000">
            <a:off x="6351888" y="1541718"/>
            <a:ext cx="338013" cy="1033032"/>
          </a:xfrm>
          <a:prstGeom prst="rightBrace">
            <a:avLst/>
          </a:prstGeom>
          <a:ln>
            <a:solidFill>
              <a:srgbClr val="831C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2E8BC50C-D8AE-6C47-93FE-D5B078E09C5A}"/>
              </a:ext>
            </a:extLst>
          </p:cNvPr>
          <p:cNvSpPr txBox="1">
            <a:spLocks/>
          </p:cNvSpPr>
          <p:nvPr/>
        </p:nvSpPr>
        <p:spPr>
          <a:xfrm>
            <a:off x="6189947" y="1271829"/>
            <a:ext cx="2109101" cy="551876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charset="0"/>
              <a:buNone/>
            </a:pPr>
            <a:r>
              <a:rPr lang="en-US" sz="1600" dirty="0">
                <a:solidFill>
                  <a:srgbClr val="831C23"/>
                </a:solidFill>
              </a:rPr>
              <a:t>Muon loss &amp; phase acceptance corrections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356FBBD5-DD71-C648-B02C-52F155D39454}"/>
              </a:ext>
            </a:extLst>
          </p:cNvPr>
          <p:cNvSpPr/>
          <p:nvPr/>
        </p:nvSpPr>
        <p:spPr>
          <a:xfrm rot="5400000">
            <a:off x="5143037" y="3197710"/>
            <a:ext cx="305019" cy="545401"/>
          </a:xfrm>
          <a:prstGeom prst="righ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357EAA6-0C91-4449-A4D7-F8E300C697AE}"/>
              </a:ext>
            </a:extLst>
          </p:cNvPr>
          <p:cNvSpPr txBox="1">
            <a:spLocks/>
          </p:cNvSpPr>
          <p:nvPr/>
        </p:nvSpPr>
        <p:spPr>
          <a:xfrm>
            <a:off x="5092806" y="3679172"/>
            <a:ext cx="2218004" cy="46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charset="0"/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Field calibration</a:t>
            </a:r>
          </a:p>
        </p:txBody>
      </p: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266EEA9E-C4A5-6141-8124-6A7E568A4A69}"/>
              </a:ext>
            </a:extLst>
          </p:cNvPr>
          <p:cNvSpPr txBox="1">
            <a:spLocks/>
          </p:cNvSpPr>
          <p:nvPr/>
        </p:nvSpPr>
        <p:spPr>
          <a:xfrm>
            <a:off x="524987" y="4475511"/>
            <a:ext cx="5676821" cy="1176818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Ognuno di questi termini è stato studiato in modo estremamente dettagliato. 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A2E79F7-D5DD-4AE9-A794-AC2421D5C88F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F96F2E3-4168-4A02-8E42-9EEFBE3EB2B1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93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40" grpId="0"/>
      <p:bldP spid="41" grpId="0" animBg="1"/>
      <p:bldP spid="42" grpId="0"/>
      <p:bldP spid="43" grpId="0" animBg="1"/>
      <p:bldP spid="44" grpId="0"/>
      <p:bldP spid="4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L'analisi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viene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eseguita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‘a la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cieca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'</a:t>
            </a:r>
          </a:p>
        </p:txBody>
      </p:sp>
      <p:sp>
        <p:nvSpPr>
          <p:cNvPr id="26" name="Segnaposto data 25">
            <a:extLst>
              <a:ext uri="{FF2B5EF4-FFF2-40B4-BE49-F238E27FC236}">
                <a16:creationId xmlns:a16="http://schemas.microsoft.com/office/drawing/2014/main" id="{7F76BB68-E6CC-4795-A6AB-7549735250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8B6B3310-7028-4AAB-804A-FB89D1B96A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462794A9-2E4F-4682-8A11-719AC7D538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67A07D-EF28-0642-8548-8801F529CC27}"/>
              </a:ext>
            </a:extLst>
          </p:cNvPr>
          <p:cNvGrpSpPr/>
          <p:nvPr/>
        </p:nvGrpSpPr>
        <p:grpSpPr>
          <a:xfrm>
            <a:off x="266621" y="1123577"/>
            <a:ext cx="7264472" cy="1287720"/>
            <a:chOff x="1834624" y="3149663"/>
            <a:chExt cx="6144129" cy="12877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C7AD1-DB04-AB45-86BF-85E9A788532C}"/>
                </a:ext>
              </a:extLst>
            </p:cNvPr>
            <p:cNvSpPr/>
            <p:nvPr/>
          </p:nvSpPr>
          <p:spPr>
            <a:xfrm>
              <a:off x="3477910" y="3986731"/>
              <a:ext cx="356558" cy="161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E5B6A6F-0E91-D141-962B-4816600002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5638" y="3817577"/>
              <a:ext cx="4339195" cy="812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7C37B8-E0CA-894E-A3C3-1F999C3151D6}"/>
                </a:ext>
              </a:extLst>
            </p:cNvPr>
            <p:cNvSpPr txBox="1"/>
            <p:nvPr/>
          </p:nvSpPr>
          <p:spPr>
            <a:xfrm>
              <a:off x="4639431" y="3230003"/>
              <a:ext cx="3339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(1 +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C</a:t>
              </a:r>
              <a:r>
                <a: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C</a:t>
              </a:r>
              <a:r>
                <a:rPr lang="en-US" b="1" baseline="-25000" dirty="0">
                  <a:solidFill>
                    <a:srgbClr val="7030A0"/>
                  </a:solidFill>
                  <a:latin typeface="Calibri" panose="020F0502020204030204"/>
                  <a:ea typeface="+mn-ea"/>
                  <a:cs typeface="+mn-cs"/>
                </a:rPr>
                <a:t>dd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4A6A9B-52FC-5F40-BC17-3A75EC8C8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6094" y="3504578"/>
              <a:ext cx="1222745" cy="625999"/>
            </a:xfrm>
            <a:prstGeom prst="rect">
              <a:avLst/>
            </a:prstGeom>
          </p:spPr>
        </p:pic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C4B51D76-15F6-684E-BEB3-7963F8CE9252}"/>
                </a:ext>
              </a:extLst>
            </p:cNvPr>
            <p:cNvSpPr/>
            <p:nvPr/>
          </p:nvSpPr>
          <p:spPr>
            <a:xfrm>
              <a:off x="3242122" y="3221855"/>
              <a:ext cx="4598940" cy="1210778"/>
            </a:xfrm>
            <a:prstGeom prst="bracketPair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1BBBF-FA51-D84D-802C-3216CFED29B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885" y="3258486"/>
              <a:ext cx="597497" cy="3380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F20938-8BFC-B445-B0A7-28B801AC4AC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5317" y="4046586"/>
              <a:ext cx="491739" cy="35000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B458FD-512E-E24C-A089-FB3358C0701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064" y="3986629"/>
              <a:ext cx="1025639" cy="3937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612C2-8F54-9247-9FF5-8A0711992996}"/>
                </a:ext>
              </a:extLst>
            </p:cNvPr>
            <p:cNvSpPr txBox="1"/>
            <p:nvPr/>
          </p:nvSpPr>
          <p:spPr>
            <a:xfrm>
              <a:off x="3199881" y="3946089"/>
              <a:ext cx="2218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(1 + </a:t>
              </a:r>
              <a:r>
                <a:rPr lang="en-US" sz="2400" b="1" noProof="0" dirty="0">
                  <a:solidFill>
                    <a:schemeClr val="accent2"/>
                  </a:solidFill>
                  <a:latin typeface="Calibri" panose="020F0502020204030204"/>
                </a:rPr>
                <a:t>B</a:t>
              </a:r>
              <a:r>
                <a:rPr lang="en-US" sz="2400" b="1" baseline="-25000" dirty="0">
                  <a:solidFill>
                    <a:schemeClr val="accent2"/>
                  </a:solidFill>
                  <a:latin typeface="Calibri" panose="020F0502020204030204"/>
                </a:rPr>
                <a:t>QT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</a:t>
              </a:r>
              <a:r>
                <a:rPr lang="en-US" sz="2400" b="1" dirty="0" err="1">
                  <a:solidFill>
                    <a:srgbClr val="7030A0"/>
                  </a:solidFill>
                  <a:latin typeface="Calibri" panose="020F0502020204030204"/>
                </a:rPr>
                <a:t>B</a:t>
              </a:r>
              <a:r>
                <a:rPr lang="en-US" sz="2400" b="1" baseline="-25000" dirty="0" err="1">
                  <a:solidFill>
                    <a:srgbClr val="7030A0"/>
                  </a:solidFill>
                  <a:latin typeface="Calibri" panose="020F0502020204030204"/>
                </a:rPr>
                <a:t>Eddy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899458-C86A-2145-91E2-30BF94460136}"/>
                </a:ext>
              </a:extLst>
            </p:cNvPr>
            <p:cNvSpPr/>
            <p:nvPr/>
          </p:nvSpPr>
          <p:spPr>
            <a:xfrm>
              <a:off x="3393421" y="3149663"/>
              <a:ext cx="708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err="1">
                  <a:solidFill>
                    <a:srgbClr val="00B050"/>
                  </a:solidFill>
                </a:rPr>
                <a:t>f</a:t>
              </a:r>
              <a:r>
                <a:rPr lang="en-US" sz="2400" b="1" baseline="-25000" dirty="0" err="1">
                  <a:solidFill>
                    <a:srgbClr val="00B050"/>
                  </a:solidFill>
                </a:rPr>
                <a:t>clock</a:t>
              </a:r>
              <a:endParaRPr lang="en-US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95342B-EED4-6147-9AF7-7FA989319008}"/>
                </a:ext>
              </a:extLst>
            </p:cNvPr>
            <p:cNvSpPr/>
            <p:nvPr/>
          </p:nvSpPr>
          <p:spPr>
            <a:xfrm>
              <a:off x="5366670" y="3881558"/>
              <a:ext cx="660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err="1">
                  <a:solidFill>
                    <a:srgbClr val="00B050"/>
                  </a:solidFill>
                </a:rPr>
                <a:t>f</a:t>
              </a:r>
              <a:r>
                <a:rPr lang="en-US" sz="2400" b="1" baseline="-25000" dirty="0" err="1">
                  <a:solidFill>
                    <a:srgbClr val="00B050"/>
                  </a:solidFill>
                </a:rPr>
                <a:t>field</a:t>
              </a:r>
              <a:endParaRPr lang="en-US" sz="2400" dirty="0"/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CA7BC288-37FB-4441-8E49-32D977436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4624" y="3256283"/>
              <a:ext cx="685800" cy="1181100"/>
            </a:xfrm>
            <a:prstGeom prst="rect">
              <a:avLst/>
            </a:prstGeom>
          </p:spPr>
        </p:pic>
      </p:grp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BE478976-1D49-4643-A311-1C6A514FEEF1}"/>
              </a:ext>
            </a:extLst>
          </p:cNvPr>
          <p:cNvSpPr txBox="1">
            <a:spLocks/>
          </p:cNvSpPr>
          <p:nvPr/>
        </p:nvSpPr>
        <p:spPr>
          <a:xfrm>
            <a:off x="395004" y="2941701"/>
            <a:ext cx="5613909" cy="3463737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 err="1">
                <a:solidFill>
                  <a:srgbClr val="00B14F"/>
                </a:solidFill>
              </a:rPr>
              <a:t>f</a:t>
            </a:r>
            <a:r>
              <a:rPr lang="en-US" b="1" baseline="-25000" dirty="0" err="1">
                <a:solidFill>
                  <a:srgbClr val="00B14F"/>
                </a:solidFill>
              </a:rPr>
              <a:t>clock</a:t>
            </a:r>
            <a:r>
              <a:rPr lang="en-US" dirty="0"/>
              <a:t> </a:t>
            </a:r>
            <a:r>
              <a:rPr lang="it-IT" dirty="0">
                <a:solidFill>
                  <a:srgbClr val="000000"/>
                </a:solidFill>
              </a:rPr>
              <a:t>è la frequenza a cui batte l’orologio dell’esperimento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Orologio di precisione, stabile a livello di ppt</a:t>
            </a: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Per l’intera durata dell’analisi la frequenza dell'orologio è stata tenuta nascosta a tutta la </a:t>
            </a:r>
            <a:r>
              <a:rPr lang="it-IT" dirty="0" err="1">
                <a:solidFill>
                  <a:srgbClr val="000000"/>
                </a:solidFill>
                <a:sym typeface="Wingdings" pitchFamily="2" charset="2"/>
              </a:rPr>
              <a:t>collaboratorazione</a:t>
            </a: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lvl="1">
              <a:lnSpc>
                <a:spcPct val="120000"/>
              </a:lnSpc>
            </a:pPr>
            <a:r>
              <a:rPr lang="it-IT" dirty="0" err="1">
                <a:solidFill>
                  <a:srgbClr val="000000"/>
                </a:solidFill>
                <a:sym typeface="Wingdings" pitchFamily="2" charset="2"/>
              </a:rPr>
              <a:t>Joe</a:t>
            </a: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0000"/>
                </a:solidFill>
                <a:sym typeface="Wingdings" pitchFamily="2" charset="2"/>
              </a:rPr>
              <a:t>Lykken</a:t>
            </a: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 e Greg </a:t>
            </a:r>
            <a:r>
              <a:rPr lang="it-IT" dirty="0" err="1">
                <a:solidFill>
                  <a:srgbClr val="000000"/>
                </a:solidFill>
                <a:sym typeface="Wingdings" pitchFamily="2" charset="2"/>
              </a:rPr>
              <a:t>Bock</a:t>
            </a: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 (Direzione FNAL) si fermano ogni settimana per controllare l'orologio
2 buste contenenti il valore di </a:t>
            </a:r>
            <a:r>
              <a:rPr lang="en-US" b="1" dirty="0" err="1">
                <a:solidFill>
                  <a:srgbClr val="000000"/>
                </a:solidFill>
              </a:rPr>
              <a:t>f</a:t>
            </a:r>
            <a:r>
              <a:rPr lang="en-US" b="1" baseline="-25000" dirty="0" err="1">
                <a:solidFill>
                  <a:srgbClr val="000000"/>
                </a:solidFill>
              </a:rPr>
              <a:t>clock</a:t>
            </a:r>
            <a:r>
              <a:rPr lang="en-US" b="1" baseline="-25000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sono state conservate in segreto fino al completamento dell'analisi fisica, pronte per essere aperte (25 febbraio) a conclusione dell’analisi ‘ alla cieca’.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A picture containing text, indoor, vending machine&#10;&#10;Description automatically generated">
            <a:extLst>
              <a:ext uri="{FF2B5EF4-FFF2-40B4-BE49-F238E27FC236}">
                <a16:creationId xmlns:a16="http://schemas.microsoft.com/office/drawing/2014/main" id="{4BAD8D32-C1DA-2D43-A029-2FAAC572D2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4193" y="2399484"/>
            <a:ext cx="1856202" cy="2456965"/>
          </a:xfrm>
          <a:prstGeom prst="rect">
            <a:avLst/>
          </a:prstGeom>
        </p:spPr>
      </p:pic>
      <p:pic>
        <p:nvPicPr>
          <p:cNvPr id="25" name="Picture 2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6C1C89BD-6410-0941-B61F-40F82198D5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2002" y="4914302"/>
            <a:ext cx="2171998" cy="1508629"/>
          </a:xfrm>
          <a:prstGeom prst="rect">
            <a:avLst/>
          </a:prstGeom>
        </p:spPr>
      </p:pic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73A9627-F258-4973-8A90-6AF2CB436EF6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5DFD05C8-6D12-40EC-B0F8-03197E552A36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843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0FEC8021-4331-1D23-ED12-FE517AA7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94"/>
          <a:stretch/>
        </p:blipFill>
        <p:spPr>
          <a:xfrm>
            <a:off x="211555" y="773789"/>
            <a:ext cx="8895971" cy="541804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29BAF3C0-1B1B-4972-9741-19534AE17F34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8CEED3-FDDD-4C0C-AAD1-1AB2EF11F433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D4E39C19-94AC-4741-8C8F-35668E69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76" y="110929"/>
            <a:ext cx="8229600" cy="1143000"/>
          </a:xfrm>
        </p:spPr>
        <p:txBody>
          <a:bodyPr/>
          <a:lstStyle/>
          <a:p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Muon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g-2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Operation</a:t>
            </a:r>
            <a:endParaRPr lang="it-IT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962EA516-4861-4876-A508-B0AB196F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5CCE931F-1843-4F28-AB94-08144EE7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5DA73ABC-459D-4B54-B84E-402D6DC8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756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77A5B-509B-11ED-03AF-A68BA7C9A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0AEBAECD-BD83-FFDD-099E-0559B4D13BAF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6D278B47-F422-93B6-204A-BB9B299B9AC7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1C834DA5-8A6F-FBE9-67C5-44675756B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76" y="110929"/>
            <a:ext cx="8229600" cy="1143000"/>
          </a:xfrm>
        </p:spPr>
        <p:txBody>
          <a:bodyPr/>
          <a:lstStyle/>
          <a:p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Muon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g-2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Operation</a:t>
            </a:r>
            <a:endParaRPr lang="it-IT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3939D5E2-38E9-538C-F53C-42B02081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15FBE58D-AE4D-E233-5B82-172C3C50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E32ADF08-75F6-EEFD-1595-D449C4D4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694A78-82AB-8EFD-FBE8-E6406C5D2704}"/>
              </a:ext>
            </a:extLst>
          </p:cNvPr>
          <p:cNvSpPr txBox="1">
            <a:spLocks/>
          </p:cNvSpPr>
          <p:nvPr/>
        </p:nvSpPr>
        <p:spPr>
          <a:xfrm>
            <a:off x="317392" y="982283"/>
            <a:ext cx="7430371" cy="335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+mn-lt"/>
              </a:rPr>
              <a:t>2017 – 2023</a:t>
            </a:r>
            <a:r>
              <a:rPr lang="en-US" sz="2400">
                <a:latin typeface="+mn-lt"/>
              </a:rPr>
              <a:t>: The Running Years (goal is 21x BNL stats)</a:t>
            </a:r>
            <a:endParaRPr lang="en-US" sz="2400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63D672-0CBD-19AE-2AD0-8BCA5C91427E}"/>
              </a:ext>
            </a:extLst>
          </p:cNvPr>
          <p:cNvSpPr txBox="1">
            <a:spLocks/>
          </p:cNvSpPr>
          <p:nvPr/>
        </p:nvSpPr>
        <p:spPr>
          <a:xfrm>
            <a:off x="259641" y="1450157"/>
            <a:ext cx="6097064" cy="426905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2017</a:t>
            </a:r>
            <a:r>
              <a:rPr lang="en-US" sz="1800" dirty="0"/>
              <a:t>: 38 days of commissioning; </a:t>
            </a:r>
          </a:p>
          <a:p>
            <a:pPr lvl="1"/>
            <a:r>
              <a:rPr lang="en-US" sz="1650" dirty="0"/>
              <a:t>Everything “works” but very low muon storage rate; </a:t>
            </a:r>
          </a:p>
          <a:p>
            <a:pPr lvl="1"/>
            <a:r>
              <a:rPr lang="en-US" sz="1650" dirty="0"/>
              <a:t>“</a:t>
            </a:r>
            <a:r>
              <a:rPr lang="en-US" sz="1650" i="1" dirty="0"/>
              <a:t>Where have all the Muons gone</a:t>
            </a:r>
            <a:r>
              <a:rPr lang="en-US" sz="1650" dirty="0"/>
              <a:t>?” </a:t>
            </a:r>
            <a:r>
              <a:rPr lang="en-US" sz="1650" dirty="0">
                <a:sym typeface="Wingdings" panose="05000000000000000000" pitchFamily="2" charset="2"/>
              </a:rPr>
              <a:t> Task Force formed</a:t>
            </a:r>
            <a:endParaRPr lang="en-US" sz="1650" dirty="0"/>
          </a:p>
          <a:p>
            <a:r>
              <a:rPr lang="en-US" sz="1800" dirty="0">
                <a:solidFill>
                  <a:srgbClr val="FF0000"/>
                </a:solidFill>
              </a:rPr>
              <a:t>2018</a:t>
            </a:r>
            <a:r>
              <a:rPr lang="en-US" sz="1800" dirty="0"/>
              <a:t>: Run1 – some rough spots</a:t>
            </a:r>
          </a:p>
          <a:p>
            <a:pPr lvl="1"/>
            <a:r>
              <a:rPr lang="en-US" dirty="0"/>
              <a:t>2/32 bad quad resistors </a:t>
            </a:r>
          </a:p>
          <a:p>
            <a:pPr lvl="1"/>
            <a:r>
              <a:rPr lang="en-US" dirty="0"/>
              <a:t>Unstable hall temp wild; </a:t>
            </a:r>
            <a:r>
              <a:rPr lang="en-US" sz="1425" dirty="0">
                <a:sym typeface="Wingdings" panose="05000000000000000000" pitchFamily="2" charset="2"/>
              </a:rPr>
              <a:t>field and detector gains impacted</a:t>
            </a:r>
          </a:p>
          <a:p>
            <a:pPr lvl="1"/>
            <a:r>
              <a:rPr lang="en-US" dirty="0"/>
              <a:t>Kicker sparks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storage well off center</a:t>
            </a:r>
          </a:p>
          <a:p>
            <a:r>
              <a:rPr lang="en-US" sz="1800" dirty="0">
                <a:solidFill>
                  <a:srgbClr val="FF0000"/>
                </a:solidFill>
              </a:rPr>
              <a:t>2019</a:t>
            </a:r>
            <a:r>
              <a:rPr lang="en-US" sz="1800" dirty="0"/>
              <a:t>: Run2 – improvements; temp smoothed a bit, still need better kick</a:t>
            </a:r>
          </a:p>
          <a:p>
            <a:pPr lvl="1"/>
            <a:r>
              <a:rPr lang="en-US" dirty="0"/>
              <a:t>Discovered “Quad-Transient” effect ! yikes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2020</a:t>
            </a:r>
            <a:r>
              <a:rPr lang="en-US" sz="1800" dirty="0"/>
              <a:t>: Run3 – HVAC upgrade! Kicker better; 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COVID !!!!</a:t>
            </a:r>
          </a:p>
          <a:p>
            <a:r>
              <a:rPr lang="en-US" sz="1800" dirty="0">
                <a:solidFill>
                  <a:srgbClr val="FF0000"/>
                </a:solidFill>
              </a:rPr>
              <a:t>2021</a:t>
            </a:r>
            <a:r>
              <a:rPr lang="en-US" sz="1800" dirty="0"/>
              <a:t>: Run4 – Kicker finalized; long stable run, 5.5 BNLs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2022</a:t>
            </a:r>
            <a:r>
              <a:rPr lang="en-US" sz="1800" dirty="0"/>
              <a:t>: Run5 – RF -&gt; reduced CBO; </a:t>
            </a:r>
          </a:p>
          <a:p>
            <a:r>
              <a:rPr lang="en-US" sz="1800" dirty="0">
                <a:solidFill>
                  <a:srgbClr val="FF0000"/>
                </a:solidFill>
              </a:rPr>
              <a:t>2023</a:t>
            </a:r>
            <a:r>
              <a:rPr lang="en-US" sz="1800" dirty="0"/>
              <a:t>: Run6 – </a:t>
            </a:r>
            <a:r>
              <a:rPr lang="en-US" sz="1800" strike="sngStrike" dirty="0">
                <a:solidFill>
                  <a:srgbClr val="3333FF"/>
                </a:solidFill>
              </a:rPr>
              <a:t>Negative Muons! </a:t>
            </a:r>
            <a:r>
              <a:rPr lang="en-US" sz="1800" b="1" dirty="0">
                <a:solidFill>
                  <a:schemeClr val="accent6"/>
                </a:solidFill>
              </a:rPr>
              <a:t>; </a:t>
            </a:r>
            <a:r>
              <a:rPr lang="en-US" sz="1800" dirty="0"/>
              <a:t>well actually 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baseline="30000" dirty="0"/>
              <a:t>+</a:t>
            </a:r>
            <a:r>
              <a:rPr lang="en-US" sz="1800" dirty="0"/>
              <a:t> &amp; lots of (important) systematics runs</a:t>
            </a: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8935B8DE-1E59-A5B0-A098-CAEDD4941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14" y="1359663"/>
            <a:ext cx="1101117" cy="756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330FE-4886-A1F4-CEEC-7C6889438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11"/>
          <a:stretch/>
        </p:blipFill>
        <p:spPr>
          <a:xfrm>
            <a:off x="7433633" y="2755801"/>
            <a:ext cx="1202111" cy="838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414183-E6BB-F360-93E1-931C2BC178DB}"/>
              </a:ext>
            </a:extLst>
          </p:cNvPr>
          <p:cNvSpPr txBox="1"/>
          <p:nvPr/>
        </p:nvSpPr>
        <p:spPr>
          <a:xfrm>
            <a:off x="6533431" y="1487851"/>
            <a:ext cx="19921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1/70</a:t>
            </a:r>
            <a:r>
              <a:rPr lang="en-US" sz="135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of design rate!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52D9634-64F0-E987-734D-011A29602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302" y="3710581"/>
            <a:ext cx="722438" cy="71786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00C3B3D1-D062-A1C7-35C6-407B3970F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029" y="2509774"/>
            <a:ext cx="1160661" cy="82640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4FAECC85-8343-94FD-4185-8A28DED65A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01" t="46218" r="21588" b="16930"/>
          <a:stretch/>
        </p:blipFill>
        <p:spPr>
          <a:xfrm>
            <a:off x="6690464" y="1923901"/>
            <a:ext cx="2061276" cy="550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1" descr="Screen Clipping">
            <a:extLst>
              <a:ext uri="{FF2B5EF4-FFF2-40B4-BE49-F238E27FC236}">
                <a16:creationId xmlns:a16="http://schemas.microsoft.com/office/drawing/2014/main" id="{70444A12-DD4E-92A0-37F6-00A97D3D42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95" y="4983156"/>
            <a:ext cx="968939" cy="8776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2" descr="Screen Clipping">
            <a:extLst>
              <a:ext uri="{FF2B5EF4-FFF2-40B4-BE49-F238E27FC236}">
                <a16:creationId xmlns:a16="http://schemas.microsoft.com/office/drawing/2014/main" id="{D18DCBE8-A7C6-32D0-666C-1AD2738007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68" y="5421965"/>
            <a:ext cx="1480946" cy="429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3" descr="Screen Clipping">
            <a:extLst>
              <a:ext uri="{FF2B5EF4-FFF2-40B4-BE49-F238E27FC236}">
                <a16:creationId xmlns:a16="http://schemas.microsoft.com/office/drawing/2014/main" id="{DD731751-B1C1-3C03-E1A8-E9F5BE4098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63" y="3827344"/>
            <a:ext cx="1367609" cy="953666"/>
          </a:xfrm>
          <a:prstGeom prst="rect">
            <a:avLst/>
          </a:prstGeom>
        </p:spPr>
      </p:pic>
      <p:cxnSp>
        <p:nvCxnSpPr>
          <p:cNvPr id="20" name="Straight Arrow Connector 15">
            <a:extLst>
              <a:ext uri="{FF2B5EF4-FFF2-40B4-BE49-F238E27FC236}">
                <a16:creationId xmlns:a16="http://schemas.microsoft.com/office/drawing/2014/main" id="{4D51B5F0-0299-0623-F649-87D11FEB8AA1}"/>
              </a:ext>
            </a:extLst>
          </p:cNvPr>
          <p:cNvCxnSpPr/>
          <p:nvPr/>
        </p:nvCxnSpPr>
        <p:spPr>
          <a:xfrm>
            <a:off x="4793381" y="3938597"/>
            <a:ext cx="1417983" cy="152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7">
            <a:extLst>
              <a:ext uri="{FF2B5EF4-FFF2-40B4-BE49-F238E27FC236}">
                <a16:creationId xmlns:a16="http://schemas.microsoft.com/office/drawing/2014/main" id="{6EA75305-5789-85D8-4D7B-B2622959C8F2}"/>
              </a:ext>
            </a:extLst>
          </p:cNvPr>
          <p:cNvCxnSpPr/>
          <p:nvPr/>
        </p:nvCxnSpPr>
        <p:spPr>
          <a:xfrm flipV="1">
            <a:off x="2945330" y="2173811"/>
            <a:ext cx="3623912" cy="495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9">
            <a:extLst>
              <a:ext uri="{FF2B5EF4-FFF2-40B4-BE49-F238E27FC236}">
                <a16:creationId xmlns:a16="http://schemas.microsoft.com/office/drawing/2014/main" id="{F8424DDD-5627-781F-51DF-788462DFF18D}"/>
              </a:ext>
            </a:extLst>
          </p:cNvPr>
          <p:cNvCxnSpPr/>
          <p:nvPr/>
        </p:nvCxnSpPr>
        <p:spPr>
          <a:xfrm flipV="1">
            <a:off x="2855095" y="2685802"/>
            <a:ext cx="3356270" cy="190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7">
            <a:extLst>
              <a:ext uri="{FF2B5EF4-FFF2-40B4-BE49-F238E27FC236}">
                <a16:creationId xmlns:a16="http://schemas.microsoft.com/office/drawing/2014/main" id="{F6E7EFAC-41DA-627B-14B9-0C0159698B97}"/>
              </a:ext>
            </a:extLst>
          </p:cNvPr>
          <p:cNvCxnSpPr/>
          <p:nvPr/>
        </p:nvCxnSpPr>
        <p:spPr>
          <a:xfrm>
            <a:off x="4223084" y="3148354"/>
            <a:ext cx="3210549" cy="219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EB51E07-98AB-68EE-1B2C-1AB81569344E}"/>
              </a:ext>
            </a:extLst>
          </p:cNvPr>
          <p:cNvSpPr txBox="1"/>
          <p:nvPr/>
        </p:nvSpPr>
        <p:spPr>
          <a:xfrm>
            <a:off x="5325930" y="5929290"/>
            <a:ext cx="54067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  <a:ea typeface="ＭＳ Ｐゴシック" charset="0"/>
              </a:rPr>
              <a:t>D. Hertzog - Fermilab– 12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90269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70BD8C2F-263F-6B4D-9B80-E8156B4C3E92}"/>
              </a:ext>
            </a:extLst>
          </p:cNvPr>
          <p:cNvSpPr txBox="1">
            <a:spLocks/>
          </p:cNvSpPr>
          <p:nvPr/>
        </p:nvSpPr>
        <p:spPr>
          <a:xfrm>
            <a:off x="399569" y="4062134"/>
            <a:ext cx="5844551" cy="1885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1800" dirty="0"/>
              <a:t>Se g = 2 esattamente, i vettori di spin e momento rimarrebbero bloccati insieme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w</a:t>
            </a:r>
            <a:r>
              <a:rPr lang="en-US" sz="1800" baseline="-25000" dirty="0" err="1">
                <a:sym typeface="Wingdings" pitchFamily="2" charset="2"/>
              </a:rPr>
              <a:t>a</a:t>
            </a:r>
            <a:r>
              <a:rPr lang="en-US" sz="1800" dirty="0">
                <a:sym typeface="Wingdings" pitchFamily="2" charset="2"/>
              </a:rPr>
              <a:t> = 0</a:t>
            </a:r>
          </a:p>
          <a:p>
            <a:pPr>
              <a:lnSpc>
                <a:spcPct val="120000"/>
              </a:lnSpc>
            </a:pPr>
            <a:r>
              <a:rPr lang="it-IT" sz="1800" dirty="0">
                <a:sym typeface="Wingdings" pitchFamily="2" charset="2"/>
              </a:rPr>
              <a:t>Invece lo spin precede più velocemente e, alle condizioni del Fermilab, fa una rotazione aggiuntiva di 12° per giro. Dopo circa 30 giri si riallinea all’impulso.</a:t>
            </a: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0060" y="141493"/>
            <a:ext cx="9383077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Perché un anello di accumulazione con B uniforme?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ABC12196-9E76-443C-BFD2-72116ACDF3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5" name="Segnaposto piè di pagina 14">
            <a:extLst>
              <a:ext uri="{FF2B5EF4-FFF2-40B4-BE49-F238E27FC236}">
                <a16:creationId xmlns:a16="http://schemas.microsoft.com/office/drawing/2014/main" id="{4BE56810-D7A7-40B5-AFA5-4ACE0F48B1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658AEB30-982A-4604-AD50-F27BA88483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04C899E3-98A0-A744-B94B-BD1018DB26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944" y="884073"/>
                <a:ext cx="5648806" cy="2493452"/>
              </a:xfrm>
              <a:prstGeom prst="rect">
                <a:avLst/>
              </a:prstGeom>
            </p:spPr>
            <p:txBody>
              <a:bodyPr lIns="0" tIns="0" rIns="0" bIns="0">
                <a:normAutofit/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404040"/>
                    </a:solidFill>
                    <a:latin typeface="Helvetica"/>
                    <a:ea typeface="MS PGothic" panose="020B0600070205080204" pitchFamily="34" charset="-128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200" kern="1200">
                    <a:solidFill>
                      <a:srgbClr val="404040"/>
                    </a:solidFill>
                    <a:latin typeface="Helvetica"/>
                    <a:ea typeface="MS PGothic" panose="020B0600070205080204" pitchFamily="34" charset="-128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404040"/>
                    </a:solidFill>
                    <a:latin typeface="Helvetica"/>
                    <a:ea typeface="MS PGothic" panose="020B0600070205080204" pitchFamily="34" charset="-128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800" kern="1200">
                    <a:solidFill>
                      <a:srgbClr val="404040"/>
                    </a:solidFill>
                    <a:latin typeface="Helvetica"/>
                    <a:ea typeface="MS PGothic" panose="020B0600070205080204" pitchFamily="34" charset="-128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800" kern="1200">
                    <a:solidFill>
                      <a:srgbClr val="404040"/>
                    </a:solidFill>
                    <a:latin typeface="Helvetica"/>
                    <a:ea typeface="MS PGothic" panose="020B0600070205080204" pitchFamily="34" charset="-128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it-IT" sz="1800" dirty="0"/>
                  <a:t>Il muone con momento </a:t>
                </a:r>
                <a:r>
                  <a:rPr lang="it-IT" sz="1800" b="1" dirty="0"/>
                  <a:t>p</a:t>
                </a:r>
                <a:r>
                  <a:rPr lang="it-IT" sz="1800" dirty="0"/>
                  <a:t> (</a:t>
                </a:r>
                <a:r>
                  <a:rPr lang="it-IT" sz="1800" dirty="0">
                    <a:solidFill>
                      <a:srgbClr val="FF0000"/>
                    </a:solidFill>
                  </a:rPr>
                  <a:t>freccia rossa</a:t>
                </a:r>
                <a:r>
                  <a:rPr lang="it-IT" sz="1800" dirty="0"/>
                  <a:t>) e spin </a:t>
                </a:r>
                <a:r>
                  <a:rPr lang="it-IT" sz="1800" b="1" dirty="0"/>
                  <a:t>s</a:t>
                </a:r>
                <a:r>
                  <a:rPr lang="it-IT" sz="1800" dirty="0"/>
                  <a:t> (</a:t>
                </a:r>
                <a:r>
                  <a:rPr lang="it-IT" sz="1800" dirty="0">
                    <a:solidFill>
                      <a:schemeClr val="tx1"/>
                    </a:solidFill>
                  </a:rPr>
                  <a:t>freccia blu</a:t>
                </a:r>
                <a:r>
                  <a:rPr lang="it-IT" sz="1800" dirty="0"/>
                  <a:t>) subisce la rivoluzione del ciclotrone e la precessione di spin in un campo magnetico B ( si assume che </a:t>
                </a:r>
                <a:r>
                  <a:rPr lang="it-IT" sz="1800" b="1" dirty="0"/>
                  <a:t>s</a:t>
                </a:r>
                <a:r>
                  <a:rPr lang="it-IT" sz="1800" dirty="0"/>
                  <a:t> e </a:t>
                </a:r>
                <a:r>
                  <a:rPr lang="it-IT" sz="1800" b="1" dirty="0"/>
                  <a:t>p</a:t>
                </a:r>
                <a:r>
                  <a:rPr lang="it-IT" sz="1800" dirty="0"/>
                  <a:t> siano perpendicolari a B)
La differenza tra le velocità angolari della precessione di spin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800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dirty="0"/>
                  <a:t> e rivoluzione ciclotrone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800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dirty="0"/>
                  <a:t> è</a:t>
                </a:r>
              </a:p>
            </p:txBody>
          </p:sp>
        </mc:Choice>
        <mc:Fallback xmlns="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04C899E3-98A0-A744-B94B-BD1018DB2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44" y="884073"/>
                <a:ext cx="5648806" cy="2493452"/>
              </a:xfrm>
              <a:prstGeom prst="rect">
                <a:avLst/>
              </a:prstGeom>
              <a:blipFill>
                <a:blip r:embed="rId3"/>
                <a:stretch>
                  <a:fillRect l="-2376" t="-1222" r="-30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9CC521A6-F8E5-4DA0-A487-C2BF815F2619}"/>
              </a:ext>
            </a:extLst>
          </p:cNvPr>
          <p:cNvGrpSpPr/>
          <p:nvPr/>
        </p:nvGrpSpPr>
        <p:grpSpPr>
          <a:xfrm>
            <a:off x="6285393" y="852602"/>
            <a:ext cx="2574399" cy="2305181"/>
            <a:chOff x="5968382" y="251752"/>
            <a:chExt cx="2574399" cy="2305181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B53AD9-C0BD-D54F-9402-32C75FFC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8382" y="251752"/>
              <a:ext cx="2574399" cy="230518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6DD11E-393F-B245-BE00-37A89FD648BC}"/>
                </a:ext>
              </a:extLst>
            </p:cNvPr>
            <p:cNvSpPr txBox="1"/>
            <p:nvPr/>
          </p:nvSpPr>
          <p:spPr>
            <a:xfrm>
              <a:off x="6936423" y="1173509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 = 2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1CAD77A0-D535-4CFC-9C4A-D9A3CEB7F4CB}"/>
              </a:ext>
            </a:extLst>
          </p:cNvPr>
          <p:cNvGrpSpPr/>
          <p:nvPr/>
        </p:nvGrpSpPr>
        <p:grpSpPr>
          <a:xfrm>
            <a:off x="6285393" y="3157784"/>
            <a:ext cx="2602654" cy="2493452"/>
            <a:chOff x="5940127" y="2671314"/>
            <a:chExt cx="2602654" cy="2493452"/>
          </a:xfrm>
        </p:grpSpPr>
        <p:pic>
          <p:nvPicPr>
            <p:cNvPr id="20" name="Picture 19" descr="A picture containing text, vector graphics, sport kite, colorful&#10;&#10;Description automatically generated">
              <a:extLst>
                <a:ext uri="{FF2B5EF4-FFF2-40B4-BE49-F238E27FC236}">
                  <a16:creationId xmlns:a16="http://schemas.microsoft.com/office/drawing/2014/main" id="{C5FEE0BF-500B-3744-A96C-E63A5B8E5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0127" y="2671314"/>
              <a:ext cx="2602654" cy="249345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2E88D0-C9D1-B44B-9883-B54DE9EF2CBC}"/>
                </a:ext>
              </a:extLst>
            </p:cNvPr>
            <p:cNvSpPr txBox="1"/>
            <p:nvPr/>
          </p:nvSpPr>
          <p:spPr>
            <a:xfrm>
              <a:off x="6936423" y="3687207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 &gt; 2</a:t>
              </a:r>
            </a:p>
          </p:txBody>
        </p:sp>
      </p:grpSp>
      <p:pic>
        <p:nvPicPr>
          <p:cNvPr id="22" name="Picture 21" descr="A picture containing text, gauge&#10;&#10;Description automatically generated">
            <a:extLst>
              <a:ext uri="{FF2B5EF4-FFF2-40B4-BE49-F238E27FC236}">
                <a16:creationId xmlns:a16="http://schemas.microsoft.com/office/drawing/2014/main" id="{8C5CAB9D-E3FF-1040-B029-71CFA993A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88" y="3312157"/>
            <a:ext cx="4844105" cy="673249"/>
          </a:xfrm>
          <a:prstGeom prst="rect">
            <a:avLst/>
          </a:prstGeom>
        </p:spPr>
      </p:pic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A2DB224-3DAE-4C95-BFDB-5F5BFCCB1695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D3281BF-C255-415B-9DE4-D04C4A6D3B9E}"/>
              </a:ext>
            </a:extLst>
          </p:cNvPr>
          <p:cNvCxnSpPr>
            <a:cxnSpLocks/>
          </p:cNvCxnSpPr>
          <p:nvPr/>
        </p:nvCxnSpPr>
        <p:spPr>
          <a:xfrm>
            <a:off x="10159" y="645321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083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2537" y="155038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Run 1 - 4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articoli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su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PR il 7Aprile 2021</a:t>
            </a:r>
          </a:p>
        </p:txBody>
      </p:sp>
      <p:sp>
        <p:nvSpPr>
          <p:cNvPr id="20" name="Segnaposto data 19">
            <a:extLst>
              <a:ext uri="{FF2B5EF4-FFF2-40B4-BE49-F238E27FC236}">
                <a16:creationId xmlns:a16="http://schemas.microsoft.com/office/drawing/2014/main" id="{67EF9107-C143-4D7C-B1BF-ED00717073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21" name="Segnaposto piè di pagina 20">
            <a:extLst>
              <a:ext uri="{FF2B5EF4-FFF2-40B4-BE49-F238E27FC236}">
                <a16:creationId xmlns:a16="http://schemas.microsoft.com/office/drawing/2014/main" id="{DDEAFE40-CF77-4398-9D48-AE1C9F3921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E6E1F6CC-6FDE-406D-967E-F8C4501CD2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2FA32DC-6FB5-9547-858B-3432BEEEC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43" y="711200"/>
            <a:ext cx="4353190" cy="303083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18DCE01C-29D6-4244-ACA5-C9331B935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288" y="1200552"/>
            <a:ext cx="4442052" cy="3035217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DC48A9C-2523-FF40-BD15-AE6D3F92F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587" y="1684243"/>
            <a:ext cx="4414029" cy="3174253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E155D69-53A6-D74E-86AD-E66D6D75B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708" y="2263435"/>
            <a:ext cx="4427549" cy="3880556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622C1D3C-9140-A144-B4E9-036EB6F6F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055" y="698415"/>
            <a:ext cx="742809" cy="402291"/>
          </a:xfrm>
          <a:prstGeom prst="rect">
            <a:avLst/>
          </a:prstGeom>
          <a:solidFill>
            <a:schemeClr val="bg1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831C23"/>
                </a:solidFill>
              </a:rPr>
              <a:t>PRAB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B90B65-2D6C-544F-B3DF-932F8943F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835" y="1181904"/>
            <a:ext cx="603347" cy="402291"/>
          </a:xfrm>
          <a:prstGeom prst="rect">
            <a:avLst/>
          </a:prstGeom>
          <a:solidFill>
            <a:schemeClr val="bg1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831C23"/>
                </a:solidFill>
              </a:rPr>
              <a:t>PRA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3F1A4AA-D6FC-594D-A4B0-A85F6C00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1664078"/>
            <a:ext cx="611363" cy="402291"/>
          </a:xfrm>
          <a:prstGeom prst="rect">
            <a:avLst/>
          </a:prstGeom>
          <a:solidFill>
            <a:schemeClr val="bg1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831C23"/>
                </a:solidFill>
              </a:rPr>
              <a:t>PRD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CF9BC8C-FC2F-224C-AAFA-D50790ACF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964" y="2244388"/>
            <a:ext cx="561670" cy="402291"/>
          </a:xfrm>
          <a:prstGeom prst="rect">
            <a:avLst/>
          </a:prstGeom>
          <a:solidFill>
            <a:schemeClr val="bg1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831C23"/>
                </a:solidFill>
              </a:rPr>
              <a:t>PRL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A25867D6-EB81-4410-9FE0-B4609FF8295E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BD406D32-14C3-44B6-A291-BF482CC8C75F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262A46-0BFB-531E-9B2C-48034285A473}"/>
              </a:ext>
            </a:extLst>
          </p:cNvPr>
          <p:cNvSpPr txBox="1"/>
          <p:nvPr/>
        </p:nvSpPr>
        <p:spPr>
          <a:xfrm>
            <a:off x="6659978" y="169237"/>
            <a:ext cx="4615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baseline="0" dirty="0">
                <a:solidFill>
                  <a:srgbClr val="7030A1"/>
                </a:solidFill>
                <a:latin typeface="Corbel-Bold"/>
              </a:rPr>
              <a:t>(&gt;1700 citazioni)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5554BA-8494-CEDE-29C9-0722612E0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9" y="4466810"/>
            <a:ext cx="2477285" cy="18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82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6209D435-8B04-D643-A0F5-8049B4D1D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469986"/>
            <a:ext cx="5933211" cy="420488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20477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Risultato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RUN1 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1DC8C2A9-0267-4DB7-B3A3-C81E5ABE245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27591" y="6498299"/>
            <a:ext cx="907246" cy="164089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44923AE9-A8A3-4764-AB24-4E3989A8DB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7678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E7FCE898-D8B6-48E7-ABFA-400D4B0193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DBF2988D-55A1-374A-9E0E-F5F0DA26A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28" y="719464"/>
            <a:ext cx="7632472" cy="75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baseline="-25000" dirty="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00FF"/>
                </a:solidFill>
              </a:rPr>
              <a:t>(SM) = 0.00116591810(43)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 368 ppb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868F489D-C61F-DC48-9153-DCF7D550171D}"/>
              </a:ext>
            </a:extLst>
          </p:cNvPr>
          <p:cNvSpPr txBox="1">
            <a:spLocks/>
          </p:cNvSpPr>
          <p:nvPr/>
        </p:nvSpPr>
        <p:spPr>
          <a:xfrm>
            <a:off x="6136411" y="1562761"/>
            <a:ext cx="2886539" cy="3414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/>
              <a:t>Individual tension with SM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BNL: 3.7</a:t>
            </a:r>
            <a:r>
              <a:rPr lang="en-US" sz="2000" dirty="0">
                <a:latin typeface="Symbol" pitchFamily="2" charset="2"/>
              </a:rPr>
              <a:t>s</a:t>
            </a:r>
            <a:r>
              <a:rPr lang="en-US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FNAL: 3.3</a:t>
            </a:r>
            <a:r>
              <a:rPr lang="en-US" sz="2000" dirty="0">
                <a:latin typeface="Symbol" pitchFamily="2" charset="2"/>
              </a:rPr>
              <a:t>s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E8CC361A-6CA8-9142-A8E7-335D0B564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4" y="5505528"/>
            <a:ext cx="8024812" cy="75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rgbClr val="0000FF"/>
                </a:solidFill>
              </a:rPr>
              <a:t>a</a:t>
            </a:r>
            <a:r>
              <a:rPr lang="en-US" sz="3200" baseline="-25000" dirty="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sz="3200" dirty="0">
                <a:solidFill>
                  <a:srgbClr val="0000FF"/>
                </a:solidFill>
              </a:rPr>
              <a:t>(Exp) - a</a:t>
            </a:r>
            <a:r>
              <a:rPr lang="en-US" sz="3200" baseline="-25000" dirty="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sz="3200" dirty="0">
                <a:solidFill>
                  <a:srgbClr val="0000FF"/>
                </a:solidFill>
              </a:rPr>
              <a:t>(SM) = 0.00000000251(59) </a:t>
            </a:r>
            <a:r>
              <a:rPr lang="en-US" sz="3200" dirty="0">
                <a:solidFill>
                  <a:srgbClr val="0000FF"/>
                </a:solidFill>
                <a:sym typeface="Wingdings" pitchFamily="2" charset="2"/>
              </a:rPr>
              <a:t> 4.2</a:t>
            </a:r>
            <a:r>
              <a:rPr lang="en-US" sz="3200" dirty="0">
                <a:solidFill>
                  <a:srgbClr val="0000FF"/>
                </a:solidFill>
                <a:latin typeface="Symbol" pitchFamily="2" charset="2"/>
                <a:sym typeface="Wingdings" pitchFamily="2" charset="2"/>
              </a:rPr>
              <a:t>s</a:t>
            </a:r>
            <a:endParaRPr lang="en-US" sz="3200" dirty="0">
              <a:solidFill>
                <a:srgbClr val="0000FF"/>
              </a:solidFill>
              <a:latin typeface="Symbol" pitchFamily="2" charset="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1B7F32-D707-9E4E-B0FD-CC35D9E874F8}"/>
              </a:ext>
            </a:extLst>
          </p:cNvPr>
          <p:cNvSpPr/>
          <p:nvPr/>
        </p:nvSpPr>
        <p:spPr>
          <a:xfrm>
            <a:off x="3252929" y="2117712"/>
            <a:ext cx="814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F77B4"/>
                </a:solidFill>
                <a:sym typeface="Wingdings" pitchFamily="2" charset="2"/>
              </a:rPr>
              <a:t> 3.7</a:t>
            </a:r>
            <a:r>
              <a:rPr lang="en-US" sz="1600" dirty="0">
                <a:solidFill>
                  <a:srgbClr val="1F77B4"/>
                </a:solidFill>
                <a:latin typeface="Symbol" pitchFamily="2" charset="2"/>
                <a:sym typeface="Wingdings" pitchFamily="2" charset="2"/>
              </a:rPr>
              <a:t>s</a:t>
            </a:r>
            <a:endParaRPr lang="en-US" sz="1600" dirty="0">
              <a:solidFill>
                <a:srgbClr val="1F77B4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8456AD-7829-E149-AFEA-BEEFBD0000F1}"/>
              </a:ext>
            </a:extLst>
          </p:cNvPr>
          <p:cNvSpPr/>
          <p:nvPr/>
        </p:nvSpPr>
        <p:spPr>
          <a:xfrm>
            <a:off x="2681429" y="2825997"/>
            <a:ext cx="861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D72525"/>
                </a:solidFill>
                <a:sym typeface="Wingdings" pitchFamily="2" charset="2"/>
              </a:rPr>
              <a:t>  3.3</a:t>
            </a:r>
            <a:r>
              <a:rPr lang="en-US" sz="1600" dirty="0">
                <a:solidFill>
                  <a:srgbClr val="D72525"/>
                </a:solidFill>
                <a:latin typeface="Symbol" pitchFamily="2" charset="2"/>
                <a:sym typeface="Wingdings" pitchFamily="2" charset="2"/>
              </a:rPr>
              <a:t>s</a:t>
            </a:r>
            <a:endParaRPr lang="en-US" sz="1600" dirty="0">
              <a:solidFill>
                <a:srgbClr val="D72525"/>
              </a:solidFill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FF564640-D9DE-43D0-B27F-FA3E44ACE78C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DC9CBC7-BA3D-4D1D-B75A-7E876C89F275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386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Sistematiche del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Run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1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E3C098ED-02DC-48B5-875C-5CBAEAC2C80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5A6C956E-3757-4B10-B6DA-C28A97C0DE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2507407C-8A88-45BF-8737-D167924C6D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2" name="Content Placeholder 5">
            <a:extLst>
              <a:ext uri="{FF2B5EF4-FFF2-40B4-BE49-F238E27FC236}">
                <a16:creationId xmlns:a16="http://schemas.microsoft.com/office/drawing/2014/main" id="{EC789310-CBED-1A4C-8E3A-65983B51F962}"/>
              </a:ext>
            </a:extLst>
          </p:cNvPr>
          <p:cNvSpPr txBox="1">
            <a:spLocks/>
          </p:cNvSpPr>
          <p:nvPr/>
        </p:nvSpPr>
        <p:spPr>
          <a:xfrm>
            <a:off x="5197035" y="1374686"/>
            <a:ext cx="3834114" cy="3414530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462 ppb </a:t>
            </a:r>
            <a:r>
              <a:rPr lang="en-US" dirty="0" err="1"/>
              <a:t>errore</a:t>
            </a:r>
            <a:r>
              <a:rPr lang="en-US" dirty="0"/>
              <a:t> </a:t>
            </a:r>
            <a:r>
              <a:rPr lang="en-US" dirty="0" err="1"/>
              <a:t>complessivo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434 ppb </a:t>
            </a:r>
            <a:r>
              <a:rPr lang="en-US" dirty="0" err="1"/>
              <a:t>statistico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157 ppb </a:t>
            </a:r>
            <a:r>
              <a:rPr lang="en-US" dirty="0" err="1"/>
              <a:t>sistematico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25 ppb CODATA inputs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Risultati</a:t>
            </a:r>
            <a:r>
              <a:rPr lang="en-US" dirty="0"/>
              <a:t> del Run 1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ampiamente</a:t>
            </a:r>
            <a:r>
              <a:rPr lang="en-US" dirty="0"/>
              <a:t> </a:t>
            </a:r>
            <a:r>
              <a:rPr lang="en-US" dirty="0" err="1"/>
              <a:t>dominati</a:t>
            </a:r>
            <a:r>
              <a:rPr lang="en-US" dirty="0"/>
              <a:t> </a:t>
            </a:r>
            <a:r>
              <a:rPr lang="en-US" dirty="0" err="1"/>
              <a:t>dall’errore</a:t>
            </a:r>
            <a:r>
              <a:rPr lang="en-US" dirty="0"/>
              <a:t> </a:t>
            </a:r>
            <a:r>
              <a:rPr lang="en-US" dirty="0" err="1"/>
              <a:t>statistico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157 ppb </a:t>
            </a:r>
            <a:r>
              <a:rPr lang="en-US" dirty="0" err="1"/>
              <a:t>errore</a:t>
            </a:r>
            <a:r>
              <a:rPr lang="en-US" dirty="0"/>
              <a:t> </a:t>
            </a:r>
            <a:r>
              <a:rPr lang="en-US" dirty="0" err="1"/>
              <a:t>sistematico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Circa la </a:t>
            </a:r>
            <a:r>
              <a:rPr lang="en-US" dirty="0" err="1"/>
              <a:t>metà</a:t>
            </a:r>
            <a:r>
              <a:rPr lang="en-US" dirty="0"/>
              <a:t> di BNL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Non </a:t>
            </a:r>
            <a:r>
              <a:rPr lang="en-US" dirty="0" err="1"/>
              <a:t>ancora</a:t>
            </a:r>
            <a:r>
              <a:rPr lang="en-US" dirty="0"/>
              <a:t> a 100 ppb</a:t>
            </a:r>
          </a:p>
        </p:txBody>
      </p:sp>
      <p:pic>
        <p:nvPicPr>
          <p:cNvPr id="59" name="Picture 58" descr="Table&#10;&#10;Description automatically generated">
            <a:extLst>
              <a:ext uri="{FF2B5EF4-FFF2-40B4-BE49-F238E27FC236}">
                <a16:creationId xmlns:a16="http://schemas.microsoft.com/office/drawing/2014/main" id="{8D0B17EC-DC1C-B048-9FA8-35C2EEEF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93011"/>
            <a:ext cx="4776990" cy="377788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6FA4BC-C2CB-454B-9489-5F1D6FD02ABE}"/>
              </a:ext>
            </a:extLst>
          </p:cNvPr>
          <p:cNvCxnSpPr>
            <a:cxnSpLocks/>
          </p:cNvCxnSpPr>
          <p:nvPr/>
        </p:nvCxnSpPr>
        <p:spPr>
          <a:xfrm>
            <a:off x="304500" y="3530278"/>
            <a:ext cx="46663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C85E1C-62FF-F844-9BE7-0974AD1F5BB1}"/>
              </a:ext>
            </a:extLst>
          </p:cNvPr>
          <p:cNvCxnSpPr>
            <a:cxnSpLocks/>
          </p:cNvCxnSpPr>
          <p:nvPr/>
        </p:nvCxnSpPr>
        <p:spPr>
          <a:xfrm>
            <a:off x="318004" y="2918750"/>
            <a:ext cx="46663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36CE608-21A4-4BE6-B733-BDAFAD6B6CB0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9E13EFF-AC24-4B04-B9D7-C8FEC4108AC6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e 1">
            <a:extLst>
              <a:ext uri="{FF2B5EF4-FFF2-40B4-BE49-F238E27FC236}">
                <a16:creationId xmlns:a16="http://schemas.microsoft.com/office/drawing/2014/main" id="{035653FE-53C8-EC41-AD3F-8B2A93E882BC}"/>
              </a:ext>
            </a:extLst>
          </p:cNvPr>
          <p:cNvSpPr/>
          <p:nvPr/>
        </p:nvSpPr>
        <p:spPr>
          <a:xfrm>
            <a:off x="4572000" y="4601074"/>
            <a:ext cx="433590" cy="1787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A40B1937-B766-7A59-FE82-A7657EDD72F9}"/>
              </a:ext>
            </a:extLst>
          </p:cNvPr>
          <p:cNvSpPr/>
          <p:nvPr/>
        </p:nvSpPr>
        <p:spPr>
          <a:xfrm>
            <a:off x="4618874" y="1724689"/>
            <a:ext cx="433590" cy="1787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D5AC4EE8-74C8-B945-2485-31F42E544EE9}"/>
              </a:ext>
            </a:extLst>
          </p:cNvPr>
          <p:cNvSpPr/>
          <p:nvPr/>
        </p:nvSpPr>
        <p:spPr>
          <a:xfrm>
            <a:off x="4667838" y="1934858"/>
            <a:ext cx="433590" cy="1787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5D709D43-EE73-3D23-D4DA-D884A996BCD5}"/>
              </a:ext>
            </a:extLst>
          </p:cNvPr>
          <p:cNvSpPr/>
          <p:nvPr/>
        </p:nvSpPr>
        <p:spPr>
          <a:xfrm>
            <a:off x="4639557" y="4216144"/>
            <a:ext cx="433590" cy="1787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7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26903-AE78-0D62-FE8C-FD36DF9D0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EA2F6A-00E1-09AA-53E2-F81B39C84A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6122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RUN 2+3 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(10 Agosto 2023)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9A2343B9-4611-CDDB-05E0-C993C741FF2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27591" y="6498299"/>
            <a:ext cx="907246" cy="164089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16/01/25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A5F1DA6A-F4B9-0DA1-D78A-728AF34235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76783" y="6504213"/>
            <a:ext cx="6251958" cy="24287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Michele Iacovacci - Stato di g-2 al Fermilab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EAA05ABE-7E56-F386-0E51-4B9FFBBD78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2FCB4B7-BEC3-9151-240E-0D1B19F24B22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857D354B-E525-45F4-BA05-055703212116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77BA7AE4-98BA-7375-1BD5-A6A2FDD58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" y="787937"/>
            <a:ext cx="9144000" cy="441857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A85353B-3129-0936-C6AD-08DB532AF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44" b="52651"/>
          <a:stretch/>
        </p:blipFill>
        <p:spPr>
          <a:xfrm>
            <a:off x="579918" y="3578884"/>
            <a:ext cx="8564082" cy="249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51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37E1D-0482-947D-BA89-A3180F18D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EB5978-1BDE-EE7D-D06B-EC90739251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Risultato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Run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2+3: Statistica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F0B36F94-97B2-379E-85C9-40719FDCCF4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BA0E5641-2ABD-1931-E3D8-4738DC50B2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92F6A44E-045F-A994-34AD-F9A6575051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37932BC-F591-BB82-71BA-5D80806F3782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C9D908A-2366-EE9D-EBDB-8FB8CF218565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97F2CA62-5A6F-DC4C-276E-16DA718DC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42" y="1439263"/>
            <a:ext cx="4884516" cy="255341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B0B1A30-EC4E-40FE-65C3-281A7ECC9276}"/>
              </a:ext>
            </a:extLst>
          </p:cNvPr>
          <p:cNvSpPr txBox="1"/>
          <p:nvPr/>
        </p:nvSpPr>
        <p:spPr>
          <a:xfrm>
            <a:off x="549939" y="1772171"/>
            <a:ext cx="14423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400" b="0" i="0" u="none" strike="noStrike" baseline="0" dirty="0" err="1">
                <a:latin typeface="Helvetica" panose="020B0604020202020204" pitchFamily="34" charset="0"/>
              </a:rPr>
              <a:t>Number</a:t>
            </a:r>
            <a:r>
              <a:rPr lang="it-IT" sz="1400" b="0" i="0" u="none" strike="noStrike" baseline="0" dirty="0">
                <a:latin typeface="Helvetica" panose="020B0604020202020204" pitchFamily="34" charset="0"/>
              </a:rPr>
              <a:t> of e+</a:t>
            </a:r>
          </a:p>
          <a:p>
            <a:pPr algn="l"/>
            <a:r>
              <a:rPr lang="it-IT" sz="1400" b="0" i="0" u="none" strike="noStrike" baseline="0" dirty="0">
                <a:latin typeface="Helvetica" panose="020B0604020202020204" pitchFamily="34" charset="0"/>
              </a:rPr>
              <a:t>with E &gt; 1 GeV</a:t>
            </a:r>
          </a:p>
          <a:p>
            <a:pPr algn="l"/>
            <a:r>
              <a:rPr lang="it-IT" sz="1400" b="0" i="0" u="none" strike="noStrike" baseline="0" dirty="0">
                <a:latin typeface="Helvetica" panose="020B0604020202020204" pitchFamily="34" charset="0"/>
              </a:rPr>
              <a:t>t &gt; 30 </a:t>
            </a:r>
            <a:r>
              <a:rPr lang="el-GR" sz="1400" b="0" i="0" u="none" strike="noStrike" baseline="0" dirty="0">
                <a:latin typeface="SymbolMT"/>
              </a:rPr>
              <a:t>μ</a:t>
            </a:r>
            <a:r>
              <a:rPr lang="it-IT" sz="1400" b="0" i="0" u="none" strike="noStrike" baseline="0" dirty="0">
                <a:latin typeface="Helvetica" panose="020B0604020202020204" pitchFamily="34" charset="0"/>
              </a:rPr>
              <a:t>s</a:t>
            </a:r>
            <a:endParaRPr lang="it-IT" sz="14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D25383F5-103D-851E-4875-EC3D2FCD7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7" y="4457724"/>
            <a:ext cx="3520517" cy="124775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70A0E11-8E07-97BC-1579-57083DC96308}"/>
              </a:ext>
            </a:extLst>
          </p:cNvPr>
          <p:cNvSpPr txBox="1"/>
          <p:nvPr/>
        </p:nvSpPr>
        <p:spPr>
          <a:xfrm>
            <a:off x="4910408" y="4491949"/>
            <a:ext cx="3213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Factor 4.7 more data</a:t>
            </a:r>
          </a:p>
          <a:p>
            <a:r>
              <a:rPr lang="en-US" dirty="0"/>
              <a:t>in Run-2/3 than Run-1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0337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7C241-2B82-AF28-EEA0-462BA9D0C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088E36-DD9C-CED2-E969-E78AA0680A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Risultato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Run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2+3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04F39748-4B17-2CDC-7DC4-15EA09411DB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91D4902B-6700-0BA1-E19D-4A58932713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3A3606C6-1E47-ECE6-A73C-A56D85EBE4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107AF21-6CA9-B339-B71D-8A68846DDBFB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E78E0CE-0554-0799-7394-38B8372A41E5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B41F6F30-4C49-5B94-7D82-450283ED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200580"/>
            <a:ext cx="5596659" cy="28631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2F35A3F-32DD-3BAC-58DF-73593AE8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4418417"/>
            <a:ext cx="3449256" cy="195532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4FA4909-12DE-FD69-713B-E81BD6EC2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344" y="4452021"/>
            <a:ext cx="4159346" cy="79957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F67EC58-ED7E-29A8-A838-2FAAA772B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344" y="5518427"/>
            <a:ext cx="4808022" cy="48260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E174941-B121-8BD3-6811-82B5747D82DD}"/>
              </a:ext>
            </a:extLst>
          </p:cNvPr>
          <p:cNvSpPr txBox="1"/>
          <p:nvPr/>
        </p:nvSpPr>
        <p:spPr>
          <a:xfrm>
            <a:off x="429419" y="675837"/>
            <a:ext cx="688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aμ</a:t>
            </a:r>
            <a:r>
              <a:rPr lang="it-IT" dirty="0"/>
              <a:t>(FNAL; Run-2/3) = 0.00 116 592 057(25) [215 ppb]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ED8108A-8CDA-C50A-2271-2B28178B7D66}"/>
              </a:ext>
            </a:extLst>
          </p:cNvPr>
          <p:cNvSpPr txBox="1"/>
          <p:nvPr/>
        </p:nvSpPr>
        <p:spPr>
          <a:xfrm>
            <a:off x="5818909" y="1349615"/>
            <a:ext cx="30535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it-IT" sz="1800" dirty="0"/>
              <a:t>Ottimo accordo con Run-1 e BNL!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it-IT" sz="1800" dirty="0"/>
              <a:t>Incertezza più che dimezzata a 215 ppb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it-IT" sz="1800" dirty="0"/>
              <a:t>Entrambi i valori FNAL dominati dall'errore statistico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it-IT" sz="1800" dirty="0"/>
              <a:t>Si assume sistematica non correlata e si combina…</a:t>
            </a:r>
          </a:p>
        </p:txBody>
      </p:sp>
    </p:spTree>
    <p:extLst>
      <p:ext uri="{BB962C8B-B14F-4D97-AF65-F5344CB8AC3E}">
        <p14:creationId xmlns:p14="http://schemas.microsoft.com/office/powerpoint/2010/main" val="2478614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7F31798-085B-DB1A-32AD-3CC50489DC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Run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2/3 - Correzioni e sistematica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4E3CC0-0CAC-E1A5-4803-91576B12FD9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4213"/>
            <a:ext cx="1045791" cy="237285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0CC83D-5790-8B24-274F-8EE93DAF19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04745" y="6510029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it-IT" dirty="0"/>
              <a:t>Michele Iacovacci - Stato di g-2 al Fermilab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463585-9F0D-DCE2-FBED-23838658B9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9" name="Oval">
            <a:extLst>
              <a:ext uri="{FF2B5EF4-FFF2-40B4-BE49-F238E27FC236}">
                <a16:creationId xmlns:a16="http://schemas.microsoft.com/office/drawing/2014/main" id="{10C8B92D-9655-8545-1C84-9E886DAE2328}"/>
              </a:ext>
            </a:extLst>
          </p:cNvPr>
          <p:cNvSpPr/>
          <p:nvPr/>
        </p:nvSpPr>
        <p:spPr>
          <a:xfrm>
            <a:off x="3574078" y="4249684"/>
            <a:ext cx="836594" cy="503960"/>
          </a:xfrm>
          <a:prstGeom prst="ellipse">
            <a:avLst/>
          </a:prstGeom>
          <a:ln w="38100">
            <a:solidFill>
              <a:srgbClr val="FFC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AD70398-6305-4E2A-AEF0-29873AE20BAF}"/>
              </a:ext>
            </a:extLst>
          </p:cNvPr>
          <p:cNvSpPr txBox="1"/>
          <p:nvPr/>
        </p:nvSpPr>
        <p:spPr>
          <a:xfrm>
            <a:off x="5370167" y="155063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Corbel" panose="020B0503020204020204" pitchFamily="34" charset="0"/>
              </a:rPr>
              <a:t>Incertezza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totale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sz="2400" b="1" i="0" u="none" strike="noStrike" baseline="0" dirty="0">
                <a:latin typeface="Corbel-Bold"/>
              </a:rPr>
              <a:t>215 ppb</a:t>
            </a:r>
            <a:endParaRPr lang="it-IT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A766802-7969-3106-7EDD-8EEAD46D3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177" y="2287504"/>
            <a:ext cx="3495554" cy="966158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D32404CB-E7EE-C81F-8DC9-C7FA720B0F6D}"/>
              </a:ext>
            </a:extLst>
          </p:cNvPr>
          <p:cNvGrpSpPr/>
          <p:nvPr/>
        </p:nvGrpSpPr>
        <p:grpSpPr>
          <a:xfrm>
            <a:off x="215474" y="998975"/>
            <a:ext cx="5147917" cy="4718923"/>
            <a:chOff x="326828" y="1195840"/>
            <a:chExt cx="5147917" cy="4718923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D9471B5F-73FC-93EF-8B76-C0FA54E2D64E}"/>
                </a:ext>
              </a:extLst>
            </p:cNvPr>
            <p:cNvGrpSpPr/>
            <p:nvPr/>
          </p:nvGrpSpPr>
          <p:grpSpPr>
            <a:xfrm>
              <a:off x="326828" y="1195840"/>
              <a:ext cx="5147917" cy="4718923"/>
              <a:chOff x="326828" y="1195840"/>
              <a:chExt cx="5147917" cy="4718923"/>
            </a:xfrm>
          </p:grpSpPr>
          <p:pic>
            <p:nvPicPr>
              <p:cNvPr id="12" name="pasted-movie.png" descr="pasted-movie.png">
                <a:extLst>
                  <a:ext uri="{FF2B5EF4-FFF2-40B4-BE49-F238E27FC236}">
                    <a16:creationId xmlns:a16="http://schemas.microsoft.com/office/drawing/2014/main" id="{3F7A26D2-018D-485B-ED0E-3B0B24EC4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828" y="1195840"/>
                <a:ext cx="5147917" cy="4718923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0" name="Oval">
                <a:extLst>
                  <a:ext uri="{FF2B5EF4-FFF2-40B4-BE49-F238E27FC236}">
                    <a16:creationId xmlns:a16="http://schemas.microsoft.com/office/drawing/2014/main" id="{99CE71ED-6AA3-A12F-17C1-7706B65EFD05}"/>
                  </a:ext>
                </a:extLst>
              </p:cNvPr>
              <p:cNvSpPr/>
              <p:nvPr/>
            </p:nvSpPr>
            <p:spPr>
              <a:xfrm>
                <a:off x="4314669" y="1618975"/>
                <a:ext cx="484169" cy="406380"/>
              </a:xfrm>
              <a:prstGeom prst="ellipse">
                <a:avLst/>
              </a:prstGeom>
              <a:ln w="38100">
                <a:solidFill>
                  <a:srgbClr val="FFC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9" name="Oval">
              <a:extLst>
                <a:ext uri="{FF2B5EF4-FFF2-40B4-BE49-F238E27FC236}">
                  <a16:creationId xmlns:a16="http://schemas.microsoft.com/office/drawing/2014/main" id="{707B6C98-2A67-8F9D-DEE5-0F7BFB81FCA9}"/>
                </a:ext>
              </a:extLst>
            </p:cNvPr>
            <p:cNvSpPr/>
            <p:nvPr/>
          </p:nvSpPr>
          <p:spPr>
            <a:xfrm>
              <a:off x="4333817" y="4876625"/>
              <a:ext cx="484169" cy="406380"/>
            </a:xfrm>
            <a:prstGeom prst="ellipse">
              <a:avLst/>
            </a:prstGeom>
            <a:ln w="38100">
              <a:solidFill>
                <a:srgbClr val="FFC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" name="Oval">
              <a:extLst>
                <a:ext uri="{FF2B5EF4-FFF2-40B4-BE49-F238E27FC236}">
                  <a16:creationId xmlns:a16="http://schemas.microsoft.com/office/drawing/2014/main" id="{5E7406A8-2671-CBD9-6877-CA1EA5075E56}"/>
                </a:ext>
              </a:extLst>
            </p:cNvPr>
            <p:cNvSpPr/>
            <p:nvPr/>
          </p:nvSpPr>
          <p:spPr>
            <a:xfrm>
              <a:off x="4328659" y="5345131"/>
              <a:ext cx="484169" cy="406380"/>
            </a:xfrm>
            <a:prstGeom prst="ellipse">
              <a:avLst/>
            </a:prstGeom>
            <a:ln w="38100">
              <a:solidFill>
                <a:srgbClr val="FFC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188A3BC-82AF-379C-0B6C-1C468061C79A}"/>
              </a:ext>
            </a:extLst>
          </p:cNvPr>
          <p:cNvSpPr txBox="1"/>
          <p:nvPr/>
        </p:nvSpPr>
        <p:spPr>
          <a:xfrm>
            <a:off x="5331892" y="3268822"/>
            <a:ext cx="3589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0" i="0" u="none" strike="noStrike" baseline="0" dirty="0">
                <a:latin typeface="Corbel" panose="020B0503020204020204" pitchFamily="34" charset="0"/>
              </a:rPr>
              <a:t>All’incirca uguale miglioramento su Stat. e </a:t>
            </a:r>
            <a:r>
              <a:rPr lang="it-IT" sz="2400" b="0" i="0" u="none" strike="noStrike" baseline="0" dirty="0" err="1">
                <a:latin typeface="Corbel" panose="020B0503020204020204" pitchFamily="34" charset="0"/>
              </a:rPr>
              <a:t>Syst</a:t>
            </a:r>
            <a:r>
              <a:rPr lang="it-IT" dirty="0">
                <a:latin typeface="Corbel" panose="020B0503020204020204" pitchFamily="34" charset="0"/>
              </a:rPr>
              <a:t>. </a:t>
            </a:r>
            <a:r>
              <a:rPr lang="it-IT" sz="2400" b="0" i="0" u="none" strike="noStrike" baseline="0" dirty="0">
                <a:latin typeface="Corbel" panose="020B0503020204020204" pitchFamily="34" charset="0"/>
              </a:rPr>
              <a:t>: Stat. ancora dominante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7961182-11F9-99BD-DC75-781D0D225AF8}"/>
              </a:ext>
            </a:extLst>
          </p:cNvPr>
          <p:cNvSpPr txBox="1"/>
          <p:nvPr/>
        </p:nvSpPr>
        <p:spPr>
          <a:xfrm>
            <a:off x="422702" y="5633912"/>
            <a:ext cx="868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Corbel" panose="020B0503020204020204" pitchFamily="34" charset="0"/>
              </a:rPr>
              <a:t>Sistematica</a:t>
            </a:r>
            <a:r>
              <a:rPr lang="en-US" b="1" dirty="0">
                <a:latin typeface="Corbel" panose="020B0503020204020204" pitchFamily="34" charset="0"/>
              </a:rPr>
              <a:t> a 70 ppb </a:t>
            </a:r>
            <a:r>
              <a:rPr lang="en-US" b="1" dirty="0" err="1">
                <a:latin typeface="Corbel" panose="020B0503020204020204" pitchFamily="34" charset="0"/>
              </a:rPr>
              <a:t>già</a:t>
            </a:r>
            <a:r>
              <a:rPr lang="en-US" b="1" dirty="0">
                <a:latin typeface="Corbel" panose="020B0503020204020204" pitchFamily="34" charset="0"/>
              </a:rPr>
              <a:t> inferior ai 100 ppb di </a:t>
            </a:r>
            <a:r>
              <a:rPr lang="en-US" b="1" dirty="0" err="1">
                <a:latin typeface="Corbel" panose="020B0503020204020204" pitchFamily="34" charset="0"/>
              </a:rPr>
              <a:t>progetto</a:t>
            </a:r>
            <a:r>
              <a:rPr lang="en-US" b="1" dirty="0">
                <a:latin typeface="Corbel" panose="020B0503020204020204" pitchFamily="34" charset="0"/>
              </a:rPr>
              <a:t>!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585187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68678-CDC8-EAE9-8691-C6A8386EF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D83FCEA-E7BF-0290-9386-C08C3C520B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Run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2+3 e Run1: Sistematiche a confronto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7E9FD781-7047-B08A-9981-99B82AF406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FEEB619D-F7A8-B1BD-E153-221A2800A3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32CFCA48-3CE6-F169-5FF5-8FA355C21E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9A3A9B3C-2631-3A05-A3E2-9D63C23EA3B2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37CB899-52BE-257A-9C64-B1B9041E92A9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2BD85A3-3D18-70FC-D25D-957A979E7C2A}"/>
              </a:ext>
            </a:extLst>
          </p:cNvPr>
          <p:cNvSpPr txBox="1"/>
          <p:nvPr/>
        </p:nvSpPr>
        <p:spPr>
          <a:xfrm>
            <a:off x="429419" y="675837"/>
            <a:ext cx="688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aμ</a:t>
            </a:r>
            <a:r>
              <a:rPr lang="it-IT" dirty="0"/>
              <a:t>(FNAL; Run-2/3) = 0.00 116 592 057(25) [215 ppb]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F5FB3F1-AD3A-100F-0270-ECF83E98D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465" y="1269832"/>
            <a:ext cx="6296628" cy="42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2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09490-3B74-B79E-7634-A25A91523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C087E-EEDC-EABD-B98C-761710C26E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Risultato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Run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2+3 e Combinazioni 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D8010929-986A-BE22-8F98-CA9629093F1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0923F268-231C-AA4D-D042-27BCE6ED03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0B6215EE-890C-372A-60CD-E2D773E758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F0D79C2-029F-57A3-CA95-500CB811CD0B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B78108F-2267-86B0-C375-176218BC6530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0AB8A54-7176-BA7B-20CC-E4FBB2F40D38}"/>
              </a:ext>
            </a:extLst>
          </p:cNvPr>
          <p:cNvSpPr txBox="1"/>
          <p:nvPr/>
        </p:nvSpPr>
        <p:spPr>
          <a:xfrm>
            <a:off x="429418" y="675837"/>
            <a:ext cx="79830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0" u="none" strike="noStrike" baseline="0" dirty="0">
                <a:solidFill>
                  <a:srgbClr val="7030A1"/>
                </a:solidFill>
                <a:latin typeface="Helvetica-Bold"/>
              </a:rPr>
              <a:t>a</a:t>
            </a:r>
            <a:r>
              <a:rPr lang="el-GR" sz="1600" i="0" u="none" strike="noStrike" baseline="0" dirty="0">
                <a:solidFill>
                  <a:srgbClr val="7030A1"/>
                </a:solidFill>
                <a:latin typeface="Helvetica-Bold"/>
              </a:rPr>
              <a:t>μ</a:t>
            </a:r>
            <a:r>
              <a:rPr lang="it-IT" dirty="0"/>
              <a:t>(FNAL; Run-2/3) =      0.00116 592 057(25) [215 ppb]</a:t>
            </a:r>
          </a:p>
          <a:p>
            <a:r>
              <a:rPr lang="it-IT" sz="2400" i="0" u="none" strike="noStrike" baseline="0" dirty="0">
                <a:solidFill>
                  <a:srgbClr val="7030A1"/>
                </a:solidFill>
                <a:latin typeface="Helvetica-Bold"/>
              </a:rPr>
              <a:t>a</a:t>
            </a:r>
            <a:r>
              <a:rPr lang="el-GR" sz="1600" i="0" u="none" strike="noStrike" baseline="0" dirty="0">
                <a:solidFill>
                  <a:srgbClr val="7030A1"/>
                </a:solidFill>
                <a:latin typeface="Helvetica-Bold"/>
              </a:rPr>
              <a:t>μ</a:t>
            </a:r>
            <a:r>
              <a:rPr lang="el-GR" dirty="0"/>
              <a:t>(</a:t>
            </a:r>
            <a:r>
              <a:rPr lang="it-IT" dirty="0"/>
              <a:t>FNAL; </a:t>
            </a:r>
            <a:r>
              <a:rPr lang="it-IT" dirty="0" err="1"/>
              <a:t>Run</a:t>
            </a:r>
            <a:r>
              <a:rPr lang="it-IT" dirty="0"/>
              <a:t> 1+2+3) = 0.00116 592 055(24) [203 ppb]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4E3605-D7A3-DB3F-5460-E72C6C35E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909612"/>
            <a:ext cx="5546710" cy="41488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7C5339-1ED0-2DA4-5313-3F2142737577}"/>
              </a:ext>
            </a:extLst>
          </p:cNvPr>
          <p:cNvSpPr txBox="1"/>
          <p:nvPr/>
        </p:nvSpPr>
        <p:spPr>
          <a:xfrm>
            <a:off x="6058478" y="2030409"/>
            <a:ext cx="269460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0" i="0" u="none" strike="noStrike" baseline="0" dirty="0">
                <a:latin typeface="ArialMT"/>
              </a:rPr>
              <a:t>• Combinazione </a:t>
            </a:r>
            <a:r>
              <a:rPr lang="it-IT" sz="2200" b="0" i="0" u="none" strike="noStrike" baseline="0" dirty="0">
                <a:latin typeface="Corbel" panose="020B0503020204020204" pitchFamily="34" charset="0"/>
              </a:rPr>
              <a:t>FNAL :</a:t>
            </a:r>
          </a:p>
          <a:p>
            <a:pPr algn="l"/>
            <a:r>
              <a:rPr lang="it-IT" sz="2200" b="1" i="0" u="none" strike="noStrike" baseline="0" dirty="0">
                <a:latin typeface="Corbel-Bold"/>
              </a:rPr>
              <a:t>203 ppb </a:t>
            </a:r>
            <a:r>
              <a:rPr lang="it-IT" sz="2200" dirty="0">
                <a:latin typeface="Corbel" panose="020B0503020204020204" pitchFamily="34" charset="0"/>
              </a:rPr>
              <a:t>incertezza</a:t>
            </a:r>
          </a:p>
          <a:p>
            <a:pPr algn="l"/>
            <a:endParaRPr lang="it-IT" sz="2200" b="0" i="0" u="none" strike="noStrike" baseline="0" dirty="0">
              <a:latin typeface="Corbel" panose="020B0503020204020204" pitchFamily="34" charset="0"/>
            </a:endParaRPr>
          </a:p>
          <a:p>
            <a:pPr algn="l"/>
            <a:r>
              <a:rPr lang="it-IT" sz="2200" b="0" i="0" u="none" strike="noStrike" baseline="0" dirty="0">
                <a:latin typeface="ArialMT"/>
              </a:rPr>
              <a:t>• Entrambi</a:t>
            </a:r>
            <a:r>
              <a:rPr lang="it-IT" sz="2200" b="0" i="0" u="none" strike="noStrike" baseline="0" dirty="0">
                <a:latin typeface="Corbel" panose="020B0503020204020204" pitchFamily="34" charset="0"/>
              </a:rPr>
              <a:t> FNAL e </a:t>
            </a:r>
            <a:r>
              <a:rPr lang="it-IT" sz="2200" b="0" i="0" u="none" strike="noStrike" baseline="0" dirty="0" err="1">
                <a:latin typeface="Corbel" panose="020B0503020204020204" pitchFamily="34" charset="0"/>
              </a:rPr>
              <a:t>BNL</a:t>
            </a:r>
            <a:r>
              <a:rPr lang="it-IT" sz="2200" dirty="0" err="1">
                <a:latin typeface="Corbel" panose="020B0503020204020204" pitchFamily="34" charset="0"/>
              </a:rPr>
              <a:t>d</a:t>
            </a:r>
            <a:r>
              <a:rPr lang="it-IT" sz="2200" b="0" i="0" u="none" strike="noStrike" baseline="0" dirty="0" err="1">
                <a:latin typeface="Corbel" panose="020B0503020204020204" pitchFamily="34" charset="0"/>
              </a:rPr>
              <a:t>ominati</a:t>
            </a:r>
            <a:r>
              <a:rPr lang="it-IT" sz="2200" b="0" i="0" u="none" strike="noStrike" baseline="0" dirty="0">
                <a:latin typeface="Corbel" panose="020B0503020204020204" pitchFamily="34" charset="0"/>
              </a:rPr>
              <a:t>  dall’errore statistico</a:t>
            </a:r>
          </a:p>
          <a:p>
            <a:pPr algn="l"/>
            <a:endParaRPr lang="it-IT" sz="2200" b="0" i="0" u="none" strike="noStrike" baseline="0" dirty="0">
              <a:latin typeface="Corbel" panose="020B0503020204020204" pitchFamily="34" charset="0"/>
            </a:endParaRPr>
          </a:p>
          <a:p>
            <a:pPr algn="l"/>
            <a:r>
              <a:rPr lang="it-IT" sz="2200" b="0" i="0" u="none" strike="noStrike" baseline="0" dirty="0">
                <a:latin typeface="ArialMT"/>
              </a:rPr>
              <a:t>• </a:t>
            </a:r>
            <a:r>
              <a:rPr lang="it-IT" sz="2200" dirty="0">
                <a:latin typeface="Corbel" panose="020B0503020204020204" pitchFamily="34" charset="0"/>
              </a:rPr>
              <a:t>W</a:t>
            </a:r>
            <a:r>
              <a:rPr lang="it-IT" sz="2200" b="0" i="0" u="none" strike="noStrike" baseline="0" dirty="0">
                <a:latin typeface="Corbel" panose="020B0503020204020204" pitchFamily="34" charset="0"/>
              </a:rPr>
              <a:t>orld </a:t>
            </a:r>
            <a:r>
              <a:rPr lang="it-IT" sz="2200" b="0" i="0" u="none" strike="noStrike" baseline="0" dirty="0" err="1">
                <a:latin typeface="Corbel" panose="020B0503020204020204" pitchFamily="34" charset="0"/>
              </a:rPr>
              <a:t>Average</a:t>
            </a:r>
            <a:r>
              <a:rPr lang="it-IT" sz="2200" b="0" i="0" u="none" strike="noStrike" baseline="0" dirty="0">
                <a:latin typeface="Corbel" panose="020B0503020204020204" pitchFamily="34" charset="0"/>
              </a:rPr>
              <a:t> </a:t>
            </a:r>
            <a:r>
              <a:rPr lang="it-IT" sz="2200" b="1" i="0" u="none" strike="noStrike" baseline="0" dirty="0">
                <a:latin typeface="Corbel-Bold"/>
              </a:rPr>
              <a:t>dominato</a:t>
            </a:r>
          </a:p>
          <a:p>
            <a:pPr algn="l"/>
            <a:r>
              <a:rPr lang="it-IT" sz="2200" b="1" dirty="0">
                <a:latin typeface="Corbel-Bold"/>
              </a:rPr>
              <a:t>dal valore di </a:t>
            </a:r>
            <a:r>
              <a:rPr lang="it-IT" sz="2200" b="1" i="0" u="none" strike="noStrike" baseline="0" dirty="0">
                <a:latin typeface="Corbel-Bold"/>
              </a:rPr>
              <a:t>FNAL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C3F8BA-813E-2B1E-1830-41B141605096}"/>
              </a:ext>
            </a:extLst>
          </p:cNvPr>
          <p:cNvSpPr txBox="1"/>
          <p:nvPr/>
        </p:nvSpPr>
        <p:spPr>
          <a:xfrm>
            <a:off x="429418" y="1386604"/>
            <a:ext cx="7857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0" u="none" strike="noStrike" baseline="0" dirty="0">
                <a:solidFill>
                  <a:srgbClr val="7030A1"/>
                </a:solidFill>
                <a:latin typeface="Helvetica-Bold"/>
              </a:rPr>
              <a:t>a</a:t>
            </a:r>
            <a:r>
              <a:rPr lang="el-GR" sz="1600" i="0" u="none" strike="noStrike" baseline="0" dirty="0">
                <a:solidFill>
                  <a:srgbClr val="7030A1"/>
                </a:solidFill>
                <a:latin typeface="Helvetica-Bold"/>
              </a:rPr>
              <a:t>μ</a:t>
            </a:r>
            <a:r>
              <a:rPr lang="el-GR" sz="2400" i="0" u="none" strike="noStrike" baseline="0" dirty="0">
                <a:solidFill>
                  <a:srgbClr val="7030A1"/>
                </a:solidFill>
                <a:latin typeface="Helvetica-Bold"/>
              </a:rPr>
              <a:t>(</a:t>
            </a:r>
            <a:r>
              <a:rPr lang="it-IT" sz="2400" i="0" u="none" strike="noStrike" baseline="0" dirty="0" err="1">
                <a:solidFill>
                  <a:srgbClr val="7030A1"/>
                </a:solidFill>
                <a:latin typeface="Helvetica-Bold"/>
              </a:rPr>
              <a:t>Exp</a:t>
            </a:r>
            <a:r>
              <a:rPr lang="it-IT" sz="2400" i="0" u="none" strike="noStrike" baseline="0" dirty="0">
                <a:solidFill>
                  <a:srgbClr val="7030A1"/>
                </a:solidFill>
                <a:latin typeface="Helvetica-Bold"/>
              </a:rPr>
              <a:t>) =                   0.00116592059(22) [1</a:t>
            </a:r>
            <a:r>
              <a:rPr lang="it-IT" dirty="0">
                <a:solidFill>
                  <a:srgbClr val="7030A1"/>
                </a:solidFill>
                <a:latin typeface="Helvetica-Bold"/>
              </a:rPr>
              <a:t>90</a:t>
            </a:r>
            <a:r>
              <a:rPr lang="it-IT" sz="2400" i="0" u="none" strike="noStrike" baseline="0" dirty="0">
                <a:solidFill>
                  <a:srgbClr val="7030A1"/>
                </a:solidFill>
                <a:latin typeface="Helvetica-Bold"/>
              </a:rPr>
              <a:t> ppb]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3627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19723-16D7-91CB-0835-DE139A507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D54963-2A9D-6E09-CAA9-68B5AB1BAD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Confronto con Predizioni SM (2023)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C8FCC2D6-B38A-920F-446F-A737E497EDB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4E4DE0BA-13B7-6B67-EE08-6CCC86C0C4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5CE58BDF-6F89-85B4-D054-BF93D1D993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2937AD-47BC-47D8-9499-001BC3B5227F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1032E0F-1E90-C0F7-0E07-A27E184EAAC3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E578BC52-8747-38B3-B9C8-2190B2AF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227" y="1025029"/>
            <a:ext cx="6386576" cy="460626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AAC8C00-706C-CF66-D768-FE233D222E59}"/>
              </a:ext>
            </a:extLst>
          </p:cNvPr>
          <p:cNvSpPr txBox="1"/>
          <p:nvPr/>
        </p:nvSpPr>
        <p:spPr>
          <a:xfrm>
            <a:off x="221422" y="887717"/>
            <a:ext cx="22012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u="none" strike="noStrike" baseline="0" dirty="0">
                <a:solidFill>
                  <a:srgbClr val="D72728"/>
                </a:solidFill>
                <a:latin typeface="Calibri" panose="020F0502020204030204" pitchFamily="34" charset="0"/>
              </a:rPr>
              <a:t>Theory </a:t>
            </a:r>
            <a:r>
              <a:rPr lang="it-IT" sz="1800" b="0" i="0" u="none" strike="noStrike" baseline="0" dirty="0" err="1">
                <a:solidFill>
                  <a:srgbClr val="D72728"/>
                </a:solidFill>
                <a:latin typeface="Calibri" panose="020F0502020204030204" pitchFamily="34" charset="0"/>
              </a:rPr>
              <a:t>Initiative</a:t>
            </a:r>
            <a:r>
              <a:rPr lang="it-IT" sz="1800" b="0" i="0" u="none" strike="noStrike" baseline="0" dirty="0">
                <a:solidFill>
                  <a:srgbClr val="D72728"/>
                </a:solidFill>
                <a:latin typeface="Calibri" panose="020F0502020204030204" pitchFamily="34" charset="0"/>
              </a:rPr>
              <a:t> </a:t>
            </a:r>
            <a:r>
              <a:rPr lang="it-IT" sz="1800" b="1" i="0" u="none" strike="noStrike" baseline="0" dirty="0">
                <a:solidFill>
                  <a:srgbClr val="D72728"/>
                </a:solidFill>
                <a:latin typeface="Calibri-Bold"/>
              </a:rPr>
              <a:t>(W</a:t>
            </a:r>
            <a:r>
              <a:rPr lang="it-IT" sz="1800" b="1" dirty="0">
                <a:solidFill>
                  <a:srgbClr val="D72728"/>
                </a:solidFill>
                <a:latin typeface="Calibri-Bold"/>
              </a:rPr>
              <a:t>P</a:t>
            </a:r>
            <a:r>
              <a:rPr lang="it-IT" sz="1800" b="1" i="0" u="none" strike="noStrike" baseline="0" dirty="0">
                <a:solidFill>
                  <a:srgbClr val="D72728"/>
                </a:solidFill>
                <a:latin typeface="Calibri-Bold"/>
              </a:rPr>
              <a:t>20):</a:t>
            </a:r>
          </a:p>
          <a:p>
            <a:pPr algn="l"/>
            <a:r>
              <a:rPr lang="fr-FR" sz="1800" b="1" i="0" u="none" strike="noStrike" baseline="0" dirty="0">
                <a:solidFill>
                  <a:srgbClr val="D72728"/>
                </a:solidFill>
                <a:latin typeface="Calibri-Bold"/>
              </a:rPr>
              <a:t>T. </a:t>
            </a:r>
            <a:r>
              <a:rPr lang="fr-FR" sz="1800" b="1" i="0" u="none" strike="noStrike" baseline="0" dirty="0" err="1">
                <a:solidFill>
                  <a:srgbClr val="D72728"/>
                </a:solidFill>
                <a:latin typeface="Calibri-Bold"/>
              </a:rPr>
              <a:t>Aoyama</a:t>
            </a:r>
            <a:r>
              <a:rPr lang="fr-FR" sz="1800" b="1" i="0" u="none" strike="noStrike" baseline="0" dirty="0">
                <a:solidFill>
                  <a:srgbClr val="D72728"/>
                </a:solidFill>
                <a:latin typeface="Calibri-Bold"/>
              </a:rPr>
              <a:t> et al. Phys. </a:t>
            </a:r>
            <a:r>
              <a:rPr lang="fr-FR" sz="1800" b="1" i="0" u="none" strike="noStrike" baseline="0" dirty="0" err="1">
                <a:solidFill>
                  <a:srgbClr val="D72728"/>
                </a:solidFill>
                <a:latin typeface="Calibri-Bold"/>
              </a:rPr>
              <a:t>Rept</a:t>
            </a:r>
            <a:r>
              <a:rPr lang="fr-FR" sz="1800" b="1" i="0" u="none" strike="noStrike" baseline="0" dirty="0">
                <a:solidFill>
                  <a:srgbClr val="D72728"/>
                </a:solidFill>
                <a:latin typeface="Calibri-Bold"/>
              </a:rPr>
              <a:t>. 887 (2020)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HVP based on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e+e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- hadronic cross</a:t>
            </a:r>
          </a:p>
          <a:p>
            <a:pPr algn="l"/>
            <a:r>
              <a:rPr lang="it-IT" sz="1800" b="0" i="0" u="none" strike="noStrike" baseline="0" dirty="0" err="1">
                <a:latin typeface="Calibri" panose="020F0502020204030204" pitchFamily="34" charset="0"/>
              </a:rPr>
              <a:t>section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 data</a:t>
            </a:r>
            <a:endParaRPr lang="it-IT" sz="1800" dirty="0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93E3A6BF-581B-AEBC-BF0B-BA48355A2F0C}"/>
              </a:ext>
            </a:extLst>
          </p:cNvPr>
          <p:cNvCxnSpPr/>
          <p:nvPr/>
        </p:nvCxnSpPr>
        <p:spPr>
          <a:xfrm>
            <a:off x="336884" y="3298491"/>
            <a:ext cx="1568918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AFDCD87-FEE8-0644-317D-D829AB742A7B}"/>
              </a:ext>
            </a:extLst>
          </p:cNvPr>
          <p:cNvSpPr txBox="1"/>
          <p:nvPr/>
        </p:nvSpPr>
        <p:spPr>
          <a:xfrm>
            <a:off x="265670" y="3331033"/>
            <a:ext cx="220126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u="none" strike="noStrike" baseline="0" dirty="0">
                <a:solidFill>
                  <a:srgbClr val="D72728"/>
                </a:solidFill>
                <a:latin typeface="Calibri" panose="020F0502020204030204" pitchFamily="34" charset="0"/>
              </a:rPr>
              <a:t>BMW </a:t>
            </a:r>
            <a:r>
              <a:rPr lang="it-IT" sz="1800" b="0" i="0" u="none" strike="noStrike" baseline="0" dirty="0" err="1">
                <a:solidFill>
                  <a:srgbClr val="D72728"/>
                </a:solidFill>
                <a:latin typeface="Calibri" panose="020F0502020204030204" pitchFamily="34" charset="0"/>
              </a:rPr>
              <a:t>Coll</a:t>
            </a:r>
            <a:r>
              <a:rPr lang="it-IT" sz="1800" b="0" i="0" u="none" strike="noStrike" baseline="0" dirty="0">
                <a:solidFill>
                  <a:srgbClr val="D72728"/>
                </a:solidFill>
                <a:latin typeface="Calibri" panose="020F0502020204030204" pitchFamily="34" charset="0"/>
              </a:rPr>
              <a:t>. (2020)</a:t>
            </a:r>
            <a:r>
              <a:rPr lang="it-IT" sz="1800" b="1" i="0" u="none" strike="noStrike" baseline="0" dirty="0">
                <a:solidFill>
                  <a:srgbClr val="D72728"/>
                </a:solidFill>
                <a:latin typeface="Calibri-Bold"/>
              </a:rPr>
              <a:t>:</a:t>
            </a:r>
          </a:p>
          <a:p>
            <a:pPr algn="l"/>
            <a:r>
              <a:rPr lang="fr-FR" sz="1800" b="1" dirty="0">
                <a:solidFill>
                  <a:srgbClr val="D72728"/>
                </a:solidFill>
                <a:latin typeface="Calibri-Bold"/>
              </a:rPr>
              <a:t>HVP </a:t>
            </a:r>
            <a:r>
              <a:rPr lang="fr-FR" sz="1800" b="1" dirty="0" err="1">
                <a:solidFill>
                  <a:srgbClr val="D72728"/>
                </a:solidFill>
                <a:latin typeface="Calibri-Bold"/>
              </a:rPr>
              <a:t>stimato</a:t>
            </a:r>
            <a:r>
              <a:rPr lang="fr-FR" sz="1800" b="1" dirty="0">
                <a:solidFill>
                  <a:srgbClr val="D72728"/>
                </a:solidFill>
                <a:latin typeface="Calibri-Bold"/>
              </a:rPr>
              <a:t> su </a:t>
            </a:r>
            <a:r>
              <a:rPr lang="fr-FR" sz="1800" b="1" dirty="0" err="1">
                <a:solidFill>
                  <a:srgbClr val="D72728"/>
                </a:solidFill>
                <a:latin typeface="Calibri-Bold"/>
              </a:rPr>
              <a:t>Lattice</a:t>
            </a:r>
            <a:r>
              <a:rPr lang="fr-FR" sz="1800" b="1" dirty="0">
                <a:solidFill>
                  <a:srgbClr val="D72728"/>
                </a:solidFill>
                <a:latin typeface="Calibri-Bold"/>
              </a:rPr>
              <a:t> QCD, </a:t>
            </a:r>
          </a:p>
          <a:p>
            <a:pPr algn="l"/>
            <a:r>
              <a:rPr lang="fr-FR" sz="1800" b="1" i="0" u="none" strike="noStrike" baseline="0" dirty="0" err="1">
                <a:solidFill>
                  <a:srgbClr val="D72728"/>
                </a:solidFill>
                <a:latin typeface="Calibri-Bold"/>
              </a:rPr>
              <a:t>Incertezza</a:t>
            </a:r>
            <a:r>
              <a:rPr lang="fr-FR" sz="1800" b="1" i="0" u="none" strike="noStrike" baseline="0" dirty="0">
                <a:solidFill>
                  <a:srgbClr val="D72728"/>
                </a:solidFill>
                <a:latin typeface="Calibri-Bold"/>
              </a:rPr>
              <a:t> 0.4 ppm</a:t>
            </a:r>
          </a:p>
          <a:p>
            <a:pPr algn="l"/>
            <a:endParaRPr lang="fr-FR" sz="1800" b="1" dirty="0">
              <a:solidFill>
                <a:srgbClr val="D72728"/>
              </a:solidFill>
              <a:latin typeface="Calibri-Bold"/>
            </a:endParaRPr>
          </a:p>
          <a:p>
            <a:pPr algn="l"/>
            <a:r>
              <a:rPr lang="fr-FR" sz="1800" b="1" i="0" u="none" strike="noStrike" baseline="0" dirty="0">
                <a:solidFill>
                  <a:srgbClr val="D72728"/>
                </a:solidFill>
                <a:latin typeface="Calibri-Bold"/>
              </a:rPr>
              <a:t>CMD3 Esp.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HVP based on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e+e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- hadronic cross</a:t>
            </a:r>
          </a:p>
          <a:p>
            <a:pPr algn="l"/>
            <a:r>
              <a:rPr lang="it-IT" sz="1800" b="0" i="0" u="none" strike="noStrike" baseline="0" dirty="0" err="1">
                <a:latin typeface="Calibri" panose="020F0502020204030204" pitchFamily="34" charset="0"/>
              </a:rPr>
              <a:t>section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 data</a:t>
            </a:r>
            <a:endParaRPr lang="it-IT" sz="18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409832-0216-487B-C699-2D7EE9FE6508}"/>
              </a:ext>
            </a:extLst>
          </p:cNvPr>
          <p:cNvSpPr txBox="1"/>
          <p:nvPr/>
        </p:nvSpPr>
        <p:spPr>
          <a:xfrm>
            <a:off x="2942925" y="5712767"/>
            <a:ext cx="5585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baseline="0" dirty="0">
                <a:solidFill>
                  <a:srgbClr val="004C98"/>
                </a:solidFill>
                <a:latin typeface="Corbel-Bold"/>
              </a:rPr>
              <a:t>… è chiaro che qualcosa </a:t>
            </a:r>
            <a:r>
              <a:rPr lang="it-IT" b="1" dirty="0">
                <a:solidFill>
                  <a:srgbClr val="004C98"/>
                </a:solidFill>
                <a:latin typeface="Corbel-Bold"/>
              </a:rPr>
              <a:t>va capita!!!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25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7FCAFE8-135F-6243-A414-D17D82F3A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703"/>
          <a:stretch/>
        </p:blipFill>
        <p:spPr>
          <a:xfrm>
            <a:off x="255996" y="822960"/>
            <a:ext cx="8613684" cy="61264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Magnete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di BNL  a Fermilab</a:t>
            </a:r>
          </a:p>
        </p:txBody>
      </p:sp>
      <p:sp>
        <p:nvSpPr>
          <p:cNvPr id="21" name="Segnaposto data 20">
            <a:extLst>
              <a:ext uri="{FF2B5EF4-FFF2-40B4-BE49-F238E27FC236}">
                <a16:creationId xmlns:a16="http://schemas.microsoft.com/office/drawing/2014/main" id="{DE7DDA65-2DB5-4F8B-89C2-64138678B19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75330016-3875-43A3-A7A9-820E64A9EF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9B6DF621-F907-4347-875F-220A0F7D4B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ACAD21-E283-9B49-A2C4-CB0A91E63EEF}"/>
              </a:ext>
            </a:extLst>
          </p:cNvPr>
          <p:cNvGrpSpPr/>
          <p:nvPr/>
        </p:nvGrpSpPr>
        <p:grpSpPr>
          <a:xfrm>
            <a:off x="2347310" y="1906774"/>
            <a:ext cx="3186387" cy="2445820"/>
            <a:chOff x="2347310" y="1906774"/>
            <a:chExt cx="3186387" cy="24458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E4005D-7B3F-B84C-98DF-E7E37E8DF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7310" y="1906774"/>
              <a:ext cx="3186387" cy="244582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4BB7DF0-D92B-6641-B198-4F5607D44C74}"/>
                </a:ext>
              </a:extLst>
            </p:cNvPr>
            <p:cNvCxnSpPr/>
            <p:nvPr/>
          </p:nvCxnSpPr>
          <p:spPr>
            <a:xfrm flipV="1">
              <a:off x="4800591" y="2026521"/>
              <a:ext cx="0" cy="1591006"/>
            </a:xfrm>
            <a:prstGeom prst="straightConnector1">
              <a:avLst/>
            </a:prstGeom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7">
              <a:extLst>
                <a:ext uri="{FF2B5EF4-FFF2-40B4-BE49-F238E27FC236}">
                  <a16:creationId xmlns:a16="http://schemas.microsoft.com/office/drawing/2014/main" id="{F94F34A3-F1F0-224B-A56F-76E607DB1D15}"/>
                </a:ext>
              </a:extLst>
            </p:cNvPr>
            <p:cNvSpPr txBox="1">
              <a:spLocks/>
            </p:cNvSpPr>
            <p:nvPr/>
          </p:nvSpPr>
          <p:spPr>
            <a:xfrm>
              <a:off x="5029200" y="2207172"/>
              <a:ext cx="299546" cy="408394"/>
            </a:xfrm>
            <a:prstGeom prst="rect">
              <a:avLst/>
            </a:prstGeom>
          </p:spPr>
          <p:txBody>
            <a:bodyPr lIns="0" tIns="0" rIns="0" bIns="0" anchor="b" anchorCtr="0"/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rgbClr val="004C97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1700" b="1">
                  <a:solidFill>
                    <a:srgbClr val="2E5286"/>
                  </a:solidFill>
                  <a:latin typeface="Helvetica" charset="0"/>
                  <a:ea typeface="Geneva" charset="0"/>
                  <a:cs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1700" b="1">
                  <a:solidFill>
                    <a:srgbClr val="2E5286"/>
                  </a:solidFill>
                  <a:latin typeface="Helvetica" charset="0"/>
                  <a:ea typeface="Geneva" charset="0"/>
                  <a:cs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1700" b="1">
                  <a:solidFill>
                    <a:srgbClr val="2E5286"/>
                  </a:solidFill>
                  <a:latin typeface="Helvetica" charset="0"/>
                  <a:ea typeface="Geneva" charset="0"/>
                  <a:cs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1700" b="1">
                  <a:solidFill>
                    <a:srgbClr val="2E5286"/>
                  </a:solidFill>
                  <a:latin typeface="Helvetica" charset="0"/>
                  <a:ea typeface="Geneva" charset="0"/>
                  <a:cs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1700" b="1">
                  <a:solidFill>
                    <a:srgbClr val="2E5286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1700" b="1">
                  <a:solidFill>
                    <a:srgbClr val="2E5286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1700" b="1">
                  <a:solidFill>
                    <a:srgbClr val="2E5286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1700" b="1">
                  <a:solidFill>
                    <a:srgbClr val="2E5286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en-US" sz="2400" dirty="0">
                  <a:solidFill>
                    <a:srgbClr val="FFFF00"/>
                  </a:solidFill>
                  <a:latin typeface="Helvetica" panose="020B0604020202020204" pitchFamily="34" charset="0"/>
                  <a:ea typeface="Geneva" pitchFamily="121" charset="-128"/>
                </a:rPr>
                <a:t>B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08352AE-52B9-914A-B7A8-AE3685F3BB78}"/>
              </a:ext>
            </a:extLst>
          </p:cNvPr>
          <p:cNvSpPr/>
          <p:nvPr/>
        </p:nvSpPr>
        <p:spPr>
          <a:xfrm>
            <a:off x="6890294" y="853990"/>
            <a:ext cx="1915510" cy="219140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Goal: </a:t>
            </a:r>
            <a:r>
              <a:rPr lang="it-IT" sz="2200" dirty="0"/>
              <a:t>Misurare la frequenza di precessione anomala con altissima precisione</a:t>
            </a:r>
            <a:endParaRPr lang="en-US" sz="2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E71C2D-B83B-994F-A97C-2DE139F511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662" y="1019527"/>
            <a:ext cx="1211812" cy="930168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587AC03-7EAD-452E-973A-4C591101DC22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BAB5B5E-48D9-4A01-937E-75C91AC32F30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2766A0-0540-4F93-915B-5E9C2F450A2F}"/>
              </a:ext>
            </a:extLst>
          </p:cNvPr>
          <p:cNvSpPr txBox="1"/>
          <p:nvPr/>
        </p:nvSpPr>
        <p:spPr>
          <a:xfrm>
            <a:off x="353086" y="5807532"/>
            <a:ext cx="8769032" cy="673249"/>
          </a:xfrm>
          <a:prstGeom prst="rect">
            <a:avLst/>
          </a:prstGeom>
          <a:noFill/>
        </p:spPr>
        <p:txBody>
          <a:bodyPr wrap="square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highlight>
                  <a:srgbClr val="0000FF"/>
                </a:highlight>
              </a:rPr>
              <a:t>Misurare </a:t>
            </a:r>
            <a:r>
              <a:rPr lang="it-IT" sz="2000" dirty="0" err="1">
                <a:solidFill>
                  <a:schemeClr val="bg1"/>
                </a:solidFill>
                <a:highlight>
                  <a:srgbClr val="0000FF"/>
                </a:highlight>
              </a:rPr>
              <a:t>a</a:t>
            </a:r>
            <a:r>
              <a:rPr lang="it-IT" sz="2000" baseline="-25000" dirty="0" err="1">
                <a:solidFill>
                  <a:schemeClr val="bg1"/>
                </a:solidFill>
                <a:highlight>
                  <a:srgbClr val="0000FF"/>
                </a:highlight>
                <a:latin typeface="Symbol" panose="05050102010706020507" pitchFamily="18" charset="2"/>
              </a:rPr>
              <a:t>m</a:t>
            </a:r>
            <a:r>
              <a:rPr lang="it-IT" sz="2000" dirty="0">
                <a:solidFill>
                  <a:schemeClr val="bg1"/>
                </a:solidFill>
                <a:highlight>
                  <a:srgbClr val="0000FF"/>
                </a:highlight>
              </a:rPr>
              <a:t> rende l’esperimento 800 volte più sensibile di un </a:t>
            </a:r>
            <a:r>
              <a:rPr lang="it-IT" sz="2000" dirty="0" err="1">
                <a:solidFill>
                  <a:schemeClr val="bg1"/>
                </a:solidFill>
                <a:highlight>
                  <a:srgbClr val="0000FF"/>
                </a:highlight>
              </a:rPr>
              <a:t>experimento</a:t>
            </a:r>
            <a:r>
              <a:rPr lang="it-IT" sz="2000" dirty="0">
                <a:solidFill>
                  <a:schemeClr val="bg1"/>
                </a:solidFill>
                <a:highlight>
                  <a:srgbClr val="0000FF"/>
                </a:highlight>
              </a:rPr>
              <a:t> che misuri g</a:t>
            </a:r>
            <a:r>
              <a:rPr lang="en-US" sz="2400" dirty="0">
                <a:solidFill>
                  <a:schemeClr val="bg1"/>
                </a:solidFill>
                <a:highlight>
                  <a:srgbClr val="0000FF"/>
                </a:highligh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99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4705 -0.0257 C 0.03368 -0.0257 0.1809 0.09768 0.1809 0.25069 C 0.1809 0.4037 0.03368 0.52824 -0.14705 0.52824 C -0.3276 0.52824 -0.4743 0.4037 -0.4743 0.25069 C -0.4743 0.09768 -0.3276 -0.0257 -0.14705 -0.0257 Z " pathEditMode="relative" rAng="0" ptsTypes="AAAAA">
                                      <p:cBhvr>
                                        <p:cTn id="16" dur="1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6DD8D-B062-5723-3A44-630C71B06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DF5AB1D-6DBE-7A72-2CAD-582B2A6E27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Correzioni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radiative SM</a:t>
            </a:r>
          </a:p>
        </p:txBody>
      </p:sp>
      <p:sp>
        <p:nvSpPr>
          <p:cNvPr id="26" name="Segnaposto data 25">
            <a:extLst>
              <a:ext uri="{FF2B5EF4-FFF2-40B4-BE49-F238E27FC236}">
                <a16:creationId xmlns:a16="http://schemas.microsoft.com/office/drawing/2014/main" id="{9E3F88FD-E0A5-8F76-57C1-51412B0792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16/01/25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434D502B-C421-1588-66F6-176BDDD4A2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Michele Iacovacci - Stato di g-2 al Fermilab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E4297953-1F22-CA2F-9569-E1A0A8514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BC1E2066-46D4-3C81-73A9-648B964AA0AF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EC9E825D-902A-0B94-3912-EE7D7652B5D8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8BF139-F765-0B36-823A-38358161657A}"/>
              </a:ext>
            </a:extLst>
          </p:cNvPr>
          <p:cNvSpPr txBox="1">
            <a:spLocks/>
          </p:cNvSpPr>
          <p:nvPr/>
        </p:nvSpPr>
        <p:spPr>
          <a:xfrm>
            <a:off x="97798" y="1390750"/>
            <a:ext cx="9046202" cy="21935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8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lvl="0" defTabSz="914400"/>
            <a:r>
              <a:rPr lang="it-IT" altLang="en-US" kern="0" dirty="0">
                <a:latin typeface="Arial"/>
                <a:ea typeface="ＭＳ Ｐゴシック"/>
                <a:cs typeface="Arial"/>
              </a:rPr>
              <a:t>Tutte le forze del Modello Standard contribuiscono a
I contributi QED e </a:t>
            </a:r>
            <a:r>
              <a:rPr lang="it-IT" altLang="en-US" kern="0" dirty="0" err="1">
                <a:latin typeface="Arial"/>
                <a:ea typeface="ＭＳ Ｐゴシック"/>
                <a:cs typeface="Arial"/>
              </a:rPr>
              <a:t>Weak</a:t>
            </a:r>
            <a:r>
              <a:rPr lang="it-IT" altLang="en-US" kern="0" dirty="0">
                <a:latin typeface="Arial"/>
                <a:ea typeface="ＭＳ Ｐゴシック"/>
                <a:cs typeface="Arial"/>
              </a:rPr>
              <a:t> sono ben compresi.
Il contributo adronico di ordine più basso è purtroppo in uno stato «non definito»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EE36-A3BE-D12F-1439-6638080A5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23" y="1520739"/>
            <a:ext cx="407148" cy="32571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180B17BC-093F-B1F6-64CE-E53BECCE38BA}"/>
              </a:ext>
            </a:extLst>
          </p:cNvPr>
          <p:cNvSpPr txBox="1"/>
          <p:nvPr/>
        </p:nvSpPr>
        <p:spPr>
          <a:xfrm>
            <a:off x="128278" y="5452690"/>
            <a:ext cx="8718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it-IT" sz="1800" kern="0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Contributi QED ed EW hanno errore </a:t>
            </a:r>
            <a:r>
              <a:rPr lang="it-IT" sz="1800" kern="0" dirty="0" err="1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crica</a:t>
            </a:r>
            <a:r>
              <a:rPr lang="it-IT" sz="1800" kern="0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 0.1x10</a:t>
            </a:r>
            <a:r>
              <a:rPr lang="it-IT" sz="1800" kern="0" baseline="30000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-11 </a:t>
            </a:r>
            <a:r>
              <a:rPr lang="it-IT" sz="1800" kern="0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 e  1x10</a:t>
            </a:r>
            <a:r>
              <a:rPr lang="it-IT" sz="1800" kern="0" baseline="30000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-11 </a:t>
            </a:r>
            <a:r>
              <a:rPr lang="it-IT" sz="1800" kern="0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Sorprendentemente il contributo adronico HLBL è abbastanza ben noto e condiviso  (  92(19) x10</a:t>
            </a:r>
            <a:r>
              <a:rPr lang="it-IT" sz="1800" kern="0" baseline="30000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-11</a:t>
            </a:r>
            <a:r>
              <a:rPr lang="it-IT" sz="1800" kern="0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). Problema è HVP-LO</a:t>
            </a:r>
            <a:endParaRPr lang="en-US" sz="1800" kern="0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E416BD9-2C35-83B4-AEA0-A49E50E1AF82}"/>
              </a:ext>
            </a:extLst>
          </p:cNvPr>
          <p:cNvGrpSpPr/>
          <p:nvPr/>
        </p:nvGrpSpPr>
        <p:grpSpPr>
          <a:xfrm>
            <a:off x="368955" y="3213929"/>
            <a:ext cx="8578257" cy="2059664"/>
            <a:chOff x="368955" y="3213929"/>
            <a:chExt cx="8578257" cy="2059664"/>
          </a:xfrm>
        </p:grpSpPr>
        <p:pic>
          <p:nvPicPr>
            <p:cNvPr id="3" name="Picture 21">
              <a:extLst>
                <a:ext uri="{FF2B5EF4-FFF2-40B4-BE49-F238E27FC236}">
                  <a16:creationId xmlns:a16="http://schemas.microsoft.com/office/drawing/2014/main" id="{29F2B0BD-E9A7-617A-5F5C-E2B67DAD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2347" t="1111" r="13717" b="-1111"/>
            <a:stretch/>
          </p:blipFill>
          <p:spPr>
            <a:xfrm>
              <a:off x="6344042" y="3698813"/>
              <a:ext cx="2603170" cy="1574780"/>
            </a:xfrm>
            <a:prstGeom prst="rect">
              <a:avLst/>
            </a:prstGeom>
          </p:spPr>
        </p:pic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36DB7081-7587-C1FD-86AD-B80F5FDED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7301"/>
            <a:stretch/>
          </p:blipFill>
          <p:spPr>
            <a:xfrm>
              <a:off x="368955" y="3619138"/>
              <a:ext cx="2501381" cy="1570436"/>
            </a:xfrm>
            <a:prstGeom prst="rect">
              <a:avLst/>
            </a:prstGeom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BD2D343E-FAAF-3DD4-693C-77175F0CA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9228" y="3943479"/>
              <a:ext cx="1337064" cy="1060015"/>
            </a:xfrm>
            <a:prstGeom prst="rect">
              <a:avLst/>
            </a:prstGeom>
          </p:spPr>
        </p:pic>
        <p:pic>
          <p:nvPicPr>
            <p:cNvPr id="11" name="Picture 21">
              <a:extLst>
                <a:ext uri="{FF2B5EF4-FFF2-40B4-BE49-F238E27FC236}">
                  <a16:creationId xmlns:a16="http://schemas.microsoft.com/office/drawing/2014/main" id="{3964DFAA-D378-CF69-8606-C9F87AE38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471" t="1111" r="45940" b="-1111"/>
            <a:stretch/>
          </p:blipFill>
          <p:spPr>
            <a:xfrm>
              <a:off x="3048471" y="3584251"/>
              <a:ext cx="1809548" cy="1574780"/>
            </a:xfrm>
            <a:prstGeom prst="rect">
              <a:avLst/>
            </a:prstGeom>
            <a:ln w="15875">
              <a:solidFill>
                <a:srgbClr val="FF0000"/>
              </a:solidFill>
            </a:ln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450D44E-02AD-EE34-4DDD-DF2177503DDC}"/>
                </a:ext>
              </a:extLst>
            </p:cNvPr>
            <p:cNvSpPr txBox="1"/>
            <p:nvPr/>
          </p:nvSpPr>
          <p:spPr>
            <a:xfrm>
              <a:off x="1180707" y="3213929"/>
              <a:ext cx="15530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QED</a:t>
              </a:r>
              <a:endParaRPr lang="it-IT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AC95C76-2B0C-9947-9F16-D58235742207}"/>
                </a:ext>
              </a:extLst>
            </p:cNvPr>
            <p:cNvSpPr txBox="1"/>
            <p:nvPr/>
          </p:nvSpPr>
          <p:spPr>
            <a:xfrm>
              <a:off x="7216328" y="3213930"/>
              <a:ext cx="13158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EW</a:t>
              </a:r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B1F6CC2-A272-8E38-6A4E-659667696E9C}"/>
                </a:ext>
              </a:extLst>
            </p:cNvPr>
            <p:cNvSpPr txBox="1"/>
            <p:nvPr/>
          </p:nvSpPr>
          <p:spPr>
            <a:xfrm>
              <a:off x="5036154" y="3218294"/>
              <a:ext cx="15526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HLBL-LO</a:t>
              </a:r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C8834BFC-4D55-698A-A6AC-4B12C6477E83}"/>
                </a:ext>
              </a:extLst>
            </p:cNvPr>
            <p:cNvSpPr txBox="1"/>
            <p:nvPr/>
          </p:nvSpPr>
          <p:spPr>
            <a:xfrm>
              <a:off x="3311169" y="3215009"/>
              <a:ext cx="13158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HVP-LO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8525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D3E43-6D96-A74B-9CD2-7A2F565DF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78F1BFD-EEEF-F6CB-9B5D-E3E6677B47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875" y="79200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Calcolo HVP: Metodo dispersivo (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e+e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-)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26" name="Segnaposto data 25">
            <a:extLst>
              <a:ext uri="{FF2B5EF4-FFF2-40B4-BE49-F238E27FC236}">
                <a16:creationId xmlns:a16="http://schemas.microsoft.com/office/drawing/2014/main" id="{C9E0C5C4-0C60-8633-C0C9-D36E430C166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16/01/25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22B319F2-FBE7-F967-C553-9C443B26A3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Michele Iacovacci - Stato di g-2 al Fermilab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D414D269-1375-9A68-D0B6-BD2F0AE42D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211E0CD3-034F-816D-E21E-667DE9F73E80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625B1BA-C996-18CA-9AD9-50450891AB74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E8A29C-DC69-2F6E-C171-8C994E156AF5}"/>
              </a:ext>
            </a:extLst>
          </p:cNvPr>
          <p:cNvSpPr txBox="1"/>
          <p:nvPr/>
        </p:nvSpPr>
        <p:spPr>
          <a:xfrm>
            <a:off x="6350001" y="864948"/>
            <a:ext cx="26720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Corbel" panose="020B0503020204020204" pitchFamily="34" charset="0"/>
              </a:rPr>
              <a:t>Calcolato dai dati per σ(</a:t>
            </a:r>
            <a:r>
              <a:rPr lang="it-IT" sz="1800" dirty="0" err="1">
                <a:latin typeface="Corbel" panose="020B0503020204020204" pitchFamily="34" charset="0"/>
              </a:rPr>
              <a:t>e+e</a:t>
            </a:r>
            <a:r>
              <a:rPr lang="it-IT" sz="1800" dirty="0">
                <a:latin typeface="Corbel" panose="020B0503020204020204" pitchFamily="34" charset="0"/>
              </a:rPr>
              <a:t>−→ adroni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Corbel" panose="020B0503020204020204" pitchFamily="34" charset="0"/>
              </a:rPr>
              <a:t>Utilizza i dati di diversi esperimenti di 20+ anni
1/s pesa fortemente a bassa energia: 73% da canale π + π -</a:t>
            </a:r>
            <a:endParaRPr lang="it-IT" sz="1800" dirty="0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9A531C80-AD9A-9C2F-2198-99824BBA4F90}"/>
              </a:ext>
            </a:extLst>
          </p:cNvPr>
          <p:cNvGrpSpPr/>
          <p:nvPr/>
        </p:nvGrpSpPr>
        <p:grpSpPr>
          <a:xfrm>
            <a:off x="268197" y="885097"/>
            <a:ext cx="6010683" cy="2206250"/>
            <a:chOff x="2479296" y="998988"/>
            <a:chExt cx="5161023" cy="1748373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FB52AA44-C0DA-265E-25DE-D48E9ACC0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296" y="998988"/>
              <a:ext cx="5161023" cy="1748373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80C631F-715C-0187-E950-F6E84C4124CE}"/>
                </a:ext>
              </a:extLst>
            </p:cNvPr>
            <p:cNvSpPr/>
            <p:nvPr/>
          </p:nvSpPr>
          <p:spPr>
            <a:xfrm>
              <a:off x="2479296" y="1893592"/>
              <a:ext cx="2204464" cy="668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7B2B821-0A6F-6606-DA5F-9ECE0B48D289}"/>
              </a:ext>
            </a:extLst>
          </p:cNvPr>
          <p:cNvSpPr txBox="1"/>
          <p:nvPr/>
        </p:nvSpPr>
        <p:spPr>
          <a:xfrm>
            <a:off x="5063461" y="3601560"/>
            <a:ext cx="360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u="none" strike="noStrike" baseline="0" dirty="0">
                <a:latin typeface="ArialMT"/>
              </a:rPr>
              <a:t>•</a:t>
            </a:r>
            <a:r>
              <a:rPr lang="it-IT" sz="1800" b="0" i="0" u="none" strike="noStrike" baseline="0" dirty="0">
                <a:latin typeface="ArialMT"/>
              </a:rPr>
              <a:t> </a:t>
            </a:r>
            <a:r>
              <a:rPr lang="it-IT" sz="1800" dirty="0">
                <a:latin typeface="Corbel" panose="020B0503020204020204" pitchFamily="34" charset="0"/>
              </a:rPr>
              <a:t>Dati provenienti da </a:t>
            </a:r>
            <a:r>
              <a:rPr lang="it-IT" sz="1800" b="1" dirty="0">
                <a:latin typeface="Corbel" panose="020B0503020204020204" pitchFamily="34" charset="0"/>
              </a:rPr>
              <a:t>CMD-2</a:t>
            </a:r>
            <a:r>
              <a:rPr lang="it-IT" sz="1800" dirty="0">
                <a:latin typeface="Corbel" panose="020B0503020204020204" pitchFamily="34" charset="0"/>
              </a:rPr>
              <a:t>, </a:t>
            </a:r>
            <a:r>
              <a:rPr lang="it-IT" sz="1800" b="1" dirty="0">
                <a:latin typeface="Corbel" panose="020B0503020204020204" pitchFamily="34" charset="0"/>
              </a:rPr>
              <a:t>SND</a:t>
            </a:r>
            <a:r>
              <a:rPr lang="it-IT" sz="1800" dirty="0">
                <a:latin typeface="Corbel" panose="020B0503020204020204" pitchFamily="34" charset="0"/>
              </a:rPr>
              <a:t>, </a:t>
            </a:r>
            <a:r>
              <a:rPr lang="it-IT" sz="1800" b="1" dirty="0">
                <a:latin typeface="Corbel" panose="020B0503020204020204" pitchFamily="34" charset="0"/>
              </a:rPr>
              <a:t>KLOE</a:t>
            </a:r>
            <a:r>
              <a:rPr lang="it-IT" sz="1800" dirty="0">
                <a:latin typeface="Corbel" panose="020B0503020204020204" pitchFamily="34" charset="0"/>
              </a:rPr>
              <a:t>, </a:t>
            </a:r>
            <a:r>
              <a:rPr lang="it-IT" sz="1800" b="1" dirty="0" err="1">
                <a:latin typeface="Corbel" panose="020B0503020204020204" pitchFamily="34" charset="0"/>
              </a:rPr>
              <a:t>BaBar</a:t>
            </a:r>
            <a:r>
              <a:rPr lang="it-IT" sz="1800" dirty="0">
                <a:latin typeface="Corbel" panose="020B0503020204020204" pitchFamily="34" charset="0"/>
              </a:rPr>
              <a:t>, </a:t>
            </a:r>
            <a:r>
              <a:rPr lang="it-IT" sz="1800" b="1" dirty="0">
                <a:latin typeface="Corbel" panose="020B0503020204020204" pitchFamily="34" charset="0"/>
              </a:rPr>
              <a:t>BESIII </a:t>
            </a:r>
            <a:r>
              <a:rPr lang="it-IT" sz="1800" dirty="0">
                <a:latin typeface="Corbel" panose="020B0503020204020204" pitchFamily="34" charset="0"/>
              </a:rPr>
              <a:t>e</a:t>
            </a:r>
            <a:r>
              <a:rPr lang="it-IT" sz="1800" b="1" dirty="0">
                <a:latin typeface="Corbel" panose="020B0503020204020204" pitchFamily="34" charset="0"/>
              </a:rPr>
              <a:t> CLEO-C </a:t>
            </a:r>
            <a:r>
              <a:rPr lang="it-IT" sz="1800" dirty="0">
                <a:latin typeface="Corbel" panose="020B0503020204020204" pitchFamily="34" charset="0"/>
              </a:rPr>
              <a:t>sono stati inclusi nel WP20</a:t>
            </a:r>
            <a:endParaRPr lang="it-IT" sz="180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9A89938-D3E9-94B5-A41A-EF930C8B0153}"/>
              </a:ext>
            </a:extLst>
          </p:cNvPr>
          <p:cNvSpPr txBox="1"/>
          <p:nvPr/>
        </p:nvSpPr>
        <p:spPr>
          <a:xfrm>
            <a:off x="5202391" y="5202089"/>
            <a:ext cx="4612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latin typeface="Corbel-Bold"/>
              </a:rPr>
              <a:t>• </a:t>
            </a:r>
            <a:r>
              <a:rPr lang="en-US" sz="1800" dirty="0">
                <a:latin typeface="Corbel-Bold"/>
              </a:rPr>
              <a:t>New results from </a:t>
            </a:r>
            <a:r>
              <a:rPr lang="en-US" sz="1800" b="1" dirty="0">
                <a:latin typeface="Corbel-Bold"/>
              </a:rPr>
              <a:t>SND2k </a:t>
            </a:r>
            <a:r>
              <a:rPr lang="en-US" sz="1800" dirty="0">
                <a:latin typeface="Corbel-Bold"/>
              </a:rPr>
              <a:t>and</a:t>
            </a:r>
          </a:p>
          <a:p>
            <a:pPr algn="l"/>
            <a:r>
              <a:rPr lang="it-IT" sz="1800" b="1" dirty="0">
                <a:latin typeface="Corbel-Bold"/>
              </a:rPr>
              <a:t>CMD-3 after wp20</a:t>
            </a:r>
          </a:p>
          <a:p>
            <a:pPr algn="l"/>
            <a:r>
              <a:rPr lang="en-US" sz="1800" b="1" dirty="0">
                <a:latin typeface="Corbel-Bold"/>
              </a:rPr>
              <a:t>• CMD-3</a:t>
            </a:r>
            <a:r>
              <a:rPr lang="en-US" sz="1800" dirty="0">
                <a:latin typeface="Corbel-Bold"/>
              </a:rPr>
              <a:t> is different from all the</a:t>
            </a:r>
          </a:p>
          <a:p>
            <a:pPr algn="l"/>
            <a:r>
              <a:rPr lang="it-IT" sz="1800" dirty="0" err="1">
                <a:latin typeface="Corbel-Bold"/>
              </a:rPr>
              <a:t>other</a:t>
            </a:r>
            <a:r>
              <a:rPr lang="it-IT" sz="1800" dirty="0">
                <a:latin typeface="Corbel-Bold"/>
              </a:rPr>
              <a:t> data</a:t>
            </a: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650A169F-F6CC-BEC6-44C2-26ABE0E27526}"/>
              </a:ext>
            </a:extLst>
          </p:cNvPr>
          <p:cNvGrpSpPr/>
          <p:nvPr/>
        </p:nvGrpSpPr>
        <p:grpSpPr>
          <a:xfrm>
            <a:off x="247877" y="3412871"/>
            <a:ext cx="8874241" cy="2964759"/>
            <a:chOff x="247877" y="3412871"/>
            <a:chExt cx="8874241" cy="2964759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140C1F26-BDFF-3FDC-043D-66FF221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877" y="3412871"/>
              <a:ext cx="4510524" cy="2964759"/>
            </a:xfrm>
            <a:prstGeom prst="rect">
              <a:avLst/>
            </a:prstGeom>
          </p:spPr>
        </p:pic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F9BC2AB3-B711-75F9-2FDA-A657B670E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0449" y="4578195"/>
              <a:ext cx="4881669" cy="455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6376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5EA59-D88C-1176-D405-9533118E4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70B7A9-E940-7794-98E5-92917B344B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Calcolo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di HVP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sul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reticolo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26" name="Segnaposto data 25">
            <a:extLst>
              <a:ext uri="{FF2B5EF4-FFF2-40B4-BE49-F238E27FC236}">
                <a16:creationId xmlns:a16="http://schemas.microsoft.com/office/drawing/2014/main" id="{4D800438-5415-0B85-0FEB-90345BA7348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16/01/25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92282450-2738-9F23-D987-DF32FACDDC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Michele Iacovacci - Stato di g-2 al Fermilab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269F5428-E76B-381D-B624-DA23A60771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A6A5C7B4-2250-1F6B-7B2B-CD18A2091895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963AC7E-076A-3F4E-DCCB-9EF22D620426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4105AC-E3F2-424D-CC6F-791E22A009E3}"/>
              </a:ext>
            </a:extLst>
          </p:cNvPr>
          <p:cNvSpPr txBox="1"/>
          <p:nvPr/>
        </p:nvSpPr>
        <p:spPr>
          <a:xfrm>
            <a:off x="284480" y="940862"/>
            <a:ext cx="5872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• Calcolo «ab-</a:t>
            </a:r>
            <a:r>
              <a:rPr lang="it-IT" dirty="0" err="1"/>
              <a:t>initio</a:t>
            </a:r>
            <a:r>
              <a:rPr lang="it-IT" dirty="0"/>
              <a:t>» dell’HVP sul reticolo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E789EA4-FE90-7067-DA8F-184199434F61}"/>
              </a:ext>
            </a:extLst>
          </p:cNvPr>
          <p:cNvGrpSpPr/>
          <p:nvPr/>
        </p:nvGrpSpPr>
        <p:grpSpPr>
          <a:xfrm>
            <a:off x="713643" y="1555060"/>
            <a:ext cx="5038066" cy="4311279"/>
            <a:chOff x="906683" y="1514420"/>
            <a:chExt cx="5038066" cy="4311279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D601671-E198-DF71-E8BD-034858BFB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683" y="2152099"/>
              <a:ext cx="5038066" cy="3673600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C9430CD-6083-9A4E-F08C-84F05183E848}"/>
                </a:ext>
              </a:extLst>
            </p:cNvPr>
            <p:cNvSpPr txBox="1"/>
            <p:nvPr/>
          </p:nvSpPr>
          <p:spPr>
            <a:xfrm>
              <a:off x="1044031" y="1514420"/>
              <a:ext cx="40258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it-IT" sz="1800" b="0" i="0" u="none" strike="noStrike" baseline="0" dirty="0">
                  <a:latin typeface="Calibri" panose="020F0502020204030204" pitchFamily="34" charset="0"/>
                </a:rPr>
                <a:t>G. Colangelo et al.</a:t>
              </a:r>
            </a:p>
            <a:p>
              <a:pPr algn="l"/>
              <a:r>
                <a:rPr lang="it-IT" sz="1800" b="0" i="0" u="none" strike="noStrike" baseline="0" dirty="0">
                  <a:latin typeface="Calibri" panose="020F0502020204030204" pitchFamily="34" charset="0"/>
                </a:rPr>
                <a:t>https://arxiv.org/pdf/2203.15810.pdf</a:t>
              </a:r>
              <a:endParaRPr lang="it-IT" sz="1800" dirty="0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99462AE-0F16-06E8-6E2B-6CF8CF5310B2}"/>
              </a:ext>
            </a:extLst>
          </p:cNvPr>
          <p:cNvSpPr txBox="1"/>
          <p:nvPr/>
        </p:nvSpPr>
        <p:spPr>
          <a:xfrm>
            <a:off x="5944749" y="2673239"/>
            <a:ext cx="24856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MT"/>
              </a:rPr>
              <a:t>• Tutti i calcoli sul reticolo non sono stati inclusi in
WP20</a:t>
            </a:r>
          </a:p>
          <a:p>
            <a:endParaRPr lang="it-IT" sz="1800" dirty="0">
              <a:latin typeface="ArialMT"/>
            </a:endParaRPr>
          </a:p>
          <a:p>
            <a:r>
              <a:rPr lang="it-IT" sz="1800" dirty="0">
                <a:latin typeface="ArialMT"/>
              </a:rPr>
              <a:t>
•  BMW è/era l’unico risultato con alta
precisione elevata
e più vicino
al risultato sperimentale (</a:t>
            </a:r>
            <a:r>
              <a:rPr lang="it-IT" sz="1800" dirty="0" err="1">
                <a:latin typeface="ArialMT"/>
              </a:rPr>
              <a:t>w.m.a</a:t>
            </a:r>
            <a:r>
              <a:rPr lang="it-IT" sz="1800" dirty="0">
                <a:latin typeface="ArialMT"/>
              </a:rPr>
              <a:t>.)</a:t>
            </a:r>
            <a:endParaRPr lang="it-IT" sz="18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CAD16AD-61B7-8186-78FF-092F4B2F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190" y="844707"/>
            <a:ext cx="2914770" cy="19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37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A6B6-E40F-48BB-6E7B-129A7D3E2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7539789F-C7F6-1990-BCDF-04DF57C96F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76280"/>
          <a:ext cx="4343400" cy="6146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777942" imgH="5346465" progId="Acrobat.Document.DC">
                  <p:embed/>
                </p:oleObj>
              </mc:Choice>
              <mc:Fallback>
                <p:oleObj name="Acrobat Document" r:id="rId3" imgW="3777942" imgH="5346465" progId="Acrobat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268B5A0D-0525-BB76-F9C8-3B947F85FA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276280"/>
                        <a:ext cx="4343400" cy="6146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A53B547F-4E47-7939-A046-2E5657E66E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Novità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dal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Reticolo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26" name="Segnaposto data 25">
            <a:extLst>
              <a:ext uri="{FF2B5EF4-FFF2-40B4-BE49-F238E27FC236}">
                <a16:creationId xmlns:a16="http://schemas.microsoft.com/office/drawing/2014/main" id="{5D7C77CD-7B6D-FF81-DCAE-EBBFC0B189A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16/01/25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1F34C5C5-D990-5FA4-BEC4-C9F537449E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Michele Iacovacci - Stato di g-2 al Fermilab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10A59C40-653C-96B3-BE60-0357EBEF10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713A4A58-7E10-5452-A1BB-ADA6894373A8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85CFA866-311E-E559-60C6-D4C960C0A5DA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F5709CCD-806A-14AF-81F1-454D7BAC1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23" y="2293836"/>
            <a:ext cx="4947300" cy="341289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981BF8-3039-982C-83CF-E6E6605755DB}"/>
              </a:ext>
            </a:extLst>
          </p:cNvPr>
          <p:cNvSpPr txBox="1"/>
          <p:nvPr/>
        </p:nvSpPr>
        <p:spPr>
          <a:xfrm>
            <a:off x="5731858" y="2235320"/>
            <a:ext cx="28858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Stessa precisione della predizione WP20: 0.37 ppm!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9AEA87-2B21-2D45-6A5F-5B8623B98EDF}"/>
              </a:ext>
            </a:extLst>
          </p:cNvPr>
          <p:cNvSpPr txBox="1"/>
          <p:nvPr/>
        </p:nvSpPr>
        <p:spPr>
          <a:xfrm>
            <a:off x="429419" y="5788200"/>
            <a:ext cx="7453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0" u="none" strike="noStrike" baseline="0" dirty="0">
                <a:solidFill>
                  <a:srgbClr val="7030A1"/>
                </a:solidFill>
                <a:latin typeface="Helvetica-Bold"/>
              </a:rPr>
              <a:t>a</a:t>
            </a:r>
            <a:r>
              <a:rPr lang="el-GR" sz="1600" i="0" u="none" strike="noStrike" baseline="0" dirty="0">
                <a:solidFill>
                  <a:srgbClr val="7030A1"/>
                </a:solidFill>
                <a:latin typeface="Helvetica-Bold"/>
              </a:rPr>
              <a:t>μ</a:t>
            </a:r>
            <a:r>
              <a:rPr lang="el-GR" sz="2400" i="0" u="none" strike="noStrike" baseline="0" dirty="0">
                <a:solidFill>
                  <a:srgbClr val="7030A1"/>
                </a:solidFill>
                <a:latin typeface="Helvetica-Bold"/>
              </a:rPr>
              <a:t>(</a:t>
            </a:r>
            <a:r>
              <a:rPr lang="it-IT" sz="2400" i="0" u="none" strike="noStrike" baseline="0" dirty="0">
                <a:solidFill>
                  <a:srgbClr val="7030A1"/>
                </a:solidFill>
                <a:latin typeface="Helvetica-Bold"/>
              </a:rPr>
              <a:t>WP20) = 0.00116591810(43) [0.37 ppm]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5571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D8990-8B82-9740-1153-3B89E7E8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06F0B8B-0A6F-6C99-F48C-4B65845A63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Conclusioni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26" name="Segnaposto data 25">
            <a:extLst>
              <a:ext uri="{FF2B5EF4-FFF2-40B4-BE49-F238E27FC236}">
                <a16:creationId xmlns:a16="http://schemas.microsoft.com/office/drawing/2014/main" id="{0D2D9A39-389A-B54C-CE9A-27B9FDFBFEE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16/01/25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3DE77784-A228-0469-80FE-121BE4D049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Michele Iacovacci - Stato di g-2 al Fermilab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3D4FD882-4144-B9EF-3668-D731DF0F0A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501B9F6F-19F7-C4E2-3A00-E3FBC4BB526E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48237EA1-CDEB-362D-D417-2FA18F81C22B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73CF1B-6CD0-FC3F-82FA-3EE879F3237F}"/>
              </a:ext>
            </a:extLst>
          </p:cNvPr>
          <p:cNvSpPr txBox="1"/>
          <p:nvPr/>
        </p:nvSpPr>
        <p:spPr>
          <a:xfrm>
            <a:off x="429419" y="1570768"/>
            <a:ext cx="3696943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400" b="1" i="0" u="none" strike="noStrike" baseline="0" dirty="0">
              <a:solidFill>
                <a:srgbClr val="7030A1"/>
              </a:solidFill>
              <a:latin typeface="Corbel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D72728"/>
                </a:solidFill>
                <a:latin typeface="Corbel-Bold"/>
              </a:rPr>
              <a:t>Rianalisi Dati Esperimenti  </a:t>
            </a:r>
            <a:r>
              <a:rPr lang="it-IT" sz="2000" dirty="0" err="1">
                <a:solidFill>
                  <a:srgbClr val="D72728"/>
                </a:solidFill>
                <a:latin typeface="Corbel-Bold"/>
              </a:rPr>
              <a:t>e+e</a:t>
            </a:r>
            <a:r>
              <a:rPr lang="it-IT" sz="2000" dirty="0">
                <a:solidFill>
                  <a:srgbClr val="D72728"/>
                </a:solidFill>
                <a:latin typeface="Corbel-Bold"/>
              </a:rPr>
              <a:t>-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D72728"/>
                </a:solidFill>
                <a:latin typeface="Corbel-Bold"/>
              </a:rPr>
              <a:t>Studio di altri canali di annichilazione </a:t>
            </a:r>
            <a:r>
              <a:rPr lang="it-IT" sz="2000" dirty="0" err="1">
                <a:solidFill>
                  <a:srgbClr val="D72728"/>
                </a:solidFill>
                <a:latin typeface="Corbel-Bold"/>
              </a:rPr>
              <a:t>e+e</a:t>
            </a:r>
            <a:r>
              <a:rPr lang="it-IT" sz="2000" dirty="0">
                <a:solidFill>
                  <a:srgbClr val="D72728"/>
                </a:solidFill>
                <a:latin typeface="Corbel-Bold"/>
              </a:rPr>
              <a:t>- </a:t>
            </a:r>
            <a:r>
              <a:rPr lang="it-IT" sz="2000" dirty="0">
                <a:solidFill>
                  <a:srgbClr val="D72728"/>
                </a:solidFill>
                <a:latin typeface="Corbel-Bold"/>
                <a:sym typeface="Wingdings" panose="05000000000000000000" pitchFamily="2" charset="2"/>
              </a:rPr>
              <a:t>….</a:t>
            </a:r>
            <a:endParaRPr lang="it-IT" sz="2000" i="0" u="none" strike="noStrike" baseline="0" dirty="0">
              <a:solidFill>
                <a:srgbClr val="D72728"/>
              </a:solidFill>
              <a:latin typeface="Corbel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D72728"/>
                </a:solidFill>
                <a:latin typeface="Corbel-Bold"/>
              </a:rPr>
              <a:t>Riconsiderazione delle correzioni </a:t>
            </a:r>
            <a:r>
              <a:rPr lang="it-IT" sz="2000" i="0" u="none" strike="noStrike" baseline="0" dirty="0">
                <a:solidFill>
                  <a:srgbClr val="D72728"/>
                </a:solidFill>
                <a:latin typeface="Corbel-Bold"/>
              </a:rPr>
              <a:t>radiative</a:t>
            </a:r>
            <a:endParaRPr lang="it-IT" sz="2000" dirty="0">
              <a:solidFill>
                <a:srgbClr val="D72728"/>
              </a:solidFill>
              <a:latin typeface="Corbel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D72728"/>
              </a:solidFill>
              <a:latin typeface="Corbel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D72728"/>
                </a:solidFill>
              </a:rPr>
              <a:t>Più e nuovi risultati dal calcolo sul reticolo con precisione che consente confronto con valore sperimentale (FNAL+BNL)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73702B-E202-7085-3F0A-79957AD368F7}"/>
              </a:ext>
            </a:extLst>
          </p:cNvPr>
          <p:cNvSpPr txBox="1"/>
          <p:nvPr/>
        </p:nvSpPr>
        <p:spPr>
          <a:xfrm>
            <a:off x="4395787" y="1902298"/>
            <a:ext cx="474821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/>
              <a:t> Fermilab ∼ 0,1 pp -- misura di </a:t>
            </a:r>
            <a:r>
              <a:rPr lang="it-IT" sz="2000" dirty="0" err="1"/>
              <a:t>a</a:t>
            </a:r>
            <a:r>
              <a:rPr lang="it-IT" sz="2000" baseline="-25000" dirty="0" err="1">
                <a:latin typeface="Symbol" panose="05050102010706020507" pitchFamily="18" charset="2"/>
              </a:rPr>
              <a:t>m</a:t>
            </a:r>
            <a:r>
              <a:rPr lang="it-IT" sz="2000" dirty="0"/>
              <a:t> nel 2025
J-PARC: metodica completamente diversa per la misura di </a:t>
            </a:r>
            <a:r>
              <a:rPr lang="it-IT" sz="2000" dirty="0" err="1"/>
              <a:t>a</a:t>
            </a:r>
            <a:r>
              <a:rPr lang="it-IT" sz="2000" baseline="-25000" dirty="0" err="1">
                <a:latin typeface="Symbol" panose="05050102010706020507" pitchFamily="18" charset="2"/>
              </a:rPr>
              <a:t>m</a:t>
            </a:r>
            <a:r>
              <a:rPr lang="it-IT" sz="2000" dirty="0"/>
              <a:t>
Nuovi Risultati su reticolo per </a:t>
            </a:r>
            <a:r>
              <a:rPr lang="it-IT" sz="2000" dirty="0" err="1"/>
              <a:t>a</a:t>
            </a:r>
            <a:r>
              <a:rPr lang="it-IT" sz="2000" baseline="-25000" dirty="0" err="1">
                <a:latin typeface="Symbol" panose="05050102010706020507" pitchFamily="18" charset="2"/>
              </a:rPr>
              <a:t>m</a:t>
            </a:r>
            <a:r>
              <a:rPr lang="it-IT" sz="2000" dirty="0" err="1"/>
              <a:t>LO</a:t>
            </a:r>
            <a:r>
              <a:rPr lang="it-IT" sz="2000" dirty="0"/>
              <a:t>-HVP
</a:t>
            </a:r>
            <a:r>
              <a:rPr lang="it-IT" sz="2000" dirty="0" err="1"/>
              <a:t>a</a:t>
            </a:r>
            <a:r>
              <a:rPr lang="it-IT" sz="2000" baseline="-25000" dirty="0" err="1">
                <a:latin typeface="Symbol" panose="05050102010706020507" pitchFamily="18" charset="2"/>
              </a:rPr>
              <a:t>m</a:t>
            </a:r>
            <a:r>
              <a:rPr lang="it-IT" sz="2000" dirty="0"/>
              <a:t> da RBC/UKQCD e Mainz 
Nuova analisi BABAR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/>
              <a:t>Nuova analisi KLOE
Nuovi dati e analisi BES III, BELLE-II, CMD-3, SND-2k
</a:t>
            </a:r>
            <a:r>
              <a:rPr lang="it-IT" sz="2000" dirty="0" err="1"/>
              <a:t>MUonE</a:t>
            </a:r>
            <a:r>
              <a:rPr lang="it-IT" sz="2000" dirty="0"/>
              <a:t> @ CERN per misura HVP </a:t>
            </a:r>
            <a:r>
              <a:rPr lang="it-IT" sz="2000" dirty="0" err="1"/>
              <a:t>space</a:t>
            </a:r>
            <a:r>
              <a:rPr lang="it-IT" sz="2000" dirty="0"/>
              <a:t>-like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DE0E31-EAAC-8E60-A54F-D351E73C5739}"/>
              </a:ext>
            </a:extLst>
          </p:cNvPr>
          <p:cNvSpPr txBox="1"/>
          <p:nvPr/>
        </p:nvSpPr>
        <p:spPr>
          <a:xfrm>
            <a:off x="736827" y="1176473"/>
            <a:ext cx="4612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000FF"/>
                </a:highlight>
              </a:rPr>
              <a:t>Il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FF"/>
                </a:highlight>
              </a:rPr>
              <a:t>Confronto</a:t>
            </a:r>
            <a:r>
              <a:rPr lang="en-US" sz="2400" dirty="0">
                <a:solidFill>
                  <a:schemeClr val="bg1"/>
                </a:solidFill>
                <a:highlight>
                  <a:srgbClr val="0000FF"/>
                </a:highlight>
              </a:rPr>
              <a:t> continua con: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DB5C85-0C6E-EA23-1107-6738A1E3005E}"/>
              </a:ext>
            </a:extLst>
          </p:cNvPr>
          <p:cNvSpPr txBox="1"/>
          <p:nvPr/>
        </p:nvSpPr>
        <p:spPr>
          <a:xfrm>
            <a:off x="4805794" y="1210164"/>
            <a:ext cx="4612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000FF"/>
                </a:highlight>
              </a:rPr>
              <a:t>In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FF"/>
                </a:highlight>
              </a:rPr>
              <a:t>attesa</a:t>
            </a:r>
            <a:r>
              <a:rPr lang="en-US" sz="2400" dirty="0">
                <a:solidFill>
                  <a:schemeClr val="bg1"/>
                </a:solidFill>
                <a:highlight>
                  <a:srgbClr val="0000FF"/>
                </a:highlight>
              </a:rPr>
              <a:t> di: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5372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679DA-D938-59CC-427A-CFCF72CEC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85F644AF-C05E-2F5B-C25F-48167F08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2980890"/>
            <a:ext cx="4294056" cy="3417295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46FE4ED-F657-2AF2-7F80-6418273C9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6" y="706770"/>
            <a:ext cx="5148808" cy="2350543"/>
          </a:xfrm>
          <a:prstGeom prst="rect">
            <a:avLst/>
          </a:prstGeom>
        </p:spPr>
      </p:pic>
      <p:pic>
        <p:nvPicPr>
          <p:cNvPr id="11" name="Picture 10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7E3F2CE-F304-72AD-F21F-F1093A9155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57" y="3849239"/>
            <a:ext cx="4101367" cy="226296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DC6E60A7-A94C-F132-3385-C8620039F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51" y="1674674"/>
            <a:ext cx="439542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Department of Energy (USA)</a:t>
            </a:r>
          </a:p>
          <a:p>
            <a:r>
              <a:rPr lang="en-US" sz="1200" dirty="0"/>
              <a:t>National Science Foundation (USA) </a:t>
            </a:r>
          </a:p>
          <a:p>
            <a:r>
              <a:rPr lang="en-US" sz="1200" dirty="0" err="1"/>
              <a:t>Istituto</a:t>
            </a:r>
            <a:r>
              <a:rPr lang="en-US" sz="1200" dirty="0"/>
              <a:t> Nazionale di </a:t>
            </a:r>
            <a:r>
              <a:rPr lang="en-US" sz="1200" dirty="0" err="1"/>
              <a:t>Fisica</a:t>
            </a:r>
            <a:r>
              <a:rPr lang="en-US" sz="1200" dirty="0"/>
              <a:t> </a:t>
            </a:r>
            <a:r>
              <a:rPr lang="en-US" sz="1200" dirty="0" err="1"/>
              <a:t>Nucleare</a:t>
            </a:r>
            <a:r>
              <a:rPr lang="en-US" sz="1200" dirty="0"/>
              <a:t> (Italy)</a:t>
            </a:r>
          </a:p>
          <a:p>
            <a:r>
              <a:rPr lang="en-US" sz="1200" dirty="0"/>
              <a:t>Science and Technology Facilities Council (UK) </a:t>
            </a:r>
          </a:p>
          <a:p>
            <a:r>
              <a:rPr lang="en-US" sz="1200" dirty="0"/>
              <a:t>Royal Society (UK)</a:t>
            </a:r>
          </a:p>
          <a:p>
            <a:r>
              <a:rPr lang="en-US" sz="1200" dirty="0"/>
              <a:t>European Union's Horizon 2020 </a:t>
            </a:r>
          </a:p>
          <a:p>
            <a:r>
              <a:rPr lang="en-US" sz="1200" dirty="0"/>
              <a:t>National Natural Science Foundation of China</a:t>
            </a:r>
          </a:p>
          <a:p>
            <a:r>
              <a:rPr lang="en-US" sz="1200" dirty="0"/>
              <a:t>MSIP, NRF and IBS-R017-D1 (Republic of Korea) </a:t>
            </a:r>
          </a:p>
          <a:p>
            <a:r>
              <a:rPr lang="en-US" sz="1200" dirty="0"/>
              <a:t>German Research Foundation (DFG)</a:t>
            </a:r>
            <a:endParaRPr lang="x-none" sz="12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C44C8C2D-E756-8732-1294-51231956954E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EE496A4-F1E4-D21D-7449-AA4BC44C9CB1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2645A9C-D20D-7A55-31F9-45035479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76" y="110929"/>
            <a:ext cx="8229600" cy="1143000"/>
          </a:xfrm>
        </p:spPr>
        <p:txBody>
          <a:bodyPr/>
          <a:lstStyle/>
          <a:p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Muon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g-2 Collaboration</a:t>
            </a:r>
          </a:p>
        </p:txBody>
      </p:sp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C7D91D92-8B05-3022-75B6-E0CC3F5E6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E03DB3B0-D2D0-F4C8-05B0-51B5C44D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D1796FB2-2D86-0EC2-0018-77EFBC38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55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EA321-E75D-9E59-65EA-C5748CBBD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">
            <a:extLst>
              <a:ext uri="{FF2B5EF4-FFF2-40B4-BE49-F238E27FC236}">
                <a16:creationId xmlns:a16="http://schemas.microsoft.com/office/drawing/2014/main" id="{AB35F01B-5081-A5F2-894B-E4094CF6D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15" y="1675691"/>
            <a:ext cx="6516546" cy="32254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dirty="0">
                <a:solidFill>
                  <a:srgbClr val="0000FF"/>
                </a:solidFill>
              </a:rPr>
              <a:t>Fine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1C1E4C4-13A2-EE86-6A91-94694E3D4FA5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DEA577F9-D80A-D512-80B2-0076EF35477A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EB5D1507-3A25-DEB3-CB83-D6DD0A9E111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8A444E00-F41D-6285-1F4B-7114691A23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6FCD3D9E-CED8-6F26-7BFB-9280620611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DD923A-3791-BA0B-A5F2-36E14E848D3F}"/>
              </a:ext>
            </a:extLst>
          </p:cNvPr>
          <p:cNvSpPr txBox="1"/>
          <p:nvPr/>
        </p:nvSpPr>
        <p:spPr>
          <a:xfrm>
            <a:off x="6493444" y="4901095"/>
            <a:ext cx="3018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Credits:</a:t>
            </a:r>
          </a:p>
          <a:p>
            <a:r>
              <a:rPr lang="it-IT" sz="1400" dirty="0"/>
              <a:t>C. Polly – Fermilab</a:t>
            </a:r>
          </a:p>
          <a:p>
            <a:r>
              <a:rPr lang="it-IT" sz="1400" dirty="0"/>
              <a:t>G. Venanzoni – Pisa</a:t>
            </a:r>
          </a:p>
          <a:p>
            <a:r>
              <a:rPr lang="it-IT" sz="1400" dirty="0"/>
              <a:t>R. Lee – Boston</a:t>
            </a:r>
          </a:p>
          <a:p>
            <a:r>
              <a:rPr lang="it-IT" sz="1400" dirty="0"/>
              <a:t>D. Hertzog - Washington</a:t>
            </a:r>
          </a:p>
          <a:p>
            <a:r>
              <a:rPr lang="it-IT" sz="1400" dirty="0"/>
              <a:t>A. </a:t>
            </a:r>
            <a:r>
              <a:rPr lang="it-IT" sz="1400" dirty="0" err="1"/>
              <a:t>Nath</a:t>
            </a:r>
            <a:r>
              <a:rPr lang="it-IT" sz="1400" dirty="0"/>
              <a:t> – Napoli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4105E2-C856-07DB-A85B-A09880FED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93" y="4189100"/>
            <a:ext cx="3162989" cy="198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10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BC7E7-8A43-BB13-E304-83F1CDF28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B01AB48-AA12-03CC-C132-C2D8E3803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338" y="165494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Great beam improvements over the runs</a:t>
            </a:r>
          </a:p>
        </p:txBody>
      </p:sp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2FF8FEA8-A543-B95D-9DAD-00B44330FEF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E90E9F4B-9577-9491-CD98-35A80B0A3E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1C12B5F6-18C0-1C7F-973E-B275834208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D2142618-7290-7279-ACA2-76F3B7D974B6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756B030-60CD-171C-7148-BFE90F8BA1E4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그림 3">
            <a:extLst>
              <a:ext uri="{FF2B5EF4-FFF2-40B4-BE49-F238E27FC236}">
                <a16:creationId xmlns:a16="http://schemas.microsoft.com/office/drawing/2014/main" id="{9EE858BB-BC33-9248-AD07-D4F8637C6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97" y="1077453"/>
            <a:ext cx="3164427" cy="1473983"/>
          </a:xfrm>
          <a:prstGeom prst="rect">
            <a:avLst/>
          </a:prstGeom>
        </p:spPr>
      </p:pic>
      <p:pic>
        <p:nvPicPr>
          <p:cNvPr id="3" name="그림 4">
            <a:extLst>
              <a:ext uri="{FF2B5EF4-FFF2-40B4-BE49-F238E27FC236}">
                <a16:creationId xmlns:a16="http://schemas.microsoft.com/office/drawing/2014/main" id="{EC8B93A3-283E-C9DB-7C75-85E7B789E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97" y="2687810"/>
            <a:ext cx="3164427" cy="1473983"/>
          </a:xfrm>
          <a:prstGeom prst="rect">
            <a:avLst/>
          </a:prstGeom>
        </p:spPr>
      </p:pic>
      <p:pic>
        <p:nvPicPr>
          <p:cNvPr id="4" name="그림 5">
            <a:extLst>
              <a:ext uri="{FF2B5EF4-FFF2-40B4-BE49-F238E27FC236}">
                <a16:creationId xmlns:a16="http://schemas.microsoft.com/office/drawing/2014/main" id="{12743485-9994-130F-5D67-6E8C00A7BF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97" y="4298167"/>
            <a:ext cx="3164427" cy="1473983"/>
          </a:xfrm>
          <a:prstGeom prst="rect">
            <a:avLst/>
          </a:prstGeom>
        </p:spPr>
      </p:pic>
      <p:grpSp>
        <p:nvGrpSpPr>
          <p:cNvPr id="5" name="그룹 6">
            <a:extLst>
              <a:ext uri="{FF2B5EF4-FFF2-40B4-BE49-F238E27FC236}">
                <a16:creationId xmlns:a16="http://schemas.microsoft.com/office/drawing/2014/main" id="{8467AE16-1307-484E-E2B4-8AE38BABB7F0}"/>
              </a:ext>
            </a:extLst>
          </p:cNvPr>
          <p:cNvGrpSpPr/>
          <p:nvPr/>
        </p:nvGrpSpPr>
        <p:grpSpPr>
          <a:xfrm>
            <a:off x="4666538" y="1654338"/>
            <a:ext cx="3811376" cy="3228916"/>
            <a:chOff x="7430557" y="123781"/>
            <a:chExt cx="4761443" cy="375257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2B5FBC1-A76A-1F60-A627-882197E07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42423" y="123781"/>
              <a:ext cx="4249577" cy="3752570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그룹 8">
              <a:extLst>
                <a:ext uri="{FF2B5EF4-FFF2-40B4-BE49-F238E27FC236}">
                  <a16:creationId xmlns:a16="http://schemas.microsoft.com/office/drawing/2014/main" id="{A5E2B371-CC43-423B-5A5C-4B5998E793E6}"/>
                </a:ext>
              </a:extLst>
            </p:cNvPr>
            <p:cNvGrpSpPr/>
            <p:nvPr/>
          </p:nvGrpSpPr>
          <p:grpSpPr>
            <a:xfrm>
              <a:off x="11014131" y="1543905"/>
              <a:ext cx="1059335" cy="532154"/>
              <a:chOff x="8153485" y="5217537"/>
              <a:chExt cx="1059335" cy="532154"/>
            </a:xfrm>
          </p:grpSpPr>
          <p:grpSp>
            <p:nvGrpSpPr>
              <p:cNvPr id="24" name="그룹 14">
                <a:extLst>
                  <a:ext uri="{FF2B5EF4-FFF2-40B4-BE49-F238E27FC236}">
                    <a16:creationId xmlns:a16="http://schemas.microsoft.com/office/drawing/2014/main" id="{F71BB7F4-CC03-71DB-D8D7-D7C51DDEFC3F}"/>
                  </a:ext>
                </a:extLst>
              </p:cNvPr>
              <p:cNvGrpSpPr/>
              <p:nvPr/>
            </p:nvGrpSpPr>
            <p:grpSpPr>
              <a:xfrm>
                <a:off x="8153485" y="5263898"/>
                <a:ext cx="1059335" cy="485793"/>
                <a:chOff x="8850385" y="5053891"/>
                <a:chExt cx="1912690" cy="877126"/>
              </a:xfrm>
            </p:grpSpPr>
            <p:sp>
              <p:nvSpPr>
                <p:cNvPr id="26" name="직사각형 16">
                  <a:extLst>
                    <a:ext uri="{FF2B5EF4-FFF2-40B4-BE49-F238E27FC236}">
                      <a16:creationId xmlns:a16="http://schemas.microsoft.com/office/drawing/2014/main" id="{21058AC6-73C7-0662-9906-573AE62B7A7F}"/>
                    </a:ext>
                  </a:extLst>
                </p:cNvPr>
                <p:cNvSpPr/>
                <p:nvPr/>
              </p:nvSpPr>
              <p:spPr>
                <a:xfrm>
                  <a:off x="8850385" y="5053891"/>
                  <a:ext cx="1912690" cy="8771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050" dirty="0">
                    <a:solidFill>
                      <a:prstClr val="white"/>
                    </a:solidFill>
                    <a:latin typeface="나눔스퀘어"/>
                  </a:endParaRPr>
                </a:p>
              </p:txBody>
            </p:sp>
            <p:sp>
              <p:nvSpPr>
                <p:cNvPr id="27" name="자유형: 도형 17">
                  <a:extLst>
                    <a:ext uri="{FF2B5EF4-FFF2-40B4-BE49-F238E27FC236}">
                      <a16:creationId xmlns:a16="http://schemas.microsoft.com/office/drawing/2014/main" id="{51740B5B-FE6A-88CC-9522-FFA8F6057134}"/>
                    </a:ext>
                  </a:extLst>
                </p:cNvPr>
                <p:cNvSpPr/>
                <p:nvPr/>
              </p:nvSpPr>
              <p:spPr>
                <a:xfrm>
                  <a:off x="8900719" y="5419288"/>
                  <a:ext cx="1837189" cy="494951"/>
                </a:xfrm>
                <a:custGeom>
                  <a:avLst/>
                  <a:gdLst>
                    <a:gd name="connsiteX0" fmla="*/ 0 w 1837189"/>
                    <a:gd name="connsiteY0" fmla="*/ 234892 h 494951"/>
                    <a:gd name="connsiteX1" fmla="*/ 226503 w 1837189"/>
                    <a:gd name="connsiteY1" fmla="*/ 251670 h 494951"/>
                    <a:gd name="connsiteX2" fmla="*/ 285226 w 1837189"/>
                    <a:gd name="connsiteY2" fmla="*/ 243281 h 494951"/>
                    <a:gd name="connsiteX3" fmla="*/ 310393 w 1837189"/>
                    <a:gd name="connsiteY3" fmla="*/ 151002 h 494951"/>
                    <a:gd name="connsiteX4" fmla="*/ 335560 w 1837189"/>
                    <a:gd name="connsiteY4" fmla="*/ 41945 h 494951"/>
                    <a:gd name="connsiteX5" fmla="*/ 343949 w 1837189"/>
                    <a:gd name="connsiteY5" fmla="*/ 16778 h 494951"/>
                    <a:gd name="connsiteX6" fmla="*/ 369116 w 1837189"/>
                    <a:gd name="connsiteY6" fmla="*/ 0 h 494951"/>
                    <a:gd name="connsiteX7" fmla="*/ 402671 w 1837189"/>
                    <a:gd name="connsiteY7" fmla="*/ 8389 h 494951"/>
                    <a:gd name="connsiteX8" fmla="*/ 411060 w 1837189"/>
                    <a:gd name="connsiteY8" fmla="*/ 33556 h 494951"/>
                    <a:gd name="connsiteX9" fmla="*/ 427838 w 1837189"/>
                    <a:gd name="connsiteY9" fmla="*/ 58723 h 494951"/>
                    <a:gd name="connsiteX10" fmla="*/ 444616 w 1837189"/>
                    <a:gd name="connsiteY10" fmla="*/ 159391 h 494951"/>
                    <a:gd name="connsiteX11" fmla="*/ 453005 w 1837189"/>
                    <a:gd name="connsiteY11" fmla="*/ 209725 h 494951"/>
                    <a:gd name="connsiteX12" fmla="*/ 461394 w 1837189"/>
                    <a:gd name="connsiteY12" fmla="*/ 394283 h 494951"/>
                    <a:gd name="connsiteX13" fmla="*/ 469783 w 1837189"/>
                    <a:gd name="connsiteY13" fmla="*/ 461395 h 494951"/>
                    <a:gd name="connsiteX14" fmla="*/ 478172 w 1837189"/>
                    <a:gd name="connsiteY14" fmla="*/ 486562 h 494951"/>
                    <a:gd name="connsiteX15" fmla="*/ 503339 w 1837189"/>
                    <a:gd name="connsiteY15" fmla="*/ 494951 h 494951"/>
                    <a:gd name="connsiteX16" fmla="*/ 553673 w 1837189"/>
                    <a:gd name="connsiteY16" fmla="*/ 461395 h 494951"/>
                    <a:gd name="connsiteX17" fmla="*/ 570451 w 1837189"/>
                    <a:gd name="connsiteY17" fmla="*/ 411061 h 494951"/>
                    <a:gd name="connsiteX18" fmla="*/ 578840 w 1837189"/>
                    <a:gd name="connsiteY18" fmla="*/ 352338 h 494951"/>
                    <a:gd name="connsiteX19" fmla="*/ 595618 w 1837189"/>
                    <a:gd name="connsiteY19" fmla="*/ 293615 h 494951"/>
                    <a:gd name="connsiteX20" fmla="*/ 604007 w 1837189"/>
                    <a:gd name="connsiteY20" fmla="*/ 251670 h 494951"/>
                    <a:gd name="connsiteX21" fmla="*/ 620785 w 1837189"/>
                    <a:gd name="connsiteY21" fmla="*/ 184558 h 494951"/>
                    <a:gd name="connsiteX22" fmla="*/ 637563 w 1837189"/>
                    <a:gd name="connsiteY22" fmla="*/ 159391 h 494951"/>
                    <a:gd name="connsiteX23" fmla="*/ 654341 w 1837189"/>
                    <a:gd name="connsiteY23" fmla="*/ 109057 h 494951"/>
                    <a:gd name="connsiteX24" fmla="*/ 671119 w 1837189"/>
                    <a:gd name="connsiteY24" fmla="*/ 83890 h 494951"/>
                    <a:gd name="connsiteX25" fmla="*/ 687897 w 1837189"/>
                    <a:gd name="connsiteY25" fmla="*/ 33556 h 494951"/>
                    <a:gd name="connsiteX26" fmla="*/ 713064 w 1837189"/>
                    <a:gd name="connsiteY26" fmla="*/ 41945 h 494951"/>
                    <a:gd name="connsiteX27" fmla="*/ 738231 w 1837189"/>
                    <a:gd name="connsiteY27" fmla="*/ 100668 h 494951"/>
                    <a:gd name="connsiteX28" fmla="*/ 755009 w 1837189"/>
                    <a:gd name="connsiteY28" fmla="*/ 125835 h 494951"/>
                    <a:gd name="connsiteX29" fmla="*/ 771787 w 1837189"/>
                    <a:gd name="connsiteY29" fmla="*/ 209725 h 494951"/>
                    <a:gd name="connsiteX30" fmla="*/ 805343 w 1837189"/>
                    <a:gd name="connsiteY30" fmla="*/ 494951 h 494951"/>
                    <a:gd name="connsiteX31" fmla="*/ 830510 w 1837189"/>
                    <a:gd name="connsiteY31" fmla="*/ 461395 h 494951"/>
                    <a:gd name="connsiteX32" fmla="*/ 847288 w 1837189"/>
                    <a:gd name="connsiteY32" fmla="*/ 427839 h 494951"/>
                    <a:gd name="connsiteX33" fmla="*/ 864066 w 1837189"/>
                    <a:gd name="connsiteY33" fmla="*/ 402672 h 494951"/>
                    <a:gd name="connsiteX34" fmla="*/ 872455 w 1837189"/>
                    <a:gd name="connsiteY34" fmla="*/ 343949 h 494951"/>
                    <a:gd name="connsiteX35" fmla="*/ 880844 w 1837189"/>
                    <a:gd name="connsiteY35" fmla="*/ 318782 h 494951"/>
                    <a:gd name="connsiteX36" fmla="*/ 889233 w 1837189"/>
                    <a:gd name="connsiteY36" fmla="*/ 260059 h 494951"/>
                    <a:gd name="connsiteX37" fmla="*/ 897622 w 1837189"/>
                    <a:gd name="connsiteY37" fmla="*/ 226503 h 494951"/>
                    <a:gd name="connsiteX38" fmla="*/ 914400 w 1837189"/>
                    <a:gd name="connsiteY38" fmla="*/ 151002 h 494951"/>
                    <a:gd name="connsiteX39" fmla="*/ 939567 w 1837189"/>
                    <a:gd name="connsiteY39" fmla="*/ 67112 h 494951"/>
                    <a:gd name="connsiteX40" fmla="*/ 964734 w 1837189"/>
                    <a:gd name="connsiteY40" fmla="*/ 41945 h 494951"/>
                    <a:gd name="connsiteX41" fmla="*/ 981512 w 1837189"/>
                    <a:gd name="connsiteY41" fmla="*/ 67112 h 494951"/>
                    <a:gd name="connsiteX42" fmla="*/ 998290 w 1837189"/>
                    <a:gd name="connsiteY42" fmla="*/ 117446 h 494951"/>
                    <a:gd name="connsiteX43" fmla="*/ 1015068 w 1837189"/>
                    <a:gd name="connsiteY43" fmla="*/ 142613 h 494951"/>
                    <a:gd name="connsiteX44" fmla="*/ 1023457 w 1837189"/>
                    <a:gd name="connsiteY44" fmla="*/ 184558 h 494951"/>
                    <a:gd name="connsiteX45" fmla="*/ 1031846 w 1837189"/>
                    <a:gd name="connsiteY45" fmla="*/ 234892 h 494951"/>
                    <a:gd name="connsiteX46" fmla="*/ 1040235 w 1837189"/>
                    <a:gd name="connsiteY46" fmla="*/ 260059 h 494951"/>
                    <a:gd name="connsiteX47" fmla="*/ 1057013 w 1837189"/>
                    <a:gd name="connsiteY47" fmla="*/ 335560 h 494951"/>
                    <a:gd name="connsiteX48" fmla="*/ 1090569 w 1837189"/>
                    <a:gd name="connsiteY48" fmla="*/ 385894 h 494951"/>
                    <a:gd name="connsiteX49" fmla="*/ 1107347 w 1837189"/>
                    <a:gd name="connsiteY49" fmla="*/ 411061 h 494951"/>
                    <a:gd name="connsiteX50" fmla="*/ 1115736 w 1837189"/>
                    <a:gd name="connsiteY50" fmla="*/ 436228 h 494951"/>
                    <a:gd name="connsiteX51" fmla="*/ 1140903 w 1837189"/>
                    <a:gd name="connsiteY51" fmla="*/ 453006 h 494951"/>
                    <a:gd name="connsiteX52" fmla="*/ 1157681 w 1837189"/>
                    <a:gd name="connsiteY52" fmla="*/ 427839 h 494951"/>
                    <a:gd name="connsiteX53" fmla="*/ 1191237 w 1837189"/>
                    <a:gd name="connsiteY53" fmla="*/ 310393 h 494951"/>
                    <a:gd name="connsiteX54" fmla="*/ 1199626 w 1837189"/>
                    <a:gd name="connsiteY54" fmla="*/ 276837 h 494951"/>
                    <a:gd name="connsiteX55" fmla="*/ 1283516 w 1837189"/>
                    <a:gd name="connsiteY55" fmla="*/ 234892 h 494951"/>
                    <a:gd name="connsiteX56" fmla="*/ 1837189 w 1837189"/>
                    <a:gd name="connsiteY56" fmla="*/ 234892 h 494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837189" h="494951">
                      <a:moveTo>
                        <a:pt x="0" y="234892"/>
                      </a:moveTo>
                      <a:cubicBezTo>
                        <a:pt x="91871" y="253266"/>
                        <a:pt x="72883" y="251670"/>
                        <a:pt x="226503" y="251670"/>
                      </a:cubicBezTo>
                      <a:cubicBezTo>
                        <a:pt x="246276" y="251670"/>
                        <a:pt x="265652" y="246077"/>
                        <a:pt x="285226" y="243281"/>
                      </a:cubicBezTo>
                      <a:cubicBezTo>
                        <a:pt x="301611" y="194127"/>
                        <a:pt x="302488" y="198432"/>
                        <a:pt x="310393" y="151002"/>
                      </a:cubicBezTo>
                      <a:cubicBezTo>
                        <a:pt x="324913" y="63881"/>
                        <a:pt x="309282" y="120778"/>
                        <a:pt x="335560" y="41945"/>
                      </a:cubicBezTo>
                      <a:cubicBezTo>
                        <a:pt x="338356" y="33556"/>
                        <a:pt x="336591" y="21683"/>
                        <a:pt x="343949" y="16778"/>
                      </a:cubicBezTo>
                      <a:lnTo>
                        <a:pt x="369116" y="0"/>
                      </a:lnTo>
                      <a:cubicBezTo>
                        <a:pt x="380301" y="2796"/>
                        <a:pt x="393668" y="1187"/>
                        <a:pt x="402671" y="8389"/>
                      </a:cubicBezTo>
                      <a:cubicBezTo>
                        <a:pt x="409576" y="13913"/>
                        <a:pt x="407105" y="25647"/>
                        <a:pt x="411060" y="33556"/>
                      </a:cubicBezTo>
                      <a:cubicBezTo>
                        <a:pt x="415569" y="42574"/>
                        <a:pt x="422245" y="50334"/>
                        <a:pt x="427838" y="58723"/>
                      </a:cubicBezTo>
                      <a:lnTo>
                        <a:pt x="444616" y="159391"/>
                      </a:lnTo>
                      <a:lnTo>
                        <a:pt x="453005" y="209725"/>
                      </a:lnTo>
                      <a:cubicBezTo>
                        <a:pt x="455801" y="271244"/>
                        <a:pt x="457298" y="332837"/>
                        <a:pt x="461394" y="394283"/>
                      </a:cubicBezTo>
                      <a:cubicBezTo>
                        <a:pt x="462894" y="416778"/>
                        <a:pt x="465750" y="439214"/>
                        <a:pt x="469783" y="461395"/>
                      </a:cubicBezTo>
                      <a:cubicBezTo>
                        <a:pt x="471365" y="470095"/>
                        <a:pt x="471919" y="480309"/>
                        <a:pt x="478172" y="486562"/>
                      </a:cubicBezTo>
                      <a:cubicBezTo>
                        <a:pt x="484425" y="492815"/>
                        <a:pt x="494950" y="492155"/>
                        <a:pt x="503339" y="494951"/>
                      </a:cubicBezTo>
                      <a:cubicBezTo>
                        <a:pt x="526987" y="487068"/>
                        <a:pt x="539391" y="487102"/>
                        <a:pt x="553673" y="461395"/>
                      </a:cubicBezTo>
                      <a:cubicBezTo>
                        <a:pt x="562262" y="445935"/>
                        <a:pt x="570451" y="411061"/>
                        <a:pt x="570451" y="411061"/>
                      </a:cubicBezTo>
                      <a:cubicBezTo>
                        <a:pt x="573247" y="391487"/>
                        <a:pt x="575303" y="371792"/>
                        <a:pt x="578840" y="352338"/>
                      </a:cubicBezTo>
                      <a:cubicBezTo>
                        <a:pt x="589301" y="294802"/>
                        <a:pt x="583639" y="341532"/>
                        <a:pt x="595618" y="293615"/>
                      </a:cubicBezTo>
                      <a:cubicBezTo>
                        <a:pt x="599076" y="279782"/>
                        <a:pt x="600801" y="265563"/>
                        <a:pt x="604007" y="251670"/>
                      </a:cubicBezTo>
                      <a:cubicBezTo>
                        <a:pt x="609192" y="229201"/>
                        <a:pt x="607994" y="203744"/>
                        <a:pt x="620785" y="184558"/>
                      </a:cubicBezTo>
                      <a:cubicBezTo>
                        <a:pt x="626378" y="176169"/>
                        <a:pt x="633468" y="168604"/>
                        <a:pt x="637563" y="159391"/>
                      </a:cubicBezTo>
                      <a:cubicBezTo>
                        <a:pt x="644746" y="143230"/>
                        <a:pt x="644531" y="123772"/>
                        <a:pt x="654341" y="109057"/>
                      </a:cubicBezTo>
                      <a:cubicBezTo>
                        <a:pt x="659934" y="100668"/>
                        <a:pt x="667024" y="93103"/>
                        <a:pt x="671119" y="83890"/>
                      </a:cubicBezTo>
                      <a:cubicBezTo>
                        <a:pt x="678302" y="67729"/>
                        <a:pt x="687897" y="33556"/>
                        <a:pt x="687897" y="33556"/>
                      </a:cubicBezTo>
                      <a:cubicBezTo>
                        <a:pt x="696286" y="36352"/>
                        <a:pt x="706159" y="36421"/>
                        <a:pt x="713064" y="41945"/>
                      </a:cubicBezTo>
                      <a:cubicBezTo>
                        <a:pt x="735956" y="60259"/>
                        <a:pt x="727718" y="76138"/>
                        <a:pt x="738231" y="100668"/>
                      </a:cubicBezTo>
                      <a:cubicBezTo>
                        <a:pt x="742203" y="109935"/>
                        <a:pt x="749416" y="117446"/>
                        <a:pt x="755009" y="125835"/>
                      </a:cubicBezTo>
                      <a:cubicBezTo>
                        <a:pt x="760602" y="153798"/>
                        <a:pt x="770896" y="181222"/>
                        <a:pt x="771787" y="209725"/>
                      </a:cubicBezTo>
                      <a:cubicBezTo>
                        <a:pt x="780491" y="488250"/>
                        <a:pt x="705686" y="428513"/>
                        <a:pt x="805343" y="494951"/>
                      </a:cubicBezTo>
                      <a:cubicBezTo>
                        <a:pt x="813732" y="483766"/>
                        <a:pt x="823100" y="473251"/>
                        <a:pt x="830510" y="461395"/>
                      </a:cubicBezTo>
                      <a:cubicBezTo>
                        <a:pt x="837138" y="450790"/>
                        <a:pt x="841083" y="438697"/>
                        <a:pt x="847288" y="427839"/>
                      </a:cubicBezTo>
                      <a:cubicBezTo>
                        <a:pt x="852290" y="419085"/>
                        <a:pt x="858473" y="411061"/>
                        <a:pt x="864066" y="402672"/>
                      </a:cubicBezTo>
                      <a:cubicBezTo>
                        <a:pt x="866862" y="383098"/>
                        <a:pt x="868577" y="363338"/>
                        <a:pt x="872455" y="343949"/>
                      </a:cubicBezTo>
                      <a:cubicBezTo>
                        <a:pt x="874189" y="335278"/>
                        <a:pt x="879110" y="327453"/>
                        <a:pt x="880844" y="318782"/>
                      </a:cubicBezTo>
                      <a:cubicBezTo>
                        <a:pt x="884722" y="299393"/>
                        <a:pt x="885696" y="279513"/>
                        <a:pt x="889233" y="260059"/>
                      </a:cubicBezTo>
                      <a:cubicBezTo>
                        <a:pt x="891295" y="248715"/>
                        <a:pt x="895361" y="237809"/>
                        <a:pt x="897622" y="226503"/>
                      </a:cubicBezTo>
                      <a:cubicBezTo>
                        <a:pt x="922854" y="100342"/>
                        <a:pt x="892632" y="227192"/>
                        <a:pt x="914400" y="151002"/>
                      </a:cubicBezTo>
                      <a:cubicBezTo>
                        <a:pt x="918962" y="135034"/>
                        <a:pt x="931593" y="75086"/>
                        <a:pt x="939567" y="67112"/>
                      </a:cubicBezTo>
                      <a:lnTo>
                        <a:pt x="964734" y="41945"/>
                      </a:lnTo>
                      <a:cubicBezTo>
                        <a:pt x="970327" y="50334"/>
                        <a:pt x="977417" y="57899"/>
                        <a:pt x="981512" y="67112"/>
                      </a:cubicBezTo>
                      <a:cubicBezTo>
                        <a:pt x="988695" y="83273"/>
                        <a:pt x="988480" y="102731"/>
                        <a:pt x="998290" y="117446"/>
                      </a:cubicBezTo>
                      <a:lnTo>
                        <a:pt x="1015068" y="142613"/>
                      </a:lnTo>
                      <a:cubicBezTo>
                        <a:pt x="1017864" y="156595"/>
                        <a:pt x="1020906" y="170529"/>
                        <a:pt x="1023457" y="184558"/>
                      </a:cubicBezTo>
                      <a:cubicBezTo>
                        <a:pt x="1026500" y="201293"/>
                        <a:pt x="1028156" y="218288"/>
                        <a:pt x="1031846" y="234892"/>
                      </a:cubicBezTo>
                      <a:cubicBezTo>
                        <a:pt x="1033764" y="243524"/>
                        <a:pt x="1038317" y="251427"/>
                        <a:pt x="1040235" y="260059"/>
                      </a:cubicBezTo>
                      <a:cubicBezTo>
                        <a:pt x="1043776" y="275992"/>
                        <a:pt x="1046521" y="316675"/>
                        <a:pt x="1057013" y="335560"/>
                      </a:cubicBezTo>
                      <a:cubicBezTo>
                        <a:pt x="1066806" y="353187"/>
                        <a:pt x="1079384" y="369116"/>
                        <a:pt x="1090569" y="385894"/>
                      </a:cubicBezTo>
                      <a:cubicBezTo>
                        <a:pt x="1096162" y="394283"/>
                        <a:pt x="1104159" y="401496"/>
                        <a:pt x="1107347" y="411061"/>
                      </a:cubicBezTo>
                      <a:cubicBezTo>
                        <a:pt x="1110143" y="419450"/>
                        <a:pt x="1110212" y="429323"/>
                        <a:pt x="1115736" y="436228"/>
                      </a:cubicBezTo>
                      <a:cubicBezTo>
                        <a:pt x="1122034" y="444101"/>
                        <a:pt x="1132514" y="447413"/>
                        <a:pt x="1140903" y="453006"/>
                      </a:cubicBezTo>
                      <a:cubicBezTo>
                        <a:pt x="1146496" y="444617"/>
                        <a:pt x="1153586" y="437052"/>
                        <a:pt x="1157681" y="427839"/>
                      </a:cubicBezTo>
                      <a:cubicBezTo>
                        <a:pt x="1171435" y="396892"/>
                        <a:pt x="1183620" y="340862"/>
                        <a:pt x="1191237" y="310393"/>
                      </a:cubicBezTo>
                      <a:cubicBezTo>
                        <a:pt x="1194033" y="299208"/>
                        <a:pt x="1190033" y="283232"/>
                        <a:pt x="1199626" y="276837"/>
                      </a:cubicBezTo>
                      <a:cubicBezTo>
                        <a:pt x="1225987" y="259263"/>
                        <a:pt x="1249590" y="235377"/>
                        <a:pt x="1283516" y="234892"/>
                      </a:cubicBezTo>
                      <a:cubicBezTo>
                        <a:pt x="1468055" y="232256"/>
                        <a:pt x="1652631" y="234892"/>
                        <a:pt x="1837189" y="234892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050" dirty="0">
                    <a:solidFill>
                      <a:prstClr val="white"/>
                    </a:solidFill>
                    <a:latin typeface="나눔스퀘어"/>
                  </a:endParaRPr>
                </a:p>
              </p:txBody>
            </p:sp>
          </p:grpSp>
          <p:sp>
            <p:nvSpPr>
              <p:cNvPr id="25" name="TextBox 27">
                <a:extLst>
                  <a:ext uri="{FF2B5EF4-FFF2-40B4-BE49-F238E27FC236}">
                    <a16:creationId xmlns:a16="http://schemas.microsoft.com/office/drawing/2014/main" id="{D5E8D72F-6800-07C5-1907-D806480E63D8}"/>
                  </a:ext>
                </a:extLst>
              </p:cNvPr>
              <p:cNvSpPr txBox="1"/>
              <p:nvPr/>
            </p:nvSpPr>
            <p:spPr>
              <a:xfrm>
                <a:off x="8181364" y="5217537"/>
                <a:ext cx="837618" cy="248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88" dirty="0">
                    <a:solidFill>
                      <a:srgbClr val="00B050"/>
                    </a:solidFill>
                    <a:latin typeface="나눔스퀘어"/>
                    <a:cs typeface="+mn-cs"/>
                  </a:rPr>
                  <a:t>~1kV</a:t>
                </a:r>
              </a:p>
            </p:txBody>
          </p:sp>
        </p:grpSp>
        <p:grpSp>
          <p:nvGrpSpPr>
            <p:cNvPr id="18" name="그룹 9">
              <a:extLst>
                <a:ext uri="{FF2B5EF4-FFF2-40B4-BE49-F238E27FC236}">
                  <a16:creationId xmlns:a16="http://schemas.microsoft.com/office/drawing/2014/main" id="{C7A72893-C2A9-FE6C-F71B-A8F36CD54A51}"/>
                </a:ext>
              </a:extLst>
            </p:cNvPr>
            <p:cNvGrpSpPr/>
            <p:nvPr/>
          </p:nvGrpSpPr>
          <p:grpSpPr>
            <a:xfrm>
              <a:off x="7430557" y="1467912"/>
              <a:ext cx="1177868" cy="532154"/>
              <a:chOff x="8034952" y="5217537"/>
              <a:chExt cx="1177868" cy="532154"/>
            </a:xfrm>
          </p:grpSpPr>
          <p:grpSp>
            <p:nvGrpSpPr>
              <p:cNvPr id="20" name="그룹 10">
                <a:extLst>
                  <a:ext uri="{FF2B5EF4-FFF2-40B4-BE49-F238E27FC236}">
                    <a16:creationId xmlns:a16="http://schemas.microsoft.com/office/drawing/2014/main" id="{CE771E88-5D97-DD97-E38E-58C9736A924A}"/>
                  </a:ext>
                </a:extLst>
              </p:cNvPr>
              <p:cNvGrpSpPr/>
              <p:nvPr/>
            </p:nvGrpSpPr>
            <p:grpSpPr>
              <a:xfrm>
                <a:off x="8153485" y="5263898"/>
                <a:ext cx="1059335" cy="485793"/>
                <a:chOff x="8850385" y="5053891"/>
                <a:chExt cx="1912690" cy="877126"/>
              </a:xfrm>
            </p:grpSpPr>
            <p:sp>
              <p:nvSpPr>
                <p:cNvPr id="22" name="직사각형 12">
                  <a:extLst>
                    <a:ext uri="{FF2B5EF4-FFF2-40B4-BE49-F238E27FC236}">
                      <a16:creationId xmlns:a16="http://schemas.microsoft.com/office/drawing/2014/main" id="{65BAA055-BD89-D95E-1049-B8A507FCE495}"/>
                    </a:ext>
                  </a:extLst>
                </p:cNvPr>
                <p:cNvSpPr/>
                <p:nvPr/>
              </p:nvSpPr>
              <p:spPr>
                <a:xfrm>
                  <a:off x="8850385" y="5053891"/>
                  <a:ext cx="1912690" cy="8771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050" dirty="0">
                    <a:solidFill>
                      <a:prstClr val="white"/>
                    </a:solidFill>
                    <a:latin typeface="나눔스퀘어"/>
                  </a:endParaRPr>
                </a:p>
              </p:txBody>
            </p:sp>
            <p:sp>
              <p:nvSpPr>
                <p:cNvPr id="23" name="자유형: 도형 13">
                  <a:extLst>
                    <a:ext uri="{FF2B5EF4-FFF2-40B4-BE49-F238E27FC236}">
                      <a16:creationId xmlns:a16="http://schemas.microsoft.com/office/drawing/2014/main" id="{B43408D3-1377-211C-A8F2-414ED4593833}"/>
                    </a:ext>
                  </a:extLst>
                </p:cNvPr>
                <p:cNvSpPr/>
                <p:nvPr/>
              </p:nvSpPr>
              <p:spPr>
                <a:xfrm flipV="1">
                  <a:off x="8900719" y="5419288"/>
                  <a:ext cx="1837189" cy="494951"/>
                </a:xfrm>
                <a:custGeom>
                  <a:avLst/>
                  <a:gdLst>
                    <a:gd name="connsiteX0" fmla="*/ 0 w 1837189"/>
                    <a:gd name="connsiteY0" fmla="*/ 234892 h 494951"/>
                    <a:gd name="connsiteX1" fmla="*/ 226503 w 1837189"/>
                    <a:gd name="connsiteY1" fmla="*/ 251670 h 494951"/>
                    <a:gd name="connsiteX2" fmla="*/ 285226 w 1837189"/>
                    <a:gd name="connsiteY2" fmla="*/ 243281 h 494951"/>
                    <a:gd name="connsiteX3" fmla="*/ 310393 w 1837189"/>
                    <a:gd name="connsiteY3" fmla="*/ 151002 h 494951"/>
                    <a:gd name="connsiteX4" fmla="*/ 335560 w 1837189"/>
                    <a:gd name="connsiteY4" fmla="*/ 41945 h 494951"/>
                    <a:gd name="connsiteX5" fmla="*/ 343949 w 1837189"/>
                    <a:gd name="connsiteY5" fmla="*/ 16778 h 494951"/>
                    <a:gd name="connsiteX6" fmla="*/ 369116 w 1837189"/>
                    <a:gd name="connsiteY6" fmla="*/ 0 h 494951"/>
                    <a:gd name="connsiteX7" fmla="*/ 402671 w 1837189"/>
                    <a:gd name="connsiteY7" fmla="*/ 8389 h 494951"/>
                    <a:gd name="connsiteX8" fmla="*/ 411060 w 1837189"/>
                    <a:gd name="connsiteY8" fmla="*/ 33556 h 494951"/>
                    <a:gd name="connsiteX9" fmla="*/ 427838 w 1837189"/>
                    <a:gd name="connsiteY9" fmla="*/ 58723 h 494951"/>
                    <a:gd name="connsiteX10" fmla="*/ 444616 w 1837189"/>
                    <a:gd name="connsiteY10" fmla="*/ 159391 h 494951"/>
                    <a:gd name="connsiteX11" fmla="*/ 453005 w 1837189"/>
                    <a:gd name="connsiteY11" fmla="*/ 209725 h 494951"/>
                    <a:gd name="connsiteX12" fmla="*/ 461394 w 1837189"/>
                    <a:gd name="connsiteY12" fmla="*/ 394283 h 494951"/>
                    <a:gd name="connsiteX13" fmla="*/ 469783 w 1837189"/>
                    <a:gd name="connsiteY13" fmla="*/ 461395 h 494951"/>
                    <a:gd name="connsiteX14" fmla="*/ 478172 w 1837189"/>
                    <a:gd name="connsiteY14" fmla="*/ 486562 h 494951"/>
                    <a:gd name="connsiteX15" fmla="*/ 503339 w 1837189"/>
                    <a:gd name="connsiteY15" fmla="*/ 494951 h 494951"/>
                    <a:gd name="connsiteX16" fmla="*/ 553673 w 1837189"/>
                    <a:gd name="connsiteY16" fmla="*/ 461395 h 494951"/>
                    <a:gd name="connsiteX17" fmla="*/ 570451 w 1837189"/>
                    <a:gd name="connsiteY17" fmla="*/ 411061 h 494951"/>
                    <a:gd name="connsiteX18" fmla="*/ 578840 w 1837189"/>
                    <a:gd name="connsiteY18" fmla="*/ 352338 h 494951"/>
                    <a:gd name="connsiteX19" fmla="*/ 595618 w 1837189"/>
                    <a:gd name="connsiteY19" fmla="*/ 293615 h 494951"/>
                    <a:gd name="connsiteX20" fmla="*/ 604007 w 1837189"/>
                    <a:gd name="connsiteY20" fmla="*/ 251670 h 494951"/>
                    <a:gd name="connsiteX21" fmla="*/ 620785 w 1837189"/>
                    <a:gd name="connsiteY21" fmla="*/ 184558 h 494951"/>
                    <a:gd name="connsiteX22" fmla="*/ 637563 w 1837189"/>
                    <a:gd name="connsiteY22" fmla="*/ 159391 h 494951"/>
                    <a:gd name="connsiteX23" fmla="*/ 654341 w 1837189"/>
                    <a:gd name="connsiteY23" fmla="*/ 109057 h 494951"/>
                    <a:gd name="connsiteX24" fmla="*/ 671119 w 1837189"/>
                    <a:gd name="connsiteY24" fmla="*/ 83890 h 494951"/>
                    <a:gd name="connsiteX25" fmla="*/ 687897 w 1837189"/>
                    <a:gd name="connsiteY25" fmla="*/ 33556 h 494951"/>
                    <a:gd name="connsiteX26" fmla="*/ 713064 w 1837189"/>
                    <a:gd name="connsiteY26" fmla="*/ 41945 h 494951"/>
                    <a:gd name="connsiteX27" fmla="*/ 738231 w 1837189"/>
                    <a:gd name="connsiteY27" fmla="*/ 100668 h 494951"/>
                    <a:gd name="connsiteX28" fmla="*/ 755009 w 1837189"/>
                    <a:gd name="connsiteY28" fmla="*/ 125835 h 494951"/>
                    <a:gd name="connsiteX29" fmla="*/ 771787 w 1837189"/>
                    <a:gd name="connsiteY29" fmla="*/ 209725 h 494951"/>
                    <a:gd name="connsiteX30" fmla="*/ 805343 w 1837189"/>
                    <a:gd name="connsiteY30" fmla="*/ 494951 h 494951"/>
                    <a:gd name="connsiteX31" fmla="*/ 830510 w 1837189"/>
                    <a:gd name="connsiteY31" fmla="*/ 461395 h 494951"/>
                    <a:gd name="connsiteX32" fmla="*/ 847288 w 1837189"/>
                    <a:gd name="connsiteY32" fmla="*/ 427839 h 494951"/>
                    <a:gd name="connsiteX33" fmla="*/ 864066 w 1837189"/>
                    <a:gd name="connsiteY33" fmla="*/ 402672 h 494951"/>
                    <a:gd name="connsiteX34" fmla="*/ 872455 w 1837189"/>
                    <a:gd name="connsiteY34" fmla="*/ 343949 h 494951"/>
                    <a:gd name="connsiteX35" fmla="*/ 880844 w 1837189"/>
                    <a:gd name="connsiteY35" fmla="*/ 318782 h 494951"/>
                    <a:gd name="connsiteX36" fmla="*/ 889233 w 1837189"/>
                    <a:gd name="connsiteY36" fmla="*/ 260059 h 494951"/>
                    <a:gd name="connsiteX37" fmla="*/ 897622 w 1837189"/>
                    <a:gd name="connsiteY37" fmla="*/ 226503 h 494951"/>
                    <a:gd name="connsiteX38" fmla="*/ 914400 w 1837189"/>
                    <a:gd name="connsiteY38" fmla="*/ 151002 h 494951"/>
                    <a:gd name="connsiteX39" fmla="*/ 939567 w 1837189"/>
                    <a:gd name="connsiteY39" fmla="*/ 67112 h 494951"/>
                    <a:gd name="connsiteX40" fmla="*/ 964734 w 1837189"/>
                    <a:gd name="connsiteY40" fmla="*/ 41945 h 494951"/>
                    <a:gd name="connsiteX41" fmla="*/ 981512 w 1837189"/>
                    <a:gd name="connsiteY41" fmla="*/ 67112 h 494951"/>
                    <a:gd name="connsiteX42" fmla="*/ 998290 w 1837189"/>
                    <a:gd name="connsiteY42" fmla="*/ 117446 h 494951"/>
                    <a:gd name="connsiteX43" fmla="*/ 1015068 w 1837189"/>
                    <a:gd name="connsiteY43" fmla="*/ 142613 h 494951"/>
                    <a:gd name="connsiteX44" fmla="*/ 1023457 w 1837189"/>
                    <a:gd name="connsiteY44" fmla="*/ 184558 h 494951"/>
                    <a:gd name="connsiteX45" fmla="*/ 1031846 w 1837189"/>
                    <a:gd name="connsiteY45" fmla="*/ 234892 h 494951"/>
                    <a:gd name="connsiteX46" fmla="*/ 1040235 w 1837189"/>
                    <a:gd name="connsiteY46" fmla="*/ 260059 h 494951"/>
                    <a:gd name="connsiteX47" fmla="*/ 1057013 w 1837189"/>
                    <a:gd name="connsiteY47" fmla="*/ 335560 h 494951"/>
                    <a:gd name="connsiteX48" fmla="*/ 1090569 w 1837189"/>
                    <a:gd name="connsiteY48" fmla="*/ 385894 h 494951"/>
                    <a:gd name="connsiteX49" fmla="*/ 1107347 w 1837189"/>
                    <a:gd name="connsiteY49" fmla="*/ 411061 h 494951"/>
                    <a:gd name="connsiteX50" fmla="*/ 1115736 w 1837189"/>
                    <a:gd name="connsiteY50" fmla="*/ 436228 h 494951"/>
                    <a:gd name="connsiteX51" fmla="*/ 1140903 w 1837189"/>
                    <a:gd name="connsiteY51" fmla="*/ 453006 h 494951"/>
                    <a:gd name="connsiteX52" fmla="*/ 1157681 w 1837189"/>
                    <a:gd name="connsiteY52" fmla="*/ 427839 h 494951"/>
                    <a:gd name="connsiteX53" fmla="*/ 1191237 w 1837189"/>
                    <a:gd name="connsiteY53" fmla="*/ 310393 h 494951"/>
                    <a:gd name="connsiteX54" fmla="*/ 1199626 w 1837189"/>
                    <a:gd name="connsiteY54" fmla="*/ 276837 h 494951"/>
                    <a:gd name="connsiteX55" fmla="*/ 1283516 w 1837189"/>
                    <a:gd name="connsiteY55" fmla="*/ 234892 h 494951"/>
                    <a:gd name="connsiteX56" fmla="*/ 1837189 w 1837189"/>
                    <a:gd name="connsiteY56" fmla="*/ 234892 h 494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837189" h="494951">
                      <a:moveTo>
                        <a:pt x="0" y="234892"/>
                      </a:moveTo>
                      <a:cubicBezTo>
                        <a:pt x="91871" y="253266"/>
                        <a:pt x="72883" y="251670"/>
                        <a:pt x="226503" y="251670"/>
                      </a:cubicBezTo>
                      <a:cubicBezTo>
                        <a:pt x="246276" y="251670"/>
                        <a:pt x="265652" y="246077"/>
                        <a:pt x="285226" y="243281"/>
                      </a:cubicBezTo>
                      <a:cubicBezTo>
                        <a:pt x="301611" y="194127"/>
                        <a:pt x="302488" y="198432"/>
                        <a:pt x="310393" y="151002"/>
                      </a:cubicBezTo>
                      <a:cubicBezTo>
                        <a:pt x="324913" y="63881"/>
                        <a:pt x="309282" y="120778"/>
                        <a:pt x="335560" y="41945"/>
                      </a:cubicBezTo>
                      <a:cubicBezTo>
                        <a:pt x="338356" y="33556"/>
                        <a:pt x="336591" y="21683"/>
                        <a:pt x="343949" y="16778"/>
                      </a:cubicBezTo>
                      <a:lnTo>
                        <a:pt x="369116" y="0"/>
                      </a:lnTo>
                      <a:cubicBezTo>
                        <a:pt x="380301" y="2796"/>
                        <a:pt x="393668" y="1187"/>
                        <a:pt x="402671" y="8389"/>
                      </a:cubicBezTo>
                      <a:cubicBezTo>
                        <a:pt x="409576" y="13913"/>
                        <a:pt x="407105" y="25647"/>
                        <a:pt x="411060" y="33556"/>
                      </a:cubicBezTo>
                      <a:cubicBezTo>
                        <a:pt x="415569" y="42574"/>
                        <a:pt x="422245" y="50334"/>
                        <a:pt x="427838" y="58723"/>
                      </a:cubicBezTo>
                      <a:lnTo>
                        <a:pt x="444616" y="159391"/>
                      </a:lnTo>
                      <a:lnTo>
                        <a:pt x="453005" y="209725"/>
                      </a:lnTo>
                      <a:cubicBezTo>
                        <a:pt x="455801" y="271244"/>
                        <a:pt x="457298" y="332837"/>
                        <a:pt x="461394" y="394283"/>
                      </a:cubicBezTo>
                      <a:cubicBezTo>
                        <a:pt x="462894" y="416778"/>
                        <a:pt x="465750" y="439214"/>
                        <a:pt x="469783" y="461395"/>
                      </a:cubicBezTo>
                      <a:cubicBezTo>
                        <a:pt x="471365" y="470095"/>
                        <a:pt x="471919" y="480309"/>
                        <a:pt x="478172" y="486562"/>
                      </a:cubicBezTo>
                      <a:cubicBezTo>
                        <a:pt x="484425" y="492815"/>
                        <a:pt x="494950" y="492155"/>
                        <a:pt x="503339" y="494951"/>
                      </a:cubicBezTo>
                      <a:cubicBezTo>
                        <a:pt x="526987" y="487068"/>
                        <a:pt x="539391" y="487102"/>
                        <a:pt x="553673" y="461395"/>
                      </a:cubicBezTo>
                      <a:cubicBezTo>
                        <a:pt x="562262" y="445935"/>
                        <a:pt x="570451" y="411061"/>
                        <a:pt x="570451" y="411061"/>
                      </a:cubicBezTo>
                      <a:cubicBezTo>
                        <a:pt x="573247" y="391487"/>
                        <a:pt x="575303" y="371792"/>
                        <a:pt x="578840" y="352338"/>
                      </a:cubicBezTo>
                      <a:cubicBezTo>
                        <a:pt x="589301" y="294802"/>
                        <a:pt x="583639" y="341532"/>
                        <a:pt x="595618" y="293615"/>
                      </a:cubicBezTo>
                      <a:cubicBezTo>
                        <a:pt x="599076" y="279782"/>
                        <a:pt x="600801" y="265563"/>
                        <a:pt x="604007" y="251670"/>
                      </a:cubicBezTo>
                      <a:cubicBezTo>
                        <a:pt x="609192" y="229201"/>
                        <a:pt x="607994" y="203744"/>
                        <a:pt x="620785" y="184558"/>
                      </a:cubicBezTo>
                      <a:cubicBezTo>
                        <a:pt x="626378" y="176169"/>
                        <a:pt x="633468" y="168604"/>
                        <a:pt x="637563" y="159391"/>
                      </a:cubicBezTo>
                      <a:cubicBezTo>
                        <a:pt x="644746" y="143230"/>
                        <a:pt x="644531" y="123772"/>
                        <a:pt x="654341" y="109057"/>
                      </a:cubicBezTo>
                      <a:cubicBezTo>
                        <a:pt x="659934" y="100668"/>
                        <a:pt x="667024" y="93103"/>
                        <a:pt x="671119" y="83890"/>
                      </a:cubicBezTo>
                      <a:cubicBezTo>
                        <a:pt x="678302" y="67729"/>
                        <a:pt x="687897" y="33556"/>
                        <a:pt x="687897" y="33556"/>
                      </a:cubicBezTo>
                      <a:cubicBezTo>
                        <a:pt x="696286" y="36352"/>
                        <a:pt x="706159" y="36421"/>
                        <a:pt x="713064" y="41945"/>
                      </a:cubicBezTo>
                      <a:cubicBezTo>
                        <a:pt x="735956" y="60259"/>
                        <a:pt x="727718" y="76138"/>
                        <a:pt x="738231" y="100668"/>
                      </a:cubicBezTo>
                      <a:cubicBezTo>
                        <a:pt x="742203" y="109935"/>
                        <a:pt x="749416" y="117446"/>
                        <a:pt x="755009" y="125835"/>
                      </a:cubicBezTo>
                      <a:cubicBezTo>
                        <a:pt x="760602" y="153798"/>
                        <a:pt x="770896" y="181222"/>
                        <a:pt x="771787" y="209725"/>
                      </a:cubicBezTo>
                      <a:cubicBezTo>
                        <a:pt x="780491" y="488250"/>
                        <a:pt x="705686" y="428513"/>
                        <a:pt x="805343" y="494951"/>
                      </a:cubicBezTo>
                      <a:cubicBezTo>
                        <a:pt x="813732" y="483766"/>
                        <a:pt x="823100" y="473251"/>
                        <a:pt x="830510" y="461395"/>
                      </a:cubicBezTo>
                      <a:cubicBezTo>
                        <a:pt x="837138" y="450790"/>
                        <a:pt x="841083" y="438697"/>
                        <a:pt x="847288" y="427839"/>
                      </a:cubicBezTo>
                      <a:cubicBezTo>
                        <a:pt x="852290" y="419085"/>
                        <a:pt x="858473" y="411061"/>
                        <a:pt x="864066" y="402672"/>
                      </a:cubicBezTo>
                      <a:cubicBezTo>
                        <a:pt x="866862" y="383098"/>
                        <a:pt x="868577" y="363338"/>
                        <a:pt x="872455" y="343949"/>
                      </a:cubicBezTo>
                      <a:cubicBezTo>
                        <a:pt x="874189" y="335278"/>
                        <a:pt x="879110" y="327453"/>
                        <a:pt x="880844" y="318782"/>
                      </a:cubicBezTo>
                      <a:cubicBezTo>
                        <a:pt x="884722" y="299393"/>
                        <a:pt x="885696" y="279513"/>
                        <a:pt x="889233" y="260059"/>
                      </a:cubicBezTo>
                      <a:cubicBezTo>
                        <a:pt x="891295" y="248715"/>
                        <a:pt x="895361" y="237809"/>
                        <a:pt x="897622" y="226503"/>
                      </a:cubicBezTo>
                      <a:cubicBezTo>
                        <a:pt x="922854" y="100342"/>
                        <a:pt x="892632" y="227192"/>
                        <a:pt x="914400" y="151002"/>
                      </a:cubicBezTo>
                      <a:cubicBezTo>
                        <a:pt x="918962" y="135034"/>
                        <a:pt x="931593" y="75086"/>
                        <a:pt x="939567" y="67112"/>
                      </a:cubicBezTo>
                      <a:lnTo>
                        <a:pt x="964734" y="41945"/>
                      </a:lnTo>
                      <a:cubicBezTo>
                        <a:pt x="970327" y="50334"/>
                        <a:pt x="977417" y="57899"/>
                        <a:pt x="981512" y="67112"/>
                      </a:cubicBezTo>
                      <a:cubicBezTo>
                        <a:pt x="988695" y="83273"/>
                        <a:pt x="988480" y="102731"/>
                        <a:pt x="998290" y="117446"/>
                      </a:cubicBezTo>
                      <a:lnTo>
                        <a:pt x="1015068" y="142613"/>
                      </a:lnTo>
                      <a:cubicBezTo>
                        <a:pt x="1017864" y="156595"/>
                        <a:pt x="1020906" y="170529"/>
                        <a:pt x="1023457" y="184558"/>
                      </a:cubicBezTo>
                      <a:cubicBezTo>
                        <a:pt x="1026500" y="201293"/>
                        <a:pt x="1028156" y="218288"/>
                        <a:pt x="1031846" y="234892"/>
                      </a:cubicBezTo>
                      <a:cubicBezTo>
                        <a:pt x="1033764" y="243524"/>
                        <a:pt x="1038317" y="251427"/>
                        <a:pt x="1040235" y="260059"/>
                      </a:cubicBezTo>
                      <a:cubicBezTo>
                        <a:pt x="1043776" y="275992"/>
                        <a:pt x="1046521" y="316675"/>
                        <a:pt x="1057013" y="335560"/>
                      </a:cubicBezTo>
                      <a:cubicBezTo>
                        <a:pt x="1066806" y="353187"/>
                        <a:pt x="1079384" y="369116"/>
                        <a:pt x="1090569" y="385894"/>
                      </a:cubicBezTo>
                      <a:cubicBezTo>
                        <a:pt x="1096162" y="394283"/>
                        <a:pt x="1104159" y="401496"/>
                        <a:pt x="1107347" y="411061"/>
                      </a:cubicBezTo>
                      <a:cubicBezTo>
                        <a:pt x="1110143" y="419450"/>
                        <a:pt x="1110212" y="429323"/>
                        <a:pt x="1115736" y="436228"/>
                      </a:cubicBezTo>
                      <a:cubicBezTo>
                        <a:pt x="1122034" y="444101"/>
                        <a:pt x="1132514" y="447413"/>
                        <a:pt x="1140903" y="453006"/>
                      </a:cubicBezTo>
                      <a:cubicBezTo>
                        <a:pt x="1146496" y="444617"/>
                        <a:pt x="1153586" y="437052"/>
                        <a:pt x="1157681" y="427839"/>
                      </a:cubicBezTo>
                      <a:cubicBezTo>
                        <a:pt x="1171435" y="396892"/>
                        <a:pt x="1183620" y="340862"/>
                        <a:pt x="1191237" y="310393"/>
                      </a:cubicBezTo>
                      <a:cubicBezTo>
                        <a:pt x="1194033" y="299208"/>
                        <a:pt x="1190033" y="283232"/>
                        <a:pt x="1199626" y="276837"/>
                      </a:cubicBezTo>
                      <a:cubicBezTo>
                        <a:pt x="1225987" y="259263"/>
                        <a:pt x="1249590" y="235377"/>
                        <a:pt x="1283516" y="234892"/>
                      </a:cubicBezTo>
                      <a:cubicBezTo>
                        <a:pt x="1468055" y="232256"/>
                        <a:pt x="1652631" y="234892"/>
                        <a:pt x="1837189" y="234892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050" dirty="0">
                    <a:solidFill>
                      <a:prstClr val="white"/>
                    </a:solidFill>
                    <a:latin typeface="나눔스퀘어"/>
                  </a:endParaRPr>
                </a:p>
              </p:txBody>
            </p:sp>
          </p:grp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BC9982CD-589A-B899-5701-02CA632CC532}"/>
                  </a:ext>
                </a:extLst>
              </p:cNvPr>
              <p:cNvSpPr txBox="1"/>
              <p:nvPr/>
            </p:nvSpPr>
            <p:spPr>
              <a:xfrm>
                <a:off x="8034952" y="5217537"/>
                <a:ext cx="1130441" cy="248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88" dirty="0">
                    <a:solidFill>
                      <a:srgbClr val="00B050"/>
                    </a:solidFill>
                    <a:latin typeface="나눔스퀘어"/>
                    <a:cs typeface="+mn-cs"/>
                  </a:rPr>
                  <a:t>~1kV</a:t>
                </a:r>
              </a:p>
            </p:txBody>
          </p:sp>
        </p:grpSp>
      </p:grpSp>
      <p:sp>
        <p:nvSpPr>
          <p:cNvPr id="28" name="TextBox 1">
            <a:extLst>
              <a:ext uri="{FF2B5EF4-FFF2-40B4-BE49-F238E27FC236}">
                <a16:creationId xmlns:a16="http://schemas.microsoft.com/office/drawing/2014/main" id="{9C779DF1-18E8-BC56-2C1C-574DA418CE15}"/>
              </a:ext>
            </a:extLst>
          </p:cNvPr>
          <p:cNvSpPr txBox="1"/>
          <p:nvPr/>
        </p:nvSpPr>
        <p:spPr>
          <a:xfrm>
            <a:off x="5274185" y="1212671"/>
            <a:ext cx="316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2022: 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ERA of Quad-RF</a:t>
            </a:r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40FF94EA-199B-8B7C-BB50-D0485EC2B772}"/>
              </a:ext>
            </a:extLst>
          </p:cNvPr>
          <p:cNvSpPr/>
          <p:nvPr/>
        </p:nvSpPr>
        <p:spPr>
          <a:xfrm>
            <a:off x="1778839" y="1466634"/>
            <a:ext cx="695620" cy="6956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나눔스퀘어"/>
            </a:endParaRPr>
          </a:p>
        </p:txBody>
      </p:sp>
      <p:sp>
        <p:nvSpPr>
          <p:cNvPr id="30" name="Oval 33">
            <a:extLst>
              <a:ext uri="{FF2B5EF4-FFF2-40B4-BE49-F238E27FC236}">
                <a16:creationId xmlns:a16="http://schemas.microsoft.com/office/drawing/2014/main" id="{36DC3B60-F324-66CF-9CE5-3277DA84DBE6}"/>
              </a:ext>
            </a:extLst>
          </p:cNvPr>
          <p:cNvSpPr/>
          <p:nvPr/>
        </p:nvSpPr>
        <p:spPr>
          <a:xfrm>
            <a:off x="1763575" y="3091038"/>
            <a:ext cx="695620" cy="6956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나눔스퀘어"/>
            </a:endParaRPr>
          </a:p>
        </p:txBody>
      </p:sp>
      <p:sp>
        <p:nvSpPr>
          <p:cNvPr id="31" name="Oval 34">
            <a:extLst>
              <a:ext uri="{FF2B5EF4-FFF2-40B4-BE49-F238E27FC236}">
                <a16:creationId xmlns:a16="http://schemas.microsoft.com/office/drawing/2014/main" id="{ECECB00E-0F05-692F-8FF5-274990073586}"/>
              </a:ext>
            </a:extLst>
          </p:cNvPr>
          <p:cNvSpPr/>
          <p:nvPr/>
        </p:nvSpPr>
        <p:spPr>
          <a:xfrm>
            <a:off x="1766183" y="4690873"/>
            <a:ext cx="695620" cy="6956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나눔스퀘어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A8D2A7C2-BC8D-5216-C0EA-FD8A14CD6BB3}"/>
              </a:ext>
            </a:extLst>
          </p:cNvPr>
          <p:cNvSpPr txBox="1"/>
          <p:nvPr/>
        </p:nvSpPr>
        <p:spPr>
          <a:xfrm>
            <a:off x="5049452" y="5510736"/>
            <a:ext cx="13476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i="1" dirty="0">
                <a:solidFill>
                  <a:srgbClr val="0000FF"/>
                </a:solidFill>
                <a:latin typeface="나눔스퀘어"/>
                <a:ea typeface="나눔스퀘어"/>
                <a:cs typeface="+mn-cs"/>
              </a:rPr>
              <a:t>By James Mott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C855AE2D-8EF8-EE3A-15F1-B4C1D424FADC}"/>
              </a:ext>
            </a:extLst>
          </p:cNvPr>
          <p:cNvSpPr txBox="1"/>
          <p:nvPr/>
        </p:nvSpPr>
        <p:spPr>
          <a:xfrm>
            <a:off x="70948" y="155892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00FF"/>
                </a:solidFill>
                <a:latin typeface="나눔스퀘어"/>
                <a:ea typeface="나눔스퀘어"/>
                <a:cs typeface="+mn-cs"/>
              </a:rPr>
              <a:t>Run-2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0F3ECF61-3AD3-1A2E-AEEE-5FE1AD5E73B6}"/>
              </a:ext>
            </a:extLst>
          </p:cNvPr>
          <p:cNvSpPr txBox="1"/>
          <p:nvPr/>
        </p:nvSpPr>
        <p:spPr>
          <a:xfrm>
            <a:off x="70948" y="321473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00FF"/>
                </a:solidFill>
                <a:latin typeface="나눔스퀘어"/>
                <a:ea typeface="나눔스퀘어"/>
                <a:cs typeface="+mn-cs"/>
              </a:rPr>
              <a:t>Run-3 NO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07D05886-3836-D167-FFDD-B28AF2CF1448}"/>
              </a:ext>
            </a:extLst>
          </p:cNvPr>
          <p:cNvSpPr txBox="1"/>
          <p:nvPr/>
        </p:nvSpPr>
        <p:spPr>
          <a:xfrm>
            <a:off x="70948" y="4870551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00FF"/>
                </a:solidFill>
                <a:latin typeface="나눔스퀘어"/>
                <a:ea typeface="나눔스퀘어"/>
                <a:cs typeface="+mn-cs"/>
              </a:rPr>
              <a:t>Run-5 RF</a:t>
            </a:r>
          </a:p>
        </p:txBody>
      </p:sp>
    </p:spTree>
    <p:extLst>
      <p:ext uri="{BB962C8B-B14F-4D97-AF65-F5344CB8AC3E}">
        <p14:creationId xmlns:p14="http://schemas.microsoft.com/office/powerpoint/2010/main" val="3919803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0390D-0AF0-88A9-0DA5-20298D5C7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88D6202-062C-5973-6DEB-120BD68476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338" y="165494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Great &amp; New instrumentation (1)</a:t>
            </a:r>
          </a:p>
        </p:txBody>
      </p:sp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43E3E75C-3635-4878-7092-34B17D34412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514DBBAB-E4F1-B6CC-77DA-98302CA63E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30904314-1576-6F4D-9F78-6A7F28969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7D765DBC-8523-DC5E-3B1B-40A8EACE2B05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61599F98-85E6-BF5D-CCA9-066CC8391A22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E1EBA699-5D0A-2CEC-C35A-EA9F35A2DF1E}"/>
              </a:ext>
            </a:extLst>
          </p:cNvPr>
          <p:cNvSpPr txBox="1">
            <a:spLocks/>
          </p:cNvSpPr>
          <p:nvPr/>
        </p:nvSpPr>
        <p:spPr>
          <a:xfrm>
            <a:off x="75136" y="857250"/>
            <a:ext cx="8185795" cy="7658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+mn-lt"/>
              </a:rPr>
              <a:t>2012 – 2017: </a:t>
            </a:r>
            <a:r>
              <a:rPr lang="en-US" sz="2400">
                <a:latin typeface="+mn-lt"/>
              </a:rPr>
              <a:t>Innovative instrumentation: </a:t>
            </a:r>
            <a:r>
              <a:rPr lang="en-US" sz="2400">
                <a:solidFill>
                  <a:srgbClr val="3333FF"/>
                </a:solidFill>
                <a:latin typeface="+mn-lt"/>
              </a:rPr>
              <a:t>Muon Precession</a:t>
            </a:r>
            <a:endParaRPr lang="en-US" sz="2400" dirty="0">
              <a:latin typeface="+mn-lt"/>
            </a:endParaRPr>
          </a:p>
        </p:txBody>
      </p: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D007E76D-E7A1-3FC4-6213-62C2E6F73F21}"/>
              </a:ext>
            </a:extLst>
          </p:cNvPr>
          <p:cNvSpPr txBox="1">
            <a:spLocks/>
          </p:cNvSpPr>
          <p:nvPr/>
        </p:nvSpPr>
        <p:spPr>
          <a:xfrm>
            <a:off x="290682" y="1592034"/>
            <a:ext cx="4257256" cy="4169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CALOS: </a:t>
            </a:r>
            <a:r>
              <a:rPr lang="en-US" sz="1500" dirty="0">
                <a:solidFill>
                  <a:srgbClr val="3333FF"/>
                </a:solidFill>
              </a:rPr>
              <a:t>54 Cherenkov crystals x 24 stations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Laser stabilization: </a:t>
            </a:r>
            <a:r>
              <a:rPr lang="en-US" sz="1500" dirty="0">
                <a:solidFill>
                  <a:srgbClr val="3333FF"/>
                </a:solidFill>
              </a:rPr>
              <a:t>gain stability to ~10</a:t>
            </a:r>
            <a:r>
              <a:rPr lang="en-US" sz="1500" baseline="30000" dirty="0">
                <a:solidFill>
                  <a:srgbClr val="3333FF"/>
                </a:solidFill>
              </a:rPr>
              <a:t>-4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Digitizers / DAQ / Online: </a:t>
            </a:r>
            <a:r>
              <a:rPr lang="en-US" sz="1500" dirty="0">
                <a:solidFill>
                  <a:srgbClr val="3333FF"/>
                </a:solidFill>
              </a:rPr>
              <a:t>12-bit, 800 MSPS &amp; online reduction in GPU; DQM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E6F88ECC-0871-3B24-4CC4-329F91A8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45" y="1929097"/>
            <a:ext cx="2766040" cy="1089292"/>
          </a:xfrm>
          <a:prstGeom prst="rect">
            <a:avLst/>
          </a:prstGeom>
        </p:spPr>
      </p:pic>
      <p:pic>
        <p:nvPicPr>
          <p:cNvPr id="47" name="anim.gif" descr="anim.gif">
            <a:extLst>
              <a:ext uri="{FF2B5EF4-FFF2-40B4-BE49-F238E27FC236}">
                <a16:creationId xmlns:a16="http://schemas.microsoft.com/office/drawing/2014/main" id="{B562C852-3DBB-9981-D6C8-8C0A7539CD1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64234" y="1700748"/>
            <a:ext cx="2295165" cy="15226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Group 13">
            <a:extLst>
              <a:ext uri="{FF2B5EF4-FFF2-40B4-BE49-F238E27FC236}">
                <a16:creationId xmlns:a16="http://schemas.microsoft.com/office/drawing/2014/main" id="{AC5C0A40-922F-D650-9BA6-97D7E175B3A9}"/>
              </a:ext>
            </a:extLst>
          </p:cNvPr>
          <p:cNvGrpSpPr/>
          <p:nvPr/>
        </p:nvGrpSpPr>
        <p:grpSpPr>
          <a:xfrm>
            <a:off x="4543814" y="1877124"/>
            <a:ext cx="1147098" cy="1193237"/>
            <a:chOff x="4436831" y="3816606"/>
            <a:chExt cx="2033588" cy="2115382"/>
          </a:xfrm>
        </p:grpSpPr>
        <p:sp>
          <p:nvSpPr>
            <p:cNvPr id="49" name="TextBox 14">
              <a:extLst>
                <a:ext uri="{FF2B5EF4-FFF2-40B4-BE49-F238E27FC236}">
                  <a16:creationId xmlns:a16="http://schemas.microsoft.com/office/drawing/2014/main" id="{5E31E69D-BD9C-241F-DC2C-3D1B2A5859EE}"/>
                </a:ext>
              </a:extLst>
            </p:cNvPr>
            <p:cNvSpPr txBox="1"/>
            <p:nvPr/>
          </p:nvSpPr>
          <p:spPr>
            <a:xfrm>
              <a:off x="4899061" y="5440936"/>
              <a:ext cx="1571358" cy="491052"/>
            </a:xfrm>
            <a:prstGeom prst="rect">
              <a:avLst/>
            </a:prstGeom>
            <a:noFill/>
          </p:spPr>
          <p:txBody>
            <a:bodyPr wrap="square" lIns="68573" tIns="34286" rIns="68573" bIns="34286" rtlCol="0">
              <a:spAutoFit/>
            </a:bodyPr>
            <a:lstStyle/>
            <a:p>
              <a:pPr defTabSz="685800">
                <a:defRPr/>
              </a:pPr>
              <a:r>
                <a:rPr lang="en-US" sz="675" b="1" kern="0" dirty="0">
                  <a:solidFill>
                    <a:srgbClr val="70AD47"/>
                  </a:solidFill>
                  <a:latin typeface="Arial" charset="0"/>
                  <a:ea typeface="ＭＳ Ｐゴシック" charset="0"/>
                  <a:cs typeface="+mn-cs"/>
                </a:rPr>
                <a:t>Software threshold</a:t>
              </a:r>
            </a:p>
          </p:txBody>
        </p:sp>
        <p:cxnSp>
          <p:nvCxnSpPr>
            <p:cNvPr id="50" name="Straight Connector 15">
              <a:extLst>
                <a:ext uri="{FF2B5EF4-FFF2-40B4-BE49-F238E27FC236}">
                  <a16:creationId xmlns:a16="http://schemas.microsoft.com/office/drawing/2014/main" id="{6310EA26-7809-F016-D17A-B970434E3C07}"/>
                </a:ext>
              </a:extLst>
            </p:cNvPr>
            <p:cNvCxnSpPr/>
            <p:nvPr/>
          </p:nvCxnSpPr>
          <p:spPr>
            <a:xfrm flipV="1">
              <a:off x="6361890" y="3838680"/>
              <a:ext cx="0" cy="1996892"/>
            </a:xfrm>
            <a:prstGeom prst="line">
              <a:avLst/>
            </a:prstGeom>
            <a:noFill/>
            <a:ln w="28575" cap="flat" cmpd="sng" algn="ctr">
              <a:solidFill>
                <a:srgbClr val="505050"/>
              </a:solidFill>
              <a:prstDash val="solid"/>
            </a:ln>
            <a:effectLst/>
          </p:spPr>
        </p:cxnSp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D0C7BFC7-EE71-E8C5-C8DB-1DE3BDADCC67}"/>
                </a:ext>
              </a:extLst>
            </p:cNvPr>
            <p:cNvSpPr txBox="1"/>
            <p:nvPr/>
          </p:nvSpPr>
          <p:spPr>
            <a:xfrm>
              <a:off x="4436831" y="3816606"/>
              <a:ext cx="1081475" cy="77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50" b="1" kern="0" dirty="0">
                  <a:solidFill>
                    <a:srgbClr val="3333FF"/>
                  </a:solidFill>
                  <a:latin typeface="Calibri" panose="020F0502020204030204"/>
                  <a:ea typeface="+mn-ea"/>
                  <a:cs typeface="+mn-cs"/>
                </a:rPr>
                <a:t>Spin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50" b="1" kern="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Momentum</a:t>
              </a:r>
            </a:p>
          </p:txBody>
        </p:sp>
        <p:cxnSp>
          <p:nvCxnSpPr>
            <p:cNvPr id="52" name="Straight Arrow Connector 17">
              <a:extLst>
                <a:ext uri="{FF2B5EF4-FFF2-40B4-BE49-F238E27FC236}">
                  <a16:creationId xmlns:a16="http://schemas.microsoft.com/office/drawing/2014/main" id="{1081EFBC-ECE2-86EE-52FF-AD2A7E7A3ABC}"/>
                </a:ext>
              </a:extLst>
            </p:cNvPr>
            <p:cNvCxnSpPr/>
            <p:nvPr/>
          </p:nvCxnSpPr>
          <p:spPr>
            <a:xfrm>
              <a:off x="5508579" y="3965937"/>
              <a:ext cx="449643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3333FF"/>
              </a:solidFill>
              <a:prstDash val="solid"/>
              <a:tailEnd type="triangle"/>
            </a:ln>
            <a:effectLst/>
          </p:spPr>
        </p:cxnSp>
        <p:cxnSp>
          <p:nvCxnSpPr>
            <p:cNvPr id="53" name="Straight Arrow Connector 18">
              <a:extLst>
                <a:ext uri="{FF2B5EF4-FFF2-40B4-BE49-F238E27FC236}">
                  <a16:creationId xmlns:a16="http://schemas.microsoft.com/office/drawing/2014/main" id="{3D9B8D91-C73F-B1D0-6712-D3FC36B19554}"/>
                </a:ext>
              </a:extLst>
            </p:cNvPr>
            <p:cNvCxnSpPr/>
            <p:nvPr/>
          </p:nvCxnSpPr>
          <p:spPr>
            <a:xfrm>
              <a:off x="5518306" y="4157248"/>
              <a:ext cx="449643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  <p:sp>
        <p:nvSpPr>
          <p:cNvPr id="54" name="TextBox 21">
            <a:extLst>
              <a:ext uri="{FF2B5EF4-FFF2-40B4-BE49-F238E27FC236}">
                <a16:creationId xmlns:a16="http://schemas.microsoft.com/office/drawing/2014/main" id="{E2E4F718-D76C-37FE-77F3-65743CA26537}"/>
              </a:ext>
            </a:extLst>
          </p:cNvPr>
          <p:cNvSpPr txBox="1"/>
          <p:nvPr/>
        </p:nvSpPr>
        <p:spPr>
          <a:xfrm>
            <a:off x="6572075" y="1386528"/>
            <a:ext cx="1656530" cy="230824"/>
          </a:xfrm>
          <a:prstGeom prst="rect">
            <a:avLst/>
          </a:prstGeom>
          <a:noFill/>
        </p:spPr>
        <p:txBody>
          <a:bodyPr wrap="none" lIns="68573" tIns="34286" rIns="68573" bIns="34286" rtlCol="0">
            <a:spAutoFit/>
          </a:bodyPr>
          <a:lstStyle/>
          <a:p>
            <a:pPr defTabSz="685800">
              <a:defRPr/>
            </a:pPr>
            <a:r>
              <a:rPr lang="en-US" sz="105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  <a:t>Events above threshold</a:t>
            </a:r>
          </a:p>
        </p:txBody>
      </p:sp>
      <p:pic>
        <p:nvPicPr>
          <p:cNvPr id="55" name="Picture 22">
            <a:extLst>
              <a:ext uri="{FF2B5EF4-FFF2-40B4-BE49-F238E27FC236}">
                <a16:creationId xmlns:a16="http://schemas.microsoft.com/office/drawing/2014/main" id="{829EF48C-F52D-C8EA-91AC-3197AC126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96" y="3518860"/>
            <a:ext cx="1304102" cy="871052"/>
          </a:xfrm>
          <a:prstGeom prst="rect">
            <a:avLst/>
          </a:prstGeom>
        </p:spPr>
      </p:pic>
      <p:pic>
        <p:nvPicPr>
          <p:cNvPr id="56" name="Picture 23">
            <a:extLst>
              <a:ext uri="{FF2B5EF4-FFF2-40B4-BE49-F238E27FC236}">
                <a16:creationId xmlns:a16="http://schemas.microsoft.com/office/drawing/2014/main" id="{EAA9FC58-C36D-F0C3-B372-506620725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458" y="3493215"/>
            <a:ext cx="1447496" cy="896696"/>
          </a:xfrm>
          <a:prstGeom prst="rect">
            <a:avLst/>
          </a:prstGeom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id="{46D53064-D365-2FEE-A6E8-2B0C451CF2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40" t="39954" r="19381" b="39105"/>
          <a:stretch/>
        </p:blipFill>
        <p:spPr>
          <a:xfrm>
            <a:off x="818759" y="5237838"/>
            <a:ext cx="1148470" cy="607048"/>
          </a:xfrm>
          <a:prstGeom prst="rect">
            <a:avLst/>
          </a:prstGeom>
        </p:spPr>
      </p:pic>
      <p:pic>
        <p:nvPicPr>
          <p:cNvPr id="58" name="Picture 26">
            <a:extLst>
              <a:ext uri="{FF2B5EF4-FFF2-40B4-BE49-F238E27FC236}">
                <a16:creationId xmlns:a16="http://schemas.microsoft.com/office/drawing/2014/main" id="{CBF81DDE-1222-E656-DF32-09E29DA17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6527" y="3205675"/>
            <a:ext cx="2026960" cy="1316414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BDAD6EBC-CE2A-ABEE-02F5-F67F9BB82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082" y="3634974"/>
            <a:ext cx="2611385" cy="23153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60" name="TextBox 7">
            <a:extLst>
              <a:ext uri="{FF2B5EF4-FFF2-40B4-BE49-F238E27FC236}">
                <a16:creationId xmlns:a16="http://schemas.microsoft.com/office/drawing/2014/main" id="{22066241-F1E9-9FC8-AA87-21E8B24D7CEC}"/>
              </a:ext>
            </a:extLst>
          </p:cNvPr>
          <p:cNvSpPr txBox="1"/>
          <p:nvPr/>
        </p:nvSpPr>
        <p:spPr>
          <a:xfrm>
            <a:off x="2198107" y="5204309"/>
            <a:ext cx="3958541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i="1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Extremely effective remote control and monitoring of all systems allowed full remote shifts … a consequence driven by the COVID shutdown, but highly effective</a:t>
            </a:r>
          </a:p>
        </p:txBody>
      </p:sp>
      <p:sp>
        <p:nvSpPr>
          <p:cNvPr id="61" name="TextBox 8">
            <a:extLst>
              <a:ext uri="{FF2B5EF4-FFF2-40B4-BE49-F238E27FC236}">
                <a16:creationId xmlns:a16="http://schemas.microsoft.com/office/drawing/2014/main" id="{B199D095-92A9-A149-F87B-041891207C54}"/>
              </a:ext>
            </a:extLst>
          </p:cNvPr>
          <p:cNvSpPr txBox="1"/>
          <p:nvPr/>
        </p:nvSpPr>
        <p:spPr>
          <a:xfrm>
            <a:off x="6512714" y="3428338"/>
            <a:ext cx="2237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 of many dozens of pages to monitor</a:t>
            </a:r>
          </a:p>
        </p:txBody>
      </p:sp>
      <p:pic>
        <p:nvPicPr>
          <p:cNvPr id="62" name="Picture 19">
            <a:extLst>
              <a:ext uri="{FF2B5EF4-FFF2-40B4-BE49-F238E27FC236}">
                <a16:creationId xmlns:a16="http://schemas.microsoft.com/office/drawing/2014/main" id="{86BD95D3-F602-CF03-5FD9-4E41DA02C9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109" y="1700749"/>
            <a:ext cx="2580656" cy="1459835"/>
          </a:xfrm>
          <a:prstGeom prst="rect">
            <a:avLst/>
          </a:prstGeom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6AAB98CA-F0CE-E8CE-395B-9F89E52F39C7}"/>
              </a:ext>
            </a:extLst>
          </p:cNvPr>
          <p:cNvSpPr txBox="1"/>
          <p:nvPr/>
        </p:nvSpPr>
        <p:spPr>
          <a:xfrm>
            <a:off x="5325930" y="6049358"/>
            <a:ext cx="54067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  <a:ea typeface="ＭＳ Ｐゴシック" charset="0"/>
              </a:rPr>
              <a:t>D. Hertzog - Fermilab– 12 December 2024</a:t>
            </a:r>
          </a:p>
        </p:txBody>
      </p:sp>
    </p:spTree>
    <p:extLst>
      <p:ext uri="{BB962C8B-B14F-4D97-AF65-F5344CB8AC3E}">
        <p14:creationId xmlns:p14="http://schemas.microsoft.com/office/powerpoint/2010/main" val="142207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EC1CF-C549-2691-F44A-86764E5A6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ED0D20-7BED-E2E0-7266-D460EE9C4D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338" y="165494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Great &amp; New instrumentation (2)</a:t>
            </a:r>
          </a:p>
        </p:txBody>
      </p:sp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E17F1FC5-4101-3FAD-E261-5D8D7667A2E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5614E533-E656-4CE8-2EA1-ACC9FEC81B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D621786D-DA3E-E886-74A9-EDDA72E102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174FD5FB-888C-5464-2C21-67F1489E644D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1A600E64-3B09-2979-A11E-2B25CBF9891A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CC6194FF-81AA-E2E9-1C6F-A1BE7436219F}"/>
              </a:ext>
            </a:extLst>
          </p:cNvPr>
          <p:cNvSpPr txBox="1">
            <a:spLocks/>
          </p:cNvSpPr>
          <p:nvPr/>
        </p:nvSpPr>
        <p:spPr>
          <a:xfrm>
            <a:off x="75136" y="857250"/>
            <a:ext cx="8185795" cy="765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2012 – 2017: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Innovative instrumentation: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Beam Imaging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6C756B8D-EC87-5539-0B9B-9DF318145F78}"/>
              </a:ext>
            </a:extLst>
          </p:cNvPr>
          <p:cNvSpPr txBox="1">
            <a:spLocks/>
          </p:cNvSpPr>
          <p:nvPr/>
        </p:nvSpPr>
        <p:spPr>
          <a:xfrm>
            <a:off x="290682" y="1592034"/>
            <a:ext cx="4152253" cy="416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IBMS: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x-y shot by shot image of injected beam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Straw Trackers: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 recon of stored muons from e</a:t>
            </a:r>
            <a:r>
              <a:rPr kumimoji="0" lang="en-US" sz="1500" b="0" i="0" u="none" strike="noStrike" kern="1200" cap="none" spc="0" normalizeH="0" baseline="3000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trackback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MiniSciFi: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horizontal or vertical image of stored beam (destructive)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45BA5D29-9754-1A9F-55DB-7FCBC942B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02"/>
          <a:stretch/>
        </p:blipFill>
        <p:spPr>
          <a:xfrm>
            <a:off x="612664" y="4667296"/>
            <a:ext cx="1310201" cy="992799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6073AE73-8119-8F57-41B2-3D0E3E741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807"/>
          <a:stretch/>
        </p:blipFill>
        <p:spPr>
          <a:xfrm>
            <a:off x="4727465" y="1461016"/>
            <a:ext cx="3987774" cy="837607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65CBF711-F436-CB56-D1D0-5BD94E27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117" y="3346710"/>
            <a:ext cx="1217005" cy="716136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3E385485-70BC-5E1B-13EC-8D94D6EC4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72" y="2684670"/>
            <a:ext cx="3351231" cy="1560997"/>
          </a:xfrm>
          <a:prstGeom prst="rect">
            <a:avLst/>
          </a:prstGeom>
        </p:spPr>
      </p:pic>
      <p:sp>
        <p:nvSpPr>
          <p:cNvPr id="31" name="Oval 14">
            <a:extLst>
              <a:ext uri="{FF2B5EF4-FFF2-40B4-BE49-F238E27FC236}">
                <a16:creationId xmlns:a16="http://schemas.microsoft.com/office/drawing/2014/main" id="{6762B33E-6A6D-7A3F-0EE9-C5FAE4DF6C49}"/>
              </a:ext>
            </a:extLst>
          </p:cNvPr>
          <p:cNvSpPr/>
          <p:nvPr/>
        </p:nvSpPr>
        <p:spPr>
          <a:xfrm>
            <a:off x="5141306" y="3057822"/>
            <a:ext cx="814692" cy="8146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15" descr="Screen Clipping">
            <a:extLst>
              <a:ext uri="{FF2B5EF4-FFF2-40B4-BE49-F238E27FC236}">
                <a16:creationId xmlns:a16="http://schemas.microsoft.com/office/drawing/2014/main" id="{73668823-AE50-01CA-0C3A-7C4004E372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94" y="1912633"/>
            <a:ext cx="996075" cy="716500"/>
          </a:xfrm>
          <a:prstGeom prst="rect">
            <a:avLst/>
          </a:prstGeom>
        </p:spPr>
      </p:pic>
      <p:pic>
        <p:nvPicPr>
          <p:cNvPr id="33" name="Picture 16" descr="Screen Clipping">
            <a:extLst>
              <a:ext uri="{FF2B5EF4-FFF2-40B4-BE49-F238E27FC236}">
                <a16:creationId xmlns:a16="http://schemas.microsoft.com/office/drawing/2014/main" id="{DB28F0B8-EFF8-D658-954F-A73D2A5DC6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14" y="1912633"/>
            <a:ext cx="860310" cy="721626"/>
          </a:xfrm>
          <a:prstGeom prst="rect">
            <a:avLst/>
          </a:prstGeom>
        </p:spPr>
      </p:pic>
      <p:pic>
        <p:nvPicPr>
          <p:cNvPr id="34" name="Content Placeholder 7">
            <a:extLst>
              <a:ext uri="{FF2B5EF4-FFF2-40B4-BE49-F238E27FC236}">
                <a16:creationId xmlns:a16="http://schemas.microsoft.com/office/drawing/2014/main" id="{F59F2D70-1B25-4FAA-B066-1DBCE748B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7773" y="4353538"/>
            <a:ext cx="1946957" cy="1381133"/>
          </a:xfrm>
          <a:prstGeom prst="rect">
            <a:avLst/>
          </a:prstGeom>
        </p:spPr>
      </p:pic>
      <p:sp>
        <p:nvSpPr>
          <p:cNvPr id="35" name="Frame 20">
            <a:extLst>
              <a:ext uri="{FF2B5EF4-FFF2-40B4-BE49-F238E27FC236}">
                <a16:creationId xmlns:a16="http://schemas.microsoft.com/office/drawing/2014/main" id="{1B751F00-B7C8-C474-0B69-66FE4E6A0686}"/>
              </a:ext>
            </a:extLst>
          </p:cNvPr>
          <p:cNvSpPr/>
          <p:nvPr/>
        </p:nvSpPr>
        <p:spPr>
          <a:xfrm>
            <a:off x="2366808" y="4582651"/>
            <a:ext cx="1532767" cy="1241058"/>
          </a:xfrm>
          <a:prstGeom prst="fram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21">
            <a:extLst>
              <a:ext uri="{FF2B5EF4-FFF2-40B4-BE49-F238E27FC236}">
                <a16:creationId xmlns:a16="http://schemas.microsoft.com/office/drawing/2014/main" id="{D856FC77-8D74-54BE-984A-25E33C9883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371" t="-1053"/>
          <a:stretch/>
        </p:blipFill>
        <p:spPr>
          <a:xfrm rot="21442118" flipH="1">
            <a:off x="2393096" y="4669726"/>
            <a:ext cx="1319894" cy="103519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7" name="Rectangle 22">
            <a:extLst>
              <a:ext uri="{FF2B5EF4-FFF2-40B4-BE49-F238E27FC236}">
                <a16:creationId xmlns:a16="http://schemas.microsoft.com/office/drawing/2014/main" id="{9C6A57C8-3859-30EA-C9AD-25F744065CC6}"/>
              </a:ext>
            </a:extLst>
          </p:cNvPr>
          <p:cNvSpPr/>
          <p:nvPr/>
        </p:nvSpPr>
        <p:spPr>
          <a:xfrm>
            <a:off x="2264125" y="4639973"/>
            <a:ext cx="1558636" cy="194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23">
            <a:extLst>
              <a:ext uri="{FF2B5EF4-FFF2-40B4-BE49-F238E27FC236}">
                <a16:creationId xmlns:a16="http://schemas.microsoft.com/office/drawing/2014/main" id="{A783A1D9-D8B7-2EA3-3A68-E579D397AEC3}"/>
              </a:ext>
            </a:extLst>
          </p:cNvPr>
          <p:cNvSpPr/>
          <p:nvPr/>
        </p:nvSpPr>
        <p:spPr>
          <a:xfrm>
            <a:off x="2326952" y="5540410"/>
            <a:ext cx="1558636" cy="194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F3FB5901-5683-15D4-981F-B0158A671EE3}"/>
              </a:ext>
            </a:extLst>
          </p:cNvPr>
          <p:cNvSpPr/>
          <p:nvPr/>
        </p:nvSpPr>
        <p:spPr>
          <a:xfrm rot="16200000">
            <a:off x="3163461" y="5027290"/>
            <a:ext cx="852112" cy="28880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C21D87D1-44F9-864A-C207-CFAAAD6BC072}"/>
              </a:ext>
            </a:extLst>
          </p:cNvPr>
          <p:cNvSpPr/>
          <p:nvPr/>
        </p:nvSpPr>
        <p:spPr>
          <a:xfrm rot="16200000">
            <a:off x="1867147" y="5082811"/>
            <a:ext cx="852112" cy="28880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2" descr="Screen Clipping">
            <a:extLst>
              <a:ext uri="{FF2B5EF4-FFF2-40B4-BE49-F238E27FC236}">
                <a16:creationId xmlns:a16="http://schemas.microsoft.com/office/drawing/2014/main" id="{BFB788D9-65ED-E620-1ED9-81B9C0F890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6" y="3335308"/>
            <a:ext cx="1646738" cy="74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magine 88" descr="Screen Shot 2018-09-02 at 09.04.59.png">
            <a:extLst>
              <a:ext uri="{FF2B5EF4-FFF2-40B4-BE49-F238E27FC236}">
                <a16:creationId xmlns:a16="http://schemas.microsoft.com/office/drawing/2014/main" id="{17B1D7CC-4B89-4C48-A72D-258472D067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550" y="3019557"/>
            <a:ext cx="3940465" cy="3346923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587AC03-7EAD-452E-973A-4C591101DC22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BAB5B5E-48D9-4A01-937E-75C91AC32F30}"/>
              </a:ext>
            </a:extLst>
          </p:cNvPr>
          <p:cNvCxnSpPr>
            <a:cxnSpLocks/>
          </p:cNvCxnSpPr>
          <p:nvPr/>
        </p:nvCxnSpPr>
        <p:spPr>
          <a:xfrm>
            <a:off x="18471" y="6431974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olo 2">
            <a:extLst>
              <a:ext uri="{FF2B5EF4-FFF2-40B4-BE49-F238E27FC236}">
                <a16:creationId xmlns:a16="http://schemas.microsoft.com/office/drawing/2014/main" id="{D2862DB0-64B8-4D38-B61B-A3833C26E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21" name="Segnaposto data 20">
            <a:extLst>
              <a:ext uri="{FF2B5EF4-FFF2-40B4-BE49-F238E27FC236}">
                <a16:creationId xmlns:a16="http://schemas.microsoft.com/office/drawing/2014/main" id="{DE7DDA65-2DB5-4F8B-89C2-64138678B19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75330016-3875-43A3-A7A9-820E64A9EF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9B6DF621-F907-4347-875F-220A0F7D4B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8" name="Titolo 2">
            <a:extLst>
              <a:ext uri="{FF2B5EF4-FFF2-40B4-BE49-F238E27FC236}">
                <a16:creationId xmlns:a16="http://schemas.microsoft.com/office/drawing/2014/main" id="{26D464A8-93AE-429C-AC13-CA62D19088A3}"/>
              </a:ext>
            </a:extLst>
          </p:cNvPr>
          <p:cNvSpPr txBox="1">
            <a:spLocks/>
          </p:cNvSpPr>
          <p:nvPr/>
        </p:nvSpPr>
        <p:spPr>
          <a:xfrm>
            <a:off x="228600" y="152169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dirty="0">
                <a:solidFill>
                  <a:schemeClr val="bg1"/>
                </a:solidFill>
                <a:highlight>
                  <a:srgbClr val="0000FF"/>
                </a:highlight>
              </a:rPr>
              <a:t>Come misuriamo lo spin del muone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1F7ACC22-DF9D-43D0-847F-7A00B6A0275E}"/>
              </a:ext>
            </a:extLst>
          </p:cNvPr>
          <p:cNvGrpSpPr/>
          <p:nvPr/>
        </p:nvGrpSpPr>
        <p:grpSpPr>
          <a:xfrm>
            <a:off x="5505322" y="710082"/>
            <a:ext cx="3315769" cy="2308324"/>
            <a:chOff x="5220256" y="3945190"/>
            <a:chExt cx="3315769" cy="2308324"/>
          </a:xfrm>
        </p:grpSpPr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4A5B4A72-26C0-4EED-A034-0D645A5ED605}"/>
                </a:ext>
              </a:extLst>
            </p:cNvPr>
            <p:cNvSpPr txBox="1"/>
            <p:nvPr/>
          </p:nvSpPr>
          <p:spPr>
            <a:xfrm>
              <a:off x="6658588" y="4804927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Center of Mass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9FA33C63-4084-47BF-AC10-E86738CDEBBC}"/>
                </a:ext>
              </a:extLst>
            </p:cNvPr>
            <p:cNvSpPr txBox="1"/>
            <p:nvPr/>
          </p:nvSpPr>
          <p:spPr>
            <a:xfrm>
              <a:off x="5220256" y="3945190"/>
              <a:ext cx="3009670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Max E: 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parallel to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spin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800" dirty="0">
                <a:solidFill>
                  <a:srgbClr val="003087"/>
                </a:solidFill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800" dirty="0">
                <a:solidFill>
                  <a:srgbClr val="003087"/>
                </a:solidFill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 E: 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antiparallel to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spin</a:t>
              </a:r>
            </a:p>
          </p:txBody>
        </p:sp>
        <p:grpSp>
          <p:nvGrpSpPr>
            <p:cNvPr id="62" name="Gruppo 61">
              <a:extLst>
                <a:ext uri="{FF2B5EF4-FFF2-40B4-BE49-F238E27FC236}">
                  <a16:creationId xmlns:a16="http://schemas.microsoft.com/office/drawing/2014/main" id="{6C2EF90F-397C-4074-B338-BD45CA66FA3F}"/>
                </a:ext>
              </a:extLst>
            </p:cNvPr>
            <p:cNvGrpSpPr/>
            <p:nvPr/>
          </p:nvGrpSpPr>
          <p:grpSpPr>
            <a:xfrm>
              <a:off x="5336139" y="4112903"/>
              <a:ext cx="2456582" cy="1819937"/>
              <a:chOff x="3420114" y="2381400"/>
              <a:chExt cx="2456582" cy="1819937"/>
            </a:xfrm>
          </p:grpSpPr>
          <p:cxnSp>
            <p:nvCxnSpPr>
              <p:cNvPr id="63" name="Connettore 2 62">
                <a:extLst>
                  <a:ext uri="{FF2B5EF4-FFF2-40B4-BE49-F238E27FC236}">
                    <a16:creationId xmlns:a16="http://schemas.microsoft.com/office/drawing/2014/main" id="{A294A96E-AF65-4C01-AE10-E65BD0D0CF4C}"/>
                  </a:ext>
                </a:extLst>
              </p:cNvPr>
              <p:cNvCxnSpPr/>
              <p:nvPr/>
            </p:nvCxnSpPr>
            <p:spPr>
              <a:xfrm flipH="1">
                <a:off x="4382965" y="2929463"/>
                <a:ext cx="335128" cy="0"/>
              </a:xfrm>
              <a:prstGeom prst="straightConnector1">
                <a:avLst/>
              </a:prstGeom>
              <a:ln w="38100" cmpd="dbl">
                <a:solidFill>
                  <a:srgbClr val="008000"/>
                </a:solidFill>
                <a:headEnd type="arrow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2 63">
                <a:extLst>
                  <a:ext uri="{FF2B5EF4-FFF2-40B4-BE49-F238E27FC236}">
                    <a16:creationId xmlns:a16="http://schemas.microsoft.com/office/drawing/2014/main" id="{FB18FCBC-6F78-46FC-84F5-09AA8A4AF187}"/>
                  </a:ext>
                </a:extLst>
              </p:cNvPr>
              <p:cNvCxnSpPr/>
              <p:nvPr/>
            </p:nvCxnSpPr>
            <p:spPr>
              <a:xfrm flipH="1">
                <a:off x="3815070" y="3023529"/>
                <a:ext cx="479703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2 64">
                <a:extLst>
                  <a:ext uri="{FF2B5EF4-FFF2-40B4-BE49-F238E27FC236}">
                    <a16:creationId xmlns:a16="http://schemas.microsoft.com/office/drawing/2014/main" id="{F6DE4375-19E8-45D8-8F2C-E906B723FA19}"/>
                  </a:ext>
                </a:extLst>
              </p:cNvPr>
              <p:cNvCxnSpPr/>
              <p:nvPr/>
            </p:nvCxnSpPr>
            <p:spPr>
              <a:xfrm flipH="1">
                <a:off x="3815070" y="2835397"/>
                <a:ext cx="479704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2 65">
                <a:extLst>
                  <a:ext uri="{FF2B5EF4-FFF2-40B4-BE49-F238E27FC236}">
                    <a16:creationId xmlns:a16="http://schemas.microsoft.com/office/drawing/2014/main" id="{59CFF176-B590-45AD-AF5E-5658F665349B}"/>
                  </a:ext>
                </a:extLst>
              </p:cNvPr>
              <p:cNvCxnSpPr/>
              <p:nvPr/>
            </p:nvCxnSpPr>
            <p:spPr>
              <a:xfrm flipH="1">
                <a:off x="3871454" y="2729114"/>
                <a:ext cx="335128" cy="0"/>
              </a:xfrm>
              <a:prstGeom prst="straightConnector1">
                <a:avLst/>
              </a:prstGeom>
              <a:ln w="38100" cmpd="dbl">
                <a:solidFill>
                  <a:srgbClr val="008000"/>
                </a:solidFill>
                <a:headEnd type="arrow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2 66">
                <a:extLst>
                  <a:ext uri="{FF2B5EF4-FFF2-40B4-BE49-F238E27FC236}">
                    <a16:creationId xmlns:a16="http://schemas.microsoft.com/office/drawing/2014/main" id="{80545BC5-35F1-4C89-8E14-BD2BBAE41AC3}"/>
                  </a:ext>
                </a:extLst>
              </p:cNvPr>
              <p:cNvCxnSpPr/>
              <p:nvPr/>
            </p:nvCxnSpPr>
            <p:spPr>
              <a:xfrm flipH="1">
                <a:off x="3871454" y="3128439"/>
                <a:ext cx="335128" cy="0"/>
              </a:xfrm>
              <a:prstGeom prst="straightConnector1">
                <a:avLst/>
              </a:prstGeom>
              <a:ln w="38100" cmpd="dbl">
                <a:solidFill>
                  <a:srgbClr val="008000"/>
                </a:solidFill>
                <a:tailEnd type="arrow" w="med" len="lg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e 67">
                <a:extLst>
                  <a:ext uri="{FF2B5EF4-FFF2-40B4-BE49-F238E27FC236}">
                    <a16:creationId xmlns:a16="http://schemas.microsoft.com/office/drawing/2014/main" id="{EF470AEB-F30C-4D47-B9F3-A169B6090F37}"/>
                  </a:ext>
                </a:extLst>
              </p:cNvPr>
              <p:cNvSpPr/>
              <p:nvPr/>
            </p:nvSpPr>
            <p:spPr>
              <a:xfrm>
                <a:off x="4382965" y="2752630"/>
                <a:ext cx="335128" cy="335128"/>
              </a:xfrm>
              <a:prstGeom prst="ellipse">
                <a:avLst/>
              </a:prstGeom>
              <a:noFill/>
              <a:ln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9" name="Connettore 2 68">
                <a:extLst>
                  <a:ext uri="{FF2B5EF4-FFF2-40B4-BE49-F238E27FC236}">
                    <a16:creationId xmlns:a16="http://schemas.microsoft.com/office/drawing/2014/main" id="{1164B9CE-D8FD-4168-BD74-C92217A1217F}"/>
                  </a:ext>
                </a:extLst>
              </p:cNvPr>
              <p:cNvCxnSpPr/>
              <p:nvPr/>
            </p:nvCxnSpPr>
            <p:spPr>
              <a:xfrm flipH="1" flipV="1">
                <a:off x="4778833" y="2929007"/>
                <a:ext cx="724165" cy="45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2 69">
                <a:extLst>
                  <a:ext uri="{FF2B5EF4-FFF2-40B4-BE49-F238E27FC236}">
                    <a16:creationId xmlns:a16="http://schemas.microsoft.com/office/drawing/2014/main" id="{1F9E2DEC-B7DA-46C8-BD5B-BA769660E5A4}"/>
                  </a:ext>
                </a:extLst>
              </p:cNvPr>
              <p:cNvCxnSpPr/>
              <p:nvPr/>
            </p:nvCxnSpPr>
            <p:spPr>
              <a:xfrm flipH="1">
                <a:off x="4961160" y="2822724"/>
                <a:ext cx="335128" cy="0"/>
              </a:xfrm>
              <a:prstGeom prst="straightConnector1">
                <a:avLst/>
              </a:prstGeom>
              <a:ln w="38100" cmpd="dbl">
                <a:solidFill>
                  <a:srgbClr val="008000"/>
                </a:solidFill>
                <a:headEnd type="arrow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ED4D47B6-79CB-4260-8D32-7AEB8FB3E917}"/>
                  </a:ext>
                </a:extLst>
              </p:cNvPr>
              <p:cNvSpPr txBox="1"/>
              <p:nvPr/>
            </p:nvSpPr>
            <p:spPr>
              <a:xfrm>
                <a:off x="4388805" y="2381400"/>
                <a:ext cx="402123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m</a:t>
                </a:r>
                <a:r>
                  <a:rPr kumimoji="0" 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+</a:t>
                </a:r>
              </a:p>
            </p:txBody>
          </p:sp>
          <p:cxnSp>
            <p:nvCxnSpPr>
              <p:cNvPr id="72" name="Connettore 2 71">
                <a:extLst>
                  <a:ext uri="{FF2B5EF4-FFF2-40B4-BE49-F238E27FC236}">
                    <a16:creationId xmlns:a16="http://schemas.microsoft.com/office/drawing/2014/main" id="{A744CB33-1977-46A2-BE89-6DFE52E52FD8}"/>
                  </a:ext>
                </a:extLst>
              </p:cNvPr>
              <p:cNvCxnSpPr/>
              <p:nvPr/>
            </p:nvCxnSpPr>
            <p:spPr>
              <a:xfrm flipH="1">
                <a:off x="4399609" y="3690373"/>
                <a:ext cx="335128" cy="0"/>
              </a:xfrm>
              <a:prstGeom prst="straightConnector1">
                <a:avLst/>
              </a:prstGeom>
              <a:ln w="38100" cmpd="dbl">
                <a:solidFill>
                  <a:srgbClr val="008000"/>
                </a:solidFill>
                <a:headEnd type="arrow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2 72">
                <a:extLst>
                  <a:ext uri="{FF2B5EF4-FFF2-40B4-BE49-F238E27FC236}">
                    <a16:creationId xmlns:a16="http://schemas.microsoft.com/office/drawing/2014/main" id="{007B4C87-E9C7-49C3-A0BC-AF3F5B9BC149}"/>
                  </a:ext>
                </a:extLst>
              </p:cNvPr>
              <p:cNvCxnSpPr/>
              <p:nvPr/>
            </p:nvCxnSpPr>
            <p:spPr>
              <a:xfrm flipH="1">
                <a:off x="4504502" y="3972571"/>
                <a:ext cx="14400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2 73">
                <a:extLst>
                  <a:ext uri="{FF2B5EF4-FFF2-40B4-BE49-F238E27FC236}">
                    <a16:creationId xmlns:a16="http://schemas.microsoft.com/office/drawing/2014/main" id="{D55C5480-141A-414C-A990-840684DC2669}"/>
                  </a:ext>
                </a:extLst>
              </p:cNvPr>
              <p:cNvCxnSpPr/>
              <p:nvPr/>
            </p:nvCxnSpPr>
            <p:spPr>
              <a:xfrm flipH="1" flipV="1">
                <a:off x="3656518" y="3689917"/>
                <a:ext cx="684000" cy="45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2 74">
                <a:extLst>
                  <a:ext uri="{FF2B5EF4-FFF2-40B4-BE49-F238E27FC236}">
                    <a16:creationId xmlns:a16="http://schemas.microsoft.com/office/drawing/2014/main" id="{35EED206-F1E7-4C1D-A558-3301BA520510}"/>
                  </a:ext>
                </a:extLst>
              </p:cNvPr>
              <p:cNvCxnSpPr/>
              <p:nvPr/>
            </p:nvCxnSpPr>
            <p:spPr>
              <a:xfrm flipH="1">
                <a:off x="3815070" y="3583634"/>
                <a:ext cx="335128" cy="0"/>
              </a:xfrm>
              <a:prstGeom prst="straightConnector1">
                <a:avLst/>
              </a:prstGeom>
              <a:ln w="38100" cmpd="dbl">
                <a:solidFill>
                  <a:srgbClr val="008000"/>
                </a:solidFill>
                <a:headEnd type="arrow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2 75">
                <a:extLst>
                  <a:ext uri="{FF2B5EF4-FFF2-40B4-BE49-F238E27FC236}">
                    <a16:creationId xmlns:a16="http://schemas.microsoft.com/office/drawing/2014/main" id="{27CC2B3C-216C-450C-89E8-7A09A4477358}"/>
                  </a:ext>
                </a:extLst>
              </p:cNvPr>
              <p:cNvCxnSpPr/>
              <p:nvPr/>
            </p:nvCxnSpPr>
            <p:spPr>
              <a:xfrm flipH="1">
                <a:off x="4407435" y="4112757"/>
                <a:ext cx="335128" cy="0"/>
              </a:xfrm>
              <a:prstGeom prst="straightConnector1">
                <a:avLst/>
              </a:prstGeom>
              <a:ln w="38100" cmpd="dbl">
                <a:solidFill>
                  <a:srgbClr val="008000"/>
                </a:solidFill>
                <a:tailEnd type="arrow" w="med" len="lg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e 76">
                <a:extLst>
                  <a:ext uri="{FF2B5EF4-FFF2-40B4-BE49-F238E27FC236}">
                    <a16:creationId xmlns:a16="http://schemas.microsoft.com/office/drawing/2014/main" id="{2B8E3F7A-E95E-44AD-85A5-4C66D1A66FB1}"/>
                  </a:ext>
                </a:extLst>
              </p:cNvPr>
              <p:cNvSpPr/>
              <p:nvPr/>
            </p:nvSpPr>
            <p:spPr>
              <a:xfrm>
                <a:off x="4399609" y="3513540"/>
                <a:ext cx="335128" cy="335128"/>
              </a:xfrm>
              <a:prstGeom prst="ellipse">
                <a:avLst/>
              </a:prstGeom>
              <a:noFill/>
              <a:ln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8" name="Connettore 2 77">
                <a:extLst>
                  <a:ext uri="{FF2B5EF4-FFF2-40B4-BE49-F238E27FC236}">
                    <a16:creationId xmlns:a16="http://schemas.microsoft.com/office/drawing/2014/main" id="{2E21747B-88B0-4BDA-9B28-5147C1385F99}"/>
                  </a:ext>
                </a:extLst>
              </p:cNvPr>
              <p:cNvCxnSpPr/>
              <p:nvPr/>
            </p:nvCxnSpPr>
            <p:spPr>
              <a:xfrm flipH="1">
                <a:off x="4795478" y="3689917"/>
                <a:ext cx="70752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2 78">
                <a:extLst>
                  <a:ext uri="{FF2B5EF4-FFF2-40B4-BE49-F238E27FC236}">
                    <a16:creationId xmlns:a16="http://schemas.microsoft.com/office/drawing/2014/main" id="{200044DD-EB36-43F6-ACCB-48ABF42A3BC1}"/>
                  </a:ext>
                </a:extLst>
              </p:cNvPr>
              <p:cNvCxnSpPr/>
              <p:nvPr/>
            </p:nvCxnSpPr>
            <p:spPr>
              <a:xfrm flipH="1">
                <a:off x="4977804" y="3583634"/>
                <a:ext cx="335128" cy="0"/>
              </a:xfrm>
              <a:prstGeom prst="straightConnector1">
                <a:avLst/>
              </a:prstGeom>
              <a:ln w="38100" cmpd="dbl">
                <a:solidFill>
                  <a:srgbClr val="008000"/>
                </a:solidFill>
                <a:headEnd type="arrow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E71C1686-72F9-48BC-9860-BAEE003E3B44}"/>
                  </a:ext>
                </a:extLst>
              </p:cNvPr>
              <p:cNvSpPr txBox="1"/>
              <p:nvPr/>
            </p:nvSpPr>
            <p:spPr>
              <a:xfrm>
                <a:off x="5492719" y="2689016"/>
                <a:ext cx="383977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Symbol" charset="2"/>
                  </a:rPr>
                  <a:t>e</a:t>
                </a:r>
                <a:r>
                  <a:rPr kumimoji="0" 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+</a:t>
                </a:r>
              </a:p>
            </p:txBody>
          </p:sp>
          <p:sp>
            <p:nvSpPr>
              <p:cNvPr id="81" name="CasellaDiTesto 80">
                <a:extLst>
                  <a:ext uri="{FF2B5EF4-FFF2-40B4-BE49-F238E27FC236}">
                    <a16:creationId xmlns:a16="http://schemas.microsoft.com/office/drawing/2014/main" id="{C1402484-DC5B-4ADC-AB98-F668A6B48A43}"/>
                  </a:ext>
                </a:extLst>
              </p:cNvPr>
              <p:cNvSpPr txBox="1"/>
              <p:nvPr/>
            </p:nvSpPr>
            <p:spPr>
              <a:xfrm>
                <a:off x="3469331" y="2856060"/>
                <a:ext cx="304929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n</a:t>
                </a:r>
                <a:endPara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endParaRPr>
              </a:p>
            </p:txBody>
          </p:sp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051B59C5-AEEA-4758-9584-9103EA6D56A6}"/>
                  </a:ext>
                </a:extLst>
              </p:cNvPr>
              <p:cNvSpPr txBox="1"/>
              <p:nvPr/>
            </p:nvSpPr>
            <p:spPr>
              <a:xfrm>
                <a:off x="3467551" y="2564500"/>
                <a:ext cx="304929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n</a:t>
                </a:r>
                <a:endPara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endParaRPr>
              </a:p>
            </p:txBody>
          </p:sp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929DD601-4AE0-4B84-A2FA-F27339AB0279}"/>
                  </a:ext>
                </a:extLst>
              </p:cNvPr>
              <p:cNvSpPr txBox="1"/>
              <p:nvPr/>
            </p:nvSpPr>
            <p:spPr>
              <a:xfrm>
                <a:off x="4087327" y="3832005"/>
                <a:ext cx="383977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Symbol" charset="2"/>
                  </a:rPr>
                  <a:t>e</a:t>
                </a:r>
                <a:r>
                  <a:rPr kumimoji="0" 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+</a:t>
                </a:r>
              </a:p>
            </p:txBody>
          </p:sp>
          <p:sp>
            <p:nvSpPr>
              <p:cNvPr id="84" name="CasellaDiTesto 83">
                <a:extLst>
                  <a:ext uri="{FF2B5EF4-FFF2-40B4-BE49-F238E27FC236}">
                    <a16:creationId xmlns:a16="http://schemas.microsoft.com/office/drawing/2014/main" id="{C45861B9-7323-4CBD-BC73-E737EBA44FA7}"/>
                  </a:ext>
                </a:extLst>
              </p:cNvPr>
              <p:cNvSpPr txBox="1"/>
              <p:nvPr/>
            </p:nvSpPr>
            <p:spPr>
              <a:xfrm>
                <a:off x="3420114" y="3466665"/>
                <a:ext cx="304929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n</a:t>
                </a:r>
                <a:endPara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endParaRPr>
              </a:p>
            </p:txBody>
          </p:sp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6AECDE57-4A31-4009-BB1F-E6D215FA92E2}"/>
                  </a:ext>
                </a:extLst>
              </p:cNvPr>
              <p:cNvSpPr txBox="1"/>
              <p:nvPr/>
            </p:nvSpPr>
            <p:spPr>
              <a:xfrm>
                <a:off x="5500104" y="3460190"/>
                <a:ext cx="304929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n</a:t>
                </a:r>
                <a:endPara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endParaRPr>
              </a:p>
            </p:txBody>
          </p:sp>
          <p:cxnSp>
            <p:nvCxnSpPr>
              <p:cNvPr id="86" name="Connettore 2 85">
                <a:extLst>
                  <a:ext uri="{FF2B5EF4-FFF2-40B4-BE49-F238E27FC236}">
                    <a16:creationId xmlns:a16="http://schemas.microsoft.com/office/drawing/2014/main" id="{924168C6-8BB0-42EC-A975-727F01CE9B9D}"/>
                  </a:ext>
                </a:extLst>
              </p:cNvPr>
              <p:cNvCxnSpPr/>
              <p:nvPr/>
            </p:nvCxnSpPr>
            <p:spPr>
              <a:xfrm flipH="1">
                <a:off x="5591399" y="3596334"/>
                <a:ext cx="116402" cy="0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ttore 2 86">
                <a:extLst>
                  <a:ext uri="{FF2B5EF4-FFF2-40B4-BE49-F238E27FC236}">
                    <a16:creationId xmlns:a16="http://schemas.microsoft.com/office/drawing/2014/main" id="{442F54DE-2F4C-41A3-8920-D965F5947AE5}"/>
                  </a:ext>
                </a:extLst>
              </p:cNvPr>
              <p:cNvCxnSpPr/>
              <p:nvPr/>
            </p:nvCxnSpPr>
            <p:spPr>
              <a:xfrm flipH="1">
                <a:off x="3558561" y="2993091"/>
                <a:ext cx="116402" cy="0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Segnaposto contenuto 1">
            <a:extLst>
              <a:ext uri="{FF2B5EF4-FFF2-40B4-BE49-F238E27FC236}">
                <a16:creationId xmlns:a16="http://schemas.microsoft.com/office/drawing/2014/main" id="{A6E712F6-7FA8-42AD-8FDB-175E47D8A5BA}"/>
              </a:ext>
            </a:extLst>
          </p:cNvPr>
          <p:cNvSpPr txBox="1">
            <a:spLocks/>
          </p:cNvSpPr>
          <p:nvPr/>
        </p:nvSpPr>
        <p:spPr>
          <a:xfrm>
            <a:off x="345370" y="825313"/>
            <a:ext cx="4690738" cy="5361496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it-IT" dirty="0">
                <a:solidFill>
                  <a:srgbClr val="002060"/>
                </a:solidFill>
              </a:rPr>
              <a:t>Muoni polarizzati quasi al 100%,  provenienti dal decadimento di pioni, vengono iniettati nell'anello di accumulazione
I muoni decadono ed i positroni di alta energia sono emessi preferenzialmente lungo la direzione dello spin del muone a causa dell'elicità dei neutrini e della conservazione del momento angolare
Misurare gli elettroni di alta energia equivale a misurare lo spin del muone al momento del decadimento
Calorimetri in posizione fissa lungo l'anello di accumulazione (raggio interno dell’anello) misurano l'energia il tempo di arrivo dei positoni di decadimento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08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1610733A-7108-44C4-86C5-FAA940AB142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10195" t="11858" r="10091" b="24619"/>
          <a:stretch/>
        </p:blipFill>
        <p:spPr>
          <a:xfrm>
            <a:off x="866419" y="861730"/>
            <a:ext cx="6924582" cy="31033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8FB56A4-996F-41A5-9C8A-6A28181BA1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Workshop FCCP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21462F-4277-449D-8434-EE2E6BA155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D57602-186D-4E7E-9DD3-A82D7E808B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3CBA6F-CE5C-46ED-8530-ADDDBCD1AD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AFE5BE1-3372-428F-B939-E19AE4CC8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1" t="12145" r="10488" b="20196"/>
          <a:stretch/>
        </p:blipFill>
        <p:spPr>
          <a:xfrm>
            <a:off x="1172166" y="1754574"/>
            <a:ext cx="7030801" cy="34800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43D066E-117E-43D1-A63C-47CA811A7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98" t="13020" r="11265" b="16175"/>
          <a:stretch/>
        </p:blipFill>
        <p:spPr>
          <a:xfrm>
            <a:off x="1864311" y="2817938"/>
            <a:ext cx="6809173" cy="344424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11C2B51-3AB8-4F0A-AE7E-3A82DFCFD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9710" t="-65574" r="105535" b="157899"/>
          <a:stretch/>
        </p:blipFill>
        <p:spPr>
          <a:xfrm>
            <a:off x="0" y="26125"/>
            <a:ext cx="2210540" cy="52230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6161D83-B5CE-4BC5-8096-92F0201F60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825" b="92325"/>
          <a:stretch/>
        </p:blipFill>
        <p:spPr>
          <a:xfrm>
            <a:off x="1615727" y="4155476"/>
            <a:ext cx="7199790" cy="17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9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60D2CA2F-FA28-509E-C31F-0D92B768B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82" y="3941012"/>
            <a:ext cx="4082984" cy="177147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0BCDCFE-7AD0-6652-A8A9-824EAB04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0" y="21396"/>
            <a:ext cx="7886700" cy="276998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Loss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muons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spectrum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it-IT" sz="2800" b="0" i="1" dirty="0">
                <a:solidFill>
                  <a:schemeClr val="bg1"/>
                </a:solidFill>
                <a:highlight>
                  <a:srgbClr val="0000FF"/>
                </a:highlight>
              </a:rPr>
              <a:t>L(t)</a:t>
            </a:r>
            <a:r>
              <a:rPr lang="it-IT" sz="2800" i="1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br>
              <a:rPr lang="it-IT" sz="2800" i="1" dirty="0">
                <a:solidFill>
                  <a:schemeClr val="bg1"/>
                </a:solidFill>
                <a:highlight>
                  <a:srgbClr val="0000FF"/>
                </a:highlight>
              </a:rPr>
            </a:br>
            <a:endParaRPr lang="it-IT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4C51A87-45AE-C441-FC02-64A593664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2574" y="5726907"/>
            <a:ext cx="2057400" cy="273844"/>
          </a:xfrm>
        </p:spPr>
        <p:txBody>
          <a:bodyPr/>
          <a:lstStyle/>
          <a:p>
            <a:fld id="{2468B5F5-9213-4BAC-89C1-B428308B5E9E}" type="slidenum">
              <a:rPr lang="it-IT" smtClean="0"/>
              <a:t>41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B6C0EBD-8932-A0B2-C206-EC407BF10DE2}"/>
                  </a:ext>
                </a:extLst>
              </p:cNvPr>
              <p:cNvSpPr txBox="1"/>
              <p:nvPr/>
            </p:nvSpPr>
            <p:spPr>
              <a:xfrm>
                <a:off x="177660" y="4876633"/>
                <a:ext cx="38290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000000"/>
                    </a:solidFill>
                  </a:rPr>
                  <a:t>In the </a:t>
                </a:r>
                <a:r>
                  <a:rPr lang="it-IT" sz="1800" dirty="0" err="1">
                    <a:solidFill>
                      <a:srgbClr val="000000"/>
                    </a:solidFill>
                  </a:rPr>
                  <a:t>simulated</a:t>
                </a:r>
                <a:r>
                  <a:rPr lang="it-IT" sz="1800" dirty="0">
                    <a:solidFill>
                      <a:srgbClr val="000000"/>
                    </a:solidFill>
                  </a:rPr>
                  <a:t> dataset the </a:t>
                </a:r>
                <a:r>
                  <a:rPr lang="it-IT" sz="1800" dirty="0" err="1">
                    <a:solidFill>
                      <a:srgbClr val="000000"/>
                    </a:solidFill>
                  </a:rPr>
                  <a:t>characteristic</a:t>
                </a:r>
                <a:r>
                  <a:rPr lang="it-IT" sz="1800" dirty="0">
                    <a:solidFill>
                      <a:srgbClr val="000000"/>
                    </a:solidFill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</a:rPr>
                  <a:t>bump</a:t>
                </a:r>
                <a:r>
                  <a:rPr lang="it-IT" sz="1800" dirty="0">
                    <a:solidFill>
                      <a:srgbClr val="000000"/>
                    </a:solidFill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</a:rPr>
                  <a:t>observed</a:t>
                </a:r>
                <a:r>
                  <a:rPr lang="it-IT" sz="1800" dirty="0">
                    <a:solidFill>
                      <a:srgbClr val="000000"/>
                    </a:solidFill>
                  </a:rPr>
                  <a:t> in Run-2 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solidFill>
                      <a:srgbClr val="000000"/>
                    </a:solidFill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</a:rPr>
                  <a:t>is</a:t>
                </a:r>
                <a:r>
                  <a:rPr lang="it-IT" sz="1800" dirty="0">
                    <a:solidFill>
                      <a:srgbClr val="000000"/>
                    </a:solidFill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</a:rPr>
                  <a:t>not</a:t>
                </a:r>
                <a:r>
                  <a:rPr lang="it-IT" sz="1800" dirty="0">
                    <a:solidFill>
                      <a:srgbClr val="000000"/>
                    </a:solidFill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</a:rPr>
                  <a:t>evident</a:t>
                </a:r>
                <a:r>
                  <a:rPr lang="it-IT" sz="1800" dirty="0">
                    <a:solidFill>
                      <a:srgbClr val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B6C0EBD-8932-A0B2-C206-EC407BF10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60" y="4876633"/>
                <a:ext cx="3829051" cy="923330"/>
              </a:xfrm>
              <a:prstGeom prst="rect">
                <a:avLst/>
              </a:prstGeom>
              <a:blipFill>
                <a:blip r:embed="rId4"/>
                <a:stretch>
                  <a:fillRect l="-955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2F16D22D-243B-F243-378F-54AFE1832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5" y="1760466"/>
            <a:ext cx="4013876" cy="1843186"/>
          </a:xfrm>
          <a:prstGeom prst="rect">
            <a:avLst/>
          </a:prstGeom>
        </p:spPr>
      </p:pic>
      <p:pic>
        <p:nvPicPr>
          <p:cNvPr id="9" name="Immagine 8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091B52B7-6A25-7334-152D-4383F8D0C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2986"/>
            <a:ext cx="4090009" cy="1878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74818E5-2ED3-718E-F3EF-B436C5A98DC9}"/>
                  </a:ext>
                </a:extLst>
              </p:cNvPr>
              <p:cNvSpPr txBox="1"/>
              <p:nvPr/>
            </p:nvSpPr>
            <p:spPr>
              <a:xfrm>
                <a:off x="1642287" y="1540741"/>
                <a:ext cx="14944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2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sz="1200" dirty="0"/>
                  <a:t>:</a:t>
                </a:r>
                <a:r>
                  <a:rPr lang="it-IT" sz="1200" dirty="0">
                    <a:solidFill>
                      <a:srgbClr val="FF0000"/>
                    </a:solidFill>
                  </a:rPr>
                  <a:t> </a:t>
                </a:r>
                <a:r>
                  <a:rPr lang="it-IT" sz="1200" dirty="0" err="1">
                    <a:solidFill>
                      <a:srgbClr val="FF0000"/>
                    </a:solidFill>
                  </a:rPr>
                  <a:t>Collimator</a:t>
                </a:r>
                <a:r>
                  <a:rPr lang="it-IT" sz="1200" dirty="0">
                    <a:solidFill>
                      <a:srgbClr val="FF0000"/>
                    </a:solidFill>
                  </a:rPr>
                  <a:t> hits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74818E5-2ED3-718E-F3EF-B436C5A98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287" y="1540741"/>
                <a:ext cx="1494412" cy="276999"/>
              </a:xfrm>
              <a:prstGeom prst="rect">
                <a:avLst/>
              </a:prstGeom>
              <a:blipFill>
                <a:blip r:embed="rId7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8855E98-73B7-2F0D-1F43-09D85BA5C30E}"/>
                  </a:ext>
                </a:extLst>
              </p:cNvPr>
              <p:cNvSpPr txBox="1"/>
              <p:nvPr/>
            </p:nvSpPr>
            <p:spPr>
              <a:xfrm>
                <a:off x="5919516" y="1540741"/>
                <a:ext cx="17461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2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sz="1200" dirty="0"/>
                  <a:t>: </a:t>
                </a:r>
                <a:r>
                  <a:rPr lang="it-IT" sz="1200" dirty="0">
                    <a:solidFill>
                      <a:srgbClr val="0070C0"/>
                    </a:solidFill>
                  </a:rPr>
                  <a:t>Calo </a:t>
                </a:r>
                <a:r>
                  <a:rPr lang="it-IT" sz="1200" dirty="0" err="1">
                    <a:solidFill>
                      <a:srgbClr val="0070C0"/>
                    </a:solidFill>
                  </a:rPr>
                  <a:t>coincidens</a:t>
                </a:r>
                <a:endParaRPr lang="it-IT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8855E98-73B7-2F0D-1F43-09D85BA5C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16" y="1540741"/>
                <a:ext cx="1746116" cy="276999"/>
              </a:xfrm>
              <a:prstGeom prst="rect">
                <a:avLst/>
              </a:prstGeom>
              <a:blipFill>
                <a:blip r:embed="rId8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5FF47D2-C755-C4AA-510C-0ABAD18C945D}"/>
                  </a:ext>
                </a:extLst>
              </p:cNvPr>
              <p:cNvSpPr txBox="1"/>
              <p:nvPr/>
            </p:nvSpPr>
            <p:spPr>
              <a:xfrm>
                <a:off x="4650447" y="3696419"/>
                <a:ext cx="40115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2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sz="1200" dirty="0"/>
                  <a:t> </a:t>
                </a:r>
                <a:r>
                  <a:rPr lang="it-IT" sz="1200" b="1" dirty="0" err="1"/>
                  <a:t>comparison</a:t>
                </a:r>
                <a:r>
                  <a:rPr lang="it-IT" sz="1200" dirty="0"/>
                  <a:t>:</a:t>
                </a:r>
                <a:r>
                  <a:rPr lang="it-IT" sz="1200" dirty="0">
                    <a:solidFill>
                      <a:srgbClr val="FF0000"/>
                    </a:solidFill>
                  </a:rPr>
                  <a:t> </a:t>
                </a:r>
                <a:r>
                  <a:rPr lang="it-IT" sz="1200" dirty="0" err="1">
                    <a:solidFill>
                      <a:srgbClr val="FF0000"/>
                    </a:solidFill>
                  </a:rPr>
                  <a:t>Collimator</a:t>
                </a:r>
                <a:r>
                  <a:rPr lang="it-IT" sz="1200" dirty="0">
                    <a:solidFill>
                      <a:srgbClr val="FF0000"/>
                    </a:solidFill>
                  </a:rPr>
                  <a:t> </a:t>
                </a:r>
                <a:r>
                  <a:rPr lang="it-IT" sz="1200" dirty="0"/>
                  <a:t>and </a:t>
                </a:r>
                <a:r>
                  <a:rPr lang="it-IT" sz="1200" dirty="0">
                    <a:solidFill>
                      <a:srgbClr val="0070C0"/>
                    </a:solidFill>
                  </a:rPr>
                  <a:t>Calo </a:t>
                </a:r>
                <a:r>
                  <a:rPr lang="it-IT" sz="1200" dirty="0" err="1">
                    <a:solidFill>
                      <a:srgbClr val="0070C0"/>
                    </a:solidFill>
                  </a:rPr>
                  <a:t>coincidens</a:t>
                </a:r>
                <a:r>
                  <a:rPr lang="it-IT" sz="12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5FF47D2-C755-C4AA-510C-0ABAD18C9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447" y="3696419"/>
                <a:ext cx="4011562" cy="276999"/>
              </a:xfrm>
              <a:prstGeom prst="rect">
                <a:avLst/>
              </a:prstGeom>
              <a:blipFill>
                <a:blip r:embed="rId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ECF9A6B-5F01-F1B4-F1FC-8CECBA5A0B40}"/>
                  </a:ext>
                </a:extLst>
              </p:cNvPr>
              <p:cNvSpPr txBox="1"/>
              <p:nvPr/>
            </p:nvSpPr>
            <p:spPr>
              <a:xfrm>
                <a:off x="7086600" y="4474643"/>
                <a:ext cx="20574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50" b="1" dirty="0"/>
                  <a:t>From 30 </a:t>
                </a:r>
                <a14:m>
                  <m:oMath xmlns:m="http://schemas.openxmlformats.org/officeDocument/2006/math">
                    <m:r>
                      <a:rPr lang="it-IT" sz="105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it-IT" sz="105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</m:t>
                    </m:r>
                  </m:oMath>
                </a14:m>
                <a:endParaRPr lang="it-IT" sz="1050" b="1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ECF9A6B-5F01-F1B4-F1FC-8CECBA5A0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4474643"/>
                <a:ext cx="2057400" cy="253916"/>
              </a:xfrm>
              <a:prstGeom prst="rect">
                <a:avLst/>
              </a:prstGeom>
              <a:blipFill>
                <a:blip r:embed="rId1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77F9ADA-ECAF-44C0-12AF-F24F183CF032}"/>
                  </a:ext>
                </a:extLst>
              </p:cNvPr>
              <p:cNvSpPr txBox="1"/>
              <p:nvPr/>
            </p:nvSpPr>
            <p:spPr>
              <a:xfrm>
                <a:off x="177660" y="4257911"/>
                <a:ext cx="40115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000000"/>
                    </a:solidFill>
                  </a:rPr>
                  <a:t>Similar </a:t>
                </a:r>
                <a14:m>
                  <m:oMath xmlns:m="http://schemas.openxmlformats.org/officeDocument/2006/math">
                    <m:r>
                      <a:rPr lang="it-IT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it-IT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it-IT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b="1" dirty="0">
                    <a:solidFill>
                      <a:srgbClr val="000000"/>
                    </a:solidFill>
                  </a:rPr>
                  <a:t> </a:t>
                </a:r>
                <a:r>
                  <a:rPr lang="it-IT" sz="1800" dirty="0">
                    <a:solidFill>
                      <a:srgbClr val="000000"/>
                    </a:solidFill>
                  </a:rPr>
                  <a:t>for </a:t>
                </a:r>
                <a:r>
                  <a:rPr lang="it-IT" sz="1800" dirty="0" err="1">
                    <a:solidFill>
                      <a:srgbClr val="FF0000"/>
                    </a:solidFill>
                  </a:rPr>
                  <a:t>collimator</a:t>
                </a:r>
                <a:r>
                  <a:rPr lang="it-IT" sz="1800" dirty="0">
                    <a:solidFill>
                      <a:srgbClr val="FF0000"/>
                    </a:solidFill>
                  </a:rPr>
                  <a:t> hits </a:t>
                </a:r>
                <a:r>
                  <a:rPr lang="it-IT" sz="1800" dirty="0">
                    <a:solidFill>
                      <a:srgbClr val="000000"/>
                    </a:solidFill>
                  </a:rPr>
                  <a:t>and for </a:t>
                </a:r>
                <a:r>
                  <a:rPr lang="it-IT" sz="1800" dirty="0" err="1">
                    <a:solidFill>
                      <a:srgbClr val="000000"/>
                    </a:solidFill>
                  </a:rPr>
                  <a:t>all</a:t>
                </a:r>
                <a:r>
                  <a:rPr lang="it-IT" sz="1800" dirty="0">
                    <a:solidFill>
                      <a:srgbClr val="000000"/>
                    </a:solidFill>
                  </a:rPr>
                  <a:t> </a:t>
                </a:r>
                <a:r>
                  <a:rPr lang="it-IT" sz="1800" dirty="0">
                    <a:solidFill>
                      <a:srgbClr val="0070C0"/>
                    </a:solidFill>
                  </a:rPr>
                  <a:t>calo </a:t>
                </a:r>
                <a:r>
                  <a:rPr lang="it-IT" sz="1800" dirty="0" err="1">
                    <a:solidFill>
                      <a:srgbClr val="0070C0"/>
                    </a:solidFill>
                  </a:rPr>
                  <a:t>coincidens</a:t>
                </a:r>
                <a:r>
                  <a:rPr lang="it-IT" sz="1800" dirty="0">
                    <a:solidFill>
                      <a:srgbClr val="0070C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77F9ADA-ECAF-44C0-12AF-F24F183CF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60" y="4257911"/>
                <a:ext cx="4011562" cy="646331"/>
              </a:xfrm>
              <a:prstGeom prst="rect">
                <a:avLst/>
              </a:prstGeom>
              <a:blipFill>
                <a:blip r:embed="rId11"/>
                <a:stretch>
                  <a:fillRect l="-912" t="-4673" r="-304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3CAA616-B807-AADA-0480-314F10051834}"/>
                  </a:ext>
                </a:extLst>
              </p:cNvPr>
              <p:cNvSpPr txBox="1"/>
              <p:nvPr/>
            </p:nvSpPr>
            <p:spPr>
              <a:xfrm>
                <a:off x="2339503" y="2352905"/>
                <a:ext cx="205692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50" b="1" dirty="0"/>
                  <a:t>bin </a:t>
                </a:r>
                <a:r>
                  <a:rPr lang="it-IT" sz="1050" b="1" dirty="0" err="1"/>
                  <a:t>width</a:t>
                </a:r>
                <a:r>
                  <a:rPr lang="it-IT" sz="1050" b="1" dirty="0"/>
                  <a:t> = 0.1491 </a:t>
                </a:r>
                <a14:m>
                  <m:oMath xmlns:m="http://schemas.openxmlformats.org/officeDocument/2006/math">
                    <m:r>
                      <a:rPr lang="it-IT" sz="105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it-IT" sz="105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</m:t>
                    </m:r>
                  </m:oMath>
                </a14:m>
                <a:endParaRPr lang="it-IT" sz="1050" b="1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3CAA616-B807-AADA-0480-314F10051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03" y="2352905"/>
                <a:ext cx="2056928" cy="253916"/>
              </a:xfrm>
              <a:prstGeom prst="rect">
                <a:avLst/>
              </a:prstGeom>
              <a:blipFill>
                <a:blip r:embed="rId12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egnaposto data 19">
            <a:extLst>
              <a:ext uri="{FF2B5EF4-FFF2-40B4-BE49-F238E27FC236}">
                <a16:creationId xmlns:a16="http://schemas.microsoft.com/office/drawing/2014/main" id="{DF412878-E9A3-AF01-8036-1BB86BD08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16/01/25</a:t>
            </a:r>
          </a:p>
        </p:txBody>
      </p:sp>
      <p:sp>
        <p:nvSpPr>
          <p:cNvPr id="21" name="Segnaposto piè di pagina 20">
            <a:extLst>
              <a:ext uri="{FF2B5EF4-FFF2-40B4-BE49-F238E27FC236}">
                <a16:creationId xmlns:a16="http://schemas.microsoft.com/office/drawing/2014/main" id="{867FEAE8-9410-37F1-FFD2-7EC0AA276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Iacovacci - Stato di g-2 al Fermilab</a:t>
            </a:r>
          </a:p>
        </p:txBody>
      </p:sp>
    </p:spTree>
    <p:extLst>
      <p:ext uri="{BB962C8B-B14F-4D97-AF65-F5344CB8AC3E}">
        <p14:creationId xmlns:p14="http://schemas.microsoft.com/office/powerpoint/2010/main" val="3426269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Gyroscope_precession.gif">
            <a:extLst>
              <a:ext uri="{FF2B5EF4-FFF2-40B4-BE49-F238E27FC236}">
                <a16:creationId xmlns:a16="http://schemas.microsoft.com/office/drawing/2014/main" id="{29F0CCA5-BCD4-D441-9FF8-373F6F0B30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0762" y="2507712"/>
            <a:ext cx="2834640" cy="283464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Il </a:t>
            </a:r>
            <a:r>
              <a:rPr lang="en-US" dirty="0" err="1">
                <a:solidFill>
                  <a:schemeClr val="bg1"/>
                </a:solidFill>
                <a:highlight>
                  <a:srgbClr val="0000FF"/>
                </a:highlight>
              </a:rPr>
              <a:t>momento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FF"/>
                </a:highlight>
              </a:rPr>
              <a:t>magnetico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FF"/>
                </a:highlight>
              </a:rPr>
              <a:t>anomalo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, a</a:t>
            </a:r>
            <a:r>
              <a:rPr lang="en-US" baseline="-25000" dirty="0">
                <a:solidFill>
                  <a:schemeClr val="bg1"/>
                </a:solidFill>
                <a:highlight>
                  <a:srgbClr val="0000FF"/>
                </a:highlight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34" name="Segnaposto data 33">
            <a:extLst>
              <a:ext uri="{FF2B5EF4-FFF2-40B4-BE49-F238E27FC236}">
                <a16:creationId xmlns:a16="http://schemas.microsoft.com/office/drawing/2014/main" id="{55F27BA3-9699-4FFD-898A-FB389A075CD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35" name="Segnaposto piè di pagina 34">
            <a:extLst>
              <a:ext uri="{FF2B5EF4-FFF2-40B4-BE49-F238E27FC236}">
                <a16:creationId xmlns:a16="http://schemas.microsoft.com/office/drawing/2014/main" id="{F868C159-4AA2-4BA8-9D09-ADBD3B098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36" name="Segnaposto numero diapositiva 35">
            <a:extLst>
              <a:ext uri="{FF2B5EF4-FFF2-40B4-BE49-F238E27FC236}">
                <a16:creationId xmlns:a16="http://schemas.microsoft.com/office/drawing/2014/main" id="{04857F5F-297C-4563-AADA-6DFCFDAF85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BAF460-58CB-8F4F-90DD-1B2A5F41A106}"/>
              </a:ext>
            </a:extLst>
          </p:cNvPr>
          <p:cNvGrpSpPr/>
          <p:nvPr/>
        </p:nvGrpSpPr>
        <p:grpSpPr>
          <a:xfrm>
            <a:off x="7787640" y="2401032"/>
            <a:ext cx="914400" cy="762000"/>
            <a:chOff x="3962400" y="4457700"/>
            <a:chExt cx="914400" cy="762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2A3A61C-13F2-2248-A368-C27DAF7CCDF7}"/>
                </a:ext>
              </a:extLst>
            </p:cNvPr>
            <p:cNvSpPr/>
            <p:nvPr/>
          </p:nvSpPr>
          <p:spPr>
            <a:xfrm>
              <a:off x="4038600" y="44958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B19850-4DA1-C24D-A3E4-DCFB6066B338}"/>
                </a:ext>
              </a:extLst>
            </p:cNvPr>
            <p:cNvSpPr txBox="1"/>
            <p:nvPr/>
          </p:nvSpPr>
          <p:spPr>
            <a:xfrm>
              <a:off x="3962400" y="44577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pple Casual"/>
                  <a:cs typeface="Apple Casual"/>
                </a:rPr>
                <a:t>e</a:t>
              </a:r>
              <a:r>
                <a:rPr lang="en-US" sz="2400" baseline="30000" dirty="0">
                  <a:latin typeface="Apple Casual"/>
                  <a:cs typeface="Apple Casual"/>
                </a:rPr>
                <a:t>+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5F24A8-A8B7-5247-B279-76E8EF12DB3C}"/>
                </a:ext>
              </a:extLst>
            </p:cNvPr>
            <p:cNvSpPr/>
            <p:nvPr/>
          </p:nvSpPr>
          <p:spPr>
            <a:xfrm>
              <a:off x="4343400" y="4762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183E6F-33F5-D64D-A6E4-C402F62DBD09}"/>
                </a:ext>
              </a:extLst>
            </p:cNvPr>
            <p:cNvSpPr txBox="1"/>
            <p:nvPr/>
          </p:nvSpPr>
          <p:spPr>
            <a:xfrm>
              <a:off x="4267200" y="47244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pple Casual"/>
                  <a:cs typeface="Apple Casual"/>
                </a:rPr>
                <a:t>e</a:t>
              </a:r>
              <a:r>
                <a:rPr lang="en-US" sz="2400" baseline="30000" dirty="0">
                  <a:latin typeface="Apple Casual"/>
                  <a:cs typeface="Apple Casual"/>
                </a:rPr>
                <a:t>-</a:t>
              </a:r>
            </a:p>
          </p:txBody>
        </p:sp>
      </p:grpSp>
      <p:grpSp>
        <p:nvGrpSpPr>
          <p:cNvPr id="13" name="Group 35">
            <a:extLst>
              <a:ext uri="{FF2B5EF4-FFF2-40B4-BE49-F238E27FC236}">
                <a16:creationId xmlns:a16="http://schemas.microsoft.com/office/drawing/2014/main" id="{5577BFE4-563B-AD4B-AA02-4D2B2B15787B}"/>
              </a:ext>
            </a:extLst>
          </p:cNvPr>
          <p:cNvGrpSpPr/>
          <p:nvPr/>
        </p:nvGrpSpPr>
        <p:grpSpPr>
          <a:xfrm>
            <a:off x="5577840" y="2477232"/>
            <a:ext cx="914400" cy="647700"/>
            <a:chOff x="6248400" y="5105400"/>
            <a:chExt cx="914400" cy="6477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392230-8765-C345-A672-BDA8846D2308}"/>
                </a:ext>
              </a:extLst>
            </p:cNvPr>
            <p:cNvSpPr/>
            <p:nvPr/>
          </p:nvSpPr>
          <p:spPr>
            <a:xfrm>
              <a:off x="6629400" y="5143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B3F6DC-520B-D145-8458-F764AC77B5DF}"/>
                </a:ext>
              </a:extLst>
            </p:cNvPr>
            <p:cNvSpPr txBox="1"/>
            <p:nvPr/>
          </p:nvSpPr>
          <p:spPr>
            <a:xfrm>
              <a:off x="6553200" y="51054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Symbol" pitchFamily="2" charset="2"/>
                  <a:cs typeface="Apple Casual"/>
                </a:rPr>
                <a:t>p</a:t>
              </a:r>
              <a:r>
                <a:rPr lang="en-US" sz="2400" baseline="30000" dirty="0">
                  <a:latin typeface="Apple Casual"/>
                  <a:cs typeface="Apple Casual"/>
                </a:rPr>
                <a:t>-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7320AE-2BC4-D240-809E-E90603FE0F85}"/>
                </a:ext>
              </a:extLst>
            </p:cNvPr>
            <p:cNvSpPr/>
            <p:nvPr/>
          </p:nvSpPr>
          <p:spPr>
            <a:xfrm>
              <a:off x="6324600" y="52959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6BB2D8-25C6-F740-B739-79CA10437A8C}"/>
                </a:ext>
              </a:extLst>
            </p:cNvPr>
            <p:cNvSpPr txBox="1"/>
            <p:nvPr/>
          </p:nvSpPr>
          <p:spPr>
            <a:xfrm>
              <a:off x="6248400" y="52578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Symbol" pitchFamily="2" charset="2"/>
                  <a:cs typeface="Apple Casual"/>
                </a:rPr>
                <a:t>p</a:t>
              </a:r>
              <a:r>
                <a:rPr lang="en-US" sz="2400" baseline="30000" dirty="0">
                  <a:latin typeface="Apple Casual"/>
                  <a:cs typeface="Apple Casual"/>
                </a:rPr>
                <a:t>+</a:t>
              </a:r>
            </a:p>
          </p:txBody>
        </p:sp>
      </p:grpSp>
      <p:grpSp>
        <p:nvGrpSpPr>
          <p:cNvPr id="18" name="Group 34">
            <a:extLst>
              <a:ext uri="{FF2B5EF4-FFF2-40B4-BE49-F238E27FC236}">
                <a16:creationId xmlns:a16="http://schemas.microsoft.com/office/drawing/2014/main" id="{B1AF63A4-9CC5-0C45-BD3A-5F865F00B090}"/>
              </a:ext>
            </a:extLst>
          </p:cNvPr>
          <p:cNvGrpSpPr/>
          <p:nvPr/>
        </p:nvGrpSpPr>
        <p:grpSpPr>
          <a:xfrm>
            <a:off x="6187440" y="4306032"/>
            <a:ext cx="990600" cy="495300"/>
            <a:chOff x="4724400" y="5524500"/>
            <a:chExt cx="990600" cy="4953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72C5639-F85B-CF46-9108-0C62C72D8EB8}"/>
                </a:ext>
              </a:extLst>
            </p:cNvPr>
            <p:cNvSpPr/>
            <p:nvPr/>
          </p:nvSpPr>
          <p:spPr>
            <a:xfrm>
              <a:off x="5181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52835E-DC25-1B4F-A372-3CDADCECC554}"/>
                </a:ext>
              </a:extLst>
            </p:cNvPr>
            <p:cNvSpPr txBox="1"/>
            <p:nvPr/>
          </p:nvSpPr>
          <p:spPr>
            <a:xfrm>
              <a:off x="5105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pple Casual"/>
                  <a:cs typeface="Apple Casual"/>
                </a:rPr>
                <a:t>e</a:t>
              </a:r>
              <a:r>
                <a:rPr lang="en-US" sz="2400" baseline="30000" dirty="0">
                  <a:latin typeface="Apple Casual"/>
                  <a:cs typeface="Apple Casual"/>
                </a:rPr>
                <a:t>+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14AF7C4-F711-D140-89C6-99AC30EF0FA9}"/>
                </a:ext>
              </a:extLst>
            </p:cNvPr>
            <p:cNvSpPr/>
            <p:nvPr/>
          </p:nvSpPr>
          <p:spPr>
            <a:xfrm>
              <a:off x="4800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91F86B-C9E2-1347-A608-CEB11C256866}"/>
                </a:ext>
              </a:extLst>
            </p:cNvPr>
            <p:cNvSpPr txBox="1"/>
            <p:nvPr/>
          </p:nvSpPr>
          <p:spPr>
            <a:xfrm>
              <a:off x="4724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pple Casual"/>
                  <a:cs typeface="Apple Casual"/>
                </a:rPr>
                <a:t>e</a:t>
              </a:r>
              <a:r>
                <a:rPr lang="en-US" sz="2400" baseline="30000" dirty="0">
                  <a:latin typeface="Apple Casual"/>
                  <a:cs typeface="Apple Casual"/>
                </a:rPr>
                <a:t>-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6D2E3E-71C1-1849-A9FB-38A32F5B2C87}"/>
              </a:ext>
            </a:extLst>
          </p:cNvPr>
          <p:cNvCxnSpPr/>
          <p:nvPr/>
        </p:nvCxnSpPr>
        <p:spPr>
          <a:xfrm flipV="1">
            <a:off x="7177246" y="2181362"/>
            <a:ext cx="1588" cy="3160990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C3C6A16-5B1D-564C-BE41-3BCA28CA060B}"/>
              </a:ext>
            </a:extLst>
          </p:cNvPr>
          <p:cNvCxnSpPr/>
          <p:nvPr/>
        </p:nvCxnSpPr>
        <p:spPr>
          <a:xfrm flipH="1" flipV="1">
            <a:off x="8641080" y="2171638"/>
            <a:ext cx="1" cy="3170714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7813F8-3DF9-074A-827B-4D7737091D34}"/>
              </a:ext>
            </a:extLst>
          </p:cNvPr>
          <p:cNvCxnSpPr/>
          <p:nvPr/>
        </p:nvCxnSpPr>
        <p:spPr>
          <a:xfrm flipV="1">
            <a:off x="5667692" y="2171638"/>
            <a:ext cx="1588" cy="3170714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BD546B-6C89-A349-BB0A-9A47DAB71183}"/>
              </a:ext>
            </a:extLst>
          </p:cNvPr>
          <p:cNvGrpSpPr/>
          <p:nvPr/>
        </p:nvGrpSpPr>
        <p:grpSpPr>
          <a:xfrm>
            <a:off x="7787640" y="2400238"/>
            <a:ext cx="914400" cy="762000"/>
            <a:chOff x="3962400" y="4457700"/>
            <a:chExt cx="914400" cy="762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1DDF253-970E-8849-9967-D9B8290A2A16}"/>
                </a:ext>
              </a:extLst>
            </p:cNvPr>
            <p:cNvSpPr/>
            <p:nvPr/>
          </p:nvSpPr>
          <p:spPr>
            <a:xfrm>
              <a:off x="4038600" y="44958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95B0F0-2DB3-584C-B95B-4EED016D8541}"/>
                </a:ext>
              </a:extLst>
            </p:cNvPr>
            <p:cNvSpPr txBox="1"/>
            <p:nvPr/>
          </p:nvSpPr>
          <p:spPr>
            <a:xfrm>
              <a:off x="3962400" y="44577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  <a:cs typeface="Apple Casual"/>
                </a:rPr>
                <a:t>?</a:t>
              </a:r>
              <a:endParaRPr lang="en-US" sz="2400" baseline="30000" dirty="0">
                <a:cs typeface="Apple Casu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285375-DDFA-684D-B05B-A5A9EF2DC3F5}"/>
                </a:ext>
              </a:extLst>
            </p:cNvPr>
            <p:cNvSpPr/>
            <p:nvPr/>
          </p:nvSpPr>
          <p:spPr>
            <a:xfrm>
              <a:off x="4343400" y="4762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0ECADD-E7C2-D949-A527-E475E6DB1A3E}"/>
                </a:ext>
              </a:extLst>
            </p:cNvPr>
            <p:cNvSpPr txBox="1"/>
            <p:nvPr/>
          </p:nvSpPr>
          <p:spPr>
            <a:xfrm>
              <a:off x="4267200" y="47244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  <a:cs typeface="Apple Casual"/>
                </a:rPr>
                <a:t>?</a:t>
              </a:r>
              <a:endParaRPr lang="en-US" sz="2400" baseline="30000" dirty="0">
                <a:latin typeface="+mj-lt"/>
                <a:cs typeface="Apple Casual"/>
              </a:endParaRPr>
            </a:p>
          </p:txBody>
        </p:sp>
      </p:grpSp>
      <p:grpSp>
        <p:nvGrpSpPr>
          <p:cNvPr id="37" name="Group 34">
            <a:extLst>
              <a:ext uri="{FF2B5EF4-FFF2-40B4-BE49-F238E27FC236}">
                <a16:creationId xmlns:a16="http://schemas.microsoft.com/office/drawing/2014/main" id="{8F37EEDC-82A2-BB4E-B9B3-B430499C6237}"/>
              </a:ext>
            </a:extLst>
          </p:cNvPr>
          <p:cNvGrpSpPr/>
          <p:nvPr/>
        </p:nvGrpSpPr>
        <p:grpSpPr>
          <a:xfrm>
            <a:off x="6187440" y="4305238"/>
            <a:ext cx="990600" cy="495300"/>
            <a:chOff x="4724400" y="5524500"/>
            <a:chExt cx="990600" cy="495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F6138A5-684A-1C4B-B3BA-864757C1C40B}"/>
                </a:ext>
              </a:extLst>
            </p:cNvPr>
            <p:cNvSpPr/>
            <p:nvPr/>
          </p:nvSpPr>
          <p:spPr>
            <a:xfrm>
              <a:off x="5181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9D0B28-F964-6941-81B9-B4D1E9AFD6B3}"/>
                </a:ext>
              </a:extLst>
            </p:cNvPr>
            <p:cNvSpPr txBox="1"/>
            <p:nvPr/>
          </p:nvSpPr>
          <p:spPr>
            <a:xfrm>
              <a:off x="5105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Apple Casual"/>
                </a:rPr>
                <a:t>e</a:t>
              </a:r>
              <a:r>
                <a:rPr lang="en-US" sz="2400" baseline="30000" dirty="0">
                  <a:cs typeface="Apple Casual"/>
                </a:rPr>
                <a:t>+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5BBDE20-091A-254D-8FC7-29238AA6E053}"/>
                </a:ext>
              </a:extLst>
            </p:cNvPr>
            <p:cNvSpPr/>
            <p:nvPr/>
          </p:nvSpPr>
          <p:spPr>
            <a:xfrm>
              <a:off x="4800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042AF96-C9BF-9C4C-A023-46C65315ABFE}"/>
                </a:ext>
              </a:extLst>
            </p:cNvPr>
            <p:cNvSpPr txBox="1"/>
            <p:nvPr/>
          </p:nvSpPr>
          <p:spPr>
            <a:xfrm>
              <a:off x="4724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Apple Casual"/>
                </a:rPr>
                <a:t>e</a:t>
              </a:r>
              <a:r>
                <a:rPr lang="en-US" sz="2400" baseline="30000" dirty="0">
                  <a:cs typeface="Apple Casual"/>
                </a:rPr>
                <a:t>-</a:t>
              </a:r>
            </a:p>
          </p:txBody>
        </p:sp>
      </p:grpSp>
      <p:sp>
        <p:nvSpPr>
          <p:cNvPr id="42" name="Content Placeholder 5">
            <a:extLst>
              <a:ext uri="{FF2B5EF4-FFF2-40B4-BE49-F238E27FC236}">
                <a16:creationId xmlns:a16="http://schemas.microsoft.com/office/drawing/2014/main" id="{DAA068E9-B77F-6E45-AFA5-3194C86E8C64}"/>
              </a:ext>
            </a:extLst>
          </p:cNvPr>
          <p:cNvSpPr txBox="1">
            <a:spLocks/>
          </p:cNvSpPr>
          <p:nvPr/>
        </p:nvSpPr>
        <p:spPr>
          <a:xfrm>
            <a:off x="316358" y="846188"/>
            <a:ext cx="8680448" cy="1602439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Le particelle non sono mai veramente sole, il vuoto quantistico è piuttosto un pullulare di particelle che continuamente compaiono e scompaiono in coppie, con una rapidità che non le rende reali 
Di quali particelle stiamo parlando?  Di tutte!  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D695822-F88B-4C45-A1D7-8477BA74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9" y="2458061"/>
            <a:ext cx="4409392" cy="1263794"/>
          </a:xfrm>
          <a:prstGeom prst="rect">
            <a:avLst/>
          </a:prstGeom>
        </p:spPr>
      </p:pic>
      <p:sp>
        <p:nvSpPr>
          <p:cNvPr id="44" name="Content Placeholder 5">
            <a:extLst>
              <a:ext uri="{FF2B5EF4-FFF2-40B4-BE49-F238E27FC236}">
                <a16:creationId xmlns:a16="http://schemas.microsoft.com/office/drawing/2014/main" id="{2B55278D-B0DD-7640-A6ED-754F75A91F35}"/>
              </a:ext>
            </a:extLst>
          </p:cNvPr>
          <p:cNvSpPr txBox="1">
            <a:spLocks/>
          </p:cNvSpPr>
          <p:nvPr/>
        </p:nvSpPr>
        <p:spPr>
          <a:xfrm>
            <a:off x="235398" y="4455739"/>
            <a:ext cx="5127494" cy="887786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dirty="0"/>
              <a:t>Il </a:t>
            </a:r>
            <a:r>
              <a:rPr lang="en-US" sz="2200" dirty="0" err="1"/>
              <a:t>momento</a:t>
            </a:r>
            <a:r>
              <a:rPr lang="en-US" sz="2200" dirty="0"/>
              <a:t> </a:t>
            </a:r>
            <a:r>
              <a:rPr lang="en-US" sz="2200" dirty="0" err="1"/>
              <a:t>magnetico</a:t>
            </a:r>
            <a:r>
              <a:rPr lang="en-US" sz="2200" dirty="0"/>
              <a:t> </a:t>
            </a:r>
            <a:r>
              <a:rPr lang="en-US" sz="2200" dirty="0" err="1"/>
              <a:t>anomalo</a:t>
            </a:r>
            <a:r>
              <a:rPr lang="en-US" sz="2200" dirty="0"/>
              <a:t>, a</a:t>
            </a:r>
            <a:r>
              <a:rPr lang="en-US" sz="2200" baseline="-25000" dirty="0">
                <a:latin typeface="Symbol" panose="05050102010706020507" pitchFamily="18" charset="2"/>
              </a:rPr>
              <a:t>m</a:t>
            </a:r>
            <a:r>
              <a:rPr lang="en-US" sz="2200" dirty="0"/>
              <a:t>, è la </a:t>
            </a:r>
            <a:r>
              <a:rPr lang="en-US" sz="2200" dirty="0" err="1"/>
              <a:t>parte</a:t>
            </a:r>
            <a:r>
              <a:rPr lang="en-US" sz="2200" dirty="0"/>
              <a:t> </a:t>
            </a:r>
            <a:r>
              <a:rPr lang="en-US" sz="2200" dirty="0" err="1"/>
              <a:t>interessante</a:t>
            </a:r>
            <a:r>
              <a:rPr lang="en-US" sz="2200" dirty="0"/>
              <a:t> di </a:t>
            </a:r>
            <a:r>
              <a:rPr lang="en-US" sz="2200" dirty="0" err="1"/>
              <a:t>questa</a:t>
            </a:r>
            <a:r>
              <a:rPr lang="en-US" sz="2200" dirty="0"/>
              <a:t> </a:t>
            </a:r>
            <a:r>
              <a:rPr lang="en-US" sz="2200" dirty="0" err="1"/>
              <a:t>storia</a:t>
            </a:r>
            <a:r>
              <a:rPr lang="en-US" sz="2200" dirty="0"/>
              <a:t> </a:t>
            </a:r>
            <a:r>
              <a:rPr lang="en-US" sz="2200" dirty="0" err="1"/>
              <a:t>perchè</a:t>
            </a:r>
            <a:r>
              <a:rPr lang="en-US" sz="2200" dirty="0"/>
              <a:t> </a:t>
            </a:r>
            <a:r>
              <a:rPr lang="en-US" sz="2200" dirty="0" err="1"/>
              <a:t>rivela</a:t>
            </a:r>
            <a:r>
              <a:rPr lang="en-US" sz="2200" dirty="0"/>
              <a:t> la </a:t>
            </a:r>
            <a:r>
              <a:rPr lang="en-US" sz="2200" dirty="0" err="1"/>
              <a:t>presenza</a:t>
            </a:r>
            <a:r>
              <a:rPr lang="en-US" sz="2200" dirty="0"/>
              <a:t> del mondo </a:t>
            </a:r>
            <a:r>
              <a:rPr lang="en-US" sz="2200" dirty="0" err="1"/>
              <a:t>virtuale</a:t>
            </a:r>
            <a:endParaRPr lang="en-US" sz="2200" dirty="0"/>
          </a:p>
        </p:txBody>
      </p:sp>
      <p:sp>
        <p:nvSpPr>
          <p:cNvPr id="47" name="Text Box 14">
            <a:extLst>
              <a:ext uri="{FF2B5EF4-FFF2-40B4-BE49-F238E27FC236}">
                <a16:creationId xmlns:a16="http://schemas.microsoft.com/office/drawing/2014/main" id="{77C333E8-B475-B64D-9214-34816CEBC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29" y="3627764"/>
            <a:ext cx="4275140" cy="75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baseline="-25000" dirty="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00FF"/>
                </a:solidFill>
              </a:rPr>
              <a:t>(SM) = 0.00116591810(43)</a:t>
            </a:r>
          </a:p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368 parts per billion (ppb)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C52C6A-5BA7-4240-A590-FF87183222FE}"/>
                  </a:ext>
                </a:extLst>
              </p:cNvPr>
              <p:cNvSpPr txBox="1"/>
              <p:nvPr/>
            </p:nvSpPr>
            <p:spPr>
              <a:xfrm>
                <a:off x="1560457" y="5344330"/>
                <a:ext cx="15343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Helvetica" pitchFamily="2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g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C52C6A-5BA7-4240-A590-FF8718322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457" y="5344330"/>
                <a:ext cx="1534330" cy="691471"/>
              </a:xfrm>
              <a:prstGeom prst="rect">
                <a:avLst/>
              </a:prstGeom>
              <a:blipFill>
                <a:blip r:embed="rId5"/>
                <a:stretch>
                  <a:fillRect l="-1639" r="-409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6044C15-7498-9941-90DB-A8547CD3D281}"/>
                  </a:ext>
                </a:extLst>
              </p:cNvPr>
              <p:cNvSpPr txBox="1"/>
              <p:nvPr/>
            </p:nvSpPr>
            <p:spPr>
              <a:xfrm>
                <a:off x="6288692" y="5327083"/>
                <a:ext cx="1615827" cy="707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solidFill>
                            <a:srgbClr val="000000"/>
                          </a:solidFill>
                          <a:latin typeface="Helvetica" pitchFamily="2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Helvetica" pitchFamily="2" charset="0"/>
                        </a:rPr>
                        <m:t>g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Helvetica" pitchFamily="2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6044C15-7498-9941-90DB-A8547CD3D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692" y="5327083"/>
                <a:ext cx="1615827" cy="707245"/>
              </a:xfrm>
              <a:prstGeom prst="rect">
                <a:avLst/>
              </a:prstGeom>
              <a:blipFill>
                <a:blip r:embed="rId6"/>
                <a:stretch>
                  <a:fillRect l="-1563" r="-2344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F7ED2974-F522-43E8-89E5-9BE27C65F5C5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E96830EF-AE63-46B5-8FF5-4C9CB2515FB9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77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49896A5D-B90B-3946-99C5-6E0DD00A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971" y="2667443"/>
            <a:ext cx="4715571" cy="249996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2410" y="159158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highlight>
                  <a:srgbClr val="0000FF"/>
                </a:highlight>
              </a:rPr>
              <a:t>Indicazioni di nuova fisica da g-2  …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2A5FF19B-8A57-4C70-A9A5-7C6981897DD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9" name="Segnaposto piè di pagina 18">
            <a:extLst>
              <a:ext uri="{FF2B5EF4-FFF2-40B4-BE49-F238E27FC236}">
                <a16:creationId xmlns:a16="http://schemas.microsoft.com/office/drawing/2014/main" id="{07DC8285-98B8-460E-A10A-C95912E1E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153B2700-3D0F-472F-86F7-296C94A703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F28D340-6B93-7444-AFED-6DCEF18E8001}"/>
              </a:ext>
            </a:extLst>
          </p:cNvPr>
          <p:cNvSpPr txBox="1">
            <a:spLocks/>
          </p:cNvSpPr>
          <p:nvPr/>
        </p:nvSpPr>
        <p:spPr>
          <a:xfrm>
            <a:off x="153578" y="934842"/>
            <a:ext cx="6677178" cy="1588062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a</a:t>
            </a:r>
            <a:r>
              <a:rPr lang="en-US" baseline="-25000" dirty="0">
                <a:latin typeface="Symbol" pitchFamily="2" charset="2"/>
              </a:rPr>
              <a:t>m</a:t>
            </a:r>
            <a:r>
              <a:rPr lang="en-US" dirty="0"/>
              <a:t> </a:t>
            </a:r>
            <a:r>
              <a:rPr lang="it-IT" dirty="0"/>
              <a:t>misurato l'ultima volta 20 anni fa al Brookhaven National Lab (BNL) dove è emersa un’interessante indicazione di nuova fisica a 2,7</a:t>
            </a:r>
            <a:r>
              <a:rPr lang="en-US" dirty="0">
                <a:latin typeface="Symbol" pitchFamily="2" charset="2"/>
              </a:rPr>
              <a:t>s 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it-IT" dirty="0"/>
              <a:t>Successivamente cresciuta fino a 3,7</a:t>
            </a:r>
            <a:r>
              <a:rPr lang="en-US" dirty="0">
                <a:latin typeface="Symbol" pitchFamily="2" charset="2"/>
              </a:rPr>
              <a:t> s</a:t>
            </a:r>
            <a:r>
              <a:rPr lang="en-US" dirty="0"/>
              <a:t> </a:t>
            </a:r>
            <a:r>
              <a:rPr lang="it-IT" dirty="0"/>
              <a:t>per la riduzione dell’errore sulla predizione teorica</a:t>
            </a:r>
            <a:endParaRPr lang="en-US" dirty="0"/>
          </a:p>
        </p:txBody>
      </p:sp>
      <p:pic>
        <p:nvPicPr>
          <p:cNvPr id="10" name="Picture 9" descr="Screen Shot 2015-04-15 at 7.56.29 PM.png">
            <a:extLst>
              <a:ext uri="{FF2B5EF4-FFF2-40B4-BE49-F238E27FC236}">
                <a16:creationId xmlns:a16="http://schemas.microsoft.com/office/drawing/2014/main" id="{68C5ADDB-0EFE-5F42-AE0D-79EDB7B69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379" y="3368803"/>
            <a:ext cx="754674" cy="487644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CF31001-BC4C-4546-AA85-46A70996E321}"/>
              </a:ext>
            </a:extLst>
          </p:cNvPr>
          <p:cNvSpPr txBox="1">
            <a:spLocks/>
          </p:cNvSpPr>
          <p:nvPr/>
        </p:nvSpPr>
        <p:spPr>
          <a:xfrm>
            <a:off x="222250" y="5574164"/>
            <a:ext cx="5261801" cy="573875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La differenza tra valore misurato e predizione SM ha intrigato i fisici negli ultimi 20 anni anni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276256-7802-DF43-9C02-D2C553F04A27}"/>
                  </a:ext>
                </a:extLst>
              </p:cNvPr>
              <p:cNvSpPr txBox="1"/>
              <p:nvPr/>
            </p:nvSpPr>
            <p:spPr>
              <a:xfrm>
                <a:off x="6830756" y="1110853"/>
                <a:ext cx="15343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Helvetica" pitchFamily="2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g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276256-7802-DF43-9C02-D2C553F04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756" y="1110853"/>
                <a:ext cx="1534330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7">
            <a:extLst>
              <a:ext uri="{FF2B5EF4-FFF2-40B4-BE49-F238E27FC236}">
                <a16:creationId xmlns:a16="http://schemas.microsoft.com/office/drawing/2014/main" id="{D3B0BA2D-058E-43EA-B78F-9A4D0B411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23" y="2464674"/>
            <a:ext cx="4162604" cy="3089243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560F62F-E877-4600-BDCD-6590B5AB58F4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A38EEF8E-11B3-4357-8E5B-AC59324552F2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88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70275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Idea: </a:t>
            </a:r>
            <a:r>
              <a:rPr lang="en-US" dirty="0" err="1">
                <a:solidFill>
                  <a:schemeClr val="bg1"/>
                </a:solidFill>
                <a:highlight>
                  <a:srgbClr val="0000FF"/>
                </a:highlight>
              </a:rPr>
              <a:t>portare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FF"/>
                </a:highlight>
              </a:rPr>
              <a:t>l’esperimento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 g-2 al Fermilab</a:t>
            </a:r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43B58C06-285E-4A7A-A4FB-806CE8094B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7" name="Segnaposto piè di pagina 16">
            <a:extLst>
              <a:ext uri="{FF2B5EF4-FFF2-40B4-BE49-F238E27FC236}">
                <a16:creationId xmlns:a16="http://schemas.microsoft.com/office/drawing/2014/main" id="{AA35EA3D-E91A-4E70-8C33-B8EEFBE76E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E91958DA-BF32-4F8E-BE00-AAC86BC690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E9043E1-4849-B340-8C39-887E14061100}"/>
              </a:ext>
            </a:extLst>
          </p:cNvPr>
          <p:cNvSpPr txBox="1">
            <a:spLocks/>
          </p:cNvSpPr>
          <p:nvPr/>
        </p:nvSpPr>
        <p:spPr>
          <a:xfrm>
            <a:off x="399494" y="934842"/>
            <a:ext cx="8440883" cy="13422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Obiettivo: Portare a FNAL l’anello di accumulazione utilizzato a BNL e accoppiarlo al più potente fascio di acceleratori del Fermilab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3974192-96AE-BD4E-8554-2979069D6EBF}"/>
              </a:ext>
            </a:extLst>
          </p:cNvPr>
          <p:cNvSpPr txBox="1">
            <a:spLocks/>
          </p:cNvSpPr>
          <p:nvPr/>
        </p:nvSpPr>
        <p:spPr>
          <a:xfrm>
            <a:off x="360598" y="2327300"/>
            <a:ext cx="4296020" cy="38338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Ridurre l'errore complessivo di un fattore da 4, a 140 </a:t>
            </a:r>
            <a:r>
              <a:rPr lang="it-IT" dirty="0" err="1"/>
              <a:t>ppb</a:t>
            </a:r>
            <a:endParaRPr lang="it-IT" dirty="0"/>
          </a:p>
          <a:p>
            <a:pPr marL="457200" indent="-457200">
              <a:lnSpc>
                <a:spcPct val="120000"/>
              </a:lnSpc>
              <a:buFont typeface="+mj-lt"/>
              <a:buAutoNum type="alphaLcPeriod"/>
            </a:pPr>
            <a:r>
              <a:rPr lang="it-IT" dirty="0"/>
              <a:t>- 20 volte la statistica dei muoni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ridurre l'errore statistico da 460 a 100 </a:t>
            </a:r>
            <a:r>
              <a:rPr lang="it-IT" dirty="0" err="1"/>
              <a:t>ppb</a:t>
            </a:r>
            <a:r>
              <a:rPr lang="it-IT" dirty="0"/>
              <a:t>
- controllo della sistematica di misura allo stesso livello di 100 </a:t>
            </a:r>
            <a:r>
              <a:rPr lang="it-IT" dirty="0" err="1"/>
              <a:t>ppb</a:t>
            </a:r>
            <a:r>
              <a:rPr lang="it-IT" dirty="0"/>
              <a:t> (3 volte meglio)</a:t>
            </a:r>
            <a:endParaRPr lang="en-US" dirty="0"/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084F3CDD-652F-AB48-90F8-C0A67671F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721" y="1948038"/>
            <a:ext cx="4275140" cy="75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FF"/>
                </a:solidFill>
              </a:rPr>
              <a:t>Brookhaven Muon Storage Ring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183CE004-9FEA-094B-AE7D-7E6339926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140" y="5216207"/>
            <a:ext cx="4275140" cy="75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normAutofit fontScale="70000" lnSpcReduction="20000"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dirty="0">
                <a:solidFill>
                  <a:srgbClr val="0000FF"/>
                </a:solidFill>
              </a:rPr>
              <a:t>L'anello di accumulazione da 50 piedi (15 m) di diametro non poteva essere smontato</a:t>
            </a:r>
            <a:r>
              <a:rPr lang="en-US" dirty="0">
                <a:solidFill>
                  <a:srgbClr val="0000FF"/>
                </a:solidFill>
              </a:rPr>
              <a:t>!!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E8C28BF-9DC6-4C42-8A45-2762B2F9117D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27910983-49E9-44CE-A91D-1FC6F196B01B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926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30118" y="152169"/>
            <a:ext cx="8649070" cy="427877"/>
          </a:xfrm>
          <a:prstGeom prst="rect">
            <a:avLst/>
          </a:prstGeo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highlight>
                  <a:srgbClr val="0000FF"/>
                </a:highlight>
              </a:rPr>
              <a:t>…. riassemblato tutto al Fermilab!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9DF2A7AA-5140-4734-93CD-97217AE707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63B53B39-34AC-423D-A1C5-0DAA8DE145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EBD7FEDF-C5EA-4500-8B44-C15451B3B7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F0E424-7F3F-C14A-9253-45BCA879A6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703"/>
          <a:stretch/>
        </p:blipFill>
        <p:spPr>
          <a:xfrm>
            <a:off x="255996" y="822960"/>
            <a:ext cx="8613684" cy="6126480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28FAFB1-51CB-4CB1-ACB5-8B75A8BE6A77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09220CB-C319-4598-B578-B26D3772E3C5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889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4151E-319D-DDC1-E717-44597202D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0B2899-4213-D038-271B-9A9F4A75A7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L'analisi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viene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eseguita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‘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alla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cieca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'</a:t>
            </a:r>
          </a:p>
        </p:txBody>
      </p:sp>
      <p:sp>
        <p:nvSpPr>
          <p:cNvPr id="26" name="Segnaposto data 25">
            <a:extLst>
              <a:ext uri="{FF2B5EF4-FFF2-40B4-BE49-F238E27FC236}">
                <a16:creationId xmlns:a16="http://schemas.microsoft.com/office/drawing/2014/main" id="{567C65E8-BCE7-65B0-21C3-39BDA5636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16/01/25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42D0DD8D-7E52-E4A4-1B57-6EFF768A29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Michele Iacovacci - Stato di g-2 al Fermilab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89080A8D-1EB0-1C3D-CD03-38E76AE797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A4D9C0A-4C87-70A5-C943-78CBD1605E26}"/>
              </a:ext>
            </a:extLst>
          </p:cNvPr>
          <p:cNvSpPr txBox="1">
            <a:spLocks/>
          </p:cNvSpPr>
          <p:nvPr/>
        </p:nvSpPr>
        <p:spPr>
          <a:xfrm>
            <a:off x="5825744" y="890525"/>
            <a:ext cx="3287123" cy="2140240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14F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</a:rPr>
              <a:t>f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14F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</a:rPr>
              <a:t>clock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</a:rPr>
              <a:t>è la frequenza a cui batte l’orologio dell’esperimento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S PGothic" panose="020B0600070205080204" pitchFamily="34" charset="-128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sym typeface="Wingdings" pitchFamily="2" charset="2"/>
              </a:rPr>
              <a:t>Orologio di precisione, stabile a livello di ppt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S PGothic" panose="020B0600070205080204" pitchFamily="34" charset="-128"/>
              <a:sym typeface="Wingdings" pitchFamily="2" charset="2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sym typeface="Wingdings" pitchFamily="2" charset="2"/>
              </a:rPr>
              <a:t>Per l’intera durata dell’analisi la frequenza dell'orologio è stata tenuta nascosta a tutta la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sym typeface="Wingdings" pitchFamily="2" charset="2"/>
              </a:rPr>
              <a:t>collaboratorazione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S PGothic" panose="020B0600070205080204" pitchFamily="34" charset="-128"/>
              <a:sym typeface="Wingdings" pitchFamily="2" charset="2"/>
            </a:endParaRP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A0044FF2-4BB9-F019-87AA-903F6DF7F6C8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CCF061E-5767-083E-7ACB-9BB5C0209EE6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">
            <a:extLst>
              <a:ext uri="{FF2B5EF4-FFF2-40B4-BE49-F238E27FC236}">
                <a16:creationId xmlns:a16="http://schemas.microsoft.com/office/drawing/2014/main" id="{6F260C97-2882-B988-8ED9-0C4EDB6A7B81}"/>
              </a:ext>
            </a:extLst>
          </p:cNvPr>
          <p:cNvGrpSpPr/>
          <p:nvPr/>
        </p:nvGrpSpPr>
        <p:grpSpPr>
          <a:xfrm>
            <a:off x="228600" y="1775358"/>
            <a:ext cx="6925887" cy="4192117"/>
            <a:chOff x="0" y="0"/>
            <a:chExt cx="6066832" cy="3205224"/>
          </a:xfrm>
        </p:grpSpPr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DB3FCE2E-B974-4B1A-A915-13D489205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7072" y="0"/>
              <a:ext cx="3494171" cy="880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B2C2F492-BAE8-F763-1313-6C656908F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93607"/>
              <a:ext cx="6066833" cy="2311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97422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1">
            <a:extLst>
              <a:ext uri="{FF2B5EF4-FFF2-40B4-BE49-F238E27FC236}">
                <a16:creationId xmlns:a16="http://schemas.microsoft.com/office/drawing/2014/main" id="{7ACD0946-49B9-A544-A761-A58AE3214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081" y="1761615"/>
            <a:ext cx="3586496" cy="242818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17657" y="94453"/>
            <a:ext cx="8700919" cy="533620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B</a:t>
            </a:r>
            <a:r>
              <a:rPr lang="en-US" sz="2800" baseline="-25000" dirty="0" err="1">
                <a:solidFill>
                  <a:schemeClr val="bg1"/>
                </a:solidFill>
                <a:highlight>
                  <a:srgbClr val="0000FF"/>
                </a:highlight>
              </a:rPr>
              <a:t>q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–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Transienti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dei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Quadrupoli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8" name="Segnaposto data 17">
            <a:extLst>
              <a:ext uri="{FF2B5EF4-FFF2-40B4-BE49-F238E27FC236}">
                <a16:creationId xmlns:a16="http://schemas.microsoft.com/office/drawing/2014/main" id="{140983E5-19C0-41D8-8F7D-E0B877B725D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9" name="Segnaposto piè di pagina 18">
            <a:extLst>
              <a:ext uri="{FF2B5EF4-FFF2-40B4-BE49-F238E27FC236}">
                <a16:creationId xmlns:a16="http://schemas.microsoft.com/office/drawing/2014/main" id="{7B2AD35D-FA7E-4ECB-8CF3-A113316A57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83A39240-DD70-4EA5-BE5E-BFF2277706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89CE056-0CB1-AE48-A390-08923AA31E6F}"/>
              </a:ext>
            </a:extLst>
          </p:cNvPr>
          <p:cNvSpPr txBox="1">
            <a:spLocks/>
          </p:cNvSpPr>
          <p:nvPr/>
        </p:nvSpPr>
        <p:spPr>
          <a:xfrm>
            <a:off x="277816" y="959014"/>
            <a:ext cx="5054266" cy="4770454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>
                <a:solidFill>
                  <a:srgbClr val="000000"/>
                </a:solidFill>
              </a:rPr>
              <a:t>Il campo E mantiene i muoni confinati verticalmente
</a:t>
            </a:r>
            <a:r>
              <a:rPr lang="en-US" dirty="0" err="1">
                <a:solidFill>
                  <a:srgbClr val="000000"/>
                </a:solidFill>
              </a:rPr>
              <a:t>Quadrupoli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operano</a:t>
            </a:r>
            <a:r>
              <a:rPr lang="en-US" dirty="0">
                <a:solidFill>
                  <a:srgbClr val="000000"/>
                </a:solidFill>
              </a:rPr>
              <a:t> in </a:t>
            </a:r>
            <a:r>
              <a:rPr lang="en-US" dirty="0" err="1">
                <a:solidFill>
                  <a:srgbClr val="000000"/>
                </a:solidFill>
              </a:rPr>
              <a:t>modalità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pulsata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0000"/>
                </a:solidFill>
                <a:sym typeface="Wingdings" pitchFamily="2" charset="2"/>
              </a:rPr>
              <a:t>indotte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Wingdings" pitchFamily="2" charset="2"/>
              </a:rPr>
              <a:t>vibrazioni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mech.  </a:t>
            </a: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conduttore oscillante perturba il campo B</a:t>
            </a: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lvl="1">
              <a:lnSpc>
                <a:spcPct val="120000"/>
              </a:lnSpc>
            </a:pPr>
            <a:r>
              <a:rPr lang="it-IT" dirty="0">
                <a:solidFill>
                  <a:srgbClr val="000000"/>
                </a:solidFill>
              </a:rPr>
              <a:t>Iniezione di 8 </a:t>
            </a:r>
            <a:r>
              <a:rPr lang="it-IT" dirty="0" err="1">
                <a:solidFill>
                  <a:srgbClr val="000000"/>
                </a:solidFill>
              </a:rPr>
              <a:t>bunch</a:t>
            </a:r>
            <a:r>
              <a:rPr lang="it-IT" dirty="0">
                <a:solidFill>
                  <a:srgbClr val="000000"/>
                </a:solidFill>
              </a:rPr>
              <a:t> di muoni con spaziatura 10 </a:t>
            </a:r>
            <a:r>
              <a:rPr lang="it-IT" dirty="0" err="1">
                <a:solidFill>
                  <a:srgbClr val="000000"/>
                </a:solidFill>
              </a:rPr>
              <a:t>ms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it-IT" dirty="0">
                <a:solidFill>
                  <a:srgbClr val="000000"/>
                </a:solidFill>
              </a:rPr>
              <a:t>risonanza naturale vicino a 100 Hz
</a:t>
            </a:r>
            <a:r>
              <a:rPr lang="it-IT" cap="all" dirty="0">
                <a:solidFill>
                  <a:srgbClr val="000000"/>
                </a:solidFill>
              </a:rPr>
              <a:t>è</a:t>
            </a:r>
            <a:r>
              <a:rPr lang="it-IT" dirty="0">
                <a:solidFill>
                  <a:srgbClr val="000000"/>
                </a:solidFill>
              </a:rPr>
              <a:t> stato necessario costruire speciali sonde NMR per mappare l'effetto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it-IT" dirty="0">
                <a:solidFill>
                  <a:srgbClr val="000000"/>
                </a:solidFill>
              </a:rPr>
              <a:t>Lungo processo per effettuare le misurazioni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0000"/>
                </a:solidFill>
              </a:rPr>
              <a:t>La correzione complessiva è di 17 </a:t>
            </a:r>
            <a:r>
              <a:rPr lang="en-US" dirty="0">
                <a:solidFill>
                  <a:srgbClr val="000000"/>
                </a:solidFill>
              </a:rPr>
              <a:t>ppb</a:t>
            </a:r>
          </a:p>
          <a:p>
            <a:pPr lvl="1">
              <a:lnSpc>
                <a:spcPct val="120000"/>
              </a:lnSpc>
            </a:pPr>
            <a:r>
              <a:rPr lang="it-IT" dirty="0">
                <a:solidFill>
                  <a:srgbClr val="000000"/>
                </a:solidFill>
              </a:rPr>
              <a:t>Conta solo nella finestra temporale di attraversamento dei muoni, in media 8 </a:t>
            </a:r>
            <a:r>
              <a:rPr lang="it-IT" dirty="0" err="1">
                <a:solidFill>
                  <a:srgbClr val="000000"/>
                </a:solidFill>
              </a:rPr>
              <a:t>bunch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mediato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sul</a:t>
            </a:r>
            <a:r>
              <a:rPr lang="en-US" dirty="0">
                <a:solidFill>
                  <a:srgbClr val="000000"/>
                </a:solidFill>
              </a:rPr>
              <a:t> 43% </a:t>
            </a:r>
            <a:r>
              <a:rPr lang="en-US" dirty="0" err="1">
                <a:solidFill>
                  <a:srgbClr val="000000"/>
                </a:solidFill>
              </a:rPr>
              <a:t>dell’anello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coperto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quadrupoli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0000"/>
                </a:solidFill>
              </a:rPr>
              <a:t>L'incertezza di 92 </a:t>
            </a:r>
            <a:r>
              <a:rPr lang="it-IT" dirty="0" err="1">
                <a:solidFill>
                  <a:srgbClr val="000000"/>
                </a:solidFill>
              </a:rPr>
              <a:t>ppb</a:t>
            </a:r>
            <a:r>
              <a:rPr lang="it-IT" dirty="0">
                <a:solidFill>
                  <a:srgbClr val="000000"/>
                </a:solidFill>
              </a:rPr>
              <a:t> è dominata dal fatto di non avere una </a:t>
            </a:r>
            <a:r>
              <a:rPr lang="it-IT" dirty="0" err="1">
                <a:solidFill>
                  <a:srgbClr val="000000"/>
                </a:solidFill>
              </a:rPr>
              <a:t>map</a:t>
            </a:r>
            <a:r>
              <a:rPr lang="en-US" dirty="0">
                <a:solidFill>
                  <a:srgbClr val="000000"/>
                </a:solidFill>
              </a:rPr>
              <a:t>pa </a:t>
            </a:r>
            <a:r>
              <a:rPr lang="en-US" dirty="0" err="1">
                <a:solidFill>
                  <a:srgbClr val="000000"/>
                </a:solidFill>
              </a:rPr>
              <a:t>completa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it-IT" dirty="0">
                <a:solidFill>
                  <a:srgbClr val="000000"/>
                </a:solidFill>
              </a:rPr>
              <a:t>È in corso l'analisi di una mappa più completa
Si aspetta che l'incertezza sia ridotta x2-3 per </a:t>
            </a:r>
            <a:r>
              <a:rPr lang="it-IT" dirty="0" err="1">
                <a:solidFill>
                  <a:srgbClr val="000000"/>
                </a:solidFill>
              </a:rPr>
              <a:t>run</a:t>
            </a:r>
            <a:r>
              <a:rPr lang="it-IT" dirty="0">
                <a:solidFill>
                  <a:srgbClr val="000000"/>
                </a:solidFill>
              </a:rPr>
              <a:t> 2 e oltre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0" name="그림 4">
            <a:extLst>
              <a:ext uri="{FF2B5EF4-FFF2-40B4-BE49-F238E27FC236}">
                <a16:creationId xmlns:a16="http://schemas.microsoft.com/office/drawing/2014/main" id="{B38844C2-C665-3B49-94F6-C119A460D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620" y="4150088"/>
            <a:ext cx="3473746" cy="2351854"/>
          </a:xfrm>
          <a:prstGeom prst="rect">
            <a:avLst/>
          </a:prstGeom>
        </p:spPr>
      </p:pic>
      <p:cxnSp>
        <p:nvCxnSpPr>
          <p:cNvPr id="11" name="직선 연결선 6">
            <a:extLst>
              <a:ext uri="{FF2B5EF4-FFF2-40B4-BE49-F238E27FC236}">
                <a16:creationId xmlns:a16="http://schemas.microsoft.com/office/drawing/2014/main" id="{52A52289-91F6-6F45-B8B0-E24E117BF53D}"/>
              </a:ext>
            </a:extLst>
          </p:cNvPr>
          <p:cNvCxnSpPr>
            <a:cxnSpLocks/>
          </p:cNvCxnSpPr>
          <p:nvPr/>
        </p:nvCxnSpPr>
        <p:spPr>
          <a:xfrm flipV="1">
            <a:off x="5969444" y="3397808"/>
            <a:ext cx="1155885" cy="66427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5">
            <a:extLst>
              <a:ext uri="{FF2B5EF4-FFF2-40B4-BE49-F238E27FC236}">
                <a16:creationId xmlns:a16="http://schemas.microsoft.com/office/drawing/2014/main" id="{4C2DFD25-8009-A647-ADD5-5C288B45AF8D}"/>
              </a:ext>
            </a:extLst>
          </p:cNvPr>
          <p:cNvCxnSpPr>
            <a:cxnSpLocks/>
          </p:cNvCxnSpPr>
          <p:nvPr/>
        </p:nvCxnSpPr>
        <p:spPr>
          <a:xfrm flipH="1" flipV="1">
            <a:off x="7225871" y="3397808"/>
            <a:ext cx="1450287" cy="66427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7">
            <a:extLst>
              <a:ext uri="{FF2B5EF4-FFF2-40B4-BE49-F238E27FC236}">
                <a16:creationId xmlns:a16="http://schemas.microsoft.com/office/drawing/2014/main" id="{5EE33820-36F2-4C4B-8D2C-B423728431EC}"/>
              </a:ext>
            </a:extLst>
          </p:cNvPr>
          <p:cNvSpPr/>
          <p:nvPr/>
        </p:nvSpPr>
        <p:spPr>
          <a:xfrm>
            <a:off x="6864080" y="3614703"/>
            <a:ext cx="719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Zoom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CC5FC14-B724-4176-A1AD-A74DA731EF7F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71CC406-69BE-4D09-8FE0-FAF4AE18D781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그림 11">
            <a:extLst>
              <a:ext uri="{FF2B5EF4-FFF2-40B4-BE49-F238E27FC236}">
                <a16:creationId xmlns:a16="http://schemas.microsoft.com/office/drawing/2014/main" id="{CC2C6360-0A55-0440-B716-490DD0E23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86" y="406807"/>
            <a:ext cx="1542233" cy="13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6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C</a:t>
            </a:r>
            <a:r>
              <a:rPr lang="en-US" sz="2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PA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–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Errore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di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accettanza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di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fase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9" name="Segnaposto data 18">
            <a:extLst>
              <a:ext uri="{FF2B5EF4-FFF2-40B4-BE49-F238E27FC236}">
                <a16:creationId xmlns:a16="http://schemas.microsoft.com/office/drawing/2014/main" id="{DEF736D3-9E21-4843-A014-7318D154B1F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635B769B-7A86-45AA-A1DB-A534BD3D56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AC0D824E-CA05-4CD0-8D00-4763FC2BDD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4FA7EE19-2617-5646-A9EB-0FCDF70AC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971107"/>
            <a:ext cx="3917895" cy="2437637"/>
          </a:xfrm>
          <a:prstGeom prst="rect">
            <a:avLst/>
          </a:prstGeom>
        </p:spPr>
      </p:pic>
      <p:pic>
        <p:nvPicPr>
          <p:cNvPr id="9" name="Picture 8" descr="txp_fig.png">
            <a:extLst>
              <a:ext uri="{FF2B5EF4-FFF2-40B4-BE49-F238E27FC236}">
                <a16:creationId xmlns:a16="http://schemas.microsoft.com/office/drawing/2014/main" id="{4ADDB41B-2705-6A44-AC08-2F3392C439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94980" y="1058020"/>
            <a:ext cx="3349616" cy="2428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3CF8CA-C567-D54D-836A-64EB5BEEDE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39833" b="-9900"/>
          <a:stretch/>
        </p:blipFill>
        <p:spPr>
          <a:xfrm>
            <a:off x="4796688" y="2265263"/>
            <a:ext cx="3716249" cy="242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A2147-E7DF-9C4F-AC0F-E11FD3FDD6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6" t="4665" b="-1"/>
          <a:stretch/>
        </p:blipFill>
        <p:spPr>
          <a:xfrm>
            <a:off x="6162134" y="2585412"/>
            <a:ext cx="2425127" cy="210685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1331962-B622-2E4A-86A0-F4271D764A30}"/>
              </a:ext>
            </a:extLst>
          </p:cNvPr>
          <p:cNvSpPr txBox="1">
            <a:spLocks/>
          </p:cNvSpPr>
          <p:nvPr/>
        </p:nvSpPr>
        <p:spPr>
          <a:xfrm>
            <a:off x="4571999" y="1477815"/>
            <a:ext cx="4260233" cy="787447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it-IT" dirty="0"/>
              <a:t>Cosa succede se la fase della popolazione muone cambia nel tempo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(t)?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8095F91-7020-CF42-A369-2992E429BD6C}"/>
              </a:ext>
            </a:extLst>
          </p:cNvPr>
          <p:cNvSpPr txBox="1">
            <a:spLocks/>
          </p:cNvSpPr>
          <p:nvPr/>
        </p:nvSpPr>
        <p:spPr>
          <a:xfrm>
            <a:off x="4571999" y="2929338"/>
            <a:ext cx="4246730" cy="5709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Ad </a:t>
            </a:r>
            <a:r>
              <a:rPr lang="en-US" sz="2000" dirty="0" err="1">
                <a:latin typeface="Symbol" pitchFamily="2" charset="2"/>
              </a:rPr>
              <a:t>w</a:t>
            </a:r>
            <a:r>
              <a:rPr lang="en-US" sz="2000" baseline="-25000" dirty="0" err="1"/>
              <a:t>a</a:t>
            </a:r>
            <a:r>
              <a:rPr lang="en-US" sz="2000" baseline="-25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aggiunge</a:t>
            </a:r>
            <a:r>
              <a:rPr lang="en-US" sz="2000" dirty="0"/>
              <a:t> </a:t>
            </a:r>
            <a:r>
              <a:rPr lang="en-US" sz="2000" dirty="0">
                <a:latin typeface="Symbol" pitchFamily="2" charset="2"/>
              </a:rPr>
              <a:t>f</a:t>
            </a:r>
            <a:r>
              <a:rPr lang="en-US" sz="2000" dirty="0"/>
              <a:t>’  </a:t>
            </a:r>
            <a:r>
              <a:rPr lang="en-US" dirty="0"/>
              <a:t>😬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pic>
        <p:nvPicPr>
          <p:cNvPr id="14" name="그림 5">
            <a:extLst>
              <a:ext uri="{FF2B5EF4-FFF2-40B4-BE49-F238E27FC236}">
                <a16:creationId xmlns:a16="http://schemas.microsoft.com/office/drawing/2014/main" id="{98E3395A-67EF-6B4E-84CB-085CE1177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29" y="3664935"/>
            <a:ext cx="3414493" cy="2443570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37CF6607-6F7D-1F44-9070-1FD4CF875F70}"/>
              </a:ext>
            </a:extLst>
          </p:cNvPr>
          <p:cNvSpPr txBox="1">
            <a:spLocks/>
          </p:cNvSpPr>
          <p:nvPr/>
        </p:nvSpPr>
        <p:spPr>
          <a:xfrm>
            <a:off x="3985109" y="4014961"/>
            <a:ext cx="4964384" cy="1883034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I positroni di decadimento che misuriamo hanno una fase particolare 
Quella fase dipende dalla posizione di decadimento del muone (</a:t>
            </a:r>
            <a:r>
              <a:rPr lang="it-IT" dirty="0" err="1"/>
              <a:t>x,y</a:t>
            </a:r>
            <a:r>
              <a:rPr lang="it-IT" dirty="0"/>
              <a:t>) e dall'energia E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it-IT" dirty="0"/>
              <a:t>Non è un grosso problema se la distribuzione dei muoni rimane stabile</a:t>
            </a:r>
            <a:endParaRPr lang="en-US" dirty="0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B078C7F0-E480-4942-BB0E-A011264BE30C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D6B6EF5E-37E8-4EA2-9E64-2CD3018E089C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637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C</a:t>
            </a:r>
            <a:r>
              <a:rPr lang="en-US" sz="2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PA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–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Errore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di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accettanza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di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fase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6C0CC150-BE5A-4392-B8F3-562242C6C5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8" name="Segnaposto piè di pagina 17">
            <a:extLst>
              <a:ext uri="{FF2B5EF4-FFF2-40B4-BE49-F238E27FC236}">
                <a16:creationId xmlns:a16="http://schemas.microsoft.com/office/drawing/2014/main" id="{C7A2F6F1-338D-4AEC-B93D-F957E284D8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D57DBC42-B2B9-4822-BE2F-03E45EAED7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7EF783A-1AF9-A344-AA89-2A99CD7C3DB7}"/>
              </a:ext>
            </a:extLst>
          </p:cNvPr>
          <p:cNvSpPr txBox="1">
            <a:spLocks/>
          </p:cNvSpPr>
          <p:nvPr/>
        </p:nvSpPr>
        <p:spPr>
          <a:xfrm>
            <a:off x="228600" y="845089"/>
            <a:ext cx="5061880" cy="2572809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Guasto del dispositivi (Quadrupoli) ha portato all'instabilità del fascio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it-IT" dirty="0"/>
              <a:t>Rottura dei resistori HV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modifica</a:t>
            </a:r>
            <a:r>
              <a:rPr lang="en-US" dirty="0"/>
              <a:t> del campo 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it-IT" dirty="0">
                <a:sym typeface="Wingdings" pitchFamily="2" charset="2"/>
              </a:rPr>
              <a:t>media verticale del fascio e larghezza sono cambiate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-158 ppb di </a:t>
            </a:r>
            <a:r>
              <a:rPr lang="en-US" dirty="0" err="1">
                <a:sym typeface="Wingdings" pitchFamily="2" charset="2"/>
              </a:rPr>
              <a:t>correzione</a:t>
            </a:r>
            <a:r>
              <a:rPr lang="en-US" dirty="0">
                <a:sym typeface="Wingdings" pitchFamily="2" charset="2"/>
              </a:rPr>
              <a:t> con 75 ppb di </a:t>
            </a:r>
            <a:r>
              <a:rPr lang="en-US" dirty="0" err="1">
                <a:sym typeface="Wingdings" pitchFamily="2" charset="2"/>
              </a:rPr>
              <a:t>incertezza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nel</a:t>
            </a:r>
            <a:r>
              <a:rPr lang="en-US" dirty="0">
                <a:sym typeface="Wingdings" pitchFamily="2" charset="2"/>
              </a:rPr>
              <a:t>  Run 1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sym typeface="Wingdings" pitchFamily="2" charset="2"/>
              </a:rPr>
              <a:t>Problema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risolto</a:t>
            </a:r>
            <a:r>
              <a:rPr lang="en-US" dirty="0">
                <a:sym typeface="Wingdings" pitchFamily="2" charset="2"/>
              </a:rPr>
              <a:t> per il Run 2 con </a:t>
            </a:r>
            <a:r>
              <a:rPr lang="en-US" dirty="0" err="1">
                <a:sym typeface="Wingdings" pitchFamily="2" charset="2"/>
              </a:rPr>
              <a:t>notevole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riduzione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della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correzione</a:t>
            </a:r>
            <a:r>
              <a:rPr lang="en-US" dirty="0">
                <a:sym typeface="Wingdings" pitchFamily="2" charset="2"/>
              </a:rPr>
              <a:t> e </a:t>
            </a:r>
            <a:r>
              <a:rPr lang="en-US" dirty="0" err="1">
                <a:sym typeface="Wingdings" pitchFamily="2" charset="2"/>
              </a:rPr>
              <a:t>dell’incertezza</a:t>
            </a:r>
            <a:endParaRPr lang="en-US" dirty="0"/>
          </a:p>
        </p:txBody>
      </p:sp>
      <p:pic>
        <p:nvPicPr>
          <p:cNvPr id="15" name="그림 1">
            <a:extLst>
              <a:ext uri="{FF2B5EF4-FFF2-40B4-BE49-F238E27FC236}">
                <a16:creationId xmlns:a16="http://schemas.microsoft.com/office/drawing/2014/main" id="{3EADC978-C5DD-6B44-9816-F69B9FF32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17" y="719068"/>
            <a:ext cx="3572501" cy="26777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FB68E4-1A3C-7D47-89A0-3C1B39E3D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708" y="3311878"/>
            <a:ext cx="3288327" cy="2230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45C59E-1701-A04D-AFC1-0AED24D19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128" y="3351317"/>
            <a:ext cx="3288327" cy="2230949"/>
          </a:xfrm>
          <a:prstGeom prst="rect">
            <a:avLst/>
          </a:prstGeom>
        </p:spPr>
      </p:pic>
      <p:pic>
        <p:nvPicPr>
          <p:cNvPr id="16" name="그림 5">
            <a:extLst>
              <a:ext uri="{FF2B5EF4-FFF2-40B4-BE49-F238E27FC236}">
                <a16:creationId xmlns:a16="http://schemas.microsoft.com/office/drawing/2014/main" id="{43C3AE71-6E37-0042-A4FF-B6E5A6DEB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0" y="3419155"/>
            <a:ext cx="2649193" cy="1895885"/>
          </a:xfrm>
          <a:prstGeom prst="rect">
            <a:avLst/>
          </a:prstGeom>
        </p:spPr>
      </p:pic>
      <p:sp>
        <p:nvSpPr>
          <p:cNvPr id="17" name="Text Box 14">
            <a:extLst>
              <a:ext uri="{FF2B5EF4-FFF2-40B4-BE49-F238E27FC236}">
                <a16:creationId xmlns:a16="http://schemas.microsoft.com/office/drawing/2014/main" id="{EB274240-BF17-374D-8334-74BD21CCC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95" y="5559559"/>
            <a:ext cx="8509214" cy="6547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normAutofit fontScale="85000" lnSpcReduction="10000"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FF"/>
                </a:solidFill>
              </a:rPr>
              <a:t>Con una </a:t>
            </a:r>
            <a:r>
              <a:rPr lang="en-US" dirty="0" err="1">
                <a:solidFill>
                  <a:srgbClr val="0000FF"/>
                </a:solidFill>
              </a:rPr>
              <a:t>migliore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mappatura</a:t>
            </a:r>
            <a:r>
              <a:rPr lang="en-US" dirty="0">
                <a:solidFill>
                  <a:srgbClr val="0000FF"/>
                </a:solidFill>
              </a:rPr>
              <a:t> di </a:t>
            </a:r>
            <a:r>
              <a:rPr lang="en-US" dirty="0" err="1">
                <a:solidFill>
                  <a:srgbClr val="0000FF"/>
                </a:solidFill>
              </a:rPr>
              <a:t>B</a:t>
            </a:r>
            <a:r>
              <a:rPr lang="en-US" baseline="-25000" dirty="0" err="1">
                <a:solidFill>
                  <a:srgbClr val="0000FF"/>
                </a:solidFill>
              </a:rPr>
              <a:t>q</a:t>
            </a:r>
            <a:r>
              <a:rPr lang="en-US" dirty="0">
                <a:solidFill>
                  <a:srgbClr val="0000FF"/>
                </a:solidFill>
              </a:rPr>
              <a:t>, I </a:t>
            </a:r>
            <a:r>
              <a:rPr lang="en-US" dirty="0" err="1">
                <a:solidFill>
                  <a:srgbClr val="0000FF"/>
                </a:solidFill>
              </a:rPr>
              <a:t>resistori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riparati</a:t>
            </a:r>
            <a:r>
              <a:rPr lang="en-US" dirty="0">
                <a:solidFill>
                  <a:srgbClr val="0000FF"/>
                </a:solidFill>
              </a:rPr>
              <a:t> e poche </a:t>
            </a:r>
            <a:r>
              <a:rPr lang="en-US" dirty="0" err="1">
                <a:solidFill>
                  <a:srgbClr val="0000FF"/>
                </a:solidFill>
              </a:rPr>
              <a:t>altre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migliorie</a:t>
            </a:r>
            <a:r>
              <a:rPr lang="en-US" dirty="0">
                <a:solidFill>
                  <a:srgbClr val="0000FF"/>
                </a:solidFill>
              </a:rPr>
              <a:t> ... </a:t>
            </a:r>
            <a:r>
              <a:rPr lang="en-US" dirty="0" err="1">
                <a:solidFill>
                  <a:srgbClr val="0000FF"/>
                </a:solidFill>
              </a:rPr>
              <a:t>sulla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strada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giusta</a:t>
            </a:r>
            <a:r>
              <a:rPr lang="en-US" dirty="0">
                <a:solidFill>
                  <a:srgbClr val="0000FF"/>
                </a:solidFill>
              </a:rPr>
              <a:t> per </a:t>
            </a:r>
            <a:r>
              <a:rPr lang="en-US" dirty="0" err="1">
                <a:solidFill>
                  <a:srgbClr val="0000FF"/>
                </a:solidFill>
              </a:rPr>
              <a:t>raggiungere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l’obiettivo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dei</a:t>
            </a:r>
            <a:r>
              <a:rPr lang="en-US" dirty="0">
                <a:solidFill>
                  <a:srgbClr val="0000FF"/>
                </a:solidFill>
              </a:rPr>
              <a:t>  100 ppb per il Run 2 ed </a:t>
            </a:r>
            <a:r>
              <a:rPr lang="en-US" dirty="0" err="1">
                <a:solidFill>
                  <a:srgbClr val="0000FF"/>
                </a:solidFill>
              </a:rPr>
              <a:t>oltre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3B60675-9544-4D24-9FA4-8CB344F00C78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926DC76-9D90-4B29-BDEF-157BDE041369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53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587AC03-7EAD-452E-973A-4C591101DC22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BAB5B5E-48D9-4A01-937E-75C91AC32F30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olo 2">
            <a:extLst>
              <a:ext uri="{FF2B5EF4-FFF2-40B4-BE49-F238E27FC236}">
                <a16:creationId xmlns:a16="http://schemas.microsoft.com/office/drawing/2014/main" id="{D2862DB0-64B8-4D38-B61B-A3833C26E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Cosa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vedono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I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calorimetri</a:t>
            </a:r>
            <a:endParaRPr lang="it-IT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21" name="Segnaposto data 20">
            <a:extLst>
              <a:ext uri="{FF2B5EF4-FFF2-40B4-BE49-F238E27FC236}">
                <a16:creationId xmlns:a16="http://schemas.microsoft.com/office/drawing/2014/main" id="{DE7DDA65-2DB5-4F8B-89C2-64138678B19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75330016-3875-43A3-A7A9-820E64A9EF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9B6DF621-F907-4347-875F-220A0F7D4B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0" name="Segnaposto contenuto 1">
            <a:extLst>
              <a:ext uri="{FF2B5EF4-FFF2-40B4-BE49-F238E27FC236}">
                <a16:creationId xmlns:a16="http://schemas.microsoft.com/office/drawing/2014/main" id="{9D3888F8-65ED-44F7-9FF5-F28A85FB6552}"/>
              </a:ext>
            </a:extLst>
          </p:cNvPr>
          <p:cNvSpPr txBox="1">
            <a:spLocks/>
          </p:cNvSpPr>
          <p:nvPr/>
        </p:nvSpPr>
        <p:spPr>
          <a:xfrm>
            <a:off x="362174" y="3869805"/>
            <a:ext cx="4209825" cy="22757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002060"/>
                </a:solidFill>
              </a:rPr>
              <a:t>L'ampiezza della modulazione dipende dall'energia di soglia del positrone: l'asimmetria A (</a:t>
            </a:r>
            <a:r>
              <a:rPr lang="it-IT" sz="2000" dirty="0" err="1">
                <a:solidFill>
                  <a:srgbClr val="002060"/>
                </a:solidFill>
              </a:rPr>
              <a:t>E</a:t>
            </a:r>
            <a:r>
              <a:rPr lang="it-IT" sz="2000" baseline="-25000" dirty="0" err="1">
                <a:solidFill>
                  <a:srgbClr val="002060"/>
                </a:solidFill>
              </a:rPr>
              <a:t>thr</a:t>
            </a:r>
            <a:r>
              <a:rPr lang="it-IT" sz="2000" dirty="0">
                <a:solidFill>
                  <a:srgbClr val="002060"/>
                </a:solidFill>
              </a:rPr>
              <a:t>) può essere positiva, nulla o negativa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1" name="Titolo 2">
            <a:extLst>
              <a:ext uri="{FF2B5EF4-FFF2-40B4-BE49-F238E27FC236}">
                <a16:creationId xmlns:a16="http://schemas.microsoft.com/office/drawing/2014/main" id="{28AA2A45-9AFB-4C06-A98B-73817B73EACF}"/>
              </a:ext>
            </a:extLst>
          </p:cNvPr>
          <p:cNvSpPr txBox="1">
            <a:spLocks/>
          </p:cNvSpPr>
          <p:nvPr/>
        </p:nvSpPr>
        <p:spPr>
          <a:xfrm>
            <a:off x="222250" y="608440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pic>
        <p:nvPicPr>
          <p:cNvPr id="42" name="Immagine 16" descr="Screen Shot 2018-09-02 at 21.45.55.png">
            <a:extLst>
              <a:ext uri="{FF2B5EF4-FFF2-40B4-BE49-F238E27FC236}">
                <a16:creationId xmlns:a16="http://schemas.microsoft.com/office/drawing/2014/main" id="{766EF4EE-6FAB-4C97-A804-D85DD8E919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092" y="3665481"/>
            <a:ext cx="3437987" cy="24721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F58AC468-025C-4C94-9C8A-027C72988BD9}"/>
              </a:ext>
            </a:extLst>
          </p:cNvPr>
          <p:cNvSpPr txBox="1">
            <a:spLocks/>
          </p:cNvSpPr>
          <p:nvPr/>
        </p:nvSpPr>
        <p:spPr>
          <a:xfrm>
            <a:off x="362175" y="1257356"/>
            <a:ext cx="4391824" cy="11394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2060"/>
                </a:solidFill>
              </a:rPr>
              <a:t>Il numero di positroni visti dai calorimetri è modulato dalla frequenza di precessione anomala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4" name="Oggetto 43">
            <a:extLst>
              <a:ext uri="{FF2B5EF4-FFF2-40B4-BE49-F238E27FC236}">
                <a16:creationId xmlns:a16="http://schemas.microsoft.com/office/drawing/2014/main" id="{A0994A72-F687-42F0-8415-5C308B01C6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913804"/>
              </p:ext>
            </p:extLst>
          </p:nvPr>
        </p:nvGraphicFramePr>
        <p:xfrm>
          <a:off x="571365" y="3045821"/>
          <a:ext cx="38735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0100" imgH="292100" progId="Equation.3">
                  <p:embed/>
                </p:oleObj>
              </mc:Choice>
              <mc:Fallback>
                <p:oleObj name="Equation" r:id="rId3" imgW="2070100" imgH="292100" progId="Equation.3">
                  <p:embed/>
                  <p:pic>
                    <p:nvPicPr>
                      <p:cNvPr id="58" name="Oggetto 5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365" y="3045821"/>
                        <a:ext cx="3873500" cy="546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uppo 44">
            <a:extLst>
              <a:ext uri="{FF2B5EF4-FFF2-40B4-BE49-F238E27FC236}">
                <a16:creationId xmlns:a16="http://schemas.microsoft.com/office/drawing/2014/main" id="{F86C2E21-723E-4906-8D22-ADB35F98869F}"/>
              </a:ext>
            </a:extLst>
          </p:cNvPr>
          <p:cNvGrpSpPr/>
          <p:nvPr/>
        </p:nvGrpSpPr>
        <p:grpSpPr>
          <a:xfrm>
            <a:off x="4753999" y="795823"/>
            <a:ext cx="3972171" cy="2838139"/>
            <a:chOff x="4550505" y="711200"/>
            <a:chExt cx="4517631" cy="3011755"/>
          </a:xfrm>
        </p:grpSpPr>
        <p:pic>
          <p:nvPicPr>
            <p:cNvPr id="46" name="Picture 15">
              <a:extLst>
                <a:ext uri="{FF2B5EF4-FFF2-40B4-BE49-F238E27FC236}">
                  <a16:creationId xmlns:a16="http://schemas.microsoft.com/office/drawing/2014/main" id="{9C2A2052-F5EB-4C75-93EF-A01C36A8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0505" y="711200"/>
              <a:ext cx="4517631" cy="3011755"/>
            </a:xfrm>
            <a:prstGeom prst="rect">
              <a:avLst/>
            </a:prstGeom>
          </p:spPr>
        </p:pic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BEE561BE-3CB8-4AEE-B457-E8FC579F8E7D}"/>
                </a:ext>
              </a:extLst>
            </p:cNvPr>
            <p:cNvCxnSpPr/>
            <p:nvPr/>
          </p:nvCxnSpPr>
          <p:spPr>
            <a:xfrm flipV="1">
              <a:off x="6171051" y="1084414"/>
              <a:ext cx="0" cy="2274513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272D1796-D6DE-4FE3-B635-60F33AE9565A}"/>
                </a:ext>
              </a:extLst>
            </p:cNvPr>
            <p:cNvCxnSpPr/>
            <p:nvPr/>
          </p:nvCxnSpPr>
          <p:spPr>
            <a:xfrm>
              <a:off x="6171051" y="2965938"/>
              <a:ext cx="1167595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36794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98DCDDCD-EAF4-814C-9E9E-C5781FBF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5100"/>
            <a:ext cx="6705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Radial beam motion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821D217-E25B-E548-856D-DCFDC8071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267200"/>
            <a:ext cx="3352800" cy="1935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/>
              <a:t>Beam exits yoke</a:t>
            </a:r>
          </a:p>
          <a:p>
            <a:pPr eaLnBrk="1" hangingPunct="1">
              <a:defRPr/>
            </a:pPr>
            <a:r>
              <a:rPr lang="en-US" sz="2000" dirty="0"/>
              <a:t>Beam through outer coil</a:t>
            </a:r>
          </a:p>
          <a:p>
            <a:pPr eaLnBrk="1" hangingPunct="1">
              <a:defRPr/>
            </a:pPr>
            <a:r>
              <a:rPr lang="en-US" sz="2000" dirty="0"/>
              <a:t>Beam through Inflector</a:t>
            </a:r>
          </a:p>
          <a:p>
            <a:pPr eaLnBrk="1" hangingPunct="1">
              <a:defRPr/>
            </a:pPr>
            <a:r>
              <a:rPr lang="en-US" sz="2000" dirty="0"/>
              <a:t>Beam kicked onto orbit</a:t>
            </a:r>
          </a:p>
          <a:p>
            <a:pPr eaLnBrk="1" hangingPunct="1">
              <a:defRPr/>
            </a:pPr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A6315-DB97-F94C-8EAB-2DA98994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it-IT">
                <a:latin typeface="Arial" charset="0"/>
                <a:ea typeface="ＭＳ Ｐゴシック" charset="0"/>
              </a:rPr>
              <a:t>Michele Iacovacci - Stato di g-2 al Fermilab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2A5B9-0D80-B24E-8928-20FFD795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fld id="{639D9F1F-3561-EC42-83FD-BED892FAD17E}" type="slidenum">
              <a:rPr lang="en-US" altLang="en-US" sz="1400" b="0">
                <a:solidFill>
                  <a:schemeClr val="tx1"/>
                </a:solidFill>
              </a:rPr>
              <a:pPr algn="l" eaLnBrk="1" hangingPunct="1"/>
              <a:t>50</a:t>
            </a:fld>
            <a:endParaRPr lang="en-US" altLang="en-US" sz="1400" b="0">
              <a:solidFill>
                <a:schemeClr val="tx1"/>
              </a:solidFill>
            </a:endParaRPr>
          </a:p>
        </p:txBody>
      </p:sp>
      <p:grpSp>
        <p:nvGrpSpPr>
          <p:cNvPr id="120836" name="Group 6">
            <a:extLst>
              <a:ext uri="{FF2B5EF4-FFF2-40B4-BE49-F238E27FC236}">
                <a16:creationId xmlns:a16="http://schemas.microsoft.com/office/drawing/2014/main" id="{BC2E5371-FFC7-D742-A82C-C1AF82B8F4D8}"/>
              </a:ext>
            </a:extLst>
          </p:cNvPr>
          <p:cNvGrpSpPr>
            <a:grpSpLocks/>
          </p:cNvGrpSpPr>
          <p:nvPr/>
        </p:nvGrpSpPr>
        <p:grpSpPr bwMode="auto">
          <a:xfrm>
            <a:off x="4389628" y="3810000"/>
            <a:ext cx="4864100" cy="2743200"/>
            <a:chOff x="5029200" y="3962400"/>
            <a:chExt cx="4025900" cy="2184400"/>
          </a:xfrm>
        </p:grpSpPr>
        <p:pic>
          <p:nvPicPr>
            <p:cNvPr id="120855" name="Picture 2" descr="Screen Shot 2013-04-05 at 12.05.36 AM.png">
              <a:extLst>
                <a:ext uri="{FF2B5EF4-FFF2-40B4-BE49-F238E27FC236}">
                  <a16:creationId xmlns:a16="http://schemas.microsoft.com/office/drawing/2014/main" id="{F99F1A26-4915-C143-92CB-759E3C61B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962400"/>
              <a:ext cx="4025900" cy="218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DAFAAE5-A137-5C48-98B3-2829F9FD8A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669087" y="4813153"/>
              <a:ext cx="990708" cy="4576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E6F6290-9658-4542-9556-0078C96CBB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720141" y="4815682"/>
              <a:ext cx="989394" cy="4576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A41ADC-7B5B-6C42-A151-0DD5F9D560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57167" y="4811889"/>
              <a:ext cx="10669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0859" name="TextBox 16">
              <a:extLst>
                <a:ext uri="{FF2B5EF4-FFF2-40B4-BE49-F238E27FC236}">
                  <a16:creationId xmlns:a16="http://schemas.microsoft.com/office/drawing/2014/main" id="{AAF9BBD9-7730-E844-9856-D54D22F855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9600" y="4495800"/>
              <a:ext cx="609600" cy="41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0000FF"/>
                  </a:solidFill>
                  <a:latin typeface="cmmi10" panose="020B0500000000000000" pitchFamily="34" charset="0"/>
                </a:rPr>
                <a:t>B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49A890F-B1F2-0048-A004-137E36AB4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41" y="4943475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1B5F2CE-0B4D-6641-A30F-9BCCFC4AD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303" y="4953000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B43CF39-4F8A-B748-B30E-B8097DB12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928" y="4965700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DFD32-A5FD-C845-9BD4-C7BD41CC4434}"/>
              </a:ext>
            </a:extLst>
          </p:cNvPr>
          <p:cNvSpPr/>
          <p:nvPr/>
        </p:nvSpPr>
        <p:spPr>
          <a:xfrm>
            <a:off x="4383278" y="4198938"/>
            <a:ext cx="822325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8D8F7A-7F0A-A241-8774-8A2586067B62}"/>
              </a:ext>
            </a:extLst>
          </p:cNvPr>
          <p:cNvSpPr/>
          <p:nvPr/>
        </p:nvSpPr>
        <p:spPr>
          <a:xfrm>
            <a:off x="4376928" y="5105400"/>
            <a:ext cx="819150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702436-54DA-F44E-9266-9BC93F654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928" y="6019800"/>
            <a:ext cx="3581400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5ACD2-54CA-AE44-8158-D0F22BB44FB7}"/>
              </a:ext>
            </a:extLst>
          </p:cNvPr>
          <p:cNvSpPr/>
          <p:nvPr/>
        </p:nvSpPr>
        <p:spPr>
          <a:xfrm>
            <a:off x="4376928" y="3835400"/>
            <a:ext cx="3581400" cy="381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2BDBA-52D8-444E-8957-7C1121D7589D}"/>
              </a:ext>
            </a:extLst>
          </p:cNvPr>
          <p:cNvSpPr/>
          <p:nvPr/>
        </p:nvSpPr>
        <p:spPr>
          <a:xfrm>
            <a:off x="6040628" y="4216400"/>
            <a:ext cx="1905000" cy="381000"/>
          </a:xfrm>
          <a:prstGeom prst="rect">
            <a:avLst/>
          </a:prstGeom>
          <a:solidFill>
            <a:srgbClr val="A6A6A6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975364-7937-5B4F-B23C-05409B4AA7E2}"/>
              </a:ext>
            </a:extLst>
          </p:cNvPr>
          <p:cNvSpPr/>
          <p:nvPr/>
        </p:nvSpPr>
        <p:spPr>
          <a:xfrm>
            <a:off x="6029516" y="5651500"/>
            <a:ext cx="1928812" cy="3524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99F0724-C760-0948-8C30-FCEBB8A63421}"/>
              </a:ext>
            </a:extLst>
          </p:cNvPr>
          <p:cNvSpPr/>
          <p:nvPr/>
        </p:nvSpPr>
        <p:spPr>
          <a:xfrm flipV="1">
            <a:off x="7666228" y="4584700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A0EC1DDF-C109-0B4F-A9D5-7BC2DACF2502}"/>
              </a:ext>
            </a:extLst>
          </p:cNvPr>
          <p:cNvSpPr/>
          <p:nvPr/>
        </p:nvSpPr>
        <p:spPr>
          <a:xfrm flipH="1">
            <a:off x="5994591" y="5422900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A599B3A7-C0CF-4B4F-92FA-1A761E583F09}"/>
              </a:ext>
            </a:extLst>
          </p:cNvPr>
          <p:cNvSpPr/>
          <p:nvPr/>
        </p:nvSpPr>
        <p:spPr>
          <a:xfrm>
            <a:off x="7672578" y="5430838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5AE4EE-D0B7-AF4D-935F-DE1136F83487}"/>
              </a:ext>
            </a:extLst>
          </p:cNvPr>
          <p:cNvSpPr/>
          <p:nvPr/>
        </p:nvSpPr>
        <p:spPr>
          <a:xfrm>
            <a:off x="6294628" y="4576763"/>
            <a:ext cx="1384300" cy="2032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ADEC13-F28C-E74F-84EE-440A5E4FBFAA}"/>
              </a:ext>
            </a:extLst>
          </p:cNvPr>
          <p:cNvSpPr/>
          <p:nvPr/>
        </p:nvSpPr>
        <p:spPr>
          <a:xfrm>
            <a:off x="6294628" y="5448300"/>
            <a:ext cx="1384300" cy="2032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20851" name="Picture 4" descr="poles-CP5-mod2-v4.png">
            <a:extLst>
              <a:ext uri="{FF2B5EF4-FFF2-40B4-BE49-F238E27FC236}">
                <a16:creationId xmlns:a16="http://schemas.microsoft.com/office/drawing/2014/main" id="{3D3400FA-624F-364B-8BF9-86761DD93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98" r="-2560"/>
          <a:stretch>
            <a:fillRect/>
          </a:stretch>
        </p:blipFill>
        <p:spPr bwMode="auto">
          <a:xfrm>
            <a:off x="396240" y="630936"/>
            <a:ext cx="54483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2607B776-8D85-4242-8214-3FFC77141F22}"/>
              </a:ext>
            </a:extLst>
          </p:cNvPr>
          <p:cNvSpPr/>
          <p:nvPr/>
        </p:nvSpPr>
        <p:spPr>
          <a:xfrm flipH="1" flipV="1">
            <a:off x="5988241" y="4583113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Segnaposto data 16">
            <a:extLst>
              <a:ext uri="{FF2B5EF4-FFF2-40B4-BE49-F238E27FC236}">
                <a16:creationId xmlns:a16="http://schemas.microsoft.com/office/drawing/2014/main" id="{8C3F1414-6BD7-0C3C-BAF9-2E7A19A3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16/01/25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163 L 0.07413 0.0013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07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0.04167 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6" grpId="2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587AC03-7EAD-452E-973A-4C591101DC22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BAB5B5E-48D9-4A01-937E-75C91AC32F30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olo 2">
            <a:extLst>
              <a:ext uri="{FF2B5EF4-FFF2-40B4-BE49-F238E27FC236}">
                <a16:creationId xmlns:a16="http://schemas.microsoft.com/office/drawing/2014/main" id="{D2862DB0-64B8-4D38-B61B-A3833C26E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6380" y="15354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highlight>
                  <a:srgbClr val="0000FF"/>
                </a:highlight>
              </a:rPr>
              <a:t>Run1 </a:t>
            </a:r>
            <a:r>
              <a:rPr lang="it-IT" dirty="0" err="1">
                <a:solidFill>
                  <a:schemeClr val="bg1"/>
                </a:solidFill>
                <a:highlight>
                  <a:srgbClr val="0000FF"/>
                </a:highlight>
              </a:rPr>
              <a:t>Wiggle</a:t>
            </a:r>
            <a:r>
              <a:rPr lang="it-IT" dirty="0">
                <a:solidFill>
                  <a:schemeClr val="bg1"/>
                </a:solidFill>
                <a:highlight>
                  <a:srgbClr val="0000FF"/>
                </a:highlight>
              </a:rPr>
              <a:t> Plot  -  Figura di merito</a:t>
            </a:r>
            <a:r>
              <a:rPr lang="it-IT" sz="2800" dirty="0">
                <a:solidFill>
                  <a:srgbClr val="004C97"/>
                </a:solidFill>
                <a:highlight>
                  <a:srgbClr val="FFFF00"/>
                </a:highlight>
                <a:latin typeface="Helvetica"/>
              </a:rPr>
              <a:t> 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21" name="Segnaposto data 20">
            <a:extLst>
              <a:ext uri="{FF2B5EF4-FFF2-40B4-BE49-F238E27FC236}">
                <a16:creationId xmlns:a16="http://schemas.microsoft.com/office/drawing/2014/main" id="{DE7DDA65-2DB5-4F8B-89C2-64138678B19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75330016-3875-43A3-A7A9-820E64A9EF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9B6DF621-F907-4347-875F-220A0F7D4B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3828FAEC-8214-4C61-A548-8E93D4AD8162}"/>
                  </a:ext>
                </a:extLst>
              </p:cNvPr>
              <p:cNvSpPr/>
              <p:nvPr/>
            </p:nvSpPr>
            <p:spPr>
              <a:xfrm>
                <a:off x="6671416" y="1392896"/>
                <a:ext cx="2618291" cy="714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000" b="0" i="0" dirty="0" smtClean="0">
                        <a:solidFill>
                          <a:prstClr val="black"/>
                        </a:solidFill>
                        <a:latin typeface="Calibri"/>
                      </a:rPr>
                      <m:t>Statistica</m:t>
                    </m:r>
                    <m:r>
                      <m:rPr>
                        <m:nor/>
                      </m:rPr>
                      <a:rPr lang="it-IT" sz="2000" b="0" i="0" dirty="0" smtClean="0">
                        <a:solidFill>
                          <a:prstClr val="black"/>
                        </a:solidFill>
                        <a:latin typeface="Calibri"/>
                      </a:rPr>
                      <m:t> </m:t>
                    </m:r>
                    <m:r>
                      <m:rPr>
                        <m:nor/>
                      </m:rPr>
                      <a:rPr lang="it-IT" sz="2000" b="0" i="0" dirty="0" smtClean="0">
                        <a:solidFill>
                          <a:prstClr val="black"/>
                        </a:solidFill>
                        <a:latin typeface="Calibri"/>
                      </a:rPr>
                      <m:t>del</m:t>
                    </m:r>
                    <m:r>
                      <m:rPr>
                        <m:nor/>
                      </m:rPr>
                      <a:rPr lang="it-IT" sz="2000" b="0" i="0" dirty="0" smtClean="0">
                        <a:solidFill>
                          <a:prstClr val="black"/>
                        </a:solidFill>
                        <a:latin typeface="Calibri"/>
                      </a:rPr>
                      <m:t> </m:t>
                    </m:r>
                    <m:r>
                      <m:rPr>
                        <m:nor/>
                      </m:rPr>
                      <a:rPr lang="en-GB" sz="2000" dirty="0" smtClean="0">
                        <a:solidFill>
                          <a:prstClr val="black"/>
                        </a:solidFill>
                        <a:latin typeface="Calibri"/>
                      </a:rPr>
                      <m:t>RUN</m:t>
                    </m:r>
                    <m:r>
                      <m:rPr>
                        <m:nor/>
                      </m:rPr>
                      <a:rPr lang="en-GB" sz="2000" dirty="0" smtClean="0">
                        <a:solidFill>
                          <a:prstClr val="black"/>
                        </a:solidFill>
                        <a:latin typeface="Calibri"/>
                      </a:rPr>
                      <m:t>1</m:t>
                    </m:r>
                    <m:r>
                      <a:rPr lang="it-IT" sz="2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b="0" i="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>
                          <a:latin typeface="Cambria Math" panose="02040503050406030204" pitchFamily="18" charset="0"/>
                        </a:rPr>
                        <m:t>8.2×</m:t>
                      </m:r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GB" sz="20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3828FAEC-8214-4C61-A548-8E93D4AD8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416" y="1392896"/>
                <a:ext cx="2618291" cy="714876"/>
              </a:xfrm>
              <a:prstGeom prst="rect">
                <a:avLst/>
              </a:prstGeom>
              <a:blipFill>
                <a:blip r:embed="rId2"/>
                <a:stretch>
                  <a:fillRect l="-2093" t="-8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7">
            <a:extLst>
              <a:ext uri="{FF2B5EF4-FFF2-40B4-BE49-F238E27FC236}">
                <a16:creationId xmlns:a16="http://schemas.microsoft.com/office/drawing/2014/main" id="{B1035CE2-BABC-4D1C-AD27-AB5E18FB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67" y="1161969"/>
            <a:ext cx="6488114" cy="4954558"/>
          </a:xfrm>
          <a:prstGeom prst="rect">
            <a:avLst/>
          </a:prstGeom>
        </p:spPr>
      </p:pic>
      <p:sp>
        <p:nvSpPr>
          <p:cNvPr id="24" name="Line 14">
            <a:extLst>
              <a:ext uri="{FF2B5EF4-FFF2-40B4-BE49-F238E27FC236}">
                <a16:creationId xmlns:a16="http://schemas.microsoft.com/office/drawing/2014/main" id="{251A242C-13AD-4289-B6C3-EB999C2B2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437" y="1545934"/>
            <a:ext cx="3941655" cy="308546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E07A2E65-FF18-498B-8B44-DE0B17FB875B}"/>
              </a:ext>
            </a:extLst>
          </p:cNvPr>
          <p:cNvSpPr txBox="1">
            <a:spLocks noChangeArrowheads="1"/>
          </p:cNvSpPr>
          <p:nvPr/>
        </p:nvSpPr>
        <p:spPr bwMode="auto">
          <a:xfrm rot="270547">
            <a:off x="2302471" y="1256093"/>
            <a:ext cx="53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charset="0"/>
                <a:ea typeface="+mn-ea"/>
                <a:cs typeface="Arial" charset="0"/>
              </a:rPr>
              <a:t>gt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ymbol" charset="0"/>
              <a:ea typeface="+mn-ea"/>
              <a:cs typeface="Arial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F0AD076C-7C7D-449F-91CD-9A31BF80E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787" y="2134724"/>
            <a:ext cx="2271473" cy="1015663"/>
          </a:xfrm>
          <a:prstGeom prst="rect">
            <a:avLst/>
          </a:prstGeom>
          <a:solidFill>
            <a:srgbClr val="FFF41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Symbol" charset="0"/>
                <a:ea typeface="+mn-ea"/>
                <a:cs typeface="Arial" charset="0"/>
              </a:rPr>
              <a:t>gt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Symbol" charset="0"/>
                <a:ea typeface="+mn-ea"/>
                <a:cs typeface="Arial" charset="0"/>
              </a:rPr>
              <a:t>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mmi8" charset="0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=  64.4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Symbol" charset="0"/>
                <a:ea typeface="+mn-ea"/>
                <a:cs typeface="Arial" charset="0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w</a:t>
            </a:r>
            <a:r>
              <a:rPr lang="en-US" sz="2000" baseline="-25000" dirty="0">
                <a:solidFill>
                  <a:srgbClr val="800080"/>
                </a:solidFill>
                <a:latin typeface="Calibri"/>
                <a:ea typeface="+mn-ea"/>
                <a:cs typeface="Arial" charset="0"/>
              </a:rPr>
              <a:t>a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rgbClr val="800080"/>
                </a:solidFill>
                <a:latin typeface="Calibri"/>
                <a:cs typeface="Arial" charset="0"/>
              </a:rPr>
              <a:t> 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Symbol" charset="0"/>
                <a:ea typeface="+mn-ea"/>
                <a:cs typeface="Arial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= 4.37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Symbol" charset="0"/>
                <a:ea typeface="+mn-ea"/>
                <a:cs typeface="Arial" charset="0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800080"/>
                </a:solidFill>
                <a:latin typeface="Symbol" panose="05050102010706020507" pitchFamily="18" charset="2"/>
                <a:cs typeface="Arial" charset="0"/>
              </a:rPr>
              <a:t>w</a:t>
            </a:r>
            <a:r>
              <a:rPr lang="en-US" sz="2000" baseline="-25000" dirty="0" err="1">
                <a:solidFill>
                  <a:srgbClr val="800080"/>
                </a:solidFill>
                <a:latin typeface="Calibri"/>
                <a:cs typeface="Arial" charset="0"/>
              </a:rPr>
              <a:t>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: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=  149 ns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8E88B6A-A1AA-4C62-BB39-B6EBB5A910A7}"/>
              </a:ext>
            </a:extLst>
          </p:cNvPr>
          <p:cNvSpPr txBox="1"/>
          <p:nvPr/>
        </p:nvSpPr>
        <p:spPr>
          <a:xfrm>
            <a:off x="6634214" y="3322159"/>
            <a:ext cx="25235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/>
              <a:t>decadimento esponenziale modulato dalla precessione dello spin 
l'asse x "si avvolge" ogni 100 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err="1"/>
              <a:t>s</a:t>
            </a:r>
            <a:r>
              <a:rPr lang="en-US" sz="2000" dirty="0"/>
              <a:t> per un </a:t>
            </a:r>
            <a:r>
              <a:rPr lang="en-US" sz="2000" dirty="0" err="1"/>
              <a:t>totale</a:t>
            </a:r>
            <a:r>
              <a:rPr lang="en-US" sz="2000" dirty="0"/>
              <a:t> di ~700 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err="1"/>
              <a:t>s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~11 volte il tempo di vita del </a:t>
            </a:r>
            <a:r>
              <a:rPr lang="en-US" sz="2000" dirty="0" err="1"/>
              <a:t>muone</a:t>
            </a:r>
            <a:endParaRPr lang="is-IS" sz="2000" dirty="0"/>
          </a:p>
        </p:txBody>
      </p:sp>
      <p:graphicFrame>
        <p:nvGraphicFramePr>
          <p:cNvPr id="28" name="Oggetto 27">
            <a:extLst>
              <a:ext uri="{FF2B5EF4-FFF2-40B4-BE49-F238E27FC236}">
                <a16:creationId xmlns:a16="http://schemas.microsoft.com/office/drawing/2014/main" id="{05B513F1-6811-4BB4-89D8-3F44801782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34371"/>
              </p:ext>
            </p:extLst>
          </p:nvPr>
        </p:nvGraphicFramePr>
        <p:xfrm>
          <a:off x="2163049" y="805134"/>
          <a:ext cx="4558738" cy="569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32000" imgH="254000" progId="Equation.3">
                  <p:embed/>
                </p:oleObj>
              </mc:Choice>
              <mc:Fallback>
                <p:oleObj name="Equation" r:id="rId4" imgW="2032000" imgH="254000" progId="Equation.3">
                  <p:embed/>
                  <p:pic>
                    <p:nvPicPr>
                      <p:cNvPr id="26" name="Oggetto 25">
                        <a:extLst>
                          <a:ext uri="{FF2B5EF4-FFF2-40B4-BE49-F238E27FC236}">
                            <a16:creationId xmlns:a16="http://schemas.microsoft.com/office/drawing/2014/main" id="{243F1B53-5764-41AA-AB68-02EE3D7687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3049" y="805134"/>
                        <a:ext cx="4558738" cy="5696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526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D4013065-FD7B-4BCA-9820-F4F3FB466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5A9E56AF-A5DE-4A75-89A6-A60814B55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/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769938"/>
                <a:ext cx="8672513" cy="505936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it-IT" sz="2000" dirty="0">
                    <a:solidFill>
                      <a:schemeClr val="tx1"/>
                    </a:solidFill>
                    <a:latin typeface="Calibri" charset="0"/>
                  </a:rPr>
                  <a:t>Si parte con</a:t>
                </a:r>
                <a:r>
                  <a:rPr lang="en-US" sz="2000" dirty="0">
                    <a:solidFill>
                      <a:schemeClr val="tx1"/>
                    </a:solidFill>
                    <a:latin typeface="Calibri" charset="0"/>
                  </a:rPr>
                  <a:t>: </a:t>
                </a:r>
              </a:p>
              <a:p>
                <a:pPr marL="914400" lvl="2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𝑖𝑑𝑒𝑎𝑙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den>
                                  </m:f>
                                  <m: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[1+</m:t>
                      </m:r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𝐴𝑐𝑜𝑠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charset="0"/>
                  <a:ea typeface="Geneva" charset="0"/>
                </a:endParaRPr>
              </a:p>
              <a:p>
                <a:r>
                  <a:rPr lang="it-IT" sz="2000" dirty="0">
                    <a:solidFill>
                      <a:schemeClr val="tx1"/>
                    </a:solidFill>
                    <a:latin typeface="Calibri" charset="0"/>
                  </a:rPr>
                  <a:t>Questa funzione è chiaramente non adeguata, infatti si osservano risonanze ben definite nei residui
</a:t>
                </a:r>
                <a:endParaRPr lang="en-US" sz="2000" dirty="0">
                  <a:solidFill>
                    <a:schemeClr val="tx1"/>
                  </a:solidFill>
                  <a:latin typeface="Calibri" charset="0"/>
                </a:endParaRPr>
              </a:p>
            </p:txBody>
          </p:sp>
        </mc:Choice>
        <mc:Fallback xmlns="">
          <p:sp>
            <p:nvSpPr>
              <p:cNvPr id="2" name="Segnaposto contenut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769938"/>
                <a:ext cx="8672513" cy="5059362"/>
              </a:xfrm>
              <a:prstGeom prst="rect">
                <a:avLst/>
              </a:prstGeom>
              <a:blipFill>
                <a:blip r:embed="rId2"/>
                <a:stretch>
                  <a:fillRect l="-632" t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0" y="104775"/>
            <a:ext cx="8686800" cy="428625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Misura di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ω</a:t>
            </a:r>
            <a:r>
              <a:rPr lang="it-IT" sz="2800" baseline="-25000" dirty="0" err="1">
                <a:solidFill>
                  <a:schemeClr val="bg1"/>
                </a:solidFill>
                <a:highlight>
                  <a:srgbClr val="0000FF"/>
                </a:highlight>
              </a:rPr>
              <a:t>a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: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fit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 a 5 parametri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pic>
        <p:nvPicPr>
          <p:cNvPr id="7" name="Immagine 6" descr="Screen Shot 2018-09-03 at 20.36.1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62" y="2648858"/>
            <a:ext cx="4786977" cy="3535594"/>
          </a:xfrm>
          <a:prstGeom prst="rect">
            <a:avLst/>
          </a:prstGeom>
        </p:spPr>
      </p:pic>
      <p:pic>
        <p:nvPicPr>
          <p:cNvPr id="8" name="Immagine 7" descr="Screen Shot 2018-09-03 at 20.36.29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902" y="3604384"/>
            <a:ext cx="4584098" cy="23562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8381" y="2648858"/>
            <a:ext cx="1064381" cy="266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ttore 2 10">
            <a:extLst>
              <a:ext uri="{FF2B5EF4-FFF2-40B4-BE49-F238E27FC236}">
                <a16:creationId xmlns:a16="http://schemas.microsoft.com/office/drawing/2014/main" id="{5F8D908A-03C7-1241-9390-9E413D6A0F24}"/>
              </a:ext>
            </a:extLst>
          </p:cNvPr>
          <p:cNvCxnSpPr>
            <a:cxnSpLocks/>
          </p:cNvCxnSpPr>
          <p:nvPr/>
        </p:nvCxnSpPr>
        <p:spPr>
          <a:xfrm flipH="1">
            <a:off x="4619013" y="2975501"/>
            <a:ext cx="1026884" cy="24185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8">
            <a:extLst>
              <a:ext uri="{FF2B5EF4-FFF2-40B4-BE49-F238E27FC236}">
                <a16:creationId xmlns:a16="http://schemas.microsoft.com/office/drawing/2014/main" id="{A87877AE-3D80-1042-B1A0-5CE6B30D750F}"/>
              </a:ext>
            </a:extLst>
          </p:cNvPr>
          <p:cNvSpPr txBox="1"/>
          <p:nvPr/>
        </p:nvSpPr>
        <p:spPr>
          <a:xfrm>
            <a:off x="5596929" y="2734727"/>
            <a:ext cx="3467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muon lifetime: </a:t>
            </a:r>
            <a:r>
              <a:rPr lang="en-US" sz="2000" dirty="0" err="1">
                <a:latin typeface="Symbol" pitchFamily="2" charset="2"/>
              </a:rPr>
              <a:t>gt</a:t>
            </a:r>
            <a:r>
              <a:rPr lang="en-US" sz="2000" baseline="-25000" dirty="0" err="1">
                <a:latin typeface="Symbol" pitchFamily="2" charset="2"/>
              </a:rPr>
              <a:t>m</a:t>
            </a:r>
            <a:r>
              <a:rPr lang="en-US" sz="2000" dirty="0">
                <a:latin typeface="Symbol" pitchFamily="2" charset="2"/>
              </a:rPr>
              <a:t> </a:t>
            </a:r>
            <a:r>
              <a:rPr lang="en-US" sz="2000" dirty="0"/>
              <a:t>= 64.35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sec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F1865-259B-574C-B4C5-9CDF8B0645FC}"/>
              </a:ext>
            </a:extLst>
          </p:cNvPr>
          <p:cNvSpPr/>
          <p:nvPr/>
        </p:nvSpPr>
        <p:spPr>
          <a:xfrm>
            <a:off x="429419" y="5312780"/>
            <a:ext cx="3946707" cy="266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8">
            <a:extLst>
              <a:ext uri="{FF2B5EF4-FFF2-40B4-BE49-F238E27FC236}">
                <a16:creationId xmlns:a16="http://schemas.microsoft.com/office/drawing/2014/main" id="{AD595B2E-A811-BF4D-9467-2DBC3A1243DD}"/>
              </a:ext>
            </a:extLst>
          </p:cNvPr>
          <p:cNvSpPr txBox="1"/>
          <p:nvPr/>
        </p:nvSpPr>
        <p:spPr>
          <a:xfrm>
            <a:off x="4559902" y="5917241"/>
            <a:ext cx="438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Residui</a:t>
            </a:r>
            <a:r>
              <a:rPr lang="en-US" dirty="0"/>
              <a:t> (</a:t>
            </a:r>
            <a:r>
              <a:rPr lang="en-US" dirty="0" err="1"/>
              <a:t>dominio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frequenze</a:t>
            </a:r>
            <a:r>
              <a:rPr lang="en-US" dirty="0"/>
              <a:t>)</a:t>
            </a:r>
          </a:p>
        </p:txBody>
      </p:sp>
      <p:cxnSp>
        <p:nvCxnSpPr>
          <p:cNvPr id="19" name="Connettore 2 10">
            <a:extLst>
              <a:ext uri="{FF2B5EF4-FFF2-40B4-BE49-F238E27FC236}">
                <a16:creationId xmlns:a16="http://schemas.microsoft.com/office/drawing/2014/main" id="{3DC7FE3F-5912-AE4C-9C85-DE4E85C984C2}"/>
              </a:ext>
            </a:extLst>
          </p:cNvPr>
          <p:cNvCxnSpPr>
            <a:cxnSpLocks/>
          </p:cNvCxnSpPr>
          <p:nvPr/>
        </p:nvCxnSpPr>
        <p:spPr>
          <a:xfrm flipV="1">
            <a:off x="5132455" y="5672462"/>
            <a:ext cx="247513" cy="34500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66E92-488C-A844-8F71-BB26C49B665C}"/>
              </a:ext>
            </a:extLst>
          </p:cNvPr>
          <p:cNvSpPr txBox="1"/>
          <p:nvPr/>
        </p:nvSpPr>
        <p:spPr>
          <a:xfrm>
            <a:off x="6300438" y="3250584"/>
            <a:ext cx="2832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x-none" sz="1400">
                <a:solidFill>
                  <a:schemeClr val="accent6">
                    <a:lumMod val="50000"/>
                  </a:schemeClr>
                </a:solidFill>
              </a:rPr>
              <a:t>CBO = Coherent Betatron Ocillations</a:t>
            </a:r>
          </a:p>
          <a:p>
            <a:pPr algn="r"/>
            <a:r>
              <a:rPr lang="x-none" sz="1400">
                <a:solidFill>
                  <a:schemeClr val="accent6">
                    <a:lumMod val="50000"/>
                  </a:schemeClr>
                </a:solidFill>
              </a:rPr>
              <a:t>VW = Vertical Waist (oscillations)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B87AAB9-B585-49ED-B318-84C863CFA848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2127F528-BBF2-486B-B31E-01A76F215CCB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5B5AB20B-31FC-6379-2DCA-D5A00BBB51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1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41C5F02C-3DB0-46F1-B54E-A989BB805E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D4013065-FD7B-4BCA-9820-F4F3FB466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5A9E56AF-A5DE-4A75-89A6-A60814B55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457200" y="96838"/>
            <a:ext cx="8686800" cy="427037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Cos'altro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manca</a:t>
            </a:r>
            <a:r>
              <a:rPr lang="en-US" sz="2800" dirty="0">
                <a:solidFill>
                  <a:schemeClr val="bg1"/>
                </a:solidFill>
                <a:highlight>
                  <a:srgbClr val="0000FF"/>
                </a:highlight>
              </a:rPr>
              <a:t>?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8381" y="2648858"/>
            <a:ext cx="1064381" cy="266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F1865-259B-574C-B4C5-9CDF8B0645FC}"/>
              </a:ext>
            </a:extLst>
          </p:cNvPr>
          <p:cNvSpPr/>
          <p:nvPr/>
        </p:nvSpPr>
        <p:spPr>
          <a:xfrm>
            <a:off x="429419" y="5312780"/>
            <a:ext cx="3946707" cy="266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B87AAB9-B585-49ED-B318-84C863CFA848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2127F528-BBF2-486B-B31E-01A76F215CCB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55">
            <a:extLst>
              <a:ext uri="{FF2B5EF4-FFF2-40B4-BE49-F238E27FC236}">
                <a16:creationId xmlns:a16="http://schemas.microsoft.com/office/drawing/2014/main" id="{AD4C3AFF-08C2-4A06-B6E4-CC521B9CB08F}"/>
              </a:ext>
            </a:extLst>
          </p:cNvPr>
          <p:cNvSpPr txBox="1"/>
          <p:nvPr/>
        </p:nvSpPr>
        <p:spPr>
          <a:xfrm>
            <a:off x="7266403" y="3083412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81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x3 (40-55 kV)</a:t>
            </a:r>
          </a:p>
        </p:txBody>
      </p:sp>
      <p:grpSp>
        <p:nvGrpSpPr>
          <p:cNvPr id="25" name="Group 6">
            <a:extLst>
              <a:ext uri="{FF2B5EF4-FFF2-40B4-BE49-F238E27FC236}">
                <a16:creationId xmlns:a16="http://schemas.microsoft.com/office/drawing/2014/main" id="{C2E9F950-CB67-4AC9-9A78-62F1C08E2264}"/>
              </a:ext>
            </a:extLst>
          </p:cNvPr>
          <p:cNvGrpSpPr/>
          <p:nvPr/>
        </p:nvGrpSpPr>
        <p:grpSpPr>
          <a:xfrm>
            <a:off x="458172" y="1017784"/>
            <a:ext cx="7055112" cy="4789596"/>
            <a:chOff x="458172" y="1017784"/>
            <a:chExt cx="7055112" cy="4789596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FC6CEE52-B20E-466E-852A-8D58045611CD}"/>
                </a:ext>
              </a:extLst>
            </p:cNvPr>
            <p:cNvGrpSpPr/>
            <p:nvPr/>
          </p:nvGrpSpPr>
          <p:grpSpPr>
            <a:xfrm>
              <a:off x="458172" y="1017784"/>
              <a:ext cx="7055112" cy="4305736"/>
              <a:chOff x="1184272" y="1770500"/>
              <a:chExt cx="7055112" cy="4305736"/>
            </a:xfrm>
          </p:grpSpPr>
          <p:cxnSp>
            <p:nvCxnSpPr>
              <p:cNvPr id="33" name="Straight Connector 14">
                <a:extLst>
                  <a:ext uri="{FF2B5EF4-FFF2-40B4-BE49-F238E27FC236}">
                    <a16:creationId xmlns:a16="http://schemas.microsoft.com/office/drawing/2014/main" id="{5DEFAA52-7B24-432A-B51A-71563A544CE6}"/>
                  </a:ext>
                </a:extLst>
              </p:cNvPr>
              <p:cNvCxnSpPr/>
              <p:nvPr/>
            </p:nvCxnSpPr>
            <p:spPr>
              <a:xfrm flipH="1">
                <a:off x="4411752" y="2401168"/>
                <a:ext cx="84666" cy="89017"/>
              </a:xfrm>
              <a:prstGeom prst="line">
                <a:avLst/>
              </a:prstGeom>
              <a:ln w="3175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15">
                <a:extLst>
                  <a:ext uri="{FF2B5EF4-FFF2-40B4-BE49-F238E27FC236}">
                    <a16:creationId xmlns:a16="http://schemas.microsoft.com/office/drawing/2014/main" id="{85062C0A-D470-40DE-8C36-37D62D998950}"/>
                  </a:ext>
                </a:extLst>
              </p:cNvPr>
              <p:cNvGrpSpPr/>
              <p:nvPr/>
            </p:nvGrpSpPr>
            <p:grpSpPr>
              <a:xfrm>
                <a:off x="1184272" y="1770500"/>
                <a:ext cx="7055112" cy="4305736"/>
                <a:chOff x="-415991" y="1770500"/>
                <a:chExt cx="7055112" cy="4305736"/>
              </a:xfrm>
            </p:grpSpPr>
            <p:sp>
              <p:nvSpPr>
                <p:cNvPr id="35" name="TextBox 16">
                  <a:extLst>
                    <a:ext uri="{FF2B5EF4-FFF2-40B4-BE49-F238E27FC236}">
                      <a16:creationId xmlns:a16="http://schemas.microsoft.com/office/drawing/2014/main" id="{FE6B811F-8667-4B08-A3C6-85AC0D0A2C90}"/>
                    </a:ext>
                  </a:extLst>
                </p:cNvPr>
                <p:cNvSpPr txBox="1"/>
                <p:nvPr/>
              </p:nvSpPr>
              <p:spPr>
                <a:xfrm>
                  <a:off x="3966140" y="2419085"/>
                  <a:ext cx="436809" cy="3530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6006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Q1</a:t>
                  </a:r>
                </a:p>
              </p:txBody>
            </p:sp>
            <p:sp>
              <p:nvSpPr>
                <p:cNvPr id="36" name="TextBox 17">
                  <a:extLst>
                    <a:ext uri="{FF2B5EF4-FFF2-40B4-BE49-F238E27FC236}">
                      <a16:creationId xmlns:a16="http://schemas.microsoft.com/office/drawing/2014/main" id="{9CE6E67A-70B9-4A93-A853-A9A7B4F4A8A7}"/>
                    </a:ext>
                  </a:extLst>
                </p:cNvPr>
                <p:cNvSpPr txBox="1"/>
                <p:nvPr/>
              </p:nvSpPr>
              <p:spPr>
                <a:xfrm>
                  <a:off x="3917929" y="5557274"/>
                  <a:ext cx="436809" cy="3530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6006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Q2</a:t>
                  </a:r>
                </a:p>
              </p:txBody>
            </p:sp>
            <p:sp>
              <p:nvSpPr>
                <p:cNvPr id="37" name="TextBox 18">
                  <a:extLst>
                    <a:ext uri="{FF2B5EF4-FFF2-40B4-BE49-F238E27FC236}">
                      <a16:creationId xmlns:a16="http://schemas.microsoft.com/office/drawing/2014/main" id="{3F42246D-AB84-46E2-9EB0-B1B42E3443EC}"/>
                    </a:ext>
                  </a:extLst>
                </p:cNvPr>
                <p:cNvSpPr txBox="1"/>
                <p:nvPr/>
              </p:nvSpPr>
              <p:spPr>
                <a:xfrm>
                  <a:off x="300712" y="2557543"/>
                  <a:ext cx="436809" cy="3530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6006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Q4</a:t>
                  </a:r>
                </a:p>
              </p:txBody>
            </p:sp>
            <p:sp>
              <p:nvSpPr>
                <p:cNvPr id="38" name="TextBox 19">
                  <a:extLst>
                    <a:ext uri="{FF2B5EF4-FFF2-40B4-BE49-F238E27FC236}">
                      <a16:creationId xmlns:a16="http://schemas.microsoft.com/office/drawing/2014/main" id="{7D372723-52FB-4199-B39C-B348CFEDE752}"/>
                    </a:ext>
                  </a:extLst>
                </p:cNvPr>
                <p:cNvSpPr txBox="1"/>
                <p:nvPr/>
              </p:nvSpPr>
              <p:spPr>
                <a:xfrm>
                  <a:off x="356019" y="5323520"/>
                  <a:ext cx="436809" cy="3530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6006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Q3</a:t>
                  </a:r>
                </a:p>
              </p:txBody>
            </p:sp>
            <p:grpSp>
              <p:nvGrpSpPr>
                <p:cNvPr id="39" name="Group 20">
                  <a:extLst>
                    <a:ext uri="{FF2B5EF4-FFF2-40B4-BE49-F238E27FC236}">
                      <a16:creationId xmlns:a16="http://schemas.microsoft.com/office/drawing/2014/main" id="{CFF1491D-2344-444B-84A9-4DB9A132A58F}"/>
                    </a:ext>
                  </a:extLst>
                </p:cNvPr>
                <p:cNvGrpSpPr/>
                <p:nvPr/>
              </p:nvGrpSpPr>
              <p:grpSpPr>
                <a:xfrm>
                  <a:off x="-415991" y="1770500"/>
                  <a:ext cx="7055112" cy="4305736"/>
                  <a:chOff x="-415991" y="1770500"/>
                  <a:chExt cx="7055112" cy="4305736"/>
                </a:xfrm>
              </p:grpSpPr>
              <p:grpSp>
                <p:nvGrpSpPr>
                  <p:cNvPr id="43" name="Group 24">
                    <a:extLst>
                      <a:ext uri="{FF2B5EF4-FFF2-40B4-BE49-F238E27FC236}">
                        <a16:creationId xmlns:a16="http://schemas.microsoft.com/office/drawing/2014/main" id="{F6B006C8-F677-4624-893C-1A08C6531B97}"/>
                      </a:ext>
                    </a:extLst>
                  </p:cNvPr>
                  <p:cNvGrpSpPr/>
                  <p:nvPr/>
                </p:nvGrpSpPr>
                <p:grpSpPr>
                  <a:xfrm>
                    <a:off x="566222" y="2274293"/>
                    <a:ext cx="3748160" cy="3755159"/>
                    <a:chOff x="2301788" y="1185332"/>
                    <a:chExt cx="3921211" cy="3928534"/>
                  </a:xfrm>
                </p:grpSpPr>
                <p:sp>
                  <p:nvSpPr>
                    <p:cNvPr id="63" name="Oval 44">
                      <a:extLst>
                        <a:ext uri="{FF2B5EF4-FFF2-40B4-BE49-F238E27FC236}">
                          <a16:creationId xmlns:a16="http://schemas.microsoft.com/office/drawing/2014/main" id="{46A15B19-CF4C-47EA-95D7-A7848E5D8B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1788" y="1219200"/>
                      <a:ext cx="3921211" cy="3894666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 w="3175" cmpd="sng"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4" name="Group 45">
                      <a:extLst>
                        <a:ext uri="{FF2B5EF4-FFF2-40B4-BE49-F238E27FC236}">
                          <a16:creationId xmlns:a16="http://schemas.microsoft.com/office/drawing/2014/main" id="{3AA50FDC-68F1-457B-B250-4975FE45DF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86458" y="1185332"/>
                      <a:ext cx="3708000" cy="3782472"/>
                      <a:chOff x="4919334" y="1219200"/>
                      <a:chExt cx="3708000" cy="3782472"/>
                    </a:xfrm>
                  </p:grpSpPr>
                  <p:sp>
                    <p:nvSpPr>
                      <p:cNvPr id="68" name="Chord 49">
                        <a:extLst>
                          <a:ext uri="{FF2B5EF4-FFF2-40B4-BE49-F238E27FC236}">
                            <a16:creationId xmlns:a16="http://schemas.microsoft.com/office/drawing/2014/main" id="{9D306CCD-5511-411B-91C2-84F6CA61282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4919334" y="1278466"/>
                        <a:ext cx="3708000" cy="3706272"/>
                      </a:xfrm>
                      <a:prstGeom prst="chord">
                        <a:avLst>
                          <a:gd name="adj1" fmla="val 5374202"/>
                          <a:gd name="adj2" fmla="val 16200000"/>
                        </a:avLst>
                      </a:prstGeom>
                      <a:noFill/>
                      <a:ln w="19050" cmpd="sng">
                        <a:solidFill>
                          <a:srgbClr val="FF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9" name="Rectangle 50">
                        <a:extLst>
                          <a:ext uri="{FF2B5EF4-FFF2-40B4-BE49-F238E27FC236}">
                            <a16:creationId xmlns:a16="http://schemas.microsoft.com/office/drawing/2014/main" id="{117A99BD-4B85-4977-AF35-08605A4008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96935" y="1219200"/>
                        <a:ext cx="93133" cy="37824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5" name="Oval 46">
                      <a:extLst>
                        <a:ext uri="{FF2B5EF4-FFF2-40B4-BE49-F238E27FC236}">
                          <a16:creationId xmlns:a16="http://schemas.microsoft.com/office/drawing/2014/main" id="{9A62FB36-1856-49E4-81BD-3CE0044B2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7326" y="1464730"/>
                      <a:ext cx="3419991" cy="3403586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 w="3175" cmpd="sng"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Oval 47">
                      <a:extLst>
                        <a:ext uri="{FF2B5EF4-FFF2-40B4-BE49-F238E27FC236}">
                          <a16:creationId xmlns:a16="http://schemas.microsoft.com/office/drawing/2014/main" id="{6775E39E-05CB-46CB-8C61-03A6C45732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0996" y="1388533"/>
                      <a:ext cx="3555735" cy="3555986"/>
                    </a:xfrm>
                    <a:prstGeom prst="ellipse">
                      <a:avLst/>
                    </a:prstGeom>
                    <a:noFill/>
                    <a:ln w="19050" cmpd="sng">
                      <a:solidFill>
                        <a:srgbClr val="0000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 w="3175" cmpd="sng"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" name="Oval 48">
                      <a:extLst>
                        <a:ext uri="{FF2B5EF4-FFF2-40B4-BE49-F238E27FC236}">
                          <a16:creationId xmlns:a16="http://schemas.microsoft.com/office/drawing/2014/main" id="{230D3805-079C-447A-BFA6-7D316C093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1788" y="1219200"/>
                      <a:ext cx="3921211" cy="3894666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4" name="TextBox 25">
                    <a:extLst>
                      <a:ext uri="{FF2B5EF4-FFF2-40B4-BE49-F238E27FC236}">
                        <a16:creationId xmlns:a16="http://schemas.microsoft.com/office/drawing/2014/main" id="{4E8D37E0-F934-4388-A607-86F4D031E8B1}"/>
                      </a:ext>
                    </a:extLst>
                  </p:cNvPr>
                  <p:cNvSpPr txBox="1"/>
                  <p:nvPr/>
                </p:nvSpPr>
                <p:spPr>
                  <a:xfrm>
                    <a:off x="1919884" y="1770500"/>
                    <a:ext cx="1758815" cy="369332"/>
                  </a:xfrm>
                  <a:prstGeom prst="rect">
                    <a:avLst/>
                  </a:prstGeom>
                  <a:solidFill>
                    <a:srgbClr val="008000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Inflector Magnet</a:t>
                    </a:r>
                  </a:p>
                </p:txBody>
              </p:sp>
              <p:grpSp>
                <p:nvGrpSpPr>
                  <p:cNvPr id="45" name="Group 26">
                    <a:extLst>
                      <a:ext uri="{FF2B5EF4-FFF2-40B4-BE49-F238E27FC236}">
                        <a16:creationId xmlns:a16="http://schemas.microsoft.com/office/drawing/2014/main" id="{2973FBCB-9ACA-4D4B-93A5-1F199C610E05}"/>
                      </a:ext>
                    </a:extLst>
                  </p:cNvPr>
                  <p:cNvGrpSpPr/>
                  <p:nvPr/>
                </p:nvGrpSpPr>
                <p:grpSpPr>
                  <a:xfrm>
                    <a:off x="3421496" y="3532886"/>
                    <a:ext cx="565120" cy="1052218"/>
                    <a:chOff x="5288890" y="2502034"/>
                    <a:chExt cx="591211" cy="1100799"/>
                  </a:xfrm>
                </p:grpSpPr>
                <p:sp>
                  <p:nvSpPr>
                    <p:cNvPr id="60" name="Trapezoid 47">
                      <a:extLst>
                        <a:ext uri="{FF2B5EF4-FFF2-40B4-BE49-F238E27FC236}">
                          <a16:creationId xmlns:a16="http://schemas.microsoft.com/office/drawing/2014/main" id="{1B39BBF2-7D94-4538-91F0-0C667B9CAC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466101" y="2790768"/>
                      <a:ext cx="288000" cy="540000"/>
                    </a:xfrm>
                    <a:prstGeom prst="trapezoid">
                      <a:avLst>
                        <a:gd name="adj" fmla="val 13372"/>
                      </a:avLst>
                    </a:prstGeom>
                    <a:solidFill>
                      <a:srgbClr val="FF6600"/>
                    </a:solidFill>
                    <a:ln>
                      <a:noFill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Trapezoid 48">
                      <a:extLst>
                        <a:ext uri="{FF2B5EF4-FFF2-40B4-BE49-F238E27FC236}">
                          <a16:creationId xmlns:a16="http://schemas.microsoft.com/office/drawing/2014/main" id="{076A3128-1D36-45E4-81F0-D7EA3F375939}"/>
                        </a:ext>
                      </a:extLst>
                    </p:cNvPr>
                    <p:cNvSpPr/>
                    <p:nvPr/>
                  </p:nvSpPr>
                  <p:spPr>
                    <a:xfrm rot="6038923">
                      <a:off x="5457634" y="3188833"/>
                      <a:ext cx="288000" cy="540000"/>
                    </a:xfrm>
                    <a:prstGeom prst="trapezoid">
                      <a:avLst>
                        <a:gd name="adj" fmla="val 13372"/>
                      </a:avLst>
                    </a:prstGeom>
                    <a:solidFill>
                      <a:srgbClr val="FF6600"/>
                    </a:solidFill>
                    <a:ln>
                      <a:noFill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Trapezoid 49">
                      <a:extLst>
                        <a:ext uri="{FF2B5EF4-FFF2-40B4-BE49-F238E27FC236}">
                          <a16:creationId xmlns:a16="http://schemas.microsoft.com/office/drawing/2014/main" id="{798EB35D-DF18-454F-A092-9CFE7461682A}"/>
                        </a:ext>
                      </a:extLst>
                    </p:cNvPr>
                    <p:cNvSpPr/>
                    <p:nvPr/>
                  </p:nvSpPr>
                  <p:spPr>
                    <a:xfrm rot="4409516">
                      <a:off x="5414890" y="2376034"/>
                      <a:ext cx="288000" cy="540000"/>
                    </a:xfrm>
                    <a:prstGeom prst="trapezoid">
                      <a:avLst>
                        <a:gd name="adj" fmla="val 13372"/>
                      </a:avLst>
                    </a:prstGeom>
                    <a:solidFill>
                      <a:srgbClr val="FF6600"/>
                    </a:solidFill>
                    <a:ln>
                      <a:noFill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6" name="TextBox 27">
                    <a:extLst>
                      <a:ext uri="{FF2B5EF4-FFF2-40B4-BE49-F238E27FC236}">
                        <a16:creationId xmlns:a16="http://schemas.microsoft.com/office/drawing/2014/main" id="{1B89956C-3DF2-4F81-AB37-ED840879B843}"/>
                      </a:ext>
                    </a:extLst>
                  </p:cNvPr>
                  <p:cNvSpPr txBox="1"/>
                  <p:nvPr/>
                </p:nvSpPr>
                <p:spPr>
                  <a:xfrm>
                    <a:off x="4492427" y="3875837"/>
                    <a:ext cx="1815239" cy="353033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algn="ctr">
                      <a:defRPr>
                        <a:solidFill>
                          <a:schemeClr val="lt1"/>
                        </a:solidFill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Kicker magnets</a:t>
                    </a:r>
                  </a:p>
                </p:txBody>
              </p:sp>
              <p:sp>
                <p:nvSpPr>
                  <p:cNvPr id="47" name="Arc 28">
                    <a:extLst>
                      <a:ext uri="{FF2B5EF4-FFF2-40B4-BE49-F238E27FC236}">
                        <a16:creationId xmlns:a16="http://schemas.microsoft.com/office/drawing/2014/main" id="{DAB34C49-717D-427E-B687-2008F0CF8424}"/>
                      </a:ext>
                    </a:extLst>
                  </p:cNvPr>
                  <p:cNvSpPr/>
                  <p:nvPr/>
                </p:nvSpPr>
                <p:spPr>
                  <a:xfrm rot="1739855">
                    <a:off x="1529832" y="2309989"/>
                    <a:ext cx="2796636" cy="1897926"/>
                  </a:xfrm>
                  <a:prstGeom prst="arc">
                    <a:avLst>
                      <a:gd name="adj1" fmla="val 15644638"/>
                      <a:gd name="adj2" fmla="val 20013559"/>
                    </a:avLst>
                  </a:prstGeom>
                  <a:noFill/>
                  <a:ln w="57150" cmpd="sng">
                    <a:solidFill>
                      <a:srgbClr val="930976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Arc 29">
                    <a:extLst>
                      <a:ext uri="{FF2B5EF4-FFF2-40B4-BE49-F238E27FC236}">
                        <a16:creationId xmlns:a16="http://schemas.microsoft.com/office/drawing/2014/main" id="{68058366-DC94-4841-BEB6-46227CDDBAD8}"/>
                      </a:ext>
                    </a:extLst>
                  </p:cNvPr>
                  <p:cNvSpPr/>
                  <p:nvPr/>
                </p:nvSpPr>
                <p:spPr>
                  <a:xfrm rot="7082361">
                    <a:off x="1913771" y="3728955"/>
                    <a:ext cx="2796636" cy="1897926"/>
                  </a:xfrm>
                  <a:prstGeom prst="arc">
                    <a:avLst>
                      <a:gd name="adj1" fmla="val 15644638"/>
                      <a:gd name="adj2" fmla="val 20013559"/>
                    </a:avLst>
                  </a:prstGeom>
                  <a:noFill/>
                  <a:ln w="57150" cmpd="sng">
                    <a:solidFill>
                      <a:srgbClr val="930976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TextBox 30">
                    <a:extLst>
                      <a:ext uri="{FF2B5EF4-FFF2-40B4-BE49-F238E27FC236}">
                        <a16:creationId xmlns:a16="http://schemas.microsoft.com/office/drawing/2014/main" id="{0227E62E-2233-402A-B1B8-F07CD54E69FD}"/>
                      </a:ext>
                    </a:extLst>
                  </p:cNvPr>
                  <p:cNvSpPr txBox="1"/>
                  <p:nvPr/>
                </p:nvSpPr>
                <p:spPr>
                  <a:xfrm>
                    <a:off x="4314382" y="5204241"/>
                    <a:ext cx="2324739" cy="369332"/>
                  </a:xfrm>
                  <a:prstGeom prst="rect">
                    <a:avLst/>
                  </a:prstGeom>
                  <a:solidFill>
                    <a:srgbClr val="660066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Focussing</a:t>
                    </a: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quadrupoles</a:t>
                    </a:r>
                  </a:p>
                </p:txBody>
              </p:sp>
              <p:sp>
                <p:nvSpPr>
                  <p:cNvPr id="50" name="Arc 31">
                    <a:extLst>
                      <a:ext uri="{FF2B5EF4-FFF2-40B4-BE49-F238E27FC236}">
                        <a16:creationId xmlns:a16="http://schemas.microsoft.com/office/drawing/2014/main" id="{C2582725-F12D-4E2D-8DFC-BD83C10C20C4}"/>
                      </a:ext>
                    </a:extLst>
                  </p:cNvPr>
                  <p:cNvSpPr/>
                  <p:nvPr/>
                </p:nvSpPr>
                <p:spPr>
                  <a:xfrm rot="17967191">
                    <a:off x="154037" y="2682267"/>
                    <a:ext cx="2796636" cy="1897926"/>
                  </a:xfrm>
                  <a:prstGeom prst="arc">
                    <a:avLst>
                      <a:gd name="adj1" fmla="val 15644638"/>
                      <a:gd name="adj2" fmla="val 20013559"/>
                    </a:avLst>
                  </a:prstGeom>
                  <a:noFill/>
                  <a:ln w="57150" cmpd="sng">
                    <a:solidFill>
                      <a:srgbClr val="930976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Arc 32">
                    <a:extLst>
                      <a:ext uri="{FF2B5EF4-FFF2-40B4-BE49-F238E27FC236}">
                        <a16:creationId xmlns:a16="http://schemas.microsoft.com/office/drawing/2014/main" id="{F351F502-DA3D-4CAA-B761-DF90D3135C76}"/>
                      </a:ext>
                    </a:extLst>
                  </p:cNvPr>
                  <p:cNvSpPr/>
                  <p:nvPr/>
                </p:nvSpPr>
                <p:spPr>
                  <a:xfrm rot="12622646">
                    <a:off x="519593" y="4095716"/>
                    <a:ext cx="2796636" cy="1897926"/>
                  </a:xfrm>
                  <a:prstGeom prst="arc">
                    <a:avLst>
                      <a:gd name="adj1" fmla="val 15644638"/>
                      <a:gd name="adj2" fmla="val 20013559"/>
                    </a:avLst>
                  </a:prstGeom>
                  <a:noFill/>
                  <a:ln w="57150" cmpd="sng">
                    <a:solidFill>
                      <a:srgbClr val="930976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2" name="Group 33">
                    <a:extLst>
                      <a:ext uri="{FF2B5EF4-FFF2-40B4-BE49-F238E27FC236}">
                        <a16:creationId xmlns:a16="http://schemas.microsoft.com/office/drawing/2014/main" id="{C3F8CE0A-3C22-4A06-A8B4-0C6A2A5309D5}"/>
                      </a:ext>
                    </a:extLst>
                  </p:cNvPr>
                  <p:cNvGrpSpPr/>
                  <p:nvPr/>
                </p:nvGrpSpPr>
                <p:grpSpPr>
                  <a:xfrm>
                    <a:off x="-415991" y="1964026"/>
                    <a:ext cx="3078137" cy="383559"/>
                    <a:chOff x="5036542" y="1864604"/>
                    <a:chExt cx="3078137" cy="383559"/>
                  </a:xfrm>
                </p:grpSpPr>
                <p:grpSp>
                  <p:nvGrpSpPr>
                    <p:cNvPr id="53" name="Group 34">
                      <a:extLst>
                        <a:ext uri="{FF2B5EF4-FFF2-40B4-BE49-F238E27FC236}">
                          <a16:creationId xmlns:a16="http://schemas.microsoft.com/office/drawing/2014/main" id="{17C92A7E-DDB5-4029-A84E-60A8528BFFEF}"/>
                        </a:ext>
                      </a:extLst>
                    </p:cNvPr>
                    <p:cNvGrpSpPr/>
                    <p:nvPr/>
                  </p:nvGrpSpPr>
                  <p:grpSpPr>
                    <a:xfrm rot="211899">
                      <a:off x="7348518" y="2179339"/>
                      <a:ext cx="766161" cy="68824"/>
                      <a:chOff x="6426194" y="1066999"/>
                      <a:chExt cx="1684872" cy="84663"/>
                    </a:xfrm>
                  </p:grpSpPr>
                  <p:cxnSp>
                    <p:nvCxnSpPr>
                      <p:cNvPr id="58" name="Straight Connector 39">
                        <a:extLst>
                          <a:ext uri="{FF2B5EF4-FFF2-40B4-BE49-F238E27FC236}">
                            <a16:creationId xmlns:a16="http://schemas.microsoft.com/office/drawing/2014/main" id="{59DDF4F6-3EF0-4603-9277-4B145C31770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426200" y="1066999"/>
                        <a:ext cx="1684866" cy="0"/>
                      </a:xfrm>
                      <a:prstGeom prst="line">
                        <a:avLst/>
                      </a:prstGeom>
                      <a:ln>
                        <a:solidFill>
                          <a:srgbClr val="008000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" name="Straight Connector 40">
                        <a:extLst>
                          <a:ext uri="{FF2B5EF4-FFF2-40B4-BE49-F238E27FC236}">
                            <a16:creationId xmlns:a16="http://schemas.microsoft.com/office/drawing/2014/main" id="{09E686B5-C2A9-453C-943F-99AB4C33938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426194" y="1151662"/>
                        <a:ext cx="1684866" cy="0"/>
                      </a:xfrm>
                      <a:prstGeom prst="line">
                        <a:avLst/>
                      </a:prstGeom>
                      <a:ln>
                        <a:solidFill>
                          <a:srgbClr val="008000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54" name="Straight Connector 35">
                      <a:extLst>
                        <a:ext uri="{FF2B5EF4-FFF2-40B4-BE49-F238E27FC236}">
                          <a16:creationId xmlns:a16="http://schemas.microsoft.com/office/drawing/2014/main" id="{A40C035A-F4B1-4549-9FCB-6C736FB0F0A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24569" y="2101617"/>
                      <a:ext cx="1040001" cy="520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36">
                      <a:extLst>
                        <a:ext uri="{FF2B5EF4-FFF2-40B4-BE49-F238E27FC236}">
                          <a16:creationId xmlns:a16="http://schemas.microsoft.com/office/drawing/2014/main" id="{DC6DDF42-2DEF-47BD-91F2-064BFE0FE3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24569" y="2153673"/>
                      <a:ext cx="1035944" cy="68989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TextBox 37">
                      <a:extLst>
                        <a:ext uri="{FF2B5EF4-FFF2-40B4-BE49-F238E27FC236}">
                          <a16:creationId xmlns:a16="http://schemas.microsoft.com/office/drawing/2014/main" id="{3BDD04CF-EFE4-408C-8D4B-53D14DA141E1}"/>
                        </a:ext>
                      </a:extLst>
                    </p:cNvPr>
                    <p:cNvSpPr txBox="1"/>
                    <p:nvPr/>
                  </p:nvSpPr>
                  <p:spPr>
                    <a:xfrm rot="182509">
                      <a:off x="5036542" y="1864604"/>
                      <a:ext cx="10579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              μ</a:t>
                      </a:r>
                      <a:r>
                        <a:rPr kumimoji="0" lang="en-US" sz="16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</a:p>
                  </p:txBody>
                </p:sp>
                <p:sp>
                  <p:nvSpPr>
                    <p:cNvPr id="57" name="Right Arrow 38">
                      <a:extLst>
                        <a:ext uri="{FF2B5EF4-FFF2-40B4-BE49-F238E27FC236}">
                          <a16:creationId xmlns:a16="http://schemas.microsoft.com/office/drawing/2014/main" id="{94B9804D-F157-491E-9B1E-F5F2D4A470A0}"/>
                        </a:ext>
                      </a:extLst>
                    </p:cNvPr>
                    <p:cNvSpPr/>
                    <p:nvPr/>
                  </p:nvSpPr>
                  <p:spPr>
                    <a:xfrm rot="331363">
                      <a:off x="6019811" y="2031687"/>
                      <a:ext cx="279400" cy="154600"/>
                    </a:xfrm>
                    <a:prstGeom prst="right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0" name="TextBox 21">
                  <a:extLst>
                    <a:ext uri="{FF2B5EF4-FFF2-40B4-BE49-F238E27FC236}">
                      <a16:creationId xmlns:a16="http://schemas.microsoft.com/office/drawing/2014/main" id="{4F171455-F8A0-43BF-AFBF-FD79023A1BC1}"/>
                    </a:ext>
                  </a:extLst>
                </p:cNvPr>
                <p:cNvSpPr txBox="1"/>
                <p:nvPr/>
              </p:nvSpPr>
              <p:spPr>
                <a:xfrm>
                  <a:off x="2450683" y="2530565"/>
                  <a:ext cx="5341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7 cm</a:t>
                  </a:r>
                </a:p>
              </p:txBody>
            </p:sp>
            <p:sp>
              <p:nvSpPr>
                <p:cNvPr id="41" name="TextBox 22">
                  <a:extLst>
                    <a:ext uri="{FF2B5EF4-FFF2-40B4-BE49-F238E27FC236}">
                      <a16:creationId xmlns:a16="http://schemas.microsoft.com/office/drawing/2014/main" id="{F8A97510-1E96-481E-8361-103A6C2BCDAA}"/>
                    </a:ext>
                  </a:extLst>
                </p:cNvPr>
                <p:cNvSpPr txBox="1"/>
                <p:nvPr/>
              </p:nvSpPr>
              <p:spPr>
                <a:xfrm>
                  <a:off x="1284119" y="3899393"/>
                  <a:ext cx="6543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7.1 m</a:t>
                  </a:r>
                </a:p>
              </p:txBody>
            </p:sp>
            <p:cxnSp>
              <p:nvCxnSpPr>
                <p:cNvPr id="42" name="Straight Connector 23">
                  <a:extLst>
                    <a:ext uri="{FF2B5EF4-FFF2-40B4-BE49-F238E27FC236}">
                      <a16:creationId xmlns:a16="http://schemas.microsoft.com/office/drawing/2014/main" id="{033D068E-A746-4823-85EC-E5E143AE35A8}"/>
                    </a:ext>
                  </a:extLst>
                </p:cNvPr>
                <p:cNvCxnSpPr>
                  <a:cxnSpLocks/>
                  <a:endCxn id="67" idx="3"/>
                </p:cNvCxnSpPr>
                <p:nvPr/>
              </p:nvCxnSpPr>
              <p:spPr>
                <a:xfrm flipV="1">
                  <a:off x="650175" y="4082065"/>
                  <a:ext cx="1785155" cy="354468"/>
                </a:xfrm>
                <a:prstGeom prst="line">
                  <a:avLst/>
                </a:prstGeom>
                <a:ln w="3175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Oval 8">
              <a:extLst>
                <a:ext uri="{FF2B5EF4-FFF2-40B4-BE49-F238E27FC236}">
                  <a16:creationId xmlns:a16="http://schemas.microsoft.com/office/drawing/2014/main" id="{63817261-AEA6-4256-9C45-8293586788FE}"/>
                </a:ext>
              </a:extLst>
            </p:cNvPr>
            <p:cNvSpPr/>
            <p:nvPr/>
          </p:nvSpPr>
          <p:spPr>
            <a:xfrm>
              <a:off x="1896935" y="2019402"/>
              <a:ext cx="235689" cy="22552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507D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AA2FDD0F-1275-4706-A0F3-8086696CBFF0}"/>
                </a:ext>
              </a:extLst>
            </p:cNvPr>
            <p:cNvSpPr/>
            <p:nvPr/>
          </p:nvSpPr>
          <p:spPr>
            <a:xfrm>
              <a:off x="1550614" y="4064807"/>
              <a:ext cx="235689" cy="22552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11A73117-222E-4AEF-92DD-EB06B4451C2E}"/>
                </a:ext>
              </a:extLst>
            </p:cNvPr>
            <p:cNvSpPr/>
            <p:nvPr/>
          </p:nvSpPr>
          <p:spPr>
            <a:xfrm>
              <a:off x="1838398" y="4521689"/>
              <a:ext cx="235689" cy="22552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507D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11">
              <a:extLst>
                <a:ext uri="{FF2B5EF4-FFF2-40B4-BE49-F238E27FC236}">
                  <a16:creationId xmlns:a16="http://schemas.microsoft.com/office/drawing/2014/main" id="{A537EC39-8857-44BF-8ED4-800480201599}"/>
                </a:ext>
              </a:extLst>
            </p:cNvPr>
            <p:cNvSpPr/>
            <p:nvPr/>
          </p:nvSpPr>
          <p:spPr>
            <a:xfrm>
              <a:off x="4025173" y="4932068"/>
              <a:ext cx="235689" cy="22552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507D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12">
              <a:extLst>
                <a:ext uri="{FF2B5EF4-FFF2-40B4-BE49-F238E27FC236}">
                  <a16:creationId xmlns:a16="http://schemas.microsoft.com/office/drawing/2014/main" id="{CA6FC8EE-4767-4B3D-BF02-3CD456695D74}"/>
                </a:ext>
              </a:extLst>
            </p:cNvPr>
            <p:cNvSpPr/>
            <p:nvPr/>
          </p:nvSpPr>
          <p:spPr>
            <a:xfrm>
              <a:off x="4532325" y="4521689"/>
              <a:ext cx="235689" cy="22552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507D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id="{3F0DD738-6180-49AA-994C-50CC8E13BD52}"/>
                </a:ext>
              </a:extLst>
            </p:cNvPr>
            <p:cNvSpPr/>
            <p:nvPr/>
          </p:nvSpPr>
          <p:spPr>
            <a:xfrm>
              <a:off x="2765791" y="5484034"/>
              <a:ext cx="1259382" cy="32334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507D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Collimators</a:t>
              </a:r>
            </a:p>
          </p:txBody>
        </p:sp>
      </p:grpSp>
      <p:sp>
        <p:nvSpPr>
          <p:cNvPr id="70" name="TextBox 51">
            <a:extLst>
              <a:ext uri="{FF2B5EF4-FFF2-40B4-BE49-F238E27FC236}">
                <a16:creationId xmlns:a16="http://schemas.microsoft.com/office/drawing/2014/main" id="{82EEB326-D65E-4220-A036-E22C266F0B00}"/>
              </a:ext>
            </a:extLst>
          </p:cNvPr>
          <p:cNvSpPr txBox="1"/>
          <p:nvPr/>
        </p:nvSpPr>
        <p:spPr>
          <a:xfrm>
            <a:off x="3840895" y="2800912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C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K1</a:t>
            </a:r>
          </a:p>
        </p:txBody>
      </p:sp>
      <p:sp>
        <p:nvSpPr>
          <p:cNvPr id="71" name="TextBox 52">
            <a:extLst>
              <a:ext uri="{FF2B5EF4-FFF2-40B4-BE49-F238E27FC236}">
                <a16:creationId xmlns:a16="http://schemas.microsoft.com/office/drawing/2014/main" id="{C0B705FB-47EF-4B43-A7B2-59C63723C5FF}"/>
              </a:ext>
            </a:extLst>
          </p:cNvPr>
          <p:cNvSpPr txBox="1"/>
          <p:nvPr/>
        </p:nvSpPr>
        <p:spPr>
          <a:xfrm>
            <a:off x="3858385" y="3088222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C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K2</a:t>
            </a:r>
          </a:p>
        </p:txBody>
      </p:sp>
      <p:sp>
        <p:nvSpPr>
          <p:cNvPr id="72" name="TextBox 53">
            <a:extLst>
              <a:ext uri="{FF2B5EF4-FFF2-40B4-BE49-F238E27FC236}">
                <a16:creationId xmlns:a16="http://schemas.microsoft.com/office/drawing/2014/main" id="{2CA7A48E-6E8E-4F2D-8D27-29D4A755EFA8}"/>
              </a:ext>
            </a:extLst>
          </p:cNvPr>
          <p:cNvSpPr txBox="1"/>
          <p:nvPr/>
        </p:nvSpPr>
        <p:spPr>
          <a:xfrm>
            <a:off x="3873239" y="3418369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C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K3</a:t>
            </a:r>
          </a:p>
        </p:txBody>
      </p:sp>
      <p:sp>
        <p:nvSpPr>
          <p:cNvPr id="73" name="TextBox 54">
            <a:extLst>
              <a:ext uri="{FF2B5EF4-FFF2-40B4-BE49-F238E27FC236}">
                <a16:creationId xmlns:a16="http://schemas.microsoft.com/office/drawing/2014/main" id="{B8B73983-8BFB-472C-86BC-C0CC7302B4EA}"/>
              </a:ext>
            </a:extLst>
          </p:cNvPr>
          <p:cNvSpPr txBox="1"/>
          <p:nvPr/>
        </p:nvSpPr>
        <p:spPr>
          <a:xfrm>
            <a:off x="7581191" y="4426009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15-28 kV</a:t>
            </a:r>
          </a:p>
        </p:txBody>
      </p:sp>
      <p:sp>
        <p:nvSpPr>
          <p:cNvPr id="74" name="TextBox 56">
            <a:extLst>
              <a:ext uri="{FF2B5EF4-FFF2-40B4-BE49-F238E27FC236}">
                <a16:creationId xmlns:a16="http://schemas.microsoft.com/office/drawing/2014/main" id="{36EAA8F9-F35C-43E4-AD2E-D4C12856D423}"/>
              </a:ext>
            </a:extLst>
          </p:cNvPr>
          <p:cNvSpPr txBox="1"/>
          <p:nvPr/>
        </p:nvSpPr>
        <p:spPr>
          <a:xfrm>
            <a:off x="4650169" y="1035880"/>
            <a:ext cx="3506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srgbClr val="009C47"/>
                </a:solidFill>
                <a:latin typeface="Calibri"/>
                <a:ea typeface="+mn-ea"/>
                <a:cs typeface="+mn-cs"/>
              </a:rPr>
              <a:t>annulla campo principale  di 1.45 T
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C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57">
            <a:extLst>
              <a:ext uri="{FF2B5EF4-FFF2-40B4-BE49-F238E27FC236}">
                <a16:creationId xmlns:a16="http://schemas.microsoft.com/office/drawing/2014/main" id="{EA38C4E9-84B1-4921-979C-5DD383D9DC93}"/>
              </a:ext>
            </a:extLst>
          </p:cNvPr>
          <p:cNvSpPr txBox="1"/>
          <p:nvPr/>
        </p:nvSpPr>
        <p:spPr>
          <a:xfrm>
            <a:off x="5321273" y="3445072"/>
            <a:ext cx="283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681B"/>
                </a:solidFill>
                <a:latin typeface="Calibri"/>
                <a:ea typeface="+mn-ea"/>
                <a:cs typeface="+mn-cs"/>
              </a:rPr>
              <a:t>centra il fascio </a:t>
            </a:r>
            <a:r>
              <a:rPr lang="en-US" sz="1800" dirty="0" err="1">
                <a:solidFill>
                  <a:srgbClr val="FF681B"/>
                </a:solidFill>
                <a:latin typeface="Calibri"/>
                <a:ea typeface="+mn-ea"/>
                <a:cs typeface="+mn-cs"/>
              </a:rPr>
              <a:t>radialmente</a:t>
            </a:r>
            <a:r>
              <a:rPr lang="en-US" sz="1800" dirty="0">
                <a:solidFill>
                  <a:srgbClr val="FF681B"/>
                </a:solidFill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681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58">
            <a:extLst>
              <a:ext uri="{FF2B5EF4-FFF2-40B4-BE49-F238E27FC236}">
                <a16:creationId xmlns:a16="http://schemas.microsoft.com/office/drawing/2014/main" id="{A62F0D01-6FA3-4311-B6EC-531240C44759}"/>
              </a:ext>
            </a:extLst>
          </p:cNvPr>
          <p:cNvSpPr txBox="1"/>
          <p:nvPr/>
        </p:nvSpPr>
        <p:spPr>
          <a:xfrm>
            <a:off x="5410720" y="4788164"/>
            <a:ext cx="3073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7030A0"/>
                </a:solidFill>
                <a:latin typeface="Calibri"/>
                <a:ea typeface="+mn-ea"/>
                <a:cs typeface="+mn-cs"/>
              </a:rPr>
              <a:t>focalizza</a:t>
            </a:r>
            <a:r>
              <a:rPr lang="en-US" sz="1800" dirty="0">
                <a:solidFill>
                  <a:srgbClr val="7030A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Calibri"/>
                <a:ea typeface="+mn-ea"/>
                <a:cs typeface="+mn-cs"/>
              </a:rPr>
              <a:t>verticalmente</a:t>
            </a:r>
            <a:r>
              <a:rPr lang="en-US" sz="1800" dirty="0">
                <a:solidFill>
                  <a:srgbClr val="7030A0"/>
                </a:solidFill>
                <a:latin typeface="Calibri"/>
                <a:ea typeface="+mn-ea"/>
                <a:cs typeface="+mn-cs"/>
              </a:rPr>
              <a:t> il fascio
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59">
            <a:extLst>
              <a:ext uri="{FF2B5EF4-FFF2-40B4-BE49-F238E27FC236}">
                <a16:creationId xmlns:a16="http://schemas.microsoft.com/office/drawing/2014/main" id="{10CAE4D4-993F-4A0B-BB6C-75FE1ECF7120}"/>
              </a:ext>
            </a:extLst>
          </p:cNvPr>
          <p:cNvSpPr txBox="1"/>
          <p:nvPr/>
        </p:nvSpPr>
        <p:spPr>
          <a:xfrm>
            <a:off x="6030641" y="5187238"/>
            <a:ext cx="25716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~13Hz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/fill (TDR)~ 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/sec(TDR)~ 1.3x10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+ E&gt;1.8 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/fill (TDR)~ 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F0A01C99-864F-4DC0-BCA2-F66DFC8B6857}"/>
              </a:ext>
            </a:extLst>
          </p:cNvPr>
          <p:cNvSpPr txBox="1"/>
          <p:nvPr/>
        </p:nvSpPr>
        <p:spPr>
          <a:xfrm>
            <a:off x="5523089" y="1495186"/>
            <a:ext cx="2835240" cy="1456951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it-IT" dirty="0"/>
              <a:t>Ci sono altri campi in giro!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L’</a:t>
            </a:r>
            <a:r>
              <a:rPr lang="it-IT" dirty="0" err="1"/>
              <a:t>inflector</a:t>
            </a:r>
            <a:r>
              <a:rPr lang="it-IT" dirty="0"/>
              <a:t>, che consente di iniettare il fascio nell’anello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I Kickers che immettono i muoni sull’orbita di stabilità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I quadrupoli che comprimono il fascio verticalmente</a:t>
            </a:r>
          </a:p>
        </p:txBody>
      </p:sp>
    </p:spTree>
    <p:extLst>
      <p:ext uri="{BB962C8B-B14F-4D97-AF65-F5344CB8AC3E}">
        <p14:creationId xmlns:p14="http://schemas.microsoft.com/office/powerpoint/2010/main" val="2103175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8600" y="152169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L’equazione per l’anomalia si complica un </a:t>
            </a:r>
            <a:r>
              <a:rPr lang="it-IT" sz="2800" dirty="0" err="1">
                <a:solidFill>
                  <a:schemeClr val="bg1"/>
                </a:solidFill>
                <a:highlight>
                  <a:srgbClr val="0000FF"/>
                </a:highlight>
              </a:rPr>
              <a:t>pò</a:t>
            </a:r>
            <a:r>
              <a:rPr lang="it-IT" sz="2800" dirty="0">
                <a:solidFill>
                  <a:schemeClr val="bg1"/>
                </a:solidFill>
                <a:highlight>
                  <a:srgbClr val="0000FF"/>
                </a:highlight>
              </a:rPr>
              <a:t>…</a:t>
            </a:r>
            <a:endParaRPr lang="en-US" sz="28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D0BE0AF8-BEF3-44C1-AC22-CA390623205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16/01/25</a:t>
            </a:r>
            <a:endParaRPr lang="en-US" dirty="0"/>
          </a:p>
        </p:txBody>
      </p:sp>
      <p:sp>
        <p:nvSpPr>
          <p:cNvPr id="18" name="Segnaposto piè di pagina 17">
            <a:extLst>
              <a:ext uri="{FF2B5EF4-FFF2-40B4-BE49-F238E27FC236}">
                <a16:creationId xmlns:a16="http://schemas.microsoft.com/office/drawing/2014/main" id="{C18E967B-AEDD-401E-B846-D31C991F0A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3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it-IT"/>
              <a:t>Michele Iacovacci - Stato di g-2 al Fermilab</a:t>
            </a:r>
            <a:endParaRPr lang="en-US" dirty="0"/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CDAEFC9A-1C41-40D8-9280-4910282C62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449DFEA-8A1C-2542-AE07-7F5A0EDA5155}"/>
              </a:ext>
            </a:extLst>
          </p:cNvPr>
          <p:cNvSpPr txBox="1">
            <a:spLocks/>
          </p:cNvSpPr>
          <p:nvPr/>
        </p:nvSpPr>
        <p:spPr>
          <a:xfrm>
            <a:off x="291562" y="926049"/>
            <a:ext cx="7991748" cy="1119644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È necessario tener conto del </a:t>
            </a:r>
            <a:r>
              <a:rPr lang="it-IT" dirty="0">
                <a:solidFill>
                  <a:srgbClr val="000000"/>
                </a:solidFill>
              </a:rPr>
              <a:t>campo elettrico dei quadrupoli 
</a:t>
            </a: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Il campo elettrico stesso induce una precessione </a:t>
            </a:r>
            <a:r>
              <a:rPr lang="it-IT" dirty="0">
                <a:sym typeface="Wingdings" pitchFamily="2" charset="2"/>
              </a:rPr>
              <a:t>dello s</a:t>
            </a: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pi</a:t>
            </a:r>
            <a:r>
              <a:rPr lang="it-IT" dirty="0">
                <a:sym typeface="Wingdings" pitchFamily="2" charset="2"/>
              </a:rPr>
              <a:t>n</a:t>
            </a:r>
            <a:endParaRPr lang="en-US" dirty="0">
              <a:sym typeface="Wingdings" pitchFamily="2" charset="2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Si </a:t>
            </a:r>
            <a:r>
              <a:rPr lang="en-US" dirty="0" err="1">
                <a:sym typeface="Wingdings" pitchFamily="2" charset="2"/>
              </a:rPr>
              <a:t>può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ridurre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scegliendo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dirty="0">
                <a:sym typeface="Wingdings" pitchFamily="2" charset="2"/>
              </a:rPr>
              <a:t> = 29.3, “il </a:t>
            </a:r>
            <a:r>
              <a:rPr lang="en-US" dirty="0" err="1">
                <a:sym typeface="Wingdings" pitchFamily="2" charset="2"/>
              </a:rPr>
              <a:t>momento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magico</a:t>
            </a:r>
            <a:r>
              <a:rPr lang="en-US" dirty="0">
                <a:sym typeface="Wingdings" pitchFamily="2" charset="2"/>
              </a:rPr>
              <a:t>”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8D29-0DD1-714E-9AAE-ECFF2B54F8BA}"/>
              </a:ext>
            </a:extLst>
          </p:cNvPr>
          <p:cNvGrpSpPr/>
          <p:nvPr/>
        </p:nvGrpSpPr>
        <p:grpSpPr>
          <a:xfrm>
            <a:off x="482742" y="2484782"/>
            <a:ext cx="7800568" cy="787400"/>
            <a:chOff x="482742" y="3796491"/>
            <a:chExt cx="7800568" cy="787400"/>
          </a:xfrm>
        </p:grpSpPr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2A251312-0D88-3F4D-98EB-2BE87624C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742" y="3796491"/>
              <a:ext cx="5219700" cy="787400"/>
            </a:xfrm>
            <a:prstGeom prst="rect">
              <a:avLst/>
            </a:prstGeom>
          </p:spPr>
        </p:pic>
        <p:pic>
          <p:nvPicPr>
            <p:cNvPr id="11" name="Picture 10" descr="A picture containing text, clock, watch, gauge&#10;&#10;Description automatically generated">
              <a:extLst>
                <a:ext uri="{FF2B5EF4-FFF2-40B4-BE49-F238E27FC236}">
                  <a16:creationId xmlns:a16="http://schemas.microsoft.com/office/drawing/2014/main" id="{B234824E-CD93-934C-8396-6B023284C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7910" y="3816284"/>
              <a:ext cx="2565400" cy="762000"/>
            </a:xfrm>
            <a:prstGeom prst="rect">
              <a:avLst/>
            </a:prstGeom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10AE4C-CB7D-4645-AB08-294A2930EAEA}"/>
              </a:ext>
            </a:extLst>
          </p:cNvPr>
          <p:cNvCxnSpPr>
            <a:cxnSpLocks/>
          </p:cNvCxnSpPr>
          <p:nvPr/>
        </p:nvCxnSpPr>
        <p:spPr>
          <a:xfrm>
            <a:off x="6100175" y="2504575"/>
            <a:ext cx="1202499" cy="841847"/>
          </a:xfrm>
          <a:prstGeom prst="straightConnector1">
            <a:avLst/>
          </a:prstGeom>
          <a:ln w="15875">
            <a:solidFill>
              <a:srgbClr val="0070C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545CF1E-32E3-9F4F-8C52-AC4FC3BD5175}"/>
              </a:ext>
            </a:extLst>
          </p:cNvPr>
          <p:cNvSpPr txBox="1">
            <a:spLocks/>
          </p:cNvSpPr>
          <p:nvPr/>
        </p:nvSpPr>
        <p:spPr>
          <a:xfrm>
            <a:off x="291562" y="4153641"/>
            <a:ext cx="8623838" cy="1992090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Quindi il fascio di muoni si muove sia verticalmente che orizzontalmente</a:t>
            </a:r>
            <a:endParaRPr lang="en-US" dirty="0">
              <a:sym typeface="Wingdings" pitchFamily="2" charset="2"/>
            </a:endParaRPr>
          </a:p>
          <a:p>
            <a:pPr lvl="1">
              <a:lnSpc>
                <a:spcPct val="120000"/>
              </a:lnSpc>
            </a:pPr>
            <a:r>
              <a:rPr lang="it-IT" dirty="0">
                <a:sym typeface="Wingdings" pitchFamily="2" charset="2"/>
              </a:rPr>
              <a:t>In sincronia all'inizio  oscillazioni coerenti di betatrone (CBO)
Il movimento di betatrone porta a una correzione della frequenza poiché i muoni non sempre viaggiano perpendicolarmente al campo magnetico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Di </a:t>
            </a:r>
            <a:r>
              <a:rPr lang="en-US" dirty="0" err="1">
                <a:sym typeface="Wingdings" pitchFamily="2" charset="2"/>
              </a:rPr>
              <a:t>questi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effetti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va</a:t>
            </a:r>
            <a:r>
              <a:rPr lang="en-US" dirty="0">
                <a:sym typeface="Wingdings" pitchFamily="2" charset="2"/>
              </a:rPr>
              <a:t> tenuto </a:t>
            </a:r>
            <a:r>
              <a:rPr lang="en-US" dirty="0" err="1">
                <a:sym typeface="Wingdings" pitchFamily="2" charset="2"/>
              </a:rPr>
              <a:t>conto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sia</a:t>
            </a:r>
            <a:r>
              <a:rPr lang="en-US" dirty="0">
                <a:sym typeface="Wingdings" pitchFamily="2" charset="2"/>
              </a:rPr>
              <a:t> per </a:t>
            </a:r>
            <a:r>
              <a:rPr lang="en-US" dirty="0" err="1">
                <a:sym typeface="Wingdings" pitchFamily="2" charset="2"/>
              </a:rPr>
              <a:t>l’accettanza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dei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calorimetri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che</a:t>
            </a:r>
            <a:r>
              <a:rPr lang="en-US" dirty="0">
                <a:sym typeface="Wingdings" pitchFamily="2" charset="2"/>
              </a:rPr>
              <a:t> per le </a:t>
            </a:r>
            <a:r>
              <a:rPr lang="en-US" dirty="0" err="1">
                <a:sym typeface="Wingdings" pitchFamily="2" charset="2"/>
              </a:rPr>
              <a:t>perturbazioni</a:t>
            </a:r>
            <a:r>
              <a:rPr lang="en-US" dirty="0">
                <a:sym typeface="Wingdings" pitchFamily="2" charset="2"/>
              </a:rPr>
              <a:t> ad 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w</a:t>
            </a:r>
            <a:r>
              <a:rPr lang="en-US" baseline="-25000" dirty="0" err="1">
                <a:sym typeface="Wingdings" pitchFamily="2" charset="2"/>
              </a:rPr>
              <a:t>a</a:t>
            </a:r>
            <a:endParaRPr lang="en-US" baseline="-25000" dirty="0"/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466AB91B-23AD-0C46-8D54-552A10341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730" y="2001247"/>
            <a:ext cx="4495734" cy="6274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70C0"/>
                </a:solidFill>
              </a:rPr>
              <a:t>Electric field correction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05D64EFF-4395-2645-BA27-717895C8E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440" y="3048723"/>
            <a:ext cx="3157665" cy="639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AF272F"/>
                </a:solidFill>
              </a:rPr>
              <a:t>Pitch correction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6D5DF19B-4227-0D4F-BC14-3DFD7877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984" y="3414646"/>
            <a:ext cx="1959767" cy="458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70C0"/>
                </a:solidFill>
              </a:rPr>
              <a:t>0, for 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rgbClr val="0070C0"/>
                </a:solidFill>
              </a:rPr>
              <a:t> = 29.3, v = 99.94% c 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C0DFB3C0-D01E-41D5-A98E-6002A14FC0E0}"/>
              </a:ext>
            </a:extLst>
          </p:cNvPr>
          <p:cNvCxnSpPr>
            <a:cxnSpLocks/>
          </p:cNvCxnSpPr>
          <p:nvPr/>
        </p:nvCxnSpPr>
        <p:spPr>
          <a:xfrm>
            <a:off x="0" y="712376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42EEEEB-3901-40ED-8277-EADB2FD4BD1B}"/>
              </a:ext>
            </a:extLst>
          </p:cNvPr>
          <p:cNvCxnSpPr>
            <a:cxnSpLocks/>
          </p:cNvCxnSpPr>
          <p:nvPr/>
        </p:nvCxnSpPr>
        <p:spPr>
          <a:xfrm>
            <a:off x="-1" y="6422738"/>
            <a:ext cx="9122119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7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31.2336"/>
  <p:tag name="LATEXADDIN" val="\documentclass{article}&#10;\usepackage{amsmath}&#10;\usepackage{xcolor} &#10;\pagestyle{empty}&#10;\begin{document}&#10;&#10;${\bf \omega_{\it{a}}} $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27.4841"/>
  <p:tag name="LATEXADDIN" val="\documentclass{article}&#10;\usepackage{amsmath}&#10;\usepackage{xcolor} &#10;\pagestyle{empty}&#10;\begin{document}&#10;&#10;${\bf \textcolor{blue}{\omega_{\it{p}}}} $&#10;&#10;&#10;\end{document}"/>
  <p:tag name="IGUANATEXSIZE" val="20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26.2092"/>
  <p:tag name="LATEXADDIN" val="\documentclass{article}&#10;\usepackage{amsmath}&#10;\usepackage{xcolor} &#10;\pagestyle{empty}&#10;\begin{document}&#10;&#10;${\bf \otimes \textcolor{red}{\rho(r)}} $&#10;&#10;&#10;\end{document}"/>
  <p:tag name="IGUANATEXSIZE" val="20"/>
  <p:tag name="IGUANATEXCURSOR" val="14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31.2336"/>
  <p:tag name="LATEXADDIN" val="\documentclass{article}&#10;\usepackage{amsmath}&#10;\usepackage{xcolor} &#10;\pagestyle{empty}&#10;\begin{document}&#10;&#10;${\bf \omega_{\it{a}}} $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27.4841"/>
  <p:tag name="LATEXADDIN" val="\documentclass{article}&#10;\usepackage{amsmath}&#10;\usepackage{xcolor} &#10;\pagestyle{empty}&#10;\begin{document}&#10;&#10;${\bf \textcolor{blue}{\omega_{\it{p}}}} $&#10;&#10;&#10;\end{document}"/>
  <p:tag name="IGUANATEXSIZE" val="20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26.2092"/>
  <p:tag name="LATEXADDIN" val="\documentclass{article}&#10;\usepackage{amsmath}&#10;\usepackage{xcolor} &#10;\pagestyle{empty}&#10;\begin{document}&#10;&#10;${\bf \otimes \textcolor{red}{\rho(r)}} $&#10;&#10;&#10;\end{document}"/>
  <p:tag name="IGUANATEXSIZE" val="20"/>
  <p:tag name="IGUANATEXCURSOR" val="14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&#10;$f(t) \simeq  {N_0} e^{- {\lambda} t } &#10;[ 1 + {A} \cos( {\omega_a} t + &#10;{\phi})] &#10;$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31"/>
  <p:tag name="PICTUREFILESIZE" val="27453"/>
</p:tagLst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2.xml><?xml version="1.0" encoding="utf-8"?>
<a:theme xmlns:a="http://schemas.openxmlformats.org/drawingml/2006/main" name="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33059</TotalTime>
  <Words>3484</Words>
  <Application>Microsoft Office PowerPoint</Application>
  <PresentationFormat>Presentazione su schermo (4:3)</PresentationFormat>
  <Paragraphs>540</Paragraphs>
  <Slides>50</Slides>
  <Notes>18</Notes>
  <HiddenSlides>0</HiddenSlides>
  <MMClips>0</MMClips>
  <ScaleCrop>false</ScaleCrop>
  <HeadingPairs>
    <vt:vector size="10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50</vt:i4>
      </vt:variant>
      <vt:variant>
        <vt:lpstr>Presentazioni personalizzate</vt:lpstr>
      </vt:variant>
      <vt:variant>
        <vt:i4>1</vt:i4>
      </vt:variant>
    </vt:vector>
  </HeadingPairs>
  <TitlesOfParts>
    <vt:vector size="72" baseType="lpstr">
      <vt:lpstr>Apple Casual</vt:lpstr>
      <vt:lpstr>Arial</vt:lpstr>
      <vt:lpstr>ArialMT</vt:lpstr>
      <vt:lpstr>Calibri</vt:lpstr>
      <vt:lpstr>Calibri-Bold</vt:lpstr>
      <vt:lpstr>Cambria Math</vt:lpstr>
      <vt:lpstr>cmmi10</vt:lpstr>
      <vt:lpstr>cmmi8</vt:lpstr>
      <vt:lpstr>Corbel</vt:lpstr>
      <vt:lpstr>Corbel-Bold</vt:lpstr>
      <vt:lpstr>Helvetica</vt:lpstr>
      <vt:lpstr>Helvetica-Bold</vt:lpstr>
      <vt:lpstr>Symbol</vt:lpstr>
      <vt:lpstr>SymbolMT</vt:lpstr>
      <vt:lpstr>Times New Roman</vt:lpstr>
      <vt:lpstr>Wingdings</vt:lpstr>
      <vt:lpstr>나눔스퀘어</vt:lpstr>
      <vt:lpstr>Fermilab_PPT_090815</vt:lpstr>
      <vt:lpstr>FermilabGm2</vt:lpstr>
      <vt:lpstr>Equation</vt:lpstr>
      <vt:lpstr>Acrobat Document</vt:lpstr>
      <vt:lpstr>Presentazione standard di PowerPoint</vt:lpstr>
      <vt:lpstr>Perché un anello di accumulazione con B uniforme?</vt:lpstr>
      <vt:lpstr>Magnete di BNL  a Fermilab</vt:lpstr>
      <vt:lpstr>Presentazione standard di PowerPoint</vt:lpstr>
      <vt:lpstr>Cosa vedono I calorimetri</vt:lpstr>
      <vt:lpstr>Run1 Wiggle Plot  -  Figura di merito </vt:lpstr>
      <vt:lpstr>Misura di ωa : fit a 5 parametri</vt:lpstr>
      <vt:lpstr>Cos'altro manca?</vt:lpstr>
      <vt:lpstr>L’equazione per l’anomalia si complica un pò…</vt:lpstr>
      <vt:lpstr>Visualizzare la  CBO con I tracciatori</vt:lpstr>
      <vt:lpstr>La funzione completa di fit a 22 parametri</vt:lpstr>
      <vt:lpstr>Fit finale</vt:lpstr>
      <vt:lpstr>Necessario B a &lt; 100 ppb per determinare am</vt:lpstr>
      <vt:lpstr>Quello che noi misuriamo</vt:lpstr>
      <vt:lpstr>Il 'grande' quadro dell'analisi</vt:lpstr>
      <vt:lpstr>… e senza dimenticare le correzioni:</vt:lpstr>
      <vt:lpstr>L'analisi viene eseguita ‘a la cieca'</vt:lpstr>
      <vt:lpstr>Muon g-2 Operation</vt:lpstr>
      <vt:lpstr>Muon g-2 Operation</vt:lpstr>
      <vt:lpstr>Run 1 - 4 articoli su PR il 7Aprile 2021</vt:lpstr>
      <vt:lpstr>Risultato RUN1 </vt:lpstr>
      <vt:lpstr>Sistematiche del Run 1</vt:lpstr>
      <vt:lpstr>RUN 2+3 (10 Agosto 2023)</vt:lpstr>
      <vt:lpstr>Risultato Run 2+3: Statistica</vt:lpstr>
      <vt:lpstr>Risultato Run 2+3</vt:lpstr>
      <vt:lpstr>Run 2/3 - Correzioni e sistematica</vt:lpstr>
      <vt:lpstr>Run 2+3 e Run1: Sistematiche a confronto</vt:lpstr>
      <vt:lpstr>Risultato Run 2+3 e Combinazioni </vt:lpstr>
      <vt:lpstr>Confronto con Predizioni SM (2023)</vt:lpstr>
      <vt:lpstr>Correzioni radiative SM</vt:lpstr>
      <vt:lpstr>Calcolo HVP: Metodo dispersivo (e+e-)</vt:lpstr>
      <vt:lpstr>Calcolo di HVP sul reticolo</vt:lpstr>
      <vt:lpstr>Novità dal Reticolo</vt:lpstr>
      <vt:lpstr>Conclusioni</vt:lpstr>
      <vt:lpstr>Muon g-2 Collaboration</vt:lpstr>
      <vt:lpstr>Presentazione standard di PowerPoint</vt:lpstr>
      <vt:lpstr>Great beam improvements over the runs</vt:lpstr>
      <vt:lpstr>Great &amp; New instrumentation (1)</vt:lpstr>
      <vt:lpstr>Great &amp; New instrumentation (2)</vt:lpstr>
      <vt:lpstr>Workshop FCCP</vt:lpstr>
      <vt:lpstr>Loss muons spectrum L(t)  </vt:lpstr>
      <vt:lpstr>Il momento magnetico anomalo, am</vt:lpstr>
      <vt:lpstr>Indicazioni di nuova fisica da g-2  …</vt:lpstr>
      <vt:lpstr>Idea: portare l’esperimento g-2 al Fermilab</vt:lpstr>
      <vt:lpstr>…. riassemblato tutto al Fermilab!</vt:lpstr>
      <vt:lpstr>L'analisi viene eseguita ‘alla cieca'</vt:lpstr>
      <vt:lpstr>Bq – Transienti dei Quadrupoli</vt:lpstr>
      <vt:lpstr>CPA – Errore di accettanza di fase</vt:lpstr>
      <vt:lpstr>CPA – Errore di accettanza di fase</vt:lpstr>
      <vt:lpstr>Radial beam motion</vt:lpstr>
      <vt:lpstr>Presentazione personalizzata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Biron</dc:creator>
  <cp:lastModifiedBy>MICHELE IACOVACCI</cp:lastModifiedBy>
  <cp:revision>719</cp:revision>
  <cp:lastPrinted>2014-01-20T19:40:21Z</cp:lastPrinted>
  <dcterms:created xsi:type="dcterms:W3CDTF">2021-03-26T20:10:38Z</dcterms:created>
  <dcterms:modified xsi:type="dcterms:W3CDTF">2025-01-16T16:47:39Z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2025-01-08T15:10:17Z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e616bd4a-fca2-45cf-893e-96eb7ad98f19</vt:lpwstr>
  </property>
  <property fmtid="{D5CDD505-2E9C-101B-9397-08002B2CF9AE}" pid="8" name="MSIP_Label_2ad0b24d-6422-44b0-b3de-abb3a9e8c81a_ContentBits">
    <vt:lpwstr>0</vt:lpwstr>
  </property>
</Properties>
</file>