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330" r:id="rId5"/>
    <p:sldId id="2214" r:id="rId6"/>
    <p:sldId id="2211" r:id="rId7"/>
    <p:sldId id="2212" r:id="rId8"/>
    <p:sldId id="2213" r:id="rId9"/>
    <p:sldId id="2206" r:id="rId10"/>
    <p:sldId id="2209" r:id="rId11"/>
    <p:sldId id="2208" r:id="rId12"/>
    <p:sldId id="2210" r:id="rId13"/>
    <p:sldId id="2215" r:id="rId14"/>
    <p:sldId id="2205" r:id="rId15"/>
    <p:sldId id="2217" r:id="rId16"/>
    <p:sldId id="2220" r:id="rId17"/>
    <p:sldId id="2221" r:id="rId18"/>
    <p:sldId id="2222" r:id="rId19"/>
    <p:sldId id="2223" r:id="rId20"/>
    <p:sldId id="2203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rico" initials="E" lastIdx="1" clrIdx="0">
    <p:extLst>
      <p:ext uri="{19B8F6BF-5375-455C-9EA6-DF929625EA0E}">
        <p15:presenceInfo xmlns:p15="http://schemas.microsoft.com/office/powerpoint/2012/main" userId="4ba4f2a2551795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CCFF33"/>
    <a:srgbClr val="00FF00"/>
    <a:srgbClr val="FF9900"/>
    <a:srgbClr val="990033"/>
    <a:srgbClr val="00FFCC"/>
    <a:srgbClr val="33CC33"/>
    <a:srgbClr val="FFFF00"/>
    <a:srgbClr val="FF33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2" autoAdjust="0"/>
    <p:restoredTop sz="85208" autoAdjust="0"/>
  </p:normalViewPr>
  <p:slideViewPr>
    <p:cSldViewPr snapToGrid="0">
      <p:cViewPr varScale="1">
        <p:scale>
          <a:sx n="75" d="100"/>
          <a:sy n="75" d="100"/>
        </p:scale>
        <p:origin x="639" y="3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visione%20Acceleratori-Fagotti\Beam%20on%20target_ottobre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visione%20Acceleratori-Fagotti\Beam%20on%20target_ottobre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visione%20Acceleratori-Fagotti\Beam%20on%20target_ottobre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visione%20Acceleratori-Fagotti\Beam%20on%20target_prov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1"/>
          <c:tx>
            <c:strRef>
              <c:f>'2023'!$G$1</c:f>
              <c:strCache>
                <c:ptCount val="1"/>
                <c:pt idx="0">
                  <c:v>TANDEM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'2023'!$G$5:$G$17</c:f>
              <c:numCache>
                <c:formatCode>0</c:formatCode>
                <c:ptCount val="13"/>
                <c:pt idx="0">
                  <c:v>2231</c:v>
                </c:pt>
                <c:pt idx="1">
                  <c:v>2011.5</c:v>
                </c:pt>
                <c:pt idx="2">
                  <c:v>2770</c:v>
                </c:pt>
                <c:pt idx="3">
                  <c:v>3024</c:v>
                </c:pt>
                <c:pt idx="4">
                  <c:v>2686</c:v>
                </c:pt>
                <c:pt idx="5">
                  <c:v>520</c:v>
                </c:pt>
                <c:pt idx="6">
                  <c:v>1588</c:v>
                </c:pt>
                <c:pt idx="7">
                  <c:v>103.5</c:v>
                </c:pt>
                <c:pt idx="8">
                  <c:v>506</c:v>
                </c:pt>
                <c:pt idx="9">
                  <c:v>563</c:v>
                </c:pt>
                <c:pt idx="10">
                  <c:v>2030</c:v>
                </c:pt>
                <c:pt idx="11">
                  <c:v>1783.5</c:v>
                </c:pt>
                <c:pt idx="12">
                  <c:v>1535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C1-45A9-A756-5E3C7190B7D7}"/>
            </c:ext>
          </c:extLst>
        </c:ser>
        <c:ser>
          <c:idx val="2"/>
          <c:order val="2"/>
          <c:tx>
            <c:strRef>
              <c:f>'2023'!$H$1</c:f>
              <c:strCache>
                <c:ptCount val="1"/>
                <c:pt idx="0">
                  <c:v>TANDEM-ALPI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'2023'!$H$5:$H$17</c:f>
              <c:numCache>
                <c:formatCode>0</c:formatCode>
                <c:ptCount val="13"/>
                <c:pt idx="0">
                  <c:v>433.5</c:v>
                </c:pt>
                <c:pt idx="1">
                  <c:v>744.5</c:v>
                </c:pt>
                <c:pt idx="2">
                  <c:v>113.5</c:v>
                </c:pt>
                <c:pt idx="3">
                  <c:v>825.5</c:v>
                </c:pt>
                <c:pt idx="4">
                  <c:v>94</c:v>
                </c:pt>
                <c:pt idx="5">
                  <c:v>0</c:v>
                </c:pt>
                <c:pt idx="6">
                  <c:v>336</c:v>
                </c:pt>
                <c:pt idx="7">
                  <c:v>0</c:v>
                </c:pt>
                <c:pt idx="8">
                  <c:v>168</c:v>
                </c:pt>
                <c:pt idx="9">
                  <c:v>156</c:v>
                </c:pt>
                <c:pt idx="10">
                  <c:v>186</c:v>
                </c:pt>
                <c:pt idx="11">
                  <c:v>53</c:v>
                </c:pt>
                <c:pt idx="12">
                  <c:v>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C1-45A9-A756-5E3C7190B7D7}"/>
            </c:ext>
          </c:extLst>
        </c:ser>
        <c:ser>
          <c:idx val="3"/>
          <c:order val="3"/>
          <c:tx>
            <c:strRef>
              <c:f>'2023'!$I$1</c:f>
              <c:strCache>
                <c:ptCount val="1"/>
                <c:pt idx="0">
                  <c:v>PIAVE-ALPI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'2023'!$I$5:$I$17</c:f>
              <c:numCache>
                <c:formatCode>0</c:formatCode>
                <c:ptCount val="13"/>
                <c:pt idx="0">
                  <c:v>162</c:v>
                </c:pt>
                <c:pt idx="1">
                  <c:v>271.5</c:v>
                </c:pt>
                <c:pt idx="2">
                  <c:v>369.5</c:v>
                </c:pt>
                <c:pt idx="3">
                  <c:v>0</c:v>
                </c:pt>
                <c:pt idx="4">
                  <c:v>130</c:v>
                </c:pt>
                <c:pt idx="5">
                  <c:v>272</c:v>
                </c:pt>
                <c:pt idx="6">
                  <c:v>329.5</c:v>
                </c:pt>
                <c:pt idx="7">
                  <c:v>424.5</c:v>
                </c:pt>
                <c:pt idx="8">
                  <c:v>0</c:v>
                </c:pt>
                <c:pt idx="9">
                  <c:v>0</c:v>
                </c:pt>
                <c:pt idx="10">
                  <c:v>344</c:v>
                </c:pt>
                <c:pt idx="11">
                  <c:v>1638.5</c:v>
                </c:pt>
                <c:pt idx="12">
                  <c:v>1418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C1-45A9-A756-5E3C7190B7D7}"/>
            </c:ext>
          </c:extLst>
        </c:ser>
        <c:ser>
          <c:idx val="4"/>
          <c:order val="4"/>
          <c:tx>
            <c:strRef>
              <c:f>'2023'!$K$1</c:f>
              <c:strCache>
                <c:ptCount val="1"/>
                <c:pt idx="0">
                  <c:v>AN2000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'2023'!$K$5:$K$17</c:f>
              <c:numCache>
                <c:formatCode>0</c:formatCode>
                <c:ptCount val="13"/>
                <c:pt idx="0">
                  <c:v>1610</c:v>
                </c:pt>
                <c:pt idx="1">
                  <c:v>1890</c:v>
                </c:pt>
                <c:pt idx="2">
                  <c:v>1029</c:v>
                </c:pt>
                <c:pt idx="3">
                  <c:v>975</c:v>
                </c:pt>
                <c:pt idx="4">
                  <c:v>1275</c:v>
                </c:pt>
                <c:pt idx="5">
                  <c:v>1031</c:v>
                </c:pt>
                <c:pt idx="6">
                  <c:v>1138</c:v>
                </c:pt>
                <c:pt idx="7">
                  <c:v>868</c:v>
                </c:pt>
                <c:pt idx="8">
                  <c:v>638</c:v>
                </c:pt>
                <c:pt idx="9">
                  <c:v>1621</c:v>
                </c:pt>
                <c:pt idx="10">
                  <c:v>1049</c:v>
                </c:pt>
                <c:pt idx="11">
                  <c:v>1524</c:v>
                </c:pt>
                <c:pt idx="12">
                  <c:v>1229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C1-45A9-A756-5E3C7190B7D7}"/>
            </c:ext>
          </c:extLst>
        </c:ser>
        <c:ser>
          <c:idx val="5"/>
          <c:order val="5"/>
          <c:tx>
            <c:strRef>
              <c:f>'2023'!$L$1</c:f>
              <c:strCache>
                <c:ptCount val="1"/>
                <c:pt idx="0">
                  <c:v>CN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'2023'!$L$5:$L$17</c:f>
              <c:numCache>
                <c:formatCode>0</c:formatCode>
                <c:ptCount val="13"/>
                <c:pt idx="0">
                  <c:v>1029</c:v>
                </c:pt>
                <c:pt idx="1">
                  <c:v>1237</c:v>
                </c:pt>
                <c:pt idx="2">
                  <c:v>1119</c:v>
                </c:pt>
                <c:pt idx="3">
                  <c:v>1081</c:v>
                </c:pt>
                <c:pt idx="4">
                  <c:v>1268</c:v>
                </c:pt>
                <c:pt idx="5">
                  <c:v>1193</c:v>
                </c:pt>
                <c:pt idx="6">
                  <c:v>1018</c:v>
                </c:pt>
                <c:pt idx="7">
                  <c:v>948</c:v>
                </c:pt>
                <c:pt idx="8">
                  <c:v>815</c:v>
                </c:pt>
                <c:pt idx="9">
                  <c:v>1361</c:v>
                </c:pt>
                <c:pt idx="10">
                  <c:v>1247</c:v>
                </c:pt>
                <c:pt idx="11">
                  <c:v>1437</c:v>
                </c:pt>
                <c:pt idx="12">
                  <c:v>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C1-45A9-A756-5E3C7190B7D7}"/>
            </c:ext>
          </c:extLst>
        </c:ser>
        <c:ser>
          <c:idx val="7"/>
          <c:order val="6"/>
          <c:tx>
            <c:strRef>
              <c:f>'2023'!$M$1</c:f>
              <c:strCache>
                <c:ptCount val="1"/>
                <c:pt idx="0">
                  <c:v>SPES</c:v>
                </c:pt>
              </c:strCache>
            </c:strRef>
          </c:tx>
          <c:spPr>
            <a:solidFill>
              <a:srgbClr val="FF33CC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'2023'!$M$5:$M$17</c:f>
              <c:numCache>
                <c:formatCode>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EC1-45A9-A756-5E3C7190B7D7}"/>
            </c:ext>
          </c:extLst>
        </c:ser>
        <c:ser>
          <c:idx val="6"/>
          <c:order val="7"/>
          <c:tx>
            <c:strRef>
              <c:f>'2023'!$N$1</c:f>
              <c:strCache>
                <c:ptCount val="1"/>
                <c:pt idx="0">
                  <c:v>LNL BoT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'2023'!$N$5:$N$17</c:f>
              <c:numCache>
                <c:formatCode>0</c:formatCode>
                <c:ptCount val="13"/>
                <c:pt idx="0">
                  <c:v>5465.5</c:v>
                </c:pt>
                <c:pt idx="1">
                  <c:v>6154.5</c:v>
                </c:pt>
                <c:pt idx="2">
                  <c:v>5401</c:v>
                </c:pt>
                <c:pt idx="3">
                  <c:v>5905.5</c:v>
                </c:pt>
                <c:pt idx="4">
                  <c:v>5453</c:v>
                </c:pt>
                <c:pt idx="5">
                  <c:v>3016</c:v>
                </c:pt>
                <c:pt idx="6">
                  <c:v>4409.5</c:v>
                </c:pt>
                <c:pt idx="7">
                  <c:v>2344</c:v>
                </c:pt>
                <c:pt idx="8">
                  <c:v>2127</c:v>
                </c:pt>
                <c:pt idx="9">
                  <c:v>3701</c:v>
                </c:pt>
                <c:pt idx="10">
                  <c:v>4856</c:v>
                </c:pt>
                <c:pt idx="11">
                  <c:v>6436</c:v>
                </c:pt>
                <c:pt idx="12">
                  <c:v>5336.5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C1-45A9-A756-5E3C7190B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0871599"/>
        <c:axId val="511574447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'2023'!$A$1</c15:sqref>
                        </c15:formulaRef>
                      </c:ext>
                    </c:extLst>
                    <c:strCache>
                      <c:ptCount val="1"/>
                      <c:pt idx="0">
                        <c:v>anno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6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6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'2023'!$A$5:$A$17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  <c:pt idx="12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'2023'!$A$3:$A$13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2EC1-45A9-A756-5E3C7190B7D7}"/>
                  </c:ext>
                </c:extLst>
              </c15:ser>
            </c15:filteredBarSeries>
          </c:ext>
        </c:extLst>
      </c:bar3DChart>
      <c:catAx>
        <c:axId val="11208715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574447"/>
        <c:crosses val="autoZero"/>
        <c:auto val="1"/>
        <c:lblAlgn val="ctr"/>
        <c:lblOffset val="100"/>
        <c:noMultiLvlLbl val="0"/>
      </c:catAx>
      <c:valAx>
        <c:axId val="51157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87159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4"/>
          <c:order val="4"/>
          <c:tx>
            <c:strRef>
              <c:f>'2023'!$K$1</c:f>
              <c:strCache>
                <c:ptCount val="1"/>
                <c:pt idx="0">
                  <c:v>AN2000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'2023'!$K$5:$K$17</c:f>
              <c:numCache>
                <c:formatCode>0</c:formatCode>
                <c:ptCount val="13"/>
                <c:pt idx="0">
                  <c:v>1610</c:v>
                </c:pt>
                <c:pt idx="1">
                  <c:v>1890</c:v>
                </c:pt>
                <c:pt idx="2">
                  <c:v>1029</c:v>
                </c:pt>
                <c:pt idx="3">
                  <c:v>975</c:v>
                </c:pt>
                <c:pt idx="4">
                  <c:v>1275</c:v>
                </c:pt>
                <c:pt idx="5">
                  <c:v>1031</c:v>
                </c:pt>
                <c:pt idx="6">
                  <c:v>1138</c:v>
                </c:pt>
                <c:pt idx="7">
                  <c:v>868</c:v>
                </c:pt>
                <c:pt idx="8">
                  <c:v>638</c:v>
                </c:pt>
                <c:pt idx="9">
                  <c:v>1621</c:v>
                </c:pt>
                <c:pt idx="10">
                  <c:v>1049</c:v>
                </c:pt>
                <c:pt idx="11">
                  <c:v>1524</c:v>
                </c:pt>
                <c:pt idx="12">
                  <c:v>1229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C8-4E56-9F3A-B82AFFB715D1}"/>
            </c:ext>
          </c:extLst>
        </c:ser>
        <c:ser>
          <c:idx val="5"/>
          <c:order val="5"/>
          <c:tx>
            <c:strRef>
              <c:f>'2023'!$L$1</c:f>
              <c:strCache>
                <c:ptCount val="1"/>
                <c:pt idx="0">
                  <c:v>CN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'2023'!$L$5:$L$17</c:f>
              <c:numCache>
                <c:formatCode>0</c:formatCode>
                <c:ptCount val="13"/>
                <c:pt idx="0">
                  <c:v>1029</c:v>
                </c:pt>
                <c:pt idx="1">
                  <c:v>1237</c:v>
                </c:pt>
                <c:pt idx="2">
                  <c:v>1119</c:v>
                </c:pt>
                <c:pt idx="3">
                  <c:v>1081</c:v>
                </c:pt>
                <c:pt idx="4">
                  <c:v>1268</c:v>
                </c:pt>
                <c:pt idx="5">
                  <c:v>1193</c:v>
                </c:pt>
                <c:pt idx="6">
                  <c:v>1018</c:v>
                </c:pt>
                <c:pt idx="7">
                  <c:v>948</c:v>
                </c:pt>
                <c:pt idx="8">
                  <c:v>815</c:v>
                </c:pt>
                <c:pt idx="9">
                  <c:v>1361</c:v>
                </c:pt>
                <c:pt idx="10">
                  <c:v>1247</c:v>
                </c:pt>
                <c:pt idx="11">
                  <c:v>1437</c:v>
                </c:pt>
                <c:pt idx="12">
                  <c:v>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C8-4E56-9F3A-B82AFFB715D1}"/>
            </c:ext>
          </c:extLst>
        </c:ser>
        <c:ser>
          <c:idx val="6"/>
          <c:order val="7"/>
          <c:tx>
            <c:strRef>
              <c:f>'2023'!$V$1</c:f>
              <c:strCache>
                <c:ptCount val="1"/>
                <c:pt idx="0">
                  <c:v>TOTAL (AN/CN)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'2023'!$V$5:$V$17</c:f>
              <c:numCache>
                <c:formatCode>0</c:formatCode>
                <c:ptCount val="13"/>
                <c:pt idx="0">
                  <c:v>2639</c:v>
                </c:pt>
                <c:pt idx="1">
                  <c:v>3127</c:v>
                </c:pt>
                <c:pt idx="2">
                  <c:v>2148</c:v>
                </c:pt>
                <c:pt idx="3">
                  <c:v>2056</c:v>
                </c:pt>
                <c:pt idx="4">
                  <c:v>2543</c:v>
                </c:pt>
                <c:pt idx="5">
                  <c:v>2224</c:v>
                </c:pt>
                <c:pt idx="6">
                  <c:v>2156</c:v>
                </c:pt>
                <c:pt idx="7">
                  <c:v>1816</c:v>
                </c:pt>
                <c:pt idx="8">
                  <c:v>1453</c:v>
                </c:pt>
                <c:pt idx="9">
                  <c:v>2982</c:v>
                </c:pt>
                <c:pt idx="10">
                  <c:v>2296</c:v>
                </c:pt>
                <c:pt idx="11">
                  <c:v>2961</c:v>
                </c:pt>
                <c:pt idx="12">
                  <c:v>2055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C8-4E56-9F3A-B82AFFB71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0871599"/>
        <c:axId val="511574447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'2023'!$A$1</c15:sqref>
                        </c15:formulaRef>
                      </c:ext>
                    </c:extLst>
                    <c:strCache>
                      <c:ptCount val="1"/>
                      <c:pt idx="0">
                        <c:v>anno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6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6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'2023'!$A$5:$A$17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  <c:pt idx="12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'2023'!$A$3:$A$13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DC8-4E56-9F3A-B82AFFB715D1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'2023'!$G$1</c15:sqref>
                        </c15:formulaRef>
                      </c:ext>
                    </c:extLst>
                    <c:strCache>
                      <c:ptCount val="1"/>
                      <c:pt idx="0">
                        <c:v>TANDEM</c:v>
                      </c:pt>
                    </c:strCache>
                  </c:strRef>
                </c:tx>
                <c:spPr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>
                    <a:contourClr>
                      <a:sysClr val="windowText" lastClr="000000"/>
                    </a:contourClr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'2023'!$A$5:$A$17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  <c:pt idx="1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'2023'!$G$5:$G$17</c15:sqref>
                        </c15:formulaRef>
                      </c:ext>
                    </c:extLst>
                    <c:numCache>
                      <c:formatCode>0</c:formatCode>
                      <c:ptCount val="13"/>
                      <c:pt idx="0">
                        <c:v>2231</c:v>
                      </c:pt>
                      <c:pt idx="1">
                        <c:v>2011.5</c:v>
                      </c:pt>
                      <c:pt idx="2">
                        <c:v>2770</c:v>
                      </c:pt>
                      <c:pt idx="3">
                        <c:v>3024</c:v>
                      </c:pt>
                      <c:pt idx="4">
                        <c:v>2686</c:v>
                      </c:pt>
                      <c:pt idx="5">
                        <c:v>520</c:v>
                      </c:pt>
                      <c:pt idx="6">
                        <c:v>1588</c:v>
                      </c:pt>
                      <c:pt idx="7">
                        <c:v>103.5</c:v>
                      </c:pt>
                      <c:pt idx="8">
                        <c:v>506</c:v>
                      </c:pt>
                      <c:pt idx="9">
                        <c:v>563</c:v>
                      </c:pt>
                      <c:pt idx="10">
                        <c:v>2030</c:v>
                      </c:pt>
                      <c:pt idx="11">
                        <c:v>1783.5</c:v>
                      </c:pt>
                      <c:pt idx="12">
                        <c:v>1535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DC8-4E56-9F3A-B82AFFB715D1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'2023'!$H$1</c15:sqref>
                        </c15:formulaRef>
                      </c:ext>
                    </c:extLst>
                    <c:strCache>
                      <c:ptCount val="1"/>
                      <c:pt idx="0">
                        <c:v>TANDEM-ALPI</c:v>
                      </c:pt>
                    </c:strCache>
                  </c:strRef>
                </c:tx>
                <c:spPr>
                  <a:solidFill>
                    <a:srgbClr val="FFFF00"/>
                  </a:solidFill>
                  <a:ln>
                    <a:solidFill>
                      <a:sysClr val="windowText" lastClr="000000"/>
                    </a:solidFill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>
                    <a:contourClr>
                      <a:sysClr val="windowText" lastClr="000000"/>
                    </a:contourClr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'2023'!$A$5:$A$17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  <c:pt idx="1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'2023'!$H$5:$H$17</c15:sqref>
                        </c15:formulaRef>
                      </c:ext>
                    </c:extLst>
                    <c:numCache>
                      <c:formatCode>0</c:formatCode>
                      <c:ptCount val="13"/>
                      <c:pt idx="0">
                        <c:v>433.5</c:v>
                      </c:pt>
                      <c:pt idx="1">
                        <c:v>744.5</c:v>
                      </c:pt>
                      <c:pt idx="2">
                        <c:v>113.5</c:v>
                      </c:pt>
                      <c:pt idx="3">
                        <c:v>825.5</c:v>
                      </c:pt>
                      <c:pt idx="4">
                        <c:v>94</c:v>
                      </c:pt>
                      <c:pt idx="5">
                        <c:v>0</c:v>
                      </c:pt>
                      <c:pt idx="6">
                        <c:v>336</c:v>
                      </c:pt>
                      <c:pt idx="7">
                        <c:v>0</c:v>
                      </c:pt>
                      <c:pt idx="8">
                        <c:v>168</c:v>
                      </c:pt>
                      <c:pt idx="9">
                        <c:v>156</c:v>
                      </c:pt>
                      <c:pt idx="10">
                        <c:v>186</c:v>
                      </c:pt>
                      <c:pt idx="11">
                        <c:v>53</c:v>
                      </c:pt>
                      <c:pt idx="12">
                        <c:v>324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DC8-4E56-9F3A-B82AFFB715D1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'2023'!$I$1</c15:sqref>
                        </c15:formulaRef>
                      </c:ext>
                    </c:extLst>
                    <c:strCache>
                      <c:ptCount val="1"/>
                      <c:pt idx="0">
                        <c:v>PIAVE-ALPI</c:v>
                      </c:pt>
                    </c:strCache>
                  </c:strRef>
                </c:tx>
                <c:spPr>
                  <a:solidFill>
                    <a:srgbClr val="0070C0"/>
                  </a:solidFill>
                  <a:ln>
                    <a:solidFill>
                      <a:sysClr val="windowText" lastClr="000000"/>
                    </a:solidFill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>
                    <a:contourClr>
                      <a:sysClr val="windowText" lastClr="000000"/>
                    </a:contourClr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'2023'!$A$5:$A$17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  <c:pt idx="1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'2023'!$I$5:$I$17</c15:sqref>
                        </c15:formulaRef>
                      </c:ext>
                    </c:extLst>
                    <c:numCache>
                      <c:formatCode>0</c:formatCode>
                      <c:ptCount val="13"/>
                      <c:pt idx="0">
                        <c:v>162</c:v>
                      </c:pt>
                      <c:pt idx="1">
                        <c:v>271.5</c:v>
                      </c:pt>
                      <c:pt idx="2">
                        <c:v>369.5</c:v>
                      </c:pt>
                      <c:pt idx="3">
                        <c:v>0</c:v>
                      </c:pt>
                      <c:pt idx="4">
                        <c:v>130</c:v>
                      </c:pt>
                      <c:pt idx="5">
                        <c:v>272</c:v>
                      </c:pt>
                      <c:pt idx="6">
                        <c:v>329.5</c:v>
                      </c:pt>
                      <c:pt idx="7">
                        <c:v>424.5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344</c:v>
                      </c:pt>
                      <c:pt idx="11">
                        <c:v>1638.5</c:v>
                      </c:pt>
                      <c:pt idx="12">
                        <c:v>1418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DC8-4E56-9F3A-B82AFFB715D1}"/>
                  </c:ext>
                </c:extLst>
              </c15:ser>
            </c15:filteredBarSeries>
            <c15:filteredBarSeries>
              <c15:ser>
                <c:idx val="7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'2023'!$M$1</c15:sqref>
                        </c15:formulaRef>
                      </c:ext>
                    </c:extLst>
                    <c:strCache>
                      <c:ptCount val="1"/>
                      <c:pt idx="0">
                        <c:v>SPES</c:v>
                      </c:pt>
                    </c:strCache>
                  </c:strRef>
                </c:tx>
                <c:spPr>
                  <a:solidFill>
                    <a:srgbClr val="FF33CC"/>
                  </a:solidFill>
                  <a:ln>
                    <a:solidFill>
                      <a:sysClr val="windowText" lastClr="000000"/>
                    </a:solidFill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>
                    <a:contourClr>
                      <a:sysClr val="windowText" lastClr="000000"/>
                    </a:contourClr>
                  </a:sp3d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'2023'!$A$5:$A$17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  <c:pt idx="1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'2023'!$M$5:$M$17</c15:sqref>
                        </c15:formulaRef>
                      </c:ext>
                    </c:extLst>
                    <c:numCache>
                      <c:formatCode>0</c:formatCode>
                      <c:ptCount val="1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4.5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DC8-4E56-9F3A-B82AFFB715D1}"/>
                  </c:ext>
                </c:extLst>
              </c15:ser>
            </c15:filteredBarSeries>
          </c:ext>
        </c:extLst>
      </c:bar3DChart>
      <c:catAx>
        <c:axId val="11208715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574447"/>
        <c:crosses val="autoZero"/>
        <c:auto val="1"/>
        <c:lblAlgn val="ctr"/>
        <c:lblOffset val="100"/>
        <c:noMultiLvlLbl val="0"/>
      </c:catAx>
      <c:valAx>
        <c:axId val="51157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87159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236468967008431"/>
          <c:y val="5.0742852408450841E-2"/>
          <c:w val="0.83369922933938501"/>
          <c:h val="0.73628966956139297"/>
        </c:manualLayout>
      </c:layout>
      <c:bar3DChart>
        <c:barDir val="col"/>
        <c:grouping val="clustered"/>
        <c:varyColors val="0"/>
        <c:ser>
          <c:idx val="1"/>
          <c:order val="1"/>
          <c:tx>
            <c:strRef>
              <c:f>'2023'!$B$1</c:f>
              <c:strCache>
                <c:ptCount val="1"/>
                <c:pt idx="0">
                  <c:v>PTA - Beam on Target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'2023'!$B$5:$B$17</c:f>
              <c:numCache>
                <c:formatCode>0</c:formatCode>
                <c:ptCount val="13"/>
                <c:pt idx="0">
                  <c:v>2826.5</c:v>
                </c:pt>
                <c:pt idx="1">
                  <c:v>3027.5</c:v>
                </c:pt>
                <c:pt idx="2">
                  <c:v>3253</c:v>
                </c:pt>
                <c:pt idx="3">
                  <c:v>3849.5</c:v>
                </c:pt>
                <c:pt idx="4">
                  <c:v>2910</c:v>
                </c:pt>
                <c:pt idx="5">
                  <c:v>792</c:v>
                </c:pt>
                <c:pt idx="6">
                  <c:v>2253.5</c:v>
                </c:pt>
                <c:pt idx="7">
                  <c:v>528</c:v>
                </c:pt>
                <c:pt idx="8">
                  <c:v>674</c:v>
                </c:pt>
                <c:pt idx="9">
                  <c:v>719</c:v>
                </c:pt>
                <c:pt idx="10">
                  <c:v>2560</c:v>
                </c:pt>
                <c:pt idx="11">
                  <c:v>3475</c:v>
                </c:pt>
                <c:pt idx="12">
                  <c:v>3277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94-440E-B256-6D5C241DDD50}"/>
            </c:ext>
          </c:extLst>
        </c:ser>
        <c:ser>
          <c:idx val="2"/>
          <c:order val="2"/>
          <c:tx>
            <c:strRef>
              <c:f>'2023'!$C$1</c:f>
              <c:strCache>
                <c:ptCount val="1"/>
                <c:pt idx="0">
                  <c:v>PTA - Beam Preparation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'2023'!$C$5:$C$17</c:f>
              <c:numCache>
                <c:formatCode>0</c:formatCode>
                <c:ptCount val="13"/>
                <c:pt idx="0">
                  <c:v>244</c:v>
                </c:pt>
                <c:pt idx="1">
                  <c:v>360</c:v>
                </c:pt>
                <c:pt idx="2">
                  <c:v>704</c:v>
                </c:pt>
                <c:pt idx="3">
                  <c:v>230</c:v>
                </c:pt>
                <c:pt idx="4">
                  <c:v>180.5</c:v>
                </c:pt>
                <c:pt idx="5">
                  <c:v>131</c:v>
                </c:pt>
                <c:pt idx="6">
                  <c:v>491</c:v>
                </c:pt>
                <c:pt idx="7">
                  <c:v>423.5</c:v>
                </c:pt>
                <c:pt idx="8">
                  <c:v>93</c:v>
                </c:pt>
                <c:pt idx="9">
                  <c:v>96</c:v>
                </c:pt>
                <c:pt idx="10">
                  <c:v>541</c:v>
                </c:pt>
                <c:pt idx="11">
                  <c:v>1136.5</c:v>
                </c:pt>
                <c:pt idx="12">
                  <c:v>850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94-440E-B256-6D5C241DDD50}"/>
            </c:ext>
          </c:extLst>
        </c:ser>
        <c:ser>
          <c:idx val="3"/>
          <c:order val="3"/>
          <c:tx>
            <c:strRef>
              <c:f>'2023'!$D$1</c:f>
              <c:strCache>
                <c:ptCount val="1"/>
                <c:pt idx="0">
                  <c:v>PTA - AD Tests</c:v>
                </c:pt>
              </c:strCache>
            </c:strRef>
          </c:tx>
          <c:spPr>
            <a:solidFill>
              <a:srgbClr val="FF33CC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'2023'!$D$5:$D$17</c:f>
              <c:numCache>
                <c:formatCode>0</c:formatCode>
                <c:ptCount val="13"/>
                <c:pt idx="0">
                  <c:v>224</c:v>
                </c:pt>
                <c:pt idx="1">
                  <c:v>0</c:v>
                </c:pt>
                <c:pt idx="2">
                  <c:v>174</c:v>
                </c:pt>
                <c:pt idx="3">
                  <c:v>240</c:v>
                </c:pt>
                <c:pt idx="4">
                  <c:v>132</c:v>
                </c:pt>
                <c:pt idx="5">
                  <c:v>360</c:v>
                </c:pt>
                <c:pt idx="6">
                  <c:v>24</c:v>
                </c:pt>
                <c:pt idx="7">
                  <c:v>313</c:v>
                </c:pt>
                <c:pt idx="8">
                  <c:v>48</c:v>
                </c:pt>
                <c:pt idx="9">
                  <c:v>0</c:v>
                </c:pt>
                <c:pt idx="10">
                  <c:v>240</c:v>
                </c:pt>
                <c:pt idx="11">
                  <c:v>214</c:v>
                </c:pt>
                <c:pt idx="12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94-440E-B256-6D5C241DDD50}"/>
            </c:ext>
          </c:extLst>
        </c:ser>
        <c:ser>
          <c:idx val="4"/>
          <c:order val="4"/>
          <c:tx>
            <c:strRef>
              <c:f>'2023'!$E$1</c:f>
              <c:strCache>
                <c:ptCount val="1"/>
                <c:pt idx="0">
                  <c:v>PTA - Unscheduled Maintenance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'2023'!$E$5:$E$17</c:f>
              <c:numCache>
                <c:formatCode>0</c:formatCode>
                <c:ptCount val="13"/>
                <c:pt idx="0">
                  <c:v>441</c:v>
                </c:pt>
                <c:pt idx="1">
                  <c:v>786.5</c:v>
                </c:pt>
                <c:pt idx="2">
                  <c:v>132</c:v>
                </c:pt>
                <c:pt idx="3">
                  <c:v>293</c:v>
                </c:pt>
                <c:pt idx="4">
                  <c:v>355</c:v>
                </c:pt>
                <c:pt idx="5">
                  <c:v>2241</c:v>
                </c:pt>
                <c:pt idx="6">
                  <c:v>1216</c:v>
                </c:pt>
                <c:pt idx="7">
                  <c:v>2686.5</c:v>
                </c:pt>
                <c:pt idx="8">
                  <c:v>576</c:v>
                </c:pt>
                <c:pt idx="9">
                  <c:v>72</c:v>
                </c:pt>
                <c:pt idx="10">
                  <c:v>461</c:v>
                </c:pt>
                <c:pt idx="11">
                  <c:v>716.5</c:v>
                </c:pt>
                <c:pt idx="12">
                  <c:v>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94-440E-B256-6D5C241DDD50}"/>
            </c:ext>
          </c:extLst>
        </c:ser>
        <c:ser>
          <c:idx val="5"/>
          <c:order val="5"/>
          <c:tx>
            <c:strRef>
              <c:f>'2023'!$F$1</c:f>
              <c:strCache>
                <c:ptCount val="1"/>
                <c:pt idx="0">
                  <c:v>PTA - working time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numRef>
              <c:f>'2023'!$A$5:$A$17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'2023'!$F$5:$F$17</c:f>
              <c:numCache>
                <c:formatCode>0</c:formatCode>
                <c:ptCount val="13"/>
                <c:pt idx="0">
                  <c:v>3294.5</c:v>
                </c:pt>
                <c:pt idx="1">
                  <c:v>3387.5</c:v>
                </c:pt>
                <c:pt idx="2">
                  <c:v>4131</c:v>
                </c:pt>
                <c:pt idx="3">
                  <c:v>4319.5</c:v>
                </c:pt>
                <c:pt idx="4">
                  <c:v>3222.5</c:v>
                </c:pt>
                <c:pt idx="5">
                  <c:v>1283</c:v>
                </c:pt>
                <c:pt idx="6">
                  <c:v>2768.5</c:v>
                </c:pt>
                <c:pt idx="7">
                  <c:v>1264.5</c:v>
                </c:pt>
                <c:pt idx="8">
                  <c:v>815</c:v>
                </c:pt>
                <c:pt idx="9">
                  <c:v>815</c:v>
                </c:pt>
                <c:pt idx="10">
                  <c:v>3341</c:v>
                </c:pt>
                <c:pt idx="11">
                  <c:v>4825.5</c:v>
                </c:pt>
                <c:pt idx="12">
                  <c:v>4607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94-440E-B256-6D5C241DD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0871599"/>
        <c:axId val="511574447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'2023'!$A$1</c15:sqref>
                        </c15:formulaRef>
                      </c:ext>
                    </c:extLst>
                    <c:strCache>
                      <c:ptCount val="1"/>
                      <c:pt idx="0">
                        <c:v>anno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'2023'!$A$5:$A$17</c15:sqref>
                        </c15:formulaRef>
                      </c:ext>
                    </c:extLst>
                    <c:numCache>
                      <c:formatCode>General</c:formatCode>
                      <c:ptCount val="13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  <c:pt idx="12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'2023'!$A$3:$A$13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4694-440E-B256-6D5C241DDD50}"/>
                  </c:ext>
                </c:extLst>
              </c15:ser>
            </c15:filteredBarSeries>
          </c:ext>
        </c:extLst>
      </c:bar3DChart>
      <c:catAx>
        <c:axId val="11208715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574447"/>
        <c:crosses val="autoZero"/>
        <c:auto val="1"/>
        <c:lblAlgn val="ctr"/>
        <c:lblOffset val="100"/>
        <c:noMultiLvlLbl val="0"/>
      </c:catAx>
      <c:valAx>
        <c:axId val="51157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87159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1"/>
          <c:tx>
            <c:strRef>
              <c:f>Foglio1!$C$1</c:f>
              <c:strCache>
                <c:ptCount val="1"/>
                <c:pt idx="0">
                  <c:v>Beam on Target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Foglio1!$A$14:$A$18</c:f>
              <c:strCache>
                <c:ptCount val="5"/>
                <c:pt idx="0">
                  <c:v>15-21 (GANIL)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22-23-24</c:v>
                </c:pt>
              </c:strCache>
            </c:strRef>
          </c:cat>
          <c:val>
            <c:numRef>
              <c:f>Foglio1!$C$14:$C$18</c:f>
              <c:numCache>
                <c:formatCode>0</c:formatCode>
                <c:ptCount val="5"/>
                <c:pt idx="1">
                  <c:v>2560</c:v>
                </c:pt>
                <c:pt idx="2">
                  <c:v>3476</c:v>
                </c:pt>
                <c:pt idx="3">
                  <c:v>3277</c:v>
                </c:pt>
                <c:pt idx="4">
                  <c:v>9313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63-41E2-B3F0-52D04612EC55}"/>
            </c:ext>
          </c:extLst>
        </c:ser>
        <c:ser>
          <c:idx val="5"/>
          <c:order val="2"/>
          <c:tx>
            <c:strRef>
              <c:f>Foglio1!$B$1</c:f>
              <c:strCache>
                <c:ptCount val="1"/>
                <c:pt idx="0">
                  <c:v>AGATA Beam on Target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Foglio1!$A$14:$A$18</c:f>
              <c:strCache>
                <c:ptCount val="5"/>
                <c:pt idx="0">
                  <c:v>15-21 (GANIL)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22-23-24</c:v>
                </c:pt>
              </c:strCache>
            </c:strRef>
          </c:cat>
          <c:val>
            <c:numRef>
              <c:f>Foglio1!$B$14:$B$18</c:f>
              <c:numCache>
                <c:formatCode>0</c:formatCode>
                <c:ptCount val="5"/>
                <c:pt idx="0">
                  <c:v>6568</c:v>
                </c:pt>
                <c:pt idx="1">
                  <c:v>1712.5</c:v>
                </c:pt>
                <c:pt idx="2">
                  <c:v>3073.5</c:v>
                </c:pt>
                <c:pt idx="3">
                  <c:v>2266</c:v>
                </c:pt>
                <c:pt idx="4">
                  <c:v>7052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3-41E2-B3F0-52D04612EC55}"/>
            </c:ext>
          </c:extLst>
        </c:ser>
        <c:ser>
          <c:idx val="2"/>
          <c:order val="3"/>
          <c:tx>
            <c:strRef>
              <c:f>Foglio1!$E$1</c:f>
              <c:strCache>
                <c:ptCount val="1"/>
                <c:pt idx="0">
                  <c:v>Beam Preparation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Foglio1!$A$14:$A$18</c:f>
              <c:strCache>
                <c:ptCount val="5"/>
                <c:pt idx="0">
                  <c:v>15-21 (GANIL)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22-23-24</c:v>
                </c:pt>
              </c:strCache>
            </c:strRef>
          </c:cat>
          <c:val>
            <c:numRef>
              <c:f>Foglio1!$E$14:$E$18</c:f>
              <c:numCache>
                <c:formatCode>0</c:formatCode>
                <c:ptCount val="5"/>
                <c:pt idx="1">
                  <c:v>541</c:v>
                </c:pt>
                <c:pt idx="2">
                  <c:v>1131.5</c:v>
                </c:pt>
                <c:pt idx="3">
                  <c:v>850</c:v>
                </c:pt>
                <c:pt idx="4">
                  <c:v>2522.5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63-41E2-B3F0-52D04612EC55}"/>
            </c:ext>
          </c:extLst>
        </c:ser>
        <c:ser>
          <c:idx val="6"/>
          <c:order val="4"/>
          <c:tx>
            <c:strRef>
              <c:f>Foglio1!$D$1</c:f>
              <c:strCache>
                <c:ptCount val="1"/>
                <c:pt idx="0">
                  <c:v>AGATA Beam Preparation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Foglio1!$A$14:$A$18</c:f>
              <c:strCache>
                <c:ptCount val="5"/>
                <c:pt idx="0">
                  <c:v>15-21 (GANIL)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22-23-24</c:v>
                </c:pt>
              </c:strCache>
            </c:strRef>
          </c:cat>
          <c:val>
            <c:numRef>
              <c:f>Foglio1!$D$14:$D$18</c:f>
              <c:numCache>
                <c:formatCode>0</c:formatCode>
                <c:ptCount val="5"/>
                <c:pt idx="1">
                  <c:v>368.5</c:v>
                </c:pt>
                <c:pt idx="2">
                  <c:v>869</c:v>
                </c:pt>
                <c:pt idx="3">
                  <c:v>635</c:v>
                </c:pt>
                <c:pt idx="4">
                  <c:v>1872.5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63-41E2-B3F0-52D04612EC55}"/>
            </c:ext>
          </c:extLst>
        </c:ser>
        <c:ser>
          <c:idx val="3"/>
          <c:order val="5"/>
          <c:tx>
            <c:strRef>
              <c:f>Foglio1!$F$1</c:f>
              <c:strCache>
                <c:ptCount val="1"/>
                <c:pt idx="0">
                  <c:v>Accelerator Division Tests</c:v>
                </c:pt>
              </c:strCache>
            </c:strRef>
          </c:tx>
          <c:spPr>
            <a:solidFill>
              <a:srgbClr val="FF33CC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Foglio1!$A$14:$A$18</c:f>
              <c:strCache>
                <c:ptCount val="5"/>
                <c:pt idx="0">
                  <c:v>15-21 (GANIL)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22-23-24</c:v>
                </c:pt>
              </c:strCache>
            </c:strRef>
          </c:cat>
          <c:val>
            <c:numRef>
              <c:f>Foglio1!$F$14:$F$18</c:f>
              <c:numCache>
                <c:formatCode>0</c:formatCode>
                <c:ptCount val="5"/>
                <c:pt idx="1">
                  <c:v>240</c:v>
                </c:pt>
                <c:pt idx="2">
                  <c:v>214</c:v>
                </c:pt>
                <c:pt idx="3">
                  <c:v>480</c:v>
                </c:pt>
                <c:pt idx="4">
                  <c:v>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63-41E2-B3F0-52D04612EC55}"/>
            </c:ext>
          </c:extLst>
        </c:ser>
        <c:ser>
          <c:idx val="4"/>
          <c:order val="6"/>
          <c:tx>
            <c:strRef>
              <c:f>Foglio1!$G$1</c:f>
              <c:strCache>
                <c:ptCount val="1"/>
                <c:pt idx="0">
                  <c:v>Unscheduled Maintenance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Foglio1!$A$14:$A$18</c:f>
              <c:strCache>
                <c:ptCount val="5"/>
                <c:pt idx="0">
                  <c:v>15-21 (GANIL)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22-23-24</c:v>
                </c:pt>
              </c:strCache>
            </c:strRef>
          </c:cat>
          <c:val>
            <c:numRef>
              <c:f>Foglio1!$G$14:$G$18</c:f>
              <c:numCache>
                <c:formatCode>0</c:formatCode>
                <c:ptCount val="5"/>
                <c:pt idx="1">
                  <c:v>461</c:v>
                </c:pt>
                <c:pt idx="2">
                  <c:v>716.5</c:v>
                </c:pt>
                <c:pt idx="3">
                  <c:v>481</c:v>
                </c:pt>
                <c:pt idx="4">
                  <c:v>1658.5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463-41E2-B3F0-52D04612E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0871599"/>
        <c:axId val="511574447"/>
        <c:axId val="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Foglio1!$A$1</c15:sqref>
                        </c15:formulaRef>
                      </c:ext>
                    </c:extLst>
                    <c:strCache>
                      <c:ptCount val="1"/>
                      <c:pt idx="0">
                        <c:v>anno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Foglio1!$A$14:$A$18</c15:sqref>
                        </c15:formulaRef>
                      </c:ext>
                    </c:extLst>
                    <c:strCache>
                      <c:ptCount val="5"/>
                      <c:pt idx="0">
                        <c:v>15-21 (GANIL)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22-23-24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Foglio1!$A$2:$A$12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8463-41E2-B3F0-52D04612EC55}"/>
                  </c:ext>
                </c:extLst>
              </c15:ser>
            </c15:filteredBarSeries>
          </c:ext>
        </c:extLst>
      </c:bar3DChart>
      <c:catAx>
        <c:axId val="11208715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574447"/>
        <c:crosses val="autoZero"/>
        <c:auto val="1"/>
        <c:lblAlgn val="ctr"/>
        <c:lblOffset val="100"/>
        <c:noMultiLvlLbl val="0"/>
      </c:catAx>
      <c:valAx>
        <c:axId val="5115744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87159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3C6DB-934B-4510-A89A-B4423A470A92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B0820-A2AE-4AFE-95E2-1A75AF5E5EE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66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878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DF4B6-DF88-FE9A-6C15-2AF18CA57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A7AF0A-7476-34C9-5F8D-FF5B08147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F1E10-5B6E-A104-4DD3-F07D6D269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D9B32-916A-0396-F6CF-785FEEF9C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98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9640D-3F8F-D1B8-E7B5-C0270B518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68237-6A13-95B9-1551-0A6B891A9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C0F181-42CB-5AAE-BA42-089867874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8F135-17BF-65DF-FBB4-3F95F4F3C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419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3AD35-D2B1-4361-7138-89EE534DF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C62DD7-E103-A1AD-F901-F0A51D51B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69156-6202-AD48-7B59-47F5CF5B7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97611-63BD-AA25-191D-80F1F0C1A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77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0F558-3F93-E354-BCC6-0AB925CC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367D41-9304-7B1A-D92E-C6FB9F833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003DA1-83F0-ABC3-5FDB-F8CDAB8C04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99E86-7A5A-844F-32A0-6A86DF082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209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B97E4-D206-9BE0-7F9A-E9FE5E4BB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34FB5F-49FE-8B97-4438-178355D53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D73F87-E7EA-8747-FD30-161D2697A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D7370-F8DE-090F-2427-7352C1B9E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257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4D677-0864-C665-5C9A-D58448F7D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FB813-A398-52A7-94D5-248959B58F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02F36-3F6F-E1B1-EE17-770A4A458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399E7-2A59-95E9-8114-3506D3F4A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104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E1D02-4C2D-C08B-FEA1-7393C39BF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F30BE-7588-61D9-6B68-E46CDDF19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1D9636-E280-5C09-2B47-C8D1C3A6F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87120-7DB2-509E-03CB-8526B80ED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338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EAE10-139A-2C20-0A6C-C31391FA4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5FF752-0ED5-9781-473C-9810CCE71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76EE90-8A45-B097-A684-A1415D2F0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ACE1B-CDF7-0409-F510-F9EC9C4E5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39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10A52-2B3A-B63C-04A4-148523FEA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D21400-5E91-1311-8FA7-ACB6946E0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BB33C3-8BFF-A0E2-109E-1D7FF1E08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55417-D51F-8DE2-2F9D-9E32F9F4B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0423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E64C-3433-C3D0-8934-4C6538D9A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FEDE5-C38C-FA66-E7FD-679FA5764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5835D-8079-522C-35B5-D34F043F9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6C9D3-EE52-A1B2-3225-938F020AE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8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063D2-1AC3-F003-E291-5E2A03FDC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1C5FA-B8BA-4571-8FF9-78D4938D7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6B515-5BF6-9F60-98F1-04B6B45A1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23DE6-DED4-889D-D826-3834D653D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11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A2A05-2A0C-5638-DE48-80611A299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26D5C-7221-4867-CE84-C4BBD5733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231D22-7544-89EE-6042-C8389F324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1E2C2-D2C0-D97C-5295-E8E4D3786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479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BB07E-2B03-E9B8-46EE-D67765E7E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1A1BC-9654-BF3D-2656-F1080137F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571E1-6634-AF7F-275E-F425E88F0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B8957-6DF1-4C81-CB67-7F46AF3B5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085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F0BC5-E361-2731-4147-21FE7CB58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C95FBE-79BD-F702-CAF0-34BBCBA7D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738FE-4F6C-7D85-50D6-536283A33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95111-2C10-6ADB-A92F-DD733DA62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095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8B452-94BC-148F-700A-A3114429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1A5394-F073-26CB-4D74-484D8A9C7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441C27-BC6E-2109-410E-AA2E76C9F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0EA77-9BDE-A15E-4544-C1ECEE345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2659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FBD9B-48FB-D2E7-D598-18497764E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C883B-9A74-CDE5-92D5-D08BA81BD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01F4AD-65AB-AE4B-B126-1D01CC7C5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it-IT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733A0-E58A-6CFE-9F20-BA81E2313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B0820-A2AE-4AFE-95E2-1A75AF5E5EE3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01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2DA624-E1F4-47FF-A8C0-4F52D3B5B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111DDEB-D0DA-4108-91ED-E4E93AB81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680993-C9CD-4A5E-A193-254C8FC08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F8F09C-5B5D-4099-A43E-D87B68D2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AD34B3-3EEA-4268-BD61-D40F36920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96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802040-042D-4BA2-8117-D29CA1EC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112D44E-EF0C-4489-A52F-4F302C949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A53544-1B05-4B04-9A31-84F05649A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539415-EB64-4B12-973D-8AE78772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2A2778-B8B4-4785-8CCA-D296AD54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14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8A374F7-E901-4BCD-8F29-84BE5F9CD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D2CA90-5888-4B67-B360-68BA8209A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DBF16A-58FE-4B29-8FDD-CE4ADA79C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325530-F0D4-403D-B9AB-54AB3445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6DEB9-A513-4853-ABFF-740E1693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305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Connettore diritto 7"/>
          <p:cNvCxnSpPr/>
          <p:nvPr userDrawn="1"/>
        </p:nvCxnSpPr>
        <p:spPr>
          <a:xfrm>
            <a:off x="112734" y="1002082"/>
            <a:ext cx="1196235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C65B62-068B-44DA-9FC9-F34B1A0C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41" y="273629"/>
            <a:ext cx="10957439" cy="1134839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EC519D-7DF6-4B78-9563-2F2985E03737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8641" y="6247376"/>
            <a:ext cx="2826240" cy="462289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8039883-A0CD-4482-ABFF-A9C5995B74E4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70241" y="6247376"/>
            <a:ext cx="3851520" cy="462289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F17A4F-9505-41C8-AE72-2B4D02003FE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41761" y="6247376"/>
            <a:ext cx="2826240" cy="462289"/>
          </a:xfrm>
        </p:spPr>
        <p:txBody>
          <a:bodyPr/>
          <a:lstStyle>
            <a:lvl1pPr>
              <a:defRPr/>
            </a:lvl1pPr>
          </a:lstStyle>
          <a:p>
            <a:fld id="{0EDC0827-13A5-4F8C-AE18-7D713813C70E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948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8CAAB6-738E-4ECE-9B85-ADE5301E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69B002-8DB6-46E7-B804-8EF4DFC21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D4034B-5244-4C71-BBBB-FD9AC76E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1B354D-CA8B-4AEE-8F70-C0EC0E3B6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73FB56-46CD-4FE3-AB87-51579214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19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17601-4A21-46BD-BA1F-1C1CC05A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591846-8163-4B6C-A961-03E29FB78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F69566-414E-4A5C-A386-67488D2F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ED4B80-7881-4AD8-9A4D-7003E536A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BFD9B7-8AF2-4338-951A-FE6D1B5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8712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46469-7087-47D0-9C39-C563BBE4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8BC7A4-9EAE-44F3-B504-1BEA13582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78C0D63-992D-4DEC-A02A-B38231E6E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7A33E9-540A-4A4C-BEA9-602E61A8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4AD980-6434-43A3-98F4-B61DCD76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290C09-21B3-4DC7-88E8-37F842D1D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989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660B6C-7015-40A7-9DBC-2A098532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A55D720-E70C-42D4-9723-9FB371B4C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A42676-B82C-407B-B41F-BF7AA019A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38692E0-9CB6-40CA-A913-AC6479634E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B652F72-854B-4FE1-8600-34E938F2A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C209AE7-C071-4DBB-A80E-CCFA76E9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09F96F-A24A-4725-B7EE-07DBB16D4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1E941A3-19F3-4EF4-9B07-86C72810E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36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E51D07-2AF8-4B61-844A-A334139A9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705F322-4DB8-4810-B09E-523569E7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5A071DE-A791-40AE-B3F5-AD4D6F38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4DEAF0E-E5CE-4BBF-959E-46170184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319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D8643B6-4D45-4298-86F5-92D69B56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BFA2051-CD95-4605-9E12-A835446B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7AFDF63-2C95-4829-9EBF-E626F8045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849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E88C31-48A6-4EF5-8853-2287CEF9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16EF0C-F26A-4A20-AEC4-6B0157262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EE6821-D9AD-4B95-B33F-ADB5FA321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27F10C-AFDD-4DE3-9EED-D7B2B4FE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3E431F-FB60-4448-829A-6E0FF36B6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3F84A6-FFF9-443B-A8C5-46380234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888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7BDD0D-EE03-4C69-A069-96534DDA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3B5B203-9A79-4DD0-8E51-DA36AA601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7A0567-3A94-459C-9D00-BF4A8995F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E4B95F-F55E-48D9-BCF4-99F110EEE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4101DB-3760-4D75-933E-898A5C8DB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2B8563-43D4-4D46-B455-AB14D471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86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38F4CD6-4975-4898-81D8-B0A3013E4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9E8AA6-79E8-4B25-843F-2E5A62864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86B962-E8F5-4B6E-A289-15EA1587B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C4797-E685-4A61-91D7-3FB37D6C15B3}" type="datetimeFigureOut">
              <a:rPr lang="it-IT" smtClean="0"/>
              <a:t>17/01/2025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6BED66-B7B2-4DF1-99FE-993559E85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4C36E-A232-43C1-A5FD-BD881172D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C881D-D9BF-42FE-B990-0D25DD830E2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20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7E837B3-882E-44B3-A043-25C3955D9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7435" y="4173096"/>
            <a:ext cx="8762754" cy="1458346"/>
          </a:xfrm>
        </p:spPr>
        <p:txBody>
          <a:bodyPr anchor="t">
            <a:normAutofit/>
          </a:bodyPr>
          <a:lstStyle/>
          <a:p>
            <a:pPr algn="l"/>
            <a:r>
              <a:rPr lang="it-IT" sz="3700" b="1" dirty="0"/>
              <a:t>Attività e Prospettive Future degli Acceleratori</a:t>
            </a:r>
            <a:br>
              <a:rPr lang="it-IT" sz="3700" b="1" dirty="0"/>
            </a:br>
            <a:r>
              <a:rPr lang="it-IT" sz="2400" dirty="0"/>
              <a:t>E. Fagotti</a:t>
            </a:r>
            <a:endParaRPr lang="it-IT" sz="3700" b="1" dirty="0"/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05386B74-E1C9-1775-293B-1BF913693722}"/>
              </a:ext>
            </a:extLst>
          </p:cNvPr>
          <p:cNvSpPr/>
          <p:nvPr/>
        </p:nvSpPr>
        <p:spPr>
          <a:xfrm>
            <a:off x="769680" y="1479600"/>
            <a:ext cx="10300680" cy="502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spcBef>
                <a:spcPts val="1417"/>
              </a:spcBef>
            </a:pPr>
            <a:endParaRPr lang="it-IT" sz="2200" b="0" strike="noStrike" spc="-1">
              <a:latin typeface="Arial"/>
            </a:endParaRPr>
          </a:p>
          <a:p>
            <a:pPr>
              <a:spcBef>
                <a:spcPts val="1417"/>
              </a:spcBef>
            </a:pPr>
            <a:endParaRPr lang="it-IT" sz="2200" b="0" strike="noStrike" spc="-1">
              <a:latin typeface="Arial"/>
            </a:endParaRPr>
          </a:p>
        </p:txBody>
      </p:sp>
      <p:pic>
        <p:nvPicPr>
          <p:cNvPr id="16" name="Picture 15" descr="A collage of buildings and a logo&#10;&#10;Description automatically generated">
            <a:extLst>
              <a:ext uri="{FF2B5EF4-FFF2-40B4-BE49-F238E27FC236}">
                <a16:creationId xmlns:a16="http://schemas.microsoft.com/office/drawing/2014/main" id="{A9B3FEB6-4C29-CB06-B7BC-FBAE41386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3" y="247282"/>
            <a:ext cx="11751425" cy="37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3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BBF91-81CE-A96C-CB18-1A05FC137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2ACF1E69-D39A-F1C2-9DED-0C4DD46697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857DFE-0447-2145-5E41-E3E692342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Prospettive 2025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5B585971-91A7-BA09-A2CD-8CB07660B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E721F0-2AC5-990D-48F0-2A3413F2E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315" y="1385965"/>
            <a:ext cx="4364422" cy="478005"/>
          </a:xfrm>
          <a:noFill/>
          <a:ln>
            <a:solidFill>
              <a:schemeClr val="tx1"/>
            </a:solidFill>
          </a:ln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 err="1">
                <a:cs typeface="Aparajita" panose="02020603050405020304" pitchFamily="18" charset="0"/>
              </a:rPr>
              <a:t>Priorità</a:t>
            </a:r>
            <a:r>
              <a:rPr lang="en-US" sz="2400" dirty="0">
                <a:cs typeface="Aparajita" panose="02020603050405020304" pitchFamily="18" charset="0"/>
              </a:rPr>
              <a:t> </a:t>
            </a:r>
            <a:r>
              <a:rPr lang="en-US" sz="2400" dirty="0" err="1">
                <a:cs typeface="Aparajita" panose="02020603050405020304" pitchFamily="18" charset="0"/>
              </a:rPr>
              <a:t>Divisione</a:t>
            </a:r>
            <a:r>
              <a:rPr lang="en-US" sz="2400" dirty="0">
                <a:cs typeface="Aparajita" panose="02020603050405020304" pitchFamily="18" charset="0"/>
              </a:rPr>
              <a:t> </a:t>
            </a:r>
            <a:r>
              <a:rPr lang="en-US" sz="2400" dirty="0" err="1">
                <a:cs typeface="Aparajita" panose="02020603050405020304" pitchFamily="18" charset="0"/>
              </a:rPr>
              <a:t>Acceleratori</a:t>
            </a:r>
            <a:r>
              <a:rPr lang="en-US" sz="2400" dirty="0">
                <a:cs typeface="Aparajita" panose="02020603050405020304" pitchFamily="18" charset="0"/>
              </a:rPr>
              <a:t> 2025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A1970B-E39E-20C7-C817-0882487A5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E33F201-E516-E146-06C5-3DA0112B55D3}"/>
              </a:ext>
            </a:extLst>
          </p:cNvPr>
          <p:cNvSpPr txBox="1">
            <a:spLocks/>
          </p:cNvSpPr>
          <p:nvPr/>
        </p:nvSpPr>
        <p:spPr>
          <a:xfrm>
            <a:off x="4825139" y="2173158"/>
            <a:ext cx="2344775" cy="366567"/>
          </a:xfrm>
          <a:prstGeom prst="rect">
            <a:avLst/>
          </a:prstGeom>
          <a:solidFill>
            <a:srgbClr val="990033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>
                <a:cs typeface="Aparajita" panose="02020603050405020304" pitchFamily="18" charset="0"/>
              </a:rPr>
              <a:t>SPES Fase 2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A5BBA4B-3CAE-50C1-871E-339CC2631B09}"/>
              </a:ext>
            </a:extLst>
          </p:cNvPr>
          <p:cNvSpPr txBox="1">
            <a:spLocks/>
          </p:cNvSpPr>
          <p:nvPr/>
        </p:nvSpPr>
        <p:spPr>
          <a:xfrm>
            <a:off x="3815314" y="2643456"/>
            <a:ext cx="4364422" cy="36656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>
                <a:cs typeface="Aparajita" panose="02020603050405020304" pitchFamily="18" charset="0"/>
              </a:rPr>
              <a:t>SPES Fase 3 + </a:t>
            </a:r>
            <a:r>
              <a:rPr lang="en-US" sz="2200" b="1" dirty="0" err="1">
                <a:cs typeface="Aparajita" panose="02020603050405020304" pitchFamily="18" charset="0"/>
              </a:rPr>
              <a:t>collaudo</a:t>
            </a:r>
            <a:r>
              <a:rPr lang="en-US" sz="2200" b="1" dirty="0">
                <a:cs typeface="Aparajita" panose="02020603050405020304" pitchFamily="18" charset="0"/>
              </a:rPr>
              <a:t> DTL ESS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FBE19094-75CD-5280-EB49-BDBAADEBCB6A}"/>
              </a:ext>
            </a:extLst>
          </p:cNvPr>
          <p:cNvSpPr txBox="1">
            <a:spLocks/>
          </p:cNvSpPr>
          <p:nvPr/>
        </p:nvSpPr>
        <p:spPr>
          <a:xfrm>
            <a:off x="4825138" y="3117608"/>
            <a:ext cx="2344776" cy="366567"/>
          </a:xfrm>
          <a:prstGeom prst="rect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>
                <a:cs typeface="Aparajita" panose="02020603050405020304" pitchFamily="18" charset="0"/>
              </a:rPr>
              <a:t>AGATA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6485DEFD-60B9-AAF3-4720-255688A23B27}"/>
              </a:ext>
            </a:extLst>
          </p:cNvPr>
          <p:cNvSpPr txBox="1">
            <a:spLocks/>
          </p:cNvSpPr>
          <p:nvPr/>
        </p:nvSpPr>
        <p:spPr>
          <a:xfrm>
            <a:off x="3815315" y="3582240"/>
            <a:ext cx="4364421" cy="67785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 err="1">
                <a:cs typeface="Aparajita" panose="02020603050405020304" pitchFamily="18" charset="0"/>
              </a:rPr>
              <a:t>Manutenzione</a:t>
            </a:r>
            <a:r>
              <a:rPr lang="en-US" sz="2200" b="1" dirty="0">
                <a:cs typeface="Aparajita" panose="02020603050405020304" pitchFamily="18" charset="0"/>
              </a:rPr>
              <a:t> </a:t>
            </a:r>
            <a:r>
              <a:rPr lang="en-US" sz="2200" b="1" dirty="0" err="1">
                <a:cs typeface="Aparajita" panose="02020603050405020304" pitchFamily="18" charset="0"/>
              </a:rPr>
              <a:t>ordinaria</a:t>
            </a:r>
            <a:r>
              <a:rPr lang="en-US" sz="2200" b="1" dirty="0">
                <a:cs typeface="Aparajita" panose="02020603050405020304" pitchFamily="18" charset="0"/>
              </a:rPr>
              <a:t>/</a:t>
            </a:r>
            <a:r>
              <a:rPr lang="en-US" sz="2200" b="1" dirty="0" err="1">
                <a:cs typeface="Aparajita" panose="02020603050405020304" pitchFamily="18" charset="0"/>
              </a:rPr>
              <a:t>speciale</a:t>
            </a:r>
            <a:r>
              <a:rPr lang="en-US" sz="2200" b="1" dirty="0">
                <a:cs typeface="Aparajita" panose="02020603050405020304" pitchFamily="18" charset="0"/>
              </a:rPr>
              <a:t> </a:t>
            </a:r>
            <a:r>
              <a:rPr lang="en-US" sz="2200" b="1" dirty="0" err="1">
                <a:cs typeface="Aparajita" panose="02020603050405020304" pitchFamily="18" charset="0"/>
              </a:rPr>
              <a:t>acceleratori</a:t>
            </a:r>
            <a:r>
              <a:rPr lang="en-US" sz="2200" b="1" dirty="0">
                <a:cs typeface="Aparajita" panose="02020603050405020304" pitchFamily="18" charset="0"/>
              </a:rPr>
              <a:t> (U </a:t>
            </a:r>
            <a:r>
              <a:rPr lang="en-US" sz="2200" b="1" dirty="0" err="1">
                <a:cs typeface="Aparajita" panose="02020603050405020304" pitchFamily="18" charset="0"/>
              </a:rPr>
              <a:t>incluso</a:t>
            </a:r>
            <a:r>
              <a:rPr lang="en-US" sz="2200" b="1" dirty="0">
                <a:cs typeface="Aparajita" panose="02020603050405020304" pitchFamily="18" charset="0"/>
              </a:rPr>
              <a:t>) 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3DACB287-9C07-B15D-DB54-E3BAE8159CD3}"/>
              </a:ext>
            </a:extLst>
          </p:cNvPr>
          <p:cNvSpPr txBox="1">
            <a:spLocks/>
          </p:cNvSpPr>
          <p:nvPr/>
        </p:nvSpPr>
        <p:spPr>
          <a:xfrm>
            <a:off x="4825137" y="4366392"/>
            <a:ext cx="2344776" cy="366567"/>
          </a:xfrm>
          <a:prstGeom prst="rect">
            <a:avLst/>
          </a:prstGeom>
          <a:solidFill>
            <a:srgbClr val="CCFF33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>
                <a:cs typeface="Aparajita" panose="02020603050405020304" pitchFamily="18" charset="0"/>
              </a:rPr>
              <a:t>ANTHEM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6D9D3B3C-FB1D-86C4-B284-58716CF5E4ED}"/>
              </a:ext>
            </a:extLst>
          </p:cNvPr>
          <p:cNvSpPr txBox="1">
            <a:spLocks/>
          </p:cNvSpPr>
          <p:nvPr/>
        </p:nvSpPr>
        <p:spPr>
          <a:xfrm>
            <a:off x="4825137" y="4829247"/>
            <a:ext cx="2344776" cy="366567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>
                <a:cs typeface="Aparajita" panose="02020603050405020304" pitchFamily="18" charset="0"/>
              </a:rPr>
              <a:t>ALTRO 1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C4C88058-CB16-6438-66FD-127D3614E9DC}"/>
              </a:ext>
            </a:extLst>
          </p:cNvPr>
          <p:cNvSpPr txBox="1">
            <a:spLocks/>
          </p:cNvSpPr>
          <p:nvPr/>
        </p:nvSpPr>
        <p:spPr>
          <a:xfrm>
            <a:off x="4825137" y="5298296"/>
            <a:ext cx="2344776" cy="365126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 dirty="0">
                <a:cs typeface="Aparajita" panose="02020603050405020304" pitchFamily="18" charset="0"/>
              </a:rPr>
              <a:t>ALTRO 2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05E5E398-3D5C-92E6-3C63-2927024C923A}"/>
              </a:ext>
            </a:extLst>
          </p:cNvPr>
          <p:cNvSpPr/>
          <p:nvPr/>
        </p:nvSpPr>
        <p:spPr>
          <a:xfrm>
            <a:off x="3282456" y="2176034"/>
            <a:ext cx="302455" cy="3490264"/>
          </a:xfrm>
          <a:prstGeom prst="downArrow">
            <a:avLst/>
          </a:prstGeom>
          <a:gradFill>
            <a:gsLst>
              <a:gs pos="0">
                <a:srgbClr val="C00000"/>
              </a:gs>
              <a:gs pos="36000">
                <a:srgbClr val="FFC000"/>
              </a:gs>
              <a:gs pos="71000">
                <a:srgbClr val="00B050"/>
              </a:gs>
              <a:gs pos="100000">
                <a:srgbClr val="00FFFF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CA0CAC0-4384-FC16-D061-86D37194FE7E}"/>
              </a:ext>
            </a:extLst>
          </p:cNvPr>
          <p:cNvSpPr/>
          <p:nvPr/>
        </p:nvSpPr>
        <p:spPr>
          <a:xfrm>
            <a:off x="8410139" y="2176034"/>
            <a:ext cx="302455" cy="3490264"/>
          </a:xfrm>
          <a:prstGeom prst="downArrow">
            <a:avLst/>
          </a:prstGeom>
          <a:gradFill>
            <a:gsLst>
              <a:gs pos="0">
                <a:srgbClr val="C00000"/>
              </a:gs>
              <a:gs pos="36000">
                <a:srgbClr val="FFC000"/>
              </a:gs>
              <a:gs pos="71000">
                <a:srgbClr val="00B050"/>
              </a:gs>
              <a:gs pos="100000">
                <a:srgbClr val="00FFFF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5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DBA60-C4B3-B425-96F4-55F7CAA70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9E878C28-BFA9-F2C3-6AB1-270513950F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6D7392-4D0F-FFA6-9CFF-5F7A3135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Prospettive 2025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CD601C0A-4CDD-E076-59B4-203B1EB1E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73B6D3-F97E-738E-0B3E-0668A13C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3" y="1090543"/>
            <a:ext cx="10372435" cy="265927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r>
              <a:rPr lang="en-US" sz="2000" dirty="0" err="1">
                <a:cs typeface="Aparajita" panose="02020603050405020304" pitchFamily="18" charset="0"/>
              </a:rPr>
              <a:t>Completamento</a:t>
            </a:r>
            <a:r>
              <a:rPr lang="en-US" sz="2000" dirty="0">
                <a:cs typeface="Aparajita" panose="02020603050405020304" pitchFamily="18" charset="0"/>
              </a:rPr>
              <a:t> SPES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2B:</a:t>
            </a:r>
          </a:p>
          <a:p>
            <a:pPr lvl="1"/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trasporto</a:t>
            </a:r>
            <a:r>
              <a:rPr lang="en-US" sz="1600" dirty="0">
                <a:cs typeface="Aparajita" panose="02020603050405020304" pitchFamily="18" charset="0"/>
              </a:rPr>
              <a:t> fascio </a:t>
            </a:r>
            <a:r>
              <a:rPr lang="en-US" sz="1600" dirty="0" err="1">
                <a:cs typeface="Aparajita" panose="02020603050405020304" pitchFamily="18" charset="0"/>
              </a:rPr>
              <a:t>radioattivo</a:t>
            </a:r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fino</a:t>
            </a:r>
            <a:r>
              <a:rPr lang="en-US" sz="1600" dirty="0">
                <a:cs typeface="Aparajita" panose="02020603050405020304" pitchFamily="18" charset="0"/>
              </a:rPr>
              <a:t> al punto </a:t>
            </a:r>
            <a:r>
              <a:rPr lang="en-US" sz="1600" dirty="0" err="1">
                <a:cs typeface="Aparajita" panose="02020603050405020304" pitchFamily="18" charset="0"/>
              </a:rPr>
              <a:t>sperimentale</a:t>
            </a:r>
            <a:r>
              <a:rPr lang="en-US" sz="1600" dirty="0">
                <a:cs typeface="Aparajita" panose="02020603050405020304" pitchFamily="18" charset="0"/>
              </a:rPr>
              <a:t> a </a:t>
            </a:r>
            <a:r>
              <a:rPr lang="en-US" sz="1600" dirty="0" err="1">
                <a:cs typeface="Aparajita" panose="02020603050405020304" pitchFamily="18" charset="0"/>
              </a:rPr>
              <a:t>bassa</a:t>
            </a:r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energia</a:t>
            </a:r>
            <a:r>
              <a:rPr lang="en-US" sz="1600" dirty="0">
                <a:cs typeface="Aparajita" panose="02020603050405020304" pitchFamily="18" charset="0"/>
              </a:rPr>
              <a:t> (tape station)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Completamento</a:t>
            </a:r>
            <a:r>
              <a:rPr lang="en-US" sz="2000" dirty="0">
                <a:cs typeface="Aparajita" panose="02020603050405020304" pitchFamily="18" charset="0"/>
              </a:rPr>
              <a:t> SPES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3A: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Completamento</a:t>
            </a:r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installazione</a:t>
            </a:r>
            <a:r>
              <a:rPr lang="en-US" sz="1600" dirty="0">
                <a:cs typeface="Aparajita" panose="02020603050405020304" pitchFamily="18" charset="0"/>
              </a:rPr>
              <a:t> ADIGE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Completamento</a:t>
            </a:r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sintonizzazione</a:t>
            </a:r>
            <a:r>
              <a:rPr lang="en-US" sz="1600" dirty="0">
                <a:cs typeface="Aparajita" panose="02020603050405020304" pitchFamily="18" charset="0"/>
              </a:rPr>
              <a:t> RFQ 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Collaudo</a:t>
            </a:r>
            <a:r>
              <a:rPr lang="en-US" sz="1600" dirty="0">
                <a:cs typeface="Aparajita" panose="02020603050405020304" pitchFamily="18" charset="0"/>
              </a:rPr>
              <a:t> con fasci </a:t>
            </a:r>
            <a:r>
              <a:rPr lang="en-US" sz="1600" dirty="0" err="1">
                <a:cs typeface="Aparajita" panose="02020603050405020304" pitchFamily="18" charset="0"/>
              </a:rPr>
              <a:t>stabili</a:t>
            </a:r>
            <a:r>
              <a:rPr lang="en-US" sz="1600" dirty="0">
                <a:cs typeface="Aparajita" panose="02020603050405020304" pitchFamily="18" charset="0"/>
              </a:rPr>
              <a:t> charge breeder e </a:t>
            </a:r>
            <a:r>
              <a:rPr lang="en-US" sz="1600" dirty="0" err="1">
                <a:cs typeface="Aparajita" panose="02020603050405020304" pitchFamily="18" charset="0"/>
              </a:rPr>
              <a:t>piattaforma</a:t>
            </a:r>
            <a:r>
              <a:rPr lang="en-US" sz="1600" dirty="0">
                <a:cs typeface="Aparajita" panose="02020603050405020304" pitchFamily="18" charset="0"/>
              </a:rPr>
              <a:t> a media </a:t>
            </a:r>
            <a:r>
              <a:rPr lang="en-US" sz="1600" dirty="0" err="1">
                <a:cs typeface="Aparajita" panose="02020603050405020304" pitchFamily="18" charset="0"/>
              </a:rPr>
              <a:t>risoluzione</a:t>
            </a:r>
            <a:endParaRPr lang="en-US" sz="1600" dirty="0">
              <a:cs typeface="Aparajita" panose="02020603050405020304" pitchFamily="18" charset="0"/>
            </a:endParaRPr>
          </a:p>
          <a:p>
            <a:r>
              <a:rPr lang="en-US" sz="2000" dirty="0" err="1">
                <a:cs typeface="Aparajita" panose="02020603050405020304" pitchFamily="18" charset="0"/>
              </a:rPr>
              <a:t>Completamento</a:t>
            </a:r>
            <a:r>
              <a:rPr lang="en-US" sz="2000" dirty="0">
                <a:cs typeface="Aparajita" panose="02020603050405020304" pitchFamily="18" charset="0"/>
              </a:rPr>
              <a:t> SPES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3B: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Condizionamento</a:t>
            </a:r>
            <a:r>
              <a:rPr lang="en-US" sz="1600" dirty="0">
                <a:cs typeface="Aparajita" panose="02020603050405020304" pitchFamily="18" charset="0"/>
              </a:rPr>
              <a:t> RFQ SPES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Collaudo</a:t>
            </a:r>
            <a:r>
              <a:rPr lang="en-US" sz="1600" dirty="0">
                <a:cs typeface="Aparajita" panose="02020603050405020304" pitchFamily="18" charset="0"/>
              </a:rPr>
              <a:t> con fascio ADIGE + RFQ + ALPI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93DA5B-5C8F-B5EF-7A2B-8A0DF012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B1A33F9-2E44-3072-B0FA-2AFB20843B1A}"/>
              </a:ext>
            </a:extLst>
          </p:cNvPr>
          <p:cNvSpPr txBox="1">
            <a:spLocks/>
          </p:cNvSpPr>
          <p:nvPr/>
        </p:nvSpPr>
        <p:spPr>
          <a:xfrm>
            <a:off x="145043" y="3833232"/>
            <a:ext cx="10372435" cy="8122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cs typeface="Aparajita" panose="02020603050405020304" pitchFamily="18" charset="0"/>
              </a:rPr>
              <a:t>Completamento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collaudo</a:t>
            </a:r>
            <a:r>
              <a:rPr lang="en-US" sz="2000" dirty="0">
                <a:cs typeface="Aparajita" panose="02020603050405020304" pitchFamily="18" charset="0"/>
              </a:rPr>
              <a:t> con fascio DTL ESS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Prosecuzione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attività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progetto</a:t>
            </a:r>
            <a:r>
              <a:rPr lang="en-US" sz="2000" dirty="0">
                <a:cs typeface="Aparajita" panose="02020603050405020304" pitchFamily="18" charset="0"/>
              </a:rPr>
              <a:t> ANTHEM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340AB69-000F-0781-4348-94A52CF38D6B}"/>
              </a:ext>
            </a:extLst>
          </p:cNvPr>
          <p:cNvSpPr txBox="1">
            <a:spLocks/>
          </p:cNvSpPr>
          <p:nvPr/>
        </p:nvSpPr>
        <p:spPr>
          <a:xfrm>
            <a:off x="145043" y="4728916"/>
            <a:ext cx="10372435" cy="12990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cs typeface="Aparajita" panose="02020603050405020304" pitchFamily="18" charset="0"/>
              </a:rPr>
              <a:t>Prosecuzione</a:t>
            </a:r>
            <a:r>
              <a:rPr lang="en-US" sz="2000" dirty="0">
                <a:cs typeface="Aparajita" panose="02020603050405020304" pitchFamily="18" charset="0"/>
              </a:rPr>
              <a:t> campagna AGATA con </a:t>
            </a:r>
            <a:r>
              <a:rPr lang="en-US" sz="2000" dirty="0" err="1">
                <a:cs typeface="Aparajita" panose="02020603050405020304" pitchFamily="18" charset="0"/>
              </a:rPr>
              <a:t>almeno</a:t>
            </a:r>
            <a:r>
              <a:rPr lang="en-US" sz="2000" dirty="0">
                <a:cs typeface="Aparajita" panose="02020603050405020304" pitchFamily="18" charset="0"/>
              </a:rPr>
              <a:t> 2000 ore di fascio TANDEM </a:t>
            </a:r>
            <a:r>
              <a:rPr lang="en-US" sz="2000" dirty="0" err="1">
                <a:cs typeface="Aparajita" panose="02020603050405020304" pitchFamily="18" charset="0"/>
              </a:rPr>
              <a:t>garantite</a:t>
            </a:r>
            <a:endParaRPr lang="en-US" sz="2000" dirty="0">
              <a:cs typeface="Aparajita" panose="02020603050405020304" pitchFamily="18" charset="0"/>
            </a:endParaRPr>
          </a:p>
          <a:p>
            <a:r>
              <a:rPr lang="en-US" sz="2000" dirty="0" err="1">
                <a:cs typeface="Aparajita" panose="02020603050405020304" pitchFamily="18" charset="0"/>
              </a:rPr>
              <a:t>Produzione</a:t>
            </a:r>
            <a:r>
              <a:rPr lang="en-US" sz="2000" dirty="0">
                <a:cs typeface="Aparajita" panose="02020603050405020304" pitchFamily="18" charset="0"/>
              </a:rPr>
              <a:t> primo fascio di </a:t>
            </a:r>
            <a:r>
              <a:rPr lang="en-US" sz="2000" dirty="0" err="1">
                <a:cs typeface="Aparajita" panose="02020603050405020304" pitchFamily="18" charset="0"/>
              </a:rPr>
              <a:t>Uranio</a:t>
            </a:r>
            <a:r>
              <a:rPr lang="en-US" sz="2000" dirty="0">
                <a:cs typeface="Aparajita" panose="02020603050405020304" pitchFamily="18" charset="0"/>
              </a:rPr>
              <a:t> con </a:t>
            </a:r>
            <a:r>
              <a:rPr lang="en-US" sz="2000" dirty="0" err="1">
                <a:cs typeface="Aparajita" panose="02020603050405020304" pitchFamily="18" charset="0"/>
              </a:rPr>
              <a:t>sorgente</a:t>
            </a:r>
            <a:r>
              <a:rPr lang="en-US" sz="2000" dirty="0">
                <a:cs typeface="Aparajita" panose="02020603050405020304" pitchFamily="18" charset="0"/>
              </a:rPr>
              <a:t> PIAVE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Sostituzione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colonna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accelerante</a:t>
            </a:r>
            <a:r>
              <a:rPr lang="en-US" sz="2000" dirty="0">
                <a:cs typeface="Aparajita" panose="02020603050405020304" pitchFamily="18" charset="0"/>
              </a:rPr>
              <a:t> CN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C4A80A-285C-12FC-67DE-D87222A0FBD6}"/>
              </a:ext>
            </a:extLst>
          </p:cNvPr>
          <p:cNvSpPr/>
          <p:nvPr/>
        </p:nvSpPr>
        <p:spPr>
          <a:xfrm>
            <a:off x="10588194" y="1090540"/>
            <a:ext cx="1459731" cy="265926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macchine</a:t>
            </a:r>
            <a:r>
              <a:rPr lang="en-US" dirty="0"/>
              <a:t> interne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051915-AC80-BDD9-2346-0854C75DBFC8}"/>
              </a:ext>
            </a:extLst>
          </p:cNvPr>
          <p:cNvSpPr/>
          <p:nvPr/>
        </p:nvSpPr>
        <p:spPr>
          <a:xfrm>
            <a:off x="10585204" y="3833232"/>
            <a:ext cx="1459731" cy="81226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Nuove</a:t>
            </a:r>
            <a:endParaRPr lang="en-US" dirty="0"/>
          </a:p>
          <a:p>
            <a:pPr algn="ctr"/>
            <a:r>
              <a:rPr lang="en-US" dirty="0" err="1"/>
              <a:t>macchine</a:t>
            </a:r>
            <a:r>
              <a:rPr lang="en-US" dirty="0"/>
              <a:t> </a:t>
            </a:r>
            <a:r>
              <a:rPr lang="en-US" dirty="0" err="1"/>
              <a:t>esterne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033F82-13FD-AD96-461A-C1CAD3E9F543}"/>
              </a:ext>
            </a:extLst>
          </p:cNvPr>
          <p:cNvSpPr/>
          <p:nvPr/>
        </p:nvSpPr>
        <p:spPr>
          <a:xfrm>
            <a:off x="10585204" y="4726172"/>
            <a:ext cx="1459731" cy="129909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Vecchie</a:t>
            </a:r>
            <a:r>
              <a:rPr lang="en-US" dirty="0"/>
              <a:t> </a:t>
            </a:r>
            <a:r>
              <a:rPr lang="en-US" dirty="0" err="1"/>
              <a:t>macchine</a:t>
            </a:r>
            <a:r>
              <a:rPr lang="en-US" dirty="0"/>
              <a:t> interne</a:t>
            </a:r>
          </a:p>
        </p:txBody>
      </p:sp>
    </p:spTree>
    <p:extLst>
      <p:ext uri="{BB962C8B-B14F-4D97-AF65-F5344CB8AC3E}">
        <p14:creationId xmlns:p14="http://schemas.microsoft.com/office/powerpoint/2010/main" val="1482622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EA56B-098D-44C9-B5DF-0A38CB7B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CACFDCCA-C77B-3C18-DB62-9006433B075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AEE8DD-313E-6241-16F8-8E460DAB9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Prospettive 2025: Fase 3 - ADIGE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9FAF1A83-3EB2-D7EB-F539-CD10437FD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A9AA88-9576-6EB3-FC40-1D4555002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FD6916-871F-A26E-9429-E02A66D93643}"/>
              </a:ext>
            </a:extLst>
          </p:cNvPr>
          <p:cNvGrpSpPr/>
          <p:nvPr/>
        </p:nvGrpSpPr>
        <p:grpSpPr>
          <a:xfrm>
            <a:off x="1322362" y="3858216"/>
            <a:ext cx="9411286" cy="2686107"/>
            <a:chOff x="1730326" y="3858216"/>
            <a:chExt cx="9411286" cy="268610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65DC811-C6BA-023D-1C3C-F1CAA344CCB9}"/>
                </a:ext>
              </a:extLst>
            </p:cNvPr>
            <p:cNvGrpSpPr/>
            <p:nvPr/>
          </p:nvGrpSpPr>
          <p:grpSpPr>
            <a:xfrm>
              <a:off x="1812360" y="3932967"/>
              <a:ext cx="9272794" cy="2577703"/>
              <a:chOff x="717515" y="3320029"/>
              <a:chExt cx="9272794" cy="2577703"/>
            </a:xfrm>
          </p:grpSpPr>
          <p:pic>
            <p:nvPicPr>
              <p:cNvPr id="13" name="Picture 5" descr="A blueprint of a building&#10;&#10;Description automatically generated">
                <a:extLst>
                  <a:ext uri="{FF2B5EF4-FFF2-40B4-BE49-F238E27FC236}">
                    <a16:creationId xmlns:a16="http://schemas.microsoft.com/office/drawing/2014/main" id="{F8FF50CC-9539-E19B-88BF-4F974C12E6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635" r="12977" b="26634"/>
              <a:stretch/>
            </p:blipFill>
            <p:spPr bwMode="auto">
              <a:xfrm>
                <a:off x="717515" y="3323209"/>
                <a:ext cx="9224880" cy="2522654"/>
              </a:xfrm>
              <a:prstGeom prst="rect">
                <a:avLst/>
              </a:prstGeom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BF0DAF-F3E2-B0D7-7812-289AD465E1F0}"/>
                  </a:ext>
                </a:extLst>
              </p:cNvPr>
              <p:cNvSpPr txBox="1"/>
              <p:nvPr/>
            </p:nvSpPr>
            <p:spPr>
              <a:xfrm>
                <a:off x="9097541" y="3320029"/>
                <a:ext cx="882288" cy="6001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rgbClr val="FF0000"/>
                    </a:solidFill>
                  </a:defRPr>
                </a:lvl1pPr>
              </a:lstStyle>
              <a:p>
                <a:r>
                  <a:rPr lang="en-US" sz="1100" dirty="0">
                    <a:solidFill>
                      <a:schemeClr val="accent6">
                        <a:lumMod val="75000"/>
                      </a:schemeClr>
                    </a:solidFill>
                  </a:rPr>
                  <a:t>Fase 1</a:t>
                </a:r>
              </a:p>
              <a:p>
                <a:r>
                  <a:rPr lang="en-US" sz="1100" dirty="0" err="1">
                    <a:solidFill>
                      <a:schemeClr val="accent6">
                        <a:lumMod val="75000"/>
                      </a:schemeClr>
                    </a:solidFill>
                  </a:rPr>
                  <a:t>Ciclotrone</a:t>
                </a:r>
                <a:r>
                  <a:rPr lang="en-US" sz="1100" dirty="0">
                    <a:solidFill>
                      <a:schemeClr val="accent6">
                        <a:lumMod val="75000"/>
                      </a:schemeClr>
                    </a:solidFill>
                  </a:rPr>
                  <a:t> SPES</a:t>
                </a:r>
                <a:endParaRPr lang="en-US" sz="1100" dirty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10F490C-5CE8-3E2C-BC6C-F59C1A1D4E73}"/>
                  </a:ext>
                </a:extLst>
              </p:cNvPr>
              <p:cNvSpPr txBox="1"/>
              <p:nvPr/>
            </p:nvSpPr>
            <p:spPr>
              <a:xfrm>
                <a:off x="3831803" y="4363558"/>
                <a:ext cx="1498152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rgbClr val="FF0000"/>
                    </a:solidFill>
                  </a:defRPr>
                </a:lvl1pPr>
              </a:lstStyle>
              <a:p>
                <a:r>
                  <a:rPr lang="en-US" sz="1100" dirty="0">
                    <a:solidFill>
                      <a:srgbClr val="2F5597"/>
                    </a:solidFill>
                  </a:rPr>
                  <a:t>Fase 3</a:t>
                </a:r>
              </a:p>
              <a:p>
                <a:r>
                  <a:rPr lang="en-US" sz="1100" dirty="0" err="1">
                    <a:solidFill>
                      <a:srgbClr val="2F5597"/>
                    </a:solidFill>
                    <a:latin typeface="+mj-lt"/>
                  </a:rPr>
                  <a:t>Iniettore</a:t>
                </a:r>
                <a:r>
                  <a:rPr lang="en-US" sz="1100" dirty="0">
                    <a:solidFill>
                      <a:srgbClr val="2F5597"/>
                    </a:solidFill>
                    <a:latin typeface="+mj-lt"/>
                  </a:rPr>
                  <a:t> SPES (ADIGE) </a:t>
                </a:r>
                <a:endParaRPr lang="en-US" sz="1100" dirty="0">
                  <a:solidFill>
                    <a:srgbClr val="2F5597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FA2AF93-E767-4174-DAE3-85CCBB05B28B}"/>
                  </a:ext>
                </a:extLst>
              </p:cNvPr>
              <p:cNvSpPr/>
              <p:nvPr/>
            </p:nvSpPr>
            <p:spPr>
              <a:xfrm>
                <a:off x="3504598" y="3587263"/>
                <a:ext cx="2075156" cy="95247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DD27F1-58C0-61D3-EBB5-C18B68AA5C10}"/>
                  </a:ext>
                </a:extLst>
              </p:cNvPr>
              <p:cNvSpPr txBox="1"/>
              <p:nvPr/>
            </p:nvSpPr>
            <p:spPr>
              <a:xfrm>
                <a:off x="8304917" y="3320029"/>
                <a:ext cx="759571" cy="6001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rgbClr val="FF0000"/>
                    </a:solidFill>
                  </a:defRPr>
                </a:lvl1pPr>
              </a:lstStyle>
              <a:p>
                <a:r>
                  <a:rPr lang="en-US" sz="1100" dirty="0"/>
                  <a:t>Fase 2A</a:t>
                </a:r>
              </a:p>
              <a:p>
                <a:r>
                  <a:rPr lang="en-US" sz="1100" dirty="0"/>
                  <a:t>SPES</a:t>
                </a:r>
                <a:r>
                  <a:rPr lang="en-US" sz="1100" dirty="0">
                    <a:latin typeface="Symbol" panose="05050102010706020507" pitchFamily="18" charset="2"/>
                  </a:rPr>
                  <a:t> </a:t>
                </a:r>
                <a:r>
                  <a:rPr lang="en-US" sz="1100" dirty="0" err="1">
                    <a:latin typeface="+mj-lt"/>
                    <a:cs typeface="Times New Roman" panose="02020603050405020304" pitchFamily="18" charset="0"/>
                  </a:rPr>
                  <a:t>primi</a:t>
                </a:r>
                <a:r>
                  <a:rPr lang="en-US" sz="1100" dirty="0">
                    <a:latin typeface="+mj-lt"/>
                    <a:cs typeface="Times New Roman" panose="02020603050405020304" pitchFamily="18" charset="0"/>
                  </a:rPr>
                  <a:t> RIB 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0EC03D1-9AA7-4C7D-E9CE-86EBD4867C98}"/>
                  </a:ext>
                </a:extLst>
              </p:cNvPr>
              <p:cNvSpPr/>
              <p:nvPr/>
            </p:nvSpPr>
            <p:spPr>
              <a:xfrm>
                <a:off x="7814409" y="4579002"/>
                <a:ext cx="494888" cy="1318730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6650467-D001-6A0A-FD32-D45ABB05644F}"/>
                  </a:ext>
                </a:extLst>
              </p:cNvPr>
              <p:cNvSpPr/>
              <p:nvPr/>
            </p:nvSpPr>
            <p:spPr>
              <a:xfrm>
                <a:off x="9060107" y="3718712"/>
                <a:ext cx="930202" cy="1886056"/>
              </a:xfrm>
              <a:prstGeom prst="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15225D6-F1D0-C5A6-366F-2EB8880D02CF}"/>
                  </a:ext>
                </a:extLst>
              </p:cNvPr>
              <p:cNvSpPr/>
              <p:nvPr/>
            </p:nvSpPr>
            <p:spPr>
              <a:xfrm>
                <a:off x="8329403" y="3323208"/>
                <a:ext cx="693270" cy="1610743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F0BDD9C-2CF9-2960-5231-DC73B24A6185}"/>
                  </a:ext>
                </a:extLst>
              </p:cNvPr>
              <p:cNvSpPr/>
              <p:nvPr/>
            </p:nvSpPr>
            <p:spPr>
              <a:xfrm>
                <a:off x="8366837" y="3360736"/>
                <a:ext cx="620700" cy="1285385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accent3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0A14B4-0746-70A1-7D75-9650045F4BD5}"/>
                  </a:ext>
                </a:extLst>
              </p:cNvPr>
              <p:cNvSpPr txBox="1"/>
              <p:nvPr/>
            </p:nvSpPr>
            <p:spPr>
              <a:xfrm>
                <a:off x="6956190" y="4539735"/>
                <a:ext cx="815823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rgbClr val="FF0000"/>
                    </a:solidFill>
                  </a:defRPr>
                </a:lvl1pPr>
              </a:lstStyle>
              <a:p>
                <a:r>
                  <a:rPr lang="en-US" sz="1100" dirty="0">
                    <a:solidFill>
                      <a:srgbClr val="FFC000"/>
                    </a:solidFill>
                  </a:rPr>
                  <a:t>Fase 2B</a:t>
                </a:r>
              </a:p>
              <a:p>
                <a:r>
                  <a:rPr lang="en-US" sz="1100" dirty="0">
                    <a:solidFill>
                      <a:srgbClr val="FFC000"/>
                    </a:solidFill>
                  </a:rPr>
                  <a:t>SPES</a:t>
                </a:r>
                <a:r>
                  <a:rPr lang="en-US" sz="1100" dirty="0">
                    <a:solidFill>
                      <a:srgbClr val="FFC000"/>
                    </a:solidFill>
                    <a:latin typeface="Symbol" panose="05050102010706020507" pitchFamily="18" charset="2"/>
                  </a:rPr>
                  <a:t> </a:t>
                </a:r>
                <a:r>
                  <a:rPr lang="en-US" sz="1100" dirty="0">
                    <a:solidFill>
                      <a:srgbClr val="FFC000"/>
                    </a:solidFill>
                    <a:latin typeface="+mj-lt"/>
                    <a:cs typeface="Times New Roman" panose="02020603050405020304" pitchFamily="18" charset="0"/>
                  </a:rPr>
                  <a:t>LERIB</a:t>
                </a:r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C1B37EF-7D15-1465-AAD1-8E97C5304FC6}"/>
                </a:ext>
              </a:extLst>
            </p:cNvPr>
            <p:cNvSpPr/>
            <p:nvPr/>
          </p:nvSpPr>
          <p:spPr>
            <a:xfrm>
              <a:off x="1730326" y="3858216"/>
              <a:ext cx="9411286" cy="2686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Rettangolo 14">
            <a:extLst>
              <a:ext uri="{FF2B5EF4-FFF2-40B4-BE49-F238E27FC236}">
                <a16:creationId xmlns:a16="http://schemas.microsoft.com/office/drawing/2014/main" id="{A37D74A3-AF31-742E-43CA-F95A54C9E948}"/>
              </a:ext>
            </a:extLst>
          </p:cNvPr>
          <p:cNvSpPr/>
          <p:nvPr/>
        </p:nvSpPr>
        <p:spPr>
          <a:xfrm>
            <a:off x="6555109" y="3200369"/>
            <a:ext cx="2071086" cy="575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dley Hand ITC"/>
              <a:ea typeface="+mn-ea"/>
              <a:cs typeface="+mn-cs"/>
            </a:endParaRPr>
          </a:p>
        </p:txBody>
      </p:sp>
      <p:sp>
        <p:nvSpPr>
          <p:cNvPr id="48" name="Content Placeholder 4">
            <a:extLst>
              <a:ext uri="{FF2B5EF4-FFF2-40B4-BE49-F238E27FC236}">
                <a16:creationId xmlns:a16="http://schemas.microsoft.com/office/drawing/2014/main" id="{4E1FBD54-6CC8-AEC2-C068-F856F0DA0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756" y="1095087"/>
            <a:ext cx="8290488" cy="265927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r>
              <a:rPr lang="en-US" sz="2000" dirty="0" err="1">
                <a:cs typeface="Aparajita" panose="02020603050405020304" pitchFamily="18" charset="0"/>
              </a:rPr>
              <a:t>Completamento</a:t>
            </a:r>
            <a:r>
              <a:rPr lang="en-US" sz="2000" dirty="0">
                <a:cs typeface="Aparajita" panose="02020603050405020304" pitchFamily="18" charset="0"/>
              </a:rPr>
              <a:t> SPES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2B:</a:t>
            </a:r>
          </a:p>
          <a:p>
            <a:pPr lvl="1"/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trasporto</a:t>
            </a:r>
            <a:r>
              <a:rPr lang="en-US" sz="1600" dirty="0">
                <a:cs typeface="Aparajita" panose="02020603050405020304" pitchFamily="18" charset="0"/>
              </a:rPr>
              <a:t> fascio </a:t>
            </a:r>
            <a:r>
              <a:rPr lang="en-US" sz="1600" dirty="0" err="1">
                <a:cs typeface="Aparajita" panose="02020603050405020304" pitchFamily="18" charset="0"/>
              </a:rPr>
              <a:t>radioattivo</a:t>
            </a:r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fino</a:t>
            </a:r>
            <a:r>
              <a:rPr lang="en-US" sz="1600" dirty="0">
                <a:cs typeface="Aparajita" panose="02020603050405020304" pitchFamily="18" charset="0"/>
              </a:rPr>
              <a:t> al punto </a:t>
            </a:r>
            <a:r>
              <a:rPr lang="en-US" sz="1600" dirty="0" err="1">
                <a:cs typeface="Aparajita" panose="02020603050405020304" pitchFamily="18" charset="0"/>
              </a:rPr>
              <a:t>sperimentale</a:t>
            </a:r>
            <a:r>
              <a:rPr lang="en-US" sz="1600" dirty="0">
                <a:cs typeface="Aparajita" panose="02020603050405020304" pitchFamily="18" charset="0"/>
              </a:rPr>
              <a:t> a </a:t>
            </a:r>
            <a:r>
              <a:rPr lang="en-US" sz="1600" dirty="0" err="1">
                <a:cs typeface="Aparajita" panose="02020603050405020304" pitchFamily="18" charset="0"/>
              </a:rPr>
              <a:t>bassa</a:t>
            </a:r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energia</a:t>
            </a:r>
            <a:r>
              <a:rPr lang="en-US" sz="1600" dirty="0">
                <a:cs typeface="Aparajita" panose="02020603050405020304" pitchFamily="18" charset="0"/>
              </a:rPr>
              <a:t> (tape station)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Completamento</a:t>
            </a:r>
            <a:r>
              <a:rPr lang="en-US" sz="2000" dirty="0">
                <a:cs typeface="Aparajita" panose="02020603050405020304" pitchFamily="18" charset="0"/>
              </a:rPr>
              <a:t> SPES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3A: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Completamento</a:t>
            </a:r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installazione</a:t>
            </a:r>
            <a:r>
              <a:rPr lang="en-US" sz="1600" dirty="0">
                <a:cs typeface="Aparajita" panose="02020603050405020304" pitchFamily="18" charset="0"/>
              </a:rPr>
              <a:t> ADIGE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Completamento</a:t>
            </a:r>
            <a:r>
              <a:rPr lang="en-US" sz="1600" dirty="0">
                <a:cs typeface="Aparajita" panose="02020603050405020304" pitchFamily="18" charset="0"/>
              </a:rPr>
              <a:t> </a:t>
            </a:r>
            <a:r>
              <a:rPr lang="en-US" sz="1600" dirty="0" err="1">
                <a:cs typeface="Aparajita" panose="02020603050405020304" pitchFamily="18" charset="0"/>
              </a:rPr>
              <a:t>accordatura</a:t>
            </a:r>
            <a:r>
              <a:rPr lang="en-US" sz="1600" dirty="0">
                <a:cs typeface="Aparajita" panose="02020603050405020304" pitchFamily="18" charset="0"/>
              </a:rPr>
              <a:t> RFQ 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Collaudo</a:t>
            </a:r>
            <a:r>
              <a:rPr lang="en-US" sz="1600" dirty="0">
                <a:cs typeface="Aparajita" panose="02020603050405020304" pitchFamily="18" charset="0"/>
              </a:rPr>
              <a:t> con fasci </a:t>
            </a:r>
            <a:r>
              <a:rPr lang="en-US" sz="1600" dirty="0" err="1">
                <a:cs typeface="Aparajita" panose="02020603050405020304" pitchFamily="18" charset="0"/>
              </a:rPr>
              <a:t>stabili</a:t>
            </a:r>
            <a:r>
              <a:rPr lang="en-US" sz="1600" dirty="0">
                <a:cs typeface="Aparajita" panose="02020603050405020304" pitchFamily="18" charset="0"/>
              </a:rPr>
              <a:t> charge breeder e </a:t>
            </a:r>
            <a:r>
              <a:rPr lang="en-US" sz="1600" dirty="0" err="1">
                <a:cs typeface="Aparajita" panose="02020603050405020304" pitchFamily="18" charset="0"/>
              </a:rPr>
              <a:t>piattaforma</a:t>
            </a:r>
            <a:r>
              <a:rPr lang="en-US" sz="1600" dirty="0">
                <a:cs typeface="Aparajita" panose="02020603050405020304" pitchFamily="18" charset="0"/>
              </a:rPr>
              <a:t> a media </a:t>
            </a:r>
            <a:r>
              <a:rPr lang="en-US" sz="1600" dirty="0" err="1">
                <a:cs typeface="Aparajita" panose="02020603050405020304" pitchFamily="18" charset="0"/>
              </a:rPr>
              <a:t>risoluzione</a:t>
            </a:r>
            <a:endParaRPr lang="en-US" sz="1600" dirty="0">
              <a:cs typeface="Aparajita" panose="02020603050405020304" pitchFamily="18" charset="0"/>
            </a:endParaRPr>
          </a:p>
          <a:p>
            <a:r>
              <a:rPr lang="en-US" sz="2000" dirty="0" err="1">
                <a:cs typeface="Aparajita" panose="02020603050405020304" pitchFamily="18" charset="0"/>
              </a:rPr>
              <a:t>Completamento</a:t>
            </a:r>
            <a:r>
              <a:rPr lang="en-US" sz="2000" dirty="0">
                <a:cs typeface="Aparajita" panose="02020603050405020304" pitchFamily="18" charset="0"/>
              </a:rPr>
              <a:t> SPES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3B: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Condizionamento</a:t>
            </a:r>
            <a:r>
              <a:rPr lang="en-US" sz="1600" dirty="0">
                <a:cs typeface="Aparajita" panose="02020603050405020304" pitchFamily="18" charset="0"/>
              </a:rPr>
              <a:t> RFQ SPES</a:t>
            </a:r>
          </a:p>
          <a:p>
            <a:pPr lvl="1"/>
            <a:r>
              <a:rPr lang="en-US" sz="1600" dirty="0" err="1">
                <a:cs typeface="Aparajita" panose="02020603050405020304" pitchFamily="18" charset="0"/>
              </a:rPr>
              <a:t>Collaudo</a:t>
            </a:r>
            <a:r>
              <a:rPr lang="en-US" sz="1600" dirty="0">
                <a:cs typeface="Aparajita" panose="02020603050405020304" pitchFamily="18" charset="0"/>
              </a:rPr>
              <a:t> con fascio ADIGE + RFQ + ALPI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9427893-FB1A-0594-77B4-C5231BA414A3}"/>
              </a:ext>
            </a:extLst>
          </p:cNvPr>
          <p:cNvSpPr/>
          <p:nvPr/>
        </p:nvSpPr>
        <p:spPr>
          <a:xfrm>
            <a:off x="3678702" y="3932967"/>
            <a:ext cx="3523956" cy="183449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96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38F7D-0A78-9651-559C-0083F785D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0B25AF4C-EC55-1858-E683-E453BFEDC5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367877-5E60-7C87-712F-7B5BB9386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Prospettive 2025: Fase 3 - ADIGE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3EC37ECD-D4D0-E185-4BB0-B4D7E6A1C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25B79DF-4749-B976-EC89-458F098E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  <p:pic>
        <p:nvPicPr>
          <p:cNvPr id="6" name="Immagine 50">
            <a:extLst>
              <a:ext uri="{FF2B5EF4-FFF2-40B4-BE49-F238E27FC236}">
                <a16:creationId xmlns:a16="http://schemas.microsoft.com/office/drawing/2014/main" id="{827C7344-D6BB-E057-AABA-962BE22C80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735" y="3246401"/>
            <a:ext cx="2151530" cy="1613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ight Arrow 98">
            <a:extLst>
              <a:ext uri="{FF2B5EF4-FFF2-40B4-BE49-F238E27FC236}">
                <a16:creationId xmlns:a16="http://schemas.microsoft.com/office/drawing/2014/main" id="{659B1CC4-365C-1A1C-0D9A-73C79BA73CBC}"/>
              </a:ext>
            </a:extLst>
          </p:cNvPr>
          <p:cNvSpPr/>
          <p:nvPr/>
        </p:nvSpPr>
        <p:spPr>
          <a:xfrm>
            <a:off x="6396501" y="3421028"/>
            <a:ext cx="3381128" cy="228600"/>
          </a:xfrm>
          <a:prstGeom prst="rightArrow">
            <a:avLst/>
          </a:prstGeom>
          <a:solidFill>
            <a:srgbClr val="A0FF2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77FD64-52AC-BE51-F350-CD249F239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735" y="4954148"/>
            <a:ext cx="2151531" cy="1210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ight Arrow 98">
            <a:extLst>
              <a:ext uri="{FF2B5EF4-FFF2-40B4-BE49-F238E27FC236}">
                <a16:creationId xmlns:a16="http://schemas.microsoft.com/office/drawing/2014/main" id="{8C0A50CC-D0A2-4BF1-192D-DA21336D4E40}"/>
              </a:ext>
            </a:extLst>
          </p:cNvPr>
          <p:cNvSpPr/>
          <p:nvPr/>
        </p:nvSpPr>
        <p:spPr>
          <a:xfrm>
            <a:off x="7279370" y="5330666"/>
            <a:ext cx="2498259" cy="228600"/>
          </a:xfrm>
          <a:prstGeom prst="rightArrow">
            <a:avLst/>
          </a:prstGeom>
          <a:solidFill>
            <a:srgbClr val="A0FF2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CEE14B-D783-069C-803F-8197F2B63D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735" y="1543000"/>
            <a:ext cx="2151531" cy="16136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ight Arrow 98">
            <a:extLst>
              <a:ext uri="{FF2B5EF4-FFF2-40B4-BE49-F238E27FC236}">
                <a16:creationId xmlns:a16="http://schemas.microsoft.com/office/drawing/2014/main" id="{50984091-5EF2-671E-AF09-3D96C180B4E4}"/>
              </a:ext>
            </a:extLst>
          </p:cNvPr>
          <p:cNvSpPr/>
          <p:nvPr/>
        </p:nvSpPr>
        <p:spPr>
          <a:xfrm>
            <a:off x="9177538" y="2139082"/>
            <a:ext cx="586987" cy="228600"/>
          </a:xfrm>
          <a:prstGeom prst="rightArrow">
            <a:avLst/>
          </a:prstGeom>
          <a:solidFill>
            <a:srgbClr val="A0FF21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9C7AAE-34D3-870C-A011-9CC7E882BE44}"/>
              </a:ext>
            </a:extLst>
          </p:cNvPr>
          <p:cNvGrpSpPr/>
          <p:nvPr/>
        </p:nvGrpSpPr>
        <p:grpSpPr>
          <a:xfrm>
            <a:off x="149886" y="1189812"/>
            <a:ext cx="9357996" cy="4974572"/>
            <a:chOff x="185716" y="1520513"/>
            <a:chExt cx="9357996" cy="497457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01F356C-1824-FC8B-23F6-AB50C0A940C2}"/>
                </a:ext>
              </a:extLst>
            </p:cNvPr>
            <p:cNvGrpSpPr/>
            <p:nvPr/>
          </p:nvGrpSpPr>
          <p:grpSpPr>
            <a:xfrm>
              <a:off x="185716" y="1520513"/>
              <a:ext cx="9357996" cy="4974572"/>
              <a:chOff x="185716" y="1520513"/>
              <a:chExt cx="9357996" cy="4974572"/>
            </a:xfrm>
          </p:grpSpPr>
          <p:pic>
            <p:nvPicPr>
              <p:cNvPr id="18" name="Immagine 14">
                <a:extLst>
                  <a:ext uri="{FF2B5EF4-FFF2-40B4-BE49-F238E27FC236}">
                    <a16:creationId xmlns:a16="http://schemas.microsoft.com/office/drawing/2014/main" id="{88A4BD0D-461C-42BA-0607-D9AA20A66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716" y="1520513"/>
                <a:ext cx="9357996" cy="497457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E4BA8D1-60EC-C2EC-743E-70C9D12FA732}"/>
                  </a:ext>
                </a:extLst>
              </p:cNvPr>
              <p:cNvSpPr/>
              <p:nvPr/>
            </p:nvSpPr>
            <p:spPr>
              <a:xfrm>
                <a:off x="416210" y="1873701"/>
                <a:ext cx="3266615" cy="1216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06E36D-2085-DE43-B557-813770D29C1E}"/>
                  </a:ext>
                </a:extLst>
              </p:cNvPr>
              <p:cNvSpPr/>
              <p:nvPr/>
            </p:nvSpPr>
            <p:spPr>
              <a:xfrm rot="18007021">
                <a:off x="-134984" y="3341582"/>
                <a:ext cx="2033650" cy="813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861AE9-82F4-CCEF-EFC6-3B95FB778895}"/>
                </a:ext>
              </a:extLst>
            </p:cNvPr>
            <p:cNvSpPr/>
            <p:nvPr/>
          </p:nvSpPr>
          <p:spPr>
            <a:xfrm>
              <a:off x="365760" y="5190749"/>
              <a:ext cx="3544088" cy="88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3985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B02B3-C0DE-3BF6-2AF5-7819F269A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303697D7-8B12-8DE4-4987-F89FFE5F57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BBE9A5-441D-D233-056A-B083FE55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Prospettive 2025: Fase 3 - RFQ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6E5E88DB-3625-4F17-289A-FB1BC9AC9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E29AD40-FE11-2B74-72A8-0B6AE5E9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  <p:pic>
        <p:nvPicPr>
          <p:cNvPr id="5" name="Immagine 14" descr="Immagine che contiene ingegneria, acciaio, macchina, industria&#10;&#10;Descrizione generata automaticamente">
            <a:extLst>
              <a:ext uri="{FF2B5EF4-FFF2-40B4-BE49-F238E27FC236}">
                <a16:creationId xmlns:a16="http://schemas.microsoft.com/office/drawing/2014/main" id="{04D5B35E-B758-EA12-20C5-85BAAD583F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817" t="42907" r="30343" b="11904"/>
          <a:stretch/>
        </p:blipFill>
        <p:spPr>
          <a:xfrm>
            <a:off x="7934569" y="1441979"/>
            <a:ext cx="3804958" cy="46906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large metal tube in a factory&#10;&#10;Description automatically generated">
            <a:extLst>
              <a:ext uri="{FF2B5EF4-FFF2-40B4-BE49-F238E27FC236}">
                <a16:creationId xmlns:a16="http://schemas.microsoft.com/office/drawing/2014/main" id="{1624AEA5-C225-9B64-8A62-E6D4DCC77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7336" y="2028307"/>
            <a:ext cx="4690618" cy="35179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machine with wheels and wires&#10;&#10;Description automatically generated with medium confidence">
            <a:extLst>
              <a:ext uri="{FF2B5EF4-FFF2-40B4-BE49-F238E27FC236}">
                <a16:creationId xmlns:a16="http://schemas.microsoft.com/office/drawing/2014/main" id="{F5948950-84B8-073A-D31F-EED9159B5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5452" y="2028304"/>
            <a:ext cx="4690619" cy="3517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9921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6CBB5-0334-83E5-62E7-CB88B54B4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61D1222A-2EA6-1E4B-339F-A3AB50BFFD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F6A240-23B4-CB84-50BB-12176E180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Prospettive 2025: ANTHEM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EA774C7C-3E66-8988-6200-90AE2046C4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2ED6B72-187E-BE42-ED33-9D41FE01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97F5A02-3860-B165-3F47-6F365D7DC6CB}"/>
              </a:ext>
            </a:extLst>
          </p:cNvPr>
          <p:cNvSpPr txBox="1">
            <a:spLocks/>
          </p:cNvSpPr>
          <p:nvPr/>
        </p:nvSpPr>
        <p:spPr>
          <a:xfrm>
            <a:off x="3440560" y="1119364"/>
            <a:ext cx="5510169" cy="8122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cs typeface="Aparajita" panose="02020603050405020304" pitchFamily="18" charset="0"/>
              </a:rPr>
              <a:t>Completamento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collaudo</a:t>
            </a:r>
            <a:r>
              <a:rPr lang="en-US" sz="2000" dirty="0">
                <a:cs typeface="Aparajita" panose="02020603050405020304" pitchFamily="18" charset="0"/>
              </a:rPr>
              <a:t> con fascio DTL ESS</a:t>
            </a:r>
          </a:p>
          <a:p>
            <a:r>
              <a:rPr lang="en-US" sz="2000" b="1" dirty="0" err="1">
                <a:cs typeface="Aparajita" panose="02020603050405020304" pitchFamily="18" charset="0"/>
              </a:rPr>
              <a:t>Prosecuzione</a:t>
            </a:r>
            <a:r>
              <a:rPr lang="en-US" sz="2000" b="1" dirty="0">
                <a:cs typeface="Aparajita" panose="02020603050405020304" pitchFamily="18" charset="0"/>
              </a:rPr>
              <a:t> </a:t>
            </a:r>
            <a:r>
              <a:rPr lang="en-US" sz="2000" b="1" dirty="0" err="1">
                <a:cs typeface="Aparajita" panose="02020603050405020304" pitchFamily="18" charset="0"/>
              </a:rPr>
              <a:t>attività</a:t>
            </a:r>
            <a:r>
              <a:rPr lang="en-US" sz="2000" b="1" dirty="0">
                <a:cs typeface="Aparajita" panose="02020603050405020304" pitchFamily="18" charset="0"/>
              </a:rPr>
              <a:t> </a:t>
            </a:r>
            <a:r>
              <a:rPr lang="en-US" sz="2000" b="1" dirty="0" err="1">
                <a:cs typeface="Aparajita" panose="02020603050405020304" pitchFamily="18" charset="0"/>
              </a:rPr>
              <a:t>progetto</a:t>
            </a:r>
            <a:r>
              <a:rPr lang="en-US" sz="2000" b="1" dirty="0">
                <a:cs typeface="Aparajita" panose="02020603050405020304" pitchFamily="18" charset="0"/>
              </a:rPr>
              <a:t> ANTHEM</a:t>
            </a:r>
          </a:p>
        </p:txBody>
      </p:sp>
      <p:pic>
        <p:nvPicPr>
          <p:cNvPr id="10" name="Picture 9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CCA3B173-B619-81A9-9EE0-AEF011C78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47" y="2198077"/>
            <a:ext cx="5291797" cy="396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4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0337AE-94C1-9E6B-5B93-E1045B7BD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4B73D6-D19E-FB4C-261B-C2ED373E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Conclusione</a:t>
            </a: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618C4CA-534C-EE72-DF0D-015EAC101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468" y="5839017"/>
            <a:ext cx="6829520" cy="40374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4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Se lo spirito </a:t>
            </a:r>
            <a:r>
              <a:rPr lang="en-US" sz="14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rimarrà</a:t>
            </a:r>
            <a:r>
              <a:rPr lang="en-US" sz="14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quello</a:t>
            </a:r>
            <a:r>
              <a:rPr lang="en-US" sz="14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del 2024 </a:t>
            </a:r>
            <a:r>
              <a:rPr lang="en-US" sz="14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4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risultati</a:t>
            </a:r>
            <a:r>
              <a:rPr lang="en-US" sz="14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2025 </a:t>
            </a:r>
            <a:r>
              <a:rPr lang="en-US" sz="14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saranno</a:t>
            </a:r>
            <a:r>
              <a:rPr lang="en-US" sz="14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sicuramente</a:t>
            </a:r>
            <a:r>
              <a:rPr lang="en-US" sz="14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eccellenti</a:t>
            </a:r>
            <a:endParaRPr lang="en-US" sz="1400" kern="1200" dirty="0">
              <a:solidFill>
                <a:srgbClr val="E7E6E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2" name="Picture 21" descr="A group of men sitting at a desk with multiple computer screens&#10;&#10;Description automatically generated">
            <a:extLst>
              <a:ext uri="{FF2B5EF4-FFF2-40B4-BE49-F238E27FC236}">
                <a16:creationId xmlns:a16="http://schemas.microsoft.com/office/drawing/2014/main" id="{4394A707-6416-83D4-CD7C-BBEBE2D99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7" r="1" b="18753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4" name="Picture 13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F08D1558-6380-4FCF-B0C5-BB1615257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16" b="1"/>
          <a:stretch/>
        </p:blipFill>
        <p:spPr>
          <a:xfrm rot="5400000">
            <a:off x="4043623" y="480657"/>
            <a:ext cx="4111323" cy="3793472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809DC519-B395-9DB0-C59F-A442E89927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750" b="6667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6" name="Picture 15" descr="A group of men in a factory&#10;&#10;Description automatically generated">
            <a:extLst>
              <a:ext uri="{FF2B5EF4-FFF2-40B4-BE49-F238E27FC236}">
                <a16:creationId xmlns:a16="http://schemas.microsoft.com/office/drawing/2014/main" id="{EE9EEFDC-868E-9B23-5FFF-C267D93F8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243"/>
          <a:stretch/>
        </p:blipFill>
        <p:spPr>
          <a:xfrm rot="10800000"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24" name="Picture 23" descr="A person taking a selfie&#10;&#10;Description automatically generated">
            <a:extLst>
              <a:ext uri="{FF2B5EF4-FFF2-40B4-BE49-F238E27FC236}">
                <a16:creationId xmlns:a16="http://schemas.microsoft.com/office/drawing/2014/main" id="{5940DB08-9243-E54F-86A7-ADF2103746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32507" b="-3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8DBEC63-6C68-E0A6-3C32-1F9BA5690F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" r="1" b="25586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96FE06-A228-DB5D-52F2-1D9B7B14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9579" y="6536267"/>
            <a:ext cx="4892842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Legnaro – RPF 2024 – 17 Gennaio 2025</a:t>
            </a:r>
          </a:p>
        </p:txBody>
      </p:sp>
    </p:spTree>
    <p:extLst>
      <p:ext uri="{BB962C8B-B14F-4D97-AF65-F5344CB8AC3E}">
        <p14:creationId xmlns:p14="http://schemas.microsoft.com/office/powerpoint/2010/main" val="230881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ECA64D-5FC4-7890-AD37-2B8A5803D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CED60D0-4323-81A9-C6EB-3EC1B60F5A15}"/>
              </a:ext>
            </a:extLst>
          </p:cNvPr>
          <p:cNvSpPr txBox="1">
            <a:spLocks/>
          </p:cNvSpPr>
          <p:nvPr/>
        </p:nvSpPr>
        <p:spPr>
          <a:xfrm>
            <a:off x="699714" y="5490971"/>
            <a:ext cx="6962072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</a:rPr>
              <a:t>Grazie</a:t>
            </a: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A collage of buildings and a logo&#10;&#10;Description automatically generated">
            <a:extLst>
              <a:ext uri="{FF2B5EF4-FFF2-40B4-BE49-F238E27FC236}">
                <a16:creationId xmlns:a16="http://schemas.microsoft.com/office/drawing/2014/main" id="{F04EBD92-C5FD-750F-0EFA-3A1CDECA7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5" y="852144"/>
            <a:ext cx="11327549" cy="35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4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2310E-CDE1-E42D-7A05-F9EA29075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B49277B3-B5ED-E7CB-74F3-48A073620C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9C6751-B8CA-4A31-0CA9-4BD8D721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Principali Risultati 2024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AFA67753-6D94-A3E9-1AF2-C2758FB4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342DFD19-88DE-44E1-B5C5-5744AE536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F7D9649-85F0-D53A-F2FC-BCDE60217827}"/>
              </a:ext>
            </a:extLst>
          </p:cNvPr>
          <p:cNvSpPr txBox="1">
            <a:spLocks/>
          </p:cNvSpPr>
          <p:nvPr/>
        </p:nvSpPr>
        <p:spPr>
          <a:xfrm>
            <a:off x="136634" y="1047090"/>
            <a:ext cx="10372435" cy="23221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cs typeface="Aparajita" panose="02020603050405020304" pitchFamily="18" charset="0"/>
              </a:rPr>
              <a:t>Raggiunta</a:t>
            </a:r>
            <a:r>
              <a:rPr lang="en-US" sz="2000" dirty="0">
                <a:cs typeface="Aparajita" panose="02020603050405020304" pitchFamily="18" charset="0"/>
              </a:rPr>
              <a:t> la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1 di SPES: </a:t>
            </a:r>
            <a:r>
              <a:rPr lang="en-US" sz="2000" dirty="0" err="1">
                <a:cs typeface="Aparajita" panose="02020603050405020304" pitchFamily="18" charset="0"/>
              </a:rPr>
              <a:t>riacceso</a:t>
            </a:r>
            <a:r>
              <a:rPr lang="en-US" sz="2000" dirty="0">
                <a:cs typeface="Aparajita" panose="02020603050405020304" pitchFamily="18" charset="0"/>
              </a:rPr>
              <a:t> il </a:t>
            </a:r>
            <a:r>
              <a:rPr lang="en-US" sz="2000" dirty="0" err="1">
                <a:cs typeface="Aparajita" panose="02020603050405020304" pitchFamily="18" charset="0"/>
              </a:rPr>
              <a:t>ciclotrone</a:t>
            </a:r>
            <a:r>
              <a:rPr lang="en-US" sz="2000" dirty="0">
                <a:cs typeface="Aparajita" panose="02020603050405020304" pitchFamily="18" charset="0"/>
              </a:rPr>
              <a:t>, </a:t>
            </a:r>
            <a:r>
              <a:rPr lang="en-US" sz="2000" dirty="0" err="1">
                <a:cs typeface="Aparajita" panose="02020603050405020304" pitchFamily="18" charset="0"/>
              </a:rPr>
              <a:t>trasportato</a:t>
            </a:r>
            <a:r>
              <a:rPr lang="en-US" sz="2000" dirty="0">
                <a:cs typeface="Aparajita" panose="02020603050405020304" pitchFamily="18" charset="0"/>
              </a:rPr>
              <a:t> il fascio di </a:t>
            </a:r>
            <a:r>
              <a:rPr lang="en-US" sz="2000" dirty="0" err="1">
                <a:cs typeface="Aparajita" panose="02020603050405020304" pitchFamily="18" charset="0"/>
              </a:rPr>
              <a:t>protoni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fino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alla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seconda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stazione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d’irraggiamento</a:t>
            </a:r>
            <a:r>
              <a:rPr lang="en-US" sz="2000" dirty="0">
                <a:cs typeface="Aparajita" panose="02020603050405020304" pitchFamily="18" charset="0"/>
              </a:rPr>
              <a:t> e </a:t>
            </a:r>
            <a:r>
              <a:rPr lang="en-US" sz="2000" dirty="0" err="1">
                <a:cs typeface="Aparajita" panose="02020603050405020304" pitchFamily="18" charset="0"/>
              </a:rPr>
              <a:t>prodotto</a:t>
            </a:r>
            <a:r>
              <a:rPr lang="en-US" sz="2000" dirty="0">
                <a:cs typeface="Aparajita" panose="02020603050405020304" pitchFamily="18" charset="0"/>
              </a:rPr>
              <a:t> il </a:t>
            </a:r>
            <a:r>
              <a:rPr lang="en-US" sz="2000" dirty="0" err="1">
                <a:cs typeface="Aparajita" panose="02020603050405020304" pitchFamily="18" charset="0"/>
              </a:rPr>
              <a:t>radioisotopo</a:t>
            </a:r>
            <a:r>
              <a:rPr lang="en-US" sz="2000" dirty="0">
                <a:cs typeface="Aparajita" panose="02020603050405020304" pitchFamily="18" charset="0"/>
              </a:rPr>
              <a:t> Rame-67 </a:t>
            </a:r>
            <a:r>
              <a:rPr lang="en-US" sz="2000" dirty="0" err="1">
                <a:cs typeface="Aparajita" panose="02020603050405020304" pitchFamily="18" charset="0"/>
              </a:rPr>
              <a:t>utilizzato</a:t>
            </a:r>
            <a:r>
              <a:rPr lang="en-US" sz="2000" dirty="0">
                <a:cs typeface="Aparajita" panose="02020603050405020304" pitchFamily="18" charset="0"/>
              </a:rPr>
              <a:t> in </a:t>
            </a:r>
            <a:r>
              <a:rPr lang="en-US" sz="2000" dirty="0" err="1">
                <a:cs typeface="Aparajita" panose="02020603050405020304" pitchFamily="18" charset="0"/>
              </a:rPr>
              <a:t>radiofarmacia</a:t>
            </a:r>
            <a:endParaRPr lang="en-US" sz="2000" dirty="0">
              <a:cs typeface="Aparajita" panose="02020603050405020304" pitchFamily="18" charset="0"/>
            </a:endParaRPr>
          </a:p>
          <a:p>
            <a:r>
              <a:rPr lang="en-US" sz="2000" dirty="0" err="1">
                <a:cs typeface="Aparajita" panose="02020603050405020304" pitchFamily="18" charset="0"/>
              </a:rPr>
              <a:t>Raggiunta</a:t>
            </a:r>
            <a:r>
              <a:rPr lang="en-US" sz="2000" dirty="0">
                <a:cs typeface="Aparajita" panose="02020603050405020304" pitchFamily="18" charset="0"/>
              </a:rPr>
              <a:t> la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2A di SPES: </a:t>
            </a:r>
            <a:r>
              <a:rPr lang="en-US" sz="2000" dirty="0" err="1">
                <a:cs typeface="Aparajita" panose="02020603050405020304" pitchFamily="18" charset="0"/>
              </a:rPr>
              <a:t>prodotto</a:t>
            </a:r>
            <a:r>
              <a:rPr lang="en-US" sz="2000" dirty="0">
                <a:cs typeface="Aparajita" panose="02020603050405020304" pitchFamily="18" charset="0"/>
              </a:rPr>
              <a:t> e </a:t>
            </a:r>
            <a:r>
              <a:rPr lang="en-US" sz="2000" dirty="0" err="1">
                <a:cs typeface="Aparajita" panose="02020603050405020304" pitchFamily="18" charset="0"/>
              </a:rPr>
              <a:t>accelerato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fuori</a:t>
            </a:r>
            <a:r>
              <a:rPr lang="en-US" sz="2000" dirty="0">
                <a:cs typeface="Aparajita" panose="02020603050405020304" pitchFamily="18" charset="0"/>
              </a:rPr>
              <a:t> dal bunker il primo fascio </a:t>
            </a:r>
            <a:r>
              <a:rPr lang="en-US" sz="2000" dirty="0" err="1">
                <a:cs typeface="Aparajita" panose="02020603050405020304" pitchFamily="18" charset="0"/>
              </a:rPr>
              <a:t>radioattivo</a:t>
            </a:r>
            <a:endParaRPr lang="en-US" sz="2000" dirty="0">
              <a:cs typeface="Aparajita" panose="02020603050405020304" pitchFamily="18" charset="0"/>
            </a:endParaRPr>
          </a:p>
          <a:p>
            <a:r>
              <a:rPr lang="en-US" sz="2000" dirty="0" err="1">
                <a:cs typeface="Aparajita" panose="02020603050405020304" pitchFamily="18" charset="0"/>
              </a:rPr>
              <a:t>Completata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l’installazione</a:t>
            </a:r>
            <a:r>
              <a:rPr lang="en-US" sz="2000" dirty="0">
                <a:cs typeface="Aparajita" panose="02020603050405020304" pitchFamily="18" charset="0"/>
              </a:rPr>
              <a:t> del beam cooler di SPES</a:t>
            </a:r>
          </a:p>
          <a:p>
            <a:r>
              <a:rPr lang="en-US" sz="2000" dirty="0">
                <a:cs typeface="Aparajita" panose="02020603050405020304" pitchFamily="18" charset="0"/>
              </a:rPr>
              <a:t>RFQ SPES </a:t>
            </a:r>
            <a:r>
              <a:rPr lang="en-US" sz="2000" dirty="0" err="1">
                <a:cs typeface="Aparajita" panose="02020603050405020304" pitchFamily="18" charset="0"/>
              </a:rPr>
              <a:t>completamente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assemblato</a:t>
            </a:r>
            <a:r>
              <a:rPr lang="en-US" sz="2000" dirty="0">
                <a:cs typeface="Aparajita" panose="02020603050405020304" pitchFamily="18" charset="0"/>
              </a:rPr>
              <a:t> e pronto per la </a:t>
            </a:r>
            <a:r>
              <a:rPr lang="en-US" sz="2000" dirty="0" err="1">
                <a:cs typeface="Aparajita" panose="02020603050405020304" pitchFamily="18" charset="0"/>
              </a:rPr>
              <a:t>sintonizzazione</a:t>
            </a:r>
            <a:endParaRPr lang="en-US" sz="2000" dirty="0">
              <a:cs typeface="Aparajita" panose="02020603050405020304" pitchFamily="18" charset="0"/>
            </a:endParaRPr>
          </a:p>
          <a:p>
            <a:r>
              <a:rPr lang="en-US" sz="2000" dirty="0" err="1">
                <a:cs typeface="Aparajita" panose="02020603050405020304" pitchFamily="18" charset="0"/>
              </a:rPr>
              <a:t>Amplificatore</a:t>
            </a:r>
            <a:r>
              <a:rPr lang="en-US" sz="2000" dirty="0">
                <a:cs typeface="Aparajita" panose="02020603050405020304" pitchFamily="18" charset="0"/>
              </a:rPr>
              <a:t> di Potenza per RFQ </a:t>
            </a:r>
            <a:r>
              <a:rPr lang="en-US" sz="2000" dirty="0" err="1">
                <a:cs typeface="Aparajita" panose="02020603050405020304" pitchFamily="18" charset="0"/>
              </a:rPr>
              <a:t>consegnato</a:t>
            </a:r>
            <a:r>
              <a:rPr lang="en-US" sz="2000" dirty="0">
                <a:cs typeface="Aparajita" panose="02020603050405020304" pitchFamily="18" charset="0"/>
              </a:rPr>
              <a:t> e </a:t>
            </a:r>
            <a:r>
              <a:rPr lang="en-US" sz="2000" dirty="0" err="1">
                <a:cs typeface="Aparajita" panose="02020603050405020304" pitchFamily="18" charset="0"/>
              </a:rPr>
              <a:t>testato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fino</a:t>
            </a:r>
            <a:r>
              <a:rPr lang="en-US" sz="2000" dirty="0">
                <a:cs typeface="Aparajita" panose="02020603050405020304" pitchFamily="18" charset="0"/>
              </a:rPr>
              <a:t> a 200 kW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605F54-338C-338D-76C4-76B66A30CC55}"/>
              </a:ext>
            </a:extLst>
          </p:cNvPr>
          <p:cNvSpPr/>
          <p:nvPr/>
        </p:nvSpPr>
        <p:spPr>
          <a:xfrm>
            <a:off x="10580914" y="1047090"/>
            <a:ext cx="1474452" cy="23221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macchine</a:t>
            </a:r>
            <a:r>
              <a:rPr lang="en-US" dirty="0"/>
              <a:t> interne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3A77A21-03F7-5E0E-5F66-403727640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34" y="3412261"/>
            <a:ext cx="10372435" cy="1398853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r>
              <a:rPr lang="en-US" sz="2000" dirty="0" err="1">
                <a:cs typeface="Aparajita" panose="02020603050405020304" pitchFamily="18" charset="0"/>
              </a:rPr>
              <a:t>Completato</a:t>
            </a:r>
            <a:r>
              <a:rPr lang="en-US" sz="2000" dirty="0">
                <a:cs typeface="Aparajita" panose="02020603050405020304" pitchFamily="18" charset="0"/>
              </a:rPr>
              <a:t> con </a:t>
            </a:r>
            <a:r>
              <a:rPr lang="en-US" sz="2000" dirty="0" err="1">
                <a:cs typeface="Aparajita" panose="02020603050405020304" pitchFamily="18" charset="0"/>
              </a:rPr>
              <a:t>successo</a:t>
            </a:r>
            <a:r>
              <a:rPr lang="en-US" sz="2000" dirty="0">
                <a:cs typeface="Aparajita" panose="02020603050405020304" pitchFamily="18" charset="0"/>
              </a:rPr>
              <a:t> il </a:t>
            </a:r>
            <a:r>
              <a:rPr lang="en-US" sz="2000" dirty="0" err="1">
                <a:cs typeface="Aparajita" panose="02020603050405020304" pitchFamily="18" charset="0"/>
              </a:rPr>
              <a:t>collaudo</a:t>
            </a:r>
            <a:r>
              <a:rPr lang="en-US" sz="2000" dirty="0">
                <a:cs typeface="Aparajita" panose="02020603050405020304" pitchFamily="18" charset="0"/>
              </a:rPr>
              <a:t> con fascio di 4/5 tank del DTL </a:t>
            </a:r>
            <a:r>
              <a:rPr lang="en-US" sz="2000" dirty="0" err="1">
                <a:cs typeface="Aparajita" panose="02020603050405020304" pitchFamily="18" charset="0"/>
              </a:rPr>
              <a:t>della</a:t>
            </a:r>
            <a:r>
              <a:rPr lang="en-US" sz="2000" dirty="0">
                <a:cs typeface="Aparajita" panose="02020603050405020304" pitchFamily="18" charset="0"/>
              </a:rPr>
              <a:t> European Spallation Source e </a:t>
            </a:r>
            <a:r>
              <a:rPr lang="en-US" sz="2000" dirty="0" err="1">
                <a:cs typeface="Aparajita" panose="02020603050405020304" pitchFamily="18" charset="0"/>
              </a:rPr>
              <a:t>completamento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installazione</a:t>
            </a:r>
            <a:r>
              <a:rPr lang="en-US" sz="2000" dirty="0">
                <a:cs typeface="Aparajita" panose="02020603050405020304" pitchFamily="18" charset="0"/>
              </a:rPr>
              <a:t> 5/5 tank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Accelerato</a:t>
            </a:r>
            <a:r>
              <a:rPr lang="en-US" sz="2000" dirty="0">
                <a:cs typeface="Aparajita" panose="02020603050405020304" pitchFamily="18" charset="0"/>
              </a:rPr>
              <a:t> fascio </a:t>
            </a:r>
            <a:r>
              <a:rPr lang="en-US" sz="2000" dirty="0" err="1">
                <a:cs typeface="Aparajita" panose="02020603050405020304" pitchFamily="18" charset="0"/>
              </a:rPr>
              <a:t>deutoni</a:t>
            </a:r>
            <a:r>
              <a:rPr lang="en-US" sz="2000" dirty="0">
                <a:cs typeface="Aparajita" panose="02020603050405020304" pitchFamily="18" charset="0"/>
              </a:rPr>
              <a:t> con RFQ IFMIF al 9% duty cycle (circa 60 kW di fascio)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Collaudata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sorgente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protoni</a:t>
            </a:r>
            <a:r>
              <a:rPr lang="en-US" sz="2000" dirty="0">
                <a:cs typeface="Aparajita" panose="02020603050405020304" pitchFamily="18" charset="0"/>
              </a:rPr>
              <a:t> ANTHEM a </a:t>
            </a:r>
            <a:r>
              <a:rPr lang="en-US" sz="2000" dirty="0" err="1">
                <a:cs typeface="Aparajita" panose="02020603050405020304" pitchFamily="18" charset="0"/>
              </a:rPr>
              <a:t>potenza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nominale</a:t>
            </a:r>
            <a:endParaRPr lang="en-US" sz="2000" dirty="0">
              <a:cs typeface="Aparajita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9F793C-CB1C-54C6-73F7-A437837B1A28}"/>
              </a:ext>
            </a:extLst>
          </p:cNvPr>
          <p:cNvSpPr/>
          <p:nvPr/>
        </p:nvSpPr>
        <p:spPr>
          <a:xfrm>
            <a:off x="10580914" y="3412261"/>
            <a:ext cx="1474452" cy="139885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Nuove</a:t>
            </a:r>
            <a:endParaRPr lang="en-US" dirty="0"/>
          </a:p>
          <a:p>
            <a:pPr algn="ctr"/>
            <a:r>
              <a:rPr lang="en-US" dirty="0" err="1"/>
              <a:t>macchine</a:t>
            </a:r>
            <a:r>
              <a:rPr lang="en-US" dirty="0"/>
              <a:t> </a:t>
            </a:r>
            <a:r>
              <a:rPr lang="en-US" dirty="0" err="1"/>
              <a:t>esterne</a:t>
            </a:r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FA2BFFC-55D9-A907-EEBD-4D8BD5C1BFB9}"/>
              </a:ext>
            </a:extLst>
          </p:cNvPr>
          <p:cNvSpPr txBox="1">
            <a:spLocks/>
          </p:cNvSpPr>
          <p:nvPr/>
        </p:nvSpPr>
        <p:spPr>
          <a:xfrm>
            <a:off x="149334" y="4854022"/>
            <a:ext cx="10372435" cy="17507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cs typeface="Aparajita" panose="02020603050405020304" pitchFamily="18" charset="0"/>
              </a:rPr>
              <a:t>Iniettore</a:t>
            </a:r>
            <a:r>
              <a:rPr lang="en-US" sz="2000" dirty="0">
                <a:cs typeface="Aparajita" panose="02020603050405020304" pitchFamily="18" charset="0"/>
              </a:rPr>
              <a:t> PIAVE </a:t>
            </a:r>
            <a:r>
              <a:rPr lang="en-US" sz="2000" dirty="0" err="1">
                <a:cs typeface="Aparajita" panose="02020603050405020304" pitchFamily="18" charset="0"/>
              </a:rPr>
              <a:t>finalmente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operativo</a:t>
            </a:r>
            <a:r>
              <a:rPr lang="en-US" sz="2000" dirty="0">
                <a:cs typeface="Aparajita" panose="02020603050405020304" pitchFamily="18" charset="0"/>
              </a:rPr>
              <a:t> a performance </a:t>
            </a:r>
            <a:r>
              <a:rPr lang="en-US" sz="2000" dirty="0" err="1">
                <a:cs typeface="Aparajita" panose="02020603050405020304" pitchFamily="18" charset="0"/>
              </a:rPr>
              <a:t>nominali</a:t>
            </a:r>
            <a:r>
              <a:rPr lang="en-US" sz="2000" dirty="0">
                <a:cs typeface="Aparajita" panose="02020603050405020304" pitchFamily="18" charset="0"/>
              </a:rPr>
              <a:t> dopo </a:t>
            </a:r>
            <a:r>
              <a:rPr lang="en-US" sz="2000" dirty="0" err="1">
                <a:cs typeface="Aparajita" panose="02020603050405020304" pitchFamily="18" charset="0"/>
              </a:rPr>
              <a:t>più</a:t>
            </a:r>
            <a:r>
              <a:rPr lang="en-US" sz="2000" dirty="0">
                <a:cs typeface="Aparajita" panose="02020603050405020304" pitchFamily="18" charset="0"/>
              </a:rPr>
              <a:t> di 20 anni </a:t>
            </a:r>
            <a:r>
              <a:rPr lang="en-US" sz="2000" dirty="0" err="1">
                <a:cs typeface="Aparajita" panose="02020603050405020304" pitchFamily="18" charset="0"/>
              </a:rPr>
              <a:t>dall’inizio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dei</a:t>
            </a:r>
            <a:r>
              <a:rPr lang="en-US" sz="2000" dirty="0">
                <a:cs typeface="Aparajita" panose="02020603050405020304" pitchFamily="18" charset="0"/>
              </a:rPr>
              <a:t> test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Raggiunto</a:t>
            </a:r>
            <a:r>
              <a:rPr lang="en-US" sz="2000" dirty="0">
                <a:cs typeface="Aparajita" panose="02020603050405020304" pitchFamily="18" charset="0"/>
              </a:rPr>
              <a:t> 85% </a:t>
            </a:r>
            <a:r>
              <a:rPr lang="en-US" sz="2000" dirty="0" err="1">
                <a:cs typeface="Aparajita" panose="02020603050405020304" pitchFamily="18" charset="0"/>
              </a:rPr>
              <a:t>della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trasmissione</a:t>
            </a:r>
            <a:r>
              <a:rPr lang="en-US" sz="2000" dirty="0">
                <a:cs typeface="Aparajita" panose="02020603050405020304" pitchFamily="18" charset="0"/>
              </a:rPr>
              <a:t> in ALPI (</a:t>
            </a:r>
            <a:r>
              <a:rPr lang="en-US" sz="2000" dirty="0" err="1">
                <a:cs typeface="Aparajita" panose="02020603050405020304" pitchFamily="18" charset="0"/>
              </a:rPr>
              <a:t>massimo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teorico</a:t>
            </a:r>
            <a:r>
              <a:rPr lang="en-US" sz="2000" dirty="0">
                <a:cs typeface="Aparajita" panose="02020603050405020304" pitchFamily="18" charset="0"/>
              </a:rPr>
              <a:t> 93%)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Rivelatore</a:t>
            </a:r>
            <a:r>
              <a:rPr lang="en-US" sz="2000" dirty="0">
                <a:cs typeface="Aparajita" panose="02020603050405020304" pitchFamily="18" charset="0"/>
              </a:rPr>
              <a:t> AGATA: </a:t>
            </a:r>
            <a:r>
              <a:rPr lang="en-US" sz="2000" dirty="0" err="1">
                <a:cs typeface="Aparajita" panose="02020603050405020304" pitchFamily="18" charset="0"/>
              </a:rPr>
              <a:t>superato</a:t>
            </a:r>
            <a:r>
              <a:rPr lang="en-US" sz="2000" dirty="0">
                <a:cs typeface="Aparajita" panose="02020603050405020304" pitchFamily="18" charset="0"/>
              </a:rPr>
              <a:t> in 3 anni (2022-2024) il tempo fascio </a:t>
            </a:r>
            <a:r>
              <a:rPr lang="en-US" sz="2000" dirty="0" err="1">
                <a:cs typeface="Aparajita" panose="02020603050405020304" pitchFamily="18" charset="0"/>
              </a:rPr>
              <a:t>fornito</a:t>
            </a:r>
            <a:r>
              <a:rPr lang="en-US" sz="2000" dirty="0">
                <a:cs typeface="Aparajita" panose="02020603050405020304" pitchFamily="18" charset="0"/>
              </a:rPr>
              <a:t> a GANIL in 6 anni (2015-2021)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4EB9D2-D226-A3AC-0B04-4DB1B852628E}"/>
              </a:ext>
            </a:extLst>
          </p:cNvPr>
          <p:cNvSpPr/>
          <p:nvPr/>
        </p:nvSpPr>
        <p:spPr>
          <a:xfrm>
            <a:off x="10593614" y="4854022"/>
            <a:ext cx="1474452" cy="175075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Vecchie</a:t>
            </a:r>
            <a:r>
              <a:rPr lang="en-US" dirty="0"/>
              <a:t> </a:t>
            </a:r>
            <a:r>
              <a:rPr lang="en-US" dirty="0" err="1"/>
              <a:t>macchine</a:t>
            </a:r>
            <a:r>
              <a:rPr lang="en-US" dirty="0"/>
              <a:t> interne</a:t>
            </a:r>
          </a:p>
        </p:txBody>
      </p:sp>
    </p:spTree>
    <p:extLst>
      <p:ext uri="{BB962C8B-B14F-4D97-AF65-F5344CB8AC3E}">
        <p14:creationId xmlns:p14="http://schemas.microsoft.com/office/powerpoint/2010/main" val="3342831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8596A-A838-B7DB-1EB0-9625FA1F0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A7DCFCDA-A673-8F47-AE53-FD84153CB6E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D6F279-2C9C-FE51-0956-5BCBC39C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Principali Risultati 2024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A7C9EE3E-555D-B7F5-D4C8-E6683AF58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1830731-2C9B-4467-114D-737D994DFF0E}"/>
              </a:ext>
            </a:extLst>
          </p:cNvPr>
          <p:cNvSpPr txBox="1">
            <a:spLocks/>
          </p:cNvSpPr>
          <p:nvPr/>
        </p:nvSpPr>
        <p:spPr>
          <a:xfrm>
            <a:off x="136634" y="1166668"/>
            <a:ext cx="11918730" cy="11510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cs typeface="Aparajita" panose="02020603050405020304" pitchFamily="18" charset="0"/>
              </a:rPr>
              <a:t>Raggiunta</a:t>
            </a:r>
            <a:r>
              <a:rPr lang="en-US" sz="2000" dirty="0">
                <a:cs typeface="Aparajita" panose="02020603050405020304" pitchFamily="18" charset="0"/>
              </a:rPr>
              <a:t> la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1 di SPES: </a:t>
            </a:r>
            <a:r>
              <a:rPr lang="en-US" sz="2000" dirty="0" err="1">
                <a:cs typeface="Aparajita" panose="02020603050405020304" pitchFamily="18" charset="0"/>
              </a:rPr>
              <a:t>riacceso</a:t>
            </a:r>
            <a:r>
              <a:rPr lang="en-US" sz="2000" dirty="0">
                <a:cs typeface="Aparajita" panose="02020603050405020304" pitchFamily="18" charset="0"/>
              </a:rPr>
              <a:t> il </a:t>
            </a:r>
            <a:r>
              <a:rPr lang="en-US" sz="2000" dirty="0" err="1">
                <a:cs typeface="Aparajita" panose="02020603050405020304" pitchFamily="18" charset="0"/>
              </a:rPr>
              <a:t>ciclotrone</a:t>
            </a:r>
            <a:r>
              <a:rPr lang="en-US" sz="2000" dirty="0">
                <a:cs typeface="Aparajita" panose="02020603050405020304" pitchFamily="18" charset="0"/>
              </a:rPr>
              <a:t>, </a:t>
            </a:r>
            <a:r>
              <a:rPr lang="en-US" sz="2000" dirty="0" err="1">
                <a:cs typeface="Aparajita" panose="02020603050405020304" pitchFamily="18" charset="0"/>
              </a:rPr>
              <a:t>trasportato</a:t>
            </a:r>
            <a:r>
              <a:rPr lang="en-US" sz="2000" dirty="0">
                <a:cs typeface="Aparajita" panose="02020603050405020304" pitchFamily="18" charset="0"/>
              </a:rPr>
              <a:t> il fascio di </a:t>
            </a:r>
            <a:r>
              <a:rPr lang="en-US" sz="2000" dirty="0" err="1">
                <a:cs typeface="Aparajita" panose="02020603050405020304" pitchFamily="18" charset="0"/>
              </a:rPr>
              <a:t>protoni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fino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alla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seconda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stazione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d’irraggiamento</a:t>
            </a:r>
            <a:r>
              <a:rPr lang="en-US" sz="2000" dirty="0">
                <a:cs typeface="Aparajita" panose="02020603050405020304" pitchFamily="18" charset="0"/>
              </a:rPr>
              <a:t> e </a:t>
            </a:r>
            <a:r>
              <a:rPr lang="en-US" sz="2000" dirty="0" err="1">
                <a:cs typeface="Aparajita" panose="02020603050405020304" pitchFamily="18" charset="0"/>
              </a:rPr>
              <a:t>prodotto</a:t>
            </a:r>
            <a:r>
              <a:rPr lang="en-US" sz="2000" dirty="0">
                <a:cs typeface="Aparajita" panose="02020603050405020304" pitchFamily="18" charset="0"/>
              </a:rPr>
              <a:t> il </a:t>
            </a:r>
            <a:r>
              <a:rPr lang="en-US" sz="2000" dirty="0" err="1">
                <a:cs typeface="Aparajita" panose="02020603050405020304" pitchFamily="18" charset="0"/>
              </a:rPr>
              <a:t>radioisotopo</a:t>
            </a:r>
            <a:r>
              <a:rPr lang="en-US" sz="2000" dirty="0">
                <a:cs typeface="Aparajita" panose="02020603050405020304" pitchFamily="18" charset="0"/>
              </a:rPr>
              <a:t> Rame-67 </a:t>
            </a:r>
            <a:r>
              <a:rPr lang="en-US" sz="2000" dirty="0" err="1">
                <a:cs typeface="Aparajita" panose="02020603050405020304" pitchFamily="18" charset="0"/>
              </a:rPr>
              <a:t>utilizzato</a:t>
            </a:r>
            <a:r>
              <a:rPr lang="en-US" sz="2000" dirty="0">
                <a:cs typeface="Aparajita" panose="02020603050405020304" pitchFamily="18" charset="0"/>
              </a:rPr>
              <a:t> in </a:t>
            </a:r>
            <a:r>
              <a:rPr lang="en-US" sz="2000" dirty="0" err="1">
                <a:cs typeface="Aparajita" panose="02020603050405020304" pitchFamily="18" charset="0"/>
              </a:rPr>
              <a:t>radiofarmacia</a:t>
            </a:r>
            <a:endParaRPr lang="en-US" sz="2000" dirty="0">
              <a:cs typeface="Aparajita" panose="02020603050405020304" pitchFamily="18" charset="0"/>
            </a:endParaRPr>
          </a:p>
          <a:p>
            <a:r>
              <a:rPr lang="en-US" sz="2000" dirty="0" err="1">
                <a:cs typeface="Aparajita" panose="02020603050405020304" pitchFamily="18" charset="0"/>
              </a:rPr>
              <a:t>Raggiunta</a:t>
            </a:r>
            <a:r>
              <a:rPr lang="en-US" sz="2000" dirty="0">
                <a:cs typeface="Aparajita" panose="02020603050405020304" pitchFamily="18" charset="0"/>
              </a:rPr>
              <a:t> la </a:t>
            </a:r>
            <a:r>
              <a:rPr lang="en-US" sz="2000" dirty="0" err="1">
                <a:cs typeface="Aparajita" panose="02020603050405020304" pitchFamily="18" charset="0"/>
              </a:rPr>
              <a:t>fase</a:t>
            </a:r>
            <a:r>
              <a:rPr lang="en-US" sz="2000" dirty="0">
                <a:cs typeface="Aparajita" panose="02020603050405020304" pitchFamily="18" charset="0"/>
              </a:rPr>
              <a:t> 2A di SPES: </a:t>
            </a:r>
            <a:r>
              <a:rPr lang="en-US" sz="2000" dirty="0" err="1">
                <a:cs typeface="Aparajita" panose="02020603050405020304" pitchFamily="18" charset="0"/>
              </a:rPr>
              <a:t>prodotto</a:t>
            </a:r>
            <a:r>
              <a:rPr lang="en-US" sz="2000" dirty="0">
                <a:cs typeface="Aparajita" panose="02020603050405020304" pitchFamily="18" charset="0"/>
              </a:rPr>
              <a:t> e </a:t>
            </a:r>
            <a:r>
              <a:rPr lang="en-US" sz="2000" dirty="0" err="1">
                <a:cs typeface="Aparajita" panose="02020603050405020304" pitchFamily="18" charset="0"/>
              </a:rPr>
              <a:t>accelerato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fuori</a:t>
            </a:r>
            <a:r>
              <a:rPr lang="en-US" sz="2000" dirty="0">
                <a:cs typeface="Aparajita" panose="02020603050405020304" pitchFamily="18" charset="0"/>
              </a:rPr>
              <a:t> dal bunker il primo fascio </a:t>
            </a:r>
            <a:r>
              <a:rPr lang="en-US" sz="2000" dirty="0" err="1">
                <a:cs typeface="Aparajita" panose="02020603050405020304" pitchFamily="18" charset="0"/>
              </a:rPr>
              <a:t>radioattivo</a:t>
            </a:r>
            <a:endParaRPr lang="en-US" sz="2000" dirty="0">
              <a:cs typeface="Aparajita" panose="02020603050405020304" pitchFamily="18" charset="0"/>
            </a:endParaRPr>
          </a:p>
        </p:txBody>
      </p:sp>
      <p:pic>
        <p:nvPicPr>
          <p:cNvPr id="14" name="Picture 13" descr="A machine in a factory&#10;&#10;Description automatically generated">
            <a:extLst>
              <a:ext uri="{FF2B5EF4-FFF2-40B4-BE49-F238E27FC236}">
                <a16:creationId xmlns:a16="http://schemas.microsoft.com/office/drawing/2014/main" id="{A9D436A4-3CB2-89BB-5CA3-26D900385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4" y="2709553"/>
            <a:ext cx="7517932" cy="2738746"/>
          </a:xfrm>
          <a:prstGeom prst="rect">
            <a:avLst/>
          </a:prstGeom>
        </p:spPr>
      </p:pic>
      <p:pic>
        <p:nvPicPr>
          <p:cNvPr id="15" name="Picture 14" descr="A large machine in a factory&#10;&#10;Description automatically generated">
            <a:extLst>
              <a:ext uri="{FF2B5EF4-FFF2-40B4-BE49-F238E27FC236}">
                <a16:creationId xmlns:a16="http://schemas.microsoft.com/office/drawing/2014/main" id="{54E57E0F-CC4E-2EC9-C7E3-EBF51F449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8230"/>
          <a:stretch/>
        </p:blipFill>
        <p:spPr>
          <a:xfrm>
            <a:off x="7766049" y="2709553"/>
            <a:ext cx="4289315" cy="273874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0113F9A-9AD8-A0B1-091F-4D832639A621}"/>
              </a:ext>
            </a:extLst>
          </p:cNvPr>
          <p:cNvGrpSpPr/>
          <p:nvPr/>
        </p:nvGrpSpPr>
        <p:grpSpPr>
          <a:xfrm>
            <a:off x="9779000" y="5058327"/>
            <a:ext cx="2335372" cy="1052776"/>
            <a:chOff x="5189009" y="3510609"/>
            <a:chExt cx="2702870" cy="1503987"/>
          </a:xfrm>
        </p:grpSpPr>
        <p:pic>
          <p:nvPicPr>
            <p:cNvPr id="17" name="Picture 16" descr="A graph of a graph&#10;&#10;Description automatically generated">
              <a:extLst>
                <a:ext uri="{FF2B5EF4-FFF2-40B4-BE49-F238E27FC236}">
                  <a16:creationId xmlns:a16="http://schemas.microsoft.com/office/drawing/2014/main" id="{2CDDF2AE-F96F-6CFC-DF50-CBF44B408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009" y="3510609"/>
              <a:ext cx="2702870" cy="1503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A3915506-01A5-A6C7-6421-AD9F908CBC3F}"/>
                </a:ext>
              </a:extLst>
            </p:cNvPr>
            <p:cNvSpPr/>
            <p:nvPr/>
          </p:nvSpPr>
          <p:spPr>
            <a:xfrm rot="2100408">
              <a:off x="6568547" y="4306010"/>
              <a:ext cx="214009" cy="349552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BFF890-1013-754A-5F7C-1E085E371A9B}"/>
                </a:ext>
              </a:extLst>
            </p:cNvPr>
            <p:cNvSpPr txBox="1"/>
            <p:nvPr/>
          </p:nvSpPr>
          <p:spPr>
            <a:xfrm>
              <a:off x="6487641" y="3898349"/>
              <a:ext cx="14042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baseline="30000" dirty="0"/>
                <a:t>28</a:t>
              </a:r>
              <a:r>
                <a:rPr lang="it-IT" sz="1600" b="1" dirty="0"/>
                <a:t>Si: 2</a:t>
              </a:r>
              <a:r>
                <a:rPr lang="it-IT" sz="1600" b="1" baseline="30000" dirty="0"/>
                <a:t>+</a:t>
              </a:r>
              <a:r>
                <a:rPr lang="it-IT" sz="1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→</a:t>
              </a:r>
              <a:r>
                <a:rPr lang="it-IT" sz="1600" b="1" dirty="0"/>
                <a:t>0</a:t>
              </a:r>
              <a:r>
                <a:rPr lang="it-IT" sz="1600" b="1" baseline="30000" dirty="0"/>
                <a:t>+</a:t>
              </a:r>
            </a:p>
          </p:txBody>
        </p:sp>
      </p:grp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9854B13B-F087-1B0B-72F5-2606DF0E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72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C833-3D5D-36D4-13B0-CB842DD5E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4791F9C0-C0E7-57D0-1D14-A4268AB9DA1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843D9D-6D9B-10D7-BFCA-46F56298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Principali Risultati 2024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0E52A467-6F3B-F97F-C469-CDBF24117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A76D69D-5C6A-734F-05E6-D68901443924}"/>
              </a:ext>
            </a:extLst>
          </p:cNvPr>
          <p:cNvSpPr txBox="1">
            <a:spLocks/>
          </p:cNvSpPr>
          <p:nvPr/>
        </p:nvSpPr>
        <p:spPr>
          <a:xfrm>
            <a:off x="136634" y="1166667"/>
            <a:ext cx="11918732" cy="12206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cs typeface="Aparajita" panose="02020603050405020304" pitchFamily="18" charset="0"/>
              </a:rPr>
              <a:t>Completata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l’installazione</a:t>
            </a:r>
            <a:r>
              <a:rPr lang="en-US" sz="2000" dirty="0">
                <a:cs typeface="Aparajita" panose="02020603050405020304" pitchFamily="18" charset="0"/>
              </a:rPr>
              <a:t> del beam cooler di SPES</a:t>
            </a:r>
          </a:p>
          <a:p>
            <a:r>
              <a:rPr lang="en-US" sz="2000" dirty="0">
                <a:cs typeface="Aparajita" panose="02020603050405020304" pitchFamily="18" charset="0"/>
              </a:rPr>
              <a:t>RFQ SPES </a:t>
            </a:r>
            <a:r>
              <a:rPr lang="en-US" sz="2000" dirty="0" err="1">
                <a:cs typeface="Aparajita" panose="02020603050405020304" pitchFamily="18" charset="0"/>
              </a:rPr>
              <a:t>completamente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assemblato</a:t>
            </a:r>
            <a:r>
              <a:rPr lang="en-US" sz="2000" dirty="0">
                <a:cs typeface="Aparajita" panose="02020603050405020304" pitchFamily="18" charset="0"/>
              </a:rPr>
              <a:t> e pronto per la </a:t>
            </a:r>
            <a:r>
              <a:rPr lang="en-US" sz="2000" dirty="0" err="1">
                <a:cs typeface="Aparajita" panose="02020603050405020304" pitchFamily="18" charset="0"/>
              </a:rPr>
              <a:t>sintonizzazione</a:t>
            </a:r>
            <a:endParaRPr lang="en-US" sz="2000" dirty="0">
              <a:cs typeface="Aparajita" panose="02020603050405020304" pitchFamily="18" charset="0"/>
            </a:endParaRPr>
          </a:p>
          <a:p>
            <a:r>
              <a:rPr lang="en-US" sz="2000" dirty="0" err="1">
                <a:cs typeface="Aparajita" panose="02020603050405020304" pitchFamily="18" charset="0"/>
              </a:rPr>
              <a:t>Amplificatore</a:t>
            </a:r>
            <a:r>
              <a:rPr lang="en-US" sz="2000" dirty="0">
                <a:cs typeface="Aparajita" panose="02020603050405020304" pitchFamily="18" charset="0"/>
              </a:rPr>
              <a:t> di Potenza per RFQ </a:t>
            </a:r>
            <a:r>
              <a:rPr lang="en-US" sz="2000" dirty="0" err="1">
                <a:cs typeface="Aparajita" panose="02020603050405020304" pitchFamily="18" charset="0"/>
              </a:rPr>
              <a:t>consegnato</a:t>
            </a:r>
            <a:r>
              <a:rPr lang="en-US" sz="2000" dirty="0">
                <a:cs typeface="Aparajita" panose="02020603050405020304" pitchFamily="18" charset="0"/>
              </a:rPr>
              <a:t> e </a:t>
            </a:r>
            <a:r>
              <a:rPr lang="en-US" sz="2000" dirty="0" err="1">
                <a:cs typeface="Aparajita" panose="02020603050405020304" pitchFamily="18" charset="0"/>
              </a:rPr>
              <a:t>testato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fino</a:t>
            </a:r>
            <a:r>
              <a:rPr lang="en-US" sz="2000" dirty="0">
                <a:cs typeface="Aparajita" panose="02020603050405020304" pitchFamily="18" charset="0"/>
              </a:rPr>
              <a:t> a 200 kW</a:t>
            </a:r>
          </a:p>
        </p:txBody>
      </p:sp>
      <p:pic>
        <p:nvPicPr>
          <p:cNvPr id="10" name="Immagine 14" descr="Immagine che contiene ingegneria, acciaio, macchina, industria&#10;&#10;Descrizione generata automaticamente">
            <a:extLst>
              <a:ext uri="{FF2B5EF4-FFF2-40B4-BE49-F238E27FC236}">
                <a16:creationId xmlns:a16="http://schemas.microsoft.com/office/drawing/2014/main" id="{B7E5BAB7-EFFA-7BBC-CFF2-CC2B6F6353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397"/>
          <a:stretch/>
        </p:blipFill>
        <p:spPr>
          <a:xfrm>
            <a:off x="4605963" y="2468880"/>
            <a:ext cx="7449403" cy="3944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9">
            <a:extLst>
              <a:ext uri="{FF2B5EF4-FFF2-40B4-BE49-F238E27FC236}">
                <a16:creationId xmlns:a16="http://schemas.microsoft.com/office/drawing/2014/main" id="{21ABAEBB-5D11-3EEC-30FF-6DFFAF2729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176"/>
          <a:stretch/>
        </p:blipFill>
        <p:spPr>
          <a:xfrm>
            <a:off x="136634" y="2468881"/>
            <a:ext cx="4209969" cy="3944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egnaposto piè di pagina 3">
            <a:extLst>
              <a:ext uri="{FF2B5EF4-FFF2-40B4-BE49-F238E27FC236}">
                <a16:creationId xmlns:a16="http://schemas.microsoft.com/office/drawing/2014/main" id="{D1D4C3B2-458A-4FB8-A3EA-A4B54178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27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0EF41-0FA3-6D6B-EB7E-55693695A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99DD2F43-E491-0737-E029-A18AA6E1499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001BA6-4A40-D533-FD91-04F73654E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Principali Risultati 2024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B214AFE8-D202-522D-0590-E9309FE952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68EF27-9EED-755D-CE82-69C7A2701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634" y="1172852"/>
            <a:ext cx="11918732" cy="1398853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r>
              <a:rPr lang="en-US" sz="2000" dirty="0" err="1">
                <a:cs typeface="Aparajita" panose="02020603050405020304" pitchFamily="18" charset="0"/>
              </a:rPr>
              <a:t>Completato</a:t>
            </a:r>
            <a:r>
              <a:rPr lang="en-US" sz="2000" dirty="0">
                <a:cs typeface="Aparajita" panose="02020603050405020304" pitchFamily="18" charset="0"/>
              </a:rPr>
              <a:t> con </a:t>
            </a:r>
            <a:r>
              <a:rPr lang="en-US" sz="2000" dirty="0" err="1">
                <a:cs typeface="Aparajita" panose="02020603050405020304" pitchFamily="18" charset="0"/>
              </a:rPr>
              <a:t>successo</a:t>
            </a:r>
            <a:r>
              <a:rPr lang="en-US" sz="2000" dirty="0">
                <a:cs typeface="Aparajita" panose="02020603050405020304" pitchFamily="18" charset="0"/>
              </a:rPr>
              <a:t> il </a:t>
            </a:r>
            <a:r>
              <a:rPr lang="en-US" sz="2000" dirty="0" err="1">
                <a:cs typeface="Aparajita" panose="02020603050405020304" pitchFamily="18" charset="0"/>
              </a:rPr>
              <a:t>collaudo</a:t>
            </a:r>
            <a:r>
              <a:rPr lang="en-US" sz="2000" dirty="0">
                <a:cs typeface="Aparajita" panose="02020603050405020304" pitchFamily="18" charset="0"/>
              </a:rPr>
              <a:t> con fascio di 4/5 tank del DTL </a:t>
            </a:r>
            <a:r>
              <a:rPr lang="en-US" sz="2000" dirty="0" err="1">
                <a:cs typeface="Aparajita" panose="02020603050405020304" pitchFamily="18" charset="0"/>
              </a:rPr>
              <a:t>della</a:t>
            </a:r>
            <a:r>
              <a:rPr lang="en-US" sz="2000" dirty="0">
                <a:cs typeface="Aparajita" panose="02020603050405020304" pitchFamily="18" charset="0"/>
              </a:rPr>
              <a:t> European Spallation Source e </a:t>
            </a:r>
            <a:r>
              <a:rPr lang="en-US" sz="2000" dirty="0" err="1">
                <a:cs typeface="Aparajita" panose="02020603050405020304" pitchFamily="18" charset="0"/>
              </a:rPr>
              <a:t>completata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installazione</a:t>
            </a:r>
            <a:r>
              <a:rPr lang="en-US" sz="2000" dirty="0">
                <a:cs typeface="Aparajita" panose="02020603050405020304" pitchFamily="18" charset="0"/>
              </a:rPr>
              <a:t> 5/5 tank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Accelerato</a:t>
            </a:r>
            <a:r>
              <a:rPr lang="en-US" sz="2000" dirty="0">
                <a:cs typeface="Aparajita" panose="02020603050405020304" pitchFamily="18" charset="0"/>
              </a:rPr>
              <a:t> fascio </a:t>
            </a:r>
            <a:r>
              <a:rPr lang="en-US" sz="2000" dirty="0" err="1">
                <a:cs typeface="Aparajita" panose="02020603050405020304" pitchFamily="18" charset="0"/>
              </a:rPr>
              <a:t>deutoni</a:t>
            </a:r>
            <a:r>
              <a:rPr lang="en-US" sz="2000" dirty="0">
                <a:cs typeface="Aparajita" panose="02020603050405020304" pitchFamily="18" charset="0"/>
              </a:rPr>
              <a:t> con RFQ IFMIF al 9% duty cycle (circa 60 kW di fascio)</a:t>
            </a:r>
          </a:p>
          <a:p>
            <a:r>
              <a:rPr lang="en-US" sz="2000" dirty="0" err="1">
                <a:cs typeface="Aparajita" panose="02020603050405020304" pitchFamily="18" charset="0"/>
              </a:rPr>
              <a:t>Collaudata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sorgente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protoni</a:t>
            </a:r>
            <a:r>
              <a:rPr lang="en-US" sz="2000" dirty="0">
                <a:cs typeface="Aparajita" panose="02020603050405020304" pitchFamily="18" charset="0"/>
              </a:rPr>
              <a:t> ANTHEM a </a:t>
            </a:r>
            <a:r>
              <a:rPr lang="en-US" sz="2000" dirty="0" err="1">
                <a:cs typeface="Aparajita" panose="02020603050405020304" pitchFamily="18" charset="0"/>
              </a:rPr>
              <a:t>potenza</a:t>
            </a:r>
            <a:r>
              <a:rPr lang="en-US" sz="2000" dirty="0">
                <a:cs typeface="Aparajita" panose="02020603050405020304" pitchFamily="18" charset="0"/>
              </a:rPr>
              <a:t> </a:t>
            </a:r>
            <a:r>
              <a:rPr lang="en-US" sz="2000" dirty="0" err="1">
                <a:cs typeface="Aparajita" panose="02020603050405020304" pitchFamily="18" charset="0"/>
              </a:rPr>
              <a:t>nominale</a:t>
            </a:r>
            <a:endParaRPr lang="en-US" sz="2000" dirty="0">
              <a:cs typeface="Aparajita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827A41-2FCA-736B-5B35-8632519C00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21" t="29259" r="52604" b="29260"/>
          <a:stretch/>
        </p:blipFill>
        <p:spPr>
          <a:xfrm>
            <a:off x="136634" y="2714304"/>
            <a:ext cx="5159266" cy="3657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5FBE49-E253-3CB5-6402-395A9D570E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651" t="26666" r="6481" b="23704"/>
          <a:stretch/>
        </p:blipFill>
        <p:spPr>
          <a:xfrm>
            <a:off x="9005424" y="2714304"/>
            <a:ext cx="3049942" cy="3657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A5956-6E50-ADB5-3557-A123D42F5D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26" t="39228" r="13426" b="20185"/>
          <a:stretch/>
        </p:blipFill>
        <p:spPr>
          <a:xfrm>
            <a:off x="5389834" y="2714304"/>
            <a:ext cx="3508956" cy="2496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595077-0ACC-6C85-79B8-B668365E7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2708" t="72185" r="33797" b="8797"/>
          <a:stretch/>
        </p:blipFill>
        <p:spPr>
          <a:xfrm>
            <a:off x="8682065" y="5353798"/>
            <a:ext cx="2578100" cy="1304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7E091A-82B1-3A5A-736B-A94B8DD1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4323"/>
            <a:ext cx="4114800" cy="365125"/>
          </a:xfrm>
        </p:spPr>
        <p:txBody>
          <a:bodyPr/>
          <a:lstStyle/>
          <a:p>
            <a:r>
              <a:rPr lang="it-IT" dirty="0"/>
              <a:t>Legnaro – RPF 2024 – 17 Gennaio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4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359BD-DC00-50C9-0A53-68F7CA767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91DD3C04-940D-CE9F-CEA5-F8FFD48F4E0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E90B28-CCDD-A3BA-FDF4-5A56B9F2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Performance acceleratori 2012 - 2024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DAFE3B7E-B964-B41F-4828-DDD7987F9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graphicFrame>
        <p:nvGraphicFramePr>
          <p:cNvPr id="11" name="Grafico 2">
            <a:extLst>
              <a:ext uri="{FF2B5EF4-FFF2-40B4-BE49-F238E27FC236}">
                <a16:creationId xmlns:a16="http://schemas.microsoft.com/office/drawing/2014/main" id="{13397459-B76A-4F04-99F1-2BC45A81B3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4985409"/>
              </p:ext>
            </p:extLst>
          </p:nvPr>
        </p:nvGraphicFramePr>
        <p:xfrm>
          <a:off x="0" y="1030254"/>
          <a:ext cx="12192000" cy="5827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74736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C0579-621C-8991-6D11-EAE77DF0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B55743CA-F50D-DAF3-3B4D-8FD64328FC2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A06962-2E88-E509-0099-A90E7E13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Performance CN/AN2000 2012 - 2024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69CBF143-8CCE-8391-7E26-FD743AED1A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graphicFrame>
        <p:nvGraphicFramePr>
          <p:cNvPr id="4" name="Grafico 2">
            <a:extLst>
              <a:ext uri="{FF2B5EF4-FFF2-40B4-BE49-F238E27FC236}">
                <a16:creationId xmlns:a16="http://schemas.microsoft.com/office/drawing/2014/main" id="{70E63346-ED48-4319-903D-4D9D301A82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195740"/>
              </p:ext>
            </p:extLst>
          </p:nvPr>
        </p:nvGraphicFramePr>
        <p:xfrm>
          <a:off x="0" y="1030253"/>
          <a:ext cx="12192000" cy="582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08740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7597-1A1B-A186-BFD7-A93A7D71F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E2D43771-E6E4-1915-6495-6F1925842B1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5C0896-99DB-95BD-3AC5-5527A7D69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       Performance PTA 2012 - 2024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9199B00E-7940-3400-10AE-FACCC0921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62A812CF-BBF5-4AF4-9270-39EA2BCBC9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415840"/>
              </p:ext>
            </p:extLst>
          </p:nvPr>
        </p:nvGraphicFramePr>
        <p:xfrm>
          <a:off x="0" y="1030253"/>
          <a:ext cx="12192000" cy="582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8642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8F6CD-6A2C-6381-7C4E-C70A346B0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927C8BBF-9D9F-2CF5-6F5C-6B95226762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025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4000" b="1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243299-2044-AC8A-F969-63804FF33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025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</a:rPr>
              <a:t>Fascio su bersaglio AGATA 2022 - 2024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7" name="Immagine 3">
            <a:extLst>
              <a:ext uri="{FF2B5EF4-FFF2-40B4-BE49-F238E27FC236}">
                <a16:creationId xmlns:a16="http://schemas.microsoft.com/office/drawing/2014/main" id="{27988E6D-1B52-B6E2-7E38-61221E26C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96" y="60290"/>
            <a:ext cx="1173225" cy="686188"/>
          </a:xfrm>
          <a:prstGeom prst="rect">
            <a:avLst/>
          </a:prstGeom>
          <a:solidFill>
            <a:schemeClr val="bg1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62A812CF-BBF5-4AF4-9270-39EA2BCBC9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222645"/>
              </p:ext>
            </p:extLst>
          </p:nvPr>
        </p:nvGraphicFramePr>
        <p:xfrm>
          <a:off x="0" y="1030253"/>
          <a:ext cx="12192000" cy="5827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A50396-40C2-42C7-BCC1-8502C80E7454}"/>
              </a:ext>
            </a:extLst>
          </p:cNvPr>
          <p:cNvCxnSpPr>
            <a:cxnSpLocks/>
          </p:cNvCxnSpPr>
          <p:nvPr/>
        </p:nvCxnSpPr>
        <p:spPr>
          <a:xfrm>
            <a:off x="2335237" y="2466852"/>
            <a:ext cx="8115444" cy="0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0584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-mac" id="{695B7A4F-1378-4BF3-A3BB-F17C9E33F859}" vid="{0DAF7666-2F30-41A1-B555-CD84CE1A59A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8EF2080911546BB0FA980F61713EC" ma:contentTypeVersion="13" ma:contentTypeDescription="Create a new document." ma:contentTypeScope="" ma:versionID="f78cd81e4ae93aada478ee853558c368">
  <xsd:schema xmlns:xsd="http://www.w3.org/2001/XMLSchema" xmlns:xs="http://www.w3.org/2001/XMLSchema" xmlns:p="http://schemas.microsoft.com/office/2006/metadata/properties" xmlns:ns3="3429970b-c4ac-4c1e-a45a-fd6bab96e0cf" xmlns:ns4="83577b1f-99a4-4dee-b714-239731d12948" targetNamespace="http://schemas.microsoft.com/office/2006/metadata/properties" ma:root="true" ma:fieldsID="8f025d3fed3708e64c3052bcb99aca38" ns3:_="" ns4:_="">
    <xsd:import namespace="3429970b-c4ac-4c1e-a45a-fd6bab96e0cf"/>
    <xsd:import namespace="83577b1f-99a4-4dee-b714-239731d129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9970b-c4ac-4c1e-a45a-fd6bab96e0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77b1f-99a4-4dee-b714-239731d1294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160F3C-AC7F-4F8A-976A-BFA34ABB187F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83577b1f-99a4-4dee-b714-239731d12948"/>
    <ds:schemaRef ds:uri="3429970b-c4ac-4c1e-a45a-fd6bab96e0c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026CE3D-9CD8-4A6B-BC07-1042E24602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57DB81-F1F0-404C-BCDA-472F9D39AC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29970b-c4ac-4c1e-a45a-fd6bab96e0cf"/>
    <ds:schemaRef ds:uri="83577b1f-99a4-4dee-b714-239731d129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726</Words>
  <Application>Microsoft Office PowerPoint</Application>
  <PresentationFormat>Widescreen</PresentationFormat>
  <Paragraphs>123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Aparajita</vt:lpstr>
      <vt:lpstr>Arial</vt:lpstr>
      <vt:lpstr>Bradley Hand ITC</vt:lpstr>
      <vt:lpstr>Calibri</vt:lpstr>
      <vt:lpstr>Calibri Light</vt:lpstr>
      <vt:lpstr>Symbol</vt:lpstr>
      <vt:lpstr>Times New Roman</vt:lpstr>
      <vt:lpstr>Tema di Office</vt:lpstr>
      <vt:lpstr>Attività e Prospettive Future degli Acceleratori E. Fagotti</vt:lpstr>
      <vt:lpstr>Principali Risultati 2024</vt:lpstr>
      <vt:lpstr>Principali Risultati 2024</vt:lpstr>
      <vt:lpstr>Principali Risultati 2024</vt:lpstr>
      <vt:lpstr>Principali Risultati 2024</vt:lpstr>
      <vt:lpstr>Performance acceleratori 2012 - 2024</vt:lpstr>
      <vt:lpstr>Performance CN/AN2000 2012 - 2024</vt:lpstr>
      <vt:lpstr>       Performance PTA 2012 - 2024</vt:lpstr>
      <vt:lpstr>Fascio su bersaglio AGATA 2022 - 2024</vt:lpstr>
      <vt:lpstr>Prospettive 2025</vt:lpstr>
      <vt:lpstr>Prospettive 2025</vt:lpstr>
      <vt:lpstr>Prospettive 2025: Fase 3 - ADIGE</vt:lpstr>
      <vt:lpstr>Prospettive 2025: Fase 3 - ADIGE</vt:lpstr>
      <vt:lpstr>Prospettive 2025: Fase 3 - RFQ</vt:lpstr>
      <vt:lpstr>Prospettive 2025: ANTHEM</vt:lpstr>
      <vt:lpstr>Conclusione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sugli acceleratori ai LNL nel triennio 2021-2023 e risorse necessarie</dc:title>
  <dc:creator>Enrico</dc:creator>
  <cp:lastModifiedBy>Enrico Fagotti</cp:lastModifiedBy>
  <cp:revision>575</cp:revision>
  <dcterms:created xsi:type="dcterms:W3CDTF">2020-11-04T09:40:16Z</dcterms:created>
  <dcterms:modified xsi:type="dcterms:W3CDTF">2025-01-16T23:53:44Z</dcterms:modified>
</cp:coreProperties>
</file>