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60" r:id="rId5"/>
    <p:sldId id="579" r:id="rId6"/>
    <p:sldId id="559" r:id="rId7"/>
    <p:sldId id="592" r:id="rId8"/>
    <p:sldId id="613" r:id="rId9"/>
    <p:sldId id="614" r:id="rId10"/>
    <p:sldId id="589" r:id="rId11"/>
    <p:sldId id="594" r:id="rId12"/>
    <p:sldId id="582" r:id="rId13"/>
    <p:sldId id="577" r:id="rId14"/>
    <p:sldId id="584" r:id="rId15"/>
    <p:sldId id="588" r:id="rId16"/>
    <p:sldId id="591" r:id="rId17"/>
    <p:sldId id="318" r:id="rId18"/>
    <p:sldId id="567" r:id="rId19"/>
    <p:sldId id="575" r:id="rId20"/>
    <p:sldId id="602" r:id="rId21"/>
    <p:sldId id="604" r:id="rId22"/>
    <p:sldId id="605" r:id="rId23"/>
    <p:sldId id="606" r:id="rId24"/>
    <p:sldId id="561" r:id="rId25"/>
    <p:sldId id="608" r:id="rId26"/>
    <p:sldId id="609" r:id="rId27"/>
    <p:sldId id="610" r:id="rId28"/>
    <p:sldId id="563" r:id="rId29"/>
    <p:sldId id="612" r:id="rId30"/>
    <p:sldId id="576" r:id="rId3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434508-2720-572B-5AAC-0DCF03582EB4}" name="Enrico Munaron" initials="EM" userId="S::munaron@infn.it::4e2124cc-7653-4401-b9e5-fe2a945474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01"/>
    <a:srgbClr val="156082"/>
    <a:srgbClr val="0070C0"/>
    <a:srgbClr val="FFFFFF"/>
    <a:srgbClr val="FFFF00"/>
    <a:srgbClr val="FFFF66"/>
    <a:srgbClr val="CCFF33"/>
    <a:srgbClr val="057593"/>
    <a:srgbClr val="C2F1C8"/>
    <a:srgbClr val="913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CF7EC-EE11-4BBD-8AED-CA0FB872CAC5}" v="559" dt="2025-01-16T10:13:06.007"/>
    <p1510:client id="{2532627E-3135-4D3B-83C5-F599757693E7}" v="177" dt="2025-01-16T10:59:45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27" autoAdjust="0"/>
  </p:normalViewPr>
  <p:slideViewPr>
    <p:cSldViewPr snapToGrid="0">
      <p:cViewPr varScale="1">
        <p:scale>
          <a:sx n="122" d="100"/>
          <a:sy n="122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5195165-DBFA-47F5-94D3-FF94414D9740}" type="datetimeFigureOut">
              <a:t>16/01/2025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16B36F4-14DC-4A22-B81B-51947C6AA93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6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958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9AC73-0DF5-DFDE-59D7-A8F4C7563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C2EAE-EBF7-8AAA-D33C-252444C1C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423EEB-3903-D4AF-49BA-37C832177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5E40A-C7A5-809F-BB49-E8E520953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7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F5B2-DF97-9D58-6890-C1B2ECD7F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01C63-BC94-AF58-C69A-BD9BE8D29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436C6-C754-2E3A-FCBB-9B7D291E1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B6A52-14FF-7CE6-3866-8D227DC49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097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16027-601A-7C77-0100-3F76D80A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FE72F5-5D45-A912-C463-B7BBB6EC5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B0642-304F-C820-478D-74576313A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D5900-3811-9528-26CF-36E51DC66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312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96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453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52F97-8608-4717-47C6-93C4710E5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D6C3F-DB5A-C48B-D99A-9F021558B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D0E648-255C-267A-CEA4-EC8BA89F5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AA877-B45E-0336-DC2E-309554836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131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C4C0-7A81-BB61-676E-149B89BDB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34A253-C118-58E9-1DF7-6DD676D24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9C67EF-8E69-7C67-9314-C1FF131BB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D1C31-EB44-B0A1-1311-548F645F1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619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1D3D4-26DC-29D4-22D3-FE44FB850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B7BCB-FAD0-9592-C7E5-7320D632D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4C502E-64C1-9CBB-75D7-35C1E075F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2CC6D-31D2-7FF6-1740-74916FC7DD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379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3E96D-CC87-67D3-9687-1A5B6EB29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BAE85-2967-36B2-7BD1-1D168CF4C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EB5553-7883-80C9-CD9A-99F391E73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8FD5C-140F-2991-3D2A-3B6BC2B44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170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91F75-C4B4-A12D-9A31-ED27DA739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C93B11-1B70-2497-9544-60AD2235D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603A8-3640-4780-56A6-43B075425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8E26A-CA59-9E76-235B-F61DEFB6A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27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690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D9BEA-C8B2-532E-8B34-95ABB63FA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4177E-3270-3C3E-049E-CB9D126BF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5A236-2034-A4EC-F885-A569DAEDA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5807B-3ACC-17D9-CCAF-118D68784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442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C76D3-7E39-2274-61C5-6A65066B1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D3984C-C9BF-C24F-E073-63F4792F7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F47DEE-3931-FF5E-4909-003AF5624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2C769-F036-9F78-2F18-9935DBA9F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999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BCF29-35BC-E404-DB47-677997009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91671-2711-20CE-D367-40C073736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DE71F-CAB2-CF46-BDAC-0C3318E48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16FF-8C3A-5E89-5EE5-98A0FA715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824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631A7-3475-D72D-D763-08603F4C4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84181-FC8C-895F-9442-A3C4ED219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BB83A-75DF-AAC6-8EF8-24730C7E7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F8BAB-E68D-F52A-7A19-FB583EAD6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179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B43EB-1FA9-84A7-E2C4-ECD7779D9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C7FFA2-519C-D387-B5A6-ED80C89B97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58321-A747-6883-D76A-7940847D7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19259-F4F4-51E5-699E-86270FC25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316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D1BA7-F251-EB2F-AA0E-367FA1CAF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9EB87-48A3-B78B-555E-1D98F15F3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98E33-760C-F7C3-FC8D-303BC3AD1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5B14-35CE-AFF2-DCEB-8FF7F133F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27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E3D9-0BDA-C321-7DBC-C572843F9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D5E0FB-1C1C-E857-A7D4-3BC438CE5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34C98-C975-9664-545E-DE8F9A82D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012A6-3EF3-ED7D-213E-DEC93F6537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119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34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701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42BD3-5639-0ED7-F78A-90A37B6D1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BF90CFD-DF33-1A29-D915-23B3A323D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CB4B85-6A86-BCED-5F06-4DB3FC7F9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513BA8-A239-8621-D222-D3E3BE632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22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A6592-2D40-FF4D-CD7F-CC7FCE646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B32BE-11E8-FB9F-8721-809A558D2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1A2788-607B-B835-E4C0-C1286E88D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C6F5B-4A35-C737-1C3E-093A1A257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42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69052-7589-0F99-37C8-68C7ABD8F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8AD425-0F33-2C58-0B28-D046E1B35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2D1B7-715B-8EE7-DCC4-B820EBEDD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213F8-5720-D033-01D9-2CA1144F7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209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213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5DA23-61A7-C49A-C88B-CA7453882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4467AF2-0930-7153-060E-335DFA10E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4BAF535-E402-D526-22EF-7418B73B7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4A70D2-16DB-A7CB-ED8A-8E7F1CC1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490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EA4BB-F35D-90A5-FECF-23469E37F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9AA4D-EB54-3C00-EA3E-F88D66C93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B47F38-30BF-62A3-BFF7-3ABB580AB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617A4-333E-72F3-3EEE-30691BCB9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B36F4-14DC-4A22-B81B-51947C6AA93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31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ma 1">
            <a:extLst>
              <a:ext uri="{FF2B5EF4-FFF2-40B4-BE49-F238E27FC236}">
                <a16:creationId xmlns:a16="http://schemas.microsoft.com/office/drawing/2014/main" id="{29BFC56C-E6D9-BFBD-451B-2B71CFE5CF8D}"/>
              </a:ext>
            </a:extLst>
          </p:cNvPr>
          <p:cNvSpPr/>
          <p:nvPr userDrawn="1"/>
        </p:nvSpPr>
        <p:spPr>
          <a:xfrm flipV="1">
            <a:off x="6001554" y="2221374"/>
            <a:ext cx="6191782" cy="2629508"/>
          </a:xfrm>
          <a:custGeom>
            <a:avLst/>
            <a:gdLst>
              <a:gd name="connsiteX0" fmla="*/ 0 w 6190446"/>
              <a:gd name="connsiteY0" fmla="*/ 2629508 h 2629508"/>
              <a:gd name="connsiteX1" fmla="*/ 1246439 w 6190446"/>
              <a:gd name="connsiteY1" fmla="*/ 0 h 2629508"/>
              <a:gd name="connsiteX2" fmla="*/ 6190446 w 6190446"/>
              <a:gd name="connsiteY2" fmla="*/ 0 h 2629508"/>
              <a:gd name="connsiteX3" fmla="*/ 4944007 w 6190446"/>
              <a:gd name="connsiteY3" fmla="*/ 2629508 h 2629508"/>
              <a:gd name="connsiteX4" fmla="*/ 0 w 6190446"/>
              <a:gd name="connsiteY4" fmla="*/ 2629508 h 2629508"/>
              <a:gd name="connsiteX0" fmla="*/ 0 w 6190446"/>
              <a:gd name="connsiteY0" fmla="*/ 2629508 h 2629508"/>
              <a:gd name="connsiteX1" fmla="*/ 1246439 w 6190446"/>
              <a:gd name="connsiteY1" fmla="*/ 0 h 2629508"/>
              <a:gd name="connsiteX2" fmla="*/ 6190446 w 6190446"/>
              <a:gd name="connsiteY2" fmla="*/ 0 h 2629508"/>
              <a:gd name="connsiteX3" fmla="*/ 6163207 w 6190446"/>
              <a:gd name="connsiteY3" fmla="*/ 2619983 h 2629508"/>
              <a:gd name="connsiteX4" fmla="*/ 0 w 6190446"/>
              <a:gd name="connsiteY4" fmla="*/ 2629508 h 2629508"/>
              <a:gd name="connsiteX0" fmla="*/ 0 w 6191782"/>
              <a:gd name="connsiteY0" fmla="*/ 2629508 h 2629508"/>
              <a:gd name="connsiteX1" fmla="*/ 1246439 w 6191782"/>
              <a:gd name="connsiteY1" fmla="*/ 0 h 2629508"/>
              <a:gd name="connsiteX2" fmla="*/ 6190446 w 6191782"/>
              <a:gd name="connsiteY2" fmla="*/ 0 h 2629508"/>
              <a:gd name="connsiteX3" fmla="*/ 6191782 w 6191782"/>
              <a:gd name="connsiteY3" fmla="*/ 2619983 h 2629508"/>
              <a:gd name="connsiteX4" fmla="*/ 0 w 6191782"/>
              <a:gd name="connsiteY4" fmla="*/ 2629508 h 262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1782" h="2629508">
                <a:moveTo>
                  <a:pt x="0" y="2629508"/>
                </a:moveTo>
                <a:lnTo>
                  <a:pt x="1246439" y="0"/>
                </a:lnTo>
                <a:lnTo>
                  <a:pt x="6190446" y="0"/>
                </a:lnTo>
                <a:cubicBezTo>
                  <a:pt x="6190891" y="873328"/>
                  <a:pt x="6191337" y="1746655"/>
                  <a:pt x="6191782" y="2619983"/>
                </a:cubicBezTo>
                <a:lnTo>
                  <a:pt x="0" y="262950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Inserire relatore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5445" y="2518881"/>
            <a:ext cx="3939909" cy="18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9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0360B10-0699-8470-820D-AC3E28065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46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9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  <p:pic>
        <p:nvPicPr>
          <p:cNvPr id="7" name="Picture 6" descr="A person holding a plate&#10;&#10;Description automatically generated">
            <a:extLst>
              <a:ext uri="{FF2B5EF4-FFF2-40B4-BE49-F238E27FC236}">
                <a16:creationId xmlns:a16="http://schemas.microsoft.com/office/drawing/2014/main" id="{C97C6A2F-1C8C-E4C8-7E38-A29A8E6A8D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3243" cy="106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gif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580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cdazero.it/openoffice-writer-0006.php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12" Type="http://schemas.openxmlformats.org/officeDocument/2006/relationships/hyperlink" Target="https://forestparkgolfcourse.com/article/smiley-e-emoji-su-whatsapp-con-significato-elenco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angolodelregalo.it/idea-regalo-chiavetta-usb-colorata-personalizzata-8964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openclipart.org/detail/24854/-by--24854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jpeg"/><Relationship Id="rId10" Type="http://schemas.openxmlformats.org/officeDocument/2006/relationships/hyperlink" Target="https://webinserzionista.altervista.org/n/inf/corso-epub-completo-costruisci-libro-digitale.html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4.jpeg"/><Relationship Id="rId14" Type="http://schemas.openxmlformats.org/officeDocument/2006/relationships/hyperlink" Target="https://icon-icons.com/it/icona/blocco-note-/2042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1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testo, giallo, blu, colorato&#10;&#10;Descrizione generata automaticamente">
            <a:extLst>
              <a:ext uri="{FF2B5EF4-FFF2-40B4-BE49-F238E27FC236}">
                <a16:creationId xmlns:a16="http://schemas.microsoft.com/office/drawing/2014/main" id="{D9BEF8F9-1375-EE42-AF3C-CD059636E9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104" b="23104"/>
          <a:stretch>
            <a:fillRect/>
          </a:stretch>
        </p:blipFill>
        <p:spPr>
          <a:xfrm>
            <a:off x="-1" y="2221374"/>
            <a:ext cx="7394576" cy="2629509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3228786-D527-6842-82EB-C336E659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01" y="474024"/>
            <a:ext cx="12075400" cy="705642"/>
          </a:xfrm>
        </p:spPr>
        <p:txBody>
          <a:bodyPr/>
          <a:lstStyle/>
          <a:p>
            <a:pPr algn="ctr"/>
            <a:r>
              <a:rPr lang="en-US" b="1" err="1"/>
              <a:t>C’è</a:t>
            </a:r>
            <a:r>
              <a:rPr lang="en-US" b="1"/>
              <a:t> </a:t>
            </a:r>
            <a:r>
              <a:rPr lang="en-US" b="1" err="1"/>
              <a:t>dell’Intelligenza</a:t>
            </a:r>
            <a:r>
              <a:rPr lang="en-US" b="1"/>
              <a:t> (</a:t>
            </a:r>
            <a:r>
              <a:rPr lang="en-US" b="1" err="1"/>
              <a:t>Artificiale</a:t>
            </a:r>
            <a:r>
              <a:rPr lang="en-US" b="1"/>
              <a:t>) </a:t>
            </a:r>
            <a:r>
              <a:rPr lang="en-US" b="1" err="1"/>
              <a:t>negli</a:t>
            </a:r>
            <a:r>
              <a:rPr lang="en-US" b="1"/>
              <a:t> </a:t>
            </a:r>
            <a:r>
              <a:rPr lang="en-US" b="1" err="1"/>
              <a:t>Acceleratori</a:t>
            </a:r>
            <a:endParaRPr lang="en-US" b="1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42D4B1-6088-514E-8BEE-99B2B5896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it-IT"/>
              <a:t>Istituto Nazionale di Fisica Nucleare</a:t>
            </a:r>
          </a:p>
          <a:p>
            <a:pPr algn="ctr"/>
            <a:r>
              <a:rPr lang="it-IT">
                <a:solidFill>
                  <a:srgbClr val="4297B7"/>
                </a:solidFill>
              </a:rPr>
              <a:t>The </a:t>
            </a:r>
            <a:r>
              <a:rPr lang="it-IT" err="1">
                <a:solidFill>
                  <a:srgbClr val="4297B7"/>
                </a:solidFill>
              </a:rPr>
              <a:t>Italian</a:t>
            </a:r>
            <a:r>
              <a:rPr lang="it-IT">
                <a:solidFill>
                  <a:srgbClr val="4297B7"/>
                </a:solidFill>
              </a:rPr>
              <a:t> National </a:t>
            </a:r>
            <a:r>
              <a:rPr lang="it-IT" err="1">
                <a:solidFill>
                  <a:srgbClr val="4297B7"/>
                </a:solidFill>
              </a:rPr>
              <a:t>Institute</a:t>
            </a:r>
            <a:r>
              <a:rPr lang="it-IT">
                <a:solidFill>
                  <a:srgbClr val="4297B7"/>
                </a:solidFill>
              </a:rPr>
              <a:t> for </a:t>
            </a:r>
            <a:r>
              <a:rPr lang="it-IT" err="1">
                <a:solidFill>
                  <a:srgbClr val="4297B7"/>
                </a:solidFill>
              </a:rPr>
              <a:t>Nuclear</a:t>
            </a:r>
            <a:r>
              <a:rPr lang="it-IT">
                <a:solidFill>
                  <a:srgbClr val="4297B7"/>
                </a:solidFill>
              </a:rPr>
              <a:t> </a:t>
            </a:r>
            <a:r>
              <a:rPr lang="it-IT" err="1">
                <a:solidFill>
                  <a:srgbClr val="4297B7"/>
                </a:solidFill>
              </a:rPr>
              <a:t>Physics</a:t>
            </a:r>
            <a:endParaRPr lang="it-IT">
              <a:solidFill>
                <a:srgbClr val="4297B7"/>
              </a:solidFill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19CACCF-7464-DC43-8743-5B436E14E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0099" y="5808660"/>
            <a:ext cx="7683502" cy="5909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b="1" dirty="0">
                <a:solidFill>
                  <a:srgbClr val="156082"/>
                </a:solidFill>
              </a:rPr>
              <a:t>Maurizio Montis, Luca Bellan</a:t>
            </a:r>
            <a:br>
              <a:rPr lang="it-IT" b="1" dirty="0">
                <a:solidFill>
                  <a:srgbClr val="156082"/>
                </a:solidFill>
              </a:rPr>
            </a:br>
            <a:r>
              <a:rPr lang="it-IT" sz="2300" dirty="0"/>
              <a:t>a nome del team </a:t>
            </a:r>
            <a:r>
              <a:rPr lang="it-IT" sz="2300" dirty="0" err="1"/>
              <a:t>AMLeTO</a:t>
            </a:r>
            <a:r>
              <a:rPr lang="it-IT" sz="2300" dirty="0"/>
              <a:t> (M. Montis, L. Bellan , D. Bortolato, Y. K. Ong)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3610348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4D51F-E556-764B-8F4E-1080BF817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21120B0E-94D8-EF8D-31F6-0E8DB77E5421}"/>
              </a:ext>
            </a:extLst>
          </p:cNvPr>
          <p:cNvSpPr/>
          <p:nvPr/>
        </p:nvSpPr>
        <p:spPr>
          <a:xfrm>
            <a:off x="3755666" y="1447137"/>
            <a:ext cx="4680668" cy="368940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ED21C91-A0ED-851F-1BC6-BC466F84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6" y="33024"/>
            <a:ext cx="12192000" cy="70564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Il </a:t>
            </a:r>
            <a:r>
              <a:rPr lang="en-US" b="1" err="1">
                <a:solidFill>
                  <a:schemeClr val="accent1"/>
                </a:solidFill>
              </a:rPr>
              <a:t>bersaglio</a:t>
            </a:r>
            <a:r>
              <a:rPr lang="en-US" b="1">
                <a:solidFill>
                  <a:schemeClr val="accent1"/>
                </a:solidFill>
              </a:rPr>
              <a:t> “</a:t>
            </a:r>
            <a:r>
              <a:rPr lang="en-US" b="1" err="1">
                <a:solidFill>
                  <a:schemeClr val="accent1"/>
                </a:solidFill>
              </a:rPr>
              <a:t>trasmissione</a:t>
            </a:r>
            <a:r>
              <a:rPr lang="en-US" b="1">
                <a:solidFill>
                  <a:schemeClr val="accent1"/>
                </a:solidFill>
              </a:rPr>
              <a:t>” in PIAVE - ALPI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B285B-1955-A98E-FD6D-FC6F0EBB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10</a:t>
            </a:fld>
            <a:endParaRPr lang="en-US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E3A4F60-F466-9184-2AFB-117612C706C1}"/>
              </a:ext>
            </a:extLst>
          </p:cNvPr>
          <p:cNvGrpSpPr/>
          <p:nvPr/>
        </p:nvGrpSpPr>
        <p:grpSpPr>
          <a:xfrm>
            <a:off x="4503285" y="1925974"/>
            <a:ext cx="3185430" cy="3006048"/>
            <a:chOff x="4114403" y="1925976"/>
            <a:chExt cx="3185430" cy="3006048"/>
          </a:xfrm>
        </p:grpSpPr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77176DF9-87BE-0F6E-8A0B-13138E8681D7}"/>
                </a:ext>
              </a:extLst>
            </p:cNvPr>
            <p:cNvSpPr/>
            <p:nvPr/>
          </p:nvSpPr>
          <p:spPr>
            <a:xfrm>
              <a:off x="4114403" y="1925976"/>
              <a:ext cx="3185430" cy="3006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AA71F1B8-0707-A580-4776-39ADAF99AF6D}"/>
                </a:ext>
              </a:extLst>
            </p:cNvPr>
            <p:cNvSpPr/>
            <p:nvPr/>
          </p:nvSpPr>
          <p:spPr>
            <a:xfrm>
              <a:off x="4618105" y="2461369"/>
              <a:ext cx="2178028" cy="19352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3574D3A4-A480-4A8D-0C6A-4C66B5622D02}"/>
                </a:ext>
              </a:extLst>
            </p:cNvPr>
            <p:cNvSpPr/>
            <p:nvPr/>
          </p:nvSpPr>
          <p:spPr>
            <a:xfrm>
              <a:off x="5102199" y="2883991"/>
              <a:ext cx="1209840" cy="10900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A1C29E53-B879-DD99-0DC5-FF420E3D99C6}"/>
                </a:ext>
              </a:extLst>
            </p:cNvPr>
            <p:cNvSpPr/>
            <p:nvPr/>
          </p:nvSpPr>
          <p:spPr>
            <a:xfrm>
              <a:off x="5456139" y="3202878"/>
              <a:ext cx="501957" cy="4522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02E29FD8-714A-0925-FEBB-58D2F0697D27}"/>
                </a:ext>
              </a:extLst>
            </p:cNvPr>
            <p:cNvSpPr/>
            <p:nvPr/>
          </p:nvSpPr>
          <p:spPr>
            <a:xfrm>
              <a:off x="5643248" y="3375662"/>
              <a:ext cx="127740" cy="1066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Ovale 22">
            <a:extLst>
              <a:ext uri="{FF2B5EF4-FFF2-40B4-BE49-F238E27FC236}">
                <a16:creationId xmlns:a16="http://schemas.microsoft.com/office/drawing/2014/main" id="{8D25950D-B551-9D55-015D-EFF6E520717C}"/>
              </a:ext>
            </a:extLst>
          </p:cNvPr>
          <p:cNvSpPr/>
          <p:nvPr/>
        </p:nvSpPr>
        <p:spPr>
          <a:xfrm>
            <a:off x="4394540" y="1863299"/>
            <a:ext cx="3375553" cy="31405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D6D5DCE-BD64-3410-C24F-3E23C57114C0}"/>
              </a:ext>
            </a:extLst>
          </p:cNvPr>
          <p:cNvSpPr txBox="1"/>
          <p:nvPr/>
        </p:nvSpPr>
        <p:spPr>
          <a:xfrm>
            <a:off x="8791200" y="1494813"/>
            <a:ext cx="2858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Studio </a:t>
            </a:r>
            <a:r>
              <a:rPr lang="en-US" sz="1400" b="1" dirty="0" err="1">
                <a:solidFill>
                  <a:srgbClr val="7030A0"/>
                </a:solidFill>
              </a:rPr>
              <a:t>della</a:t>
            </a:r>
            <a:r>
              <a:rPr lang="en-US" sz="1400" b="1" dirty="0">
                <a:solidFill>
                  <a:srgbClr val="7030A0"/>
                </a:solidFill>
              </a:rPr>
              <a:t> dinamica di fascio </a:t>
            </a:r>
            <a:r>
              <a:rPr lang="en-US" sz="1400" b="1" dirty="0" err="1">
                <a:solidFill>
                  <a:srgbClr val="7030A0"/>
                </a:solidFill>
              </a:rPr>
              <a:t>permette</a:t>
            </a:r>
            <a:r>
              <a:rPr lang="en-US" sz="1400" b="1" dirty="0">
                <a:solidFill>
                  <a:srgbClr val="7030A0"/>
                </a:solidFill>
              </a:rPr>
              <a:t> di </a:t>
            </a:r>
            <a:r>
              <a:rPr lang="en-US" sz="1400" b="1" dirty="0" err="1">
                <a:solidFill>
                  <a:srgbClr val="7030A0"/>
                </a:solidFill>
              </a:rPr>
              <a:t>arrivare</a:t>
            </a:r>
            <a:r>
              <a:rPr lang="en-US" sz="1400" b="1" dirty="0">
                <a:solidFill>
                  <a:srgbClr val="7030A0"/>
                </a:solidFill>
              </a:rPr>
              <a:t> al </a:t>
            </a:r>
            <a:br>
              <a:rPr lang="en-US" sz="1400" b="1" dirty="0">
                <a:solidFill>
                  <a:srgbClr val="7030A0"/>
                </a:solidFill>
              </a:rPr>
            </a:br>
            <a:r>
              <a:rPr lang="en-US" sz="1400" b="1" dirty="0">
                <a:solidFill>
                  <a:srgbClr val="7030A0"/>
                </a:solidFill>
              </a:rPr>
              <a:t>punto di </a:t>
            </a:r>
            <a:r>
              <a:rPr lang="en-US" sz="1400" b="1" dirty="0" err="1">
                <a:solidFill>
                  <a:srgbClr val="7030A0"/>
                </a:solidFill>
              </a:rPr>
              <a:t>partenza</a:t>
            </a:r>
            <a:r>
              <a:rPr lang="en-US" sz="1400" b="1" dirty="0">
                <a:solidFill>
                  <a:srgbClr val="7030A0"/>
                </a:solidFill>
              </a:rPr>
              <a:t>, diminuendo la </a:t>
            </a:r>
            <a:r>
              <a:rPr lang="en-US" sz="1400" b="1" dirty="0" err="1">
                <a:solidFill>
                  <a:srgbClr val="7030A0"/>
                </a:solidFill>
              </a:rPr>
              <a:t>dimensione</a:t>
            </a:r>
            <a:r>
              <a:rPr lang="en-US" sz="1400" b="1" dirty="0">
                <a:solidFill>
                  <a:srgbClr val="7030A0"/>
                </a:solidFill>
              </a:rPr>
              <a:t> </a:t>
            </a:r>
            <a:r>
              <a:rPr lang="en-US" sz="1400" b="1" dirty="0" err="1">
                <a:solidFill>
                  <a:srgbClr val="7030A0"/>
                </a:solidFill>
              </a:rPr>
              <a:t>dello</a:t>
            </a:r>
            <a:r>
              <a:rPr lang="en-US" sz="1400" b="1" dirty="0">
                <a:solidFill>
                  <a:srgbClr val="7030A0"/>
                </a:solidFill>
              </a:rPr>
              <a:t> </a:t>
            </a:r>
            <a:r>
              <a:rPr lang="en-US" sz="1400" b="1" dirty="0" err="1">
                <a:solidFill>
                  <a:srgbClr val="7030A0"/>
                </a:solidFill>
              </a:rPr>
              <a:t>spazio</a:t>
            </a:r>
            <a:r>
              <a:rPr lang="en-US" sz="1400" b="1" dirty="0">
                <a:solidFill>
                  <a:srgbClr val="7030A0"/>
                </a:solidFill>
              </a:rPr>
              <a:t> </a:t>
            </a:r>
            <a:r>
              <a:rPr lang="en-US" sz="1400" b="1" dirty="0" err="1">
                <a:solidFill>
                  <a:srgbClr val="7030A0"/>
                </a:solidFill>
              </a:rPr>
              <a:t>dei</a:t>
            </a:r>
            <a:r>
              <a:rPr lang="en-US" sz="1400" b="1" dirty="0">
                <a:solidFill>
                  <a:srgbClr val="7030A0"/>
                </a:solidFill>
              </a:rPr>
              <a:t> </a:t>
            </a:r>
            <a:r>
              <a:rPr lang="en-US" sz="1400" b="1" dirty="0" err="1">
                <a:solidFill>
                  <a:srgbClr val="7030A0"/>
                </a:solidFill>
              </a:rPr>
              <a:t>parametri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357CC4D-BC3F-7738-FFA8-F7C3E344314C}"/>
              </a:ext>
            </a:extLst>
          </p:cNvPr>
          <p:cNvSpPr txBox="1"/>
          <p:nvPr/>
        </p:nvSpPr>
        <p:spPr>
          <a:xfrm>
            <a:off x="3608736" y="5190266"/>
            <a:ext cx="190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0% </a:t>
            </a:r>
            <a:r>
              <a:rPr lang="en-US" err="1"/>
              <a:t>trasmissione</a:t>
            </a:r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4F46969-99D1-032E-7D8B-A08107E09D94}"/>
              </a:ext>
            </a:extLst>
          </p:cNvPr>
          <p:cNvSpPr txBox="1"/>
          <p:nvPr/>
        </p:nvSpPr>
        <p:spPr>
          <a:xfrm>
            <a:off x="1593424" y="3121556"/>
            <a:ext cx="204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93% </a:t>
            </a:r>
            <a:r>
              <a:rPr lang="en-US" err="1">
                <a:solidFill>
                  <a:schemeClr val="accent6"/>
                </a:solidFill>
              </a:rPr>
              <a:t>trasmissione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98895E2-6EFA-3ABD-AC78-6976469362C1}"/>
              </a:ext>
            </a:extLst>
          </p:cNvPr>
          <p:cNvSpPr txBox="1"/>
          <p:nvPr/>
        </p:nvSpPr>
        <p:spPr>
          <a:xfrm>
            <a:off x="1582941" y="3523331"/>
            <a:ext cx="204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85% </a:t>
            </a:r>
            <a:r>
              <a:rPr lang="en-US" err="1">
                <a:solidFill>
                  <a:srgbClr val="FF0000"/>
                </a:solidFill>
              </a:rPr>
              <a:t>trasmissione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2F82DA-F8D8-4E7A-0B85-E57743472CD7}"/>
              </a:ext>
            </a:extLst>
          </p:cNvPr>
          <p:cNvSpPr txBox="1"/>
          <p:nvPr/>
        </p:nvSpPr>
        <p:spPr>
          <a:xfrm>
            <a:off x="1582941" y="3966411"/>
            <a:ext cx="204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35% </a:t>
            </a:r>
            <a:r>
              <a:rPr lang="en-US" err="1">
                <a:solidFill>
                  <a:srgbClr val="FF0000"/>
                </a:solidFill>
              </a:rPr>
              <a:t>trasmissione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6B87FE20-921B-83A6-892D-4C3C587D58B1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3548294" y="3375660"/>
            <a:ext cx="2483836" cy="5334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AAED9503-D729-42B8-969C-59855D5F7C19}"/>
              </a:ext>
            </a:extLst>
          </p:cNvPr>
          <p:cNvCxnSpPr>
            <a:cxnSpLocks/>
          </p:cNvCxnSpPr>
          <p:nvPr/>
        </p:nvCxnSpPr>
        <p:spPr>
          <a:xfrm flipV="1">
            <a:off x="3548294" y="3596694"/>
            <a:ext cx="2296727" cy="131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F2325875-B5B9-EA69-A7A3-91FEACC43651}"/>
              </a:ext>
            </a:extLst>
          </p:cNvPr>
          <p:cNvCxnSpPr>
            <a:cxnSpLocks/>
          </p:cNvCxnSpPr>
          <p:nvPr/>
        </p:nvCxnSpPr>
        <p:spPr>
          <a:xfrm flipV="1">
            <a:off x="3509090" y="4067188"/>
            <a:ext cx="1402588" cy="992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798DAB5C-4C6E-0F27-2875-DE947E86DEE8}"/>
              </a:ext>
            </a:extLst>
          </p:cNvPr>
          <p:cNvCxnSpPr/>
          <p:nvPr/>
        </p:nvCxnSpPr>
        <p:spPr>
          <a:xfrm>
            <a:off x="4327941" y="2022666"/>
            <a:ext cx="340962" cy="27478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BF17969B-BF04-EE33-DD11-B1157D68AD0A}"/>
              </a:ext>
            </a:extLst>
          </p:cNvPr>
          <p:cNvCxnSpPr>
            <a:cxnSpLocks/>
          </p:cNvCxnSpPr>
          <p:nvPr/>
        </p:nvCxnSpPr>
        <p:spPr>
          <a:xfrm flipH="1" flipV="1">
            <a:off x="7421802" y="4596874"/>
            <a:ext cx="310595" cy="30752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2F5198E6-9A95-5B2B-D455-75AF28D6CD90}"/>
              </a:ext>
            </a:extLst>
          </p:cNvPr>
          <p:cNvCxnSpPr>
            <a:cxnSpLocks/>
          </p:cNvCxnSpPr>
          <p:nvPr/>
        </p:nvCxnSpPr>
        <p:spPr>
          <a:xfrm flipH="1">
            <a:off x="7608730" y="2357542"/>
            <a:ext cx="357969" cy="22711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A5E5D0D5-CA0A-C91F-9B77-DC7C2547688F}"/>
              </a:ext>
            </a:extLst>
          </p:cNvPr>
          <p:cNvCxnSpPr>
            <a:cxnSpLocks/>
          </p:cNvCxnSpPr>
          <p:nvPr/>
        </p:nvCxnSpPr>
        <p:spPr>
          <a:xfrm flipV="1">
            <a:off x="4394540" y="4628163"/>
            <a:ext cx="375659" cy="23553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1A2732D3-F3DD-D44B-F17D-511DC6892A81}"/>
              </a:ext>
            </a:extLst>
          </p:cNvPr>
          <p:cNvCxnSpPr>
            <a:cxnSpLocks/>
          </p:cNvCxnSpPr>
          <p:nvPr/>
        </p:nvCxnSpPr>
        <p:spPr>
          <a:xfrm flipH="1">
            <a:off x="7871389" y="3523331"/>
            <a:ext cx="382802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85633DC8-E148-8C30-E43B-69F11306A2D1}"/>
              </a:ext>
            </a:extLst>
          </p:cNvPr>
          <p:cNvCxnSpPr>
            <a:cxnSpLocks/>
          </p:cNvCxnSpPr>
          <p:nvPr/>
        </p:nvCxnSpPr>
        <p:spPr>
          <a:xfrm>
            <a:off x="3931456" y="3143562"/>
            <a:ext cx="396485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22D8321-7C4E-5EC3-64E9-2E6BC0C6452B}"/>
              </a:ext>
            </a:extLst>
          </p:cNvPr>
          <p:cNvSpPr txBox="1"/>
          <p:nvPr/>
        </p:nvSpPr>
        <p:spPr>
          <a:xfrm>
            <a:off x="3452695" y="1011522"/>
            <a:ext cx="84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zoom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691A20-CE80-F5EB-4503-D5A0BD496152}"/>
              </a:ext>
            </a:extLst>
          </p:cNvPr>
          <p:cNvSpPr txBox="1"/>
          <p:nvPr/>
        </p:nvSpPr>
        <p:spPr>
          <a:xfrm>
            <a:off x="3755666" y="1491145"/>
            <a:ext cx="1801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7030A0"/>
                </a:solidFill>
              </a:rPr>
              <a:t>Punto di </a:t>
            </a:r>
            <a:r>
              <a:rPr lang="en-US" sz="1400" b="1" dirty="0" err="1">
                <a:solidFill>
                  <a:srgbClr val="7030A0"/>
                </a:solidFill>
              </a:rPr>
              <a:t>partenza</a:t>
            </a:r>
            <a:endParaRPr lang="en-US" sz="1400" b="1">
              <a:solidFill>
                <a:srgbClr val="7030A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7DECAF-4507-68AA-30F7-331E6FE754CD}"/>
              </a:ext>
            </a:extLst>
          </p:cNvPr>
          <p:cNvSpPr txBox="1"/>
          <p:nvPr/>
        </p:nvSpPr>
        <p:spPr>
          <a:xfrm>
            <a:off x="8763538" y="3316597"/>
            <a:ext cx="32848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Il design di ALPI </a:t>
            </a:r>
            <a:r>
              <a:rPr lang="en-US" sz="1400" dirty="0" err="1">
                <a:solidFill>
                  <a:srgbClr val="FF0000"/>
                </a:solidFill>
              </a:rPr>
              <a:t>rende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particolarmente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sensibile</a:t>
            </a:r>
            <a:r>
              <a:rPr lang="en-US" sz="1400" dirty="0">
                <a:solidFill>
                  <a:srgbClr val="FF0000"/>
                </a:solidFill>
              </a:rPr>
              <a:t> alle </a:t>
            </a:r>
            <a:r>
              <a:rPr lang="en-US" sz="1400" dirty="0" err="1">
                <a:solidFill>
                  <a:srgbClr val="FF0000"/>
                </a:solidFill>
              </a:rPr>
              <a:t>instabilità</a:t>
            </a:r>
            <a:r>
              <a:rPr lang="en-US" sz="1400" dirty="0">
                <a:solidFill>
                  <a:srgbClr val="FF0000"/>
                </a:solidFill>
              </a:rPr>
              <a:t> di fascio e hardware. </a:t>
            </a:r>
            <a:r>
              <a:rPr lang="en-US" sz="1400" dirty="0" err="1">
                <a:solidFill>
                  <a:srgbClr val="FF0000"/>
                </a:solidFill>
              </a:rPr>
              <a:t>Queste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instabilità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sono</a:t>
            </a:r>
            <a:r>
              <a:rPr lang="en-US" sz="1400" dirty="0">
                <a:solidFill>
                  <a:srgbClr val="FF0000"/>
                </a:solidFill>
              </a:rPr>
              <a:t> state molto </a:t>
            </a:r>
            <a:r>
              <a:rPr lang="en-US" sz="1400" dirty="0" err="1">
                <a:solidFill>
                  <a:srgbClr val="FF0000"/>
                </a:solidFill>
              </a:rPr>
              <a:t>ridotte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nel</a:t>
            </a:r>
            <a:r>
              <a:rPr lang="en-US" sz="1400" dirty="0">
                <a:solidFill>
                  <a:srgbClr val="FF0000"/>
                </a:solidFill>
              </a:rPr>
              <a:t> tempo, ma </a:t>
            </a:r>
            <a:r>
              <a:rPr lang="en-US" sz="1400" dirty="0" err="1">
                <a:solidFill>
                  <a:srgbClr val="FF0000"/>
                </a:solidFill>
              </a:rPr>
              <a:t>pongono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comunque</a:t>
            </a:r>
            <a:r>
              <a:rPr lang="en-US" sz="1400" dirty="0">
                <a:solidFill>
                  <a:srgbClr val="FF0000"/>
                </a:solidFill>
              </a:rPr>
              <a:t> un </a:t>
            </a:r>
            <a:r>
              <a:rPr lang="en-US" sz="1400" dirty="0" err="1">
                <a:solidFill>
                  <a:srgbClr val="FF0000"/>
                </a:solidFill>
              </a:rPr>
              <a:t>limite</a:t>
            </a:r>
            <a:r>
              <a:rPr lang="en-US" sz="1400" dirty="0">
                <a:solidFill>
                  <a:srgbClr val="FF0000"/>
                </a:solidFill>
              </a:rPr>
              <a:t> al tempo in cui la </a:t>
            </a:r>
            <a:r>
              <a:rPr lang="en-US" sz="1400" dirty="0" err="1">
                <a:solidFill>
                  <a:srgbClr val="FF0000"/>
                </a:solidFill>
              </a:rPr>
              <a:t>macchina</a:t>
            </a:r>
            <a:r>
              <a:rPr lang="en-US" sz="1400" dirty="0">
                <a:solidFill>
                  <a:srgbClr val="FF0000"/>
                </a:solidFill>
              </a:rPr>
              <a:t> è stabile (</a:t>
            </a:r>
            <a:r>
              <a:rPr lang="en-US" sz="1400" dirty="0" err="1">
                <a:solidFill>
                  <a:srgbClr val="FF0000"/>
                </a:solidFill>
              </a:rPr>
              <a:t>qualche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ora</a:t>
            </a:r>
            <a:r>
              <a:rPr lang="en-US" sz="1400" dirty="0">
                <a:solidFill>
                  <a:srgbClr val="FF0000"/>
                </a:solidFill>
              </a:rPr>
              <a:t>). Circa dopo </a:t>
            </a:r>
            <a:r>
              <a:rPr lang="en-US" sz="1400" dirty="0" err="1">
                <a:solidFill>
                  <a:srgbClr val="FF0000"/>
                </a:solidFill>
              </a:rPr>
              <a:t>qualche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ora</a:t>
            </a:r>
            <a:r>
              <a:rPr lang="en-US" sz="1400" dirty="0">
                <a:solidFill>
                  <a:srgbClr val="FF0000"/>
                </a:solidFill>
              </a:rPr>
              <a:t>, il </a:t>
            </a:r>
            <a:r>
              <a:rPr lang="en-US" sz="1400" dirty="0" err="1">
                <a:solidFill>
                  <a:srgbClr val="FF0000"/>
                </a:solidFill>
              </a:rPr>
              <a:t>bersaglio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si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sposta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E3643-830A-F15F-82D9-D9A5A72BD10B}"/>
              </a:ext>
            </a:extLst>
          </p:cNvPr>
          <p:cNvSpPr txBox="1"/>
          <p:nvPr/>
        </p:nvSpPr>
        <p:spPr>
          <a:xfrm>
            <a:off x="3730396" y="1677568"/>
            <a:ext cx="2119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(disponibile  dinamica)</a:t>
            </a:r>
          </a:p>
        </p:txBody>
      </p:sp>
      <p:cxnSp>
        <p:nvCxnSpPr>
          <p:cNvPr id="13" name="Connettore 2 39">
            <a:extLst>
              <a:ext uri="{FF2B5EF4-FFF2-40B4-BE49-F238E27FC236}">
                <a16:creationId xmlns:a16="http://schemas.microsoft.com/office/drawing/2014/main" id="{EC622279-AD1D-06C9-E29F-38F1CD5A6DCA}"/>
              </a:ext>
            </a:extLst>
          </p:cNvPr>
          <p:cNvCxnSpPr>
            <a:cxnSpLocks/>
          </p:cNvCxnSpPr>
          <p:nvPr/>
        </p:nvCxnSpPr>
        <p:spPr>
          <a:xfrm flipH="1">
            <a:off x="6931739" y="1574406"/>
            <a:ext cx="178985" cy="34973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39">
            <a:extLst>
              <a:ext uri="{FF2B5EF4-FFF2-40B4-BE49-F238E27FC236}">
                <a16:creationId xmlns:a16="http://schemas.microsoft.com/office/drawing/2014/main" id="{AB269E78-6C2D-65D5-0641-3408BA6DA3B2}"/>
              </a:ext>
            </a:extLst>
          </p:cNvPr>
          <p:cNvCxnSpPr>
            <a:cxnSpLocks/>
          </p:cNvCxnSpPr>
          <p:nvPr/>
        </p:nvCxnSpPr>
        <p:spPr>
          <a:xfrm>
            <a:off x="6049531" y="1574406"/>
            <a:ext cx="0" cy="24795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061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3000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C 0 0.01088 -0.00104 0.01968 -0.00221 0.01968 C -0.00365 0.01968 -0.00404 0.00996 -0.0043 0.00394 L -0.00443 -0.00393 C -0.00469 -0.00972 -0.00534 -0.01921 -0.0069 -0.01921 C -0.00781 -0.01921 -0.00885 -0.01065 -0.00885 -2.59259E-6 C -0.00885 0.01088 -0.00781 0.01968 -0.0069 0.01968 C -0.00534 0.01968 -0.00469 0.00996 -0.00443 0.00394 L -0.0043 -0.00393 C -0.00404 -0.00972 -0.00365 -0.01921 -0.00221 -0.01921 C -0.00104 -0.01921 0 -0.01065 0 -2.59259E-6 Z " pathEditMode="relative" rAng="0" ptsTypes="AAAAAAA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00" y="2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3DFB0-15D9-9D1B-B56C-97C60E538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D53A493-426B-1F63-8112-E9C8156CD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6" y="33024"/>
            <a:ext cx="12192000" cy="705642"/>
          </a:xfrm>
        </p:spPr>
        <p:txBody>
          <a:bodyPr/>
          <a:lstStyle/>
          <a:p>
            <a:pPr algn="ctr"/>
            <a:r>
              <a:rPr lang="en-US" b="1" err="1"/>
              <a:t>Ottimizzazione</a:t>
            </a:r>
            <a:r>
              <a:rPr lang="en-US" b="1"/>
              <a:t> </a:t>
            </a:r>
            <a:r>
              <a:rPr lang="en-US" b="1" err="1"/>
              <a:t>manuale</a:t>
            </a:r>
            <a:r>
              <a:rPr lang="en-US" b="1"/>
              <a:t> e </a:t>
            </a:r>
            <a:r>
              <a:rPr lang="en-US" b="1" err="1"/>
              <a:t>automatica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6F935-AFC5-8801-0DB9-9646C4CA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11</a:t>
            </a:fld>
            <a:endParaRPr lang="en-US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5F13C120-1AE2-476E-1404-FC436805D771}"/>
              </a:ext>
            </a:extLst>
          </p:cNvPr>
          <p:cNvGrpSpPr/>
          <p:nvPr/>
        </p:nvGrpSpPr>
        <p:grpSpPr>
          <a:xfrm>
            <a:off x="1718684" y="2026774"/>
            <a:ext cx="3185430" cy="3006048"/>
            <a:chOff x="4114403" y="1925976"/>
            <a:chExt cx="3185430" cy="3006048"/>
          </a:xfrm>
        </p:grpSpPr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DDE29BEA-C194-4DA9-B19F-006D3D715416}"/>
                </a:ext>
              </a:extLst>
            </p:cNvPr>
            <p:cNvSpPr/>
            <p:nvPr/>
          </p:nvSpPr>
          <p:spPr>
            <a:xfrm>
              <a:off x="4114403" y="1925976"/>
              <a:ext cx="3185430" cy="3006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102EBD2E-8748-ED7E-30A9-302205E5E51C}"/>
                </a:ext>
              </a:extLst>
            </p:cNvPr>
            <p:cNvSpPr/>
            <p:nvPr/>
          </p:nvSpPr>
          <p:spPr>
            <a:xfrm>
              <a:off x="4618105" y="2461369"/>
              <a:ext cx="2178028" cy="19352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4DE787B7-5B50-467F-5950-E12C4CA7EBF1}"/>
                </a:ext>
              </a:extLst>
            </p:cNvPr>
            <p:cNvSpPr/>
            <p:nvPr/>
          </p:nvSpPr>
          <p:spPr>
            <a:xfrm>
              <a:off x="5102199" y="2883991"/>
              <a:ext cx="1209840" cy="10900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6986E3AF-D131-5B91-C39C-7B2651BFD0ED}"/>
                </a:ext>
              </a:extLst>
            </p:cNvPr>
            <p:cNvSpPr/>
            <p:nvPr/>
          </p:nvSpPr>
          <p:spPr>
            <a:xfrm>
              <a:off x="5456139" y="3202878"/>
              <a:ext cx="501957" cy="4522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7DC7EBAC-7311-DB72-A781-F9DCB5BA7A97}"/>
                </a:ext>
              </a:extLst>
            </p:cNvPr>
            <p:cNvSpPr/>
            <p:nvPr/>
          </p:nvSpPr>
          <p:spPr>
            <a:xfrm>
              <a:off x="5643248" y="3375662"/>
              <a:ext cx="127740" cy="1066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Ovale 22">
            <a:extLst>
              <a:ext uri="{FF2B5EF4-FFF2-40B4-BE49-F238E27FC236}">
                <a16:creationId xmlns:a16="http://schemas.microsoft.com/office/drawing/2014/main" id="{A20AB395-7E7A-D7E4-09CD-4145B5A5FADC}"/>
              </a:ext>
            </a:extLst>
          </p:cNvPr>
          <p:cNvSpPr/>
          <p:nvPr/>
        </p:nvSpPr>
        <p:spPr>
          <a:xfrm>
            <a:off x="1623870" y="1918783"/>
            <a:ext cx="3403383" cy="322203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946BD74-4BF6-905B-FFC8-46ACE5F19F1B}"/>
              </a:ext>
            </a:extLst>
          </p:cNvPr>
          <p:cNvSpPr txBox="1"/>
          <p:nvPr/>
        </p:nvSpPr>
        <p:spPr>
          <a:xfrm>
            <a:off x="0" y="91769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rgbClr val="FF0000"/>
                </a:solidFill>
              </a:rPr>
              <a:t>Ottimizzazione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manuale</a:t>
            </a:r>
            <a:r>
              <a:rPr lang="en-US" b="1">
                <a:solidFill>
                  <a:srgbClr val="FF0000"/>
                </a:solidFill>
              </a:rPr>
              <a:t>, </a:t>
            </a:r>
            <a:r>
              <a:rPr lang="en-US" b="1" err="1">
                <a:solidFill>
                  <a:srgbClr val="FF0000"/>
                </a:solidFill>
              </a:rPr>
              <a:t>elemento</a:t>
            </a:r>
            <a:r>
              <a:rPr lang="en-US" b="1">
                <a:solidFill>
                  <a:srgbClr val="FF0000"/>
                </a:solidFill>
              </a:rPr>
              <a:t> per </a:t>
            </a:r>
            <a:r>
              <a:rPr lang="en-US" b="1" err="1">
                <a:solidFill>
                  <a:srgbClr val="FF0000"/>
                </a:solidFill>
              </a:rPr>
              <a:t>elemento</a:t>
            </a:r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E4AFBBCB-A134-5B32-3494-C8849B23EECF}"/>
              </a:ext>
            </a:extLst>
          </p:cNvPr>
          <p:cNvSpPr/>
          <p:nvPr/>
        </p:nvSpPr>
        <p:spPr>
          <a:xfrm>
            <a:off x="1971601" y="2268651"/>
            <a:ext cx="2638064" cy="2456222"/>
          </a:xfrm>
          <a:prstGeom prst="ellipse">
            <a:avLst/>
          </a:prstGeom>
          <a:noFill/>
          <a:ln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2F9EED44-BF68-510C-7ECA-526340111263}"/>
              </a:ext>
            </a:extLst>
          </p:cNvPr>
          <p:cNvSpPr/>
          <p:nvPr/>
        </p:nvSpPr>
        <p:spPr>
          <a:xfrm>
            <a:off x="1293785" y="1514467"/>
            <a:ext cx="4058156" cy="3985058"/>
          </a:xfrm>
          <a:prstGeom prst="ellipse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E61E521-21E8-A289-96D3-A64E79F4AB36}"/>
              </a:ext>
            </a:extLst>
          </p:cNvPr>
          <p:cNvCxnSpPr/>
          <p:nvPr/>
        </p:nvCxnSpPr>
        <p:spPr>
          <a:xfrm>
            <a:off x="2222386" y="1982794"/>
            <a:ext cx="269020" cy="444466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3359B91-0FF8-F0A3-0729-B3DB6DF090B5}"/>
              </a:ext>
            </a:extLst>
          </p:cNvPr>
          <p:cNvCxnSpPr>
            <a:cxnSpLocks/>
          </p:cNvCxnSpPr>
          <p:nvPr/>
        </p:nvCxnSpPr>
        <p:spPr>
          <a:xfrm>
            <a:off x="4357683" y="4411010"/>
            <a:ext cx="337020" cy="379935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BF1ECA64-911C-7400-834B-17D24E183B7E}"/>
              </a:ext>
            </a:extLst>
          </p:cNvPr>
          <p:cNvCxnSpPr>
            <a:cxnSpLocks/>
          </p:cNvCxnSpPr>
          <p:nvPr/>
        </p:nvCxnSpPr>
        <p:spPr>
          <a:xfrm flipH="1">
            <a:off x="4054875" y="1918779"/>
            <a:ext cx="345539" cy="49663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4FEDC327-2968-3869-927D-ACAB953B2338}"/>
              </a:ext>
            </a:extLst>
          </p:cNvPr>
          <p:cNvCxnSpPr>
            <a:cxnSpLocks/>
          </p:cNvCxnSpPr>
          <p:nvPr/>
        </p:nvCxnSpPr>
        <p:spPr>
          <a:xfrm flipH="1">
            <a:off x="2353912" y="4662684"/>
            <a:ext cx="345539" cy="49663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4B4F565-182B-350A-2BB2-AABA29E881B0}"/>
              </a:ext>
            </a:extLst>
          </p:cNvPr>
          <p:cNvSpPr txBox="1"/>
          <p:nvPr/>
        </p:nvSpPr>
        <p:spPr>
          <a:xfrm>
            <a:off x="124874" y="5612575"/>
            <a:ext cx="330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err="1"/>
              <a:t>Anche</a:t>
            </a:r>
            <a:r>
              <a:rPr lang="en-US" b="1" u="sng"/>
              <a:t> 5 ore di </a:t>
            </a:r>
            <a:r>
              <a:rPr lang="en-US" b="1" u="sng" err="1"/>
              <a:t>lavoro</a:t>
            </a:r>
            <a:r>
              <a:rPr lang="en-US" b="1" u="sng"/>
              <a:t>!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F41AE213-1EF6-4A26-C0F1-3BD4487C28F2}"/>
              </a:ext>
            </a:extLst>
          </p:cNvPr>
          <p:cNvCxnSpPr>
            <a:cxnSpLocks/>
          </p:cNvCxnSpPr>
          <p:nvPr/>
        </p:nvCxnSpPr>
        <p:spPr>
          <a:xfrm flipV="1">
            <a:off x="1328938" y="4675948"/>
            <a:ext cx="1263017" cy="59977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947BDD6-1B48-F192-71F5-6349CB4C3B0F}"/>
              </a:ext>
            </a:extLst>
          </p:cNvPr>
          <p:cNvSpPr txBox="1"/>
          <p:nvPr/>
        </p:nvSpPr>
        <p:spPr>
          <a:xfrm>
            <a:off x="99060" y="1400639"/>
            <a:ext cx="190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0% </a:t>
            </a:r>
            <a:r>
              <a:rPr lang="en-US" err="1"/>
              <a:t>trasmissione</a:t>
            </a:r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8E6806-A5D0-CC14-5968-C88E8633E6C4}"/>
              </a:ext>
            </a:extLst>
          </p:cNvPr>
          <p:cNvSpPr txBox="1"/>
          <p:nvPr/>
        </p:nvSpPr>
        <p:spPr>
          <a:xfrm>
            <a:off x="99060" y="6003682"/>
            <a:ext cx="573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L’idea</a:t>
            </a:r>
            <a:r>
              <a:rPr lang="en-US"/>
              <a:t> è di </a:t>
            </a:r>
            <a:r>
              <a:rPr lang="en-US" err="1"/>
              <a:t>continuare</a:t>
            </a:r>
            <a:r>
              <a:rPr lang="en-US"/>
              <a:t> </a:t>
            </a:r>
            <a:r>
              <a:rPr lang="en-US" err="1"/>
              <a:t>fino</a:t>
            </a:r>
            <a:r>
              <a:rPr lang="en-US"/>
              <a:t> ai </a:t>
            </a:r>
            <a:r>
              <a:rPr lang="en-US" err="1"/>
              <a:t>centri</a:t>
            </a:r>
            <a:r>
              <a:rPr lang="en-US"/>
              <a:t> </a:t>
            </a:r>
            <a:r>
              <a:rPr lang="en-US" err="1"/>
              <a:t>interni</a:t>
            </a:r>
            <a:r>
              <a:rPr lang="en-US"/>
              <a:t> (ore-</a:t>
            </a:r>
            <a:r>
              <a:rPr lang="en-US" err="1"/>
              <a:t>giorni</a:t>
            </a:r>
            <a:r>
              <a:rPr lang="en-US"/>
              <a:t> di </a:t>
            </a:r>
            <a:r>
              <a:rPr lang="en-US" err="1"/>
              <a:t>ottimizzazione</a:t>
            </a:r>
            <a:r>
              <a:rPr lang="en-US"/>
              <a:t> continua)… </a:t>
            </a:r>
            <a:r>
              <a:rPr lang="en-US" err="1"/>
              <a:t>Supponendo</a:t>
            </a:r>
            <a:r>
              <a:rPr lang="en-US"/>
              <a:t> di </a:t>
            </a:r>
            <a:r>
              <a:rPr lang="en-US" err="1"/>
              <a:t>poterlo</a:t>
            </a:r>
            <a:r>
              <a:rPr lang="en-US"/>
              <a:t> fare…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280B42-785E-FF53-EF79-54107EF20A9E}"/>
              </a:ext>
            </a:extLst>
          </p:cNvPr>
          <p:cNvSpPr txBox="1"/>
          <p:nvPr/>
        </p:nvSpPr>
        <p:spPr>
          <a:xfrm>
            <a:off x="3853897" y="5343533"/>
            <a:ext cx="244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35% </a:t>
            </a:r>
            <a:r>
              <a:rPr lang="en-US" err="1">
                <a:solidFill>
                  <a:srgbClr val="FF0000"/>
                </a:solidFill>
              </a:rPr>
              <a:t>trasmissione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caso</a:t>
            </a:r>
            <a:r>
              <a:rPr lang="en-US" dirty="0">
                <a:solidFill>
                  <a:srgbClr val="FF0000"/>
                </a:solidFill>
              </a:rPr>
              <a:t> PA </a:t>
            </a:r>
            <a:r>
              <a:rPr lang="en-US" dirty="0" err="1">
                <a:solidFill>
                  <a:srgbClr val="FF0000"/>
                </a:solidFill>
              </a:rPr>
              <a:t>accelerato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016C8A6-AF2A-7A98-2E3E-F34061534FAD}"/>
              </a:ext>
            </a:extLst>
          </p:cNvPr>
          <p:cNvCxnSpPr>
            <a:cxnSpLocks/>
          </p:cNvCxnSpPr>
          <p:nvPr/>
        </p:nvCxnSpPr>
        <p:spPr>
          <a:xfrm flipH="1" flipV="1">
            <a:off x="4003200" y="4724873"/>
            <a:ext cx="796541" cy="6186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3939430F-89D1-0646-CE4E-D38FE86E000F}"/>
              </a:ext>
            </a:extLst>
          </p:cNvPr>
          <p:cNvGrpSpPr/>
          <p:nvPr/>
        </p:nvGrpSpPr>
        <p:grpSpPr>
          <a:xfrm>
            <a:off x="7885584" y="2016955"/>
            <a:ext cx="3185430" cy="3006048"/>
            <a:chOff x="4114403" y="1925976"/>
            <a:chExt cx="3185430" cy="3006048"/>
          </a:xfrm>
        </p:grpSpPr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CA81AD69-3C46-C4E6-8997-B612F5118328}"/>
                </a:ext>
              </a:extLst>
            </p:cNvPr>
            <p:cNvSpPr/>
            <p:nvPr/>
          </p:nvSpPr>
          <p:spPr>
            <a:xfrm>
              <a:off x="4114403" y="1925976"/>
              <a:ext cx="3185430" cy="3006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931A2438-5A59-78F6-2C4D-C35DA7F7B495}"/>
                </a:ext>
              </a:extLst>
            </p:cNvPr>
            <p:cNvSpPr/>
            <p:nvPr/>
          </p:nvSpPr>
          <p:spPr>
            <a:xfrm>
              <a:off x="4618105" y="2461369"/>
              <a:ext cx="2178028" cy="19352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B1073D6F-049C-966B-AABE-87C888D8CED3}"/>
                </a:ext>
              </a:extLst>
            </p:cNvPr>
            <p:cNvSpPr/>
            <p:nvPr/>
          </p:nvSpPr>
          <p:spPr>
            <a:xfrm>
              <a:off x="5102199" y="2883991"/>
              <a:ext cx="1209840" cy="10900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47">
              <a:extLst>
                <a:ext uri="{FF2B5EF4-FFF2-40B4-BE49-F238E27FC236}">
                  <a16:creationId xmlns:a16="http://schemas.microsoft.com/office/drawing/2014/main" id="{82491B10-2C94-0898-6464-78513BCBE493}"/>
                </a:ext>
              </a:extLst>
            </p:cNvPr>
            <p:cNvSpPr/>
            <p:nvPr/>
          </p:nvSpPr>
          <p:spPr>
            <a:xfrm>
              <a:off x="5456139" y="3202878"/>
              <a:ext cx="501957" cy="4522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05CE1997-5681-9E21-B0E5-9CE9C2FED21E}"/>
                </a:ext>
              </a:extLst>
            </p:cNvPr>
            <p:cNvSpPr/>
            <p:nvPr/>
          </p:nvSpPr>
          <p:spPr>
            <a:xfrm>
              <a:off x="5643248" y="3375662"/>
              <a:ext cx="127740" cy="1066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CAA7BAE3-4F10-1451-3528-719641B646DE}"/>
              </a:ext>
            </a:extLst>
          </p:cNvPr>
          <p:cNvCxnSpPr>
            <a:cxnSpLocks/>
            <a:stCxn id="50" idx="3"/>
            <a:endCxn id="42" idx="3"/>
          </p:cNvCxnSpPr>
          <p:nvPr/>
        </p:nvCxnSpPr>
        <p:spPr>
          <a:xfrm flipV="1">
            <a:off x="8289184" y="3599780"/>
            <a:ext cx="1107803" cy="1059362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e 41">
            <a:extLst>
              <a:ext uri="{FF2B5EF4-FFF2-40B4-BE49-F238E27FC236}">
                <a16:creationId xmlns:a16="http://schemas.microsoft.com/office/drawing/2014/main" id="{CDEA7FD2-D866-DEF1-6FB7-5D6E60A96CDC}"/>
              </a:ext>
            </a:extLst>
          </p:cNvPr>
          <p:cNvSpPr/>
          <p:nvPr/>
        </p:nvSpPr>
        <p:spPr>
          <a:xfrm>
            <a:off x="9360315" y="3407121"/>
            <a:ext cx="250410" cy="2257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D925998E-F765-CED9-13E9-C8FB1F357E71}"/>
              </a:ext>
            </a:extLst>
          </p:cNvPr>
          <p:cNvSpPr/>
          <p:nvPr/>
        </p:nvSpPr>
        <p:spPr>
          <a:xfrm>
            <a:off x="7790770" y="1908964"/>
            <a:ext cx="3403383" cy="322203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7BB89C45-6F7B-827B-59EE-D335350AC6DE}"/>
              </a:ext>
            </a:extLst>
          </p:cNvPr>
          <p:cNvSpPr/>
          <p:nvPr/>
        </p:nvSpPr>
        <p:spPr>
          <a:xfrm>
            <a:off x="8138501" y="2258832"/>
            <a:ext cx="2638064" cy="2456222"/>
          </a:xfrm>
          <a:prstGeom prst="ellipse">
            <a:avLst/>
          </a:prstGeom>
          <a:noFill/>
          <a:ln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FFA92707-1853-F08A-9E33-367BDFB91087}"/>
              </a:ext>
            </a:extLst>
          </p:cNvPr>
          <p:cNvSpPr txBox="1"/>
          <p:nvPr/>
        </p:nvSpPr>
        <p:spPr>
          <a:xfrm>
            <a:off x="6413141" y="5691484"/>
            <a:ext cx="585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Tempo di </a:t>
            </a:r>
            <a:r>
              <a:rPr lang="en-US" b="1" u="sng" err="1"/>
              <a:t>lavoro</a:t>
            </a:r>
            <a:r>
              <a:rPr lang="en-US" b="1" u="sng"/>
              <a:t> </a:t>
            </a:r>
            <a:r>
              <a:rPr lang="en-US" b="1" u="sng" err="1"/>
              <a:t>dell’algoritmo</a:t>
            </a:r>
            <a:r>
              <a:rPr lang="en-US" b="1" u="sng"/>
              <a:t>: da 5 min a </a:t>
            </a:r>
            <a:r>
              <a:rPr lang="en-US" b="1" u="sng" err="1"/>
              <a:t>qualche</a:t>
            </a:r>
            <a:r>
              <a:rPr lang="en-US" b="1" u="sng"/>
              <a:t> </a:t>
            </a:r>
            <a:r>
              <a:rPr lang="en-US" b="1" u="sng" err="1"/>
              <a:t>ora</a:t>
            </a:r>
            <a:r>
              <a:rPr lang="en-US" b="1" u="sng"/>
              <a:t>.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AC2C4742-96A3-6B84-6ADD-7316FFA41AF3}"/>
              </a:ext>
            </a:extLst>
          </p:cNvPr>
          <p:cNvSpPr txBox="1"/>
          <p:nvPr/>
        </p:nvSpPr>
        <p:spPr>
          <a:xfrm>
            <a:off x="6006796" y="917691"/>
            <a:ext cx="618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rgbClr val="00B050"/>
                </a:solidFill>
              </a:rPr>
              <a:t>Ottimizzazione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automatica</a:t>
            </a:r>
            <a:r>
              <a:rPr lang="en-US" b="1">
                <a:solidFill>
                  <a:srgbClr val="00B050"/>
                </a:solidFill>
              </a:rPr>
              <a:t>, </a:t>
            </a:r>
            <a:r>
              <a:rPr lang="en-US" b="1" err="1">
                <a:solidFill>
                  <a:srgbClr val="00B050"/>
                </a:solidFill>
              </a:rPr>
              <a:t>contemporanea</a:t>
            </a:r>
            <a:r>
              <a:rPr lang="en-US" b="1">
                <a:solidFill>
                  <a:srgbClr val="00B050"/>
                </a:solidFill>
              </a:rPr>
              <a:t> con </a:t>
            </a:r>
            <a:r>
              <a:rPr lang="en-US" b="1" err="1">
                <a:solidFill>
                  <a:srgbClr val="00B050"/>
                </a:solidFill>
              </a:rPr>
              <a:t>numero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arbitrario</a:t>
            </a:r>
            <a:r>
              <a:rPr lang="en-US" b="1">
                <a:solidFill>
                  <a:srgbClr val="00B050"/>
                </a:solidFill>
              </a:rPr>
              <a:t> di </a:t>
            </a:r>
            <a:r>
              <a:rPr lang="en-US" b="1" err="1">
                <a:solidFill>
                  <a:srgbClr val="00B050"/>
                </a:solidFill>
              </a:rPr>
              <a:t>elementi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4CFEEA48-B3C1-C9AB-1F96-C30826AD45AE}"/>
              </a:ext>
            </a:extLst>
          </p:cNvPr>
          <p:cNvSpPr txBox="1"/>
          <p:nvPr/>
        </p:nvSpPr>
        <p:spPr>
          <a:xfrm>
            <a:off x="6427634" y="1595253"/>
            <a:ext cx="190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0% </a:t>
            </a:r>
            <a:r>
              <a:rPr lang="en-US" err="1"/>
              <a:t>trasmissione</a:t>
            </a:r>
            <a:endParaRPr lang="en-US"/>
          </a:p>
        </p:txBody>
      </p:sp>
      <p:pic>
        <p:nvPicPr>
          <p:cNvPr id="81" name="Immagine 80">
            <a:extLst>
              <a:ext uri="{FF2B5EF4-FFF2-40B4-BE49-F238E27FC236}">
                <a16:creationId xmlns:a16="http://schemas.microsoft.com/office/drawing/2014/main" id="{9BD1C5E0-37F1-B74F-41C0-4F8A7DD4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224" y="4459439"/>
            <a:ext cx="1153633" cy="115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C8E499B1-12D2-8FFB-D22B-40ADD51ADB48}"/>
              </a:ext>
            </a:extLst>
          </p:cNvPr>
          <p:cNvSpPr txBox="1"/>
          <p:nvPr/>
        </p:nvSpPr>
        <p:spPr>
          <a:xfrm>
            <a:off x="5761993" y="2148410"/>
            <a:ext cx="204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93% </a:t>
            </a:r>
            <a:r>
              <a:rPr lang="en-US" err="1">
                <a:solidFill>
                  <a:schemeClr val="accent6"/>
                </a:solidFill>
              </a:rPr>
              <a:t>trasmissione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737CB90B-A5B1-B75D-E70D-9E35A5DF1D82}"/>
              </a:ext>
            </a:extLst>
          </p:cNvPr>
          <p:cNvSpPr txBox="1"/>
          <p:nvPr/>
        </p:nvSpPr>
        <p:spPr>
          <a:xfrm>
            <a:off x="5761993" y="2516901"/>
            <a:ext cx="204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85% </a:t>
            </a:r>
            <a:r>
              <a:rPr lang="en-US" err="1">
                <a:solidFill>
                  <a:srgbClr val="FF0000"/>
                </a:solidFill>
              </a:rPr>
              <a:t>trasmissione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C7BC3B92-3931-4236-E572-5E53C1EF63F0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7727387" y="2488013"/>
            <a:ext cx="1758133" cy="91910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6EDF0969-6769-208E-B2DA-EB653DADC6A6}"/>
              </a:ext>
            </a:extLst>
          </p:cNvPr>
          <p:cNvCxnSpPr>
            <a:cxnSpLocks/>
            <a:endCxn id="48" idx="2"/>
          </p:cNvCxnSpPr>
          <p:nvPr/>
        </p:nvCxnSpPr>
        <p:spPr>
          <a:xfrm>
            <a:off x="7699238" y="2811258"/>
            <a:ext cx="1528082" cy="708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3B31BAD-9080-E027-9144-E0F5687777EE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1051658" y="3506996"/>
            <a:ext cx="24212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D9E5E79-1810-A98D-FF82-45357C086919}"/>
              </a:ext>
            </a:extLst>
          </p:cNvPr>
          <p:cNvSpPr txBox="1"/>
          <p:nvPr/>
        </p:nvSpPr>
        <p:spPr>
          <a:xfrm>
            <a:off x="-72673" y="2977719"/>
            <a:ext cx="1229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/>
              <a:t>Possiamo</a:t>
            </a:r>
            <a:r>
              <a:rPr lang="en-US" sz="1200"/>
              <a:t> </a:t>
            </a:r>
            <a:r>
              <a:rPr lang="en-US" sz="1200" err="1"/>
              <a:t>anche</a:t>
            </a:r>
            <a:r>
              <a:rPr lang="en-US" sz="1200"/>
              <a:t> </a:t>
            </a:r>
            <a:r>
              <a:rPr lang="en-US" sz="1200" err="1"/>
              <a:t>peggiorare</a:t>
            </a:r>
            <a:r>
              <a:rPr lang="en-US" sz="1200"/>
              <a:t> la </a:t>
            </a:r>
            <a:r>
              <a:rPr lang="en-US" sz="1200" err="1"/>
              <a:t>situazione</a:t>
            </a:r>
            <a:endParaRPr lang="en-US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14AD54C-C64C-F576-CED5-C9A363A1EA0D}"/>
              </a:ext>
            </a:extLst>
          </p:cNvPr>
          <p:cNvSpPr txBox="1"/>
          <p:nvPr/>
        </p:nvSpPr>
        <p:spPr>
          <a:xfrm>
            <a:off x="6579225" y="6003682"/>
            <a:ext cx="4710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Lo </a:t>
            </a:r>
            <a:r>
              <a:rPr lang="en-US" err="1"/>
              <a:t>strumento</a:t>
            </a:r>
            <a:r>
              <a:rPr lang="en-US"/>
              <a:t> </a:t>
            </a:r>
            <a:r>
              <a:rPr lang="en-US" err="1"/>
              <a:t>permette</a:t>
            </a:r>
            <a:r>
              <a:rPr lang="en-US"/>
              <a:t> </a:t>
            </a:r>
            <a:r>
              <a:rPr lang="en-US" err="1"/>
              <a:t>anche</a:t>
            </a:r>
            <a:r>
              <a:rPr lang="en-US"/>
              <a:t> di </a:t>
            </a:r>
            <a:r>
              <a:rPr lang="en-US" err="1"/>
              <a:t>reagire</a:t>
            </a:r>
            <a:r>
              <a:rPr lang="en-US"/>
              <a:t> </a:t>
            </a:r>
            <a:r>
              <a:rPr lang="en-US" err="1"/>
              <a:t>velocemente</a:t>
            </a:r>
            <a:r>
              <a:rPr lang="en-US"/>
              <a:t> alle </a:t>
            </a:r>
            <a:r>
              <a:rPr lang="en-US" err="1"/>
              <a:t>variazioni</a:t>
            </a:r>
            <a:r>
              <a:rPr lang="en-US"/>
              <a:t> di </a:t>
            </a:r>
            <a:r>
              <a:rPr lang="en-US" err="1"/>
              <a:t>equilibro</a:t>
            </a: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30C859-733A-4DA5-D53B-E2E865F19B8A}"/>
              </a:ext>
            </a:extLst>
          </p:cNvPr>
          <p:cNvGrpSpPr/>
          <p:nvPr/>
        </p:nvGrpSpPr>
        <p:grpSpPr>
          <a:xfrm>
            <a:off x="33648" y="4855377"/>
            <a:ext cx="1622255" cy="787586"/>
            <a:chOff x="131879" y="4487610"/>
            <a:chExt cx="1811981" cy="655517"/>
          </a:xfrm>
        </p:grpSpPr>
        <p:pic>
          <p:nvPicPr>
            <p:cNvPr id="11" name="Picture 10" descr="A person sitting at a desk with multiple monitors&#10;&#10;Description automatically generated">
              <a:extLst>
                <a:ext uri="{FF2B5EF4-FFF2-40B4-BE49-F238E27FC236}">
                  <a16:creationId xmlns:a16="http://schemas.microsoft.com/office/drawing/2014/main" id="{95F3C0F1-5C64-C16B-545E-C9DA459A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67" b="32882"/>
            <a:stretch/>
          </p:blipFill>
          <p:spPr>
            <a:xfrm>
              <a:off x="131879" y="4487610"/>
              <a:ext cx="1166836" cy="653206"/>
            </a:xfrm>
            <a:prstGeom prst="rect">
              <a:avLst/>
            </a:prstGeom>
          </p:spPr>
        </p:pic>
        <p:pic>
          <p:nvPicPr>
            <p:cNvPr id="13" name="Immagine 4" descr="Immagine che contiene testo, persona, interno, Schermo del computer&#10;&#10;Descrizione generata automaticamente">
              <a:extLst>
                <a:ext uri="{FF2B5EF4-FFF2-40B4-BE49-F238E27FC236}">
                  <a16:creationId xmlns:a16="http://schemas.microsoft.com/office/drawing/2014/main" id="{06183320-0EB1-E1F0-D786-0276352BB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7117" y="4490849"/>
              <a:ext cx="726743" cy="652278"/>
            </a:xfrm>
            <a:prstGeom prst="rect">
              <a:avLst/>
            </a:prstGeom>
          </p:spPr>
        </p:pic>
      </p:grpSp>
      <p:cxnSp>
        <p:nvCxnSpPr>
          <p:cNvPr id="26" name="Connettore 2 40">
            <a:extLst>
              <a:ext uri="{FF2B5EF4-FFF2-40B4-BE49-F238E27FC236}">
                <a16:creationId xmlns:a16="http://schemas.microsoft.com/office/drawing/2014/main" id="{7AAA5BA7-A43C-4D7F-5A8F-28B6B556ACB9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8802519" y="3632835"/>
            <a:ext cx="683001" cy="920291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Immagine 89" descr="Immagine che contiene Viso umano, persona, vestiti, sorriso&#10;&#10;Descrizione generata automaticamente">
            <a:extLst>
              <a:ext uri="{FF2B5EF4-FFF2-40B4-BE49-F238E27FC236}">
                <a16:creationId xmlns:a16="http://schemas.microsoft.com/office/drawing/2014/main" id="{2408B70A-E301-5286-E1D2-13FD7C708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3" t="17084" r="-17357" b="31015"/>
          <a:stretch/>
        </p:blipFill>
        <p:spPr>
          <a:xfrm>
            <a:off x="261911" y="5016464"/>
            <a:ext cx="357093" cy="382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3332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115 C 0.00065 0.03125 0.00287 0.05764 0.00547 0.05764 C 0.00873 0.05764 0.0099 0.02825 0.01042 0.01042 L 0.01094 -0.01296 C 0.01133 -0.03078 0.01263 -0.05995 0.01628 -0.05995 C 0.01849 -0.05995 0.02123 -0.03379 0.02123 -0.00115 C 0.02123 0.03125 0.01849 0.05764 0.01628 0.05764 C 0.01263 0.05764 0.01133 0.02825 0.01094 0.01042 L 0.01042 -0.01296 C 0.0099 -0.03078 0.00873 -0.05995 0.00547 -0.05995 C 0.00287 -0.05995 0.00065 -0.03379 0.00065 -0.00115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115 C -4.16667E-7 0.03125 0.00221 0.05764 0.00482 0.05764 C 0.00807 0.05764 0.00925 0.02824 0.00977 0.01042 L 0.01029 -0.01296 C 0.01068 -0.03078 0.01198 -0.05995 0.01563 -0.05995 C 0.01784 -0.05995 0.02057 -0.03379 0.02057 -0.00115 C 0.02057 0.03125 0.01784 0.05764 0.01563 0.05764 C 0.01198 0.05764 0.01068 0.02824 0.01029 0.01042 L 0.00977 -0.01296 C 0.00925 -0.03078 0.00807 -0.05995 0.00482 -0.05995 C 0.00221 -0.05995 -4.16667E-7 -0.03379 -4.16667E-7 -0.00115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2.96296E-6 C -0.00066 0.0324 0.00156 0.05879 0.00416 0.05879 C 0.00742 0.05879 0.00859 0.0294 0.00911 0.01157 L 0.00963 -0.01181 C 0.01002 -0.02963 0.01132 -0.0588 0.01497 -0.0588 C 0.01718 -0.0588 0.01992 -0.03264 0.01992 2.96296E-6 C 0.01992 0.0324 0.01718 0.05879 0.01497 0.05879 C 0.01132 0.05879 0.01002 0.0294 0.00963 0.01157 L 0.00911 -0.01181 C 0.00859 -0.02963 0.00742 -0.0588 0.00416 -0.0588 C 0.00156 -0.0588 -0.00066 -0.03264 -0.00066 2.96296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115 C -4.58333E-6 0.03125 0.00222 0.05764 0.00482 0.05764 C 0.00808 0.05764 0.00925 0.02824 0.00977 0.01042 L 0.01029 -0.01296 C 0.01068 -0.03078 0.01198 -0.05995 0.01563 -0.05995 C 0.01784 -0.05995 0.02058 -0.03379 0.02058 -0.00115 C 0.02058 0.03125 0.01784 0.05764 0.01563 0.05764 C 0.01198 0.05764 0.01068 0.02824 0.01029 0.01042 L 0.00977 -0.01296 C 0.00925 -0.03078 0.00808 -0.05995 0.00482 -0.05995 C 0.00222 -0.05995 -4.58333E-6 -0.03379 -4.58333E-6 -0.00115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115 C -4.16667E-7 0.03125 0.00221 0.05764 0.00482 0.05764 C 0.00807 0.05764 0.00925 0.02824 0.00977 0.01042 L 0.01029 -0.01296 C 0.01068 -0.03078 0.01198 -0.05995 0.01563 -0.05995 C 0.01784 -0.05995 0.02057 -0.03379 0.02057 -0.00115 C 0.02057 0.03125 0.01784 0.05764 0.01563 0.05764 C 0.01198 0.05764 0.01068 0.02824 0.01029 0.01042 L 0.00977 -0.01296 C 0.00925 -0.03078 0.00807 -0.05995 0.00482 -0.05995 C 0.00221 -0.05995 -4.16667E-7 -0.03379 -4.16667E-7 -0.00115 Z " pathEditMode="relative" rAng="0" ptsTypes="AAAAAAAAAAA">
                                      <p:cBhvr>
                                        <p:cTn id="1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12318-7CA6-B257-9755-7712D1C28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9974528E-A4C8-8654-3F2C-E12D07C7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6" y="33024"/>
            <a:ext cx="12192000" cy="705642"/>
          </a:xfrm>
        </p:spPr>
        <p:txBody>
          <a:bodyPr/>
          <a:lstStyle/>
          <a:p>
            <a:pPr algn="ctr"/>
            <a:r>
              <a:rPr lang="en-US" b="1" err="1"/>
              <a:t>Scenari</a:t>
            </a:r>
            <a:r>
              <a:rPr lang="en-US" b="1"/>
              <a:t> di </a:t>
            </a:r>
            <a:r>
              <a:rPr lang="en-US" b="1" err="1"/>
              <a:t>Utilizzo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 b="1" err="1">
                <a:solidFill>
                  <a:schemeClr val="accent1"/>
                </a:solidFill>
              </a:rPr>
              <a:t>dell’Intelligenza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 b="1" err="1">
                <a:solidFill>
                  <a:schemeClr val="accent1"/>
                </a:solidFill>
              </a:rPr>
              <a:t>Artificiale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851A-DCDB-986E-89FA-F34548A0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12</a:t>
            </a:fld>
            <a:endParaRPr lang="en-US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E447EC7-4717-5BD6-6299-51FA5D7E3F83}"/>
              </a:ext>
            </a:extLst>
          </p:cNvPr>
          <p:cNvSpPr txBox="1"/>
          <p:nvPr/>
        </p:nvSpPr>
        <p:spPr>
          <a:xfrm>
            <a:off x="501297" y="5488817"/>
            <a:ext cx="502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Recovery e </a:t>
            </a:r>
            <a:r>
              <a:rPr lang="en-US" err="1"/>
              <a:t>ottimizzazione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Inseguimento</a:t>
            </a:r>
            <a:r>
              <a:rPr lang="en-US"/>
              <a:t> </a:t>
            </a:r>
            <a:r>
              <a:rPr lang="en-US" err="1"/>
              <a:t>massimo</a:t>
            </a:r>
            <a:r>
              <a:rPr lang="en-US"/>
              <a:t> </a:t>
            </a:r>
            <a:r>
              <a:rPr lang="en-US" err="1"/>
              <a:t>durante</a:t>
            </a:r>
            <a:r>
              <a:rPr lang="en-US"/>
              <a:t> </a:t>
            </a:r>
            <a:r>
              <a:rPr lang="en-US" err="1"/>
              <a:t>instabilità</a:t>
            </a:r>
            <a:endParaRPr lang="en-US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9AB92A2-E1F7-3361-9686-7335D5B1B197}"/>
              </a:ext>
            </a:extLst>
          </p:cNvPr>
          <p:cNvSpPr txBox="1"/>
          <p:nvPr/>
        </p:nvSpPr>
        <p:spPr>
          <a:xfrm>
            <a:off x="6888610" y="5488817"/>
            <a:ext cx="481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Ottimizzazione</a:t>
            </a:r>
            <a:r>
              <a:rPr lang="en-US"/>
              <a:t> </a:t>
            </a:r>
            <a:r>
              <a:rPr lang="en-US" err="1"/>
              <a:t>rapida</a:t>
            </a:r>
            <a:r>
              <a:rPr lang="en-US"/>
              <a:t> prima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intervenga</a:t>
            </a:r>
            <a:r>
              <a:rPr lang="en-US"/>
              <a:t> </a:t>
            </a:r>
            <a:r>
              <a:rPr lang="en-US" err="1"/>
              <a:t>instabilità</a:t>
            </a:r>
            <a:r>
              <a:rPr lang="en-US"/>
              <a:t> e con </a:t>
            </a:r>
            <a:r>
              <a:rPr lang="en-US" err="1"/>
              <a:t>precisione</a:t>
            </a:r>
            <a:endParaRPr lang="en-US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094A8EC-63C6-E41B-CA4B-308DBCDAFFB7}"/>
              </a:ext>
            </a:extLst>
          </p:cNvPr>
          <p:cNvGrpSpPr/>
          <p:nvPr/>
        </p:nvGrpSpPr>
        <p:grpSpPr>
          <a:xfrm>
            <a:off x="5135010" y="1398359"/>
            <a:ext cx="3185430" cy="3006048"/>
            <a:chOff x="4114403" y="1925976"/>
            <a:chExt cx="3185430" cy="3006048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B128CAC7-5260-421F-FD38-56C050881412}"/>
                </a:ext>
              </a:extLst>
            </p:cNvPr>
            <p:cNvSpPr/>
            <p:nvPr/>
          </p:nvSpPr>
          <p:spPr>
            <a:xfrm>
              <a:off x="4114403" y="1925976"/>
              <a:ext cx="3185430" cy="3006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AC4224A9-80DD-963E-0D3E-298DD1EABB5A}"/>
                </a:ext>
              </a:extLst>
            </p:cNvPr>
            <p:cNvSpPr/>
            <p:nvPr/>
          </p:nvSpPr>
          <p:spPr>
            <a:xfrm>
              <a:off x="4618105" y="2461369"/>
              <a:ext cx="2178028" cy="19352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A2ADE369-F661-0CFF-22F9-087AA2A39250}"/>
                </a:ext>
              </a:extLst>
            </p:cNvPr>
            <p:cNvSpPr/>
            <p:nvPr/>
          </p:nvSpPr>
          <p:spPr>
            <a:xfrm>
              <a:off x="5102199" y="2883991"/>
              <a:ext cx="1209840" cy="10900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62A16BFC-359D-2548-7445-FAA99BE8B110}"/>
                </a:ext>
              </a:extLst>
            </p:cNvPr>
            <p:cNvSpPr/>
            <p:nvPr/>
          </p:nvSpPr>
          <p:spPr>
            <a:xfrm>
              <a:off x="5456139" y="3202878"/>
              <a:ext cx="501957" cy="4522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022310F4-6F76-0427-94F7-880689E2E5B3}"/>
                </a:ext>
              </a:extLst>
            </p:cNvPr>
            <p:cNvSpPr/>
            <p:nvPr/>
          </p:nvSpPr>
          <p:spPr>
            <a:xfrm>
              <a:off x="5643248" y="3375662"/>
              <a:ext cx="127740" cy="1066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E82156C-3DEC-EE3A-8DB9-BEE6D7822765}"/>
              </a:ext>
            </a:extLst>
          </p:cNvPr>
          <p:cNvCxnSpPr>
            <a:cxnSpLocks/>
            <a:stCxn id="27" idx="3"/>
            <a:endCxn id="23" idx="3"/>
          </p:cNvCxnSpPr>
          <p:nvPr/>
        </p:nvCxnSpPr>
        <p:spPr>
          <a:xfrm flipV="1">
            <a:off x="5538610" y="2981184"/>
            <a:ext cx="1107803" cy="1059362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e 22">
            <a:extLst>
              <a:ext uri="{FF2B5EF4-FFF2-40B4-BE49-F238E27FC236}">
                <a16:creationId xmlns:a16="http://schemas.microsoft.com/office/drawing/2014/main" id="{67E223EC-BEA5-D5E4-3A28-B731C7EF4BBF}"/>
              </a:ext>
            </a:extLst>
          </p:cNvPr>
          <p:cNvSpPr/>
          <p:nvPr/>
        </p:nvSpPr>
        <p:spPr>
          <a:xfrm>
            <a:off x="6609741" y="2788525"/>
            <a:ext cx="250410" cy="2257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FABB6746-A314-2D90-D01F-8D3B16341914}"/>
              </a:ext>
            </a:extLst>
          </p:cNvPr>
          <p:cNvSpPr/>
          <p:nvPr/>
        </p:nvSpPr>
        <p:spPr>
          <a:xfrm>
            <a:off x="5040196" y="1290368"/>
            <a:ext cx="3403383" cy="322203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B164CF49-4E6F-422E-8FDC-A3105E8CEA5E}"/>
              </a:ext>
            </a:extLst>
          </p:cNvPr>
          <p:cNvSpPr/>
          <p:nvPr/>
        </p:nvSpPr>
        <p:spPr>
          <a:xfrm>
            <a:off x="5387927" y="1640236"/>
            <a:ext cx="2638064" cy="2456222"/>
          </a:xfrm>
          <a:prstGeom prst="ellipse">
            <a:avLst/>
          </a:prstGeom>
          <a:noFill/>
          <a:ln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CDA6086-03CD-8529-BED4-40D7217BE3B6}"/>
              </a:ext>
            </a:extLst>
          </p:cNvPr>
          <p:cNvSpPr txBox="1"/>
          <p:nvPr/>
        </p:nvSpPr>
        <p:spPr>
          <a:xfrm>
            <a:off x="3677060" y="976657"/>
            <a:ext cx="190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0% </a:t>
            </a:r>
            <a:r>
              <a:rPr lang="en-US" err="1"/>
              <a:t>trasmissione</a:t>
            </a:r>
            <a:endParaRPr lang="en-US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03D65092-3B0D-D16D-F2D2-534849D58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650" y="3840843"/>
            <a:ext cx="1153633" cy="115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5EDD44E-B7F9-FC7F-EDAE-8A08D69779BF}"/>
              </a:ext>
            </a:extLst>
          </p:cNvPr>
          <p:cNvSpPr txBox="1"/>
          <p:nvPr/>
        </p:nvSpPr>
        <p:spPr>
          <a:xfrm>
            <a:off x="3011419" y="1529814"/>
            <a:ext cx="204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93% </a:t>
            </a:r>
            <a:r>
              <a:rPr lang="en-US" err="1">
                <a:solidFill>
                  <a:schemeClr val="accent6"/>
                </a:solidFill>
              </a:rPr>
              <a:t>trasmissione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B58A59C-2705-0B04-BCF2-36D585DEAE70}"/>
              </a:ext>
            </a:extLst>
          </p:cNvPr>
          <p:cNvSpPr txBox="1"/>
          <p:nvPr/>
        </p:nvSpPr>
        <p:spPr>
          <a:xfrm>
            <a:off x="3011419" y="1898305"/>
            <a:ext cx="204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85% </a:t>
            </a:r>
            <a:r>
              <a:rPr lang="en-US" err="1">
                <a:solidFill>
                  <a:srgbClr val="FF0000"/>
                </a:solidFill>
              </a:rPr>
              <a:t>trasmissione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785D320E-DD83-205C-AD45-9474E6341801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4976813" y="1869417"/>
            <a:ext cx="1758133" cy="91910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FF5859E7-1755-6287-E325-A6F8FBEDB421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4948664" y="2192662"/>
            <a:ext cx="1528082" cy="708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B5463CB-FA09-82A3-76D9-8EDAB7199099}"/>
              </a:ext>
            </a:extLst>
          </p:cNvPr>
          <p:cNvSpPr txBox="1"/>
          <p:nvPr/>
        </p:nvSpPr>
        <p:spPr>
          <a:xfrm>
            <a:off x="501298" y="6306388"/>
            <a:ext cx="1103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/>
              <a:t>Diversi </a:t>
            </a:r>
            <a:r>
              <a:rPr lang="en-US" sz="2000" b="1" u="sng" err="1"/>
              <a:t>algoritmi</a:t>
            </a:r>
            <a:r>
              <a:rPr lang="en-US" sz="2000" b="1" u="sng"/>
              <a:t> e </a:t>
            </a:r>
            <a:r>
              <a:rPr lang="en-US" sz="2000" b="1" u="sng" err="1"/>
              <a:t>tecniche</a:t>
            </a:r>
            <a:r>
              <a:rPr lang="en-US" sz="2000" b="1" u="sng"/>
              <a:t> per </a:t>
            </a:r>
            <a:r>
              <a:rPr lang="en-US" sz="2000" b="1" u="sng" err="1"/>
              <a:t>diversi</a:t>
            </a:r>
            <a:r>
              <a:rPr lang="en-US" sz="2000" b="1" u="sng"/>
              <a:t> </a:t>
            </a:r>
            <a:r>
              <a:rPr lang="en-US" sz="2000" b="1" u="sng" err="1"/>
              <a:t>scenari</a:t>
            </a:r>
            <a:r>
              <a:rPr lang="en-US" sz="2000" b="1" u="sng"/>
              <a:t> di </a:t>
            </a:r>
            <a:r>
              <a:rPr lang="en-US" sz="2000" b="1" u="sng" err="1"/>
              <a:t>utilizzo</a:t>
            </a:r>
            <a:endParaRPr lang="en-US" sz="2000" b="1" u="sng"/>
          </a:p>
        </p:txBody>
      </p:sp>
    </p:spTree>
    <p:extLst>
      <p:ext uri="{BB962C8B-B14F-4D97-AF65-F5344CB8AC3E}">
        <p14:creationId xmlns:p14="http://schemas.microsoft.com/office/powerpoint/2010/main" val="885338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4">
            <a:extLst>
              <a:ext uri="{FF2B5EF4-FFF2-40B4-BE49-F238E27FC236}">
                <a16:creationId xmlns:a16="http://schemas.microsoft.com/office/drawing/2014/main" id="{6F8FC605-44FF-20A3-F94E-F1FD9510A605}"/>
              </a:ext>
            </a:extLst>
          </p:cNvPr>
          <p:cNvSpPr txBox="1">
            <a:spLocks/>
          </p:cNvSpPr>
          <p:nvPr/>
        </p:nvSpPr>
        <p:spPr>
          <a:xfrm>
            <a:off x="0" y="33024"/>
            <a:ext cx="12191999" cy="70564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err="1"/>
              <a:t>Primi</a:t>
            </a:r>
            <a:r>
              <a:rPr lang="en-US" b="1"/>
              <a:t> test con routine di </a:t>
            </a:r>
            <a:r>
              <a:rPr lang="en-US" b="1" err="1"/>
              <a:t>ottimizzazione</a:t>
            </a:r>
            <a:r>
              <a:rPr lang="en-US" b="1"/>
              <a:t> </a:t>
            </a:r>
            <a:r>
              <a:rPr lang="en-US" b="1" err="1"/>
              <a:t>automatica</a:t>
            </a:r>
            <a:endParaRPr lang="en-US" b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FD9D2A-A779-975B-B118-48FFFBBC68DC}"/>
              </a:ext>
            </a:extLst>
          </p:cNvPr>
          <p:cNvSpPr txBox="1"/>
          <p:nvPr/>
        </p:nvSpPr>
        <p:spPr>
          <a:xfrm>
            <a:off x="109297" y="1984789"/>
            <a:ext cx="54166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C00000"/>
                </a:solidFill>
              </a:rPr>
              <a:t>Sfida</a:t>
            </a:r>
            <a:r>
              <a:rPr lang="en-US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err="1"/>
              <a:t>Enorme</a:t>
            </a:r>
            <a:r>
              <a:rPr lang="en-US"/>
              <a:t> </a:t>
            </a:r>
            <a:r>
              <a:rPr lang="en-US" err="1"/>
              <a:t>numero</a:t>
            </a:r>
            <a:r>
              <a:rPr lang="en-US"/>
              <a:t> di </a:t>
            </a:r>
            <a:r>
              <a:rPr lang="en-US" err="1"/>
              <a:t>casi</a:t>
            </a: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err="1"/>
              <a:t>Limitazioni</a:t>
            </a:r>
            <a:r>
              <a:rPr lang="en-US"/>
              <a:t> sui </a:t>
            </a:r>
            <a:r>
              <a:rPr lang="en-US" err="1"/>
              <a:t>controlli</a:t>
            </a:r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C41841-EF9C-819F-B57C-33951780938D}"/>
              </a:ext>
            </a:extLst>
          </p:cNvPr>
          <p:cNvSpPr txBox="1"/>
          <p:nvPr/>
        </p:nvSpPr>
        <p:spPr>
          <a:xfrm>
            <a:off x="109297" y="1061459"/>
            <a:ext cx="7576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0070C0"/>
                </a:solidFill>
              </a:rPr>
              <a:t>Obiettivo</a:t>
            </a:r>
            <a:r>
              <a:rPr lang="en-US"/>
              <a:t>:  </a:t>
            </a:r>
            <a:r>
              <a:rPr lang="en-US" err="1"/>
              <a:t>usare</a:t>
            </a:r>
            <a:r>
              <a:rPr lang="en-US"/>
              <a:t> </a:t>
            </a:r>
            <a:r>
              <a:rPr lang="it-IT"/>
              <a:t>routine che possano adattarsi al breve tempo concesso per ottimizzare il trasporto del fascio, adattabile a più parametri di ingresso del fascio.</a:t>
            </a:r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5386FEF-130F-DB30-ECCC-09AA2B142C59}"/>
              </a:ext>
            </a:extLst>
          </p:cNvPr>
          <p:cNvSpPr txBox="1"/>
          <p:nvPr/>
        </p:nvSpPr>
        <p:spPr>
          <a:xfrm>
            <a:off x="109296" y="2967335"/>
            <a:ext cx="70952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Logica </a:t>
            </a:r>
            <a:r>
              <a:rPr lang="en-US" b="1" dirty="0" err="1">
                <a:solidFill>
                  <a:srgbClr val="00B050"/>
                </a:solidFill>
              </a:rPr>
              <a:t>usata</a:t>
            </a:r>
            <a:r>
              <a:rPr lang="en-US" b="1" dirty="0">
                <a:solidFill>
                  <a:srgbClr val="00B050"/>
                </a:solidFill>
              </a:rPr>
              <a:t>: PSO – Particle Swarm Optimization</a:t>
            </a:r>
            <a:r>
              <a:rPr lang="en-US" dirty="0"/>
              <a:t>: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it-IT" dirty="0"/>
              <a:t>Approccio consente l'esplorazione di più aree contemporaneamente, migliorando la probabilità di identificare soluzioni ottimali globali.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Interazione sociale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Semplicità e facilità di implementazione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Velocità di convergenza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Assenza di informazioni sul gradiente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u="sng" dirty="0"/>
              <a:t>Nessuna necessità di addestramento dell’algoritmo</a:t>
            </a:r>
            <a:endParaRPr lang="en-US" b="1" u="sng" dirty="0">
              <a:solidFill>
                <a:srgbClr val="00B050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AE7485F9-E91A-197A-29BE-2FAA7FAE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89" y="1467631"/>
            <a:ext cx="3999211" cy="299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F977370-4C18-E3A6-1F1E-EBF16728210E}"/>
              </a:ext>
            </a:extLst>
          </p:cNvPr>
          <p:cNvSpPr txBox="1"/>
          <p:nvPr/>
        </p:nvSpPr>
        <p:spPr>
          <a:xfrm>
            <a:off x="296899" y="5588790"/>
            <a:ext cx="2431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PSO </a:t>
            </a:r>
            <a:r>
              <a:rPr lang="en-US" dirty="0" err="1"/>
              <a:t>applicato</a:t>
            </a:r>
            <a:r>
              <a:rPr lang="en-US" dirty="0"/>
              <a:t> al Sistema di </a:t>
            </a:r>
            <a:r>
              <a:rPr lang="en-US" dirty="0" err="1"/>
              <a:t>trasporto</a:t>
            </a:r>
            <a:r>
              <a:rPr lang="en-US" dirty="0"/>
              <a:t> del fascio di </a:t>
            </a:r>
            <a:r>
              <a:rPr lang="en-US" dirty="0" err="1"/>
              <a:t>particelle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99D5DE-A78A-7D9B-62B3-E7F3A9C41849}"/>
              </a:ext>
            </a:extLst>
          </p:cNvPr>
          <p:cNvSpPr txBox="1"/>
          <p:nvPr/>
        </p:nvSpPr>
        <p:spPr>
          <a:xfrm>
            <a:off x="4038598" y="5727290"/>
            <a:ext cx="330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TSO</a:t>
            </a:r>
            <a:br>
              <a:rPr lang="en-US" i="1"/>
            </a:br>
            <a:r>
              <a:rPr lang="en-US" i="1"/>
              <a:t>Transport Swarm Optimization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150D133-5653-595D-0F3D-F5D367B785E4}"/>
              </a:ext>
            </a:extLst>
          </p:cNvPr>
          <p:cNvSpPr txBox="1"/>
          <p:nvPr/>
        </p:nvSpPr>
        <p:spPr>
          <a:xfrm>
            <a:off x="8515816" y="5390369"/>
            <a:ext cx="2004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Il primo TSO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per ALPI!</a:t>
            </a: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EC5824C7-1350-BAA0-A3DE-F9317599D25E}"/>
              </a:ext>
            </a:extLst>
          </p:cNvPr>
          <p:cNvSpPr/>
          <p:nvPr/>
        </p:nvSpPr>
        <p:spPr>
          <a:xfrm rot="16200000">
            <a:off x="3098407" y="5536660"/>
            <a:ext cx="570585" cy="102758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45CAE8A2-A01B-3FAF-8801-F869EE11A758}"/>
              </a:ext>
            </a:extLst>
          </p:cNvPr>
          <p:cNvSpPr/>
          <p:nvPr/>
        </p:nvSpPr>
        <p:spPr>
          <a:xfrm rot="16200000">
            <a:off x="7668113" y="5536660"/>
            <a:ext cx="570585" cy="102758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0933D5D-0517-A84A-512B-4DDFEF6C3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8532" y="5390369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8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D78660E9-B183-1AA5-B48B-265591CA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9170"/>
            <a:ext cx="12192000" cy="70564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Test </a:t>
            </a:r>
            <a:r>
              <a:rPr lang="en-US" b="1" err="1">
                <a:solidFill>
                  <a:schemeClr val="accent1"/>
                </a:solidFill>
              </a:rPr>
              <a:t>Condotti</a:t>
            </a:r>
            <a:r>
              <a:rPr lang="en-US" b="1">
                <a:solidFill>
                  <a:schemeClr val="accent1"/>
                </a:solidFill>
              </a:rPr>
              <a:t> con il TSO</a:t>
            </a:r>
          </a:p>
        </p:txBody>
      </p:sp>
      <p:pic>
        <p:nvPicPr>
          <p:cNvPr id="9" name="Immagine 28">
            <a:extLst>
              <a:ext uri="{FF2B5EF4-FFF2-40B4-BE49-F238E27FC236}">
                <a16:creationId xmlns:a16="http://schemas.microsoft.com/office/drawing/2014/main" id="{7AD4B656-8989-401D-9B90-D0D55293E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57"/>
          <a:stretch/>
        </p:blipFill>
        <p:spPr>
          <a:xfrm>
            <a:off x="10167138" y="104462"/>
            <a:ext cx="1787279" cy="967345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543DABDA-DF1E-A016-B25E-24BBCCF7DEB8}"/>
              </a:ext>
            </a:extLst>
          </p:cNvPr>
          <p:cNvGrpSpPr/>
          <p:nvPr/>
        </p:nvGrpSpPr>
        <p:grpSpPr>
          <a:xfrm>
            <a:off x="8855076" y="1345376"/>
            <a:ext cx="3229370" cy="2218306"/>
            <a:chOff x="165406" y="2473566"/>
            <a:chExt cx="4194810" cy="2888603"/>
          </a:xfrm>
        </p:grpSpPr>
        <p:pic>
          <p:nvPicPr>
            <p:cNvPr id="17" name="Immagine 16" descr="Immagine che contiene testo, schermata, software, Software multimediale&#10;&#10;Descrizione generata automaticamente">
              <a:extLst>
                <a:ext uri="{FF2B5EF4-FFF2-40B4-BE49-F238E27FC236}">
                  <a16:creationId xmlns:a16="http://schemas.microsoft.com/office/drawing/2014/main" id="{F260CF6D-C8BB-C52E-33B0-C813505F0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568"/>
            <a:stretch/>
          </p:blipFill>
          <p:spPr>
            <a:xfrm>
              <a:off x="165406" y="2473566"/>
              <a:ext cx="4194810" cy="1444814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C43ACBBE-C67C-9D99-EE44-1A5710227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908" y="3894583"/>
              <a:ext cx="2897366" cy="1467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207C64A2-7B69-8961-5E9F-57C813811128}"/>
                </a:ext>
              </a:extLst>
            </p:cNvPr>
            <p:cNvSpPr/>
            <p:nvPr/>
          </p:nvSpPr>
          <p:spPr>
            <a:xfrm rot="16200000">
              <a:off x="2641049" y="3656404"/>
              <a:ext cx="1821976" cy="348697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36F9B994-B05B-F43B-C4E4-FCE30498C39C}"/>
                </a:ext>
              </a:extLst>
            </p:cNvPr>
            <p:cNvSpPr/>
            <p:nvPr/>
          </p:nvSpPr>
          <p:spPr>
            <a:xfrm rot="10800000">
              <a:off x="320709" y="2919765"/>
              <a:ext cx="3056979" cy="503124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7968367-DF42-6343-72C1-319CB2053904}"/>
              </a:ext>
            </a:extLst>
          </p:cNvPr>
          <p:cNvSpPr txBox="1"/>
          <p:nvPr/>
        </p:nvSpPr>
        <p:spPr>
          <a:xfrm>
            <a:off x="107554" y="880428"/>
            <a:ext cx="1034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0070C0"/>
                </a:solidFill>
              </a:rPr>
              <a:t>Stima dei tempi di ottimizzazione eseguito solo con sistema di correzione del fascio</a:t>
            </a:r>
            <a:endParaRPr lang="en-US" b="1">
              <a:solidFill>
                <a:srgbClr val="0070C0"/>
              </a:solidFill>
            </a:endParaRPr>
          </a:p>
        </p:txBody>
      </p:sp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340B1BDC-722F-3458-EE10-635B4A411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718491"/>
              </p:ext>
            </p:extLst>
          </p:nvPr>
        </p:nvGraphicFramePr>
        <p:xfrm>
          <a:off x="485240" y="1307105"/>
          <a:ext cx="8099085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746">
                  <a:extLst>
                    <a:ext uri="{9D8B030D-6E8A-4147-A177-3AD203B41FA5}">
                      <a16:colId xmlns:a16="http://schemas.microsoft.com/office/drawing/2014/main" val="2965940852"/>
                    </a:ext>
                  </a:extLst>
                </a:gridCol>
                <a:gridCol w="890752">
                  <a:extLst>
                    <a:ext uri="{9D8B030D-6E8A-4147-A177-3AD203B41FA5}">
                      <a16:colId xmlns:a16="http://schemas.microsoft.com/office/drawing/2014/main" val="1864804217"/>
                    </a:ext>
                  </a:extLst>
                </a:gridCol>
                <a:gridCol w="1127234">
                  <a:extLst>
                    <a:ext uri="{9D8B030D-6E8A-4147-A177-3AD203B41FA5}">
                      <a16:colId xmlns:a16="http://schemas.microsoft.com/office/drawing/2014/main" val="519535026"/>
                    </a:ext>
                  </a:extLst>
                </a:gridCol>
                <a:gridCol w="1135118">
                  <a:extLst>
                    <a:ext uri="{9D8B030D-6E8A-4147-A177-3AD203B41FA5}">
                      <a16:colId xmlns:a16="http://schemas.microsoft.com/office/drawing/2014/main" val="4001220108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3778724266"/>
                    </a:ext>
                  </a:extLst>
                </a:gridCol>
                <a:gridCol w="1962808">
                  <a:extLst>
                    <a:ext uri="{9D8B030D-6E8A-4147-A177-3AD203B41FA5}">
                      <a16:colId xmlns:a16="http://schemas.microsoft.com/office/drawing/2014/main" val="3817327437"/>
                    </a:ext>
                  </a:extLst>
                </a:gridCol>
              </a:tblGrid>
              <a:tr h="274827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Elemento Obiettivo (Faraday Cup)</a:t>
                      </a: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4692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Tempi di esecuzione PSO</a:t>
                      </a:r>
                    </a:p>
                  </a:txBody>
                  <a:tcPr anchor="ctr">
                    <a:solidFill>
                      <a:srgbClr val="4692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Numero di Elementi usati</a:t>
                      </a:r>
                    </a:p>
                  </a:txBody>
                  <a:tcPr anchor="ctr">
                    <a:solidFill>
                      <a:srgbClr val="46926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err="1">
                          <a:effectLst/>
                        </a:rPr>
                        <a:t>Transmissione</a:t>
                      </a: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4692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884452"/>
                  </a:ext>
                </a:extLst>
              </a:tr>
              <a:tr h="6595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endParaRPr lang="it-IT" sz="32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Senza correzione</a:t>
                      </a: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Ottimizzazione Manuale</a:t>
                      </a:r>
                      <a:r>
                        <a:rPr lang="en-US" sz="1400" noProof="0">
                          <a:effectLst/>
                        </a:rPr>
                        <a:t> (</a:t>
                      </a:r>
                      <a:r>
                        <a:rPr lang="en-US" sz="1400" noProof="0" err="1">
                          <a:effectLst/>
                        </a:rPr>
                        <a:t>operatore</a:t>
                      </a:r>
                      <a:r>
                        <a:rPr lang="en-US" sz="1400" noProof="0">
                          <a:effectLst/>
                        </a:rPr>
                        <a:t>)</a:t>
                      </a:r>
                      <a:endParaRPr lang="en-US" sz="1400" noProof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err="1">
                          <a:effectLst/>
                        </a:rPr>
                        <a:t>Ottimizzaizone</a:t>
                      </a:r>
                      <a:r>
                        <a:rPr lang="it-IT" sz="1400">
                          <a:effectLst/>
                        </a:rPr>
                        <a:t> Automatica </a:t>
                      </a:r>
                      <a:r>
                        <a:rPr lang="en-US" sz="1400" noProof="0">
                          <a:effectLst/>
                        </a:rPr>
                        <a:t>(PSO)</a:t>
                      </a:r>
                      <a:endParaRPr lang="en-US" sz="1400" noProof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898708"/>
                  </a:ext>
                </a:extLst>
              </a:tr>
              <a:tr h="46720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Faraday Cup a metà </a:t>
                      </a:r>
                      <a:r>
                        <a:rPr lang="it-IT" sz="1400" err="1">
                          <a:effectLst/>
                        </a:rPr>
                        <a:t>LINAc</a:t>
                      </a: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 u="none">
                          <a:solidFill>
                            <a:srgbClr val="00B050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30 min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15%</a:t>
                      </a: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C00000"/>
                          </a:solidFill>
                          <a:effectLst/>
                        </a:rPr>
                        <a:t>41%</a:t>
                      </a:r>
                      <a:endParaRPr lang="it-IT" sz="1400" b="1">
                        <a:solidFill>
                          <a:srgbClr val="C0000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00B050"/>
                          </a:solidFill>
                          <a:effectLst/>
                        </a:rPr>
                        <a:t>56.2%</a:t>
                      </a:r>
                      <a:endParaRPr lang="it-IT" sz="1400" b="1">
                        <a:solidFill>
                          <a:srgbClr val="00B05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611580"/>
                  </a:ext>
                </a:extLst>
              </a:tr>
              <a:tr h="46720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Faraday Cup a fine </a:t>
                      </a:r>
                      <a:r>
                        <a:rPr lang="it-IT" sz="1400" err="1">
                          <a:effectLst/>
                        </a:rPr>
                        <a:t>LINAc</a:t>
                      </a: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00B050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1h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1% - 2%</a:t>
                      </a: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C00000"/>
                          </a:solidFill>
                          <a:effectLst/>
                        </a:rPr>
                        <a:t>24.5%</a:t>
                      </a:r>
                      <a:endParaRPr lang="it-IT" sz="1400" b="1">
                        <a:solidFill>
                          <a:srgbClr val="C0000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00B050"/>
                          </a:solidFill>
                          <a:effectLst/>
                        </a:rPr>
                        <a:t>35%</a:t>
                      </a:r>
                      <a:endParaRPr lang="it-IT" sz="1400" b="1">
                        <a:solidFill>
                          <a:srgbClr val="00B05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41130"/>
                  </a:ext>
                </a:extLst>
              </a:tr>
            </a:tbl>
          </a:graphicData>
        </a:graphic>
      </p:graphicFrame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9FF547D-FC4A-B63C-E16A-77A647C69FDD}"/>
              </a:ext>
            </a:extLst>
          </p:cNvPr>
          <p:cNvSpPr txBox="1"/>
          <p:nvPr/>
        </p:nvSpPr>
        <p:spPr>
          <a:xfrm>
            <a:off x="107554" y="3403284"/>
            <a:ext cx="8867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0070C0"/>
                </a:solidFill>
              </a:rPr>
              <a:t>Valutazione della quantità di corrente trasportata con ottimizzazione automatica di correttori e lenti (dipoli e quadrupoli)</a:t>
            </a:r>
          </a:p>
        </p:txBody>
      </p:sp>
      <p:graphicFrame>
        <p:nvGraphicFramePr>
          <p:cNvPr id="49" name="Tabella 48">
            <a:extLst>
              <a:ext uri="{FF2B5EF4-FFF2-40B4-BE49-F238E27FC236}">
                <a16:creationId xmlns:a16="http://schemas.microsoft.com/office/drawing/2014/main" id="{2AFF8079-29CE-0F4A-09EE-B8EFDB71A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041234"/>
              </p:ext>
            </p:extLst>
          </p:nvPr>
        </p:nvGraphicFramePr>
        <p:xfrm>
          <a:off x="485240" y="4096863"/>
          <a:ext cx="8099085" cy="192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863">
                  <a:extLst>
                    <a:ext uri="{9D8B030D-6E8A-4147-A177-3AD203B41FA5}">
                      <a16:colId xmlns:a16="http://schemas.microsoft.com/office/drawing/2014/main" val="2965940852"/>
                    </a:ext>
                  </a:extLst>
                </a:gridCol>
                <a:gridCol w="1221828">
                  <a:extLst>
                    <a:ext uri="{9D8B030D-6E8A-4147-A177-3AD203B41FA5}">
                      <a16:colId xmlns:a16="http://schemas.microsoft.com/office/drawing/2014/main" val="1864804217"/>
                    </a:ext>
                  </a:extLst>
                </a:gridCol>
                <a:gridCol w="1347952">
                  <a:extLst>
                    <a:ext uri="{9D8B030D-6E8A-4147-A177-3AD203B41FA5}">
                      <a16:colId xmlns:a16="http://schemas.microsoft.com/office/drawing/2014/main" val="519535026"/>
                    </a:ext>
                  </a:extLst>
                </a:gridCol>
                <a:gridCol w="2301765">
                  <a:extLst>
                    <a:ext uri="{9D8B030D-6E8A-4147-A177-3AD203B41FA5}">
                      <a16:colId xmlns:a16="http://schemas.microsoft.com/office/drawing/2014/main" val="3778724266"/>
                    </a:ext>
                  </a:extLst>
                </a:gridCol>
                <a:gridCol w="1702677">
                  <a:extLst>
                    <a:ext uri="{9D8B030D-6E8A-4147-A177-3AD203B41FA5}">
                      <a16:colId xmlns:a16="http://schemas.microsoft.com/office/drawing/2014/main" val="3817327437"/>
                    </a:ext>
                  </a:extLst>
                </a:gridCol>
              </a:tblGrid>
              <a:tr h="203495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Elemento Obiettivo (Faraday Cup)</a:t>
                      </a: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4692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Tempi di esecuzione PSO</a:t>
                      </a:r>
                    </a:p>
                  </a:txBody>
                  <a:tcPr anchor="ctr">
                    <a:solidFill>
                      <a:srgbClr val="4692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Numero di Elementi usati</a:t>
                      </a:r>
                    </a:p>
                  </a:txBody>
                  <a:tcPr anchor="ctr">
                    <a:solidFill>
                      <a:srgbClr val="4692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Corrente</a:t>
                      </a:r>
                    </a:p>
                  </a:txBody>
                  <a:tcPr anchor="ctr">
                    <a:solidFill>
                      <a:srgbClr val="46926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4692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884452"/>
                  </a:ext>
                </a:extLst>
              </a:tr>
              <a:tr h="345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endParaRPr lang="it-IT" sz="32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Ottimizzazione Manuale</a:t>
                      </a:r>
                      <a:r>
                        <a:rPr lang="en-US" sz="1400" noProof="0">
                          <a:effectLst/>
                        </a:rPr>
                        <a:t> (</a:t>
                      </a:r>
                      <a:r>
                        <a:rPr lang="en-US" sz="1400" noProof="0" err="1">
                          <a:effectLst/>
                        </a:rPr>
                        <a:t>operatore</a:t>
                      </a:r>
                      <a:r>
                        <a:rPr lang="en-US" sz="1400" noProof="0">
                          <a:effectLst/>
                        </a:rPr>
                        <a:t>)</a:t>
                      </a:r>
                      <a:endParaRPr lang="en-US" sz="1400" noProof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Ottimizzazione Automatica </a:t>
                      </a:r>
                      <a:r>
                        <a:rPr lang="en-US" sz="1400" noProof="0">
                          <a:effectLst/>
                        </a:rPr>
                        <a:t>(PSO)</a:t>
                      </a:r>
                      <a:endParaRPr lang="en-US" sz="1400" noProof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898708"/>
                  </a:ext>
                </a:extLst>
              </a:tr>
              <a:tr h="203495"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>
                          <a:effectLst/>
                        </a:rPr>
                        <a:t>Faraday Cup a metà </a:t>
                      </a:r>
                      <a:r>
                        <a:rPr lang="it-IT" sz="1400" err="1">
                          <a:effectLst/>
                        </a:rPr>
                        <a:t>LINAc</a:t>
                      </a:r>
                      <a:endParaRPr lang="it-IT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 u="none">
                          <a:solidFill>
                            <a:srgbClr val="00B050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45 min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C00000"/>
                          </a:solidFill>
                          <a:effectLst/>
                        </a:rPr>
                        <a:t>43 </a:t>
                      </a:r>
                      <a:r>
                        <a:rPr lang="it-IT" sz="1400" b="1" err="1">
                          <a:solidFill>
                            <a:srgbClr val="C00000"/>
                          </a:solidFill>
                          <a:effectLst/>
                        </a:rPr>
                        <a:t>nA</a:t>
                      </a:r>
                      <a:endParaRPr lang="it-IT" sz="1400" b="1">
                        <a:solidFill>
                          <a:srgbClr val="C0000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00B050"/>
                          </a:solidFill>
                          <a:effectLst/>
                        </a:rPr>
                        <a:t>54 </a:t>
                      </a:r>
                      <a:r>
                        <a:rPr lang="it-IT" sz="1400" b="1" err="1">
                          <a:solidFill>
                            <a:srgbClr val="00B050"/>
                          </a:solidFill>
                          <a:effectLst/>
                        </a:rPr>
                        <a:t>nA</a:t>
                      </a:r>
                      <a:endParaRPr lang="it-IT" sz="1400" b="1">
                        <a:solidFill>
                          <a:srgbClr val="00B05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611580"/>
                  </a:ext>
                </a:extLst>
              </a:tr>
              <a:tr h="203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00B050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1h 30 min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C00000"/>
                          </a:solidFill>
                          <a:effectLst/>
                        </a:rPr>
                        <a:t>25 - 23 </a:t>
                      </a:r>
                      <a:r>
                        <a:rPr lang="it-IT" sz="1400" b="1" err="1">
                          <a:solidFill>
                            <a:srgbClr val="C00000"/>
                          </a:solidFill>
                          <a:effectLst/>
                        </a:rPr>
                        <a:t>nA</a:t>
                      </a:r>
                      <a:endParaRPr lang="it-IT" sz="1400" b="1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00B050"/>
                          </a:solidFill>
                          <a:effectLst/>
                        </a:rPr>
                        <a:t>29 - 28 </a:t>
                      </a:r>
                      <a:r>
                        <a:rPr lang="it-IT" sz="1400" b="1" err="1">
                          <a:solidFill>
                            <a:srgbClr val="00B050"/>
                          </a:solidFill>
                          <a:effectLst/>
                        </a:rPr>
                        <a:t>nA</a:t>
                      </a:r>
                      <a:endParaRPr lang="it-IT" sz="14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41130"/>
                  </a:ext>
                </a:extLst>
              </a:tr>
              <a:tr h="14244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endParaRPr lang="it-IT" sz="1400" b="0">
                        <a:solidFill>
                          <a:schemeClr val="tx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C00000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37 - 30 </a:t>
                      </a:r>
                      <a:r>
                        <a:rPr lang="it-IT" sz="1400" b="1" err="1">
                          <a:solidFill>
                            <a:srgbClr val="C00000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nA</a:t>
                      </a:r>
                      <a:endParaRPr lang="it-IT" sz="1400" b="1">
                        <a:solidFill>
                          <a:srgbClr val="C0000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>
                          <a:solidFill>
                            <a:srgbClr val="00B050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60.7 - 49 </a:t>
                      </a:r>
                      <a:r>
                        <a:rPr lang="it-IT" sz="1400" b="1" err="1">
                          <a:solidFill>
                            <a:srgbClr val="00B050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nA</a:t>
                      </a:r>
                      <a:endParaRPr lang="it-IT" sz="1400" b="1">
                        <a:solidFill>
                          <a:srgbClr val="00B05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613015"/>
                  </a:ext>
                </a:extLst>
              </a:tr>
              <a:tr h="34594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it-IT" sz="1400" b="1" u="none" kern="1200">
                          <a:solidFill>
                            <a:srgbClr val="00B050"/>
                          </a:solidFill>
                          <a:effectLst/>
                          <a:latin typeface="Avenir Book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2h 30 min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endParaRPr lang="it-IT" sz="1400" b="0">
                        <a:solidFill>
                          <a:schemeClr val="tx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endParaRPr lang="it-IT" sz="1400" b="1">
                        <a:solidFill>
                          <a:srgbClr val="C0000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endParaRPr lang="it-IT" sz="1400" b="1">
                        <a:solidFill>
                          <a:srgbClr val="00B050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2369290"/>
                  </a:ext>
                </a:extLst>
              </a:tr>
            </a:tbl>
          </a:graphicData>
        </a:graphic>
      </p:graphicFrame>
      <p:grpSp>
        <p:nvGrpSpPr>
          <p:cNvPr id="12" name="Gruppo 11">
            <a:extLst>
              <a:ext uri="{FF2B5EF4-FFF2-40B4-BE49-F238E27FC236}">
                <a16:creationId xmlns:a16="http://schemas.microsoft.com/office/drawing/2014/main" id="{290DC758-8E2C-64C2-F023-21BBC9CF1141}"/>
              </a:ext>
            </a:extLst>
          </p:cNvPr>
          <p:cNvGrpSpPr/>
          <p:nvPr/>
        </p:nvGrpSpPr>
        <p:grpSpPr>
          <a:xfrm>
            <a:off x="9496188" y="2296817"/>
            <a:ext cx="2214836" cy="874536"/>
            <a:chOff x="1069964" y="3929776"/>
            <a:chExt cx="2214836" cy="874536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EFBBAAD-15D4-422D-5097-E789B10E4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964" y="3929776"/>
              <a:ext cx="1444546" cy="874536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820945C-7961-A55F-7446-B375362373E6}"/>
                </a:ext>
              </a:extLst>
            </p:cNvPr>
            <p:cNvSpPr txBox="1"/>
            <p:nvPr/>
          </p:nvSpPr>
          <p:spPr>
            <a:xfrm>
              <a:off x="1069964" y="4501775"/>
              <a:ext cx="2214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err="1">
                  <a:solidFill>
                    <a:schemeClr val="bg1"/>
                  </a:solidFill>
                </a:rPr>
                <a:t>Instabilità</a:t>
              </a:r>
              <a:r>
                <a:rPr lang="en-GB" sz="1200">
                  <a:solidFill>
                    <a:schemeClr val="bg1"/>
                  </a:solidFill>
                </a:rPr>
                <a:t> di </a:t>
              </a:r>
              <a:r>
                <a:rPr lang="en-GB" sz="1200" err="1">
                  <a:solidFill>
                    <a:schemeClr val="bg1"/>
                  </a:solidFill>
                </a:rPr>
                <a:t>corrente</a:t>
              </a:r>
              <a:endParaRPr lang="en-GB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4906E878-2E30-EEF3-6854-0FF92B16EACE}"/>
              </a:ext>
            </a:extLst>
          </p:cNvPr>
          <p:cNvGrpSpPr/>
          <p:nvPr/>
        </p:nvGrpSpPr>
        <p:grpSpPr>
          <a:xfrm>
            <a:off x="9079833" y="3904932"/>
            <a:ext cx="2779856" cy="2072640"/>
            <a:chOff x="6028136" y="951163"/>
            <a:chExt cx="5767271" cy="5239506"/>
          </a:xfrm>
        </p:grpSpPr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50E1528B-B7EF-854F-76AD-9CDD29149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136" y="951163"/>
              <a:ext cx="5767271" cy="52395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5400" cap="rnd">
              <a:solidFill>
                <a:srgbClr val="7030A0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226651D1-C26E-47E9-D418-DA92803751CA}"/>
                </a:ext>
              </a:extLst>
            </p:cNvPr>
            <p:cNvSpPr/>
            <p:nvPr/>
          </p:nvSpPr>
          <p:spPr>
            <a:xfrm>
              <a:off x="10182225" y="1066800"/>
              <a:ext cx="400050" cy="458152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A108F5C2-57E7-AE48-80E5-E969DC0AF3B0}"/>
                </a:ext>
              </a:extLst>
            </p:cNvPr>
            <p:cNvSpPr/>
            <p:nvPr/>
          </p:nvSpPr>
          <p:spPr>
            <a:xfrm>
              <a:off x="10788791" y="1066799"/>
              <a:ext cx="631684" cy="4581525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3DC4A7-6482-4B69-C528-A179A30CB3F1}"/>
              </a:ext>
            </a:extLst>
          </p:cNvPr>
          <p:cNvSpPr txBox="1"/>
          <p:nvPr/>
        </p:nvSpPr>
        <p:spPr>
          <a:xfrm>
            <a:off x="107554" y="6203139"/>
            <a:ext cx="9865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/>
              <a:t>Risultato</a:t>
            </a:r>
            <a:r>
              <a:rPr lang="it-IT" sz="2000">
                <a:solidFill>
                  <a:srgbClr val="0070C0"/>
                </a:solidFill>
              </a:rPr>
              <a:t>: </a:t>
            </a:r>
            <a:r>
              <a:rPr lang="it-IT" sz="2000">
                <a:solidFill>
                  <a:srgbClr val="191901"/>
                </a:solidFill>
              </a:rPr>
              <a:t>Tempo di preparazione medio e recovery macchina </a:t>
            </a:r>
            <a:r>
              <a:rPr lang="it-IT" sz="2000" b="1" u="sng">
                <a:solidFill>
                  <a:srgbClr val="00B050"/>
                </a:solidFill>
              </a:rPr>
              <a:t>ridotto di un fattore 2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8DE83F9-6DE0-E294-CF89-D63C4373C2F7}"/>
              </a:ext>
            </a:extLst>
          </p:cNvPr>
          <p:cNvSpPr/>
          <p:nvPr/>
        </p:nvSpPr>
        <p:spPr>
          <a:xfrm>
            <a:off x="2101756" y="2296817"/>
            <a:ext cx="691486" cy="1219756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3F85D90-EF7B-D844-30A9-C331F3295955}"/>
              </a:ext>
            </a:extLst>
          </p:cNvPr>
          <p:cNvSpPr/>
          <p:nvPr/>
        </p:nvSpPr>
        <p:spPr>
          <a:xfrm>
            <a:off x="2101756" y="4923391"/>
            <a:ext cx="1046328" cy="1219756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C97C25A-68F8-A2DA-D205-8A77900277C0}"/>
              </a:ext>
            </a:extLst>
          </p:cNvPr>
          <p:cNvSpPr/>
          <p:nvPr/>
        </p:nvSpPr>
        <p:spPr>
          <a:xfrm>
            <a:off x="7105193" y="4890719"/>
            <a:ext cx="1229040" cy="1219756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9FB968D-6D34-C8CE-3D1E-7180BC2D969D}"/>
              </a:ext>
            </a:extLst>
          </p:cNvPr>
          <p:cNvSpPr/>
          <p:nvPr/>
        </p:nvSpPr>
        <p:spPr>
          <a:xfrm>
            <a:off x="9831737" y="3712186"/>
            <a:ext cx="2292024" cy="2490954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BFB30A9A-4597-0A95-3FC5-1B7B02A1AD27}"/>
              </a:ext>
            </a:extLst>
          </p:cNvPr>
          <p:cNvSpPr/>
          <p:nvPr/>
        </p:nvSpPr>
        <p:spPr>
          <a:xfrm>
            <a:off x="6963217" y="2287470"/>
            <a:ext cx="1229040" cy="1219756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825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BAD10-F197-A554-3D48-4817BF660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46461-0DB9-56F5-870D-57D99D83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15</a:t>
            </a:fld>
            <a:endParaRPr lang="en-US"/>
          </a:p>
        </p:txBody>
      </p:sp>
      <p:grpSp>
        <p:nvGrpSpPr>
          <p:cNvPr id="28" name="Group 8">
            <a:extLst>
              <a:ext uri="{FF2B5EF4-FFF2-40B4-BE49-F238E27FC236}">
                <a16:creationId xmlns:a16="http://schemas.microsoft.com/office/drawing/2014/main" id="{A3164893-57E4-84DB-1007-23ED2D976110}"/>
              </a:ext>
            </a:extLst>
          </p:cNvPr>
          <p:cNvGrpSpPr/>
          <p:nvPr/>
        </p:nvGrpSpPr>
        <p:grpSpPr>
          <a:xfrm>
            <a:off x="161273" y="967374"/>
            <a:ext cx="4844367" cy="5571538"/>
            <a:chOff x="79780" y="1038318"/>
            <a:chExt cx="4313464" cy="5092343"/>
          </a:xfrm>
        </p:grpSpPr>
        <p:pic>
          <p:nvPicPr>
            <p:cNvPr id="29" name="Immagine 9" descr="Immagine che contiene testo, schermata, software, Software multimediale&#10;&#10;Descrizione generata automaticamente">
              <a:extLst>
                <a:ext uri="{FF2B5EF4-FFF2-40B4-BE49-F238E27FC236}">
                  <a16:creationId xmlns:a16="http://schemas.microsoft.com/office/drawing/2014/main" id="{B8D3D557-3A38-0374-9A26-71BFE993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55"/>
            <a:stretch/>
          </p:blipFill>
          <p:spPr>
            <a:xfrm>
              <a:off x="79780" y="1038318"/>
              <a:ext cx="4313464" cy="4781363"/>
            </a:xfrm>
            <a:prstGeom prst="rect">
              <a:avLst/>
            </a:prstGeom>
          </p:spPr>
        </p:pic>
        <p:sp>
          <p:nvSpPr>
            <p:cNvPr id="42" name="Rectangle 55">
              <a:extLst>
                <a:ext uri="{FF2B5EF4-FFF2-40B4-BE49-F238E27FC236}">
                  <a16:creationId xmlns:a16="http://schemas.microsoft.com/office/drawing/2014/main" id="{1408D8FF-7591-0824-E834-3BF5F8B157A3}"/>
                </a:ext>
              </a:extLst>
            </p:cNvPr>
            <p:cNvSpPr/>
            <p:nvPr/>
          </p:nvSpPr>
          <p:spPr>
            <a:xfrm>
              <a:off x="3355975" y="5851653"/>
              <a:ext cx="509364" cy="14725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DF44F58A-067A-6673-8E54-7B959761B2EB}"/>
                </a:ext>
              </a:extLst>
            </p:cNvPr>
            <p:cNvSpPr txBox="1"/>
            <p:nvPr/>
          </p:nvSpPr>
          <p:spPr>
            <a:xfrm>
              <a:off x="563910" y="5793094"/>
              <a:ext cx="2742718" cy="33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91901"/>
                  </a:solidFill>
                </a:rPr>
                <a:t>Punto di </a:t>
              </a:r>
              <a:r>
                <a:rPr lang="en-US" err="1">
                  <a:solidFill>
                    <a:srgbClr val="191901"/>
                  </a:solidFill>
                </a:rPr>
                <a:t>ottimizzazione</a:t>
              </a:r>
              <a:r>
                <a:rPr lang="en-US">
                  <a:solidFill>
                    <a:srgbClr val="191901"/>
                  </a:solidFill>
                </a:rPr>
                <a:t> (FC7)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49">
                <a:extLst>
                  <a:ext uri="{FF2B5EF4-FFF2-40B4-BE49-F238E27FC236}">
                    <a16:creationId xmlns:a16="http://schemas.microsoft.com/office/drawing/2014/main" id="{6699FA46-F919-855C-207A-3A9DFD0EBBB7}"/>
                  </a:ext>
                </a:extLst>
              </p:cNvPr>
              <p:cNvSpPr txBox="1"/>
              <p:nvPr/>
            </p:nvSpPr>
            <p:spPr>
              <a:xfrm>
                <a:off x="5336815" y="1123974"/>
                <a:ext cx="4558552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>
                    <a:solidFill>
                      <a:srgbClr val="C00000"/>
                    </a:solidFill>
                  </a:rPr>
                  <a:t>Run PIAVE-ALPI,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sz="1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it-IT" sz="1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𝟐𝟎𝟖</m:t>
                        </m:r>
                      </m:sup>
                      <m:e>
                        <m:sSup>
                          <m:sSupPr>
                            <m:ctrlPr>
                              <a:rPr lang="it-IT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𝐏𝐛</m:t>
                            </m:r>
                          </m:e>
                          <m:sup>
                            <m:r>
                              <a:rPr lang="it-IT" sz="18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  <m:r>
                              <a:rPr lang="it-IT" sz="18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lang="en-US" sz="1800" b="1">
                    <a:solidFill>
                      <a:srgbClr val="C00000"/>
                    </a:solidFill>
                  </a:rPr>
                  <a:t> @ 1270 MeV. </a:t>
                </a:r>
              </a:p>
            </p:txBody>
          </p:sp>
        </mc:Choice>
        <mc:Fallback xmlns="">
          <p:sp>
            <p:nvSpPr>
              <p:cNvPr id="7" name="TextBox 49">
                <a:extLst>
                  <a:ext uri="{FF2B5EF4-FFF2-40B4-BE49-F238E27FC236}">
                    <a16:creationId xmlns:a16="http://schemas.microsoft.com/office/drawing/2014/main" id="{6699FA46-F919-855C-207A-3A9DFD0EB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815" y="1123974"/>
                <a:ext cx="4558552" cy="375552"/>
              </a:xfrm>
              <a:prstGeom prst="rect">
                <a:avLst/>
              </a:prstGeom>
              <a:blipFill>
                <a:blip r:embed="rId4"/>
                <a:stretch>
                  <a:fillRect l="-802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019881-0644-C278-9831-D6D736272AAE}"/>
              </a:ext>
            </a:extLst>
          </p:cNvPr>
          <p:cNvSpPr txBox="1"/>
          <p:nvPr/>
        </p:nvSpPr>
        <p:spPr>
          <a:xfrm>
            <a:off x="5336815" y="2776571"/>
            <a:ext cx="678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/>
              <a:t>Ore 20:00</a:t>
            </a:r>
            <a:r>
              <a:rPr lang="en-US"/>
              <a:t>: (3 </a:t>
            </a:r>
            <a:r>
              <a:rPr lang="en-US" err="1"/>
              <a:t>giorni</a:t>
            </a:r>
            <a:r>
              <a:rPr lang="en-US"/>
              <a:t> + 2 </a:t>
            </a:r>
            <a:r>
              <a:rPr lang="en-US" err="1"/>
              <a:t>giorni</a:t>
            </a:r>
            <a:r>
              <a:rPr lang="en-US"/>
              <a:t>) 65 </a:t>
            </a:r>
            <a:r>
              <a:rPr lang="en-US" err="1"/>
              <a:t>nA</a:t>
            </a:r>
            <a:endParaRPr lang="en-US"/>
          </a:p>
          <a:p>
            <a:pPr algn="just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EE93CB-1163-ACC1-5B6B-CB54804E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217" y="2638649"/>
            <a:ext cx="784253" cy="78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02A372E8-5FC5-725F-E09D-CF7E77B39232}"/>
              </a:ext>
            </a:extLst>
          </p:cNvPr>
          <p:cNvSpPr txBox="1">
            <a:spLocks/>
          </p:cNvSpPr>
          <p:nvPr/>
        </p:nvSpPr>
        <p:spPr>
          <a:xfrm>
            <a:off x="0" y="-28135"/>
            <a:ext cx="12192000" cy="59413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/>
              <a:t>Test </a:t>
            </a:r>
            <a:r>
              <a:rPr lang="it-IT" sz="3600" b="1" u="sng" dirty="0"/>
              <a:t>non previsto</a:t>
            </a:r>
            <a:r>
              <a:rPr lang="it-IT" sz="3600" b="1" dirty="0"/>
              <a:t>, campagna misure AGATA: prima metà 2024</a:t>
            </a:r>
            <a:endParaRPr lang="en-US" sz="3600" b="1" dirty="0"/>
          </a:p>
        </p:txBody>
      </p:sp>
      <p:pic>
        <p:nvPicPr>
          <p:cNvPr id="10" name="Immagine 9" descr="Immagine che contiene automa meccanico, robot&#10;&#10;Descrizione generata automaticamente">
            <a:extLst>
              <a:ext uri="{FF2B5EF4-FFF2-40B4-BE49-F238E27FC236}">
                <a16:creationId xmlns:a16="http://schemas.microsoft.com/office/drawing/2014/main" id="{C4AAC278-27FD-7B9E-260C-AF78B08EA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327" y="1019352"/>
            <a:ext cx="1360690" cy="136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0B7B3D-8DC3-B769-B404-29C6A9EA8ED6}"/>
              </a:ext>
            </a:extLst>
          </p:cNvPr>
          <p:cNvSpPr txBox="1"/>
          <p:nvPr/>
        </p:nvSpPr>
        <p:spPr>
          <a:xfrm>
            <a:off x="5336815" y="4289461"/>
            <a:ext cx="6786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Classica </a:t>
            </a:r>
            <a:r>
              <a:rPr lang="en-US" err="1"/>
              <a:t>discussione</a:t>
            </a:r>
            <a:r>
              <a:rPr lang="en-US"/>
              <a:t> in </a:t>
            </a:r>
            <a:r>
              <a:rPr lang="en-US" dirty="0"/>
              <a:t>control room </a:t>
            </a:r>
            <a:r>
              <a:rPr lang="en-US"/>
              <a:t>ALPI:</a:t>
            </a:r>
          </a:p>
          <a:p>
            <a:pPr algn="just"/>
            <a:endParaRPr lang="en-US" b="1"/>
          </a:p>
          <a:p>
            <a:pPr algn="just"/>
            <a:r>
              <a:rPr lang="en-US" b="1"/>
              <a:t>Luca</a:t>
            </a:r>
            <a:r>
              <a:rPr lang="en-US"/>
              <a:t>: “</a:t>
            </a:r>
            <a:r>
              <a:rPr lang="en-US" u="sng" err="1"/>
              <a:t>Mezz’ora</a:t>
            </a:r>
            <a:r>
              <a:rPr lang="en-US" u="sng"/>
              <a:t> </a:t>
            </a:r>
            <a:r>
              <a:rPr lang="en-US" u="sng" err="1"/>
              <a:t>ancora</a:t>
            </a:r>
            <a:r>
              <a:rPr lang="en-US"/>
              <a:t>, e </a:t>
            </a:r>
            <a:r>
              <a:rPr lang="en-US" err="1"/>
              <a:t>siamo</a:t>
            </a:r>
            <a:r>
              <a:rPr lang="en-US"/>
              <a:t> a </a:t>
            </a:r>
            <a:r>
              <a:rPr lang="en-US" err="1"/>
              <a:t>posto</a:t>
            </a:r>
            <a:r>
              <a:rPr lang="en-US"/>
              <a:t>!” </a:t>
            </a:r>
          </a:p>
          <a:p>
            <a:pPr algn="just"/>
            <a:r>
              <a:rPr lang="en-US" b="1"/>
              <a:t>Damiano</a:t>
            </a:r>
            <a:r>
              <a:rPr lang="en-US" b="1" dirty="0"/>
              <a:t> (</a:t>
            </a:r>
            <a:r>
              <a:rPr lang="en-US" b="1" dirty="0" err="1"/>
              <a:t>ridacchiando</a:t>
            </a:r>
            <a:r>
              <a:rPr lang="en-US" b="1" dirty="0"/>
              <a:t>)</a:t>
            </a:r>
            <a:r>
              <a:rPr lang="en-US" dirty="0"/>
              <a:t>: </a:t>
            </a:r>
            <a:r>
              <a:rPr lang="en-US"/>
              <a:t>“</a:t>
            </a:r>
            <a:r>
              <a:rPr lang="en-US" dirty="0"/>
              <a:t>    </a:t>
            </a:r>
            <a:r>
              <a:rPr lang="en-US" i="1" dirty="0"/>
              <a:t>”Three hours later….”  </a:t>
            </a:r>
            <a:r>
              <a:rPr lang="en-US" dirty="0"/>
              <a:t>cit.</a:t>
            </a:r>
            <a:r>
              <a:rPr lang="en-US" i="1" dirty="0"/>
              <a:t>    </a:t>
            </a:r>
            <a:r>
              <a:rPr lang="en-US" dirty="0"/>
              <a:t>”</a:t>
            </a:r>
            <a:endParaRPr lang="en-US"/>
          </a:p>
          <a:p>
            <a:pPr algn="just"/>
            <a:r>
              <a:rPr lang="en-US" b="1"/>
              <a:t>Luca</a:t>
            </a:r>
            <a:r>
              <a:rPr lang="en-US"/>
              <a:t>: “Ma no </a:t>
            </a:r>
            <a:r>
              <a:rPr lang="en-US" err="1"/>
              <a:t>dai</a:t>
            </a:r>
            <a:r>
              <a:rPr lang="en-US"/>
              <a:t>! </a:t>
            </a:r>
            <a:r>
              <a:rPr lang="en-US" dirty="0"/>
              <a:t>E’ </a:t>
            </a:r>
            <a:r>
              <a:rPr lang="en-US" dirty="0" err="1"/>
              <a:t>andato</a:t>
            </a:r>
            <a:r>
              <a:rPr lang="en-US" dirty="0"/>
              <a:t> </a:t>
            </a:r>
            <a:r>
              <a:rPr lang="en-US" dirty="0" err="1"/>
              <a:t>tutto</a:t>
            </a:r>
            <a:r>
              <a:rPr lang="en-US" dirty="0"/>
              <a:t> </a:t>
            </a:r>
            <a:r>
              <a:rPr lang="en-US" dirty="0" err="1"/>
              <a:t>benissimo</a:t>
            </a:r>
            <a:r>
              <a:rPr lang="en-US" dirty="0"/>
              <a:t>!! Fra un po’ </a:t>
            </a:r>
            <a:r>
              <a:rPr lang="en-US" dirty="0" err="1"/>
              <a:t>andiamo</a:t>
            </a:r>
            <a:r>
              <a:rPr lang="en-US" dirty="0"/>
              <a:t> a casa.”</a:t>
            </a:r>
            <a:endParaRPr lang="en-US"/>
          </a:p>
          <a:p>
            <a:pPr algn="just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2D9F9-D46D-E7E1-54DC-C79B4DBAD084}"/>
              </a:ext>
            </a:extLst>
          </p:cNvPr>
          <p:cNvSpPr txBox="1"/>
          <p:nvPr/>
        </p:nvSpPr>
        <p:spPr>
          <a:xfrm>
            <a:off x="63500" y="551397"/>
            <a:ext cx="287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 esempio di recovery…</a:t>
            </a:r>
          </a:p>
        </p:txBody>
      </p:sp>
    </p:spTree>
    <p:extLst>
      <p:ext uri="{BB962C8B-B14F-4D97-AF65-F5344CB8AC3E}">
        <p14:creationId xmlns:p14="http://schemas.microsoft.com/office/powerpoint/2010/main" val="3239478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399726-F1BF-DB13-61B3-09097A500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2" name="Freeform: Shape 1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 descr="Immagine che contiene automa meccanico, cartone animato, robot&#10;&#10;Descrizione generata automaticamente">
            <a:extLst>
              <a:ext uri="{FF2B5EF4-FFF2-40B4-BE49-F238E27FC236}">
                <a16:creationId xmlns:a16="http://schemas.microsoft.com/office/drawing/2014/main" id="{7FBE1572-C452-DDFF-9E55-BE2073838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2" b="9006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33" name="Freeform: Shape 1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C22B1-7914-5460-330C-366E88A7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5080"/>
            <a:ext cx="118872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A6D6D798-1883-974D-96D0-4E82B243DEDE}" type="slidenum">
              <a:rPr lang="en-US" sz="1600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16</a:t>
            </a:fld>
            <a:endParaRPr lang="en-US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1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8DF33-BC5E-B387-0F9E-7E81BA528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EAB49-048A-50FC-63C6-E9432944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17</a:t>
            </a:fld>
            <a:endParaRPr lang="en-US"/>
          </a:p>
        </p:txBody>
      </p:sp>
      <p:grpSp>
        <p:nvGrpSpPr>
          <p:cNvPr id="28" name="Group 8">
            <a:extLst>
              <a:ext uri="{FF2B5EF4-FFF2-40B4-BE49-F238E27FC236}">
                <a16:creationId xmlns:a16="http://schemas.microsoft.com/office/drawing/2014/main" id="{2C623D13-70E5-9D42-1FFC-E8B25BD3E9E1}"/>
              </a:ext>
            </a:extLst>
          </p:cNvPr>
          <p:cNvGrpSpPr/>
          <p:nvPr/>
        </p:nvGrpSpPr>
        <p:grpSpPr>
          <a:xfrm>
            <a:off x="161273" y="967374"/>
            <a:ext cx="4884196" cy="5611495"/>
            <a:chOff x="79780" y="1038318"/>
            <a:chExt cx="4348928" cy="5128862"/>
          </a:xfrm>
        </p:grpSpPr>
        <p:pic>
          <p:nvPicPr>
            <p:cNvPr id="29" name="Immagine 9" descr="Immagine che contiene testo, schermata, software, Software multimediale&#10;&#10;Descrizione generata automaticamente">
              <a:extLst>
                <a:ext uri="{FF2B5EF4-FFF2-40B4-BE49-F238E27FC236}">
                  <a16:creationId xmlns:a16="http://schemas.microsoft.com/office/drawing/2014/main" id="{11AA5103-FCAD-7A97-070C-61DB42C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55"/>
            <a:stretch/>
          </p:blipFill>
          <p:spPr>
            <a:xfrm>
              <a:off x="79780" y="1038318"/>
              <a:ext cx="4313464" cy="4781363"/>
            </a:xfrm>
            <a:prstGeom prst="rect">
              <a:avLst/>
            </a:prstGeom>
          </p:spPr>
        </p:pic>
        <p:sp>
          <p:nvSpPr>
            <p:cNvPr id="42" name="Rectangle 55">
              <a:extLst>
                <a:ext uri="{FF2B5EF4-FFF2-40B4-BE49-F238E27FC236}">
                  <a16:creationId xmlns:a16="http://schemas.microsoft.com/office/drawing/2014/main" id="{44321BD4-C10E-0BF0-D74D-C442A8BCDF7C}"/>
                </a:ext>
              </a:extLst>
            </p:cNvPr>
            <p:cNvSpPr/>
            <p:nvPr/>
          </p:nvSpPr>
          <p:spPr>
            <a:xfrm>
              <a:off x="3365245" y="5671099"/>
              <a:ext cx="509364" cy="14725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850D0146-633A-7F1F-CAE8-A91BEB70868E}"/>
                </a:ext>
              </a:extLst>
            </p:cNvPr>
            <p:cNvSpPr txBox="1"/>
            <p:nvPr/>
          </p:nvSpPr>
          <p:spPr>
            <a:xfrm>
              <a:off x="2234933" y="5829613"/>
              <a:ext cx="2193775" cy="33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91901"/>
                  </a:solidFill>
                </a:rPr>
                <a:t>Punto di </a:t>
              </a:r>
              <a:r>
                <a:rPr lang="en-US" dirty="0" err="1">
                  <a:solidFill>
                    <a:srgbClr val="191901"/>
                  </a:solidFill>
                </a:rPr>
                <a:t>ottimizzazione</a:t>
              </a:r>
              <a:endParaRPr lang="en-US" dirty="0">
                <a:solidFill>
                  <a:srgbClr val="191901"/>
                </a:solidFill>
              </a:endParaRP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75B0504-1CBF-593F-97C3-5803CACB5468}"/>
              </a:ext>
            </a:extLst>
          </p:cNvPr>
          <p:cNvSpPr txBox="1"/>
          <p:nvPr/>
        </p:nvSpPr>
        <p:spPr>
          <a:xfrm>
            <a:off x="5181877" y="1229928"/>
            <a:ext cx="513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20:30 - 1:00</a:t>
            </a:r>
            <a:r>
              <a:rPr lang="en-US"/>
              <a:t>: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crollo </a:t>
            </a:r>
            <a:r>
              <a:rPr lang="en-US" b="1" err="1">
                <a:solidFill>
                  <a:srgbClr val="FF0000"/>
                </a:solidFill>
              </a:rPr>
              <a:t>drammatico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della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corrente</a:t>
            </a:r>
            <a:r>
              <a:rPr lang="en-US">
                <a:solidFill>
                  <a:srgbClr val="FF0000"/>
                </a:solidFill>
              </a:rPr>
              <a:t>, da </a:t>
            </a:r>
            <a:r>
              <a:rPr lang="en-US" b="1">
                <a:solidFill>
                  <a:srgbClr val="FF0000"/>
                </a:solidFill>
              </a:rPr>
              <a:t>64 </a:t>
            </a:r>
            <a:r>
              <a:rPr lang="en-US" b="1" err="1">
                <a:solidFill>
                  <a:srgbClr val="FF0000"/>
                </a:solidFill>
              </a:rPr>
              <a:t>nA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a </a:t>
            </a:r>
            <a:r>
              <a:rPr lang="en-US" b="1">
                <a:solidFill>
                  <a:srgbClr val="FF0000"/>
                </a:solidFill>
              </a:rPr>
              <a:t>12 </a:t>
            </a:r>
            <a:r>
              <a:rPr lang="en-US" b="1" err="1">
                <a:solidFill>
                  <a:srgbClr val="FF0000"/>
                </a:solidFill>
              </a:rPr>
              <a:t>nA</a:t>
            </a:r>
            <a:r>
              <a:rPr lang="en-US" err="1">
                <a:solidFill>
                  <a:srgbClr val="FF0000"/>
                </a:solidFill>
              </a:rPr>
              <a:t>.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Immagine 9" descr="Immagine che contiene automa meccanico, robot&#10;&#10;Descrizione generata automaticamente">
            <a:extLst>
              <a:ext uri="{FF2B5EF4-FFF2-40B4-BE49-F238E27FC236}">
                <a16:creationId xmlns:a16="http://schemas.microsoft.com/office/drawing/2014/main" id="{21E12FDF-7C7C-CC82-9590-04A97BA1EC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327" y="1019352"/>
            <a:ext cx="1360690" cy="136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3D62A9-A31D-999C-3FBF-140321CC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49" y="1907750"/>
            <a:ext cx="2384106" cy="18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610EC7-DCF7-037C-065D-E71F52C7E8C3}"/>
              </a:ext>
            </a:extLst>
          </p:cNvPr>
          <p:cNvSpPr txBox="1"/>
          <p:nvPr/>
        </p:nvSpPr>
        <p:spPr>
          <a:xfrm>
            <a:off x="5135217" y="3676906"/>
            <a:ext cx="668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3:00 del </a:t>
            </a:r>
            <a:r>
              <a:rPr lang="en-US" b="1" err="1"/>
              <a:t>mattino</a:t>
            </a:r>
            <a:r>
              <a:rPr lang="en-US"/>
              <a:t>: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it-IT"/>
              <a:t>ottimizzazione manuale elementi. 30 </a:t>
            </a:r>
            <a:r>
              <a:rPr lang="it-IT" err="1"/>
              <a:t>nA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320D33E-7F39-9E67-C68E-57280E9B5619}"/>
              </a:ext>
            </a:extLst>
          </p:cNvPr>
          <p:cNvSpPr/>
          <p:nvPr/>
        </p:nvSpPr>
        <p:spPr>
          <a:xfrm>
            <a:off x="194733" y="1019352"/>
            <a:ext cx="4632448" cy="4488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Red cross not OK vector symbol | Free SVG">
            <a:extLst>
              <a:ext uri="{FF2B5EF4-FFF2-40B4-BE49-F238E27FC236}">
                <a16:creationId xmlns:a16="http://schemas.microsoft.com/office/drawing/2014/main" id="{7746B644-42C2-55AA-2E3A-F2092541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573513"/>
            <a:ext cx="506312" cy="50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AEA8CB-0A17-07F3-0993-5BCA04C64846}"/>
              </a:ext>
            </a:extLst>
          </p:cNvPr>
          <p:cNvSpPr txBox="1"/>
          <p:nvPr/>
        </p:nvSpPr>
        <p:spPr>
          <a:xfrm>
            <a:off x="5128698" y="4977974"/>
            <a:ext cx="6685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Classica </a:t>
            </a:r>
            <a:r>
              <a:rPr lang="en-US" err="1"/>
              <a:t>discussione</a:t>
            </a:r>
            <a:r>
              <a:rPr lang="en-US"/>
              <a:t> </a:t>
            </a:r>
            <a:r>
              <a:rPr lang="en-US" err="1"/>
              <a:t>notturna</a:t>
            </a:r>
            <a:r>
              <a:rPr lang="en-US"/>
              <a:t> in </a:t>
            </a:r>
            <a:r>
              <a:rPr lang="en-US" dirty="0"/>
              <a:t>control room </a:t>
            </a:r>
            <a:r>
              <a:rPr lang="en-US"/>
              <a:t>ALPI:</a:t>
            </a:r>
          </a:p>
          <a:p>
            <a:pPr algn="just"/>
            <a:r>
              <a:rPr lang="en-US" b="1"/>
              <a:t>Luca</a:t>
            </a:r>
            <a:r>
              <a:rPr lang="en-US"/>
              <a:t>: </a:t>
            </a:r>
          </a:p>
          <a:p>
            <a:pPr algn="just"/>
            <a:r>
              <a:rPr lang="en-US" b="1"/>
              <a:t>Enrico</a:t>
            </a:r>
            <a:r>
              <a:rPr lang="en-US"/>
              <a:t>: </a:t>
            </a:r>
          </a:p>
          <a:p>
            <a:pPr algn="just"/>
            <a:r>
              <a:rPr lang="en-US" b="1" err="1"/>
              <a:t>Operatori</a:t>
            </a:r>
            <a:r>
              <a:rPr lang="en-US"/>
              <a:t>: </a:t>
            </a:r>
          </a:p>
          <a:p>
            <a:pPr algn="just"/>
            <a:r>
              <a:rPr lang="en-US" b="1"/>
              <a:t>Damiano</a:t>
            </a:r>
            <a:r>
              <a:rPr lang="en-US" b="1" dirty="0"/>
              <a:t> (</a:t>
            </a:r>
            <a:r>
              <a:rPr lang="en-US" b="1" dirty="0" err="1"/>
              <a:t>sornione</a:t>
            </a:r>
            <a:r>
              <a:rPr lang="en-US" b="1" dirty="0"/>
              <a:t>)</a:t>
            </a:r>
            <a:r>
              <a:rPr lang="en-US" dirty="0"/>
              <a:t>: </a:t>
            </a:r>
            <a:r>
              <a:rPr lang="en-US"/>
              <a:t>“Per </a:t>
            </a:r>
            <a:r>
              <a:rPr lang="en-US" err="1"/>
              <a:t>fortuna</a:t>
            </a:r>
            <a:r>
              <a:rPr lang="en-US"/>
              <a:t>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dovevamo</a:t>
            </a:r>
            <a:r>
              <a:rPr lang="en-US"/>
              <a:t> </a:t>
            </a:r>
            <a:r>
              <a:rPr lang="en-US" err="1"/>
              <a:t>finire</a:t>
            </a:r>
            <a:r>
              <a:rPr lang="en-US"/>
              <a:t> alle </a:t>
            </a:r>
            <a:r>
              <a:rPr lang="en-US" dirty="0"/>
              <a:t>20:30</a:t>
            </a:r>
            <a:r>
              <a:rPr lang="en-US"/>
              <a:t>”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D7838BE-6E2A-FEC7-69BF-2B9714F4D7CA}"/>
              </a:ext>
            </a:extLst>
          </p:cNvPr>
          <p:cNvSpPr txBox="1"/>
          <p:nvPr/>
        </p:nvSpPr>
        <p:spPr>
          <a:xfrm>
            <a:off x="5128698" y="4303076"/>
            <a:ext cx="690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/>
              <a:t>3:05 del mattino</a:t>
            </a:r>
            <a:r>
              <a:rPr lang="it-IT"/>
              <a:t>: prospettiva di rifasamento delle 74 cavità.  </a:t>
            </a:r>
            <a:r>
              <a:rPr lang="it-IT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Altre 5 –   8 ore di lavoro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F0993-605D-3D11-C121-909EAF9303F9}"/>
              </a:ext>
            </a:extLst>
          </p:cNvPr>
          <p:cNvSpPr txBox="1"/>
          <p:nvPr/>
        </p:nvSpPr>
        <p:spPr>
          <a:xfrm rot="19736644">
            <a:off x="6374628" y="2179168"/>
            <a:ext cx="239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Umore in </a:t>
            </a:r>
            <a:r>
              <a:rPr lang="en-US" dirty="0"/>
              <a:t>console</a:t>
            </a:r>
            <a:endParaRPr lang="en-US"/>
          </a:p>
        </p:txBody>
      </p:sp>
      <p:sp>
        <p:nvSpPr>
          <p:cNvPr id="7" name="Titolo 4">
            <a:extLst>
              <a:ext uri="{FF2B5EF4-FFF2-40B4-BE49-F238E27FC236}">
                <a16:creationId xmlns:a16="http://schemas.microsoft.com/office/drawing/2014/main" id="{816BF941-16A4-1AB1-F650-99D63EE5AACF}"/>
              </a:ext>
            </a:extLst>
          </p:cNvPr>
          <p:cNvSpPr txBox="1">
            <a:spLocks/>
          </p:cNvSpPr>
          <p:nvPr/>
        </p:nvSpPr>
        <p:spPr>
          <a:xfrm>
            <a:off x="0" y="-28135"/>
            <a:ext cx="12192000" cy="59413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/>
              <a:t>Test </a:t>
            </a:r>
            <a:r>
              <a:rPr lang="it-IT" sz="3600" b="1" u="sng" dirty="0"/>
              <a:t>non previsto</a:t>
            </a:r>
            <a:r>
              <a:rPr lang="it-IT" sz="3600" b="1" dirty="0"/>
              <a:t>, campagna misure AGATA: prima metà 2024</a:t>
            </a:r>
            <a:endParaRPr lang="en-US" sz="3600" b="1" dirty="0"/>
          </a:p>
        </p:txBody>
      </p:sp>
      <p:pic>
        <p:nvPicPr>
          <p:cNvPr id="13" name="Picture 4" descr="Emoticons in Investigations">
            <a:extLst>
              <a:ext uri="{FF2B5EF4-FFF2-40B4-BE49-F238E27FC236}">
                <a16:creationId xmlns:a16="http://schemas.microsoft.com/office/drawing/2014/main" id="{C2AEAC99-8BF2-49DA-66CA-280A1BBBC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t="76520" r="67657"/>
          <a:stretch/>
        </p:blipFill>
        <p:spPr bwMode="auto">
          <a:xfrm>
            <a:off x="5802290" y="5278311"/>
            <a:ext cx="308771" cy="3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moticons in Investigations">
            <a:extLst>
              <a:ext uri="{FF2B5EF4-FFF2-40B4-BE49-F238E27FC236}">
                <a16:creationId xmlns:a16="http://schemas.microsoft.com/office/drawing/2014/main" id="{72662B1D-B9C0-C706-E856-FACE2BB97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5" t="48923" r="1" b="26751"/>
          <a:stretch/>
        </p:blipFill>
        <p:spPr bwMode="auto">
          <a:xfrm>
            <a:off x="6276486" y="5804971"/>
            <a:ext cx="308771" cy="3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moticons in Investigations">
            <a:extLst>
              <a:ext uri="{FF2B5EF4-FFF2-40B4-BE49-F238E27FC236}">
                <a16:creationId xmlns:a16="http://schemas.microsoft.com/office/drawing/2014/main" id="{6552CDF9-0090-E695-BF05-E7C324CD2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5" t="76722" r="33745" b="-1129"/>
          <a:stretch/>
        </p:blipFill>
        <p:spPr bwMode="auto">
          <a:xfrm>
            <a:off x="6048788" y="5547999"/>
            <a:ext cx="289971" cy="31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moticons in Investigations">
            <a:extLst>
              <a:ext uri="{FF2B5EF4-FFF2-40B4-BE49-F238E27FC236}">
                <a16:creationId xmlns:a16="http://schemas.microsoft.com/office/drawing/2014/main" id="{F403BD9C-4600-41C5-94D4-7B6EB206B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4" t="23972" r="32862" b="51702"/>
          <a:stretch/>
        </p:blipFill>
        <p:spPr bwMode="auto">
          <a:xfrm>
            <a:off x="11681017" y="6075346"/>
            <a:ext cx="308771" cy="3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66243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17807-A3B0-7B86-A914-B3D2B6BE1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CB313-2689-464D-EE2D-F409C4F2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18</a:t>
            </a:fld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E81506B-FD28-1A27-35B8-B7316BDE88FE}"/>
              </a:ext>
            </a:extLst>
          </p:cNvPr>
          <p:cNvSpPr txBox="1"/>
          <p:nvPr/>
        </p:nvSpPr>
        <p:spPr>
          <a:xfrm>
            <a:off x="3024311" y="1318589"/>
            <a:ext cx="498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3:15 del </a:t>
            </a:r>
            <a:r>
              <a:rPr lang="en-US" b="1" err="1"/>
              <a:t>mattino</a:t>
            </a:r>
            <a:r>
              <a:rPr lang="en-US"/>
              <a:t>: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 </a:t>
            </a:r>
            <a:br>
              <a:rPr lang="en-US">
                <a:solidFill>
                  <a:srgbClr val="FF0000"/>
                </a:solidFill>
              </a:rPr>
            </a:br>
            <a:r>
              <a:rPr lang="it-IT" b="1">
                <a:solidFill>
                  <a:srgbClr val="FF0000"/>
                </a:solidFill>
              </a:rPr>
              <a:t>Sentimento generale riguardo </a:t>
            </a:r>
            <a:r>
              <a:rPr lang="it-IT" b="1" dirty="0">
                <a:solidFill>
                  <a:srgbClr val="FF0000"/>
                </a:solidFill>
              </a:rPr>
              <a:t>ad</a:t>
            </a:r>
            <a:r>
              <a:rPr lang="it-IT" b="1">
                <a:solidFill>
                  <a:srgbClr val="FF0000"/>
                </a:solidFill>
              </a:rPr>
              <a:t> ALPI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Immagine 9" descr="Immagine che contiene automa meccanico, robot&#10;&#10;Descrizione generata automaticamente">
            <a:extLst>
              <a:ext uri="{FF2B5EF4-FFF2-40B4-BE49-F238E27FC236}">
                <a16:creationId xmlns:a16="http://schemas.microsoft.com/office/drawing/2014/main" id="{9F3C4DB8-DB9F-3C8A-16FA-8AC987AA1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327" y="1019352"/>
            <a:ext cx="1360690" cy="136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942CE15-098F-AA2D-BA8E-E2A1F9758D4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 flipH="1">
            <a:off x="6301823" y="2321436"/>
            <a:ext cx="3141231" cy="2725207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10CEB2CD-6332-B108-5C1D-116D52DEED65}"/>
              </a:ext>
            </a:extLst>
          </p:cNvPr>
          <p:cNvGrpSpPr/>
          <p:nvPr/>
        </p:nvGrpSpPr>
        <p:grpSpPr>
          <a:xfrm>
            <a:off x="2930006" y="2630445"/>
            <a:ext cx="3443842" cy="1577424"/>
            <a:chOff x="2469262" y="2938873"/>
            <a:chExt cx="3443842" cy="1577424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E4AC573-C75B-8446-755D-22E59405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198644">
              <a:off x="2582857" y="2825278"/>
              <a:ext cx="1577424" cy="1804613"/>
            </a:xfrm>
            <a:prstGeom prst="rect">
              <a:avLst/>
            </a:prstGeom>
          </p:spPr>
        </p:pic>
        <p:sp>
          <p:nvSpPr>
            <p:cNvPr id="14" name="Arco 13">
              <a:extLst>
                <a:ext uri="{FF2B5EF4-FFF2-40B4-BE49-F238E27FC236}">
                  <a16:creationId xmlns:a16="http://schemas.microsoft.com/office/drawing/2014/main" id="{3A81358F-0BC3-76B9-3EF2-1F997D052773}"/>
                </a:ext>
              </a:extLst>
            </p:cNvPr>
            <p:cNvSpPr/>
            <p:nvPr/>
          </p:nvSpPr>
          <p:spPr>
            <a:xfrm>
              <a:off x="3889571" y="2945884"/>
              <a:ext cx="2023533" cy="966232"/>
            </a:xfrm>
            <a:prstGeom prst="arc">
              <a:avLst>
                <a:gd name="adj1" fmla="val 12081079"/>
                <a:gd name="adj2" fmla="val 19901274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143A667-15E9-7043-D6C7-9DB69FF13895}"/>
                </a:ext>
              </a:extLst>
            </p:cNvPr>
            <p:cNvSpPr txBox="1"/>
            <p:nvPr/>
          </p:nvSpPr>
          <p:spPr>
            <a:xfrm rot="17843397">
              <a:off x="3268806" y="3460128"/>
              <a:ext cx="727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ALPI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EEF3C5A-B56E-BEA9-E31D-3E72053BE216}"/>
              </a:ext>
            </a:extLst>
          </p:cNvPr>
          <p:cNvSpPr txBox="1"/>
          <p:nvPr/>
        </p:nvSpPr>
        <p:spPr>
          <a:xfrm>
            <a:off x="978361" y="5985358"/>
            <a:ext cx="10342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Damiano e Luca</a:t>
            </a:r>
            <a:r>
              <a:rPr lang="en-US"/>
              <a:t>: “</a:t>
            </a:r>
            <a:r>
              <a:rPr lang="en-US" err="1"/>
              <a:t>proviamo</a:t>
            </a:r>
            <a:r>
              <a:rPr lang="en-US"/>
              <a:t> il </a:t>
            </a:r>
            <a:r>
              <a:rPr lang="en-US" err="1"/>
              <a:t>Bayesiano</a:t>
            </a:r>
            <a:r>
              <a:rPr lang="en-US"/>
              <a:t> </a:t>
            </a:r>
            <a:r>
              <a:rPr lang="en-US" err="1"/>
              <a:t>sulle</a:t>
            </a:r>
            <a:r>
              <a:rPr lang="en-US"/>
              <a:t> </a:t>
            </a:r>
            <a:r>
              <a:rPr lang="en-US" err="1"/>
              <a:t>fasi</a:t>
            </a:r>
            <a:r>
              <a:rPr lang="en-US"/>
              <a:t>?” (</a:t>
            </a:r>
            <a:r>
              <a:rPr lang="en-US" err="1"/>
              <a:t>preparato</a:t>
            </a:r>
            <a:r>
              <a:rPr lang="en-US"/>
              <a:t> con Maurizio</a:t>
            </a:r>
            <a:r>
              <a:rPr lang="en-US" dirty="0"/>
              <a:t> e Ysabella</a:t>
            </a:r>
            <a:r>
              <a:rPr lang="en-US"/>
              <a:t>)</a:t>
            </a:r>
          </a:p>
          <a:p>
            <a:r>
              <a:rPr lang="en-US" b="1"/>
              <a:t>Enrico</a:t>
            </a:r>
            <a:r>
              <a:rPr lang="en-US"/>
              <a:t>: “eh… </a:t>
            </a:r>
            <a:r>
              <a:rPr lang="en-US" err="1"/>
              <a:t>provate</a:t>
            </a:r>
            <a:r>
              <a:rPr lang="en-US"/>
              <a:t>… </a:t>
            </a:r>
            <a:r>
              <a:rPr lang="en-US" err="1"/>
              <a:t>echevvedevodì</a:t>
            </a:r>
            <a:r>
              <a:rPr lang="en-US"/>
              <a:t>…” (</a:t>
            </a:r>
            <a:r>
              <a:rPr lang="en-US" err="1"/>
              <a:t>traduzione</a:t>
            </a:r>
            <a:r>
              <a:rPr lang="en-US"/>
              <a:t>, “</a:t>
            </a:r>
            <a:r>
              <a:rPr lang="en-US" i="1"/>
              <a:t>tanto </a:t>
            </a:r>
            <a:r>
              <a:rPr lang="en-US" i="1" err="1"/>
              <a:t>peggio</a:t>
            </a:r>
            <a:r>
              <a:rPr lang="en-US" i="1"/>
              <a:t> di </a:t>
            </a:r>
            <a:r>
              <a:rPr lang="en-US" i="1" err="1"/>
              <a:t>così</a:t>
            </a:r>
            <a:r>
              <a:rPr lang="en-US"/>
              <a:t>”)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A265A41-09DD-CFA4-E227-CCB380AD05C9}"/>
              </a:ext>
            </a:extLst>
          </p:cNvPr>
          <p:cNvSpPr txBox="1"/>
          <p:nvPr/>
        </p:nvSpPr>
        <p:spPr>
          <a:xfrm>
            <a:off x="0" y="528080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Poichè</a:t>
            </a:r>
            <a:r>
              <a:rPr lang="en-US"/>
              <a:t> </a:t>
            </a:r>
            <a:r>
              <a:rPr lang="en-US" b="1">
                <a:solidFill>
                  <a:srgbClr val="00B050"/>
                </a:solidFill>
              </a:rPr>
              <a:t>non </a:t>
            </a:r>
            <a:r>
              <a:rPr lang="en-US" b="1" err="1">
                <a:solidFill>
                  <a:srgbClr val="00B050"/>
                </a:solidFill>
              </a:rPr>
              <a:t>esistono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problemi</a:t>
            </a:r>
            <a:r>
              <a:rPr lang="en-US" b="1">
                <a:solidFill>
                  <a:srgbClr val="00B050"/>
                </a:solidFill>
              </a:rPr>
              <a:t> ma solo </a:t>
            </a:r>
            <a:r>
              <a:rPr lang="en-US" b="1" err="1">
                <a:solidFill>
                  <a:srgbClr val="00B050"/>
                </a:solidFill>
              </a:rPr>
              <a:t>opportunità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abbiamo</a:t>
            </a:r>
            <a:r>
              <a:rPr lang="en-US"/>
              <a:t> </a:t>
            </a:r>
            <a:r>
              <a:rPr lang="en-US" err="1"/>
              <a:t>colto</a:t>
            </a:r>
            <a:r>
              <a:rPr lang="en-US"/>
              <a:t> </a:t>
            </a:r>
            <a:r>
              <a:rPr lang="en-US" err="1"/>
              <a:t>l’occasione</a:t>
            </a:r>
            <a:r>
              <a:rPr lang="en-US"/>
              <a:t> per </a:t>
            </a:r>
            <a:r>
              <a:rPr lang="en-US" err="1"/>
              <a:t>testare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</a:t>
            </a:r>
            <a:r>
              <a:rPr lang="en-US" err="1"/>
              <a:t>nuovi</a:t>
            </a:r>
            <a:r>
              <a:rPr lang="en-US"/>
              <a:t> </a:t>
            </a:r>
            <a:r>
              <a:rPr lang="en-US" err="1"/>
              <a:t>algoritmi</a:t>
            </a:r>
            <a:r>
              <a:rPr lang="en-US"/>
              <a:t> </a:t>
            </a:r>
            <a:r>
              <a:rPr lang="en-US" err="1"/>
              <a:t>ancora</a:t>
            </a:r>
            <a:r>
              <a:rPr lang="en-US"/>
              <a:t> in test </a:t>
            </a:r>
            <a:r>
              <a:rPr lang="en-US" err="1"/>
              <a:t>basati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 </a:t>
            </a:r>
            <a:r>
              <a:rPr lang="en-US" dirty="0"/>
              <a:t>uno </a:t>
            </a:r>
            <a:r>
              <a:rPr lang="en-US" dirty="0" err="1"/>
              <a:t>sviluppo</a:t>
            </a:r>
            <a:r>
              <a:rPr lang="en-US" dirty="0"/>
              <a:t> </a:t>
            </a:r>
            <a:r>
              <a:rPr lang="en-US" dirty="0" err="1"/>
              <a:t>dell’</a:t>
            </a:r>
            <a:r>
              <a:rPr lang="en-US" b="1" dirty="0" err="1">
                <a:solidFill>
                  <a:srgbClr val="0070C0"/>
                </a:solidFill>
              </a:rPr>
              <a:t>Algoritmo</a:t>
            </a:r>
            <a:r>
              <a:rPr lang="en-US" b="1">
                <a:solidFill>
                  <a:srgbClr val="0070C0"/>
                </a:solidFill>
              </a:rPr>
              <a:t> </a:t>
            </a:r>
            <a:r>
              <a:rPr lang="en-US" b="1" err="1">
                <a:solidFill>
                  <a:srgbClr val="0070C0"/>
                </a:solidFill>
              </a:rPr>
              <a:t>Bayesiano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94873A-3569-CA0C-A4EB-2848C7F1A808}"/>
              </a:ext>
            </a:extLst>
          </p:cNvPr>
          <p:cNvSpPr/>
          <p:nvPr/>
        </p:nvSpPr>
        <p:spPr>
          <a:xfrm>
            <a:off x="2527300" y="2259366"/>
            <a:ext cx="6991350" cy="26872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BF8E8-5873-8F29-B3A1-AAEDDEF8AC53}"/>
              </a:ext>
            </a:extLst>
          </p:cNvPr>
          <p:cNvSpPr txBox="1"/>
          <p:nvPr/>
        </p:nvSpPr>
        <p:spPr>
          <a:xfrm>
            <a:off x="311151" y="2947672"/>
            <a:ext cx="214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Versione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educata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7" name="Titolo 4">
            <a:extLst>
              <a:ext uri="{FF2B5EF4-FFF2-40B4-BE49-F238E27FC236}">
                <a16:creationId xmlns:a16="http://schemas.microsoft.com/office/drawing/2014/main" id="{A02CC011-C3D6-25A8-2FB9-06734D7C03B6}"/>
              </a:ext>
            </a:extLst>
          </p:cNvPr>
          <p:cNvSpPr txBox="1">
            <a:spLocks/>
          </p:cNvSpPr>
          <p:nvPr/>
        </p:nvSpPr>
        <p:spPr>
          <a:xfrm>
            <a:off x="0" y="-28135"/>
            <a:ext cx="12192000" cy="59413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/>
              <a:t>Test </a:t>
            </a:r>
            <a:r>
              <a:rPr lang="it-IT" sz="3600" b="1" u="sng" dirty="0"/>
              <a:t>non previsto</a:t>
            </a:r>
            <a:r>
              <a:rPr lang="it-IT" sz="3600" b="1" dirty="0"/>
              <a:t>, campagna misure AGATA: prima metà 2024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77445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2B2A8-BF62-EA72-D3BA-25E5C2C41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A837D-CE91-B2FF-891B-610E0D07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19</a:t>
            </a:fld>
            <a:endParaRPr lang="en-US"/>
          </a:p>
        </p:txBody>
      </p:sp>
      <p:pic>
        <p:nvPicPr>
          <p:cNvPr id="29" name="Immagine 9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227DA3B4-3E8C-B3C5-0F36-FE6F1D24C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5"/>
          <a:stretch/>
        </p:blipFill>
        <p:spPr>
          <a:xfrm>
            <a:off x="161273" y="967374"/>
            <a:ext cx="4844367" cy="523129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A3B6CA7-9994-F43C-0D36-D9A124F5DDBE}"/>
              </a:ext>
            </a:extLst>
          </p:cNvPr>
          <p:cNvSpPr txBox="1"/>
          <p:nvPr/>
        </p:nvSpPr>
        <p:spPr>
          <a:xfrm>
            <a:off x="5336815" y="1819651"/>
            <a:ext cx="498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/>
              <a:t>3:20: </a:t>
            </a:r>
            <a:r>
              <a:rPr lang="it-IT" b="1" dirty="0"/>
              <a:t>recupero</a:t>
            </a:r>
            <a:r>
              <a:rPr lang="it-IT" b="1"/>
              <a:t> totale ed aumento della corrente tramite Machine Learning!!!!!</a:t>
            </a:r>
          </a:p>
        </p:txBody>
      </p:sp>
      <p:pic>
        <p:nvPicPr>
          <p:cNvPr id="10" name="Immagine 9" descr="Immagine che contiene automa meccanico, robot&#10;&#10;Descrizione generata automaticamente">
            <a:extLst>
              <a:ext uri="{FF2B5EF4-FFF2-40B4-BE49-F238E27FC236}">
                <a16:creationId xmlns:a16="http://schemas.microsoft.com/office/drawing/2014/main" id="{C52B8994-FD96-EA40-0344-FB8E5E6CF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327" y="1019352"/>
            <a:ext cx="1360690" cy="136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AAD5662-CF61-26DD-E03F-34F031AD7FE5}"/>
              </a:ext>
            </a:extLst>
          </p:cNvPr>
          <p:cNvSpPr/>
          <p:nvPr/>
        </p:nvSpPr>
        <p:spPr>
          <a:xfrm>
            <a:off x="194733" y="1019352"/>
            <a:ext cx="4632448" cy="4488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0EC6FAE-CAE2-2C59-31DE-A48FE904BE6D}"/>
              </a:ext>
            </a:extLst>
          </p:cNvPr>
          <p:cNvSpPr/>
          <p:nvPr/>
        </p:nvSpPr>
        <p:spPr>
          <a:xfrm>
            <a:off x="779609" y="2520049"/>
            <a:ext cx="2927745" cy="445864"/>
          </a:xfrm>
          <a:prstGeom prst="rect">
            <a:avLst/>
          </a:prstGeom>
          <a:solidFill>
            <a:srgbClr val="913C0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23">
            <a:extLst>
              <a:ext uri="{FF2B5EF4-FFF2-40B4-BE49-F238E27FC236}">
                <a16:creationId xmlns:a16="http://schemas.microsoft.com/office/drawing/2014/main" id="{3D0E9D13-41F7-45C8-3D2B-56DE61D8DA79}"/>
              </a:ext>
            </a:extLst>
          </p:cNvPr>
          <p:cNvSpPr/>
          <p:nvPr/>
        </p:nvSpPr>
        <p:spPr>
          <a:xfrm>
            <a:off x="830485" y="2472023"/>
            <a:ext cx="2735864" cy="44586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D71430-00B6-1A40-3C0A-3E874E1186E5}"/>
              </a:ext>
            </a:extLst>
          </p:cNvPr>
          <p:cNvSpPr txBox="1"/>
          <p:nvPr/>
        </p:nvSpPr>
        <p:spPr>
          <a:xfrm>
            <a:off x="7066645" y="4787196"/>
            <a:ext cx="2490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70 </a:t>
            </a:r>
            <a:r>
              <a:rPr lang="en-US" sz="3200" b="1" err="1"/>
              <a:t>nA</a:t>
            </a:r>
            <a:endParaRPr lang="en-US" sz="3200" b="1"/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F36F6AFE-B168-15FA-105E-C0BD681B53B0}"/>
              </a:ext>
            </a:extLst>
          </p:cNvPr>
          <p:cNvSpPr txBox="1"/>
          <p:nvPr/>
        </p:nvSpPr>
        <p:spPr>
          <a:xfrm>
            <a:off x="6654730" y="5335338"/>
            <a:ext cx="3240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Applicazione</a:t>
            </a:r>
            <a:r>
              <a:rPr lang="en-US"/>
              <a:t>  ML </a:t>
            </a:r>
            <a:r>
              <a:rPr lang="en-US" err="1"/>
              <a:t>su</a:t>
            </a:r>
            <a:r>
              <a:rPr lang="en-US"/>
              <a:t> 24 </a:t>
            </a:r>
            <a:r>
              <a:rPr lang="en-US" err="1"/>
              <a:t>fasi</a:t>
            </a:r>
            <a:r>
              <a:rPr lang="en-US"/>
              <a:t> </a:t>
            </a:r>
            <a:r>
              <a:rPr lang="en-US" err="1"/>
              <a:t>delle</a:t>
            </a:r>
            <a:r>
              <a:rPr lang="en-US"/>
              <a:t> </a:t>
            </a:r>
            <a:r>
              <a:rPr lang="en-US" err="1"/>
              <a:t>cavità</a:t>
            </a:r>
            <a:r>
              <a:rPr lang="en-US"/>
              <a:t> </a:t>
            </a:r>
            <a:r>
              <a:rPr lang="en-US" err="1"/>
              <a:t>superconduttive</a:t>
            </a:r>
            <a:r>
              <a:rPr lang="en-US" dirty="0"/>
              <a:t>, </a:t>
            </a:r>
            <a:r>
              <a:rPr lang="en-US" dirty="0" err="1"/>
              <a:t>ramo</a:t>
            </a:r>
            <a:r>
              <a:rPr lang="en-US" dirty="0"/>
              <a:t> </a:t>
            </a:r>
            <a:r>
              <a:rPr lang="en-US" dirty="0" err="1"/>
              <a:t>bassa</a:t>
            </a:r>
            <a:r>
              <a:rPr lang="en-US" dirty="0"/>
              <a:t> </a:t>
            </a:r>
            <a:r>
              <a:rPr lang="en-US" dirty="0" err="1"/>
              <a:t>energia</a:t>
            </a:r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25910C6-0BDC-92D2-3D78-63EC084611B5}"/>
              </a:ext>
            </a:extLst>
          </p:cNvPr>
          <p:cNvSpPr txBox="1"/>
          <p:nvPr/>
        </p:nvSpPr>
        <p:spPr>
          <a:xfrm>
            <a:off x="7115532" y="6102032"/>
            <a:ext cx="249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/>
              <a:t>in 5 </a:t>
            </a:r>
            <a:r>
              <a:rPr lang="en-US" sz="2800" b="1" u="sng" err="1"/>
              <a:t>minuti</a:t>
            </a:r>
            <a:endParaRPr lang="en-US" sz="2800" b="1" u="sng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47AA80F-E96B-3070-408B-9297855BF418}"/>
              </a:ext>
            </a:extLst>
          </p:cNvPr>
          <p:cNvGrpSpPr/>
          <p:nvPr/>
        </p:nvGrpSpPr>
        <p:grpSpPr>
          <a:xfrm>
            <a:off x="8290092" y="2898462"/>
            <a:ext cx="1503613" cy="1435972"/>
            <a:chOff x="4114403" y="1925976"/>
            <a:chExt cx="3185430" cy="3006048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7F67D5C2-CE7C-FE5A-CA87-F81D7DF34FE7}"/>
                </a:ext>
              </a:extLst>
            </p:cNvPr>
            <p:cNvSpPr/>
            <p:nvPr/>
          </p:nvSpPr>
          <p:spPr>
            <a:xfrm>
              <a:off x="4114403" y="1925976"/>
              <a:ext cx="3185430" cy="3006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4F78B0CC-0AB8-BF3A-1499-174879833211}"/>
                </a:ext>
              </a:extLst>
            </p:cNvPr>
            <p:cNvSpPr/>
            <p:nvPr/>
          </p:nvSpPr>
          <p:spPr>
            <a:xfrm>
              <a:off x="4618105" y="2461369"/>
              <a:ext cx="2178028" cy="19352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71D2002C-1D81-3CA8-E716-99E065DFC95F}"/>
                </a:ext>
              </a:extLst>
            </p:cNvPr>
            <p:cNvSpPr/>
            <p:nvPr/>
          </p:nvSpPr>
          <p:spPr>
            <a:xfrm>
              <a:off x="5102199" y="2883991"/>
              <a:ext cx="1209840" cy="10900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B69578BB-B866-DE5B-7CDE-25B45477FDA9}"/>
                </a:ext>
              </a:extLst>
            </p:cNvPr>
            <p:cNvSpPr/>
            <p:nvPr/>
          </p:nvSpPr>
          <p:spPr>
            <a:xfrm>
              <a:off x="5456139" y="3202878"/>
              <a:ext cx="501957" cy="4522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6AEC415F-436B-E0C4-B475-9298E7E3A085}"/>
                </a:ext>
              </a:extLst>
            </p:cNvPr>
            <p:cNvSpPr/>
            <p:nvPr/>
          </p:nvSpPr>
          <p:spPr>
            <a:xfrm>
              <a:off x="5643248" y="3375662"/>
              <a:ext cx="127740" cy="1066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1F13A170-97D3-A901-264F-78EE6B326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r="210"/>
          <a:stretch/>
        </p:blipFill>
        <p:spPr>
          <a:xfrm rot="21215922">
            <a:off x="8489521" y="3528355"/>
            <a:ext cx="741488" cy="696879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9D3D6E9-C726-7BBD-5E89-0EB872C4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316" y="5163615"/>
            <a:ext cx="784253" cy="78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60B7677F-72F9-3D30-EAC4-5DA209620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515" y="5163615"/>
            <a:ext cx="784253" cy="78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35E2A55E-1151-DFB6-35CB-F8B4F2BF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10" y="5211983"/>
            <a:ext cx="784253" cy="78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4">
            <a:extLst>
              <a:ext uri="{FF2B5EF4-FFF2-40B4-BE49-F238E27FC236}">
                <a16:creationId xmlns:a16="http://schemas.microsoft.com/office/drawing/2014/main" id="{BB7FD22E-BB85-DC6E-3023-FFC08E83BC8F}"/>
              </a:ext>
            </a:extLst>
          </p:cNvPr>
          <p:cNvSpPr txBox="1">
            <a:spLocks/>
          </p:cNvSpPr>
          <p:nvPr/>
        </p:nvSpPr>
        <p:spPr>
          <a:xfrm>
            <a:off x="0" y="-28135"/>
            <a:ext cx="12192000" cy="59413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/>
              <a:t>Test non previsto, campagna misure AGATA: prima metà 2024</a:t>
            </a:r>
            <a:endParaRPr lang="en-US" sz="3600" b="1" dirty="0"/>
          </a:p>
        </p:txBody>
      </p:sp>
      <p:pic>
        <p:nvPicPr>
          <p:cNvPr id="7" name="Picture 6" descr="A group of people with their hands on their faces&#10;&#10;Description automatically generated">
            <a:extLst>
              <a:ext uri="{FF2B5EF4-FFF2-40B4-BE49-F238E27FC236}">
                <a16:creationId xmlns:a16="http://schemas.microsoft.com/office/drawing/2014/main" id="{71981B3B-AA87-0A06-AEB4-9B20590C71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37" y="2600668"/>
            <a:ext cx="2191443" cy="2191443"/>
          </a:xfrm>
          <a:prstGeom prst="rect">
            <a:avLst/>
          </a:prstGeom>
        </p:spPr>
      </p:pic>
      <p:sp>
        <p:nvSpPr>
          <p:cNvPr id="8" name="Rectangle 55">
            <a:extLst>
              <a:ext uri="{FF2B5EF4-FFF2-40B4-BE49-F238E27FC236}">
                <a16:creationId xmlns:a16="http://schemas.microsoft.com/office/drawing/2014/main" id="{9304F2DA-3159-B4BB-2E58-85247DC76235}"/>
              </a:ext>
            </a:extLst>
          </p:cNvPr>
          <p:cNvSpPr/>
          <p:nvPr/>
        </p:nvSpPr>
        <p:spPr>
          <a:xfrm>
            <a:off x="3851114" y="6036106"/>
            <a:ext cx="572057" cy="1611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TextBox 57">
            <a:extLst>
              <a:ext uri="{FF2B5EF4-FFF2-40B4-BE49-F238E27FC236}">
                <a16:creationId xmlns:a16="http://schemas.microsoft.com/office/drawing/2014/main" id="{B290ABB7-B913-BD94-0E92-14B22B780C09}"/>
              </a:ext>
            </a:extLst>
          </p:cNvPr>
          <p:cNvSpPr txBox="1"/>
          <p:nvPr/>
        </p:nvSpPr>
        <p:spPr>
          <a:xfrm>
            <a:off x="2581683" y="6209536"/>
            <a:ext cx="246378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91901"/>
                </a:solidFill>
              </a:rPr>
              <a:t>Punto di </a:t>
            </a:r>
            <a:r>
              <a:rPr lang="en-US" dirty="0" err="1">
                <a:solidFill>
                  <a:srgbClr val="191901"/>
                </a:solidFill>
              </a:rPr>
              <a:t>ottimizzazione</a:t>
            </a:r>
            <a:endParaRPr lang="en-US" dirty="0">
              <a:solidFill>
                <a:srgbClr val="191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39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E1F11288-50F2-FE1B-2EBA-243A5CF89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Sommario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5B4C71-AAD8-FF41-BC8C-FFA61BBADCB3}"/>
              </a:ext>
            </a:extLst>
          </p:cNvPr>
          <p:cNvSpPr txBox="1"/>
          <p:nvPr/>
        </p:nvSpPr>
        <p:spPr>
          <a:xfrm>
            <a:off x="761802" y="2743200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Il complesso TAPA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Evoluzione</a:t>
            </a:r>
            <a:r>
              <a:rPr lang="en-US" sz="2000"/>
              <a:t> </a:t>
            </a:r>
            <a:r>
              <a:rPr lang="en-US" sz="2000" err="1"/>
              <a:t>dei</a:t>
            </a:r>
            <a:r>
              <a:rPr lang="en-US" sz="2000"/>
              <a:t> </a:t>
            </a:r>
            <a:r>
              <a:rPr lang="en-US" sz="2000" err="1"/>
              <a:t>controlli</a:t>
            </a: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Cosa </a:t>
            </a:r>
            <a:r>
              <a:rPr lang="en-US" sz="2000" err="1"/>
              <a:t>vuol</a:t>
            </a:r>
            <a:r>
              <a:rPr lang="en-US" sz="2000"/>
              <a:t> dire </a:t>
            </a:r>
            <a:r>
              <a:rPr lang="en-US" sz="2000" err="1"/>
              <a:t>trasmettere</a:t>
            </a: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Test e </a:t>
            </a:r>
            <a:r>
              <a:rPr lang="en-US" sz="2000" err="1"/>
              <a:t>lezioni</a:t>
            </a:r>
            <a:r>
              <a:rPr lang="en-US" sz="2000"/>
              <a:t> </a:t>
            </a:r>
            <a:r>
              <a:rPr lang="en-US" sz="2000" err="1"/>
              <a:t>imparate</a:t>
            </a:r>
            <a:r>
              <a:rPr lang="en-US" sz="2000"/>
              <a:t> </a:t>
            </a:r>
            <a:r>
              <a:rPr lang="en-US" sz="2000" err="1"/>
              <a:t>nella</a:t>
            </a:r>
            <a:r>
              <a:rPr lang="en-US" sz="2000"/>
              <a:t> vita </a:t>
            </a:r>
            <a:r>
              <a:rPr lang="en-US" sz="2000" err="1"/>
              <a:t>reale</a:t>
            </a: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Progetti</a:t>
            </a:r>
            <a:r>
              <a:rPr lang="en-US" sz="2000"/>
              <a:t>, </a:t>
            </a:r>
            <a:r>
              <a:rPr lang="en-US" sz="2000" err="1"/>
              <a:t>Lavori</a:t>
            </a:r>
            <a:r>
              <a:rPr lang="en-US" sz="2000"/>
              <a:t>, </a:t>
            </a:r>
            <a:r>
              <a:rPr lang="en-US" sz="2000" err="1"/>
              <a:t>Collaborazioni</a:t>
            </a: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23" name="Picture 9" descr="Una formula di calcolo">
            <a:extLst>
              <a:ext uri="{FF2B5EF4-FFF2-40B4-BE49-F238E27FC236}">
                <a16:creationId xmlns:a16="http://schemas.microsoft.com/office/drawing/2014/main" id="{0242D7C3-A6D0-6A2A-70CE-FD680D2DE4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78" r="23321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08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F642E-4ED6-88DF-EB1E-49AE02F3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95CA9-8F0C-A70C-A877-3C997774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20</a:t>
            </a:fld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9C76C7-41C5-1C7E-A561-6A8AF6A257E4}"/>
              </a:ext>
            </a:extLst>
          </p:cNvPr>
          <p:cNvSpPr txBox="1"/>
          <p:nvPr/>
        </p:nvSpPr>
        <p:spPr>
          <a:xfrm>
            <a:off x="198595" y="906398"/>
            <a:ext cx="383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Post </a:t>
            </a:r>
            <a:r>
              <a:rPr lang="en-US" err="1"/>
              <a:t>analisi</a:t>
            </a:r>
            <a:r>
              <a:rPr lang="en-US"/>
              <a:t> di </a:t>
            </a:r>
            <a:r>
              <a:rPr lang="en-US" b="1"/>
              <a:t>Ysabella K. Ong</a:t>
            </a:r>
          </a:p>
        </p:txBody>
      </p:sp>
      <p:pic>
        <p:nvPicPr>
          <p:cNvPr id="20" name="Picture 53">
            <a:extLst>
              <a:ext uri="{FF2B5EF4-FFF2-40B4-BE49-F238E27FC236}">
                <a16:creationId xmlns:a16="http://schemas.microsoft.com/office/drawing/2014/main" id="{C510E84C-9699-7FBC-F5DD-AFEF4AF7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137"/>
          <a:stretch/>
        </p:blipFill>
        <p:spPr>
          <a:xfrm>
            <a:off x="707709" y="1653944"/>
            <a:ext cx="4136400" cy="3399797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EF6F017-A862-E1A1-0380-E58353F3872F}"/>
              </a:ext>
            </a:extLst>
          </p:cNvPr>
          <p:cNvSpPr txBox="1"/>
          <p:nvPr/>
        </p:nvSpPr>
        <p:spPr>
          <a:xfrm>
            <a:off x="1328802" y="5053741"/>
            <a:ext cx="266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30 </a:t>
            </a:r>
            <a:r>
              <a:rPr lang="en-US" sz="3200" b="1" dirty="0" err="1">
                <a:solidFill>
                  <a:srgbClr val="C00000"/>
                </a:solidFill>
              </a:rPr>
              <a:t>nA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5D343E68-7AA3-71BF-8D07-42BC5C4E7CF3}"/>
              </a:ext>
            </a:extLst>
          </p:cNvPr>
          <p:cNvSpPr/>
          <p:nvPr/>
        </p:nvSpPr>
        <p:spPr>
          <a:xfrm>
            <a:off x="358509" y="1374066"/>
            <a:ext cx="4834800" cy="44492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ccia circolare a sinistra 30">
            <a:extLst>
              <a:ext uri="{FF2B5EF4-FFF2-40B4-BE49-F238E27FC236}">
                <a16:creationId xmlns:a16="http://schemas.microsoft.com/office/drawing/2014/main" id="{31E1CE1C-EE14-B069-AD50-0B08D2F3E682}"/>
              </a:ext>
            </a:extLst>
          </p:cNvPr>
          <p:cNvSpPr/>
          <p:nvPr/>
        </p:nvSpPr>
        <p:spPr>
          <a:xfrm rot="16200000">
            <a:off x="5848531" y="2744145"/>
            <a:ext cx="542510" cy="1369709"/>
          </a:xfrm>
          <a:prstGeom prst="curvedLef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6AEA291-1F27-10A1-D9D6-264F8CF8ADCB}"/>
              </a:ext>
            </a:extLst>
          </p:cNvPr>
          <p:cNvSpPr txBox="1"/>
          <p:nvPr/>
        </p:nvSpPr>
        <p:spPr>
          <a:xfrm>
            <a:off x="8093486" y="5053741"/>
            <a:ext cx="266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70 </a:t>
            </a:r>
            <a:r>
              <a:rPr lang="en-US" sz="3200" b="1" dirty="0" err="1">
                <a:solidFill>
                  <a:srgbClr val="00B050"/>
                </a:solidFill>
              </a:rPr>
              <a:t>nA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E215B007-AB6A-36CD-6A5F-924040B8A4DD}"/>
              </a:ext>
            </a:extLst>
          </p:cNvPr>
          <p:cNvSpPr/>
          <p:nvPr/>
        </p:nvSpPr>
        <p:spPr>
          <a:xfrm>
            <a:off x="7010206" y="1374066"/>
            <a:ext cx="4833835" cy="444923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52">
            <a:extLst>
              <a:ext uri="{FF2B5EF4-FFF2-40B4-BE49-F238E27FC236}">
                <a16:creationId xmlns:a16="http://schemas.microsoft.com/office/drawing/2014/main" id="{7AF3F398-598E-971D-7142-7628756F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r="1965"/>
          <a:stretch/>
        </p:blipFill>
        <p:spPr>
          <a:xfrm>
            <a:off x="7358153" y="1664874"/>
            <a:ext cx="4137939" cy="3388867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001D0EA-2398-B872-6462-D2FF89460535}"/>
              </a:ext>
            </a:extLst>
          </p:cNvPr>
          <p:cNvCxnSpPr/>
          <p:nvPr/>
        </p:nvCxnSpPr>
        <p:spPr>
          <a:xfrm>
            <a:off x="2662438" y="3204773"/>
            <a:ext cx="44206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CAC6A95-A633-3FDF-58F5-448294A71241}"/>
              </a:ext>
            </a:extLst>
          </p:cNvPr>
          <p:cNvSpPr txBox="1"/>
          <p:nvPr/>
        </p:nvSpPr>
        <p:spPr>
          <a:xfrm>
            <a:off x="5198015" y="2304181"/>
            <a:ext cx="180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Applicazione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del ML</a:t>
            </a:r>
          </a:p>
        </p:txBody>
      </p:sp>
      <p:sp>
        <p:nvSpPr>
          <p:cNvPr id="10" name="Titolo 4">
            <a:extLst>
              <a:ext uri="{FF2B5EF4-FFF2-40B4-BE49-F238E27FC236}">
                <a16:creationId xmlns:a16="http://schemas.microsoft.com/office/drawing/2014/main" id="{E48257B0-3B0A-9834-8469-6E08288E5E1E}"/>
              </a:ext>
            </a:extLst>
          </p:cNvPr>
          <p:cNvSpPr txBox="1">
            <a:spLocks/>
          </p:cNvSpPr>
          <p:nvPr/>
        </p:nvSpPr>
        <p:spPr>
          <a:xfrm>
            <a:off x="0" y="-28135"/>
            <a:ext cx="12192000" cy="59413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/>
              <a:t>Test </a:t>
            </a:r>
            <a:r>
              <a:rPr lang="it-IT" sz="3600" b="1" u="sng" dirty="0"/>
              <a:t>non previsto</a:t>
            </a:r>
            <a:r>
              <a:rPr lang="it-IT" sz="3600" b="1" dirty="0"/>
              <a:t>, campagna misure AGATA: prima metà 2024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8086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A596F-BF6B-1A10-64A6-8B66850D0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94595-C6B5-33CF-D874-2FE068770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21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1CA0D1-4CCA-0D1E-9684-8EDC0D80B60F}"/>
              </a:ext>
            </a:extLst>
          </p:cNvPr>
          <p:cNvSpPr txBox="1"/>
          <p:nvPr/>
        </p:nvSpPr>
        <p:spPr>
          <a:xfrm>
            <a:off x="5191001" y="932509"/>
            <a:ext cx="7018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0070C0"/>
                </a:solidFill>
              </a:rPr>
              <a:t>Obiettivo</a:t>
            </a:r>
            <a:r>
              <a:rPr lang="it-IT"/>
              <a:t>: tentare di ottimizzare l’intera macchina PIAVE-ALPI tramite il Machine Learning.</a:t>
            </a:r>
          </a:p>
          <a:p>
            <a:endParaRPr lang="en-US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C00000"/>
                </a:solidFill>
              </a:rPr>
              <a:t>Esperimento</a:t>
            </a:r>
            <a:r>
              <a:rPr lang="en-US"/>
              <a:t>: fascio di Xe </a:t>
            </a:r>
            <a:r>
              <a:rPr lang="en-US" err="1"/>
              <a:t>accelerato</a:t>
            </a:r>
            <a:r>
              <a:rPr lang="en-US"/>
              <a:t> a 4.9 MeV/u (</a:t>
            </a:r>
            <a:r>
              <a:rPr lang="en-US" dirty="0"/>
              <a:t>benchmark </a:t>
            </a:r>
            <a:r>
              <a:rPr lang="en-US" dirty="0" err="1"/>
              <a:t>usato</a:t>
            </a:r>
            <a:r>
              <a:rPr lang="en-US" dirty="0"/>
              <a:t> da </a:t>
            </a:r>
            <a:r>
              <a:rPr lang="en-US" dirty="0" err="1"/>
              <a:t>DA</a:t>
            </a:r>
            <a:r>
              <a:rPr lang="en-US" dirty="0"/>
              <a:t> dal </a:t>
            </a:r>
            <a:r>
              <a:rPr lang="en-US"/>
              <a:t>commissioning </a:t>
            </a:r>
            <a:r>
              <a:rPr lang="en-US" dirty="0"/>
              <a:t>del </a:t>
            </a:r>
            <a:r>
              <a:rPr lang="en-US"/>
              <a:t>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00B050"/>
                </a:solidFill>
              </a:rPr>
              <a:t>Caratteristiche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dei</a:t>
            </a:r>
            <a:r>
              <a:rPr lang="en-US" b="1">
                <a:solidFill>
                  <a:srgbClr val="00B050"/>
                </a:solidFill>
              </a:rPr>
              <a:t> test</a:t>
            </a:r>
            <a:r>
              <a:rPr lang="en-US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Massimo 48 </a:t>
            </a:r>
            <a:r>
              <a:rPr lang="en-US" err="1"/>
              <a:t>parametri</a:t>
            </a:r>
            <a:r>
              <a:rPr lang="en-US"/>
              <a:t> per volta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Diversi </a:t>
            </a:r>
            <a:r>
              <a:rPr lang="en-US" err="1"/>
              <a:t>algoritmi</a:t>
            </a:r>
            <a:r>
              <a:rPr lang="en-US"/>
              <a:t> e </a:t>
            </a:r>
            <a:r>
              <a:rPr lang="en-US" err="1"/>
              <a:t>tecniche</a:t>
            </a:r>
            <a:r>
              <a:rPr lang="en-US"/>
              <a:t> di </a:t>
            </a:r>
            <a:r>
              <a:rPr lang="en-US" err="1"/>
              <a:t>ottimizzazione</a:t>
            </a:r>
            <a:r>
              <a:rPr lang="en-US"/>
              <a:t> </a:t>
            </a:r>
            <a:r>
              <a:rPr lang="en-US" err="1"/>
              <a:t>usati</a:t>
            </a:r>
            <a:r>
              <a:rPr lang="en-US"/>
              <a:t> </a:t>
            </a:r>
            <a:r>
              <a:rPr lang="en-US" dirty="0"/>
              <a:t>e </a:t>
            </a:r>
            <a:r>
              <a:rPr lang="en-US" dirty="0" err="1"/>
              <a:t>sviluppati</a:t>
            </a:r>
            <a:endParaRPr lang="en-US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AE2DA589-5CFA-E969-93EB-D2E6C459BCE7}"/>
              </a:ext>
            </a:extLst>
          </p:cNvPr>
          <p:cNvGrpSpPr/>
          <p:nvPr/>
        </p:nvGrpSpPr>
        <p:grpSpPr>
          <a:xfrm>
            <a:off x="147099" y="967374"/>
            <a:ext cx="4858541" cy="5231296"/>
            <a:chOff x="147099" y="967374"/>
            <a:chExt cx="4858541" cy="5231296"/>
          </a:xfrm>
        </p:grpSpPr>
        <p:pic>
          <p:nvPicPr>
            <p:cNvPr id="12" name="Immagine 9" descr="Immagine che contiene testo, schermata, software, Software multimediale&#10;&#10;Descrizione generata automaticamente">
              <a:extLst>
                <a:ext uri="{FF2B5EF4-FFF2-40B4-BE49-F238E27FC236}">
                  <a16:creationId xmlns:a16="http://schemas.microsoft.com/office/drawing/2014/main" id="{AAD84446-E1C8-9F52-CBB8-564A8BC44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55"/>
            <a:stretch/>
          </p:blipFill>
          <p:spPr>
            <a:xfrm>
              <a:off x="161273" y="967374"/>
              <a:ext cx="4844367" cy="523129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3BC83C-9884-3E35-8300-F55A49D8BC8A}"/>
                </a:ext>
              </a:extLst>
            </p:cNvPr>
            <p:cNvSpPr/>
            <p:nvPr/>
          </p:nvSpPr>
          <p:spPr>
            <a:xfrm>
              <a:off x="147105" y="2023492"/>
              <a:ext cx="581171" cy="1044053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0C5BE9-D7A5-8C8D-C8A1-91D9103407B6}"/>
                </a:ext>
              </a:extLst>
            </p:cNvPr>
            <p:cNvSpPr/>
            <p:nvPr/>
          </p:nvSpPr>
          <p:spPr>
            <a:xfrm>
              <a:off x="728276" y="2559451"/>
              <a:ext cx="2824918" cy="503124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2D957E-3163-2883-856B-41EEE9D5CA01}"/>
                </a:ext>
              </a:extLst>
            </p:cNvPr>
            <p:cNvSpPr/>
            <p:nvPr/>
          </p:nvSpPr>
          <p:spPr>
            <a:xfrm rot="5400000" flipV="1">
              <a:off x="2569360" y="3540313"/>
              <a:ext cx="2504795" cy="543072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7EC533-A716-0972-8A9A-EC77B0F47F20}"/>
                </a:ext>
              </a:extLst>
            </p:cNvPr>
            <p:cNvSpPr/>
            <p:nvPr/>
          </p:nvSpPr>
          <p:spPr>
            <a:xfrm rot="10800000" flipV="1">
              <a:off x="2436775" y="5041060"/>
              <a:ext cx="1659487" cy="390724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6381CE-E93A-AFE3-794C-81C806087862}"/>
                </a:ext>
              </a:extLst>
            </p:cNvPr>
            <p:cNvSpPr/>
            <p:nvPr/>
          </p:nvSpPr>
          <p:spPr>
            <a:xfrm rot="10800000" flipV="1">
              <a:off x="259832" y="5049185"/>
              <a:ext cx="3836430" cy="390724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B7BF7F-AA31-F20F-6D0A-09FB9EDC2F68}"/>
                </a:ext>
              </a:extLst>
            </p:cNvPr>
            <p:cNvSpPr/>
            <p:nvPr/>
          </p:nvSpPr>
          <p:spPr>
            <a:xfrm rot="5400000" flipV="1">
              <a:off x="-50630" y="4305329"/>
              <a:ext cx="1048057" cy="427131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826A25-4C0B-1297-FF38-FBBA4FF416FA}"/>
                </a:ext>
              </a:extLst>
            </p:cNvPr>
            <p:cNvSpPr/>
            <p:nvPr/>
          </p:nvSpPr>
          <p:spPr>
            <a:xfrm rot="10800000" flipV="1">
              <a:off x="686963" y="3994866"/>
              <a:ext cx="657491" cy="390724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76E090E-C07C-4914-79FA-08B2EECEDB74}"/>
                </a:ext>
              </a:extLst>
            </p:cNvPr>
            <p:cNvSpPr/>
            <p:nvPr/>
          </p:nvSpPr>
          <p:spPr>
            <a:xfrm>
              <a:off x="791294" y="2505258"/>
              <a:ext cx="2639777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D0E9268-ACAE-FE9C-2F16-141D187AEF1B}"/>
                </a:ext>
              </a:extLst>
            </p:cNvPr>
            <p:cNvSpPr/>
            <p:nvPr/>
          </p:nvSpPr>
          <p:spPr>
            <a:xfrm>
              <a:off x="2734634" y="4964762"/>
              <a:ext cx="162211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D084F3C-4711-9155-0B12-AD74CCEDDDB2}"/>
                </a:ext>
              </a:extLst>
            </p:cNvPr>
            <p:cNvSpPr/>
            <p:nvPr/>
          </p:nvSpPr>
          <p:spPr>
            <a:xfrm>
              <a:off x="3719391" y="4964762"/>
              <a:ext cx="162211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D98800F-F186-364D-080B-2C68BCDF08CF}"/>
                </a:ext>
              </a:extLst>
            </p:cNvPr>
            <p:cNvSpPr/>
            <p:nvPr/>
          </p:nvSpPr>
          <p:spPr>
            <a:xfrm>
              <a:off x="1130215" y="4964762"/>
              <a:ext cx="162211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69EB755-C25B-F98F-2EB4-EC48D2A79891}"/>
                </a:ext>
              </a:extLst>
            </p:cNvPr>
            <p:cNvSpPr/>
            <p:nvPr/>
          </p:nvSpPr>
          <p:spPr>
            <a:xfrm>
              <a:off x="147099" y="1846574"/>
              <a:ext cx="581171" cy="1536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4074D9-6533-9BA0-54F5-F19FC746BB15}"/>
                </a:ext>
              </a:extLst>
            </p:cNvPr>
            <p:cNvSpPr txBox="1"/>
            <p:nvPr/>
          </p:nvSpPr>
          <p:spPr>
            <a:xfrm>
              <a:off x="766886" y="1726694"/>
              <a:ext cx="2639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Punto di </a:t>
              </a:r>
              <a:r>
                <a:rPr lang="en-US" dirty="0" err="1">
                  <a:solidFill>
                    <a:srgbClr val="FF0000"/>
                  </a:solidFill>
                </a:rPr>
                <a:t>ottimizzazione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EA5AFFD-45DE-E31E-0AF1-60568555235C}"/>
                </a:ext>
              </a:extLst>
            </p:cNvPr>
            <p:cNvSpPr txBox="1"/>
            <p:nvPr/>
          </p:nvSpPr>
          <p:spPr>
            <a:xfrm>
              <a:off x="2120120" y="1946004"/>
              <a:ext cx="67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ALPI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95B9A72-CF38-9F62-91A9-47B7FAE6D129}"/>
                </a:ext>
              </a:extLst>
            </p:cNvPr>
            <p:cNvSpPr txBox="1"/>
            <p:nvPr/>
          </p:nvSpPr>
          <p:spPr>
            <a:xfrm>
              <a:off x="2015991" y="3985318"/>
              <a:ext cx="825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PIAVE</a:t>
              </a:r>
            </a:p>
          </p:txBody>
        </p:sp>
      </p:grpSp>
      <p:sp>
        <p:nvSpPr>
          <p:cNvPr id="2" name="TextBox 33">
            <a:extLst>
              <a:ext uri="{FF2B5EF4-FFF2-40B4-BE49-F238E27FC236}">
                <a16:creationId xmlns:a16="http://schemas.microsoft.com/office/drawing/2014/main" id="{3170A749-5DD6-4923-F882-73E39A26538C}"/>
              </a:ext>
            </a:extLst>
          </p:cNvPr>
          <p:cNvSpPr txBox="1"/>
          <p:nvPr/>
        </p:nvSpPr>
        <p:spPr>
          <a:xfrm>
            <a:off x="6518189" y="1634701"/>
            <a:ext cx="432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rgbClr val="0070C0"/>
                </a:solidFill>
              </a:rPr>
              <a:t>Praticamente</a:t>
            </a:r>
            <a:r>
              <a:rPr lang="en-US" b="1">
                <a:solidFill>
                  <a:srgbClr val="0070C0"/>
                </a:solidFill>
              </a:rPr>
              <a:t> </a:t>
            </a:r>
            <a:r>
              <a:rPr lang="en-US" b="1" err="1">
                <a:solidFill>
                  <a:srgbClr val="0070C0"/>
                </a:solidFill>
              </a:rPr>
              <a:t>tutto</a:t>
            </a:r>
            <a:r>
              <a:rPr lang="en-US" b="1">
                <a:solidFill>
                  <a:srgbClr val="0070C0"/>
                </a:solidFill>
              </a:rPr>
              <a:t> </a:t>
            </a:r>
            <a:r>
              <a:rPr lang="en-US" b="1" err="1">
                <a:solidFill>
                  <a:srgbClr val="0070C0"/>
                </a:solidFill>
              </a:rPr>
              <a:t>quello</a:t>
            </a:r>
            <a:r>
              <a:rPr lang="en-US" b="1">
                <a:solidFill>
                  <a:srgbClr val="0070C0"/>
                </a:solidFill>
              </a:rPr>
              <a:t> </a:t>
            </a:r>
            <a:r>
              <a:rPr lang="en-US" b="1" err="1">
                <a:solidFill>
                  <a:srgbClr val="0070C0"/>
                </a:solidFill>
              </a:rPr>
              <a:t>che</a:t>
            </a:r>
            <a:r>
              <a:rPr lang="en-US" b="1">
                <a:solidFill>
                  <a:srgbClr val="0070C0"/>
                </a:solidFill>
              </a:rPr>
              <a:t> </a:t>
            </a:r>
            <a:r>
              <a:rPr lang="en-US" b="1" err="1">
                <a:solidFill>
                  <a:srgbClr val="0070C0"/>
                </a:solidFill>
              </a:rPr>
              <a:t>c’è</a:t>
            </a:r>
            <a:r>
              <a:rPr lang="en-US" b="1">
                <a:solidFill>
                  <a:srgbClr val="0070C0"/>
                </a:solidFill>
              </a:rPr>
              <a:t> </a:t>
            </a:r>
            <a:endParaRPr lang="en-US" sz="1800" b="1">
              <a:solidFill>
                <a:srgbClr val="0070C0"/>
              </a:solidFill>
            </a:endParaRPr>
          </a:p>
        </p:txBody>
      </p:sp>
      <p:sp>
        <p:nvSpPr>
          <p:cNvPr id="17" name="Titolo 4">
            <a:extLst>
              <a:ext uri="{FF2B5EF4-FFF2-40B4-BE49-F238E27FC236}">
                <a16:creationId xmlns:a16="http://schemas.microsoft.com/office/drawing/2014/main" id="{8D28CCA9-E3F2-ECA2-7E54-9D1577742653}"/>
              </a:ext>
            </a:extLst>
          </p:cNvPr>
          <p:cNvSpPr txBox="1">
            <a:spLocks/>
          </p:cNvSpPr>
          <p:nvPr/>
        </p:nvSpPr>
        <p:spPr>
          <a:xfrm>
            <a:off x="1" y="79170"/>
            <a:ext cx="12192000" cy="70564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err="1"/>
              <a:t>All</a:t>
            </a:r>
            <a:r>
              <a:rPr lang="it-IT" b="1"/>
              <a:t>-In con l’Intelligenza Artificiale: Giugno 2024</a:t>
            </a:r>
            <a:endParaRPr lang="en-US" b="1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C107FA1-1E43-1BA3-94BE-FFFD1E72E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499" y="3868757"/>
            <a:ext cx="3392668" cy="25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32DED706-C48D-0B2E-7AAC-8304AF5FC8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42" y="3811116"/>
            <a:ext cx="2359755" cy="265978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E38FF86-A783-8D22-EA3D-40325D93AF4C}"/>
              </a:ext>
            </a:extLst>
          </p:cNvPr>
          <p:cNvSpPr txBox="1"/>
          <p:nvPr/>
        </p:nvSpPr>
        <p:spPr>
          <a:xfrm>
            <a:off x="5847009" y="6464794"/>
            <a:ext cx="168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err="1">
                <a:solidFill>
                  <a:srgbClr val="00B050"/>
                </a:solidFill>
              </a:rPr>
              <a:t>Bayesiano</a:t>
            </a:r>
            <a:endParaRPr lang="it-IT" b="1">
              <a:solidFill>
                <a:srgbClr val="00B05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2E6C267-5B8C-B2C6-FDF6-5DE89F8BAF07}"/>
              </a:ext>
            </a:extLst>
          </p:cNvPr>
          <p:cNvSpPr txBox="1"/>
          <p:nvPr/>
        </p:nvSpPr>
        <p:spPr>
          <a:xfrm>
            <a:off x="9316652" y="6464794"/>
            <a:ext cx="168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rgbClr val="00B050"/>
                </a:solidFill>
              </a:rPr>
              <a:t>PSO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2C1FC-540C-235F-ED62-A71F9752B168}"/>
              </a:ext>
            </a:extLst>
          </p:cNvPr>
          <p:cNvSpPr txBox="1"/>
          <p:nvPr/>
        </p:nvSpPr>
        <p:spPr>
          <a:xfrm>
            <a:off x="161272" y="6248716"/>
            <a:ext cx="4844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Gruppo di </a:t>
            </a:r>
            <a:r>
              <a:rPr lang="en-US" u="sng" dirty="0" err="1"/>
              <a:t>lavoro</a:t>
            </a:r>
            <a:r>
              <a:rPr lang="en-US" u="sng" dirty="0"/>
              <a:t> </a:t>
            </a:r>
            <a:r>
              <a:rPr lang="en-US" u="sng" dirty="0" err="1"/>
              <a:t>completo</a:t>
            </a:r>
            <a:r>
              <a:rPr lang="en-US" b="1" dirty="0"/>
              <a:t>: </a:t>
            </a:r>
            <a:br>
              <a:rPr lang="en-US" b="1" dirty="0"/>
            </a:br>
            <a:r>
              <a:rPr lang="en-US" b="1" dirty="0">
                <a:solidFill>
                  <a:srgbClr val="7030A0"/>
                </a:solidFill>
              </a:rPr>
              <a:t>Maurizio, Damiano, Ysabella, Luca</a:t>
            </a:r>
          </a:p>
        </p:txBody>
      </p:sp>
    </p:spTree>
    <p:extLst>
      <p:ext uri="{BB962C8B-B14F-4D97-AF65-F5344CB8AC3E}">
        <p14:creationId xmlns:p14="http://schemas.microsoft.com/office/powerpoint/2010/main" val="3122863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CE709-4A96-F16C-3BE8-2168E710E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95A374A4-0891-D4EB-37C6-53686DB29676}"/>
              </a:ext>
            </a:extLst>
          </p:cNvPr>
          <p:cNvSpPr txBox="1"/>
          <p:nvPr/>
        </p:nvSpPr>
        <p:spPr>
          <a:xfrm>
            <a:off x="5173980" y="1038318"/>
            <a:ext cx="7018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00B050"/>
                </a:solidFill>
              </a:rPr>
              <a:t>Caratteristiche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dei</a:t>
            </a:r>
            <a:r>
              <a:rPr lang="en-US" b="1">
                <a:solidFill>
                  <a:srgbClr val="00B050"/>
                </a:solidFill>
              </a:rPr>
              <a:t> test</a:t>
            </a:r>
            <a:r>
              <a:rPr lang="en-US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48 </a:t>
            </a:r>
            <a:r>
              <a:rPr lang="en-US" err="1"/>
              <a:t>parametri</a:t>
            </a:r>
            <a:r>
              <a:rPr lang="en-US"/>
              <a:t> per volta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Diversi </a:t>
            </a:r>
            <a:r>
              <a:rPr lang="en-US" err="1"/>
              <a:t>algoritmi</a:t>
            </a:r>
            <a:r>
              <a:rPr lang="en-US"/>
              <a:t> e </a:t>
            </a:r>
            <a:r>
              <a:rPr lang="en-US" err="1"/>
              <a:t>tecniche</a:t>
            </a:r>
            <a:r>
              <a:rPr lang="en-US"/>
              <a:t> di </a:t>
            </a:r>
            <a:r>
              <a:rPr lang="en-US" err="1"/>
              <a:t>ottimizzazione</a:t>
            </a:r>
            <a:endParaRPr lang="en-US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940F5E17-2EB8-FE19-03B0-E7915702CAE0}"/>
              </a:ext>
            </a:extLst>
          </p:cNvPr>
          <p:cNvGrpSpPr/>
          <p:nvPr/>
        </p:nvGrpSpPr>
        <p:grpSpPr>
          <a:xfrm>
            <a:off x="147099" y="967374"/>
            <a:ext cx="4858541" cy="5231296"/>
            <a:chOff x="147099" y="967374"/>
            <a:chExt cx="4858541" cy="5231296"/>
          </a:xfrm>
        </p:grpSpPr>
        <p:pic>
          <p:nvPicPr>
            <p:cNvPr id="12" name="Immagine 9" descr="Immagine che contiene testo, schermata, software, Software multimediale&#10;&#10;Descrizione generata automaticamente">
              <a:extLst>
                <a:ext uri="{FF2B5EF4-FFF2-40B4-BE49-F238E27FC236}">
                  <a16:creationId xmlns:a16="http://schemas.microsoft.com/office/drawing/2014/main" id="{E5CAEC60-F385-4676-D2E1-9B3FD5E5E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55"/>
            <a:stretch/>
          </p:blipFill>
          <p:spPr>
            <a:xfrm>
              <a:off x="161273" y="967374"/>
              <a:ext cx="4844367" cy="523129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A4643B-71C8-A8E2-B7DB-91B9E2891829}"/>
                </a:ext>
              </a:extLst>
            </p:cNvPr>
            <p:cNvSpPr/>
            <p:nvPr/>
          </p:nvSpPr>
          <p:spPr>
            <a:xfrm>
              <a:off x="147105" y="2023492"/>
              <a:ext cx="581171" cy="1044053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7E332B-6DE4-AD69-0BC7-4AD17FE4A61F}"/>
                </a:ext>
              </a:extLst>
            </p:cNvPr>
            <p:cNvSpPr/>
            <p:nvPr/>
          </p:nvSpPr>
          <p:spPr>
            <a:xfrm>
              <a:off x="728276" y="2559451"/>
              <a:ext cx="2824918" cy="503124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56239E-5A04-DFC1-89DF-97B075C50138}"/>
                </a:ext>
              </a:extLst>
            </p:cNvPr>
            <p:cNvSpPr/>
            <p:nvPr/>
          </p:nvSpPr>
          <p:spPr>
            <a:xfrm rot="5400000" flipV="1">
              <a:off x="2569360" y="3540313"/>
              <a:ext cx="2504795" cy="543072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17CE04-2F13-DDF1-2886-7C1AEB7A0EA9}"/>
                </a:ext>
              </a:extLst>
            </p:cNvPr>
            <p:cNvSpPr/>
            <p:nvPr/>
          </p:nvSpPr>
          <p:spPr>
            <a:xfrm rot="10800000" flipV="1">
              <a:off x="2436775" y="5041060"/>
              <a:ext cx="1659487" cy="390724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CABE4-9261-CE43-6D86-5D0B8805F979}"/>
                </a:ext>
              </a:extLst>
            </p:cNvPr>
            <p:cNvSpPr/>
            <p:nvPr/>
          </p:nvSpPr>
          <p:spPr>
            <a:xfrm rot="10800000" flipV="1">
              <a:off x="259832" y="5049185"/>
              <a:ext cx="3836430" cy="390724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060735-7270-0F1F-37CD-C6E7B7BCC739}"/>
                </a:ext>
              </a:extLst>
            </p:cNvPr>
            <p:cNvSpPr/>
            <p:nvPr/>
          </p:nvSpPr>
          <p:spPr>
            <a:xfrm rot="5400000" flipV="1">
              <a:off x="-50630" y="4305329"/>
              <a:ext cx="1048057" cy="427131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06C782-9142-70B9-7713-B9C1C0DB7C70}"/>
                </a:ext>
              </a:extLst>
            </p:cNvPr>
            <p:cNvSpPr/>
            <p:nvPr/>
          </p:nvSpPr>
          <p:spPr>
            <a:xfrm rot="10800000" flipV="1">
              <a:off x="686963" y="3994866"/>
              <a:ext cx="657491" cy="390724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59C82EE-D47A-B883-D61C-6A748585B27D}"/>
                </a:ext>
              </a:extLst>
            </p:cNvPr>
            <p:cNvSpPr/>
            <p:nvPr/>
          </p:nvSpPr>
          <p:spPr>
            <a:xfrm>
              <a:off x="791294" y="2505258"/>
              <a:ext cx="2639777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171EF2E-AB05-7B2C-2089-D24A12AAAB15}"/>
                </a:ext>
              </a:extLst>
            </p:cNvPr>
            <p:cNvSpPr/>
            <p:nvPr/>
          </p:nvSpPr>
          <p:spPr>
            <a:xfrm>
              <a:off x="2734634" y="4964762"/>
              <a:ext cx="162211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7A05559-88F6-3CA1-C8EC-85872F4FE4C1}"/>
                </a:ext>
              </a:extLst>
            </p:cNvPr>
            <p:cNvSpPr/>
            <p:nvPr/>
          </p:nvSpPr>
          <p:spPr>
            <a:xfrm>
              <a:off x="3719391" y="4964762"/>
              <a:ext cx="162211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8CB8959-F052-1DD4-2131-CD0F8C7400A6}"/>
                </a:ext>
              </a:extLst>
            </p:cNvPr>
            <p:cNvSpPr/>
            <p:nvPr/>
          </p:nvSpPr>
          <p:spPr>
            <a:xfrm>
              <a:off x="1130215" y="4964762"/>
              <a:ext cx="162211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1D68A5-3D39-709B-B658-7274A9E63679}"/>
                </a:ext>
              </a:extLst>
            </p:cNvPr>
            <p:cNvSpPr/>
            <p:nvPr/>
          </p:nvSpPr>
          <p:spPr>
            <a:xfrm>
              <a:off x="147099" y="1846574"/>
              <a:ext cx="581171" cy="15369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E2A7072-8332-FD16-D15D-E114D59AD5A5}"/>
                </a:ext>
              </a:extLst>
            </p:cNvPr>
            <p:cNvSpPr txBox="1"/>
            <p:nvPr/>
          </p:nvSpPr>
          <p:spPr>
            <a:xfrm>
              <a:off x="766886" y="1726694"/>
              <a:ext cx="2026001" cy="38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Target point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B27976A-19B7-02A3-6AED-5B3799CFBB4A}"/>
                </a:ext>
              </a:extLst>
            </p:cNvPr>
            <p:cNvSpPr txBox="1"/>
            <p:nvPr/>
          </p:nvSpPr>
          <p:spPr>
            <a:xfrm>
              <a:off x="2120120" y="1946004"/>
              <a:ext cx="67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ALPI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C5BB6B6-6792-E36C-73CD-0ED7A6BC6420}"/>
                </a:ext>
              </a:extLst>
            </p:cNvPr>
            <p:cNvSpPr txBox="1"/>
            <p:nvPr/>
          </p:nvSpPr>
          <p:spPr>
            <a:xfrm>
              <a:off x="2015991" y="3985318"/>
              <a:ext cx="825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PIAVE</a:t>
              </a:r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57CC145D-C691-2791-1731-486A03AC8FFA}"/>
              </a:ext>
            </a:extLst>
          </p:cNvPr>
          <p:cNvSpPr/>
          <p:nvPr/>
        </p:nvSpPr>
        <p:spPr>
          <a:xfrm>
            <a:off x="5653454" y="2850318"/>
            <a:ext cx="1632119" cy="101249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191901"/>
                </a:solidFill>
              </a:rPr>
              <a:t>Sorgente</a:t>
            </a:r>
            <a:r>
              <a:rPr lang="en-US" b="1">
                <a:solidFill>
                  <a:srgbClr val="191901"/>
                </a:solidFill>
              </a:rPr>
              <a:t> e PIAVE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5992188-4078-5D1B-2D61-8B63F82F9C49}"/>
              </a:ext>
            </a:extLst>
          </p:cNvPr>
          <p:cNvSpPr/>
          <p:nvPr/>
        </p:nvSpPr>
        <p:spPr>
          <a:xfrm>
            <a:off x="9419702" y="5224744"/>
            <a:ext cx="1632117" cy="101249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191901"/>
                </a:solidFill>
              </a:rPr>
              <a:t>Cavità</a:t>
            </a:r>
            <a:r>
              <a:rPr lang="en-US" b="1">
                <a:solidFill>
                  <a:srgbClr val="191901"/>
                </a:solidFill>
              </a:rPr>
              <a:t> </a:t>
            </a:r>
            <a:br>
              <a:rPr lang="en-US" b="1">
                <a:solidFill>
                  <a:srgbClr val="191901"/>
                </a:solidFill>
              </a:rPr>
            </a:br>
            <a:r>
              <a:rPr lang="en-US" b="1">
                <a:solidFill>
                  <a:srgbClr val="191901"/>
                </a:solidFill>
              </a:rPr>
              <a:t>(SC e NC)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F1E455E-CD3F-3598-B894-1B9D97B79D02}"/>
              </a:ext>
            </a:extLst>
          </p:cNvPr>
          <p:cNvSpPr/>
          <p:nvPr/>
        </p:nvSpPr>
        <p:spPr>
          <a:xfrm>
            <a:off x="7447287" y="3988781"/>
            <a:ext cx="1632118" cy="9954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191901"/>
                </a:solidFill>
              </a:rPr>
              <a:t>Ottica</a:t>
            </a:r>
            <a:r>
              <a:rPr lang="en-US" b="1">
                <a:solidFill>
                  <a:srgbClr val="191901"/>
                </a:solidFill>
              </a:rPr>
              <a:t> </a:t>
            </a:r>
            <a:r>
              <a:rPr lang="en-US" b="1" err="1">
                <a:solidFill>
                  <a:srgbClr val="191901"/>
                </a:solidFill>
              </a:rPr>
              <a:t>trasversa</a:t>
            </a:r>
            <a:endParaRPr lang="en-US" b="1">
              <a:solidFill>
                <a:srgbClr val="191901"/>
              </a:solidFill>
            </a:endParaRPr>
          </a:p>
        </p:txBody>
      </p:sp>
      <p:sp>
        <p:nvSpPr>
          <p:cNvPr id="40" name="Freccia circolare a destra 39">
            <a:extLst>
              <a:ext uri="{FF2B5EF4-FFF2-40B4-BE49-F238E27FC236}">
                <a16:creationId xmlns:a16="http://schemas.microsoft.com/office/drawing/2014/main" id="{2BCB788B-7D8D-9CBE-3E77-BF1B4DF8A1F0}"/>
              </a:ext>
            </a:extLst>
          </p:cNvPr>
          <p:cNvSpPr/>
          <p:nvPr/>
        </p:nvSpPr>
        <p:spPr>
          <a:xfrm rot="18903087">
            <a:off x="6635478" y="3994515"/>
            <a:ext cx="336412" cy="103510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ccia circolare a destra 42">
            <a:extLst>
              <a:ext uri="{FF2B5EF4-FFF2-40B4-BE49-F238E27FC236}">
                <a16:creationId xmlns:a16="http://schemas.microsoft.com/office/drawing/2014/main" id="{D861C5C8-BCF3-CFBA-DB73-7B9FD146EDC8}"/>
              </a:ext>
            </a:extLst>
          </p:cNvPr>
          <p:cNvSpPr/>
          <p:nvPr/>
        </p:nvSpPr>
        <p:spPr>
          <a:xfrm rot="18903087">
            <a:off x="8636581" y="5109975"/>
            <a:ext cx="336412" cy="103510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ccia circolare a destra 44">
            <a:extLst>
              <a:ext uri="{FF2B5EF4-FFF2-40B4-BE49-F238E27FC236}">
                <a16:creationId xmlns:a16="http://schemas.microsoft.com/office/drawing/2014/main" id="{FC60A0BD-6037-2539-1E36-CF91B9647D9A}"/>
              </a:ext>
            </a:extLst>
          </p:cNvPr>
          <p:cNvSpPr/>
          <p:nvPr/>
        </p:nvSpPr>
        <p:spPr>
          <a:xfrm rot="7547555">
            <a:off x="8857844" y="1390846"/>
            <a:ext cx="1133531" cy="4219433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FC6471D-9554-BD79-5833-8B1ECE2B28C4}"/>
              </a:ext>
            </a:extLst>
          </p:cNvPr>
          <p:cNvSpPr txBox="1"/>
          <p:nvPr/>
        </p:nvSpPr>
        <p:spPr>
          <a:xfrm>
            <a:off x="2508647" y="6382147"/>
            <a:ext cx="8252455" cy="307777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err="1"/>
              <a:t>Ottica</a:t>
            </a:r>
            <a:r>
              <a:rPr lang="en-US" sz="1400"/>
              <a:t> di </a:t>
            </a:r>
            <a:r>
              <a:rPr lang="en-US" sz="1400" err="1"/>
              <a:t>piattaforma</a:t>
            </a:r>
            <a:r>
              <a:rPr lang="en-US" sz="1400"/>
              <a:t> </a:t>
            </a:r>
            <a:r>
              <a:rPr lang="en-US" sz="1400" err="1"/>
              <a:t>ottimizzata</a:t>
            </a:r>
            <a:r>
              <a:rPr lang="en-US" sz="1400"/>
              <a:t> </a:t>
            </a:r>
            <a:r>
              <a:rPr lang="en-US" sz="1400" err="1"/>
              <a:t>grazie</a:t>
            </a:r>
            <a:r>
              <a:rPr lang="en-US" sz="1400"/>
              <a:t> al </a:t>
            </a:r>
            <a:r>
              <a:rPr lang="en-US" sz="1400" err="1"/>
              <a:t>fondamentale</a:t>
            </a:r>
            <a:r>
              <a:rPr lang="en-US" sz="1400"/>
              <a:t> </a:t>
            </a:r>
            <a:r>
              <a:rPr lang="en-US" sz="1400" err="1"/>
              <a:t>aiuto</a:t>
            </a:r>
            <a:r>
              <a:rPr lang="en-US" sz="1400"/>
              <a:t> e </a:t>
            </a:r>
            <a:r>
              <a:rPr lang="en-US" sz="1400" err="1"/>
              <a:t>collaborazione</a:t>
            </a:r>
            <a:r>
              <a:rPr lang="en-US" sz="1400"/>
              <a:t> di </a:t>
            </a:r>
            <a:r>
              <a:rPr lang="en-US" sz="1400" b="1"/>
              <a:t>Alessio </a:t>
            </a:r>
            <a:r>
              <a:rPr lang="en-US" sz="1400"/>
              <a:t>e</a:t>
            </a:r>
            <a:r>
              <a:rPr lang="en-US" sz="1400" b="1"/>
              <a:t> Sebastiano</a:t>
            </a: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C6125C51-7CC0-CB63-2E9F-6B9DD64E0180}"/>
              </a:ext>
            </a:extLst>
          </p:cNvPr>
          <p:cNvCxnSpPr>
            <a:cxnSpLocks/>
          </p:cNvCxnSpPr>
          <p:nvPr/>
        </p:nvCxnSpPr>
        <p:spPr>
          <a:xfrm>
            <a:off x="5863451" y="3931920"/>
            <a:ext cx="0" cy="245022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E1F1F075-75F2-E517-C540-5D1465DF5600}"/>
              </a:ext>
            </a:extLst>
          </p:cNvPr>
          <p:cNvSpPr txBox="1"/>
          <p:nvPr/>
        </p:nvSpPr>
        <p:spPr>
          <a:xfrm>
            <a:off x="7597913" y="3709024"/>
            <a:ext cx="2376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/>
              <a:t>48 </a:t>
            </a:r>
            <a:r>
              <a:rPr lang="en-US" sz="1400" i="1" err="1"/>
              <a:t>parametri</a:t>
            </a:r>
            <a:r>
              <a:rPr lang="en-US" sz="1400" i="1"/>
              <a:t> per volta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69721CC-D647-C5A9-3E7E-02FE4B295DE9}"/>
              </a:ext>
            </a:extLst>
          </p:cNvPr>
          <p:cNvSpPr txBox="1"/>
          <p:nvPr/>
        </p:nvSpPr>
        <p:spPr>
          <a:xfrm>
            <a:off x="9731819" y="2468736"/>
            <a:ext cx="237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L’ottimizzazione</a:t>
            </a:r>
            <a:r>
              <a:rPr lang="en-US"/>
              <a:t> finale ha </a:t>
            </a:r>
            <a:r>
              <a:rPr lang="en-US" err="1"/>
              <a:t>richiesto</a:t>
            </a:r>
            <a:r>
              <a:rPr lang="en-US"/>
              <a:t> 2 ore</a:t>
            </a:r>
          </a:p>
        </p:txBody>
      </p:sp>
      <p:sp>
        <p:nvSpPr>
          <p:cNvPr id="17" name="Titolo 4">
            <a:extLst>
              <a:ext uri="{FF2B5EF4-FFF2-40B4-BE49-F238E27FC236}">
                <a16:creationId xmlns:a16="http://schemas.microsoft.com/office/drawing/2014/main" id="{4BA01461-B333-BDBC-71F1-E288CE21461C}"/>
              </a:ext>
            </a:extLst>
          </p:cNvPr>
          <p:cNvSpPr txBox="1">
            <a:spLocks/>
          </p:cNvSpPr>
          <p:nvPr/>
        </p:nvSpPr>
        <p:spPr>
          <a:xfrm>
            <a:off x="1" y="79170"/>
            <a:ext cx="12192000" cy="70564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err="1"/>
              <a:t>All</a:t>
            </a:r>
            <a:r>
              <a:rPr lang="it-IT" b="1"/>
              <a:t>-In con l’Intelligenza Artificiale: Giugno 2024</a:t>
            </a:r>
            <a:endParaRPr lang="en-US" b="1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F47249F-B761-D4AF-5AED-EB6C4E3B2649}"/>
              </a:ext>
            </a:extLst>
          </p:cNvPr>
          <p:cNvSpPr txBox="1">
            <a:spLocks/>
          </p:cNvSpPr>
          <p:nvPr/>
        </p:nvSpPr>
        <p:spPr>
          <a:xfrm>
            <a:off x="10647544" y="6356350"/>
            <a:ext cx="706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6D798-1883-974D-96D0-4E82B243DED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50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DEAD6-D358-7AAF-12DF-CD02A271F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>
            <a:extLst>
              <a:ext uri="{FF2B5EF4-FFF2-40B4-BE49-F238E27FC236}">
                <a16:creationId xmlns:a16="http://schemas.microsoft.com/office/drawing/2014/main" id="{20B09697-8AEA-5E81-2EAB-56917748471E}"/>
              </a:ext>
            </a:extLst>
          </p:cNvPr>
          <p:cNvGrpSpPr/>
          <p:nvPr/>
        </p:nvGrpSpPr>
        <p:grpSpPr>
          <a:xfrm>
            <a:off x="147099" y="967374"/>
            <a:ext cx="4858541" cy="5231296"/>
            <a:chOff x="147099" y="967374"/>
            <a:chExt cx="4858541" cy="5231296"/>
          </a:xfrm>
        </p:grpSpPr>
        <p:pic>
          <p:nvPicPr>
            <p:cNvPr id="12" name="Immagine 9" descr="Immagine che contiene testo, schermata, software, Software multimediale&#10;&#10;Descrizione generata automaticamente">
              <a:extLst>
                <a:ext uri="{FF2B5EF4-FFF2-40B4-BE49-F238E27FC236}">
                  <a16:creationId xmlns:a16="http://schemas.microsoft.com/office/drawing/2014/main" id="{63DF8C29-3879-989C-B8FF-1FA390853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55"/>
            <a:stretch/>
          </p:blipFill>
          <p:spPr>
            <a:xfrm>
              <a:off x="161273" y="967374"/>
              <a:ext cx="4844367" cy="523129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773086-B20A-96D3-CF6B-562F5BD2F655}"/>
                </a:ext>
              </a:extLst>
            </p:cNvPr>
            <p:cNvSpPr/>
            <p:nvPr/>
          </p:nvSpPr>
          <p:spPr>
            <a:xfrm>
              <a:off x="147105" y="2023492"/>
              <a:ext cx="581171" cy="1044053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4C17C4-DE94-720C-2E56-A515EAFD2093}"/>
                </a:ext>
              </a:extLst>
            </p:cNvPr>
            <p:cNvSpPr/>
            <p:nvPr/>
          </p:nvSpPr>
          <p:spPr>
            <a:xfrm>
              <a:off x="728276" y="2559451"/>
              <a:ext cx="2824918" cy="503124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913151-AB51-1505-568F-157BFB3925BD}"/>
                </a:ext>
              </a:extLst>
            </p:cNvPr>
            <p:cNvSpPr/>
            <p:nvPr/>
          </p:nvSpPr>
          <p:spPr>
            <a:xfrm rot="5400000" flipV="1">
              <a:off x="2569360" y="3540313"/>
              <a:ext cx="2504795" cy="543072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EEBA4-5A95-8B96-EDD8-0822B6E62E3D}"/>
                </a:ext>
              </a:extLst>
            </p:cNvPr>
            <p:cNvSpPr/>
            <p:nvPr/>
          </p:nvSpPr>
          <p:spPr>
            <a:xfrm rot="10800000" flipV="1">
              <a:off x="2436775" y="5041060"/>
              <a:ext cx="1659487" cy="390724"/>
            </a:xfrm>
            <a:prstGeom prst="rect">
              <a:avLst/>
            </a:prstGeom>
            <a:solidFill>
              <a:srgbClr val="913C0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D55DA4-79AA-2FAD-8030-AC33F6191589}"/>
                </a:ext>
              </a:extLst>
            </p:cNvPr>
            <p:cNvSpPr/>
            <p:nvPr/>
          </p:nvSpPr>
          <p:spPr>
            <a:xfrm rot="10800000" flipV="1">
              <a:off x="259832" y="5049185"/>
              <a:ext cx="3836430" cy="390724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A5820D-89B3-7B01-56B4-976140785AAA}"/>
                </a:ext>
              </a:extLst>
            </p:cNvPr>
            <p:cNvSpPr/>
            <p:nvPr/>
          </p:nvSpPr>
          <p:spPr>
            <a:xfrm rot="5400000" flipV="1">
              <a:off x="-50630" y="4305329"/>
              <a:ext cx="1048057" cy="427131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D4077F-6AC4-E653-04D3-46A170C9BF80}"/>
                </a:ext>
              </a:extLst>
            </p:cNvPr>
            <p:cNvSpPr/>
            <p:nvPr/>
          </p:nvSpPr>
          <p:spPr>
            <a:xfrm rot="10800000" flipV="1">
              <a:off x="686963" y="3994866"/>
              <a:ext cx="657491" cy="390724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4A38189-01A8-3B07-E861-1BB2CD8CB340}"/>
                </a:ext>
              </a:extLst>
            </p:cNvPr>
            <p:cNvSpPr/>
            <p:nvPr/>
          </p:nvSpPr>
          <p:spPr>
            <a:xfrm>
              <a:off x="791294" y="2505258"/>
              <a:ext cx="2639777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B30FD66-FB12-9978-A290-64D1E03D5FC0}"/>
                </a:ext>
              </a:extLst>
            </p:cNvPr>
            <p:cNvSpPr/>
            <p:nvPr/>
          </p:nvSpPr>
          <p:spPr>
            <a:xfrm>
              <a:off x="2734634" y="4964762"/>
              <a:ext cx="162211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D1A92D4-D554-9245-7E32-34858C5E1852}"/>
                </a:ext>
              </a:extLst>
            </p:cNvPr>
            <p:cNvSpPr/>
            <p:nvPr/>
          </p:nvSpPr>
          <p:spPr>
            <a:xfrm>
              <a:off x="3719391" y="4964762"/>
              <a:ext cx="162211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C9925EF-1A7E-CE0B-E656-AA86F096A220}"/>
                </a:ext>
              </a:extLst>
            </p:cNvPr>
            <p:cNvSpPr/>
            <p:nvPr/>
          </p:nvSpPr>
          <p:spPr>
            <a:xfrm>
              <a:off x="1130215" y="4964762"/>
              <a:ext cx="162211" cy="503124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7FAF502-82CF-CBFD-CB89-841A52D9B1AB}"/>
                </a:ext>
              </a:extLst>
            </p:cNvPr>
            <p:cNvSpPr/>
            <p:nvPr/>
          </p:nvSpPr>
          <p:spPr>
            <a:xfrm>
              <a:off x="147099" y="1846574"/>
              <a:ext cx="581171" cy="15369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6205DD-6D83-2CF6-95CE-BA2A1D9181B9}"/>
                </a:ext>
              </a:extLst>
            </p:cNvPr>
            <p:cNvSpPr txBox="1"/>
            <p:nvPr/>
          </p:nvSpPr>
          <p:spPr>
            <a:xfrm>
              <a:off x="766886" y="1726694"/>
              <a:ext cx="2026001" cy="38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Target point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21D3766-B8D9-DFE1-5662-052393C40611}"/>
                </a:ext>
              </a:extLst>
            </p:cNvPr>
            <p:cNvSpPr txBox="1"/>
            <p:nvPr/>
          </p:nvSpPr>
          <p:spPr>
            <a:xfrm>
              <a:off x="2120120" y="1946004"/>
              <a:ext cx="67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ALPI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B8C78EC-27A1-05B6-8815-ABF02C195425}"/>
                </a:ext>
              </a:extLst>
            </p:cNvPr>
            <p:cNvSpPr txBox="1"/>
            <p:nvPr/>
          </p:nvSpPr>
          <p:spPr>
            <a:xfrm>
              <a:off x="2015991" y="3985318"/>
              <a:ext cx="825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PIAVE</a:t>
              </a:r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389AA79D-2B20-8029-210A-B63EB41598B8}"/>
              </a:ext>
            </a:extLst>
          </p:cNvPr>
          <p:cNvSpPr/>
          <p:nvPr/>
        </p:nvSpPr>
        <p:spPr>
          <a:xfrm>
            <a:off x="5653454" y="1425378"/>
            <a:ext cx="1632119" cy="101249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191901"/>
                </a:solidFill>
              </a:rPr>
              <a:t>Sorgente</a:t>
            </a:r>
            <a:r>
              <a:rPr lang="en-US" b="1">
                <a:solidFill>
                  <a:srgbClr val="191901"/>
                </a:solidFill>
              </a:rPr>
              <a:t> e PIAVE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790A9AD-E4C2-B8B7-D132-37FC079BA354}"/>
              </a:ext>
            </a:extLst>
          </p:cNvPr>
          <p:cNvSpPr/>
          <p:nvPr/>
        </p:nvSpPr>
        <p:spPr>
          <a:xfrm>
            <a:off x="9419702" y="3799804"/>
            <a:ext cx="1632117" cy="101249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191901"/>
                </a:solidFill>
              </a:rPr>
              <a:t>Cavità</a:t>
            </a:r>
            <a:r>
              <a:rPr lang="en-US" b="1">
                <a:solidFill>
                  <a:srgbClr val="191901"/>
                </a:solidFill>
              </a:rPr>
              <a:t> </a:t>
            </a:r>
            <a:br>
              <a:rPr lang="en-US" b="1">
                <a:solidFill>
                  <a:srgbClr val="191901"/>
                </a:solidFill>
              </a:rPr>
            </a:br>
            <a:r>
              <a:rPr lang="en-US" b="1">
                <a:solidFill>
                  <a:srgbClr val="191901"/>
                </a:solidFill>
              </a:rPr>
              <a:t>(SC e NC)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1BA1766-A69D-8DE0-BFB7-3515E576F897}"/>
              </a:ext>
            </a:extLst>
          </p:cNvPr>
          <p:cNvSpPr/>
          <p:nvPr/>
        </p:nvSpPr>
        <p:spPr>
          <a:xfrm>
            <a:off x="7447287" y="2563841"/>
            <a:ext cx="1632118" cy="9954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191901"/>
                </a:solidFill>
              </a:rPr>
              <a:t>Ottica</a:t>
            </a:r>
            <a:r>
              <a:rPr lang="en-US" b="1">
                <a:solidFill>
                  <a:srgbClr val="191901"/>
                </a:solidFill>
              </a:rPr>
              <a:t> </a:t>
            </a:r>
            <a:r>
              <a:rPr lang="en-US" b="1" err="1">
                <a:solidFill>
                  <a:srgbClr val="191901"/>
                </a:solidFill>
              </a:rPr>
              <a:t>trasversa</a:t>
            </a:r>
            <a:endParaRPr lang="en-US" b="1">
              <a:solidFill>
                <a:srgbClr val="191901"/>
              </a:solidFill>
            </a:endParaRPr>
          </a:p>
        </p:txBody>
      </p:sp>
      <p:sp>
        <p:nvSpPr>
          <p:cNvPr id="40" name="Freccia circolare a destra 39">
            <a:extLst>
              <a:ext uri="{FF2B5EF4-FFF2-40B4-BE49-F238E27FC236}">
                <a16:creationId xmlns:a16="http://schemas.microsoft.com/office/drawing/2014/main" id="{AA7B78A5-0C49-E517-6200-B27FA5B1FF02}"/>
              </a:ext>
            </a:extLst>
          </p:cNvPr>
          <p:cNvSpPr/>
          <p:nvPr/>
        </p:nvSpPr>
        <p:spPr>
          <a:xfrm rot="18903087">
            <a:off x="6635478" y="2569575"/>
            <a:ext cx="336412" cy="103510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ccia circolare a destra 42">
            <a:extLst>
              <a:ext uri="{FF2B5EF4-FFF2-40B4-BE49-F238E27FC236}">
                <a16:creationId xmlns:a16="http://schemas.microsoft.com/office/drawing/2014/main" id="{3674EF07-B4D3-D5E8-3E54-C86ED6F8B8E5}"/>
              </a:ext>
            </a:extLst>
          </p:cNvPr>
          <p:cNvSpPr/>
          <p:nvPr/>
        </p:nvSpPr>
        <p:spPr>
          <a:xfrm rot="18903087">
            <a:off x="8636581" y="3685035"/>
            <a:ext cx="336412" cy="103510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ccia circolare a destra 44">
            <a:extLst>
              <a:ext uri="{FF2B5EF4-FFF2-40B4-BE49-F238E27FC236}">
                <a16:creationId xmlns:a16="http://schemas.microsoft.com/office/drawing/2014/main" id="{69A39892-CD4B-642A-FF33-1CB3ABB721D3}"/>
              </a:ext>
            </a:extLst>
          </p:cNvPr>
          <p:cNvSpPr/>
          <p:nvPr/>
        </p:nvSpPr>
        <p:spPr>
          <a:xfrm rot="7547555">
            <a:off x="8857844" y="-49334"/>
            <a:ext cx="1133531" cy="4219433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1801FD4C-8642-9EBD-1482-7AC9F24C399F}"/>
              </a:ext>
            </a:extLst>
          </p:cNvPr>
          <p:cNvSpPr txBox="1"/>
          <p:nvPr/>
        </p:nvSpPr>
        <p:spPr>
          <a:xfrm>
            <a:off x="7597913" y="2284084"/>
            <a:ext cx="2376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/>
              <a:t>48 </a:t>
            </a:r>
            <a:r>
              <a:rPr lang="en-US" sz="1400" i="1" err="1"/>
              <a:t>parametri</a:t>
            </a:r>
            <a:r>
              <a:rPr lang="en-US" sz="1400" i="1"/>
              <a:t> per volta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4C9EA50-5A62-B8A0-B7DC-A5878867D97F}"/>
              </a:ext>
            </a:extLst>
          </p:cNvPr>
          <p:cNvSpPr txBox="1"/>
          <p:nvPr/>
        </p:nvSpPr>
        <p:spPr>
          <a:xfrm>
            <a:off x="9731819" y="1043796"/>
            <a:ext cx="237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L’ottimizzazione</a:t>
            </a:r>
            <a:r>
              <a:rPr lang="en-US"/>
              <a:t> finale ha </a:t>
            </a:r>
            <a:r>
              <a:rPr lang="en-US" err="1"/>
              <a:t>richiesto</a:t>
            </a:r>
            <a:r>
              <a:rPr lang="en-US"/>
              <a:t> 2 ore</a:t>
            </a:r>
          </a:p>
        </p:txBody>
      </p:sp>
      <p:sp>
        <p:nvSpPr>
          <p:cNvPr id="17" name="Titolo 4">
            <a:extLst>
              <a:ext uri="{FF2B5EF4-FFF2-40B4-BE49-F238E27FC236}">
                <a16:creationId xmlns:a16="http://schemas.microsoft.com/office/drawing/2014/main" id="{D00089BC-8402-53FD-3743-09E5D76D5A7F}"/>
              </a:ext>
            </a:extLst>
          </p:cNvPr>
          <p:cNvSpPr txBox="1">
            <a:spLocks/>
          </p:cNvSpPr>
          <p:nvPr/>
        </p:nvSpPr>
        <p:spPr>
          <a:xfrm>
            <a:off x="1" y="79170"/>
            <a:ext cx="12192000" cy="70564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err="1"/>
              <a:t>All</a:t>
            </a:r>
            <a:r>
              <a:rPr lang="it-IT" b="1"/>
              <a:t>-In con l’Intelligenza Artificiale: Giugno 2024</a:t>
            </a:r>
            <a:endParaRPr lang="en-US" b="1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2994B58-CF4D-3DC7-528E-93786756A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42" descr="A person holding a plate&#10;&#10;Description automatically generated">
            <a:extLst>
              <a:ext uri="{FF2B5EF4-FFF2-40B4-BE49-F238E27FC236}">
                <a16:creationId xmlns:a16="http://schemas.microsoft.com/office/drawing/2014/main" id="{8B90BB2D-DB71-CECC-CA36-67815096A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10" y="4407923"/>
            <a:ext cx="2883574" cy="18197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33">
            <a:extLst>
              <a:ext uri="{FF2B5EF4-FFF2-40B4-BE49-F238E27FC236}">
                <a16:creationId xmlns:a16="http://schemas.microsoft.com/office/drawing/2014/main" id="{BF8FF0D3-623E-F288-3D5B-329C4D419EE6}"/>
              </a:ext>
            </a:extLst>
          </p:cNvPr>
          <p:cNvSpPr txBox="1"/>
          <p:nvPr/>
        </p:nvSpPr>
        <p:spPr>
          <a:xfrm>
            <a:off x="8214360" y="5400866"/>
            <a:ext cx="3977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Advance Machine </a:t>
            </a:r>
            <a:r>
              <a:rPr lang="en-US" sz="2000" b="1" err="1">
                <a:solidFill>
                  <a:srgbClr val="0070C0"/>
                </a:solidFill>
              </a:rPr>
              <a:t>LEarning</a:t>
            </a:r>
            <a:r>
              <a:rPr lang="en-US" sz="2000" b="1">
                <a:solidFill>
                  <a:srgbClr val="0070C0"/>
                </a:solidFill>
              </a:rPr>
              <a:t> </a:t>
            </a:r>
            <a:br>
              <a:rPr lang="en-US" sz="2000" b="1">
                <a:solidFill>
                  <a:srgbClr val="0070C0"/>
                </a:solidFill>
              </a:rPr>
            </a:br>
            <a:r>
              <a:rPr lang="en-US" sz="2000" b="1">
                <a:solidFill>
                  <a:srgbClr val="0070C0"/>
                </a:solidFill>
              </a:rPr>
              <a:t>Transport Optimization</a:t>
            </a:r>
          </a:p>
        </p:txBody>
      </p:sp>
    </p:spTree>
    <p:extLst>
      <p:ext uri="{BB962C8B-B14F-4D97-AF65-F5344CB8AC3E}">
        <p14:creationId xmlns:p14="http://schemas.microsoft.com/office/powerpoint/2010/main" val="2048571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724A6-BA60-FE6A-3B63-7323A3720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4">
            <a:extLst>
              <a:ext uri="{FF2B5EF4-FFF2-40B4-BE49-F238E27FC236}">
                <a16:creationId xmlns:a16="http://schemas.microsoft.com/office/drawing/2014/main" id="{4454CEEB-3635-567C-ABB2-7DF9B1D2755F}"/>
              </a:ext>
            </a:extLst>
          </p:cNvPr>
          <p:cNvSpPr txBox="1">
            <a:spLocks/>
          </p:cNvSpPr>
          <p:nvPr/>
        </p:nvSpPr>
        <p:spPr>
          <a:xfrm>
            <a:off x="1" y="79170"/>
            <a:ext cx="12192000" cy="70564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err="1"/>
              <a:t>All</a:t>
            </a:r>
            <a:r>
              <a:rPr lang="it-IT" b="1"/>
              <a:t>-In con l’Intelligenza Artificiale: Giugno 2024</a:t>
            </a:r>
            <a:endParaRPr lang="en-US" b="1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518396F-5950-C584-9459-133007AB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42" descr="A person holding a plate&#10;&#10;Description automatically generated">
            <a:extLst>
              <a:ext uri="{FF2B5EF4-FFF2-40B4-BE49-F238E27FC236}">
                <a16:creationId xmlns:a16="http://schemas.microsoft.com/office/drawing/2014/main" id="{4D59E7E7-6D4D-54D9-BAF3-B25DBF769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0" y="784813"/>
            <a:ext cx="1934474" cy="1220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id="{13DBBEE0-F155-A86C-322E-00FE5783BDDA}"/>
              </a:ext>
            </a:extLst>
          </p:cNvPr>
          <p:cNvGrpSpPr/>
          <p:nvPr/>
        </p:nvGrpSpPr>
        <p:grpSpPr>
          <a:xfrm>
            <a:off x="257130" y="3441870"/>
            <a:ext cx="4313534" cy="3286259"/>
            <a:chOff x="334666" y="2504941"/>
            <a:chExt cx="5036820" cy="4033971"/>
          </a:xfrm>
        </p:grpSpPr>
        <p:pic>
          <p:nvPicPr>
            <p:cNvPr id="9" name="Picture 66">
              <a:extLst>
                <a:ext uri="{FF2B5EF4-FFF2-40B4-BE49-F238E27FC236}">
                  <a16:creationId xmlns:a16="http://schemas.microsoft.com/office/drawing/2014/main" id="{9444A2E7-ED48-1E57-79CF-73617261D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666" y="2504941"/>
              <a:ext cx="5036820" cy="4033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E32622DC-494E-DE7C-1BD3-CE6E8CB0154E}"/>
                </a:ext>
              </a:extLst>
            </p:cNvPr>
            <p:cNvSpPr/>
            <p:nvPr/>
          </p:nvSpPr>
          <p:spPr>
            <a:xfrm>
              <a:off x="4795030" y="3005341"/>
              <a:ext cx="429274" cy="39943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F32AD1-1B77-A359-71DA-CD7B5970DD93}"/>
                </a:ext>
              </a:extLst>
            </p:cNvPr>
            <p:cNvSpPr txBox="1"/>
            <p:nvPr/>
          </p:nvSpPr>
          <p:spPr>
            <a:xfrm>
              <a:off x="2092881" y="4415303"/>
              <a:ext cx="605032" cy="275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Xe</a:t>
              </a: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4D28ECA5-B264-3B4F-FB59-059CE6A8FC62}"/>
                </a:ext>
              </a:extLst>
            </p:cNvPr>
            <p:cNvSpPr txBox="1"/>
            <p:nvPr/>
          </p:nvSpPr>
          <p:spPr>
            <a:xfrm>
              <a:off x="2697913" y="2947134"/>
              <a:ext cx="2099907" cy="548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/>
                <a:t>Xe, </a:t>
              </a:r>
              <a:r>
                <a:rPr lang="en-US" sz="1400" b="1"/>
                <a:t>3 </a:t>
              </a:r>
              <a:r>
                <a:rPr lang="en-US" sz="1400" b="1" err="1"/>
                <a:t>uA</a:t>
              </a:r>
              <a:r>
                <a:rPr lang="en-US" sz="1400" b="1"/>
                <a:t> </a:t>
              </a:r>
              <a:r>
                <a:rPr lang="en-US" sz="1400"/>
                <a:t>accelerated beam</a:t>
              </a:r>
            </a:p>
          </p:txBody>
        </p: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6FE330A1-DF7F-B09E-E3F2-B5BECA823D00}"/>
                </a:ext>
              </a:extLst>
            </p:cNvPr>
            <p:cNvSpPr txBox="1"/>
            <p:nvPr/>
          </p:nvSpPr>
          <p:spPr>
            <a:xfrm>
              <a:off x="959659" y="5213749"/>
              <a:ext cx="1383745" cy="451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/>
                <a:t>O, 0.1 </a:t>
              </a:r>
              <a:r>
                <a:rPr lang="en-US" sz="1100" err="1"/>
                <a:t>uA</a:t>
              </a:r>
              <a:r>
                <a:rPr lang="en-US" sz="1100"/>
                <a:t> accelerated beam</a:t>
              </a:r>
            </a:p>
          </p:txBody>
        </p:sp>
        <p:sp>
          <p:nvSpPr>
            <p:cNvPr id="29" name="Rectangle 31">
              <a:extLst>
                <a:ext uri="{FF2B5EF4-FFF2-40B4-BE49-F238E27FC236}">
                  <a16:creationId xmlns:a16="http://schemas.microsoft.com/office/drawing/2014/main" id="{2C35F5AF-E24A-C8AE-89C7-3E06EA8B815D}"/>
                </a:ext>
              </a:extLst>
            </p:cNvPr>
            <p:cNvSpPr/>
            <p:nvPr/>
          </p:nvSpPr>
          <p:spPr>
            <a:xfrm>
              <a:off x="1154669" y="5663569"/>
              <a:ext cx="1032979" cy="264757"/>
            </a:xfrm>
            <a:prstGeom prst="rect">
              <a:avLst/>
            </a:prstGeom>
            <a:solidFill>
              <a:srgbClr val="191901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58">
              <a:extLst>
                <a:ext uri="{FF2B5EF4-FFF2-40B4-BE49-F238E27FC236}">
                  <a16:creationId xmlns:a16="http://schemas.microsoft.com/office/drawing/2014/main" id="{CA9D81EF-A50E-82C3-3D1B-F10EF5DA84B5}"/>
                </a:ext>
              </a:extLst>
            </p:cNvPr>
            <p:cNvSpPr txBox="1"/>
            <p:nvPr/>
          </p:nvSpPr>
          <p:spPr>
            <a:xfrm>
              <a:off x="2837461" y="4236075"/>
              <a:ext cx="1864675" cy="548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/>
                <a:t>Pb, </a:t>
              </a:r>
              <a:r>
                <a:rPr lang="en-US" sz="1400" b="1"/>
                <a:t>0.3 </a:t>
              </a:r>
              <a:r>
                <a:rPr lang="en-US" sz="1400" b="1" err="1"/>
                <a:t>uA</a:t>
              </a:r>
              <a:r>
                <a:rPr lang="en-US" sz="1400" b="1"/>
                <a:t> </a:t>
              </a:r>
              <a:r>
                <a:rPr lang="en-US" sz="1400"/>
                <a:t>accelerated beam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14C7D222-18E2-8791-2EE6-745B411C60EF}"/>
                  </a:ext>
                </a:extLst>
              </p:cNvPr>
              <p:cNvSpPr txBox="1"/>
              <p:nvPr/>
            </p:nvSpPr>
            <p:spPr>
              <a:xfrm>
                <a:off x="2329860" y="851457"/>
                <a:ext cx="9976439" cy="2523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err="1"/>
                  <a:t>Risultati</a:t>
                </a:r>
                <a:r>
                  <a:rPr lang="en-US"/>
                  <a:t> </a:t>
                </a:r>
                <a:r>
                  <a:rPr lang="en-US" err="1"/>
                  <a:t>ottenuti</a:t>
                </a:r>
                <a:r>
                  <a:rPr lang="en-US"/>
                  <a:t> a fine campagna (27-28 </a:t>
                </a:r>
                <a:r>
                  <a:rPr lang="en-US" err="1"/>
                  <a:t>Giugno</a:t>
                </a:r>
                <a:r>
                  <a:rPr lang="en-US"/>
                  <a:t> 2024):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err="1"/>
                  <a:t>Ottimizzazione</a:t>
                </a:r>
                <a:r>
                  <a:rPr lang="en-US"/>
                  <a:t> </a:t>
                </a:r>
                <a:r>
                  <a:rPr lang="en-US" err="1"/>
                  <a:t>trasmissione</a:t>
                </a:r>
                <a:r>
                  <a:rPr lang="en-US"/>
                  <a:t> ALPI: </a:t>
                </a:r>
                <a:r>
                  <a:rPr lang="en-US" b="1">
                    <a:solidFill>
                      <a:srgbClr val="00B050"/>
                    </a:solidFill>
                  </a:rPr>
                  <a:t>passata dal  35% </a:t>
                </a:r>
                <a:r>
                  <a:rPr lang="en-US"/>
                  <a:t>(</a:t>
                </a:r>
                <a:r>
                  <a:rPr lang="en-US" err="1"/>
                  <a:t>valore</a:t>
                </a:r>
                <a:r>
                  <a:rPr lang="en-US"/>
                  <a:t> </a:t>
                </a:r>
                <a:r>
                  <a:rPr lang="en-US" err="1"/>
                  <a:t>raggiunto</a:t>
                </a:r>
                <a:r>
                  <a:rPr lang="en-US"/>
                  <a:t> </a:t>
                </a:r>
                <a:r>
                  <a:rPr lang="en-US" b="1" dirty="0" err="1">
                    <a:solidFill>
                      <a:srgbClr val="00B050"/>
                    </a:solidFill>
                  </a:rPr>
                  <a:t>nei</a:t>
                </a:r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b="1" dirty="0" err="1">
                    <a:solidFill>
                      <a:srgbClr val="00B050"/>
                    </a:solidFill>
                  </a:rPr>
                  <a:t>precedenti</a:t>
                </a:r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b="1" dirty="0" err="1">
                    <a:solidFill>
                      <a:srgbClr val="00B050"/>
                    </a:solidFill>
                  </a:rPr>
                  <a:t>decenni</a:t>
                </a:r>
                <a:r>
                  <a:rPr lang="en-US"/>
                  <a:t>)</a:t>
                </a:r>
                <a:r>
                  <a:rPr lang="en-US" b="1">
                    <a:solidFill>
                      <a:srgbClr val="00B050"/>
                    </a:solidFill>
                  </a:rPr>
                  <a:t> all’85% (</a:t>
                </a:r>
                <a:r>
                  <a:rPr lang="en-US" b="1" err="1">
                    <a:solidFill>
                      <a:srgbClr val="00B050"/>
                    </a:solidFill>
                  </a:rPr>
                  <a:t>trasmissione</a:t>
                </a:r>
                <a:r>
                  <a:rPr lang="en-US" b="1">
                    <a:solidFill>
                      <a:srgbClr val="00B050"/>
                    </a:solidFill>
                  </a:rPr>
                  <a:t> </a:t>
                </a:r>
                <a:r>
                  <a:rPr lang="en-US" b="1" err="1">
                    <a:solidFill>
                      <a:srgbClr val="00B050"/>
                    </a:solidFill>
                  </a:rPr>
                  <a:t>teorica</a:t>
                </a:r>
                <a:r>
                  <a:rPr lang="en-US" b="1">
                    <a:solidFill>
                      <a:srgbClr val="00B050"/>
                    </a:solidFill>
                  </a:rPr>
                  <a:t> max: 93%) in 1 </a:t>
                </a:r>
                <a:r>
                  <a:rPr lang="en-US" b="1" err="1">
                    <a:solidFill>
                      <a:srgbClr val="00B050"/>
                    </a:solidFill>
                  </a:rPr>
                  <a:t>ora</a:t>
                </a:r>
                <a:br>
                  <a:rPr lang="en-US" b="1" dirty="0">
                    <a:solidFill>
                      <a:srgbClr val="00B050"/>
                    </a:solidFill>
                  </a:rPr>
                </a:br>
                <a:endParaRPr lang="en-US" b="1">
                  <a:solidFill>
                    <a:srgbClr val="00B05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/>
                  <a:t>Record in </a:t>
                </a:r>
                <a:r>
                  <a:rPr lang="en-US" sz="1800" err="1"/>
                  <a:t>corrente</a:t>
                </a:r>
                <a:r>
                  <a:rPr lang="en-US" sz="1800"/>
                  <a:t> </a:t>
                </a:r>
                <a:r>
                  <a:rPr lang="en-US" err="1"/>
                  <a:t>m</a:t>
                </a:r>
                <a:r>
                  <a:rPr lang="en-US" sz="1800" err="1"/>
                  <a:t>isurata</a:t>
                </a:r>
                <a:r>
                  <a:rPr lang="en-US" sz="1800"/>
                  <a:t> e </a:t>
                </a:r>
                <a:r>
                  <a:rPr lang="en-US" sz="1800" err="1"/>
                  <a:t>sostenuta</a:t>
                </a:r>
                <a:r>
                  <a:rPr lang="en-US" sz="1800"/>
                  <a:t> in FC (</a:t>
                </a:r>
                <a:r>
                  <a:rPr lang="en-US" b="1">
                    <a:solidFill>
                      <a:srgbClr val="00B05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b="1">
                    <a:solidFill>
                      <a:srgbClr val="00B050"/>
                    </a:solidFill>
                  </a:rPr>
                  <a:t>A - (x10 rispetto al </a:t>
                </a:r>
                <a:r>
                  <a:rPr lang="en-US" b="1" err="1">
                    <a:solidFill>
                      <a:srgbClr val="00B050"/>
                    </a:solidFill>
                  </a:rPr>
                  <a:t>passato</a:t>
                </a:r>
                <a:r>
                  <a:rPr lang="en-US" b="1">
                    <a:solidFill>
                      <a:srgbClr val="00B050"/>
                    </a:solidFill>
                  </a:rPr>
                  <a:t>)</a:t>
                </a:r>
                <a:r>
                  <a:rPr lang="en-US"/>
                  <a:t>)</a:t>
                </a:r>
                <a:r>
                  <a:rPr lang="en-US" b="1">
                    <a:solidFill>
                      <a:srgbClr val="00B050"/>
                    </a:solidFill>
                  </a:rPr>
                  <a:t> </a:t>
                </a:r>
                <a:r>
                  <a:rPr lang="en-US" sz="1400"/>
                  <a:t>(</a:t>
                </a:r>
                <a:r>
                  <a:rPr lang="en-US" sz="1400" err="1"/>
                  <a:t>limite</a:t>
                </a:r>
                <a:r>
                  <a:rPr lang="en-US" sz="1400"/>
                  <a:t> </a:t>
                </a:r>
                <a:r>
                  <a:rPr lang="en-US" sz="1400" err="1"/>
                  <a:t>diagnostiche</a:t>
                </a:r>
                <a:r>
                  <a:rPr lang="en-US" sz="1400"/>
                  <a:t> non </a:t>
                </a:r>
                <a:r>
                  <a:rPr lang="en-US" sz="1400" err="1"/>
                  <a:t>raffreddate</a:t>
                </a:r>
                <a:r>
                  <a:rPr lang="en-US" sz="1400" dirty="0"/>
                  <a:t>, ops..).  </a:t>
                </a:r>
                <a:r>
                  <a:rPr lang="en-US" dirty="0" err="1"/>
                  <a:t>Segnali</a:t>
                </a:r>
                <a:r>
                  <a:rPr lang="en-US" dirty="0"/>
                  <a:t> </a:t>
                </a:r>
                <a:r>
                  <a:rPr lang="en-US" dirty="0" err="1"/>
                  <a:t>rilevabili</a:t>
                </a:r>
                <a:r>
                  <a:rPr lang="en-US" dirty="0"/>
                  <a:t> del campo </a:t>
                </a:r>
                <a:r>
                  <a:rPr lang="en-US" dirty="0" err="1"/>
                  <a:t>indotto</a:t>
                </a:r>
                <a:r>
                  <a:rPr lang="en-US" dirty="0"/>
                  <a:t> dal fascio </a:t>
                </a:r>
                <a:r>
                  <a:rPr lang="en-US" dirty="0" err="1"/>
                  <a:t>nelle</a:t>
                </a:r>
                <a:r>
                  <a:rPr lang="en-US" dirty="0"/>
                  <a:t> </a:t>
                </a:r>
                <a:r>
                  <a:rPr lang="en-US" dirty="0" err="1"/>
                  <a:t>cavità</a:t>
                </a:r>
                <a:r>
                  <a:rPr lang="en-US" dirty="0"/>
                  <a:t> dal pickup di </a:t>
                </a:r>
                <a:r>
                  <a:rPr lang="en-US" dirty="0" err="1"/>
                  <a:t>cavità</a:t>
                </a:r>
                <a:r>
                  <a:rPr lang="en-US" dirty="0"/>
                  <a:t>!</a:t>
                </a:r>
                <a:br>
                  <a:rPr lang="en-US"/>
                </a:br>
                <a:endParaRPr lang="en-US" sz="14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>
                    <a:solidFill>
                      <a:srgbClr val="00B050"/>
                    </a:solidFill>
                  </a:rPr>
                  <a:t>Vittoria</a:t>
                </a:r>
                <a:r>
                  <a:rPr lang="en-US"/>
                  <a:t> (</a:t>
                </a:r>
                <a:r>
                  <a:rPr lang="en-US" err="1"/>
                  <a:t>metà</a:t>
                </a:r>
                <a:r>
                  <a:rPr lang="en-US"/>
                  <a:t> tempo, </a:t>
                </a:r>
                <a:r>
                  <a:rPr lang="en-US" err="1"/>
                  <a:t>trasmissione</a:t>
                </a:r>
                <a:r>
                  <a:rPr lang="en-US"/>
                  <a:t> </a:t>
                </a:r>
                <a:r>
                  <a:rPr lang="en-US" err="1"/>
                  <a:t>leggermente</a:t>
                </a:r>
                <a:r>
                  <a:rPr lang="en-US"/>
                  <a:t> </a:t>
                </a:r>
                <a:r>
                  <a:rPr lang="en-US" err="1"/>
                  <a:t>più</a:t>
                </a:r>
                <a:r>
                  <a:rPr lang="en-US"/>
                  <a:t> </a:t>
                </a:r>
                <a:r>
                  <a:rPr lang="en-US" err="1"/>
                  <a:t>alta</a:t>
                </a:r>
                <a:r>
                  <a:rPr lang="en-US"/>
                  <a:t>) </a:t>
                </a:r>
                <a:r>
                  <a:rPr lang="en-US" err="1"/>
                  <a:t>nella</a:t>
                </a:r>
                <a:r>
                  <a:rPr lang="en-US"/>
                  <a:t> </a:t>
                </a:r>
                <a:r>
                  <a:rPr lang="en-US" err="1"/>
                  <a:t>sfida</a:t>
                </a:r>
                <a:r>
                  <a:rPr lang="en-US"/>
                  <a:t> di </a:t>
                </a:r>
                <a:r>
                  <a:rPr lang="en-US" err="1"/>
                  <a:t>trasporto</a:t>
                </a:r>
                <a:r>
                  <a:rPr lang="en-US"/>
                  <a:t> (PIAVE) con il </a:t>
                </a:r>
                <a:r>
                  <a:rPr lang="en-US" err="1"/>
                  <a:t>miglior</a:t>
                </a:r>
                <a:r>
                  <a:rPr lang="en-US"/>
                  <a:t> “</a:t>
                </a:r>
                <a:r>
                  <a:rPr lang="en-US" err="1"/>
                  <a:t>trasportatore</a:t>
                </a:r>
                <a:r>
                  <a:rPr lang="en-US"/>
                  <a:t>” di fascio</a:t>
                </a:r>
                <a:r>
                  <a:rPr lang="en-US" dirty="0"/>
                  <a:t> PIAVE</a:t>
                </a:r>
                <a:r>
                  <a:rPr lang="en-US"/>
                  <a:t> @ LNL (</a:t>
                </a:r>
                <a:r>
                  <a:rPr lang="en-US" err="1"/>
                  <a:t>cioè</a:t>
                </a:r>
                <a:r>
                  <a:rPr lang="en-US"/>
                  <a:t> E.F.)</a:t>
                </a:r>
                <a:endParaRPr lang="en-US" sz="180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14C7D222-18E2-8791-2EE6-745B411C6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860" y="851457"/>
                <a:ext cx="9976439" cy="2523768"/>
              </a:xfrm>
              <a:prstGeom prst="rect">
                <a:avLst/>
              </a:prstGeom>
              <a:blipFill>
                <a:blip r:embed="rId5"/>
                <a:stretch>
                  <a:fillRect l="-489" t="-1208" b="-3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40">
            <a:extLst>
              <a:ext uri="{FF2B5EF4-FFF2-40B4-BE49-F238E27FC236}">
                <a16:creationId xmlns:a16="http://schemas.microsoft.com/office/drawing/2014/main" id="{44D29A67-44F1-863A-B540-99EB2B11AA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5967"/>
          <a:stretch/>
        </p:blipFill>
        <p:spPr>
          <a:xfrm>
            <a:off x="4748984" y="3686319"/>
            <a:ext cx="3691130" cy="284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40">
            <a:extLst>
              <a:ext uri="{FF2B5EF4-FFF2-40B4-BE49-F238E27FC236}">
                <a16:creationId xmlns:a16="http://schemas.microsoft.com/office/drawing/2014/main" id="{86B20E6F-5F3E-E2D8-890C-2CD88BDBCD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280"/>
          <a:stretch/>
        </p:blipFill>
        <p:spPr>
          <a:xfrm>
            <a:off x="8685513" y="4509475"/>
            <a:ext cx="3320863" cy="202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magine 36" descr="Immagine che contiene automa meccanico, cartone animato, robot&#10;&#10;Descrizione generata automaticamente">
            <a:extLst>
              <a:ext uri="{FF2B5EF4-FFF2-40B4-BE49-F238E27FC236}">
                <a16:creationId xmlns:a16="http://schemas.microsoft.com/office/drawing/2014/main" id="{B77C210D-7482-7294-57BA-95ECFF3E66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4" y="3838672"/>
            <a:ext cx="1013460" cy="101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eep Blue vs. Kasparov scacco matto all'intelligenza umana - La Stampa">
            <a:extLst>
              <a:ext uri="{FF2B5EF4-FFF2-40B4-BE49-F238E27FC236}">
                <a16:creationId xmlns:a16="http://schemas.microsoft.com/office/drawing/2014/main" id="{36EB9019-7121-DF06-0D14-E6281904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877" y="3407737"/>
            <a:ext cx="1399993" cy="78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A4861D-8091-7803-5CDB-F3F96BB5B707}"/>
              </a:ext>
            </a:extLst>
          </p:cNvPr>
          <p:cNvSpPr txBox="1"/>
          <p:nvPr/>
        </p:nvSpPr>
        <p:spPr>
          <a:xfrm>
            <a:off x="11423473" y="3376458"/>
            <a:ext cx="582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12976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B798-1E0E-F208-84BD-8CB9805EF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A4399-3838-B1D2-CBFA-451BD616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25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C6B71-8DF3-E684-C010-9A4DD3798E77}"/>
              </a:ext>
            </a:extLst>
          </p:cNvPr>
          <p:cNvSpPr txBox="1"/>
          <p:nvPr/>
        </p:nvSpPr>
        <p:spPr>
          <a:xfrm>
            <a:off x="306845" y="811681"/>
            <a:ext cx="106978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AMLeTO</a:t>
            </a:r>
            <a:r>
              <a:rPr lang="en-US" dirty="0"/>
              <a:t> </a:t>
            </a:r>
            <a:r>
              <a:rPr lang="en-US" b="1" dirty="0"/>
              <a:t>per il </a:t>
            </a:r>
            <a:r>
              <a:rPr lang="en-US" b="1" dirty="0" err="1"/>
              <a:t>complesso</a:t>
            </a:r>
            <a:r>
              <a:rPr lang="en-US" b="1" dirty="0"/>
              <a:t> ISOL target </a:t>
            </a:r>
            <a:br>
              <a:rPr lang="en-US" b="1" dirty="0"/>
            </a:br>
            <a:r>
              <a:rPr lang="en-US" sz="1400" dirty="0"/>
              <a:t>(</a:t>
            </a:r>
            <a:r>
              <a:rPr lang="en-US" sz="1400" dirty="0" err="1"/>
              <a:t>grazie</a:t>
            </a:r>
            <a:r>
              <a:rPr lang="en-US" sz="1400" dirty="0"/>
              <a:t> al </a:t>
            </a:r>
            <a:r>
              <a:rPr lang="it-IT" sz="1400" b="1" dirty="0"/>
              <a:t>supporto</a:t>
            </a:r>
            <a:r>
              <a:rPr lang="it-IT" sz="1400" dirty="0"/>
              <a:t> </a:t>
            </a:r>
            <a:r>
              <a:rPr lang="it-IT" sz="1400" b="1" dirty="0"/>
              <a:t>fondamentale</a:t>
            </a:r>
            <a:r>
              <a:rPr lang="it-IT" sz="1400" dirty="0"/>
              <a:t> del</a:t>
            </a:r>
            <a:r>
              <a:rPr lang="it-IT" sz="1400" b="1" u="sng" dirty="0"/>
              <a:t> </a:t>
            </a:r>
            <a:r>
              <a:rPr lang="it-IT" sz="1400" b="1" dirty="0">
                <a:solidFill>
                  <a:srgbClr val="7030A0"/>
                </a:solidFill>
              </a:rPr>
              <a:t>team target ISOL: Mattia Manzolaro, Alberto Monetti, Daniele Scarpa, Michele Ballan</a:t>
            </a:r>
            <a:r>
              <a:rPr lang="en-US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err="1"/>
              <a:t>AMLeTO</a:t>
            </a:r>
            <a:r>
              <a:rPr lang="it-IT" dirty="0"/>
              <a:t> </a:t>
            </a:r>
            <a:r>
              <a:rPr lang="it-IT" b="1" dirty="0"/>
              <a:t>per ADIGE </a:t>
            </a:r>
            <a:r>
              <a:rPr lang="it-IT" dirty="0"/>
              <a:t>(In attesa della messa in servizio di ADIGE)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err="1"/>
              <a:t>AMLeTO</a:t>
            </a:r>
            <a:r>
              <a:rPr lang="it-IT" dirty="0"/>
              <a:t> </a:t>
            </a:r>
            <a:r>
              <a:rPr lang="it-IT" b="1" dirty="0"/>
              <a:t>per il ciclotrone </a:t>
            </a:r>
            <a:r>
              <a:rPr lang="it-IT" b="1" u="sng" dirty="0"/>
              <a:t>(</a:t>
            </a:r>
            <a:r>
              <a:rPr lang="it-IT" u="sng" dirty="0"/>
              <a:t>è necessario portare il controllo verso lo standard EPICS</a:t>
            </a:r>
            <a:r>
              <a:rPr lang="it-IT" dirty="0"/>
              <a:t>)</a:t>
            </a:r>
          </a:p>
          <a:p>
            <a:pPr marL="342900" indent="-342900">
              <a:buFont typeface="+mj-lt"/>
              <a:buAutoNum type="arabicPeriod" startAt="3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err="1"/>
              <a:t>AMLeTO</a:t>
            </a:r>
            <a:r>
              <a:rPr lang="it-IT" b="1" dirty="0"/>
              <a:t> per ESS </a:t>
            </a:r>
            <a:r>
              <a:rPr lang="it-IT" dirty="0"/>
              <a:t>(2025, parte dell’IN-KIND) </a:t>
            </a:r>
          </a:p>
          <a:p>
            <a:pPr marL="342900" indent="-342900">
              <a:buFont typeface="+mj-lt"/>
              <a:buAutoNum type="arabicPeriod" startAt="3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err="1"/>
              <a:t>AMLeTO</a:t>
            </a:r>
            <a:r>
              <a:rPr lang="it-IT" b="1" dirty="0"/>
              <a:t> per DONES (</a:t>
            </a:r>
            <a:r>
              <a:rPr lang="it-IT" dirty="0"/>
              <a:t>in definizione</a:t>
            </a:r>
            <a:r>
              <a:rPr lang="it-IT" b="1" dirty="0"/>
              <a:t>)</a:t>
            </a:r>
          </a:p>
          <a:p>
            <a:pPr marL="342900" indent="-342900">
              <a:buFont typeface="+mj-lt"/>
              <a:buAutoNum type="arabicPeriod" startAt="3"/>
            </a:pPr>
            <a:endParaRPr lang="it-IT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err="1"/>
              <a:t>AMLeTO</a:t>
            </a:r>
            <a:r>
              <a:rPr lang="it-IT" b="1" dirty="0"/>
              <a:t> per ANTHEM (</a:t>
            </a:r>
            <a:r>
              <a:rPr lang="it-IT" dirty="0"/>
              <a:t>in esecuzione</a:t>
            </a:r>
            <a:r>
              <a:rPr lang="it-IT" b="1" dirty="0"/>
              <a:t>)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0" name="Picture 39" descr="A computer screen with white text&#10;&#10;Description automatically generated">
            <a:extLst>
              <a:ext uri="{FF2B5EF4-FFF2-40B4-BE49-F238E27FC236}">
                <a16:creationId xmlns:a16="http://schemas.microsoft.com/office/drawing/2014/main" id="{E9609689-56DC-881D-BD80-0936B0731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690" y="1508471"/>
            <a:ext cx="3188465" cy="179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D1999E32-05F6-36A6-046E-4F4721DD5C91}"/>
              </a:ext>
            </a:extLst>
          </p:cNvPr>
          <p:cNvGrpSpPr/>
          <p:nvPr/>
        </p:nvGrpSpPr>
        <p:grpSpPr>
          <a:xfrm>
            <a:off x="484670" y="1340134"/>
            <a:ext cx="7841854" cy="1200234"/>
            <a:chOff x="376189" y="1751673"/>
            <a:chExt cx="8799403" cy="14233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315F73-7DE3-D6C6-A690-2DA0ECA542E9}"/>
                </a:ext>
              </a:extLst>
            </p:cNvPr>
            <p:cNvSpPr/>
            <p:nvPr/>
          </p:nvSpPr>
          <p:spPr>
            <a:xfrm>
              <a:off x="376189" y="2445142"/>
              <a:ext cx="1037138" cy="61854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ISOL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A58423-EDFA-52E4-C546-03B6825E67D7}"/>
                </a:ext>
              </a:extLst>
            </p:cNvPr>
            <p:cNvSpPr/>
            <p:nvPr/>
          </p:nvSpPr>
          <p:spPr>
            <a:xfrm>
              <a:off x="1712572" y="2574035"/>
              <a:ext cx="1179163" cy="36076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Steerers</a:t>
              </a:r>
              <a:endParaRPr lang="en-US" b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6A8BB2-698B-2C9A-461B-2456A9FFED59}"/>
                </a:ext>
              </a:extLst>
            </p:cNvPr>
            <p:cNvSpPr/>
            <p:nvPr/>
          </p:nvSpPr>
          <p:spPr>
            <a:xfrm>
              <a:off x="3110765" y="2586354"/>
              <a:ext cx="1179163" cy="36076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Triplet</a:t>
              </a:r>
              <a:endParaRPr lang="en-US" b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ECA743-43C3-C066-6F8F-B3A1E2C62E4D}"/>
                </a:ext>
              </a:extLst>
            </p:cNvPr>
            <p:cNvSpPr/>
            <p:nvPr/>
          </p:nvSpPr>
          <p:spPr>
            <a:xfrm>
              <a:off x="4589173" y="2346936"/>
              <a:ext cx="1179163" cy="8280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Wien Filter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6E21F9-9B81-5AD4-49DA-9348A589AEA9}"/>
                </a:ext>
              </a:extLst>
            </p:cNvPr>
            <p:cNvSpPr/>
            <p:nvPr/>
          </p:nvSpPr>
          <p:spPr>
            <a:xfrm>
              <a:off x="5987366" y="2586354"/>
              <a:ext cx="1179163" cy="36076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Steerer</a:t>
              </a: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48714E7-28F6-0F41-4D94-598EB4A5AEC1}"/>
                </a:ext>
              </a:extLst>
            </p:cNvPr>
            <p:cNvSpPr/>
            <p:nvPr/>
          </p:nvSpPr>
          <p:spPr>
            <a:xfrm rot="5400000">
              <a:off x="7745684" y="2366469"/>
              <a:ext cx="743440" cy="77570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CD7D27B-C792-B7D2-F301-75247AB70DDB}"/>
                </a:ext>
              </a:extLst>
            </p:cNvPr>
            <p:cNvCxnSpPr>
              <a:stCxn id="19" idx="3"/>
              <a:endCxn id="20" idx="1"/>
            </p:cNvCxnSpPr>
            <p:nvPr/>
          </p:nvCxnSpPr>
          <p:spPr>
            <a:xfrm>
              <a:off x="1413327" y="2754416"/>
              <a:ext cx="299245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BA74BDB-B656-1E9A-43C8-824A3E02C306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2891735" y="2766735"/>
              <a:ext cx="219030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F2F93C-07C0-0048-C2F4-20DAB4D2184D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289928" y="2760967"/>
              <a:ext cx="29924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742761-E287-67D2-5A20-A548386EC4BC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5768336" y="2766541"/>
              <a:ext cx="219030" cy="19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095B9F7-18BA-789F-58B1-031944642599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V="1">
              <a:off x="7166529" y="2754323"/>
              <a:ext cx="563021" cy="66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606E05-F8B5-F68B-60F5-FDB34E7F61B2}"/>
                </a:ext>
              </a:extLst>
            </p:cNvPr>
            <p:cNvSpPr txBox="1"/>
            <p:nvPr/>
          </p:nvSpPr>
          <p:spPr>
            <a:xfrm>
              <a:off x="7729549" y="1751673"/>
              <a:ext cx="1446043" cy="69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FC, beam profiler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339B60C-ACE0-BA27-0B61-CB8552BADF05}"/>
                </a:ext>
              </a:extLst>
            </p:cNvPr>
            <p:cNvCxnSpPr>
              <a:cxnSpLocks/>
            </p:cNvCxnSpPr>
            <p:nvPr/>
          </p:nvCxnSpPr>
          <p:spPr>
            <a:xfrm>
              <a:off x="5920736" y="2851434"/>
              <a:ext cx="219030" cy="19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A88B2BC-8A4C-C086-8127-EC3C19A3D2E0}"/>
              </a:ext>
            </a:extLst>
          </p:cNvPr>
          <p:cNvSpPr txBox="1"/>
          <p:nvPr/>
        </p:nvSpPr>
        <p:spPr>
          <a:xfrm>
            <a:off x="8317037" y="3336880"/>
            <a:ext cx="3568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/>
              <a:t>Per gentile concessione di </a:t>
            </a:r>
            <a:r>
              <a:rPr lang="it-IT" sz="1400" b="1"/>
              <a:t>D. Bortolato</a:t>
            </a:r>
            <a:endParaRPr lang="en-US" sz="1400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B343F0-D931-127D-B2C8-7BE91DCC8202}"/>
              </a:ext>
            </a:extLst>
          </p:cNvPr>
          <p:cNvSpPr txBox="1"/>
          <p:nvPr/>
        </p:nvSpPr>
        <p:spPr>
          <a:xfrm rot="19524514">
            <a:off x="5428256" y="2031737"/>
            <a:ext cx="1649207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Work In Progress!!</a:t>
            </a:r>
          </a:p>
        </p:txBody>
      </p:sp>
      <p:sp>
        <p:nvSpPr>
          <p:cNvPr id="26" name="Titolo 4">
            <a:extLst>
              <a:ext uri="{FF2B5EF4-FFF2-40B4-BE49-F238E27FC236}">
                <a16:creationId xmlns:a16="http://schemas.microsoft.com/office/drawing/2014/main" id="{4EC2F73F-4A5A-0456-C885-B011689BD669}"/>
              </a:ext>
            </a:extLst>
          </p:cNvPr>
          <p:cNvSpPr txBox="1">
            <a:spLocks/>
          </p:cNvSpPr>
          <p:nvPr/>
        </p:nvSpPr>
        <p:spPr>
          <a:xfrm>
            <a:off x="1" y="79170"/>
            <a:ext cx="12192000" cy="70564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/>
              <a:t>Lavori, Attività e Collaborazioni</a:t>
            </a:r>
            <a:endParaRPr lang="en-US" b="1"/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A7C05DFD-115D-54D0-BE99-B266220C386D}"/>
              </a:ext>
            </a:extLst>
          </p:cNvPr>
          <p:cNvSpPr txBox="1"/>
          <p:nvPr/>
        </p:nvSpPr>
        <p:spPr>
          <a:xfrm>
            <a:off x="9159640" y="3844883"/>
            <a:ext cx="1649207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chemeClr val="accent2">
                    <a:lumMod val="75000"/>
                  </a:schemeClr>
                </a:solidFill>
              </a:rPr>
              <a:t>Desiderata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17A6B742-9242-6C59-2F30-D7EC3FFBF2E3}"/>
              </a:ext>
            </a:extLst>
          </p:cNvPr>
          <p:cNvSpPr/>
          <p:nvPr/>
        </p:nvSpPr>
        <p:spPr>
          <a:xfrm>
            <a:off x="5139608" y="4356876"/>
            <a:ext cx="300873" cy="139254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54364-901B-D395-6B8B-53BE88C6E063}"/>
              </a:ext>
            </a:extLst>
          </p:cNvPr>
          <p:cNvSpPr txBox="1"/>
          <p:nvPr/>
        </p:nvSpPr>
        <p:spPr>
          <a:xfrm>
            <a:off x="5444295" y="4869648"/>
            <a:ext cx="153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Alta </a:t>
            </a:r>
            <a:r>
              <a:rPr lang="en-US" err="1"/>
              <a:t>intensità</a:t>
            </a:r>
            <a:r>
              <a:rPr lang="en-US"/>
              <a:t> di </a:t>
            </a:r>
            <a:r>
              <a:rPr lang="en-US" err="1"/>
              <a:t>corrente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30C4FA-606F-E549-D053-25834662D0D0}"/>
              </a:ext>
            </a:extLst>
          </p:cNvPr>
          <p:cNvSpPr/>
          <p:nvPr/>
        </p:nvSpPr>
        <p:spPr>
          <a:xfrm>
            <a:off x="338421" y="4289480"/>
            <a:ext cx="4702477" cy="159950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7A18DA-E548-CB7A-68EA-CB991C4C6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39" y="4529538"/>
            <a:ext cx="1821122" cy="98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Logo Dones">
            <a:extLst>
              <a:ext uri="{FF2B5EF4-FFF2-40B4-BE49-F238E27FC236}">
                <a16:creationId xmlns:a16="http://schemas.microsoft.com/office/drawing/2014/main" id="{269E6650-BFB0-E38E-6248-016A084B16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22528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A44A395-14F6-EDB7-CBEE-18D1F6984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025" y="4838655"/>
            <a:ext cx="2078499" cy="98406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E3CB7EC-FAB3-1581-0613-571D22E1C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139" y="5704766"/>
            <a:ext cx="1897265" cy="89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11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75780-F06E-DA5A-5710-6DEF87C06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75176-E5B3-2DCE-6EB5-3128D4E3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26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3CF18E-EB7D-3CBE-74B0-F8227CC01A63}"/>
              </a:ext>
            </a:extLst>
          </p:cNvPr>
          <p:cNvSpPr txBox="1"/>
          <p:nvPr/>
        </p:nvSpPr>
        <p:spPr>
          <a:xfrm>
            <a:off x="306846" y="811682"/>
            <a:ext cx="114203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it-IT" b="1" dirty="0"/>
              <a:t>DRL per ALPI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/>
              <a:t>attività in corso con l'Università degli Studi di Padova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/>
              <a:t>tesi di laurea magistrale (</a:t>
            </a:r>
            <a:r>
              <a:rPr lang="it-IT" b="1" dirty="0"/>
              <a:t>Daniele </a:t>
            </a:r>
            <a:r>
              <a:rPr lang="it-IT" b="1" dirty="0" err="1"/>
              <a:t>Zebele</a:t>
            </a:r>
            <a:r>
              <a:rPr lang="it-IT" dirty="0"/>
              <a:t>), attività in corso.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+mj-lt"/>
              <a:buAutoNum type="arabicPeriod" startAt="5"/>
            </a:pPr>
            <a:r>
              <a:rPr lang="en-US" b="1" dirty="0" err="1"/>
              <a:t>Collaborazione</a:t>
            </a:r>
            <a:r>
              <a:rPr lang="en-US" b="1" dirty="0"/>
              <a:t> ARTIFACT</a:t>
            </a:r>
            <a:r>
              <a:rPr lang="en-US" dirty="0"/>
              <a:t> (European network for Artificial intelligence for accelerator)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E18A27AE-B8AA-54DE-B129-1305A4A5C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67" y="956132"/>
            <a:ext cx="3757013" cy="155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6C5057-0A93-9C18-0DC1-2BD91333A082}"/>
              </a:ext>
            </a:extLst>
          </p:cNvPr>
          <p:cNvSpPr txBox="1"/>
          <p:nvPr/>
        </p:nvSpPr>
        <p:spPr>
          <a:xfrm>
            <a:off x="6380579" y="2654147"/>
            <a:ext cx="5716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Per gentile </a:t>
            </a:r>
            <a:r>
              <a:rPr lang="en-US" sz="1400" err="1"/>
              <a:t>concessione</a:t>
            </a:r>
            <a:r>
              <a:rPr lang="en-US" sz="1400"/>
              <a:t> di  </a:t>
            </a:r>
            <a:r>
              <a:rPr lang="en-US" sz="1400" b="1"/>
              <a:t>D. </a:t>
            </a:r>
            <a:r>
              <a:rPr lang="en-US" sz="1400" b="1" err="1"/>
              <a:t>Zebele</a:t>
            </a:r>
            <a:r>
              <a:rPr lang="en-US" sz="1400" b="1"/>
              <a:t> </a:t>
            </a:r>
            <a:r>
              <a:rPr lang="en-US" sz="1400"/>
              <a:t>e </a:t>
            </a:r>
            <a:r>
              <a:rPr lang="en-US" sz="1400" b="1"/>
              <a:t>D. Marcato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161A34-A2BC-376C-8448-B9AB7AE0F0A6}"/>
              </a:ext>
            </a:extLst>
          </p:cNvPr>
          <p:cNvSpPr txBox="1"/>
          <p:nvPr/>
        </p:nvSpPr>
        <p:spPr>
          <a:xfrm>
            <a:off x="7460160" y="2147362"/>
            <a:ext cx="3679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Training del modello di </a:t>
            </a:r>
            <a:r>
              <a:rPr lang="it-IT" sz="1200" dirty="0" err="1">
                <a:solidFill>
                  <a:schemeClr val="bg1"/>
                </a:solidFill>
              </a:rPr>
              <a:t>Reinforcement</a:t>
            </a:r>
            <a:r>
              <a:rPr lang="it-IT" sz="1200" dirty="0">
                <a:solidFill>
                  <a:schemeClr val="bg1"/>
                </a:solidFill>
              </a:rPr>
              <a:t> Learning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itolo 4">
            <a:extLst>
              <a:ext uri="{FF2B5EF4-FFF2-40B4-BE49-F238E27FC236}">
                <a16:creationId xmlns:a16="http://schemas.microsoft.com/office/drawing/2014/main" id="{9FFB7C29-1CE6-7108-2295-5EFFEFAD539A}"/>
              </a:ext>
            </a:extLst>
          </p:cNvPr>
          <p:cNvSpPr txBox="1">
            <a:spLocks/>
          </p:cNvSpPr>
          <p:nvPr/>
        </p:nvSpPr>
        <p:spPr>
          <a:xfrm>
            <a:off x="1" y="79170"/>
            <a:ext cx="12192000" cy="70564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/>
              <a:t>Lavori, Attività e Collaborazioni</a:t>
            </a:r>
            <a:endParaRPr lang="en-US" b="1"/>
          </a:p>
        </p:txBody>
      </p:sp>
      <p:pic>
        <p:nvPicPr>
          <p:cNvPr id="3" name="Immagine 8">
            <a:extLst>
              <a:ext uri="{FF2B5EF4-FFF2-40B4-BE49-F238E27FC236}">
                <a16:creationId xmlns:a16="http://schemas.microsoft.com/office/drawing/2014/main" id="{3BA56E24-2CD4-B65B-C31C-CC2108AB8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633" y="3807264"/>
            <a:ext cx="7581026" cy="2914211"/>
          </a:xfrm>
          <a:prstGeom prst="rect">
            <a:avLst/>
          </a:prstGeom>
        </p:spPr>
      </p:pic>
      <p:pic>
        <p:nvPicPr>
          <p:cNvPr id="5" name="Immagine 15">
            <a:extLst>
              <a:ext uri="{FF2B5EF4-FFF2-40B4-BE49-F238E27FC236}">
                <a16:creationId xmlns:a16="http://schemas.microsoft.com/office/drawing/2014/main" id="{6168B356-B6EC-0181-74B8-066A440C57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819"/>
          <a:stretch/>
        </p:blipFill>
        <p:spPr>
          <a:xfrm>
            <a:off x="306846" y="4077192"/>
            <a:ext cx="3285903" cy="910828"/>
          </a:xfrm>
          <a:prstGeom prst="rect">
            <a:avLst/>
          </a:prstGeom>
        </p:spPr>
      </p:pic>
      <p:grpSp>
        <p:nvGrpSpPr>
          <p:cNvPr id="8" name="Gruppo 18">
            <a:extLst>
              <a:ext uri="{FF2B5EF4-FFF2-40B4-BE49-F238E27FC236}">
                <a16:creationId xmlns:a16="http://schemas.microsoft.com/office/drawing/2014/main" id="{47EBD216-E575-F004-A9AA-39475795A817}"/>
              </a:ext>
            </a:extLst>
          </p:cNvPr>
          <p:cNvGrpSpPr/>
          <p:nvPr/>
        </p:nvGrpSpPr>
        <p:grpSpPr>
          <a:xfrm>
            <a:off x="520498" y="4988020"/>
            <a:ext cx="3072251" cy="696436"/>
            <a:chOff x="276225" y="1988408"/>
            <a:chExt cx="2790825" cy="696436"/>
          </a:xfrm>
          <a:noFill/>
        </p:grpSpPr>
        <p:pic>
          <p:nvPicPr>
            <p:cNvPr id="9" name="Immagine 16">
              <a:extLst>
                <a:ext uri="{FF2B5EF4-FFF2-40B4-BE49-F238E27FC236}">
                  <a16:creationId xmlns:a16="http://schemas.microsoft.com/office/drawing/2014/main" id="{7AB2509E-260E-6FF4-FA93-7F67A463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957" t="25161" b="32707"/>
            <a:stretch/>
          </p:blipFill>
          <p:spPr>
            <a:xfrm>
              <a:off x="352425" y="2299684"/>
              <a:ext cx="2343872" cy="228600"/>
            </a:xfrm>
            <a:prstGeom prst="rect">
              <a:avLst/>
            </a:prstGeom>
            <a:grpFill/>
          </p:spPr>
        </p:pic>
        <p:pic>
          <p:nvPicPr>
            <p:cNvPr id="10" name="Immagine 17">
              <a:extLst>
                <a:ext uri="{FF2B5EF4-FFF2-40B4-BE49-F238E27FC236}">
                  <a16:creationId xmlns:a16="http://schemas.microsoft.com/office/drawing/2014/main" id="{8FE28BCD-4E25-1033-3DBA-D1B331D21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0000" r="60478" b="7869"/>
            <a:stretch/>
          </p:blipFill>
          <p:spPr>
            <a:xfrm>
              <a:off x="276225" y="2456244"/>
              <a:ext cx="2011901" cy="228600"/>
            </a:xfrm>
            <a:prstGeom prst="rect">
              <a:avLst/>
            </a:prstGeom>
            <a:grpFill/>
          </p:spPr>
        </p:pic>
        <p:pic>
          <p:nvPicPr>
            <p:cNvPr id="11" name="Immagine 7">
              <a:extLst>
                <a:ext uri="{FF2B5EF4-FFF2-40B4-BE49-F238E27FC236}">
                  <a16:creationId xmlns:a16="http://schemas.microsoft.com/office/drawing/2014/main" id="{DD8A078C-2725-05F0-C2AB-7798953F0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604" r="32214" b="41195"/>
            <a:stretch/>
          </p:blipFill>
          <p:spPr>
            <a:xfrm>
              <a:off x="276225" y="1988408"/>
              <a:ext cx="2790825" cy="316642"/>
            </a:xfrm>
            <a:prstGeom prst="rect">
              <a:avLst/>
            </a:prstGeom>
            <a:grpFill/>
          </p:spPr>
        </p:pic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EF5A1BA9-DE42-7759-C294-26D1FB41F195}"/>
              </a:ext>
            </a:extLst>
          </p:cNvPr>
          <p:cNvSpPr txBox="1"/>
          <p:nvPr/>
        </p:nvSpPr>
        <p:spPr>
          <a:xfrm>
            <a:off x="604382" y="6015193"/>
            <a:ext cx="328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Principal Investigator per LNL: M. Montis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162FD65B-B871-4209-1EA5-F837CE5AD66C}"/>
              </a:ext>
            </a:extLst>
          </p:cNvPr>
          <p:cNvSpPr txBox="1"/>
          <p:nvPr/>
        </p:nvSpPr>
        <p:spPr>
          <a:xfrm>
            <a:off x="9468373" y="3332164"/>
            <a:ext cx="1649207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Work In Progress!!</a:t>
            </a:r>
          </a:p>
        </p:txBody>
      </p:sp>
    </p:spTree>
    <p:extLst>
      <p:ext uri="{BB962C8B-B14F-4D97-AF65-F5344CB8AC3E}">
        <p14:creationId xmlns:p14="http://schemas.microsoft.com/office/powerpoint/2010/main" val="338041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automa meccanico, cartone animato, robot&#10;&#10;Descrizione generata automaticamente">
            <a:extLst>
              <a:ext uri="{FF2B5EF4-FFF2-40B4-BE49-F238E27FC236}">
                <a16:creationId xmlns:a16="http://schemas.microsoft.com/office/drawing/2014/main" id="{D8A188D4-C634-06A5-CC21-0C2873144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r="-2" b="9053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BFC44FE-CFB6-55EB-1DD2-127EFB7E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9BBA6F-3D75-948D-B011-E89F4609985D}"/>
              </a:ext>
            </a:extLst>
          </p:cNvPr>
          <p:cNvSpPr txBox="1"/>
          <p:nvPr/>
        </p:nvSpPr>
        <p:spPr>
          <a:xfrm>
            <a:off x="882555" y="6382603"/>
            <a:ext cx="2643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u="sng" dirty="0"/>
              <a:t>C’è ancora un po’ da lavorare con l’AI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628344F8-219E-94E4-5FB6-7DE9F671D84B}"/>
              </a:ext>
            </a:extLst>
          </p:cNvPr>
          <p:cNvCxnSpPr>
            <a:cxnSpLocks/>
          </p:cNvCxnSpPr>
          <p:nvPr/>
        </p:nvCxnSpPr>
        <p:spPr>
          <a:xfrm flipV="1">
            <a:off x="3657600" y="5595582"/>
            <a:ext cx="5067869" cy="9462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73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E80BC-4276-D7EF-8FA3-BF4858907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746ED44-250A-48C9-2024-B0A69D5C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66" y="-60372"/>
            <a:ext cx="12192000" cy="705642"/>
          </a:xfrm>
        </p:spPr>
        <p:txBody>
          <a:bodyPr/>
          <a:lstStyle/>
          <a:p>
            <a:pPr algn="ctr"/>
            <a:r>
              <a:rPr lang="en-US" b="1"/>
              <a:t>TAPA – Tandem ADIGE PIAVE ALPI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AC1C9-3B5A-91FC-CBEE-6B1BBEE8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0586F4C9-0FA8-4818-807F-3BD5D27B6D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 r="7777"/>
          <a:stretch/>
        </p:blipFill>
        <p:spPr bwMode="auto">
          <a:xfrm>
            <a:off x="4675269" y="1200680"/>
            <a:ext cx="4477997" cy="3231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61C0A2BA-AC32-724B-B9C3-6A593730C64B}"/>
              </a:ext>
            </a:extLst>
          </p:cNvPr>
          <p:cNvGrpSpPr/>
          <p:nvPr/>
        </p:nvGrpSpPr>
        <p:grpSpPr>
          <a:xfrm>
            <a:off x="156338" y="890191"/>
            <a:ext cx="9303791" cy="5862680"/>
            <a:chOff x="143660" y="896123"/>
            <a:chExt cx="9303791" cy="5862680"/>
          </a:xfrm>
        </p:grpSpPr>
        <p:pic>
          <p:nvPicPr>
            <p:cNvPr id="16" name="Immagine 15" descr="Immagine che contiene testo, diagramma, Piano, schematico&#10;&#10;Descrizione generata automaticamente">
              <a:extLst>
                <a:ext uri="{FF2B5EF4-FFF2-40B4-BE49-F238E27FC236}">
                  <a16:creationId xmlns:a16="http://schemas.microsoft.com/office/drawing/2014/main" id="{396B3833-EB82-066A-E815-6BC6D2229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60" y="896123"/>
              <a:ext cx="9247587" cy="5862680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FA2791DB-CB08-EC79-D84A-02648B2338EF}"/>
                </a:ext>
              </a:extLst>
            </p:cNvPr>
            <p:cNvSpPr/>
            <p:nvPr/>
          </p:nvSpPr>
          <p:spPr>
            <a:xfrm>
              <a:off x="5158673" y="2933363"/>
              <a:ext cx="4288778" cy="23911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D68D6E43-B4AA-219B-06E2-F6A0B5D896BC}"/>
                </a:ext>
              </a:extLst>
            </p:cNvPr>
            <p:cNvSpPr/>
            <p:nvPr/>
          </p:nvSpPr>
          <p:spPr>
            <a:xfrm>
              <a:off x="5982712" y="4366251"/>
              <a:ext cx="3408535" cy="23911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856E145-B77A-FA08-61B1-4260BEC87BEC}"/>
              </a:ext>
            </a:extLst>
          </p:cNvPr>
          <p:cNvSpPr txBox="1"/>
          <p:nvPr/>
        </p:nvSpPr>
        <p:spPr>
          <a:xfrm rot="16200000">
            <a:off x="3169172" y="3275111"/>
            <a:ext cx="82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PIAVE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A067E17-C547-FAF6-E028-B14F642760B3}"/>
              </a:ext>
            </a:extLst>
          </p:cNvPr>
          <p:cNvSpPr txBox="1"/>
          <p:nvPr/>
        </p:nvSpPr>
        <p:spPr>
          <a:xfrm>
            <a:off x="9391247" y="1649699"/>
            <a:ext cx="1548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da SPES -ISOL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2D2D2F6-7D62-F339-81AA-95938752CA13}"/>
              </a:ext>
            </a:extLst>
          </p:cNvPr>
          <p:cNvSpPr txBox="1"/>
          <p:nvPr/>
        </p:nvSpPr>
        <p:spPr>
          <a:xfrm>
            <a:off x="7920483" y="891547"/>
            <a:ext cx="13802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3RD EXP. HALL</a:t>
            </a: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DEB653B4-9C6F-8EB6-92C0-EAA6D4A89DA4}"/>
              </a:ext>
            </a:extLst>
          </p:cNvPr>
          <p:cNvSpPr/>
          <p:nvPr/>
        </p:nvSpPr>
        <p:spPr>
          <a:xfrm rot="10800000">
            <a:off x="9439359" y="2039773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C49E88EA-7CEE-A238-5523-CF620B990407}"/>
              </a:ext>
            </a:extLst>
          </p:cNvPr>
          <p:cNvSpPr/>
          <p:nvPr/>
        </p:nvSpPr>
        <p:spPr>
          <a:xfrm rot="5400000">
            <a:off x="3901271" y="5670634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solidFill>
            <a:srgbClr val="156082"/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A891E95A-324F-BB6F-D3A0-6E41FC4070A9}"/>
              </a:ext>
            </a:extLst>
          </p:cNvPr>
          <p:cNvSpPr/>
          <p:nvPr/>
        </p:nvSpPr>
        <p:spPr>
          <a:xfrm>
            <a:off x="5001858" y="1068110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solidFill>
            <a:srgbClr val="156082"/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0586F4C9-0FA8-4818-807F-3BD5D27B6D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 r="7777"/>
          <a:stretch/>
        </p:blipFill>
        <p:spPr bwMode="auto">
          <a:xfrm>
            <a:off x="7796972" y="3744316"/>
            <a:ext cx="3046827" cy="2198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2E3776-9449-D882-C897-500B0DDEA453}"/>
              </a:ext>
            </a:extLst>
          </p:cNvPr>
          <p:cNvSpPr txBox="1"/>
          <p:nvPr/>
        </p:nvSpPr>
        <p:spPr>
          <a:xfrm>
            <a:off x="4763193" y="1721111"/>
            <a:ext cx="1120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ADIGE RFQ</a:t>
            </a:r>
          </a:p>
        </p:txBody>
      </p:sp>
      <p:pic>
        <p:nvPicPr>
          <p:cNvPr id="6" name="Picture 8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BB729F09-9B50-4F04-249A-1CD1595B48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156"/>
          <a:stretch/>
        </p:blipFill>
        <p:spPr>
          <a:xfrm>
            <a:off x="5312723" y="3039850"/>
            <a:ext cx="1644068" cy="148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851E8700-8259-C783-BFDD-65ECC210EC39}"/>
              </a:ext>
            </a:extLst>
          </p:cNvPr>
          <p:cNvSpPr/>
          <p:nvPr/>
        </p:nvSpPr>
        <p:spPr>
          <a:xfrm rot="10800000">
            <a:off x="9439359" y="2039773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59DD317-44C2-FB37-F815-788B9E19CA83}"/>
              </a:ext>
            </a:extLst>
          </p:cNvPr>
          <p:cNvSpPr/>
          <p:nvPr/>
        </p:nvSpPr>
        <p:spPr>
          <a:xfrm rot="10800000">
            <a:off x="4511680" y="2023243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F6F398FE-C5CC-21CE-E9AB-4BA2D70D3EB8}"/>
              </a:ext>
            </a:extLst>
          </p:cNvPr>
          <p:cNvSpPr/>
          <p:nvPr/>
        </p:nvSpPr>
        <p:spPr>
          <a:xfrm rot="16200000">
            <a:off x="4193457" y="3287529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903C7C8B-4746-EBD0-78D8-BB671C35162D}"/>
              </a:ext>
            </a:extLst>
          </p:cNvPr>
          <p:cNvSpPr/>
          <p:nvPr/>
        </p:nvSpPr>
        <p:spPr>
          <a:xfrm rot="16200000">
            <a:off x="3653007" y="2857475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18EA6BF9-6E85-9FE4-EF69-FD888BF220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b="33003"/>
          <a:stretch/>
        </p:blipFill>
        <p:spPr>
          <a:xfrm>
            <a:off x="1503499" y="3431234"/>
            <a:ext cx="1684798" cy="1326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BA901B-53FA-CC1F-33B3-93FA8693A2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2" t="47670" r="2511" b="17159"/>
          <a:stretch/>
        </p:blipFill>
        <p:spPr>
          <a:xfrm>
            <a:off x="10112549" y="1754735"/>
            <a:ext cx="2044753" cy="106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B3AB898-7B04-88C8-F771-C8DBEDE0F9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289" y="479186"/>
            <a:ext cx="1266774" cy="115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3C4337AE-B694-42DD-3E28-15BC3F6B7B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322"/>
          <a:stretch/>
        </p:blipFill>
        <p:spPr>
          <a:xfrm>
            <a:off x="292188" y="2515479"/>
            <a:ext cx="1380713" cy="1329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D29C51B-1548-003D-B74E-8BB6C71115D8}"/>
              </a:ext>
            </a:extLst>
          </p:cNvPr>
          <p:cNvCxnSpPr>
            <a:cxnSpLocks/>
          </p:cNvCxnSpPr>
          <p:nvPr/>
        </p:nvCxnSpPr>
        <p:spPr>
          <a:xfrm flipV="1">
            <a:off x="1386489" y="1754734"/>
            <a:ext cx="591537" cy="83825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4E8FF5D-DED4-32ED-B130-61C401F38965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1978026" y="4799098"/>
            <a:ext cx="478199" cy="38816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043EDFE9-C0F6-03A6-B624-7CA213DC4C9E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900312" y="3563443"/>
            <a:ext cx="1412411" cy="2192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82279E6C-A681-0274-DD2F-5A2EFA2915FC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070676" y="1632142"/>
            <a:ext cx="252862" cy="52931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7A120BA7-B4C7-9BE1-84E0-A6F00694AB44}"/>
              </a:ext>
            </a:extLst>
          </p:cNvPr>
          <p:cNvCxnSpPr>
            <a:cxnSpLocks/>
          </p:cNvCxnSpPr>
          <p:nvPr/>
        </p:nvCxnSpPr>
        <p:spPr>
          <a:xfrm flipH="1">
            <a:off x="4949230" y="5890829"/>
            <a:ext cx="596002" cy="47238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040F3B09-6E73-F2D5-2F0A-0137D70B6E7D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9928223" y="2285603"/>
            <a:ext cx="184326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90BD911-5049-C103-8D62-D5CC82A65D68}"/>
              </a:ext>
            </a:extLst>
          </p:cNvPr>
          <p:cNvSpPr txBox="1"/>
          <p:nvPr/>
        </p:nvSpPr>
        <p:spPr>
          <a:xfrm>
            <a:off x="1503499" y="4429766"/>
            <a:ext cx="190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TANDEM-XTU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B05446C-6F87-3D82-AD3E-89D67BCD905C}"/>
              </a:ext>
            </a:extLst>
          </p:cNvPr>
          <p:cNvSpPr txBox="1"/>
          <p:nvPr/>
        </p:nvSpPr>
        <p:spPr>
          <a:xfrm>
            <a:off x="267082" y="3506239"/>
            <a:ext cx="14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</a:rPr>
              <a:t>ALPI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614147E-53AA-51A3-5E1C-FCE76482FAB4}"/>
              </a:ext>
            </a:extLst>
          </p:cNvPr>
          <p:cNvSpPr txBox="1"/>
          <p:nvPr/>
        </p:nvSpPr>
        <p:spPr>
          <a:xfrm>
            <a:off x="5414552" y="4179297"/>
            <a:ext cx="14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</a:rPr>
              <a:t>PIAVE SRFQ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EE86C8B2-64DB-0E73-1083-FFC1EFD1D49A}"/>
              </a:ext>
            </a:extLst>
          </p:cNvPr>
          <p:cNvSpPr txBox="1"/>
          <p:nvPr/>
        </p:nvSpPr>
        <p:spPr>
          <a:xfrm>
            <a:off x="4355214" y="1269911"/>
            <a:ext cx="14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</a:rPr>
              <a:t>ADIGE RFQ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20D5FCED-EF98-5A50-03BA-867219CF7108}"/>
              </a:ext>
            </a:extLst>
          </p:cNvPr>
          <p:cNvSpPr txBox="1"/>
          <p:nvPr/>
        </p:nvSpPr>
        <p:spPr>
          <a:xfrm>
            <a:off x="4417138" y="5573750"/>
            <a:ext cx="95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</a:rPr>
              <a:t>AGATA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440A3697-66F5-F64A-BE41-7DEBC69A3615}"/>
              </a:ext>
            </a:extLst>
          </p:cNvPr>
          <p:cNvSpPr txBox="1"/>
          <p:nvPr/>
        </p:nvSpPr>
        <p:spPr>
          <a:xfrm>
            <a:off x="10762363" y="1721291"/>
            <a:ext cx="1224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</a:rPr>
              <a:t>SPES TIS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72E28F18-03BD-A5C4-146F-A22A7C6E2C8B}"/>
              </a:ext>
            </a:extLst>
          </p:cNvPr>
          <p:cNvSpPr txBox="1"/>
          <p:nvPr/>
        </p:nvSpPr>
        <p:spPr>
          <a:xfrm>
            <a:off x="6096000" y="6068871"/>
            <a:ext cx="509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highlight>
                  <a:srgbClr val="FFFF00"/>
                </a:highlight>
              </a:rPr>
              <a:t>MACCHINA COMPLESSA SOTTO </a:t>
            </a:r>
            <a:br>
              <a:rPr lang="it-IT" b="1">
                <a:solidFill>
                  <a:srgbClr val="C00000"/>
                </a:solidFill>
                <a:highlight>
                  <a:srgbClr val="FFFF00"/>
                </a:highlight>
              </a:rPr>
            </a:br>
            <a:r>
              <a:rPr lang="it-IT" b="1">
                <a:solidFill>
                  <a:srgbClr val="C00000"/>
                </a:solidFill>
                <a:highlight>
                  <a:srgbClr val="FFFF00"/>
                </a:highlight>
              </a:rPr>
              <a:t>NUMEROSI PUNTI DI VISTA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13" name="Picture 12" descr="A large machine on a conveyor belt&#10;&#10;Description automatically generated">
            <a:extLst>
              <a:ext uri="{FF2B5EF4-FFF2-40B4-BE49-F238E27FC236}">
                <a16:creationId xmlns:a16="http://schemas.microsoft.com/office/drawing/2014/main" id="{09BCB8C7-1680-B006-70CA-2E40CE013E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 b="24345"/>
          <a:stretch/>
        </p:blipFill>
        <p:spPr>
          <a:xfrm flipH="1">
            <a:off x="4430116" y="1654330"/>
            <a:ext cx="1335300" cy="40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4" descr="Immagine che contiene interno, sporco&#10;&#10;Descrizione generata automaticamente">
            <a:extLst>
              <a:ext uri="{FF2B5EF4-FFF2-40B4-BE49-F238E27FC236}">
                <a16:creationId xmlns:a16="http://schemas.microsoft.com/office/drawing/2014/main" id="{F487A2B1-A737-7271-7982-C711B902455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6" r="2513"/>
          <a:stretch/>
        </p:blipFill>
        <p:spPr>
          <a:xfrm>
            <a:off x="7294090" y="552422"/>
            <a:ext cx="1758807" cy="1210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A53644-B7E1-3806-8F8C-265B2170A2C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583"/>
          <a:stretch/>
        </p:blipFill>
        <p:spPr>
          <a:xfrm>
            <a:off x="7298550" y="1786767"/>
            <a:ext cx="830997" cy="69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CasellaDiTesto 51">
            <a:extLst>
              <a:ext uri="{FF2B5EF4-FFF2-40B4-BE49-F238E27FC236}">
                <a16:creationId xmlns:a16="http://schemas.microsoft.com/office/drawing/2014/main" id="{818997A8-15BC-71BA-FC7E-9DB34FBBDAF2}"/>
              </a:ext>
            </a:extLst>
          </p:cNvPr>
          <p:cNvSpPr txBox="1"/>
          <p:nvPr/>
        </p:nvSpPr>
        <p:spPr>
          <a:xfrm>
            <a:off x="7270092" y="2939321"/>
            <a:ext cx="14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ADIGE RFQ</a:t>
            </a:r>
          </a:p>
        </p:txBody>
      </p:sp>
      <p:sp>
        <p:nvSpPr>
          <p:cNvPr id="35" name="CasellaDiTesto 51">
            <a:extLst>
              <a:ext uri="{FF2B5EF4-FFF2-40B4-BE49-F238E27FC236}">
                <a16:creationId xmlns:a16="http://schemas.microsoft.com/office/drawing/2014/main" id="{663350AE-B20A-DAB3-A44D-C60674EC78D0}"/>
              </a:ext>
            </a:extLst>
          </p:cNvPr>
          <p:cNvSpPr txBox="1"/>
          <p:nvPr/>
        </p:nvSpPr>
        <p:spPr>
          <a:xfrm>
            <a:off x="7407056" y="1433580"/>
            <a:ext cx="102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MRMS</a:t>
            </a:r>
          </a:p>
        </p:txBody>
      </p:sp>
      <p:sp>
        <p:nvSpPr>
          <p:cNvPr id="37" name="CasellaDiTesto 51">
            <a:extLst>
              <a:ext uri="{FF2B5EF4-FFF2-40B4-BE49-F238E27FC236}">
                <a16:creationId xmlns:a16="http://schemas.microsoft.com/office/drawing/2014/main" id="{4A947648-0023-4F6D-6C2A-FEF722204D12}"/>
              </a:ext>
            </a:extLst>
          </p:cNvPr>
          <p:cNvSpPr txBox="1"/>
          <p:nvPr/>
        </p:nvSpPr>
        <p:spPr>
          <a:xfrm>
            <a:off x="7200621" y="2199436"/>
            <a:ext cx="102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CB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7B03310-7DD0-13E0-1BFF-FF0B1C275C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3355" y="3676483"/>
            <a:ext cx="1214037" cy="90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magine 16">
            <a:extLst>
              <a:ext uri="{FF2B5EF4-FFF2-40B4-BE49-F238E27FC236}">
                <a16:creationId xmlns:a16="http://schemas.microsoft.com/office/drawing/2014/main" id="{814C07D5-0D9B-5A71-34B9-D2F351098D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75" y="1375690"/>
            <a:ext cx="1684799" cy="75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3" descr="A picture containing engine&#10;&#10;Description automatically generated">
            <a:extLst>
              <a:ext uri="{FF2B5EF4-FFF2-40B4-BE49-F238E27FC236}">
                <a16:creationId xmlns:a16="http://schemas.microsoft.com/office/drawing/2014/main" id="{46F9313C-DCC8-7B7A-11A4-33762E68CD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93" y="4666194"/>
            <a:ext cx="1244867" cy="124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7F027F-C0E4-F983-9D4D-18B6B01DBC03}"/>
              </a:ext>
            </a:extLst>
          </p:cNvPr>
          <p:cNvSpPr txBox="1"/>
          <p:nvPr/>
        </p:nvSpPr>
        <p:spPr>
          <a:xfrm>
            <a:off x="7662806" y="3062183"/>
            <a:ext cx="3334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Massima energia alle condizioni di campo nominali</a:t>
            </a:r>
            <a:endParaRPr lang="en-US" dirty="0"/>
          </a:p>
        </p:txBody>
      </p:sp>
      <p:pic>
        <p:nvPicPr>
          <p:cNvPr id="1026" name="Picture 2" descr="The Avengers, il film: una recensione senza spoilerZ ma con scimmia.  Parecchia scimmia">
            <a:extLst>
              <a:ext uri="{FF2B5EF4-FFF2-40B4-BE49-F238E27FC236}">
                <a16:creationId xmlns:a16="http://schemas.microsoft.com/office/drawing/2014/main" id="{339A7541-47B8-6F8F-C362-9DD95B33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31" y="5571707"/>
            <a:ext cx="528993" cy="35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68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0CA3F-C196-08E1-452E-FE74113D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F9728E2-86C9-AAFC-7A3A-0A2470E7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66" y="-60372"/>
            <a:ext cx="12192000" cy="705642"/>
          </a:xfrm>
        </p:spPr>
        <p:txBody>
          <a:bodyPr/>
          <a:lstStyle/>
          <a:p>
            <a:pPr algn="ctr"/>
            <a:r>
              <a:rPr lang="en-US" b="1" err="1"/>
              <a:t>S</a:t>
            </a:r>
            <a:r>
              <a:rPr lang="en-US" b="1" err="1">
                <a:solidFill>
                  <a:schemeClr val="accent1"/>
                </a:solidFill>
              </a:rPr>
              <a:t>fide</a:t>
            </a:r>
            <a:r>
              <a:rPr lang="en-US" b="1">
                <a:solidFill>
                  <a:schemeClr val="accent1"/>
                </a:solidFill>
              </a:rPr>
              <a:t> per </a:t>
            </a:r>
            <a:r>
              <a:rPr lang="en-US" b="1" err="1">
                <a:solidFill>
                  <a:schemeClr val="accent1"/>
                </a:solidFill>
              </a:rPr>
              <a:t>l’impostazione</a:t>
            </a:r>
            <a:r>
              <a:rPr lang="en-US" b="1"/>
              <a:t> </a:t>
            </a:r>
            <a:r>
              <a:rPr lang="en-US" b="1" err="1"/>
              <a:t>della</a:t>
            </a:r>
            <a:r>
              <a:rPr lang="en-US" b="1"/>
              <a:t> </a:t>
            </a:r>
            <a:r>
              <a:rPr lang="en-US" b="1" err="1"/>
              <a:t>macchina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7D2E3-76F1-BE0B-3732-28E34EB5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A6D70F86-35FD-D2C0-EFE3-A8202F6C43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 r="7777"/>
          <a:stretch/>
        </p:blipFill>
        <p:spPr bwMode="auto">
          <a:xfrm>
            <a:off x="4675269" y="1200680"/>
            <a:ext cx="4477997" cy="3231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E101597B-A10F-C7AA-FD22-3319407A73BA}"/>
              </a:ext>
            </a:extLst>
          </p:cNvPr>
          <p:cNvGrpSpPr/>
          <p:nvPr/>
        </p:nvGrpSpPr>
        <p:grpSpPr>
          <a:xfrm>
            <a:off x="156338" y="890191"/>
            <a:ext cx="9303791" cy="5862680"/>
            <a:chOff x="143660" y="896123"/>
            <a:chExt cx="9303791" cy="5862680"/>
          </a:xfrm>
        </p:grpSpPr>
        <p:pic>
          <p:nvPicPr>
            <p:cNvPr id="16" name="Immagine 15" descr="Immagine che contiene testo, diagramma, Piano, schematico&#10;&#10;Descrizione generata automaticamente">
              <a:extLst>
                <a:ext uri="{FF2B5EF4-FFF2-40B4-BE49-F238E27FC236}">
                  <a16:creationId xmlns:a16="http://schemas.microsoft.com/office/drawing/2014/main" id="{BE7FC2D6-93D3-ABC9-D2EA-9F33E5ADE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60" y="896123"/>
              <a:ext cx="9247587" cy="5862680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03F4DAD4-F422-D7D3-FC5B-435A5796D074}"/>
                </a:ext>
              </a:extLst>
            </p:cNvPr>
            <p:cNvSpPr/>
            <p:nvPr/>
          </p:nvSpPr>
          <p:spPr>
            <a:xfrm>
              <a:off x="5158673" y="2933363"/>
              <a:ext cx="4288778" cy="23911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DA41345-DA5E-C638-001B-2AC6CB93E330}"/>
                </a:ext>
              </a:extLst>
            </p:cNvPr>
            <p:cNvSpPr/>
            <p:nvPr/>
          </p:nvSpPr>
          <p:spPr>
            <a:xfrm>
              <a:off x="5982712" y="4366251"/>
              <a:ext cx="3408535" cy="23911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1FE53BD-A9AC-84A0-EC2F-7CECD0EED4F4}"/>
              </a:ext>
            </a:extLst>
          </p:cNvPr>
          <p:cNvSpPr txBox="1"/>
          <p:nvPr/>
        </p:nvSpPr>
        <p:spPr>
          <a:xfrm rot="16200000">
            <a:off x="3169172" y="3275111"/>
            <a:ext cx="82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PIAVE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4EA05C8-1163-09AE-8D16-87675E535E1E}"/>
              </a:ext>
            </a:extLst>
          </p:cNvPr>
          <p:cNvSpPr txBox="1"/>
          <p:nvPr/>
        </p:nvSpPr>
        <p:spPr>
          <a:xfrm>
            <a:off x="9391247" y="1649699"/>
            <a:ext cx="1548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da SPES -ISOL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D232BE5-E886-9E09-D2A9-EA6EA1F52950}"/>
              </a:ext>
            </a:extLst>
          </p:cNvPr>
          <p:cNvSpPr txBox="1"/>
          <p:nvPr/>
        </p:nvSpPr>
        <p:spPr>
          <a:xfrm>
            <a:off x="7920483" y="891547"/>
            <a:ext cx="13802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3RD EXP. HALL</a:t>
            </a: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CBCD1A45-DD0C-BE41-2932-978427195B24}"/>
              </a:ext>
            </a:extLst>
          </p:cNvPr>
          <p:cNvSpPr/>
          <p:nvPr/>
        </p:nvSpPr>
        <p:spPr>
          <a:xfrm rot="10800000">
            <a:off x="9439359" y="2039773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78223ED6-4622-1673-31E0-AF16BA4B7C41}"/>
              </a:ext>
            </a:extLst>
          </p:cNvPr>
          <p:cNvSpPr/>
          <p:nvPr/>
        </p:nvSpPr>
        <p:spPr>
          <a:xfrm rot="5400000">
            <a:off x="3901271" y="5670634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solidFill>
            <a:srgbClr val="156082"/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20CC76CC-FA2B-2CF8-63EC-9078AE6C099F}"/>
              </a:ext>
            </a:extLst>
          </p:cNvPr>
          <p:cNvSpPr/>
          <p:nvPr/>
        </p:nvSpPr>
        <p:spPr>
          <a:xfrm>
            <a:off x="5001858" y="1068110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solidFill>
            <a:srgbClr val="156082"/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4D9A9B-575F-FB37-E652-FA6E271FD408}"/>
              </a:ext>
            </a:extLst>
          </p:cNvPr>
          <p:cNvSpPr txBox="1"/>
          <p:nvPr/>
        </p:nvSpPr>
        <p:spPr>
          <a:xfrm>
            <a:off x="4763193" y="1721111"/>
            <a:ext cx="1120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ADIGE RFQ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DBDD9977-BD38-ADF6-CD48-FC4432740E89}"/>
              </a:ext>
            </a:extLst>
          </p:cNvPr>
          <p:cNvSpPr/>
          <p:nvPr/>
        </p:nvSpPr>
        <p:spPr>
          <a:xfrm rot="10800000">
            <a:off x="9439359" y="2039773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C2E9BB2-9808-37A2-2981-DBC7ED5162CB}"/>
              </a:ext>
            </a:extLst>
          </p:cNvPr>
          <p:cNvSpPr/>
          <p:nvPr/>
        </p:nvSpPr>
        <p:spPr>
          <a:xfrm rot="10800000">
            <a:off x="4511680" y="2023243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1B73652F-9A17-FA16-0315-1ADA8EB6C7F0}"/>
              </a:ext>
            </a:extLst>
          </p:cNvPr>
          <p:cNvSpPr/>
          <p:nvPr/>
        </p:nvSpPr>
        <p:spPr>
          <a:xfrm rot="16200000">
            <a:off x="4193457" y="3287529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54A317FE-8ED6-CA37-FBBE-13FB7886A4FD}"/>
              </a:ext>
            </a:extLst>
          </p:cNvPr>
          <p:cNvSpPr/>
          <p:nvPr/>
        </p:nvSpPr>
        <p:spPr>
          <a:xfrm rot="16200000">
            <a:off x="3653007" y="2857475"/>
            <a:ext cx="412694" cy="470750"/>
          </a:xfrm>
          <a:prstGeom prst="rightArrow">
            <a:avLst>
              <a:gd name="adj1" fmla="val 36248"/>
              <a:gd name="adj2" fmla="val 509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CF25B0E8-BFC8-E313-FE26-D93866E0B92C}"/>
              </a:ext>
            </a:extLst>
          </p:cNvPr>
          <p:cNvSpPr txBox="1"/>
          <p:nvPr/>
        </p:nvSpPr>
        <p:spPr>
          <a:xfrm>
            <a:off x="6096000" y="3013781"/>
            <a:ext cx="509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highlight>
                  <a:srgbClr val="FFFF00"/>
                </a:highlight>
              </a:rPr>
              <a:t>MACCHINA COMPLESSA SOTTO </a:t>
            </a:r>
            <a:br>
              <a:rPr lang="it-IT" b="1">
                <a:solidFill>
                  <a:srgbClr val="C00000"/>
                </a:solidFill>
                <a:highlight>
                  <a:srgbClr val="FFFF00"/>
                </a:highlight>
              </a:rPr>
            </a:br>
            <a:r>
              <a:rPr lang="it-IT" b="1">
                <a:solidFill>
                  <a:srgbClr val="C00000"/>
                </a:solidFill>
                <a:highlight>
                  <a:srgbClr val="FFFF00"/>
                </a:highlight>
              </a:rPr>
              <a:t>NUMEROSI PUNTI DI VISTA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2EFBDE7-C9B4-9FCA-C6BB-9E13FC1371AE}"/>
                  </a:ext>
                </a:extLst>
              </p:cNvPr>
              <p:cNvSpPr txBox="1"/>
              <p:nvPr/>
            </p:nvSpPr>
            <p:spPr>
              <a:xfrm>
                <a:off x="5004495" y="4292090"/>
                <a:ext cx="7281031" cy="83099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b="1" dirty="0">
                    <a:solidFill>
                      <a:srgbClr val="00B050"/>
                    </a:solidFill>
                  </a:rPr>
                  <a:t>296 </a:t>
                </a:r>
                <a:r>
                  <a:rPr lang="en-US" sz="2400" b="1" dirty="0" err="1">
                    <a:solidFill>
                      <a:srgbClr val="00B050"/>
                    </a:solidFill>
                  </a:rPr>
                  <a:t>parametri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 con cui </a:t>
                </a:r>
                <a:r>
                  <a:rPr lang="en-US" sz="2400" b="1" dirty="0" err="1">
                    <a:solidFill>
                      <a:srgbClr val="00B050"/>
                    </a:solidFill>
                  </a:rPr>
                  <a:t>lavorare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 (</a:t>
                </a:r>
                <a:r>
                  <a:rPr lang="en-US" sz="2400" b="1" dirty="0" err="1">
                    <a:solidFill>
                      <a:srgbClr val="00B050"/>
                    </a:solidFill>
                  </a:rPr>
                  <a:t>trasp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. e acc.)</a:t>
                </a:r>
              </a:p>
              <a:p>
                <a:pPr algn="ctr"/>
                <a:r>
                  <a:rPr lang="en-US" sz="2400" b="1" dirty="0">
                    <a:solidFill>
                      <a:srgbClr val="00B050"/>
                    </a:solidFill>
                  </a:rPr>
                  <a:t>2 </a:t>
                </a:r>
                <a:r>
                  <a:rPr lang="en-US" sz="2400" b="1" dirty="0" err="1">
                    <a:solidFill>
                      <a:srgbClr val="00B050"/>
                    </a:solidFill>
                  </a:rPr>
                  <a:t>obiettivi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 da </a:t>
                </a:r>
                <a:r>
                  <a:rPr lang="en-US" sz="2400" b="1" dirty="0" err="1">
                    <a:solidFill>
                      <a:srgbClr val="00B050"/>
                    </a:solidFill>
                  </a:rPr>
                  <a:t>raggiungere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: </a:t>
                </a:r>
                <a:r>
                  <a:rPr lang="en-US" sz="2400" b="1" dirty="0" err="1">
                    <a:solidFill>
                      <a:srgbClr val="00B050"/>
                    </a:solidFill>
                  </a:rPr>
                  <a:t>energia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 e </a:t>
                </a:r>
                <a:r>
                  <a:rPr lang="en-US" sz="2400" b="1" dirty="0" err="1">
                    <a:solidFill>
                      <a:srgbClr val="00B050"/>
                    </a:solidFill>
                  </a:rPr>
                  <a:t>trasmissione</a:t>
                </a:r>
                <a:endParaRPr lang="en-US" b="1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2EFBDE7-C9B4-9FCA-C6BB-9E13FC137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495" y="4292090"/>
                <a:ext cx="7281031" cy="830997"/>
              </a:xfrm>
              <a:prstGeom prst="rect">
                <a:avLst/>
              </a:prstGeom>
              <a:blipFill>
                <a:blip r:embed="rId5"/>
                <a:stretch>
                  <a:fillRect t="-5882" b="-1617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uppo 41">
            <a:extLst>
              <a:ext uri="{FF2B5EF4-FFF2-40B4-BE49-F238E27FC236}">
                <a16:creationId xmlns:a16="http://schemas.microsoft.com/office/drawing/2014/main" id="{A2E8213B-8837-2287-C1CB-7F8BDA1BE853}"/>
              </a:ext>
            </a:extLst>
          </p:cNvPr>
          <p:cNvGrpSpPr/>
          <p:nvPr/>
        </p:nvGrpSpPr>
        <p:grpSpPr>
          <a:xfrm>
            <a:off x="7218535" y="6019850"/>
            <a:ext cx="2852951" cy="747650"/>
            <a:chOff x="9046533" y="6108741"/>
            <a:chExt cx="2852951" cy="7476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07C1B1ED-47FF-47AF-85D6-83A1535B429A}"/>
                    </a:ext>
                  </a:extLst>
                </p:cNvPr>
                <p:cNvSpPr txBox="1"/>
                <p:nvPr/>
              </p:nvSpPr>
              <p:spPr>
                <a:xfrm>
                  <a:off x="9046533" y="6108741"/>
                  <a:ext cx="19330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⊏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296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07C1B1ED-47FF-47AF-85D6-83A1535B42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6533" y="6108741"/>
                  <a:ext cx="19330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67189C31-9B43-935E-11E3-468700F02049}"/>
                    </a:ext>
                  </a:extLst>
                </p:cNvPr>
                <p:cNvSpPr txBox="1"/>
                <p:nvPr/>
              </p:nvSpPr>
              <p:spPr>
                <a:xfrm>
                  <a:off x="9046533" y="6487059"/>
                  <a:ext cx="19330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⊏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296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67189C31-9B43-935E-11E3-468700F020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6533" y="6487059"/>
                  <a:ext cx="193300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C5F09D44-A242-C2F9-A231-D5956D93654F}"/>
                    </a:ext>
                  </a:extLst>
                </p:cNvPr>
                <p:cNvSpPr txBox="1"/>
                <p:nvPr/>
              </p:nvSpPr>
              <p:spPr>
                <a:xfrm>
                  <a:off x="10737823" y="6472925"/>
                  <a:ext cx="116166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=[0,1]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C5F09D44-A242-C2F9-A231-D5956D9365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7823" y="6472925"/>
                  <a:ext cx="1161661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79AE000D-7758-AAE7-05F8-FC9F8F059CC9}"/>
              </a:ext>
            </a:extLst>
          </p:cNvPr>
          <p:cNvSpPr/>
          <p:nvPr/>
        </p:nvSpPr>
        <p:spPr>
          <a:xfrm rot="5400000">
            <a:off x="8321846" y="3838539"/>
            <a:ext cx="646331" cy="470750"/>
          </a:xfrm>
          <a:prstGeom prst="rightArrow">
            <a:avLst>
              <a:gd name="adj1" fmla="val 36248"/>
              <a:gd name="adj2" fmla="val 50980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45FC8C3-F8D8-9158-1A83-8C4F982C0096}"/>
              </a:ext>
            </a:extLst>
          </p:cNvPr>
          <p:cNvSpPr txBox="1"/>
          <p:nvPr/>
        </p:nvSpPr>
        <p:spPr>
          <a:xfrm>
            <a:off x="6018593" y="5709341"/>
            <a:ext cx="4209371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/>
              <a:t>In </a:t>
            </a:r>
            <a:r>
              <a:rPr lang="it-IT" err="1"/>
              <a:t>Matematichese</a:t>
            </a:r>
            <a:r>
              <a:rPr lang="it-IT"/>
              <a:t>, </a:t>
            </a:r>
            <a:r>
              <a:rPr lang="it-IT" u="sng" dirty="0"/>
              <a:t>nel caso di ALPI</a:t>
            </a:r>
            <a:r>
              <a:rPr lang="it-IT"/>
              <a:t>:</a:t>
            </a:r>
            <a:endParaRPr lang="en-US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AB4EC72-276C-F757-B41F-B5CBBCC6A494}"/>
              </a:ext>
            </a:extLst>
          </p:cNvPr>
          <p:cNvSpPr txBox="1"/>
          <p:nvPr/>
        </p:nvSpPr>
        <p:spPr>
          <a:xfrm>
            <a:off x="5001858" y="5180913"/>
            <a:ext cx="7033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I </a:t>
            </a:r>
            <a:r>
              <a:rPr lang="en-US" sz="1400" err="1"/>
              <a:t>parametri</a:t>
            </a:r>
            <a:r>
              <a:rPr lang="en-US" sz="1400"/>
              <a:t> </a:t>
            </a:r>
            <a:r>
              <a:rPr lang="en-US" sz="1400" err="1"/>
              <a:t>cambiano</a:t>
            </a:r>
            <a:r>
              <a:rPr lang="en-US" sz="1400"/>
              <a:t> rispetto </a:t>
            </a:r>
            <a:r>
              <a:rPr lang="en-US" sz="1400" err="1"/>
              <a:t>alla</a:t>
            </a:r>
            <a:r>
              <a:rPr lang="en-US" sz="1400"/>
              <a:t> specie, al </a:t>
            </a:r>
            <a:r>
              <a:rPr lang="en-US" sz="1400" err="1"/>
              <a:t>rapporto</a:t>
            </a:r>
            <a:r>
              <a:rPr lang="en-US" sz="1400"/>
              <a:t> </a:t>
            </a:r>
            <a:r>
              <a:rPr lang="en-US" sz="1400" err="1"/>
              <a:t>massa</a:t>
            </a:r>
            <a:r>
              <a:rPr lang="en-US" sz="1400"/>
              <a:t>/</a:t>
            </a:r>
            <a:r>
              <a:rPr lang="en-US" sz="1400" err="1"/>
              <a:t>carica</a:t>
            </a:r>
            <a:r>
              <a:rPr lang="en-US" sz="1400"/>
              <a:t>, </a:t>
            </a:r>
            <a:r>
              <a:rPr lang="en-US" sz="1400" err="1"/>
              <a:t>all’iniettore</a:t>
            </a:r>
            <a:r>
              <a:rPr lang="en-US" sz="1400"/>
              <a:t> </a:t>
            </a:r>
            <a:r>
              <a:rPr lang="en-US" sz="1400" err="1"/>
              <a:t>utilizzato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59903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8EF59-151C-CEF9-C1BB-0A7DF0DD8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1F327-CACA-69B2-8F40-ED5B8134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5</a:t>
            </a:fld>
            <a:endParaRPr lang="en-US"/>
          </a:p>
        </p:txBody>
      </p:sp>
      <p:sp>
        <p:nvSpPr>
          <p:cNvPr id="26" name="Titolo 4">
            <a:extLst>
              <a:ext uri="{FF2B5EF4-FFF2-40B4-BE49-F238E27FC236}">
                <a16:creationId xmlns:a16="http://schemas.microsoft.com/office/drawing/2014/main" id="{E2EEB174-1CF3-6C70-D64E-85142FF9F129}"/>
              </a:ext>
            </a:extLst>
          </p:cNvPr>
          <p:cNvSpPr txBox="1">
            <a:spLocks/>
          </p:cNvSpPr>
          <p:nvPr/>
        </p:nvSpPr>
        <p:spPr>
          <a:xfrm>
            <a:off x="1" y="79170"/>
            <a:ext cx="12192000" cy="70564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chemeClr val="accent1"/>
                </a:solidFill>
              </a:rPr>
              <a:t>Evoluzione del controllo degli Acceleratori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C3998697-79A1-C6D1-3221-2B8370FBD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673" y="2584634"/>
            <a:ext cx="4143702" cy="233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EF4C5F1A-E631-02FE-FA9B-3C8A5A7A7B24}"/>
              </a:ext>
            </a:extLst>
          </p:cNvPr>
          <p:cNvSpPr/>
          <p:nvPr/>
        </p:nvSpPr>
        <p:spPr>
          <a:xfrm>
            <a:off x="5503740" y="3974795"/>
            <a:ext cx="1419024" cy="9866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Radio </a:t>
            </a:r>
            <a:r>
              <a:rPr lang="en-US" err="1"/>
              <a:t>Frequenza</a:t>
            </a:r>
            <a:endParaRPr lang="en-US"/>
          </a:p>
        </p:txBody>
      </p:sp>
      <p:sp>
        <p:nvSpPr>
          <p:cNvPr id="17" name="Rectangle 37">
            <a:extLst>
              <a:ext uri="{FF2B5EF4-FFF2-40B4-BE49-F238E27FC236}">
                <a16:creationId xmlns:a16="http://schemas.microsoft.com/office/drawing/2014/main" id="{3840646B-0026-28AD-8DFA-512489ECCAA6}"/>
              </a:ext>
            </a:extLst>
          </p:cNvPr>
          <p:cNvSpPr/>
          <p:nvPr/>
        </p:nvSpPr>
        <p:spPr>
          <a:xfrm>
            <a:off x="5503740" y="1531625"/>
            <a:ext cx="1419024" cy="9866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Trasporto</a:t>
            </a:r>
            <a:r>
              <a:rPr lang="en-US">
                <a:solidFill>
                  <a:schemeClr val="tx1"/>
                </a:solidFill>
              </a:rPr>
              <a:t> del Fascio</a:t>
            </a:r>
          </a:p>
        </p:txBody>
      </p:sp>
      <p:sp>
        <p:nvSpPr>
          <p:cNvPr id="18" name="Rectangle 38">
            <a:extLst>
              <a:ext uri="{FF2B5EF4-FFF2-40B4-BE49-F238E27FC236}">
                <a16:creationId xmlns:a16="http://schemas.microsoft.com/office/drawing/2014/main" id="{CFCB4F2A-8EAE-83DF-583C-639E14FE94D3}"/>
              </a:ext>
            </a:extLst>
          </p:cNvPr>
          <p:cNvSpPr/>
          <p:nvPr/>
        </p:nvSpPr>
        <p:spPr>
          <a:xfrm>
            <a:off x="5503740" y="2763414"/>
            <a:ext cx="1419024" cy="9866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</a:rPr>
              <a:t>Diagnostiche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9" name="Rectangle 41">
            <a:extLst>
              <a:ext uri="{FF2B5EF4-FFF2-40B4-BE49-F238E27FC236}">
                <a16:creationId xmlns:a16="http://schemas.microsoft.com/office/drawing/2014/main" id="{5D0E90DC-D1A3-BCCD-FABF-68EEBFE021DB}"/>
              </a:ext>
            </a:extLst>
          </p:cNvPr>
          <p:cNvSpPr/>
          <p:nvPr/>
        </p:nvSpPr>
        <p:spPr>
          <a:xfrm>
            <a:off x="5503739" y="5129939"/>
            <a:ext cx="1419024" cy="98663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Criogenia</a:t>
            </a:r>
            <a:endParaRPr lang="en-US"/>
          </a:p>
        </p:txBody>
      </p:sp>
      <p:pic>
        <p:nvPicPr>
          <p:cNvPr id="20" name="Picture 24" descr="C:\Users\maurizio\Desktop\file desktop\images\trabajar-desde-casa-252x300.jpg">
            <a:extLst>
              <a:ext uri="{FF2B5EF4-FFF2-40B4-BE49-F238E27FC236}">
                <a16:creationId xmlns:a16="http://schemas.microsoft.com/office/drawing/2014/main" id="{20C42B91-6AD1-8396-7416-42E4D8EF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92" y="1531625"/>
            <a:ext cx="910740" cy="10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EAA42F14-9EF9-3A78-9DAA-C13BD6FE3E2F}"/>
              </a:ext>
            </a:extLst>
          </p:cNvPr>
          <p:cNvCxnSpPr>
            <a:stCxn id="17" idx="3"/>
          </p:cNvCxnSpPr>
          <p:nvPr/>
        </p:nvCxnSpPr>
        <p:spPr>
          <a:xfrm>
            <a:off x="6922764" y="2024944"/>
            <a:ext cx="1844460" cy="1555847"/>
          </a:xfrm>
          <a:prstGeom prst="line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46">
            <a:extLst>
              <a:ext uri="{FF2B5EF4-FFF2-40B4-BE49-F238E27FC236}">
                <a16:creationId xmlns:a16="http://schemas.microsoft.com/office/drawing/2014/main" id="{A7FC5684-D4DA-4856-852A-B83F6DBA4AF8}"/>
              </a:ext>
            </a:extLst>
          </p:cNvPr>
          <p:cNvCxnSpPr>
            <a:stCxn id="19" idx="3"/>
          </p:cNvCxnSpPr>
          <p:nvPr/>
        </p:nvCxnSpPr>
        <p:spPr>
          <a:xfrm flipV="1">
            <a:off x="6922764" y="3256733"/>
            <a:ext cx="3842191" cy="2366524"/>
          </a:xfrm>
          <a:prstGeom prst="line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49">
            <a:extLst>
              <a:ext uri="{FF2B5EF4-FFF2-40B4-BE49-F238E27FC236}">
                <a16:creationId xmlns:a16="http://schemas.microsoft.com/office/drawing/2014/main" id="{570AA8F1-71FC-ED8D-7F6F-A52C8ACE735C}"/>
              </a:ext>
            </a:extLst>
          </p:cNvPr>
          <p:cNvCxnSpPr>
            <a:stCxn id="16" idx="3"/>
          </p:cNvCxnSpPr>
          <p:nvPr/>
        </p:nvCxnSpPr>
        <p:spPr>
          <a:xfrm flipV="1">
            <a:off x="6922765" y="2802867"/>
            <a:ext cx="2223935" cy="1665246"/>
          </a:xfrm>
          <a:prstGeom prst="line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2">
            <a:extLst>
              <a:ext uri="{FF2B5EF4-FFF2-40B4-BE49-F238E27FC236}">
                <a16:creationId xmlns:a16="http://schemas.microsoft.com/office/drawing/2014/main" id="{9EFF32DF-9C91-FA99-899A-30BBE2270B80}"/>
              </a:ext>
            </a:extLst>
          </p:cNvPr>
          <p:cNvCxnSpPr>
            <a:stCxn id="18" idx="3"/>
          </p:cNvCxnSpPr>
          <p:nvPr/>
        </p:nvCxnSpPr>
        <p:spPr>
          <a:xfrm>
            <a:off x="6922765" y="3256732"/>
            <a:ext cx="1313195" cy="627638"/>
          </a:xfrm>
          <a:prstGeom prst="line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8">
            <a:extLst>
              <a:ext uri="{FF2B5EF4-FFF2-40B4-BE49-F238E27FC236}">
                <a16:creationId xmlns:a16="http://schemas.microsoft.com/office/drawing/2014/main" id="{A127907B-F229-8855-00EB-E9BA2CE66FBE}"/>
              </a:ext>
            </a:extLst>
          </p:cNvPr>
          <p:cNvSpPr/>
          <p:nvPr/>
        </p:nvSpPr>
        <p:spPr>
          <a:xfrm>
            <a:off x="4367113" y="3974795"/>
            <a:ext cx="794742" cy="986636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EE686B4C-21B5-2165-9D81-C8259AE35954}"/>
              </a:ext>
            </a:extLst>
          </p:cNvPr>
          <p:cNvSpPr/>
          <p:nvPr/>
        </p:nvSpPr>
        <p:spPr>
          <a:xfrm>
            <a:off x="4367113" y="1531625"/>
            <a:ext cx="794742" cy="986636"/>
          </a:xfrm>
          <a:prstGeom prst="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5BA922E7-24EA-4A50-4366-ED1110D1DBC6}"/>
              </a:ext>
            </a:extLst>
          </p:cNvPr>
          <p:cNvSpPr/>
          <p:nvPr/>
        </p:nvSpPr>
        <p:spPr>
          <a:xfrm>
            <a:off x="4367113" y="2763414"/>
            <a:ext cx="794742" cy="986636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01A03D46-6721-DA57-19A2-5ECCE0DEF4A1}"/>
              </a:ext>
            </a:extLst>
          </p:cNvPr>
          <p:cNvSpPr/>
          <p:nvPr/>
        </p:nvSpPr>
        <p:spPr>
          <a:xfrm>
            <a:off x="4367112" y="5129939"/>
            <a:ext cx="794742" cy="986636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Data</a:t>
            </a:r>
          </a:p>
        </p:txBody>
      </p:sp>
      <p:cxnSp>
        <p:nvCxnSpPr>
          <p:cNvPr id="30" name="Straight Connector 22">
            <a:extLst>
              <a:ext uri="{FF2B5EF4-FFF2-40B4-BE49-F238E27FC236}">
                <a16:creationId xmlns:a16="http://schemas.microsoft.com/office/drawing/2014/main" id="{EBD9AFE8-B013-49C8-CD7B-22AFAB367657}"/>
              </a:ext>
            </a:extLst>
          </p:cNvPr>
          <p:cNvCxnSpPr>
            <a:stCxn id="28" idx="3"/>
            <a:endCxn id="18" idx="1"/>
          </p:cNvCxnSpPr>
          <p:nvPr/>
        </p:nvCxnSpPr>
        <p:spPr>
          <a:xfrm>
            <a:off x="5161856" y="3256732"/>
            <a:ext cx="341885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7">
            <a:extLst>
              <a:ext uri="{FF2B5EF4-FFF2-40B4-BE49-F238E27FC236}">
                <a16:creationId xmlns:a16="http://schemas.microsoft.com/office/drawing/2014/main" id="{D822C380-977D-ACC5-B38C-AFD679588F7A}"/>
              </a:ext>
            </a:extLst>
          </p:cNvPr>
          <p:cNvCxnSpPr>
            <a:stCxn id="27" idx="3"/>
            <a:endCxn id="17" idx="1"/>
          </p:cNvCxnSpPr>
          <p:nvPr/>
        </p:nvCxnSpPr>
        <p:spPr>
          <a:xfrm>
            <a:off x="5161856" y="2024943"/>
            <a:ext cx="341885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0">
            <a:extLst>
              <a:ext uri="{FF2B5EF4-FFF2-40B4-BE49-F238E27FC236}">
                <a16:creationId xmlns:a16="http://schemas.microsoft.com/office/drawing/2014/main" id="{EA762009-10B5-C45F-A116-189413988272}"/>
              </a:ext>
            </a:extLst>
          </p:cNvPr>
          <p:cNvCxnSpPr>
            <a:stCxn id="25" idx="3"/>
            <a:endCxn id="16" idx="1"/>
          </p:cNvCxnSpPr>
          <p:nvPr/>
        </p:nvCxnSpPr>
        <p:spPr>
          <a:xfrm>
            <a:off x="5161856" y="4468113"/>
            <a:ext cx="341885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5">
            <a:extLst>
              <a:ext uri="{FF2B5EF4-FFF2-40B4-BE49-F238E27FC236}">
                <a16:creationId xmlns:a16="http://schemas.microsoft.com/office/drawing/2014/main" id="{ECD2BEFD-142E-03D4-F97D-1A143234557B}"/>
              </a:ext>
            </a:extLst>
          </p:cNvPr>
          <p:cNvCxnSpPr>
            <a:stCxn id="29" idx="3"/>
            <a:endCxn id="19" idx="1"/>
          </p:cNvCxnSpPr>
          <p:nvPr/>
        </p:nvCxnSpPr>
        <p:spPr>
          <a:xfrm>
            <a:off x="5161855" y="5623257"/>
            <a:ext cx="341885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63">
            <a:extLst>
              <a:ext uri="{FF2B5EF4-FFF2-40B4-BE49-F238E27FC236}">
                <a16:creationId xmlns:a16="http://schemas.microsoft.com/office/drawing/2014/main" id="{1135913E-F94E-711B-69A1-A500676F36C1}"/>
              </a:ext>
            </a:extLst>
          </p:cNvPr>
          <p:cNvSpPr txBox="1"/>
          <p:nvPr/>
        </p:nvSpPr>
        <p:spPr>
          <a:xfrm>
            <a:off x="7579362" y="5149490"/>
            <a:ext cx="4039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/>
              <a:t>Diverse </a:t>
            </a:r>
            <a:r>
              <a:rPr lang="en-US" err="1"/>
              <a:t>soluzione</a:t>
            </a:r>
            <a:r>
              <a:rPr lang="en-US"/>
              <a:t> Hardware</a:t>
            </a:r>
          </a:p>
          <a:p>
            <a:pPr marL="285750" indent="-285750">
              <a:buFont typeface="Arial" charset="0"/>
              <a:buChar char="•"/>
            </a:pPr>
            <a:r>
              <a:rPr lang="en-US" err="1"/>
              <a:t>Diversi</a:t>
            </a:r>
            <a:r>
              <a:rPr lang="en-US"/>
              <a:t> </a:t>
            </a:r>
            <a:r>
              <a:rPr lang="en-US" err="1"/>
              <a:t>protocolli</a:t>
            </a:r>
            <a:r>
              <a:rPr lang="en-US"/>
              <a:t> di </a:t>
            </a:r>
            <a:r>
              <a:rPr lang="en-US" err="1"/>
              <a:t>comunicazione</a:t>
            </a:r>
            <a:endParaRPr lang="en-US"/>
          </a:p>
          <a:p>
            <a:pPr marL="285750" indent="-285750">
              <a:buFont typeface="Arial" charset="0"/>
              <a:buChar char="•"/>
            </a:pPr>
            <a:r>
              <a:rPr lang="en-US"/>
              <a:t>Sistemi </a:t>
            </a:r>
            <a:r>
              <a:rPr lang="en-US" b="1" u="sng" err="1">
                <a:solidFill>
                  <a:srgbClr val="FF0000"/>
                </a:solidFill>
              </a:rPr>
              <a:t>isolati</a:t>
            </a:r>
            <a:endParaRPr lang="en-US" b="1" u="sng">
              <a:solidFill>
                <a:srgbClr val="FF0000"/>
              </a:solidFill>
            </a:endParaRPr>
          </a:p>
        </p:txBody>
      </p:sp>
      <p:pic>
        <p:nvPicPr>
          <p:cNvPr id="35" name="Picture 24" descr="C:\Users\maurizio\Desktop\file desktop\images\trabajar-desde-casa-252x300.jpg">
            <a:extLst>
              <a:ext uri="{FF2B5EF4-FFF2-40B4-BE49-F238E27FC236}">
                <a16:creationId xmlns:a16="http://schemas.microsoft.com/office/drawing/2014/main" id="{F7C3A79D-A80B-A91A-4EAF-B36241ED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92" y="2714626"/>
            <a:ext cx="910740" cy="10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C:\Users\maurizio\Desktop\file desktop\images\trabajar-desde-casa-252x300.jpg">
            <a:extLst>
              <a:ext uri="{FF2B5EF4-FFF2-40B4-BE49-F238E27FC236}">
                <a16:creationId xmlns:a16="http://schemas.microsoft.com/office/drawing/2014/main" id="{6BA10EAF-41FB-82CA-B834-A4212C57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92" y="3926006"/>
            <a:ext cx="910740" cy="10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 descr="C:\Users\maurizio\Desktop\file desktop\images\trabajar-desde-casa-252x300.jpg">
            <a:extLst>
              <a:ext uri="{FF2B5EF4-FFF2-40B4-BE49-F238E27FC236}">
                <a16:creationId xmlns:a16="http://schemas.microsoft.com/office/drawing/2014/main" id="{A5A5738F-56C9-1E7F-DC27-D48B4B85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92" y="5105072"/>
            <a:ext cx="910740" cy="10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C69C5C4B-5C4F-8FE6-0968-D7E5F66977A2}"/>
              </a:ext>
            </a:extLst>
          </p:cNvPr>
          <p:cNvGrpSpPr/>
          <p:nvPr/>
        </p:nvGrpSpPr>
        <p:grpSpPr>
          <a:xfrm>
            <a:off x="322240" y="4318167"/>
            <a:ext cx="900258" cy="989871"/>
            <a:chOff x="484364" y="4557947"/>
            <a:chExt cx="900258" cy="989871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88350D6C-C1A9-F6B3-4D2C-DE0231A1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484364" y="4557947"/>
              <a:ext cx="711575" cy="904545"/>
            </a:xfrm>
            <a:prstGeom prst="rect">
              <a:avLst/>
            </a:prstGeom>
          </p:spPr>
        </p:pic>
        <p:pic>
          <p:nvPicPr>
            <p:cNvPr id="40" name="Immagine 39" descr="Immagine che contiene strumento, forbici&#10;&#10;Descrizione generata automaticamente">
              <a:extLst>
                <a:ext uri="{FF2B5EF4-FFF2-40B4-BE49-F238E27FC236}">
                  <a16:creationId xmlns:a16="http://schemas.microsoft.com/office/drawing/2014/main" id="{E1CC42B1-B61F-40AB-9571-2FDC4D330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rot="19538966">
              <a:off x="874882" y="5038078"/>
              <a:ext cx="509740" cy="509740"/>
            </a:xfrm>
            <a:prstGeom prst="rect">
              <a:avLst/>
            </a:prstGeom>
          </p:spPr>
        </p:pic>
      </p:grpSp>
      <p:pic>
        <p:nvPicPr>
          <p:cNvPr id="41" name="Immagine 40" descr="Immagine che contiene testo, Prodotto di carta, carta, scatola&#10;&#10;Descrizione generata automaticamente">
            <a:extLst>
              <a:ext uri="{FF2B5EF4-FFF2-40B4-BE49-F238E27FC236}">
                <a16:creationId xmlns:a16="http://schemas.microsoft.com/office/drawing/2014/main" id="{4E189492-E783-131F-951F-53A927686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b="50000"/>
          <a:stretch/>
        </p:blipFill>
        <p:spPr>
          <a:xfrm>
            <a:off x="1333021" y="5584216"/>
            <a:ext cx="1143000" cy="457200"/>
          </a:xfrm>
          <a:prstGeom prst="rect">
            <a:avLst/>
          </a:prstGeom>
        </p:spPr>
      </p:pic>
      <p:pic>
        <p:nvPicPr>
          <p:cNvPr id="42" name="Immagine 41" descr="Immagine che contiene cartone animato, sorridente, emoticon, cerchio&#10;&#10;Descrizione generata automaticamente">
            <a:extLst>
              <a:ext uri="{FF2B5EF4-FFF2-40B4-BE49-F238E27FC236}">
                <a16:creationId xmlns:a16="http://schemas.microsoft.com/office/drawing/2014/main" id="{C4E13708-49C0-B7C4-2A7D-32845AAF97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464674" y="5010219"/>
            <a:ext cx="353589" cy="353589"/>
          </a:xfrm>
          <a:prstGeom prst="rect">
            <a:avLst/>
          </a:prstGeom>
        </p:spPr>
      </p:pic>
      <p:pic>
        <p:nvPicPr>
          <p:cNvPr id="43" name="Immagine 42" descr="Immagine che contiene cartone animato, sorridente, emoticon, cerchio&#10;&#10;Descrizione generata automaticamente">
            <a:extLst>
              <a:ext uri="{FF2B5EF4-FFF2-40B4-BE49-F238E27FC236}">
                <a16:creationId xmlns:a16="http://schemas.microsoft.com/office/drawing/2014/main" id="{41032A8C-7393-C0D5-3329-21DBFDBAF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456373" y="3831154"/>
            <a:ext cx="353589" cy="353589"/>
          </a:xfrm>
          <a:prstGeom prst="rect">
            <a:avLst/>
          </a:prstGeom>
        </p:spPr>
      </p:pic>
      <p:pic>
        <p:nvPicPr>
          <p:cNvPr id="44" name="Immagine 43" descr="Immagine che contiene cartone animato, sorridente, emoticon, cerchio&#10;&#10;Descrizione generata automaticamente">
            <a:extLst>
              <a:ext uri="{FF2B5EF4-FFF2-40B4-BE49-F238E27FC236}">
                <a16:creationId xmlns:a16="http://schemas.microsoft.com/office/drawing/2014/main" id="{82552B34-557A-F471-AFB0-8BCE95571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443437" y="2615839"/>
            <a:ext cx="353589" cy="353589"/>
          </a:xfrm>
          <a:prstGeom prst="rect">
            <a:avLst/>
          </a:prstGeom>
        </p:spPr>
      </p:pic>
      <p:pic>
        <p:nvPicPr>
          <p:cNvPr id="45" name="Immagine 44" descr="Immagine che contiene cartone animato, sorridente, emoticon, cerchio&#10;&#10;Descrizione generata automaticamente">
            <a:extLst>
              <a:ext uri="{FF2B5EF4-FFF2-40B4-BE49-F238E27FC236}">
                <a16:creationId xmlns:a16="http://schemas.microsoft.com/office/drawing/2014/main" id="{2F14A3A3-82AA-E47D-F3B4-5E15BB3B48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464674" y="1454688"/>
            <a:ext cx="353589" cy="353589"/>
          </a:xfrm>
          <a:prstGeom prst="rect">
            <a:avLst/>
          </a:prstGeom>
        </p:spPr>
      </p:pic>
      <p:sp>
        <p:nvSpPr>
          <p:cNvPr id="46" name="TextBox 63">
            <a:extLst>
              <a:ext uri="{FF2B5EF4-FFF2-40B4-BE49-F238E27FC236}">
                <a16:creationId xmlns:a16="http://schemas.microsoft.com/office/drawing/2014/main" id="{C4B5E89D-D67F-AD66-3930-8DF814887C6E}"/>
              </a:ext>
            </a:extLst>
          </p:cNvPr>
          <p:cNvSpPr txBox="1"/>
          <p:nvPr/>
        </p:nvSpPr>
        <p:spPr>
          <a:xfrm>
            <a:off x="61374" y="2253853"/>
            <a:ext cx="2828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Scambi</a:t>
            </a:r>
            <a:r>
              <a:rPr lang="en-US"/>
              <a:t> di </a:t>
            </a:r>
            <a:r>
              <a:rPr lang="en-US" err="1"/>
              <a:t>dati</a:t>
            </a:r>
            <a:r>
              <a:rPr lang="en-US"/>
              <a:t> </a:t>
            </a:r>
            <a:r>
              <a:rPr lang="en-US" err="1"/>
              <a:t>tra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diversi</a:t>
            </a:r>
            <a:r>
              <a:rPr lang="en-US"/>
              <a:t> </a:t>
            </a:r>
            <a:r>
              <a:rPr lang="en-US" err="1"/>
              <a:t>sistemi</a:t>
            </a:r>
            <a:r>
              <a:rPr lang="en-US"/>
              <a:t> </a:t>
            </a:r>
            <a:r>
              <a:rPr lang="en-US" err="1"/>
              <a:t>avvenivano</a:t>
            </a:r>
            <a:r>
              <a:rPr lang="en-US"/>
              <a:t> </a:t>
            </a:r>
            <a:r>
              <a:rPr lang="en-US" err="1"/>
              <a:t>tramite</a:t>
            </a:r>
            <a:r>
              <a:rPr lang="en-US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Scambio</a:t>
            </a:r>
            <a:r>
              <a:rPr lang="en-US"/>
              <a:t> di file </a:t>
            </a:r>
            <a:r>
              <a:rPr lang="en-US" err="1"/>
              <a:t>tra</a:t>
            </a:r>
            <a:r>
              <a:rPr lang="en-US"/>
              <a:t> 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Dati </a:t>
            </a:r>
            <a:r>
              <a:rPr lang="en-US" err="1"/>
              <a:t>presi</a:t>
            </a:r>
            <a:r>
              <a:rPr lang="en-US"/>
              <a:t> a mano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Conversioni</a:t>
            </a:r>
            <a:r>
              <a:rPr lang="en-US"/>
              <a:t> di </a:t>
            </a:r>
            <a:r>
              <a:rPr lang="en-US" err="1"/>
              <a:t>formati</a:t>
            </a:r>
            <a:endParaRPr lang="en-US"/>
          </a:p>
        </p:txBody>
      </p:sp>
      <p:pic>
        <p:nvPicPr>
          <p:cNvPr id="47" name="Immagine 46" descr="Immagine che contiene forniture per ufficio, Strumento per ufficio, cancelleria, penna&#10;&#10;Descrizione generata automaticamente">
            <a:extLst>
              <a:ext uri="{FF2B5EF4-FFF2-40B4-BE49-F238E27FC236}">
                <a16:creationId xmlns:a16="http://schemas.microsoft.com/office/drawing/2014/main" id="{95D79859-5C6A-6B73-EC6B-C0EDCBB8A1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39109" y="4337910"/>
            <a:ext cx="789871" cy="789871"/>
          </a:xfrm>
          <a:prstGeom prst="rect">
            <a:avLst/>
          </a:prstGeom>
        </p:spPr>
      </p:pic>
      <p:pic>
        <p:nvPicPr>
          <p:cNvPr id="48" name="Immagine 47" descr="Immagine che contiene Chiavetta USB, Dispositivo di archiviazione dati, memoria flash, unità&#10;&#10;Descrizione generata automaticamente">
            <a:extLst>
              <a:ext uri="{FF2B5EF4-FFF2-40B4-BE49-F238E27FC236}">
                <a16:creationId xmlns:a16="http://schemas.microsoft.com/office/drawing/2014/main" id="{D5CBE536-4F0D-5CB8-B2B0-9B50B117C3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56270" y="5519660"/>
            <a:ext cx="1043513" cy="10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55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76287-CBA1-CA67-0AEC-39C7EB160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670A9-9374-5459-5BB7-10C6A013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6</a:t>
            </a:fld>
            <a:endParaRPr lang="en-US"/>
          </a:p>
        </p:txBody>
      </p:sp>
      <p:sp>
        <p:nvSpPr>
          <p:cNvPr id="26" name="Titolo 4">
            <a:extLst>
              <a:ext uri="{FF2B5EF4-FFF2-40B4-BE49-F238E27FC236}">
                <a16:creationId xmlns:a16="http://schemas.microsoft.com/office/drawing/2014/main" id="{0BD470F5-A457-64DE-E8C7-14076C2B5A60}"/>
              </a:ext>
            </a:extLst>
          </p:cNvPr>
          <p:cNvSpPr txBox="1">
            <a:spLocks/>
          </p:cNvSpPr>
          <p:nvPr/>
        </p:nvSpPr>
        <p:spPr>
          <a:xfrm>
            <a:off x="1" y="79170"/>
            <a:ext cx="12192000" cy="70564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chemeClr val="accent1"/>
                </a:solidFill>
              </a:rPr>
              <a:t>Evoluzione del controllo degli Acceleratori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969652-33BE-9870-4C23-CD703EADDAA8}"/>
              </a:ext>
            </a:extLst>
          </p:cNvPr>
          <p:cNvSpPr/>
          <p:nvPr/>
        </p:nvSpPr>
        <p:spPr>
          <a:xfrm>
            <a:off x="3587815" y="1531625"/>
            <a:ext cx="1619746" cy="458495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Data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E476F87F-DBBD-135B-5173-C46818BB1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673" y="2584634"/>
            <a:ext cx="4143702" cy="233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FE7204B9-AD4E-76B8-1395-971197A448AA}"/>
              </a:ext>
            </a:extLst>
          </p:cNvPr>
          <p:cNvSpPr/>
          <p:nvPr/>
        </p:nvSpPr>
        <p:spPr>
          <a:xfrm>
            <a:off x="5503740" y="3974795"/>
            <a:ext cx="1419024" cy="9866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Radio </a:t>
            </a:r>
            <a:r>
              <a:rPr lang="en-US" err="1"/>
              <a:t>Frequenza</a:t>
            </a: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07B4EF58-91E8-394E-F411-A03A3B2B9158}"/>
              </a:ext>
            </a:extLst>
          </p:cNvPr>
          <p:cNvSpPr/>
          <p:nvPr/>
        </p:nvSpPr>
        <p:spPr>
          <a:xfrm>
            <a:off x="5503740" y="1531625"/>
            <a:ext cx="1419024" cy="9866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Trasporto</a:t>
            </a:r>
            <a:r>
              <a:rPr lang="en-US">
                <a:solidFill>
                  <a:schemeClr val="tx1"/>
                </a:solidFill>
              </a:rPr>
              <a:t> del Fascio</a:t>
            </a:r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9F5E7432-CD92-AD77-1B28-41E1105C6402}"/>
              </a:ext>
            </a:extLst>
          </p:cNvPr>
          <p:cNvSpPr/>
          <p:nvPr/>
        </p:nvSpPr>
        <p:spPr>
          <a:xfrm>
            <a:off x="5503740" y="2763414"/>
            <a:ext cx="1419024" cy="9866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</a:rPr>
              <a:t>Diagnostiche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BA4BA7FC-9311-03A7-1F04-404B1ADC4D4D}"/>
              </a:ext>
            </a:extLst>
          </p:cNvPr>
          <p:cNvSpPr/>
          <p:nvPr/>
        </p:nvSpPr>
        <p:spPr>
          <a:xfrm>
            <a:off x="5503739" y="5129939"/>
            <a:ext cx="1419024" cy="98663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Criogenia</a:t>
            </a:r>
            <a:endParaRPr lang="en-US"/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0B38F5EF-5242-1B46-8DEF-20938E778FD8}"/>
              </a:ext>
            </a:extLst>
          </p:cNvPr>
          <p:cNvCxnSpPr>
            <a:stCxn id="6" idx="3"/>
          </p:cNvCxnSpPr>
          <p:nvPr/>
        </p:nvCxnSpPr>
        <p:spPr>
          <a:xfrm>
            <a:off x="6922764" y="2024944"/>
            <a:ext cx="1844460" cy="1555847"/>
          </a:xfrm>
          <a:prstGeom prst="line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6">
            <a:extLst>
              <a:ext uri="{FF2B5EF4-FFF2-40B4-BE49-F238E27FC236}">
                <a16:creationId xmlns:a16="http://schemas.microsoft.com/office/drawing/2014/main" id="{29DA4573-2A3C-117C-6546-71A7F6B1D826}"/>
              </a:ext>
            </a:extLst>
          </p:cNvPr>
          <p:cNvCxnSpPr>
            <a:stCxn id="8" idx="3"/>
          </p:cNvCxnSpPr>
          <p:nvPr/>
        </p:nvCxnSpPr>
        <p:spPr>
          <a:xfrm flipV="1">
            <a:off x="6922764" y="3256733"/>
            <a:ext cx="3842191" cy="2366524"/>
          </a:xfrm>
          <a:prstGeom prst="line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49">
            <a:extLst>
              <a:ext uri="{FF2B5EF4-FFF2-40B4-BE49-F238E27FC236}">
                <a16:creationId xmlns:a16="http://schemas.microsoft.com/office/drawing/2014/main" id="{FED575F8-F9D0-1EEC-2589-A6E02D23F761}"/>
              </a:ext>
            </a:extLst>
          </p:cNvPr>
          <p:cNvCxnSpPr>
            <a:stCxn id="5" idx="3"/>
          </p:cNvCxnSpPr>
          <p:nvPr/>
        </p:nvCxnSpPr>
        <p:spPr>
          <a:xfrm flipV="1">
            <a:off x="6922765" y="2802867"/>
            <a:ext cx="2223935" cy="1665246"/>
          </a:xfrm>
          <a:prstGeom prst="line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2">
            <a:extLst>
              <a:ext uri="{FF2B5EF4-FFF2-40B4-BE49-F238E27FC236}">
                <a16:creationId xmlns:a16="http://schemas.microsoft.com/office/drawing/2014/main" id="{196803C7-79F6-3EF2-7930-20798F9E7EAC}"/>
              </a:ext>
            </a:extLst>
          </p:cNvPr>
          <p:cNvCxnSpPr>
            <a:stCxn id="7" idx="3"/>
          </p:cNvCxnSpPr>
          <p:nvPr/>
        </p:nvCxnSpPr>
        <p:spPr>
          <a:xfrm>
            <a:off x="6922765" y="3256732"/>
            <a:ext cx="1313195" cy="627638"/>
          </a:xfrm>
          <a:prstGeom prst="line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2">
            <a:extLst>
              <a:ext uri="{FF2B5EF4-FFF2-40B4-BE49-F238E27FC236}">
                <a16:creationId xmlns:a16="http://schemas.microsoft.com/office/drawing/2014/main" id="{6C926B18-C06B-1A19-247A-B5DA54A40DFA}"/>
              </a:ext>
            </a:extLst>
          </p:cNvPr>
          <p:cNvCxnSpPr>
            <a:endCxn id="7" idx="1"/>
          </p:cNvCxnSpPr>
          <p:nvPr/>
        </p:nvCxnSpPr>
        <p:spPr>
          <a:xfrm>
            <a:off x="5161856" y="3256732"/>
            <a:ext cx="341885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7">
            <a:extLst>
              <a:ext uri="{FF2B5EF4-FFF2-40B4-BE49-F238E27FC236}">
                <a16:creationId xmlns:a16="http://schemas.microsoft.com/office/drawing/2014/main" id="{59CFC3CA-12F0-134C-BB86-B74EDED47BDD}"/>
              </a:ext>
            </a:extLst>
          </p:cNvPr>
          <p:cNvCxnSpPr>
            <a:endCxn id="6" idx="1"/>
          </p:cNvCxnSpPr>
          <p:nvPr/>
        </p:nvCxnSpPr>
        <p:spPr>
          <a:xfrm>
            <a:off x="5161856" y="2024943"/>
            <a:ext cx="341885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0">
            <a:extLst>
              <a:ext uri="{FF2B5EF4-FFF2-40B4-BE49-F238E27FC236}">
                <a16:creationId xmlns:a16="http://schemas.microsoft.com/office/drawing/2014/main" id="{2D5667E3-2ABF-D421-3FB0-BF56E843475E}"/>
              </a:ext>
            </a:extLst>
          </p:cNvPr>
          <p:cNvCxnSpPr>
            <a:endCxn id="5" idx="1"/>
          </p:cNvCxnSpPr>
          <p:nvPr/>
        </p:nvCxnSpPr>
        <p:spPr>
          <a:xfrm>
            <a:off x="5161856" y="4468113"/>
            <a:ext cx="341885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5">
            <a:extLst>
              <a:ext uri="{FF2B5EF4-FFF2-40B4-BE49-F238E27FC236}">
                <a16:creationId xmlns:a16="http://schemas.microsoft.com/office/drawing/2014/main" id="{6FAF12E2-CFD3-6535-B61A-42B22C7CA49E}"/>
              </a:ext>
            </a:extLst>
          </p:cNvPr>
          <p:cNvCxnSpPr>
            <a:endCxn id="8" idx="1"/>
          </p:cNvCxnSpPr>
          <p:nvPr/>
        </p:nvCxnSpPr>
        <p:spPr>
          <a:xfrm>
            <a:off x="5161855" y="5623257"/>
            <a:ext cx="341885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63">
            <a:extLst>
              <a:ext uri="{FF2B5EF4-FFF2-40B4-BE49-F238E27FC236}">
                <a16:creationId xmlns:a16="http://schemas.microsoft.com/office/drawing/2014/main" id="{138BC52B-2D22-A2DC-5F96-413061A3F080}"/>
              </a:ext>
            </a:extLst>
          </p:cNvPr>
          <p:cNvSpPr txBox="1"/>
          <p:nvPr/>
        </p:nvSpPr>
        <p:spPr>
          <a:xfrm>
            <a:off x="7579362" y="5149490"/>
            <a:ext cx="4039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/>
              <a:t>Diverse </a:t>
            </a:r>
            <a:r>
              <a:rPr lang="en-US" err="1"/>
              <a:t>soluzione</a:t>
            </a:r>
            <a:r>
              <a:rPr lang="en-US"/>
              <a:t> Hardware</a:t>
            </a:r>
          </a:p>
          <a:p>
            <a:pPr marL="285750" indent="-285750">
              <a:buFont typeface="Arial" charset="0"/>
              <a:buChar char="•"/>
            </a:pPr>
            <a:r>
              <a:rPr lang="en-US" err="1"/>
              <a:t>Diversi</a:t>
            </a:r>
            <a:r>
              <a:rPr lang="en-US"/>
              <a:t> </a:t>
            </a:r>
            <a:r>
              <a:rPr lang="en-US" err="1"/>
              <a:t>protocolli</a:t>
            </a:r>
            <a:r>
              <a:rPr lang="en-US"/>
              <a:t> di </a:t>
            </a:r>
            <a:r>
              <a:rPr lang="en-US" err="1"/>
              <a:t>comunicazione</a:t>
            </a:r>
            <a:endParaRPr lang="en-US"/>
          </a:p>
          <a:p>
            <a:pPr marL="285750" indent="-285750">
              <a:buFont typeface="Arial" charset="0"/>
              <a:buChar char="•"/>
            </a:pPr>
            <a:r>
              <a:rPr lang="en-US"/>
              <a:t>Sistemi </a:t>
            </a:r>
            <a:r>
              <a:rPr lang="en-US" b="1" u="sng" err="1">
                <a:solidFill>
                  <a:schemeClr val="accent6">
                    <a:lumMod val="75000"/>
                  </a:schemeClr>
                </a:solidFill>
              </a:rPr>
              <a:t>integrati</a:t>
            </a:r>
            <a:r>
              <a:rPr lang="en-US" b="1" u="sng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u="sng" err="1">
                <a:solidFill>
                  <a:schemeClr val="accent6">
                    <a:lumMod val="75000"/>
                  </a:schemeClr>
                </a:solidFill>
              </a:rPr>
              <a:t>tra</a:t>
            </a:r>
            <a:r>
              <a:rPr lang="en-US" b="1" u="sng">
                <a:solidFill>
                  <a:schemeClr val="accent6">
                    <a:lumMod val="75000"/>
                  </a:schemeClr>
                </a:solidFill>
              </a:rPr>
              <a:t> loro</a:t>
            </a:r>
          </a:p>
        </p:txBody>
      </p:sp>
      <p:pic>
        <p:nvPicPr>
          <p:cNvPr id="52" name="Immagine 51" descr="Immagine che contiene Carattere, Elementi grafici, simbolo, logo&#10;&#10;Descrizione generata automaticamente">
            <a:extLst>
              <a:ext uri="{FF2B5EF4-FFF2-40B4-BE49-F238E27FC236}">
                <a16:creationId xmlns:a16="http://schemas.microsoft.com/office/drawing/2014/main" id="{9CA52047-E932-75F0-3AB1-D0313CE05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39" y="5326375"/>
            <a:ext cx="853870" cy="45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24" descr="C:\Users\maurizio\Desktop\file desktop\images\trabajar-desde-casa-252x300.jpg">
            <a:extLst>
              <a:ext uri="{FF2B5EF4-FFF2-40B4-BE49-F238E27FC236}">
                <a16:creationId xmlns:a16="http://schemas.microsoft.com/office/drawing/2014/main" id="{A6058F39-278B-D4F8-8EA5-DE70759F5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57" y="3053075"/>
            <a:ext cx="910740" cy="10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Immagine 53" descr="Immagine che contiene cartone animato, sorriso, sorridente, emoticon&#10;&#10;Descrizione generata automaticamente">
            <a:extLst>
              <a:ext uri="{FF2B5EF4-FFF2-40B4-BE49-F238E27FC236}">
                <a16:creationId xmlns:a16="http://schemas.microsoft.com/office/drawing/2014/main" id="{88F5FFA0-78CB-13B3-B822-975A5BFBD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13" y="2802867"/>
            <a:ext cx="557273" cy="557273"/>
          </a:xfrm>
          <a:prstGeom prst="rect">
            <a:avLst/>
          </a:prstGeom>
        </p:spPr>
      </p:pic>
      <p:sp>
        <p:nvSpPr>
          <p:cNvPr id="55" name="TextBox 63">
            <a:extLst>
              <a:ext uri="{FF2B5EF4-FFF2-40B4-BE49-F238E27FC236}">
                <a16:creationId xmlns:a16="http://schemas.microsoft.com/office/drawing/2014/main" id="{B6292970-FCC1-AA55-D87D-AFCBF6676652}"/>
              </a:ext>
            </a:extLst>
          </p:cNvPr>
          <p:cNvSpPr txBox="1"/>
          <p:nvPr/>
        </p:nvSpPr>
        <p:spPr>
          <a:xfrm>
            <a:off x="61375" y="2253853"/>
            <a:ext cx="24744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Possibilità</a:t>
            </a:r>
            <a:r>
              <a:rPr lang="en-US"/>
              <a:t> 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Correlare</a:t>
            </a:r>
            <a:r>
              <a:rPr lang="en-US"/>
              <a:t> in </a:t>
            </a:r>
            <a:r>
              <a:rPr lang="en-US" err="1"/>
              <a:t>maniera</a:t>
            </a:r>
            <a:r>
              <a:rPr lang="en-US"/>
              <a:t> semplice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dati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</a:t>
            </a:r>
            <a:r>
              <a:rPr lang="en-US" err="1"/>
              <a:t>diversi</a:t>
            </a:r>
            <a:r>
              <a:rPr lang="en-US"/>
              <a:t> </a:t>
            </a:r>
            <a:r>
              <a:rPr lang="en-US" err="1"/>
              <a:t>sistemi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Usare</a:t>
            </a:r>
            <a:r>
              <a:rPr lang="en-US"/>
              <a:t> </a:t>
            </a:r>
            <a:r>
              <a:rPr lang="en-US" b="1" err="1">
                <a:solidFill>
                  <a:srgbClr val="00B050"/>
                </a:solidFill>
              </a:rPr>
              <a:t>nuovi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strumenti</a:t>
            </a:r>
            <a:endParaRPr lang="en-US" b="1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Usare</a:t>
            </a:r>
            <a:r>
              <a:rPr lang="en-US"/>
              <a:t> </a:t>
            </a:r>
            <a:r>
              <a:rPr lang="en-US" b="1" err="1">
                <a:solidFill>
                  <a:srgbClr val="00B050"/>
                </a:solidFill>
              </a:rPr>
              <a:t>nuove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strategie</a:t>
            </a:r>
            <a:endParaRPr lang="en-US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8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AC3E-2B3F-2C11-2BDE-AD5F54341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6CCB5C-A9CD-BC96-C5C7-065BCCC6D2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162"/>
          <a:stretch/>
        </p:blipFill>
        <p:spPr>
          <a:xfrm>
            <a:off x="5433566" y="3158054"/>
            <a:ext cx="3221732" cy="278037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803DCAA5-136D-1387-8D0B-CDEBB17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66" y="-36725"/>
            <a:ext cx="12192000" cy="70564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Il </a:t>
            </a:r>
            <a:r>
              <a:rPr lang="en-US" b="1" err="1">
                <a:solidFill>
                  <a:schemeClr val="accent1"/>
                </a:solidFill>
              </a:rPr>
              <a:t>bersaglio</a:t>
            </a:r>
            <a:r>
              <a:rPr lang="en-US" b="1">
                <a:solidFill>
                  <a:schemeClr val="accent1"/>
                </a:solidFill>
              </a:rPr>
              <a:t> “</a:t>
            </a:r>
            <a:r>
              <a:rPr lang="en-US" b="1" err="1">
                <a:solidFill>
                  <a:schemeClr val="accent1"/>
                </a:solidFill>
              </a:rPr>
              <a:t>trasmissione</a:t>
            </a:r>
            <a:r>
              <a:rPr lang="en-US" b="1">
                <a:solidFill>
                  <a:schemeClr val="accent1"/>
                </a:solidFill>
              </a:rPr>
              <a:t>” in ALPI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CAC73-8610-81BB-35E6-DEE26D3F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en-US" smtClean="0"/>
              <a:t>7</a:t>
            </a:fld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A98C22-66F8-D7CB-44F2-D4A6B220F423}"/>
              </a:ext>
            </a:extLst>
          </p:cNvPr>
          <p:cNvSpPr txBox="1"/>
          <p:nvPr/>
        </p:nvSpPr>
        <p:spPr>
          <a:xfrm>
            <a:off x="3673996" y="2295554"/>
            <a:ext cx="280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Sequenza</a:t>
            </a:r>
            <a:r>
              <a:rPr lang="en-US" dirty="0"/>
              <a:t>, </a:t>
            </a:r>
            <a:r>
              <a:rPr lang="en-US" dirty="0" err="1"/>
              <a:t>periodo</a:t>
            </a:r>
            <a:r>
              <a:rPr lang="en-US"/>
              <a:t> di ALPI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57AAB496-544E-8C1A-406B-1F0B0FCB395C}"/>
              </a:ext>
            </a:extLst>
          </p:cNvPr>
          <p:cNvSpPr/>
          <p:nvPr/>
        </p:nvSpPr>
        <p:spPr>
          <a:xfrm rot="1821015">
            <a:off x="3702851" y="3810637"/>
            <a:ext cx="525982" cy="1147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2DBDD4-F36C-64A1-27B3-1595A611D729}"/>
              </a:ext>
            </a:extLst>
          </p:cNvPr>
          <p:cNvSpPr txBox="1"/>
          <p:nvPr/>
        </p:nvSpPr>
        <p:spPr>
          <a:xfrm>
            <a:off x="2489974" y="5128432"/>
            <a:ext cx="254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Fascio in </a:t>
            </a:r>
            <a:r>
              <a:rPr lang="en-US" err="1">
                <a:solidFill>
                  <a:srgbClr val="FF0000"/>
                </a:solidFill>
              </a:rPr>
              <a:t>entrata</a:t>
            </a:r>
            <a:r>
              <a:rPr lang="en-US">
                <a:solidFill>
                  <a:srgbClr val="FF0000"/>
                </a:solidFill>
              </a:rPr>
              <a:t> in ALPI da PIAVE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92FDC7B-CC3B-5C7F-A2A2-F9CF6F521866}"/>
              </a:ext>
            </a:extLst>
          </p:cNvPr>
          <p:cNvSpPr txBox="1"/>
          <p:nvPr/>
        </p:nvSpPr>
        <p:spPr>
          <a:xfrm>
            <a:off x="5849171" y="5987018"/>
            <a:ext cx="239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Accettanza</a:t>
            </a:r>
            <a:r>
              <a:rPr lang="en-US"/>
              <a:t> </a:t>
            </a:r>
            <a:r>
              <a:rPr lang="en-US" err="1"/>
              <a:t>longitudinale</a:t>
            </a:r>
            <a:r>
              <a:rPr lang="en-US"/>
              <a:t> di ALPI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20B2C4D1-050B-CB88-1B9D-38C622AE0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4" t="29101" r="5720" b="4362"/>
          <a:stretch/>
        </p:blipFill>
        <p:spPr>
          <a:xfrm>
            <a:off x="3581401" y="808028"/>
            <a:ext cx="2898946" cy="154517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90B28D4-39A4-6BD9-AC25-29A3EC9642C3}"/>
              </a:ext>
            </a:extLst>
          </p:cNvPr>
          <p:cNvSpPr txBox="1"/>
          <p:nvPr/>
        </p:nvSpPr>
        <p:spPr>
          <a:xfrm>
            <a:off x="6480347" y="1497975"/>
            <a:ext cx="400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+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C00181E-4D5E-7D0D-2E3E-419A5332AE96}"/>
              </a:ext>
            </a:extLst>
          </p:cNvPr>
          <p:cNvSpPr txBox="1"/>
          <p:nvPr/>
        </p:nvSpPr>
        <p:spPr>
          <a:xfrm>
            <a:off x="7044432" y="2041603"/>
            <a:ext cx="209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fasi</a:t>
            </a:r>
            <a:r>
              <a:rPr lang="en-US" dirty="0"/>
              <a:t>,</a:t>
            </a:r>
            <a:r>
              <a:rPr lang="en-US"/>
              <a:t> </a:t>
            </a:r>
            <a:r>
              <a:rPr lang="en-US" err="1"/>
              <a:t>campi</a:t>
            </a:r>
            <a:r>
              <a:rPr lang="en-US"/>
              <a:t> </a:t>
            </a:r>
            <a:r>
              <a:rPr lang="en-US" err="1"/>
              <a:t>cavità</a:t>
            </a:r>
            <a:r>
              <a:rPr lang="en-US" dirty="0"/>
              <a:t>, </a:t>
            </a:r>
            <a:r>
              <a:rPr lang="en-US" dirty="0" err="1"/>
              <a:t>campi</a:t>
            </a:r>
            <a:r>
              <a:rPr lang="en-US" dirty="0"/>
              <a:t> </a:t>
            </a:r>
            <a:r>
              <a:rPr lang="en-US" dirty="0" err="1"/>
              <a:t>magneti</a:t>
            </a:r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1C87E67-31F1-1CF9-004E-0A3F425E55D1}"/>
              </a:ext>
            </a:extLst>
          </p:cNvPr>
          <p:cNvSpPr txBox="1"/>
          <p:nvPr/>
        </p:nvSpPr>
        <p:spPr>
          <a:xfrm>
            <a:off x="7044432" y="1380827"/>
            <a:ext cx="252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79 SC + 3 NC</a:t>
            </a:r>
            <a:r>
              <a:rPr lang="en-US" dirty="0"/>
              <a:t> + </a:t>
            </a:r>
            <a:r>
              <a:rPr lang="en-US" dirty="0" err="1"/>
              <a:t>quadrupoli</a:t>
            </a:r>
            <a:endParaRPr lang="en-US"/>
          </a:p>
        </p:txBody>
      </p:sp>
      <p:sp>
        <p:nvSpPr>
          <p:cNvPr id="20" name="Parentesi graffa chiusa 19">
            <a:extLst>
              <a:ext uri="{FF2B5EF4-FFF2-40B4-BE49-F238E27FC236}">
                <a16:creationId xmlns:a16="http://schemas.microsoft.com/office/drawing/2014/main" id="{5CB057E9-88F1-6D8D-009B-AE45669BF3BB}"/>
              </a:ext>
            </a:extLst>
          </p:cNvPr>
          <p:cNvSpPr/>
          <p:nvPr/>
        </p:nvSpPr>
        <p:spPr>
          <a:xfrm rot="5400000">
            <a:off x="6022072" y="322311"/>
            <a:ext cx="584774" cy="5154626"/>
          </a:xfrm>
          <a:prstGeom prst="rightBrace">
            <a:avLst>
              <a:gd name="adj1" fmla="val 13460"/>
              <a:gd name="adj2" fmla="val 4973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1A165B-DD11-2F47-46BE-252F5CF006AF}"/>
              </a:ext>
            </a:extLst>
          </p:cNvPr>
          <p:cNvSpPr txBox="1"/>
          <p:nvPr/>
        </p:nvSpPr>
        <p:spPr>
          <a:xfrm>
            <a:off x="215186" y="897644"/>
            <a:ext cx="2486261" cy="707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/>
              <a:t>Cosa succede sotto il cofano</a:t>
            </a:r>
          </a:p>
        </p:txBody>
      </p:sp>
    </p:spTree>
    <p:extLst>
      <p:ext uri="{BB962C8B-B14F-4D97-AF65-F5344CB8AC3E}">
        <p14:creationId xmlns:p14="http://schemas.microsoft.com/office/powerpoint/2010/main" val="2595715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3EC1B-1D04-D3E4-B15A-4BB053D13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06D2DD2-AEB2-44FC-17D2-EF3FE5CC9D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162"/>
          <a:stretch/>
        </p:blipFill>
        <p:spPr>
          <a:xfrm>
            <a:off x="3128681" y="3158054"/>
            <a:ext cx="3221732" cy="278037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FF393E8B-AE95-C8C2-0233-549E9731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66" y="-36725"/>
            <a:ext cx="12192000" cy="70564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Il </a:t>
            </a:r>
            <a:r>
              <a:rPr lang="en-US" b="1" err="1">
                <a:solidFill>
                  <a:schemeClr val="accent1"/>
                </a:solidFill>
              </a:rPr>
              <a:t>bersaglio</a:t>
            </a:r>
            <a:r>
              <a:rPr lang="en-US" b="1">
                <a:solidFill>
                  <a:schemeClr val="accent1"/>
                </a:solidFill>
              </a:rPr>
              <a:t> “</a:t>
            </a:r>
            <a:r>
              <a:rPr lang="en-US" b="1" err="1">
                <a:solidFill>
                  <a:schemeClr val="accent1"/>
                </a:solidFill>
              </a:rPr>
              <a:t>trasmissione</a:t>
            </a:r>
            <a:r>
              <a:rPr lang="en-US" b="1">
                <a:solidFill>
                  <a:schemeClr val="accent1"/>
                </a:solidFill>
              </a:rPr>
              <a:t>” in ALPI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585F0-3C52-1193-BBC5-09FC01C6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en-US" smtClean="0"/>
              <a:t>8</a:t>
            </a:fld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3D1BCF-F667-0C00-35B0-E15EE57606E2}"/>
              </a:ext>
            </a:extLst>
          </p:cNvPr>
          <p:cNvSpPr txBox="1"/>
          <p:nvPr/>
        </p:nvSpPr>
        <p:spPr>
          <a:xfrm>
            <a:off x="2086717" y="2392974"/>
            <a:ext cx="178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Periodo</a:t>
            </a:r>
            <a:r>
              <a:rPr lang="en-US"/>
              <a:t> di ALPI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D535C33-229E-3835-97D1-E0C18ED0DF33}"/>
              </a:ext>
            </a:extLst>
          </p:cNvPr>
          <p:cNvSpPr txBox="1"/>
          <p:nvPr/>
        </p:nvSpPr>
        <p:spPr>
          <a:xfrm>
            <a:off x="3544286" y="5987018"/>
            <a:ext cx="239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Accettanza</a:t>
            </a:r>
            <a:r>
              <a:rPr lang="en-US"/>
              <a:t> </a:t>
            </a:r>
            <a:r>
              <a:rPr lang="en-US" err="1"/>
              <a:t>longitudinale</a:t>
            </a:r>
            <a:r>
              <a:rPr lang="en-US"/>
              <a:t> di ALPI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39EAD06F-894C-D9AF-6C97-2077F7730C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4" t="29101" r="5720" b="4362"/>
          <a:stretch/>
        </p:blipFill>
        <p:spPr>
          <a:xfrm>
            <a:off x="1276516" y="808028"/>
            <a:ext cx="2898946" cy="154517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0E486DF-AA37-B1D0-48E3-2C5AA8E08FAA}"/>
              </a:ext>
            </a:extLst>
          </p:cNvPr>
          <p:cNvSpPr txBox="1"/>
          <p:nvPr/>
        </p:nvSpPr>
        <p:spPr>
          <a:xfrm>
            <a:off x="4175462" y="1497975"/>
            <a:ext cx="400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+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245D18C-E9CA-0F02-E9F1-8D0139354D84}"/>
              </a:ext>
            </a:extLst>
          </p:cNvPr>
          <p:cNvSpPr txBox="1"/>
          <p:nvPr/>
        </p:nvSpPr>
        <p:spPr>
          <a:xfrm>
            <a:off x="4739547" y="2041603"/>
            <a:ext cx="2095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fasi</a:t>
            </a:r>
            <a:r>
              <a:rPr lang="en-US"/>
              <a:t> e </a:t>
            </a:r>
            <a:r>
              <a:rPr lang="en-US" err="1"/>
              <a:t>campi</a:t>
            </a:r>
            <a:r>
              <a:rPr lang="en-US"/>
              <a:t> </a:t>
            </a:r>
            <a:r>
              <a:rPr lang="en-US" err="1"/>
              <a:t>cavità</a:t>
            </a:r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5B8A1B9-1642-3C60-CA1A-F5EE0A1FE92C}"/>
              </a:ext>
            </a:extLst>
          </p:cNvPr>
          <p:cNvSpPr txBox="1"/>
          <p:nvPr/>
        </p:nvSpPr>
        <p:spPr>
          <a:xfrm>
            <a:off x="4878337" y="1627635"/>
            <a:ext cx="147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79 SC + 3 NC</a:t>
            </a:r>
          </a:p>
        </p:txBody>
      </p:sp>
      <p:sp>
        <p:nvSpPr>
          <p:cNvPr id="20" name="Parentesi graffa chiusa 19">
            <a:extLst>
              <a:ext uri="{FF2B5EF4-FFF2-40B4-BE49-F238E27FC236}">
                <a16:creationId xmlns:a16="http://schemas.microsoft.com/office/drawing/2014/main" id="{A70C37EC-66F6-9A9F-1C86-88B34BC763E8}"/>
              </a:ext>
            </a:extLst>
          </p:cNvPr>
          <p:cNvSpPr/>
          <p:nvPr/>
        </p:nvSpPr>
        <p:spPr>
          <a:xfrm rot="5400000">
            <a:off x="3717187" y="322311"/>
            <a:ext cx="584774" cy="5154626"/>
          </a:xfrm>
          <a:prstGeom prst="rightBrace">
            <a:avLst>
              <a:gd name="adj1" fmla="val 13460"/>
              <a:gd name="adj2" fmla="val 4973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A3FE34F-781D-DFAB-1E4B-9EBDDD07D2D6}"/>
              </a:ext>
            </a:extLst>
          </p:cNvPr>
          <p:cNvGrpSpPr/>
          <p:nvPr/>
        </p:nvGrpSpPr>
        <p:grpSpPr>
          <a:xfrm>
            <a:off x="8610600" y="1925976"/>
            <a:ext cx="3185430" cy="3006048"/>
            <a:chOff x="4114403" y="1925976"/>
            <a:chExt cx="3185430" cy="3006048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8F1E1372-0E49-C8CA-2C97-91AA5EF92F65}"/>
                </a:ext>
              </a:extLst>
            </p:cNvPr>
            <p:cNvSpPr/>
            <p:nvPr/>
          </p:nvSpPr>
          <p:spPr>
            <a:xfrm>
              <a:off x="4114403" y="1925976"/>
              <a:ext cx="3185430" cy="3006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0EDAF36-FC46-35EF-B4A6-DF01DCD2C1C2}"/>
                </a:ext>
              </a:extLst>
            </p:cNvPr>
            <p:cNvSpPr/>
            <p:nvPr/>
          </p:nvSpPr>
          <p:spPr>
            <a:xfrm>
              <a:off x="4618105" y="2461369"/>
              <a:ext cx="2178028" cy="19352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070D3C52-0DD6-BBAE-4FFC-1F9ACCDF0C1B}"/>
                </a:ext>
              </a:extLst>
            </p:cNvPr>
            <p:cNvSpPr/>
            <p:nvPr/>
          </p:nvSpPr>
          <p:spPr>
            <a:xfrm>
              <a:off x="5102199" y="2883991"/>
              <a:ext cx="1209840" cy="10900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AF7F4C4B-321C-FCDE-F7EF-5DBBBE8C6C9A}"/>
                </a:ext>
              </a:extLst>
            </p:cNvPr>
            <p:cNvSpPr/>
            <p:nvPr/>
          </p:nvSpPr>
          <p:spPr>
            <a:xfrm>
              <a:off x="5456139" y="3202878"/>
              <a:ext cx="501957" cy="4522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36153BD9-297D-BF2D-8407-4DFED7DED780}"/>
                </a:ext>
              </a:extLst>
            </p:cNvPr>
            <p:cNvSpPr/>
            <p:nvPr/>
          </p:nvSpPr>
          <p:spPr>
            <a:xfrm>
              <a:off x="5643248" y="3375662"/>
              <a:ext cx="127740" cy="1066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FB7F90D4-619F-866C-6657-C349BFE6129B}"/>
              </a:ext>
            </a:extLst>
          </p:cNvPr>
          <p:cNvSpPr/>
          <p:nvPr/>
        </p:nvSpPr>
        <p:spPr>
          <a:xfrm>
            <a:off x="7235071" y="3050758"/>
            <a:ext cx="952577" cy="705642"/>
          </a:xfrm>
          <a:prstGeom prst="rightArrow">
            <a:avLst>
              <a:gd name="adj1" fmla="val 33822"/>
              <a:gd name="adj2" fmla="val 610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28F4565-AA43-B6DA-8EF1-9DFFD751E598}"/>
              </a:ext>
            </a:extLst>
          </p:cNvPr>
          <p:cNvSpPr txBox="1"/>
          <p:nvPr/>
        </p:nvSpPr>
        <p:spPr>
          <a:xfrm>
            <a:off x="8070576" y="815101"/>
            <a:ext cx="3541522" cy="10156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/>
              <a:t>Rappresentazione semplificata del problema trasmissione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1C94849F-3F8A-B71A-74C7-13C93732B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r="210"/>
          <a:stretch/>
        </p:blipFill>
        <p:spPr>
          <a:xfrm rot="21215922">
            <a:off x="9033390" y="3392792"/>
            <a:ext cx="1485689" cy="1396307"/>
          </a:xfrm>
          <a:prstGeom prst="rect">
            <a:avLst/>
          </a:prstGeom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C9CCAA62-654C-517A-D437-389F3BD2F083}"/>
              </a:ext>
            </a:extLst>
          </p:cNvPr>
          <p:cNvSpPr/>
          <p:nvPr/>
        </p:nvSpPr>
        <p:spPr>
          <a:xfrm rot="1821015">
            <a:off x="4615345" y="3837857"/>
            <a:ext cx="525982" cy="1147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7B440CA-AD1C-0A54-8254-C2246C7F4B85}"/>
              </a:ext>
            </a:extLst>
          </p:cNvPr>
          <p:cNvSpPr txBox="1"/>
          <p:nvPr/>
        </p:nvSpPr>
        <p:spPr>
          <a:xfrm>
            <a:off x="5858391" y="5904017"/>
            <a:ext cx="2599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err="1">
                <a:solidFill>
                  <a:srgbClr val="00B050"/>
                </a:solidFill>
              </a:rPr>
              <a:t>Più</a:t>
            </a:r>
            <a:r>
              <a:rPr lang="en-US" sz="2000" b="1">
                <a:solidFill>
                  <a:srgbClr val="00B050"/>
                </a:solidFill>
              </a:rPr>
              <a:t> </a:t>
            </a:r>
            <a:r>
              <a:rPr lang="en-US" sz="2000" b="1" err="1">
                <a:solidFill>
                  <a:srgbClr val="00B050"/>
                </a:solidFill>
              </a:rPr>
              <a:t>sovrapposizione</a:t>
            </a:r>
            <a:r>
              <a:rPr lang="en-US" sz="2000" b="1">
                <a:solidFill>
                  <a:srgbClr val="00B050"/>
                </a:solidFill>
              </a:rPr>
              <a:t>, </a:t>
            </a:r>
            <a:r>
              <a:rPr lang="en-US" sz="2000" b="1" err="1">
                <a:solidFill>
                  <a:srgbClr val="00B050"/>
                </a:solidFill>
              </a:rPr>
              <a:t>più</a:t>
            </a:r>
            <a:r>
              <a:rPr lang="en-US" sz="2000" b="1">
                <a:solidFill>
                  <a:srgbClr val="00B050"/>
                </a:solidFill>
              </a:rPr>
              <a:t> </a:t>
            </a:r>
            <a:r>
              <a:rPr lang="en-US" sz="2000" b="1" err="1">
                <a:solidFill>
                  <a:srgbClr val="00B050"/>
                </a:solidFill>
              </a:rPr>
              <a:t>trasmissione</a:t>
            </a:r>
            <a:r>
              <a:rPr lang="en-US" sz="2000" b="1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504BC3F-A46A-4303-1D4C-6496CB94EFDE}"/>
              </a:ext>
            </a:extLst>
          </p:cNvPr>
          <p:cNvSpPr txBox="1"/>
          <p:nvPr/>
        </p:nvSpPr>
        <p:spPr>
          <a:xfrm>
            <a:off x="215186" y="897644"/>
            <a:ext cx="2486261" cy="707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/>
              <a:t>Cosa succede sotto il cofano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72003C0-FDE3-2C23-9AD3-2A44BF43238F}"/>
              </a:ext>
            </a:extLst>
          </p:cNvPr>
          <p:cNvSpPr txBox="1"/>
          <p:nvPr/>
        </p:nvSpPr>
        <p:spPr>
          <a:xfrm>
            <a:off x="9377226" y="5090189"/>
            <a:ext cx="259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/>
              <a:t>Bersaglio trasmissione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64630DA-A71B-E428-E7B3-ED6D55CA9F4B}"/>
              </a:ext>
            </a:extLst>
          </p:cNvPr>
          <p:cNvSpPr txBox="1"/>
          <p:nvPr/>
        </p:nvSpPr>
        <p:spPr>
          <a:xfrm>
            <a:off x="185089" y="5128432"/>
            <a:ext cx="254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Fascio in </a:t>
            </a:r>
            <a:r>
              <a:rPr lang="en-US" err="1">
                <a:solidFill>
                  <a:srgbClr val="FF0000"/>
                </a:solidFill>
              </a:rPr>
              <a:t>entrata</a:t>
            </a:r>
            <a:r>
              <a:rPr lang="en-US">
                <a:solidFill>
                  <a:srgbClr val="FF0000"/>
                </a:solidFill>
              </a:rPr>
              <a:t> in ALPI da PIAVE</a:t>
            </a:r>
          </a:p>
        </p:txBody>
      </p:sp>
      <p:sp>
        <p:nvSpPr>
          <p:cNvPr id="13" name="CasellaDiTesto 25">
            <a:extLst>
              <a:ext uri="{FF2B5EF4-FFF2-40B4-BE49-F238E27FC236}">
                <a16:creationId xmlns:a16="http://schemas.microsoft.com/office/drawing/2014/main" id="{E653F472-327A-6299-B69E-EBFAC98196C2}"/>
              </a:ext>
            </a:extLst>
          </p:cNvPr>
          <p:cNvSpPr txBox="1"/>
          <p:nvPr/>
        </p:nvSpPr>
        <p:spPr>
          <a:xfrm>
            <a:off x="9952336" y="2828287"/>
            <a:ext cx="2047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93% </a:t>
            </a:r>
            <a:r>
              <a:rPr lang="en-US" dirty="0" err="1">
                <a:solidFill>
                  <a:schemeClr val="accent6"/>
                </a:solidFill>
              </a:rPr>
              <a:t>trasmissione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CasellaDiTesto 26">
            <a:extLst>
              <a:ext uri="{FF2B5EF4-FFF2-40B4-BE49-F238E27FC236}">
                <a16:creationId xmlns:a16="http://schemas.microsoft.com/office/drawing/2014/main" id="{CF1FD2AE-43A2-9FEA-B498-D1E77AE4ED61}"/>
              </a:ext>
            </a:extLst>
          </p:cNvPr>
          <p:cNvSpPr txBox="1"/>
          <p:nvPr/>
        </p:nvSpPr>
        <p:spPr>
          <a:xfrm>
            <a:off x="7929007" y="2384160"/>
            <a:ext cx="2047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85% </a:t>
            </a:r>
            <a:r>
              <a:rPr lang="en-US" dirty="0" err="1">
                <a:solidFill>
                  <a:srgbClr val="FF0000"/>
                </a:solidFill>
              </a:rPr>
              <a:t>trasmissione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asellaDiTesto 27">
            <a:extLst>
              <a:ext uri="{FF2B5EF4-FFF2-40B4-BE49-F238E27FC236}">
                <a16:creationId xmlns:a16="http://schemas.microsoft.com/office/drawing/2014/main" id="{E3BD44FC-7A70-2A1F-D24A-1F6605D52084}"/>
              </a:ext>
            </a:extLst>
          </p:cNvPr>
          <p:cNvSpPr txBox="1"/>
          <p:nvPr/>
        </p:nvSpPr>
        <p:spPr>
          <a:xfrm>
            <a:off x="7323913" y="4510611"/>
            <a:ext cx="1955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35% </a:t>
            </a:r>
            <a:r>
              <a:rPr lang="en-US" dirty="0" err="1">
                <a:solidFill>
                  <a:srgbClr val="FF0000"/>
                </a:solidFill>
              </a:rPr>
              <a:t>trasmissione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5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04245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231 C 1.04167E-6 0.03403 0.00208 0.05995 0.00469 0.05995 C 0.00781 0.05995 0.00898 0.03125 0.0095 0.01389 L 0.00989 -0.00926 C 0.01042 -0.02662 0.01159 -0.05509 0.0151 -0.05509 C 0.01732 -0.05509 0.02005 -0.0294 0.02005 0.00231 C 0.02005 0.03403 0.01732 0.05995 0.0151 0.05995 C 0.01159 0.05995 0.01042 0.03125 0.00989 0.01389 L 0.0095 -0.00926 C 0.00898 -0.02662 0.00781 -0.05509 0.00469 -0.05509 C 0.00208 -0.05509 1.04167E-6 -0.0294 1.04167E-6 0.00231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F8922-7FE3-D985-F186-449CBCD7B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230587EA-6C3F-17A2-D4D6-C12E9502EEEC}"/>
              </a:ext>
            </a:extLst>
          </p:cNvPr>
          <p:cNvSpPr/>
          <p:nvPr/>
        </p:nvSpPr>
        <p:spPr>
          <a:xfrm>
            <a:off x="3746838" y="1463824"/>
            <a:ext cx="4680668" cy="36894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290604A-46E5-DDB5-6A99-C7C8E23D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6" y="33024"/>
            <a:ext cx="12192000" cy="70564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Il </a:t>
            </a:r>
            <a:r>
              <a:rPr lang="en-US" b="1" err="1">
                <a:solidFill>
                  <a:schemeClr val="accent1"/>
                </a:solidFill>
              </a:rPr>
              <a:t>bersaglio</a:t>
            </a:r>
            <a:r>
              <a:rPr lang="en-US" b="1">
                <a:solidFill>
                  <a:schemeClr val="accent1"/>
                </a:solidFill>
              </a:rPr>
              <a:t> “</a:t>
            </a:r>
            <a:r>
              <a:rPr lang="en-US" b="1" err="1">
                <a:solidFill>
                  <a:schemeClr val="accent1"/>
                </a:solidFill>
              </a:rPr>
              <a:t>trasmissione</a:t>
            </a:r>
            <a:r>
              <a:rPr lang="en-US" b="1">
                <a:solidFill>
                  <a:schemeClr val="accent1"/>
                </a:solidFill>
              </a:rPr>
              <a:t>” in ALPI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45F30-7724-CD1C-84B1-06549EF7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7544" y="6356350"/>
            <a:ext cx="706256" cy="365125"/>
          </a:xfrm>
        </p:spPr>
        <p:txBody>
          <a:bodyPr/>
          <a:lstStyle/>
          <a:p>
            <a:fld id="{A6D6D798-1883-974D-96D0-4E82B243DEDE}" type="slidenum">
              <a:rPr lang="en-US" smtClean="0"/>
              <a:t>9</a:t>
            </a:fld>
            <a:endParaRPr lang="en-US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97D3D8B-0B94-C211-BDB9-237898C1040A}"/>
              </a:ext>
            </a:extLst>
          </p:cNvPr>
          <p:cNvGrpSpPr/>
          <p:nvPr/>
        </p:nvGrpSpPr>
        <p:grpSpPr>
          <a:xfrm>
            <a:off x="6045456" y="3247368"/>
            <a:ext cx="80215" cy="74413"/>
            <a:chOff x="4114403" y="1925976"/>
            <a:chExt cx="3185430" cy="3006048"/>
          </a:xfrm>
        </p:grpSpPr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D87DA511-A38E-DBA6-C864-C6E0F83629C6}"/>
                </a:ext>
              </a:extLst>
            </p:cNvPr>
            <p:cNvSpPr/>
            <p:nvPr/>
          </p:nvSpPr>
          <p:spPr>
            <a:xfrm>
              <a:off x="4114403" y="1925976"/>
              <a:ext cx="3185430" cy="3006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72296624-13D8-C4B7-1FC1-FBD9C6C809FC}"/>
                </a:ext>
              </a:extLst>
            </p:cNvPr>
            <p:cNvSpPr/>
            <p:nvPr/>
          </p:nvSpPr>
          <p:spPr>
            <a:xfrm>
              <a:off x="4618105" y="2461369"/>
              <a:ext cx="2178028" cy="19352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BEB2CDA7-7DEA-4E01-296E-67867D23F971}"/>
                </a:ext>
              </a:extLst>
            </p:cNvPr>
            <p:cNvSpPr/>
            <p:nvPr/>
          </p:nvSpPr>
          <p:spPr>
            <a:xfrm>
              <a:off x="5102199" y="2883991"/>
              <a:ext cx="1209840" cy="10900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3249A74D-EC88-4D43-598F-CBCEF9927434}"/>
                </a:ext>
              </a:extLst>
            </p:cNvPr>
            <p:cNvSpPr/>
            <p:nvPr/>
          </p:nvSpPr>
          <p:spPr>
            <a:xfrm>
              <a:off x="5456139" y="3202878"/>
              <a:ext cx="501957" cy="4522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85DC53EE-8E13-2FBF-6751-56FE9F0B2690}"/>
                </a:ext>
              </a:extLst>
            </p:cNvPr>
            <p:cNvSpPr/>
            <p:nvPr/>
          </p:nvSpPr>
          <p:spPr>
            <a:xfrm>
              <a:off x="5643248" y="3375662"/>
              <a:ext cx="127740" cy="1066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D5272003-C3A3-B909-2836-FA60771AD158}"/>
              </a:ext>
            </a:extLst>
          </p:cNvPr>
          <p:cNvSpPr/>
          <p:nvPr/>
        </p:nvSpPr>
        <p:spPr>
          <a:xfrm rot="18725303">
            <a:off x="2892084" y="1419072"/>
            <a:ext cx="570585" cy="102758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06796838-BA20-08C5-6BFD-7881FAA17717}"/>
              </a:ext>
            </a:extLst>
          </p:cNvPr>
          <p:cNvSpPr/>
          <p:nvPr/>
        </p:nvSpPr>
        <p:spPr>
          <a:xfrm rot="2993395">
            <a:off x="8696456" y="1412180"/>
            <a:ext cx="570585" cy="102758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6346A0EE-EFFD-68DE-A269-18CF9F3C79E6}"/>
              </a:ext>
            </a:extLst>
          </p:cNvPr>
          <p:cNvSpPr/>
          <p:nvPr/>
        </p:nvSpPr>
        <p:spPr>
          <a:xfrm rot="14002501">
            <a:off x="2832472" y="4188863"/>
            <a:ext cx="570585" cy="102758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6CB154C-2BE8-1EF4-D1A0-03326D402EE9}"/>
              </a:ext>
            </a:extLst>
          </p:cNvPr>
          <p:cNvSpPr txBox="1"/>
          <p:nvPr/>
        </p:nvSpPr>
        <p:spPr>
          <a:xfrm>
            <a:off x="698693" y="1296696"/>
            <a:ext cx="199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Specie di fascio di particelle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EC514F4-8E21-82EC-A759-9BE65DE7A371}"/>
              </a:ext>
            </a:extLst>
          </p:cNvPr>
          <p:cNvSpPr txBox="1"/>
          <p:nvPr/>
        </p:nvSpPr>
        <p:spPr>
          <a:xfrm>
            <a:off x="9656783" y="1435196"/>
            <a:ext cx="200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Energia richiesta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3AFAB1-C6F4-176C-EFD4-CB68B8112D09}"/>
              </a:ext>
            </a:extLst>
          </p:cNvPr>
          <p:cNvSpPr txBox="1"/>
          <p:nvPr/>
        </p:nvSpPr>
        <p:spPr>
          <a:xfrm>
            <a:off x="412539" y="4932027"/>
            <a:ext cx="239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Tipo acceleratore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20CD87AD-B903-A958-4A25-A8B3DB0581B6}"/>
              </a:ext>
            </a:extLst>
          </p:cNvPr>
          <p:cNvSpPr/>
          <p:nvPr/>
        </p:nvSpPr>
        <p:spPr>
          <a:xfrm rot="7849861">
            <a:off x="8810556" y="4172545"/>
            <a:ext cx="570585" cy="102758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EB373B7-8390-BB91-C8AC-BF735AB65F6B}"/>
              </a:ext>
            </a:extLst>
          </p:cNvPr>
          <p:cNvSpPr txBox="1"/>
          <p:nvPr/>
        </p:nvSpPr>
        <p:spPr>
          <a:xfrm>
            <a:off x="9656783" y="4932616"/>
            <a:ext cx="240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Situazione dell’acceleratore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559B341-60E9-5B5A-2B9A-B435EE58F142}"/>
              </a:ext>
            </a:extLst>
          </p:cNvPr>
          <p:cNvSpPr/>
          <p:nvPr/>
        </p:nvSpPr>
        <p:spPr>
          <a:xfrm>
            <a:off x="5992152" y="3168032"/>
            <a:ext cx="198255" cy="21848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FE5F3AA-A7E1-555F-C2BC-9230858F9425}"/>
              </a:ext>
            </a:extLst>
          </p:cNvPr>
          <p:cNvSpPr txBox="1"/>
          <p:nvPr/>
        </p:nvSpPr>
        <p:spPr>
          <a:xfrm>
            <a:off x="5238337" y="3059668"/>
            <a:ext cx="84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zoom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7471841-D0FE-263A-A7C0-65D72F640B1E}"/>
              </a:ext>
            </a:extLst>
          </p:cNvPr>
          <p:cNvSpPr txBox="1"/>
          <p:nvPr/>
        </p:nvSpPr>
        <p:spPr>
          <a:xfrm>
            <a:off x="3394163" y="6096997"/>
            <a:ext cx="546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err="1">
                <a:solidFill>
                  <a:srgbClr val="00B050"/>
                </a:solidFill>
              </a:rPr>
              <a:t>Spazio</a:t>
            </a:r>
            <a:r>
              <a:rPr lang="en-US" b="1" i="1">
                <a:solidFill>
                  <a:srgbClr val="00B050"/>
                </a:solidFill>
              </a:rPr>
              <a:t> di </a:t>
            </a:r>
            <a:r>
              <a:rPr lang="en-US" b="1" i="1" err="1">
                <a:solidFill>
                  <a:srgbClr val="00B050"/>
                </a:solidFill>
              </a:rPr>
              <a:t>variazione</a:t>
            </a:r>
            <a:r>
              <a:rPr lang="en-US" b="1" i="1">
                <a:solidFill>
                  <a:srgbClr val="00B050"/>
                </a:solidFill>
              </a:rPr>
              <a:t> </a:t>
            </a:r>
            <a:r>
              <a:rPr lang="en-US" b="1" i="1" err="1">
                <a:solidFill>
                  <a:srgbClr val="00B050"/>
                </a:solidFill>
              </a:rPr>
              <a:t>dei</a:t>
            </a:r>
            <a:r>
              <a:rPr lang="en-US" b="1" i="1">
                <a:solidFill>
                  <a:srgbClr val="00B050"/>
                </a:solidFill>
              </a:rPr>
              <a:t> </a:t>
            </a:r>
            <a:r>
              <a:rPr lang="en-US" b="1" i="1" err="1">
                <a:solidFill>
                  <a:srgbClr val="00B050"/>
                </a:solidFill>
              </a:rPr>
              <a:t>parametri</a:t>
            </a:r>
            <a:r>
              <a:rPr lang="en-US" b="1" i="1">
                <a:solidFill>
                  <a:srgbClr val="00B050"/>
                </a:solidFill>
              </a:rPr>
              <a:t> [296]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93213BA-0E4C-E9CC-BC36-20A737476172}"/>
              </a:ext>
            </a:extLst>
          </p:cNvPr>
          <p:cNvSpPr txBox="1"/>
          <p:nvPr/>
        </p:nvSpPr>
        <p:spPr>
          <a:xfrm>
            <a:off x="4762401" y="1520104"/>
            <a:ext cx="190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0% </a:t>
            </a:r>
            <a:r>
              <a:rPr lang="en-US" err="1"/>
              <a:t>trasmissione</a:t>
            </a:r>
            <a:endParaRPr lang="en-US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C8FF06B-21A1-161F-3325-6067680E4CE4}"/>
              </a:ext>
            </a:extLst>
          </p:cNvPr>
          <p:cNvCxnSpPr>
            <a:stCxn id="22" idx="0"/>
          </p:cNvCxnSpPr>
          <p:nvPr/>
        </p:nvCxnSpPr>
        <p:spPr>
          <a:xfrm flipV="1">
            <a:off x="6125671" y="5060897"/>
            <a:ext cx="0" cy="1036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FFE6A9-2471-C0B2-55D6-4E4DA64171B5}"/>
              </a:ext>
            </a:extLst>
          </p:cNvPr>
          <p:cNvCxnSpPr>
            <a:cxnSpLocks/>
          </p:cNvCxnSpPr>
          <p:nvPr/>
        </p:nvCxnSpPr>
        <p:spPr>
          <a:xfrm flipV="1">
            <a:off x="3854299" y="3530468"/>
            <a:ext cx="2025801" cy="153042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73594B6-50D6-AAFC-0EB9-0D5718ABB50D}"/>
              </a:ext>
            </a:extLst>
          </p:cNvPr>
          <p:cNvCxnSpPr>
            <a:cxnSpLocks/>
          </p:cNvCxnSpPr>
          <p:nvPr/>
        </p:nvCxnSpPr>
        <p:spPr>
          <a:xfrm>
            <a:off x="3900824" y="1619861"/>
            <a:ext cx="1979276" cy="143980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04DF88-F49A-ED7C-D2D0-A6236E5692D6}"/>
              </a:ext>
            </a:extLst>
          </p:cNvPr>
          <p:cNvCxnSpPr>
            <a:cxnSpLocks/>
          </p:cNvCxnSpPr>
          <p:nvPr/>
        </p:nvCxnSpPr>
        <p:spPr>
          <a:xfrm flipH="1">
            <a:off x="6385373" y="1539200"/>
            <a:ext cx="1970480" cy="152046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43CEE47-A398-E940-8F3A-67A6E88FA805}"/>
              </a:ext>
            </a:extLst>
          </p:cNvPr>
          <p:cNvCxnSpPr>
            <a:cxnSpLocks/>
          </p:cNvCxnSpPr>
          <p:nvPr/>
        </p:nvCxnSpPr>
        <p:spPr>
          <a:xfrm flipH="1" flipV="1">
            <a:off x="6336234" y="3530351"/>
            <a:ext cx="1970480" cy="153054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767432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260C8CF3B74245BAA13FDE28514FF4" ma:contentTypeVersion="18" ma:contentTypeDescription="Create a new document." ma:contentTypeScope="" ma:versionID="c81864d3969e52d6a6f6d9de68772443">
  <xsd:schema xmlns:xsd="http://www.w3.org/2001/XMLSchema" xmlns:xs="http://www.w3.org/2001/XMLSchema" xmlns:p="http://schemas.microsoft.com/office/2006/metadata/properties" xmlns:ns3="cc2618ca-3d25-4860-829e-1b4b7a19ebd9" xmlns:ns4="b456a4e5-a128-401e-9c54-02d9c3f51590" targetNamespace="http://schemas.microsoft.com/office/2006/metadata/properties" ma:root="true" ma:fieldsID="835d9c4871a859dcb14229e0c21058e8" ns3:_="" ns4:_="">
    <xsd:import namespace="cc2618ca-3d25-4860-829e-1b4b7a19ebd9"/>
    <xsd:import namespace="b456a4e5-a128-401e-9c54-02d9c3f5159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LengthInSecond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2618ca-3d25-4860-829e-1b4b7a19e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6a4e5-a128-401e-9c54-02d9c3f5159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c2618ca-3d25-4860-829e-1b4b7a19ebd9" xsi:nil="true"/>
  </documentManagement>
</p:properties>
</file>

<file path=customXml/itemProps1.xml><?xml version="1.0" encoding="utf-8"?>
<ds:datastoreItem xmlns:ds="http://schemas.openxmlformats.org/officeDocument/2006/customXml" ds:itemID="{29E0E95F-AA5C-4E1C-A1EE-8F88B31F4F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471BF1-A536-4175-BC48-67154B743C8F}">
  <ds:schemaRefs>
    <ds:schemaRef ds:uri="b456a4e5-a128-401e-9c54-02d9c3f51590"/>
    <ds:schemaRef ds:uri="cc2618ca-3d25-4860-829e-1b4b7a19eb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A738F39-B403-49B4-8F59-3629A5252BB9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cc2618ca-3d25-4860-829e-1b4b7a19ebd9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b456a4e5-a128-401e-9c54-02d9c3f5159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1832</Words>
  <Application>Microsoft Office PowerPoint</Application>
  <PresentationFormat>Widescreen</PresentationFormat>
  <Paragraphs>366</Paragraphs>
  <Slides>27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Meiryo</vt:lpstr>
      <vt:lpstr>Aptos</vt:lpstr>
      <vt:lpstr>Aptos Display</vt:lpstr>
      <vt:lpstr>Arial</vt:lpstr>
      <vt:lpstr>Avenir Book</vt:lpstr>
      <vt:lpstr>Calibri</vt:lpstr>
      <vt:lpstr>Cambria Math</vt:lpstr>
      <vt:lpstr>office theme</vt:lpstr>
      <vt:lpstr>C’è dell’Intelligenza (Artificiale) negli Acceleratori</vt:lpstr>
      <vt:lpstr>Sommario </vt:lpstr>
      <vt:lpstr>TAPA – Tandem ADIGE PIAVE ALPI</vt:lpstr>
      <vt:lpstr>Sfide per l’impostazione della macchina</vt:lpstr>
      <vt:lpstr>Presentazione standard di PowerPoint</vt:lpstr>
      <vt:lpstr>Presentazione standard di PowerPoint</vt:lpstr>
      <vt:lpstr>Il bersaglio “trasmissione” in ALPI</vt:lpstr>
      <vt:lpstr>Il bersaglio “trasmissione” in ALPI</vt:lpstr>
      <vt:lpstr>Il bersaglio “trasmissione” in ALPI</vt:lpstr>
      <vt:lpstr>Il bersaglio “trasmissione” in PIAVE - ALPI</vt:lpstr>
      <vt:lpstr>Ottimizzazione manuale e automatica</vt:lpstr>
      <vt:lpstr>Scenari di Utilizzo dell’Intelligenza Artificiale</vt:lpstr>
      <vt:lpstr>Presentazione standard di PowerPoint</vt:lpstr>
      <vt:lpstr>Test Condotti con il TSO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bellanl;montis</dc:creator>
  <cp:lastModifiedBy>Maurizio Montis</cp:lastModifiedBy>
  <cp:revision>5</cp:revision>
  <cp:lastPrinted>2025-01-16T11:01:33Z</cp:lastPrinted>
  <dcterms:created xsi:type="dcterms:W3CDTF">2024-01-12T15:19:19Z</dcterms:created>
  <dcterms:modified xsi:type="dcterms:W3CDTF">2025-01-16T17:41:06Z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0x01010042260C8CF3B74245BAA13FDE28514FF4</vt:lpwstr>
  </property>
</Properties>
</file>