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5" r:id="rId6"/>
    <p:sldMasterId id="2147483698" r:id="rId7"/>
    <p:sldMasterId id="2147483716" r:id="rId8"/>
    <p:sldMasterId id="2147483728" r:id="rId9"/>
    <p:sldMasterId id="2147483740" r:id="rId10"/>
  </p:sldMasterIdLst>
  <p:notesMasterIdLst>
    <p:notesMasterId r:id="rId28"/>
  </p:notesMasterIdLst>
  <p:sldIdLst>
    <p:sldId id="2841" r:id="rId11"/>
    <p:sldId id="2842" r:id="rId12"/>
    <p:sldId id="2843" r:id="rId13"/>
    <p:sldId id="2740" r:id="rId14"/>
    <p:sldId id="2847" r:id="rId15"/>
    <p:sldId id="2851" r:id="rId16"/>
    <p:sldId id="2854" r:id="rId17"/>
    <p:sldId id="257" r:id="rId18"/>
    <p:sldId id="259" r:id="rId19"/>
    <p:sldId id="256" r:id="rId20"/>
    <p:sldId id="260" r:id="rId21"/>
    <p:sldId id="2855" r:id="rId22"/>
    <p:sldId id="258" r:id="rId23"/>
    <p:sldId id="2845" r:id="rId24"/>
    <p:sldId id="2853" r:id="rId25"/>
    <p:sldId id="330" r:id="rId26"/>
    <p:sldId id="284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0000"/>
    <a:srgbClr val="EFB65B"/>
    <a:srgbClr val="FFFFFF"/>
    <a:srgbClr val="FF99FF"/>
    <a:srgbClr val="156082"/>
    <a:srgbClr val="F5C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06C59-AEDA-6D62-DA66-2ECF2B58625A}" v="51" dt="2025-01-17T07:11:25.662"/>
    <p1510:client id="{CACAFE2B-E781-4066-BEDF-BA8907A2A780}" v="62" dt="2025-01-16T21:24:49.803"/>
    <p1510:client id="{F690FBF3-54D7-48E9-97D5-9B228829CF97}" v="3" dt="2025-01-17T09:19:33.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E9489-DC21-4C15-B800-78D5E806A0A6}" type="datetimeFigureOut">
              <a:rPr lang="it-IT" smtClean="0"/>
              <a:t>17/01/2025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D391E-C6C6-42CE-AAFE-DC99C3D96082}" type="slidenum">
              <a:rPr lang="it-IT" smtClean="0"/>
              <a:t>‹N›</a:t>
            </a:fld>
            <a:endParaRPr lang="it-IT"/>
          </a:p>
        </p:txBody>
      </p:sp>
    </p:spTree>
    <p:extLst>
      <p:ext uri="{BB962C8B-B14F-4D97-AF65-F5344CB8AC3E}">
        <p14:creationId xmlns:p14="http://schemas.microsoft.com/office/powerpoint/2010/main" val="2805131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D5D391E-C6C6-42CE-AAFE-DC99C3D96082}" type="slidenum">
              <a:rPr lang="it-IT" smtClean="0"/>
              <a:t>3</a:t>
            </a:fld>
            <a:endParaRPr lang="it-IT"/>
          </a:p>
        </p:txBody>
      </p:sp>
    </p:spTree>
    <p:extLst>
      <p:ext uri="{BB962C8B-B14F-4D97-AF65-F5344CB8AC3E}">
        <p14:creationId xmlns:p14="http://schemas.microsoft.com/office/powerpoint/2010/main" val="407901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2024 sono state raggiunte le milestone prefissate nel progetto CUPRUM-TTD:</a:t>
            </a:r>
          </a:p>
          <a:p>
            <a:pPr marL="171450" indent="-171450">
              <a:buFontTx/>
              <a:buChar char="-"/>
            </a:pPr>
            <a:r>
              <a:rPr lang="it-IT" dirty="0"/>
              <a:t>E’ stata sviluppata la tecnologia di preparazione dei bersagli con tecnica Spark Plasma </a:t>
            </a:r>
            <a:r>
              <a:rPr lang="it-IT" dirty="0" err="1"/>
              <a:t>Sintering</a:t>
            </a:r>
            <a:r>
              <a:rPr lang="it-IT" dirty="0"/>
              <a:t>. </a:t>
            </a:r>
          </a:p>
          <a:p>
            <a:pPr marL="171450" indent="-171450">
              <a:buFontTx/>
              <a:buChar char="-"/>
            </a:pPr>
            <a:r>
              <a:rPr lang="it-IT" dirty="0"/>
              <a:t>I bersagli sono stati irraggiati fino a correnti di irraggiamento di 50 </a:t>
            </a:r>
            <a:r>
              <a:rPr lang="it-IT" dirty="0" err="1"/>
              <a:t>uA</a:t>
            </a:r>
            <a:r>
              <a:rPr lang="it-IT" dirty="0"/>
              <a:t> (corrente massima disponibile presso il ciclotrone medicale dell’Ospedale Sacro Cuore Don Calabria).  </a:t>
            </a:r>
          </a:p>
          <a:p>
            <a:pPr marL="171450" indent="-171450">
              <a:buFontTx/>
              <a:buChar char="-"/>
            </a:pPr>
            <a:r>
              <a:rPr lang="it-IT" dirty="0"/>
              <a:t>Effettuati esperimenti di dissoluzione e separazione radiochimica per ottenere il radionuclide purificato con yield superiore al 98%.</a:t>
            </a:r>
          </a:p>
          <a:p>
            <a:pPr marL="171450" indent="-171450">
              <a:buFontTx/>
              <a:buChar char="-"/>
            </a:pPr>
            <a:r>
              <a:rPr lang="it-IT" dirty="0"/>
              <a:t>È stato sviluppato un protocollo per il recupero del materiale </a:t>
            </a:r>
            <a:r>
              <a:rPr lang="it-IT" dirty="0" err="1"/>
              <a:t>isotopicamente</a:t>
            </a:r>
            <a:r>
              <a:rPr lang="it-IT" dirty="0"/>
              <a:t> arricchito con un’efficienza di circa 85%. La polvere recuperata è stata utilizzata con successo per la realizzazione di nuovi bersagli.</a:t>
            </a:r>
          </a:p>
          <a:p>
            <a:endParaRPr lang="it-IT" dirty="0"/>
          </a:p>
          <a:p>
            <a:r>
              <a:rPr lang="it-IT" dirty="0"/>
              <a:t>Fino ad ora è stato utilizzato zinco naturale ed è stato possibile produrre gli isotopi gallio 68 e rame 61 che sono stati utilizzati per i primi test di marcatura di radiofarmaci. </a:t>
            </a:r>
          </a:p>
          <a:p>
            <a:endParaRPr lang="it-IT" dirty="0"/>
          </a:p>
          <a:p>
            <a:r>
              <a:rPr lang="it-IT" dirty="0"/>
              <a:t>Nel 2025 si prevede di utilizzare il materiale arricchito Zn 70 (già acquistato) per produrre 3 batch di Cu-67 per svolgere test in vitro e in vivo.</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507C5-3AE3-4265-9AC3-0FD988C5664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698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98F47DD4-2646-B52E-6CE6-232F3892F8EB}"/>
            </a:ext>
          </a:extLst>
        </p:cNvPr>
        <p:cNvGrpSpPr/>
        <p:nvPr/>
      </p:nvGrpSpPr>
      <p:grpSpPr>
        <a:xfrm>
          <a:off x="0" y="0"/>
          <a:ext cx="0" cy="0"/>
          <a:chOff x="0" y="0"/>
          <a:chExt cx="0" cy="0"/>
        </a:xfrm>
      </p:grpSpPr>
      <p:sp>
        <p:nvSpPr>
          <p:cNvPr id="84" name="Google Shape;84;p1:notes">
            <a:extLst>
              <a:ext uri="{FF2B5EF4-FFF2-40B4-BE49-F238E27FC236}">
                <a16:creationId xmlns:a16="http://schemas.microsoft.com/office/drawing/2014/main" id="{1CF97D44-6CAF-7BE6-ABED-BFAA39B0292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85" name="Google Shape;85;p1:notes">
            <a:extLst>
              <a:ext uri="{FF2B5EF4-FFF2-40B4-BE49-F238E27FC236}">
                <a16:creationId xmlns:a16="http://schemas.microsoft.com/office/drawing/2014/main" id="{B4C90886-5318-4B98-7DB3-91AF0D5F8B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842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Metterei</a:t>
            </a:r>
            <a:r>
              <a:rPr lang="en-US" dirty="0"/>
              <a:t> </a:t>
            </a:r>
            <a:r>
              <a:rPr lang="en-US" dirty="0" err="1"/>
              <a:t>tutto</a:t>
            </a:r>
            <a:r>
              <a:rPr lang="en-US" dirty="0"/>
              <a:t> </a:t>
            </a:r>
            <a:r>
              <a:rPr lang="en-US" dirty="0" err="1"/>
              <a:t>scritto</a:t>
            </a:r>
            <a:r>
              <a:rPr lang="en-US" dirty="0"/>
              <a:t> in inglese… </a:t>
            </a:r>
            <a:r>
              <a:rPr lang="en-US" dirty="0" err="1"/>
              <a:t>anche</a:t>
            </a:r>
            <a:r>
              <a:rPr lang="en-US" dirty="0"/>
              <a:t> la </a:t>
            </a:r>
            <a:r>
              <a:rPr lang="en-US" dirty="0" err="1"/>
              <a:t>tabella</a:t>
            </a:r>
            <a:r>
              <a:rPr lang="en-US" dirty="0"/>
              <a:t> del TRL</a:t>
            </a:r>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128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4" name="Google Shape;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72642-C055-749D-EC66-226F084CD0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9472DB-5505-9B76-0834-BB1E32802C2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9BA3D01-262E-7A16-3593-CCC211A42332}"/>
              </a:ext>
            </a:extLst>
          </p:cNvPr>
          <p:cNvSpPr>
            <a:spLocks noGrp="1"/>
          </p:cNvSpPr>
          <p:nvPr>
            <p:ph type="body" idx="1"/>
          </p:nvPr>
        </p:nvSpPr>
        <p:spPr/>
        <p:txBody>
          <a:bodyPr/>
          <a:lstStyle/>
          <a:p>
            <a:r>
              <a:rPr lang="it-IT" dirty="0"/>
              <a:t>Nel 2024 sono state raggiunte le milestone prefissate nel progetto CUPRUM-TTD:</a:t>
            </a:r>
          </a:p>
          <a:p>
            <a:pPr marL="171450" indent="-171450">
              <a:buFontTx/>
              <a:buChar char="-"/>
            </a:pPr>
            <a:r>
              <a:rPr lang="it-IT" dirty="0"/>
              <a:t>E’ stata sviluppata la tecnologia di preparazione dei bersagli con tecnica Spark Plasma </a:t>
            </a:r>
            <a:r>
              <a:rPr lang="it-IT" dirty="0" err="1"/>
              <a:t>Sintering</a:t>
            </a:r>
            <a:r>
              <a:rPr lang="it-IT" dirty="0"/>
              <a:t>. </a:t>
            </a:r>
          </a:p>
          <a:p>
            <a:pPr marL="171450" indent="-171450">
              <a:buFontTx/>
              <a:buChar char="-"/>
            </a:pPr>
            <a:r>
              <a:rPr lang="it-IT" dirty="0"/>
              <a:t>I bersagli sono stati irraggiati fino a correnti di irraggiamento di 50 </a:t>
            </a:r>
            <a:r>
              <a:rPr lang="it-IT" dirty="0" err="1"/>
              <a:t>uA</a:t>
            </a:r>
            <a:r>
              <a:rPr lang="it-IT" dirty="0"/>
              <a:t> (corrente massima disponibile presso il ciclotrone medicale dell’Ospedale Sacro Cuore Don Calabria).  </a:t>
            </a:r>
          </a:p>
          <a:p>
            <a:pPr marL="171450" indent="-171450">
              <a:buFontTx/>
              <a:buChar char="-"/>
            </a:pPr>
            <a:r>
              <a:rPr lang="it-IT" dirty="0"/>
              <a:t>Effettuati esperimenti di dissoluzione e separazione radiochimica per ottenere il radionuclide purificato con yield superiore al 98%.</a:t>
            </a:r>
          </a:p>
          <a:p>
            <a:pPr marL="171450" indent="-171450">
              <a:buFontTx/>
              <a:buChar char="-"/>
            </a:pPr>
            <a:r>
              <a:rPr lang="it-IT" dirty="0"/>
              <a:t>È stato sviluppato un protocollo per il recupero del materiale </a:t>
            </a:r>
            <a:r>
              <a:rPr lang="it-IT" dirty="0" err="1"/>
              <a:t>isotopicamente</a:t>
            </a:r>
            <a:r>
              <a:rPr lang="it-IT" dirty="0"/>
              <a:t> arricchito con un’efficienza di circa 85%. La polvere recuperata è stata utilizzata con successo per la realizzazione di nuovi bersagli.</a:t>
            </a:r>
          </a:p>
          <a:p>
            <a:endParaRPr lang="it-IT" dirty="0"/>
          </a:p>
          <a:p>
            <a:r>
              <a:rPr lang="it-IT" dirty="0"/>
              <a:t>Fino ad ora è stato utilizzato zinco naturale ed è stato possibile produrre gli isotopi gallio 68 e rame 61 che sono stati utilizzati per i primi test di marcatura di radiofarmaci. </a:t>
            </a:r>
          </a:p>
          <a:p>
            <a:endParaRPr lang="it-IT" dirty="0"/>
          </a:p>
          <a:p>
            <a:r>
              <a:rPr lang="it-IT" dirty="0"/>
              <a:t>Nel 2025 si prevede di utilizzare il materiale arricchito Zn 70 (già acquistato) per produrre 3 batch di Cu-67 per svolgere test in vitro e in vivo.</a:t>
            </a:r>
          </a:p>
        </p:txBody>
      </p:sp>
      <p:sp>
        <p:nvSpPr>
          <p:cNvPr id="4" name="Segnaposto numero diapositiva 3">
            <a:extLst>
              <a:ext uri="{FF2B5EF4-FFF2-40B4-BE49-F238E27FC236}">
                <a16:creationId xmlns:a16="http://schemas.microsoft.com/office/drawing/2014/main" id="{9411AA26-EAD3-2E23-6FB8-6C91735FD0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507C5-3AE3-4265-9AC3-0FD988C5664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895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a:extLst>
            <a:ext uri="{FF2B5EF4-FFF2-40B4-BE49-F238E27FC236}">
              <a16:creationId xmlns:a16="http://schemas.microsoft.com/office/drawing/2014/main" id="{CAA4F700-2515-C958-4E49-D931F063DF4D}"/>
            </a:ext>
          </a:extLst>
        </p:cNvPr>
        <p:cNvGrpSpPr/>
        <p:nvPr/>
      </p:nvGrpSpPr>
      <p:grpSpPr>
        <a:xfrm>
          <a:off x="0" y="0"/>
          <a:ext cx="0" cy="0"/>
          <a:chOff x="0" y="0"/>
          <a:chExt cx="0" cy="0"/>
        </a:xfrm>
      </p:grpSpPr>
      <p:sp>
        <p:nvSpPr>
          <p:cNvPr id="624" name="Google Shape;624;p15:notes">
            <a:extLst>
              <a:ext uri="{FF2B5EF4-FFF2-40B4-BE49-F238E27FC236}">
                <a16:creationId xmlns:a16="http://schemas.microsoft.com/office/drawing/2014/main" id="{2F7F0A17-96EE-6D81-71C4-0E3985C2DC21}"/>
              </a:ext>
            </a:extLst>
          </p:cNvPr>
          <p:cNvSpPr txBox="1">
            <a:spLocks noGrp="1"/>
          </p:cNvSpPr>
          <p:nvPr>
            <p:ph type="body" idx="1"/>
          </p:nvPr>
        </p:nvSpPr>
        <p:spPr>
          <a:xfrm>
            <a:off x="679768" y="4716661"/>
            <a:ext cx="543814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p15:notes">
            <a:extLst>
              <a:ext uri="{FF2B5EF4-FFF2-40B4-BE49-F238E27FC236}">
                <a16:creationId xmlns:a16="http://schemas.microsoft.com/office/drawing/2014/main" id="{01D7ACDE-2505-D3D8-AAAA-1605E25EED3C}"/>
              </a:ext>
            </a:extLst>
          </p:cNvPr>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016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4387-07E7-2A84-6378-99132AD33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884DAC-3169-7199-AF76-C41AAC276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458CB7-69DD-C957-0B81-0A976953B940}"/>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5" name="Footer Placeholder 4">
            <a:extLst>
              <a:ext uri="{FF2B5EF4-FFF2-40B4-BE49-F238E27FC236}">
                <a16:creationId xmlns:a16="http://schemas.microsoft.com/office/drawing/2014/main" id="{007EBBB3-D662-06AB-362B-0E38AF2AB5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8B6D0B-D327-3F36-ABBB-983E62C71450}"/>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268743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208A-647F-1A95-0E92-BC33884E64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790B6C-3299-7BAB-641D-2A587DCB6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D9834F-C719-139B-441D-1DA12E334838}"/>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5" name="Footer Placeholder 4">
            <a:extLst>
              <a:ext uri="{FF2B5EF4-FFF2-40B4-BE49-F238E27FC236}">
                <a16:creationId xmlns:a16="http://schemas.microsoft.com/office/drawing/2014/main" id="{992A35E4-C4AC-F660-F6D6-E870EBE9D8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4CE0D2-BB76-9E51-F2A7-EBF21AE29DB7}"/>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674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C8E32-70EA-471C-0341-4FC972E30E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61C83F-6475-482C-058A-2C07F33224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57762-24D3-79BF-2D06-92AAF41757B2}"/>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5" name="Footer Placeholder 4">
            <a:extLst>
              <a:ext uri="{FF2B5EF4-FFF2-40B4-BE49-F238E27FC236}">
                <a16:creationId xmlns:a16="http://schemas.microsoft.com/office/drawing/2014/main" id="{584B24EC-8267-062B-9B87-0D2AD1D035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86C773-922B-EF22-2F90-986F66D5AA1B}"/>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43461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cxnSp>
        <p:nvCxnSpPr>
          <p:cNvPr id="8" name="Straight Connector 7"/>
          <p:cNvCxnSpPr/>
          <p:nvPr/>
        </p:nvCxnSpPr>
        <p:spPr>
          <a:xfrm>
            <a:off x="0" y="5947958"/>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735106" y="3889317"/>
            <a:ext cx="10972800" cy="457200"/>
          </a:xfrm>
        </p:spPr>
        <p:txBody>
          <a:bodyPr rtlCol="0" anchor="ctr">
            <a:noAutofit/>
          </a:bodyPr>
          <a:lstStyle>
            <a:lvl1pPr marL="0" indent="0" algn="l">
              <a:spcBef>
                <a:spcPts val="0"/>
              </a:spcBef>
              <a:buNone/>
              <a:defRPr sz="24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en-GB" noProof="0"/>
          </a:p>
        </p:txBody>
      </p:sp>
      <p:pic>
        <p:nvPicPr>
          <p:cNvPr id="13" name="Immagine 12">
            <a:extLst>
              <a:ext uri="{FF2B5EF4-FFF2-40B4-BE49-F238E27FC236}">
                <a16:creationId xmlns:a16="http://schemas.microsoft.com/office/drawing/2014/main" id="{E95F9BB9-5C16-32CF-0CC3-A4D94D08FD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4772" r="757" b="4772"/>
          <a:stretch/>
        </p:blipFill>
        <p:spPr>
          <a:xfrm>
            <a:off x="0" y="5998361"/>
            <a:ext cx="1699369" cy="859637"/>
          </a:xfrm>
          <a:prstGeom prst="rect">
            <a:avLst/>
          </a:prstGeom>
        </p:spPr>
      </p:pic>
      <p:pic>
        <p:nvPicPr>
          <p:cNvPr id="14" name="Immagine 13">
            <a:extLst>
              <a:ext uri="{FF2B5EF4-FFF2-40B4-BE49-F238E27FC236}">
                <a16:creationId xmlns:a16="http://schemas.microsoft.com/office/drawing/2014/main" id="{888B6D94-86DD-B1A6-859C-433F7CB1DD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9132" y="6027672"/>
            <a:ext cx="2002867" cy="788716"/>
          </a:xfrm>
          <a:prstGeom prst="rect">
            <a:avLst/>
          </a:prstGeom>
        </p:spPr>
      </p:pic>
      <p:sp>
        <p:nvSpPr>
          <p:cNvPr id="7" name="Rectangle 6"/>
          <p:cNvSpPr/>
          <p:nvPr/>
        </p:nvSpPr>
        <p:spPr bwMode="ltGray">
          <a:xfrm>
            <a:off x="0" y="2790825"/>
            <a:ext cx="12192000" cy="109052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2" name="Title 1"/>
          <p:cNvSpPr>
            <a:spLocks noGrp="1"/>
          </p:cNvSpPr>
          <p:nvPr>
            <p:ph type="ctrTitle"/>
          </p:nvPr>
        </p:nvSpPr>
        <p:spPr>
          <a:xfrm>
            <a:off x="735106" y="2714625"/>
            <a:ext cx="10972800" cy="1263534"/>
          </a:xfrm>
        </p:spPr>
        <p:txBody>
          <a:bodyPr rtlCol="0" anchor="ctr">
            <a:normAutofit/>
          </a:bodyPr>
          <a:lstStyle>
            <a:lvl1pPr algn="l">
              <a:defRPr sz="5800">
                <a:solidFill>
                  <a:schemeClr val="bg1"/>
                </a:solidFill>
              </a:defRPr>
            </a:lvl1pPr>
          </a:lstStyle>
          <a:p>
            <a:pPr rtl="0"/>
            <a:r>
              <a:rPr lang="it-IT" noProof="0"/>
              <a:t>Fare clic per modificare lo stile del titolo dello schema</a:t>
            </a:r>
            <a:endParaRPr lang="en-GB" noProof="0"/>
          </a:p>
        </p:txBody>
      </p:sp>
    </p:spTree>
    <p:extLst>
      <p:ext uri="{BB962C8B-B14F-4D97-AF65-F5344CB8AC3E}">
        <p14:creationId xmlns:p14="http://schemas.microsoft.com/office/powerpoint/2010/main" val="418197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b="1"/>
            </a:lvl1pPr>
          </a:lstStyle>
          <a:p>
            <a:pPr rtl="0"/>
            <a:r>
              <a:rPr lang="it-IT" noProof="0"/>
              <a:t>Fare clic per modificare lo stile del titolo dello schema</a:t>
            </a:r>
            <a:endParaRPr lang="en-GB" noProof="0"/>
          </a:p>
        </p:txBody>
      </p:sp>
      <p:sp>
        <p:nvSpPr>
          <p:cNvPr id="3" name="Content Placeholder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a:xfrm>
            <a:off x="358548" y="6386194"/>
            <a:ext cx="523875" cy="274320"/>
          </a:xfrm>
        </p:spPr>
        <p:txBody>
          <a:bodyPr rtlCol="0"/>
          <a:lstStyle>
            <a:lvl1pPr>
              <a:defRPr sz="1600" b="1">
                <a:solidFill>
                  <a:schemeClr val="tx1"/>
                </a:solidFill>
              </a:defRPr>
            </a:lvl1pPr>
          </a:lstStyle>
          <a:p>
            <a:fld id="{5F4C9F40-B079-4B71-A627-7266DFEA7F03}" type="slidenum">
              <a:rPr lang="en-GB" smtClean="0"/>
              <a:pPr/>
              <a:t>‹N›</a:t>
            </a:fld>
            <a:endParaRPr lang="en-GB"/>
          </a:p>
        </p:txBody>
      </p:sp>
      <p:sp>
        <p:nvSpPr>
          <p:cNvPr id="5" name="Footer Placeholder 4"/>
          <p:cNvSpPr>
            <a:spLocks noGrp="1"/>
          </p:cNvSpPr>
          <p:nvPr>
            <p:ph type="ftr" sz="quarter" idx="11"/>
          </p:nvPr>
        </p:nvSpPr>
        <p:spPr>
          <a:xfrm>
            <a:off x="2950028" y="6377219"/>
            <a:ext cx="6254271" cy="275040"/>
          </a:xfrm>
        </p:spPr>
        <p:txBody>
          <a:bodyPr rtlCol="0"/>
          <a:lstStyle>
            <a:lvl1pPr algn="ctr">
              <a:defRPr sz="1600">
                <a:solidFill>
                  <a:schemeClr val="tx1"/>
                </a:solidFill>
              </a:defRPr>
            </a:lvl1pPr>
          </a:lstStyle>
          <a:p>
            <a:r>
              <a:rPr lang="en-GB" b="1">
                <a:solidFill>
                  <a:schemeClr val="bg2">
                    <a:lumMod val="75000"/>
                  </a:schemeClr>
                </a:solidFill>
              </a:rPr>
              <a:t>H</a:t>
            </a:r>
            <a:r>
              <a:rPr lang="en-GB" b="1"/>
              <a:t>ISOL</a:t>
            </a:r>
            <a:r>
              <a:rPr lang="en-GB"/>
              <a:t> – </a:t>
            </a:r>
            <a:r>
              <a:rPr lang="en-US"/>
              <a:t>Project Proposal for INFN CSN5 Experiment 2022</a:t>
            </a:r>
            <a:endParaRPr lang="en-GB"/>
          </a:p>
        </p:txBody>
      </p:sp>
      <p:sp>
        <p:nvSpPr>
          <p:cNvPr id="4" name="Date Placeholder 5"/>
          <p:cNvSpPr>
            <a:spLocks noGrp="1"/>
          </p:cNvSpPr>
          <p:nvPr>
            <p:ph type="dt" sz="half" idx="10"/>
          </p:nvPr>
        </p:nvSpPr>
        <p:spPr>
          <a:xfrm>
            <a:off x="9814702" y="6385834"/>
            <a:ext cx="1135524" cy="275040"/>
          </a:xfrm>
        </p:spPr>
        <p:txBody>
          <a:bodyPr rtlCol="0"/>
          <a:lstStyle>
            <a:lvl1pPr>
              <a:defRPr sz="1400" b="0">
                <a:solidFill>
                  <a:schemeClr val="tx1"/>
                </a:solidFill>
              </a:defRPr>
            </a:lvl1pPr>
          </a:lstStyle>
          <a:p>
            <a:fld id="{E17EA136-06AD-45B3-9670-6785981F0695}" type="datetime1">
              <a:rPr lang="en-GB" smtClean="0"/>
              <a:t>17/01/2025</a:t>
            </a:fld>
            <a:endParaRPr lang="en-GB"/>
          </a:p>
        </p:txBody>
      </p:sp>
      <p:pic>
        <p:nvPicPr>
          <p:cNvPr id="12" name="Immagine 11">
            <a:extLst>
              <a:ext uri="{FF2B5EF4-FFF2-40B4-BE49-F238E27FC236}">
                <a16:creationId xmlns:a16="http://schemas.microsoft.com/office/drawing/2014/main" id="{43C443AE-7600-9339-AFD1-DCDAB51562D3}"/>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84299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bwMode="ltGray">
          <a:xfrm>
            <a:off x="-635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609600" y="3153095"/>
            <a:ext cx="10972800" cy="2286000"/>
          </a:xfrm>
        </p:spPr>
        <p:txBody>
          <a:bodyPr rtlCol="0" anchor="b">
            <a:normAutofit/>
          </a:bodyPr>
          <a:lstStyle>
            <a:lvl1pPr>
              <a:defRPr sz="5800" b="0"/>
            </a:lvl1pPr>
          </a:lstStyle>
          <a:p>
            <a:pPr rtl="0"/>
            <a:r>
              <a:rPr lang="it-IT" noProof="0"/>
              <a:t>Fare clic per modificare lo stile del titolo dello schema</a:t>
            </a:r>
            <a:endParaRPr lang="en-GB" noProof="0"/>
          </a:p>
        </p:txBody>
      </p:sp>
      <p:cxnSp>
        <p:nvCxnSpPr>
          <p:cNvPr id="8" name="Straight Connector 7"/>
          <p:cNvCxnSpPr/>
          <p:nvPr/>
        </p:nvCxnSpPr>
        <p:spPr>
          <a:xfrm>
            <a:off x="0" y="57531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rtlCol="0" anchor="ctr">
            <a:noAutofit/>
          </a:bodyPr>
          <a:lstStyle>
            <a:lvl1pPr marL="0" indent="0">
              <a:spcBef>
                <a:spcPts val="0"/>
              </a:spcBef>
              <a:buNone/>
              <a:defRPr sz="24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pic>
        <p:nvPicPr>
          <p:cNvPr id="6" name="Immagine 5">
            <a:extLst>
              <a:ext uri="{FF2B5EF4-FFF2-40B4-BE49-F238E27FC236}">
                <a16:creationId xmlns:a16="http://schemas.microsoft.com/office/drawing/2014/main" id="{5506AB77-8BC5-5F50-5201-698B39DBE631}"/>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225213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Content Placeholder 2"/>
          <p:cNvSpPr>
            <a:spLocks noGrp="1"/>
          </p:cNvSpPr>
          <p:nvPr>
            <p:ph sz="half" idx="1"/>
          </p:nvPr>
        </p:nvSpPr>
        <p:spPr>
          <a:xfrm>
            <a:off x="1066800"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4" name="Content Placeholder 3"/>
          <p:cNvSpPr>
            <a:spLocks noGrp="1"/>
          </p:cNvSpPr>
          <p:nvPr>
            <p:ph sz="half" idx="2"/>
          </p:nvPr>
        </p:nvSpPr>
        <p:spPr>
          <a:xfrm>
            <a:off x="6373091"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7" name="Slide Number Placeholder 4"/>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6" name="Footer Placeholder 5"/>
          <p:cNvSpPr>
            <a:spLocks noGrp="1"/>
          </p:cNvSpPr>
          <p:nvPr>
            <p:ph type="ftr" sz="quarter" idx="11"/>
          </p:nvPr>
        </p:nvSpPr>
        <p:spPr/>
        <p:txBody>
          <a:bodyPr rtlCol="0"/>
          <a:lstStyle/>
          <a:p>
            <a:pPr rtl="0"/>
            <a:r>
              <a:rPr lang="en-GB" noProof="0"/>
              <a:t>HISOL – Project Proposal for INFN CSN5 Experiment 2022</a:t>
            </a:r>
          </a:p>
        </p:txBody>
      </p:sp>
      <p:sp>
        <p:nvSpPr>
          <p:cNvPr id="5" name="Date Placeholder 6"/>
          <p:cNvSpPr>
            <a:spLocks noGrp="1"/>
          </p:cNvSpPr>
          <p:nvPr>
            <p:ph type="dt" sz="half" idx="10"/>
          </p:nvPr>
        </p:nvSpPr>
        <p:spPr/>
        <p:txBody>
          <a:bodyPr rtlCol="0"/>
          <a:lstStyle/>
          <a:p>
            <a:pPr rtl="0"/>
            <a:fld id="{312B84F8-E32D-4B84-8B48-7D9F81752594}" type="datetime1">
              <a:rPr lang="en-GB" noProof="0" smtClean="0"/>
              <a:t>17/01/2025</a:t>
            </a:fld>
            <a:endParaRPr lang="en-GB" noProof="0"/>
          </a:p>
        </p:txBody>
      </p:sp>
    </p:spTree>
    <p:extLst>
      <p:ext uri="{BB962C8B-B14F-4D97-AF65-F5344CB8AC3E}">
        <p14:creationId xmlns:p14="http://schemas.microsoft.com/office/powerpoint/2010/main" val="164966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Text Placeholder 2"/>
          <p:cNvSpPr>
            <a:spLocks noGrp="1"/>
          </p:cNvSpPr>
          <p:nvPr>
            <p:ph type="body" idx="1"/>
          </p:nvPr>
        </p:nvSpPr>
        <p:spPr>
          <a:xfrm>
            <a:off x="106680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Content Placeholder 3"/>
          <p:cNvSpPr>
            <a:spLocks noGrp="1"/>
          </p:cNvSpPr>
          <p:nvPr>
            <p:ph sz="half" idx="2"/>
          </p:nvPr>
        </p:nvSpPr>
        <p:spPr>
          <a:xfrm>
            <a:off x="106680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5" name="Text Placeholder 4"/>
          <p:cNvSpPr>
            <a:spLocks noGrp="1"/>
          </p:cNvSpPr>
          <p:nvPr>
            <p:ph type="body" sz="quarter" idx="3"/>
          </p:nvPr>
        </p:nvSpPr>
        <p:spPr>
          <a:xfrm>
            <a:off x="637032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Content Placeholder 5"/>
          <p:cNvSpPr>
            <a:spLocks noGrp="1"/>
          </p:cNvSpPr>
          <p:nvPr>
            <p:ph sz="quarter" idx="4"/>
          </p:nvPr>
        </p:nvSpPr>
        <p:spPr>
          <a:xfrm>
            <a:off x="637032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9" name="Slide Number Placeholder 6"/>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8" name="Footer Placeholder 7"/>
          <p:cNvSpPr>
            <a:spLocks noGrp="1"/>
          </p:cNvSpPr>
          <p:nvPr>
            <p:ph type="ftr" sz="quarter" idx="11"/>
          </p:nvPr>
        </p:nvSpPr>
        <p:spPr/>
        <p:txBody>
          <a:bodyPr rtlCol="0"/>
          <a:lstStyle/>
          <a:p>
            <a:pPr rtl="0"/>
            <a:r>
              <a:rPr lang="en-GB" noProof="0"/>
              <a:t>HISOL – Project Proposal for INFN CSN5 Experiment 2022</a:t>
            </a:r>
          </a:p>
        </p:txBody>
      </p:sp>
      <p:sp>
        <p:nvSpPr>
          <p:cNvPr id="7" name="Date Placeholder 8"/>
          <p:cNvSpPr>
            <a:spLocks noGrp="1"/>
          </p:cNvSpPr>
          <p:nvPr>
            <p:ph type="dt" sz="half" idx="10"/>
          </p:nvPr>
        </p:nvSpPr>
        <p:spPr/>
        <p:txBody>
          <a:bodyPr rtlCol="0"/>
          <a:lstStyle/>
          <a:p>
            <a:pPr rtl="0"/>
            <a:fld id="{80ACA135-D48D-4116-91F7-BC7B6B12CB12}" type="datetime1">
              <a:rPr lang="en-GB" noProof="0" smtClean="0"/>
              <a:t>17/01/2025</a:t>
            </a:fld>
            <a:endParaRPr lang="en-GB" noProof="0"/>
          </a:p>
        </p:txBody>
      </p:sp>
    </p:spTree>
    <p:extLst>
      <p:ext uri="{BB962C8B-B14F-4D97-AF65-F5344CB8AC3E}">
        <p14:creationId xmlns:p14="http://schemas.microsoft.com/office/powerpoint/2010/main" val="32213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5" name="Slide Number Placeholder 2"/>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4" name="Footer Placeholder 3"/>
          <p:cNvSpPr>
            <a:spLocks noGrp="1"/>
          </p:cNvSpPr>
          <p:nvPr>
            <p:ph type="ftr" sz="quarter" idx="11"/>
          </p:nvPr>
        </p:nvSpPr>
        <p:spPr/>
        <p:txBody>
          <a:bodyPr rtlCol="0"/>
          <a:lstStyle/>
          <a:p>
            <a:pPr rtl="0"/>
            <a:r>
              <a:rPr lang="en-GB" noProof="0"/>
              <a:t>HISOL – Project Proposal for INFN CSN5 Experiment 2022</a:t>
            </a:r>
          </a:p>
        </p:txBody>
      </p:sp>
      <p:sp>
        <p:nvSpPr>
          <p:cNvPr id="3" name="Date Placeholder 5"/>
          <p:cNvSpPr>
            <a:spLocks noGrp="1"/>
          </p:cNvSpPr>
          <p:nvPr>
            <p:ph type="dt" sz="half" idx="10"/>
          </p:nvPr>
        </p:nvSpPr>
        <p:spPr/>
        <p:txBody>
          <a:bodyPr rtlCol="0"/>
          <a:lstStyle/>
          <a:p>
            <a:pPr rtl="0"/>
            <a:fld id="{C8C16B96-9DE2-4A77-B745-F84BA7A887E0}" type="datetime1">
              <a:rPr lang="en-GB" noProof="0" smtClean="0"/>
              <a:t>17/01/2025</a:t>
            </a:fld>
            <a:endParaRPr lang="en-GB" noProof="0"/>
          </a:p>
        </p:txBody>
      </p:sp>
    </p:spTree>
    <p:extLst>
      <p:ext uri="{BB962C8B-B14F-4D97-AF65-F5344CB8AC3E}">
        <p14:creationId xmlns:p14="http://schemas.microsoft.com/office/powerpoint/2010/main" val="1233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3" name="Footer Placeholder 2"/>
          <p:cNvSpPr>
            <a:spLocks noGrp="1"/>
          </p:cNvSpPr>
          <p:nvPr>
            <p:ph type="ftr" sz="quarter" idx="11"/>
          </p:nvPr>
        </p:nvSpPr>
        <p:spPr/>
        <p:txBody>
          <a:bodyPr rtlCol="0"/>
          <a:lstStyle/>
          <a:p>
            <a:pPr rtl="0"/>
            <a:r>
              <a:rPr lang="en-GB" noProof="0"/>
              <a:t>HISOL – Project Proposal for INFN CSN5 Experiment 2022</a:t>
            </a:r>
          </a:p>
        </p:txBody>
      </p:sp>
      <p:sp>
        <p:nvSpPr>
          <p:cNvPr id="2" name="Date Placeholder 3"/>
          <p:cNvSpPr>
            <a:spLocks noGrp="1"/>
          </p:cNvSpPr>
          <p:nvPr>
            <p:ph type="dt" sz="half" idx="10"/>
          </p:nvPr>
        </p:nvSpPr>
        <p:spPr/>
        <p:txBody>
          <a:bodyPr rtlCol="0"/>
          <a:lstStyle/>
          <a:p>
            <a:pPr rtl="0"/>
            <a:fld id="{8FC08A4B-8269-479D-A256-05FDC5940700}" type="datetime1">
              <a:rPr lang="en-GB" noProof="0" smtClean="0"/>
              <a:t>17/01/2025</a:t>
            </a:fld>
            <a:endParaRPr lang="en-GB" noProof="0"/>
          </a:p>
        </p:txBody>
      </p:sp>
    </p:spTree>
    <p:extLst>
      <p:ext uri="{BB962C8B-B14F-4D97-AF65-F5344CB8AC3E}">
        <p14:creationId xmlns:p14="http://schemas.microsoft.com/office/powerpoint/2010/main" val="15885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0519" y="3746500"/>
            <a:ext cx="3506162" cy="24257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Content Placeholder 2"/>
          <p:cNvSpPr>
            <a:spLocks noGrp="1"/>
          </p:cNvSpPr>
          <p:nvPr>
            <p:ph idx="1"/>
          </p:nvPr>
        </p:nvSpPr>
        <p:spPr>
          <a:xfrm>
            <a:off x="4699000" y="465513"/>
            <a:ext cx="7048500" cy="5935287"/>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Tree>
    <p:extLst>
      <p:ext uri="{BB962C8B-B14F-4D97-AF65-F5344CB8AC3E}">
        <p14:creationId xmlns:p14="http://schemas.microsoft.com/office/powerpoint/2010/main" val="109725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71B02-7AA1-03A2-036B-BF3CB073E7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23CD96-7596-4B81-6896-09AD6BC15F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97FE2-6D45-A253-F043-A3311C7C7C04}"/>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5" name="Footer Placeholder 4">
            <a:extLst>
              <a:ext uri="{FF2B5EF4-FFF2-40B4-BE49-F238E27FC236}">
                <a16:creationId xmlns:a16="http://schemas.microsoft.com/office/drawing/2014/main" id="{C3BADC95-115C-9980-02DB-7D07E1309A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8FFA9E-D7F5-A14C-A372-64DA803F92AC}"/>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2512072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4048" y="3749040"/>
            <a:ext cx="3502152" cy="242316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en-GB" noProof="0"/>
          </a:p>
        </p:txBody>
      </p:sp>
    </p:spTree>
    <p:extLst>
      <p:ext uri="{BB962C8B-B14F-4D97-AF65-F5344CB8AC3E}">
        <p14:creationId xmlns:p14="http://schemas.microsoft.com/office/powerpoint/2010/main" val="9017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AD9824B2-9657-43FC-816C-B7DF6BDC0E87}" type="datetime1">
              <a:rPr lang="en-GB" noProof="0" smtClean="0"/>
              <a:t>17/01/2025</a:t>
            </a:fld>
            <a:endParaRPr lang="en-GB" noProof="0"/>
          </a:p>
        </p:txBody>
      </p:sp>
    </p:spTree>
    <p:extLst>
      <p:ext uri="{BB962C8B-B14F-4D97-AF65-F5344CB8AC3E}">
        <p14:creationId xmlns:p14="http://schemas.microsoft.com/office/powerpoint/2010/main" val="392656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a:xfrm>
            <a:off x="838199" y="685800"/>
            <a:ext cx="8105775" cy="5486399"/>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FF4D6EBB-F5CB-4CB3-8BEB-123982C1F338}" type="datetime1">
              <a:rPr lang="en-GB" noProof="0" smtClean="0"/>
              <a:t>17/01/2025</a:t>
            </a:fld>
            <a:endParaRPr lang="en-GB" noProof="0"/>
          </a:p>
        </p:txBody>
      </p:sp>
    </p:spTree>
    <p:extLst>
      <p:ext uri="{BB962C8B-B14F-4D97-AF65-F5344CB8AC3E}">
        <p14:creationId xmlns:p14="http://schemas.microsoft.com/office/powerpoint/2010/main" val="12507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2E38CEB-7381-4A40-83C6-E3D4596041BE}" type="datetime1">
              <a:rPr lang="it-IT" smtClean="0"/>
              <a:t>17/01/2025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572772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0A0BC70E-8470-1CD5-A60B-7F312D245E8F}"/>
              </a:ext>
            </a:extLst>
          </p:cNvPr>
          <p:cNvSpPr/>
          <p:nvPr userDrawn="1"/>
        </p:nvSpPr>
        <p:spPr>
          <a:xfrm>
            <a:off x="0" y="6456414"/>
            <a:ext cx="6131674" cy="424384"/>
          </a:xfrm>
          <a:prstGeom prst="rect">
            <a:avLst/>
          </a:prstGeom>
          <a:gradFill flip="none" rotWithShape="1">
            <a:gsLst>
              <a:gs pos="70000">
                <a:srgbClr val="C2DEE8"/>
              </a:gs>
              <a:gs pos="51000">
                <a:srgbClr val="89C0D3"/>
              </a:gs>
              <a:gs pos="0">
                <a:srgbClr val="4399B6"/>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266701"/>
            <a:ext cx="10515600" cy="1085316"/>
          </a:xfrm>
        </p:spPr>
        <p:txBody>
          <a:bodyPr>
            <a:noAutofit/>
          </a:bodyPr>
          <a:lstStyle>
            <a:lvl1pPr algn="l">
              <a:defRPr sz="5000" b="1">
                <a:solidFill>
                  <a:srgbClr val="002060"/>
                </a:solidFill>
                <a:latin typeface="Montserrat ExtraBold" panose="00000900000000000000" pitchFamily="2" charset="0"/>
              </a:defRPr>
            </a:lvl1pPr>
          </a:lstStyle>
          <a:p>
            <a:r>
              <a:rPr lang="it-IT"/>
              <a:t>Fare clic per modificare lo stile del titolo</a:t>
            </a:r>
            <a:endParaRPr lang="en-US"/>
          </a:p>
        </p:txBody>
      </p:sp>
      <p:sp>
        <p:nvSpPr>
          <p:cNvPr id="3" name="Content Placeholder 2"/>
          <p:cNvSpPr>
            <a:spLocks noGrp="1"/>
          </p:cNvSpPr>
          <p:nvPr>
            <p:ph idx="1"/>
          </p:nvPr>
        </p:nvSpPr>
        <p:spPr/>
        <p:txBody>
          <a:bodyPr/>
          <a:lstStyle>
            <a:lvl1pPr>
              <a:defRPr>
                <a:latin typeface="Montserrat" panose="00000500000000000000" pitchFamily="2" charset="0"/>
                <a:ea typeface="Yu Gothic" panose="020B0400000000000000" pitchFamily="34" charset="-128"/>
              </a:defRPr>
            </a:lvl1pPr>
            <a:lvl2pPr>
              <a:defRPr>
                <a:latin typeface="Montserrat" panose="00000500000000000000" pitchFamily="2" charset="0"/>
                <a:ea typeface="Yu Gothic" panose="020B0400000000000000" pitchFamily="34" charset="-128"/>
              </a:defRPr>
            </a:lvl2pPr>
            <a:lvl3pPr>
              <a:defRPr>
                <a:latin typeface="Montserrat" panose="00000500000000000000" pitchFamily="2" charset="0"/>
                <a:ea typeface="Yu Gothic" panose="020B0400000000000000" pitchFamily="34" charset="-128"/>
              </a:defRPr>
            </a:lvl3pPr>
            <a:lvl4pPr>
              <a:defRPr>
                <a:latin typeface="Montserrat" panose="00000500000000000000" pitchFamily="2" charset="0"/>
                <a:ea typeface="Yu Gothic" panose="020B0400000000000000" pitchFamily="34" charset="-128"/>
              </a:defRPr>
            </a:lvl4pPr>
            <a:lvl5pPr>
              <a:defRPr>
                <a:latin typeface="Montserrat" panose="00000500000000000000" pitchFamily="2" charset="0"/>
                <a:ea typeface="Yu Gothic" panose="020B0400000000000000" pitchFamily="34" charset="-128"/>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Footer Placeholder 4"/>
          <p:cNvSpPr>
            <a:spLocks noGrp="1"/>
          </p:cNvSpPr>
          <p:nvPr>
            <p:ph type="ftr" sz="quarter" idx="11"/>
          </p:nvPr>
        </p:nvSpPr>
        <p:spPr>
          <a:xfrm>
            <a:off x="4329056" y="6988550"/>
            <a:ext cx="4114800" cy="365125"/>
          </a:xfrm>
        </p:spPr>
        <p:txBody>
          <a:bodyPr/>
          <a:lstStyle>
            <a:lvl1pPr>
              <a:defRPr>
                <a:solidFill>
                  <a:schemeClr val="bg1"/>
                </a:solidFill>
                <a:latin typeface="Oswald" panose="02000503000000000000" pitchFamily="2" charset="0"/>
              </a:defRPr>
            </a:lvl1pPr>
          </a:lstStyle>
          <a:p>
            <a:endParaRPr lang="it-IT"/>
          </a:p>
        </p:txBody>
      </p:sp>
      <p:sp>
        <p:nvSpPr>
          <p:cNvPr id="6" name="Slide Number Placeholder 5"/>
          <p:cNvSpPr>
            <a:spLocks noGrp="1"/>
          </p:cNvSpPr>
          <p:nvPr>
            <p:ph type="sldNum" sz="quarter" idx="12"/>
          </p:nvPr>
        </p:nvSpPr>
        <p:spPr>
          <a:xfrm>
            <a:off x="9336993" y="6424611"/>
            <a:ext cx="2743200" cy="365125"/>
          </a:xfrm>
        </p:spPr>
        <p:txBody>
          <a:bodyPr/>
          <a:lstStyle>
            <a:lvl1pPr>
              <a:defRPr sz="1400">
                <a:solidFill>
                  <a:srgbClr val="4399B6"/>
                </a:solidFill>
                <a:latin typeface="Montserrat" panose="00000500000000000000" pitchFamily="2" charset="0"/>
              </a:defRPr>
            </a:lvl1pPr>
          </a:lstStyle>
          <a:p>
            <a:fld id="{FC7CF1D8-012F-4C4A-942F-460B411F49CB}" type="slidenum">
              <a:rPr lang="it-IT" smtClean="0"/>
              <a:pPr/>
              <a:t>‹N›</a:t>
            </a:fld>
            <a:endParaRPr lang="it-IT"/>
          </a:p>
        </p:txBody>
      </p:sp>
      <p:sp>
        <p:nvSpPr>
          <p:cNvPr id="7" name="Rettangolo 6"/>
          <p:cNvSpPr/>
          <p:nvPr userDrawn="1"/>
        </p:nvSpPr>
        <p:spPr>
          <a:xfrm>
            <a:off x="1184954" y="6514970"/>
            <a:ext cx="8296154" cy="307777"/>
          </a:xfrm>
          <a:prstGeom prst="rect">
            <a:avLst/>
          </a:prstGeom>
        </p:spPr>
        <p:txBody>
          <a:bodyPr wrap="square">
            <a:spAutoFit/>
          </a:bodyPr>
          <a:lstStyle/>
          <a:p>
            <a:pPr algn="l"/>
            <a:r>
              <a:rPr lang="it-IT" sz="1400" b="1" i="0" baseline="0" err="1">
                <a:solidFill>
                  <a:schemeClr val="bg1"/>
                </a:solidFill>
                <a:latin typeface="Montserrat" panose="00000500000000000000" pitchFamily="2" charset="0"/>
              </a:rPr>
              <a:t>SuperMAD</a:t>
            </a:r>
            <a:r>
              <a:rPr lang="it-IT" sz="1400" b="1" i="0" baseline="0">
                <a:solidFill>
                  <a:schemeClr val="bg1"/>
                </a:solidFill>
                <a:latin typeface="Montserrat" panose="00000500000000000000" pitchFamily="2" charset="0"/>
              </a:rPr>
              <a:t>		</a:t>
            </a:r>
            <a:r>
              <a:rPr lang="it-IT" sz="1400" b="0" i="0" baseline="0">
                <a:solidFill>
                  <a:schemeClr val="bg1"/>
                </a:solidFill>
                <a:latin typeface="Montserrat" panose="00000500000000000000" pitchFamily="2" charset="0"/>
              </a:rPr>
              <a:t>04/07/2024				</a:t>
            </a:r>
            <a:endParaRPr lang="en-US" sz="1400" b="0" i="0">
              <a:solidFill>
                <a:schemeClr val="bg1"/>
              </a:solidFill>
              <a:latin typeface="Montserrat" panose="00000500000000000000" pitchFamily="2" charset="0"/>
            </a:endParaRPr>
          </a:p>
        </p:txBody>
      </p:sp>
      <p:pic>
        <p:nvPicPr>
          <p:cNvPr id="12" name="Picture 12" descr="A picture containing text, clipart&#10;&#10;Description automatically generated">
            <a:extLst>
              <a:ext uri="{FF2B5EF4-FFF2-40B4-BE49-F238E27FC236}">
                <a16:creationId xmlns:a16="http://schemas.microsoft.com/office/drawing/2014/main" id="{BB2E5BBA-A62C-B8E1-16B6-41CA1EECF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907" y="6445631"/>
            <a:ext cx="885140" cy="408935"/>
          </a:xfrm>
          <a:prstGeom prst="rect">
            <a:avLst/>
          </a:prstGeom>
        </p:spPr>
      </p:pic>
      <p:sp>
        <p:nvSpPr>
          <p:cNvPr id="13" name="Footer Placeholder 4">
            <a:extLst>
              <a:ext uri="{FF2B5EF4-FFF2-40B4-BE49-F238E27FC236}">
                <a16:creationId xmlns:a16="http://schemas.microsoft.com/office/drawing/2014/main" id="{20363F40-2A8C-AC02-0B97-3ED452386BBF}"/>
              </a:ext>
            </a:extLst>
          </p:cNvPr>
          <p:cNvSpPr txBox="1">
            <a:spLocks/>
          </p:cNvSpPr>
          <p:nvPr userDrawn="1"/>
        </p:nvSpPr>
        <p:spPr>
          <a:xfrm>
            <a:off x="6492718" y="6453565"/>
            <a:ext cx="2483231" cy="424383"/>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4297B4"/>
                </a:solidFill>
              </a:rPr>
              <a:t>cristian.pira</a:t>
            </a:r>
            <a:r>
              <a:rPr lang="en-US">
                <a:solidFill>
                  <a:srgbClr val="002D4B"/>
                </a:solidFill>
              </a:rPr>
              <a:t>@lnl.infn.it</a:t>
            </a:r>
          </a:p>
        </p:txBody>
      </p:sp>
    </p:spTree>
    <p:extLst>
      <p:ext uri="{BB962C8B-B14F-4D97-AF65-F5344CB8AC3E}">
        <p14:creationId xmlns:p14="http://schemas.microsoft.com/office/powerpoint/2010/main" val="391643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61AAE80-699E-4376-9731-855D7B67396F}" type="datetime1">
              <a:rPr lang="it-IT" smtClean="0"/>
              <a:t>17/01/2025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56534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E3DA4980-7111-469D-A5D2-3F6AA752CE6D}" type="datetime1">
              <a:rPr lang="it-IT" smtClean="0"/>
              <a:t>17/01/2025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268588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17B68790-2AC2-4551-9011-361C6FE34094}" type="datetime1">
              <a:rPr lang="it-IT" smtClean="0"/>
              <a:t>17/01/2025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033244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4977116E-166B-4348-B29F-E2E4CFFC9F3A}" type="datetime1">
              <a:rPr lang="it-IT" smtClean="0"/>
              <a:t>17/01/2025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67737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E6FCA-F3F5-4257-BF6D-701C857B888C}" type="datetime1">
              <a:rPr lang="it-IT" smtClean="0"/>
              <a:t>17/01/2025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327609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AAB8-08EB-93E2-B869-997D632149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16340F-BB3F-D6A8-9E87-1AB4D4836E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08AE40-62FE-08B2-E8DC-63CEF724CA89}"/>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5" name="Footer Placeholder 4">
            <a:extLst>
              <a:ext uri="{FF2B5EF4-FFF2-40B4-BE49-F238E27FC236}">
                <a16:creationId xmlns:a16="http://schemas.microsoft.com/office/drawing/2014/main" id="{C09B5FA9-1241-8581-07AC-2F8D7993BF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66CC5-74D2-FC78-CADD-566479E34549}"/>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1446384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81E49CC-38F6-495E-A903-567279F1DB6C}" type="datetime1">
              <a:rPr lang="it-IT" smtClean="0"/>
              <a:t>17/01/2025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870541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B5335F8-DBFB-4EF7-8D24-4FF07800E08F}" type="datetime1">
              <a:rPr lang="it-IT" smtClean="0"/>
              <a:t>17/01/2025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322300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59400193-18A8-4E26-8BEE-5487F43D09EC}" type="datetime1">
              <a:rPr lang="it-IT" smtClean="0"/>
              <a:t>17/01/2025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542731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4E63091-EBCF-46F7-B63E-BB91BEBA4B7B}" type="datetime1">
              <a:rPr lang="it-IT" smtClean="0"/>
              <a:t>17/01/2025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4069932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097F8BC-F28E-46C6-8252-96C956458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pic>
        <p:nvPicPr>
          <p:cNvPr id="12" name="Picture 11">
            <a:extLst>
              <a:ext uri="{FF2B5EF4-FFF2-40B4-BE49-F238E27FC236}">
                <a16:creationId xmlns:a16="http://schemas.microsoft.com/office/drawing/2014/main" id="{DB0DA691-023E-4A5C-909F-FD281AEBD6F5}"/>
              </a:ext>
            </a:extLst>
          </p:cNvPr>
          <p:cNvPicPr>
            <a:picLocks noChangeAspect="1"/>
          </p:cNvPicPr>
          <p:nvPr userDrawn="1"/>
        </p:nvPicPr>
        <p:blipFill>
          <a:blip r:embed="rId2"/>
          <a:stretch>
            <a:fillRect/>
          </a:stretch>
        </p:blipFill>
        <p:spPr>
          <a:xfrm>
            <a:off x="1333500" y="1228725"/>
            <a:ext cx="9525000" cy="44005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2BE24E1-0CF8-477E-9E80-D534243D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9532"/>
            <a:ext cx="866602" cy="400370"/>
          </a:xfrm>
          <a:prstGeom prst="rect">
            <a:avLst/>
          </a:prstGeom>
        </p:spPr>
      </p:pic>
      <p:pic>
        <p:nvPicPr>
          <p:cNvPr id="16" name="Picture 15" descr="Logo&#10;&#10;Description automatically generated">
            <a:extLst>
              <a:ext uri="{FF2B5EF4-FFF2-40B4-BE49-F238E27FC236}">
                <a16:creationId xmlns:a16="http://schemas.microsoft.com/office/drawing/2014/main" id="{C36C9D60-027C-41D8-B587-A6CA85C2C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892" y="6444082"/>
            <a:ext cx="1476111" cy="400370"/>
          </a:xfrm>
          <a:prstGeom prst="rect">
            <a:avLst/>
          </a:prstGeom>
        </p:spPr>
      </p:pic>
    </p:spTree>
    <p:extLst>
      <p:ext uri="{BB962C8B-B14F-4D97-AF65-F5344CB8AC3E}">
        <p14:creationId xmlns:p14="http://schemas.microsoft.com/office/powerpoint/2010/main" val="1297700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003462"/>
        </a:solidFill>
        <a:effectLst/>
      </p:bgPr>
    </p:bg>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3"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4"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Tree>
    <p:extLst>
      <p:ext uri="{BB962C8B-B14F-4D97-AF65-F5344CB8AC3E}">
        <p14:creationId xmlns:p14="http://schemas.microsoft.com/office/powerpoint/2010/main" val="186188765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2" name="Close-up of the top of a hot air balloon viewed from above"/>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3"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solidFill>
                  <a:srgbClr val="FFFFFF"/>
                </a:solidFill>
              </a:defRPr>
            </a:lvl1pPr>
          </a:lstStyle>
          <a:p>
            <a:r>
              <a:t>Presentation Title</a:t>
            </a:r>
          </a:p>
        </p:txBody>
      </p:sp>
      <p:sp>
        <p:nvSpPr>
          <p:cNvPr id="24"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5"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solidFill>
                  <a:srgbClr val="FFFFFF"/>
                </a:solidFill>
              </a:defRPr>
            </a:lvl1pPr>
            <a:lvl2pPr marL="0" indent="228600" defTabSz="412750">
              <a:lnSpc>
                <a:spcPct val="100000"/>
              </a:lnSpc>
              <a:spcBef>
                <a:spcPts val="0"/>
              </a:spcBef>
              <a:buSzTx/>
              <a:buNone/>
              <a:defRPr sz="2750" b="1">
                <a:solidFill>
                  <a:srgbClr val="FFFFFF"/>
                </a:solidFill>
              </a:defRPr>
            </a:lvl2pPr>
            <a:lvl3pPr marL="0" indent="457200" defTabSz="412750">
              <a:lnSpc>
                <a:spcPct val="100000"/>
              </a:lnSpc>
              <a:spcBef>
                <a:spcPts val="0"/>
              </a:spcBef>
              <a:buSzTx/>
              <a:buNone/>
              <a:defRPr sz="2750" b="1">
                <a:solidFill>
                  <a:srgbClr val="FFFFFF"/>
                </a:solidFill>
              </a:defRPr>
            </a:lvl3pPr>
            <a:lvl4pPr marL="0" indent="685800" defTabSz="412750">
              <a:lnSpc>
                <a:spcPct val="100000"/>
              </a:lnSpc>
              <a:spcBef>
                <a:spcPts val="0"/>
              </a:spcBef>
              <a:buSzTx/>
              <a:buNone/>
              <a:defRPr sz="2750" b="1">
                <a:solidFill>
                  <a:srgbClr val="FFFFFF"/>
                </a:solidFill>
              </a:defRPr>
            </a:lvl4pPr>
            <a:lvl5pPr marL="0" indent="914400" defTabSz="412750">
              <a:lnSpc>
                <a:spcPct val="100000"/>
              </a:lnSpc>
              <a:spcBef>
                <a:spcPts val="0"/>
              </a:spcBef>
              <a:buSzTx/>
              <a:buNone/>
              <a:defRPr sz="2750" b="1">
                <a:solidFill>
                  <a:srgbClr val="FFFFFF"/>
                </a:solidFill>
              </a:defRPr>
            </a:lvl5pPr>
          </a:lstStyle>
          <a:p>
            <a:r>
              <a:t>Presentation Subtitle</a:t>
            </a:r>
          </a:p>
          <a:p>
            <a:pPr lvl="1"/>
            <a:endParaRPr/>
          </a:p>
          <a:p>
            <a:pPr lvl="2"/>
            <a:endParaRPr/>
          </a:p>
          <a:p>
            <a:pPr lvl="3"/>
            <a:endParaRPr/>
          </a:p>
          <a:p>
            <a:pPr lvl="4"/>
            <a:endParaRPr/>
          </a:p>
        </p:txBody>
      </p:sp>
    </p:spTree>
    <p:extLst>
      <p:ext uri="{BB962C8B-B14F-4D97-AF65-F5344CB8AC3E}">
        <p14:creationId xmlns:p14="http://schemas.microsoft.com/office/powerpoint/2010/main" val="277606067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3" name="Close-up of a hot air balloon viewed from below"/>
          <p:cNvSpPr>
            <a:spLocks noGrp="1"/>
          </p:cNvSpPr>
          <p:nvPr>
            <p:ph type="pic" idx="21"/>
          </p:nvPr>
        </p:nvSpPr>
        <p:spPr>
          <a:xfrm>
            <a:off x="4613287" y="635000"/>
            <a:ext cx="8420076" cy="5592218"/>
          </a:xfrm>
          <a:prstGeom prst="rect">
            <a:avLst/>
          </a:prstGeom>
        </p:spPr>
        <p:txBody>
          <a:bodyPr lIns="91439" tIns="45719" rIns="91439" bIns="45719">
            <a:noAutofit/>
          </a:bodyPr>
          <a:lstStyle/>
          <a:p>
            <a:endParaRPr/>
          </a:p>
        </p:txBody>
      </p:sp>
      <p:sp>
        <p:nvSpPr>
          <p:cNvPr id="34"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5"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6" name="Slide Number"/>
          <p:cNvSpPr txBox="1">
            <a:spLocks noGrp="1"/>
          </p:cNvSpPr>
          <p:nvPr>
            <p:ph type="sldNum" sz="quarter" idx="2"/>
          </p:nvPr>
        </p:nvSpPr>
        <p:spPr>
          <a:xfrm>
            <a:off x="6000750" y="6542617"/>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03860551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929292"/>
                </a:solidFill>
              </a:defRPr>
            </a:lvl1pPr>
          </a:lstStyle>
          <a:p>
            <a:r>
              <a:t>Slide Subtitle</a:t>
            </a:r>
          </a:p>
        </p:txBody>
      </p:sp>
      <p:sp>
        <p:nvSpPr>
          <p:cNvPr id="4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Tree>
    <p:extLst>
      <p:ext uri="{BB962C8B-B14F-4D97-AF65-F5344CB8AC3E}">
        <p14:creationId xmlns:p14="http://schemas.microsoft.com/office/powerpoint/2010/main" val="302394869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Bullets right">
    <p:spTree>
      <p:nvGrpSpPr>
        <p:cNvPr id="1" name=""/>
        <p:cNvGrpSpPr/>
        <p:nvPr/>
      </p:nvGrpSpPr>
      <p:grpSpPr>
        <a:xfrm>
          <a:off x="0" y="0"/>
          <a:ext cx="0" cy="0"/>
          <a:chOff x="0" y="0"/>
          <a:chExt cx="0" cy="0"/>
        </a:xfrm>
      </p:grpSpPr>
      <p:sp>
        <p:nvSpPr>
          <p:cNvPr id="53" name="Slide Title"/>
          <p:cNvSpPr txBox="1">
            <a:spLocks noGrp="1"/>
          </p:cNvSpPr>
          <p:nvPr>
            <p:ph type="title" hasCustomPrompt="1"/>
          </p:nvPr>
        </p:nvSpPr>
        <p:spPr>
          <a:prstGeom prst="rect">
            <a:avLst/>
          </a:prstGeom>
        </p:spPr>
        <p:txBody>
          <a:bodyPr/>
          <a:lstStyle/>
          <a:p>
            <a:r>
              <a:t>Slide Title</a:t>
            </a:r>
          </a:p>
        </p:txBody>
      </p:sp>
      <p:sp>
        <p:nvSpPr>
          <p:cNvPr id="54"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929292"/>
                </a:solidFill>
              </a:defRPr>
            </a:lvl1pPr>
          </a:lstStyle>
          <a:p>
            <a:r>
              <a:t>Slide Subtitle</a:t>
            </a:r>
          </a:p>
        </p:txBody>
      </p:sp>
      <p:sp>
        <p:nvSpPr>
          <p:cNvPr id="5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6" name="Slide Number"/>
          <p:cNvSpPr txBox="1">
            <a:spLocks noGrp="1"/>
          </p:cNvSpPr>
          <p:nvPr>
            <p:ph type="sldNum" sz="quarter" idx="2"/>
          </p:nvPr>
        </p:nvSpPr>
        <p:spPr>
          <a:xfrm>
            <a:off x="11225412" y="6441389"/>
            <a:ext cx="283109" cy="286411"/>
          </a:xfrm>
          <a:prstGeom prst="rect">
            <a:avLst/>
          </a:prstGeom>
        </p:spPr>
        <p:txBody>
          <a:bodyPr/>
          <a:lstStyle/>
          <a:p>
            <a:fld id="{86CB4B4D-7CA3-9044-876B-883B54F8677D}" type="slidenum">
              <a:t>‹N›</a:t>
            </a:fld>
            <a:endParaRPr/>
          </a:p>
        </p:txBody>
      </p:sp>
      <p:sp>
        <p:nvSpPr>
          <p:cNvPr id="57" name="MAHLER / Vignati -"/>
          <p:cNvSpPr txBox="1"/>
          <p:nvPr/>
        </p:nvSpPr>
        <p:spPr>
          <a:xfrm>
            <a:off x="9414726" y="6435836"/>
            <a:ext cx="1825308" cy="2975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defRPr sz="3200"/>
            </a:lvl1pPr>
          </a:lstStyle>
          <a:p>
            <a:r>
              <a:rPr sz="1600"/>
              <a:t>MAHLER / Vignati -</a:t>
            </a:r>
          </a:p>
        </p:txBody>
      </p:sp>
    </p:spTree>
    <p:extLst>
      <p:ext uri="{BB962C8B-B14F-4D97-AF65-F5344CB8AC3E}">
        <p14:creationId xmlns:p14="http://schemas.microsoft.com/office/powerpoint/2010/main" val="37577623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9567-E622-7F47-40DA-44D8B9CCE8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B437BD-01A0-DF21-D922-6522114C0F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598354-1987-79B7-BD10-56964610D2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10F224-217C-75EC-C611-B5AC8F2671B2}"/>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6" name="Footer Placeholder 5">
            <a:extLst>
              <a:ext uri="{FF2B5EF4-FFF2-40B4-BE49-F238E27FC236}">
                <a16:creationId xmlns:a16="http://schemas.microsoft.com/office/drawing/2014/main" id="{473335C1-7101-D7D0-497B-87D622EAE6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1D02FA-A4B2-5884-4665-7CC961D9BD40}"/>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1578689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4" name="Body Level One…"/>
          <p:cNvSpPr txBox="1">
            <a:spLocks noGrp="1"/>
          </p:cNvSpPr>
          <p:nvPr>
            <p:ph type="body" idx="1" hasCustomPrompt="1"/>
          </p:nvPr>
        </p:nvSpPr>
        <p:spPr>
          <a:prstGeom prst="rect">
            <a:avLst/>
          </a:prstGeom>
        </p:spPr>
        <p:txBody>
          <a:bodyPr numCol="2" spcCol="1098550"/>
          <a:lstStyle>
            <a:lvl1pPr marL="304800" indent="-304800">
              <a:defRPr sz="2400"/>
            </a:lvl1pPr>
            <a:lvl2pPr>
              <a:defRPr sz="2400"/>
            </a:lvl2pPr>
            <a:lvl3pPr>
              <a:defRPr sz="2400"/>
            </a:lvl3pPr>
            <a:lvl4pPr>
              <a:defRPr sz="2400"/>
            </a:lvl4pPr>
            <a:lvl5pPr>
              <a:defRPr sz="2400"/>
            </a:lvl5pPr>
          </a:lstStyle>
          <a:p>
            <a:r>
              <a:t>Slide bullet text</a:t>
            </a:r>
          </a:p>
          <a:p>
            <a:pPr lvl="1"/>
            <a:endParaRPr/>
          </a:p>
          <a:p>
            <a:pPr lvl="2"/>
            <a:endParaRPr/>
          </a:p>
          <a:p>
            <a:pPr lvl="3"/>
            <a:endParaRPr/>
          </a:p>
          <a:p>
            <a:pPr lvl="4"/>
            <a:endParaRPr/>
          </a:p>
        </p:txBody>
      </p:sp>
      <p:sp>
        <p:nvSpPr>
          <p:cNvPr id="65"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419052594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2" name="Slide Subtitle"/>
          <p:cNvSpPr txBox="1">
            <a:spLocks noGrp="1"/>
          </p:cNvSpPr>
          <p:nvPr>
            <p:ph type="body" sz="quarter" idx="21" hasCustomPrompt="1"/>
          </p:nvPr>
        </p:nvSpPr>
        <p:spPr>
          <a:xfrm>
            <a:off x="603250" y="1123950"/>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73" name="Body Level One…"/>
          <p:cNvSpPr txBox="1">
            <a:spLocks noGrp="1"/>
          </p:cNvSpPr>
          <p:nvPr>
            <p:ph type="body" sz="half" idx="1" hasCustomPrompt="1"/>
          </p:nvPr>
        </p:nvSpPr>
        <p:spPr>
          <a:xfrm>
            <a:off x="603250" y="2124252"/>
            <a:ext cx="4889500" cy="4128315"/>
          </a:xfrm>
          <a:prstGeom prst="rect">
            <a:avLst/>
          </a:prstGeom>
        </p:spPr>
        <p:txBody>
          <a:bodyPr/>
          <a:lstStyle>
            <a:lvl1pPr marL="304800" indent="-304800">
              <a:defRPr sz="2400"/>
            </a:lvl1pPr>
            <a:lvl2pPr>
              <a:defRPr sz="2400"/>
            </a:lvl2pPr>
            <a:lvl3pPr>
              <a:defRPr sz="2400"/>
            </a:lvl3pPr>
            <a:lvl4pPr>
              <a:defRPr sz="2400"/>
            </a:lvl4pPr>
            <a:lvl5pPr>
              <a:defRPr sz="2400"/>
            </a:lvl5pPr>
          </a:lstStyle>
          <a:p>
            <a:r>
              <a:t>Slide bullet text</a:t>
            </a:r>
          </a:p>
          <a:p>
            <a:pPr lvl="1"/>
            <a:endParaRPr/>
          </a:p>
          <a:p>
            <a:pPr lvl="2"/>
            <a:endParaRPr/>
          </a:p>
          <a:p>
            <a:pPr lvl="3"/>
            <a:endParaRPr/>
          </a:p>
          <a:p>
            <a:pPr lvl="4"/>
            <a:endParaRPr/>
          </a:p>
        </p:txBody>
      </p:sp>
      <p:sp>
        <p:nvSpPr>
          <p:cNvPr id="74" name="Hot air balloons viewed from below against a blue sky"/>
          <p:cNvSpPr>
            <a:spLocks noGrp="1"/>
          </p:cNvSpPr>
          <p:nvPr>
            <p:ph type="pic" idx="22"/>
          </p:nvPr>
        </p:nvSpPr>
        <p:spPr>
          <a:xfrm>
            <a:off x="4216400" y="631924"/>
            <a:ext cx="8425006" cy="5594103"/>
          </a:xfrm>
          <a:prstGeom prst="rect">
            <a:avLst/>
          </a:prstGeom>
        </p:spPr>
        <p:txBody>
          <a:bodyPr lIns="91439" tIns="45719" rIns="91439" bIns="45719">
            <a:noAutofit/>
          </a:bodyPr>
          <a:lstStyle/>
          <a:p>
            <a:endParaRPr/>
          </a:p>
        </p:txBody>
      </p:sp>
      <p:sp>
        <p:nvSpPr>
          <p:cNvPr id="75"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76"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54582450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003462"/>
        </a:solidFill>
        <a:effectLst/>
      </p:bgPr>
    </p:bg>
    <p:spTree>
      <p:nvGrpSpPr>
        <p:cNvPr id="1" name=""/>
        <p:cNvGrpSpPr/>
        <p:nvPr/>
      </p:nvGrpSpPr>
      <p:grpSpPr>
        <a:xfrm>
          <a:off x="0" y="0"/>
          <a:ext cx="0" cy="0"/>
          <a:chOff x="0" y="0"/>
          <a:chExt cx="0" cy="0"/>
        </a:xfrm>
      </p:grpSpPr>
      <p:sp>
        <p:nvSpPr>
          <p:cNvPr id="83"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84" name="Slide Number"/>
          <p:cNvSpPr txBox="1">
            <a:spLocks noGrp="1"/>
          </p:cNvSpPr>
          <p:nvPr>
            <p:ph type="sldNum" sz="quarter" idx="2"/>
          </p:nvPr>
        </p:nvSpPr>
        <p:spPr>
          <a:xfrm>
            <a:off x="6000750" y="6542617"/>
            <a:ext cx="184253" cy="187300"/>
          </a:xfrm>
          <a:prstGeom prst="rect">
            <a:avLst/>
          </a:prstGeom>
        </p:spPr>
        <p:txBody>
          <a:bodyPr/>
          <a:lstStyle>
            <a:lvl1pPr defTabSz="292100">
              <a:defRPr sz="9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407726205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1"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92" name="Slide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93"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48447005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100"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101" name="Agenda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102"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103"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03795717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9014003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solidFill>
                  <a:schemeClr val="accent1">
                    <a:hueOff val="114395"/>
                    <a:lumOff val="-24975"/>
                  </a:schemeClr>
                </a:solidFill>
              </a:defRPr>
            </a:lvl1pPr>
            <a:lvl2pPr marL="0" indent="228600" algn="ctr">
              <a:lnSpc>
                <a:spcPct val="80000"/>
              </a:lnSpc>
              <a:spcBef>
                <a:spcPts val="0"/>
              </a:spcBef>
              <a:buSzTx/>
              <a:buNone/>
              <a:defRPr sz="12500" b="1" spc="-125">
                <a:solidFill>
                  <a:schemeClr val="accent1">
                    <a:hueOff val="114395"/>
                    <a:lumOff val="-24975"/>
                  </a:schemeClr>
                </a:solidFill>
              </a:defRPr>
            </a:lvl2pPr>
            <a:lvl3pPr marL="0" indent="457200" algn="ctr">
              <a:lnSpc>
                <a:spcPct val="80000"/>
              </a:lnSpc>
              <a:spcBef>
                <a:spcPts val="0"/>
              </a:spcBef>
              <a:buSzTx/>
              <a:buNone/>
              <a:defRPr sz="12500" b="1" spc="-125">
                <a:solidFill>
                  <a:schemeClr val="accent1">
                    <a:hueOff val="114395"/>
                    <a:lumOff val="-24975"/>
                  </a:schemeClr>
                </a:solidFill>
              </a:defRPr>
            </a:lvl3pPr>
            <a:lvl4pPr marL="0" indent="685800" algn="ctr">
              <a:lnSpc>
                <a:spcPct val="80000"/>
              </a:lnSpc>
              <a:spcBef>
                <a:spcPts val="0"/>
              </a:spcBef>
              <a:buSzTx/>
              <a:buNone/>
              <a:defRPr sz="12500" b="1" spc="-125">
                <a:solidFill>
                  <a:schemeClr val="accent1">
                    <a:hueOff val="114395"/>
                    <a:lumOff val="-24975"/>
                  </a:schemeClr>
                </a:solidFill>
              </a:defRPr>
            </a:lvl4pPr>
            <a:lvl5pPr marL="0" indent="914400" algn="ctr">
              <a:lnSpc>
                <a:spcPct val="80000"/>
              </a:lnSpc>
              <a:spcBef>
                <a:spcPts val="0"/>
              </a:spcBef>
              <a:buSzTx/>
              <a:buNone/>
              <a:defRPr sz="12500" b="1" spc="-125">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19"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20"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3887573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7"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28"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1pPr>
            <a:lvl2pPr marL="319462" indent="-63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2pPr>
            <a:lvl3pPr marL="319462" indent="2222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3pPr>
            <a:lvl4pPr marL="319462" indent="4508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4pPr>
            <a:lvl5pPr marL="319462" indent="6794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9"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8584228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6" name="Hot air balloons viewed from below against a blue sky"/>
          <p:cNvSpPr>
            <a:spLocks noGrp="1"/>
          </p:cNvSpPr>
          <p:nvPr>
            <p:ph type="pic" sz="quarter" idx="21"/>
          </p:nvPr>
        </p:nvSpPr>
        <p:spPr>
          <a:xfrm>
            <a:off x="7718252" y="635000"/>
            <a:ext cx="4083584" cy="2711450"/>
          </a:xfrm>
          <a:prstGeom prst="rect">
            <a:avLst/>
          </a:prstGeom>
        </p:spPr>
        <p:txBody>
          <a:bodyPr lIns="91439" tIns="45719" rIns="91439" bIns="45719">
            <a:noAutofit/>
          </a:bodyPr>
          <a:lstStyle/>
          <a:p>
            <a:endParaRPr/>
          </a:p>
        </p:txBody>
      </p:sp>
      <p:sp>
        <p:nvSpPr>
          <p:cNvPr id="137" name="Close-up of the top of a hot air balloon viewed from above"/>
          <p:cNvSpPr>
            <a:spLocks noGrp="1"/>
          </p:cNvSpPr>
          <p:nvPr>
            <p:ph type="pic" sz="quarter" idx="22"/>
          </p:nvPr>
        </p:nvSpPr>
        <p:spPr>
          <a:xfrm>
            <a:off x="7730886" y="3542986"/>
            <a:ext cx="4074207" cy="2716138"/>
          </a:xfrm>
          <a:prstGeom prst="rect">
            <a:avLst/>
          </a:prstGeom>
        </p:spPr>
        <p:txBody>
          <a:bodyPr lIns="91439" tIns="45719" rIns="91439" bIns="45719">
            <a:noAutofit/>
          </a:bodyPr>
          <a:lstStyle/>
          <a:p>
            <a:endParaRPr/>
          </a:p>
        </p:txBody>
      </p:sp>
      <p:sp>
        <p:nvSpPr>
          <p:cNvPr id="138" name="Hot air balloons viewed from below against a blue sky"/>
          <p:cNvSpPr>
            <a:spLocks noGrp="1"/>
          </p:cNvSpPr>
          <p:nvPr>
            <p:ph type="pic" idx="23"/>
          </p:nvPr>
        </p:nvSpPr>
        <p:spPr>
          <a:xfrm>
            <a:off x="-62318" y="635000"/>
            <a:ext cx="8429610" cy="5619740"/>
          </a:xfrm>
          <a:prstGeom prst="rect">
            <a:avLst/>
          </a:prstGeom>
        </p:spPr>
        <p:txBody>
          <a:bodyPr lIns="91439" tIns="45719" rIns="91439" bIns="45719">
            <a:noAutofit/>
          </a:bodyPr>
          <a:lstStyle/>
          <a:p>
            <a:endParaRPr/>
          </a:p>
        </p:txBody>
      </p:sp>
      <p:sp>
        <p:nvSpPr>
          <p:cNvPr id="139"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88150416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6" name="Hot air balloons viewed from below against a blue sky"/>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25373892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40E3-A404-AC7F-0317-DB42666492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6F45DD-9F53-0974-DBE4-11A16F01A1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C99B6F-958F-E27D-1304-B927C15EBA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161BA8-9E89-DFB0-6C98-AF0AA71FE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ECAE29-A3DC-2DC8-31EB-F862FAD596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367EBA-5911-8445-06F8-AE174F1BDDDF}"/>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8" name="Footer Placeholder 7">
            <a:extLst>
              <a:ext uri="{FF2B5EF4-FFF2-40B4-BE49-F238E27FC236}">
                <a16:creationId xmlns:a16="http://schemas.microsoft.com/office/drawing/2014/main" id="{AFCEC733-505C-7E7D-6985-2D81A9DEB8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2ABAFB-5AD2-49A0-7BFB-71F7133F3726}"/>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2670620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6051537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r>
              <a:rPr lang="en-US"/>
              <a:t>6 Luglio 2023</a:t>
            </a:r>
          </a:p>
        </p:txBody>
      </p:sp>
      <p:sp>
        <p:nvSpPr>
          <p:cNvPr id="5" name="Footer Placeholder 4"/>
          <p:cNvSpPr>
            <a:spLocks noGrp="1"/>
          </p:cNvSpPr>
          <p:nvPr>
            <p:ph type="ftr" sz="quarter" idx="11"/>
          </p:nvPr>
        </p:nvSpPr>
        <p:spPr/>
        <p:txBody>
          <a:bodyPr/>
          <a:lstStyle/>
          <a:p>
            <a:pPr algn="r"/>
            <a:r>
              <a:rPr lang="it-IT"/>
              <a:t>L. Bandiera, INFN Ferrara</a:t>
            </a:r>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extLst>
      <p:ext uri="{BB962C8B-B14F-4D97-AF65-F5344CB8AC3E}">
        <p14:creationId xmlns:p14="http://schemas.microsoft.com/office/powerpoint/2010/main" val="3674242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3"/>
        <p:cNvGrpSpPr/>
        <p:nvPr/>
      </p:nvGrpSpPr>
      <p:grpSpPr>
        <a:xfrm>
          <a:off x="0" y="0"/>
          <a:ext cx="0" cy="0"/>
          <a:chOff x="0" y="0"/>
          <a:chExt cx="0" cy="0"/>
        </a:xfrm>
      </p:grpSpPr>
      <p:sp>
        <p:nvSpPr>
          <p:cNvPr id="14" name="Google Shape;14;p45"/>
          <p:cNvSpPr txBox="1">
            <a:spLocks noGrp="1"/>
          </p:cNvSpPr>
          <p:nvPr>
            <p:ph type="sldNum" idx="12"/>
          </p:nvPr>
        </p:nvSpPr>
        <p:spPr>
          <a:xfrm>
            <a:off x="11045711" y="6302167"/>
            <a:ext cx="987208" cy="49794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chemeClr val="dk1"/>
                </a:solidFill>
                <a:latin typeface="Arial"/>
                <a:ea typeface="Arial"/>
                <a:cs typeface="Arial"/>
                <a:sym typeface="Arial"/>
              </a:defRPr>
            </a:lvl9pPr>
          </a:lstStyle>
          <a:p>
            <a:r>
              <a:rPr lang="it-IT"/>
              <a:t>Page</a:t>
            </a:r>
            <a:r>
              <a:rPr lang="it-IT">
                <a:solidFill>
                  <a:srgbClr val="595959"/>
                </a:solidFill>
              </a:rPr>
              <a:t> </a:t>
            </a:r>
            <a:fld id="{00000000-1234-1234-1234-123412341234}" type="slidenum">
              <a:rPr lang="it" smtClean="0">
                <a:solidFill>
                  <a:srgbClr val="595959"/>
                </a:solidFill>
              </a:rPr>
              <a:pPr/>
              <a:t>‹N›</a:t>
            </a:fld>
            <a:endParaRPr>
              <a:solidFill>
                <a:srgbClr val="595959"/>
              </a:solidFill>
            </a:endParaRPr>
          </a:p>
        </p:txBody>
      </p:sp>
    </p:spTree>
    <p:extLst>
      <p:ext uri="{BB962C8B-B14F-4D97-AF65-F5344CB8AC3E}">
        <p14:creationId xmlns:p14="http://schemas.microsoft.com/office/powerpoint/2010/main" val="1145052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9"/>
        <p:cNvGrpSpPr/>
        <p:nvPr/>
      </p:nvGrpSpPr>
      <p:grpSpPr>
        <a:xfrm>
          <a:off x="0" y="0"/>
          <a:ext cx="0" cy="0"/>
          <a:chOff x="0" y="0"/>
          <a:chExt cx="0" cy="0"/>
        </a:xfrm>
      </p:grpSpPr>
      <p:sp>
        <p:nvSpPr>
          <p:cNvPr id="20" name="Google Shape;20;p47"/>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7"/>
          <p:cNvSpPr txBox="1">
            <a:spLocks noGrp="1"/>
          </p:cNvSpPr>
          <p:nvPr>
            <p:ph type="subTitle" idx="1"/>
          </p:nvPr>
        </p:nvSpPr>
        <p:spPr>
          <a:xfrm>
            <a:off x="609600" y="1604640"/>
            <a:ext cx="10972400" cy="3977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7"/>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94531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27"/>
        <p:cNvGrpSpPr/>
        <p:nvPr/>
      </p:nvGrpSpPr>
      <p:grpSpPr>
        <a:xfrm>
          <a:off x="0" y="0"/>
          <a:ext cx="0" cy="0"/>
          <a:chOff x="0" y="0"/>
          <a:chExt cx="0" cy="0"/>
        </a:xfrm>
      </p:grpSpPr>
      <p:sp>
        <p:nvSpPr>
          <p:cNvPr id="28" name="Google Shape;28;p49"/>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9"/>
          <p:cNvSpPr txBox="1">
            <a:spLocks noGrp="1"/>
          </p:cNvSpPr>
          <p:nvPr>
            <p:ph type="body" idx="1"/>
          </p:nvPr>
        </p:nvSpPr>
        <p:spPr>
          <a:xfrm>
            <a:off x="609600" y="1604640"/>
            <a:ext cx="5354400" cy="39772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30" name="Google Shape;30;p49"/>
          <p:cNvSpPr txBox="1">
            <a:spLocks noGrp="1"/>
          </p:cNvSpPr>
          <p:nvPr>
            <p:ph type="body" idx="2"/>
          </p:nvPr>
        </p:nvSpPr>
        <p:spPr>
          <a:xfrm>
            <a:off x="6232320" y="1604640"/>
            <a:ext cx="5354400" cy="39772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31" name="Google Shape;31;p49"/>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735273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32"/>
        <p:cNvGrpSpPr/>
        <p:nvPr/>
      </p:nvGrpSpPr>
      <p:grpSpPr>
        <a:xfrm>
          <a:off x="0" y="0"/>
          <a:ext cx="0" cy="0"/>
          <a:chOff x="0" y="0"/>
          <a:chExt cx="0" cy="0"/>
        </a:xfrm>
      </p:grpSpPr>
      <p:sp>
        <p:nvSpPr>
          <p:cNvPr id="33" name="Google Shape;33;p50"/>
          <p:cNvSpPr txBox="1">
            <a:spLocks noGrp="1"/>
          </p:cNvSpPr>
          <p:nvPr>
            <p:ph type="subTitle" idx="1"/>
          </p:nvPr>
        </p:nvSpPr>
        <p:spPr>
          <a:xfrm>
            <a:off x="609600" y="273600"/>
            <a:ext cx="10972400" cy="530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0"/>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854479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35"/>
        <p:cNvGrpSpPr/>
        <p:nvPr/>
      </p:nvGrpSpPr>
      <p:grpSpPr>
        <a:xfrm>
          <a:off x="0" y="0"/>
          <a:ext cx="0" cy="0"/>
          <a:chOff x="0" y="0"/>
          <a:chExt cx="0" cy="0"/>
        </a:xfrm>
      </p:grpSpPr>
      <p:sp>
        <p:nvSpPr>
          <p:cNvPr id="36" name="Google Shape;36;p51"/>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1"/>
          <p:cNvSpPr txBox="1">
            <a:spLocks noGrp="1"/>
          </p:cNvSpPr>
          <p:nvPr>
            <p:ph type="body" idx="1"/>
          </p:nvPr>
        </p:nvSpPr>
        <p:spPr>
          <a:xfrm>
            <a:off x="609600" y="160464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38" name="Google Shape;38;p51"/>
          <p:cNvSpPr txBox="1">
            <a:spLocks noGrp="1"/>
          </p:cNvSpPr>
          <p:nvPr>
            <p:ph type="body" idx="2"/>
          </p:nvPr>
        </p:nvSpPr>
        <p:spPr>
          <a:xfrm>
            <a:off x="6232320" y="1604640"/>
            <a:ext cx="5354400" cy="39772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39" name="Google Shape;39;p51"/>
          <p:cNvSpPr txBox="1">
            <a:spLocks noGrp="1"/>
          </p:cNvSpPr>
          <p:nvPr>
            <p:ph type="body" idx="3"/>
          </p:nvPr>
        </p:nvSpPr>
        <p:spPr>
          <a:xfrm>
            <a:off x="609600" y="368256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0" name="Google Shape;40;p51"/>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9145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41"/>
        <p:cNvGrpSpPr/>
        <p:nvPr/>
      </p:nvGrpSpPr>
      <p:grpSpPr>
        <a:xfrm>
          <a:off x="0" y="0"/>
          <a:ext cx="0" cy="0"/>
          <a:chOff x="0" y="0"/>
          <a:chExt cx="0" cy="0"/>
        </a:xfrm>
      </p:grpSpPr>
      <p:sp>
        <p:nvSpPr>
          <p:cNvPr id="42" name="Google Shape;42;p52"/>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2"/>
          <p:cNvSpPr txBox="1">
            <a:spLocks noGrp="1"/>
          </p:cNvSpPr>
          <p:nvPr>
            <p:ph type="body" idx="1"/>
          </p:nvPr>
        </p:nvSpPr>
        <p:spPr>
          <a:xfrm>
            <a:off x="609600" y="1604640"/>
            <a:ext cx="5354400" cy="39772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4" name="Google Shape;44;p52"/>
          <p:cNvSpPr txBox="1">
            <a:spLocks noGrp="1"/>
          </p:cNvSpPr>
          <p:nvPr>
            <p:ph type="body" idx="2"/>
          </p:nvPr>
        </p:nvSpPr>
        <p:spPr>
          <a:xfrm>
            <a:off x="6232320" y="160464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5" name="Google Shape;45;p52"/>
          <p:cNvSpPr txBox="1">
            <a:spLocks noGrp="1"/>
          </p:cNvSpPr>
          <p:nvPr>
            <p:ph type="body" idx="3"/>
          </p:nvPr>
        </p:nvSpPr>
        <p:spPr>
          <a:xfrm>
            <a:off x="6232320" y="368256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6" name="Google Shape;46;p52"/>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965322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47"/>
        <p:cNvGrpSpPr/>
        <p:nvPr/>
      </p:nvGrpSpPr>
      <p:grpSpPr>
        <a:xfrm>
          <a:off x="0" y="0"/>
          <a:ext cx="0" cy="0"/>
          <a:chOff x="0" y="0"/>
          <a:chExt cx="0" cy="0"/>
        </a:xfrm>
      </p:grpSpPr>
      <p:sp>
        <p:nvSpPr>
          <p:cNvPr id="48" name="Google Shape;48;p53"/>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3"/>
          <p:cNvSpPr txBox="1">
            <a:spLocks noGrp="1"/>
          </p:cNvSpPr>
          <p:nvPr>
            <p:ph type="body" idx="1"/>
          </p:nvPr>
        </p:nvSpPr>
        <p:spPr>
          <a:xfrm>
            <a:off x="609600" y="160464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50" name="Google Shape;50;p53"/>
          <p:cNvSpPr txBox="1">
            <a:spLocks noGrp="1"/>
          </p:cNvSpPr>
          <p:nvPr>
            <p:ph type="body" idx="2"/>
          </p:nvPr>
        </p:nvSpPr>
        <p:spPr>
          <a:xfrm>
            <a:off x="6232320" y="160464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51" name="Google Shape;51;p53"/>
          <p:cNvSpPr txBox="1">
            <a:spLocks noGrp="1"/>
          </p:cNvSpPr>
          <p:nvPr>
            <p:ph type="body" idx="3"/>
          </p:nvPr>
        </p:nvSpPr>
        <p:spPr>
          <a:xfrm>
            <a:off x="609600" y="3682560"/>
            <a:ext cx="10972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52" name="Google Shape;52;p53"/>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14019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53"/>
        <p:cNvGrpSpPr/>
        <p:nvPr/>
      </p:nvGrpSpPr>
      <p:grpSpPr>
        <a:xfrm>
          <a:off x="0" y="0"/>
          <a:ext cx="0" cy="0"/>
          <a:chOff x="0" y="0"/>
          <a:chExt cx="0" cy="0"/>
        </a:xfrm>
      </p:grpSpPr>
      <p:sp>
        <p:nvSpPr>
          <p:cNvPr id="54" name="Google Shape;54;p54"/>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4"/>
          <p:cNvSpPr txBox="1">
            <a:spLocks noGrp="1"/>
          </p:cNvSpPr>
          <p:nvPr>
            <p:ph type="body" idx="1"/>
          </p:nvPr>
        </p:nvSpPr>
        <p:spPr>
          <a:xfrm>
            <a:off x="609600" y="1604640"/>
            <a:ext cx="10972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56" name="Google Shape;56;p54"/>
          <p:cNvSpPr txBox="1">
            <a:spLocks noGrp="1"/>
          </p:cNvSpPr>
          <p:nvPr>
            <p:ph type="body" idx="2"/>
          </p:nvPr>
        </p:nvSpPr>
        <p:spPr>
          <a:xfrm>
            <a:off x="609600" y="3682560"/>
            <a:ext cx="10972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57" name="Google Shape;57;p54"/>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59777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2E46-BDD6-153E-A0A7-CBB9ED6A4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A5225B-0686-C2AB-2D08-7999FE44ACD8}"/>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4" name="Footer Placeholder 3">
            <a:extLst>
              <a:ext uri="{FF2B5EF4-FFF2-40B4-BE49-F238E27FC236}">
                <a16:creationId xmlns:a16="http://schemas.microsoft.com/office/drawing/2014/main" id="{D780FC08-AC1A-F602-EE94-E4727C0EF4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3A58F7-35A8-6ED4-30C3-CF8AF67A5035}"/>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2471494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58"/>
        <p:cNvGrpSpPr/>
        <p:nvPr/>
      </p:nvGrpSpPr>
      <p:grpSpPr>
        <a:xfrm>
          <a:off x="0" y="0"/>
          <a:ext cx="0" cy="0"/>
          <a:chOff x="0" y="0"/>
          <a:chExt cx="0" cy="0"/>
        </a:xfrm>
      </p:grpSpPr>
      <p:sp>
        <p:nvSpPr>
          <p:cNvPr id="59" name="Google Shape;59;p55"/>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609600" y="160464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61" name="Google Shape;61;p55"/>
          <p:cNvSpPr txBox="1">
            <a:spLocks noGrp="1"/>
          </p:cNvSpPr>
          <p:nvPr>
            <p:ph type="body" idx="2"/>
          </p:nvPr>
        </p:nvSpPr>
        <p:spPr>
          <a:xfrm>
            <a:off x="6232320" y="160464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62" name="Google Shape;62;p55"/>
          <p:cNvSpPr txBox="1">
            <a:spLocks noGrp="1"/>
          </p:cNvSpPr>
          <p:nvPr>
            <p:ph type="body" idx="3"/>
          </p:nvPr>
        </p:nvSpPr>
        <p:spPr>
          <a:xfrm>
            <a:off x="609600" y="368256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63" name="Google Shape;63;p55"/>
          <p:cNvSpPr txBox="1">
            <a:spLocks noGrp="1"/>
          </p:cNvSpPr>
          <p:nvPr>
            <p:ph type="body" idx="4"/>
          </p:nvPr>
        </p:nvSpPr>
        <p:spPr>
          <a:xfrm>
            <a:off x="6232320" y="3682560"/>
            <a:ext cx="53544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64" name="Google Shape;64;p55"/>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6636964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6"/>
          <p:cNvSpPr txBox="1">
            <a:spLocks noGrp="1"/>
          </p:cNvSpPr>
          <p:nvPr>
            <p:ph type="body" idx="1"/>
          </p:nvPr>
        </p:nvSpPr>
        <p:spPr>
          <a:xfrm>
            <a:off x="609600" y="1604640"/>
            <a:ext cx="35328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68" name="Google Shape;68;p56"/>
          <p:cNvSpPr txBox="1">
            <a:spLocks noGrp="1"/>
          </p:cNvSpPr>
          <p:nvPr>
            <p:ph type="body" idx="2"/>
          </p:nvPr>
        </p:nvSpPr>
        <p:spPr>
          <a:xfrm>
            <a:off x="4319520" y="1604640"/>
            <a:ext cx="35328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69" name="Google Shape;69;p56"/>
          <p:cNvSpPr txBox="1">
            <a:spLocks noGrp="1"/>
          </p:cNvSpPr>
          <p:nvPr>
            <p:ph type="body" idx="3"/>
          </p:nvPr>
        </p:nvSpPr>
        <p:spPr>
          <a:xfrm>
            <a:off x="8029440" y="1604640"/>
            <a:ext cx="35328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70" name="Google Shape;70;p56"/>
          <p:cNvSpPr txBox="1">
            <a:spLocks noGrp="1"/>
          </p:cNvSpPr>
          <p:nvPr>
            <p:ph type="body" idx="4"/>
          </p:nvPr>
        </p:nvSpPr>
        <p:spPr>
          <a:xfrm>
            <a:off x="609600" y="3682560"/>
            <a:ext cx="35328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71" name="Google Shape;71;p56"/>
          <p:cNvSpPr txBox="1">
            <a:spLocks noGrp="1"/>
          </p:cNvSpPr>
          <p:nvPr>
            <p:ph type="body" idx="5"/>
          </p:nvPr>
        </p:nvSpPr>
        <p:spPr>
          <a:xfrm>
            <a:off x="4319520" y="3682560"/>
            <a:ext cx="35328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72" name="Google Shape;72;p56"/>
          <p:cNvSpPr txBox="1">
            <a:spLocks noGrp="1"/>
          </p:cNvSpPr>
          <p:nvPr>
            <p:ph type="body" idx="6"/>
          </p:nvPr>
        </p:nvSpPr>
        <p:spPr>
          <a:xfrm>
            <a:off x="8029440" y="3682560"/>
            <a:ext cx="3532800" cy="189680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73" name="Google Shape;73;p56"/>
          <p:cNvSpPr txBox="1">
            <a:spLocks noGrp="1"/>
          </p:cNvSpPr>
          <p:nvPr>
            <p:ph type="sldNum" idx="12"/>
          </p:nvPr>
        </p:nvSpPr>
        <p:spPr>
          <a:xfrm>
            <a:off x="11296800" y="6217440"/>
            <a:ext cx="729600" cy="522800"/>
          </a:xfrm>
          <a:prstGeom prst="rect">
            <a:avLst/>
          </a:prstGeom>
          <a:noFill/>
          <a:ln>
            <a:noFill/>
          </a:ln>
        </p:spPr>
        <p:txBody>
          <a:bodyPr spcFirstLastPara="1" wrap="square" lIns="90000" tIns="91425" rIns="90000"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054959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4"/>
        <p:cNvGrpSpPr/>
        <p:nvPr/>
      </p:nvGrpSpPr>
      <p:grpSpPr>
        <a:xfrm>
          <a:off x="0" y="0"/>
          <a:ext cx="0" cy="0"/>
          <a:chOff x="0" y="0"/>
          <a:chExt cx="0" cy="0"/>
        </a:xfrm>
      </p:grpSpPr>
      <p:sp>
        <p:nvSpPr>
          <p:cNvPr id="75" name="Google Shape;75;p57"/>
          <p:cNvSpPr txBox="1">
            <a:spLocks noGrp="1"/>
          </p:cNvSpPr>
          <p:nvPr>
            <p:ph type="sldNum" idx="12"/>
          </p:nvPr>
        </p:nvSpPr>
        <p:spPr>
          <a:xfrm>
            <a:off x="11296800" y="6329049"/>
            <a:ext cx="731040" cy="52416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it-IT" smtClean="0"/>
              <a:pPr/>
              <a:t>‹N›</a:t>
            </a:fld>
            <a:endParaRPr lang="it-IT">
              <a:solidFill>
                <a:srgbClr val="888888"/>
              </a:solidFill>
              <a:latin typeface="Times New Roman"/>
              <a:ea typeface="Times New Roman"/>
              <a:cs typeface="Times New Roman"/>
              <a:sym typeface="Times New Roman"/>
            </a:endParaRPr>
          </a:p>
        </p:txBody>
      </p:sp>
      <p:sp>
        <p:nvSpPr>
          <p:cNvPr id="76" name="Google Shape;76;p57"/>
          <p:cNvSpPr txBox="1"/>
          <p:nvPr/>
        </p:nvSpPr>
        <p:spPr>
          <a:xfrm>
            <a:off x="2516638" y="0"/>
            <a:ext cx="8508321" cy="801933"/>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it" sz="4000" b="1" i="0" u="none" strike="noStrike" cap="none">
                <a:solidFill>
                  <a:srgbClr val="00446D"/>
                </a:solidFill>
                <a:latin typeface="Calibri"/>
                <a:ea typeface="Calibri"/>
                <a:cs typeface="Calibri"/>
                <a:sym typeface="Calibri"/>
              </a:rPr>
              <a:t>Title here</a:t>
            </a:r>
            <a:endParaRPr sz="4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12033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51F5D-896F-4154-8B4D-6740AA19C4F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A08AEFF-ACFA-1A97-2947-14ABE0939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1BB12B4-B416-626D-1C23-14273EC1AC4E}"/>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5" name="Segnaposto piè di pagina 4">
            <a:extLst>
              <a:ext uri="{FF2B5EF4-FFF2-40B4-BE49-F238E27FC236}">
                <a16:creationId xmlns:a16="http://schemas.microsoft.com/office/drawing/2014/main" id="{1F1E357A-E205-43F5-5D65-18CF14041F7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86F07C6-7D7C-368B-3335-5CF9BF34230C}"/>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13775774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6F009-EDC7-2FB3-C594-428AD19E1E8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26F675-4309-88AA-4B30-C8DDBFD368C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11B0A32-F85E-BC46-97C0-8BB3B46C9843}"/>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5" name="Segnaposto piè di pagina 4">
            <a:extLst>
              <a:ext uri="{FF2B5EF4-FFF2-40B4-BE49-F238E27FC236}">
                <a16:creationId xmlns:a16="http://schemas.microsoft.com/office/drawing/2014/main" id="{04BDAD45-1AD5-69A9-ADA8-0FB32AA4D85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1551C1-D2E8-DF2A-7397-42597D2909E4}"/>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730698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7D48E-2CBA-2870-026E-0054F66F941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FC61883-12B4-E816-66A3-1C9226B9CF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C86089-05E5-243F-AB12-0E43A6CBC4AD}"/>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5" name="Segnaposto piè di pagina 4">
            <a:extLst>
              <a:ext uri="{FF2B5EF4-FFF2-40B4-BE49-F238E27FC236}">
                <a16:creationId xmlns:a16="http://schemas.microsoft.com/office/drawing/2014/main" id="{C9F17F87-E027-9040-6A27-2271E85ACE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7F6D9C5-28CD-6D8E-8762-7AA58D67F490}"/>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2534191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E99DD0-1F46-EF16-136C-51BDE4C37C1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6855032-58A2-7850-5DF9-6B6611DC24D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91B45F7-E9F3-FE1F-C180-E98604804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BDD2011-FEA1-2851-3929-28AA97D87617}"/>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6" name="Segnaposto piè di pagina 5">
            <a:extLst>
              <a:ext uri="{FF2B5EF4-FFF2-40B4-BE49-F238E27FC236}">
                <a16:creationId xmlns:a16="http://schemas.microsoft.com/office/drawing/2014/main" id="{37A93EE8-A491-2149-866D-035B53F07BB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FDFFBD-5315-5E97-5F4D-1724F21CC525}"/>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1481949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6E8524-3633-10D7-6C9F-8450D05028F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82244FF-675E-65F3-F110-C53737018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21EE5C-0685-596B-DBFF-3678EEFD807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E98C7FD-A653-6C4E-A80B-3E0A1817AE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D8FA119-DA85-7E63-0BF3-B3084CAD5A3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4C105E2-1C71-47E1-50B5-08C68DC24AFA}"/>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8" name="Segnaposto piè di pagina 7">
            <a:extLst>
              <a:ext uri="{FF2B5EF4-FFF2-40B4-BE49-F238E27FC236}">
                <a16:creationId xmlns:a16="http://schemas.microsoft.com/office/drawing/2014/main" id="{5370B1A6-0B80-1EBC-F4C9-459BFB26DCD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0DE9444-71DA-ABE6-3E38-E82ECE4FD549}"/>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3283278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A67B1-B082-3EB4-05CA-48AA8458F0E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2FDF6B2-3579-364D-EB74-016D67D271B7}"/>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4" name="Segnaposto piè di pagina 3">
            <a:extLst>
              <a:ext uri="{FF2B5EF4-FFF2-40B4-BE49-F238E27FC236}">
                <a16:creationId xmlns:a16="http://schemas.microsoft.com/office/drawing/2014/main" id="{C31FB02F-1B2A-768F-9698-BE1311F9D9F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F109973-B125-8851-D521-573F783B986B}"/>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37828280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C84AA33-4F84-01AA-2125-4110CDE1F035}"/>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3" name="Segnaposto piè di pagina 2">
            <a:extLst>
              <a:ext uri="{FF2B5EF4-FFF2-40B4-BE49-F238E27FC236}">
                <a16:creationId xmlns:a16="http://schemas.microsoft.com/office/drawing/2014/main" id="{420C1CF0-248E-0AD9-DCDD-CE24A784CFC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DFFAFB-ACD1-A27D-3DEE-490539B0E30E}"/>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1636231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BC103C-4443-90A9-427E-7DA76C142BF7}"/>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3" name="Footer Placeholder 2">
            <a:extLst>
              <a:ext uri="{FF2B5EF4-FFF2-40B4-BE49-F238E27FC236}">
                <a16:creationId xmlns:a16="http://schemas.microsoft.com/office/drawing/2014/main" id="{50E211DC-1CB7-2190-F1D1-88B5E03093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C762EF-044C-0708-089E-F43332854AE7}"/>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3235781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C27520-8652-2EC6-B5B2-D954950DBFD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1431B2-9200-BBF6-A5DA-BF916FC338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1E9D0C6-6428-34DB-2C1A-006D87640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1A802B-2286-501B-DEDA-5961A99A7145}"/>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6" name="Segnaposto piè di pagina 5">
            <a:extLst>
              <a:ext uri="{FF2B5EF4-FFF2-40B4-BE49-F238E27FC236}">
                <a16:creationId xmlns:a16="http://schemas.microsoft.com/office/drawing/2014/main" id="{D58A3CEC-00BA-E916-C117-C41FDA86654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A4F0D39-F1FC-E502-0313-BEE43F08BB23}"/>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42813111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4358C-A70F-EBC1-2D51-41FD606A5D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F66823D-7130-6058-B1BE-EB3DDC48AD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4412A16-62C0-151F-008F-C68FA1FA5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F6CD46-63F1-903D-C79C-67100BE18B63}"/>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6" name="Segnaposto piè di pagina 5">
            <a:extLst>
              <a:ext uri="{FF2B5EF4-FFF2-40B4-BE49-F238E27FC236}">
                <a16:creationId xmlns:a16="http://schemas.microsoft.com/office/drawing/2014/main" id="{F48BD52D-53C6-B7D9-A552-7DF0CFEA8B8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9266A0-06C4-945A-386D-D032BB815A3B}"/>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211430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015BCE-EEB5-C16B-51C1-D119ACAC8FC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F7380B1-C717-7271-18CD-C18BD44018C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82E4FC-CE11-CFD6-2A4D-E02A9D03239D}"/>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5" name="Segnaposto piè di pagina 4">
            <a:extLst>
              <a:ext uri="{FF2B5EF4-FFF2-40B4-BE49-F238E27FC236}">
                <a16:creationId xmlns:a16="http://schemas.microsoft.com/office/drawing/2014/main" id="{6A8496CC-4B3F-E550-63ED-27F5B407FEF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DD3A266-CAB3-D9E2-5D92-3B4E3C2221AE}"/>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40384243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4437D79-0A5B-1439-97FC-8246FEBBDB4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C8EF563-8CD0-BF0D-3E15-2402C0B4D18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1BF80C-99AE-E4B4-3F8C-18B031FD3667}"/>
              </a:ext>
            </a:extLst>
          </p:cNvPr>
          <p:cNvSpPr>
            <a:spLocks noGrp="1"/>
          </p:cNvSpPr>
          <p:nvPr>
            <p:ph type="dt" sz="half" idx="10"/>
          </p:nvPr>
        </p:nvSpPr>
        <p:spPr/>
        <p:txBody>
          <a:bodyPr/>
          <a:lstStyle/>
          <a:p>
            <a:fld id="{2DB158E7-54BD-4888-874C-AE4C7106BB32}" type="datetimeFigureOut">
              <a:rPr lang="it-IT" smtClean="0"/>
              <a:t>17/01/2025</a:t>
            </a:fld>
            <a:endParaRPr lang="it-IT"/>
          </a:p>
        </p:txBody>
      </p:sp>
      <p:sp>
        <p:nvSpPr>
          <p:cNvPr id="5" name="Segnaposto piè di pagina 4">
            <a:extLst>
              <a:ext uri="{FF2B5EF4-FFF2-40B4-BE49-F238E27FC236}">
                <a16:creationId xmlns:a16="http://schemas.microsoft.com/office/drawing/2014/main" id="{D8FB56F3-5418-2783-A254-3A83F41F10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BA2C5D-F5A5-27EA-77E6-E0E94C7176DB}"/>
              </a:ext>
            </a:extLst>
          </p:cNvPr>
          <p:cNvSpPr>
            <a:spLocks noGrp="1"/>
          </p:cNvSpPr>
          <p:nvPr>
            <p:ph type="sldNum" sz="quarter" idx="12"/>
          </p:nvPr>
        </p:nvSpPr>
        <p:spPr/>
        <p:txBody>
          <a:bodyPr/>
          <a:lstStyle/>
          <a:p>
            <a:fld id="{70B86F13-0CB3-4F90-AFFE-AD7AE77890F7}" type="slidenum">
              <a:rPr lang="it-IT" smtClean="0"/>
              <a:t>‹N›</a:t>
            </a:fld>
            <a:endParaRPr lang="it-IT"/>
          </a:p>
        </p:txBody>
      </p:sp>
    </p:spTree>
    <p:extLst>
      <p:ext uri="{BB962C8B-B14F-4D97-AF65-F5344CB8AC3E}">
        <p14:creationId xmlns:p14="http://schemas.microsoft.com/office/powerpoint/2010/main" val="2614815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0" name="Google Shape;20;p10"/>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760480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23"/>
        <p:cNvGrpSpPr/>
        <p:nvPr/>
      </p:nvGrpSpPr>
      <p:grpSpPr>
        <a:xfrm>
          <a:off x="0" y="0"/>
          <a:ext cx="0" cy="0"/>
          <a:chOff x="0" y="0"/>
          <a:chExt cx="0" cy="0"/>
        </a:xfrm>
      </p:grpSpPr>
      <p:sp>
        <p:nvSpPr>
          <p:cNvPr id="24" name="Google Shape;24;p40"/>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398559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bg>
      <p:bgPr>
        <a:solidFill>
          <a:schemeClr val="dk2"/>
        </a:solidFill>
        <a:effectLst/>
      </p:bgPr>
    </p:bg>
    <p:spTree>
      <p:nvGrpSpPr>
        <p:cNvPr id="1" name="Shape 32"/>
        <p:cNvGrpSpPr/>
        <p:nvPr/>
      </p:nvGrpSpPr>
      <p:grpSpPr>
        <a:xfrm>
          <a:off x="0" y="0"/>
          <a:ext cx="0" cy="0"/>
          <a:chOff x="0" y="0"/>
          <a:chExt cx="0" cy="0"/>
        </a:xfrm>
      </p:grpSpPr>
      <p:cxnSp>
        <p:nvCxnSpPr>
          <p:cNvPr id="33" name="Google Shape;33;p13"/>
          <p:cNvCxnSpPr/>
          <p:nvPr/>
        </p:nvCxnSpPr>
        <p:spPr>
          <a:xfrm>
            <a:off x="975783" y="4598991"/>
            <a:ext cx="10464800" cy="1587"/>
          </a:xfrm>
          <a:prstGeom prst="straightConnector1">
            <a:avLst/>
          </a:prstGeom>
          <a:noFill/>
          <a:ln w="19050" cap="flat" cmpd="sng">
            <a:solidFill>
              <a:schemeClr val="lt2"/>
            </a:solidFill>
            <a:prstDash val="solid"/>
            <a:round/>
            <a:headEnd type="none" w="sm" len="sm"/>
            <a:tailEnd type="none" w="sm" len="sm"/>
          </a:ln>
        </p:spPr>
      </p:cxnSp>
      <p:sp>
        <p:nvSpPr>
          <p:cNvPr id="34" name="Google Shape;34;p13"/>
          <p:cNvSpPr txBox="1">
            <a:spLocks noGrp="1"/>
          </p:cNvSpPr>
          <p:nvPr>
            <p:ph type="title"/>
          </p:nvPr>
        </p:nvSpPr>
        <p:spPr>
          <a:xfrm>
            <a:off x="963084" y="2362201"/>
            <a:ext cx="10363200" cy="220027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48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963084" y="4626870"/>
            <a:ext cx="103632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040"/>
              <a:buNone/>
              <a:defRPr sz="2400">
                <a:solidFill>
                  <a:schemeClr val="lt2"/>
                </a:solidFill>
              </a:defRPr>
            </a:lvl1pPr>
            <a:lvl2pPr marL="914400" lvl="1" indent="-228600" algn="l">
              <a:lnSpc>
                <a:spcPct val="100000"/>
              </a:lnSpc>
              <a:spcBef>
                <a:spcPts val="360"/>
              </a:spcBef>
              <a:spcAft>
                <a:spcPts val="0"/>
              </a:spcAft>
              <a:buSzPts val="1530"/>
              <a:buNone/>
              <a:defRPr sz="1800">
                <a:solidFill>
                  <a:schemeClr val="lt1"/>
                </a:solidFill>
              </a:defRPr>
            </a:lvl2pPr>
            <a:lvl3pPr marL="1371600" lvl="2" indent="-228600" algn="l">
              <a:lnSpc>
                <a:spcPct val="100000"/>
              </a:lnSpc>
              <a:spcBef>
                <a:spcPts val="320"/>
              </a:spcBef>
              <a:spcAft>
                <a:spcPts val="0"/>
              </a:spcAft>
              <a:buSzPts val="1440"/>
              <a:buNone/>
              <a:defRPr sz="1600">
                <a:solidFill>
                  <a:schemeClr val="lt1"/>
                </a:solidFill>
              </a:defRPr>
            </a:lvl3pPr>
            <a:lvl4pPr marL="1828800" lvl="3" indent="-228600" algn="l">
              <a:lnSpc>
                <a:spcPct val="100000"/>
              </a:lnSpc>
              <a:spcBef>
                <a:spcPts val="280"/>
              </a:spcBef>
              <a:spcAft>
                <a:spcPts val="0"/>
              </a:spcAft>
              <a:buSzPts val="1400"/>
              <a:buNone/>
              <a:defRPr sz="1400">
                <a:solidFill>
                  <a:schemeClr val="lt1"/>
                </a:solidFill>
              </a:defRPr>
            </a:lvl4pPr>
            <a:lvl5pPr marL="2286000" lvl="4" indent="-228600" algn="l">
              <a:lnSpc>
                <a:spcPct val="100000"/>
              </a:lnSpc>
              <a:spcBef>
                <a:spcPts val="280"/>
              </a:spcBef>
              <a:spcAft>
                <a:spcPts val="0"/>
              </a:spcAft>
              <a:buSzPts val="1400"/>
              <a:buNone/>
              <a:defRPr sz="1400">
                <a:solidFill>
                  <a:schemeClr val="lt1"/>
                </a:solidFill>
              </a:defRPr>
            </a:lvl5pPr>
            <a:lvl6pPr marL="2743200" lvl="5" indent="-228600" algn="l">
              <a:lnSpc>
                <a:spcPct val="100000"/>
              </a:lnSpc>
              <a:spcBef>
                <a:spcPts val="280"/>
              </a:spcBef>
              <a:spcAft>
                <a:spcPts val="0"/>
              </a:spcAft>
              <a:buSzPts val="1400"/>
              <a:buNone/>
              <a:defRPr sz="1400">
                <a:solidFill>
                  <a:schemeClr val="lt1"/>
                </a:solidFill>
              </a:defRPr>
            </a:lvl6pPr>
            <a:lvl7pPr marL="3200400" lvl="6" indent="-228600" algn="l">
              <a:lnSpc>
                <a:spcPct val="100000"/>
              </a:lnSpc>
              <a:spcBef>
                <a:spcPts val="280"/>
              </a:spcBef>
              <a:spcAft>
                <a:spcPts val="0"/>
              </a:spcAft>
              <a:buSzPts val="1400"/>
              <a:buNone/>
              <a:defRPr sz="1400">
                <a:solidFill>
                  <a:schemeClr val="lt1"/>
                </a:solidFill>
              </a:defRPr>
            </a:lvl7pPr>
            <a:lvl8pPr marL="3657600" lvl="7" indent="-228600" algn="l">
              <a:lnSpc>
                <a:spcPct val="100000"/>
              </a:lnSpc>
              <a:spcBef>
                <a:spcPts val="280"/>
              </a:spcBef>
              <a:spcAft>
                <a:spcPts val="0"/>
              </a:spcAft>
              <a:buSzPts val="1400"/>
              <a:buNone/>
              <a:defRPr sz="1400">
                <a:solidFill>
                  <a:schemeClr val="lt1"/>
                </a:solidFill>
              </a:defRPr>
            </a:lvl8pPr>
            <a:lvl9pPr marL="4114800" lvl="8" indent="-228600" algn="l">
              <a:lnSpc>
                <a:spcPct val="100000"/>
              </a:lnSpc>
              <a:spcBef>
                <a:spcPts val="280"/>
              </a:spcBef>
              <a:spcAft>
                <a:spcPts val="0"/>
              </a:spcAft>
              <a:buSzPts val="1400"/>
              <a:buNone/>
              <a:defRPr sz="1400">
                <a:solidFill>
                  <a:schemeClr val="lt1"/>
                </a:solidFill>
              </a:defRPr>
            </a:lvl9pPr>
          </a:lstStyle>
          <a:p>
            <a:endParaRPr/>
          </a:p>
        </p:txBody>
      </p:sp>
      <p:sp>
        <p:nvSpPr>
          <p:cNvPr id="36" name="Google Shape;36;p13"/>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3"/>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008207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body" idx="1"/>
          </p:nvPr>
        </p:nvSpPr>
        <p:spPr>
          <a:xfrm>
            <a:off x="609600" y="1673352"/>
            <a:ext cx="53848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2" name="Google Shape;42;p14"/>
          <p:cNvSpPr txBox="1">
            <a:spLocks noGrp="1"/>
          </p:cNvSpPr>
          <p:nvPr>
            <p:ph type="body" idx="2"/>
          </p:nvPr>
        </p:nvSpPr>
        <p:spPr>
          <a:xfrm>
            <a:off x="6197600" y="1673352"/>
            <a:ext cx="53848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3" name="Google Shape;43;p14"/>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4"/>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890321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6"/>
        <p:cNvGrpSpPr/>
        <p:nvPr/>
      </p:nvGrpSpPr>
      <p:grpSpPr>
        <a:xfrm>
          <a:off x="0" y="0"/>
          <a:ext cx="0" cy="0"/>
          <a:chOff x="0" y="0"/>
          <a:chExt cx="0" cy="0"/>
        </a:xfrm>
      </p:grpSpPr>
      <p:cxnSp>
        <p:nvCxnSpPr>
          <p:cNvPr id="47" name="Google Shape;47;p41"/>
          <p:cNvCxnSpPr/>
          <p:nvPr/>
        </p:nvCxnSpPr>
        <p:spPr>
          <a:xfrm rot="5400000">
            <a:off x="3742806" y="4045482"/>
            <a:ext cx="4708525" cy="2117"/>
          </a:xfrm>
          <a:prstGeom prst="straightConnector1">
            <a:avLst/>
          </a:prstGeom>
          <a:noFill/>
          <a:ln w="19050" cap="flat" cmpd="sng">
            <a:solidFill>
              <a:schemeClr val="dk2"/>
            </a:solidFill>
            <a:prstDash val="solid"/>
            <a:round/>
            <a:headEnd type="none" w="sm" len="sm"/>
            <a:tailEnd type="none" w="sm" len="sm"/>
          </a:ln>
        </p:spPr>
      </p:cxnSp>
      <p:sp>
        <p:nvSpPr>
          <p:cNvPr id="48" name="Google Shape;48;p41"/>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body" idx="1"/>
          </p:nvPr>
        </p:nvSpPr>
        <p:spPr>
          <a:xfrm>
            <a:off x="609600" y="1676400"/>
            <a:ext cx="5242560"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1700"/>
              <a:buNone/>
              <a:defRPr sz="2000" b="0">
                <a:solidFill>
                  <a:schemeClr val="dk2"/>
                </a:solidFill>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0" name="Google Shape;50;p41"/>
          <p:cNvSpPr txBox="1">
            <a:spLocks noGrp="1"/>
          </p:cNvSpPr>
          <p:nvPr>
            <p:ph type="body" idx="2"/>
          </p:nvPr>
        </p:nvSpPr>
        <p:spPr>
          <a:xfrm>
            <a:off x="609600" y="2438400"/>
            <a:ext cx="5242560" cy="3951288"/>
          </a:xfrm>
          <a:prstGeom prst="rect">
            <a:avLst/>
          </a:prstGeom>
          <a:noFill/>
          <a:ln>
            <a:noFill/>
          </a:ln>
        </p:spPr>
        <p:txBody>
          <a:bodyPr spcFirstLastPara="1" wrap="square" lIns="91425" tIns="45700" rIns="91425" bIns="45700" anchor="t" anchorCtr="0">
            <a:noAutofit/>
          </a:bodyPr>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1" name="Google Shape;51;p41"/>
          <p:cNvSpPr txBox="1">
            <a:spLocks noGrp="1"/>
          </p:cNvSpPr>
          <p:nvPr>
            <p:ph type="body" idx="3"/>
          </p:nvPr>
        </p:nvSpPr>
        <p:spPr>
          <a:xfrm>
            <a:off x="6339840" y="1676400"/>
            <a:ext cx="5242560"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1700"/>
              <a:buNone/>
              <a:defRPr sz="2000" b="0">
                <a:solidFill>
                  <a:schemeClr val="dk2"/>
                </a:solidFill>
                <a:latin typeface="Arial"/>
                <a:ea typeface="Arial"/>
                <a:cs typeface="Arial"/>
                <a:sym typeface="Arial"/>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2" name="Google Shape;52;p41"/>
          <p:cNvSpPr txBox="1">
            <a:spLocks noGrp="1"/>
          </p:cNvSpPr>
          <p:nvPr>
            <p:ph type="body" idx="4"/>
          </p:nvPr>
        </p:nvSpPr>
        <p:spPr>
          <a:xfrm>
            <a:off x="6339840" y="2438400"/>
            <a:ext cx="5242560" cy="3951288"/>
          </a:xfrm>
          <a:prstGeom prst="rect">
            <a:avLst/>
          </a:prstGeom>
          <a:noFill/>
          <a:ln>
            <a:noFill/>
          </a:ln>
        </p:spPr>
        <p:txBody>
          <a:bodyPr spcFirstLastPara="1" wrap="square" lIns="91425" tIns="45700" rIns="91425" bIns="45700" anchor="t" anchorCtr="0">
            <a:noAutofit/>
          </a:bodyPr>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3" name="Google Shape;53;p41"/>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1"/>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1"/>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9262672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6"/>
        <p:cNvGrpSpPr/>
        <p:nvPr/>
      </p:nvGrpSpPr>
      <p:grpSpPr>
        <a:xfrm>
          <a:off x="0" y="0"/>
          <a:ext cx="0" cy="0"/>
          <a:chOff x="0" y="0"/>
          <a:chExt cx="0" cy="0"/>
        </a:xfrm>
      </p:grpSpPr>
      <p:cxnSp>
        <p:nvCxnSpPr>
          <p:cNvPr id="57" name="Google Shape;57;p17"/>
          <p:cNvCxnSpPr/>
          <p:nvPr/>
        </p:nvCxnSpPr>
        <p:spPr>
          <a:xfrm rot="5400000">
            <a:off x="911754" y="3580344"/>
            <a:ext cx="5578475" cy="2117"/>
          </a:xfrm>
          <a:prstGeom prst="straightConnector1">
            <a:avLst/>
          </a:prstGeom>
          <a:noFill/>
          <a:ln w="19050" cap="flat" cmpd="sng">
            <a:solidFill>
              <a:schemeClr val="dk2"/>
            </a:solidFill>
            <a:prstDash val="solid"/>
            <a:round/>
            <a:headEnd type="none" w="sm" len="sm"/>
            <a:tailEnd type="none" w="sm" len="sm"/>
          </a:ln>
        </p:spPr>
      </p:cxnSp>
      <p:sp>
        <p:nvSpPr>
          <p:cNvPr id="58" name="Google Shape;58;p17"/>
          <p:cNvSpPr txBox="1">
            <a:spLocks noGrp="1"/>
          </p:cNvSpPr>
          <p:nvPr>
            <p:ph type="title"/>
          </p:nvPr>
        </p:nvSpPr>
        <p:spPr>
          <a:xfrm>
            <a:off x="609600" y="792080"/>
            <a:ext cx="2852928" cy="126187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body" idx="1"/>
          </p:nvPr>
        </p:nvSpPr>
        <p:spPr>
          <a:xfrm>
            <a:off x="3962400" y="792080"/>
            <a:ext cx="7620000" cy="5577840"/>
          </a:xfrm>
          <a:prstGeom prst="rect">
            <a:avLst/>
          </a:prstGeom>
          <a:noFill/>
          <a:ln>
            <a:noFill/>
          </a:ln>
        </p:spPr>
        <p:txBody>
          <a:bodyPr spcFirstLastPara="1" wrap="square" lIns="91425" tIns="45700" rIns="91425" bIns="45700" anchor="t" anchorCtr="0">
            <a:noAutofit/>
          </a:bodyPr>
          <a:lstStyle>
            <a:lvl1pPr marL="457200" lvl="0" indent="-401320" algn="l">
              <a:lnSpc>
                <a:spcPct val="100000"/>
              </a:lnSpc>
              <a:spcBef>
                <a:spcPts val="640"/>
              </a:spcBef>
              <a:spcAft>
                <a:spcPts val="0"/>
              </a:spcAft>
              <a:buSzPts val="2720"/>
              <a:buChar char="•"/>
              <a:defRPr sz="3200"/>
            </a:lvl1pPr>
            <a:lvl2pPr marL="914400" lvl="1" indent="-379730" algn="l">
              <a:lnSpc>
                <a:spcPct val="100000"/>
              </a:lnSpc>
              <a:spcBef>
                <a:spcPts val="560"/>
              </a:spcBef>
              <a:spcAft>
                <a:spcPts val="0"/>
              </a:spcAft>
              <a:buSzPts val="2380"/>
              <a:buChar char="•"/>
              <a:defRPr sz="2800"/>
            </a:lvl2pPr>
            <a:lvl3pPr marL="1371600" lvl="2" indent="-365760" algn="l">
              <a:lnSpc>
                <a:spcPct val="100000"/>
              </a:lnSpc>
              <a:spcBef>
                <a:spcPts val="480"/>
              </a:spcBef>
              <a:spcAft>
                <a:spcPts val="0"/>
              </a:spcAft>
              <a:buSzPts val="216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endParaRPr/>
          </a:p>
        </p:txBody>
      </p:sp>
      <p:sp>
        <p:nvSpPr>
          <p:cNvPr id="60" name="Google Shape;60;p17"/>
          <p:cNvSpPr txBox="1">
            <a:spLocks noGrp="1"/>
          </p:cNvSpPr>
          <p:nvPr>
            <p:ph type="body" idx="2"/>
          </p:nvPr>
        </p:nvSpPr>
        <p:spPr>
          <a:xfrm>
            <a:off x="609601" y="2130558"/>
            <a:ext cx="2852928" cy="42436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61" name="Google Shape;61;p17"/>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7"/>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80529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0B46-7B95-17AF-9580-8586195F3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DDA508-A1D8-B595-1537-CAD352BF70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0FF131-C4CB-71C9-082F-AB3CBABD4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9A791-CD8B-BFC6-F224-C063D13248DE}"/>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6" name="Footer Placeholder 5">
            <a:extLst>
              <a:ext uri="{FF2B5EF4-FFF2-40B4-BE49-F238E27FC236}">
                <a16:creationId xmlns:a16="http://schemas.microsoft.com/office/drawing/2014/main" id="{DD5FDB74-C7CC-A0DF-0D82-AAA5F7D339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53AEF9-1AF9-D869-DB41-2D5D936D11D2}"/>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571932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609600" y="792480"/>
            <a:ext cx="2856907" cy="1264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a:spLocks noGrp="1"/>
          </p:cNvSpPr>
          <p:nvPr>
            <p:ph type="pic" idx="2"/>
          </p:nvPr>
        </p:nvSpPr>
        <p:spPr>
          <a:xfrm>
            <a:off x="3811488" y="838203"/>
            <a:ext cx="7872521"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039"/>
              </a:srgbClr>
            </a:outerShdw>
          </a:effectLst>
        </p:spPr>
      </p:sp>
      <p:sp>
        <p:nvSpPr>
          <p:cNvPr id="67" name="Google Shape;67;p18"/>
          <p:cNvSpPr txBox="1">
            <a:spLocks noGrp="1"/>
          </p:cNvSpPr>
          <p:nvPr>
            <p:ph type="body" idx="1"/>
          </p:nvPr>
        </p:nvSpPr>
        <p:spPr>
          <a:xfrm>
            <a:off x="609600" y="2133600"/>
            <a:ext cx="2852928" cy="42428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68" name="Google Shape;68;p18"/>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8"/>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361540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body" idx="1"/>
          </p:nvPr>
        </p:nvSpPr>
        <p:spPr>
          <a:xfrm rot="5400000">
            <a:off x="3657600" y="-1447800"/>
            <a:ext cx="4876800" cy="10972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4" name="Google Shape;74;p19"/>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9"/>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823731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rot="5400000">
            <a:off x="7277100" y="2171700"/>
            <a:ext cx="5867400" cy="274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body" idx="1"/>
          </p:nvPr>
        </p:nvSpPr>
        <p:spPr>
          <a:xfrm rot="5400000">
            <a:off x="1689100" y="-469900"/>
            <a:ext cx="5867400" cy="80264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 name="Google Shape;80;p20"/>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0"/>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0"/>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72856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80DA-5E42-8820-7443-685E4064A8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FAF8C6-D26F-C307-851F-F06F17C30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2FDC8F-D6F8-7B98-092C-87DF1E332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3E162-0C97-BC88-2DFF-A802CD162CC4}"/>
              </a:ext>
            </a:extLst>
          </p:cNvPr>
          <p:cNvSpPr>
            <a:spLocks noGrp="1"/>
          </p:cNvSpPr>
          <p:nvPr>
            <p:ph type="dt" sz="half" idx="10"/>
          </p:nvPr>
        </p:nvSpPr>
        <p:spPr/>
        <p:txBody>
          <a:bodyPr/>
          <a:lstStyle/>
          <a:p>
            <a:fld id="{8C793A6F-D814-46C2-BA77-0FDBD97975EF}" type="datetimeFigureOut">
              <a:rPr lang="en-GB" smtClean="0"/>
              <a:t>17/01/2025</a:t>
            </a:fld>
            <a:endParaRPr lang="en-GB"/>
          </a:p>
        </p:txBody>
      </p:sp>
      <p:sp>
        <p:nvSpPr>
          <p:cNvPr id="6" name="Footer Placeholder 5">
            <a:extLst>
              <a:ext uri="{FF2B5EF4-FFF2-40B4-BE49-F238E27FC236}">
                <a16:creationId xmlns:a16="http://schemas.microsoft.com/office/drawing/2014/main" id="{5074D18F-E636-0F28-6AEC-EAF48F0373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AA46C5-0067-738B-6793-AFCB169F566A}"/>
              </a:ext>
            </a:extLst>
          </p:cNvPr>
          <p:cNvSpPr>
            <a:spLocks noGrp="1"/>
          </p:cNvSpPr>
          <p:nvPr>
            <p:ph type="sldNum" sz="quarter" idx="12"/>
          </p:nvPr>
        </p:nvSpPr>
        <p:spPr/>
        <p:txBody>
          <a:bodyPr/>
          <a:lstStyle/>
          <a:p>
            <a:fld id="{44F9591B-0C4B-4BB7-BD46-372FEAE2573B}" type="slidenum">
              <a:rPr lang="en-GB" smtClean="0"/>
              <a:t>‹N›</a:t>
            </a:fld>
            <a:endParaRPr lang="en-GB"/>
          </a:p>
        </p:txBody>
      </p:sp>
    </p:spTree>
    <p:extLst>
      <p:ext uri="{BB962C8B-B14F-4D97-AF65-F5344CB8AC3E}">
        <p14:creationId xmlns:p14="http://schemas.microsoft.com/office/powerpoint/2010/main" val="3992173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E5813-4F26-76B1-F469-6F2994226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59E213-AB27-6537-6F22-E784BEFDCB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5C33E4-6DAE-C0C8-A0C6-A376643CA1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793A6F-D814-46C2-BA77-0FDBD97975EF}" type="datetimeFigureOut">
              <a:rPr lang="en-GB" smtClean="0"/>
              <a:t>17/01/2025</a:t>
            </a:fld>
            <a:endParaRPr lang="en-GB"/>
          </a:p>
        </p:txBody>
      </p:sp>
      <p:sp>
        <p:nvSpPr>
          <p:cNvPr id="5" name="Footer Placeholder 4">
            <a:extLst>
              <a:ext uri="{FF2B5EF4-FFF2-40B4-BE49-F238E27FC236}">
                <a16:creationId xmlns:a16="http://schemas.microsoft.com/office/drawing/2014/main" id="{BA036D1C-5083-5932-1CAD-8279AFC60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9C5B891-9BCB-BB34-A846-70294081B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F9591B-0C4B-4BB7-BD46-372FEAE2573B}" type="slidenum">
              <a:rPr lang="en-GB" smtClean="0"/>
              <a:t>‹N›</a:t>
            </a:fld>
            <a:endParaRPr lang="en-GB"/>
          </a:p>
        </p:txBody>
      </p:sp>
    </p:spTree>
    <p:extLst>
      <p:ext uri="{BB962C8B-B14F-4D97-AF65-F5344CB8AC3E}">
        <p14:creationId xmlns:p14="http://schemas.microsoft.com/office/powerpoint/2010/main" val="3190615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pPr rtl="0"/>
            <a:r>
              <a:rPr lang="it-IT" noProof="0"/>
              <a:t>Fare clic per modificare lo stile del titolo dello schema</a:t>
            </a:r>
            <a:endParaRPr lang="en-GB" noProof="0"/>
          </a:p>
        </p:txBody>
      </p:sp>
      <p:cxnSp>
        <p:nvCxnSpPr>
          <p:cNvPr id="9" name="Straight Connector 8"/>
          <p:cNvCxnSpPr/>
          <p:nvPr/>
        </p:nvCxnSpPr>
        <p:spPr>
          <a:xfrm>
            <a:off x="0" y="13716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5"/>
          <p:cNvSpPr>
            <a:spLocks noGrp="1"/>
          </p:cNvSpPr>
          <p:nvPr>
            <p:ph type="sldNum" sz="quarter" idx="4"/>
          </p:nvPr>
        </p:nvSpPr>
        <p:spPr>
          <a:xfrm>
            <a:off x="1458005" y="6377219"/>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5F4C9F40-B079-4B71-A627-7266DFEA7F03}" type="slidenum">
              <a:rPr lang="en-GB" noProof="0" smtClean="0"/>
              <a:pPr rtl="0"/>
              <a:t>‹N›</a:t>
            </a:fld>
            <a:endParaRPr lang="en-GB" noProof="0"/>
          </a:p>
        </p:txBody>
      </p:sp>
      <p:sp>
        <p:nvSpPr>
          <p:cNvPr id="5" name="Footer Placeholder 4"/>
          <p:cNvSpPr>
            <a:spLocks noGrp="1"/>
          </p:cNvSpPr>
          <p:nvPr>
            <p:ph type="ftr" sz="quarter" idx="3"/>
          </p:nvPr>
        </p:nvSpPr>
        <p:spPr>
          <a:xfrm>
            <a:off x="2448354" y="6377939"/>
            <a:ext cx="6755946"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r>
              <a:rPr lang="en-GB"/>
              <a:t>HISOL – Project Proposal for INFN CSN5 Experiment 2022</a:t>
            </a:r>
          </a:p>
        </p:txBody>
      </p:sp>
      <p:sp>
        <p:nvSpPr>
          <p:cNvPr id="4" name="Date Placeholder 3"/>
          <p:cNvSpPr>
            <a:spLocks noGrp="1"/>
          </p:cNvSpPr>
          <p:nvPr>
            <p:ph type="dt" sz="half" idx="2"/>
          </p:nvPr>
        </p:nvSpPr>
        <p:spPr>
          <a:xfrm>
            <a:off x="9500174" y="6377939"/>
            <a:ext cx="971883" cy="27360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E635F521-66B8-43D0-A3E3-1CF24D49277A}" type="datetime1">
              <a:rPr lang="en-GB" noProof="0" smtClean="0"/>
              <a:t>17/01/2025</a:t>
            </a:fld>
            <a:endParaRPr lang="en-GB" noProof="0"/>
          </a:p>
        </p:txBody>
      </p:sp>
    </p:spTree>
    <p:extLst>
      <p:ext uri="{BB962C8B-B14F-4D97-AF65-F5344CB8AC3E}">
        <p14:creationId xmlns:p14="http://schemas.microsoft.com/office/powerpoint/2010/main" val="344356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A8733-E814-4F1D-8A2F-E3D6EAA4C592}" type="datetime1">
              <a:rPr lang="it-IT" smtClean="0"/>
              <a:t>17/01/2025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F1D8-012F-4C4A-942F-460B411F49CB}" type="slidenum">
              <a:rPr lang="it-IT" smtClean="0"/>
              <a:t>‹N›</a:t>
            </a:fld>
            <a:endParaRPr lang="it-IT"/>
          </a:p>
        </p:txBody>
      </p:sp>
    </p:spTree>
    <p:extLst>
      <p:ext uri="{BB962C8B-B14F-4D97-AF65-F5344CB8AC3E}">
        <p14:creationId xmlns:p14="http://schemas.microsoft.com/office/powerpoint/2010/main" val="1923011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lvl2pPr marL="1219200" indent="-609600"/>
            <a:lvl3pPr marL="1828800" indent="-609600"/>
            <a:lvl4pPr marL="2438400" indent="-609600"/>
            <a:lvl5pPr marL="3048000" indent="-609600"/>
          </a:lstStyle>
          <a:p>
            <a:r>
              <a:t>Slide bullet text</a:t>
            </a:r>
          </a:p>
          <a:p>
            <a:pPr lvl="1"/>
            <a:endParaRPr/>
          </a:p>
          <a:p>
            <a:pPr lvl="2"/>
            <a:endParaRPr/>
          </a:p>
          <a:p>
            <a:pPr lvl="3"/>
            <a:endParaRPr/>
          </a:p>
          <a:p>
            <a:pPr lvl="4"/>
            <a:endParaRPr/>
          </a:p>
        </p:txBody>
      </p:sp>
    </p:spTree>
    <p:extLst>
      <p:ext uri="{BB962C8B-B14F-4D97-AF65-F5344CB8AC3E}">
        <p14:creationId xmlns:p14="http://schemas.microsoft.com/office/powerpoint/2010/main" val="32569818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9pPr>
    </p:titleStyle>
    <p:bodyStyle>
      <a:lvl1pPr marL="304800" marR="0" indent="-3048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1pPr>
      <a:lvl2pPr marL="5588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2pPr>
      <a:lvl3pPr marL="8636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3pPr>
      <a:lvl4pPr marL="11684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4pPr>
      <a:lvl5pPr marL="14732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5pPr>
      <a:lvl6pPr marL="17780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6pPr>
      <a:lvl7pPr marL="20828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7pPr>
      <a:lvl8pPr marL="23876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8pPr>
      <a:lvl9pPr marL="26924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9pPr>
    </p:bodyStyle>
    <p:otherStyle>
      <a:lvl1pPr marL="0" marR="0" indent="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2286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4572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6858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9144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11430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13716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16002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18288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4"/>
          <p:cNvSpPr/>
          <p:nvPr/>
        </p:nvSpPr>
        <p:spPr>
          <a:xfrm>
            <a:off x="0" y="6223200"/>
            <a:ext cx="12190000" cy="47200"/>
          </a:xfrm>
          <a:prstGeom prst="rect">
            <a:avLst/>
          </a:prstGeom>
          <a:gradFill>
            <a:gsLst>
              <a:gs pos="0">
                <a:srgbClr val="184D7E"/>
              </a:gs>
              <a:gs pos="100000">
                <a:srgbClr val="2065A4"/>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7" name="Google Shape;7;p44"/>
          <p:cNvPicPr preferRelativeResize="0"/>
          <p:nvPr/>
        </p:nvPicPr>
        <p:blipFill rotWithShape="1">
          <a:blip r:embed="rId13">
            <a:alphaModFix/>
          </a:blip>
          <a:srcRect/>
          <a:stretch/>
        </p:blipFill>
        <p:spPr>
          <a:xfrm>
            <a:off x="95520" y="135360"/>
            <a:ext cx="2380320" cy="572640"/>
          </a:xfrm>
          <a:prstGeom prst="rect">
            <a:avLst/>
          </a:prstGeom>
          <a:noFill/>
          <a:ln>
            <a:noFill/>
          </a:ln>
        </p:spPr>
      </p:pic>
      <p:pic>
        <p:nvPicPr>
          <p:cNvPr id="8" name="Google Shape;8;p44"/>
          <p:cNvPicPr preferRelativeResize="0"/>
          <p:nvPr/>
        </p:nvPicPr>
        <p:blipFill rotWithShape="1">
          <a:blip r:embed="rId14">
            <a:alphaModFix/>
          </a:blip>
          <a:srcRect/>
          <a:stretch/>
        </p:blipFill>
        <p:spPr>
          <a:xfrm>
            <a:off x="10906080" y="1"/>
            <a:ext cx="1284000" cy="711841"/>
          </a:xfrm>
          <a:prstGeom prst="rect">
            <a:avLst/>
          </a:prstGeom>
          <a:noFill/>
          <a:ln>
            <a:noFill/>
          </a:ln>
        </p:spPr>
      </p:pic>
      <p:sp>
        <p:nvSpPr>
          <p:cNvPr id="9" name="Google Shape;9;p44"/>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44"/>
          <p:cNvSpPr txBox="1">
            <a:spLocks noGrp="1"/>
          </p:cNvSpPr>
          <p:nvPr>
            <p:ph type="body" idx="1"/>
          </p:nvPr>
        </p:nvSpPr>
        <p:spPr>
          <a:xfrm>
            <a:off x="609600" y="1604640"/>
            <a:ext cx="10972400" cy="3977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4"/>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060748526"/>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D0B4347-B458-7AE5-C0E8-96237E6BA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2DFC889-4027-7CA8-81D9-E5C9D4689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6C1E81-EDCB-9DB1-DDEB-840D6793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B158E7-54BD-4888-874C-AE4C7106BB32}" type="datetimeFigureOut">
              <a:rPr lang="it-IT" smtClean="0"/>
              <a:t>17/01/2025</a:t>
            </a:fld>
            <a:endParaRPr lang="it-IT"/>
          </a:p>
        </p:txBody>
      </p:sp>
      <p:sp>
        <p:nvSpPr>
          <p:cNvPr id="5" name="Segnaposto piè di pagina 4">
            <a:extLst>
              <a:ext uri="{FF2B5EF4-FFF2-40B4-BE49-F238E27FC236}">
                <a16:creationId xmlns:a16="http://schemas.microsoft.com/office/drawing/2014/main" id="{AA9C86A8-1229-5834-69A3-CB1BB7331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41A1DCB0-40E5-E474-88DD-BEB3BE0430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B86F13-0CB3-4F90-AFFE-AD7AE77890F7}" type="slidenum">
              <a:rPr lang="it-IT" smtClean="0"/>
              <a:t>‹N›</a:t>
            </a:fld>
            <a:endParaRPr lang="it-IT"/>
          </a:p>
        </p:txBody>
      </p:sp>
    </p:spTree>
    <p:extLst>
      <p:ext uri="{BB962C8B-B14F-4D97-AF65-F5344CB8AC3E}">
        <p14:creationId xmlns:p14="http://schemas.microsoft.com/office/powerpoint/2010/main" val="6159577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p:nvPr/>
        </p:nvSpPr>
        <p:spPr>
          <a:xfrm>
            <a:off x="0" y="220663"/>
            <a:ext cx="12192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39"/>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9pPr>
          </a:lstStyle>
          <a:p>
            <a:endParaRPr/>
          </a:p>
        </p:txBody>
      </p:sp>
      <p:sp>
        <p:nvSpPr>
          <p:cNvPr id="12" name="Google Shape;12;p39"/>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39"/>
          <p:cNvSpPr/>
          <p:nvPr/>
        </p:nvSpPr>
        <p:spPr>
          <a:xfrm>
            <a:off x="0" y="6"/>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39"/>
          <p:cNvSpPr txBox="1">
            <a:spLocks noGrp="1"/>
          </p:cNvSpPr>
          <p:nvPr>
            <p:ph type="dt" idx="10"/>
          </p:nvPr>
        </p:nvSpPr>
        <p:spPr>
          <a:xfrm>
            <a:off x="609600" y="19056"/>
            <a:ext cx="3860800" cy="32861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39"/>
          <p:cNvSpPr txBox="1">
            <a:spLocks noGrp="1"/>
          </p:cNvSpPr>
          <p:nvPr>
            <p:ph type="ftr" idx="11"/>
          </p:nvPr>
        </p:nvSpPr>
        <p:spPr>
          <a:xfrm>
            <a:off x="4572000" y="19056"/>
            <a:ext cx="5486400" cy="32861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39"/>
          <p:cNvSpPr txBox="1">
            <a:spLocks noGrp="1"/>
          </p:cNvSpPr>
          <p:nvPr>
            <p:ph type="sldNum" idx="12"/>
          </p:nvPr>
        </p:nvSpPr>
        <p:spPr>
          <a:xfrm>
            <a:off x="10160000" y="19056"/>
            <a:ext cx="1422400" cy="328613"/>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4272406726"/>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jpeg"/><Relationship Id="rId7" Type="http://schemas.openxmlformats.org/officeDocument/2006/relationships/image" Target="../media/image44.emf"/><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4.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eg"/><Relationship Id="rId3" Type="http://schemas.openxmlformats.org/officeDocument/2006/relationships/image" Target="../media/image57.jpg"/><Relationship Id="rId7" Type="http://schemas.microsoft.com/office/2007/relationships/hdphoto" Target="../media/hdphoto1.wdp"/><Relationship Id="rId12" Type="http://schemas.openxmlformats.org/officeDocument/2006/relationships/image" Target="../media/image64.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64.xml"/><Relationship Id="rId6" Type="http://schemas.openxmlformats.org/officeDocument/2006/relationships/image" Target="../media/image28.png"/><Relationship Id="rId11" Type="http://schemas.openxmlformats.org/officeDocument/2006/relationships/image" Target="../media/image63.svg"/><Relationship Id="rId5" Type="http://schemas.openxmlformats.org/officeDocument/2006/relationships/image" Target="../media/image59.sv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26.JP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ilver bowl with objects in it&#10;&#10;Description automatically generated with medium confidence">
            <a:extLst>
              <a:ext uri="{FF2B5EF4-FFF2-40B4-BE49-F238E27FC236}">
                <a16:creationId xmlns:a16="http://schemas.microsoft.com/office/drawing/2014/main" id="{B0E28CFD-8F99-ED59-CAEE-239052AC8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7342" y="679048"/>
            <a:ext cx="6174658" cy="6174658"/>
          </a:xfrm>
          <a:prstGeom prst="rect">
            <a:avLst/>
          </a:prstGeom>
        </p:spPr>
      </p:pic>
      <p:sp>
        <p:nvSpPr>
          <p:cNvPr id="3" name="CasellaDiTesto 2">
            <a:extLst>
              <a:ext uri="{FF2B5EF4-FFF2-40B4-BE49-F238E27FC236}">
                <a16:creationId xmlns:a16="http://schemas.microsoft.com/office/drawing/2014/main" id="{B6E4A99D-C3D4-2208-C43F-09D5810C2D92}"/>
              </a:ext>
            </a:extLst>
          </p:cNvPr>
          <p:cNvSpPr txBox="1"/>
          <p:nvPr/>
        </p:nvSpPr>
        <p:spPr>
          <a:xfrm>
            <a:off x="68826" y="180730"/>
            <a:ext cx="7157884" cy="523220"/>
          </a:xfrm>
          <a:prstGeom prst="rect">
            <a:avLst/>
          </a:prstGeom>
          <a:noFill/>
        </p:spPr>
        <p:txBody>
          <a:bodyPr wrap="square">
            <a:spAutoFit/>
          </a:bodyPr>
          <a:lstStyle/>
          <a:p>
            <a:r>
              <a:rPr lang="it-IT" sz="2800" b="1" dirty="0">
                <a:solidFill>
                  <a:schemeClr val="accent1"/>
                </a:solidFill>
              </a:rPr>
              <a:t>CSN5: la ricerca non si ferma</a:t>
            </a:r>
            <a:endParaRPr lang="it-IT" sz="2800" dirty="0">
              <a:solidFill>
                <a:schemeClr val="accent1"/>
              </a:solidFill>
            </a:endParaRPr>
          </a:p>
        </p:txBody>
      </p:sp>
      <p:sp>
        <p:nvSpPr>
          <p:cNvPr id="6" name="CasellaDiTesto 5">
            <a:extLst>
              <a:ext uri="{FF2B5EF4-FFF2-40B4-BE49-F238E27FC236}">
                <a16:creationId xmlns:a16="http://schemas.microsoft.com/office/drawing/2014/main" id="{E57EC66F-5C65-CCCB-93AD-ADBF638FD71C}"/>
              </a:ext>
            </a:extLst>
          </p:cNvPr>
          <p:cNvSpPr txBox="1"/>
          <p:nvPr/>
        </p:nvSpPr>
        <p:spPr>
          <a:xfrm>
            <a:off x="68826" y="1994708"/>
            <a:ext cx="6159908" cy="3363037"/>
          </a:xfrm>
          <a:prstGeom prst="rect">
            <a:avLst/>
          </a:prstGeom>
          <a:noFill/>
        </p:spPr>
        <p:txBody>
          <a:bodyPr wrap="square">
            <a:spAutoFit/>
          </a:bodyPr>
          <a:lstStyle/>
          <a:p>
            <a:pPr>
              <a:lnSpc>
                <a:spcPct val="150000"/>
              </a:lnSpc>
            </a:pPr>
            <a:r>
              <a:rPr lang="it-IT" sz="2400" b="1" dirty="0">
                <a:solidFill>
                  <a:schemeClr val="bg2">
                    <a:lumMod val="25000"/>
                  </a:schemeClr>
                </a:solidFill>
              </a:rPr>
              <a:t>Molto lavoro, alta qualità:</a:t>
            </a:r>
            <a:endParaRPr lang="it-IT" sz="2400" dirty="0">
              <a:solidFill>
                <a:schemeClr val="bg2">
                  <a:lumMod val="25000"/>
                </a:schemeClr>
              </a:solidFill>
            </a:endParaRPr>
          </a:p>
          <a:p>
            <a:pPr marL="914400" lvl="1" indent="-457200">
              <a:lnSpc>
                <a:spcPct val="150000"/>
              </a:lnSpc>
              <a:buFont typeface="Arial" panose="020B0604020202020204" pitchFamily="34" charset="0"/>
              <a:buChar char="•"/>
            </a:pPr>
            <a:r>
              <a:rPr lang="it-IT" sz="2400" dirty="0">
                <a:solidFill>
                  <a:schemeClr val="bg2">
                    <a:lumMod val="25000"/>
                  </a:schemeClr>
                </a:solidFill>
              </a:rPr>
              <a:t>100% approvazione dei </a:t>
            </a:r>
            <a:r>
              <a:rPr lang="it-IT" sz="2400" dirty="0" err="1">
                <a:solidFill>
                  <a:schemeClr val="bg2">
                    <a:lumMod val="25000"/>
                  </a:schemeClr>
                </a:solidFill>
              </a:rPr>
              <a:t>proposal</a:t>
            </a:r>
            <a:endParaRPr lang="it-IT" sz="2400" dirty="0">
              <a:solidFill>
                <a:schemeClr val="bg2">
                  <a:lumMod val="25000"/>
                </a:schemeClr>
              </a:solidFill>
            </a:endParaRPr>
          </a:p>
          <a:p>
            <a:pPr marL="914400" lvl="1" indent="-457200">
              <a:lnSpc>
                <a:spcPct val="150000"/>
              </a:lnSpc>
              <a:buFont typeface="Arial" panose="020B0604020202020204" pitchFamily="34" charset="0"/>
              <a:buChar char="•"/>
            </a:pPr>
            <a:r>
              <a:rPr lang="it-IT" sz="2400" dirty="0">
                <a:solidFill>
                  <a:schemeClr val="bg2">
                    <a:lumMod val="25000"/>
                  </a:schemeClr>
                </a:solidFill>
              </a:rPr>
              <a:t>85% finanziamento</a:t>
            </a:r>
          </a:p>
          <a:p>
            <a:pPr marL="914400" lvl="1" indent="-457200">
              <a:lnSpc>
                <a:spcPct val="150000"/>
              </a:lnSpc>
              <a:buFont typeface="Arial" panose="020B0604020202020204" pitchFamily="34" charset="0"/>
              <a:buChar char="•"/>
            </a:pPr>
            <a:r>
              <a:rPr lang="it-IT" sz="2400" dirty="0">
                <a:solidFill>
                  <a:schemeClr val="bg2">
                    <a:lumMod val="25000"/>
                  </a:schemeClr>
                </a:solidFill>
              </a:rPr>
              <a:t>100% successo nei </a:t>
            </a:r>
            <a:r>
              <a:rPr lang="it-IT" sz="2400" dirty="0" err="1">
                <a:solidFill>
                  <a:schemeClr val="bg2">
                    <a:lumMod val="25000"/>
                  </a:schemeClr>
                </a:solidFill>
              </a:rPr>
              <a:t>grant</a:t>
            </a:r>
            <a:r>
              <a:rPr lang="it-IT" sz="2400" dirty="0">
                <a:solidFill>
                  <a:schemeClr val="bg2">
                    <a:lumMod val="25000"/>
                  </a:schemeClr>
                </a:solidFill>
              </a:rPr>
              <a:t> giovani (6)</a:t>
            </a:r>
          </a:p>
          <a:p>
            <a:pPr marL="914400" lvl="1" indent="-457200">
              <a:lnSpc>
                <a:spcPct val="150000"/>
              </a:lnSpc>
              <a:buFont typeface="Arial" panose="020B0604020202020204" pitchFamily="34" charset="0"/>
              <a:buChar char="•"/>
            </a:pPr>
            <a:r>
              <a:rPr lang="it-IT" sz="2400" dirty="0">
                <a:solidFill>
                  <a:schemeClr val="bg2">
                    <a:lumMod val="25000"/>
                  </a:schemeClr>
                </a:solidFill>
              </a:rPr>
              <a:t>alta percentuale femminile</a:t>
            </a:r>
          </a:p>
          <a:p>
            <a:pPr>
              <a:lnSpc>
                <a:spcPct val="150000"/>
              </a:lnSpc>
            </a:pPr>
            <a:endParaRPr lang="it-IT" sz="2400" b="1" dirty="0">
              <a:solidFill>
                <a:schemeClr val="bg2">
                  <a:lumMod val="25000"/>
                </a:schemeClr>
              </a:solidFill>
            </a:endParaRPr>
          </a:p>
        </p:txBody>
      </p:sp>
    </p:spTree>
    <p:extLst>
      <p:ext uri="{BB962C8B-B14F-4D97-AF65-F5344CB8AC3E}">
        <p14:creationId xmlns:p14="http://schemas.microsoft.com/office/powerpoint/2010/main" val="4239417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11" name="Google Shape;257;p22">
            <a:extLst>
              <a:ext uri="{FF2B5EF4-FFF2-40B4-BE49-F238E27FC236}">
                <a16:creationId xmlns:a16="http://schemas.microsoft.com/office/drawing/2014/main" id="{2175D83B-3AD2-8F9E-840C-A03F987FAF2F}"/>
              </a:ext>
            </a:extLst>
          </p:cNvPr>
          <p:cNvPicPr preferRelativeResize="0"/>
          <p:nvPr/>
        </p:nvPicPr>
        <p:blipFill rotWithShape="1">
          <a:blip r:embed="rId3">
            <a:alphaModFix/>
          </a:blip>
          <a:srcRect l="10043" t="13187" b="39865"/>
          <a:stretch/>
        </p:blipFill>
        <p:spPr>
          <a:xfrm>
            <a:off x="8817458" y="1722058"/>
            <a:ext cx="2628044" cy="1249498"/>
          </a:xfrm>
          <a:prstGeom prst="rect">
            <a:avLst/>
          </a:prstGeom>
          <a:noFill/>
          <a:ln>
            <a:noFill/>
          </a:ln>
        </p:spPr>
      </p:pic>
      <p:pic>
        <p:nvPicPr>
          <p:cNvPr id="10" name="Google Shape;277;p38">
            <a:extLst>
              <a:ext uri="{FF2B5EF4-FFF2-40B4-BE49-F238E27FC236}">
                <a16:creationId xmlns:a16="http://schemas.microsoft.com/office/drawing/2014/main" id="{C8A19899-8329-1B0F-6EBD-9BF3072C835A}"/>
              </a:ext>
            </a:extLst>
          </p:cNvPr>
          <p:cNvPicPr preferRelativeResize="0"/>
          <p:nvPr/>
        </p:nvPicPr>
        <p:blipFill rotWithShape="1">
          <a:blip r:embed="rId3">
            <a:alphaModFix/>
          </a:blip>
          <a:srcRect l="10295" t="61365" r="51388" b="3831"/>
          <a:stretch/>
        </p:blipFill>
        <p:spPr>
          <a:xfrm>
            <a:off x="9862390" y="2966423"/>
            <a:ext cx="1967789" cy="1468226"/>
          </a:xfrm>
          <a:prstGeom prst="rect">
            <a:avLst/>
          </a:prstGeom>
          <a:noFill/>
          <a:ln>
            <a:noFill/>
          </a:ln>
        </p:spPr>
      </p:pic>
      <p:sp>
        <p:nvSpPr>
          <p:cNvPr id="87" name="Google Shape;87;p1"/>
          <p:cNvSpPr txBox="1"/>
          <p:nvPr/>
        </p:nvSpPr>
        <p:spPr>
          <a:xfrm>
            <a:off x="636181" y="47054"/>
            <a:ext cx="10919638" cy="192722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D2533C"/>
                </a:solidFill>
                <a:effectLst/>
                <a:uLnTx/>
                <a:uFillTx/>
                <a:latin typeface="Arial"/>
                <a:cs typeface="Arial"/>
                <a:sym typeface="Arial"/>
              </a:rPr>
              <a:t>N3G : </a:t>
            </a:r>
            <a:r>
              <a:rPr kumimoji="0" lang="en-US" sz="3600" b="1" i="0" u="none" strike="noStrike" kern="0" cap="none" spc="0" normalizeH="0" baseline="0" noProof="0" dirty="0">
                <a:ln>
                  <a:noFill/>
                </a:ln>
                <a:solidFill>
                  <a:srgbClr val="C00000"/>
                </a:solidFill>
                <a:effectLst/>
                <a:uLnTx/>
                <a:uFillTx/>
                <a:latin typeface="Arial"/>
                <a:cs typeface="Arial"/>
                <a:sym typeface="Arial"/>
              </a:rPr>
              <a:t>2021-2024 CSNV</a:t>
            </a:r>
            <a:endParaRPr kumimoji="0" lang="en-US" sz="3600" b="1" i="0" u="none" strike="noStrike" kern="0" cap="none" spc="0" normalizeH="0" baseline="0" noProof="0" dirty="0">
              <a:ln>
                <a:noFill/>
              </a:ln>
              <a:solidFill>
                <a:srgbClr val="D2533C"/>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D2533C"/>
                </a:solidFill>
                <a:effectLst/>
                <a:uLnTx/>
                <a:uFillTx/>
                <a:latin typeface="Arial"/>
                <a:cs typeface="Arial"/>
                <a:sym typeface="Arial"/>
              </a:rPr>
              <a:t>N</a:t>
            </a:r>
            <a:r>
              <a:rPr kumimoji="0" lang="en-US" sz="3600" b="1" i="0" u="none" strike="noStrike" kern="0" cap="none" spc="0" normalizeH="0" baseline="0" noProof="0" dirty="0">
                <a:ln>
                  <a:noFill/>
                </a:ln>
                <a:solidFill>
                  <a:srgbClr val="AD8F67"/>
                </a:solidFill>
                <a:effectLst/>
                <a:uLnTx/>
                <a:uFillTx/>
                <a:latin typeface="Arial"/>
                <a:cs typeface="Arial"/>
                <a:sym typeface="Arial"/>
              </a:rPr>
              <a:t>ext </a:t>
            </a:r>
            <a:r>
              <a:rPr kumimoji="0" lang="en-US" sz="3600" b="1" i="0" u="none" strike="noStrike" kern="0" cap="none" spc="0" normalizeH="0" baseline="0" noProof="0" dirty="0">
                <a:ln>
                  <a:noFill/>
                </a:ln>
                <a:solidFill>
                  <a:srgbClr val="D2533C"/>
                </a:solidFill>
                <a:effectLst/>
                <a:uLnTx/>
                <a:uFillTx/>
                <a:latin typeface="Arial"/>
                <a:cs typeface="Arial"/>
                <a:sym typeface="Arial"/>
              </a:rPr>
              <a:t>G</a:t>
            </a:r>
            <a:r>
              <a:rPr kumimoji="0" lang="en-US" sz="3600" b="1" i="0" u="none" strike="noStrike" kern="0" cap="none" spc="0" normalizeH="0" baseline="0" noProof="0" dirty="0">
                <a:ln>
                  <a:noFill/>
                </a:ln>
                <a:solidFill>
                  <a:srgbClr val="AD8F67"/>
                </a:solidFill>
                <a:effectLst/>
                <a:uLnTx/>
                <a:uFillTx/>
                <a:latin typeface="Arial"/>
                <a:cs typeface="Arial"/>
                <a:sym typeface="Arial"/>
              </a:rPr>
              <a:t>eneration </a:t>
            </a:r>
            <a:r>
              <a:rPr kumimoji="0" lang="en-US" sz="3600" b="1" i="0" u="none" strike="noStrike" kern="0" cap="none" spc="0" normalizeH="0" baseline="0" noProof="0" dirty="0">
                <a:ln>
                  <a:noFill/>
                </a:ln>
                <a:solidFill>
                  <a:srgbClr val="D2533C"/>
                </a:solidFill>
                <a:effectLst/>
                <a:uLnTx/>
                <a:uFillTx/>
                <a:latin typeface="Arial"/>
                <a:cs typeface="Arial"/>
                <a:sym typeface="Arial"/>
              </a:rPr>
              <a:t>G</a:t>
            </a:r>
            <a:r>
              <a:rPr kumimoji="0" lang="en-US" sz="3600" b="1" i="0" u="none" strike="noStrike" kern="0" cap="none" spc="0" normalizeH="0" baseline="0" noProof="0" dirty="0">
                <a:ln>
                  <a:noFill/>
                </a:ln>
                <a:solidFill>
                  <a:srgbClr val="AD8F67"/>
                </a:solidFill>
                <a:effectLst/>
                <a:uLnTx/>
                <a:uFillTx/>
                <a:latin typeface="Arial"/>
                <a:cs typeface="Arial"/>
                <a:sym typeface="Arial"/>
              </a:rPr>
              <a:t>ermanium </a:t>
            </a:r>
            <a:r>
              <a:rPr kumimoji="0" lang="en-US" sz="3600" b="1" i="0" u="none" strike="noStrike" kern="0" cap="none" spc="0" normalizeH="0" baseline="0" noProof="0" dirty="0">
                <a:ln>
                  <a:noFill/>
                </a:ln>
                <a:solidFill>
                  <a:srgbClr val="D2533C"/>
                </a:solidFill>
                <a:effectLst/>
                <a:uLnTx/>
                <a:uFillTx/>
                <a:latin typeface="Arial"/>
                <a:cs typeface="Arial"/>
                <a:sym typeface="Arial"/>
              </a:rPr>
              <a:t>G</a:t>
            </a:r>
            <a:r>
              <a:rPr kumimoji="0" lang="en-US" sz="3600" b="1" i="0" u="none" strike="noStrike" kern="0" cap="none" spc="0" normalizeH="0" baseline="0" noProof="0" dirty="0">
                <a:ln>
                  <a:noFill/>
                </a:ln>
                <a:solidFill>
                  <a:srgbClr val="AD8F67"/>
                </a:solidFill>
                <a:effectLst/>
                <a:uLnTx/>
                <a:uFillTx/>
                <a:latin typeface="Arial"/>
                <a:cs typeface="Arial"/>
                <a:sym typeface="Arial"/>
              </a:rPr>
              <a:t>amma Detectors</a:t>
            </a:r>
            <a:endParaRPr kumimoji="0" sz="2400" b="0" i="0" u="none" strike="noStrike" kern="0" cap="none" spc="0" normalizeH="0" baseline="0" noProof="0" dirty="0">
              <a:ln>
                <a:noFill/>
              </a:ln>
              <a:solidFill>
                <a:srgbClr val="C00000"/>
              </a:solidFill>
              <a:effectLst/>
              <a:uLnTx/>
              <a:uFillTx/>
              <a:latin typeface="Arial"/>
              <a:cs typeface="Arial"/>
              <a:sym typeface="Arial"/>
            </a:endParaRPr>
          </a:p>
        </p:txBody>
      </p:sp>
      <p:sp>
        <p:nvSpPr>
          <p:cNvPr id="88" name="Google Shape;88;p1"/>
          <p:cNvSpPr txBox="1"/>
          <p:nvPr/>
        </p:nvSpPr>
        <p:spPr>
          <a:xfrm>
            <a:off x="2307573" y="4158718"/>
            <a:ext cx="3522772" cy="1927226"/>
          </a:xfrm>
          <a:prstGeom prst="rect">
            <a:avLst/>
          </a:prstGeom>
          <a:noFill/>
          <a:ln>
            <a:noFill/>
          </a:ln>
        </p:spPr>
        <p:txBody>
          <a:bodyPr spcFirstLastPara="1" wrap="square" lIns="91425" tIns="45700" rIns="91425" bIns="45700" anchor="t" anchorCtr="0">
            <a:normAutofit/>
          </a:bodyPr>
          <a:lstStyle/>
          <a:p>
            <a:pPr marL="182563" marR="0" lvl="0" indent="-182563" algn="l" defTabSz="914400" rtl="0" eaLnBrk="1" fontAlgn="auto" latinLnBrk="0" hangingPunct="1">
              <a:lnSpc>
                <a:spcPct val="100000"/>
              </a:lnSpc>
              <a:spcBef>
                <a:spcPts val="399"/>
              </a:spcBef>
              <a:spcAft>
                <a:spcPts val="0"/>
              </a:spcAft>
              <a:buClr>
                <a:srgbClr val="93A299"/>
              </a:buClr>
              <a:buSzPct val="85000"/>
              <a:buFont typeface="Arial"/>
              <a:buNone/>
              <a:tabLst/>
              <a:defRPr/>
            </a:pPr>
            <a:endParaRPr kumimoji="0" sz="4200" b="0" i="0" u="none" strike="noStrike" kern="0" cap="none" spc="0" normalizeH="0" baseline="0" noProof="0" dirty="0">
              <a:ln>
                <a:noFill/>
              </a:ln>
              <a:solidFill>
                <a:srgbClr val="292934"/>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228"/>
              </a:spcBef>
              <a:spcAft>
                <a:spcPts val="0"/>
              </a:spcAft>
              <a:buClr>
                <a:srgbClr val="93A299"/>
              </a:buClr>
              <a:buSzPct val="85000"/>
              <a:buFont typeface="Arial"/>
              <a:buNone/>
              <a:tabLst/>
              <a:defRPr/>
            </a:pPr>
            <a:endParaRPr kumimoji="0" sz="2400" b="0" i="0" u="none" strike="noStrike" kern="0" cap="none" spc="0" normalizeH="0" baseline="0" noProof="0" dirty="0">
              <a:ln>
                <a:noFill/>
              </a:ln>
              <a:solidFill>
                <a:srgbClr val="292934"/>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228"/>
              </a:spcBef>
              <a:spcAft>
                <a:spcPts val="0"/>
              </a:spcAft>
              <a:buClr>
                <a:srgbClr val="93A299"/>
              </a:buClr>
              <a:buSzPct val="85000"/>
              <a:buFont typeface="Arial"/>
              <a:buNone/>
              <a:tabLst/>
              <a:defRPr/>
            </a:pPr>
            <a:endParaRPr kumimoji="0" sz="2400" b="0" i="0" u="none" strike="noStrike" kern="0" cap="none" spc="0" normalizeH="0" baseline="0" noProof="0" dirty="0">
              <a:ln>
                <a:noFill/>
              </a:ln>
              <a:solidFill>
                <a:srgbClr val="292934"/>
              </a:solidFill>
              <a:effectLst/>
              <a:uLnTx/>
              <a:uFillTx/>
              <a:latin typeface="Arial"/>
              <a:cs typeface="Arial"/>
              <a:sym typeface="Arial"/>
            </a:endParaRPr>
          </a:p>
        </p:txBody>
      </p:sp>
      <p:pic>
        <p:nvPicPr>
          <p:cNvPr id="3" name="Google Shape;243;p36">
            <a:extLst>
              <a:ext uri="{FF2B5EF4-FFF2-40B4-BE49-F238E27FC236}">
                <a16:creationId xmlns:a16="http://schemas.microsoft.com/office/drawing/2014/main" id="{A912BDE6-10B8-AF72-2E8E-0EF56CC54EAA}"/>
              </a:ext>
            </a:extLst>
          </p:cNvPr>
          <p:cNvPicPr preferRelativeResize="0"/>
          <p:nvPr/>
        </p:nvPicPr>
        <p:blipFill rotWithShape="1">
          <a:blip r:embed="rId4">
            <a:alphaModFix/>
          </a:blip>
          <a:srcRect l="13477" t="16341" r="13353" b="25294"/>
          <a:stretch/>
        </p:blipFill>
        <p:spPr>
          <a:xfrm>
            <a:off x="5589674" y="4994101"/>
            <a:ext cx="2843331" cy="1319699"/>
          </a:xfrm>
          <a:prstGeom prst="rect">
            <a:avLst/>
          </a:prstGeom>
          <a:noFill/>
          <a:ln>
            <a:noFill/>
          </a:ln>
        </p:spPr>
      </p:pic>
      <p:pic>
        <p:nvPicPr>
          <p:cNvPr id="4" name="Picture 3">
            <a:extLst>
              <a:ext uri="{FF2B5EF4-FFF2-40B4-BE49-F238E27FC236}">
                <a16:creationId xmlns:a16="http://schemas.microsoft.com/office/drawing/2014/main" id="{257F570F-8D9D-E7F8-7012-CCE903D45709}"/>
              </a:ext>
            </a:extLst>
          </p:cNvPr>
          <p:cNvPicPr>
            <a:picLocks noChangeAspect="1"/>
          </p:cNvPicPr>
          <p:nvPr/>
        </p:nvPicPr>
        <p:blipFill rotWithShape="1">
          <a:blip r:embed="rId5"/>
          <a:srcRect r="13943"/>
          <a:stretch/>
        </p:blipFill>
        <p:spPr>
          <a:xfrm>
            <a:off x="2505646" y="3991213"/>
            <a:ext cx="1691896" cy="1938714"/>
          </a:xfrm>
          <a:prstGeom prst="rect">
            <a:avLst/>
          </a:prstGeom>
        </p:spPr>
      </p:pic>
      <p:pic>
        <p:nvPicPr>
          <p:cNvPr id="5" name="Picture 2">
            <a:extLst>
              <a:ext uri="{FF2B5EF4-FFF2-40B4-BE49-F238E27FC236}">
                <a16:creationId xmlns:a16="http://schemas.microsoft.com/office/drawing/2014/main" id="{C64CE279-6677-733B-8C03-F3F81A74A4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718"/>
          <a:stretch/>
        </p:blipFill>
        <p:spPr bwMode="auto">
          <a:xfrm>
            <a:off x="3787089" y="4571386"/>
            <a:ext cx="1641582" cy="19968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9BB65E-26AA-69C2-C702-7401F8BF17A4}"/>
              </a:ext>
            </a:extLst>
          </p:cNvPr>
          <p:cNvSpPr txBox="1"/>
          <p:nvPr/>
        </p:nvSpPr>
        <p:spPr>
          <a:xfrm>
            <a:off x="3581768" y="2025346"/>
            <a:ext cx="48510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726056"/>
                </a:solidFill>
                <a:effectLst/>
                <a:uLnTx/>
                <a:uFillTx/>
                <a:latin typeface="Aptos" panose="020B0004020202020204" pitchFamily="34" charset="0"/>
                <a:cs typeface="Arial"/>
                <a:sym typeface="Arial"/>
              </a:rPr>
              <a:t>Development of </a:t>
            </a:r>
            <a:r>
              <a:rPr kumimoji="0" lang="en-US" sz="1800" b="0" i="0" u="none" strike="noStrike" kern="0" cap="none" spc="0" normalizeH="0" baseline="0" noProof="0" dirty="0" err="1">
                <a:ln>
                  <a:noFill/>
                </a:ln>
                <a:solidFill>
                  <a:srgbClr val="726056"/>
                </a:solidFill>
                <a:effectLst/>
                <a:uLnTx/>
                <a:uFillTx/>
                <a:latin typeface="Aptos" panose="020B0004020202020204" pitchFamily="34" charset="0"/>
                <a:cs typeface="Arial"/>
                <a:sym typeface="Arial"/>
              </a:rPr>
              <a:t>segmentable</a:t>
            </a:r>
            <a:r>
              <a:rPr kumimoji="0" lang="en-US" sz="1800" b="0" i="0" u="none" strike="noStrike" kern="0" cap="none" spc="0" normalizeH="0" baseline="0" noProof="0" dirty="0">
                <a:ln>
                  <a:noFill/>
                </a:ln>
                <a:solidFill>
                  <a:srgbClr val="726056"/>
                </a:solidFill>
                <a:effectLst/>
                <a:uLnTx/>
                <a:uFillTx/>
                <a:latin typeface="Aptos" panose="020B0004020202020204" pitchFamily="34" charset="0"/>
                <a:cs typeface="Arial"/>
                <a:sym typeface="Arial"/>
              </a:rPr>
              <a:t> and annealable n+ contacts and their implementation in segmented coaxial detectors with dedicated innovative electronics</a:t>
            </a:r>
            <a:endParaRPr kumimoji="0" lang="en-US" sz="1800" b="0" i="0" u="none" strike="noStrike" kern="0" cap="none" spc="0" normalizeH="0" baseline="0" noProof="0" dirty="0">
              <a:ln>
                <a:noFill/>
              </a:ln>
              <a:solidFill>
                <a:srgbClr val="726056"/>
              </a:solidFill>
              <a:effectLst/>
              <a:uLnTx/>
              <a:uFillTx/>
              <a:latin typeface="Arial"/>
              <a:cs typeface="Arial"/>
              <a:sym typeface="Arial"/>
            </a:endParaRPr>
          </a:p>
        </p:txBody>
      </p:sp>
      <p:pic>
        <p:nvPicPr>
          <p:cNvPr id="9" name="Google Shape;234;p35">
            <a:extLst>
              <a:ext uri="{FF2B5EF4-FFF2-40B4-BE49-F238E27FC236}">
                <a16:creationId xmlns:a16="http://schemas.microsoft.com/office/drawing/2014/main" id="{FF8500A6-177B-9395-3241-DA32C029C121}"/>
              </a:ext>
            </a:extLst>
          </p:cNvPr>
          <p:cNvPicPr preferRelativeResize="0"/>
          <p:nvPr/>
        </p:nvPicPr>
        <p:blipFill rotWithShape="1">
          <a:blip r:embed="rId7">
            <a:alphaModFix/>
          </a:blip>
          <a:srcRect/>
          <a:stretch/>
        </p:blipFill>
        <p:spPr>
          <a:xfrm>
            <a:off x="5116228" y="4812272"/>
            <a:ext cx="1516250" cy="1829420"/>
          </a:xfrm>
          <a:prstGeom prst="rect">
            <a:avLst/>
          </a:prstGeom>
          <a:noFill/>
          <a:ln>
            <a:noFill/>
          </a:ln>
        </p:spPr>
      </p:pic>
      <p:pic>
        <p:nvPicPr>
          <p:cNvPr id="15" name="Immagine 7">
            <a:extLst>
              <a:ext uri="{FF2B5EF4-FFF2-40B4-BE49-F238E27FC236}">
                <a16:creationId xmlns:a16="http://schemas.microsoft.com/office/drawing/2014/main" id="{B4601A6C-9C6C-EF37-74F9-8136740C1509}"/>
              </a:ext>
            </a:extLst>
          </p:cNvPr>
          <p:cNvPicPr>
            <a:picLocks noChangeAspect="1"/>
          </p:cNvPicPr>
          <p:nvPr/>
        </p:nvPicPr>
        <p:blipFill>
          <a:blip r:embed="rId8"/>
          <a:stretch>
            <a:fillRect/>
          </a:stretch>
        </p:blipFill>
        <p:spPr>
          <a:xfrm>
            <a:off x="9509273" y="4439210"/>
            <a:ext cx="1364043" cy="1818724"/>
          </a:xfrm>
          <a:prstGeom prst="rect">
            <a:avLst/>
          </a:prstGeom>
          <a:ln w="57150">
            <a:noFill/>
          </a:ln>
        </p:spPr>
      </p:pic>
      <p:pic>
        <p:nvPicPr>
          <p:cNvPr id="16" name="Google Shape;190;p32" descr="Close-up of a mechanical device&#10;&#10;Description automatically generated">
            <a:extLst>
              <a:ext uri="{FF2B5EF4-FFF2-40B4-BE49-F238E27FC236}">
                <a16:creationId xmlns:a16="http://schemas.microsoft.com/office/drawing/2014/main" id="{FDADD398-83C5-45C9-3BC7-A403433B8932}"/>
              </a:ext>
            </a:extLst>
          </p:cNvPr>
          <p:cNvPicPr preferRelativeResize="0"/>
          <p:nvPr/>
        </p:nvPicPr>
        <p:blipFill rotWithShape="1">
          <a:blip r:embed="rId9">
            <a:alphaModFix/>
          </a:blip>
          <a:srcRect/>
          <a:stretch/>
        </p:blipFill>
        <p:spPr>
          <a:xfrm>
            <a:off x="8132042" y="4678747"/>
            <a:ext cx="1516250" cy="1927226"/>
          </a:xfrm>
          <a:prstGeom prst="rect">
            <a:avLst/>
          </a:prstGeom>
          <a:noFill/>
          <a:ln>
            <a:noFill/>
          </a:ln>
        </p:spPr>
      </p:pic>
      <p:sp>
        <p:nvSpPr>
          <p:cNvPr id="28" name="TextBox 27">
            <a:extLst>
              <a:ext uri="{FF2B5EF4-FFF2-40B4-BE49-F238E27FC236}">
                <a16:creationId xmlns:a16="http://schemas.microsoft.com/office/drawing/2014/main" id="{4361CA23-E540-FBBA-C6AF-25E66772E3E2}"/>
              </a:ext>
            </a:extLst>
          </p:cNvPr>
          <p:cNvSpPr txBox="1"/>
          <p:nvPr/>
        </p:nvSpPr>
        <p:spPr>
          <a:xfrm rot="1727621">
            <a:off x="3072233" y="3934707"/>
            <a:ext cx="234215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PLM junction process</a:t>
            </a:r>
          </a:p>
        </p:txBody>
      </p:sp>
      <p:sp>
        <p:nvSpPr>
          <p:cNvPr id="29" name="TextBox 28">
            <a:extLst>
              <a:ext uri="{FF2B5EF4-FFF2-40B4-BE49-F238E27FC236}">
                <a16:creationId xmlns:a16="http://schemas.microsoft.com/office/drawing/2014/main" id="{11CF3562-F3C2-76A7-CEAB-361B790DB452}"/>
              </a:ext>
            </a:extLst>
          </p:cNvPr>
          <p:cNvSpPr txBox="1"/>
          <p:nvPr/>
        </p:nvSpPr>
        <p:spPr>
          <a:xfrm>
            <a:off x="5167553" y="4475481"/>
            <a:ext cx="154080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Segmentation</a:t>
            </a:r>
          </a:p>
        </p:txBody>
      </p:sp>
      <p:sp>
        <p:nvSpPr>
          <p:cNvPr id="30" name="TextBox 29">
            <a:extLst>
              <a:ext uri="{FF2B5EF4-FFF2-40B4-BE49-F238E27FC236}">
                <a16:creationId xmlns:a16="http://schemas.microsoft.com/office/drawing/2014/main" id="{C55B61AF-5F7C-D627-7427-A00DB00000AD}"/>
              </a:ext>
            </a:extLst>
          </p:cNvPr>
          <p:cNvSpPr txBox="1"/>
          <p:nvPr/>
        </p:nvSpPr>
        <p:spPr>
          <a:xfrm>
            <a:off x="6828336" y="4409326"/>
            <a:ext cx="1164101"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Dedicated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ASIC</a:t>
            </a:r>
          </a:p>
        </p:txBody>
      </p:sp>
      <p:sp>
        <p:nvSpPr>
          <p:cNvPr id="31" name="TextBox 30">
            <a:extLst>
              <a:ext uri="{FF2B5EF4-FFF2-40B4-BE49-F238E27FC236}">
                <a16:creationId xmlns:a16="http://schemas.microsoft.com/office/drawing/2014/main" id="{A1A92A8C-98BB-AF4B-1B17-A4462E688B3C}"/>
              </a:ext>
            </a:extLst>
          </p:cNvPr>
          <p:cNvSpPr txBox="1"/>
          <p:nvPr/>
        </p:nvSpPr>
        <p:spPr>
          <a:xfrm rot="20021910">
            <a:off x="7922118" y="4083710"/>
            <a:ext cx="160636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Detectors mountings</a:t>
            </a:r>
          </a:p>
        </p:txBody>
      </p:sp>
      <p:sp>
        <p:nvSpPr>
          <p:cNvPr id="32" name="TextBox 31">
            <a:extLst>
              <a:ext uri="{FF2B5EF4-FFF2-40B4-BE49-F238E27FC236}">
                <a16:creationId xmlns:a16="http://schemas.microsoft.com/office/drawing/2014/main" id="{C6411464-E6EF-E1BE-2DB0-A8879A4EB592}"/>
              </a:ext>
            </a:extLst>
          </p:cNvPr>
          <p:cNvSpPr txBox="1"/>
          <p:nvPr/>
        </p:nvSpPr>
        <p:spPr>
          <a:xfrm rot="16200000">
            <a:off x="8953401" y="3266080"/>
            <a:ext cx="106921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Damage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tests</a:t>
            </a:r>
          </a:p>
        </p:txBody>
      </p:sp>
      <p:sp>
        <p:nvSpPr>
          <p:cNvPr id="33" name="Arrow: Curved Right 32">
            <a:extLst>
              <a:ext uri="{FF2B5EF4-FFF2-40B4-BE49-F238E27FC236}">
                <a16:creationId xmlns:a16="http://schemas.microsoft.com/office/drawing/2014/main" id="{AED5FC90-A2F8-BB96-9AA5-DB52616215A7}"/>
              </a:ext>
            </a:extLst>
          </p:cNvPr>
          <p:cNvSpPr/>
          <p:nvPr/>
        </p:nvSpPr>
        <p:spPr>
          <a:xfrm rot="15757715">
            <a:off x="6464822" y="1173993"/>
            <a:ext cx="853960" cy="5194924"/>
          </a:xfrm>
          <a:prstGeom prst="curvedRightArrow">
            <a:avLst>
              <a:gd name="adj1" fmla="val 45788"/>
              <a:gd name="adj2" fmla="val 72963"/>
              <a:gd name="adj3" fmla="val 435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92934"/>
              </a:solidFill>
              <a:effectLst/>
              <a:uLnTx/>
              <a:uFillTx/>
              <a:latin typeface="Arial"/>
              <a:ea typeface="+mn-ea"/>
              <a:cs typeface="+mn-cs"/>
              <a:sym typeface="Arial"/>
            </a:endParaRPr>
          </a:p>
        </p:txBody>
      </p:sp>
      <p:sp>
        <p:nvSpPr>
          <p:cNvPr id="7" name="Google Shape;89;p1">
            <a:extLst>
              <a:ext uri="{FF2B5EF4-FFF2-40B4-BE49-F238E27FC236}">
                <a16:creationId xmlns:a16="http://schemas.microsoft.com/office/drawing/2014/main" id="{6EA77AD2-1236-609E-38C5-F3BBF39B3E24}"/>
              </a:ext>
            </a:extLst>
          </p:cNvPr>
          <p:cNvSpPr txBox="1"/>
          <p:nvPr/>
        </p:nvSpPr>
        <p:spPr>
          <a:xfrm>
            <a:off x="320376" y="1866885"/>
            <a:ext cx="3084166" cy="346447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it-IT" sz="1900" b="0" i="0" u="none" strike="noStrike" kern="0" cap="none" spc="0" normalizeH="0" baseline="0" noProof="0" dirty="0">
                <a:ln>
                  <a:noFill/>
                </a:ln>
                <a:solidFill>
                  <a:srgbClr val="AD8F67"/>
                </a:solidFill>
                <a:effectLst/>
                <a:uLnTx/>
                <a:uFillTx/>
                <a:latin typeface="Arial"/>
                <a:cs typeface="Arial"/>
                <a:sym typeface="Arial"/>
              </a:rPr>
              <a:t>D. De Salvador</a:t>
            </a: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it-IT" sz="1900" b="0" i="0" u="none" strike="noStrike" kern="0" cap="none" spc="0" normalizeH="0" baseline="0" noProof="0" dirty="0">
                <a:ln>
                  <a:noFill/>
                </a:ln>
                <a:solidFill>
                  <a:srgbClr val="55556F"/>
                </a:solidFill>
                <a:effectLst/>
                <a:uLnTx/>
                <a:uFillTx/>
                <a:latin typeface="Arial"/>
                <a:cs typeface="Arial"/>
                <a:sym typeface="Arial"/>
              </a:rPr>
              <a:t>Responsabile Nazionale</a:t>
            </a: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it-IT" sz="1900" b="0" i="0" u="none" strike="noStrike" kern="0" cap="none" spc="0" normalizeH="0" baseline="0" noProof="0" dirty="0">
                <a:ln>
                  <a:noFill/>
                </a:ln>
                <a:solidFill>
                  <a:srgbClr val="C00000"/>
                </a:solidFill>
                <a:effectLst/>
                <a:uLnTx/>
                <a:uFillTx/>
                <a:latin typeface="Arial"/>
                <a:cs typeface="Arial"/>
                <a:sym typeface="Arial"/>
              </a:rPr>
              <a:t>LNL</a:t>
            </a: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endParaRPr kumimoji="0" lang="en-US" sz="1900" b="0" i="0" u="none" strike="noStrike" kern="0" cap="none" spc="0" normalizeH="0" baseline="0" noProof="0" dirty="0">
              <a:ln>
                <a:noFill/>
              </a:ln>
              <a:solidFill>
                <a:srgbClr val="55556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Laboratori</a:t>
            </a:r>
            <a:r>
              <a:rPr kumimoji="0" lang="en-US" sz="1900" b="0" i="0" u="none" strike="noStrike" kern="0" cap="none" spc="0" normalizeH="0" baseline="0" noProof="0" dirty="0">
                <a:ln>
                  <a:noFill/>
                </a:ln>
                <a:solidFill>
                  <a:srgbClr val="55556F"/>
                </a:solidFill>
                <a:effectLst/>
                <a:uLnTx/>
                <a:uFillTx/>
                <a:latin typeface="Arial"/>
                <a:cs typeface="Arial"/>
                <a:sym typeface="Arial"/>
              </a:rPr>
              <a:t> di </a:t>
            </a:r>
            <a:r>
              <a:rPr kumimoji="0" lang="en-US" sz="1900" b="0" i="0" u="none" strike="noStrike" kern="0" cap="none" spc="0" normalizeH="0" baseline="0" noProof="0" dirty="0" err="1">
                <a:ln>
                  <a:noFill/>
                </a:ln>
                <a:solidFill>
                  <a:srgbClr val="55556F"/>
                </a:solidFill>
                <a:effectLst/>
                <a:uLnTx/>
                <a:uFillTx/>
                <a:latin typeface="Arial"/>
                <a:cs typeface="Arial"/>
                <a:sym typeface="Arial"/>
              </a:rPr>
              <a:t>Legnaro</a:t>
            </a:r>
            <a:r>
              <a:rPr kumimoji="0" lang="en-US" sz="1900" b="0" i="0" u="none" strike="noStrike" kern="0" cap="none" spc="0" normalizeH="0" baseline="0" noProof="0" dirty="0">
                <a:ln>
                  <a:noFill/>
                </a:ln>
                <a:solidFill>
                  <a:srgbClr val="55556F"/>
                </a:solidFill>
                <a:effectLst/>
                <a:uLnTx/>
                <a:uFillTx/>
                <a:latin typeface="Arial"/>
                <a:cs typeface="Arial"/>
                <a:sym typeface="Arial"/>
              </a:rPr>
              <a:t> </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8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W. Raniero</a:t>
            </a:r>
            <a:endParaRPr kumimoji="0" sz="1900" b="0" i="0" u="none"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444"/>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Sezione</a:t>
            </a:r>
            <a:r>
              <a:rPr kumimoji="0" lang="en-US" sz="1900" b="0" i="0" u="none" strike="noStrike" kern="0" cap="none" spc="0" normalizeH="0" baseline="0" noProof="0" dirty="0">
                <a:ln>
                  <a:noFill/>
                </a:ln>
                <a:solidFill>
                  <a:srgbClr val="55556F"/>
                </a:solidFill>
                <a:effectLst/>
                <a:uLnTx/>
                <a:uFillTx/>
                <a:latin typeface="Arial"/>
                <a:cs typeface="Arial"/>
                <a:sym typeface="Arial"/>
              </a:rPr>
              <a:t> Milano</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S. Capra</a:t>
            </a:r>
            <a:endParaRPr kumimoji="0" sz="1900" b="0" i="0" u="sng"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444"/>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Sezione</a:t>
            </a:r>
            <a:r>
              <a:rPr kumimoji="0" lang="en-US" sz="1900" b="0" i="0" u="none" strike="noStrike" kern="0" cap="none" spc="0" normalizeH="0" baseline="0" noProof="0" dirty="0">
                <a:ln>
                  <a:noFill/>
                </a:ln>
                <a:solidFill>
                  <a:srgbClr val="55556F"/>
                </a:solidFill>
                <a:effectLst/>
                <a:uLnTx/>
                <a:uFillTx/>
                <a:latin typeface="Arial"/>
                <a:cs typeface="Arial"/>
                <a:sym typeface="Arial"/>
              </a:rPr>
              <a:t> Ferrara</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A. </a:t>
            </a:r>
            <a:r>
              <a:rPr kumimoji="0" lang="en-US" sz="1900" b="0" i="0" u="none" strike="noStrike" kern="0" cap="none" spc="0" normalizeH="0" baseline="0" noProof="0" dirty="0" err="1">
                <a:ln>
                  <a:noFill/>
                </a:ln>
                <a:solidFill>
                  <a:srgbClr val="AD8F67"/>
                </a:solidFill>
                <a:effectLst/>
                <a:uLnTx/>
                <a:uFillTx/>
                <a:latin typeface="Arial"/>
                <a:cs typeface="Arial"/>
                <a:sym typeface="Arial"/>
              </a:rPr>
              <a:t>Mazzolari</a:t>
            </a:r>
            <a:endParaRPr kumimoji="0" sz="1900" b="0" i="0" u="none"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444"/>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Sezione</a:t>
            </a:r>
            <a:r>
              <a:rPr kumimoji="0" lang="en-US" sz="1900" b="0" i="0" u="none" strike="noStrike" kern="0" cap="none" spc="0" normalizeH="0" baseline="0" noProof="0" dirty="0">
                <a:ln>
                  <a:noFill/>
                </a:ln>
                <a:solidFill>
                  <a:srgbClr val="55556F"/>
                </a:solidFill>
                <a:effectLst/>
                <a:uLnTx/>
                <a:uFillTx/>
                <a:latin typeface="Arial"/>
                <a:cs typeface="Arial"/>
                <a:sym typeface="Arial"/>
              </a:rPr>
              <a:t> Padova</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F. Recchia</a:t>
            </a:r>
            <a:endParaRPr kumimoji="0" sz="1900" b="0" i="0" u="none"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endParaRPr kumimoji="0" sz="1700" b="0" i="0" u="none" strike="noStrike" kern="0" cap="none" spc="0" normalizeH="0" baseline="0" noProof="0" dirty="0">
              <a:ln>
                <a:noFill/>
              </a:ln>
              <a:solidFill>
                <a:srgbClr val="292934"/>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F0BA41A-9FC8-E41E-8DD8-4467AA1D5D4B}"/>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1" i="0" u="none" strike="noStrike" kern="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lang="en-US" sz="1400" b="1" i="0" u="none" strike="noStrike" kern="0" cap="none" spc="0" normalizeH="0" baseline="0" noProof="0">
              <a:ln>
                <a:noFill/>
              </a:ln>
              <a:solidFill>
                <a:srgbClr val="FFFFFF"/>
              </a:solidFill>
              <a:effectLst/>
              <a:uLnTx/>
              <a:uFillTx/>
              <a:latin typeface="Arial"/>
              <a:cs typeface="Arial"/>
              <a:sym typeface="Arial"/>
            </a:endParaRPr>
          </a:p>
        </p:txBody>
      </p:sp>
      <p:graphicFrame>
        <p:nvGraphicFramePr>
          <p:cNvPr id="3" name="Tabella 2">
            <a:extLst>
              <a:ext uri="{FF2B5EF4-FFF2-40B4-BE49-F238E27FC236}">
                <a16:creationId xmlns:a16="http://schemas.microsoft.com/office/drawing/2014/main" id="{5D6A1F79-9998-D8BA-18F1-74C66F90891B}"/>
              </a:ext>
            </a:extLst>
          </p:cNvPr>
          <p:cNvGraphicFramePr>
            <a:graphicFrameLocks noGrp="1"/>
          </p:cNvGraphicFramePr>
          <p:nvPr/>
        </p:nvGraphicFramePr>
        <p:xfrm>
          <a:off x="353120" y="431800"/>
          <a:ext cx="6159191" cy="6314157"/>
        </p:xfrm>
        <a:graphic>
          <a:graphicData uri="http://schemas.openxmlformats.org/drawingml/2006/table">
            <a:tbl>
              <a:tblPr/>
              <a:tblGrid>
                <a:gridCol w="1128768">
                  <a:extLst>
                    <a:ext uri="{9D8B030D-6E8A-4147-A177-3AD203B41FA5}">
                      <a16:colId xmlns:a16="http://schemas.microsoft.com/office/drawing/2014/main" val="550096144"/>
                    </a:ext>
                  </a:extLst>
                </a:gridCol>
                <a:gridCol w="5030423">
                  <a:extLst>
                    <a:ext uri="{9D8B030D-6E8A-4147-A177-3AD203B41FA5}">
                      <a16:colId xmlns:a16="http://schemas.microsoft.com/office/drawing/2014/main" val="1414466138"/>
                    </a:ext>
                  </a:extLst>
                </a:gridCol>
              </a:tblGrid>
              <a:tr h="638129">
                <a:tc gridSpan="2">
                  <a:txBody>
                    <a:bodyPr/>
                    <a:lstStyle/>
                    <a:p>
                      <a:pPr algn="ctr"/>
                      <a:r>
                        <a:rPr lang="it-IT" sz="1800" dirty="0">
                          <a:solidFill>
                            <a:schemeClr val="bg1"/>
                          </a:solidFill>
                        </a:rPr>
                        <a:t>Technology </a:t>
                      </a:r>
                      <a:r>
                        <a:rPr lang="it-IT" sz="1800" dirty="0" err="1">
                          <a:solidFill>
                            <a:schemeClr val="bg1"/>
                          </a:solidFill>
                        </a:rPr>
                        <a:t>Readness</a:t>
                      </a:r>
                      <a:r>
                        <a:rPr lang="it-IT" sz="1800" dirty="0">
                          <a:solidFill>
                            <a:schemeClr val="bg1"/>
                          </a:solidFill>
                        </a:rPr>
                        <a:t> Level (TRL) </a:t>
                      </a:r>
                    </a:p>
                    <a:p>
                      <a:pPr algn="ctr"/>
                      <a:r>
                        <a:rPr lang="it-IT" sz="1800" dirty="0" err="1">
                          <a:solidFill>
                            <a:schemeClr val="bg1"/>
                          </a:solidFill>
                        </a:rPr>
                        <a:t>according</a:t>
                      </a:r>
                      <a:r>
                        <a:rPr lang="it-IT" sz="1800" dirty="0">
                          <a:solidFill>
                            <a:schemeClr val="bg1"/>
                          </a:solidFill>
                        </a:rPr>
                        <a:t> to </a:t>
                      </a:r>
                      <a:r>
                        <a:rPr lang="it-IT" sz="1800" dirty="0" err="1">
                          <a:solidFill>
                            <a:schemeClr val="bg1"/>
                          </a:solidFill>
                        </a:rPr>
                        <a:t>European</a:t>
                      </a:r>
                      <a:r>
                        <a:rPr lang="it-IT" sz="1800" dirty="0">
                          <a:solidFill>
                            <a:schemeClr val="bg1"/>
                          </a:solidFill>
                        </a:rPr>
                        <a:t> Commission</a:t>
                      </a:r>
                    </a:p>
                  </a:txBody>
                  <a:tcPr anchor="ctr">
                    <a:solidFill>
                      <a:schemeClr val="bg2">
                        <a:lumMod val="75000"/>
                      </a:schemeClr>
                    </a:solidFill>
                  </a:tcPr>
                </a:tc>
                <a:tc hMerge="1">
                  <a:txBody>
                    <a:bodyPr/>
                    <a:lstStyle/>
                    <a:p>
                      <a:endParaRPr lang="en-US"/>
                    </a:p>
                  </a:txBody>
                  <a:tcPr/>
                </a:tc>
                <a:extLst>
                  <a:ext uri="{0D108BD9-81ED-4DB2-BD59-A6C34878D82A}">
                    <a16:rowId xmlns:a16="http://schemas.microsoft.com/office/drawing/2014/main" val="1318245837"/>
                  </a:ext>
                </a:extLst>
              </a:tr>
              <a:tr h="638129">
                <a:tc>
                  <a:txBody>
                    <a:bodyPr/>
                    <a:lstStyle/>
                    <a:p>
                      <a:pPr algn="ctr"/>
                      <a:r>
                        <a:rPr lang="en-US" sz="1800" dirty="0">
                          <a:effectLst/>
                        </a:rPr>
                        <a:t>TRL level</a:t>
                      </a:r>
                    </a:p>
                  </a:txBody>
                  <a:tcPr anchor="ctr">
                    <a:lnL>
                      <a:noFill/>
                    </a:lnL>
                    <a:lnR>
                      <a:noFill/>
                    </a:lnR>
                    <a:lnB>
                      <a:noFill/>
                    </a:lnB>
                    <a:solidFill>
                      <a:schemeClr val="bg2">
                        <a:lumMod val="40000"/>
                        <a:lumOff val="60000"/>
                      </a:schemeClr>
                    </a:solidFill>
                  </a:tcPr>
                </a:tc>
                <a:tc>
                  <a:txBody>
                    <a:bodyPr/>
                    <a:lstStyle/>
                    <a:p>
                      <a:pPr algn="ctr"/>
                      <a:r>
                        <a:rPr lang="en-US" sz="1800" dirty="0">
                          <a:effectLst/>
                        </a:rPr>
                        <a:t>Description</a:t>
                      </a:r>
                    </a:p>
                  </a:txBody>
                  <a:tcPr anchor="ctr">
                    <a:lnL>
                      <a:noFill/>
                    </a:lnL>
                    <a:lnR>
                      <a:noFill/>
                    </a:lnR>
                    <a:lnT>
                      <a:noFill/>
                    </a:lnT>
                    <a:lnB>
                      <a:noFill/>
                    </a:lnB>
                    <a:solidFill>
                      <a:schemeClr val="bg2">
                        <a:lumMod val="40000"/>
                        <a:lumOff val="60000"/>
                      </a:schemeClr>
                    </a:solidFill>
                  </a:tcPr>
                </a:tc>
                <a:extLst>
                  <a:ext uri="{0D108BD9-81ED-4DB2-BD59-A6C34878D82A}">
                    <a16:rowId xmlns:a16="http://schemas.microsoft.com/office/drawing/2014/main" val="1997343084"/>
                  </a:ext>
                </a:extLst>
              </a:tr>
              <a:tr h="364645">
                <a:tc>
                  <a:txBody>
                    <a:bodyPr/>
                    <a:lstStyle/>
                    <a:p>
                      <a:pPr>
                        <a:lnSpc>
                          <a:spcPct val="200000"/>
                        </a:lnSpc>
                        <a:spcBef>
                          <a:spcPts val="1200"/>
                        </a:spcBef>
                        <a:spcAft>
                          <a:spcPts val="1200"/>
                        </a:spcAft>
                      </a:pPr>
                      <a:r>
                        <a:rPr lang="en-US" sz="1700" dirty="0">
                          <a:effectLst/>
                        </a:rPr>
                        <a:t>TRL 1</a:t>
                      </a:r>
                    </a:p>
                  </a:txBody>
                  <a:tcPr anchor="ctr">
                    <a:lnL>
                      <a:noFill/>
                    </a:lnL>
                    <a:lnR>
                      <a:noFill/>
                    </a:lnR>
                    <a:lnT>
                      <a:noFill/>
                    </a:lnT>
                    <a:lnB>
                      <a:noFill/>
                    </a:lnB>
                    <a:solidFill>
                      <a:schemeClr val="accent2">
                        <a:lumMod val="20000"/>
                        <a:lumOff val="80000"/>
                      </a:schemeClr>
                    </a:solidFill>
                  </a:tcPr>
                </a:tc>
                <a:tc>
                  <a:txBody>
                    <a:bodyPr/>
                    <a:lstStyle/>
                    <a:p>
                      <a:r>
                        <a:rPr lang="en-US" sz="1700" dirty="0">
                          <a:solidFill>
                            <a:srgbClr val="C00000"/>
                          </a:solidFill>
                          <a:effectLst/>
                        </a:rPr>
                        <a:t>Basic principles observed</a:t>
                      </a:r>
                    </a:p>
                  </a:txBody>
                  <a:tcPr marL="75028" marR="75028" marT="37514" marB="37514"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491631623"/>
                  </a:ext>
                </a:extLst>
              </a:tr>
              <a:tr h="364645">
                <a:tc>
                  <a:txBody>
                    <a:bodyPr/>
                    <a:lstStyle/>
                    <a:p>
                      <a:pPr>
                        <a:lnSpc>
                          <a:spcPct val="200000"/>
                        </a:lnSpc>
                        <a:spcBef>
                          <a:spcPts val="1200"/>
                        </a:spcBef>
                        <a:spcAft>
                          <a:spcPts val="1200"/>
                        </a:spcAft>
                      </a:pPr>
                      <a:r>
                        <a:rPr lang="en-US" sz="1700" dirty="0">
                          <a:effectLst/>
                        </a:rPr>
                        <a:t>TRL 2</a:t>
                      </a:r>
                    </a:p>
                  </a:txBody>
                  <a:tcPr anchor="ctr">
                    <a:lnL>
                      <a:noFill/>
                    </a:lnL>
                    <a:lnR>
                      <a:noFill/>
                    </a:lnR>
                    <a:lnT>
                      <a:noFill/>
                    </a:lnT>
                    <a:lnB>
                      <a:noFill/>
                    </a:lnB>
                    <a:solidFill>
                      <a:schemeClr val="accent4">
                        <a:lumMod val="20000"/>
                        <a:lumOff val="80000"/>
                      </a:schemeClr>
                    </a:solidFill>
                  </a:tcPr>
                </a:tc>
                <a:tc>
                  <a:txBody>
                    <a:bodyPr/>
                    <a:lstStyle/>
                    <a:p>
                      <a:r>
                        <a:rPr lang="en-US" sz="1700" dirty="0">
                          <a:effectLst/>
                        </a:rPr>
                        <a:t>Technology concept formulated</a:t>
                      </a:r>
                    </a:p>
                  </a:txBody>
                  <a:tcPr marL="75028" marR="75028" marT="37514" marB="37514"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966166892"/>
                  </a:ext>
                </a:extLst>
              </a:tr>
              <a:tr h="364645">
                <a:tc>
                  <a:txBody>
                    <a:bodyPr/>
                    <a:lstStyle/>
                    <a:p>
                      <a:pPr>
                        <a:lnSpc>
                          <a:spcPct val="200000"/>
                        </a:lnSpc>
                        <a:spcBef>
                          <a:spcPts val="1200"/>
                        </a:spcBef>
                        <a:spcAft>
                          <a:spcPts val="1200"/>
                        </a:spcAft>
                      </a:pPr>
                      <a:r>
                        <a:rPr lang="en-US" sz="1700" dirty="0">
                          <a:effectLst/>
                        </a:rPr>
                        <a:t>TRL 3</a:t>
                      </a:r>
                    </a:p>
                  </a:txBody>
                  <a:tcPr anchor="ctr">
                    <a:lnL>
                      <a:noFill/>
                    </a:lnL>
                    <a:lnR>
                      <a:noFill/>
                    </a:lnR>
                    <a:lnT>
                      <a:noFill/>
                    </a:lnT>
                    <a:lnB>
                      <a:noFill/>
                    </a:lnB>
                    <a:solidFill>
                      <a:schemeClr val="accent2">
                        <a:lumMod val="20000"/>
                        <a:lumOff val="80000"/>
                      </a:schemeClr>
                    </a:solidFill>
                  </a:tcPr>
                </a:tc>
                <a:tc>
                  <a:txBody>
                    <a:bodyPr/>
                    <a:lstStyle/>
                    <a:p>
                      <a:r>
                        <a:rPr lang="en-US" sz="1700" dirty="0">
                          <a:effectLst/>
                        </a:rPr>
                        <a:t>Experimental proof of concept</a:t>
                      </a:r>
                    </a:p>
                  </a:txBody>
                  <a:tcPr marL="75028" marR="75028" marT="37514" marB="37514"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700892751"/>
                  </a:ext>
                </a:extLst>
              </a:tr>
              <a:tr h="364645">
                <a:tc>
                  <a:txBody>
                    <a:bodyPr/>
                    <a:lstStyle/>
                    <a:p>
                      <a:pPr>
                        <a:lnSpc>
                          <a:spcPct val="200000"/>
                        </a:lnSpc>
                        <a:spcBef>
                          <a:spcPts val="1200"/>
                        </a:spcBef>
                        <a:spcAft>
                          <a:spcPts val="1200"/>
                        </a:spcAft>
                      </a:pPr>
                      <a:r>
                        <a:rPr lang="en-US" sz="1700" dirty="0">
                          <a:effectLst/>
                        </a:rPr>
                        <a:t>TRL 4</a:t>
                      </a:r>
                    </a:p>
                  </a:txBody>
                  <a:tcPr anchor="ctr">
                    <a:lnL>
                      <a:noFill/>
                    </a:lnL>
                    <a:lnR>
                      <a:noFill/>
                    </a:lnR>
                    <a:lnT>
                      <a:noFill/>
                    </a:lnT>
                    <a:lnB>
                      <a:noFill/>
                    </a:lnB>
                    <a:solidFill>
                      <a:schemeClr val="accent4">
                        <a:lumMod val="20000"/>
                        <a:lumOff val="80000"/>
                      </a:schemeClr>
                    </a:solidFill>
                  </a:tcPr>
                </a:tc>
                <a:tc>
                  <a:txBody>
                    <a:bodyPr/>
                    <a:lstStyle/>
                    <a:p>
                      <a:r>
                        <a:rPr lang="en-US" sz="1700" dirty="0">
                          <a:effectLst/>
                        </a:rPr>
                        <a:t>Technology validated in lab</a:t>
                      </a:r>
                    </a:p>
                  </a:txBody>
                  <a:tcPr marL="75028" marR="75028" marT="37514" marB="37514"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026727786"/>
                  </a:ext>
                </a:extLst>
              </a:tr>
              <a:tr h="638129">
                <a:tc>
                  <a:txBody>
                    <a:bodyPr/>
                    <a:lstStyle/>
                    <a:p>
                      <a:r>
                        <a:rPr lang="en-US" sz="1700" dirty="0">
                          <a:effectLst/>
                        </a:rPr>
                        <a:t>TRL 5</a:t>
                      </a:r>
                    </a:p>
                  </a:txBody>
                  <a:tcPr anchor="ctr">
                    <a:lnL>
                      <a:noFill/>
                    </a:lnL>
                    <a:lnR>
                      <a:noFill/>
                    </a:lnR>
                    <a:lnT>
                      <a:noFill/>
                    </a:lnT>
                    <a:lnB>
                      <a:noFill/>
                    </a:lnB>
                    <a:solidFill>
                      <a:schemeClr val="accent2">
                        <a:lumMod val="20000"/>
                        <a:lumOff val="80000"/>
                      </a:schemeClr>
                    </a:solidFill>
                  </a:tcPr>
                </a:tc>
                <a:tc>
                  <a:txBody>
                    <a:bodyPr/>
                    <a:lstStyle/>
                    <a:p>
                      <a:r>
                        <a:rPr lang="en-US" sz="1700" dirty="0">
                          <a:effectLst/>
                        </a:rPr>
                        <a:t>Technology validated in industrial environment </a:t>
                      </a:r>
                    </a:p>
                  </a:txBody>
                  <a:tcPr marL="75028" marR="75028" marT="37514" marB="37514"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638869021"/>
                  </a:ext>
                </a:extLst>
              </a:tr>
              <a:tr h="638129">
                <a:tc>
                  <a:txBody>
                    <a:bodyPr/>
                    <a:lstStyle/>
                    <a:p>
                      <a:r>
                        <a:rPr lang="en-US" sz="1700" dirty="0">
                          <a:effectLst/>
                        </a:rPr>
                        <a:t>TRL 6</a:t>
                      </a:r>
                    </a:p>
                  </a:txBody>
                  <a:tcPr anchor="ctr">
                    <a:lnL>
                      <a:noFill/>
                    </a:lnL>
                    <a:lnR>
                      <a:noFill/>
                    </a:lnR>
                    <a:lnT>
                      <a:noFill/>
                    </a:lnT>
                    <a:lnB>
                      <a:noFill/>
                    </a:lnB>
                    <a:solidFill>
                      <a:schemeClr val="accent4">
                        <a:lumMod val="20000"/>
                        <a:lumOff val="80000"/>
                      </a:schemeClr>
                    </a:solidFill>
                  </a:tcPr>
                </a:tc>
                <a:tc>
                  <a:txBody>
                    <a:bodyPr/>
                    <a:lstStyle/>
                    <a:p>
                      <a:r>
                        <a:rPr lang="en-US" sz="1700" dirty="0">
                          <a:effectLst/>
                        </a:rPr>
                        <a:t>Technology demonstrated in relevant environment</a:t>
                      </a:r>
                    </a:p>
                  </a:txBody>
                  <a:tcPr marL="75028" marR="75028" marT="37514" marB="37514"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796017607"/>
                  </a:ext>
                </a:extLst>
              </a:tr>
              <a:tr h="638129">
                <a:tc>
                  <a:txBody>
                    <a:bodyPr/>
                    <a:lstStyle/>
                    <a:p>
                      <a:r>
                        <a:rPr lang="en-US" sz="1700" dirty="0">
                          <a:effectLst/>
                        </a:rPr>
                        <a:t>TRL 7</a:t>
                      </a:r>
                    </a:p>
                  </a:txBody>
                  <a:tcPr anchor="ctr">
                    <a:lnL>
                      <a:noFill/>
                    </a:lnL>
                    <a:lnR>
                      <a:noFill/>
                    </a:lnR>
                    <a:lnT>
                      <a:noFill/>
                    </a:lnT>
                    <a:lnB>
                      <a:noFill/>
                    </a:lnB>
                    <a:solidFill>
                      <a:schemeClr val="accent2">
                        <a:lumMod val="20000"/>
                        <a:lumOff val="80000"/>
                      </a:schemeClr>
                    </a:solidFill>
                  </a:tcPr>
                </a:tc>
                <a:tc>
                  <a:txBody>
                    <a:bodyPr/>
                    <a:lstStyle/>
                    <a:p>
                      <a:r>
                        <a:rPr lang="en-US" sz="1700" dirty="0">
                          <a:effectLst/>
                        </a:rPr>
                        <a:t>System prototype demonstration in operational environment</a:t>
                      </a:r>
                    </a:p>
                  </a:txBody>
                  <a:tcPr marL="75028" marR="75028" marT="37514" marB="37514"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564013272"/>
                  </a:ext>
                </a:extLst>
              </a:tr>
              <a:tr h="364645">
                <a:tc>
                  <a:txBody>
                    <a:bodyPr/>
                    <a:lstStyle/>
                    <a:p>
                      <a:r>
                        <a:rPr lang="en-US" sz="1700" dirty="0">
                          <a:effectLst/>
                        </a:rPr>
                        <a:t>TRL 8</a:t>
                      </a:r>
                    </a:p>
                  </a:txBody>
                  <a:tcPr anchor="ctr">
                    <a:lnL>
                      <a:noFill/>
                    </a:lnL>
                    <a:lnR>
                      <a:noFill/>
                    </a:lnR>
                    <a:lnT>
                      <a:noFill/>
                    </a:lnT>
                    <a:lnB>
                      <a:noFill/>
                    </a:lnB>
                    <a:solidFill>
                      <a:schemeClr val="accent4">
                        <a:lumMod val="20000"/>
                        <a:lumOff val="80000"/>
                      </a:schemeClr>
                    </a:solidFill>
                  </a:tcPr>
                </a:tc>
                <a:tc>
                  <a:txBody>
                    <a:bodyPr/>
                    <a:lstStyle/>
                    <a:p>
                      <a:r>
                        <a:rPr lang="en-US" sz="1700" dirty="0">
                          <a:effectLst/>
                        </a:rPr>
                        <a:t>System complete and qualified</a:t>
                      </a:r>
                    </a:p>
                  </a:txBody>
                  <a:tcPr marL="75028" marR="75028" marT="37514" marB="37514"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704248359"/>
                  </a:ext>
                </a:extLst>
              </a:tr>
              <a:tr h="638129">
                <a:tc>
                  <a:txBody>
                    <a:bodyPr/>
                    <a:lstStyle/>
                    <a:p>
                      <a:r>
                        <a:rPr lang="en-US" sz="1700" dirty="0">
                          <a:effectLst/>
                        </a:rPr>
                        <a:t>TRL 9</a:t>
                      </a:r>
                    </a:p>
                  </a:txBody>
                  <a:tcPr anchor="ctr">
                    <a:lnL>
                      <a:noFill/>
                    </a:lnL>
                    <a:lnR>
                      <a:noFill/>
                    </a:lnR>
                    <a:lnT>
                      <a:noFill/>
                    </a:lnT>
                    <a:lnB>
                      <a:noFill/>
                    </a:lnB>
                    <a:solidFill>
                      <a:schemeClr val="accent2">
                        <a:lumMod val="20000"/>
                        <a:lumOff val="80000"/>
                      </a:schemeClr>
                    </a:solidFill>
                  </a:tcPr>
                </a:tc>
                <a:tc>
                  <a:txBody>
                    <a:bodyPr/>
                    <a:lstStyle/>
                    <a:p>
                      <a:r>
                        <a:rPr lang="en-US" sz="1700" dirty="0">
                          <a:solidFill>
                            <a:srgbClr val="C00000"/>
                          </a:solidFill>
                          <a:effectLst/>
                        </a:rPr>
                        <a:t>Actual system proven in operational environment  and competitive manufacturing</a:t>
                      </a:r>
                    </a:p>
                  </a:txBody>
                  <a:tcPr marL="75028" marR="75028" marT="37514" marB="37514"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821299867"/>
                  </a:ext>
                </a:extLst>
              </a:tr>
            </a:tbl>
          </a:graphicData>
        </a:graphic>
      </p:graphicFrame>
      <p:sp>
        <p:nvSpPr>
          <p:cNvPr id="4" name="Freccia in giù 3">
            <a:extLst>
              <a:ext uri="{FF2B5EF4-FFF2-40B4-BE49-F238E27FC236}">
                <a16:creationId xmlns:a16="http://schemas.microsoft.com/office/drawing/2014/main" id="{F65EA417-DA94-0C4B-5887-B668E48B0B58}"/>
              </a:ext>
            </a:extLst>
          </p:cNvPr>
          <p:cNvSpPr/>
          <p:nvPr/>
        </p:nvSpPr>
        <p:spPr>
          <a:xfrm>
            <a:off x="6017943" y="1918009"/>
            <a:ext cx="2022088" cy="2141035"/>
          </a:xfrm>
          <a:prstGeom prst="downArrow">
            <a:avLst>
              <a:gd name="adj1" fmla="val 50000"/>
              <a:gd name="adj2" fmla="val 399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N3G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CSN5</a:t>
            </a:r>
          </a:p>
        </p:txBody>
      </p:sp>
      <p:sp>
        <p:nvSpPr>
          <p:cNvPr id="5" name="Freccia in giù 4">
            <a:extLst>
              <a:ext uri="{FF2B5EF4-FFF2-40B4-BE49-F238E27FC236}">
                <a16:creationId xmlns:a16="http://schemas.microsoft.com/office/drawing/2014/main" id="{CEAE8967-C456-5E96-957E-C87A3ACB0FFE}"/>
              </a:ext>
            </a:extLst>
          </p:cNvPr>
          <p:cNvSpPr/>
          <p:nvPr/>
        </p:nvSpPr>
        <p:spPr>
          <a:xfrm>
            <a:off x="7278030" y="3667741"/>
            <a:ext cx="2022087" cy="5798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sym typeface="Arial"/>
              </a:rPr>
              <a:t>LACE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sym typeface="Arial"/>
              </a:rPr>
              <a:t>TT</a:t>
            </a:r>
          </a:p>
        </p:txBody>
      </p:sp>
      <p:sp>
        <p:nvSpPr>
          <p:cNvPr id="6" name="Freccia in giù 5">
            <a:extLst>
              <a:ext uri="{FF2B5EF4-FFF2-40B4-BE49-F238E27FC236}">
                <a16:creationId xmlns:a16="http://schemas.microsoft.com/office/drawing/2014/main" id="{CD82F8C7-0EB1-5FE2-62AD-761FE0361778}"/>
              </a:ext>
            </a:extLst>
          </p:cNvPr>
          <p:cNvSpPr/>
          <p:nvPr/>
        </p:nvSpPr>
        <p:spPr>
          <a:xfrm>
            <a:off x="6096000" y="4270447"/>
            <a:ext cx="3100040" cy="2274850"/>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dirty="0">
                <a:ln>
                  <a:noFill/>
                </a:ln>
                <a:solidFill>
                  <a:srgbClr val="292934"/>
                </a:solidFill>
                <a:effectLst/>
                <a:uLnTx/>
                <a:uFillTx/>
                <a:latin typeface="Arial"/>
                <a:ea typeface="+mn-ea"/>
                <a:cs typeface="+mn-cs"/>
                <a:sym typeface="Arial"/>
              </a:rPr>
              <a:t>Possible technology transfer of </a:t>
            </a:r>
            <a:r>
              <a:rPr kumimoji="0" lang="en-US" sz="1700" b="1" i="0" u="none" strike="noStrike" kern="0" cap="none" spc="0" normalizeH="0" baseline="0" noProof="0" dirty="0">
                <a:ln>
                  <a:noFill/>
                </a:ln>
                <a:solidFill>
                  <a:srgbClr val="C00000"/>
                </a:solidFill>
                <a:effectLst/>
                <a:uLnTx/>
                <a:uFillTx/>
                <a:latin typeface="Arial"/>
                <a:ea typeface="+mn-ea"/>
                <a:cs typeface="+mn-cs"/>
                <a:sym typeface="Arial"/>
              </a:rPr>
              <a:t>PLM</a:t>
            </a:r>
            <a:r>
              <a:rPr kumimoji="0" lang="en-US" sz="1700" b="1" i="0" u="none" strike="noStrike" kern="0" cap="none" spc="0" normalizeH="0" baseline="0" noProof="0" dirty="0">
                <a:ln>
                  <a:noFill/>
                </a:ln>
                <a:solidFill>
                  <a:srgbClr val="292934"/>
                </a:solidFill>
                <a:effectLst/>
                <a:uLnTx/>
                <a:uFillTx/>
                <a:latin typeface="Arial"/>
                <a:ea typeface="+mn-ea"/>
                <a:cs typeface="+mn-cs"/>
                <a:sym typeface="Arial"/>
              </a:rPr>
              <a:t>  to Mirion under discussion</a:t>
            </a:r>
          </a:p>
        </p:txBody>
      </p:sp>
      <p:pic>
        <p:nvPicPr>
          <p:cNvPr id="7" name="Picture 10" descr="Mirion Technologies, Inc. (MIR)">
            <a:extLst>
              <a:ext uri="{FF2B5EF4-FFF2-40B4-BE49-F238E27FC236}">
                <a16:creationId xmlns:a16="http://schemas.microsoft.com/office/drawing/2014/main" id="{CAE2BC8E-122C-5DA4-A137-50F945744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638" y="3457355"/>
            <a:ext cx="1332046" cy="39253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33D9991-B6E0-E2CD-EA51-7C304516ADD7}"/>
              </a:ext>
            </a:extLst>
          </p:cNvPr>
          <p:cNvSpPr txBox="1"/>
          <p:nvPr/>
        </p:nvSpPr>
        <p:spPr>
          <a:xfrm rot="1079383">
            <a:off x="8235009" y="1381202"/>
            <a:ext cx="3300759"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Highlight 2024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PLM planar detector tested in industrial environment, thin and annealable</a:t>
            </a:r>
          </a:p>
        </p:txBody>
      </p:sp>
      <p:sp>
        <p:nvSpPr>
          <p:cNvPr id="10" name="Freccia in giù 9">
            <a:extLst>
              <a:ext uri="{FF2B5EF4-FFF2-40B4-BE49-F238E27FC236}">
                <a16:creationId xmlns:a16="http://schemas.microsoft.com/office/drawing/2014/main" id="{24B1962D-6961-4203-7F6D-8C8C70AD863C}"/>
              </a:ext>
            </a:extLst>
          </p:cNvPr>
          <p:cNvSpPr/>
          <p:nvPr/>
        </p:nvSpPr>
        <p:spPr>
          <a:xfrm>
            <a:off x="8924261" y="4503401"/>
            <a:ext cx="3100040" cy="2274850"/>
          </a:xfrm>
          <a:prstGeom prst="downArrow">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292934"/>
                </a:solidFill>
                <a:effectLst/>
                <a:uLnTx/>
                <a:uFillTx/>
                <a:latin typeface="Arial"/>
                <a:ea typeface="+mn-ea"/>
                <a:cs typeface="+mn-cs"/>
                <a:sym typeface="Arial"/>
              </a:rPr>
              <a:t>Technology application of </a:t>
            </a:r>
            <a:r>
              <a:rPr kumimoji="0" lang="en-US" sz="1600" b="1" i="0" u="none" strike="noStrike" kern="0" cap="none" spc="0" normalizeH="0" baseline="0" noProof="0" dirty="0">
                <a:ln>
                  <a:noFill/>
                </a:ln>
                <a:solidFill>
                  <a:srgbClr val="D2533C"/>
                </a:solidFill>
                <a:effectLst/>
                <a:uLnTx/>
                <a:uFillTx/>
                <a:latin typeface="Arial"/>
                <a:ea typeface="+mn-ea"/>
                <a:cs typeface="+mn-cs"/>
                <a:sym typeface="Arial"/>
              </a:rPr>
              <a:t>ASIC and Segmentation</a:t>
            </a:r>
          </a:p>
        </p:txBody>
      </p:sp>
      <p:cxnSp>
        <p:nvCxnSpPr>
          <p:cNvPr id="12" name="Connettore diritto 11">
            <a:extLst>
              <a:ext uri="{FF2B5EF4-FFF2-40B4-BE49-F238E27FC236}">
                <a16:creationId xmlns:a16="http://schemas.microsoft.com/office/drawing/2014/main" id="{1632D0DC-1530-953B-22D4-65DC6FB67132}"/>
              </a:ext>
            </a:extLst>
          </p:cNvPr>
          <p:cNvCxnSpPr/>
          <p:nvPr/>
        </p:nvCxnSpPr>
        <p:spPr>
          <a:xfrm>
            <a:off x="6682433" y="4258237"/>
            <a:ext cx="5070089" cy="2284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9F1AEDD2-0F1A-4E12-2702-868BDADAD316}"/>
              </a:ext>
            </a:extLst>
          </p:cNvPr>
          <p:cNvSpPr txBox="1"/>
          <p:nvPr/>
        </p:nvSpPr>
        <p:spPr>
          <a:xfrm>
            <a:off x="10910421" y="3944231"/>
            <a:ext cx="671979"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Arial"/>
                <a:cs typeface="Arial"/>
                <a:sym typeface="Arial"/>
              </a:rPr>
              <a:t>2024</a:t>
            </a:r>
          </a:p>
        </p:txBody>
      </p:sp>
    </p:spTree>
    <p:extLst>
      <p:ext uri="{BB962C8B-B14F-4D97-AF65-F5344CB8AC3E}">
        <p14:creationId xmlns:p14="http://schemas.microsoft.com/office/powerpoint/2010/main" val="98383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3"/>
          <p:cNvSpPr txBox="1">
            <a:spLocks noGrp="1"/>
          </p:cNvSpPr>
          <p:nvPr>
            <p:ph type="title" idx="4294967295"/>
          </p:nvPr>
        </p:nvSpPr>
        <p:spPr>
          <a:xfrm>
            <a:off x="611204" y="482278"/>
            <a:ext cx="4320685" cy="990600"/>
          </a:xfrm>
          <a:prstGeom prst="rect">
            <a:avLst/>
          </a:prstGeom>
          <a:noFill/>
          <a:ln>
            <a:noFill/>
          </a:ln>
        </p:spPr>
        <p:txBody>
          <a:bodyPr spcFirstLastPara="1" wrap="square" lIns="91425" tIns="45700" rIns="91425" bIns="45700" anchor="ctr" anchorCtr="0">
            <a:normAutofit/>
          </a:bodyPr>
          <a:lstStyle/>
          <a:p>
            <a:r>
              <a:rPr lang="en-US" dirty="0"/>
              <a:t>N3G: Follow-ups</a:t>
            </a:r>
            <a:endParaRPr dirty="0"/>
          </a:p>
        </p:txBody>
      </p:sp>
      <p:sp>
        <p:nvSpPr>
          <p:cNvPr id="99" name="Google Shape;99;p23"/>
          <p:cNvSpPr txBox="1">
            <a:spLocks noGrp="1"/>
          </p:cNvSpPr>
          <p:nvPr>
            <p:ph type="sldNum" idx="12"/>
          </p:nvPr>
        </p:nvSpPr>
        <p:spPr>
          <a:xfrm>
            <a:off x="9144000" y="19056"/>
            <a:ext cx="1066800" cy="32861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1"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1" i="0" u="none" strike="noStrike" kern="0" cap="none" spc="0" normalizeH="0" baseline="0" noProof="0">
              <a:ln>
                <a:noFill/>
              </a:ln>
              <a:solidFill>
                <a:srgbClr val="FFFFFF"/>
              </a:solidFill>
              <a:effectLst/>
              <a:uLnTx/>
              <a:uFillTx/>
              <a:latin typeface="Arial"/>
              <a:cs typeface="Arial"/>
              <a:sym typeface="Arial"/>
            </a:endParaRPr>
          </a:p>
        </p:txBody>
      </p:sp>
      <p:pic>
        <p:nvPicPr>
          <p:cNvPr id="1026" name="Picture 2" descr="Francesco Recchia | Università degli Studi di Padova - Academia.edu">
            <a:extLst>
              <a:ext uri="{FF2B5EF4-FFF2-40B4-BE49-F238E27FC236}">
                <a16:creationId xmlns:a16="http://schemas.microsoft.com/office/drawing/2014/main" id="{0C11FAA3-DB72-0BBB-3034-F539D0945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0174" y="3266065"/>
            <a:ext cx="1033492" cy="1033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drea Mazzolari - University of Ferrara | LinkedIn">
            <a:extLst>
              <a:ext uri="{FF2B5EF4-FFF2-40B4-BE49-F238E27FC236}">
                <a16:creationId xmlns:a16="http://schemas.microsoft.com/office/drawing/2014/main" id="{FB2C56FC-DF3F-4C4A-7EB7-1B454503C0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94" b="38000"/>
          <a:stretch/>
        </p:blipFill>
        <p:spPr bwMode="auto">
          <a:xfrm>
            <a:off x="6756003" y="3266065"/>
            <a:ext cx="1146941" cy="1033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lter Raniero, LNL-INFN Legnaro, Italy - YouTube">
            <a:extLst>
              <a:ext uri="{FF2B5EF4-FFF2-40B4-BE49-F238E27FC236}">
                <a16:creationId xmlns:a16="http://schemas.microsoft.com/office/drawing/2014/main" id="{5BB3C982-4B24-0ABB-C34E-9DB1C49D73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00" r="27803" b="39882"/>
          <a:stretch/>
        </p:blipFill>
        <p:spPr bwMode="auto">
          <a:xfrm>
            <a:off x="7822563" y="3266065"/>
            <a:ext cx="923910" cy="1033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61FC18-34E0-F158-2F85-60978A89EE7E}"/>
              </a:ext>
            </a:extLst>
          </p:cNvPr>
          <p:cNvSpPr txBox="1"/>
          <p:nvPr/>
        </p:nvSpPr>
        <p:spPr>
          <a:xfrm>
            <a:off x="214989" y="1409018"/>
            <a:ext cx="5546523"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International </a:t>
            </a:r>
            <a:r>
              <a:rPr kumimoji="0" lang="en-US" sz="1800" b="0" i="0" u="none" strike="noStrike" kern="0" cap="none" spc="0" normalizeH="0" baseline="0" noProof="0" dirty="0">
                <a:ln>
                  <a:noFill/>
                </a:ln>
                <a:solidFill>
                  <a:srgbClr val="C00000"/>
                </a:solidFill>
                <a:effectLst/>
                <a:uLnTx/>
                <a:uFillTx/>
                <a:latin typeface="Arial"/>
                <a:cs typeface="Arial"/>
                <a:sym typeface="Arial"/>
              </a:rPr>
              <a:t>patent </a:t>
            </a:r>
            <a:r>
              <a:rPr kumimoji="0" lang="en-US" sz="1800" b="0" i="0" u="none" strike="noStrike" kern="0" cap="none" spc="0" normalizeH="0" baseline="0" noProof="0" dirty="0">
                <a:ln>
                  <a:noFill/>
                </a:ln>
                <a:solidFill>
                  <a:srgbClr val="000000"/>
                </a:solidFill>
                <a:effectLst/>
                <a:uLnTx/>
                <a:uFillTx/>
                <a:latin typeface="Arial"/>
                <a:cs typeface="Arial"/>
                <a:sym typeface="Arial"/>
              </a:rPr>
              <a:t>WO2021/225028 A1 :            </a:t>
            </a:r>
            <a:r>
              <a:rPr kumimoji="0" lang="en-US" sz="1600" b="0" i="0" u="none" strike="noStrike" kern="0" cap="none" spc="0" normalizeH="0" baseline="0" noProof="0" dirty="0">
                <a:ln>
                  <a:noFill/>
                </a:ln>
                <a:solidFill>
                  <a:srgbClr val="000000"/>
                </a:solidFill>
                <a:effectLst/>
                <a:uLnTx/>
                <a:uFillTx/>
                <a:latin typeface="Arial"/>
                <a:cs typeface="Arial"/>
                <a:sym typeface="Arial"/>
              </a:rPr>
              <a:t>P+ OR N+ TYPE DOPING PROCESS FOR SEMICONDUCTORS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Ongoing Research agreement with </a:t>
            </a:r>
            <a:r>
              <a:rPr kumimoji="0" lang="en-US" sz="1800" b="0" i="0" u="none" strike="noStrike" kern="0" cap="none" spc="0" normalizeH="0" baseline="0" noProof="0" dirty="0">
                <a:ln>
                  <a:noFill/>
                </a:ln>
                <a:solidFill>
                  <a:srgbClr val="C00000"/>
                </a:solidFill>
                <a:effectLst/>
                <a:uLnTx/>
                <a:uFillTx/>
                <a:latin typeface="Arial"/>
                <a:cs typeface="Arial"/>
                <a:sym typeface="Arial"/>
              </a:rPr>
              <a:t>MIRION technology </a:t>
            </a:r>
            <a:r>
              <a:rPr kumimoji="0" lang="en-US" sz="1800" b="0" i="0" u="none" strike="noStrike" kern="0" cap="none" spc="0" normalizeH="0" baseline="0" noProof="0" dirty="0">
                <a:ln>
                  <a:noFill/>
                </a:ln>
                <a:solidFill>
                  <a:srgbClr val="000000"/>
                </a:solidFill>
                <a:effectLst/>
                <a:uLnTx/>
                <a:uFillTx/>
                <a:latin typeface="Arial"/>
                <a:cs typeface="Arial"/>
                <a:sym typeface="Arial"/>
              </a:rPr>
              <a:t>for PLM industrial implementation, co-financed by R4I INFN TT – LACE  2024 project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Assemble a </a:t>
            </a:r>
            <a:r>
              <a:rPr kumimoji="0" lang="en-US" sz="1800" b="0" i="0" u="none" strike="noStrike" kern="0" cap="none" spc="0" normalizeH="0" baseline="0" noProof="0" dirty="0">
                <a:ln>
                  <a:noFill/>
                </a:ln>
                <a:solidFill>
                  <a:srgbClr val="C00000"/>
                </a:solidFill>
                <a:effectLst/>
                <a:uLnTx/>
                <a:uFillTx/>
                <a:latin typeface="Arial"/>
                <a:cs typeface="Arial"/>
                <a:sym typeface="Arial"/>
              </a:rPr>
              <a:t>cohesive team </a:t>
            </a:r>
            <a:r>
              <a:rPr kumimoji="0" lang="en-US" sz="1800" b="0" i="0" u="none" strike="noStrike" kern="0" cap="none" spc="0" normalizeH="0" baseline="0" noProof="0" dirty="0">
                <a:ln>
                  <a:noFill/>
                </a:ln>
                <a:solidFill>
                  <a:srgbClr val="000000"/>
                </a:solidFill>
                <a:effectLst/>
                <a:uLnTx/>
                <a:uFillTx/>
                <a:latin typeface="Arial"/>
                <a:cs typeface="Arial"/>
                <a:sym typeface="Arial"/>
              </a:rPr>
              <a:t>of experts, prioritizing mid-career local  leaders for fresh insights and long-term continuity.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International visibility :</a:t>
            </a:r>
          </a:p>
          <a:p>
            <a:pPr marL="285750" marR="0" lvl="8"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Invited talk to international workshop “Looking AHEAD to soft </a:t>
            </a:r>
            <a:r>
              <a:rPr kumimoji="0" lang="en-US" sz="1600" b="0" i="0" u="none" strike="noStrike" kern="0" cap="none" spc="0" normalizeH="0" baseline="0" noProof="0" dirty="0">
                <a:ln>
                  <a:noFill/>
                </a:ln>
                <a:solidFill>
                  <a:srgbClr val="C00000"/>
                </a:solidFill>
                <a:effectLst/>
                <a:uLnTx/>
                <a:uFillTx/>
                <a:latin typeface="Arial"/>
                <a:cs typeface="Arial"/>
                <a:sym typeface="Arial"/>
              </a:rPr>
              <a:t>gamma-ray Astrophysics</a:t>
            </a:r>
            <a:r>
              <a:rPr kumimoji="0" lang="en-US" sz="1600" b="0" i="0" u="none" strike="noStrike" kern="0" cap="none" spc="0" normalizeH="0" baseline="0" noProof="0" dirty="0">
                <a:ln>
                  <a:noFill/>
                </a:ln>
                <a:solidFill>
                  <a:srgbClr val="000000"/>
                </a:solidFill>
                <a:effectLst/>
                <a:uLnTx/>
                <a:uFillTx/>
                <a:latin typeface="Arial"/>
                <a:cs typeface="Arial"/>
                <a:sym typeface="Arial"/>
              </a:rPr>
              <a:t>: prospects and challenges 2024”)</a:t>
            </a:r>
          </a:p>
          <a:p>
            <a:pPr marL="285750" marR="0" lvl="8"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Contributes to international successful school </a:t>
            </a:r>
            <a:r>
              <a:rPr kumimoji="0" lang="en-US" sz="1600" b="0" i="0" u="none" strike="noStrike" kern="0" cap="none" spc="0" normalizeH="0" baseline="0" noProof="0" dirty="0" err="1">
                <a:ln>
                  <a:noFill/>
                </a:ln>
                <a:solidFill>
                  <a:srgbClr val="000000"/>
                </a:solidFill>
                <a:effectLst/>
                <a:uLnTx/>
                <a:uFillTx/>
                <a:latin typeface="Arial"/>
                <a:cs typeface="Arial"/>
                <a:sym typeface="Arial"/>
              </a:rPr>
              <a:t>IntTraNS</a:t>
            </a:r>
            <a:r>
              <a:rPr kumimoji="0" lang="en-US" sz="1600" b="0" i="0" u="none" strike="noStrike" kern="0" cap="none" spc="0" normalizeH="0" baseline="0" noProof="0" dirty="0">
                <a:ln>
                  <a:noFill/>
                </a:ln>
                <a:solidFill>
                  <a:srgbClr val="000000"/>
                </a:solidFill>
                <a:effectLst/>
                <a:uLnTx/>
                <a:uFillTx/>
                <a:latin typeface="Arial"/>
                <a:cs typeface="Arial"/>
                <a:sym typeface="Arial"/>
              </a:rPr>
              <a:t> Hands-on. </a:t>
            </a:r>
          </a:p>
          <a:p>
            <a:pPr marL="285750" marR="0" lvl="8"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292934"/>
                </a:solidFill>
                <a:effectLst/>
                <a:uLnTx/>
                <a:uFillTx/>
                <a:latin typeface="Arial"/>
                <a:cs typeface="Arial"/>
                <a:sym typeface="Arial"/>
              </a:rPr>
              <a:t>EU proposals.</a:t>
            </a:r>
            <a:r>
              <a:rPr kumimoji="0" lang="en-US" sz="1600" b="0" i="0" u="none" strike="noStrike" kern="0" cap="none" spc="0" normalizeH="0" baseline="0" noProof="0" dirty="0">
                <a:ln>
                  <a:noFill/>
                </a:ln>
                <a:solidFill>
                  <a:srgbClr val="C00000"/>
                </a:solidFill>
                <a:effectLst/>
                <a:uLnTx/>
                <a:uFillTx/>
                <a:latin typeface="Arial"/>
                <a:cs typeface="Arial"/>
                <a:sym typeface="Arial"/>
              </a:rPr>
              <a:t> </a:t>
            </a:r>
            <a:r>
              <a:rPr kumimoji="0" lang="en-US" sz="1600" b="0" i="0" u="none" strike="noStrike" kern="0" cap="none" spc="0" normalizeH="0" baseline="0" noProof="0" dirty="0">
                <a:ln>
                  <a:noFill/>
                </a:ln>
                <a:solidFill>
                  <a:srgbClr val="000000"/>
                </a:solidFill>
                <a:effectLst/>
                <a:uLnTx/>
                <a:uFillTx/>
                <a:latin typeface="Arial"/>
                <a:cs typeface="Arial"/>
                <a:sym typeface="Arial"/>
              </a:rPr>
              <a:t>PLM processes and ASIC for Ge detector are main tasks</a:t>
            </a:r>
          </a:p>
        </p:txBody>
      </p:sp>
      <p:pic>
        <p:nvPicPr>
          <p:cNvPr id="1032" name="Picture 8" descr="Looking AHEAD to soft gamma-ray Astrophysics: Prospects and Challenges">
            <a:extLst>
              <a:ext uri="{FF2B5EF4-FFF2-40B4-BE49-F238E27FC236}">
                <a16:creationId xmlns:a16="http://schemas.microsoft.com/office/drawing/2014/main" id="{19D4CEE1-B04D-D85F-2DC7-7626D6E7C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7041" y="4368115"/>
            <a:ext cx="2052083" cy="123441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E36710BA-20C8-93A6-E21C-DD4889E2CD9F}"/>
              </a:ext>
            </a:extLst>
          </p:cNvPr>
          <p:cNvGrpSpPr/>
          <p:nvPr/>
        </p:nvGrpSpPr>
        <p:grpSpPr>
          <a:xfrm>
            <a:off x="5224082" y="557128"/>
            <a:ext cx="5653025" cy="1349164"/>
            <a:chOff x="6638321" y="722927"/>
            <a:chExt cx="5370902" cy="1141401"/>
          </a:xfrm>
        </p:grpSpPr>
        <p:pic>
          <p:nvPicPr>
            <p:cNvPr id="5" name="Picture 4">
              <a:extLst>
                <a:ext uri="{FF2B5EF4-FFF2-40B4-BE49-F238E27FC236}">
                  <a16:creationId xmlns:a16="http://schemas.microsoft.com/office/drawing/2014/main" id="{5090432D-568A-EDEC-6002-FD5CC7D22FB1}"/>
                </a:ext>
              </a:extLst>
            </p:cNvPr>
            <p:cNvPicPr>
              <a:picLocks noChangeAspect="1"/>
            </p:cNvPicPr>
            <p:nvPr/>
          </p:nvPicPr>
          <p:blipFill>
            <a:blip r:embed="rId7"/>
            <a:srcRect l="55196" t="29366" b="15883"/>
            <a:stretch/>
          </p:blipFill>
          <p:spPr>
            <a:xfrm>
              <a:off x="6638321" y="1051891"/>
              <a:ext cx="2419625" cy="542729"/>
            </a:xfrm>
            <a:prstGeom prst="rect">
              <a:avLst/>
            </a:prstGeom>
          </p:spPr>
        </p:pic>
        <p:pic>
          <p:nvPicPr>
            <p:cNvPr id="7" name="Picture 6">
              <a:extLst>
                <a:ext uri="{FF2B5EF4-FFF2-40B4-BE49-F238E27FC236}">
                  <a16:creationId xmlns:a16="http://schemas.microsoft.com/office/drawing/2014/main" id="{5390616F-987A-7FFB-C149-ADF35706D9D8}"/>
                </a:ext>
              </a:extLst>
            </p:cNvPr>
            <p:cNvPicPr>
              <a:picLocks noChangeAspect="1"/>
            </p:cNvPicPr>
            <p:nvPr/>
          </p:nvPicPr>
          <p:blipFill>
            <a:blip r:embed="rId8"/>
            <a:srcRect b="91828"/>
            <a:stretch/>
          </p:blipFill>
          <p:spPr>
            <a:xfrm>
              <a:off x="6645754" y="1682500"/>
              <a:ext cx="4824383" cy="181828"/>
            </a:xfrm>
            <a:prstGeom prst="rect">
              <a:avLst/>
            </a:prstGeom>
          </p:spPr>
        </p:pic>
        <p:pic>
          <p:nvPicPr>
            <p:cNvPr id="8" name="Picture 7">
              <a:extLst>
                <a:ext uri="{FF2B5EF4-FFF2-40B4-BE49-F238E27FC236}">
                  <a16:creationId xmlns:a16="http://schemas.microsoft.com/office/drawing/2014/main" id="{A70CBC31-B069-6519-6375-0F72ACC16495}"/>
                </a:ext>
              </a:extLst>
            </p:cNvPr>
            <p:cNvPicPr>
              <a:picLocks noChangeAspect="1"/>
            </p:cNvPicPr>
            <p:nvPr/>
          </p:nvPicPr>
          <p:blipFill>
            <a:blip r:embed="rId8"/>
            <a:srcRect t="22838" b="7885"/>
            <a:stretch/>
          </p:blipFill>
          <p:spPr>
            <a:xfrm>
              <a:off x="9155059" y="722927"/>
              <a:ext cx="2854164" cy="911936"/>
            </a:xfrm>
            <a:prstGeom prst="rect">
              <a:avLst/>
            </a:prstGeom>
          </p:spPr>
        </p:pic>
      </p:grpSp>
      <p:pic>
        <p:nvPicPr>
          <p:cNvPr id="1034" name="Picture 10" descr="Mirion Technologies, Inc. (MIR)">
            <a:extLst>
              <a:ext uri="{FF2B5EF4-FFF2-40B4-BE49-F238E27FC236}">
                <a16:creationId xmlns:a16="http://schemas.microsoft.com/office/drawing/2014/main" id="{08350920-C6E6-6A44-29D0-108298462D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3215" y="2036009"/>
            <a:ext cx="3288985" cy="9692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ver €220 million to fund new Research Infrastructures projects - European  Commission">
            <a:extLst>
              <a:ext uri="{FF2B5EF4-FFF2-40B4-BE49-F238E27FC236}">
                <a16:creationId xmlns:a16="http://schemas.microsoft.com/office/drawing/2014/main" id="{B2AE81BF-B284-5A68-8959-8EB2D75B5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3799" y="4394737"/>
            <a:ext cx="2297695" cy="120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728A7AB-F524-0738-32C3-F6A4A3B741DF}"/>
              </a:ext>
            </a:extLst>
          </p:cNvPr>
          <p:cNvPicPr>
            <a:picLocks noChangeAspect="1"/>
          </p:cNvPicPr>
          <p:nvPr/>
        </p:nvPicPr>
        <p:blipFill>
          <a:blip r:embed="rId11"/>
          <a:stretch>
            <a:fillRect/>
          </a:stretch>
        </p:blipFill>
        <p:spPr>
          <a:xfrm>
            <a:off x="5980005" y="5664026"/>
            <a:ext cx="3697395" cy="1102927"/>
          </a:xfrm>
          <a:prstGeom prst="rect">
            <a:avLst/>
          </a:prstGeom>
        </p:spPr>
      </p:pic>
      <p:sp>
        <p:nvSpPr>
          <p:cNvPr id="13" name="TextBox 12">
            <a:extLst>
              <a:ext uri="{FF2B5EF4-FFF2-40B4-BE49-F238E27FC236}">
                <a16:creationId xmlns:a16="http://schemas.microsoft.com/office/drawing/2014/main" id="{2AF82C92-F713-B17B-CD83-61B3B7D033F7}"/>
              </a:ext>
            </a:extLst>
          </p:cNvPr>
          <p:cNvSpPr txBox="1"/>
          <p:nvPr/>
        </p:nvSpPr>
        <p:spPr>
          <a:xfrm>
            <a:off x="9887084" y="2183168"/>
            <a:ext cx="230722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Arial"/>
                <a:cs typeface="Arial"/>
                <a:sym typeface="Arial"/>
              </a:rPr>
              <a:t>Numbers</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C00000"/>
                </a:solidFill>
                <a:effectLst/>
                <a:uLnTx/>
                <a:uFillTx/>
                <a:latin typeface="Arial"/>
                <a:cs typeface="Arial"/>
                <a:sym typeface="Arial"/>
              </a:rPr>
              <a:t>11 years of post-doc </a:t>
            </a:r>
            <a:r>
              <a:rPr kumimoji="0" lang="en-US" sz="1600" b="0" i="0" u="none" strike="noStrike" kern="0" cap="none" spc="0" normalizeH="0" baseline="0" noProof="0" dirty="0">
                <a:ln>
                  <a:noFill/>
                </a:ln>
                <a:solidFill>
                  <a:srgbClr val="000000"/>
                </a:solidFill>
                <a:effectLst/>
                <a:uLnTx/>
                <a:uFillTx/>
                <a:latin typeface="Arial"/>
                <a:cs typeface="Arial"/>
                <a:sym typeface="Arial"/>
              </a:rPr>
              <a:t>financed in N3G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C00000"/>
                </a:solidFill>
                <a:effectLst/>
                <a:uLnTx/>
                <a:uFillTx/>
                <a:latin typeface="Arial"/>
                <a:cs typeface="Arial"/>
                <a:sym typeface="Arial"/>
              </a:rPr>
              <a:t>2 PHD </a:t>
            </a:r>
            <a:r>
              <a:rPr kumimoji="0" lang="en-US" sz="1600" b="0" i="0" u="none" strike="noStrike" kern="0" cap="none" spc="0" normalizeH="0" baseline="0" noProof="0" dirty="0">
                <a:ln>
                  <a:noFill/>
                </a:ln>
                <a:solidFill>
                  <a:srgbClr val="000000"/>
                </a:solidFill>
                <a:effectLst/>
                <a:uLnTx/>
                <a:uFillTx/>
                <a:latin typeface="Arial"/>
                <a:cs typeface="Arial"/>
                <a:sym typeface="Arial"/>
              </a:rPr>
              <a:t>on the topic,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C00000"/>
                </a:solidFill>
                <a:effectLst/>
                <a:uLnTx/>
                <a:uFillTx/>
                <a:latin typeface="Arial"/>
                <a:cs typeface="Arial"/>
                <a:sym typeface="Arial"/>
              </a:rPr>
              <a:t>3</a:t>
            </a:r>
            <a:r>
              <a:rPr kumimoji="0" lang="en-US" sz="1600" b="0" i="0" u="none" strike="noStrike" kern="0" cap="none" spc="0" normalizeH="0" baseline="0" noProof="0" dirty="0">
                <a:ln>
                  <a:noFill/>
                </a:ln>
                <a:solidFill>
                  <a:srgbClr val="000000"/>
                </a:solidFill>
                <a:effectLst/>
                <a:uLnTx/>
                <a:uFillTx/>
                <a:latin typeface="Arial"/>
                <a:cs typeface="Arial"/>
                <a:sym typeface="Arial"/>
              </a:rPr>
              <a:t> Master </a:t>
            </a:r>
            <a:r>
              <a:rPr kumimoji="0" lang="en-US" sz="1600" b="0" i="0" u="none" strike="noStrike" kern="0" cap="none" spc="0" normalizeH="0" baseline="0" noProof="0" dirty="0">
                <a:ln>
                  <a:noFill/>
                </a:ln>
                <a:solidFill>
                  <a:srgbClr val="C00000"/>
                </a:solidFill>
                <a:effectLst/>
                <a:uLnTx/>
                <a:uFillTx/>
                <a:latin typeface="Arial"/>
                <a:cs typeface="Arial"/>
                <a:sym typeface="Arial"/>
              </a:rPr>
              <a:t>1</a:t>
            </a:r>
            <a:r>
              <a:rPr kumimoji="0" lang="en-US" sz="1600" b="0" i="0" u="none" strike="noStrike" kern="0" cap="none" spc="0" normalizeH="0" baseline="0" noProof="0" dirty="0">
                <a:ln>
                  <a:noFill/>
                </a:ln>
                <a:solidFill>
                  <a:srgbClr val="000000"/>
                </a:solidFill>
                <a:effectLst/>
                <a:uLnTx/>
                <a:uFillTx/>
                <a:latin typeface="Arial"/>
                <a:cs typeface="Arial"/>
                <a:sym typeface="Arial"/>
              </a:rPr>
              <a:t> Bachelor </a:t>
            </a:r>
            <a:r>
              <a:rPr kumimoji="0" lang="en-US" sz="1600" b="0" i="0" u="none" strike="noStrike" kern="0" cap="none" spc="0" normalizeH="0" baseline="0" noProof="0" dirty="0">
                <a:ln>
                  <a:noFill/>
                </a:ln>
                <a:solidFill>
                  <a:srgbClr val="C00000"/>
                </a:solidFill>
                <a:effectLst/>
                <a:uLnTx/>
                <a:uFillTx/>
                <a:latin typeface="Arial"/>
                <a:cs typeface="Arial"/>
                <a:sym typeface="Arial"/>
              </a:rPr>
              <a:t>theses</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C00000"/>
                </a:solidFill>
                <a:effectLst/>
                <a:uLnTx/>
                <a:uFillTx/>
                <a:latin typeface="Arial"/>
                <a:cs typeface="Arial"/>
                <a:sym typeface="Arial"/>
              </a:rPr>
              <a:t>7</a:t>
            </a:r>
            <a:r>
              <a:rPr kumimoji="0" lang="en-US" sz="1600" b="0" i="0" u="none" strike="noStrike" kern="0" cap="none" spc="0" normalizeH="0" baseline="0" noProof="0" dirty="0">
                <a:ln>
                  <a:noFill/>
                </a:ln>
                <a:solidFill>
                  <a:srgbClr val="000000"/>
                </a:solidFill>
                <a:effectLst/>
                <a:uLnTx/>
                <a:uFillTx/>
                <a:latin typeface="Arial"/>
                <a:cs typeface="Arial"/>
                <a:sym typeface="Arial"/>
              </a:rPr>
              <a:t> International publications.</a:t>
            </a:r>
          </a:p>
        </p:txBody>
      </p:sp>
      <p:pic>
        <p:nvPicPr>
          <p:cNvPr id="15" name="Picture 14">
            <a:extLst>
              <a:ext uri="{FF2B5EF4-FFF2-40B4-BE49-F238E27FC236}">
                <a16:creationId xmlns:a16="http://schemas.microsoft.com/office/drawing/2014/main" id="{76F4DDB0-15D5-8DE7-B7FF-F0214E34D3D1}"/>
              </a:ext>
            </a:extLst>
          </p:cNvPr>
          <p:cNvPicPr>
            <a:picLocks noChangeAspect="1"/>
          </p:cNvPicPr>
          <p:nvPr/>
        </p:nvPicPr>
        <p:blipFill>
          <a:blip r:embed="rId12"/>
          <a:stretch>
            <a:fillRect/>
          </a:stretch>
        </p:blipFill>
        <p:spPr>
          <a:xfrm>
            <a:off x="5958017" y="3266065"/>
            <a:ext cx="700166" cy="1021554"/>
          </a:xfrm>
          <a:prstGeom prst="rect">
            <a:avLst/>
          </a:prstGeom>
        </p:spPr>
      </p:pic>
      <p:sp>
        <p:nvSpPr>
          <p:cNvPr id="16" name="Oval 15">
            <a:extLst>
              <a:ext uri="{FF2B5EF4-FFF2-40B4-BE49-F238E27FC236}">
                <a16:creationId xmlns:a16="http://schemas.microsoft.com/office/drawing/2014/main" id="{565CC978-DB13-38F9-D34B-80A4346E19F1}"/>
              </a:ext>
            </a:extLst>
          </p:cNvPr>
          <p:cNvSpPr/>
          <p:nvPr/>
        </p:nvSpPr>
        <p:spPr>
          <a:xfrm>
            <a:off x="9876781" y="1982773"/>
            <a:ext cx="2264412" cy="2539793"/>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822E78-1FC0-BEC1-6A73-3F4179A77A55}"/>
              </a:ext>
            </a:extLst>
          </p:cNvPr>
          <p:cNvSpPr>
            <a:spLocks noGrp="1"/>
          </p:cNvSpPr>
          <p:nvPr>
            <p:ph type="title"/>
          </p:nvPr>
        </p:nvSpPr>
        <p:spPr>
          <a:xfrm>
            <a:off x="375684" y="363777"/>
            <a:ext cx="10972800" cy="990600"/>
          </a:xfrm>
        </p:spPr>
        <p:txBody>
          <a:bodyPr/>
          <a:lstStyle/>
          <a:p>
            <a:r>
              <a:rPr lang="en-US" dirty="0"/>
              <a:t>The LNL research group</a:t>
            </a:r>
          </a:p>
        </p:txBody>
      </p:sp>
      <p:pic>
        <p:nvPicPr>
          <p:cNvPr id="4" name="Immagine 3">
            <a:extLst>
              <a:ext uri="{FF2B5EF4-FFF2-40B4-BE49-F238E27FC236}">
                <a16:creationId xmlns:a16="http://schemas.microsoft.com/office/drawing/2014/main" id="{16F5EC3B-D275-2C53-4303-E30EBF9CA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292" y="3031514"/>
            <a:ext cx="1078658" cy="1078658"/>
          </a:xfrm>
          <a:prstGeom prst="rect">
            <a:avLst/>
          </a:prstGeom>
        </p:spPr>
      </p:pic>
      <p:pic>
        <p:nvPicPr>
          <p:cNvPr id="5" name="Content Placeholder 6">
            <a:extLst>
              <a:ext uri="{FF2B5EF4-FFF2-40B4-BE49-F238E27FC236}">
                <a16:creationId xmlns:a16="http://schemas.microsoft.com/office/drawing/2014/main" id="{AC406D04-B7E8-8D41-48C8-55B1B14ED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818" y="3032365"/>
            <a:ext cx="3140123" cy="2365744"/>
          </a:xfrm>
          <a:prstGeom prst="rect">
            <a:avLst/>
          </a:prstGeom>
        </p:spPr>
      </p:pic>
      <p:pic>
        <p:nvPicPr>
          <p:cNvPr id="6" name="Immagine 5">
            <a:extLst>
              <a:ext uri="{FF2B5EF4-FFF2-40B4-BE49-F238E27FC236}">
                <a16:creationId xmlns:a16="http://schemas.microsoft.com/office/drawing/2014/main" id="{2FCF8C79-A327-6A1D-D16B-CA2665D39C86}"/>
              </a:ext>
            </a:extLst>
          </p:cNvPr>
          <p:cNvPicPr>
            <a:picLocks noChangeAspect="1"/>
          </p:cNvPicPr>
          <p:nvPr/>
        </p:nvPicPr>
        <p:blipFill>
          <a:blip r:embed="rId4"/>
          <a:stretch>
            <a:fillRect/>
          </a:stretch>
        </p:blipFill>
        <p:spPr>
          <a:xfrm>
            <a:off x="3804105" y="4143741"/>
            <a:ext cx="946845" cy="1254368"/>
          </a:xfrm>
          <a:prstGeom prst="rect">
            <a:avLst/>
          </a:prstGeom>
        </p:spPr>
      </p:pic>
      <p:pic>
        <p:nvPicPr>
          <p:cNvPr id="7" name="Immagine 6">
            <a:extLst>
              <a:ext uri="{FF2B5EF4-FFF2-40B4-BE49-F238E27FC236}">
                <a16:creationId xmlns:a16="http://schemas.microsoft.com/office/drawing/2014/main" id="{3D2590AB-EFB0-EB1B-6F6B-2A3A21A1D45C}"/>
              </a:ext>
            </a:extLst>
          </p:cNvPr>
          <p:cNvPicPr>
            <a:picLocks noChangeAspect="1"/>
          </p:cNvPicPr>
          <p:nvPr/>
        </p:nvPicPr>
        <p:blipFill>
          <a:blip r:embed="rId5"/>
          <a:stretch>
            <a:fillRect/>
          </a:stretch>
        </p:blipFill>
        <p:spPr>
          <a:xfrm>
            <a:off x="5027972" y="4365364"/>
            <a:ext cx="1014824" cy="1010524"/>
          </a:xfrm>
          <a:prstGeom prst="rect">
            <a:avLst/>
          </a:prstGeom>
        </p:spPr>
      </p:pic>
      <p:pic>
        <p:nvPicPr>
          <p:cNvPr id="8" name="Immagine 7" descr="Immagine che contiene Viso umano, persona, occhiali, vestiti&#10;&#10;Descrizione generata automaticamente">
            <a:extLst>
              <a:ext uri="{FF2B5EF4-FFF2-40B4-BE49-F238E27FC236}">
                <a16:creationId xmlns:a16="http://schemas.microsoft.com/office/drawing/2014/main" id="{FAAFF2FF-7112-2F23-95F2-D3C29B8E5093}"/>
              </a:ext>
            </a:extLst>
          </p:cNvPr>
          <p:cNvPicPr>
            <a:picLocks noChangeAspect="1"/>
          </p:cNvPicPr>
          <p:nvPr/>
        </p:nvPicPr>
        <p:blipFill>
          <a:blip r:embed="rId6"/>
          <a:stretch>
            <a:fillRect/>
          </a:stretch>
        </p:blipFill>
        <p:spPr>
          <a:xfrm>
            <a:off x="4878808" y="3031514"/>
            <a:ext cx="1313153" cy="1314368"/>
          </a:xfrm>
          <a:prstGeom prst="rect">
            <a:avLst/>
          </a:prstGeom>
        </p:spPr>
      </p:pic>
      <p:pic>
        <p:nvPicPr>
          <p:cNvPr id="11" name="Immagine 10">
            <a:extLst>
              <a:ext uri="{FF2B5EF4-FFF2-40B4-BE49-F238E27FC236}">
                <a16:creationId xmlns:a16="http://schemas.microsoft.com/office/drawing/2014/main" id="{5961B792-F085-A101-C4A6-F517B00E6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842" y="1460205"/>
            <a:ext cx="2222421" cy="1394659"/>
          </a:xfrm>
          <a:prstGeom prst="rect">
            <a:avLst/>
          </a:prstGeom>
          <a:ln w="22225">
            <a:noFill/>
          </a:ln>
          <a:effectLst>
            <a:glow rad="127000">
              <a:sysClr val="window" lastClr="FFFFFF"/>
            </a:glow>
          </a:effectLst>
        </p:spPr>
      </p:pic>
      <p:sp>
        <p:nvSpPr>
          <p:cNvPr id="13" name="CasellaDiTesto 12">
            <a:extLst>
              <a:ext uri="{FF2B5EF4-FFF2-40B4-BE49-F238E27FC236}">
                <a16:creationId xmlns:a16="http://schemas.microsoft.com/office/drawing/2014/main" id="{25B04575-72A6-920A-7C92-8EBE5186905E}"/>
              </a:ext>
            </a:extLst>
          </p:cNvPr>
          <p:cNvSpPr txBox="1"/>
          <p:nvPr/>
        </p:nvSpPr>
        <p:spPr>
          <a:xfrm>
            <a:off x="3130699" y="1578618"/>
            <a:ext cx="261630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200" b="1" i="0" u="none" strike="noStrike" kern="0" cap="none" spc="0" normalizeH="0" baseline="0" noProof="0" dirty="0">
                <a:ln>
                  <a:noFill/>
                </a:ln>
                <a:solidFill>
                  <a:srgbClr val="D2533C"/>
                </a:solidFill>
                <a:effectLst/>
                <a:uLnTx/>
                <a:uFillTx/>
                <a:latin typeface="Arial"/>
                <a:cs typeface="Arial"/>
                <a:sym typeface="Arial"/>
              </a:rPr>
              <a:t>Laboratorio Fisica dei Materiali per la Fisica Nucleare</a:t>
            </a:r>
            <a:endParaRPr kumimoji="0" lang="en-US" sz="2200" b="1" i="0" u="none" strike="noStrike" kern="0" cap="none" spc="0" normalizeH="0" baseline="0" noProof="0" dirty="0">
              <a:ln>
                <a:noFill/>
              </a:ln>
              <a:solidFill>
                <a:srgbClr val="D2533C"/>
              </a:solidFill>
              <a:effectLst/>
              <a:uLnTx/>
              <a:uFillTx/>
              <a:latin typeface="Arial"/>
              <a:cs typeface="Arial"/>
              <a:sym typeface="Arial"/>
            </a:endParaRPr>
          </a:p>
        </p:txBody>
      </p:sp>
      <p:pic>
        <p:nvPicPr>
          <p:cNvPr id="1026" name="Picture 2" descr="Logo">
            <a:extLst>
              <a:ext uri="{FF2B5EF4-FFF2-40B4-BE49-F238E27FC236}">
                <a16:creationId xmlns:a16="http://schemas.microsoft.com/office/drawing/2014/main" id="{D3A24B96-3609-22C1-B8D2-FA2E3957AD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8042" y="1460205"/>
            <a:ext cx="1396648" cy="1379190"/>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BC2927F8-9EA4-760D-91AA-9950066DA30C}"/>
              </a:ext>
            </a:extLst>
          </p:cNvPr>
          <p:cNvSpPr txBox="1"/>
          <p:nvPr/>
        </p:nvSpPr>
        <p:spPr>
          <a:xfrm>
            <a:off x="7553241" y="1578618"/>
            <a:ext cx="261630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200" b="1" i="0" u="none" strike="noStrike" kern="0" cap="none" spc="0" normalizeH="0" baseline="0" noProof="0" dirty="0" err="1">
                <a:ln>
                  <a:noFill/>
                </a:ln>
                <a:solidFill>
                  <a:srgbClr val="D2533C"/>
                </a:solidFill>
                <a:effectLst/>
                <a:uLnTx/>
                <a:uFillTx/>
                <a:latin typeface="Arial"/>
                <a:cs typeface="Arial"/>
                <a:sym typeface="Arial"/>
              </a:rPr>
              <a:t>Semiconductors</a:t>
            </a:r>
            <a:r>
              <a:rPr kumimoji="0" lang="it-IT" sz="2200" b="1" i="0" u="none" strike="noStrike" kern="0" cap="none" spc="0" normalizeH="0" baseline="0" noProof="0" dirty="0">
                <a:ln>
                  <a:noFill/>
                </a:ln>
                <a:solidFill>
                  <a:srgbClr val="D2533C"/>
                </a:solidFill>
                <a:effectLst/>
                <a:uLnTx/>
                <a:uFillTx/>
                <a:latin typeface="Arial"/>
                <a:cs typeface="Arial"/>
                <a:sym typeface="Arial"/>
              </a:rPr>
              <a:t> and </a:t>
            </a:r>
            <a:r>
              <a:rPr kumimoji="0" lang="it-IT" sz="2200" b="1" i="0" u="none" strike="noStrike" kern="0" cap="none" spc="0" normalizeH="0" baseline="0" noProof="0" dirty="0" err="1">
                <a:ln>
                  <a:noFill/>
                </a:ln>
                <a:solidFill>
                  <a:srgbClr val="D2533C"/>
                </a:solidFill>
                <a:effectLst/>
                <a:uLnTx/>
                <a:uFillTx/>
                <a:latin typeface="Arial"/>
                <a:cs typeface="Arial"/>
                <a:sym typeface="Arial"/>
              </a:rPr>
              <a:t>advanced</a:t>
            </a:r>
            <a:r>
              <a:rPr kumimoji="0" lang="it-IT" sz="2200" b="1" i="0" u="none" strike="noStrike" kern="0" cap="none" spc="0" normalizeH="0" baseline="0" noProof="0" dirty="0">
                <a:ln>
                  <a:noFill/>
                </a:ln>
                <a:solidFill>
                  <a:srgbClr val="D2533C"/>
                </a:solidFill>
                <a:effectLst/>
                <a:uLnTx/>
                <a:uFillTx/>
                <a:latin typeface="Arial"/>
                <a:cs typeface="Arial"/>
                <a:sym typeface="Arial"/>
              </a:rPr>
              <a:t> </a:t>
            </a:r>
            <a:r>
              <a:rPr kumimoji="0" lang="it-IT" sz="2200" b="1" i="0" u="none" strike="noStrike" kern="0" cap="none" spc="0" normalizeH="0" baseline="0" noProof="0" dirty="0" err="1">
                <a:ln>
                  <a:noFill/>
                </a:ln>
                <a:solidFill>
                  <a:srgbClr val="D2533C"/>
                </a:solidFill>
                <a:effectLst/>
                <a:uLnTx/>
                <a:uFillTx/>
                <a:latin typeface="Arial"/>
                <a:cs typeface="Arial"/>
                <a:sym typeface="Arial"/>
              </a:rPr>
              <a:t>crystals</a:t>
            </a:r>
            <a:r>
              <a:rPr kumimoji="0" lang="it-IT" sz="2200" b="1" i="0" u="none" strike="noStrike" kern="0" cap="none" spc="0" normalizeH="0" baseline="0" noProof="0" dirty="0">
                <a:ln>
                  <a:noFill/>
                </a:ln>
                <a:solidFill>
                  <a:srgbClr val="D2533C"/>
                </a:solidFill>
                <a:effectLst/>
                <a:uLnTx/>
                <a:uFillTx/>
                <a:latin typeface="Arial"/>
                <a:cs typeface="Arial"/>
                <a:sym typeface="Arial"/>
              </a:rPr>
              <a:t> group</a:t>
            </a:r>
            <a:endParaRPr kumimoji="0" lang="en-US" sz="2200" b="1" i="0" u="none" strike="noStrike" kern="0" cap="none" spc="0" normalizeH="0" baseline="0" noProof="0" dirty="0">
              <a:ln>
                <a:noFill/>
              </a:ln>
              <a:solidFill>
                <a:srgbClr val="D2533C"/>
              </a:solidFill>
              <a:effectLst/>
              <a:uLnTx/>
              <a:uFillTx/>
              <a:latin typeface="Arial"/>
              <a:cs typeface="Arial"/>
              <a:sym typeface="Arial"/>
            </a:endParaRPr>
          </a:p>
        </p:txBody>
      </p:sp>
      <p:sp>
        <p:nvSpPr>
          <p:cNvPr id="15" name="Freccia bidirezionale orizzontale 14">
            <a:extLst>
              <a:ext uri="{FF2B5EF4-FFF2-40B4-BE49-F238E27FC236}">
                <a16:creationId xmlns:a16="http://schemas.microsoft.com/office/drawing/2014/main" id="{611C9A64-67E1-326F-15DB-B5C2E7D1456E}"/>
              </a:ext>
            </a:extLst>
          </p:cNvPr>
          <p:cNvSpPr/>
          <p:nvPr/>
        </p:nvSpPr>
        <p:spPr>
          <a:xfrm>
            <a:off x="6064104" y="1814147"/>
            <a:ext cx="1137684" cy="63693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Pierfrancesco Mastinu">
            <a:extLst>
              <a:ext uri="{FF2B5EF4-FFF2-40B4-BE49-F238E27FC236}">
                <a16:creationId xmlns:a16="http://schemas.microsoft.com/office/drawing/2014/main" id="{8F862F18-F031-3741-0857-CF765DE984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2792" y="4143741"/>
            <a:ext cx="1054388" cy="107865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1A8C414F-CBB5-459F-97EC-14B02E64F0F9}"/>
              </a:ext>
            </a:extLst>
          </p:cNvPr>
          <p:cNvSpPr txBox="1"/>
          <p:nvPr/>
        </p:nvSpPr>
        <p:spPr>
          <a:xfrm>
            <a:off x="759904" y="5922853"/>
            <a:ext cx="109247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C00000"/>
                </a:solidFill>
                <a:effectLst/>
                <a:uLnTx/>
                <a:uFillTx/>
                <a:latin typeface="Arial"/>
                <a:cs typeface="Arial"/>
                <a:sym typeface="Arial"/>
              </a:rPr>
              <a:t>Thanks to : Administration support, Mechanical and design workshop, AN and CN operators….</a:t>
            </a:r>
          </a:p>
        </p:txBody>
      </p:sp>
    </p:spTree>
    <p:extLst>
      <p:ext uri="{BB962C8B-B14F-4D97-AF65-F5344CB8AC3E}">
        <p14:creationId xmlns:p14="http://schemas.microsoft.com/office/powerpoint/2010/main" val="3236326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92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C278-5626-9EFD-5E5D-54C429B3E263}"/>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9E677715-4023-6C17-78ED-A9901C5AD4E0}"/>
              </a:ext>
            </a:extLst>
          </p:cNvPr>
          <p:cNvGrpSpPr/>
          <p:nvPr/>
        </p:nvGrpSpPr>
        <p:grpSpPr>
          <a:xfrm>
            <a:off x="1900358" y="1391749"/>
            <a:ext cx="6688577" cy="3436405"/>
            <a:chOff x="1933576" y="1478523"/>
            <a:chExt cx="7016572" cy="3516358"/>
          </a:xfrm>
        </p:grpSpPr>
        <p:pic>
          <p:nvPicPr>
            <p:cNvPr id="5" name="Immagine 4" descr="Immagine che contiene testo, schermata, cerchio&#10;&#10;Descrizione generata automaticamente">
              <a:extLst>
                <a:ext uri="{FF2B5EF4-FFF2-40B4-BE49-F238E27FC236}">
                  <a16:creationId xmlns:a16="http://schemas.microsoft.com/office/drawing/2014/main" id="{4C3E9E7A-72F4-CAF1-E483-1E0DC952ABCD}"/>
                </a:ext>
              </a:extLst>
            </p:cNvPr>
            <p:cNvPicPr>
              <a:picLocks noChangeAspect="1"/>
            </p:cNvPicPr>
            <p:nvPr/>
          </p:nvPicPr>
          <p:blipFill>
            <a:blip r:embed="rId3">
              <a:extLst>
                <a:ext uri="{28A0092B-C50C-407E-A947-70E740481C1C}">
                  <a14:useLocalDpi xmlns:a14="http://schemas.microsoft.com/office/drawing/2010/main" val="0"/>
                </a:ext>
              </a:extLst>
            </a:blip>
            <a:srcRect l="554" t="12353" r="-554" b="13802"/>
            <a:stretch/>
          </p:blipFill>
          <p:spPr>
            <a:xfrm>
              <a:off x="1933576" y="1478523"/>
              <a:ext cx="7016572" cy="3468801"/>
            </a:xfrm>
            <a:prstGeom prst="rect">
              <a:avLst/>
            </a:prstGeom>
          </p:spPr>
        </p:pic>
        <p:grpSp>
          <p:nvGrpSpPr>
            <p:cNvPr id="21" name="Gruppo 20">
              <a:extLst>
                <a:ext uri="{FF2B5EF4-FFF2-40B4-BE49-F238E27FC236}">
                  <a16:creationId xmlns:a16="http://schemas.microsoft.com/office/drawing/2014/main" id="{895CF414-5909-6106-294C-2CF034FCA968}"/>
                </a:ext>
              </a:extLst>
            </p:cNvPr>
            <p:cNvGrpSpPr/>
            <p:nvPr/>
          </p:nvGrpSpPr>
          <p:grpSpPr>
            <a:xfrm>
              <a:off x="6432261" y="3431521"/>
              <a:ext cx="635454" cy="473499"/>
              <a:chOff x="843203" y="2069416"/>
              <a:chExt cx="699855" cy="487140"/>
            </a:xfrm>
          </p:grpSpPr>
          <p:pic>
            <p:nvPicPr>
              <p:cNvPr id="22" name="Elemento grafico 21" descr="Mappa con segnaposto contorno">
                <a:extLst>
                  <a:ext uri="{FF2B5EF4-FFF2-40B4-BE49-F238E27FC236}">
                    <a16:creationId xmlns:a16="http://schemas.microsoft.com/office/drawing/2014/main" id="{CACBC382-A39E-7E14-8812-A98B679A13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6002" y="2069416"/>
                <a:ext cx="354523" cy="354522"/>
              </a:xfrm>
              <a:prstGeom prst="rect">
                <a:avLst/>
              </a:prstGeom>
            </p:spPr>
          </p:pic>
          <p:sp>
            <p:nvSpPr>
              <p:cNvPr id="23" name="CasellaDiTesto 22">
                <a:extLst>
                  <a:ext uri="{FF2B5EF4-FFF2-40B4-BE49-F238E27FC236}">
                    <a16:creationId xmlns:a16="http://schemas.microsoft.com/office/drawing/2014/main" id="{25E85C56-8E5B-61C6-1668-6B3D78C6B218}"/>
                  </a:ext>
                </a:extLst>
              </p:cNvPr>
              <p:cNvSpPr txBox="1"/>
              <p:nvPr/>
            </p:nvSpPr>
            <p:spPr>
              <a:xfrm>
                <a:off x="843203" y="2313549"/>
                <a:ext cx="699855" cy="243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Aptos" panose="02110004020202020204"/>
                    <a:ea typeface="+mn-ea"/>
                    <a:cs typeface="+mn-cs"/>
                  </a:rPr>
                  <a:t>Negrar</a:t>
                </a:r>
                <a:endPar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Gruppo 23">
              <a:extLst>
                <a:ext uri="{FF2B5EF4-FFF2-40B4-BE49-F238E27FC236}">
                  <a16:creationId xmlns:a16="http://schemas.microsoft.com/office/drawing/2014/main" id="{11E256C0-1CAC-D116-E7D7-054DCDA72830}"/>
                </a:ext>
              </a:extLst>
            </p:cNvPr>
            <p:cNvGrpSpPr/>
            <p:nvPr/>
          </p:nvGrpSpPr>
          <p:grpSpPr>
            <a:xfrm>
              <a:off x="3049209" y="4534870"/>
              <a:ext cx="603907" cy="460011"/>
              <a:chOff x="843203" y="2077768"/>
              <a:chExt cx="665111" cy="473263"/>
            </a:xfrm>
          </p:grpSpPr>
          <p:pic>
            <p:nvPicPr>
              <p:cNvPr id="25" name="Elemento grafico 24" descr="Mappa con segnaposto contorno">
                <a:extLst>
                  <a:ext uri="{FF2B5EF4-FFF2-40B4-BE49-F238E27FC236}">
                    <a16:creationId xmlns:a16="http://schemas.microsoft.com/office/drawing/2014/main" id="{C2D49C4B-7479-04D3-8468-E6F05A1FBD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348" y="2077768"/>
                <a:ext cx="354524" cy="354522"/>
              </a:xfrm>
              <a:prstGeom prst="rect">
                <a:avLst/>
              </a:prstGeom>
            </p:spPr>
          </p:pic>
          <p:sp>
            <p:nvSpPr>
              <p:cNvPr id="26" name="CasellaDiTesto 25">
                <a:extLst>
                  <a:ext uri="{FF2B5EF4-FFF2-40B4-BE49-F238E27FC236}">
                    <a16:creationId xmlns:a16="http://schemas.microsoft.com/office/drawing/2014/main" id="{B951A50B-FD51-019A-4743-B215CBB2DF2F}"/>
                  </a:ext>
                </a:extLst>
              </p:cNvPr>
              <p:cNvSpPr txBox="1"/>
              <p:nvPr/>
            </p:nvSpPr>
            <p:spPr>
              <a:xfrm>
                <a:off x="843203" y="2313549"/>
                <a:ext cx="665111" cy="2374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Ferrara</a:t>
                </a:r>
                <a:endPar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0" name="Rettangolo 29">
            <a:extLst>
              <a:ext uri="{FF2B5EF4-FFF2-40B4-BE49-F238E27FC236}">
                <a16:creationId xmlns:a16="http://schemas.microsoft.com/office/drawing/2014/main" id="{63E0E71D-E7D9-4436-C1D1-3E750F10316B}"/>
              </a:ext>
            </a:extLst>
          </p:cNvPr>
          <p:cNvSpPr/>
          <p:nvPr/>
        </p:nvSpPr>
        <p:spPr>
          <a:xfrm>
            <a:off x="0" y="0"/>
            <a:ext cx="12192000" cy="64633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asellaDiTesto 5">
            <a:extLst>
              <a:ext uri="{FF2B5EF4-FFF2-40B4-BE49-F238E27FC236}">
                <a16:creationId xmlns:a16="http://schemas.microsoft.com/office/drawing/2014/main" id="{B439B5AA-0FB6-09AD-53FD-C450EFF26B71}"/>
              </a:ext>
            </a:extLst>
          </p:cNvPr>
          <p:cNvSpPr txBox="1"/>
          <p:nvPr/>
        </p:nvSpPr>
        <p:spPr>
          <a:xfrm>
            <a:off x="153909" y="99588"/>
            <a:ext cx="3594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ptos" panose="02110004020202020204"/>
                <a:ea typeface="+mn-ea"/>
                <a:cs typeface="+mn-cs"/>
              </a:rPr>
              <a:t>Progetto CUPRUM-TTD</a:t>
            </a:r>
          </a:p>
        </p:txBody>
      </p:sp>
      <p:sp>
        <p:nvSpPr>
          <p:cNvPr id="7" name="CasellaDiTesto 6">
            <a:extLst>
              <a:ext uri="{FF2B5EF4-FFF2-40B4-BE49-F238E27FC236}">
                <a16:creationId xmlns:a16="http://schemas.microsoft.com/office/drawing/2014/main" id="{77BF8B4F-9002-8B1E-FAF2-CD66E06F7ACA}"/>
              </a:ext>
            </a:extLst>
          </p:cNvPr>
          <p:cNvSpPr txBox="1"/>
          <p:nvPr/>
        </p:nvSpPr>
        <p:spPr>
          <a:xfrm>
            <a:off x="3494638" y="145754"/>
            <a:ext cx="32204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(2023-2025) PI: J. Esposito</a:t>
            </a:r>
          </a:p>
        </p:txBody>
      </p:sp>
      <p:sp>
        <p:nvSpPr>
          <p:cNvPr id="8" name="CasellaDiTesto 7">
            <a:extLst>
              <a:ext uri="{FF2B5EF4-FFF2-40B4-BE49-F238E27FC236}">
                <a16:creationId xmlns:a16="http://schemas.microsoft.com/office/drawing/2014/main" id="{EB497AE9-96B1-E709-4475-4B21AAFAF48B}"/>
              </a:ext>
            </a:extLst>
          </p:cNvPr>
          <p:cNvSpPr txBox="1"/>
          <p:nvPr/>
        </p:nvSpPr>
        <p:spPr>
          <a:xfrm>
            <a:off x="9142035" y="146634"/>
            <a:ext cx="3264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Main</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achievements</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 of 2024</a:t>
            </a:r>
          </a:p>
        </p:txBody>
      </p:sp>
      <p:sp>
        <p:nvSpPr>
          <p:cNvPr id="9" name="CasellaDiTesto 8">
            <a:extLst>
              <a:ext uri="{FF2B5EF4-FFF2-40B4-BE49-F238E27FC236}">
                <a16:creationId xmlns:a16="http://schemas.microsoft.com/office/drawing/2014/main" id="{CC650824-EF54-24B8-2FEF-0476E5E16B82}"/>
              </a:ext>
            </a:extLst>
          </p:cNvPr>
          <p:cNvSpPr txBox="1"/>
          <p:nvPr/>
        </p:nvSpPr>
        <p:spPr>
          <a:xfrm>
            <a:off x="9245099" y="1704860"/>
            <a:ext cx="2824050" cy="461665"/>
          </a:xfrm>
          <a:prstGeom prst="rect">
            <a:avLst/>
          </a:prstGeom>
          <a:solidFill>
            <a:srgbClr val="E9F8E4"/>
          </a:solidFill>
        </p:spPr>
        <p:txBody>
          <a:bodyPr wrap="square">
            <a:spAutoFit/>
          </a:bodyPr>
          <a:lstStyle>
            <a:defPPr>
              <a:defRPr lang="it-IT"/>
            </a:defPPr>
            <a:lvl1pPr algn="ctr">
              <a:defRPr sz="12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M1: Spark Plasma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Sintering</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technique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development</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200" b="1" i="1" u="none" strike="noStrike" kern="1200" cap="none" spc="0" normalizeH="0" baseline="30000" noProof="0" dirty="0" err="1">
                <a:ln>
                  <a:noFill/>
                </a:ln>
                <a:solidFill>
                  <a:prstClr val="black"/>
                </a:solidFill>
                <a:effectLst/>
                <a:uLnTx/>
                <a:uFillTx/>
                <a:latin typeface="Aptos" panose="02110004020202020204"/>
                <a:ea typeface="+mn-ea"/>
                <a:cs typeface="+mn-cs"/>
              </a:rPr>
              <a:t>nat</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ZnO</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targets</a:t>
            </a:r>
          </a:p>
        </p:txBody>
      </p:sp>
      <p:sp>
        <p:nvSpPr>
          <p:cNvPr id="10" name="CasellaDiTesto 9">
            <a:extLst>
              <a:ext uri="{FF2B5EF4-FFF2-40B4-BE49-F238E27FC236}">
                <a16:creationId xmlns:a16="http://schemas.microsoft.com/office/drawing/2014/main" id="{D680C0A8-54CA-B675-C223-9EC8ACB289A2}"/>
              </a:ext>
            </a:extLst>
          </p:cNvPr>
          <p:cNvSpPr txBox="1"/>
          <p:nvPr/>
        </p:nvSpPr>
        <p:spPr>
          <a:xfrm>
            <a:off x="8743950" y="2728148"/>
            <a:ext cx="3250831" cy="461665"/>
          </a:xfrm>
          <a:prstGeom prst="rect">
            <a:avLst/>
          </a:prstGeom>
          <a:solidFill>
            <a:srgbClr val="E9F8E4"/>
          </a:solidFill>
        </p:spPr>
        <p:txBody>
          <a:bodyPr wrap="square">
            <a:spAutoFit/>
          </a:bodyPr>
          <a:lstStyle>
            <a:defPPr>
              <a:defRPr lang="it-IT"/>
            </a:defPPr>
            <a:lvl1pPr algn="ctr">
              <a:defRPr sz="12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M9: </a:t>
            </a:r>
            <a:r>
              <a:rPr kumimoji="0" lang="en-US" sz="1200" b="1" i="1" u="none" strike="noStrike" kern="1200" cap="none" spc="0" normalizeH="0" baseline="30000" noProof="0" dirty="0" err="1">
                <a:ln>
                  <a:noFill/>
                </a:ln>
                <a:solidFill>
                  <a:prstClr val="black"/>
                </a:solidFill>
                <a:effectLst/>
                <a:uLnTx/>
                <a:uFillTx/>
                <a:latin typeface="Aptos" panose="02110004020202020204"/>
                <a:ea typeface="+mn-ea"/>
                <a:cs typeface="+mn-cs"/>
              </a:rPr>
              <a:t>nat</a:t>
            </a:r>
            <a:r>
              <a:rPr kumimoji="0" lang="en-US" sz="1200" b="1" i="1" u="none" strike="noStrike" kern="1200" cap="none" spc="0" normalizeH="0" baseline="0" noProof="0" dirty="0" err="1">
                <a:ln>
                  <a:noFill/>
                </a:ln>
                <a:solidFill>
                  <a:prstClr val="black"/>
                </a:solidFill>
                <a:effectLst/>
                <a:uLnTx/>
                <a:uFillTx/>
                <a:latin typeface="Aptos" panose="02110004020202020204"/>
                <a:ea typeface="+mn-ea"/>
                <a:cs typeface="+mn-cs"/>
              </a:rPr>
              <a:t>ZnO</a:t>
            </a: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 targets irradiation for thermomechanical stability tests</a:t>
            </a:r>
            <a:endPar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asellaDiTesto 10">
            <a:extLst>
              <a:ext uri="{FF2B5EF4-FFF2-40B4-BE49-F238E27FC236}">
                <a16:creationId xmlns:a16="http://schemas.microsoft.com/office/drawing/2014/main" id="{AD5539FF-E585-860F-B48F-7AE4D225F629}"/>
              </a:ext>
            </a:extLst>
          </p:cNvPr>
          <p:cNvSpPr txBox="1"/>
          <p:nvPr/>
        </p:nvSpPr>
        <p:spPr>
          <a:xfrm>
            <a:off x="9229849" y="3477378"/>
            <a:ext cx="2646650" cy="646331"/>
          </a:xfrm>
          <a:prstGeom prst="rect">
            <a:avLst/>
          </a:prstGeom>
          <a:solidFill>
            <a:srgbClr val="E9F8E4"/>
          </a:solidFill>
        </p:spPr>
        <p:txBody>
          <a:bodyPr wrap="square">
            <a:spAutoFit/>
          </a:bodyPr>
          <a:lstStyle>
            <a:defPPr>
              <a:defRPr lang="it-IT"/>
            </a:defPPr>
            <a:lvl1pPr algn="ctr">
              <a:defRPr sz="12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M10: </a:t>
            </a:r>
            <a:r>
              <a:rPr kumimoji="0" lang="en-US" sz="1200" b="1" i="1" u="none" strike="noStrike" kern="1200" cap="none" spc="0" normalizeH="0" baseline="30000" noProof="0" dirty="0" err="1">
                <a:ln>
                  <a:noFill/>
                </a:ln>
                <a:solidFill>
                  <a:prstClr val="black"/>
                </a:solidFill>
                <a:effectLst/>
                <a:uLnTx/>
                <a:uFillTx/>
                <a:latin typeface="Aptos" panose="02110004020202020204"/>
                <a:ea typeface="+mn-ea"/>
                <a:cs typeface="+mn-cs"/>
              </a:rPr>
              <a:t>nat</a:t>
            </a:r>
            <a:r>
              <a:rPr kumimoji="0" lang="en-US" sz="1200" b="1" i="1" u="none" strike="noStrike" kern="1200" cap="none" spc="0" normalizeH="0" baseline="0" noProof="0" dirty="0" err="1">
                <a:ln>
                  <a:noFill/>
                </a:ln>
                <a:solidFill>
                  <a:prstClr val="black"/>
                </a:solidFill>
                <a:effectLst/>
                <a:uLnTx/>
                <a:uFillTx/>
                <a:latin typeface="Aptos" panose="02110004020202020204"/>
                <a:ea typeface="+mn-ea"/>
                <a:cs typeface="+mn-cs"/>
              </a:rPr>
              <a:t>ZnO</a:t>
            </a: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 targets irradiations for radiochemical separation optimization procedure</a:t>
            </a:r>
          </a:p>
        </p:txBody>
      </p:sp>
      <p:sp>
        <p:nvSpPr>
          <p:cNvPr id="12" name="CasellaDiTesto 11">
            <a:extLst>
              <a:ext uri="{FF2B5EF4-FFF2-40B4-BE49-F238E27FC236}">
                <a16:creationId xmlns:a16="http://schemas.microsoft.com/office/drawing/2014/main" id="{B43B9C0D-F2EA-09E1-AFAE-598B373CFA87}"/>
              </a:ext>
            </a:extLst>
          </p:cNvPr>
          <p:cNvSpPr txBox="1"/>
          <p:nvPr/>
        </p:nvSpPr>
        <p:spPr>
          <a:xfrm>
            <a:off x="147637" y="4071596"/>
            <a:ext cx="2374829" cy="646331"/>
          </a:xfrm>
          <a:prstGeom prst="rect">
            <a:avLst/>
          </a:prstGeom>
          <a:solidFill>
            <a:srgbClr val="E9F8E4"/>
          </a:solidFill>
        </p:spPr>
        <p:txBody>
          <a:bodyPr wrap="square">
            <a:spAutoFit/>
          </a:bodyPr>
          <a:lstStyle>
            <a:defPPr>
              <a:defRPr lang="it-IT"/>
            </a:defPPr>
            <a:lvl1pPr algn="ctr">
              <a:defRPr sz="12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M2: Recovery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process</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development</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200" b="1" i="1" u="none" strike="noStrike" kern="1200" cap="none" spc="0" normalizeH="0" baseline="30000" noProof="0" dirty="0" err="1">
                <a:ln>
                  <a:noFill/>
                </a:ln>
                <a:solidFill>
                  <a:prstClr val="black"/>
                </a:solidFill>
                <a:effectLst/>
                <a:uLnTx/>
                <a:uFillTx/>
                <a:latin typeface="Aptos" panose="02110004020202020204"/>
                <a:ea typeface="+mn-ea"/>
                <a:cs typeface="+mn-cs"/>
              </a:rPr>
              <a:t>nat</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ZnO</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materials</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characterization</a:t>
            </a:r>
            <a:endPar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asellaDiTesto 12">
            <a:extLst>
              <a:ext uri="{FF2B5EF4-FFF2-40B4-BE49-F238E27FC236}">
                <a16:creationId xmlns:a16="http://schemas.microsoft.com/office/drawing/2014/main" id="{15F957B9-B311-4C97-2AEA-01F0C2767180}"/>
              </a:ext>
            </a:extLst>
          </p:cNvPr>
          <p:cNvSpPr txBox="1"/>
          <p:nvPr/>
        </p:nvSpPr>
        <p:spPr>
          <a:xfrm>
            <a:off x="153909" y="2617924"/>
            <a:ext cx="2170192" cy="646331"/>
          </a:xfrm>
          <a:prstGeom prst="rect">
            <a:avLst/>
          </a:prstGeom>
          <a:solidFill>
            <a:srgbClr val="E9F8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M3: Target production with SPS technique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starting</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from </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recovered</a:t>
            </a:r>
            <a:r>
              <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200" b="1" i="1" u="none" strike="noStrike" kern="1200" cap="none" spc="0" normalizeH="0" baseline="30000" noProof="0" dirty="0" err="1">
                <a:ln>
                  <a:noFill/>
                </a:ln>
                <a:solidFill>
                  <a:prstClr val="black"/>
                </a:solidFill>
                <a:effectLst/>
                <a:uLnTx/>
                <a:uFillTx/>
                <a:latin typeface="Aptos" panose="02110004020202020204"/>
                <a:ea typeface="+mn-ea"/>
                <a:cs typeface="+mn-cs"/>
              </a:rPr>
              <a:t>nat</a:t>
            </a:r>
            <a:r>
              <a:rPr kumimoji="0" lang="it-IT" sz="1200" b="1" i="1" u="none" strike="noStrike" kern="1200" cap="none" spc="0" normalizeH="0" baseline="0" noProof="0" dirty="0" err="1">
                <a:ln>
                  <a:noFill/>
                </a:ln>
                <a:solidFill>
                  <a:prstClr val="black"/>
                </a:solidFill>
                <a:effectLst/>
                <a:uLnTx/>
                <a:uFillTx/>
                <a:latin typeface="Aptos" panose="02110004020202020204"/>
                <a:ea typeface="+mn-ea"/>
                <a:cs typeface="+mn-cs"/>
              </a:rPr>
              <a:t>ZnO</a:t>
            </a:r>
            <a:endParaRPr kumimoji="0" lang="it-IT" sz="12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asellaDiTesto 14">
            <a:extLst>
              <a:ext uri="{FF2B5EF4-FFF2-40B4-BE49-F238E27FC236}">
                <a16:creationId xmlns:a16="http://schemas.microsoft.com/office/drawing/2014/main" id="{176E17DF-9B39-D0CD-C363-95ADAF13BBAA}"/>
              </a:ext>
            </a:extLst>
          </p:cNvPr>
          <p:cNvSpPr txBox="1"/>
          <p:nvPr/>
        </p:nvSpPr>
        <p:spPr>
          <a:xfrm>
            <a:off x="647929" y="1641824"/>
            <a:ext cx="31002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ptos" panose="02110004020202020204"/>
                <a:ea typeface="+mn-ea"/>
                <a:cs typeface="+mn-cs"/>
              </a:rPr>
              <a:t>Cisternino S., et al., Ceramics International, Under review</a:t>
            </a:r>
            <a:endParaRPr kumimoji="0" lang="it-IT"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Picture 6" descr="Ok Stock Photo Images. 165,723 Ok royalty free images and photography  available to buy from thousands of stock photographers.">
            <a:extLst>
              <a:ext uri="{FF2B5EF4-FFF2-40B4-BE49-F238E27FC236}">
                <a16:creationId xmlns:a16="http://schemas.microsoft.com/office/drawing/2014/main" id="{DD0EF725-8D45-8DE2-C102-2EAB13693B7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8443867" y="26390"/>
            <a:ext cx="785233" cy="517707"/>
          </a:xfrm>
          <a:prstGeom prst="rect">
            <a:avLst/>
          </a:prstGeom>
          <a:noFill/>
          <a:extLst>
            <a:ext uri="{909E8E84-426E-40DD-AFC4-6F175D3DCCD1}">
              <a14:hiddenFill xmlns:a14="http://schemas.microsoft.com/office/drawing/2010/main">
                <a:solidFill>
                  <a:srgbClr val="FFFFFF"/>
                </a:solidFill>
              </a14:hiddenFill>
            </a:ext>
          </a:extLst>
        </p:spPr>
      </p:pic>
      <p:sp>
        <p:nvSpPr>
          <p:cNvPr id="34" name="CasellaDiTesto 33">
            <a:extLst>
              <a:ext uri="{FF2B5EF4-FFF2-40B4-BE49-F238E27FC236}">
                <a16:creationId xmlns:a16="http://schemas.microsoft.com/office/drawing/2014/main" id="{EB95367F-9F64-8C5F-2F0D-4DCE7368E5DC}"/>
              </a:ext>
            </a:extLst>
          </p:cNvPr>
          <p:cNvSpPr txBox="1"/>
          <p:nvPr/>
        </p:nvSpPr>
        <p:spPr>
          <a:xfrm>
            <a:off x="1592247" y="791434"/>
            <a:ext cx="9350020" cy="369332"/>
          </a:xfrm>
          <a:prstGeom prst="rect">
            <a:avLst/>
          </a:prstGeom>
          <a:noFill/>
          <a:ln>
            <a:solidFill>
              <a:schemeClr val="accent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30000" noProof="0" dirty="0">
                <a:ln>
                  <a:noFill/>
                </a:ln>
                <a:solidFill>
                  <a:srgbClr val="002060"/>
                </a:solidFill>
                <a:effectLst/>
                <a:uLnTx/>
                <a:uFillTx/>
                <a:latin typeface="HIZBDAå¼«Calibri-Light"/>
                <a:ea typeface="+mn-ea"/>
                <a:cs typeface="+mn-cs"/>
              </a:rPr>
              <a:t>64/67</a:t>
            </a:r>
            <a:r>
              <a:rPr kumimoji="0" lang="en-US" sz="1800" b="1" i="1" u="none" strike="noStrike" kern="1200" cap="none" spc="0" normalizeH="0" baseline="0" noProof="0" dirty="0">
                <a:ln>
                  <a:noFill/>
                </a:ln>
                <a:solidFill>
                  <a:srgbClr val="002060"/>
                </a:solidFill>
                <a:effectLst/>
                <a:uLnTx/>
                <a:uFillTx/>
                <a:latin typeface="HIZBDAå¼«Calibri-Light"/>
                <a:ea typeface="+mn-ea"/>
                <a:cs typeface="+mn-cs"/>
              </a:rPr>
              <a:t>CU </a:t>
            </a:r>
            <a:r>
              <a:rPr kumimoji="0" lang="en-US" sz="1800" b="1" i="1" u="none" strike="noStrike" kern="1200" cap="none" spc="0" normalizeH="0" baseline="0" noProof="0" dirty="0" err="1">
                <a:ln>
                  <a:noFill/>
                </a:ln>
                <a:solidFill>
                  <a:srgbClr val="002060"/>
                </a:solidFill>
                <a:effectLst/>
                <a:uLnTx/>
                <a:uFillTx/>
                <a:latin typeface="HIZBDAå¼«Calibri-Light"/>
                <a:ea typeface="+mn-ea"/>
                <a:cs typeface="+mn-cs"/>
              </a:rPr>
              <a:t>PRoduction</a:t>
            </a:r>
            <a:r>
              <a:rPr kumimoji="0" lang="en-US" sz="1800" b="1" i="1" u="none" strike="noStrike" kern="1200" cap="none" spc="0" normalizeH="0" baseline="0" noProof="0" dirty="0">
                <a:ln>
                  <a:noFill/>
                </a:ln>
                <a:solidFill>
                  <a:srgbClr val="002060"/>
                </a:solidFill>
                <a:effectLst/>
                <a:uLnTx/>
                <a:uFillTx/>
                <a:latin typeface="HIZBDAå¼«Calibri-Light"/>
                <a:ea typeface="+mn-ea"/>
                <a:cs typeface="+mn-cs"/>
              </a:rPr>
              <a:t> and Use in Medicine – Target Technology Development</a:t>
            </a:r>
            <a:endParaRPr kumimoji="0" lang="it-IT" sz="1800" b="1" i="1"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36" name="CasellaDiTesto 35">
            <a:extLst>
              <a:ext uri="{FF2B5EF4-FFF2-40B4-BE49-F238E27FC236}">
                <a16:creationId xmlns:a16="http://schemas.microsoft.com/office/drawing/2014/main" id="{04644E27-1873-8C85-3F48-32B239DB008C}"/>
              </a:ext>
            </a:extLst>
          </p:cNvPr>
          <p:cNvSpPr txBox="1"/>
          <p:nvPr/>
        </p:nvSpPr>
        <p:spPr>
          <a:xfrm>
            <a:off x="9245099" y="4268597"/>
            <a:ext cx="2646650" cy="646331"/>
          </a:xfrm>
          <a:prstGeom prst="rect">
            <a:avLst/>
          </a:prstGeom>
          <a:solidFill>
            <a:srgbClr val="E9F8E4"/>
          </a:solidFill>
        </p:spPr>
        <p:txBody>
          <a:bodyPr wrap="square">
            <a:spAutoFit/>
          </a:bodyPr>
          <a:lstStyle>
            <a:defPPr>
              <a:defRPr lang="it-IT"/>
            </a:defPPr>
            <a:lvl1pPr algn="ctr">
              <a:defRPr sz="12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M11: γ-spectrometry meas. to determine radiochemical procedure efficiency</a:t>
            </a:r>
          </a:p>
        </p:txBody>
      </p:sp>
      <p:pic>
        <p:nvPicPr>
          <p:cNvPr id="1026" name="Picture 2">
            <a:extLst>
              <a:ext uri="{FF2B5EF4-FFF2-40B4-BE49-F238E27FC236}">
                <a16:creationId xmlns:a16="http://schemas.microsoft.com/office/drawing/2014/main" id="{61C35DBB-F76F-25CD-611A-15B9C6EE70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1666" y="3402066"/>
            <a:ext cx="2046075" cy="1200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55EA336-D451-5F65-703A-035EAD23BD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69729" y="5456651"/>
            <a:ext cx="1232941" cy="1296577"/>
          </a:xfrm>
          <a:prstGeom prst="rect">
            <a:avLst/>
          </a:prstGeom>
          <a:noFill/>
          <a:extLst>
            <a:ext uri="{909E8E84-426E-40DD-AFC4-6F175D3DCCD1}">
              <a14:hiddenFill xmlns:a14="http://schemas.microsoft.com/office/drawing/2010/main">
                <a:solidFill>
                  <a:srgbClr val="FFFFFF"/>
                </a:solidFill>
              </a14:hiddenFill>
            </a:ext>
          </a:extLst>
        </p:spPr>
      </p:pic>
      <p:pic>
        <p:nvPicPr>
          <p:cNvPr id="42" name="Elemento grafico 41" descr="Libro chiuso con riempimento a tinta unita">
            <a:extLst>
              <a:ext uri="{FF2B5EF4-FFF2-40B4-BE49-F238E27FC236}">
                <a16:creationId xmlns:a16="http://schemas.microsoft.com/office/drawing/2014/main" id="{D70F4C51-1E43-3246-2930-3F9EAFDCE2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513" y="1627682"/>
            <a:ext cx="457108" cy="457108"/>
          </a:xfrm>
          <a:prstGeom prst="rect">
            <a:avLst/>
          </a:prstGeom>
        </p:spPr>
      </p:pic>
      <p:grpSp>
        <p:nvGrpSpPr>
          <p:cNvPr id="29" name="Group 28">
            <a:extLst>
              <a:ext uri="{FF2B5EF4-FFF2-40B4-BE49-F238E27FC236}">
                <a16:creationId xmlns:a16="http://schemas.microsoft.com/office/drawing/2014/main" id="{F9BFDA99-33AB-E9F7-3220-DD2F655C6EA4}"/>
              </a:ext>
            </a:extLst>
          </p:cNvPr>
          <p:cNvGrpSpPr/>
          <p:nvPr/>
        </p:nvGrpSpPr>
        <p:grpSpPr>
          <a:xfrm>
            <a:off x="182745" y="5572418"/>
            <a:ext cx="6295052" cy="1103702"/>
            <a:chOff x="172327" y="5308128"/>
            <a:chExt cx="6765368" cy="1103702"/>
          </a:xfrm>
        </p:grpSpPr>
        <p:sp>
          <p:nvSpPr>
            <p:cNvPr id="31" name="TextBox 8">
              <a:extLst>
                <a:ext uri="{FF2B5EF4-FFF2-40B4-BE49-F238E27FC236}">
                  <a16:creationId xmlns:a16="http://schemas.microsoft.com/office/drawing/2014/main" id="{72228294-2882-8634-C00B-A901E8B0ED2D}"/>
                </a:ext>
              </a:extLst>
            </p:cNvPr>
            <p:cNvSpPr txBox="1"/>
            <p:nvPr/>
          </p:nvSpPr>
          <p:spPr>
            <a:xfrm>
              <a:off x="174471" y="5371879"/>
              <a:ext cx="6763224" cy="1039951"/>
            </a:xfrm>
            <a:prstGeom prst="wave">
              <a:avLst>
                <a:gd name="adj1" fmla="val 5169"/>
                <a:gd name="adj2" fmla="val 0"/>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err="1">
                  <a:ln>
                    <a:noFill/>
                  </a:ln>
                  <a:solidFill>
                    <a:prstClr val="black"/>
                  </a:solidFill>
                  <a:effectLst/>
                  <a:uLnTx/>
                  <a:uFillTx/>
                  <a:latin typeface="Aptos" panose="02110004020202020204"/>
                  <a:ea typeface="+mn-ea"/>
                  <a:cs typeface="+mn-cs"/>
                </a:rPr>
                <a:t>Reproducible</a:t>
              </a:r>
              <a:r>
                <a:rPr kumimoji="0" lang="it-IT" sz="16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1" u="none" strike="noStrike" kern="1200" cap="none" spc="0" normalizeH="0" baseline="0" noProof="0" dirty="0" err="1">
                  <a:ln>
                    <a:noFill/>
                  </a:ln>
                  <a:solidFill>
                    <a:prstClr val="black"/>
                  </a:solidFill>
                  <a:effectLst/>
                  <a:uLnTx/>
                  <a:uFillTx/>
                  <a:latin typeface="Aptos" panose="02110004020202020204"/>
                  <a:ea typeface="+mn-ea"/>
                  <a:cs typeface="+mn-cs"/>
                </a:rPr>
                <a:t>results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FF0000"/>
                  </a:solidFill>
                  <a:effectLst/>
                  <a:uLnTx/>
                  <a:uFillTx/>
                  <a:latin typeface="Aptos" panose="02110004020202020204"/>
                  <a:ea typeface="+mn-ea"/>
                  <a:cs typeface="+mn-cs"/>
                  <a:sym typeface="Wingdings" panose="05000000000000000000" pitchFamily="2" charset="2"/>
                </a:rPr>
                <a:t>Year</a:t>
              </a:r>
              <a:r>
                <a:rPr kumimoji="0" lang="it-IT" sz="1600" b="1" i="0" u="none" strike="noStrike" kern="1200" cap="none" spc="0" normalizeH="0" baseline="0" noProof="0" dirty="0">
                  <a:ln>
                    <a:noFill/>
                  </a:ln>
                  <a:solidFill>
                    <a:srgbClr val="FF0000"/>
                  </a:solidFill>
                  <a:effectLst/>
                  <a:uLnTx/>
                  <a:uFillTx/>
                  <a:latin typeface="Aptos" panose="02110004020202020204"/>
                  <a:ea typeface="+mn-ea"/>
                  <a:cs typeface="+mn-cs"/>
                  <a:sym typeface="Wingdings" panose="05000000000000000000" pitchFamily="2" charset="2"/>
                </a:rPr>
                <a:t> 2025:</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ready for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using</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it-IT" sz="1600" b="1" i="0" u="none" strike="noStrike" kern="1200" cap="none" spc="0" normalizeH="0" baseline="30000" noProof="0" dirty="0">
                  <a:ln>
                    <a:noFill/>
                  </a:ln>
                  <a:solidFill>
                    <a:prstClr val="black"/>
                  </a:solidFill>
                  <a:effectLst/>
                  <a:uLnTx/>
                  <a:uFillTx/>
                  <a:latin typeface="Aptos" panose="02110004020202020204"/>
                  <a:ea typeface="+mn-ea"/>
                  <a:cs typeface="+mn-cs"/>
                  <a:sym typeface="Wingdings" panose="05000000000000000000" pitchFamily="2" charset="2"/>
                </a:rPr>
                <a:t>70</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ZnO</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to produce the first 3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batchs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of high RNP  </a:t>
              </a:r>
              <a:r>
                <a:rPr kumimoji="0" lang="it-IT" sz="1600" b="1" i="0" u="none" strike="noStrike" kern="1200" cap="none" spc="0" normalizeH="0" baseline="30000" noProof="0" dirty="0">
                  <a:ln>
                    <a:noFill/>
                  </a:ln>
                  <a:solidFill>
                    <a:prstClr val="black"/>
                  </a:solidFill>
                  <a:effectLst/>
                  <a:uLnTx/>
                  <a:uFillTx/>
                  <a:latin typeface="Aptos" panose="02110004020202020204"/>
                  <a:ea typeface="+mn-ea"/>
                  <a:cs typeface="+mn-cs"/>
                  <a:sym typeface="Wingdings" panose="05000000000000000000" pitchFamily="2" charset="2"/>
                </a:rPr>
                <a:t>67</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Cu </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for in vitro and in vivo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tests</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4" name="Immagine 43">
              <a:extLst>
                <a:ext uri="{FF2B5EF4-FFF2-40B4-BE49-F238E27FC236}">
                  <a16:creationId xmlns:a16="http://schemas.microsoft.com/office/drawing/2014/main" id="{A458DB5B-9825-E272-A5E9-45953E3B8E7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2327" y="5308128"/>
              <a:ext cx="473458" cy="464525"/>
            </a:xfrm>
            <a:prstGeom prst="rect">
              <a:avLst/>
            </a:prstGeom>
          </p:spPr>
        </p:pic>
      </p:grpSp>
      <p:pic>
        <p:nvPicPr>
          <p:cNvPr id="2" name="Picture 6" descr="A picture containing wall, indoor, lamp, furniture&#10;&#10;Description automatically generated">
            <a:extLst>
              <a:ext uri="{FF2B5EF4-FFF2-40B4-BE49-F238E27FC236}">
                <a16:creationId xmlns:a16="http://schemas.microsoft.com/office/drawing/2014/main" id="{602EC99A-61D9-8107-0D15-B3F05DB810D3}"/>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0839" r="30617" b="1"/>
          <a:stretch/>
        </p:blipFill>
        <p:spPr>
          <a:xfrm>
            <a:off x="8495532" y="1563288"/>
            <a:ext cx="601213" cy="826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59121D6-931C-E753-0683-4FF7EA4AFD3D}"/>
              </a:ext>
            </a:extLst>
          </p:cNvPr>
          <p:cNvPicPr>
            <a:picLocks noChangeAspect="1"/>
          </p:cNvPicPr>
          <p:nvPr/>
        </p:nvPicPr>
        <p:blipFill>
          <a:blip r:embed="rId14"/>
          <a:stretch>
            <a:fillRect/>
          </a:stretch>
        </p:blipFill>
        <p:spPr>
          <a:xfrm>
            <a:off x="7407750" y="1305869"/>
            <a:ext cx="1043005" cy="1422279"/>
          </a:xfrm>
          <a:prstGeom prst="rect">
            <a:avLst/>
          </a:prstGeom>
        </p:spPr>
      </p:pic>
      <p:pic>
        <p:nvPicPr>
          <p:cNvPr id="4" name="Picture 3">
            <a:extLst>
              <a:ext uri="{FF2B5EF4-FFF2-40B4-BE49-F238E27FC236}">
                <a16:creationId xmlns:a16="http://schemas.microsoft.com/office/drawing/2014/main" id="{A9B0FABF-1EF2-50C4-BE57-63D776A86DFA}"/>
              </a:ext>
            </a:extLst>
          </p:cNvPr>
          <p:cNvPicPr>
            <a:picLocks noChangeAspect="1"/>
          </p:cNvPicPr>
          <p:nvPr/>
        </p:nvPicPr>
        <p:blipFill>
          <a:blip r:embed="rId15"/>
          <a:srcRect t="22819"/>
          <a:stretch/>
        </p:blipFill>
        <p:spPr>
          <a:xfrm>
            <a:off x="8931546" y="5469512"/>
            <a:ext cx="1538183" cy="1366984"/>
          </a:xfrm>
          <a:prstGeom prst="rect">
            <a:avLst/>
          </a:prstGeom>
        </p:spPr>
      </p:pic>
      <p:sp>
        <p:nvSpPr>
          <p:cNvPr id="17" name="TextBox 16">
            <a:extLst>
              <a:ext uri="{FF2B5EF4-FFF2-40B4-BE49-F238E27FC236}">
                <a16:creationId xmlns:a16="http://schemas.microsoft.com/office/drawing/2014/main" id="{5011E67E-7F08-0F2F-5AA9-DD85B4233369}"/>
              </a:ext>
            </a:extLst>
          </p:cNvPr>
          <p:cNvSpPr txBox="1"/>
          <p:nvPr/>
        </p:nvSpPr>
        <p:spPr>
          <a:xfrm>
            <a:off x="8861343" y="5144293"/>
            <a:ext cx="34141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rPr>
              <a:t>RP studies 2025 @ </a:t>
            </a:r>
            <a:r>
              <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sym typeface="Wingdings" panose="05000000000000000000" pitchFamily="2" charset="2"/>
              </a:rPr>
              <a:t>LARIM (Padua Univ.)</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30" name="Picture 6">
            <a:extLst>
              <a:ext uri="{FF2B5EF4-FFF2-40B4-BE49-F238E27FC236}">
                <a16:creationId xmlns:a16="http://schemas.microsoft.com/office/drawing/2014/main" id="{5354DA88-A513-BD3F-61CA-D21A3623336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93319" y="4659172"/>
            <a:ext cx="2210571" cy="136825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CC1B5E4-B993-A686-2F03-1FB88531E0BC}"/>
              </a:ext>
            </a:extLst>
          </p:cNvPr>
          <p:cNvSpPr txBox="1"/>
          <p:nvPr/>
        </p:nvSpPr>
        <p:spPr>
          <a:xfrm>
            <a:off x="3196519" y="4884756"/>
            <a:ext cx="3518606" cy="7848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1200" cap="none" spc="0" normalizeH="0" baseline="0" noProof="0" dirty="0">
                <a:ln>
                  <a:noFill/>
                </a:ln>
                <a:solidFill>
                  <a:srgbClr val="000000"/>
                </a:solidFill>
                <a:effectLst/>
                <a:uLnTx/>
                <a:uFillTx/>
                <a:latin typeface="Aptos" panose="02110004020202020204"/>
                <a:ea typeface="+mn-ea"/>
                <a:cs typeface="+mn-cs"/>
              </a:rPr>
              <a:t>ICP-MS analysis </a:t>
            </a: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revealed </a:t>
            </a:r>
            <a:r>
              <a:rPr kumimoji="0" lang="en-US" sz="1100" b="1" i="0" u="none" strike="noStrike" kern="1200" cap="none" spc="0" normalizeH="0" baseline="0" noProof="0" dirty="0">
                <a:ln>
                  <a:noFill/>
                </a:ln>
                <a:solidFill>
                  <a:srgbClr val="FF0000"/>
                </a:solidFill>
                <a:effectLst/>
                <a:uLnTx/>
                <a:uFillTx/>
                <a:latin typeface="Aptos" panose="02110004020202020204"/>
                <a:ea typeface="+mn-ea"/>
                <a:cs typeface="+mn-cs"/>
              </a:rPr>
              <a:t>Ga, Co and Zn content is below the instrumental detection limit</a:t>
            </a: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 Gamma spectra revealed no Zn/Ga contamination </a:t>
            </a:r>
            <a:endParaRPr kumimoji="0" lang="en-US" sz="1100" b="1" i="0" u="none" strike="noStrike" kern="1200" cap="none" spc="0" normalizeH="0" baseline="0" noProof="0" dirty="0">
              <a:ln>
                <a:noFill/>
              </a:ln>
              <a:solidFill>
                <a:srgbClr val="0E2841"/>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30000" noProof="0" dirty="0">
                <a:ln>
                  <a:noFill/>
                </a:ln>
                <a:solidFill>
                  <a:srgbClr val="000000"/>
                </a:solidFill>
                <a:effectLst/>
                <a:uLnTx/>
                <a:uFillTx/>
                <a:latin typeface="Aptos" panose="02110004020202020204"/>
                <a:ea typeface="+mn-ea"/>
                <a:cs typeface="+mn-cs"/>
              </a:rPr>
              <a:t>6x</a:t>
            </a:r>
            <a:r>
              <a:rPr kumimoji="0" lang="en-US" sz="1200" b="1" i="0" u="none" strike="noStrike" kern="1200" cap="none" spc="0" normalizeH="0" baseline="0" noProof="0" dirty="0">
                <a:ln>
                  <a:noFill/>
                </a:ln>
                <a:solidFill>
                  <a:srgbClr val="000000"/>
                </a:solidFill>
                <a:effectLst/>
                <a:uLnTx/>
                <a:uFillTx/>
                <a:latin typeface="Aptos" panose="02110004020202020204"/>
                <a:ea typeface="+mn-ea"/>
                <a:cs typeface="+mn-cs"/>
              </a:rPr>
              <a:t>Cu yield &gt;98%</a:t>
            </a:r>
            <a:endParaRPr kumimoji="0" lang="en-US" sz="11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A2F203CE-BA46-F2F2-F44D-1528F38A9DAE}"/>
              </a:ext>
            </a:extLst>
          </p:cNvPr>
          <p:cNvSpPr/>
          <p:nvPr/>
        </p:nvSpPr>
        <p:spPr>
          <a:xfrm>
            <a:off x="6596289" y="6088543"/>
            <a:ext cx="2242057" cy="524344"/>
          </a:xfrm>
          <a:prstGeom prst="rect">
            <a:avLst/>
          </a:prstGeom>
          <a:solidFill>
            <a:srgbClr val="629DD1"/>
          </a:solidFill>
          <a:ln w="25400" cap="flat" cmpd="sng" algn="ctr">
            <a:solidFill>
              <a:srgbClr val="629DD1">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prstClr val="white"/>
                </a:solidFill>
                <a:effectLst/>
                <a:uLnTx/>
                <a:uFillTx/>
                <a:latin typeface="Calibri"/>
                <a:ea typeface="+mn-ea"/>
                <a:cs typeface="+mn-cs"/>
              </a:rPr>
              <a:t>First </a:t>
            </a:r>
            <a:r>
              <a:rPr kumimoji="0" lang="it-IT" sz="1100" b="0" i="0" u="none" strike="noStrike" kern="0" cap="none" spc="0" normalizeH="0" baseline="0" noProof="0" dirty="0">
                <a:ln>
                  <a:noFill/>
                </a:ln>
                <a:solidFill>
                  <a:prstClr val="white"/>
                </a:solidFill>
                <a:effectLst/>
                <a:uLnTx/>
                <a:uFillTx/>
                <a:latin typeface="Calibri"/>
                <a:ea typeface="+mn-ea"/>
                <a:cs typeface="+mn-cs"/>
                <a:sym typeface="Symbol" panose="05050102010706020507" pitchFamily="18" charset="2"/>
              </a:rPr>
              <a:t> </a:t>
            </a:r>
            <a:r>
              <a:rPr kumimoji="0" lang="it-IT" sz="1100" b="0" i="0" u="none" strike="noStrike" kern="0" cap="none" spc="0" normalizeH="0" baseline="0" noProof="0" dirty="0" err="1">
                <a:ln>
                  <a:noFill/>
                </a:ln>
                <a:solidFill>
                  <a:prstClr val="white"/>
                </a:solidFill>
                <a:effectLst/>
                <a:uLnTx/>
                <a:uFillTx/>
                <a:latin typeface="Calibri"/>
                <a:ea typeface="+mn-ea"/>
                <a:cs typeface="+mn-cs"/>
              </a:rPr>
              <a:t>spectra</a:t>
            </a:r>
            <a:r>
              <a:rPr kumimoji="0" lang="it-IT" sz="1100" b="0" i="0" u="none" strike="noStrike" kern="0" cap="none" spc="0" normalizeH="0" baseline="0" noProof="0" dirty="0">
                <a:ln>
                  <a:noFill/>
                </a:ln>
                <a:solidFill>
                  <a:prstClr val="white"/>
                </a:solidFill>
                <a:effectLst/>
                <a:uLnTx/>
                <a:uFillTx/>
                <a:latin typeface="Calibri"/>
                <a:ea typeface="+mn-ea"/>
                <a:cs typeface="+mn-cs"/>
              </a:rPr>
              <a:t> </a:t>
            </a:r>
            <a:r>
              <a:rPr kumimoji="0" lang="it-IT" sz="1100" b="0" i="0" u="none" strike="noStrike" kern="0" cap="none" spc="0" normalizeH="0" baseline="0" noProof="0" dirty="0" err="1">
                <a:ln>
                  <a:noFill/>
                </a:ln>
                <a:solidFill>
                  <a:prstClr val="white"/>
                </a:solidFill>
                <a:effectLst/>
                <a:uLnTx/>
                <a:uFillTx/>
                <a:latin typeface="Calibri"/>
                <a:ea typeface="+mn-ea"/>
                <a:cs typeface="+mn-cs"/>
              </a:rPr>
              <a:t>obtained</a:t>
            </a:r>
            <a:r>
              <a:rPr kumimoji="0" lang="it-IT" sz="1100" b="0" i="0" u="none" strike="noStrike" kern="0" cap="none" spc="0" normalizeH="0" baseline="0" noProof="0" dirty="0">
                <a:ln>
                  <a:noFill/>
                </a:ln>
                <a:solidFill>
                  <a:prstClr val="white"/>
                </a:solidFill>
                <a:effectLst/>
                <a:uLnTx/>
                <a:uFillTx/>
                <a:latin typeface="Calibri"/>
                <a:ea typeface="+mn-ea"/>
                <a:cs typeface="+mn-cs"/>
              </a:rPr>
              <a:t> @SCDCH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rPr>
              <a:t>Hot test for validation with Cu61and SEMI-automation</a:t>
            </a:r>
            <a:endParaRPr kumimoji="0" lang="en-US" sz="11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391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6">
          <a:extLst>
            <a:ext uri="{FF2B5EF4-FFF2-40B4-BE49-F238E27FC236}">
              <a16:creationId xmlns:a16="http://schemas.microsoft.com/office/drawing/2014/main" id="{9F6505F1-6B83-7A51-ED06-091F26C102C8}"/>
            </a:ext>
          </a:extLst>
        </p:cNvPr>
        <p:cNvGrpSpPr/>
        <p:nvPr/>
      </p:nvGrpSpPr>
      <p:grpSpPr>
        <a:xfrm>
          <a:off x="0" y="0"/>
          <a:ext cx="0" cy="0"/>
          <a:chOff x="0" y="0"/>
          <a:chExt cx="0" cy="0"/>
        </a:xfrm>
      </p:grpSpPr>
      <p:sp>
        <p:nvSpPr>
          <p:cNvPr id="19" name="Google Shape;785;g2a30b95e406_0_176">
            <a:extLst>
              <a:ext uri="{FF2B5EF4-FFF2-40B4-BE49-F238E27FC236}">
                <a16:creationId xmlns:a16="http://schemas.microsoft.com/office/drawing/2014/main" id="{E3656FB3-64F7-9CD0-3612-242E19AA4413}"/>
              </a:ext>
            </a:extLst>
          </p:cNvPr>
          <p:cNvSpPr txBox="1"/>
          <p:nvPr/>
        </p:nvSpPr>
        <p:spPr>
          <a:xfrm>
            <a:off x="2558191" y="76755"/>
            <a:ext cx="7755600" cy="61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it" sz="3733" b="1" kern="0" dirty="0">
                <a:solidFill>
                  <a:srgbClr val="00446D"/>
                </a:solidFill>
                <a:latin typeface="Calibri"/>
                <a:ea typeface="Calibri"/>
                <a:cs typeface="Calibri"/>
                <a:sym typeface="Calibri"/>
              </a:rPr>
              <a:t>Experiments with </a:t>
            </a:r>
            <a:r>
              <a:rPr lang="it" sz="3733" b="1" kern="0" baseline="30000" dirty="0">
                <a:solidFill>
                  <a:srgbClr val="00446D"/>
                </a:solidFill>
                <a:latin typeface="Calibri"/>
                <a:ea typeface="Calibri"/>
                <a:cs typeface="Calibri"/>
                <a:sym typeface="Calibri"/>
              </a:rPr>
              <a:t>111</a:t>
            </a:r>
            <a:r>
              <a:rPr lang="it" sz="3733" b="1" kern="0" dirty="0">
                <a:solidFill>
                  <a:srgbClr val="00446D"/>
                </a:solidFill>
                <a:latin typeface="Calibri"/>
                <a:ea typeface="Calibri"/>
                <a:cs typeface="Calibri"/>
                <a:sym typeface="Calibri"/>
              </a:rPr>
              <a:t>Ag</a:t>
            </a:r>
            <a:endParaRPr sz="3733" kern="0" dirty="0">
              <a:solidFill>
                <a:srgbClr val="000000"/>
              </a:solidFill>
              <a:latin typeface="Arial"/>
              <a:ea typeface="Arial"/>
              <a:cs typeface="Arial"/>
              <a:sym typeface="Arial"/>
            </a:endParaRPr>
          </a:p>
        </p:txBody>
      </p:sp>
      <p:sp>
        <p:nvSpPr>
          <p:cNvPr id="23" name="Google Shape;878;p25">
            <a:extLst>
              <a:ext uri="{FF2B5EF4-FFF2-40B4-BE49-F238E27FC236}">
                <a16:creationId xmlns:a16="http://schemas.microsoft.com/office/drawing/2014/main" id="{F250B1AC-7C40-68E0-1C0A-146113027593}"/>
              </a:ext>
            </a:extLst>
          </p:cNvPr>
          <p:cNvSpPr txBox="1"/>
          <p:nvPr/>
        </p:nvSpPr>
        <p:spPr>
          <a:xfrm>
            <a:off x="1" y="383955"/>
            <a:ext cx="11924028" cy="5869501"/>
          </a:xfrm>
          <a:prstGeom prst="rect">
            <a:avLst/>
          </a:prstGeom>
          <a:noFill/>
          <a:ln>
            <a:noFill/>
          </a:ln>
        </p:spPr>
        <p:txBody>
          <a:bodyPr spcFirstLastPara="1" wrap="square" lIns="121900" tIns="60933" rIns="121900" bIns="60933" anchor="t" anchorCtr="0">
            <a:spAutoFit/>
          </a:bodyPr>
          <a:lstStyle/>
          <a:p>
            <a:pPr defTabSz="1219170">
              <a:buClr>
                <a:srgbClr val="000000"/>
              </a:buClr>
              <a:buSzPts val="1800"/>
            </a:pPr>
            <a:r>
              <a:rPr lang="it-IT" sz="1867" kern="0" dirty="0">
                <a:solidFill>
                  <a:srgbClr val="000000"/>
                </a:solidFill>
                <a:latin typeface="Arial"/>
                <a:ea typeface="Arial"/>
                <a:cs typeface="Arial"/>
                <a:sym typeface="Arial"/>
              </a:rPr>
              <a:t>: </a:t>
            </a:r>
          </a:p>
          <a:p>
            <a:pPr defTabSz="1219170">
              <a:buClr>
                <a:srgbClr val="000000"/>
              </a:buClr>
              <a:buSzPts val="1800"/>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r>
              <a:rPr lang="it-IT" sz="1867" b="1" i="1" kern="0" dirty="0">
                <a:solidFill>
                  <a:srgbClr val="000000"/>
                </a:solidFill>
                <a:latin typeface="Arial"/>
                <a:cs typeface="Arial"/>
                <a:sym typeface="Arial"/>
              </a:rPr>
              <a:t>In vivo </a:t>
            </a:r>
            <a:r>
              <a:rPr lang="it-IT" sz="1867" b="1" kern="0" dirty="0">
                <a:solidFill>
                  <a:srgbClr val="000000"/>
                </a:solidFill>
                <a:latin typeface="Arial"/>
                <a:cs typeface="Arial"/>
                <a:sym typeface="Arial"/>
              </a:rPr>
              <a:t>test </a:t>
            </a:r>
            <a:br>
              <a:rPr lang="it-IT" sz="1867" kern="0" dirty="0">
                <a:solidFill>
                  <a:srgbClr val="000000"/>
                </a:solidFill>
                <a:latin typeface="Arial"/>
                <a:cs typeface="Arial"/>
                <a:sym typeface="Arial"/>
              </a:rPr>
            </a:br>
            <a:r>
              <a:rPr lang="it-IT" sz="1867" kern="0" dirty="0">
                <a:solidFill>
                  <a:srgbClr val="000000"/>
                </a:solidFill>
                <a:latin typeface="Arial"/>
                <a:cs typeface="Arial"/>
                <a:sym typeface="Arial"/>
              </a:rPr>
              <a:t>@ Capir (</a:t>
            </a:r>
            <a:r>
              <a:rPr lang="it-IT" sz="1867" b="1" kern="0" dirty="0">
                <a:solidFill>
                  <a:srgbClr val="0070C0"/>
                </a:solidFill>
                <a:latin typeface="Arial"/>
                <a:cs typeface="Arial"/>
                <a:sym typeface="Arial"/>
              </a:rPr>
              <a:t>WP1</a:t>
            </a:r>
            <a:r>
              <a:rPr lang="it-IT" sz="1867" kern="0" dirty="0">
                <a:solidFill>
                  <a:srgbClr val="000000"/>
                </a:solidFill>
                <a:latin typeface="Arial"/>
                <a:cs typeface="Arial"/>
                <a:sym typeface="Arial"/>
              </a:rPr>
              <a:t>)</a:t>
            </a: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r>
              <a:rPr lang="it-IT" sz="1867" b="1" kern="0" dirty="0">
                <a:solidFill>
                  <a:srgbClr val="000000"/>
                </a:solidFill>
                <a:latin typeface="Arial"/>
                <a:cs typeface="Arial"/>
                <a:sym typeface="Arial"/>
              </a:rPr>
              <a:t>Beta detector </a:t>
            </a:r>
            <a:r>
              <a:rPr lang="it-IT" sz="1867" b="1" kern="0" dirty="0" err="1">
                <a:solidFill>
                  <a:srgbClr val="000000"/>
                </a:solidFill>
                <a:latin typeface="Arial"/>
                <a:cs typeface="Arial"/>
                <a:sym typeface="Arial"/>
              </a:rPr>
              <a:t>resolution</a:t>
            </a:r>
            <a:r>
              <a:rPr lang="it-IT" sz="1867" b="1" kern="0" dirty="0">
                <a:solidFill>
                  <a:srgbClr val="000000"/>
                </a:solidFill>
                <a:latin typeface="Arial"/>
                <a:cs typeface="Arial"/>
                <a:sym typeface="Arial"/>
              </a:rPr>
              <a:t> test </a:t>
            </a:r>
            <a:br>
              <a:rPr lang="it-IT" sz="1867" kern="0" dirty="0">
                <a:solidFill>
                  <a:srgbClr val="000000"/>
                </a:solidFill>
                <a:latin typeface="Arial"/>
                <a:cs typeface="Arial"/>
                <a:sym typeface="Arial"/>
              </a:rPr>
            </a:br>
            <a:r>
              <a:rPr lang="it-IT" sz="1867" kern="0" dirty="0">
                <a:solidFill>
                  <a:srgbClr val="000000"/>
                </a:solidFill>
                <a:latin typeface="Arial"/>
                <a:cs typeface="Arial"/>
                <a:sym typeface="Arial"/>
              </a:rPr>
              <a:t>@ L.E.N.A. (</a:t>
            </a:r>
            <a:r>
              <a:rPr lang="it-IT" sz="1867" b="1" kern="0" dirty="0">
                <a:solidFill>
                  <a:srgbClr val="C00000"/>
                </a:solidFill>
                <a:latin typeface="Arial"/>
                <a:cs typeface="Arial"/>
                <a:sym typeface="Arial"/>
              </a:rPr>
              <a:t>WP2</a:t>
            </a:r>
            <a:r>
              <a:rPr lang="it-IT" sz="1867" kern="0" dirty="0">
                <a:solidFill>
                  <a:srgbClr val="000000"/>
                </a:solidFill>
                <a:latin typeface="Arial"/>
                <a:cs typeface="Arial"/>
                <a:sym typeface="Arial"/>
              </a:rPr>
              <a:t>)</a:t>
            </a: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r>
              <a:rPr lang="it-IT" sz="1867" b="1" i="1" kern="0" dirty="0">
                <a:solidFill>
                  <a:srgbClr val="000000"/>
                </a:solidFill>
                <a:latin typeface="Arial"/>
                <a:cs typeface="Arial"/>
                <a:sym typeface="Arial"/>
              </a:rPr>
              <a:t>In vitro </a:t>
            </a:r>
            <a:r>
              <a:rPr lang="it-IT" sz="1867" b="1" kern="0" dirty="0">
                <a:solidFill>
                  <a:srgbClr val="000000"/>
                </a:solidFill>
                <a:latin typeface="Arial"/>
                <a:cs typeface="Arial"/>
                <a:sym typeface="Arial"/>
              </a:rPr>
              <a:t>test </a:t>
            </a:r>
            <a:br>
              <a:rPr lang="it-IT" sz="1867" kern="0" dirty="0">
                <a:solidFill>
                  <a:srgbClr val="000000"/>
                </a:solidFill>
                <a:latin typeface="Arial"/>
                <a:cs typeface="Arial"/>
                <a:sym typeface="Arial"/>
              </a:rPr>
            </a:br>
            <a:r>
              <a:rPr lang="it-IT" sz="1867" kern="0" dirty="0">
                <a:solidFill>
                  <a:srgbClr val="000000"/>
                </a:solidFill>
                <a:latin typeface="Arial"/>
                <a:cs typeface="Arial"/>
                <a:sym typeface="Arial"/>
              </a:rPr>
              <a:t>@ </a:t>
            </a:r>
            <a:r>
              <a:rPr lang="it-IT" sz="1867" kern="0" dirty="0" err="1">
                <a:solidFill>
                  <a:srgbClr val="000000"/>
                </a:solidFill>
                <a:latin typeface="Arial"/>
                <a:cs typeface="Arial"/>
                <a:sym typeface="Arial"/>
              </a:rPr>
              <a:t>UniPv</a:t>
            </a:r>
            <a:r>
              <a:rPr lang="it-IT" sz="1867" kern="0" dirty="0">
                <a:solidFill>
                  <a:srgbClr val="000000"/>
                </a:solidFill>
                <a:latin typeface="Arial"/>
                <a:cs typeface="Arial"/>
                <a:sym typeface="Arial"/>
              </a:rPr>
              <a:t> (</a:t>
            </a:r>
            <a:r>
              <a:rPr lang="it-IT" sz="1867" b="1" kern="0" dirty="0">
                <a:solidFill>
                  <a:srgbClr val="ED7D31"/>
                </a:solidFill>
                <a:latin typeface="Arial"/>
                <a:cs typeface="Arial"/>
                <a:sym typeface="Arial"/>
              </a:rPr>
              <a:t>WP4</a:t>
            </a:r>
            <a:r>
              <a:rPr lang="it-IT" sz="1867" kern="0" dirty="0">
                <a:solidFill>
                  <a:srgbClr val="000000"/>
                </a:solidFill>
                <a:latin typeface="Arial"/>
                <a:cs typeface="Arial"/>
                <a:sym typeface="Arial"/>
              </a:rPr>
              <a:t>)</a:t>
            </a: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endParaRPr lang="it-IT" sz="1867" kern="0" dirty="0">
              <a:solidFill>
                <a:srgbClr val="000000"/>
              </a:solidFill>
              <a:latin typeface="Arial"/>
              <a:cs typeface="Arial"/>
              <a:sym typeface="Arial"/>
            </a:endParaRPr>
          </a:p>
          <a:p>
            <a:pPr marL="457189" indent="-457189" defTabSz="1219170">
              <a:buClr>
                <a:srgbClr val="000000"/>
              </a:buClr>
              <a:buSzPts val="1800"/>
              <a:buFont typeface="+mj-lt"/>
              <a:buAutoNum type="arabicPeriod"/>
            </a:pPr>
            <a:r>
              <a:rPr lang="it-IT" sz="1867" kern="0" dirty="0">
                <a:solidFill>
                  <a:srgbClr val="000000"/>
                </a:solidFill>
                <a:latin typeface="Arial"/>
                <a:cs typeface="Arial"/>
                <a:sym typeface="Arial"/>
              </a:rPr>
              <a:t>Gamma detector </a:t>
            </a:r>
            <a:r>
              <a:rPr lang="it-IT" sz="1867" kern="0" dirty="0" err="1">
                <a:solidFill>
                  <a:srgbClr val="000000"/>
                </a:solidFill>
                <a:latin typeface="Arial"/>
                <a:cs typeface="Arial"/>
                <a:sym typeface="Arial"/>
              </a:rPr>
              <a:t>resolution</a:t>
            </a:r>
            <a:r>
              <a:rPr lang="it-IT" sz="1867" kern="0" dirty="0">
                <a:solidFill>
                  <a:srgbClr val="000000"/>
                </a:solidFill>
                <a:latin typeface="Arial"/>
                <a:cs typeface="Arial"/>
                <a:sym typeface="Arial"/>
              </a:rPr>
              <a:t> test</a:t>
            </a:r>
          </a:p>
          <a:p>
            <a:pPr defTabSz="1219170">
              <a:buClr>
                <a:srgbClr val="000000"/>
              </a:buClr>
              <a:buSzPts val="1800"/>
            </a:pPr>
            <a:r>
              <a:rPr lang="it-IT" sz="1867" kern="0" dirty="0">
                <a:solidFill>
                  <a:srgbClr val="000000"/>
                </a:solidFill>
                <a:latin typeface="Arial"/>
                <a:cs typeface="Arial"/>
                <a:sym typeface="Arial"/>
              </a:rPr>
              <a:t>      @ L.E.N.A. (WP3)</a:t>
            </a:r>
          </a:p>
          <a:p>
            <a:pPr defTabSz="1219170">
              <a:buClr>
                <a:srgbClr val="000000"/>
              </a:buClr>
              <a:buSzPts val="1800"/>
            </a:pPr>
            <a:r>
              <a:rPr lang="it-IT" sz="1867" kern="0" dirty="0">
                <a:solidFill>
                  <a:srgbClr val="000000"/>
                </a:solidFill>
                <a:latin typeface="Arial"/>
                <a:cs typeface="Arial"/>
                <a:sym typeface="Arial"/>
              </a:rPr>
              <a:t>  </a:t>
            </a:r>
          </a:p>
        </p:txBody>
      </p:sp>
      <p:pic>
        <p:nvPicPr>
          <p:cNvPr id="2" name="Picture 17">
            <a:extLst>
              <a:ext uri="{FF2B5EF4-FFF2-40B4-BE49-F238E27FC236}">
                <a16:creationId xmlns:a16="http://schemas.microsoft.com/office/drawing/2014/main" id="{CB5ECB3E-6528-DD44-B6F6-19742A741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633" y="923197"/>
            <a:ext cx="1949636" cy="163310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schermata, Policromia&#10;&#10;Descrizione generata automaticamente">
            <a:extLst>
              <a:ext uri="{FF2B5EF4-FFF2-40B4-BE49-F238E27FC236}">
                <a16:creationId xmlns:a16="http://schemas.microsoft.com/office/drawing/2014/main" id="{17A300CF-87D2-7038-65B0-34999DE1C176}"/>
              </a:ext>
            </a:extLst>
          </p:cNvPr>
          <p:cNvPicPr>
            <a:picLocks noChangeAspect="1"/>
          </p:cNvPicPr>
          <p:nvPr/>
        </p:nvPicPr>
        <p:blipFill rotWithShape="1">
          <a:blip r:embed="rId4"/>
          <a:srcRect r="44617"/>
          <a:stretch/>
        </p:blipFill>
        <p:spPr>
          <a:xfrm>
            <a:off x="6291143" y="1188826"/>
            <a:ext cx="4243311" cy="2588076"/>
          </a:xfrm>
          <a:prstGeom prst="rect">
            <a:avLst/>
          </a:prstGeom>
        </p:spPr>
      </p:pic>
      <p:pic>
        <p:nvPicPr>
          <p:cNvPr id="4" name="Immagine 3">
            <a:extLst>
              <a:ext uri="{FF2B5EF4-FFF2-40B4-BE49-F238E27FC236}">
                <a16:creationId xmlns:a16="http://schemas.microsoft.com/office/drawing/2014/main" id="{275C77A5-D46A-5EE3-1E6C-791C89CE045E}"/>
              </a:ext>
            </a:extLst>
          </p:cNvPr>
          <p:cNvPicPr>
            <a:picLocks noChangeAspect="1"/>
          </p:cNvPicPr>
          <p:nvPr/>
        </p:nvPicPr>
        <p:blipFill rotWithShape="1">
          <a:blip r:embed="rId5"/>
          <a:srcRect l="11096" t="23605" r="13402" b="8306"/>
          <a:stretch/>
        </p:blipFill>
        <p:spPr>
          <a:xfrm>
            <a:off x="4890113" y="3572332"/>
            <a:ext cx="3609328" cy="1464760"/>
          </a:xfrm>
          <a:prstGeom prst="rect">
            <a:avLst/>
          </a:prstGeom>
        </p:spPr>
      </p:pic>
      <p:sp>
        <p:nvSpPr>
          <p:cNvPr id="6" name="Google Shape;878;p25">
            <a:extLst>
              <a:ext uri="{FF2B5EF4-FFF2-40B4-BE49-F238E27FC236}">
                <a16:creationId xmlns:a16="http://schemas.microsoft.com/office/drawing/2014/main" id="{B69CF310-86AA-CDE3-8C6D-B2E0CB675463}"/>
              </a:ext>
            </a:extLst>
          </p:cNvPr>
          <p:cNvSpPr txBox="1"/>
          <p:nvPr/>
        </p:nvSpPr>
        <p:spPr>
          <a:xfrm>
            <a:off x="1422426" y="1688537"/>
            <a:ext cx="1148764" cy="410379"/>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spcFirstLastPara="1" wrap="square" lIns="121900" tIns="60933" rIns="121900" bIns="60933" anchor="t" anchorCtr="0">
            <a:spAutoFit/>
          </a:bodyPr>
          <a:lstStyle/>
          <a:p>
            <a:pPr algn="ctr" defTabSz="1219170">
              <a:buClr>
                <a:srgbClr val="000000"/>
              </a:buClr>
              <a:buSzPts val="1800"/>
            </a:pPr>
            <a:r>
              <a:rPr lang="it-IT" sz="1867" kern="0" dirty="0">
                <a:solidFill>
                  <a:srgbClr val="000000"/>
                </a:solidFill>
                <a:latin typeface="Arial"/>
                <a:sym typeface="Arial"/>
              </a:rPr>
              <a:t>50 </a:t>
            </a:r>
            <a:r>
              <a:rPr lang="it-IT" sz="1867" kern="0" dirty="0" err="1">
                <a:solidFill>
                  <a:srgbClr val="000000"/>
                </a:solidFill>
                <a:latin typeface="Arial"/>
                <a:sym typeface="Arial"/>
              </a:rPr>
              <a:t>MBq</a:t>
            </a:r>
            <a:endParaRPr sz="1867" b="1" kern="0" dirty="0">
              <a:solidFill>
                <a:srgbClr val="000000"/>
              </a:solidFill>
              <a:latin typeface="Arial"/>
              <a:sym typeface="Arial"/>
            </a:endParaRPr>
          </a:p>
        </p:txBody>
      </p:sp>
      <p:sp>
        <p:nvSpPr>
          <p:cNvPr id="7" name="Google Shape;878;p25">
            <a:extLst>
              <a:ext uri="{FF2B5EF4-FFF2-40B4-BE49-F238E27FC236}">
                <a16:creationId xmlns:a16="http://schemas.microsoft.com/office/drawing/2014/main" id="{CD127B57-6E71-BB73-0D25-2B67C5646218}"/>
              </a:ext>
            </a:extLst>
          </p:cNvPr>
          <p:cNvSpPr txBox="1"/>
          <p:nvPr/>
        </p:nvSpPr>
        <p:spPr>
          <a:xfrm>
            <a:off x="2571190" y="2971493"/>
            <a:ext cx="1148764" cy="410379"/>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spcFirstLastPara="1" wrap="square" lIns="121900" tIns="60933" rIns="121900" bIns="60933" anchor="t" anchorCtr="0">
            <a:spAutoFit/>
          </a:bodyPr>
          <a:lstStyle/>
          <a:p>
            <a:pPr algn="ctr" defTabSz="1219170">
              <a:buClr>
                <a:srgbClr val="000000"/>
              </a:buClr>
              <a:buSzPts val="1800"/>
            </a:pPr>
            <a:r>
              <a:rPr lang="it-IT" sz="1867" kern="0" dirty="0">
                <a:solidFill>
                  <a:srgbClr val="000000"/>
                </a:solidFill>
                <a:latin typeface="Arial"/>
                <a:sym typeface="Arial"/>
              </a:rPr>
              <a:t>3 </a:t>
            </a:r>
            <a:r>
              <a:rPr lang="it-IT" sz="1867" kern="0" dirty="0" err="1">
                <a:solidFill>
                  <a:srgbClr val="000000"/>
                </a:solidFill>
                <a:latin typeface="Arial"/>
                <a:sym typeface="Arial"/>
              </a:rPr>
              <a:t>MBq</a:t>
            </a:r>
            <a:endParaRPr sz="1867" b="1" kern="0" dirty="0">
              <a:solidFill>
                <a:srgbClr val="000000"/>
              </a:solidFill>
              <a:latin typeface="Arial"/>
              <a:sym typeface="Arial"/>
            </a:endParaRPr>
          </a:p>
        </p:txBody>
      </p:sp>
      <p:sp>
        <p:nvSpPr>
          <p:cNvPr id="8" name="Google Shape;878;p25">
            <a:extLst>
              <a:ext uri="{FF2B5EF4-FFF2-40B4-BE49-F238E27FC236}">
                <a16:creationId xmlns:a16="http://schemas.microsoft.com/office/drawing/2014/main" id="{9DC177A0-193A-A083-F080-22BA0019EFFC}"/>
              </a:ext>
            </a:extLst>
          </p:cNvPr>
          <p:cNvSpPr txBox="1"/>
          <p:nvPr/>
        </p:nvSpPr>
        <p:spPr>
          <a:xfrm>
            <a:off x="2048530" y="4546257"/>
            <a:ext cx="1148764" cy="410379"/>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spcFirstLastPara="1" wrap="square" lIns="121900" tIns="60933" rIns="121900" bIns="60933" anchor="t" anchorCtr="0">
            <a:spAutoFit/>
          </a:bodyPr>
          <a:lstStyle/>
          <a:p>
            <a:pPr algn="ctr" defTabSz="1219170">
              <a:buClr>
                <a:srgbClr val="000000"/>
              </a:buClr>
              <a:buSzPts val="1800"/>
            </a:pPr>
            <a:r>
              <a:rPr lang="it-IT" sz="1867" kern="0" dirty="0">
                <a:solidFill>
                  <a:srgbClr val="000000"/>
                </a:solidFill>
                <a:latin typeface="Arial"/>
                <a:sym typeface="Arial"/>
              </a:rPr>
              <a:t>20 </a:t>
            </a:r>
            <a:r>
              <a:rPr lang="it-IT" sz="1867" kern="0" dirty="0" err="1">
                <a:solidFill>
                  <a:srgbClr val="000000"/>
                </a:solidFill>
                <a:latin typeface="Arial"/>
                <a:sym typeface="Arial"/>
              </a:rPr>
              <a:t>MBq</a:t>
            </a:r>
            <a:endParaRPr sz="1867" b="1" kern="0" dirty="0">
              <a:solidFill>
                <a:srgbClr val="000000"/>
              </a:solidFill>
              <a:latin typeface="Arial"/>
              <a:sym typeface="Arial"/>
            </a:endParaRPr>
          </a:p>
        </p:txBody>
      </p:sp>
      <p:sp>
        <p:nvSpPr>
          <p:cNvPr id="9" name="Freccia a destra 8"/>
          <p:cNvSpPr/>
          <p:nvPr/>
        </p:nvSpPr>
        <p:spPr>
          <a:xfrm>
            <a:off x="2945523" y="1443358"/>
            <a:ext cx="770021" cy="363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it-IT" sz="1867" kern="0">
              <a:solidFill>
                <a:srgbClr val="FFFFFF"/>
              </a:solidFill>
              <a:latin typeface="Arial"/>
              <a:sym typeface="Arial"/>
            </a:endParaRPr>
          </a:p>
        </p:txBody>
      </p:sp>
      <p:sp>
        <p:nvSpPr>
          <p:cNvPr id="15" name="Freccia a destra 14"/>
          <p:cNvSpPr/>
          <p:nvPr/>
        </p:nvSpPr>
        <p:spPr>
          <a:xfrm>
            <a:off x="5077466" y="2870760"/>
            <a:ext cx="770021" cy="3636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it-IT" sz="1867" kern="0">
              <a:solidFill>
                <a:srgbClr val="FFFFFF"/>
              </a:solidFill>
              <a:latin typeface="Arial"/>
              <a:sym typeface="Arial"/>
            </a:endParaRPr>
          </a:p>
        </p:txBody>
      </p:sp>
      <p:sp>
        <p:nvSpPr>
          <p:cNvPr id="16" name="Freccia a destra 15"/>
          <p:cNvSpPr/>
          <p:nvPr/>
        </p:nvSpPr>
        <p:spPr>
          <a:xfrm>
            <a:off x="3497806" y="4185676"/>
            <a:ext cx="770021" cy="3636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it-IT" sz="1867" kern="0">
              <a:solidFill>
                <a:srgbClr val="FFFFFF"/>
              </a:solidFill>
              <a:latin typeface="Arial"/>
              <a:sym typeface="Arial"/>
            </a:endParaRPr>
          </a:p>
        </p:txBody>
      </p:sp>
      <p:sp>
        <p:nvSpPr>
          <p:cNvPr id="17" name="Google Shape;878;p25">
            <a:extLst>
              <a:ext uri="{FF2B5EF4-FFF2-40B4-BE49-F238E27FC236}">
                <a16:creationId xmlns:a16="http://schemas.microsoft.com/office/drawing/2014/main" id="{9DC177A0-193A-A083-F080-22BA0019EFFC}"/>
              </a:ext>
            </a:extLst>
          </p:cNvPr>
          <p:cNvSpPr txBox="1"/>
          <p:nvPr/>
        </p:nvSpPr>
        <p:spPr>
          <a:xfrm>
            <a:off x="3459250" y="5662145"/>
            <a:ext cx="1148764" cy="410379"/>
          </a:xfrm>
          <a:prstGeom prst="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spcFirstLastPara="1" wrap="square" lIns="121900" tIns="60933" rIns="121900" bIns="60933" anchor="t" anchorCtr="0">
            <a:spAutoFit/>
          </a:bodyPr>
          <a:lstStyle/>
          <a:p>
            <a:pPr algn="ctr" defTabSz="1219170">
              <a:buClr>
                <a:srgbClr val="000000"/>
              </a:buClr>
              <a:buSzPts val="1800"/>
            </a:pPr>
            <a:r>
              <a:rPr lang="it-IT" sz="1867" kern="0" dirty="0">
                <a:solidFill>
                  <a:srgbClr val="000000"/>
                </a:solidFill>
                <a:latin typeface="Arial"/>
                <a:sym typeface="Arial"/>
              </a:rPr>
              <a:t>1,6 </a:t>
            </a:r>
            <a:r>
              <a:rPr lang="it-IT" sz="1867" kern="0" dirty="0" err="1">
                <a:solidFill>
                  <a:srgbClr val="000000"/>
                </a:solidFill>
                <a:latin typeface="Arial"/>
                <a:sym typeface="Arial"/>
              </a:rPr>
              <a:t>MBq</a:t>
            </a:r>
            <a:endParaRPr sz="1867" b="1" kern="0" dirty="0">
              <a:solidFill>
                <a:srgbClr val="000000"/>
              </a:solidFill>
              <a:latin typeface="Arial"/>
              <a:sym typeface="Arial"/>
            </a:endParaRPr>
          </a:p>
        </p:txBody>
      </p:sp>
      <p:sp>
        <p:nvSpPr>
          <p:cNvPr id="18" name="Freccia a destra 17"/>
          <p:cNvSpPr/>
          <p:nvPr/>
        </p:nvSpPr>
        <p:spPr>
          <a:xfrm>
            <a:off x="5835936" y="5344292"/>
            <a:ext cx="770021" cy="36368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it-IT" sz="1867" kern="0">
              <a:solidFill>
                <a:srgbClr val="70AD47">
                  <a:lumMod val="60000"/>
                  <a:lumOff val="40000"/>
                </a:srgbClr>
              </a:solidFill>
              <a:latin typeface="Arial"/>
              <a:sym typeface="Arial"/>
            </a:endParaRPr>
          </a:p>
        </p:txBody>
      </p:sp>
      <p:pic>
        <p:nvPicPr>
          <p:cNvPr id="5" name="Immagine 4"/>
          <p:cNvPicPr>
            <a:picLocks noChangeAspect="1"/>
          </p:cNvPicPr>
          <p:nvPr/>
        </p:nvPicPr>
        <p:blipFill>
          <a:blip r:embed="rId6"/>
          <a:stretch>
            <a:fillRect/>
          </a:stretch>
        </p:blipFill>
        <p:spPr>
          <a:xfrm>
            <a:off x="8912547" y="4218805"/>
            <a:ext cx="2445803" cy="1944041"/>
          </a:xfrm>
          <a:prstGeom prst="rect">
            <a:avLst/>
          </a:prstGeom>
        </p:spPr>
      </p:pic>
    </p:spTree>
    <p:extLst>
      <p:ext uri="{BB962C8B-B14F-4D97-AF65-F5344CB8AC3E}">
        <p14:creationId xmlns:p14="http://schemas.microsoft.com/office/powerpoint/2010/main" val="198278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D2CC63-584F-3356-E996-1981D654948D}"/>
            </a:ext>
          </a:extLst>
        </p:cNvPr>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D9B7FA87-7897-F3DD-B2F9-427588108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F9777E92-A043-4913-B998-810A439AC4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849524"/>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0887A98E-1652-BE88-1E1E-EF2399900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4D7EB5F-0471-0A05-F3C5-1C7A76371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06ED7C1-4582-68BC-4290-549B33980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F1657540-6AA5-0E95-6BFC-DC4524B3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52BC50A-52F5-D694-4D96-21C2A356A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FC0FC9B3-D226-D6AA-AC60-215BD0D851D9}"/>
              </a:ext>
            </a:extLst>
          </p:cNvPr>
          <p:cNvGraphicFramePr>
            <a:graphicFrameLocks noGrp="1"/>
          </p:cNvGraphicFramePr>
          <p:nvPr>
            <p:extLst>
              <p:ext uri="{D42A27DB-BD31-4B8C-83A1-F6EECF244321}">
                <p14:modId xmlns:p14="http://schemas.microsoft.com/office/powerpoint/2010/main" val="3924019864"/>
              </p:ext>
            </p:extLst>
          </p:nvPr>
        </p:nvGraphicFramePr>
        <p:xfrm>
          <a:off x="5685810" y="255043"/>
          <a:ext cx="6009366" cy="5771434"/>
        </p:xfrm>
        <a:graphic>
          <a:graphicData uri="http://schemas.openxmlformats.org/drawingml/2006/table">
            <a:tbl>
              <a:tblPr firstRow="1" bandRow="1">
                <a:noFill/>
              </a:tblPr>
              <a:tblGrid>
                <a:gridCol w="1686540">
                  <a:extLst>
                    <a:ext uri="{9D8B030D-6E8A-4147-A177-3AD203B41FA5}">
                      <a16:colId xmlns:a16="http://schemas.microsoft.com/office/drawing/2014/main" val="2603724469"/>
                    </a:ext>
                  </a:extLst>
                </a:gridCol>
                <a:gridCol w="738378">
                  <a:extLst>
                    <a:ext uri="{9D8B030D-6E8A-4147-A177-3AD203B41FA5}">
                      <a16:colId xmlns:a16="http://schemas.microsoft.com/office/drawing/2014/main" val="2629802954"/>
                    </a:ext>
                  </a:extLst>
                </a:gridCol>
                <a:gridCol w="480822">
                  <a:extLst>
                    <a:ext uri="{9D8B030D-6E8A-4147-A177-3AD203B41FA5}">
                      <a16:colId xmlns:a16="http://schemas.microsoft.com/office/drawing/2014/main" val="3004530370"/>
                    </a:ext>
                  </a:extLst>
                </a:gridCol>
                <a:gridCol w="1466850">
                  <a:extLst>
                    <a:ext uri="{9D8B030D-6E8A-4147-A177-3AD203B41FA5}">
                      <a16:colId xmlns:a16="http://schemas.microsoft.com/office/drawing/2014/main" val="2060405452"/>
                    </a:ext>
                  </a:extLst>
                </a:gridCol>
                <a:gridCol w="1636776">
                  <a:extLst>
                    <a:ext uri="{9D8B030D-6E8A-4147-A177-3AD203B41FA5}">
                      <a16:colId xmlns:a16="http://schemas.microsoft.com/office/drawing/2014/main" val="1124233653"/>
                    </a:ext>
                  </a:extLst>
                </a:gridCol>
              </a:tblGrid>
              <a:tr h="324000">
                <a:tc>
                  <a:txBody>
                    <a:bodyPr/>
                    <a:lstStyle/>
                    <a:p>
                      <a:pPr algn="l" rtl="0" fontAlgn="base"/>
                      <a:r>
                        <a:rPr lang="en-GB" sz="1600" b="1" i="0" cap="all" spc="60" dirty="0">
                          <a:solidFill>
                            <a:schemeClr val="accent5">
                              <a:lumMod val="50000"/>
                            </a:schemeClr>
                          </a:solidFill>
                          <a:effectLst/>
                          <a:latin typeface="Calibri"/>
                        </a:rPr>
                        <a:t>SIGLA </a:t>
                      </a:r>
                    </a:p>
                    <a:p>
                      <a:pPr algn="l" rtl="0" fontAlgn="base"/>
                      <a:endParaRPr lang="en-GB" sz="1600" b="1" i="0" cap="all"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550" b="1" i="0" cap="none" spc="60" dirty="0" err="1">
                          <a:solidFill>
                            <a:schemeClr val="accent5">
                              <a:lumMod val="50000"/>
                            </a:schemeClr>
                          </a:solidFill>
                          <a:effectLst/>
                          <a:latin typeface="Calibri"/>
                        </a:rPr>
                        <a:t>A</a:t>
                      </a:r>
                      <a:r>
                        <a:rPr lang="en-GB" sz="1550" b="1" i="0" cap="none" spc="60" baseline="0" dirty="0" err="1">
                          <a:solidFill>
                            <a:schemeClr val="accent5">
                              <a:lumMod val="50000"/>
                            </a:schemeClr>
                          </a:solidFill>
                          <a:effectLst/>
                          <a:latin typeface="Calibri"/>
                        </a:rPr>
                        <a:t>mbito</a:t>
                      </a:r>
                      <a:endParaRPr lang="en-GB" sz="1550" b="1" i="0" cap="none" spc="60" baseline="0" dirty="0">
                        <a:solidFill>
                          <a:schemeClr val="accent5">
                            <a:lumMod val="50000"/>
                          </a:schemeClr>
                        </a:solidFill>
                        <a:effectLst/>
                        <a:latin typeface="Calibri"/>
                      </a:endParaRPr>
                    </a:p>
                    <a:p>
                      <a:pPr algn="l" rtl="0" fontAlgn="base"/>
                      <a:endParaRPr lang="en-GB" sz="1550" b="1" i="0" cap="none"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600" b="1" i="0" cap="all" spc="60" dirty="0">
                          <a:solidFill>
                            <a:schemeClr val="accent5">
                              <a:lumMod val="50000"/>
                            </a:schemeClr>
                          </a:solidFill>
                          <a:effectLst/>
                          <a:latin typeface="Calibri"/>
                        </a:rPr>
                        <a:t>RN </a:t>
                      </a:r>
                    </a:p>
                    <a:p>
                      <a:pPr algn="l" rtl="0" fontAlgn="base"/>
                      <a:endParaRPr lang="en-GB" sz="1600" b="1" i="0" cap="all"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600" b="1" i="0" cap="all" spc="60" dirty="0" err="1">
                          <a:solidFill>
                            <a:schemeClr val="accent5">
                              <a:lumMod val="50000"/>
                            </a:schemeClr>
                          </a:solidFill>
                          <a:effectLst/>
                          <a:latin typeface="Calibri"/>
                        </a:rPr>
                        <a:t>Respon.naz</a:t>
                      </a:r>
                      <a:r>
                        <a:rPr lang="en-GB" sz="1600" b="1" i="0" cap="all" spc="60" dirty="0">
                          <a:solidFill>
                            <a:schemeClr val="accent5">
                              <a:lumMod val="50000"/>
                            </a:schemeClr>
                          </a:solidFill>
                          <a:effectLst/>
                          <a:latin typeface="Calibri"/>
                        </a:rPr>
                        <a:t>.</a:t>
                      </a:r>
                    </a:p>
                    <a:p>
                      <a:pPr algn="l" rtl="0" fontAlgn="base"/>
                      <a:r>
                        <a:rPr lang="en-GB" sz="1600" b="1" i="0" cap="all" spc="60" dirty="0">
                          <a:solidFill>
                            <a:schemeClr val="accent5">
                              <a:lumMod val="50000"/>
                            </a:schemeClr>
                          </a:solidFill>
                          <a:effectLst/>
                          <a:latin typeface="Calibri"/>
                        </a:rPr>
                        <a:t> </a:t>
                      </a: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600" b="1" i="0" cap="all" spc="60" dirty="0" err="1">
                          <a:solidFill>
                            <a:schemeClr val="accent5">
                              <a:lumMod val="50000"/>
                            </a:schemeClr>
                          </a:solidFill>
                          <a:effectLst/>
                          <a:latin typeface="Calibri"/>
                        </a:rPr>
                        <a:t>Resp.locale</a:t>
                      </a:r>
                      <a:endParaRPr lang="en-GB" sz="1600" b="1" i="0" cap="all" spc="60" dirty="0">
                        <a:solidFill>
                          <a:schemeClr val="accent5">
                            <a:lumMod val="50000"/>
                          </a:schemeClr>
                        </a:solidFill>
                        <a:effectLst/>
                        <a:latin typeface="Calibri"/>
                      </a:endParaRPr>
                    </a:p>
                    <a:p>
                      <a:pPr algn="l" rtl="0" fontAlgn="base"/>
                      <a:endParaRPr lang="en-GB" sz="1600" b="1" i="0" cap="all"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extLst>
                  <a:ext uri="{0D108BD9-81ED-4DB2-BD59-A6C34878D82A}">
                    <a16:rowId xmlns:a16="http://schemas.microsoft.com/office/drawing/2014/main" val="2876311715"/>
                  </a:ext>
                </a:extLst>
              </a:tr>
              <a:tr h="324000">
                <a:tc>
                  <a:txBody>
                    <a:bodyPr/>
                    <a:lstStyle/>
                    <a:p>
                      <a:pPr algn="l" rtl="0" fontAlgn="base">
                        <a:buFont typeface="+mj-lt"/>
                        <a:buAutoNum type="arabicPeriod"/>
                      </a:pPr>
                      <a:r>
                        <a:rPr lang="en-US" sz="1400" b="1" i="0" cap="none" spc="0" dirty="0">
                          <a:solidFill>
                            <a:schemeClr val="tx1"/>
                          </a:solidFill>
                          <a:effectLst/>
                          <a:latin typeface="Calibri"/>
                        </a:rPr>
                        <a:t>ADMIRAL </a:t>
                      </a:r>
                    </a:p>
                  </a:txBody>
                  <a:tcPr marL="36142" marR="36142" marT="18071" marB="49877">
                    <a:lnL w="12700" cap="flat" cmpd="sng" algn="ctr">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err="1">
                          <a:solidFill>
                            <a:schemeClr val="tx1"/>
                          </a:solidFill>
                          <a:effectLst/>
                          <a:latin typeface="Calibri"/>
                        </a:rPr>
                        <a:t>Interd</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 Andrighetto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S. Corradetti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extLst>
                  <a:ext uri="{0D108BD9-81ED-4DB2-BD59-A6C34878D82A}">
                    <a16:rowId xmlns:a16="http://schemas.microsoft.com/office/drawing/2014/main" val="168240905"/>
                  </a:ext>
                </a:extLst>
              </a:tr>
              <a:tr h="324000">
                <a:tc>
                  <a:txBody>
                    <a:bodyPr/>
                    <a:lstStyle/>
                    <a:p>
                      <a:pPr algn="l" rtl="0" fontAlgn="base">
                        <a:buFont typeface="+mj-lt"/>
                        <a:buAutoNum type="arabicPeriod" startAt="2"/>
                      </a:pPr>
                      <a:r>
                        <a:rPr lang="en-US" sz="1400" b="1" i="0" cap="none" spc="0" dirty="0">
                          <a:solidFill>
                            <a:schemeClr val="tx1"/>
                          </a:solidFill>
                          <a:effectLst/>
                          <a:latin typeface="Calibri"/>
                        </a:rPr>
                        <a:t>ALPHA_DTL_BETA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F. </a:t>
                      </a:r>
                      <a:r>
                        <a:rPr lang="en-GB" sz="1400" b="1" i="0" cap="none" spc="0" dirty="0" err="1">
                          <a:solidFill>
                            <a:schemeClr val="tx1"/>
                          </a:solidFill>
                          <a:effectLst/>
                          <a:latin typeface="Calibri"/>
                        </a:rPr>
                        <a:t>Grespan</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F. </a:t>
                      </a:r>
                      <a:r>
                        <a:rPr lang="en-GB" sz="1400" b="1" i="0" cap="none" spc="0" dirty="0" err="1">
                          <a:solidFill>
                            <a:schemeClr val="tx1"/>
                          </a:solidFill>
                          <a:effectLst/>
                          <a:latin typeface="Calibri"/>
                        </a:rPr>
                        <a:t>Grespan</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4136455923"/>
                  </a:ext>
                </a:extLst>
              </a:tr>
              <a:tr h="324000">
                <a:tc>
                  <a:txBody>
                    <a:bodyPr/>
                    <a:lstStyle/>
                    <a:p>
                      <a:pPr algn="l" rtl="0" fontAlgn="base">
                        <a:buFont typeface="+mj-lt"/>
                        <a:buAutoNum type="arabicPeriod" startAt="3"/>
                      </a:pPr>
                      <a:r>
                        <a:rPr lang="en-US" sz="1400" b="1" i="0" cap="none" spc="0" dirty="0">
                          <a:solidFill>
                            <a:schemeClr val="tx1"/>
                          </a:solidFill>
                          <a:effectLst/>
                          <a:latin typeface="Calibri"/>
                        </a:rPr>
                        <a:t>CUPRUM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err="1">
                          <a:solidFill>
                            <a:schemeClr val="tx1"/>
                          </a:solidFill>
                          <a:effectLst/>
                          <a:latin typeface="Calibri"/>
                        </a:rPr>
                        <a:t>Interd</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Juan Esposito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Juan Esposito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286356512"/>
                  </a:ext>
                </a:extLst>
              </a:tr>
              <a:tr h="324000">
                <a:tc>
                  <a:txBody>
                    <a:bodyPr/>
                    <a:lstStyle/>
                    <a:p>
                      <a:pPr algn="l" rtl="0" fontAlgn="base">
                        <a:buFont typeface="+mj-lt"/>
                        <a:buAutoNum type="arabicPeriod" startAt="4"/>
                      </a:pPr>
                      <a:r>
                        <a:rPr lang="en-US" sz="1400" b="0" i="0" cap="none" spc="0" dirty="0">
                          <a:solidFill>
                            <a:srgbClr val="FF0000"/>
                          </a:solidFill>
                          <a:effectLst/>
                          <a:latin typeface="Calibri"/>
                        </a:rPr>
                        <a:t>QUARTET</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it-IT" sz="1400" b="0" i="0" cap="none" spc="0" dirty="0">
                          <a:solidFill>
                            <a:srgbClr val="FF0000"/>
                          </a:solidFill>
                          <a:effectLst/>
                          <a:latin typeface="Calibri"/>
                        </a:rPr>
                        <a:t>quantum</a:t>
                      </a:r>
                      <a:endParaRPr lang="en-GB" sz="1400" b="0" i="0" cap="none" spc="0" dirty="0">
                        <a:solidFill>
                          <a:srgbClr val="FF0000"/>
                        </a:solidFill>
                        <a:effectLst/>
                        <a:latin typeface="Calibri"/>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it-IT" sz="1400" b="0" i="0" cap="none" spc="0" dirty="0">
                          <a:solidFill>
                            <a:srgbClr val="FF0000"/>
                          </a:solidFill>
                          <a:effectLst/>
                          <a:latin typeface="Calibri"/>
                        </a:rPr>
                        <a:t>MIB</a:t>
                      </a:r>
                      <a:endParaRPr lang="en-GB" sz="1400" b="0" i="0" cap="none" spc="0" dirty="0">
                        <a:solidFill>
                          <a:srgbClr val="FF0000"/>
                        </a:solidFill>
                        <a:effectLst/>
                        <a:latin typeface="Calibri"/>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it-IT" sz="1400" b="0" i="0" cap="none" spc="0" dirty="0">
                          <a:solidFill>
                            <a:srgbClr val="FF0000"/>
                          </a:solidFill>
                          <a:effectLst/>
                          <a:latin typeface="Calibri"/>
                        </a:rPr>
                        <a:t>Andrea Giachero</a:t>
                      </a:r>
                      <a:endParaRPr lang="en-GB" sz="1400" b="0" i="0" cap="none" spc="0" dirty="0">
                        <a:solidFill>
                          <a:srgbClr val="FF0000"/>
                        </a:solidFill>
                        <a:effectLst/>
                        <a:latin typeface="Calibri"/>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it-IT" sz="1400" b="0" i="0" cap="none" spc="0" dirty="0">
                          <a:solidFill>
                            <a:srgbClr val="FF0000"/>
                          </a:solidFill>
                          <a:effectLst/>
                          <a:latin typeface="Calibri"/>
                        </a:rPr>
                        <a:t>C. Pira</a:t>
                      </a:r>
                      <a:endParaRPr lang="en-GB" sz="1400" b="0" i="0" cap="none" spc="0" dirty="0">
                        <a:solidFill>
                          <a:srgbClr val="FF0000"/>
                        </a:solidFill>
                        <a:effectLst/>
                        <a:latin typeface="Calibri"/>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281238023"/>
                  </a:ext>
                </a:extLst>
              </a:tr>
              <a:tr h="324000">
                <a:tc>
                  <a:txBody>
                    <a:bodyPr/>
                    <a:lstStyle/>
                    <a:p>
                      <a:pPr algn="l" rtl="0" fontAlgn="base">
                        <a:buFont typeface="+mj-lt"/>
                        <a:buAutoNum type="arabicPeriod" startAt="5"/>
                      </a:pPr>
                      <a:r>
                        <a:rPr lang="en-US" sz="1400" b="0" i="0" cap="none" spc="0" dirty="0">
                          <a:solidFill>
                            <a:schemeClr val="tx1"/>
                          </a:solidFill>
                          <a:effectLst/>
                          <a:latin typeface="Calibri"/>
                        </a:rPr>
                        <a:t>DISCOVER22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err="1">
                          <a:solidFill>
                            <a:schemeClr val="tx1"/>
                          </a:solidFill>
                          <a:effectLst/>
                          <a:latin typeface="Calibri"/>
                        </a:rPr>
                        <a:t>Interd</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RM3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Antonella </a:t>
                      </a:r>
                      <a:r>
                        <a:rPr lang="en-GB" sz="1400" b="0" i="0" cap="none" spc="0" dirty="0" err="1">
                          <a:solidFill>
                            <a:schemeClr val="tx1"/>
                          </a:solidFill>
                          <a:effectLst/>
                          <a:latin typeface="Calibri"/>
                        </a:rPr>
                        <a:t>Sgura</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Valeria Conte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98380995"/>
                  </a:ext>
                </a:extLst>
              </a:tr>
              <a:tr h="324000">
                <a:tc>
                  <a:txBody>
                    <a:bodyPr/>
                    <a:lstStyle/>
                    <a:p>
                      <a:pPr algn="l" rtl="0" fontAlgn="base">
                        <a:buFont typeface="+mj-lt"/>
                        <a:buAutoNum type="arabicPeriod" startAt="6"/>
                      </a:pPr>
                      <a:r>
                        <a:rPr lang="en-US" sz="1400" b="0" i="0" cap="none" spc="0" dirty="0">
                          <a:solidFill>
                            <a:schemeClr val="tx1"/>
                          </a:solidFill>
                          <a:effectLst/>
                          <a:latin typeface="Calibri"/>
                        </a:rPr>
                        <a:t>EPISE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err="1">
                          <a:solidFill>
                            <a:schemeClr val="tx1"/>
                          </a:solidFill>
                          <a:effectLst/>
                          <a:latin typeface="Calibri"/>
                        </a:rPr>
                        <a:t>Interd</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FE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Antonino Proto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Oscar Azzolini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525914477"/>
                  </a:ext>
                </a:extLst>
              </a:tr>
              <a:tr h="324000">
                <a:tc>
                  <a:txBody>
                    <a:bodyPr/>
                    <a:lstStyle/>
                    <a:p>
                      <a:pPr algn="l" rtl="0" fontAlgn="base">
                        <a:buFont typeface="+mj-lt"/>
                        <a:buAutoNum type="arabicPeriod" startAt="7"/>
                      </a:pPr>
                      <a:r>
                        <a:rPr lang="en-US" sz="1400" b="0" i="0" cap="none" spc="0" dirty="0">
                          <a:solidFill>
                            <a:schemeClr val="tx1"/>
                          </a:solidFill>
                          <a:effectLst/>
                          <a:latin typeface="Calibri"/>
                        </a:rPr>
                        <a:t>HB2TF - CALL</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MI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Dario Giove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Oscar Azzolini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51979981"/>
                  </a:ext>
                </a:extLst>
              </a:tr>
              <a:tr h="324000">
                <a:tc>
                  <a:txBody>
                    <a:bodyPr/>
                    <a:lstStyle/>
                    <a:p>
                      <a:pPr algn="l" rtl="0" fontAlgn="base">
                        <a:buFont typeface="+mj-lt"/>
                        <a:buAutoNum type="arabicPeriod" startAt="8"/>
                      </a:pPr>
                      <a:r>
                        <a:rPr lang="en-US" sz="1400" b="1" i="0" cap="none" spc="0" dirty="0">
                          <a:solidFill>
                            <a:srgbClr val="FF0000"/>
                          </a:solidFill>
                          <a:effectLst/>
                          <a:latin typeface="Calibri" panose="020F0502020204030204" pitchFamily="34" charset="0"/>
                        </a:rPr>
                        <a:t>HISOL _NEXT</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Acc.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LNL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Mattia </a:t>
                      </a:r>
                      <a:r>
                        <a:rPr lang="en-GB" sz="1400" b="1" i="0" cap="none" spc="0" dirty="0" err="1">
                          <a:solidFill>
                            <a:srgbClr val="FF0000"/>
                          </a:solidFill>
                          <a:effectLst/>
                          <a:latin typeface="Calibri" panose="020F0502020204030204" pitchFamily="34" charset="0"/>
                        </a:rPr>
                        <a:t>Manzolaro</a:t>
                      </a:r>
                      <a:r>
                        <a:rPr lang="en-GB" sz="1400" b="1" i="0" cap="none" spc="0" dirty="0">
                          <a:solidFill>
                            <a:srgbClr val="FF0000"/>
                          </a:solidFill>
                          <a:effectLst/>
                          <a:latin typeface="Calibri" panose="020F0502020204030204" pitchFamily="34" charset="0"/>
                        </a:rPr>
                        <a:t>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S. </a:t>
                      </a:r>
                      <a:r>
                        <a:rPr lang="en-GB" sz="1400" b="1" i="0" cap="none" spc="0" dirty="0" err="1">
                          <a:solidFill>
                            <a:srgbClr val="FF0000"/>
                          </a:solidFill>
                          <a:effectLst/>
                          <a:latin typeface="Calibri" panose="020F0502020204030204" pitchFamily="34" charset="0"/>
                        </a:rPr>
                        <a:t>Corradetti</a:t>
                      </a:r>
                      <a:r>
                        <a:rPr lang="en-GB" sz="1400" b="1" i="0" cap="none" spc="0" dirty="0">
                          <a:solidFill>
                            <a:srgbClr val="FF0000"/>
                          </a:solidFill>
                          <a:effectLst/>
                          <a:latin typeface="Calibri" panose="020F0502020204030204" pitchFamily="34" charset="0"/>
                        </a:rPr>
                        <a:t>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451207987"/>
                  </a:ext>
                </a:extLst>
              </a:tr>
              <a:tr h="324000">
                <a:tc>
                  <a:txBody>
                    <a:bodyPr/>
                    <a:lstStyle/>
                    <a:p>
                      <a:pPr algn="l" rtl="0" fontAlgn="base">
                        <a:buFont typeface="+mj-lt"/>
                        <a:buAutoNum type="arabicPeriod" startAt="9"/>
                      </a:pPr>
                      <a:r>
                        <a:rPr lang="en-US" sz="1400" b="0" i="0" cap="none" spc="0" dirty="0">
                          <a:solidFill>
                            <a:schemeClr val="tx1"/>
                          </a:solidFill>
                          <a:effectLst/>
                          <a:latin typeface="Calibri"/>
                        </a:rPr>
                        <a:t>MANIFOLD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PV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Francesco Rossella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V. Rigato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13582000"/>
                  </a:ext>
                </a:extLst>
              </a:tr>
              <a:tr h="324000">
                <a:tc>
                  <a:txBody>
                    <a:bodyPr/>
                    <a:lstStyle/>
                    <a:p>
                      <a:pPr algn="l" rtl="0" fontAlgn="base">
                        <a:buFont typeface="+mj-lt"/>
                        <a:buAutoNum type="arabicPeriod" startAt="10"/>
                      </a:pPr>
                      <a:r>
                        <a:rPr lang="en-US" sz="1400" b="1" i="0" cap="none" spc="0" dirty="0" err="1">
                          <a:solidFill>
                            <a:srgbClr val="C00000"/>
                          </a:solidFill>
                          <a:effectLst/>
                          <a:latin typeface="Calibri"/>
                        </a:rPr>
                        <a:t>AToMiQA</a:t>
                      </a:r>
                      <a:r>
                        <a:rPr lang="en-US" sz="1400" b="1" i="0" cap="none" spc="0" dirty="0">
                          <a:solidFill>
                            <a:srgbClr val="C00000"/>
                          </a:solidFill>
                          <a:effectLst/>
                          <a:latin typeface="Calibri"/>
                        </a:rPr>
                        <a:t> -grant</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err="1">
                          <a:solidFill>
                            <a:srgbClr val="C00000"/>
                          </a:solidFill>
                          <a:effectLst/>
                          <a:latin typeface="Calibri"/>
                        </a:rPr>
                        <a:t>Interd</a:t>
                      </a:r>
                      <a:r>
                        <a:rPr lang="en-GB" sz="1400" b="1" i="0" cap="none" spc="0" dirty="0">
                          <a:solidFill>
                            <a:srgbClr val="C00000"/>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C00000"/>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C00000"/>
                          </a:solidFill>
                          <a:effectLst/>
                          <a:latin typeface="Calibri"/>
                        </a:rPr>
                        <a:t>Anna Bianchi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C00000"/>
                          </a:solidFill>
                          <a:effectLst/>
                          <a:latin typeface="Calibri"/>
                        </a:rPr>
                        <a:t>Anna Bianchi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2169077318"/>
                  </a:ext>
                </a:extLst>
              </a:tr>
              <a:tr h="324000">
                <a:tc>
                  <a:txBody>
                    <a:bodyPr/>
                    <a:lstStyle/>
                    <a:p>
                      <a:pPr algn="l" rtl="0" fontAlgn="base">
                        <a:buFont typeface="+mj-lt"/>
                        <a:buAutoNum type="arabicPeriod" startAt="11"/>
                      </a:pPr>
                      <a:r>
                        <a:rPr lang="en-US" sz="1400" b="1" i="0" cap="none" spc="0" dirty="0">
                          <a:solidFill>
                            <a:srgbClr val="FF0000"/>
                          </a:solidFill>
                          <a:effectLst/>
                          <a:latin typeface="Calibri"/>
                        </a:rPr>
                        <a:t>BOND</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l" rtl="0" fontAlgn="base"/>
                      <a:r>
                        <a:rPr lang="en-GB" sz="1400" b="1" i="0" cap="none" spc="0" dirty="0">
                          <a:solidFill>
                            <a:srgbClr val="FF0000"/>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just" rtl="0" fontAlgn="base"/>
                      <a:r>
                        <a:rPr lang="en-GB" sz="1400" b="1" i="0" cap="none" spc="0" dirty="0">
                          <a:solidFill>
                            <a:srgbClr val="FF0000"/>
                          </a:solidFill>
                          <a:effectLst/>
                          <a:latin typeface="Calibri"/>
                        </a:rPr>
                        <a:t>FE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it-IT" sz="1400" kern="1200" dirty="0">
                          <a:solidFill>
                            <a:srgbClr val="FF0000"/>
                          </a:solidFill>
                        </a:rPr>
                        <a:t>Andrea Mazzolari</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400" b="0" i="0" cap="none" spc="0" dirty="0">
                          <a:solidFill>
                            <a:srgbClr val="FF0000"/>
                          </a:solidFill>
                          <a:effectLst/>
                          <a:latin typeface="Calibri"/>
                        </a:rPr>
                        <a:t>D. De Salvador</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1666742104"/>
                  </a:ext>
                </a:extLst>
              </a:tr>
              <a:tr h="324000">
                <a:tc>
                  <a:txBody>
                    <a:bodyPr/>
                    <a:lstStyle/>
                    <a:p>
                      <a:pPr algn="l" rtl="0" fontAlgn="base">
                        <a:buFont typeface="+mj-lt"/>
                        <a:buAutoNum type="arabicPeriod" startAt="12"/>
                      </a:pPr>
                      <a:r>
                        <a:rPr lang="en-US" sz="1400" b="0" i="0" cap="none" spc="0" dirty="0">
                          <a:solidFill>
                            <a:schemeClr val="tx1"/>
                          </a:solidFill>
                          <a:effectLst/>
                          <a:latin typeface="Calibri"/>
                        </a:rPr>
                        <a:t>OREO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BO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Laura Bandiera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D. De Salvador</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212540190"/>
                  </a:ext>
                </a:extLst>
              </a:tr>
              <a:tr h="324000">
                <a:tc>
                  <a:txBody>
                    <a:bodyPr/>
                    <a:lstStyle/>
                    <a:p>
                      <a:pPr algn="l" rtl="0" fontAlgn="base">
                        <a:buFont typeface="+mj-lt"/>
                        <a:buAutoNum type="arabicPeriod" startAt="13"/>
                      </a:pPr>
                      <a:r>
                        <a:rPr lang="en-US" sz="1400" b="0" i="0" cap="none" spc="0" dirty="0">
                          <a:solidFill>
                            <a:srgbClr val="FF0000"/>
                          </a:solidFill>
                          <a:effectLst/>
                          <a:latin typeface="Calibri"/>
                        </a:rPr>
                        <a:t>DOCET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rgbClr val="FF0000"/>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rgbClr val="FF0000"/>
                          </a:solidFill>
                          <a:effectLst/>
                          <a:latin typeface="Calibri"/>
                        </a:rPr>
                        <a:t>PD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rgbClr val="FF0000"/>
                          </a:solidFill>
                          <a:effectLst/>
                          <a:latin typeface="Calibri"/>
                        </a:rPr>
                        <a:t>Gianni </a:t>
                      </a:r>
                      <a:r>
                        <a:rPr lang="en-GB" sz="1400" b="0" i="0" cap="none" spc="0" dirty="0" err="1">
                          <a:solidFill>
                            <a:srgbClr val="FF0000"/>
                          </a:solidFill>
                          <a:effectLst/>
                          <a:latin typeface="Calibri"/>
                        </a:rPr>
                        <a:t>Carugno</a:t>
                      </a:r>
                      <a:r>
                        <a:rPr lang="en-GB" sz="1400" b="0" i="0" cap="none" spc="0" dirty="0">
                          <a:solidFill>
                            <a:srgbClr val="FF0000"/>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rgbClr val="FF0000"/>
                          </a:solidFill>
                          <a:effectLst/>
                          <a:latin typeface="Calibri"/>
                        </a:rPr>
                        <a:t>P. Antonini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75962883"/>
                  </a:ext>
                </a:extLst>
              </a:tr>
              <a:tr h="324000">
                <a:tc>
                  <a:txBody>
                    <a:bodyPr/>
                    <a:lstStyle/>
                    <a:p>
                      <a:pPr algn="l" rtl="0" fontAlgn="base">
                        <a:buFont typeface="+mj-lt"/>
                        <a:buAutoNum type="arabicPeriod" startAt="14"/>
                      </a:pPr>
                      <a:r>
                        <a:rPr lang="en-US" sz="1400" b="1" i="0" cap="none" spc="0" dirty="0">
                          <a:solidFill>
                            <a:schemeClr val="tx1"/>
                          </a:solidFill>
                          <a:effectLst/>
                          <a:latin typeface="Calibri"/>
                        </a:rPr>
                        <a:t>PLASMA4BEAM2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Marco </a:t>
                      </a:r>
                      <a:r>
                        <a:rPr lang="en-GB" sz="1400" b="1" i="0" cap="none" spc="0" dirty="0" err="1">
                          <a:solidFill>
                            <a:schemeClr val="tx1"/>
                          </a:solidFill>
                          <a:effectLst/>
                          <a:latin typeface="Calibri"/>
                        </a:rPr>
                        <a:t>Cavenago</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 </a:t>
                      </a:r>
                      <a:r>
                        <a:rPr lang="en-GB" sz="1400" b="1" i="0" cap="none" spc="0" dirty="0" err="1">
                          <a:solidFill>
                            <a:schemeClr val="tx1"/>
                          </a:solidFill>
                          <a:effectLst/>
                          <a:latin typeface="Calibri"/>
                        </a:rPr>
                        <a:t>Ruzzon</a:t>
                      </a:r>
                      <a:r>
                        <a:rPr lang="en-GB" sz="1400" b="1" i="0" cap="none" spc="0" dirty="0">
                          <a:solidFill>
                            <a:schemeClr val="tx1"/>
                          </a:solidFill>
                          <a:effectLst/>
                          <a:latin typeface="Calibri"/>
                        </a:rPr>
                        <a:t>, </a:t>
                      </a:r>
                      <a:r>
                        <a:rPr lang="en-GB" sz="1400" b="1" i="0" cap="none" spc="0" dirty="0" err="1">
                          <a:solidFill>
                            <a:schemeClr val="tx1"/>
                          </a:solidFill>
                          <a:effectLst/>
                          <a:latin typeface="Calibri"/>
                        </a:rPr>
                        <a:t>Cavenago</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4019839949"/>
                  </a:ext>
                </a:extLst>
              </a:tr>
              <a:tr h="324000">
                <a:tc>
                  <a:txBody>
                    <a:bodyPr/>
                    <a:lstStyle/>
                    <a:p>
                      <a:pPr marL="0" indent="0" algn="l" rtl="0" fontAlgn="base">
                        <a:buFont typeface="+mj-lt"/>
                        <a:buNone/>
                      </a:pPr>
                      <a:r>
                        <a:rPr lang="en-US" sz="1400" b="1" i="0" cap="none" spc="0" dirty="0">
                          <a:solidFill>
                            <a:srgbClr val="FF0000"/>
                          </a:solidFill>
                          <a:effectLst/>
                          <a:latin typeface="Calibri" panose="020F0502020204030204" pitchFamily="34" charset="0"/>
                        </a:rPr>
                        <a:t>15.SUPERMAD</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Acc.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LNL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Cristian Pira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FF0000"/>
                          </a:solidFill>
                          <a:effectLst/>
                          <a:latin typeface="Calibri" panose="020F0502020204030204" pitchFamily="34" charset="0"/>
                        </a:rPr>
                        <a:t>Cristian Pira </a:t>
                      </a:r>
                      <a:endParaRPr lang="en-GB" sz="1400" b="1" i="0" cap="none" spc="0" dirty="0">
                        <a:solidFill>
                          <a:srgbClr val="FF0000"/>
                        </a:solidFill>
                        <a:effectLst/>
                      </a:endParaRP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3473362274"/>
                  </a:ext>
                </a:extLst>
              </a:tr>
              <a:tr h="324000">
                <a:tc>
                  <a:txBody>
                    <a:bodyPr/>
                    <a:lstStyle/>
                    <a:p>
                      <a:pPr algn="l" rtl="0" fontAlgn="base">
                        <a:buFont typeface="+mj-lt"/>
                        <a:buNone/>
                      </a:pPr>
                      <a:r>
                        <a:rPr lang="en-US" sz="1400" b="0" i="0" cap="none" spc="0" dirty="0">
                          <a:solidFill>
                            <a:schemeClr val="tx1"/>
                          </a:solidFill>
                          <a:effectLst/>
                          <a:latin typeface="Calibri"/>
                        </a:rPr>
                        <a:t>16.SHINE </a:t>
                      </a:r>
                    </a:p>
                  </a:txBody>
                  <a:tcPr marL="36142" marR="36142" marT="18071" marB="49877">
                    <a:lnL w="12700"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a:solidFill>
                            <a:schemeClr val="tx1"/>
                          </a:solidFill>
                          <a:effectLst/>
                          <a:latin typeface="Calibri"/>
                        </a:rPr>
                        <a:t>BA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a:solidFill>
                            <a:schemeClr val="tx1"/>
                          </a:solidFill>
                          <a:effectLst/>
                          <a:latin typeface="Calibri"/>
                        </a:rPr>
                        <a:t>Anna P. Caricato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err="1">
                          <a:solidFill>
                            <a:schemeClr val="tx1"/>
                          </a:solidFill>
                          <a:effectLst/>
                          <a:latin typeface="Calibri"/>
                        </a:rPr>
                        <a:t>S.Carturan</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521674945"/>
                  </a:ext>
                </a:extLst>
              </a:tr>
            </a:tbl>
          </a:graphicData>
        </a:graphic>
      </p:graphicFrame>
      <p:sp>
        <p:nvSpPr>
          <p:cNvPr id="5" name="CasellaDiTesto 4">
            <a:extLst>
              <a:ext uri="{FF2B5EF4-FFF2-40B4-BE49-F238E27FC236}">
                <a16:creationId xmlns:a16="http://schemas.microsoft.com/office/drawing/2014/main" id="{879D37AB-411E-8CFE-607C-4C5402889E87}"/>
              </a:ext>
            </a:extLst>
          </p:cNvPr>
          <p:cNvSpPr txBox="1"/>
          <p:nvPr/>
        </p:nvSpPr>
        <p:spPr>
          <a:xfrm>
            <a:off x="267833" y="243605"/>
            <a:ext cx="6096000" cy="523220"/>
          </a:xfrm>
          <a:prstGeom prst="rect">
            <a:avLst/>
          </a:prstGeom>
          <a:noFill/>
        </p:spPr>
        <p:txBody>
          <a:bodyPr wrap="square">
            <a:spAutoFit/>
          </a:bodyPr>
          <a:lstStyle/>
          <a:p>
            <a:r>
              <a:rPr lang="it-IT" sz="2800" b="1">
                <a:solidFill>
                  <a:srgbClr val="FF0000"/>
                </a:solidFill>
                <a:effectLst>
                  <a:outerShdw blurRad="38100" dist="38100" dir="2700000" algn="tl">
                    <a:srgbClr val="000000">
                      <a:alpha val="43137"/>
                    </a:srgbClr>
                  </a:outerShdw>
                </a:effectLst>
                <a:latin typeface="+mj-lt"/>
              </a:rPr>
              <a:t>Commissione Scientifica 5</a:t>
            </a:r>
            <a:endParaRPr lang="it-IT" sz="2800"/>
          </a:p>
        </p:txBody>
      </p:sp>
      <p:sp>
        <p:nvSpPr>
          <p:cNvPr id="2" name="CasellaDiTesto 4">
            <a:extLst>
              <a:ext uri="{FF2B5EF4-FFF2-40B4-BE49-F238E27FC236}">
                <a16:creationId xmlns:a16="http://schemas.microsoft.com/office/drawing/2014/main" id="{BE2C677B-A298-53DE-C564-3E8DA1D59888}"/>
              </a:ext>
            </a:extLst>
          </p:cNvPr>
          <p:cNvSpPr txBox="1"/>
          <p:nvPr/>
        </p:nvSpPr>
        <p:spPr>
          <a:xfrm>
            <a:off x="1113810" y="2825248"/>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a:solidFill>
                  <a:schemeClr val="tx1"/>
                </a:solidFill>
                <a:effectLst>
                  <a:outerShdw blurRad="38100" dist="38100" dir="2700000" algn="tl">
                    <a:srgbClr val="000000">
                      <a:alpha val="43137"/>
                    </a:srgbClr>
                  </a:outerShdw>
                </a:effectLst>
                <a:latin typeface="+mj-lt"/>
                <a:ea typeface="+mj-ea"/>
                <a:cs typeface="+mj-cs"/>
              </a:rPr>
              <a:t>2025</a:t>
            </a:r>
          </a:p>
        </p:txBody>
      </p:sp>
      <p:sp>
        <p:nvSpPr>
          <p:cNvPr id="9" name="TextBox 8">
            <a:extLst>
              <a:ext uri="{FF2B5EF4-FFF2-40B4-BE49-F238E27FC236}">
                <a16:creationId xmlns:a16="http://schemas.microsoft.com/office/drawing/2014/main" id="{2973F461-E527-192C-B387-737B5337A13E}"/>
              </a:ext>
            </a:extLst>
          </p:cNvPr>
          <p:cNvSpPr txBox="1"/>
          <p:nvPr/>
        </p:nvSpPr>
        <p:spPr>
          <a:xfrm>
            <a:off x="1113808" y="3522984"/>
            <a:ext cx="4036333" cy="1709849"/>
          </a:xfrm>
          <a:prstGeom prst="rect">
            <a:avLst/>
          </a:prstGeom>
        </p:spPr>
        <p:txBody>
          <a:bodyPr vert="horz" lIns="91440" tIns="45720" rIns="91440" bIns="45720" rtlCol="0" anchor="b">
            <a:normAutofit/>
          </a:bodyPr>
          <a:lstStyle/>
          <a:p>
            <a:pPr>
              <a:lnSpc>
                <a:spcPct val="90000"/>
              </a:lnSpc>
              <a:spcBef>
                <a:spcPts val="1000"/>
              </a:spcBef>
            </a:pPr>
            <a:r>
              <a:rPr lang="en-US" sz="2400" b="1" i="0" kern="1200" dirty="0">
                <a:solidFill>
                  <a:schemeClr val="tx1"/>
                </a:solidFill>
                <a:effectLst/>
                <a:highlight>
                  <a:srgbClr val="FFFFFF"/>
                </a:highlight>
                <a:latin typeface="+mn-lt"/>
                <a:ea typeface="+mn-ea"/>
                <a:cs typeface="+mn-cs"/>
              </a:rPr>
              <a:t>Ci </a:t>
            </a:r>
            <a:r>
              <a:rPr lang="en-US" sz="2400" b="1" i="0" kern="1200" dirty="0" err="1">
                <a:solidFill>
                  <a:schemeClr val="tx1"/>
                </a:solidFill>
                <a:effectLst/>
                <a:highlight>
                  <a:srgbClr val="FFFFFF"/>
                </a:highlight>
                <a:latin typeface="+mn-lt"/>
                <a:ea typeface="+mn-ea"/>
                <a:cs typeface="+mn-cs"/>
              </a:rPr>
              <a:t>sono</a:t>
            </a:r>
            <a:r>
              <a:rPr lang="en-US" sz="2400" b="1" i="0" kern="1200" dirty="0">
                <a:solidFill>
                  <a:schemeClr val="tx1"/>
                </a:solidFill>
                <a:effectLst/>
                <a:highlight>
                  <a:srgbClr val="FFFFFF"/>
                </a:highlight>
                <a:latin typeface="+mn-lt"/>
                <a:ea typeface="+mn-ea"/>
                <a:cs typeface="+mn-cs"/>
              </a:rPr>
              <a:t> 16 </a:t>
            </a:r>
            <a:r>
              <a:rPr lang="en-US" sz="2400" b="1" i="0" kern="1200" dirty="0" err="1">
                <a:solidFill>
                  <a:schemeClr val="tx1"/>
                </a:solidFill>
                <a:effectLst/>
                <a:highlight>
                  <a:srgbClr val="FFFFFF"/>
                </a:highlight>
                <a:latin typeface="+mn-lt"/>
                <a:ea typeface="+mn-ea"/>
                <a:cs typeface="+mn-cs"/>
              </a:rPr>
              <a:t>sigle</a:t>
            </a:r>
            <a:r>
              <a:rPr lang="en-US" sz="2400" b="1" i="0" kern="1200" dirty="0">
                <a:solidFill>
                  <a:schemeClr val="tx1"/>
                </a:solidFill>
                <a:effectLst/>
                <a:highlight>
                  <a:srgbClr val="FFFFFF"/>
                </a:highlight>
                <a:latin typeface="+mn-lt"/>
                <a:ea typeface="+mn-ea"/>
                <a:cs typeface="+mn-cs"/>
              </a:rPr>
              <a:t> </a:t>
            </a:r>
            <a:r>
              <a:rPr lang="en-US" sz="2400" b="1" i="0" kern="1200" dirty="0" err="1">
                <a:solidFill>
                  <a:schemeClr val="tx1"/>
                </a:solidFill>
                <a:effectLst/>
                <a:highlight>
                  <a:srgbClr val="FFFFFF"/>
                </a:highlight>
                <a:latin typeface="+mn-lt"/>
                <a:ea typeface="+mn-ea"/>
                <a:cs typeface="+mn-cs"/>
              </a:rPr>
              <a:t>attive</a:t>
            </a:r>
            <a:r>
              <a:rPr lang="en-US" sz="2400" b="1" i="0" kern="1200" dirty="0">
                <a:solidFill>
                  <a:schemeClr val="tx1"/>
                </a:solidFill>
                <a:effectLst/>
                <a:highlight>
                  <a:srgbClr val="FFFFFF"/>
                </a:highlight>
                <a:latin typeface="+mn-lt"/>
                <a:ea typeface="+mn-ea"/>
                <a:cs typeface="+mn-cs"/>
              </a:rPr>
              <a:t> </a:t>
            </a:r>
          </a:p>
          <a:p>
            <a:pPr>
              <a:lnSpc>
                <a:spcPct val="90000"/>
              </a:lnSpc>
              <a:spcBef>
                <a:spcPts val="1000"/>
              </a:spcBef>
            </a:pPr>
            <a:r>
              <a:rPr lang="en-US" sz="2400" b="1" i="0" kern="1200" dirty="0">
                <a:solidFill>
                  <a:schemeClr val="tx1"/>
                </a:solidFill>
                <a:effectLst/>
                <a:highlight>
                  <a:srgbClr val="FFFFFF"/>
                </a:highlight>
                <a:latin typeface="+mn-lt"/>
                <a:ea typeface="+mn-ea"/>
                <a:cs typeface="+mn-cs"/>
              </a:rPr>
              <a:t>(1 grant </a:t>
            </a:r>
            <a:r>
              <a:rPr lang="en-US" sz="2400" b="1" i="0" kern="1200" dirty="0" err="1">
                <a:solidFill>
                  <a:schemeClr val="tx1"/>
                </a:solidFill>
                <a:effectLst/>
                <a:highlight>
                  <a:srgbClr val="FFFFFF"/>
                </a:highlight>
                <a:latin typeface="+mn-lt"/>
                <a:ea typeface="+mn-ea"/>
                <a:cs typeface="+mn-cs"/>
              </a:rPr>
              <a:t>giovani</a:t>
            </a:r>
            <a:r>
              <a:rPr lang="en-US" sz="2400" b="1" i="0" kern="1200" dirty="0">
                <a:solidFill>
                  <a:schemeClr val="tx1"/>
                </a:solidFill>
                <a:effectLst/>
                <a:highlight>
                  <a:srgbClr val="FFFFFF"/>
                </a:highlight>
                <a:latin typeface="+mn-lt"/>
                <a:ea typeface="+mn-ea"/>
                <a:cs typeface="+mn-cs"/>
              </a:rPr>
              <a:t>)</a:t>
            </a:r>
            <a:r>
              <a:rPr lang="en-US" sz="2400" b="0" i="0" kern="1200" dirty="0">
                <a:solidFill>
                  <a:schemeClr val="tx1"/>
                </a:solidFill>
                <a:effectLst/>
                <a:highlight>
                  <a:srgbClr val="FFFFFF"/>
                </a:highlight>
                <a:latin typeface="+mn-lt"/>
                <a:ea typeface="+mn-ea"/>
                <a:cs typeface="+mn-cs"/>
              </a:rPr>
              <a:t> </a:t>
            </a:r>
            <a:endParaRPr lang="en-US" sz="2400" kern="1200" dirty="0">
              <a:solidFill>
                <a:schemeClr val="tx1"/>
              </a:solidFill>
              <a:latin typeface="+mn-lt"/>
              <a:ea typeface="+mn-ea"/>
              <a:cs typeface="+mn-cs"/>
            </a:endParaRPr>
          </a:p>
        </p:txBody>
      </p:sp>
      <p:sp>
        <p:nvSpPr>
          <p:cNvPr id="10" name="TextBox 2">
            <a:extLst>
              <a:ext uri="{FF2B5EF4-FFF2-40B4-BE49-F238E27FC236}">
                <a16:creationId xmlns:a16="http://schemas.microsoft.com/office/drawing/2014/main" id="{0362C96E-5867-D34E-577B-7E06279D7037}"/>
              </a:ext>
            </a:extLst>
          </p:cNvPr>
          <p:cNvSpPr txBox="1"/>
          <p:nvPr/>
        </p:nvSpPr>
        <p:spPr>
          <a:xfrm>
            <a:off x="1113808" y="4534920"/>
            <a:ext cx="4036333" cy="1709849"/>
          </a:xfrm>
          <a:prstGeom prst="rect">
            <a:avLst/>
          </a:prstGeom>
        </p:spPr>
        <p:txBody>
          <a:bodyPr vert="horz" lIns="91440" tIns="45720" rIns="91440" bIns="45720" rtlCol="0" anchor="b">
            <a:normAutofit/>
          </a:bodyPr>
          <a:lstStyle/>
          <a:p>
            <a:pPr>
              <a:lnSpc>
                <a:spcPct val="90000"/>
              </a:lnSpc>
              <a:spcBef>
                <a:spcPts val="1000"/>
              </a:spcBef>
            </a:pPr>
            <a:r>
              <a:rPr lang="en-US" sz="2400" b="1" i="0" kern="1200" dirty="0">
                <a:solidFill>
                  <a:schemeClr val="tx1"/>
                </a:solidFill>
                <a:effectLst/>
                <a:highlight>
                  <a:srgbClr val="FFFFFF"/>
                </a:highlight>
                <a:latin typeface="+mn-lt"/>
                <a:ea typeface="+mn-ea"/>
                <a:cs typeface="+mn-cs"/>
              </a:rPr>
              <a:t>7 con RN a LNL</a:t>
            </a:r>
            <a:endParaRPr lang="en-US" sz="2400" kern="1200" dirty="0">
              <a:solidFill>
                <a:schemeClr val="tx1"/>
              </a:solidFill>
              <a:latin typeface="+mn-lt"/>
              <a:ea typeface="+mn-ea"/>
              <a:cs typeface="+mn-cs"/>
            </a:endParaRPr>
          </a:p>
        </p:txBody>
      </p:sp>
      <p:sp>
        <p:nvSpPr>
          <p:cNvPr id="11" name="TextBox 10">
            <a:extLst>
              <a:ext uri="{FF2B5EF4-FFF2-40B4-BE49-F238E27FC236}">
                <a16:creationId xmlns:a16="http://schemas.microsoft.com/office/drawing/2014/main" id="{F4D6CB49-B898-D2C0-AED2-B62D2A06CC11}"/>
              </a:ext>
            </a:extLst>
          </p:cNvPr>
          <p:cNvSpPr txBox="1"/>
          <p:nvPr/>
        </p:nvSpPr>
        <p:spPr>
          <a:xfrm>
            <a:off x="1113810" y="3552992"/>
            <a:ext cx="3536738" cy="369332"/>
          </a:xfrm>
          <a:prstGeom prst="rect">
            <a:avLst/>
          </a:prstGeom>
          <a:noFill/>
        </p:spPr>
        <p:txBody>
          <a:bodyPr wrap="none" rtlCol="0">
            <a:spAutoFit/>
          </a:bodyPr>
          <a:lstStyle/>
          <a:p>
            <a:pPr algn="ctr"/>
            <a:r>
              <a:rPr lang="it-IT" dirty="0"/>
              <a:t>Finanziamento  346 k€  pari a 85%</a:t>
            </a:r>
            <a:endParaRPr lang="en-GB" dirty="0"/>
          </a:p>
        </p:txBody>
      </p:sp>
    </p:spTree>
    <p:extLst>
      <p:ext uri="{BB962C8B-B14F-4D97-AF65-F5344CB8AC3E}">
        <p14:creationId xmlns:p14="http://schemas.microsoft.com/office/powerpoint/2010/main" val="375236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F5F1-66B5-8436-7BB8-1FE6623BD4E1}"/>
            </a:ext>
          </a:extLst>
        </p:cNvPr>
        <p:cNvGrpSpPr/>
        <p:nvPr/>
      </p:nvGrpSpPr>
      <p:grpSpPr>
        <a:xfrm>
          <a:off x="0" y="0"/>
          <a:ext cx="0" cy="0"/>
          <a:chOff x="0" y="0"/>
          <a:chExt cx="0" cy="0"/>
        </a:xfrm>
      </p:grpSpPr>
      <p:pic>
        <p:nvPicPr>
          <p:cNvPr id="3" name="Picture 2" descr="A large white cylindrical machine&#10;&#10;Description automatically generated with medium confidence">
            <a:extLst>
              <a:ext uri="{FF2B5EF4-FFF2-40B4-BE49-F238E27FC236}">
                <a16:creationId xmlns:a16="http://schemas.microsoft.com/office/drawing/2014/main" id="{F4092573-5251-B02B-D002-29ABFE98D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8485"/>
            <a:ext cx="7166258" cy="4841205"/>
          </a:xfrm>
          <a:prstGeom prst="rect">
            <a:avLst/>
          </a:prstGeom>
        </p:spPr>
      </p:pic>
      <p:sp>
        <p:nvSpPr>
          <p:cNvPr id="2" name="CasellaDiTesto 1">
            <a:extLst>
              <a:ext uri="{FF2B5EF4-FFF2-40B4-BE49-F238E27FC236}">
                <a16:creationId xmlns:a16="http://schemas.microsoft.com/office/drawing/2014/main" id="{0D25088C-D9B5-A0FB-D75F-B6342A9FABF8}"/>
              </a:ext>
            </a:extLst>
          </p:cNvPr>
          <p:cNvSpPr txBox="1"/>
          <p:nvPr/>
        </p:nvSpPr>
        <p:spPr>
          <a:xfrm>
            <a:off x="68826" y="180730"/>
            <a:ext cx="7157884" cy="523220"/>
          </a:xfrm>
          <a:prstGeom prst="rect">
            <a:avLst/>
          </a:prstGeom>
          <a:noFill/>
        </p:spPr>
        <p:txBody>
          <a:bodyPr wrap="square">
            <a:spAutoFit/>
          </a:bodyPr>
          <a:lstStyle/>
          <a:p>
            <a:r>
              <a:rPr lang="it-IT" sz="2800" b="1" dirty="0">
                <a:solidFill>
                  <a:schemeClr val="accent1"/>
                </a:solidFill>
              </a:rPr>
              <a:t>CSN5: non solo acceleratori</a:t>
            </a:r>
            <a:endParaRPr lang="it-IT" sz="2800" dirty="0">
              <a:solidFill>
                <a:schemeClr val="accent1"/>
              </a:solidFill>
            </a:endParaRPr>
          </a:p>
        </p:txBody>
      </p:sp>
      <p:sp>
        <p:nvSpPr>
          <p:cNvPr id="6" name="CasellaDiTesto 5">
            <a:extLst>
              <a:ext uri="{FF2B5EF4-FFF2-40B4-BE49-F238E27FC236}">
                <a16:creationId xmlns:a16="http://schemas.microsoft.com/office/drawing/2014/main" id="{F96A37C5-2614-52CC-CA85-6F3AD215AC4B}"/>
              </a:ext>
            </a:extLst>
          </p:cNvPr>
          <p:cNvSpPr txBox="1"/>
          <p:nvPr/>
        </p:nvSpPr>
        <p:spPr>
          <a:xfrm>
            <a:off x="7490125" y="1837186"/>
            <a:ext cx="4524894" cy="3046988"/>
          </a:xfrm>
          <a:prstGeom prst="rect">
            <a:avLst/>
          </a:prstGeom>
          <a:noFill/>
        </p:spPr>
        <p:txBody>
          <a:bodyPr wrap="square">
            <a:spAutoFit/>
          </a:bodyPr>
          <a:lstStyle/>
          <a:p>
            <a:br>
              <a:rPr lang="it-IT" sz="2400" dirty="0"/>
            </a:br>
            <a:r>
              <a:rPr lang="it-IT" sz="2400" dirty="0"/>
              <a:t>Anche se gli acceleratori di LNL sono il cuore pulsante del laboratorio, non tutta la ricerca scientifica di CSN5 ne fa uso... </a:t>
            </a:r>
          </a:p>
          <a:p>
            <a:endParaRPr lang="it-IT" sz="2400" dirty="0"/>
          </a:p>
          <a:p>
            <a:r>
              <a:rPr lang="it-IT" sz="2400" dirty="0"/>
              <a:t>ogni tanto ci concediamo qualche deviazione </a:t>
            </a:r>
            <a:r>
              <a:rPr lang="it-IT" sz="2400" b="1" dirty="0">
                <a:solidFill>
                  <a:schemeClr val="bg2">
                    <a:lumMod val="25000"/>
                  </a:schemeClr>
                </a:solidFill>
              </a:rPr>
              <a:t>😉</a:t>
            </a:r>
            <a:r>
              <a:rPr lang="it-IT" sz="2400" dirty="0"/>
              <a:t>! </a:t>
            </a:r>
          </a:p>
        </p:txBody>
      </p:sp>
    </p:spTree>
    <p:extLst>
      <p:ext uri="{BB962C8B-B14F-4D97-AF65-F5344CB8AC3E}">
        <p14:creationId xmlns:p14="http://schemas.microsoft.com/office/powerpoint/2010/main" val="3903368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D218D1-9B4F-B62A-BD3A-1DCD20608A4D}"/>
            </a:ext>
          </a:extLst>
        </p:cNvPr>
        <p:cNvGrpSpPr/>
        <p:nvPr/>
      </p:nvGrpSpPr>
      <p:grpSpPr>
        <a:xfrm>
          <a:off x="0" y="0"/>
          <a:ext cx="0" cy="0"/>
          <a:chOff x="0" y="0"/>
          <a:chExt cx="0" cy="0"/>
        </a:xfrm>
      </p:grpSpPr>
      <p:sp>
        <p:nvSpPr>
          <p:cNvPr id="1060" name="Rectangle 105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arge machine with many pipes&#10;&#10;Description automatically generated">
            <a:extLst>
              <a:ext uri="{FF2B5EF4-FFF2-40B4-BE49-F238E27FC236}">
                <a16:creationId xmlns:a16="http://schemas.microsoft.com/office/drawing/2014/main" id="{AC19A98A-ABF2-35AF-49F1-A009BA51BB1E}"/>
              </a:ext>
            </a:extLst>
          </p:cNvPr>
          <p:cNvPicPr>
            <a:picLocks noChangeAspect="1"/>
          </p:cNvPicPr>
          <p:nvPr/>
        </p:nvPicPr>
        <p:blipFill>
          <a:blip r:embed="rId3">
            <a:extLst>
              <a:ext uri="{28A0092B-C50C-407E-A947-70E740481C1C}">
                <a14:useLocalDpi xmlns:a14="http://schemas.microsoft.com/office/drawing/2010/main" val="0"/>
              </a:ext>
            </a:extLst>
          </a:blip>
          <a:srcRect l="10727" r="1698" b="4"/>
          <a:stretch/>
        </p:blipFill>
        <p:spPr>
          <a:xfrm>
            <a:off x="1050486" y="624892"/>
            <a:ext cx="2607314" cy="2560320"/>
          </a:xfrm>
          <a:prstGeom prst="rect">
            <a:avLst/>
          </a:prstGeom>
        </p:spPr>
      </p:pic>
      <p:sp>
        <p:nvSpPr>
          <p:cNvPr id="1068" name="Rectangle 1067">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Basic Clinical Radiobiology | IAEA">
            <a:extLst>
              <a:ext uri="{FF2B5EF4-FFF2-40B4-BE49-F238E27FC236}">
                <a16:creationId xmlns:a16="http://schemas.microsoft.com/office/drawing/2014/main" id="{2A21C26C-2A8E-3BE4-460A-7D7C86C97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69" r="39043" b="1"/>
          <a:stretch/>
        </p:blipFill>
        <p:spPr bwMode="auto">
          <a:xfrm>
            <a:off x="6383956" y="704693"/>
            <a:ext cx="2430076"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blender&#10;&#10;Description automatically generated">
            <a:extLst>
              <a:ext uri="{FF2B5EF4-FFF2-40B4-BE49-F238E27FC236}">
                <a16:creationId xmlns:a16="http://schemas.microsoft.com/office/drawing/2014/main" id="{02E89200-9349-4AE8-2EF3-9DA0A0666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956" y="3790898"/>
            <a:ext cx="2085975" cy="2324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439E4A-6AB3-2D23-33F6-2BF410745D29}"/>
              </a:ext>
            </a:extLst>
          </p:cNvPr>
          <p:cNvSpPr txBox="1"/>
          <p:nvPr/>
        </p:nvSpPr>
        <p:spPr>
          <a:xfrm>
            <a:off x="3816836" y="743002"/>
            <a:ext cx="2196902" cy="369332"/>
          </a:xfrm>
          <a:prstGeom prst="rect">
            <a:avLst/>
          </a:prstGeom>
          <a:noFill/>
        </p:spPr>
        <p:txBody>
          <a:bodyPr wrap="square">
            <a:spAutoFit/>
          </a:bodyPr>
          <a:lstStyle/>
          <a:p>
            <a:pPr algn="l" rtl="0" fontAlgn="base"/>
            <a:r>
              <a:rPr lang="en-US" sz="1800" b="1" i="0" cap="none" spc="0" dirty="0">
                <a:solidFill>
                  <a:srgbClr val="EFB65B"/>
                </a:solidFill>
                <a:effectLst/>
                <a:latin typeface="Calibri"/>
              </a:rPr>
              <a:t>ALPHA_DTL_BETA </a:t>
            </a:r>
          </a:p>
        </p:txBody>
      </p:sp>
      <p:sp>
        <p:nvSpPr>
          <p:cNvPr id="16" name="TextBox 15">
            <a:extLst>
              <a:ext uri="{FF2B5EF4-FFF2-40B4-BE49-F238E27FC236}">
                <a16:creationId xmlns:a16="http://schemas.microsoft.com/office/drawing/2014/main" id="{59624457-0A13-4D4B-8301-34C6427A0256}"/>
              </a:ext>
            </a:extLst>
          </p:cNvPr>
          <p:cNvSpPr txBox="1"/>
          <p:nvPr/>
        </p:nvSpPr>
        <p:spPr>
          <a:xfrm>
            <a:off x="3816836" y="1187267"/>
            <a:ext cx="1704840" cy="369332"/>
          </a:xfrm>
          <a:prstGeom prst="rect">
            <a:avLst/>
          </a:prstGeom>
          <a:noFill/>
        </p:spPr>
        <p:txBody>
          <a:bodyPr wrap="square">
            <a:spAutoFit/>
          </a:bodyPr>
          <a:lstStyle/>
          <a:p>
            <a:pPr algn="l" rtl="0" fontAlgn="base"/>
            <a:r>
              <a:rPr lang="en-US" sz="1800" b="0" i="0" cap="none" spc="0" dirty="0">
                <a:solidFill>
                  <a:schemeClr val="tx1"/>
                </a:solidFill>
                <a:effectLst/>
                <a:latin typeface="Calibri"/>
              </a:rPr>
              <a:t>HB2TF - CALL</a:t>
            </a:r>
          </a:p>
        </p:txBody>
      </p:sp>
      <p:sp>
        <p:nvSpPr>
          <p:cNvPr id="18" name="TextBox 17">
            <a:extLst>
              <a:ext uri="{FF2B5EF4-FFF2-40B4-BE49-F238E27FC236}">
                <a16:creationId xmlns:a16="http://schemas.microsoft.com/office/drawing/2014/main" id="{73FF0921-2016-418D-32E1-CA3BD246A208}"/>
              </a:ext>
            </a:extLst>
          </p:cNvPr>
          <p:cNvSpPr txBox="1"/>
          <p:nvPr/>
        </p:nvSpPr>
        <p:spPr>
          <a:xfrm>
            <a:off x="3816836" y="1631532"/>
            <a:ext cx="2039691" cy="369332"/>
          </a:xfrm>
          <a:prstGeom prst="rect">
            <a:avLst/>
          </a:prstGeom>
          <a:noFill/>
        </p:spPr>
        <p:txBody>
          <a:bodyPr wrap="square">
            <a:spAutoFit/>
          </a:bodyPr>
          <a:lstStyle/>
          <a:p>
            <a:r>
              <a:rPr lang="en-US" sz="1800" b="1" i="0" cap="none" spc="0" dirty="0">
                <a:solidFill>
                  <a:srgbClr val="EFB65B"/>
                </a:solidFill>
                <a:effectLst/>
                <a:latin typeface="Calibri"/>
              </a:rPr>
              <a:t>PLASMA4BEAM2</a:t>
            </a:r>
            <a:endParaRPr lang="en-GB" dirty="0">
              <a:solidFill>
                <a:srgbClr val="EFB65B"/>
              </a:solidFill>
            </a:endParaRPr>
          </a:p>
        </p:txBody>
      </p:sp>
      <p:sp>
        <p:nvSpPr>
          <p:cNvPr id="19" name="TextBox 18">
            <a:extLst>
              <a:ext uri="{FF2B5EF4-FFF2-40B4-BE49-F238E27FC236}">
                <a16:creationId xmlns:a16="http://schemas.microsoft.com/office/drawing/2014/main" id="{2C5228BE-6071-C87D-A9B7-810D51521C1D}"/>
              </a:ext>
            </a:extLst>
          </p:cNvPr>
          <p:cNvSpPr txBox="1"/>
          <p:nvPr/>
        </p:nvSpPr>
        <p:spPr>
          <a:xfrm>
            <a:off x="3816836" y="2075797"/>
            <a:ext cx="2039691" cy="369332"/>
          </a:xfrm>
          <a:prstGeom prst="rect">
            <a:avLst/>
          </a:prstGeom>
          <a:noFill/>
        </p:spPr>
        <p:txBody>
          <a:bodyPr wrap="square">
            <a:spAutoFit/>
          </a:bodyPr>
          <a:lstStyle/>
          <a:p>
            <a:r>
              <a:rPr lang="en-US" sz="1800" b="1" i="0" cap="none" spc="0" dirty="0">
                <a:solidFill>
                  <a:srgbClr val="EFB65B"/>
                </a:solidFill>
                <a:effectLst/>
                <a:latin typeface="Calibri"/>
              </a:rPr>
              <a:t>HISOL</a:t>
            </a:r>
            <a:endParaRPr lang="en-GB" dirty="0">
              <a:solidFill>
                <a:srgbClr val="EFB65B"/>
              </a:solidFill>
            </a:endParaRPr>
          </a:p>
        </p:txBody>
      </p:sp>
      <p:sp>
        <p:nvSpPr>
          <p:cNvPr id="20" name="TextBox 19">
            <a:extLst>
              <a:ext uri="{FF2B5EF4-FFF2-40B4-BE49-F238E27FC236}">
                <a16:creationId xmlns:a16="http://schemas.microsoft.com/office/drawing/2014/main" id="{753CAE4B-483D-47FF-F247-E8FDB8E3E770}"/>
              </a:ext>
            </a:extLst>
          </p:cNvPr>
          <p:cNvSpPr txBox="1"/>
          <p:nvPr/>
        </p:nvSpPr>
        <p:spPr>
          <a:xfrm>
            <a:off x="3816836" y="2520061"/>
            <a:ext cx="2039691" cy="369332"/>
          </a:xfrm>
          <a:prstGeom prst="rect">
            <a:avLst/>
          </a:prstGeom>
          <a:noFill/>
        </p:spPr>
        <p:txBody>
          <a:bodyPr wrap="square">
            <a:spAutoFit/>
          </a:bodyPr>
          <a:lstStyle/>
          <a:p>
            <a:r>
              <a:rPr lang="en-US" sz="1800" b="1" i="0" cap="none" spc="0" dirty="0">
                <a:solidFill>
                  <a:srgbClr val="EFB65B"/>
                </a:solidFill>
                <a:effectLst/>
                <a:latin typeface="Calibri"/>
              </a:rPr>
              <a:t>SAMARA</a:t>
            </a:r>
            <a:endParaRPr lang="en-GB" dirty="0">
              <a:solidFill>
                <a:srgbClr val="EFB65B"/>
              </a:solidFill>
            </a:endParaRPr>
          </a:p>
        </p:txBody>
      </p:sp>
      <p:sp>
        <p:nvSpPr>
          <p:cNvPr id="22" name="TextBox 21">
            <a:extLst>
              <a:ext uri="{FF2B5EF4-FFF2-40B4-BE49-F238E27FC236}">
                <a16:creationId xmlns:a16="http://schemas.microsoft.com/office/drawing/2014/main" id="{98F18DFC-0F7C-297F-4E4D-FE64F72C573A}"/>
              </a:ext>
            </a:extLst>
          </p:cNvPr>
          <p:cNvSpPr txBox="1"/>
          <p:nvPr/>
        </p:nvSpPr>
        <p:spPr>
          <a:xfrm>
            <a:off x="9139171" y="743002"/>
            <a:ext cx="1286277" cy="369332"/>
          </a:xfrm>
          <a:prstGeom prst="rect">
            <a:avLst/>
          </a:prstGeom>
          <a:noFill/>
        </p:spPr>
        <p:txBody>
          <a:bodyPr wrap="square">
            <a:spAutoFit/>
          </a:bodyPr>
          <a:lstStyle/>
          <a:p>
            <a:r>
              <a:rPr lang="en-US" sz="1800" b="1" i="0" cap="none" spc="0" dirty="0">
                <a:solidFill>
                  <a:srgbClr val="EFB65B"/>
                </a:solidFill>
                <a:effectLst/>
                <a:latin typeface="Calibri"/>
              </a:rPr>
              <a:t>ADMIRAL</a:t>
            </a:r>
            <a:endParaRPr lang="en-GB" dirty="0">
              <a:solidFill>
                <a:srgbClr val="EFB65B"/>
              </a:solidFill>
            </a:endParaRPr>
          </a:p>
        </p:txBody>
      </p:sp>
      <p:sp>
        <p:nvSpPr>
          <p:cNvPr id="23" name="TextBox 22">
            <a:extLst>
              <a:ext uri="{FF2B5EF4-FFF2-40B4-BE49-F238E27FC236}">
                <a16:creationId xmlns:a16="http://schemas.microsoft.com/office/drawing/2014/main" id="{560D68F4-984C-27BE-3FD3-5187E3B21CCE}"/>
              </a:ext>
            </a:extLst>
          </p:cNvPr>
          <p:cNvSpPr txBox="1"/>
          <p:nvPr/>
        </p:nvSpPr>
        <p:spPr>
          <a:xfrm>
            <a:off x="9139171" y="1187267"/>
            <a:ext cx="1286277" cy="369332"/>
          </a:xfrm>
          <a:prstGeom prst="rect">
            <a:avLst/>
          </a:prstGeom>
          <a:noFill/>
        </p:spPr>
        <p:txBody>
          <a:bodyPr wrap="square">
            <a:spAutoFit/>
          </a:bodyPr>
          <a:lstStyle/>
          <a:p>
            <a:r>
              <a:rPr lang="en-US" sz="1800" b="1" i="0" cap="none" spc="0" dirty="0">
                <a:solidFill>
                  <a:srgbClr val="EFB65B"/>
                </a:solidFill>
                <a:effectLst/>
                <a:latin typeface="Calibri"/>
              </a:rPr>
              <a:t>CUPRUM</a:t>
            </a:r>
            <a:endParaRPr lang="en-GB" dirty="0">
              <a:solidFill>
                <a:srgbClr val="EFB65B"/>
              </a:solidFill>
            </a:endParaRPr>
          </a:p>
        </p:txBody>
      </p:sp>
      <p:sp>
        <p:nvSpPr>
          <p:cNvPr id="25" name="TextBox 24">
            <a:extLst>
              <a:ext uri="{FF2B5EF4-FFF2-40B4-BE49-F238E27FC236}">
                <a16:creationId xmlns:a16="http://schemas.microsoft.com/office/drawing/2014/main" id="{9D965BA1-DF62-81E3-E695-A303BB289E80}"/>
              </a:ext>
            </a:extLst>
          </p:cNvPr>
          <p:cNvSpPr txBox="1"/>
          <p:nvPr/>
        </p:nvSpPr>
        <p:spPr>
          <a:xfrm>
            <a:off x="9139171" y="1631532"/>
            <a:ext cx="1440823" cy="369332"/>
          </a:xfrm>
          <a:prstGeom prst="rect">
            <a:avLst/>
          </a:prstGeom>
          <a:noFill/>
        </p:spPr>
        <p:txBody>
          <a:bodyPr wrap="square">
            <a:spAutoFit/>
          </a:bodyPr>
          <a:lstStyle/>
          <a:p>
            <a:r>
              <a:rPr lang="en-US" sz="1800" b="0" i="0" cap="none" spc="0" dirty="0">
                <a:solidFill>
                  <a:schemeClr val="tx1"/>
                </a:solidFill>
                <a:effectLst/>
                <a:latin typeface="Calibri"/>
              </a:rPr>
              <a:t>DISCOVER22</a:t>
            </a:r>
            <a:endParaRPr lang="en-GB" dirty="0"/>
          </a:p>
        </p:txBody>
      </p:sp>
      <p:sp>
        <p:nvSpPr>
          <p:cNvPr id="26" name="TextBox 25">
            <a:extLst>
              <a:ext uri="{FF2B5EF4-FFF2-40B4-BE49-F238E27FC236}">
                <a16:creationId xmlns:a16="http://schemas.microsoft.com/office/drawing/2014/main" id="{5F1C405E-30E9-2B59-070D-2271E0FD6317}"/>
              </a:ext>
            </a:extLst>
          </p:cNvPr>
          <p:cNvSpPr txBox="1"/>
          <p:nvPr/>
        </p:nvSpPr>
        <p:spPr>
          <a:xfrm>
            <a:off x="9139171" y="2075797"/>
            <a:ext cx="1440823" cy="369332"/>
          </a:xfrm>
          <a:prstGeom prst="rect">
            <a:avLst/>
          </a:prstGeom>
          <a:noFill/>
        </p:spPr>
        <p:txBody>
          <a:bodyPr wrap="square">
            <a:spAutoFit/>
          </a:bodyPr>
          <a:lstStyle/>
          <a:p>
            <a:r>
              <a:rPr lang="en-US" sz="1800" b="0" i="1" cap="none" spc="0" dirty="0">
                <a:solidFill>
                  <a:schemeClr val="tx1"/>
                </a:solidFill>
                <a:effectLst/>
                <a:latin typeface="Calibri"/>
              </a:rPr>
              <a:t>EPISE</a:t>
            </a:r>
            <a:endParaRPr lang="en-GB" i="1" dirty="0"/>
          </a:p>
        </p:txBody>
      </p:sp>
      <p:sp>
        <p:nvSpPr>
          <p:cNvPr id="28" name="TextBox 27">
            <a:extLst>
              <a:ext uri="{FF2B5EF4-FFF2-40B4-BE49-F238E27FC236}">
                <a16:creationId xmlns:a16="http://schemas.microsoft.com/office/drawing/2014/main" id="{01918917-6B00-D81C-00A3-DD5EDE92511A}"/>
              </a:ext>
            </a:extLst>
          </p:cNvPr>
          <p:cNvSpPr txBox="1"/>
          <p:nvPr/>
        </p:nvSpPr>
        <p:spPr>
          <a:xfrm>
            <a:off x="9139171" y="2520061"/>
            <a:ext cx="1221882" cy="369332"/>
          </a:xfrm>
          <a:prstGeom prst="rect">
            <a:avLst/>
          </a:prstGeom>
          <a:noFill/>
        </p:spPr>
        <p:txBody>
          <a:bodyPr wrap="square">
            <a:spAutoFit/>
          </a:bodyPr>
          <a:lstStyle/>
          <a:p>
            <a:r>
              <a:rPr lang="en-US" sz="1800" b="1" i="1" cap="none" spc="0" dirty="0">
                <a:solidFill>
                  <a:srgbClr val="EFB65B"/>
                </a:solidFill>
                <a:effectLst/>
                <a:latin typeface="Calibri"/>
              </a:rPr>
              <a:t>MUSICA</a:t>
            </a:r>
            <a:endParaRPr lang="en-GB" i="1" dirty="0">
              <a:solidFill>
                <a:srgbClr val="EFB65B"/>
              </a:solidFill>
            </a:endParaRPr>
          </a:p>
        </p:txBody>
      </p:sp>
      <p:sp>
        <p:nvSpPr>
          <p:cNvPr id="30" name="TextBox 29">
            <a:extLst>
              <a:ext uri="{FF2B5EF4-FFF2-40B4-BE49-F238E27FC236}">
                <a16:creationId xmlns:a16="http://schemas.microsoft.com/office/drawing/2014/main" id="{D16E8CB0-2B33-9985-1363-5D1165F49DEC}"/>
              </a:ext>
            </a:extLst>
          </p:cNvPr>
          <p:cNvSpPr txBox="1"/>
          <p:nvPr/>
        </p:nvSpPr>
        <p:spPr>
          <a:xfrm>
            <a:off x="8930574" y="3840615"/>
            <a:ext cx="1281924" cy="369332"/>
          </a:xfrm>
          <a:prstGeom prst="rect">
            <a:avLst/>
          </a:prstGeom>
          <a:noFill/>
        </p:spPr>
        <p:txBody>
          <a:bodyPr wrap="square">
            <a:spAutoFit/>
          </a:bodyPr>
          <a:lstStyle/>
          <a:p>
            <a:r>
              <a:rPr lang="en-US" sz="1800" b="0" i="0" cap="none" spc="0" dirty="0">
                <a:solidFill>
                  <a:schemeClr val="tx1"/>
                </a:solidFill>
                <a:effectLst/>
                <a:latin typeface="Calibri"/>
              </a:rPr>
              <a:t>MANIFOLD</a:t>
            </a:r>
            <a:endParaRPr lang="en-GB" dirty="0"/>
          </a:p>
        </p:txBody>
      </p:sp>
      <p:sp>
        <p:nvSpPr>
          <p:cNvPr id="31" name="TextBox 30">
            <a:extLst>
              <a:ext uri="{FF2B5EF4-FFF2-40B4-BE49-F238E27FC236}">
                <a16:creationId xmlns:a16="http://schemas.microsoft.com/office/drawing/2014/main" id="{F5709C1A-F195-282F-4C75-64DBA974242A}"/>
              </a:ext>
            </a:extLst>
          </p:cNvPr>
          <p:cNvSpPr txBox="1"/>
          <p:nvPr/>
        </p:nvSpPr>
        <p:spPr>
          <a:xfrm>
            <a:off x="2613539" y="3748024"/>
            <a:ext cx="1281924" cy="369332"/>
          </a:xfrm>
          <a:prstGeom prst="rect">
            <a:avLst/>
          </a:prstGeom>
          <a:noFill/>
        </p:spPr>
        <p:txBody>
          <a:bodyPr wrap="square">
            <a:spAutoFit/>
          </a:bodyPr>
          <a:lstStyle/>
          <a:p>
            <a:r>
              <a:rPr lang="en-US" dirty="0">
                <a:latin typeface="Calibri"/>
              </a:rPr>
              <a:t>DIODE</a:t>
            </a:r>
            <a:endParaRPr lang="en-GB" dirty="0"/>
          </a:p>
        </p:txBody>
      </p:sp>
      <p:sp>
        <p:nvSpPr>
          <p:cNvPr id="32" name="TextBox 31">
            <a:extLst>
              <a:ext uri="{FF2B5EF4-FFF2-40B4-BE49-F238E27FC236}">
                <a16:creationId xmlns:a16="http://schemas.microsoft.com/office/drawing/2014/main" id="{F8521A13-F0C3-780E-343D-386FA1D9FB8E}"/>
              </a:ext>
            </a:extLst>
          </p:cNvPr>
          <p:cNvSpPr txBox="1"/>
          <p:nvPr/>
        </p:nvSpPr>
        <p:spPr>
          <a:xfrm>
            <a:off x="8930574" y="4236654"/>
            <a:ext cx="1281924" cy="369332"/>
          </a:xfrm>
          <a:prstGeom prst="rect">
            <a:avLst/>
          </a:prstGeom>
          <a:noFill/>
        </p:spPr>
        <p:txBody>
          <a:bodyPr wrap="square">
            <a:spAutoFit/>
          </a:bodyPr>
          <a:lstStyle/>
          <a:p>
            <a:r>
              <a:rPr lang="en-US" sz="1800" b="1" i="0" cap="none" spc="0" dirty="0">
                <a:solidFill>
                  <a:srgbClr val="EFB65B"/>
                </a:solidFill>
                <a:effectLst/>
                <a:latin typeface="Calibri"/>
              </a:rPr>
              <a:t>N3G</a:t>
            </a:r>
            <a:endParaRPr lang="en-GB" b="1" dirty="0">
              <a:solidFill>
                <a:srgbClr val="EFB65B"/>
              </a:solidFill>
            </a:endParaRPr>
          </a:p>
        </p:txBody>
      </p:sp>
      <p:sp>
        <p:nvSpPr>
          <p:cNvPr id="33" name="TextBox 32">
            <a:extLst>
              <a:ext uri="{FF2B5EF4-FFF2-40B4-BE49-F238E27FC236}">
                <a16:creationId xmlns:a16="http://schemas.microsoft.com/office/drawing/2014/main" id="{FBDCAB13-68A3-0B75-DF8E-0878259EF602}"/>
              </a:ext>
            </a:extLst>
          </p:cNvPr>
          <p:cNvSpPr txBox="1"/>
          <p:nvPr/>
        </p:nvSpPr>
        <p:spPr>
          <a:xfrm>
            <a:off x="8930574" y="4632693"/>
            <a:ext cx="1281924" cy="369332"/>
          </a:xfrm>
          <a:prstGeom prst="rect">
            <a:avLst/>
          </a:prstGeom>
          <a:noFill/>
        </p:spPr>
        <p:txBody>
          <a:bodyPr wrap="square">
            <a:spAutoFit/>
          </a:bodyPr>
          <a:lstStyle/>
          <a:p>
            <a:r>
              <a:rPr lang="en-US" sz="1800" b="0" i="0" cap="none" spc="0" dirty="0">
                <a:solidFill>
                  <a:schemeClr val="tx1"/>
                </a:solidFill>
                <a:effectLst/>
                <a:latin typeface="Calibri"/>
              </a:rPr>
              <a:t>OREO</a:t>
            </a:r>
            <a:endParaRPr lang="en-GB" dirty="0"/>
          </a:p>
        </p:txBody>
      </p:sp>
      <p:sp>
        <p:nvSpPr>
          <p:cNvPr id="34" name="TextBox 33">
            <a:extLst>
              <a:ext uri="{FF2B5EF4-FFF2-40B4-BE49-F238E27FC236}">
                <a16:creationId xmlns:a16="http://schemas.microsoft.com/office/drawing/2014/main" id="{120A87FE-77AE-592E-35D7-DAFB314F2DD8}"/>
              </a:ext>
            </a:extLst>
          </p:cNvPr>
          <p:cNvSpPr txBox="1"/>
          <p:nvPr/>
        </p:nvSpPr>
        <p:spPr>
          <a:xfrm>
            <a:off x="8930574" y="5028732"/>
            <a:ext cx="1281924" cy="369332"/>
          </a:xfrm>
          <a:prstGeom prst="rect">
            <a:avLst/>
          </a:prstGeom>
          <a:noFill/>
        </p:spPr>
        <p:txBody>
          <a:bodyPr wrap="square">
            <a:spAutoFit/>
          </a:bodyPr>
          <a:lstStyle/>
          <a:p>
            <a:r>
              <a:rPr lang="en-US" sz="1800" b="0" i="0" cap="none" spc="0" dirty="0">
                <a:solidFill>
                  <a:schemeClr val="tx1"/>
                </a:solidFill>
                <a:effectLst/>
                <a:latin typeface="Calibri"/>
              </a:rPr>
              <a:t>PHYDES</a:t>
            </a:r>
            <a:endParaRPr lang="en-GB" dirty="0"/>
          </a:p>
        </p:txBody>
      </p:sp>
      <p:sp>
        <p:nvSpPr>
          <p:cNvPr id="35" name="TextBox 34">
            <a:extLst>
              <a:ext uri="{FF2B5EF4-FFF2-40B4-BE49-F238E27FC236}">
                <a16:creationId xmlns:a16="http://schemas.microsoft.com/office/drawing/2014/main" id="{4BA85D22-6DAF-518A-F008-48E2B0ABD477}"/>
              </a:ext>
            </a:extLst>
          </p:cNvPr>
          <p:cNvSpPr txBox="1"/>
          <p:nvPr/>
        </p:nvSpPr>
        <p:spPr>
          <a:xfrm>
            <a:off x="8930574" y="5424773"/>
            <a:ext cx="1281924" cy="369332"/>
          </a:xfrm>
          <a:prstGeom prst="rect">
            <a:avLst/>
          </a:prstGeom>
          <a:noFill/>
        </p:spPr>
        <p:txBody>
          <a:bodyPr wrap="square">
            <a:spAutoFit/>
          </a:bodyPr>
          <a:lstStyle/>
          <a:p>
            <a:r>
              <a:rPr lang="en-US" sz="1800" b="0" i="0" cap="none" spc="0" dirty="0">
                <a:solidFill>
                  <a:schemeClr val="tx1"/>
                </a:solidFill>
                <a:effectLst/>
                <a:latin typeface="Calibri"/>
              </a:rPr>
              <a:t>QUANTEP</a:t>
            </a:r>
            <a:endParaRPr lang="en-GB" dirty="0"/>
          </a:p>
        </p:txBody>
      </p:sp>
      <p:sp>
        <p:nvSpPr>
          <p:cNvPr id="36" name="TextBox 35">
            <a:extLst>
              <a:ext uri="{FF2B5EF4-FFF2-40B4-BE49-F238E27FC236}">
                <a16:creationId xmlns:a16="http://schemas.microsoft.com/office/drawing/2014/main" id="{B3C85DD0-AEA3-106F-4228-EFCE61478309}"/>
              </a:ext>
            </a:extLst>
          </p:cNvPr>
          <p:cNvSpPr txBox="1"/>
          <p:nvPr/>
        </p:nvSpPr>
        <p:spPr>
          <a:xfrm>
            <a:off x="2613539" y="5093419"/>
            <a:ext cx="1281924" cy="369332"/>
          </a:xfrm>
          <a:prstGeom prst="rect">
            <a:avLst/>
          </a:prstGeom>
          <a:noFill/>
        </p:spPr>
        <p:txBody>
          <a:bodyPr wrap="square">
            <a:spAutoFit/>
          </a:bodyPr>
          <a:lstStyle/>
          <a:p>
            <a:r>
              <a:rPr lang="en-US" sz="1800" b="0" i="0" cap="none" spc="0" dirty="0">
                <a:solidFill>
                  <a:schemeClr val="tx1"/>
                </a:solidFill>
                <a:effectLst/>
                <a:latin typeface="Calibri"/>
              </a:rPr>
              <a:t>SHINE</a:t>
            </a:r>
            <a:endParaRPr lang="en-GB" dirty="0"/>
          </a:p>
        </p:txBody>
      </p:sp>
      <p:sp>
        <p:nvSpPr>
          <p:cNvPr id="39" name="TextBox 38">
            <a:extLst>
              <a:ext uri="{FF2B5EF4-FFF2-40B4-BE49-F238E27FC236}">
                <a16:creationId xmlns:a16="http://schemas.microsoft.com/office/drawing/2014/main" id="{0A38861E-7FA8-99A4-3FC7-8B746C1D854B}"/>
              </a:ext>
            </a:extLst>
          </p:cNvPr>
          <p:cNvSpPr txBox="1"/>
          <p:nvPr/>
        </p:nvSpPr>
        <p:spPr>
          <a:xfrm>
            <a:off x="2545355" y="262943"/>
            <a:ext cx="1391278" cy="369332"/>
          </a:xfrm>
          <a:prstGeom prst="rect">
            <a:avLst/>
          </a:prstGeom>
          <a:solidFill>
            <a:srgbClr val="262626"/>
          </a:solidFill>
        </p:spPr>
        <p:txBody>
          <a:bodyPr wrap="none" rtlCol="0">
            <a:spAutoFit/>
          </a:bodyPr>
          <a:lstStyle/>
          <a:p>
            <a:r>
              <a:rPr lang="it-IT" dirty="0"/>
              <a:t>Acceleratori</a:t>
            </a:r>
            <a:endParaRPr lang="en-GB" dirty="0"/>
          </a:p>
        </p:txBody>
      </p:sp>
      <p:sp>
        <p:nvSpPr>
          <p:cNvPr id="40" name="TextBox 39">
            <a:extLst>
              <a:ext uri="{FF2B5EF4-FFF2-40B4-BE49-F238E27FC236}">
                <a16:creationId xmlns:a16="http://schemas.microsoft.com/office/drawing/2014/main" id="{433F07A1-A85F-2C19-24B9-1A94660E3CA8}"/>
              </a:ext>
            </a:extLst>
          </p:cNvPr>
          <p:cNvSpPr txBox="1"/>
          <p:nvPr/>
        </p:nvSpPr>
        <p:spPr>
          <a:xfrm>
            <a:off x="8137891" y="260428"/>
            <a:ext cx="1802673" cy="369332"/>
          </a:xfrm>
          <a:prstGeom prst="rect">
            <a:avLst/>
          </a:prstGeom>
          <a:solidFill>
            <a:srgbClr val="262626"/>
          </a:solidFill>
        </p:spPr>
        <p:txBody>
          <a:bodyPr wrap="none" rtlCol="0">
            <a:spAutoFit/>
          </a:bodyPr>
          <a:lstStyle/>
          <a:p>
            <a:r>
              <a:rPr lang="it-IT" dirty="0"/>
              <a:t>Interdisciplinare</a:t>
            </a:r>
            <a:endParaRPr lang="en-GB" dirty="0"/>
          </a:p>
        </p:txBody>
      </p:sp>
      <p:sp>
        <p:nvSpPr>
          <p:cNvPr id="41" name="TextBox 40">
            <a:extLst>
              <a:ext uri="{FF2B5EF4-FFF2-40B4-BE49-F238E27FC236}">
                <a16:creationId xmlns:a16="http://schemas.microsoft.com/office/drawing/2014/main" id="{2B1EC548-0E51-4032-5BCC-0D0927E1AC13}"/>
              </a:ext>
            </a:extLst>
          </p:cNvPr>
          <p:cNvSpPr txBox="1"/>
          <p:nvPr/>
        </p:nvSpPr>
        <p:spPr>
          <a:xfrm>
            <a:off x="5538315" y="3377412"/>
            <a:ext cx="1115370" cy="369332"/>
          </a:xfrm>
          <a:prstGeom prst="rect">
            <a:avLst/>
          </a:prstGeom>
          <a:solidFill>
            <a:srgbClr val="262626"/>
          </a:solidFill>
        </p:spPr>
        <p:txBody>
          <a:bodyPr wrap="none" rtlCol="0">
            <a:spAutoFit/>
          </a:bodyPr>
          <a:lstStyle/>
          <a:p>
            <a:r>
              <a:rPr lang="it-IT" dirty="0"/>
              <a:t>Rivelatori</a:t>
            </a:r>
            <a:endParaRPr lang="en-GB" dirty="0"/>
          </a:p>
        </p:txBody>
      </p:sp>
      <p:pic>
        <p:nvPicPr>
          <p:cNvPr id="1038" name="Picture 14" descr="Radioterapia: dai falsi miti alle indicazioni | Fondazione Mutagens">
            <a:extLst>
              <a:ext uri="{FF2B5EF4-FFF2-40B4-BE49-F238E27FC236}">
                <a16:creationId xmlns:a16="http://schemas.microsoft.com/office/drawing/2014/main" id="{2F7070C1-07DF-5A1E-D6BB-C76B40CC2E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491" r="21661"/>
          <a:stretch/>
        </p:blipFill>
        <p:spPr bwMode="auto">
          <a:xfrm>
            <a:off x="559192" y="3856921"/>
            <a:ext cx="2058505" cy="2333805"/>
          </a:xfrm>
          <a:prstGeom prst="ellipse">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9EE7094-6146-FA7B-774F-C16738A08254}"/>
              </a:ext>
            </a:extLst>
          </p:cNvPr>
          <p:cNvSpPr txBox="1"/>
          <p:nvPr/>
        </p:nvSpPr>
        <p:spPr>
          <a:xfrm>
            <a:off x="2613538" y="5440096"/>
            <a:ext cx="3400199" cy="830997"/>
          </a:xfrm>
          <a:prstGeom prst="rect">
            <a:avLst/>
          </a:prstGeom>
          <a:noFill/>
        </p:spPr>
        <p:txBody>
          <a:bodyPr wrap="square">
            <a:spAutoFit/>
          </a:bodyPr>
          <a:lstStyle/>
          <a:p>
            <a:r>
              <a:rPr lang="it-IT" sz="1200" i="1" dirty="0">
                <a:solidFill>
                  <a:schemeClr val="tx1">
                    <a:lumMod val="75000"/>
                  </a:schemeClr>
                </a:solidFill>
              </a:rPr>
              <a:t>Sintetizzati scintillatori </a:t>
            </a:r>
            <a:r>
              <a:rPr lang="it-IT" sz="1200" i="1" dirty="0" err="1">
                <a:solidFill>
                  <a:schemeClr val="tx1">
                    <a:lumMod val="75000"/>
                  </a:schemeClr>
                </a:solidFill>
              </a:rPr>
              <a:t>fotocurabili</a:t>
            </a:r>
            <a:r>
              <a:rPr lang="it-IT" sz="1200" i="1" dirty="0">
                <a:solidFill>
                  <a:schemeClr val="tx1">
                    <a:lumMod val="75000"/>
                  </a:schemeClr>
                </a:solidFill>
              </a:rPr>
              <a:t> a base siliconica per stampa 3D (DLP) in forme complesse, con alta risoluzione e resa luminosa. Test effettuati al CN.</a:t>
            </a:r>
            <a:r>
              <a:rPr lang="it-IT" sz="1200" b="0" i="1" dirty="0">
                <a:solidFill>
                  <a:schemeClr val="tx1">
                    <a:lumMod val="75000"/>
                  </a:schemeClr>
                </a:solidFill>
                <a:effectLst/>
                <a:latin typeface="Lucida Grande"/>
              </a:rPr>
              <a:t> </a:t>
            </a:r>
            <a:endParaRPr lang="it-IT" sz="1200" i="1" dirty="0">
              <a:solidFill>
                <a:schemeClr val="tx1">
                  <a:lumMod val="75000"/>
                </a:schemeClr>
              </a:solidFill>
            </a:endParaRPr>
          </a:p>
        </p:txBody>
      </p:sp>
      <p:sp>
        <p:nvSpPr>
          <p:cNvPr id="4" name="CasellaDiTesto 3">
            <a:extLst>
              <a:ext uri="{FF2B5EF4-FFF2-40B4-BE49-F238E27FC236}">
                <a16:creationId xmlns:a16="http://schemas.microsoft.com/office/drawing/2014/main" id="{ED9CB80F-C356-E381-1824-38B773604DFA}"/>
              </a:ext>
            </a:extLst>
          </p:cNvPr>
          <p:cNvSpPr txBox="1"/>
          <p:nvPr/>
        </p:nvSpPr>
        <p:spPr>
          <a:xfrm>
            <a:off x="2613539" y="4120639"/>
            <a:ext cx="3646160" cy="830997"/>
          </a:xfrm>
          <a:prstGeom prst="rect">
            <a:avLst/>
          </a:prstGeom>
          <a:noFill/>
        </p:spPr>
        <p:txBody>
          <a:bodyPr wrap="square">
            <a:spAutoFit/>
          </a:bodyPr>
          <a:lstStyle/>
          <a:p>
            <a:r>
              <a:rPr lang="it-IT" sz="1200" i="1" dirty="0">
                <a:solidFill>
                  <a:schemeClr val="tx1">
                    <a:lumMod val="75000"/>
                  </a:schemeClr>
                </a:solidFill>
              </a:rPr>
              <a:t>Sviluppato un sistema portatile a diamante monocristallino per dosimetria e </a:t>
            </a:r>
            <a:r>
              <a:rPr lang="it-IT" sz="1200" i="1" dirty="0" err="1">
                <a:solidFill>
                  <a:schemeClr val="tx1">
                    <a:lumMod val="75000"/>
                  </a:schemeClr>
                </a:solidFill>
              </a:rPr>
              <a:t>microdosimetria</a:t>
            </a:r>
            <a:r>
              <a:rPr lang="it-IT" sz="1200" i="1" dirty="0">
                <a:solidFill>
                  <a:schemeClr val="tx1">
                    <a:lumMod val="75000"/>
                  </a:schemeClr>
                </a:solidFill>
              </a:rPr>
              <a:t> nei fasci di ioni. Caratterizzazione IBIC effettuata presso l'AN.</a:t>
            </a:r>
          </a:p>
        </p:txBody>
      </p:sp>
      <p:grpSp>
        <p:nvGrpSpPr>
          <p:cNvPr id="7" name="Gruppo 6">
            <a:extLst>
              <a:ext uri="{FF2B5EF4-FFF2-40B4-BE49-F238E27FC236}">
                <a16:creationId xmlns:a16="http://schemas.microsoft.com/office/drawing/2014/main" id="{74B64E96-00C7-0C03-0D59-E7C9F6669193}"/>
              </a:ext>
            </a:extLst>
          </p:cNvPr>
          <p:cNvGrpSpPr/>
          <p:nvPr/>
        </p:nvGrpSpPr>
        <p:grpSpPr>
          <a:xfrm>
            <a:off x="2684206" y="4117356"/>
            <a:ext cx="3265604" cy="2130723"/>
            <a:chOff x="2684206" y="4117356"/>
            <a:chExt cx="3265604" cy="2130723"/>
          </a:xfrm>
          <a:solidFill>
            <a:srgbClr val="000000">
              <a:alpha val="50196"/>
            </a:srgbClr>
          </a:solidFill>
        </p:grpSpPr>
        <p:sp>
          <p:nvSpPr>
            <p:cNvPr id="5" name="Rettangolo 4">
              <a:extLst>
                <a:ext uri="{FF2B5EF4-FFF2-40B4-BE49-F238E27FC236}">
                  <a16:creationId xmlns:a16="http://schemas.microsoft.com/office/drawing/2014/main" id="{741C328F-D9CF-CEDD-2EC3-B944CADD7DFB}"/>
                </a:ext>
              </a:extLst>
            </p:cNvPr>
            <p:cNvSpPr/>
            <p:nvPr/>
          </p:nvSpPr>
          <p:spPr>
            <a:xfrm>
              <a:off x="2684206" y="4117356"/>
              <a:ext cx="3265604" cy="842681"/>
            </a:xfrm>
            <a:prstGeom prst="rect">
              <a:avLst/>
            </a:prstGeom>
            <a:solidFill>
              <a:srgbClr val="262626">
                <a:alpha val="69804"/>
              </a:srgbClr>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08799C9-29B1-49DF-7044-3C3198BCBB01}"/>
                </a:ext>
              </a:extLst>
            </p:cNvPr>
            <p:cNvSpPr/>
            <p:nvPr/>
          </p:nvSpPr>
          <p:spPr>
            <a:xfrm>
              <a:off x="2684206" y="5405398"/>
              <a:ext cx="3265604" cy="842681"/>
            </a:xfrm>
            <a:prstGeom prst="rect">
              <a:avLst/>
            </a:prstGeom>
            <a:solidFill>
              <a:srgbClr val="262626">
                <a:alpha val="69804"/>
              </a:srgbClr>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10848461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50CEED20-A22C-4FC3-BC0E-F4FE53FD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4">
            <a:extLst>
              <a:ext uri="{FF2B5EF4-FFF2-40B4-BE49-F238E27FC236}">
                <a16:creationId xmlns:a16="http://schemas.microsoft.com/office/drawing/2014/main" id="{259E3E51-14CE-AB83-157A-9F215905A67B}"/>
              </a:ext>
            </a:extLst>
          </p:cNvPr>
          <p:cNvSpPr txBox="1"/>
          <p:nvPr/>
        </p:nvSpPr>
        <p:spPr>
          <a:xfrm>
            <a:off x="1113810" y="2825248"/>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dirty="0">
                <a:solidFill>
                  <a:schemeClr val="accent1"/>
                </a:solidFill>
                <a:effectLst>
                  <a:outerShdw blurRad="38100" dist="38100" dir="2700000" algn="tl">
                    <a:srgbClr val="000000">
                      <a:alpha val="43137"/>
                    </a:srgbClr>
                  </a:outerShdw>
                </a:effectLst>
                <a:latin typeface="+mj-lt"/>
                <a:ea typeface="+mj-ea"/>
                <a:cs typeface="+mj-cs"/>
              </a:rPr>
              <a:t>2024</a:t>
            </a:r>
          </a:p>
        </p:txBody>
      </p:sp>
      <p:sp>
        <p:nvSpPr>
          <p:cNvPr id="3" name="TextBox 2">
            <a:extLst>
              <a:ext uri="{FF2B5EF4-FFF2-40B4-BE49-F238E27FC236}">
                <a16:creationId xmlns:a16="http://schemas.microsoft.com/office/drawing/2014/main" id="{6422A6A6-0FB9-1823-CA4B-E4C2E1874ACC}"/>
              </a:ext>
            </a:extLst>
          </p:cNvPr>
          <p:cNvSpPr txBox="1"/>
          <p:nvPr/>
        </p:nvSpPr>
        <p:spPr>
          <a:xfrm>
            <a:off x="1113808" y="3522984"/>
            <a:ext cx="4036333" cy="1709849"/>
          </a:xfrm>
          <a:prstGeom prst="rect">
            <a:avLst/>
          </a:prstGeom>
        </p:spPr>
        <p:txBody>
          <a:bodyPr vert="horz" lIns="91440" tIns="45720" rIns="91440" bIns="45720" rtlCol="0" anchor="b">
            <a:normAutofit/>
          </a:bodyPr>
          <a:lstStyle/>
          <a:p>
            <a:pPr>
              <a:lnSpc>
                <a:spcPct val="90000"/>
              </a:lnSpc>
              <a:spcBef>
                <a:spcPts val="1000"/>
              </a:spcBef>
            </a:pPr>
            <a:r>
              <a:rPr lang="en-US" sz="2400" b="1" i="0" kern="1200" dirty="0">
                <a:solidFill>
                  <a:schemeClr val="tx1"/>
                </a:solidFill>
                <a:effectLst/>
                <a:highlight>
                  <a:srgbClr val="FFFFFF"/>
                </a:highlight>
                <a:latin typeface="+mn-lt"/>
                <a:ea typeface="+mn-ea"/>
                <a:cs typeface="+mn-cs"/>
              </a:rPr>
              <a:t>Ci </a:t>
            </a:r>
            <a:r>
              <a:rPr lang="en-US" sz="2400" b="1" i="0" kern="1200" dirty="0" err="1">
                <a:solidFill>
                  <a:schemeClr val="tx1"/>
                </a:solidFill>
                <a:effectLst/>
                <a:highlight>
                  <a:srgbClr val="FFFFFF"/>
                </a:highlight>
                <a:latin typeface="+mn-lt"/>
                <a:ea typeface="+mn-ea"/>
                <a:cs typeface="+mn-cs"/>
              </a:rPr>
              <a:t>sono</a:t>
            </a:r>
            <a:r>
              <a:rPr lang="en-US" sz="2400" b="1" i="0" kern="1200" dirty="0">
                <a:solidFill>
                  <a:schemeClr val="tx1"/>
                </a:solidFill>
                <a:effectLst/>
                <a:highlight>
                  <a:srgbClr val="FFFFFF"/>
                </a:highlight>
                <a:latin typeface="+mn-lt"/>
                <a:ea typeface="+mn-ea"/>
                <a:cs typeface="+mn-cs"/>
              </a:rPr>
              <a:t> 17 </a:t>
            </a:r>
            <a:r>
              <a:rPr lang="en-US" sz="2400" b="1" i="0" kern="1200" dirty="0" err="1">
                <a:solidFill>
                  <a:schemeClr val="tx1"/>
                </a:solidFill>
                <a:effectLst/>
                <a:highlight>
                  <a:srgbClr val="FFFFFF"/>
                </a:highlight>
                <a:latin typeface="+mn-lt"/>
                <a:ea typeface="+mn-ea"/>
                <a:cs typeface="+mn-cs"/>
              </a:rPr>
              <a:t>sigle</a:t>
            </a:r>
            <a:r>
              <a:rPr lang="en-US" sz="2400" b="1" i="0" kern="1200" dirty="0">
                <a:solidFill>
                  <a:schemeClr val="tx1"/>
                </a:solidFill>
                <a:effectLst/>
                <a:highlight>
                  <a:srgbClr val="FFFFFF"/>
                </a:highlight>
                <a:latin typeface="+mn-lt"/>
                <a:ea typeface="+mn-ea"/>
                <a:cs typeface="+mn-cs"/>
              </a:rPr>
              <a:t> </a:t>
            </a:r>
            <a:r>
              <a:rPr lang="en-US" sz="2400" b="1" i="0" kern="1200" dirty="0" err="1">
                <a:solidFill>
                  <a:schemeClr val="tx1"/>
                </a:solidFill>
                <a:effectLst/>
                <a:highlight>
                  <a:srgbClr val="FFFFFF"/>
                </a:highlight>
                <a:latin typeface="+mn-lt"/>
                <a:ea typeface="+mn-ea"/>
                <a:cs typeface="+mn-cs"/>
              </a:rPr>
              <a:t>attive</a:t>
            </a:r>
            <a:r>
              <a:rPr lang="en-US" sz="2400" b="1" i="0" kern="1200" dirty="0">
                <a:solidFill>
                  <a:schemeClr val="tx1"/>
                </a:solidFill>
                <a:effectLst/>
                <a:highlight>
                  <a:srgbClr val="FFFFFF"/>
                </a:highlight>
                <a:latin typeface="+mn-lt"/>
                <a:ea typeface="+mn-ea"/>
                <a:cs typeface="+mn-cs"/>
              </a:rPr>
              <a:t> </a:t>
            </a:r>
          </a:p>
          <a:p>
            <a:pPr>
              <a:lnSpc>
                <a:spcPct val="90000"/>
              </a:lnSpc>
              <a:spcBef>
                <a:spcPts val="1000"/>
              </a:spcBef>
            </a:pPr>
            <a:r>
              <a:rPr lang="en-US" sz="2400" b="1" i="0" kern="1200" dirty="0">
                <a:solidFill>
                  <a:schemeClr val="tx1"/>
                </a:solidFill>
                <a:effectLst/>
                <a:highlight>
                  <a:srgbClr val="FFFFFF"/>
                </a:highlight>
                <a:latin typeface="+mn-lt"/>
                <a:ea typeface="+mn-ea"/>
                <a:cs typeface="+mn-cs"/>
              </a:rPr>
              <a:t>(1 grant </a:t>
            </a:r>
            <a:r>
              <a:rPr lang="en-US" sz="2400" b="1" i="0" kern="1200" dirty="0" err="1">
                <a:solidFill>
                  <a:schemeClr val="tx1"/>
                </a:solidFill>
                <a:effectLst/>
                <a:highlight>
                  <a:srgbClr val="FFFFFF"/>
                </a:highlight>
                <a:latin typeface="+mn-lt"/>
                <a:ea typeface="+mn-ea"/>
                <a:cs typeface="+mn-cs"/>
              </a:rPr>
              <a:t>giovani</a:t>
            </a:r>
            <a:r>
              <a:rPr lang="en-US" sz="2400" b="1" i="0" kern="1200" dirty="0">
                <a:solidFill>
                  <a:schemeClr val="tx1"/>
                </a:solidFill>
                <a:effectLst/>
                <a:highlight>
                  <a:srgbClr val="FFFFFF"/>
                </a:highlight>
                <a:latin typeface="+mn-lt"/>
                <a:ea typeface="+mn-ea"/>
                <a:cs typeface="+mn-cs"/>
              </a:rPr>
              <a:t>)</a:t>
            </a:r>
            <a:r>
              <a:rPr lang="en-US" sz="2400" b="0" i="0" kern="1200" dirty="0">
                <a:solidFill>
                  <a:schemeClr val="tx1"/>
                </a:solidFill>
                <a:effectLst/>
                <a:highlight>
                  <a:srgbClr val="FFFFFF"/>
                </a:highlight>
                <a:latin typeface="+mn-lt"/>
                <a:ea typeface="+mn-ea"/>
                <a:cs typeface="+mn-cs"/>
              </a:rPr>
              <a:t> </a:t>
            </a:r>
            <a:endParaRPr lang="en-US" sz="2400" kern="1200" dirty="0">
              <a:solidFill>
                <a:schemeClr val="tx1"/>
              </a:solidFill>
              <a:latin typeface="+mn-lt"/>
              <a:ea typeface="+mn-ea"/>
              <a:cs typeface="+mn-cs"/>
            </a:endParaRPr>
          </a:p>
        </p:txBody>
      </p:sp>
      <p:grpSp>
        <p:nvGrpSpPr>
          <p:cNvPr id="96" name="Group 9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849524"/>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9BDC7756-E7A2-030D-B8D8-C7CE062EB27E}"/>
              </a:ext>
            </a:extLst>
          </p:cNvPr>
          <p:cNvGraphicFramePr>
            <a:graphicFrameLocks noGrp="1"/>
          </p:cNvGraphicFramePr>
          <p:nvPr>
            <p:extLst>
              <p:ext uri="{D42A27DB-BD31-4B8C-83A1-F6EECF244321}">
                <p14:modId xmlns:p14="http://schemas.microsoft.com/office/powerpoint/2010/main" val="3372383790"/>
              </p:ext>
            </p:extLst>
          </p:nvPr>
        </p:nvGraphicFramePr>
        <p:xfrm>
          <a:off x="5685810" y="255043"/>
          <a:ext cx="6009366" cy="6095434"/>
        </p:xfrm>
        <a:graphic>
          <a:graphicData uri="http://schemas.openxmlformats.org/drawingml/2006/table">
            <a:tbl>
              <a:tblPr firstRow="1" bandRow="1">
                <a:noFill/>
              </a:tblPr>
              <a:tblGrid>
                <a:gridCol w="1686540">
                  <a:extLst>
                    <a:ext uri="{9D8B030D-6E8A-4147-A177-3AD203B41FA5}">
                      <a16:colId xmlns:a16="http://schemas.microsoft.com/office/drawing/2014/main" val="2603724469"/>
                    </a:ext>
                  </a:extLst>
                </a:gridCol>
                <a:gridCol w="738378">
                  <a:extLst>
                    <a:ext uri="{9D8B030D-6E8A-4147-A177-3AD203B41FA5}">
                      <a16:colId xmlns:a16="http://schemas.microsoft.com/office/drawing/2014/main" val="2629802954"/>
                    </a:ext>
                  </a:extLst>
                </a:gridCol>
                <a:gridCol w="480822">
                  <a:extLst>
                    <a:ext uri="{9D8B030D-6E8A-4147-A177-3AD203B41FA5}">
                      <a16:colId xmlns:a16="http://schemas.microsoft.com/office/drawing/2014/main" val="3004530370"/>
                    </a:ext>
                  </a:extLst>
                </a:gridCol>
                <a:gridCol w="1466850">
                  <a:extLst>
                    <a:ext uri="{9D8B030D-6E8A-4147-A177-3AD203B41FA5}">
                      <a16:colId xmlns:a16="http://schemas.microsoft.com/office/drawing/2014/main" val="2060405452"/>
                    </a:ext>
                  </a:extLst>
                </a:gridCol>
                <a:gridCol w="1636776">
                  <a:extLst>
                    <a:ext uri="{9D8B030D-6E8A-4147-A177-3AD203B41FA5}">
                      <a16:colId xmlns:a16="http://schemas.microsoft.com/office/drawing/2014/main" val="1124233653"/>
                    </a:ext>
                  </a:extLst>
                </a:gridCol>
              </a:tblGrid>
              <a:tr h="324000">
                <a:tc>
                  <a:txBody>
                    <a:bodyPr/>
                    <a:lstStyle/>
                    <a:p>
                      <a:pPr algn="l" rtl="0" fontAlgn="base"/>
                      <a:r>
                        <a:rPr lang="en-GB" sz="1600" b="1" i="0" cap="all" spc="60" dirty="0">
                          <a:solidFill>
                            <a:schemeClr val="accent5">
                              <a:lumMod val="50000"/>
                            </a:schemeClr>
                          </a:solidFill>
                          <a:effectLst/>
                          <a:latin typeface="Calibri"/>
                        </a:rPr>
                        <a:t>SIGLA </a:t>
                      </a:r>
                    </a:p>
                    <a:p>
                      <a:pPr algn="l" rtl="0" fontAlgn="base"/>
                      <a:endParaRPr lang="en-GB" sz="1600" b="1" i="0" cap="all"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550" b="1" i="0" cap="none" spc="60" dirty="0" err="1">
                          <a:solidFill>
                            <a:schemeClr val="accent5">
                              <a:lumMod val="50000"/>
                            </a:schemeClr>
                          </a:solidFill>
                          <a:effectLst/>
                          <a:latin typeface="Calibri"/>
                        </a:rPr>
                        <a:t>A</a:t>
                      </a:r>
                      <a:r>
                        <a:rPr lang="en-GB" sz="1550" b="1" i="0" cap="none" spc="60" baseline="0" dirty="0" err="1">
                          <a:solidFill>
                            <a:schemeClr val="accent5">
                              <a:lumMod val="50000"/>
                            </a:schemeClr>
                          </a:solidFill>
                          <a:effectLst/>
                          <a:latin typeface="Calibri"/>
                        </a:rPr>
                        <a:t>mbito</a:t>
                      </a:r>
                      <a:endParaRPr lang="en-GB" sz="1550" b="1" i="0" cap="none" spc="60" baseline="0" dirty="0">
                        <a:solidFill>
                          <a:schemeClr val="accent5">
                            <a:lumMod val="50000"/>
                          </a:schemeClr>
                        </a:solidFill>
                        <a:effectLst/>
                        <a:latin typeface="Calibri"/>
                      </a:endParaRPr>
                    </a:p>
                    <a:p>
                      <a:pPr algn="l" rtl="0" fontAlgn="base"/>
                      <a:endParaRPr lang="en-GB" sz="1550" b="1" i="0" cap="none"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600" b="1" i="0" cap="all" spc="60" dirty="0">
                          <a:solidFill>
                            <a:schemeClr val="accent5">
                              <a:lumMod val="50000"/>
                            </a:schemeClr>
                          </a:solidFill>
                          <a:effectLst/>
                          <a:latin typeface="Calibri"/>
                        </a:rPr>
                        <a:t>RN </a:t>
                      </a:r>
                    </a:p>
                    <a:p>
                      <a:pPr algn="l" rtl="0" fontAlgn="base"/>
                      <a:endParaRPr lang="en-GB" sz="1600" b="1" i="0" cap="all"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600" b="1" i="0" cap="all" spc="60" dirty="0" err="1">
                          <a:solidFill>
                            <a:schemeClr val="accent5">
                              <a:lumMod val="50000"/>
                            </a:schemeClr>
                          </a:solidFill>
                          <a:effectLst/>
                          <a:latin typeface="Calibri"/>
                        </a:rPr>
                        <a:t>Respon.naz</a:t>
                      </a:r>
                      <a:r>
                        <a:rPr lang="en-GB" sz="1600" b="1" i="0" cap="all" spc="60" dirty="0">
                          <a:solidFill>
                            <a:schemeClr val="accent5">
                              <a:lumMod val="50000"/>
                            </a:schemeClr>
                          </a:solidFill>
                          <a:effectLst/>
                          <a:latin typeface="Calibri"/>
                        </a:rPr>
                        <a:t>.</a:t>
                      </a:r>
                    </a:p>
                    <a:p>
                      <a:pPr algn="l" rtl="0" fontAlgn="base"/>
                      <a:r>
                        <a:rPr lang="en-GB" sz="1600" b="1" i="0" cap="all" spc="60" dirty="0">
                          <a:solidFill>
                            <a:schemeClr val="accent5">
                              <a:lumMod val="50000"/>
                            </a:schemeClr>
                          </a:solidFill>
                          <a:effectLst/>
                          <a:latin typeface="Calibri"/>
                        </a:rPr>
                        <a:t> </a:t>
                      </a:r>
                    </a:p>
                  </a:txBody>
                  <a:tcPr marL="36142" marR="36142" marT="49877" marB="49877" anchor="b">
                    <a:lnL w="12700" cmpd="sng">
                      <a:noFill/>
                    </a:lnL>
                    <a:lnR w="12700" cmpd="sng">
                      <a:noFill/>
                    </a:lnR>
                    <a:lnT w="12700" cmpd="sng">
                      <a:noFill/>
                    </a:lnT>
                    <a:lnB w="38100" cmpd="sng">
                      <a:noFill/>
                    </a:lnB>
                    <a:noFill/>
                  </a:tcPr>
                </a:tc>
                <a:tc>
                  <a:txBody>
                    <a:bodyPr/>
                    <a:lstStyle/>
                    <a:p>
                      <a:pPr algn="l" rtl="0" fontAlgn="base"/>
                      <a:r>
                        <a:rPr lang="en-GB" sz="1600" b="1" i="0" cap="all" spc="60" dirty="0" err="1">
                          <a:solidFill>
                            <a:schemeClr val="accent5">
                              <a:lumMod val="50000"/>
                            </a:schemeClr>
                          </a:solidFill>
                          <a:effectLst/>
                          <a:latin typeface="Calibri"/>
                        </a:rPr>
                        <a:t>Resp.locale</a:t>
                      </a:r>
                      <a:endParaRPr lang="en-GB" sz="1600" b="1" i="0" cap="all" spc="60" dirty="0">
                        <a:solidFill>
                          <a:schemeClr val="accent5">
                            <a:lumMod val="50000"/>
                          </a:schemeClr>
                        </a:solidFill>
                        <a:effectLst/>
                        <a:latin typeface="Calibri"/>
                      </a:endParaRPr>
                    </a:p>
                    <a:p>
                      <a:pPr algn="l" rtl="0" fontAlgn="base"/>
                      <a:endParaRPr lang="en-GB" sz="1600" b="1" i="0" cap="all" spc="60" dirty="0">
                        <a:solidFill>
                          <a:schemeClr val="accent5">
                            <a:lumMod val="50000"/>
                          </a:schemeClr>
                        </a:solidFill>
                        <a:effectLst/>
                        <a:latin typeface="Calibri"/>
                      </a:endParaRPr>
                    </a:p>
                  </a:txBody>
                  <a:tcPr marL="36142" marR="36142" marT="49877" marB="49877" anchor="b">
                    <a:lnL w="12700" cmpd="sng">
                      <a:noFill/>
                    </a:lnL>
                    <a:lnR w="12700" cmpd="sng">
                      <a:noFill/>
                    </a:lnR>
                    <a:lnT w="12700" cmpd="sng">
                      <a:noFill/>
                    </a:lnT>
                    <a:lnB w="38100" cmpd="sng">
                      <a:noFill/>
                    </a:lnB>
                    <a:noFill/>
                  </a:tcPr>
                </a:tc>
                <a:extLst>
                  <a:ext uri="{0D108BD9-81ED-4DB2-BD59-A6C34878D82A}">
                    <a16:rowId xmlns:a16="http://schemas.microsoft.com/office/drawing/2014/main" val="2876311715"/>
                  </a:ext>
                </a:extLst>
              </a:tr>
              <a:tr h="324000">
                <a:tc>
                  <a:txBody>
                    <a:bodyPr/>
                    <a:lstStyle/>
                    <a:p>
                      <a:pPr algn="l" rtl="0" fontAlgn="base">
                        <a:buFont typeface="+mj-lt"/>
                        <a:buAutoNum type="arabicPeriod"/>
                      </a:pPr>
                      <a:r>
                        <a:rPr lang="en-US" sz="1400" b="1" i="0" cap="none" spc="0" dirty="0">
                          <a:solidFill>
                            <a:schemeClr val="tx1"/>
                          </a:solidFill>
                          <a:effectLst/>
                          <a:latin typeface="Calibri"/>
                        </a:rPr>
                        <a:t>ADMIRAL </a:t>
                      </a:r>
                    </a:p>
                  </a:txBody>
                  <a:tcPr marL="36142" marR="36142" marT="18071" marB="49877">
                    <a:lnL w="12700" cap="flat" cmpd="sng" algn="ctr">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err="1">
                          <a:solidFill>
                            <a:schemeClr val="tx1"/>
                          </a:solidFill>
                          <a:effectLst/>
                          <a:latin typeface="Calibri"/>
                        </a:rPr>
                        <a:t>Interd</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 Andrighetto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S. Corradetti </a:t>
                      </a:r>
                    </a:p>
                  </a:txBody>
                  <a:tcPr marL="36142" marR="36142" marT="18071" marB="49877">
                    <a:lnL w="12700" cmpd="sng">
                      <a:noFill/>
                      <a:prstDash val="solid"/>
                    </a:lnL>
                    <a:lnR w="12700" cmpd="sng">
                      <a:noFill/>
                      <a:prstDash val="solid"/>
                    </a:lnR>
                    <a:lnT w="38100" cmpd="sng">
                      <a:noFill/>
                    </a:lnT>
                    <a:lnB w="12700" cmpd="sng">
                      <a:noFill/>
                      <a:prstDash val="solid"/>
                    </a:lnB>
                    <a:solidFill>
                      <a:schemeClr val="accent5">
                        <a:lumMod val="20000"/>
                        <a:lumOff val="80000"/>
                      </a:schemeClr>
                    </a:solidFill>
                  </a:tcPr>
                </a:tc>
                <a:extLst>
                  <a:ext uri="{0D108BD9-81ED-4DB2-BD59-A6C34878D82A}">
                    <a16:rowId xmlns:a16="http://schemas.microsoft.com/office/drawing/2014/main" val="168240905"/>
                  </a:ext>
                </a:extLst>
              </a:tr>
              <a:tr h="324000">
                <a:tc>
                  <a:txBody>
                    <a:bodyPr/>
                    <a:lstStyle/>
                    <a:p>
                      <a:pPr algn="l" rtl="0" fontAlgn="base">
                        <a:buFont typeface="+mj-lt"/>
                        <a:buAutoNum type="arabicPeriod" startAt="2"/>
                      </a:pPr>
                      <a:r>
                        <a:rPr lang="en-US" sz="1400" b="1" i="0" cap="none" spc="0" dirty="0">
                          <a:solidFill>
                            <a:schemeClr val="tx1"/>
                          </a:solidFill>
                          <a:effectLst/>
                          <a:latin typeface="Calibri"/>
                        </a:rPr>
                        <a:t>ALPHA_DTL_BETA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F. </a:t>
                      </a:r>
                      <a:r>
                        <a:rPr lang="en-GB" sz="1400" b="1" i="0" cap="none" spc="0" dirty="0" err="1">
                          <a:solidFill>
                            <a:schemeClr val="tx1"/>
                          </a:solidFill>
                          <a:effectLst/>
                          <a:latin typeface="Calibri"/>
                        </a:rPr>
                        <a:t>Grespan</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F. </a:t>
                      </a:r>
                      <a:r>
                        <a:rPr lang="en-GB" sz="1400" b="1" i="0" cap="none" spc="0" dirty="0" err="1">
                          <a:solidFill>
                            <a:schemeClr val="tx1"/>
                          </a:solidFill>
                          <a:effectLst/>
                          <a:latin typeface="Calibri"/>
                        </a:rPr>
                        <a:t>Grespan</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4136455923"/>
                  </a:ext>
                </a:extLst>
              </a:tr>
              <a:tr h="324000">
                <a:tc>
                  <a:txBody>
                    <a:bodyPr/>
                    <a:lstStyle/>
                    <a:p>
                      <a:pPr algn="l" rtl="0" fontAlgn="base">
                        <a:buFont typeface="+mj-lt"/>
                        <a:buAutoNum type="arabicPeriod" startAt="3"/>
                      </a:pPr>
                      <a:r>
                        <a:rPr lang="en-US" sz="1400" b="1" i="0" cap="none" spc="0" dirty="0">
                          <a:solidFill>
                            <a:schemeClr val="tx1"/>
                          </a:solidFill>
                          <a:effectLst/>
                          <a:latin typeface="Calibri"/>
                        </a:rPr>
                        <a:t>CUPRUM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err="1">
                          <a:solidFill>
                            <a:schemeClr val="tx1"/>
                          </a:solidFill>
                          <a:effectLst/>
                          <a:latin typeface="Calibri"/>
                        </a:rPr>
                        <a:t>Interd</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Juan Esposito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Juan Esposito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286356512"/>
                  </a:ext>
                </a:extLst>
              </a:tr>
              <a:tr h="324000">
                <a:tc>
                  <a:txBody>
                    <a:bodyPr/>
                    <a:lstStyle/>
                    <a:p>
                      <a:pPr algn="l" rtl="0" fontAlgn="base">
                        <a:buFont typeface="+mj-lt"/>
                        <a:buAutoNum type="arabicPeriod" startAt="4"/>
                      </a:pPr>
                      <a:r>
                        <a:rPr lang="en-US" sz="1400" b="0" i="0" cap="none" spc="0" dirty="0">
                          <a:solidFill>
                            <a:schemeClr val="tx1"/>
                          </a:solidFill>
                          <a:effectLst/>
                          <a:latin typeface="Calibri"/>
                        </a:rPr>
                        <a:t>DIODE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RM2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Claudio Verona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V. Conte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281238023"/>
                  </a:ext>
                </a:extLst>
              </a:tr>
              <a:tr h="324000">
                <a:tc>
                  <a:txBody>
                    <a:bodyPr/>
                    <a:lstStyle/>
                    <a:p>
                      <a:pPr algn="l" rtl="0" fontAlgn="base">
                        <a:buFont typeface="+mj-lt"/>
                        <a:buAutoNum type="arabicPeriod" startAt="5"/>
                      </a:pPr>
                      <a:r>
                        <a:rPr lang="en-US" sz="1400" b="0" i="0" cap="none" spc="0" dirty="0">
                          <a:solidFill>
                            <a:schemeClr val="tx1"/>
                          </a:solidFill>
                          <a:effectLst/>
                          <a:latin typeface="Calibri"/>
                        </a:rPr>
                        <a:t>DISCOVER22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err="1">
                          <a:solidFill>
                            <a:schemeClr val="tx1"/>
                          </a:solidFill>
                          <a:effectLst/>
                          <a:latin typeface="Calibri"/>
                        </a:rPr>
                        <a:t>Interd</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RM3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Antonella </a:t>
                      </a:r>
                      <a:r>
                        <a:rPr lang="en-GB" sz="1400" b="0" i="0" cap="none" spc="0" dirty="0" err="1">
                          <a:solidFill>
                            <a:schemeClr val="tx1"/>
                          </a:solidFill>
                          <a:effectLst/>
                          <a:latin typeface="Calibri"/>
                        </a:rPr>
                        <a:t>Sgura</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Valeria Conte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98380995"/>
                  </a:ext>
                </a:extLst>
              </a:tr>
              <a:tr h="324000">
                <a:tc>
                  <a:txBody>
                    <a:bodyPr/>
                    <a:lstStyle/>
                    <a:p>
                      <a:pPr algn="l" rtl="0" fontAlgn="base">
                        <a:buFont typeface="+mj-lt"/>
                        <a:buAutoNum type="arabicPeriod" startAt="6"/>
                      </a:pPr>
                      <a:r>
                        <a:rPr lang="en-US" sz="1400" b="0" i="0" cap="none" spc="0" dirty="0">
                          <a:solidFill>
                            <a:schemeClr val="tx1"/>
                          </a:solidFill>
                          <a:effectLst/>
                          <a:latin typeface="Calibri"/>
                        </a:rPr>
                        <a:t>EPISE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err="1">
                          <a:solidFill>
                            <a:schemeClr val="tx1"/>
                          </a:solidFill>
                          <a:effectLst/>
                          <a:latin typeface="Calibri"/>
                        </a:rPr>
                        <a:t>Interd</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FE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Antonino Proto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Oscar Azzolini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525914477"/>
                  </a:ext>
                </a:extLst>
              </a:tr>
              <a:tr h="324000">
                <a:tc>
                  <a:txBody>
                    <a:bodyPr/>
                    <a:lstStyle/>
                    <a:p>
                      <a:pPr algn="l" rtl="0" fontAlgn="base">
                        <a:buFont typeface="+mj-lt"/>
                        <a:buAutoNum type="arabicPeriod" startAt="7"/>
                      </a:pPr>
                      <a:r>
                        <a:rPr lang="en-US" sz="1400" b="0" i="0" cap="none" spc="0" dirty="0">
                          <a:solidFill>
                            <a:schemeClr val="tx1"/>
                          </a:solidFill>
                          <a:effectLst/>
                          <a:latin typeface="Calibri"/>
                        </a:rPr>
                        <a:t>HB2TF - CALL</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MI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Dario Giove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Oscar Azzolini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51979981"/>
                  </a:ext>
                </a:extLst>
              </a:tr>
              <a:tr h="324000">
                <a:tc>
                  <a:txBody>
                    <a:bodyPr/>
                    <a:lstStyle/>
                    <a:p>
                      <a:pPr algn="l" rtl="0" fontAlgn="base">
                        <a:buFont typeface="+mj-lt"/>
                        <a:buAutoNum type="arabicPeriod" startAt="8"/>
                      </a:pPr>
                      <a:r>
                        <a:rPr lang="en-US" sz="1400" b="1" i="0" cap="none" spc="0" dirty="0">
                          <a:solidFill>
                            <a:schemeClr val="tx1"/>
                          </a:solidFill>
                          <a:effectLst/>
                          <a:latin typeface="Calibri"/>
                        </a:rPr>
                        <a:t>HISOL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Mattia </a:t>
                      </a:r>
                      <a:r>
                        <a:rPr lang="en-GB" sz="1400" b="1" i="0" cap="none" spc="0" dirty="0" err="1">
                          <a:solidFill>
                            <a:schemeClr val="tx1"/>
                          </a:solidFill>
                          <a:effectLst/>
                          <a:latin typeface="Calibri"/>
                        </a:rPr>
                        <a:t>Manzolaro</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S. Corradetti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451207987"/>
                  </a:ext>
                </a:extLst>
              </a:tr>
              <a:tr h="324000">
                <a:tc>
                  <a:txBody>
                    <a:bodyPr/>
                    <a:lstStyle/>
                    <a:p>
                      <a:pPr algn="l" rtl="0" fontAlgn="base">
                        <a:buFont typeface="+mj-lt"/>
                        <a:buAutoNum type="arabicPeriod" startAt="9"/>
                      </a:pPr>
                      <a:r>
                        <a:rPr lang="en-US" sz="1400" b="0" i="0" cap="none" spc="0" dirty="0">
                          <a:solidFill>
                            <a:schemeClr val="tx1"/>
                          </a:solidFill>
                          <a:effectLst/>
                          <a:latin typeface="Calibri"/>
                        </a:rPr>
                        <a:t>MANIFOLD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PV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Francesco Rossella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V. Rigato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13582000"/>
                  </a:ext>
                </a:extLst>
              </a:tr>
              <a:tr h="324000">
                <a:tc>
                  <a:txBody>
                    <a:bodyPr/>
                    <a:lstStyle/>
                    <a:p>
                      <a:pPr algn="l" rtl="0" fontAlgn="base">
                        <a:buFont typeface="+mj-lt"/>
                        <a:buAutoNum type="arabicPeriod" startAt="10"/>
                      </a:pPr>
                      <a:r>
                        <a:rPr lang="en-US" sz="1400" b="1" i="0" cap="none" spc="0" dirty="0">
                          <a:solidFill>
                            <a:srgbClr val="0070C0"/>
                          </a:solidFill>
                          <a:effectLst/>
                          <a:latin typeface="Calibri"/>
                        </a:rPr>
                        <a:t>MUSICA -grant</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err="1">
                          <a:solidFill>
                            <a:srgbClr val="0070C0"/>
                          </a:solidFill>
                          <a:effectLst/>
                          <a:latin typeface="Calibri"/>
                        </a:rPr>
                        <a:t>Interd</a:t>
                      </a:r>
                      <a:r>
                        <a:rPr lang="en-GB" sz="1400" b="1" i="0" cap="none" spc="0" dirty="0">
                          <a:solidFill>
                            <a:srgbClr val="0070C0"/>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0070C0"/>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0070C0"/>
                          </a:solidFill>
                          <a:effectLst/>
                          <a:latin typeface="Calibri"/>
                        </a:rPr>
                        <a:t>Anna Bianchi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rgbClr val="0070C0"/>
                          </a:solidFill>
                          <a:effectLst/>
                          <a:latin typeface="Calibri"/>
                        </a:rPr>
                        <a:t>Anna Bianchi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2169077318"/>
                  </a:ext>
                </a:extLst>
              </a:tr>
              <a:tr h="324000">
                <a:tc>
                  <a:txBody>
                    <a:bodyPr/>
                    <a:lstStyle/>
                    <a:p>
                      <a:pPr algn="l" rtl="0" fontAlgn="base">
                        <a:buFont typeface="+mj-lt"/>
                        <a:buAutoNum type="arabicPeriod" startAt="11"/>
                      </a:pPr>
                      <a:r>
                        <a:rPr lang="en-US" sz="1400" b="1" i="0" cap="none" spc="0" dirty="0">
                          <a:solidFill>
                            <a:schemeClr val="tx1"/>
                          </a:solidFill>
                          <a:effectLst/>
                          <a:latin typeface="Calibri"/>
                        </a:rPr>
                        <a:t>N3G - CALL</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just"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D. De Salvador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W. Raniero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1666742104"/>
                  </a:ext>
                </a:extLst>
              </a:tr>
              <a:tr h="324000">
                <a:tc>
                  <a:txBody>
                    <a:bodyPr/>
                    <a:lstStyle/>
                    <a:p>
                      <a:pPr algn="l" rtl="0" fontAlgn="base">
                        <a:buFont typeface="+mj-lt"/>
                        <a:buAutoNum type="arabicPeriod" startAt="12"/>
                      </a:pPr>
                      <a:r>
                        <a:rPr lang="en-US" sz="1400" b="0" i="0" cap="none" spc="0" dirty="0">
                          <a:solidFill>
                            <a:schemeClr val="tx1"/>
                          </a:solidFill>
                          <a:effectLst/>
                          <a:latin typeface="Calibri"/>
                        </a:rPr>
                        <a:t>OREO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BO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a:solidFill>
                            <a:schemeClr val="tx1"/>
                          </a:solidFill>
                          <a:effectLst/>
                          <a:latin typeface="Calibri"/>
                        </a:rPr>
                        <a:t>Laura Bandiera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rtl="0" fontAlgn="base"/>
                      <a:r>
                        <a:rPr lang="en-GB" sz="1400" b="0" i="0" cap="none" spc="0" dirty="0" err="1">
                          <a:solidFill>
                            <a:schemeClr val="tx1"/>
                          </a:solidFill>
                          <a:effectLst/>
                          <a:latin typeface="Calibri"/>
                        </a:rPr>
                        <a:t>D.De</a:t>
                      </a:r>
                      <a:r>
                        <a:rPr lang="en-GB" sz="1400" b="0" i="0" cap="none" spc="0" dirty="0">
                          <a:solidFill>
                            <a:schemeClr val="tx1"/>
                          </a:solidFill>
                          <a:effectLst/>
                          <a:latin typeface="Calibri"/>
                        </a:rPr>
                        <a:t> Salvador</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212540190"/>
                  </a:ext>
                </a:extLst>
              </a:tr>
              <a:tr h="324000">
                <a:tc>
                  <a:txBody>
                    <a:bodyPr/>
                    <a:lstStyle/>
                    <a:p>
                      <a:pPr algn="l" rtl="0" fontAlgn="base">
                        <a:buFont typeface="+mj-lt"/>
                        <a:buAutoNum type="arabicPeriod" startAt="13"/>
                      </a:pPr>
                      <a:r>
                        <a:rPr lang="en-US" sz="1400" b="0" i="0" cap="none" spc="0" dirty="0">
                          <a:solidFill>
                            <a:schemeClr val="tx1"/>
                          </a:solidFill>
                          <a:effectLst/>
                          <a:latin typeface="Calibri"/>
                        </a:rPr>
                        <a:t>PHYDES </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PD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Gianni </a:t>
                      </a:r>
                      <a:r>
                        <a:rPr lang="en-GB" sz="1400" b="0" i="0" cap="none" spc="0" dirty="0" err="1">
                          <a:solidFill>
                            <a:schemeClr val="tx1"/>
                          </a:solidFill>
                          <a:effectLst/>
                          <a:latin typeface="Calibri"/>
                        </a:rPr>
                        <a:t>Carugno</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P. Antonini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75962883"/>
                  </a:ext>
                </a:extLst>
              </a:tr>
              <a:tr h="324000">
                <a:tc>
                  <a:txBody>
                    <a:bodyPr/>
                    <a:lstStyle/>
                    <a:p>
                      <a:pPr algn="l" rtl="0" fontAlgn="base">
                        <a:buFont typeface="+mj-lt"/>
                        <a:buAutoNum type="arabicPeriod" startAt="14"/>
                      </a:pPr>
                      <a:r>
                        <a:rPr lang="en-US" sz="1400" b="1" i="0" cap="none" spc="0" dirty="0">
                          <a:solidFill>
                            <a:schemeClr val="tx1"/>
                          </a:solidFill>
                          <a:effectLst/>
                          <a:latin typeface="Calibri"/>
                        </a:rPr>
                        <a:t>PLASMA4BEAM2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Marco </a:t>
                      </a:r>
                      <a:r>
                        <a:rPr lang="en-GB" sz="1400" b="1" i="0" cap="none" spc="0" dirty="0" err="1">
                          <a:solidFill>
                            <a:schemeClr val="tx1"/>
                          </a:solidFill>
                          <a:effectLst/>
                          <a:latin typeface="Calibri"/>
                        </a:rPr>
                        <a:t>Cavenago</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 </a:t>
                      </a:r>
                      <a:r>
                        <a:rPr lang="en-GB" sz="1400" b="1" i="0" cap="none" spc="0" dirty="0" err="1">
                          <a:solidFill>
                            <a:schemeClr val="tx1"/>
                          </a:solidFill>
                          <a:effectLst/>
                          <a:latin typeface="Calibri"/>
                        </a:rPr>
                        <a:t>Ruzzon</a:t>
                      </a:r>
                      <a:r>
                        <a:rPr lang="en-GB" sz="1400" b="1" i="0" cap="none" spc="0" dirty="0">
                          <a:solidFill>
                            <a:schemeClr val="tx1"/>
                          </a:solidFill>
                          <a:effectLst/>
                          <a:latin typeface="Calibri"/>
                        </a:rPr>
                        <a:t>, </a:t>
                      </a:r>
                      <a:r>
                        <a:rPr lang="en-GB" sz="1400" b="1" i="0" cap="none" spc="0" dirty="0" err="1">
                          <a:solidFill>
                            <a:schemeClr val="tx1"/>
                          </a:solidFill>
                          <a:effectLst/>
                          <a:latin typeface="Calibri"/>
                        </a:rPr>
                        <a:t>Cavenago</a:t>
                      </a:r>
                      <a:r>
                        <a:rPr lang="en-GB" sz="1400" b="1"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4019839949"/>
                  </a:ext>
                </a:extLst>
              </a:tr>
              <a:tr h="324000">
                <a:tc>
                  <a:txBody>
                    <a:bodyPr/>
                    <a:lstStyle/>
                    <a:p>
                      <a:pPr algn="l" rtl="0" fontAlgn="base">
                        <a:buFont typeface="+mj-lt"/>
                        <a:buAutoNum type="arabicPeriod" startAt="15"/>
                      </a:pPr>
                      <a:r>
                        <a:rPr lang="en-US" sz="1400" b="0" i="0" cap="none" spc="0" dirty="0">
                          <a:solidFill>
                            <a:schemeClr val="tx1"/>
                          </a:solidFill>
                          <a:effectLst/>
                          <a:latin typeface="Calibri"/>
                        </a:rPr>
                        <a:t>QUANTEP  - CALL</a:t>
                      </a:r>
                    </a:p>
                  </a:txBody>
                  <a:tcPr marL="36142" marR="36142" marT="18071" marB="49877">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Rivel.</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RM2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Andrea Salamon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r>
                        <a:rPr lang="en-GB" sz="1400" b="0" i="0" cap="none" spc="0" dirty="0">
                          <a:solidFill>
                            <a:schemeClr val="tx1"/>
                          </a:solidFill>
                          <a:effectLst/>
                          <a:latin typeface="Calibri"/>
                        </a:rPr>
                        <a:t>V. Rigato </a:t>
                      </a:r>
                    </a:p>
                  </a:txBody>
                  <a:tcPr marL="36142" marR="36142" marT="18071" marB="498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73303656"/>
                  </a:ext>
                </a:extLst>
              </a:tr>
              <a:tr h="324000">
                <a:tc>
                  <a:txBody>
                    <a:bodyPr/>
                    <a:lstStyle/>
                    <a:p>
                      <a:pPr algn="l" rtl="0" fontAlgn="base">
                        <a:buFont typeface="+mj-lt"/>
                        <a:buAutoNum type="arabicPeriod" startAt="16"/>
                      </a:pPr>
                      <a:r>
                        <a:rPr lang="en-US" sz="1400" b="1" i="0" cap="none" spc="0" dirty="0">
                          <a:solidFill>
                            <a:schemeClr val="tx1"/>
                          </a:solidFill>
                          <a:effectLst/>
                          <a:latin typeface="Calibri"/>
                        </a:rPr>
                        <a:t>SAMARA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Acc.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LNL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Cristian Pira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tc>
                  <a:txBody>
                    <a:bodyPr/>
                    <a:lstStyle/>
                    <a:p>
                      <a:pPr algn="l" rtl="0" fontAlgn="base"/>
                      <a:r>
                        <a:rPr lang="en-GB" sz="1400" b="1" i="0" cap="none" spc="0" dirty="0">
                          <a:solidFill>
                            <a:schemeClr val="tx1"/>
                          </a:solidFill>
                          <a:effectLst/>
                          <a:latin typeface="Calibri"/>
                        </a:rPr>
                        <a:t>Cristian Pira </a:t>
                      </a:r>
                    </a:p>
                  </a:txBody>
                  <a:tcPr marL="36142" marR="36142" marT="18071" marB="49877">
                    <a:lnL w="12700" cmpd="sng">
                      <a:noFill/>
                      <a:prstDash val="solid"/>
                    </a:lnL>
                    <a:lnR w="12700" cmpd="sng">
                      <a:noFill/>
                      <a:prstDash val="solid"/>
                    </a:lnR>
                    <a:lnT w="12700" cmpd="sng">
                      <a:noFill/>
                      <a:prstDash val="solid"/>
                    </a:lnT>
                    <a:lnB w="12700" cmpd="sng">
                      <a:noFill/>
                      <a:prstDash val="solid"/>
                    </a:lnB>
                    <a:solidFill>
                      <a:schemeClr val="accent5">
                        <a:lumMod val="20000"/>
                        <a:lumOff val="80000"/>
                      </a:schemeClr>
                    </a:solidFill>
                  </a:tcPr>
                </a:tc>
                <a:extLst>
                  <a:ext uri="{0D108BD9-81ED-4DB2-BD59-A6C34878D82A}">
                    <a16:rowId xmlns:a16="http://schemas.microsoft.com/office/drawing/2014/main" val="3473362274"/>
                  </a:ext>
                </a:extLst>
              </a:tr>
              <a:tr h="324000">
                <a:tc>
                  <a:txBody>
                    <a:bodyPr/>
                    <a:lstStyle/>
                    <a:p>
                      <a:pPr algn="l" rtl="0" fontAlgn="base">
                        <a:buFont typeface="+mj-lt"/>
                        <a:buAutoNum type="arabicPeriod" startAt="17"/>
                      </a:pPr>
                      <a:r>
                        <a:rPr lang="en-US" sz="1400" b="0" i="0" cap="none" spc="0" dirty="0">
                          <a:solidFill>
                            <a:schemeClr val="tx1"/>
                          </a:solidFill>
                          <a:effectLst/>
                          <a:latin typeface="Calibri"/>
                        </a:rPr>
                        <a:t>SHINE </a:t>
                      </a:r>
                    </a:p>
                  </a:txBody>
                  <a:tcPr marL="36142" marR="36142" marT="18071" marB="49877">
                    <a:lnL w="12700"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a:solidFill>
                            <a:schemeClr val="tx1"/>
                          </a:solidFill>
                          <a:effectLst/>
                          <a:latin typeface="Calibri"/>
                        </a:rPr>
                        <a:t>Rivel.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a:solidFill>
                            <a:schemeClr val="tx1"/>
                          </a:solidFill>
                          <a:effectLst/>
                          <a:latin typeface="Calibri"/>
                        </a:rPr>
                        <a:t>BA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a:solidFill>
                            <a:schemeClr val="tx1"/>
                          </a:solidFill>
                          <a:effectLst/>
                          <a:latin typeface="Calibri"/>
                        </a:rPr>
                        <a:t>Anna P. Caricato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r>
                        <a:rPr lang="en-GB" sz="1400" b="0" i="0" cap="none" spc="0" dirty="0" err="1">
                          <a:solidFill>
                            <a:schemeClr val="tx1"/>
                          </a:solidFill>
                          <a:effectLst/>
                          <a:latin typeface="Calibri"/>
                        </a:rPr>
                        <a:t>S.Carturan</a:t>
                      </a:r>
                      <a:r>
                        <a:rPr lang="en-GB" sz="1400" b="0" i="0" cap="none" spc="0" dirty="0">
                          <a:solidFill>
                            <a:schemeClr val="tx1"/>
                          </a:solidFill>
                          <a:effectLst/>
                          <a:latin typeface="Calibri"/>
                        </a:rPr>
                        <a:t> </a:t>
                      </a:r>
                    </a:p>
                  </a:txBody>
                  <a:tcPr marL="36142" marR="36142" marT="18071" marB="49877">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521674945"/>
                  </a:ext>
                </a:extLst>
              </a:tr>
            </a:tbl>
          </a:graphicData>
        </a:graphic>
      </p:graphicFrame>
      <p:sp>
        <p:nvSpPr>
          <p:cNvPr id="5" name="CasellaDiTesto 4">
            <a:extLst>
              <a:ext uri="{FF2B5EF4-FFF2-40B4-BE49-F238E27FC236}">
                <a16:creationId xmlns:a16="http://schemas.microsoft.com/office/drawing/2014/main" id="{70F5CFAC-33C9-6373-4E42-AC59A7BFB162}"/>
              </a:ext>
            </a:extLst>
          </p:cNvPr>
          <p:cNvSpPr txBox="1"/>
          <p:nvPr/>
        </p:nvSpPr>
        <p:spPr>
          <a:xfrm>
            <a:off x="267833" y="243605"/>
            <a:ext cx="6096000" cy="523220"/>
          </a:xfrm>
          <a:prstGeom prst="rect">
            <a:avLst/>
          </a:prstGeom>
          <a:noFill/>
        </p:spPr>
        <p:txBody>
          <a:bodyPr wrap="square">
            <a:spAutoFit/>
          </a:bodyPr>
          <a:lstStyle/>
          <a:p>
            <a:r>
              <a:rPr lang="it-IT" sz="2800" b="1" dirty="0">
                <a:solidFill>
                  <a:schemeClr val="accent1"/>
                </a:solidFill>
                <a:latin typeface="+mj-lt"/>
              </a:rPr>
              <a:t>Commissione Scientifica 5</a:t>
            </a:r>
            <a:endParaRPr lang="it-IT" sz="2800" dirty="0">
              <a:solidFill>
                <a:schemeClr val="accent1"/>
              </a:solidFill>
            </a:endParaRPr>
          </a:p>
        </p:txBody>
      </p:sp>
      <p:sp>
        <p:nvSpPr>
          <p:cNvPr id="6" name="TextBox 2">
            <a:extLst>
              <a:ext uri="{FF2B5EF4-FFF2-40B4-BE49-F238E27FC236}">
                <a16:creationId xmlns:a16="http://schemas.microsoft.com/office/drawing/2014/main" id="{8C6BA250-A8BD-5AD0-3137-62D269334008}"/>
              </a:ext>
            </a:extLst>
          </p:cNvPr>
          <p:cNvSpPr txBox="1"/>
          <p:nvPr/>
        </p:nvSpPr>
        <p:spPr>
          <a:xfrm>
            <a:off x="1113808" y="4534920"/>
            <a:ext cx="4036333" cy="1709849"/>
          </a:xfrm>
          <a:prstGeom prst="rect">
            <a:avLst/>
          </a:prstGeom>
        </p:spPr>
        <p:txBody>
          <a:bodyPr vert="horz" lIns="91440" tIns="45720" rIns="91440" bIns="45720" rtlCol="0" anchor="b">
            <a:normAutofit/>
          </a:bodyPr>
          <a:lstStyle/>
          <a:p>
            <a:pPr>
              <a:lnSpc>
                <a:spcPct val="90000"/>
              </a:lnSpc>
              <a:spcBef>
                <a:spcPts val="1000"/>
              </a:spcBef>
            </a:pPr>
            <a:r>
              <a:rPr lang="en-US" sz="2400" b="1" i="0" kern="1200" dirty="0">
                <a:solidFill>
                  <a:schemeClr val="tx1"/>
                </a:solidFill>
                <a:effectLst/>
                <a:highlight>
                  <a:srgbClr val="FFFFFF"/>
                </a:highlight>
                <a:latin typeface="+mn-lt"/>
                <a:ea typeface="+mn-ea"/>
                <a:cs typeface="+mn-cs"/>
              </a:rPr>
              <a:t>8 con RN a LNL</a:t>
            </a:r>
            <a:endParaRPr lang="en-US" sz="2400" kern="1200" dirty="0">
              <a:solidFill>
                <a:schemeClr val="tx1"/>
              </a:solidFill>
              <a:latin typeface="+mn-lt"/>
              <a:ea typeface="+mn-ea"/>
              <a:cs typeface="+mn-cs"/>
            </a:endParaRPr>
          </a:p>
        </p:txBody>
      </p:sp>
      <p:grpSp>
        <p:nvGrpSpPr>
          <p:cNvPr id="15" name="Group 14">
            <a:extLst>
              <a:ext uri="{FF2B5EF4-FFF2-40B4-BE49-F238E27FC236}">
                <a16:creationId xmlns:a16="http://schemas.microsoft.com/office/drawing/2014/main" id="{22504BA9-BB24-11CB-9E15-D293F75134CA}"/>
              </a:ext>
            </a:extLst>
          </p:cNvPr>
          <p:cNvGrpSpPr/>
          <p:nvPr/>
        </p:nvGrpSpPr>
        <p:grpSpPr>
          <a:xfrm>
            <a:off x="5685810" y="1944712"/>
            <a:ext cx="6009366" cy="3889420"/>
            <a:chOff x="5685810" y="1944712"/>
            <a:chExt cx="6009366" cy="3889420"/>
          </a:xfrm>
        </p:grpSpPr>
        <p:cxnSp>
          <p:nvCxnSpPr>
            <p:cNvPr id="8" name="Straight Connector 7">
              <a:extLst>
                <a:ext uri="{FF2B5EF4-FFF2-40B4-BE49-F238E27FC236}">
                  <a16:creationId xmlns:a16="http://schemas.microsoft.com/office/drawing/2014/main" id="{045AD7C9-07B1-EEAF-8F09-027CD79D0AFA}"/>
                </a:ext>
              </a:extLst>
            </p:cNvPr>
            <p:cNvCxnSpPr/>
            <p:nvPr/>
          </p:nvCxnSpPr>
          <p:spPr>
            <a:xfrm>
              <a:off x="5685810" y="1944712"/>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17840CB-9523-8109-7F2D-3CB584D2523B}"/>
                </a:ext>
              </a:extLst>
            </p:cNvPr>
            <p:cNvCxnSpPr/>
            <p:nvPr/>
          </p:nvCxnSpPr>
          <p:spPr>
            <a:xfrm>
              <a:off x="5685810" y="3893715"/>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2EACD65-16A5-A4BE-971E-619D40061087}"/>
                </a:ext>
              </a:extLst>
            </p:cNvPr>
            <p:cNvCxnSpPr/>
            <p:nvPr/>
          </p:nvCxnSpPr>
          <p:spPr>
            <a:xfrm>
              <a:off x="5685810" y="4226419"/>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6AD01DC-0427-C2FD-AF8C-2F8650E0A761}"/>
                </a:ext>
              </a:extLst>
            </p:cNvPr>
            <p:cNvCxnSpPr/>
            <p:nvPr/>
          </p:nvCxnSpPr>
          <p:spPr>
            <a:xfrm>
              <a:off x="5685810" y="5834132"/>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0D34485-4F49-5E8B-33EB-50BF452EBE86}"/>
                </a:ext>
              </a:extLst>
            </p:cNvPr>
            <p:cNvCxnSpPr/>
            <p:nvPr/>
          </p:nvCxnSpPr>
          <p:spPr>
            <a:xfrm>
              <a:off x="5685810" y="3245478"/>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3344709-A653-B60B-7881-53E35181E854}"/>
                </a:ext>
              </a:extLst>
            </p:cNvPr>
            <p:cNvCxnSpPr/>
            <p:nvPr/>
          </p:nvCxnSpPr>
          <p:spPr>
            <a:xfrm>
              <a:off x="5685810" y="5505722"/>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69FD50D-386E-618E-C426-EEBEF43A326A}"/>
                </a:ext>
              </a:extLst>
            </p:cNvPr>
            <p:cNvCxnSpPr/>
            <p:nvPr/>
          </p:nvCxnSpPr>
          <p:spPr>
            <a:xfrm>
              <a:off x="5685810" y="4868216"/>
              <a:ext cx="60093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33B7B411-C9B0-98A6-6327-A354321B1546}"/>
              </a:ext>
            </a:extLst>
          </p:cNvPr>
          <p:cNvSpPr txBox="1"/>
          <p:nvPr/>
        </p:nvSpPr>
        <p:spPr>
          <a:xfrm>
            <a:off x="1113810" y="3552992"/>
            <a:ext cx="3725893" cy="369332"/>
          </a:xfrm>
          <a:prstGeom prst="rect">
            <a:avLst/>
          </a:prstGeom>
          <a:noFill/>
        </p:spPr>
        <p:txBody>
          <a:bodyPr wrap="none" rtlCol="0">
            <a:spAutoFit/>
          </a:bodyPr>
          <a:lstStyle/>
          <a:p>
            <a:pPr algn="ctr"/>
            <a:r>
              <a:rPr lang="it-IT" dirty="0"/>
              <a:t>Finanziamento  451.5 k€  pari a 85%</a:t>
            </a:r>
            <a:endParaRPr lang="en-GB" dirty="0"/>
          </a:p>
        </p:txBody>
      </p:sp>
      <p:grpSp>
        <p:nvGrpSpPr>
          <p:cNvPr id="22" name="Group 21">
            <a:extLst>
              <a:ext uri="{FF2B5EF4-FFF2-40B4-BE49-F238E27FC236}">
                <a16:creationId xmlns:a16="http://schemas.microsoft.com/office/drawing/2014/main" id="{A64DFD7E-DE67-24AB-FC58-9E988ADB2731}"/>
              </a:ext>
            </a:extLst>
          </p:cNvPr>
          <p:cNvGrpSpPr/>
          <p:nvPr/>
        </p:nvGrpSpPr>
        <p:grpSpPr>
          <a:xfrm>
            <a:off x="5203065" y="3245478"/>
            <a:ext cx="399245" cy="2582221"/>
            <a:chOff x="5203065" y="3245478"/>
            <a:chExt cx="399245" cy="2582221"/>
          </a:xfrm>
        </p:grpSpPr>
        <p:cxnSp>
          <p:nvCxnSpPr>
            <p:cNvPr id="18" name="Straight Arrow Connector 17">
              <a:extLst>
                <a:ext uri="{FF2B5EF4-FFF2-40B4-BE49-F238E27FC236}">
                  <a16:creationId xmlns:a16="http://schemas.microsoft.com/office/drawing/2014/main" id="{1BBB4BB6-EFC8-AE26-5850-D61DA0807CA1}"/>
                </a:ext>
              </a:extLst>
            </p:cNvPr>
            <p:cNvCxnSpPr/>
            <p:nvPr/>
          </p:nvCxnSpPr>
          <p:spPr>
            <a:xfrm>
              <a:off x="5203065" y="3245478"/>
              <a:ext cx="39924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CB7C7AA6-4B9F-9EED-2A3C-83DCD0347A39}"/>
                </a:ext>
              </a:extLst>
            </p:cNvPr>
            <p:cNvCxnSpPr/>
            <p:nvPr/>
          </p:nvCxnSpPr>
          <p:spPr>
            <a:xfrm>
              <a:off x="5203065" y="3872252"/>
              <a:ext cx="399245" cy="0"/>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cxnSp>
          <p:nvCxnSpPr>
            <p:cNvPr id="20" name="Straight Arrow Connector 19">
              <a:extLst>
                <a:ext uri="{FF2B5EF4-FFF2-40B4-BE49-F238E27FC236}">
                  <a16:creationId xmlns:a16="http://schemas.microsoft.com/office/drawing/2014/main" id="{A20B35CF-8D12-4364-FE63-104BC0DD7EB5}"/>
                </a:ext>
              </a:extLst>
            </p:cNvPr>
            <p:cNvCxnSpPr/>
            <p:nvPr/>
          </p:nvCxnSpPr>
          <p:spPr>
            <a:xfrm>
              <a:off x="5203065" y="4226423"/>
              <a:ext cx="399245" cy="0"/>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cxnSp>
          <p:nvCxnSpPr>
            <p:cNvPr id="21" name="Straight Arrow Connector 20">
              <a:extLst>
                <a:ext uri="{FF2B5EF4-FFF2-40B4-BE49-F238E27FC236}">
                  <a16:creationId xmlns:a16="http://schemas.microsoft.com/office/drawing/2014/main" id="{0D98C279-772A-519E-0DD0-17292C14DD74}"/>
                </a:ext>
              </a:extLst>
            </p:cNvPr>
            <p:cNvCxnSpPr/>
            <p:nvPr/>
          </p:nvCxnSpPr>
          <p:spPr>
            <a:xfrm>
              <a:off x="5203065" y="5827699"/>
              <a:ext cx="39924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218183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1BACF7-B292-C7C0-63CE-06B87BF60F6E}"/>
              </a:ext>
            </a:extLst>
          </p:cNvPr>
          <p:cNvGrpSpPr>
            <a:grpSpLocks noChangeAspect="1"/>
          </p:cNvGrpSpPr>
          <p:nvPr/>
        </p:nvGrpSpPr>
        <p:grpSpPr>
          <a:xfrm>
            <a:off x="150080" y="2860378"/>
            <a:ext cx="5496440" cy="1939028"/>
            <a:chOff x="184150" y="-971232"/>
            <a:chExt cx="3912290" cy="1380173"/>
          </a:xfrm>
        </p:grpSpPr>
        <p:pic>
          <p:nvPicPr>
            <p:cNvPr id="3" name="Picture 6">
              <a:extLst>
                <a:ext uri="{FF2B5EF4-FFF2-40B4-BE49-F238E27FC236}">
                  <a16:creationId xmlns:a16="http://schemas.microsoft.com/office/drawing/2014/main" id="{746A1416-BDFD-56B4-3FB3-1A4770972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944562"/>
              <a:ext cx="1206818" cy="1353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127468EA-BAF9-967B-657B-5FFF19172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876" y="-944562"/>
              <a:ext cx="1193483" cy="1353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magine che contiene testo&#10;&#10;Descrizione generata automaticamente">
              <a:extLst>
                <a:ext uri="{FF2B5EF4-FFF2-40B4-BE49-F238E27FC236}">
                  <a16:creationId xmlns:a16="http://schemas.microsoft.com/office/drawing/2014/main" id="{F138EDEB-37A1-82F0-FCD7-C8F417978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267" y="-971232"/>
              <a:ext cx="1380173" cy="1380173"/>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Sottotitolo 2">
            <a:extLst>
              <a:ext uri="{FF2B5EF4-FFF2-40B4-BE49-F238E27FC236}">
                <a16:creationId xmlns:a16="http://schemas.microsoft.com/office/drawing/2014/main" id="{1D4D945B-4D70-3DFF-EDEA-FA3162ED7DEB}"/>
              </a:ext>
            </a:extLst>
          </p:cNvPr>
          <p:cNvSpPr txBox="1">
            <a:spLocks/>
          </p:cNvSpPr>
          <p:nvPr/>
        </p:nvSpPr>
        <p:spPr>
          <a:xfrm>
            <a:off x="8068145" y="421988"/>
            <a:ext cx="9500507" cy="806675"/>
          </a:xfrm>
          <a:prstGeom prst="rect">
            <a:avLst/>
          </a:prstGeom>
        </p:spPr>
        <p:txBody>
          <a:bodyPr vert="horz" lIns="91440" tIns="45720" rIns="91440" bIns="45720" rtlCol="0">
            <a:noAutofit/>
          </a:bodyPr>
          <a:lstStyle>
            <a:defPPr rtl="0">
              <a:defRPr lang="it-IT"/>
            </a:defPPr>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3200" dirty="0">
                <a:solidFill>
                  <a:schemeClr val="accent3">
                    <a:lumMod val="75000"/>
                  </a:schemeClr>
                </a:solidFill>
              </a:rPr>
              <a:t>Anna Bianchi</a:t>
            </a:r>
          </a:p>
        </p:txBody>
      </p:sp>
      <p:sp>
        <p:nvSpPr>
          <p:cNvPr id="26" name="Titolo 1">
            <a:extLst>
              <a:ext uri="{FF2B5EF4-FFF2-40B4-BE49-F238E27FC236}">
                <a16:creationId xmlns:a16="http://schemas.microsoft.com/office/drawing/2014/main" id="{CEFD4EF8-9F9E-F498-EF7F-6E7CD34992D9}"/>
              </a:ext>
            </a:extLst>
          </p:cNvPr>
          <p:cNvSpPr txBox="1">
            <a:spLocks/>
          </p:cNvSpPr>
          <p:nvPr/>
        </p:nvSpPr>
        <p:spPr>
          <a:xfrm>
            <a:off x="3961511" y="117223"/>
            <a:ext cx="3860037" cy="1193800"/>
          </a:xfrm>
          <a:prstGeom prst="rect">
            <a:avLst/>
          </a:prstGeom>
        </p:spPr>
        <p:txBody>
          <a:bodyPr vert="horz" lIns="91440" tIns="45720" rIns="91440" bIns="45720" rtlCol="0" anchor="b">
            <a:noAutofit/>
          </a:bodyPr>
          <a:lstStyle>
            <a:defPPr rtl="0">
              <a:defRPr lang="it-IT"/>
            </a:defPPr>
            <a:lvl1pPr marL="0" algn="l" defTabSz="914400" rtl="0" eaLnBrk="1" latinLnBrk="0" hangingPunct="1">
              <a:lnSpc>
                <a:spcPct val="90000"/>
              </a:lnSpc>
              <a:spcBef>
                <a:spcPct val="0"/>
              </a:spcBef>
              <a:buNone/>
              <a:defRPr sz="6000" b="1"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8000" dirty="0">
                <a:solidFill>
                  <a:schemeClr val="accent1"/>
                </a:solidFill>
              </a:rPr>
              <a:t>MUSICA</a:t>
            </a:r>
          </a:p>
        </p:txBody>
      </p:sp>
      <p:sp>
        <p:nvSpPr>
          <p:cNvPr id="27" name="Sottotitolo 2">
            <a:extLst>
              <a:ext uri="{FF2B5EF4-FFF2-40B4-BE49-F238E27FC236}">
                <a16:creationId xmlns:a16="http://schemas.microsoft.com/office/drawing/2014/main" id="{944D8626-A587-127F-A92E-D08AEAD6EB6A}"/>
              </a:ext>
            </a:extLst>
          </p:cNvPr>
          <p:cNvSpPr txBox="1">
            <a:spLocks/>
          </p:cNvSpPr>
          <p:nvPr/>
        </p:nvSpPr>
        <p:spPr>
          <a:xfrm>
            <a:off x="389819" y="1015484"/>
            <a:ext cx="11450086" cy="559786"/>
          </a:xfrm>
          <a:prstGeom prst="rect">
            <a:avLst/>
          </a:prstGeom>
        </p:spPr>
        <p:txBody>
          <a:bodyPr vert="horz" lIns="91440" tIns="45720" rIns="91440" bIns="45720" rtlCol="0">
            <a:noAutofit/>
          </a:bodyPr>
          <a:lstStyle>
            <a:defPPr rtl="0">
              <a:defRPr lang="it-IT"/>
            </a:defPPr>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chemeClr val="accent1">
                    <a:lumMod val="75000"/>
                  </a:schemeClr>
                </a:solidFill>
              </a:rPr>
              <a:t>M</a:t>
            </a:r>
            <a:r>
              <a:rPr lang="it-IT" sz="2400" dirty="0">
                <a:solidFill>
                  <a:schemeClr val="accent3">
                    <a:lumMod val="75000"/>
                  </a:schemeClr>
                </a:solidFill>
              </a:rPr>
              <a:t>icrodosimetro </a:t>
            </a:r>
            <a:r>
              <a:rPr lang="it-IT" sz="2400" dirty="0" err="1">
                <a:solidFill>
                  <a:schemeClr val="accent3">
                    <a:lumMod val="75000"/>
                  </a:schemeClr>
                </a:solidFill>
              </a:rPr>
              <a:t>m</a:t>
            </a:r>
            <a:r>
              <a:rPr lang="it-IT" b="1" dirty="0" err="1">
                <a:solidFill>
                  <a:schemeClr val="accent1">
                    <a:lumMod val="75000"/>
                  </a:schemeClr>
                </a:solidFill>
              </a:rPr>
              <a:t>U</a:t>
            </a:r>
            <a:r>
              <a:rPr lang="it-IT" sz="2400" dirty="0" err="1">
                <a:solidFill>
                  <a:schemeClr val="accent3">
                    <a:lumMod val="75000"/>
                  </a:schemeClr>
                </a:solidFill>
              </a:rPr>
              <a:t>lti</a:t>
            </a:r>
            <a:r>
              <a:rPr lang="it-IT" sz="2400" dirty="0">
                <a:solidFill>
                  <a:schemeClr val="accent3">
                    <a:lumMod val="75000"/>
                  </a:schemeClr>
                </a:solidFill>
              </a:rPr>
              <a:t> </a:t>
            </a:r>
            <a:r>
              <a:rPr lang="it-IT" b="1" dirty="0">
                <a:solidFill>
                  <a:schemeClr val="accent1">
                    <a:lumMod val="75000"/>
                  </a:schemeClr>
                </a:solidFill>
              </a:rPr>
              <a:t>S</a:t>
            </a:r>
            <a:r>
              <a:rPr lang="it-IT" sz="2400" dirty="0">
                <a:solidFill>
                  <a:schemeClr val="accent3">
                    <a:lumMod val="75000"/>
                  </a:schemeClr>
                </a:solidFill>
              </a:rPr>
              <a:t>ito </a:t>
            </a:r>
            <a:r>
              <a:rPr lang="it-IT" b="1" dirty="0">
                <a:solidFill>
                  <a:schemeClr val="accent1">
                    <a:lumMod val="75000"/>
                  </a:schemeClr>
                </a:solidFill>
              </a:rPr>
              <a:t>I</a:t>
            </a:r>
            <a:r>
              <a:rPr lang="it-IT" sz="2400" dirty="0">
                <a:solidFill>
                  <a:schemeClr val="accent3">
                    <a:lumMod val="75000"/>
                  </a:schemeClr>
                </a:solidFill>
              </a:rPr>
              <a:t>nnovativo per la </a:t>
            </a:r>
            <a:r>
              <a:rPr lang="it-IT" b="1" dirty="0">
                <a:solidFill>
                  <a:schemeClr val="accent1">
                    <a:lumMod val="75000"/>
                  </a:schemeClr>
                </a:solidFill>
              </a:rPr>
              <a:t>C</a:t>
            </a:r>
            <a:r>
              <a:rPr lang="it-IT" sz="2400" dirty="0">
                <a:solidFill>
                  <a:schemeClr val="accent3">
                    <a:lumMod val="75000"/>
                  </a:schemeClr>
                </a:solidFill>
              </a:rPr>
              <a:t>aratterizzazione di fasci </a:t>
            </a:r>
            <a:r>
              <a:rPr lang="it-IT" b="1" dirty="0" err="1">
                <a:solidFill>
                  <a:schemeClr val="accent1">
                    <a:lumMod val="75000"/>
                  </a:schemeClr>
                </a:solidFill>
              </a:rPr>
              <a:t>A</a:t>
            </a:r>
            <a:r>
              <a:rPr lang="it-IT" sz="2400" dirty="0" err="1">
                <a:solidFill>
                  <a:schemeClr val="accent3">
                    <a:lumMod val="75000"/>
                  </a:schemeClr>
                </a:solidFill>
              </a:rPr>
              <a:t>droterapici</a:t>
            </a:r>
            <a:endParaRPr lang="it-IT" sz="2400" dirty="0">
              <a:solidFill>
                <a:schemeClr val="accent3">
                  <a:lumMod val="75000"/>
                </a:schemeClr>
              </a:solidFill>
            </a:endParaRPr>
          </a:p>
        </p:txBody>
      </p:sp>
      <p:sp>
        <p:nvSpPr>
          <p:cNvPr id="28" name="Titolo 1">
            <a:extLst>
              <a:ext uri="{FF2B5EF4-FFF2-40B4-BE49-F238E27FC236}">
                <a16:creationId xmlns:a16="http://schemas.microsoft.com/office/drawing/2014/main" id="{439495EA-B31C-766D-168F-BE53A4141BD6}"/>
              </a:ext>
            </a:extLst>
          </p:cNvPr>
          <p:cNvSpPr txBox="1">
            <a:spLocks/>
          </p:cNvSpPr>
          <p:nvPr/>
        </p:nvSpPr>
        <p:spPr>
          <a:xfrm>
            <a:off x="158239" y="2056471"/>
            <a:ext cx="9779183" cy="889496"/>
          </a:xfrm>
          <a:prstGeom prst="rect">
            <a:avLst/>
          </a:prstGeom>
        </p:spPr>
        <p:txBody>
          <a:bodyPr vert="horz" lIns="91440" tIns="45720" rIns="91440" bIns="45720" rtlCol="0" anchor="b">
            <a:noAutofit/>
          </a:bodyPr>
          <a:lstStyle>
            <a:defPPr rtl="0">
              <a:defRPr lang="it-IT"/>
            </a:defPPr>
            <a:lvl1pPr marL="0" algn="l" defTabSz="914400" rtl="0" eaLnBrk="1" latinLnBrk="0" hangingPunct="1">
              <a:lnSpc>
                <a:spcPct val="90000"/>
              </a:lnSpc>
              <a:spcBef>
                <a:spcPct val="0"/>
              </a:spcBef>
              <a:buNone/>
              <a:defRPr sz="6000" b="1"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000" dirty="0"/>
              <a:t>Obiettivo</a:t>
            </a:r>
          </a:p>
        </p:txBody>
      </p:sp>
      <p:sp>
        <p:nvSpPr>
          <p:cNvPr id="29" name="Titolo 1">
            <a:extLst>
              <a:ext uri="{FF2B5EF4-FFF2-40B4-BE49-F238E27FC236}">
                <a16:creationId xmlns:a16="http://schemas.microsoft.com/office/drawing/2014/main" id="{D8AC56D1-45F3-AD63-46A2-EE20E66BB035}"/>
              </a:ext>
            </a:extLst>
          </p:cNvPr>
          <p:cNvSpPr txBox="1">
            <a:spLocks/>
          </p:cNvSpPr>
          <p:nvPr/>
        </p:nvSpPr>
        <p:spPr>
          <a:xfrm>
            <a:off x="160752" y="4953435"/>
            <a:ext cx="3758186" cy="723434"/>
          </a:xfrm>
          <a:prstGeom prst="rect">
            <a:avLst/>
          </a:prstGeom>
        </p:spPr>
        <p:txBody>
          <a:bodyPr vert="horz" lIns="91440" tIns="45720" rIns="91440" bIns="45720" rtlCol="0" anchor="b">
            <a:noAutofit/>
          </a:bodyPr>
          <a:lstStyle>
            <a:defPPr rtl="0">
              <a:defRPr lang="it-IT"/>
            </a:defPPr>
            <a:lvl1pPr marL="0" algn="l" defTabSz="914400" rtl="0" eaLnBrk="1" latinLnBrk="0" hangingPunct="1">
              <a:lnSpc>
                <a:spcPct val="90000"/>
              </a:lnSpc>
              <a:spcBef>
                <a:spcPct val="0"/>
              </a:spcBef>
              <a:buNone/>
              <a:defRPr sz="6000" b="1"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000" dirty="0"/>
              <a:t>TEPC Multi-Sito</a:t>
            </a:r>
          </a:p>
        </p:txBody>
      </p:sp>
      <p:grpSp>
        <p:nvGrpSpPr>
          <p:cNvPr id="30" name="Gruppo 29">
            <a:extLst>
              <a:ext uri="{FF2B5EF4-FFF2-40B4-BE49-F238E27FC236}">
                <a16:creationId xmlns:a16="http://schemas.microsoft.com/office/drawing/2014/main" id="{C1377C7D-E5AD-DC73-686E-AF02A68F59D1}"/>
              </a:ext>
            </a:extLst>
          </p:cNvPr>
          <p:cNvGrpSpPr/>
          <p:nvPr/>
        </p:nvGrpSpPr>
        <p:grpSpPr>
          <a:xfrm>
            <a:off x="6115878" y="2095565"/>
            <a:ext cx="5571185" cy="3708273"/>
            <a:chOff x="6309074" y="2263552"/>
            <a:chExt cx="5571185" cy="3708273"/>
          </a:xfrm>
        </p:grpSpPr>
        <p:pic>
          <p:nvPicPr>
            <p:cNvPr id="31" name="Picture 2" descr="Download HD Cells Are The Basic Building Blocks Of All Living Things - Dna  Genes Chromosomes Cell Transparent PNG Image - NicePNG.com">
              <a:extLst>
                <a:ext uri="{FF2B5EF4-FFF2-40B4-BE49-F238E27FC236}">
                  <a16:creationId xmlns:a16="http://schemas.microsoft.com/office/drawing/2014/main" id="{685EE6AB-042C-33D1-E62C-B80FB28B2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15" y="2734461"/>
              <a:ext cx="4610100" cy="2447841"/>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4">
              <a:extLst>
                <a:ext uri="{FF2B5EF4-FFF2-40B4-BE49-F238E27FC236}">
                  <a16:creationId xmlns:a16="http://schemas.microsoft.com/office/drawing/2014/main" id="{6FD212EB-E821-D78E-8D7A-3BC61000935E}"/>
                </a:ext>
              </a:extLst>
            </p:cNvPr>
            <p:cNvSpPr txBox="1"/>
            <p:nvPr/>
          </p:nvSpPr>
          <p:spPr>
            <a:xfrm>
              <a:off x="7114341" y="5203135"/>
              <a:ext cx="801823" cy="369332"/>
            </a:xfrm>
            <a:prstGeom prst="rect">
              <a:avLst/>
            </a:prstGeom>
            <a:solidFill>
              <a:srgbClr val="70AD47"/>
            </a:solidFill>
            <a:ln w="12700" cap="flat" cmpd="sng" algn="ctr">
              <a:solidFill>
                <a:srgbClr val="70AD47">
                  <a:shade val="50000"/>
                </a:srgbClr>
              </a:solidFill>
              <a:prstDash val="solid"/>
              <a:miter lim="800000"/>
            </a:ln>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r>
                <a:rPr lang="it-IT" dirty="0"/>
                <a:t>10 µm</a:t>
              </a:r>
              <a:endParaRPr lang="en-US" dirty="0"/>
            </a:p>
          </p:txBody>
        </p:sp>
        <p:sp>
          <p:nvSpPr>
            <p:cNvPr id="33" name="CasellaDiTesto 35">
              <a:extLst>
                <a:ext uri="{FF2B5EF4-FFF2-40B4-BE49-F238E27FC236}">
                  <a16:creationId xmlns:a16="http://schemas.microsoft.com/office/drawing/2014/main" id="{F9D55759-9461-CEFE-C72B-2CD378A3678B}"/>
                </a:ext>
              </a:extLst>
            </p:cNvPr>
            <p:cNvSpPr txBox="1"/>
            <p:nvPr/>
          </p:nvSpPr>
          <p:spPr>
            <a:xfrm>
              <a:off x="8590367" y="4975850"/>
              <a:ext cx="900631" cy="369332"/>
            </a:xfrm>
            <a:prstGeom prst="rect">
              <a:avLst/>
            </a:prstGeom>
            <a:solidFill>
              <a:srgbClr val="70AD47"/>
            </a:solidFill>
            <a:ln w="12700" cap="flat" cmpd="sng" algn="ctr">
              <a:solidFill>
                <a:srgbClr val="70AD47">
                  <a:shade val="50000"/>
                </a:srgbClr>
              </a:solidFill>
              <a:prstDash val="solid"/>
              <a:miter lim="800000"/>
            </a:ln>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r>
                <a:rPr lang="it-IT" dirty="0"/>
                <a:t>1-2 µm</a:t>
              </a:r>
              <a:endParaRPr lang="en-US" dirty="0"/>
            </a:p>
          </p:txBody>
        </p:sp>
        <p:sp>
          <p:nvSpPr>
            <p:cNvPr id="34" name="CasellaDiTesto 36">
              <a:extLst>
                <a:ext uri="{FF2B5EF4-FFF2-40B4-BE49-F238E27FC236}">
                  <a16:creationId xmlns:a16="http://schemas.microsoft.com/office/drawing/2014/main" id="{9244B6A9-F200-CE2D-05CE-6267DBE2359B}"/>
                </a:ext>
              </a:extLst>
            </p:cNvPr>
            <p:cNvSpPr txBox="1"/>
            <p:nvPr/>
          </p:nvSpPr>
          <p:spPr>
            <a:xfrm>
              <a:off x="9652071" y="2643870"/>
              <a:ext cx="798617" cy="369332"/>
            </a:xfrm>
            <a:prstGeom prst="rect">
              <a:avLst/>
            </a:prstGeom>
            <a:solidFill>
              <a:srgbClr val="5B9BD5"/>
            </a:solidFill>
            <a:ln w="12700" cap="flat" cmpd="sng" algn="ctr">
              <a:solidFill>
                <a:srgbClr val="5B9BD5">
                  <a:shade val="50000"/>
                </a:srgbClr>
              </a:solidFill>
              <a:prstDash val="solid"/>
              <a:miter lim="800000"/>
            </a:ln>
            <a:effectLst/>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r>
                <a:rPr lang="it-IT" dirty="0"/>
                <a:t>25 nm</a:t>
              </a:r>
              <a:endParaRPr lang="en-US" dirty="0"/>
            </a:p>
          </p:txBody>
        </p:sp>
        <p:sp>
          <p:nvSpPr>
            <p:cNvPr id="35" name="CasellaDiTesto 37">
              <a:extLst>
                <a:ext uri="{FF2B5EF4-FFF2-40B4-BE49-F238E27FC236}">
                  <a16:creationId xmlns:a16="http://schemas.microsoft.com/office/drawing/2014/main" id="{0A2C8FC7-EF59-5A75-6CD5-0608BA518931}"/>
                </a:ext>
              </a:extLst>
            </p:cNvPr>
            <p:cNvSpPr txBox="1"/>
            <p:nvPr/>
          </p:nvSpPr>
          <p:spPr>
            <a:xfrm>
              <a:off x="10631653" y="4207056"/>
              <a:ext cx="678391" cy="369332"/>
            </a:xfrm>
            <a:prstGeom prst="rect">
              <a:avLst/>
            </a:prstGeom>
            <a:solidFill>
              <a:srgbClr val="5B9BD5"/>
            </a:solidFill>
            <a:ln w="12700" cap="flat" cmpd="sng" algn="ctr">
              <a:solidFill>
                <a:srgbClr val="5B9BD5">
                  <a:shade val="50000"/>
                </a:srgbClr>
              </a:solidFill>
              <a:prstDash val="solid"/>
              <a:miter lim="800000"/>
            </a:ln>
            <a:effectLst/>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r>
                <a:rPr lang="it-IT" dirty="0"/>
                <a:t>2 nm</a:t>
              </a:r>
              <a:endParaRPr lang="en-US" dirty="0"/>
            </a:p>
          </p:txBody>
        </p:sp>
        <p:sp>
          <p:nvSpPr>
            <p:cNvPr id="36" name="Ovale 35">
              <a:extLst>
                <a:ext uri="{FF2B5EF4-FFF2-40B4-BE49-F238E27FC236}">
                  <a16:creationId xmlns:a16="http://schemas.microsoft.com/office/drawing/2014/main" id="{D1E4FDBB-3BE7-53C7-5565-31E89E7CB861}"/>
                </a:ext>
              </a:extLst>
            </p:cNvPr>
            <p:cNvSpPr/>
            <p:nvPr/>
          </p:nvSpPr>
          <p:spPr>
            <a:xfrm>
              <a:off x="6309074" y="2263552"/>
              <a:ext cx="3572605" cy="3700162"/>
            </a:xfrm>
            <a:prstGeom prst="ellipse">
              <a:avLst/>
            </a:prstGeom>
            <a:noFill/>
            <a:ln w="38100" cap="flat" cmpd="sng" algn="ctr">
              <a:solidFill>
                <a:srgbClr val="70AD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pPr algn="ctr"/>
              <a:endParaRPr lang="en-US"/>
            </a:p>
          </p:txBody>
        </p:sp>
        <p:sp>
          <p:nvSpPr>
            <p:cNvPr id="37" name="CasellaDiTesto 39">
              <a:extLst>
                <a:ext uri="{FF2B5EF4-FFF2-40B4-BE49-F238E27FC236}">
                  <a16:creationId xmlns:a16="http://schemas.microsoft.com/office/drawing/2014/main" id="{3888287A-32A3-7649-A05D-70AA0EFE6F84}"/>
                </a:ext>
              </a:extLst>
            </p:cNvPr>
            <p:cNvSpPr txBox="1"/>
            <p:nvPr/>
          </p:nvSpPr>
          <p:spPr>
            <a:xfrm>
              <a:off x="9068212" y="5448605"/>
              <a:ext cx="1444626" cy="523220"/>
            </a:xfrm>
            <a:prstGeom prst="rect">
              <a:avLst/>
            </a:prstGeom>
            <a:solidFill>
              <a:srgbClr val="70AD47"/>
            </a:solidFill>
            <a:ln w="12700" cap="flat" cmpd="sng" algn="ctr">
              <a:solidFill>
                <a:srgbClr val="70AD47">
                  <a:shade val="50000"/>
                </a:srgbClr>
              </a:solidFill>
              <a:prstDash val="solid"/>
              <a:miter lim="800000"/>
            </a:ln>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r>
                <a:rPr lang="it-IT" sz="2800" dirty="0"/>
                <a:t>MUSICA</a:t>
              </a:r>
              <a:endParaRPr lang="en-US" sz="2800" dirty="0"/>
            </a:p>
          </p:txBody>
        </p:sp>
        <p:sp>
          <p:nvSpPr>
            <p:cNvPr id="38" name="CasellaDiTesto 40">
              <a:extLst>
                <a:ext uri="{FF2B5EF4-FFF2-40B4-BE49-F238E27FC236}">
                  <a16:creationId xmlns:a16="http://schemas.microsoft.com/office/drawing/2014/main" id="{18018583-15C3-7DFA-5EC8-DAFF8220416B}"/>
                </a:ext>
              </a:extLst>
            </p:cNvPr>
            <p:cNvSpPr txBox="1"/>
            <p:nvPr/>
          </p:nvSpPr>
          <p:spPr>
            <a:xfrm>
              <a:off x="10232307" y="4665186"/>
              <a:ext cx="1647952" cy="338554"/>
            </a:xfrm>
            <a:prstGeom prst="rect">
              <a:avLst/>
            </a:prstGeom>
            <a:solidFill>
              <a:srgbClr val="5B9BD5"/>
            </a:solidFill>
            <a:ln w="12700" cap="flat" cmpd="sng" algn="ctr">
              <a:solidFill>
                <a:srgbClr val="5B9BD5">
                  <a:shade val="50000"/>
                </a:srgbClr>
              </a:solidFill>
              <a:prstDash val="solid"/>
              <a:miter lim="800000"/>
            </a:ln>
            <a:effectLst/>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defPPr rtl="0">
                <a:defRPr lang="it-IT"/>
              </a:defPPr>
              <a:lvl1pPr marL="0" algn="l" defTabSz="914400" rtl="0" eaLnBrk="1" latinLnBrk="0" hangingPunct="1">
                <a:defRPr sz="1800" kern="1200">
                  <a:solidFill>
                    <a:srgbClr val="FFFFFF"/>
                  </a:solidFill>
                  <a:latin typeface="Tenorite"/>
                </a:defRPr>
              </a:lvl1pPr>
              <a:lvl2pPr marL="457200" algn="l" defTabSz="914400" rtl="0" eaLnBrk="1" latinLnBrk="0" hangingPunct="1">
                <a:defRPr sz="1800" kern="1200">
                  <a:solidFill>
                    <a:srgbClr val="FFFFFF"/>
                  </a:solidFill>
                  <a:latin typeface="Tenorite"/>
                </a:defRPr>
              </a:lvl2pPr>
              <a:lvl3pPr marL="914400" algn="l" defTabSz="914400" rtl="0" eaLnBrk="1" latinLnBrk="0" hangingPunct="1">
                <a:defRPr sz="1800" kern="1200">
                  <a:solidFill>
                    <a:srgbClr val="FFFFFF"/>
                  </a:solidFill>
                  <a:latin typeface="Tenorite"/>
                </a:defRPr>
              </a:lvl3pPr>
              <a:lvl4pPr marL="1371600" algn="l" defTabSz="914400" rtl="0" eaLnBrk="1" latinLnBrk="0" hangingPunct="1">
                <a:defRPr sz="1800" kern="1200">
                  <a:solidFill>
                    <a:srgbClr val="FFFFFF"/>
                  </a:solidFill>
                  <a:latin typeface="Tenorite"/>
                </a:defRPr>
              </a:lvl4pPr>
              <a:lvl5pPr marL="1828800" algn="l" defTabSz="914400" rtl="0" eaLnBrk="1" latinLnBrk="0" hangingPunct="1">
                <a:defRPr sz="1800" kern="1200">
                  <a:solidFill>
                    <a:srgbClr val="FFFFFF"/>
                  </a:solidFill>
                  <a:latin typeface="Tenorite"/>
                </a:defRPr>
              </a:lvl5pPr>
              <a:lvl6pPr marL="2286000" algn="l" defTabSz="914400" rtl="0" eaLnBrk="1" latinLnBrk="0" hangingPunct="1">
                <a:defRPr sz="1800" kern="1200">
                  <a:solidFill>
                    <a:srgbClr val="FFFFFF"/>
                  </a:solidFill>
                  <a:latin typeface="Tenorite"/>
                </a:defRPr>
              </a:lvl6pPr>
              <a:lvl7pPr marL="2743200" algn="l" defTabSz="914400" rtl="0" eaLnBrk="1" latinLnBrk="0" hangingPunct="1">
                <a:defRPr sz="1800" kern="1200">
                  <a:solidFill>
                    <a:srgbClr val="FFFFFF"/>
                  </a:solidFill>
                  <a:latin typeface="Tenorite"/>
                </a:defRPr>
              </a:lvl7pPr>
              <a:lvl8pPr marL="3200400" algn="l" defTabSz="914400" rtl="0" eaLnBrk="1" latinLnBrk="0" hangingPunct="1">
                <a:defRPr sz="1800" kern="1200">
                  <a:solidFill>
                    <a:srgbClr val="FFFFFF"/>
                  </a:solidFill>
                  <a:latin typeface="Tenorite"/>
                </a:defRPr>
              </a:lvl8pPr>
              <a:lvl9pPr marL="3657600" algn="l" defTabSz="914400" rtl="0" eaLnBrk="1" latinLnBrk="0" hangingPunct="1">
                <a:defRPr sz="1800" kern="1200">
                  <a:solidFill>
                    <a:srgbClr val="FFFFFF"/>
                  </a:solidFill>
                  <a:latin typeface="Tenorite"/>
                </a:defRPr>
              </a:lvl9pPr>
            </a:lstStyle>
            <a:p>
              <a:r>
                <a:rPr lang="it-IT" sz="1600" dirty="0"/>
                <a:t>Altri esperimenti</a:t>
              </a:r>
              <a:endParaRPr lang="en-US" sz="1600" dirty="0"/>
            </a:p>
          </p:txBody>
        </p:sp>
      </p:grpSp>
    </p:spTree>
    <p:extLst>
      <p:ext uri="{BB962C8B-B14F-4D97-AF65-F5344CB8AC3E}">
        <p14:creationId xmlns:p14="http://schemas.microsoft.com/office/powerpoint/2010/main" val="425338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7A156-1A22-492F-4858-E569D86C3CF6}"/>
            </a:ext>
          </a:extLst>
        </p:cNvPr>
        <p:cNvGrpSpPr/>
        <p:nvPr/>
      </p:nvGrpSpPr>
      <p:grpSpPr>
        <a:xfrm>
          <a:off x="0" y="0"/>
          <a:ext cx="0" cy="0"/>
          <a:chOff x="0" y="0"/>
          <a:chExt cx="0" cy="0"/>
        </a:xfrm>
      </p:grpSpPr>
      <p:cxnSp>
        <p:nvCxnSpPr>
          <p:cNvPr id="2057" name="Straight Connector 2056">
            <a:extLst>
              <a:ext uri="{FF2B5EF4-FFF2-40B4-BE49-F238E27FC236}">
                <a16:creationId xmlns:a16="http://schemas.microsoft.com/office/drawing/2014/main" id="{8048464D-03FB-7C14-52BE-B76F85786A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7AA0DCC8-40A9-4989-09DC-7F6EC01C2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8F02FA83-27ED-726A-85BE-4F150F78E5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645" y="3792572"/>
            <a:ext cx="3578604" cy="253186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uppo 29">
            <a:extLst>
              <a:ext uri="{FF2B5EF4-FFF2-40B4-BE49-F238E27FC236}">
                <a16:creationId xmlns:a16="http://schemas.microsoft.com/office/drawing/2014/main" id="{1B3BA3E1-5ADA-E22E-EA71-2EC4ACE0AE58}"/>
              </a:ext>
            </a:extLst>
          </p:cNvPr>
          <p:cNvGrpSpPr/>
          <p:nvPr/>
        </p:nvGrpSpPr>
        <p:grpSpPr>
          <a:xfrm>
            <a:off x="4352240" y="1897884"/>
            <a:ext cx="3479639" cy="2329898"/>
            <a:chOff x="4352240" y="1307947"/>
            <a:chExt cx="3479639" cy="2329898"/>
          </a:xfrm>
        </p:grpSpPr>
        <p:pic>
          <p:nvPicPr>
            <p:cNvPr id="10" name="Picture 9">
              <a:extLst>
                <a:ext uri="{FF2B5EF4-FFF2-40B4-BE49-F238E27FC236}">
                  <a16:creationId xmlns:a16="http://schemas.microsoft.com/office/drawing/2014/main" id="{35378282-1C54-A496-CFB7-51057FE23510}"/>
                </a:ext>
              </a:extLst>
            </p:cNvPr>
            <p:cNvPicPr>
              <a:picLocks noChangeAspect="1"/>
            </p:cNvPicPr>
            <p:nvPr/>
          </p:nvPicPr>
          <p:blipFill>
            <a:blip r:embed="rId3"/>
            <a:srcRect l="22616" t="20182" r="22751" b="22949"/>
            <a:stretch/>
          </p:blipFill>
          <p:spPr>
            <a:xfrm>
              <a:off x="4352240" y="1307947"/>
              <a:ext cx="1678725" cy="2329898"/>
            </a:xfrm>
            <a:prstGeom prst="rect">
              <a:avLst/>
            </a:prstGeom>
          </p:spPr>
        </p:pic>
        <p:pic>
          <p:nvPicPr>
            <p:cNvPr id="12" name="Picture 11">
              <a:extLst>
                <a:ext uri="{FF2B5EF4-FFF2-40B4-BE49-F238E27FC236}">
                  <a16:creationId xmlns:a16="http://schemas.microsoft.com/office/drawing/2014/main" id="{5F067FA6-037D-9680-8E33-EA2B9E089143}"/>
                </a:ext>
              </a:extLst>
            </p:cNvPr>
            <p:cNvPicPr>
              <a:picLocks noChangeAspect="1"/>
            </p:cNvPicPr>
            <p:nvPr/>
          </p:nvPicPr>
          <p:blipFill>
            <a:blip r:embed="rId4"/>
            <a:srcRect l="9429" t="15664" r="30500" b="20182"/>
            <a:stretch/>
          </p:blipFill>
          <p:spPr>
            <a:xfrm>
              <a:off x="6195638" y="1307947"/>
              <a:ext cx="1636241" cy="2329898"/>
            </a:xfrm>
            <a:prstGeom prst="rect">
              <a:avLst/>
            </a:prstGeom>
          </p:spPr>
        </p:pic>
      </p:grpSp>
      <p:sp>
        <p:nvSpPr>
          <p:cNvPr id="17" name="TextBox 16">
            <a:extLst>
              <a:ext uri="{FF2B5EF4-FFF2-40B4-BE49-F238E27FC236}">
                <a16:creationId xmlns:a16="http://schemas.microsoft.com/office/drawing/2014/main" id="{799B0217-93E0-87F8-7419-A5F957C9ABC5}"/>
              </a:ext>
            </a:extLst>
          </p:cNvPr>
          <p:cNvSpPr txBox="1"/>
          <p:nvPr/>
        </p:nvSpPr>
        <p:spPr>
          <a:xfrm>
            <a:off x="853888" y="1104541"/>
            <a:ext cx="2828659" cy="523220"/>
          </a:xfrm>
          <a:prstGeom prst="rect">
            <a:avLst/>
          </a:prstGeom>
          <a:noFill/>
        </p:spPr>
        <p:txBody>
          <a:bodyPr wrap="none" rtlCol="0">
            <a:spAutoFit/>
          </a:bodyPr>
          <a:lstStyle/>
          <a:p>
            <a:pPr marL="514350" indent="-514350">
              <a:buFont typeface="+mj-lt"/>
              <a:buAutoNum type="arabicPeriod"/>
            </a:pPr>
            <a:r>
              <a:rPr lang="it-IT" sz="2800" dirty="0">
                <a:solidFill>
                  <a:schemeClr val="tx2">
                    <a:lumMod val="75000"/>
                    <a:lumOff val="25000"/>
                  </a:schemeClr>
                </a:solidFill>
              </a:rPr>
              <a:t>progettazione</a:t>
            </a:r>
            <a:endParaRPr lang="en-GB" sz="2800" dirty="0">
              <a:solidFill>
                <a:schemeClr val="tx2">
                  <a:lumMod val="75000"/>
                  <a:lumOff val="25000"/>
                </a:schemeClr>
              </a:solidFill>
            </a:endParaRPr>
          </a:p>
        </p:txBody>
      </p:sp>
      <p:sp>
        <p:nvSpPr>
          <p:cNvPr id="18" name="TextBox 17">
            <a:extLst>
              <a:ext uri="{FF2B5EF4-FFF2-40B4-BE49-F238E27FC236}">
                <a16:creationId xmlns:a16="http://schemas.microsoft.com/office/drawing/2014/main" id="{D0BB83BB-F96E-474C-8197-C275B88958F0}"/>
              </a:ext>
            </a:extLst>
          </p:cNvPr>
          <p:cNvSpPr txBox="1"/>
          <p:nvPr/>
        </p:nvSpPr>
        <p:spPr>
          <a:xfrm>
            <a:off x="4559018" y="1085999"/>
            <a:ext cx="2527743" cy="523220"/>
          </a:xfrm>
          <a:prstGeom prst="rect">
            <a:avLst/>
          </a:prstGeom>
          <a:noFill/>
        </p:spPr>
        <p:txBody>
          <a:bodyPr wrap="none" rtlCol="0">
            <a:spAutoFit/>
          </a:bodyPr>
          <a:lstStyle/>
          <a:p>
            <a:pPr marL="514350" indent="-514350">
              <a:buFont typeface="+mj-lt"/>
              <a:buAutoNum type="arabicPeriod" startAt="2"/>
            </a:pPr>
            <a:r>
              <a:rPr lang="it-IT" sz="2800" dirty="0">
                <a:solidFill>
                  <a:schemeClr val="tx2">
                    <a:lumMod val="75000"/>
                    <a:lumOff val="25000"/>
                  </a:schemeClr>
                </a:solidFill>
              </a:rPr>
              <a:t>costruzione</a:t>
            </a:r>
            <a:endParaRPr lang="en-GB" sz="2800" dirty="0">
              <a:solidFill>
                <a:schemeClr val="tx2">
                  <a:lumMod val="75000"/>
                  <a:lumOff val="25000"/>
                </a:schemeClr>
              </a:solidFill>
            </a:endParaRPr>
          </a:p>
        </p:txBody>
      </p:sp>
      <p:sp>
        <p:nvSpPr>
          <p:cNvPr id="9" name="CasellaDiTesto 8">
            <a:extLst>
              <a:ext uri="{FF2B5EF4-FFF2-40B4-BE49-F238E27FC236}">
                <a16:creationId xmlns:a16="http://schemas.microsoft.com/office/drawing/2014/main" id="{04F54DB7-B24F-01D1-77C6-8F4DC5BB5F9A}"/>
              </a:ext>
            </a:extLst>
          </p:cNvPr>
          <p:cNvSpPr txBox="1"/>
          <p:nvPr/>
        </p:nvSpPr>
        <p:spPr>
          <a:xfrm>
            <a:off x="4204139" y="1534782"/>
            <a:ext cx="3783722" cy="338554"/>
          </a:xfrm>
          <a:prstGeom prst="rect">
            <a:avLst/>
          </a:prstGeom>
          <a:noFill/>
        </p:spPr>
        <p:txBody>
          <a:bodyPr wrap="square">
            <a:spAutoFit/>
          </a:bodyPr>
          <a:lstStyle/>
          <a:p>
            <a:pPr algn="ctr"/>
            <a:r>
              <a:rPr lang="it-IT" sz="1600" i="0" dirty="0">
                <a:solidFill>
                  <a:srgbClr val="343A40"/>
                </a:solidFill>
                <a:effectLst/>
                <a:latin typeface="Open Sans" panose="020B0606030504020204" pitchFamily="34" charset="0"/>
              </a:rPr>
              <a:t>Servizio Tecnologie Meccaniche</a:t>
            </a:r>
          </a:p>
        </p:txBody>
      </p:sp>
      <p:grpSp>
        <p:nvGrpSpPr>
          <p:cNvPr id="11" name="Gruppo 10">
            <a:extLst>
              <a:ext uri="{FF2B5EF4-FFF2-40B4-BE49-F238E27FC236}">
                <a16:creationId xmlns:a16="http://schemas.microsoft.com/office/drawing/2014/main" id="{D0BBA793-43E4-4C4A-EE16-BDF4167ACBEB}"/>
              </a:ext>
            </a:extLst>
          </p:cNvPr>
          <p:cNvGrpSpPr/>
          <p:nvPr/>
        </p:nvGrpSpPr>
        <p:grpSpPr>
          <a:xfrm>
            <a:off x="197829" y="1532731"/>
            <a:ext cx="4154411" cy="2259841"/>
            <a:chOff x="197829" y="1532731"/>
            <a:chExt cx="4154411" cy="2259841"/>
          </a:xfrm>
        </p:grpSpPr>
        <p:pic>
          <p:nvPicPr>
            <p:cNvPr id="2064" name="Picture 16">
              <a:extLst>
                <a:ext uri="{FF2B5EF4-FFF2-40B4-BE49-F238E27FC236}">
                  <a16:creationId xmlns:a16="http://schemas.microsoft.com/office/drawing/2014/main" id="{5B3C5B3A-AE05-D700-51A0-415EF8793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102" y="2254790"/>
              <a:ext cx="2436253" cy="153778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0A1ACAA1-354A-8CF9-1AE8-97693EE4F758}"/>
                </a:ext>
              </a:extLst>
            </p:cNvPr>
            <p:cNvPicPr>
              <a:picLocks noChangeAspect="1"/>
            </p:cNvPicPr>
            <p:nvPr/>
          </p:nvPicPr>
          <p:blipFill>
            <a:blip r:embed="rId6"/>
            <a:srcRect l="9087" r="10840" b="6932"/>
            <a:stretch/>
          </p:blipFill>
          <p:spPr>
            <a:xfrm>
              <a:off x="197829" y="1762085"/>
              <a:ext cx="1367396" cy="1284504"/>
            </a:xfrm>
            <a:prstGeom prst="rect">
              <a:avLst/>
            </a:prstGeom>
          </p:spPr>
        </p:pic>
        <p:sp>
          <p:nvSpPr>
            <p:cNvPr id="3" name="CasellaDiTesto 2">
              <a:extLst>
                <a:ext uri="{FF2B5EF4-FFF2-40B4-BE49-F238E27FC236}">
                  <a16:creationId xmlns:a16="http://schemas.microsoft.com/office/drawing/2014/main" id="{FC848B48-8F3C-48CD-BCFF-EC37E6335069}"/>
                </a:ext>
              </a:extLst>
            </p:cNvPr>
            <p:cNvSpPr txBox="1"/>
            <p:nvPr/>
          </p:nvSpPr>
          <p:spPr>
            <a:xfrm>
              <a:off x="568518" y="1532731"/>
              <a:ext cx="3783722" cy="338554"/>
            </a:xfrm>
            <a:prstGeom prst="rect">
              <a:avLst/>
            </a:prstGeom>
            <a:noFill/>
          </p:spPr>
          <p:txBody>
            <a:bodyPr wrap="square">
              <a:spAutoFit/>
            </a:bodyPr>
            <a:lstStyle/>
            <a:p>
              <a:pPr algn="ctr"/>
              <a:r>
                <a:rPr lang="it-IT" sz="1600" i="0" dirty="0">
                  <a:solidFill>
                    <a:srgbClr val="343A40"/>
                  </a:solidFill>
                  <a:effectLst/>
                  <a:latin typeface="Open Sans" panose="020B0606030504020204" pitchFamily="34" charset="0"/>
                </a:rPr>
                <a:t>Ufficio Tecnico</a:t>
              </a:r>
            </a:p>
          </p:txBody>
        </p:sp>
      </p:grpSp>
      <p:sp>
        <p:nvSpPr>
          <p:cNvPr id="7" name="Titolo 1">
            <a:extLst>
              <a:ext uri="{FF2B5EF4-FFF2-40B4-BE49-F238E27FC236}">
                <a16:creationId xmlns:a16="http://schemas.microsoft.com/office/drawing/2014/main" id="{3B7D6BC9-A13B-0D9B-A9EC-4274EFC85702}"/>
              </a:ext>
            </a:extLst>
          </p:cNvPr>
          <p:cNvSpPr txBox="1">
            <a:spLocks/>
          </p:cNvSpPr>
          <p:nvPr/>
        </p:nvSpPr>
        <p:spPr>
          <a:xfrm>
            <a:off x="3961511" y="117223"/>
            <a:ext cx="3860037" cy="1193800"/>
          </a:xfrm>
          <a:prstGeom prst="rect">
            <a:avLst/>
          </a:prstGeom>
        </p:spPr>
        <p:txBody>
          <a:bodyPr vert="horz" lIns="91440" tIns="45720" rIns="91440" bIns="45720" rtlCol="0" anchor="b">
            <a:noAutofit/>
          </a:bodyPr>
          <a:lstStyle>
            <a:defPPr rtl="0">
              <a:defRPr lang="it-IT"/>
            </a:defPPr>
            <a:lvl1pPr marL="0" algn="l" defTabSz="914400" rtl="0" eaLnBrk="1" latinLnBrk="0" hangingPunct="1">
              <a:lnSpc>
                <a:spcPct val="90000"/>
              </a:lnSpc>
              <a:spcBef>
                <a:spcPct val="0"/>
              </a:spcBef>
              <a:buNone/>
              <a:defRPr sz="6000" b="1"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8000" dirty="0">
                <a:solidFill>
                  <a:schemeClr val="accent1"/>
                </a:solidFill>
              </a:rPr>
              <a:t>MUSICA</a:t>
            </a:r>
          </a:p>
        </p:txBody>
      </p:sp>
      <p:grpSp>
        <p:nvGrpSpPr>
          <p:cNvPr id="8" name="Gruppo 7">
            <a:extLst>
              <a:ext uri="{FF2B5EF4-FFF2-40B4-BE49-F238E27FC236}">
                <a16:creationId xmlns:a16="http://schemas.microsoft.com/office/drawing/2014/main" id="{6A2C89A6-DBC3-DF68-4AC7-E79A93B4AAF4}"/>
              </a:ext>
            </a:extLst>
          </p:cNvPr>
          <p:cNvGrpSpPr/>
          <p:nvPr/>
        </p:nvGrpSpPr>
        <p:grpSpPr>
          <a:xfrm>
            <a:off x="4117616" y="4329851"/>
            <a:ext cx="3921270" cy="2013487"/>
            <a:chOff x="4117616" y="4329851"/>
            <a:chExt cx="3921270" cy="2013487"/>
          </a:xfrm>
        </p:grpSpPr>
        <p:pic>
          <p:nvPicPr>
            <p:cNvPr id="2070" name="Picture 22" descr="Sheldon Cooper, lo strampalato protagonista della sitcom Big Bang Theory">
              <a:extLst>
                <a:ext uri="{FF2B5EF4-FFF2-40B4-BE49-F238E27FC236}">
                  <a16:creationId xmlns:a16="http://schemas.microsoft.com/office/drawing/2014/main" id="{BDB8A6FD-AFB5-E70A-8578-7320E08FFE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428" r="6999" b="50777"/>
            <a:stretch/>
          </p:blipFill>
          <p:spPr bwMode="auto">
            <a:xfrm>
              <a:off x="6110879" y="4329851"/>
              <a:ext cx="1928007" cy="2003886"/>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Viso umano, cielo, uomo, aria aperta&#10;&#10;Il contenuto generato dall&amp;#39;intelligenza artificiale potrebbe non essere corretto.">
              <a:extLst>
                <a:ext uri="{FF2B5EF4-FFF2-40B4-BE49-F238E27FC236}">
                  <a16:creationId xmlns:a16="http://schemas.microsoft.com/office/drawing/2014/main" id="{D7DE31CC-5B98-33C7-90D2-2EDDD2B8DDB3}"/>
                </a:ext>
              </a:extLst>
            </p:cNvPr>
            <p:cNvPicPr>
              <a:picLocks noChangeAspect="1"/>
            </p:cNvPicPr>
            <p:nvPr/>
          </p:nvPicPr>
          <p:blipFill>
            <a:blip r:embed="rId8"/>
            <a:srcRect l="-45" t="22644" r="-1790" b="28490"/>
            <a:stretch/>
          </p:blipFill>
          <p:spPr>
            <a:xfrm>
              <a:off x="4117616" y="4332607"/>
              <a:ext cx="1932797" cy="2010731"/>
            </a:xfrm>
            <a:prstGeom prst="rect">
              <a:avLst/>
            </a:prstGeom>
          </p:spPr>
        </p:pic>
      </p:grpSp>
    </p:spTree>
    <p:extLst>
      <p:ext uri="{BB962C8B-B14F-4D97-AF65-F5344CB8AC3E}">
        <p14:creationId xmlns:p14="http://schemas.microsoft.com/office/powerpoint/2010/main" val="2885173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7BEE5F-A9E2-105A-0E6F-4419CC749DDA}"/>
            </a:ext>
          </a:extLst>
        </p:cNvPr>
        <p:cNvGrpSpPr/>
        <p:nvPr/>
      </p:nvGrpSpPr>
      <p:grpSpPr>
        <a:xfrm>
          <a:off x="0" y="0"/>
          <a:ext cx="0" cy="0"/>
          <a:chOff x="0" y="0"/>
          <a:chExt cx="0" cy="0"/>
        </a:xfrm>
      </p:grpSpPr>
      <p:cxnSp>
        <p:nvCxnSpPr>
          <p:cNvPr id="2057" name="Straight Connector 2056">
            <a:extLst>
              <a:ext uri="{FF2B5EF4-FFF2-40B4-BE49-F238E27FC236}">
                <a16:creationId xmlns:a16="http://schemas.microsoft.com/office/drawing/2014/main" id="{F9D25507-868C-B754-F57A-6F76744EBA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984AAEE4-B1F8-6989-F476-E9B581BE71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274F70DA-E52A-A592-E082-6C453B9281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645" y="3792572"/>
            <a:ext cx="3578604" cy="253186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uppo 29">
            <a:extLst>
              <a:ext uri="{FF2B5EF4-FFF2-40B4-BE49-F238E27FC236}">
                <a16:creationId xmlns:a16="http://schemas.microsoft.com/office/drawing/2014/main" id="{AB1BA514-6034-A1C6-36DC-6012072788FA}"/>
              </a:ext>
            </a:extLst>
          </p:cNvPr>
          <p:cNvGrpSpPr/>
          <p:nvPr/>
        </p:nvGrpSpPr>
        <p:grpSpPr>
          <a:xfrm>
            <a:off x="4352240" y="1897884"/>
            <a:ext cx="3479639" cy="2329898"/>
            <a:chOff x="4352240" y="1307947"/>
            <a:chExt cx="3479639" cy="2329898"/>
          </a:xfrm>
        </p:grpSpPr>
        <p:pic>
          <p:nvPicPr>
            <p:cNvPr id="10" name="Picture 9">
              <a:extLst>
                <a:ext uri="{FF2B5EF4-FFF2-40B4-BE49-F238E27FC236}">
                  <a16:creationId xmlns:a16="http://schemas.microsoft.com/office/drawing/2014/main" id="{25929862-5F7B-59EA-CDB5-8F524599AC9B}"/>
                </a:ext>
              </a:extLst>
            </p:cNvPr>
            <p:cNvPicPr>
              <a:picLocks noChangeAspect="1"/>
            </p:cNvPicPr>
            <p:nvPr/>
          </p:nvPicPr>
          <p:blipFill>
            <a:blip r:embed="rId3"/>
            <a:srcRect l="22616" t="20182" r="22751" b="22949"/>
            <a:stretch/>
          </p:blipFill>
          <p:spPr>
            <a:xfrm>
              <a:off x="4352240" y="1307947"/>
              <a:ext cx="1678725" cy="2329898"/>
            </a:xfrm>
            <a:prstGeom prst="rect">
              <a:avLst/>
            </a:prstGeom>
          </p:spPr>
        </p:pic>
        <p:pic>
          <p:nvPicPr>
            <p:cNvPr id="12" name="Picture 11">
              <a:extLst>
                <a:ext uri="{FF2B5EF4-FFF2-40B4-BE49-F238E27FC236}">
                  <a16:creationId xmlns:a16="http://schemas.microsoft.com/office/drawing/2014/main" id="{B92F73EE-7E30-0216-9976-B6A905A78E3F}"/>
                </a:ext>
              </a:extLst>
            </p:cNvPr>
            <p:cNvPicPr>
              <a:picLocks noChangeAspect="1"/>
            </p:cNvPicPr>
            <p:nvPr/>
          </p:nvPicPr>
          <p:blipFill>
            <a:blip r:embed="rId4"/>
            <a:srcRect l="9429" t="15664" r="30500" b="20182"/>
            <a:stretch/>
          </p:blipFill>
          <p:spPr>
            <a:xfrm>
              <a:off x="6195638" y="1307947"/>
              <a:ext cx="1636241" cy="2329898"/>
            </a:xfrm>
            <a:prstGeom prst="rect">
              <a:avLst/>
            </a:prstGeom>
          </p:spPr>
        </p:pic>
      </p:grpSp>
      <p:sp>
        <p:nvSpPr>
          <p:cNvPr id="9" name="CasellaDiTesto 8">
            <a:extLst>
              <a:ext uri="{FF2B5EF4-FFF2-40B4-BE49-F238E27FC236}">
                <a16:creationId xmlns:a16="http://schemas.microsoft.com/office/drawing/2014/main" id="{92850B93-2016-26B4-8A0E-3D5E284213A6}"/>
              </a:ext>
            </a:extLst>
          </p:cNvPr>
          <p:cNvSpPr txBox="1"/>
          <p:nvPr/>
        </p:nvSpPr>
        <p:spPr>
          <a:xfrm>
            <a:off x="4204139" y="1534782"/>
            <a:ext cx="3783722" cy="338554"/>
          </a:xfrm>
          <a:prstGeom prst="rect">
            <a:avLst/>
          </a:prstGeom>
          <a:noFill/>
        </p:spPr>
        <p:txBody>
          <a:bodyPr wrap="square">
            <a:spAutoFit/>
          </a:bodyPr>
          <a:lstStyle/>
          <a:p>
            <a:pPr algn="ctr"/>
            <a:r>
              <a:rPr lang="it-IT" sz="1600" i="0" dirty="0">
                <a:solidFill>
                  <a:srgbClr val="343A40"/>
                </a:solidFill>
                <a:effectLst/>
                <a:latin typeface="Open Sans" panose="020B0606030504020204" pitchFamily="34" charset="0"/>
              </a:rPr>
              <a:t>Servizio Tecnologie Meccaniche</a:t>
            </a:r>
          </a:p>
        </p:txBody>
      </p:sp>
      <p:sp>
        <p:nvSpPr>
          <p:cNvPr id="7" name="Titolo 1">
            <a:extLst>
              <a:ext uri="{FF2B5EF4-FFF2-40B4-BE49-F238E27FC236}">
                <a16:creationId xmlns:a16="http://schemas.microsoft.com/office/drawing/2014/main" id="{81C6C304-659C-EF92-A841-7AFB5806D5C5}"/>
              </a:ext>
            </a:extLst>
          </p:cNvPr>
          <p:cNvSpPr txBox="1">
            <a:spLocks/>
          </p:cNvSpPr>
          <p:nvPr/>
        </p:nvSpPr>
        <p:spPr>
          <a:xfrm>
            <a:off x="3961511" y="117223"/>
            <a:ext cx="3860037" cy="1193800"/>
          </a:xfrm>
          <a:prstGeom prst="rect">
            <a:avLst/>
          </a:prstGeom>
        </p:spPr>
        <p:txBody>
          <a:bodyPr vert="horz" lIns="91440" tIns="45720" rIns="91440" bIns="45720" rtlCol="0" anchor="b">
            <a:noAutofit/>
          </a:bodyPr>
          <a:lstStyle>
            <a:defPPr rtl="0">
              <a:defRPr lang="it-IT"/>
            </a:defPPr>
            <a:lvl1pPr marL="0" algn="l" defTabSz="914400" rtl="0" eaLnBrk="1" latinLnBrk="0" hangingPunct="1">
              <a:lnSpc>
                <a:spcPct val="90000"/>
              </a:lnSpc>
              <a:spcBef>
                <a:spcPct val="0"/>
              </a:spcBef>
              <a:buNone/>
              <a:defRPr sz="6000" b="1"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8000" dirty="0">
                <a:solidFill>
                  <a:schemeClr val="accent1"/>
                </a:solidFill>
              </a:rPr>
              <a:t>MUSICA</a:t>
            </a:r>
          </a:p>
        </p:txBody>
      </p:sp>
      <p:pic>
        <p:nvPicPr>
          <p:cNvPr id="2" name="Picture 7" descr="A graph of a normal distribution&#10;&#10;Description automatically generated">
            <a:extLst>
              <a:ext uri="{FF2B5EF4-FFF2-40B4-BE49-F238E27FC236}">
                <a16:creationId xmlns:a16="http://schemas.microsoft.com/office/drawing/2014/main" id="{9C67B9F5-8DB9-8FF8-AB99-32049A3D2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802" y="4045040"/>
            <a:ext cx="1893076" cy="1440000"/>
          </a:xfrm>
          <a:prstGeom prst="rect">
            <a:avLst/>
          </a:prstGeom>
        </p:spPr>
      </p:pic>
      <p:pic>
        <p:nvPicPr>
          <p:cNvPr id="4" name="Picture 5" descr="A graph of a normalized wave&#10;&#10;Description automatically generated with medium confidence">
            <a:extLst>
              <a:ext uri="{FF2B5EF4-FFF2-40B4-BE49-F238E27FC236}">
                <a16:creationId xmlns:a16="http://schemas.microsoft.com/office/drawing/2014/main" id="{87A6CA41-8EA0-A74E-9BE7-C35A791C9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2374" y="4045040"/>
            <a:ext cx="1893076" cy="1440000"/>
          </a:xfrm>
          <a:prstGeom prst="rect">
            <a:avLst/>
          </a:prstGeom>
        </p:spPr>
      </p:pic>
      <p:pic>
        <p:nvPicPr>
          <p:cNvPr id="6" name="Immagine 5" descr="Immagine che contiene testo, diagramma, Diagramma, linea&#10;&#10;Descrizione generata automaticamente">
            <a:extLst>
              <a:ext uri="{FF2B5EF4-FFF2-40B4-BE49-F238E27FC236}">
                <a16:creationId xmlns:a16="http://schemas.microsoft.com/office/drawing/2014/main" id="{FDE8C660-6E5C-A8C7-4288-4E60BB6D2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2657" y="5461744"/>
            <a:ext cx="2002442" cy="1279033"/>
          </a:xfrm>
          <a:prstGeom prst="rect">
            <a:avLst/>
          </a:prstGeom>
        </p:spPr>
      </p:pic>
      <p:sp>
        <p:nvSpPr>
          <p:cNvPr id="8" name="CasellaDiTesto 7">
            <a:extLst>
              <a:ext uri="{FF2B5EF4-FFF2-40B4-BE49-F238E27FC236}">
                <a16:creationId xmlns:a16="http://schemas.microsoft.com/office/drawing/2014/main" id="{59CEB658-BD7D-5E33-DC0B-EDC2FD90F3D8}"/>
              </a:ext>
            </a:extLst>
          </p:cNvPr>
          <p:cNvSpPr txBox="1"/>
          <p:nvPr/>
        </p:nvSpPr>
        <p:spPr>
          <a:xfrm>
            <a:off x="6253367" y="5795036"/>
            <a:ext cx="1711511" cy="523220"/>
          </a:xfrm>
          <a:prstGeom prst="rect">
            <a:avLst/>
          </a:prstGeom>
          <a:noFill/>
        </p:spPr>
        <p:txBody>
          <a:bodyPr wrap="square">
            <a:spAutoFit/>
          </a:bodyPr>
          <a:lstStyle/>
          <a:p>
            <a:pPr algn="ctr"/>
            <a:r>
              <a:rPr lang="it-IT" sz="1400" b="1" i="0" dirty="0">
                <a:solidFill>
                  <a:srgbClr val="343A40"/>
                </a:solidFill>
                <a:effectLst/>
                <a:latin typeface="Open Sans" panose="020B0606030504020204" pitchFamily="34" charset="0"/>
              </a:rPr>
              <a:t>Ottimi risultati sui due volumi</a:t>
            </a:r>
          </a:p>
        </p:txBody>
      </p:sp>
      <p:sp>
        <p:nvSpPr>
          <p:cNvPr id="11" name="CasellaDiTesto 10">
            <a:extLst>
              <a:ext uri="{FF2B5EF4-FFF2-40B4-BE49-F238E27FC236}">
                <a16:creationId xmlns:a16="http://schemas.microsoft.com/office/drawing/2014/main" id="{E7957C46-1486-21E3-62AF-90091A724746}"/>
              </a:ext>
            </a:extLst>
          </p:cNvPr>
          <p:cNvSpPr txBox="1"/>
          <p:nvPr/>
        </p:nvSpPr>
        <p:spPr>
          <a:xfrm rot="19125257">
            <a:off x="5247088" y="4455457"/>
            <a:ext cx="1711511" cy="584775"/>
          </a:xfrm>
          <a:prstGeom prst="rect">
            <a:avLst/>
          </a:prstGeom>
          <a:solidFill>
            <a:srgbClr val="FFFFFF">
              <a:alpha val="69804"/>
            </a:srgbClr>
          </a:solidFill>
        </p:spPr>
        <p:txBody>
          <a:bodyPr wrap="square">
            <a:spAutoFit/>
          </a:bodyPr>
          <a:lstStyle/>
          <a:p>
            <a:pPr algn="ctr"/>
            <a:r>
              <a:rPr lang="it-IT" sz="1600" i="0" dirty="0">
                <a:solidFill>
                  <a:srgbClr val="343A40"/>
                </a:solidFill>
                <a:effectLst/>
                <a:latin typeface="Open Sans" panose="020B0606030504020204" pitchFamily="34" charset="0"/>
              </a:rPr>
              <a:t>148 MeV </a:t>
            </a:r>
            <a:r>
              <a:rPr lang="it-IT" sz="1600" i="0" dirty="0" err="1">
                <a:solidFill>
                  <a:srgbClr val="343A40"/>
                </a:solidFill>
                <a:effectLst/>
                <a:latin typeface="Open Sans" panose="020B0606030504020204" pitchFamily="34" charset="0"/>
              </a:rPr>
              <a:t>proton</a:t>
            </a:r>
            <a:r>
              <a:rPr lang="it-IT" sz="1600" i="0" dirty="0">
                <a:solidFill>
                  <a:srgbClr val="343A40"/>
                </a:solidFill>
                <a:effectLst/>
                <a:latin typeface="Open Sans" panose="020B0606030504020204" pitchFamily="34" charset="0"/>
              </a:rPr>
              <a:t> </a:t>
            </a:r>
            <a:r>
              <a:rPr lang="it-IT" sz="1600" i="0" dirty="0" err="1">
                <a:solidFill>
                  <a:srgbClr val="343A40"/>
                </a:solidFill>
                <a:effectLst/>
                <a:latin typeface="Open Sans" panose="020B0606030504020204" pitchFamily="34" charset="0"/>
              </a:rPr>
              <a:t>beam</a:t>
            </a:r>
            <a:r>
              <a:rPr lang="it-IT" sz="1600" i="0" dirty="0">
                <a:solidFill>
                  <a:srgbClr val="343A40"/>
                </a:solidFill>
                <a:effectLst/>
                <a:latin typeface="Open Sans" panose="020B0606030504020204" pitchFamily="34" charset="0"/>
              </a:rPr>
              <a:t> </a:t>
            </a:r>
          </a:p>
        </p:txBody>
      </p:sp>
      <p:grpSp>
        <p:nvGrpSpPr>
          <p:cNvPr id="13" name="Gruppo 12">
            <a:extLst>
              <a:ext uri="{FF2B5EF4-FFF2-40B4-BE49-F238E27FC236}">
                <a16:creationId xmlns:a16="http://schemas.microsoft.com/office/drawing/2014/main" id="{BC58D56B-DB86-9447-DFCB-73419E141F22}"/>
              </a:ext>
            </a:extLst>
          </p:cNvPr>
          <p:cNvGrpSpPr/>
          <p:nvPr/>
        </p:nvGrpSpPr>
        <p:grpSpPr>
          <a:xfrm>
            <a:off x="197829" y="1532731"/>
            <a:ext cx="4154411" cy="2259841"/>
            <a:chOff x="197829" y="1532731"/>
            <a:chExt cx="4154411" cy="2259841"/>
          </a:xfrm>
        </p:grpSpPr>
        <p:pic>
          <p:nvPicPr>
            <p:cNvPr id="14" name="Picture 16">
              <a:extLst>
                <a:ext uri="{FF2B5EF4-FFF2-40B4-BE49-F238E27FC236}">
                  <a16:creationId xmlns:a16="http://schemas.microsoft.com/office/drawing/2014/main" id="{D9A473A4-152B-F3F2-6B17-F102B9EF63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5102" y="2254790"/>
              <a:ext cx="2436253" cy="1537782"/>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26AFDF51-FBC8-91EE-DDA9-0ECED0836040}"/>
                </a:ext>
              </a:extLst>
            </p:cNvPr>
            <p:cNvPicPr>
              <a:picLocks noChangeAspect="1"/>
            </p:cNvPicPr>
            <p:nvPr/>
          </p:nvPicPr>
          <p:blipFill>
            <a:blip r:embed="rId9"/>
            <a:srcRect l="9087" r="10840" b="6932"/>
            <a:stretch/>
          </p:blipFill>
          <p:spPr>
            <a:xfrm>
              <a:off x="197829" y="1762085"/>
              <a:ext cx="1367396" cy="1284504"/>
            </a:xfrm>
            <a:prstGeom prst="rect">
              <a:avLst/>
            </a:prstGeom>
          </p:spPr>
        </p:pic>
        <p:sp>
          <p:nvSpPr>
            <p:cNvPr id="20" name="CasellaDiTesto 19">
              <a:extLst>
                <a:ext uri="{FF2B5EF4-FFF2-40B4-BE49-F238E27FC236}">
                  <a16:creationId xmlns:a16="http://schemas.microsoft.com/office/drawing/2014/main" id="{00BB6E13-94B7-EB4D-74BD-7AA968AD7727}"/>
                </a:ext>
              </a:extLst>
            </p:cNvPr>
            <p:cNvSpPr txBox="1"/>
            <p:nvPr/>
          </p:nvSpPr>
          <p:spPr>
            <a:xfrm>
              <a:off x="568518" y="1532731"/>
              <a:ext cx="3783722" cy="338554"/>
            </a:xfrm>
            <a:prstGeom prst="rect">
              <a:avLst/>
            </a:prstGeom>
            <a:noFill/>
          </p:spPr>
          <p:txBody>
            <a:bodyPr wrap="square">
              <a:spAutoFit/>
            </a:bodyPr>
            <a:lstStyle/>
            <a:p>
              <a:pPr algn="ctr"/>
              <a:r>
                <a:rPr lang="it-IT" sz="1600" i="0" dirty="0">
                  <a:solidFill>
                    <a:srgbClr val="343A40"/>
                  </a:solidFill>
                  <a:effectLst/>
                  <a:latin typeface="Open Sans" panose="020B0606030504020204" pitchFamily="34" charset="0"/>
                </a:rPr>
                <a:t>Ufficio Tecnico</a:t>
              </a:r>
            </a:p>
          </p:txBody>
        </p:sp>
      </p:grpSp>
      <p:sp>
        <p:nvSpPr>
          <p:cNvPr id="21" name="TextBox 16">
            <a:extLst>
              <a:ext uri="{FF2B5EF4-FFF2-40B4-BE49-F238E27FC236}">
                <a16:creationId xmlns:a16="http://schemas.microsoft.com/office/drawing/2014/main" id="{1DEEBE0D-497D-A825-B35D-CC550F96E392}"/>
              </a:ext>
            </a:extLst>
          </p:cNvPr>
          <p:cNvSpPr txBox="1"/>
          <p:nvPr/>
        </p:nvSpPr>
        <p:spPr>
          <a:xfrm>
            <a:off x="853888" y="1104541"/>
            <a:ext cx="2828659" cy="523220"/>
          </a:xfrm>
          <a:prstGeom prst="rect">
            <a:avLst/>
          </a:prstGeom>
          <a:noFill/>
        </p:spPr>
        <p:txBody>
          <a:bodyPr wrap="none" rtlCol="0">
            <a:spAutoFit/>
          </a:bodyPr>
          <a:lstStyle/>
          <a:p>
            <a:pPr marL="514350" indent="-514350">
              <a:buFont typeface="+mj-lt"/>
              <a:buAutoNum type="arabicPeriod"/>
            </a:pPr>
            <a:r>
              <a:rPr lang="it-IT" sz="2800" dirty="0">
                <a:solidFill>
                  <a:schemeClr val="tx2">
                    <a:lumMod val="75000"/>
                    <a:lumOff val="25000"/>
                  </a:schemeClr>
                </a:solidFill>
              </a:rPr>
              <a:t>progettazione</a:t>
            </a:r>
            <a:endParaRPr lang="en-GB" sz="2800" dirty="0">
              <a:solidFill>
                <a:schemeClr val="tx2">
                  <a:lumMod val="75000"/>
                  <a:lumOff val="25000"/>
                </a:schemeClr>
              </a:solidFill>
            </a:endParaRPr>
          </a:p>
        </p:txBody>
      </p:sp>
      <p:sp>
        <p:nvSpPr>
          <p:cNvPr id="22" name="TextBox 17">
            <a:extLst>
              <a:ext uri="{FF2B5EF4-FFF2-40B4-BE49-F238E27FC236}">
                <a16:creationId xmlns:a16="http://schemas.microsoft.com/office/drawing/2014/main" id="{8FF92B07-FC5F-E42D-5E8B-97477CD071C3}"/>
              </a:ext>
            </a:extLst>
          </p:cNvPr>
          <p:cNvSpPr txBox="1"/>
          <p:nvPr/>
        </p:nvSpPr>
        <p:spPr>
          <a:xfrm>
            <a:off x="4559018" y="1085999"/>
            <a:ext cx="2527743" cy="523220"/>
          </a:xfrm>
          <a:prstGeom prst="rect">
            <a:avLst/>
          </a:prstGeom>
          <a:noFill/>
        </p:spPr>
        <p:txBody>
          <a:bodyPr wrap="none" rtlCol="0">
            <a:spAutoFit/>
          </a:bodyPr>
          <a:lstStyle/>
          <a:p>
            <a:pPr marL="514350" indent="-514350">
              <a:buFont typeface="+mj-lt"/>
              <a:buAutoNum type="arabicPeriod" startAt="2"/>
            </a:pPr>
            <a:r>
              <a:rPr lang="it-IT" sz="2800" dirty="0">
                <a:solidFill>
                  <a:schemeClr val="tx2">
                    <a:lumMod val="75000"/>
                    <a:lumOff val="25000"/>
                  </a:schemeClr>
                </a:solidFill>
              </a:rPr>
              <a:t>costruzione</a:t>
            </a:r>
            <a:endParaRPr lang="en-GB" sz="2800" dirty="0">
              <a:solidFill>
                <a:schemeClr val="tx2">
                  <a:lumMod val="75000"/>
                  <a:lumOff val="25000"/>
                </a:schemeClr>
              </a:solidFill>
            </a:endParaRPr>
          </a:p>
        </p:txBody>
      </p:sp>
      <p:pic>
        <p:nvPicPr>
          <p:cNvPr id="5" name="Picture 3" descr="Immagine che contiene testo, schermata, design&#10;&#10;Il contenuto generato dall&amp;#39;intelligenza artificiale potrebbe non essere corretto.">
            <a:extLst>
              <a:ext uri="{FF2B5EF4-FFF2-40B4-BE49-F238E27FC236}">
                <a16:creationId xmlns:a16="http://schemas.microsoft.com/office/drawing/2014/main" id="{1D910BFD-BD60-6AB7-07E7-C4A75DF7512F}"/>
              </a:ext>
            </a:extLst>
          </p:cNvPr>
          <p:cNvPicPr>
            <a:picLocks noChangeAspect="1"/>
          </p:cNvPicPr>
          <p:nvPr/>
        </p:nvPicPr>
        <p:blipFill>
          <a:blip r:embed="rId10"/>
          <a:srcRect t="1129"/>
          <a:stretch/>
        </p:blipFill>
        <p:spPr>
          <a:xfrm>
            <a:off x="8682211" y="1461736"/>
            <a:ext cx="3311960" cy="4644081"/>
          </a:xfrm>
          <a:prstGeom prst="rect">
            <a:avLst/>
          </a:prstGeom>
        </p:spPr>
      </p:pic>
      <p:sp>
        <p:nvSpPr>
          <p:cNvPr id="16" name="TextBox 18">
            <a:extLst>
              <a:ext uri="{FF2B5EF4-FFF2-40B4-BE49-F238E27FC236}">
                <a16:creationId xmlns:a16="http://schemas.microsoft.com/office/drawing/2014/main" id="{0E99644B-BD8F-CAF6-4DF0-A5CEC5333FE4}"/>
              </a:ext>
            </a:extLst>
          </p:cNvPr>
          <p:cNvSpPr txBox="1"/>
          <p:nvPr/>
        </p:nvSpPr>
        <p:spPr>
          <a:xfrm>
            <a:off x="8890730" y="1104541"/>
            <a:ext cx="1985544" cy="523220"/>
          </a:xfrm>
          <a:prstGeom prst="rect">
            <a:avLst/>
          </a:prstGeom>
          <a:noFill/>
        </p:spPr>
        <p:txBody>
          <a:bodyPr wrap="none" rtlCol="0">
            <a:spAutoFit/>
          </a:bodyPr>
          <a:lstStyle/>
          <a:p>
            <a:pPr marL="514350" indent="-514350">
              <a:buFont typeface="+mj-lt"/>
              <a:buAutoNum type="arabicPeriod" startAt="3"/>
            </a:pPr>
            <a:r>
              <a:rPr lang="it-IT" sz="2800" dirty="0">
                <a:solidFill>
                  <a:schemeClr val="tx2">
                    <a:lumMod val="75000"/>
                    <a:lumOff val="25000"/>
                  </a:schemeClr>
                </a:solidFill>
              </a:rPr>
              <a:t>brevetto</a:t>
            </a:r>
            <a:endParaRPr lang="en-GB" sz="2800" dirty="0">
              <a:solidFill>
                <a:schemeClr val="tx2">
                  <a:lumMod val="75000"/>
                  <a:lumOff val="25000"/>
                </a:schemeClr>
              </a:solidFill>
            </a:endParaRPr>
          </a:p>
        </p:txBody>
      </p:sp>
      <p:sp>
        <p:nvSpPr>
          <p:cNvPr id="18" name="CasellaDiTesto 17">
            <a:extLst>
              <a:ext uri="{FF2B5EF4-FFF2-40B4-BE49-F238E27FC236}">
                <a16:creationId xmlns:a16="http://schemas.microsoft.com/office/drawing/2014/main" id="{8DE103BC-4159-1823-0FB8-B1F441B2E98D}"/>
              </a:ext>
            </a:extLst>
          </p:cNvPr>
          <p:cNvSpPr txBox="1"/>
          <p:nvPr/>
        </p:nvSpPr>
        <p:spPr>
          <a:xfrm>
            <a:off x="8844469" y="5967659"/>
            <a:ext cx="2815811" cy="523220"/>
          </a:xfrm>
          <a:prstGeom prst="rect">
            <a:avLst/>
          </a:prstGeom>
          <a:noFill/>
        </p:spPr>
        <p:txBody>
          <a:bodyPr wrap="square">
            <a:spAutoFit/>
          </a:bodyPr>
          <a:lstStyle/>
          <a:p>
            <a:pPr algn="ctr"/>
            <a:r>
              <a:rPr lang="it-IT" sz="1400" b="1" i="0" dirty="0">
                <a:solidFill>
                  <a:srgbClr val="343A40"/>
                </a:solidFill>
                <a:effectLst/>
                <a:latin typeface="Open Sans" panose="020B0606030504020204" pitchFamily="34" charset="0"/>
              </a:rPr>
              <a:t>Pubblicazione in corso su </a:t>
            </a:r>
            <a:r>
              <a:rPr lang="it-IT" sz="1400" b="1" i="0" dirty="0" err="1">
                <a:solidFill>
                  <a:srgbClr val="343A40"/>
                </a:solidFill>
                <a:effectLst/>
                <a:latin typeface="Open Sans" panose="020B0606030504020204" pitchFamily="34" charset="0"/>
              </a:rPr>
              <a:t>Frontiers</a:t>
            </a:r>
            <a:r>
              <a:rPr lang="it-IT" sz="1400" b="1" i="0" dirty="0">
                <a:solidFill>
                  <a:srgbClr val="343A40"/>
                </a:solidFill>
                <a:effectLst/>
                <a:latin typeface="Open Sans" panose="020B0606030504020204" pitchFamily="34" charset="0"/>
              </a:rPr>
              <a:t> in </a:t>
            </a:r>
            <a:r>
              <a:rPr lang="it-IT" sz="1400" b="1" i="0" dirty="0" err="1">
                <a:solidFill>
                  <a:srgbClr val="343A40"/>
                </a:solidFill>
                <a:effectLst/>
                <a:latin typeface="Open Sans" panose="020B0606030504020204" pitchFamily="34" charset="0"/>
              </a:rPr>
              <a:t>Sensors</a:t>
            </a:r>
            <a:endParaRPr lang="it-IT" sz="1400" b="1" i="0" dirty="0">
              <a:solidFill>
                <a:srgbClr val="343A40"/>
              </a:solidFill>
              <a:effectLst/>
              <a:latin typeface="Open Sans" panose="020B0606030504020204" pitchFamily="34" charset="0"/>
            </a:endParaRPr>
          </a:p>
        </p:txBody>
      </p:sp>
      <p:sp>
        <p:nvSpPr>
          <p:cNvPr id="24" name="Freccia destra con strisce 23">
            <a:extLst>
              <a:ext uri="{FF2B5EF4-FFF2-40B4-BE49-F238E27FC236}">
                <a16:creationId xmlns:a16="http://schemas.microsoft.com/office/drawing/2014/main" id="{3494073F-EF8B-3A2A-4566-3EB22ED0A86B}"/>
              </a:ext>
            </a:extLst>
          </p:cNvPr>
          <p:cNvSpPr/>
          <p:nvPr/>
        </p:nvSpPr>
        <p:spPr>
          <a:xfrm>
            <a:off x="8079590" y="2583327"/>
            <a:ext cx="610253" cy="1380483"/>
          </a:xfrm>
          <a:prstGeom prst="stripedRightArrow">
            <a:avLst>
              <a:gd name="adj1" fmla="val 61904"/>
              <a:gd name="adj2" fmla="val 60671"/>
            </a:avLst>
          </a:prstGeom>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9456393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29">
            <a:extLst>
              <a:ext uri="{FF2B5EF4-FFF2-40B4-BE49-F238E27FC236}">
                <a16:creationId xmlns:a16="http://schemas.microsoft.com/office/drawing/2014/main" id="{25CB6510-E02A-CD53-D20F-E6CC30500B38}"/>
              </a:ext>
            </a:extLst>
          </p:cNvPr>
          <p:cNvSpPr/>
          <p:nvPr/>
        </p:nvSpPr>
        <p:spPr>
          <a:xfrm>
            <a:off x="0" y="0"/>
            <a:ext cx="12192000" cy="64633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asellaDiTesto 5">
            <a:extLst>
              <a:ext uri="{FF2B5EF4-FFF2-40B4-BE49-F238E27FC236}">
                <a16:creationId xmlns:a16="http://schemas.microsoft.com/office/drawing/2014/main" id="{88FE8F1E-2AD6-A5D9-9B95-C50520A2730B}"/>
              </a:ext>
            </a:extLst>
          </p:cNvPr>
          <p:cNvSpPr txBox="1"/>
          <p:nvPr/>
        </p:nvSpPr>
        <p:spPr>
          <a:xfrm>
            <a:off x="153909" y="99588"/>
            <a:ext cx="3594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ptos" panose="02110004020202020204"/>
                <a:ea typeface="+mn-ea"/>
                <a:cs typeface="+mn-cs"/>
              </a:rPr>
              <a:t>Progetto SHINE</a:t>
            </a:r>
          </a:p>
        </p:txBody>
      </p:sp>
      <p:sp>
        <p:nvSpPr>
          <p:cNvPr id="7" name="CasellaDiTesto 6">
            <a:extLst>
              <a:ext uri="{FF2B5EF4-FFF2-40B4-BE49-F238E27FC236}">
                <a16:creationId xmlns:a16="http://schemas.microsoft.com/office/drawing/2014/main" id="{C8D7341F-A389-273F-F4DE-B3042733F5BA}"/>
              </a:ext>
            </a:extLst>
          </p:cNvPr>
          <p:cNvSpPr txBox="1"/>
          <p:nvPr/>
        </p:nvSpPr>
        <p:spPr>
          <a:xfrm>
            <a:off x="3494638" y="145754"/>
            <a:ext cx="47347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(2023-2025) PI: A.P. Caricato RL: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S.Carturan</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asellaDiTesto 7">
            <a:extLst>
              <a:ext uri="{FF2B5EF4-FFF2-40B4-BE49-F238E27FC236}">
                <a16:creationId xmlns:a16="http://schemas.microsoft.com/office/drawing/2014/main" id="{085AA612-8558-10E4-7808-DCDF0FCCA278}"/>
              </a:ext>
            </a:extLst>
          </p:cNvPr>
          <p:cNvSpPr txBox="1"/>
          <p:nvPr/>
        </p:nvSpPr>
        <p:spPr>
          <a:xfrm>
            <a:off x="9142035" y="146634"/>
            <a:ext cx="3264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Main</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achievements</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 of 2024</a:t>
            </a:r>
          </a:p>
        </p:txBody>
      </p:sp>
      <p:pic>
        <p:nvPicPr>
          <p:cNvPr id="16" name="Picture 6" descr="Ok Stock Photo Images. 165,723 Ok royalty free images and photography  available to buy from thousands of stock photographers.">
            <a:extLst>
              <a:ext uri="{FF2B5EF4-FFF2-40B4-BE49-F238E27FC236}">
                <a16:creationId xmlns:a16="http://schemas.microsoft.com/office/drawing/2014/main" id="{04F6BEAC-9BA7-305D-B07E-F8DC7CDF00C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8443867" y="26390"/>
            <a:ext cx="785233" cy="517707"/>
          </a:xfrm>
          <a:prstGeom prst="rect">
            <a:avLst/>
          </a:prstGeom>
          <a:noFill/>
          <a:extLst>
            <a:ext uri="{909E8E84-426E-40DD-AFC4-6F175D3DCCD1}">
              <a14:hiddenFill xmlns:a14="http://schemas.microsoft.com/office/drawing/2010/main">
                <a:solidFill>
                  <a:srgbClr val="FFFFFF"/>
                </a:solidFill>
              </a14:hiddenFill>
            </a:ext>
          </a:extLst>
        </p:spPr>
      </p:pic>
      <p:sp>
        <p:nvSpPr>
          <p:cNvPr id="34" name="CasellaDiTesto 33">
            <a:extLst>
              <a:ext uri="{FF2B5EF4-FFF2-40B4-BE49-F238E27FC236}">
                <a16:creationId xmlns:a16="http://schemas.microsoft.com/office/drawing/2014/main" id="{E86EB1BD-F722-FA23-A21F-4E49F8D1BD9C}"/>
              </a:ext>
            </a:extLst>
          </p:cNvPr>
          <p:cNvSpPr txBox="1"/>
          <p:nvPr/>
        </p:nvSpPr>
        <p:spPr>
          <a:xfrm>
            <a:off x="183079" y="754349"/>
            <a:ext cx="11929936" cy="646331"/>
          </a:xfrm>
          <a:prstGeom prst="rect">
            <a:avLst/>
          </a:prstGeom>
          <a:noFill/>
          <a:ln>
            <a:solidFill>
              <a:schemeClr val="accent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0" i="0" dirty="0">
                <a:solidFill>
                  <a:srgbClr val="495057"/>
                </a:solidFill>
                <a:effectLst/>
                <a:latin typeface="Lato" panose="020F0502020204030203" pitchFamily="34" charset="0"/>
              </a:rPr>
              <a:t>scintillatori plastici innovativi e a basso costo mediante AM utilizzando nanocompositi polimerici a base di perovskiti e materiali </a:t>
            </a:r>
            <a:r>
              <a:rPr lang="it-IT" b="0" i="0" dirty="0" err="1">
                <a:solidFill>
                  <a:srgbClr val="495057"/>
                </a:solidFill>
                <a:effectLst/>
                <a:latin typeface="Lato" panose="020F0502020204030203" pitchFamily="34" charset="0"/>
              </a:rPr>
              <a:t>polisilossanici</a:t>
            </a:r>
            <a:r>
              <a:rPr lang="it-IT" b="0" i="0" dirty="0">
                <a:solidFill>
                  <a:srgbClr val="495057"/>
                </a:solidFill>
                <a:effectLst/>
                <a:latin typeface="Lato" panose="020F0502020204030203" pitchFamily="34" charset="0"/>
              </a:rPr>
              <a:t>.</a:t>
            </a:r>
            <a:endParaRPr kumimoji="0" lang="it-IT" sz="1800" b="1" i="1"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35" name="Immagine 34">
            <a:extLst>
              <a:ext uri="{FF2B5EF4-FFF2-40B4-BE49-F238E27FC236}">
                <a16:creationId xmlns:a16="http://schemas.microsoft.com/office/drawing/2014/main" id="{261D38DE-7E21-7933-7D88-361907DE4C84}"/>
              </a:ext>
            </a:extLst>
          </p:cNvPr>
          <p:cNvPicPr>
            <a:picLocks noChangeAspect="1"/>
          </p:cNvPicPr>
          <p:nvPr/>
        </p:nvPicPr>
        <p:blipFill>
          <a:blip r:embed="rId5"/>
          <a:stretch>
            <a:fillRect/>
          </a:stretch>
        </p:blipFill>
        <p:spPr>
          <a:xfrm>
            <a:off x="153909" y="3078310"/>
            <a:ext cx="8024938" cy="3525781"/>
          </a:xfrm>
          <a:prstGeom prst="rect">
            <a:avLst/>
          </a:prstGeom>
        </p:spPr>
      </p:pic>
      <p:sp>
        <p:nvSpPr>
          <p:cNvPr id="32" name="CasellaDiTesto 31">
            <a:extLst>
              <a:ext uri="{FF2B5EF4-FFF2-40B4-BE49-F238E27FC236}">
                <a16:creationId xmlns:a16="http://schemas.microsoft.com/office/drawing/2014/main" id="{5731EE58-24A9-8B8F-EE52-0B446BB52CDB}"/>
              </a:ext>
            </a:extLst>
          </p:cNvPr>
          <p:cNvSpPr txBox="1"/>
          <p:nvPr/>
        </p:nvSpPr>
        <p:spPr>
          <a:xfrm>
            <a:off x="183080" y="1660837"/>
            <a:ext cx="11733618" cy="1323439"/>
          </a:xfrm>
          <a:prstGeom prst="rect">
            <a:avLst/>
          </a:prstGeom>
          <a:noFill/>
          <a:ln w="38100">
            <a:solidFill>
              <a:srgbClr val="FF0000"/>
            </a:solidFill>
          </a:ln>
        </p:spPr>
        <p:txBody>
          <a:bodyPr wrap="square">
            <a:spAutoFit/>
          </a:bodyPr>
          <a:lstStyle/>
          <a:p>
            <a:r>
              <a:rPr lang="it-IT" sz="1600" b="0" i="0" dirty="0">
                <a:solidFill>
                  <a:srgbClr val="000000"/>
                </a:solidFill>
                <a:effectLst/>
                <a:latin typeface="Lucida Grande"/>
              </a:rPr>
              <a:t>L'unità LNL, in collaborazione con il Dip. di Ingegneria Industriale UNIPD, ha curato la sintesi di scintillatori </a:t>
            </a:r>
            <a:r>
              <a:rPr lang="it-IT" sz="1600" b="0" i="0" dirty="0" err="1">
                <a:solidFill>
                  <a:srgbClr val="000000"/>
                </a:solidFill>
                <a:effectLst/>
                <a:latin typeface="Lucida Grande"/>
              </a:rPr>
              <a:t>fotocurabili</a:t>
            </a:r>
            <a:r>
              <a:rPr lang="it-IT" sz="1600" b="0" i="0" dirty="0">
                <a:solidFill>
                  <a:srgbClr val="000000"/>
                </a:solidFill>
                <a:effectLst/>
                <a:latin typeface="Lucida Grande"/>
              </a:rPr>
              <a:t> a base siliconica prodotti in forme complesse tramite la tecnologia di stampa 3D da fluido (DLP). Si sono prodotti scintillatori con ottima risoluzione e resa in luce, poi irraggiati con fasci di protoni da 4.5 MeV presso il CN.  La luce di scintillazione raccolta con CCD camera ha dimostrato la loro possibile applicazione in ambito di </a:t>
            </a:r>
            <a:r>
              <a:rPr lang="it-IT" sz="1600" b="0" i="0" dirty="0" err="1">
                <a:solidFill>
                  <a:srgbClr val="000000"/>
                </a:solidFill>
                <a:effectLst/>
                <a:latin typeface="Lucida Grande"/>
              </a:rPr>
              <a:t>proton</a:t>
            </a:r>
            <a:r>
              <a:rPr lang="it-IT" sz="1600" b="0" i="0" dirty="0">
                <a:solidFill>
                  <a:srgbClr val="000000"/>
                </a:solidFill>
                <a:effectLst/>
                <a:latin typeface="Lucida Grande"/>
              </a:rPr>
              <a:t> terapia quale monitor in tempo reale dell'interazione tra protoni e massa tumorale, anche con movimento indotto da respirazione.  I risultati sono pubblicati in Applied </a:t>
            </a:r>
            <a:r>
              <a:rPr lang="it-IT" sz="1600" b="0" i="0" dirty="0" err="1">
                <a:solidFill>
                  <a:srgbClr val="000000"/>
                </a:solidFill>
                <a:effectLst/>
                <a:latin typeface="Lucida Grande"/>
              </a:rPr>
              <a:t>Materials</a:t>
            </a:r>
            <a:r>
              <a:rPr lang="it-IT" sz="1600" b="0" i="0" dirty="0">
                <a:solidFill>
                  <a:srgbClr val="000000"/>
                </a:solidFill>
                <a:effectLst/>
                <a:latin typeface="Lucida Grande"/>
              </a:rPr>
              <a:t> Today </a:t>
            </a:r>
          </a:p>
        </p:txBody>
      </p:sp>
      <p:pic>
        <p:nvPicPr>
          <p:cNvPr id="38" name="Immagine 37">
            <a:extLst>
              <a:ext uri="{FF2B5EF4-FFF2-40B4-BE49-F238E27FC236}">
                <a16:creationId xmlns:a16="http://schemas.microsoft.com/office/drawing/2014/main" id="{9CD1FB2D-10A5-876B-1049-DB129C22DE4D}"/>
              </a:ext>
            </a:extLst>
          </p:cNvPr>
          <p:cNvPicPr>
            <a:picLocks noChangeAspect="1"/>
          </p:cNvPicPr>
          <p:nvPr/>
        </p:nvPicPr>
        <p:blipFill>
          <a:blip r:embed="rId6"/>
          <a:stretch>
            <a:fillRect/>
          </a:stretch>
        </p:blipFill>
        <p:spPr>
          <a:xfrm>
            <a:off x="8578342" y="3560860"/>
            <a:ext cx="3338356" cy="3150506"/>
          </a:xfrm>
          <a:prstGeom prst="rect">
            <a:avLst/>
          </a:prstGeom>
        </p:spPr>
      </p:pic>
    </p:spTree>
    <p:extLst>
      <p:ext uri="{BB962C8B-B14F-4D97-AF65-F5344CB8AC3E}">
        <p14:creationId xmlns:p14="http://schemas.microsoft.com/office/powerpoint/2010/main" val="40533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70B96F03-C840-5EA8-ECCA-0FB75C85C59A}"/>
            </a:ext>
          </a:extLst>
        </p:cNvPr>
        <p:cNvGrpSpPr/>
        <p:nvPr/>
      </p:nvGrpSpPr>
      <p:grpSpPr>
        <a:xfrm>
          <a:off x="0" y="0"/>
          <a:ext cx="0" cy="0"/>
          <a:chOff x="0" y="0"/>
          <a:chExt cx="0" cy="0"/>
        </a:xfrm>
      </p:grpSpPr>
      <p:sp>
        <p:nvSpPr>
          <p:cNvPr id="87" name="Google Shape;87;p1">
            <a:extLst>
              <a:ext uri="{FF2B5EF4-FFF2-40B4-BE49-F238E27FC236}">
                <a16:creationId xmlns:a16="http://schemas.microsoft.com/office/drawing/2014/main" id="{BB1909D8-BD3C-05C8-2460-E910DB87DA64}"/>
              </a:ext>
            </a:extLst>
          </p:cNvPr>
          <p:cNvSpPr txBox="1"/>
          <p:nvPr/>
        </p:nvSpPr>
        <p:spPr>
          <a:xfrm>
            <a:off x="636181" y="47054"/>
            <a:ext cx="10919638" cy="192722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D2533C"/>
                </a:solidFill>
                <a:effectLst/>
                <a:uLnTx/>
                <a:uFillTx/>
                <a:latin typeface="Arial"/>
                <a:cs typeface="Arial"/>
                <a:sym typeface="Arial"/>
              </a:rPr>
              <a:t>N3G : </a:t>
            </a:r>
            <a:r>
              <a:rPr kumimoji="0" lang="en-US" sz="3600" b="1" i="0" u="none" strike="noStrike" kern="0" cap="none" spc="0" normalizeH="0" baseline="0" noProof="0" dirty="0">
                <a:ln>
                  <a:noFill/>
                </a:ln>
                <a:solidFill>
                  <a:srgbClr val="C00000"/>
                </a:solidFill>
                <a:effectLst/>
                <a:uLnTx/>
                <a:uFillTx/>
                <a:latin typeface="Arial"/>
                <a:cs typeface="Arial"/>
                <a:sym typeface="Arial"/>
              </a:rPr>
              <a:t>2021-2024 CSN5</a:t>
            </a:r>
            <a:endParaRPr kumimoji="0" lang="en-US" sz="3600" b="1" i="0" u="none" strike="noStrike" kern="0" cap="none" spc="0" normalizeH="0" baseline="0" noProof="0" dirty="0">
              <a:ln>
                <a:noFill/>
              </a:ln>
              <a:solidFill>
                <a:srgbClr val="D2533C"/>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D2533C"/>
                </a:solidFill>
                <a:effectLst/>
                <a:uLnTx/>
                <a:uFillTx/>
                <a:latin typeface="Arial"/>
                <a:cs typeface="Arial"/>
                <a:sym typeface="Arial"/>
              </a:rPr>
              <a:t>N</a:t>
            </a:r>
            <a:r>
              <a:rPr kumimoji="0" lang="en-US" sz="3600" b="1" i="0" u="none" strike="noStrike" kern="0" cap="none" spc="0" normalizeH="0" baseline="0" noProof="0" dirty="0">
                <a:ln>
                  <a:noFill/>
                </a:ln>
                <a:solidFill>
                  <a:srgbClr val="AD8F67"/>
                </a:solidFill>
                <a:effectLst/>
                <a:uLnTx/>
                <a:uFillTx/>
                <a:latin typeface="Arial"/>
                <a:cs typeface="Arial"/>
                <a:sym typeface="Arial"/>
              </a:rPr>
              <a:t>ext </a:t>
            </a:r>
            <a:r>
              <a:rPr kumimoji="0" lang="en-US" sz="3600" b="1" i="0" u="none" strike="noStrike" kern="0" cap="none" spc="0" normalizeH="0" baseline="0" noProof="0" dirty="0">
                <a:ln>
                  <a:noFill/>
                </a:ln>
                <a:solidFill>
                  <a:srgbClr val="D2533C"/>
                </a:solidFill>
                <a:effectLst/>
                <a:uLnTx/>
                <a:uFillTx/>
                <a:latin typeface="Arial"/>
                <a:cs typeface="Arial"/>
                <a:sym typeface="Arial"/>
              </a:rPr>
              <a:t>G</a:t>
            </a:r>
            <a:r>
              <a:rPr kumimoji="0" lang="en-US" sz="3600" b="1" i="0" u="none" strike="noStrike" kern="0" cap="none" spc="0" normalizeH="0" baseline="0" noProof="0" dirty="0">
                <a:ln>
                  <a:noFill/>
                </a:ln>
                <a:solidFill>
                  <a:srgbClr val="AD8F67"/>
                </a:solidFill>
                <a:effectLst/>
                <a:uLnTx/>
                <a:uFillTx/>
                <a:latin typeface="Arial"/>
                <a:cs typeface="Arial"/>
                <a:sym typeface="Arial"/>
              </a:rPr>
              <a:t>eneration </a:t>
            </a:r>
            <a:r>
              <a:rPr kumimoji="0" lang="en-US" sz="3600" b="1" i="0" u="none" strike="noStrike" kern="0" cap="none" spc="0" normalizeH="0" baseline="0" noProof="0" dirty="0">
                <a:ln>
                  <a:noFill/>
                </a:ln>
                <a:solidFill>
                  <a:srgbClr val="D2533C"/>
                </a:solidFill>
                <a:effectLst/>
                <a:uLnTx/>
                <a:uFillTx/>
                <a:latin typeface="Arial"/>
                <a:cs typeface="Arial"/>
                <a:sym typeface="Arial"/>
              </a:rPr>
              <a:t>G</a:t>
            </a:r>
            <a:r>
              <a:rPr kumimoji="0" lang="en-US" sz="3600" b="1" i="0" u="none" strike="noStrike" kern="0" cap="none" spc="0" normalizeH="0" baseline="0" noProof="0" dirty="0">
                <a:ln>
                  <a:noFill/>
                </a:ln>
                <a:solidFill>
                  <a:srgbClr val="AD8F67"/>
                </a:solidFill>
                <a:effectLst/>
                <a:uLnTx/>
                <a:uFillTx/>
                <a:latin typeface="Arial"/>
                <a:cs typeface="Arial"/>
                <a:sym typeface="Arial"/>
              </a:rPr>
              <a:t>ermanium </a:t>
            </a:r>
            <a:r>
              <a:rPr kumimoji="0" lang="en-US" sz="3600" b="1" i="0" u="none" strike="noStrike" kern="0" cap="none" spc="0" normalizeH="0" baseline="0" noProof="0" dirty="0">
                <a:ln>
                  <a:noFill/>
                </a:ln>
                <a:solidFill>
                  <a:srgbClr val="D2533C"/>
                </a:solidFill>
                <a:effectLst/>
                <a:uLnTx/>
                <a:uFillTx/>
                <a:latin typeface="Arial"/>
                <a:cs typeface="Arial"/>
                <a:sym typeface="Arial"/>
              </a:rPr>
              <a:t>G</a:t>
            </a:r>
            <a:r>
              <a:rPr kumimoji="0" lang="en-US" sz="3600" b="1" i="0" u="none" strike="noStrike" kern="0" cap="none" spc="0" normalizeH="0" baseline="0" noProof="0" dirty="0">
                <a:ln>
                  <a:noFill/>
                </a:ln>
                <a:solidFill>
                  <a:srgbClr val="AD8F67"/>
                </a:solidFill>
                <a:effectLst/>
                <a:uLnTx/>
                <a:uFillTx/>
                <a:latin typeface="Arial"/>
                <a:cs typeface="Arial"/>
                <a:sym typeface="Arial"/>
              </a:rPr>
              <a:t>amma Detectors</a:t>
            </a:r>
            <a:endParaRPr kumimoji="0" sz="2400" b="0" i="0" u="none" strike="noStrike" kern="0" cap="none" spc="0" normalizeH="0" baseline="0" noProof="0" dirty="0">
              <a:ln>
                <a:noFill/>
              </a:ln>
              <a:solidFill>
                <a:srgbClr val="C00000"/>
              </a:solidFill>
              <a:effectLst/>
              <a:uLnTx/>
              <a:uFillTx/>
              <a:latin typeface="Arial"/>
              <a:cs typeface="Arial"/>
              <a:sym typeface="Arial"/>
            </a:endParaRPr>
          </a:p>
        </p:txBody>
      </p:sp>
      <p:sp>
        <p:nvSpPr>
          <p:cNvPr id="89" name="Google Shape;89;p1">
            <a:extLst>
              <a:ext uri="{FF2B5EF4-FFF2-40B4-BE49-F238E27FC236}">
                <a16:creationId xmlns:a16="http://schemas.microsoft.com/office/drawing/2014/main" id="{938C2869-517D-9F41-C45C-AA0273FA047E}"/>
              </a:ext>
            </a:extLst>
          </p:cNvPr>
          <p:cNvSpPr txBox="1"/>
          <p:nvPr/>
        </p:nvSpPr>
        <p:spPr>
          <a:xfrm>
            <a:off x="320376" y="1866885"/>
            <a:ext cx="3084166" cy="346447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it-IT" sz="1900" b="0" i="0" u="none" strike="noStrike" kern="0" cap="none" spc="0" normalizeH="0" baseline="0" noProof="0" dirty="0">
                <a:ln>
                  <a:noFill/>
                </a:ln>
                <a:solidFill>
                  <a:srgbClr val="AD8F67"/>
                </a:solidFill>
                <a:effectLst/>
                <a:uLnTx/>
                <a:uFillTx/>
                <a:latin typeface="Arial"/>
                <a:cs typeface="Arial"/>
                <a:sym typeface="Arial"/>
              </a:rPr>
              <a:t>D. De Salvador</a:t>
            </a: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it-IT" sz="1900" b="0" i="0" u="none" strike="noStrike" kern="0" cap="none" spc="0" normalizeH="0" baseline="0" noProof="0" dirty="0">
                <a:ln>
                  <a:noFill/>
                </a:ln>
                <a:solidFill>
                  <a:srgbClr val="55556F"/>
                </a:solidFill>
                <a:effectLst/>
                <a:uLnTx/>
                <a:uFillTx/>
                <a:latin typeface="Arial"/>
                <a:cs typeface="Arial"/>
                <a:sym typeface="Arial"/>
              </a:rPr>
              <a:t>Responsabile Nazionale</a:t>
            </a: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it-IT" sz="1900" b="0" i="0" u="none" strike="noStrike" kern="0" cap="none" spc="0" normalizeH="0" baseline="0" noProof="0" dirty="0">
                <a:ln>
                  <a:noFill/>
                </a:ln>
                <a:solidFill>
                  <a:srgbClr val="C00000"/>
                </a:solidFill>
                <a:effectLst/>
                <a:uLnTx/>
                <a:uFillTx/>
                <a:latin typeface="Arial"/>
                <a:cs typeface="Arial"/>
                <a:sym typeface="Arial"/>
              </a:rPr>
              <a:t>LNL</a:t>
            </a: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endParaRPr kumimoji="0" lang="en-US" sz="1900" b="0" i="0" u="none" strike="noStrike" kern="0" cap="none" spc="0" normalizeH="0" baseline="0" noProof="0" dirty="0">
              <a:ln>
                <a:noFill/>
              </a:ln>
              <a:solidFill>
                <a:srgbClr val="55556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Laboratori</a:t>
            </a:r>
            <a:r>
              <a:rPr kumimoji="0" lang="en-US" sz="1900" b="0" i="0" u="none" strike="noStrike" kern="0" cap="none" spc="0" normalizeH="0" baseline="0" noProof="0" dirty="0">
                <a:ln>
                  <a:noFill/>
                </a:ln>
                <a:solidFill>
                  <a:srgbClr val="55556F"/>
                </a:solidFill>
                <a:effectLst/>
                <a:uLnTx/>
                <a:uFillTx/>
                <a:latin typeface="Arial"/>
                <a:cs typeface="Arial"/>
                <a:sym typeface="Arial"/>
              </a:rPr>
              <a:t> di </a:t>
            </a:r>
            <a:r>
              <a:rPr kumimoji="0" lang="en-US" sz="1900" b="0" i="0" u="none" strike="noStrike" kern="0" cap="none" spc="0" normalizeH="0" baseline="0" noProof="0" dirty="0" err="1">
                <a:ln>
                  <a:noFill/>
                </a:ln>
                <a:solidFill>
                  <a:srgbClr val="55556F"/>
                </a:solidFill>
                <a:effectLst/>
                <a:uLnTx/>
                <a:uFillTx/>
                <a:latin typeface="Arial"/>
                <a:cs typeface="Arial"/>
                <a:sym typeface="Arial"/>
              </a:rPr>
              <a:t>Legnaro</a:t>
            </a:r>
            <a:r>
              <a:rPr kumimoji="0" lang="en-US" sz="1900" b="0" i="0" u="none" strike="noStrike" kern="0" cap="none" spc="0" normalizeH="0" baseline="0" noProof="0" dirty="0">
                <a:ln>
                  <a:noFill/>
                </a:ln>
                <a:solidFill>
                  <a:srgbClr val="55556F"/>
                </a:solidFill>
                <a:effectLst/>
                <a:uLnTx/>
                <a:uFillTx/>
                <a:latin typeface="Arial"/>
                <a:cs typeface="Arial"/>
                <a:sym typeface="Arial"/>
              </a:rPr>
              <a:t> </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8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W. Raniero</a:t>
            </a:r>
            <a:endParaRPr kumimoji="0" sz="1900" b="0" i="0" u="none"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444"/>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Sezione</a:t>
            </a:r>
            <a:r>
              <a:rPr kumimoji="0" lang="en-US" sz="1900" b="0" i="0" u="none" strike="noStrike" kern="0" cap="none" spc="0" normalizeH="0" baseline="0" noProof="0" dirty="0">
                <a:ln>
                  <a:noFill/>
                </a:ln>
                <a:solidFill>
                  <a:srgbClr val="55556F"/>
                </a:solidFill>
                <a:effectLst/>
                <a:uLnTx/>
                <a:uFillTx/>
                <a:latin typeface="Arial"/>
                <a:cs typeface="Arial"/>
                <a:sym typeface="Arial"/>
              </a:rPr>
              <a:t> Milano</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S. Capra</a:t>
            </a:r>
            <a:endParaRPr kumimoji="0" sz="1900" b="0" i="0" u="sng"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444"/>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Sezione</a:t>
            </a:r>
            <a:r>
              <a:rPr kumimoji="0" lang="en-US" sz="1900" b="0" i="0" u="none" strike="noStrike" kern="0" cap="none" spc="0" normalizeH="0" baseline="0" noProof="0" dirty="0">
                <a:ln>
                  <a:noFill/>
                </a:ln>
                <a:solidFill>
                  <a:srgbClr val="55556F"/>
                </a:solidFill>
                <a:effectLst/>
                <a:uLnTx/>
                <a:uFillTx/>
                <a:latin typeface="Arial"/>
                <a:cs typeface="Arial"/>
                <a:sym typeface="Arial"/>
              </a:rPr>
              <a:t> Ferrara</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A. </a:t>
            </a:r>
            <a:r>
              <a:rPr kumimoji="0" lang="en-US" sz="1900" b="0" i="0" u="none" strike="noStrike" kern="0" cap="none" spc="0" normalizeH="0" baseline="0" noProof="0" dirty="0" err="1">
                <a:ln>
                  <a:noFill/>
                </a:ln>
                <a:solidFill>
                  <a:srgbClr val="AD8F67"/>
                </a:solidFill>
                <a:effectLst/>
                <a:uLnTx/>
                <a:uFillTx/>
                <a:latin typeface="Arial"/>
                <a:cs typeface="Arial"/>
                <a:sym typeface="Arial"/>
              </a:rPr>
              <a:t>Mazzolari</a:t>
            </a:r>
            <a:endParaRPr kumimoji="0" sz="1900" b="0" i="0" u="none"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444"/>
              </a:spcBef>
              <a:spcAft>
                <a:spcPts val="0"/>
              </a:spcAft>
              <a:buClr>
                <a:srgbClr val="93A299"/>
              </a:buClr>
              <a:buSzPct val="85000"/>
              <a:buFont typeface="Arial"/>
              <a:buNone/>
              <a:tabLst/>
              <a:defRPr/>
            </a:pPr>
            <a:r>
              <a:rPr kumimoji="0" lang="en-US" sz="1900" b="0" i="0" u="none" strike="noStrike" kern="0" cap="none" spc="0" normalizeH="0" baseline="0" noProof="0" dirty="0" err="1">
                <a:ln>
                  <a:noFill/>
                </a:ln>
                <a:solidFill>
                  <a:srgbClr val="55556F"/>
                </a:solidFill>
                <a:effectLst/>
                <a:uLnTx/>
                <a:uFillTx/>
                <a:latin typeface="Arial"/>
                <a:cs typeface="Arial"/>
                <a:sym typeface="Arial"/>
              </a:rPr>
              <a:t>Sezione</a:t>
            </a:r>
            <a:r>
              <a:rPr kumimoji="0" lang="en-US" sz="1900" b="0" i="0" u="none" strike="noStrike" kern="0" cap="none" spc="0" normalizeH="0" baseline="0" noProof="0" dirty="0">
                <a:ln>
                  <a:noFill/>
                </a:ln>
                <a:solidFill>
                  <a:srgbClr val="55556F"/>
                </a:solidFill>
                <a:effectLst/>
                <a:uLnTx/>
                <a:uFillTx/>
                <a:latin typeface="Arial"/>
                <a:cs typeface="Arial"/>
                <a:sym typeface="Arial"/>
              </a:rPr>
              <a:t> Padova</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r>
              <a:rPr kumimoji="0" lang="en-US" sz="1900" b="0" i="0" u="none" strike="noStrike" kern="0" cap="none" spc="0" normalizeH="0" baseline="0" noProof="0" dirty="0">
                <a:ln>
                  <a:noFill/>
                </a:ln>
                <a:solidFill>
                  <a:srgbClr val="AD8F67"/>
                </a:solidFill>
                <a:effectLst/>
                <a:uLnTx/>
                <a:uFillTx/>
                <a:latin typeface="Arial"/>
                <a:cs typeface="Arial"/>
                <a:sym typeface="Arial"/>
              </a:rPr>
              <a:t>F. Recchia</a:t>
            </a:r>
            <a:endParaRPr kumimoji="0" sz="1900" b="0" i="0" u="none" strike="noStrike" kern="0" cap="none" spc="0" normalizeH="0" baseline="0" noProof="0" dirty="0">
              <a:ln>
                <a:noFill/>
              </a:ln>
              <a:solidFill>
                <a:srgbClr val="AD8F67"/>
              </a:solidFill>
              <a:effectLst/>
              <a:uLnTx/>
              <a:uFillTx/>
              <a:latin typeface="Arial"/>
              <a:cs typeface="Arial"/>
              <a:sym typeface="Arial"/>
            </a:endParaRPr>
          </a:p>
          <a:p>
            <a:pPr marL="0" marR="0" lvl="0" indent="0" algn="l" defTabSz="914400" rtl="0" eaLnBrk="1" fontAlgn="auto" latinLnBrk="0" hangingPunct="1">
              <a:lnSpc>
                <a:spcPct val="100000"/>
              </a:lnSpc>
              <a:spcBef>
                <a:spcPts val="314"/>
              </a:spcBef>
              <a:spcAft>
                <a:spcPts val="0"/>
              </a:spcAft>
              <a:buClr>
                <a:srgbClr val="93A299"/>
              </a:buClr>
              <a:buSzPct val="85000"/>
              <a:buFont typeface="Arial"/>
              <a:buNone/>
              <a:tabLst/>
              <a:defRPr/>
            </a:pPr>
            <a:endParaRPr kumimoji="0" sz="1700" b="0" i="0" u="none" strike="noStrike" kern="0" cap="none" spc="0" normalizeH="0" baseline="0" noProof="0" dirty="0">
              <a:ln>
                <a:noFill/>
              </a:ln>
              <a:solidFill>
                <a:srgbClr val="292934"/>
              </a:solidFill>
              <a:effectLst/>
              <a:uLnTx/>
              <a:uFillTx/>
              <a:latin typeface="Arial"/>
              <a:cs typeface="Arial"/>
              <a:sym typeface="Arial"/>
            </a:endParaRPr>
          </a:p>
        </p:txBody>
      </p:sp>
      <p:sp>
        <p:nvSpPr>
          <p:cNvPr id="6" name="CasellaDiTesto 5">
            <a:extLst>
              <a:ext uri="{FF2B5EF4-FFF2-40B4-BE49-F238E27FC236}">
                <a16:creationId xmlns:a16="http://schemas.microsoft.com/office/drawing/2014/main" id="{A525C272-062B-D499-0301-8021084320BD}"/>
              </a:ext>
            </a:extLst>
          </p:cNvPr>
          <p:cNvSpPr txBox="1"/>
          <p:nvPr/>
        </p:nvSpPr>
        <p:spPr>
          <a:xfrm>
            <a:off x="4211712" y="2763572"/>
            <a:ext cx="323726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1" i="0" u="none" strike="noStrike" kern="0" cap="none" spc="0" normalizeH="0" baseline="0" noProof="0" dirty="0">
                <a:ln>
                  <a:noFill/>
                </a:ln>
                <a:solidFill>
                  <a:srgbClr val="D2533C"/>
                </a:solidFill>
                <a:effectLst/>
                <a:uLnTx/>
                <a:uFillTx/>
                <a:latin typeface="Arial"/>
                <a:cs typeface="Arial"/>
                <a:sym typeface="Arial"/>
              </a:rPr>
              <a:t>AGATA – Gamma CSN3</a:t>
            </a:r>
          </a:p>
        </p:txBody>
      </p:sp>
      <p:sp>
        <p:nvSpPr>
          <p:cNvPr id="7" name="CasellaDiTesto 6">
            <a:extLst>
              <a:ext uri="{FF2B5EF4-FFF2-40B4-BE49-F238E27FC236}">
                <a16:creationId xmlns:a16="http://schemas.microsoft.com/office/drawing/2014/main" id="{6B2C677F-DA50-7203-A500-10A5A59A0C6D}"/>
              </a:ext>
            </a:extLst>
          </p:cNvPr>
          <p:cNvSpPr txBox="1"/>
          <p:nvPr/>
        </p:nvSpPr>
        <p:spPr>
          <a:xfrm>
            <a:off x="8039260" y="3429000"/>
            <a:ext cx="323726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1" i="0" u="none" strike="noStrike" kern="0" cap="none" spc="0" normalizeH="0" baseline="0" noProof="0" dirty="0">
                <a:ln>
                  <a:noFill/>
                </a:ln>
                <a:solidFill>
                  <a:srgbClr val="D2533C"/>
                </a:solidFill>
                <a:effectLst/>
                <a:uLnTx/>
                <a:uFillTx/>
                <a:latin typeface="Arial"/>
                <a:cs typeface="Arial"/>
                <a:sym typeface="Arial"/>
              </a:rPr>
              <a:t>Higher particle flux to perform better experiments.</a:t>
            </a: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en-US" sz="2000" b="1" i="0" u="none" strike="noStrike" kern="0" cap="none" spc="0" normalizeH="0" baseline="0" noProof="0" dirty="0">
              <a:ln>
                <a:noFill/>
              </a:ln>
              <a:solidFill>
                <a:srgbClr val="D2533C"/>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1" i="0" u="none" strike="noStrike" kern="0" cap="none" spc="0" normalizeH="0" baseline="0" noProof="0" dirty="0">
                <a:ln>
                  <a:noFill/>
                </a:ln>
                <a:solidFill>
                  <a:srgbClr val="D2533C"/>
                </a:solidFill>
                <a:effectLst/>
                <a:uLnTx/>
                <a:uFillTx/>
                <a:latin typeface="Arial"/>
                <a:cs typeface="Arial"/>
                <a:sym typeface="Arial"/>
              </a:rPr>
              <a:t>Higher resistance to radiation and higher counting rate is demanded for “</a:t>
            </a:r>
            <a:r>
              <a:rPr kumimoji="0" lang="en-US" sz="2000" b="1" i="0" u="none" strike="noStrike" kern="0" cap="none" spc="0" normalizeH="0" baseline="0" noProof="0" dirty="0">
                <a:ln>
                  <a:noFill/>
                </a:ln>
                <a:solidFill>
                  <a:srgbClr val="93A299"/>
                </a:solidFill>
                <a:effectLst/>
                <a:uLnTx/>
                <a:uFillTx/>
                <a:latin typeface="Arial"/>
                <a:cs typeface="Arial"/>
                <a:sym typeface="Arial"/>
              </a:rPr>
              <a:t>N3G</a:t>
            </a:r>
            <a:r>
              <a:rPr kumimoji="0" lang="en-US" sz="2000" b="1" i="0" u="none" strike="noStrike" kern="0" cap="none" spc="0" normalizeH="0" baseline="0" noProof="0" dirty="0">
                <a:ln>
                  <a:noFill/>
                </a:ln>
                <a:solidFill>
                  <a:srgbClr val="D2533C"/>
                </a:solidFill>
                <a:effectLst/>
                <a:uLnTx/>
                <a:uFillTx/>
                <a:latin typeface="Arial"/>
                <a:cs typeface="Arial"/>
                <a:sym typeface="Arial"/>
              </a:rPr>
              <a:t>”</a:t>
            </a:r>
          </a:p>
        </p:txBody>
      </p:sp>
      <p:sp>
        <p:nvSpPr>
          <p:cNvPr id="12" name="TextBox 7">
            <a:extLst>
              <a:ext uri="{FF2B5EF4-FFF2-40B4-BE49-F238E27FC236}">
                <a16:creationId xmlns:a16="http://schemas.microsoft.com/office/drawing/2014/main" id="{61B763FA-6FA6-2A6D-17D5-A681FE810B6D}"/>
              </a:ext>
            </a:extLst>
          </p:cNvPr>
          <p:cNvSpPr txBox="1"/>
          <p:nvPr/>
        </p:nvSpPr>
        <p:spPr>
          <a:xfrm>
            <a:off x="3497101" y="1666561"/>
            <a:ext cx="500343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726056"/>
                </a:solidFill>
                <a:effectLst/>
                <a:uLnTx/>
                <a:uFillTx/>
                <a:latin typeface="Aptos" panose="020B0004020202020204" pitchFamily="34" charset="0"/>
                <a:cs typeface="Arial"/>
                <a:sym typeface="Arial"/>
              </a:rPr>
              <a:t>Development of </a:t>
            </a:r>
            <a:r>
              <a:rPr kumimoji="0" lang="en-US" sz="1800" b="0" i="0" u="none" strike="noStrike" kern="0" cap="none" spc="0" normalizeH="0" baseline="0" noProof="0" dirty="0" err="1">
                <a:ln>
                  <a:noFill/>
                </a:ln>
                <a:solidFill>
                  <a:srgbClr val="726056"/>
                </a:solidFill>
                <a:effectLst/>
                <a:uLnTx/>
                <a:uFillTx/>
                <a:latin typeface="Aptos" panose="020B0004020202020204" pitchFamily="34" charset="0"/>
                <a:cs typeface="Arial"/>
                <a:sym typeface="Arial"/>
              </a:rPr>
              <a:t>segmentable</a:t>
            </a:r>
            <a:r>
              <a:rPr kumimoji="0" lang="en-US" sz="1800" b="0" i="0" u="none" strike="noStrike" kern="0" cap="none" spc="0" normalizeH="0" baseline="0" noProof="0" dirty="0">
                <a:ln>
                  <a:noFill/>
                </a:ln>
                <a:solidFill>
                  <a:srgbClr val="726056"/>
                </a:solidFill>
                <a:effectLst/>
                <a:uLnTx/>
                <a:uFillTx/>
                <a:latin typeface="Aptos" panose="020B0004020202020204" pitchFamily="34" charset="0"/>
                <a:cs typeface="Arial"/>
                <a:sym typeface="Arial"/>
              </a:rPr>
              <a:t> and annealable n+ contacts and their implementation in segmented coaxial detectors with dedicated innovative electronics</a:t>
            </a:r>
            <a:endParaRPr kumimoji="0" lang="en-US" sz="1800" b="0" i="0" u="none" strike="noStrike" kern="0" cap="none" spc="0" normalizeH="0" baseline="0" noProof="0" dirty="0">
              <a:ln>
                <a:noFill/>
              </a:ln>
              <a:solidFill>
                <a:srgbClr val="726056"/>
              </a:solidFill>
              <a:effectLst/>
              <a:uLnTx/>
              <a:uFillTx/>
              <a:latin typeface="Arial"/>
              <a:cs typeface="Arial"/>
              <a:sym typeface="Arial"/>
            </a:endParaRPr>
          </a:p>
        </p:txBody>
      </p:sp>
      <p:pic>
        <p:nvPicPr>
          <p:cNvPr id="2" name="Google Shape;154;p3">
            <a:extLst>
              <a:ext uri="{FF2B5EF4-FFF2-40B4-BE49-F238E27FC236}">
                <a16:creationId xmlns:a16="http://schemas.microsoft.com/office/drawing/2014/main" id="{D26E7AF6-6789-3EE5-CD3B-A822CD06C1DE}"/>
              </a:ext>
            </a:extLst>
          </p:cNvPr>
          <p:cNvPicPr preferRelativeResize="0"/>
          <p:nvPr/>
        </p:nvPicPr>
        <p:blipFill rotWithShape="1">
          <a:blip r:embed="rId3">
            <a:alphaModFix/>
          </a:blip>
          <a:srcRect t="8548" b="6875"/>
          <a:stretch/>
        </p:blipFill>
        <p:spPr>
          <a:xfrm>
            <a:off x="4152741" y="3174315"/>
            <a:ext cx="3317480" cy="3464471"/>
          </a:xfrm>
          <a:prstGeom prst="rect">
            <a:avLst/>
          </a:prstGeom>
          <a:noFill/>
          <a:ln>
            <a:noFill/>
          </a:ln>
        </p:spPr>
      </p:pic>
    </p:spTree>
    <p:extLst>
      <p:ext uri="{BB962C8B-B14F-4D97-AF65-F5344CB8AC3E}">
        <p14:creationId xmlns:p14="http://schemas.microsoft.com/office/powerpoint/2010/main" val="8505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cience Project 16x9">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1201_TF02922647_Win32" id="{A30DC41E-7425-431E-A12B-B572DBF6642A}" vid="{DA0701B9-165F-4267-9167-3F13CEF3D2E4}"/>
    </a:ext>
  </a:extLst>
</a:theme>
</file>

<file path=ppt/theme/theme3.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Chiaro">
  <a:themeElements>
    <a:clrScheme name="Chiar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7653B33DB2A94DA2E1FEEF1B172D13" ma:contentTypeVersion="18" ma:contentTypeDescription="Create a new document." ma:contentTypeScope="" ma:versionID="5b122a02fda680e02767f1bd7cc06584">
  <xsd:schema xmlns:xsd="http://www.w3.org/2001/XMLSchema" xmlns:xs="http://www.w3.org/2001/XMLSchema" xmlns:p="http://schemas.microsoft.com/office/2006/metadata/properties" xmlns:ns3="b0f300e0-35f8-43ea-b1a2-e9824d1e800a" xmlns:ns4="24d99338-11cc-44f8-8f48-f61cd8361256" targetNamespace="http://schemas.microsoft.com/office/2006/metadata/properties" ma:root="true" ma:fieldsID="30319eb4f787e01aff982acf0b0160ba" ns3:_="" ns4:_="">
    <xsd:import namespace="b0f300e0-35f8-43ea-b1a2-e9824d1e800a"/>
    <xsd:import namespace="24d99338-11cc-44f8-8f48-f61cd83612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300e0-35f8-43ea-b1a2-e9824d1e80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99338-11cc-44f8-8f48-f61cd83612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0f300e0-35f8-43ea-b1a2-e9824d1e800a" xsi:nil="true"/>
  </documentManagement>
</p:properties>
</file>

<file path=customXml/itemProps1.xml><?xml version="1.0" encoding="utf-8"?>
<ds:datastoreItem xmlns:ds="http://schemas.openxmlformats.org/officeDocument/2006/customXml" ds:itemID="{ADF01781-6677-4DE2-80D0-64CF64BE2BB7}">
  <ds:schemaRefs>
    <ds:schemaRef ds:uri="http://schemas.microsoft.com/sharepoint/v3/contenttype/forms"/>
  </ds:schemaRefs>
</ds:datastoreItem>
</file>

<file path=customXml/itemProps2.xml><?xml version="1.0" encoding="utf-8"?>
<ds:datastoreItem xmlns:ds="http://schemas.openxmlformats.org/officeDocument/2006/customXml" ds:itemID="{DF7CC2C4-A5A4-4C76-A734-F9F0A84490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f300e0-35f8-43ea-b1a2-e9824d1e800a"/>
    <ds:schemaRef ds:uri="24d99338-11cc-44f8-8f48-f61cd8361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603B-DBEC-4422-9C1B-697A0CC7A60D}">
  <ds:schemaRefs>
    <ds:schemaRef ds:uri="24d99338-11cc-44f8-8f48-f61cd8361256"/>
    <ds:schemaRef ds:uri="http://purl.org/dc/elements/1.1/"/>
    <ds:schemaRef ds:uri="http://schemas.openxmlformats.org/package/2006/metadata/core-properties"/>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b0f300e0-35f8-43ea-b1a2-e9824d1e800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1766</Words>
  <Application>Microsoft Office PowerPoint</Application>
  <PresentationFormat>Widescreen</PresentationFormat>
  <Paragraphs>412</Paragraphs>
  <Slides>17</Slides>
  <Notes>8</Notes>
  <HiddenSlides>0</HiddenSlides>
  <MMClips>0</MMClips>
  <ScaleCrop>false</ScaleCrop>
  <HeadingPairs>
    <vt:vector size="6" baseType="variant">
      <vt:variant>
        <vt:lpstr>Caratteri utilizzati</vt:lpstr>
      </vt:variant>
      <vt:variant>
        <vt:i4>15</vt:i4>
      </vt:variant>
      <vt:variant>
        <vt:lpstr>Tema</vt:lpstr>
      </vt:variant>
      <vt:variant>
        <vt:i4>7</vt:i4>
      </vt:variant>
      <vt:variant>
        <vt:lpstr>Titoli diapositive</vt:lpstr>
      </vt:variant>
      <vt:variant>
        <vt:i4>17</vt:i4>
      </vt:variant>
    </vt:vector>
  </HeadingPairs>
  <TitlesOfParts>
    <vt:vector size="39" baseType="lpstr">
      <vt:lpstr>Aptos</vt:lpstr>
      <vt:lpstr>Aptos Display</vt:lpstr>
      <vt:lpstr>Arial</vt:lpstr>
      <vt:lpstr>Calibri</vt:lpstr>
      <vt:lpstr>Helvetica Neue</vt:lpstr>
      <vt:lpstr>Helvetica Neue Medium</vt:lpstr>
      <vt:lpstr>HIZBDAå¼«Calibri-Light</vt:lpstr>
      <vt:lpstr>Lato</vt:lpstr>
      <vt:lpstr>Lucida Grande</vt:lpstr>
      <vt:lpstr>Montserrat</vt:lpstr>
      <vt:lpstr>Montserrat ExtraBold</vt:lpstr>
      <vt:lpstr>Open Sans</vt:lpstr>
      <vt:lpstr>Oswald</vt:lpstr>
      <vt:lpstr>Times New Roman</vt:lpstr>
      <vt:lpstr>Wingdings</vt:lpstr>
      <vt:lpstr>Office Theme</vt:lpstr>
      <vt:lpstr>Science Project 16x9</vt:lpstr>
      <vt:lpstr>Tema di Office</vt:lpstr>
      <vt:lpstr>30_BasicColor</vt:lpstr>
      <vt:lpstr>1_Office Theme</vt:lpstr>
      <vt:lpstr>1_Tema di Office</vt:lpstr>
      <vt:lpstr>Chiaro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N3G: Follow-ups</vt:lpstr>
      <vt:lpstr>The LNL research group</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Valeria</dc:creator>
  <cp:lastModifiedBy>Valeria Conte</cp:lastModifiedBy>
  <cp:revision>145</cp:revision>
  <dcterms:created xsi:type="dcterms:W3CDTF">2024-07-03T07:54:26Z</dcterms:created>
  <dcterms:modified xsi:type="dcterms:W3CDTF">2025-01-17T09:20:30Z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0x010100607653B33DB2A94DA2E1FEEF1B172D13</vt:lpwstr>
  </property>
</Properties>
</file>