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</p:sldMasterIdLst>
  <p:notesMasterIdLst>
    <p:notesMasterId r:id="rId17"/>
  </p:notesMasterIdLst>
  <p:handoutMasterIdLst>
    <p:handoutMasterId r:id="rId18"/>
  </p:handoutMasterIdLst>
  <p:sldIdLst>
    <p:sldId id="2632" r:id="rId5"/>
    <p:sldId id="3023" r:id="rId6"/>
    <p:sldId id="3022" r:id="rId7"/>
    <p:sldId id="3014" r:id="rId8"/>
    <p:sldId id="3016" r:id="rId9"/>
    <p:sldId id="2902" r:id="rId10"/>
    <p:sldId id="3018" r:id="rId11"/>
    <p:sldId id="3020" r:id="rId12"/>
    <p:sldId id="3021" r:id="rId13"/>
    <p:sldId id="3024" r:id="rId14"/>
    <p:sldId id="3025" r:id="rId15"/>
    <p:sldId id="2757" r:id="rId16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DM Sans" pitchFamily="2" charset="0"/>
      <p:regular r:id="rId20"/>
      <p:bold r:id="rId21"/>
      <p:italic r:id="rId22"/>
      <p:boldItalic r:id="rId23"/>
    </p:embeddedFont>
    <p:embeddedFont>
      <p:font typeface="Montserrat" panose="00000500000000000000" pitchFamily="50" charset="0"/>
      <p:regular r:id="rId24"/>
      <p:bold r:id="rId25"/>
      <p:italic r:id="rId26"/>
      <p:boldItalic r:id="rId27"/>
    </p:embeddedFont>
    <p:embeddedFont>
      <p:font typeface="Montserrat Black" panose="00000A00000000000000" pitchFamily="50" charset="0"/>
      <p:bold r:id="rId28"/>
      <p:boldItalic r:id="rId29"/>
    </p:embeddedFont>
    <p:embeddedFont>
      <p:font typeface="Montserrat ExtraBold" panose="00000900000000000000" pitchFamily="50" charset="0"/>
      <p:bold r:id="rId30"/>
      <p:boldItalic r:id="rId31"/>
    </p:embeddedFont>
    <p:embeddedFont>
      <p:font typeface="Oswald" panose="02000303000000000000" pitchFamily="2" charset="0"/>
      <p:regular r:id="rId32"/>
      <p:bold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9662C4D-EC58-4F22-9C69-4A9F0A937AC2}">
          <p14:sldIdLst>
            <p14:sldId id="2632"/>
            <p14:sldId id="3023"/>
            <p14:sldId id="3022"/>
            <p14:sldId id="3014"/>
            <p14:sldId id="3016"/>
            <p14:sldId id="2902"/>
            <p14:sldId id="3018"/>
            <p14:sldId id="3020"/>
            <p14:sldId id="3021"/>
            <p14:sldId id="3024"/>
            <p14:sldId id="3025"/>
            <p14:sldId id="27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Pira" initials="CP" lastIdx="13" clrIdx="0">
    <p:extLst>
      <p:ext uri="{19B8F6BF-5375-455C-9EA6-DF929625EA0E}">
        <p15:presenceInfo xmlns:p15="http://schemas.microsoft.com/office/powerpoint/2012/main" userId="Cristian Pira" providerId="None"/>
      </p:ext>
    </p:extLst>
  </p:cmAuthor>
  <p:cmAuthor id="2" name="Eduard Chyhyrynets" initials="EC" lastIdx="11" clrIdx="1">
    <p:extLst>
      <p:ext uri="{19B8F6BF-5375-455C-9EA6-DF929625EA0E}">
        <p15:presenceInfo xmlns:p15="http://schemas.microsoft.com/office/powerpoint/2012/main" userId="S::chyhyryn@infn.it::91559de2-2ebb-451e-a702-d0e5344da124" providerId="AD"/>
      </p:ext>
    </p:extLst>
  </p:cmAuthor>
  <p:cmAuthor id="3" name="Vanessa Andreina Garcia Diaz" initials="VAGD" lastIdx="2" clrIdx="2">
    <p:extLst>
      <p:ext uri="{19B8F6BF-5375-455C-9EA6-DF929625EA0E}">
        <p15:presenceInfo xmlns:p15="http://schemas.microsoft.com/office/powerpoint/2012/main" userId="Vanessa Andreina Garcia Diaz" providerId="None"/>
      </p:ext>
    </p:extLst>
  </p:cmAuthor>
  <p:cmAuthor id="4" name="Eduard Chyhyrynets" initials="EC [2]" lastIdx="1" clrIdx="3">
    <p:extLst>
      <p:ext uri="{19B8F6BF-5375-455C-9EA6-DF929625EA0E}">
        <p15:presenceInfo xmlns:p15="http://schemas.microsoft.com/office/powerpoint/2012/main" userId="Eduard Chyhyryne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31A1"/>
    <a:srgbClr val="002060"/>
    <a:srgbClr val="4399B6"/>
    <a:srgbClr val="62A9C2"/>
    <a:srgbClr val="A4CDDC"/>
    <a:srgbClr val="71B2C8"/>
    <a:srgbClr val="89C0D3"/>
    <a:srgbClr val="D149CE"/>
    <a:srgbClr val="00B050"/>
    <a:srgbClr val="FC9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E5E11C-0085-45DF-8899-B72275440E74}" v="164" dt="2025-01-16T18:33:43.821"/>
    <p1510:client id="{68AC98AB-9A75-4047-9943-209BF2302288}" v="63" dt="2025-01-17T07:01:32.115"/>
    <p1510:client id="{AAD141FB-EFCA-4334-AFF3-8B3BCFC6644B}" v="481" dt="2025-01-16T14:31:15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583" autoAdjust="0"/>
  </p:normalViewPr>
  <p:slideViewPr>
    <p:cSldViewPr snapToGrid="0">
      <p:cViewPr varScale="1">
        <p:scale>
          <a:sx n="33" d="100"/>
          <a:sy n="33" d="100"/>
        </p:scale>
        <p:origin x="18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Pira" userId="7124120c-9f6d-49e9-b601-7d0d6e76e5f5" providerId="ADAL" clId="{68AC98AB-9A75-4047-9943-209BF2302288}"/>
    <pc:docChg chg="undo custSel modSld">
      <pc:chgData name="Cristian Pira" userId="7124120c-9f6d-49e9-b601-7d0d6e76e5f5" providerId="ADAL" clId="{68AC98AB-9A75-4047-9943-209BF2302288}" dt="2025-01-17T08:05:40.173" v="592" actId="6549"/>
      <pc:docMkLst>
        <pc:docMk/>
      </pc:docMkLst>
      <pc:sldChg chg="addSp modSp mod">
        <pc:chgData name="Cristian Pira" userId="7124120c-9f6d-49e9-b601-7d0d6e76e5f5" providerId="ADAL" clId="{68AC98AB-9A75-4047-9943-209BF2302288}" dt="2025-01-17T06:56:46.573" v="521" actId="1035"/>
        <pc:sldMkLst>
          <pc:docMk/>
          <pc:sldMk cId="2266263726" sldId="2757"/>
        </pc:sldMkLst>
        <pc:spChg chg="add mod">
          <ac:chgData name="Cristian Pira" userId="7124120c-9f6d-49e9-b601-7d0d6e76e5f5" providerId="ADAL" clId="{68AC98AB-9A75-4047-9943-209BF2302288}" dt="2025-01-17T06:54:28.987" v="428" actId="1076"/>
          <ac:spMkLst>
            <pc:docMk/>
            <pc:sldMk cId="2266263726" sldId="2757"/>
            <ac:spMk id="4" creationId="{752F6405-408D-8359-1C9C-B4CC13A2473D}"/>
          </ac:spMkLst>
        </pc:spChg>
        <pc:spChg chg="mod">
          <ac:chgData name="Cristian Pira" userId="7124120c-9f6d-49e9-b601-7d0d6e76e5f5" providerId="ADAL" clId="{68AC98AB-9A75-4047-9943-209BF2302288}" dt="2025-01-17T06:56:08.609" v="458" actId="1076"/>
          <ac:spMkLst>
            <pc:docMk/>
            <pc:sldMk cId="2266263726" sldId="2757"/>
            <ac:spMk id="6" creationId="{617F4644-D31D-05EB-0E71-89689076992F}"/>
          </ac:spMkLst>
        </pc:spChg>
        <pc:spChg chg="mod">
          <ac:chgData name="Cristian Pira" userId="7124120c-9f6d-49e9-b601-7d0d6e76e5f5" providerId="ADAL" clId="{68AC98AB-9A75-4047-9943-209BF2302288}" dt="2025-01-17T06:56:08.609" v="458" actId="1076"/>
          <ac:spMkLst>
            <pc:docMk/>
            <pc:sldMk cId="2266263726" sldId="2757"/>
            <ac:spMk id="7" creationId="{B662FD76-6B08-88E7-A0FE-10E979D34DE6}"/>
          </ac:spMkLst>
        </pc:spChg>
        <pc:spChg chg="add mod">
          <ac:chgData name="Cristian Pira" userId="7124120c-9f6d-49e9-b601-7d0d6e76e5f5" providerId="ADAL" clId="{68AC98AB-9A75-4047-9943-209BF2302288}" dt="2025-01-17T06:54:16.424" v="425" actId="1076"/>
          <ac:spMkLst>
            <pc:docMk/>
            <pc:sldMk cId="2266263726" sldId="2757"/>
            <ac:spMk id="8" creationId="{73D5EF7A-7A78-E5CE-A267-161C5669D6FA}"/>
          </ac:spMkLst>
        </pc:spChg>
        <pc:spChg chg="add mod">
          <ac:chgData name="Cristian Pira" userId="7124120c-9f6d-49e9-b601-7d0d6e76e5f5" providerId="ADAL" clId="{68AC98AB-9A75-4047-9943-209BF2302288}" dt="2025-01-17T06:54:42.602" v="433" actId="1076"/>
          <ac:spMkLst>
            <pc:docMk/>
            <pc:sldMk cId="2266263726" sldId="2757"/>
            <ac:spMk id="9" creationId="{8F733B68-CC13-9715-60E2-9D83A561C2A4}"/>
          </ac:spMkLst>
        </pc:spChg>
        <pc:spChg chg="add mod">
          <ac:chgData name="Cristian Pira" userId="7124120c-9f6d-49e9-b601-7d0d6e76e5f5" providerId="ADAL" clId="{68AC98AB-9A75-4047-9943-209BF2302288}" dt="2025-01-17T06:54:50.412" v="434" actId="1076"/>
          <ac:spMkLst>
            <pc:docMk/>
            <pc:sldMk cId="2266263726" sldId="2757"/>
            <ac:spMk id="11" creationId="{38B2B9CE-EEFE-E2FA-88A0-0405A9D355D1}"/>
          </ac:spMkLst>
        </pc:spChg>
        <pc:spChg chg="add mod">
          <ac:chgData name="Cristian Pira" userId="7124120c-9f6d-49e9-b601-7d0d6e76e5f5" providerId="ADAL" clId="{68AC98AB-9A75-4047-9943-209BF2302288}" dt="2025-01-17T06:55:26.207" v="450" actId="1076"/>
          <ac:spMkLst>
            <pc:docMk/>
            <pc:sldMk cId="2266263726" sldId="2757"/>
            <ac:spMk id="12" creationId="{6F528520-91FC-7278-5897-63ACA48FF31F}"/>
          </ac:spMkLst>
        </pc:spChg>
        <pc:spChg chg="add mod">
          <ac:chgData name="Cristian Pira" userId="7124120c-9f6d-49e9-b601-7d0d6e76e5f5" providerId="ADAL" clId="{68AC98AB-9A75-4047-9943-209BF2302288}" dt="2025-01-17T06:55:35.163" v="452" actId="1076"/>
          <ac:spMkLst>
            <pc:docMk/>
            <pc:sldMk cId="2266263726" sldId="2757"/>
            <ac:spMk id="13" creationId="{F817BF8E-BEC1-93AD-6E70-2E91C4BB4F25}"/>
          </ac:spMkLst>
        </pc:spChg>
        <pc:spChg chg="add mod">
          <ac:chgData name="Cristian Pira" userId="7124120c-9f6d-49e9-b601-7d0d6e76e5f5" providerId="ADAL" clId="{68AC98AB-9A75-4047-9943-209BF2302288}" dt="2025-01-17T06:56:46.573" v="521" actId="1035"/>
          <ac:spMkLst>
            <pc:docMk/>
            <pc:sldMk cId="2266263726" sldId="2757"/>
            <ac:spMk id="14" creationId="{169771A4-E329-94C4-76A8-74F427BC1530}"/>
          </ac:spMkLst>
        </pc:spChg>
        <pc:spChg chg="add mod">
          <ac:chgData name="Cristian Pira" userId="7124120c-9f6d-49e9-b601-7d0d6e76e5f5" providerId="ADAL" clId="{68AC98AB-9A75-4047-9943-209BF2302288}" dt="2025-01-17T06:55:50.581" v="457" actId="1076"/>
          <ac:spMkLst>
            <pc:docMk/>
            <pc:sldMk cId="2266263726" sldId="2757"/>
            <ac:spMk id="15" creationId="{F85CBF47-71F9-8795-66AF-E95FAB292806}"/>
          </ac:spMkLst>
        </pc:spChg>
        <pc:spChg chg="add mod">
          <ac:chgData name="Cristian Pira" userId="7124120c-9f6d-49e9-b601-7d0d6e76e5f5" providerId="ADAL" clId="{68AC98AB-9A75-4047-9943-209BF2302288}" dt="2025-01-17T06:54:55.723" v="435" actId="1076"/>
          <ac:spMkLst>
            <pc:docMk/>
            <pc:sldMk cId="2266263726" sldId="2757"/>
            <ac:spMk id="16" creationId="{67FCD826-917D-DC66-7CC4-8A4C78DA00F0}"/>
          </ac:spMkLst>
        </pc:spChg>
        <pc:spChg chg="add mod">
          <ac:chgData name="Cristian Pira" userId="7124120c-9f6d-49e9-b601-7d0d6e76e5f5" providerId="ADAL" clId="{68AC98AB-9A75-4047-9943-209BF2302288}" dt="2025-01-17T06:53:59.555" v="422" actId="1076"/>
          <ac:spMkLst>
            <pc:docMk/>
            <pc:sldMk cId="2266263726" sldId="2757"/>
            <ac:spMk id="17" creationId="{447DF4C1-8B92-E5ED-A893-2646FEE8DBA4}"/>
          </ac:spMkLst>
        </pc:spChg>
        <pc:spChg chg="add mod">
          <ac:chgData name="Cristian Pira" userId="7124120c-9f6d-49e9-b601-7d0d6e76e5f5" providerId="ADAL" clId="{68AC98AB-9A75-4047-9943-209BF2302288}" dt="2025-01-17T06:54:22.353" v="426" actId="1076"/>
          <ac:spMkLst>
            <pc:docMk/>
            <pc:sldMk cId="2266263726" sldId="2757"/>
            <ac:spMk id="18" creationId="{5FC3949F-9F5A-57CF-D118-B15D2EACB872}"/>
          </ac:spMkLst>
        </pc:spChg>
        <pc:spChg chg="add mod">
          <ac:chgData name="Cristian Pira" userId="7124120c-9f6d-49e9-b601-7d0d6e76e5f5" providerId="ADAL" clId="{68AC98AB-9A75-4047-9943-209BF2302288}" dt="2025-01-17T06:55:01.041" v="437" actId="1076"/>
          <ac:spMkLst>
            <pc:docMk/>
            <pc:sldMk cId="2266263726" sldId="2757"/>
            <ac:spMk id="19" creationId="{86AF1B96-18B0-06E7-9879-0F3AA4B534A2}"/>
          </ac:spMkLst>
        </pc:spChg>
        <pc:picChg chg="mod">
          <ac:chgData name="Cristian Pira" userId="7124120c-9f6d-49e9-b601-7d0d6e76e5f5" providerId="ADAL" clId="{68AC98AB-9A75-4047-9943-209BF2302288}" dt="2025-01-17T06:55:40.521" v="455" actId="1076"/>
          <ac:picMkLst>
            <pc:docMk/>
            <pc:sldMk cId="2266263726" sldId="2757"/>
            <ac:picMk id="3" creationId="{1CDD1F45-059A-FEE7-EE7E-96D21D075B22}"/>
          </ac:picMkLst>
        </pc:picChg>
        <pc:picChg chg="mod">
          <ac:chgData name="Cristian Pira" userId="7124120c-9f6d-49e9-b601-7d0d6e76e5f5" providerId="ADAL" clId="{68AC98AB-9A75-4047-9943-209BF2302288}" dt="2025-01-17T06:56:08.609" v="458" actId="1076"/>
          <ac:picMkLst>
            <pc:docMk/>
            <pc:sldMk cId="2266263726" sldId="2757"/>
            <ac:picMk id="5" creationId="{BBFA20F0-AE60-9007-63B4-1CECB055C0B7}"/>
          </ac:picMkLst>
        </pc:picChg>
      </pc:sldChg>
      <pc:sldChg chg="modNotesTx">
        <pc:chgData name="Cristian Pira" userId="7124120c-9f6d-49e9-b601-7d0d6e76e5f5" providerId="ADAL" clId="{68AC98AB-9A75-4047-9943-209BF2302288}" dt="2025-01-17T08:05:03.319" v="586" actId="20577"/>
        <pc:sldMkLst>
          <pc:docMk/>
          <pc:sldMk cId="1456832801" sldId="2902"/>
        </pc:sldMkLst>
      </pc:sldChg>
      <pc:sldChg chg="modNotesTx">
        <pc:chgData name="Cristian Pira" userId="7124120c-9f6d-49e9-b601-7d0d6e76e5f5" providerId="ADAL" clId="{68AC98AB-9A75-4047-9943-209BF2302288}" dt="2025-01-17T08:05:09.018" v="587" actId="6549"/>
        <pc:sldMkLst>
          <pc:docMk/>
          <pc:sldMk cId="1627416656" sldId="3018"/>
        </pc:sldMkLst>
      </pc:sldChg>
      <pc:sldChg chg="modNotesTx">
        <pc:chgData name="Cristian Pira" userId="7124120c-9f6d-49e9-b601-7d0d6e76e5f5" providerId="ADAL" clId="{68AC98AB-9A75-4047-9943-209BF2302288}" dt="2025-01-17T08:05:15.202" v="588" actId="6549"/>
        <pc:sldMkLst>
          <pc:docMk/>
          <pc:sldMk cId="516594731" sldId="3020"/>
        </pc:sldMkLst>
      </pc:sldChg>
      <pc:sldChg chg="modNotesTx">
        <pc:chgData name="Cristian Pira" userId="7124120c-9f6d-49e9-b601-7d0d6e76e5f5" providerId="ADAL" clId="{68AC98AB-9A75-4047-9943-209BF2302288}" dt="2025-01-17T08:05:18.903" v="589" actId="6549"/>
        <pc:sldMkLst>
          <pc:docMk/>
          <pc:sldMk cId="1977097884" sldId="3021"/>
        </pc:sldMkLst>
      </pc:sldChg>
      <pc:sldChg chg="modNotesTx">
        <pc:chgData name="Cristian Pira" userId="7124120c-9f6d-49e9-b601-7d0d6e76e5f5" providerId="ADAL" clId="{68AC98AB-9A75-4047-9943-209BF2302288}" dt="2025-01-17T08:05:40.173" v="592" actId="6549"/>
        <pc:sldMkLst>
          <pc:docMk/>
          <pc:sldMk cId="716602094" sldId="3023"/>
        </pc:sldMkLst>
      </pc:sldChg>
      <pc:sldChg chg="addSp modSp mod modNotesTx">
        <pc:chgData name="Cristian Pira" userId="7124120c-9f6d-49e9-b601-7d0d6e76e5f5" providerId="ADAL" clId="{68AC98AB-9A75-4047-9943-209BF2302288}" dt="2025-01-17T08:05:22.917" v="590" actId="6549"/>
        <pc:sldMkLst>
          <pc:docMk/>
          <pc:sldMk cId="1081421082" sldId="3024"/>
        </pc:sldMkLst>
        <pc:spChg chg="mod">
          <ac:chgData name="Cristian Pira" userId="7124120c-9f6d-49e9-b601-7d0d6e76e5f5" providerId="ADAL" clId="{68AC98AB-9A75-4047-9943-209BF2302288}" dt="2025-01-17T07:02:07.090" v="585" actId="20577"/>
          <ac:spMkLst>
            <pc:docMk/>
            <pc:sldMk cId="1081421082" sldId="3024"/>
            <ac:spMk id="27" creationId="{1673944A-F818-D12B-E3DD-F259BB41C3AF}"/>
          </ac:spMkLst>
        </pc:spChg>
        <pc:picChg chg="add mod">
          <ac:chgData name="Cristian Pira" userId="7124120c-9f6d-49e9-b601-7d0d6e76e5f5" providerId="ADAL" clId="{68AC98AB-9A75-4047-9943-209BF2302288}" dt="2025-01-17T07:00:45.674" v="560" actId="1037"/>
          <ac:picMkLst>
            <pc:docMk/>
            <pc:sldMk cId="1081421082" sldId="3024"/>
            <ac:picMk id="6" creationId="{D968D29E-CA8C-F364-735E-222258EEB67B}"/>
          </ac:picMkLst>
        </pc:picChg>
        <pc:picChg chg="add mod">
          <ac:chgData name="Cristian Pira" userId="7124120c-9f6d-49e9-b601-7d0d6e76e5f5" providerId="ADAL" clId="{68AC98AB-9A75-4047-9943-209BF2302288}" dt="2025-01-17T07:01:32.114" v="570" actId="1076"/>
          <ac:picMkLst>
            <pc:docMk/>
            <pc:sldMk cId="1081421082" sldId="3024"/>
            <ac:picMk id="7" creationId="{765A261B-3DCD-4DB0-114E-6361A25AAC60}"/>
          </ac:picMkLst>
        </pc:picChg>
        <pc:picChg chg="add mod">
          <ac:chgData name="Cristian Pira" userId="7124120c-9f6d-49e9-b601-7d0d6e76e5f5" providerId="ADAL" clId="{68AC98AB-9A75-4047-9943-209BF2302288}" dt="2025-01-17T07:00:45.674" v="560" actId="1037"/>
          <ac:picMkLst>
            <pc:docMk/>
            <pc:sldMk cId="1081421082" sldId="3024"/>
            <ac:picMk id="1028" creationId="{ADAA7FB9-A856-1B69-67D7-788B4575ACFC}"/>
          </ac:picMkLst>
        </pc:picChg>
        <pc:picChg chg="mod">
          <ac:chgData name="Cristian Pira" userId="7124120c-9f6d-49e9-b601-7d0d6e76e5f5" providerId="ADAL" clId="{68AC98AB-9A75-4047-9943-209BF2302288}" dt="2025-01-17T07:00:31.675" v="542" actId="1035"/>
          <ac:picMkLst>
            <pc:docMk/>
            <pc:sldMk cId="1081421082" sldId="3024"/>
            <ac:picMk id="1030" creationId="{E7E69F50-1159-4732-DAE3-FE1EAE83E65D}"/>
          </ac:picMkLst>
        </pc:picChg>
        <pc:picChg chg="mod">
          <ac:chgData name="Cristian Pira" userId="7124120c-9f6d-49e9-b601-7d0d6e76e5f5" providerId="ADAL" clId="{68AC98AB-9A75-4047-9943-209BF2302288}" dt="2025-01-17T07:00:35.150" v="543" actId="1076"/>
          <ac:picMkLst>
            <pc:docMk/>
            <pc:sldMk cId="1081421082" sldId="3024"/>
            <ac:picMk id="1032" creationId="{2818F1BD-741C-AF1D-EEFB-8CD654B0A360}"/>
          </ac:picMkLst>
        </pc:picChg>
        <pc:picChg chg="mod">
          <ac:chgData name="Cristian Pira" userId="7124120c-9f6d-49e9-b601-7d0d6e76e5f5" providerId="ADAL" clId="{68AC98AB-9A75-4047-9943-209BF2302288}" dt="2025-01-17T07:00:37.243" v="544" actId="1076"/>
          <ac:picMkLst>
            <pc:docMk/>
            <pc:sldMk cId="1081421082" sldId="3024"/>
            <ac:picMk id="1034" creationId="{8AC2FC9A-E967-388F-EBAA-307B0091CF8C}"/>
          </ac:picMkLst>
        </pc:picChg>
        <pc:picChg chg="mod">
          <ac:chgData name="Cristian Pira" userId="7124120c-9f6d-49e9-b601-7d0d6e76e5f5" providerId="ADAL" clId="{68AC98AB-9A75-4047-9943-209BF2302288}" dt="2025-01-17T07:00:45.674" v="560" actId="1037"/>
          <ac:picMkLst>
            <pc:docMk/>
            <pc:sldMk cId="1081421082" sldId="3024"/>
            <ac:picMk id="1036" creationId="{7E85B888-9AFE-09B8-9158-33BDDB58C310}"/>
          </ac:picMkLst>
        </pc:picChg>
      </pc:sldChg>
      <pc:sldChg chg="addSp modSp mod">
        <pc:chgData name="Cristian Pira" userId="7124120c-9f6d-49e9-b601-7d0d6e76e5f5" providerId="ADAL" clId="{68AC98AB-9A75-4047-9943-209BF2302288}" dt="2025-01-17T06:40:44.738" v="170" actId="1038"/>
        <pc:sldMkLst>
          <pc:docMk/>
          <pc:sldMk cId="397869052" sldId="3025"/>
        </pc:sldMkLst>
        <pc:spChg chg="mod">
          <ac:chgData name="Cristian Pira" userId="7124120c-9f6d-49e9-b601-7d0d6e76e5f5" providerId="ADAL" clId="{68AC98AB-9A75-4047-9943-209BF2302288}" dt="2025-01-17T06:40:31.639" v="143" actId="1076"/>
          <ac:spMkLst>
            <pc:docMk/>
            <pc:sldMk cId="397869052" sldId="3025"/>
            <ac:spMk id="3" creationId="{DCE22ACE-C7BD-E970-2C5A-1735CF08AF2A}"/>
          </ac:spMkLst>
        </pc:spChg>
        <pc:spChg chg="add mod">
          <ac:chgData name="Cristian Pira" userId="7124120c-9f6d-49e9-b601-7d0d6e76e5f5" providerId="ADAL" clId="{68AC98AB-9A75-4047-9943-209BF2302288}" dt="2025-01-17T06:39:39.571" v="136"/>
          <ac:spMkLst>
            <pc:docMk/>
            <pc:sldMk cId="397869052" sldId="3025"/>
            <ac:spMk id="5" creationId="{7024BE6B-3B30-AE55-6980-F5A11D42CC9D}"/>
          </ac:spMkLst>
        </pc:spChg>
        <pc:spChg chg="add mod ord">
          <ac:chgData name="Cristian Pira" userId="7124120c-9f6d-49e9-b601-7d0d6e76e5f5" providerId="ADAL" clId="{68AC98AB-9A75-4047-9943-209BF2302288}" dt="2025-01-17T06:40:44.738" v="170" actId="1038"/>
          <ac:spMkLst>
            <pc:docMk/>
            <pc:sldMk cId="397869052" sldId="3025"/>
            <ac:spMk id="8" creationId="{933E1AAE-52D2-F940-C7BE-D12B7992128D}"/>
          </ac:spMkLst>
        </pc:spChg>
        <pc:picChg chg="add mod">
          <ac:chgData name="Cristian Pira" userId="7124120c-9f6d-49e9-b601-7d0d6e76e5f5" providerId="ADAL" clId="{68AC98AB-9A75-4047-9943-209BF2302288}" dt="2025-01-17T06:39:39.571" v="136"/>
          <ac:picMkLst>
            <pc:docMk/>
            <pc:sldMk cId="397869052" sldId="3025"/>
            <ac:picMk id="6" creationId="{FBD6720F-F85C-0C6C-5A26-555ABD26137B}"/>
          </ac:picMkLst>
        </pc:picChg>
        <pc:picChg chg="add mod ord">
          <ac:chgData name="Cristian Pira" userId="7124120c-9f6d-49e9-b601-7d0d6e76e5f5" providerId="ADAL" clId="{68AC98AB-9A75-4047-9943-209BF2302288}" dt="2025-01-17T06:40:44.738" v="170" actId="1038"/>
          <ac:picMkLst>
            <pc:docMk/>
            <pc:sldMk cId="397869052" sldId="3025"/>
            <ac:picMk id="7" creationId="{30C2C07E-C983-9745-DE45-8605A8501F74}"/>
          </ac:picMkLst>
        </pc:picChg>
        <pc:picChg chg="add mod ord">
          <ac:chgData name="Cristian Pira" userId="7124120c-9f6d-49e9-b601-7d0d6e76e5f5" providerId="ADAL" clId="{68AC98AB-9A75-4047-9943-209BF2302288}" dt="2025-01-17T06:40:44.738" v="170" actId="1038"/>
          <ac:picMkLst>
            <pc:docMk/>
            <pc:sldMk cId="397869052" sldId="3025"/>
            <ac:picMk id="9" creationId="{B6B86867-2D11-CB32-5E9A-0695B4C1307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F756D-5132-43A8-9880-E5AB74F784FB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E6220-00E8-4D42-818F-211C4DE62E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460D-043A-48B1-9FBB-2BADD19295DE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63A8D-3216-4EB9-8921-08BDB36F61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4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62C51-5CA4-70FB-78FB-4AE4C876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D9A3349-ECD4-CA70-D351-FB6C01839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A03D813-0DE2-369D-A621-50C32E9CD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E3A549-2464-14AA-D645-22F72F98A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44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53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680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749FF-F83C-1374-32F0-08C20E268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581735B-E07C-0DC7-97F3-A43AA36DE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992E45B-76B1-703F-BA66-FFA24D114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3EB801-74E9-86F2-BC6A-4B382B417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693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273ED-2E8A-6E87-CBE3-A1E1EED97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D15B93-527B-6468-F3E0-67FB5A2DF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6FE3CA-D442-543B-C274-354ABFEF4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0E6210-EEF3-CB25-7CD9-0C1CF4C189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478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B1676-6CAA-CCC8-84AF-9D0528736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EAC1273-11AE-9C87-68EC-0ECC6F56E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5FCD24A-E11B-C81D-9E17-CEA96CFED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3A9FA5-B2FA-4F9A-D6B8-9ADB34DB1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247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3C205-9633-0BBF-A9BD-CACF42981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1EDF36A-1ADE-5353-D8C5-F87B72992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022164F-E59D-FF2A-1DA0-5B97069C0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2B20F7-FADF-F595-40B7-41B1C654F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69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8CEB-7381-4A40-83C6-E3D4596041BE}" type="datetime1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0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193-18A8-4E26-8BEE-5487F43D09EC}" type="datetime1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0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3091-EBCF-46F7-B63E-BB91BEBA4B7B}" type="datetime1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207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5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18BEE96-CF1B-4753-579E-1EF95C985853}"/>
              </a:ext>
            </a:extLst>
          </p:cNvPr>
          <p:cNvSpPr/>
          <p:nvPr userDrawn="1"/>
        </p:nvSpPr>
        <p:spPr>
          <a:xfrm>
            <a:off x="0" y="6456414"/>
            <a:ext cx="5496468" cy="424384"/>
          </a:xfrm>
          <a:prstGeom prst="rect">
            <a:avLst/>
          </a:prstGeom>
          <a:gradFill flip="none" rotWithShape="1">
            <a:gsLst>
              <a:gs pos="70000">
                <a:srgbClr val="C2DEE8"/>
              </a:gs>
              <a:gs pos="51000">
                <a:srgbClr val="89C0D3"/>
              </a:gs>
              <a:gs pos="0">
                <a:srgbClr val="4399B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rgbClr val="4399B6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1182686" y="6513762"/>
            <a:ext cx="10311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>
                <a:solidFill>
                  <a:schemeClr val="bg1"/>
                </a:solidFill>
                <a:latin typeface="Montserrat ExtraBold" panose="00000900000000000000" pitchFamily="2" charset="0"/>
              </a:rPr>
              <a:t>Risultati e prospettive future </a:t>
            </a:r>
            <a:r>
              <a:rPr lang="it-IT" sz="1400" b="1">
                <a:solidFill>
                  <a:srgbClr val="002060"/>
                </a:solidFill>
                <a:latin typeface="Montserrat ExtraBold" panose="00000900000000000000" pitchFamily="2" charset="0"/>
              </a:rPr>
              <a:t>SRF a LNL</a:t>
            </a:r>
            <a:r>
              <a:rPr lang="it-IT" sz="1400" b="0" i="0" baseline="0">
                <a:solidFill>
                  <a:schemeClr val="bg1"/>
                </a:solidFill>
                <a:latin typeface="Montserrat" panose="00000500000000000000" pitchFamily="2" charset="0"/>
              </a:rPr>
              <a:t>		</a:t>
            </a:r>
            <a:r>
              <a:rPr lang="en-US" sz="1400" b="0" i="0" baseline="0">
                <a:solidFill>
                  <a:srgbClr val="012556"/>
                </a:solidFill>
                <a:latin typeface="Montserrat" panose="00000500000000000000" pitchFamily="2" charset="0"/>
              </a:rPr>
              <a:t>  	</a:t>
            </a:r>
            <a:r>
              <a:rPr lang="en-US" sz="1400" b="0" i="0">
                <a:solidFill>
                  <a:srgbClr val="012556"/>
                </a:solidFill>
                <a:latin typeface="Montserrat" panose="00000500000000000000" pitchFamily="2" charset="0"/>
              </a:rPr>
              <a:t>cristian.pira</a:t>
            </a:r>
            <a:r>
              <a:rPr lang="en-US" sz="1400" b="0" i="0">
                <a:solidFill>
                  <a:srgbClr val="4399B6"/>
                </a:solidFill>
                <a:latin typeface="Montserrat" panose="00000500000000000000" pitchFamily="2" charset="0"/>
              </a:rPr>
              <a:t>@lnl.infn.it</a:t>
            </a:r>
          </a:p>
        </p:txBody>
      </p:sp>
      <p:pic>
        <p:nvPicPr>
          <p:cNvPr id="9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AC9E64-7CC3-4818-A4B9-CF3E31FA1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07" y="6445631"/>
            <a:ext cx="885140" cy="4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E80-699E-4376-9731-855D7B67396F}" type="datetime1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92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4980-7111-469D-A5D2-3F6AA752CE6D}" type="datetime1">
              <a:rPr lang="it-IT" smtClean="0"/>
              <a:t>17/01/2025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78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8790-2AC2-4551-9011-361C6FE34094}" type="datetime1">
              <a:rPr lang="it-IT" smtClean="0"/>
              <a:t>17/01/2025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85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16E-166B-4348-B29F-E2E4CFFC9F3A}" type="datetime1">
              <a:rPr lang="it-IT" smtClean="0"/>
              <a:t>17/01/2025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48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FCA-F3F5-4257-BF6D-701C857B888C}" type="datetime1">
              <a:rPr lang="it-IT" smtClean="0"/>
              <a:t>17/01/2025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9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9CC-38F6-495E-A903-567279F1DB6C}" type="datetime1">
              <a:rPr lang="it-IT" smtClean="0"/>
              <a:t>17/01/2025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64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35F8-DBFB-4EF7-8D24-4FF07800E08F}" type="datetime1">
              <a:rPr lang="it-IT" smtClean="0"/>
              <a:t>17/01/2025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19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17/01/2025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8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gif"/><Relationship Id="rId15" Type="http://schemas.openxmlformats.org/officeDocument/2006/relationships/image" Target="../media/image7.png"/><Relationship Id="rId10" Type="http://schemas.openxmlformats.org/officeDocument/2006/relationships/image" Target="../media/image19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.png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jpe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8333A0-AC7D-729B-ECA0-F378B1656585}"/>
              </a:ext>
            </a:extLst>
          </p:cNvPr>
          <p:cNvSpPr txBox="1"/>
          <p:nvPr/>
        </p:nvSpPr>
        <p:spPr>
          <a:xfrm>
            <a:off x="923265" y="2070457"/>
            <a:ext cx="8198890" cy="294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4399B6"/>
                </a:solidFill>
                <a:latin typeface="Montserrat ExtraBold" panose="00000900000000000000" pitchFamily="2" charset="0"/>
              </a:rPr>
              <a:t>S</a:t>
            </a:r>
            <a:r>
              <a:rPr lang="it-IT" sz="4800" dirty="0">
                <a:solidFill>
                  <a:srgbClr val="002060"/>
                </a:solidFill>
                <a:latin typeface="Montserrat ExtraBold" panose="00000900000000000000" pitchFamily="2" charset="0"/>
              </a:rPr>
              <a:t>uperconduttività</a:t>
            </a:r>
            <a:r>
              <a:rPr lang="it-IT" sz="4800" b="1" dirty="0">
                <a:solidFill>
                  <a:srgbClr val="002060"/>
                </a:solidFill>
                <a:latin typeface="Montserrat ExtraBold" panose="00000900000000000000" pitchFamily="2" charset="0"/>
              </a:rPr>
              <a:t> in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dirty="0">
                <a:solidFill>
                  <a:srgbClr val="4399B6"/>
                </a:solidFill>
                <a:latin typeface="Montserrat ExtraBold" panose="00000900000000000000" pitchFamily="2" charset="0"/>
              </a:rPr>
              <a:t>R</a:t>
            </a:r>
            <a:r>
              <a:rPr lang="it-IT" sz="4800" b="1" dirty="0">
                <a:solidFill>
                  <a:srgbClr val="002060"/>
                </a:solidFill>
                <a:latin typeface="Montserrat ExtraBold" panose="00000900000000000000" pitchFamily="2" charset="0"/>
              </a:rPr>
              <a:t>adio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 dirty="0">
                <a:solidFill>
                  <a:srgbClr val="4399B6"/>
                </a:solidFill>
                <a:latin typeface="Montserrat ExtraBold" panose="00000900000000000000" pitchFamily="2" charset="0"/>
              </a:rPr>
              <a:t>F</a:t>
            </a:r>
            <a:r>
              <a:rPr lang="it-IT" sz="4800" b="1" dirty="0">
                <a:solidFill>
                  <a:srgbClr val="002060"/>
                </a:solidFill>
                <a:latin typeface="Montserrat ExtraBold" panose="00000900000000000000" pitchFamily="2" charset="0"/>
              </a:rPr>
              <a:t>requenza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4399B6"/>
              </a:solidFill>
              <a:effectLst/>
              <a:uLnTx/>
              <a:uFillTx/>
              <a:latin typeface="Montserrat ExtraBold" panose="000009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 ExtraBold" panose="00000900000000000000" pitchFamily="2" charset="0"/>
              </a:rPr>
              <a:t>@LNL</a:t>
            </a:r>
          </a:p>
        </p:txBody>
      </p:sp>
      <p:pic>
        <p:nvPicPr>
          <p:cNvPr id="2" name="Immagine 1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B320D1F-1E3B-8C0C-31CC-0B9A13FF37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9496" y="2028913"/>
            <a:ext cx="7812504" cy="48290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A97F5A-9B82-45B3-9DF1-3CBC3FC765E1}"/>
              </a:ext>
            </a:extLst>
          </p:cNvPr>
          <p:cNvSpPr/>
          <p:nvPr/>
        </p:nvSpPr>
        <p:spPr>
          <a:xfrm>
            <a:off x="310718" y="646545"/>
            <a:ext cx="843827" cy="5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B41C4EA6-CE5B-45DD-99CF-4E6C4E3FBD27}"/>
              </a:ext>
            </a:extLst>
          </p:cNvPr>
          <p:cNvSpPr txBox="1">
            <a:spLocks/>
          </p:cNvSpPr>
          <p:nvPr/>
        </p:nvSpPr>
        <p:spPr>
          <a:xfrm>
            <a:off x="1027507" y="606755"/>
            <a:ext cx="3467219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</a:rPr>
              <a:t>Cristian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</a:rPr>
              <a:t>Pira</a:t>
            </a:r>
          </a:p>
        </p:txBody>
      </p:sp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F3C321C7-3C37-40EC-BC2D-A73548E91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872" y="448561"/>
            <a:ext cx="1683677" cy="939159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B87E509-0E3A-8DCD-EF5F-6C4AF3966F98}"/>
              </a:ext>
            </a:extLst>
          </p:cNvPr>
          <p:cNvSpPr txBox="1">
            <a:spLocks/>
          </p:cNvSpPr>
          <p:nvPr/>
        </p:nvSpPr>
        <p:spPr>
          <a:xfrm>
            <a:off x="9547039" y="549689"/>
            <a:ext cx="2474433" cy="603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12556"/>
                </a:solidFill>
              </a:rPr>
              <a:t>RPF@LNL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4399B6"/>
                </a:solidFill>
              </a:rPr>
              <a:t>17 </a:t>
            </a:r>
            <a:r>
              <a:rPr lang="en-US" sz="1800" dirty="0" err="1">
                <a:solidFill>
                  <a:srgbClr val="4399B6"/>
                </a:solidFill>
              </a:rPr>
              <a:t>Gennaio</a:t>
            </a:r>
            <a:r>
              <a:rPr lang="en-US" sz="1800" dirty="0">
                <a:solidFill>
                  <a:srgbClr val="4399B6"/>
                </a:solidFill>
              </a:rPr>
              <a:t> 2025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BA9558E-0124-27F1-97EB-DC871284D6A7}"/>
              </a:ext>
            </a:extLst>
          </p:cNvPr>
          <p:cNvSpPr txBox="1">
            <a:spLocks/>
          </p:cNvSpPr>
          <p:nvPr/>
        </p:nvSpPr>
        <p:spPr>
          <a:xfrm>
            <a:off x="1099694" y="5800990"/>
            <a:ext cx="6349108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endParaRPr lang="it-IT" sz="2000">
              <a:solidFill>
                <a:srgbClr val="002060"/>
              </a:solidFill>
              <a:latin typeface="Montserrat" panose="00000500000000000000" pitchFamily="50" charset="0"/>
            </a:endParaRPr>
          </a:p>
        </p:txBody>
      </p:sp>
      <p:pic>
        <p:nvPicPr>
          <p:cNvPr id="3" name="Immagine 1">
            <a:extLst>
              <a:ext uri="{FF2B5EF4-FFF2-40B4-BE49-F238E27FC236}">
                <a16:creationId xmlns:a16="http://schemas.microsoft.com/office/drawing/2014/main" id="{9D93BBDB-CA8F-E3D2-23CD-4C9C1621BC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5147" y="6211137"/>
            <a:ext cx="1085725" cy="337451"/>
          </a:xfrm>
          <a:prstGeom prst="rect">
            <a:avLst/>
          </a:prstGeom>
        </p:spPr>
      </p:pic>
      <p:pic>
        <p:nvPicPr>
          <p:cNvPr id="4" name="Immagine 2">
            <a:extLst>
              <a:ext uri="{FF2B5EF4-FFF2-40B4-BE49-F238E27FC236}">
                <a16:creationId xmlns:a16="http://schemas.microsoft.com/office/drawing/2014/main" id="{DD3C821B-0BB6-1A28-96D5-C575F37845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1867" y="6147353"/>
            <a:ext cx="839027" cy="4758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4616B8-4476-F8BF-3728-34A18CCA0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265" y="5933604"/>
            <a:ext cx="1287211" cy="7872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17EACB5-01EB-EDE1-A589-F75C3BFE08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870" y="6194917"/>
            <a:ext cx="907351" cy="3463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9ED3369-6056-2892-E430-8FB6FDFB4D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7299" y="6159907"/>
            <a:ext cx="938701" cy="3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62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C16EF-D2C0-6255-60CA-51EE852F1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dex of /download/LOGO_DECLINAZIONI/FIRENZE">
            <a:extLst>
              <a:ext uri="{FF2B5EF4-FFF2-40B4-BE49-F238E27FC236}">
                <a16:creationId xmlns:a16="http://schemas.microsoft.com/office/drawing/2014/main" id="{765A261B-3DCD-4DB0-114E-6361A25AA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7"/>
          <a:stretch/>
        </p:blipFill>
        <p:spPr bwMode="auto">
          <a:xfrm>
            <a:off x="9066836" y="2204406"/>
            <a:ext cx="789023" cy="34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D66CE5A-24D1-71BE-DC50-4275AF281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387" y="3946272"/>
            <a:ext cx="3405755" cy="2640644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2643F4BE-3614-3E29-88D0-659313E90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55" y="1094090"/>
            <a:ext cx="1900546" cy="2852182"/>
          </a:xfrm>
          <a:prstGeom prst="rect">
            <a:avLst/>
          </a:prstGeom>
        </p:spPr>
      </p:pic>
      <p:sp>
        <p:nvSpPr>
          <p:cNvPr id="10" name="Rettangolo con un angolo ritagliato 9">
            <a:extLst>
              <a:ext uri="{FF2B5EF4-FFF2-40B4-BE49-F238E27FC236}">
                <a16:creationId xmlns:a16="http://schemas.microsoft.com/office/drawing/2014/main" id="{90B5DCEC-2AA6-C5B9-7DC0-AFAFDB030564}"/>
              </a:ext>
            </a:extLst>
          </p:cNvPr>
          <p:cNvSpPr/>
          <p:nvPr/>
        </p:nvSpPr>
        <p:spPr>
          <a:xfrm flipH="1" flipV="1">
            <a:off x="11496858" y="661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con un angolo ritagliato 15">
            <a:extLst>
              <a:ext uri="{FF2B5EF4-FFF2-40B4-BE49-F238E27FC236}">
                <a16:creationId xmlns:a16="http://schemas.microsoft.com/office/drawing/2014/main" id="{DB117890-FCF1-74BB-DA95-E7D08A5AA3AA}"/>
              </a:ext>
            </a:extLst>
          </p:cNvPr>
          <p:cNvSpPr/>
          <p:nvPr/>
        </p:nvSpPr>
        <p:spPr>
          <a:xfrm flipH="1" flipV="1">
            <a:off x="11625548" y="2160"/>
            <a:ext cx="438150" cy="1180191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un angolo ritagliato 18">
            <a:extLst>
              <a:ext uri="{FF2B5EF4-FFF2-40B4-BE49-F238E27FC236}">
                <a16:creationId xmlns:a16="http://schemas.microsoft.com/office/drawing/2014/main" id="{5CA62491-0023-6144-EE75-0F31B430D0B4}"/>
              </a:ext>
            </a:extLst>
          </p:cNvPr>
          <p:cNvSpPr/>
          <p:nvPr/>
        </p:nvSpPr>
        <p:spPr>
          <a:xfrm flipH="1" flipV="1">
            <a:off x="11755067" y="-631"/>
            <a:ext cx="438150" cy="1181099"/>
          </a:xfrm>
          <a:prstGeom prst="snip1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4931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8A60DF-35D9-3844-56D2-90B027E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CDC520C2-1846-E00C-E77F-839F57E7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38" y="1211097"/>
            <a:ext cx="10515600" cy="1085316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Primo Qubit3D </a:t>
            </a:r>
            <a:r>
              <a:rPr lang="en-US" dirty="0" err="1">
                <a:solidFill>
                  <a:srgbClr val="7030A0"/>
                </a:solidFill>
              </a:rPr>
              <a:t>italiano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CB19CD35-6699-9FA5-DA72-B08A030D779E}"/>
              </a:ext>
            </a:extLst>
          </p:cNvPr>
          <p:cNvSpPr txBox="1">
            <a:spLocks/>
          </p:cNvSpPr>
          <p:nvPr/>
        </p:nvSpPr>
        <p:spPr>
          <a:xfrm>
            <a:off x="838199" y="266701"/>
            <a:ext cx="10515600" cy="1085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it-IT"/>
              <a:t>Risultato </a:t>
            </a:r>
            <a:r>
              <a:rPr lang="it-IT" b="0">
                <a:latin typeface="Montserrat" panose="00000500000000000000" pitchFamily="2" charset="0"/>
              </a:rPr>
              <a:t>Dicembre</a:t>
            </a:r>
            <a:r>
              <a:rPr lang="it-IT"/>
              <a:t> 2024: 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1F57796D-D0C1-E30C-EE09-7717128C0BA0}"/>
              </a:ext>
            </a:extLst>
          </p:cNvPr>
          <p:cNvSpPr txBox="1">
            <a:spLocks/>
          </p:cNvSpPr>
          <p:nvPr/>
        </p:nvSpPr>
        <p:spPr>
          <a:xfrm>
            <a:off x="815186" y="2851861"/>
            <a:ext cx="7339906" cy="1269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012556"/>
                </a:solidFill>
              </a:rPr>
              <a:t>Il </a:t>
            </a:r>
            <a:r>
              <a:rPr lang="en-US" sz="1800" b="1" dirty="0" err="1">
                <a:solidFill>
                  <a:srgbClr val="002060"/>
                </a:solidFill>
              </a:rPr>
              <a:t>risonatore</a:t>
            </a:r>
            <a:r>
              <a:rPr lang="en-US" sz="1800" b="1" dirty="0">
                <a:solidFill>
                  <a:srgbClr val="002060"/>
                </a:solidFill>
              </a:rPr>
              <a:t> 3D </a:t>
            </a:r>
            <a:r>
              <a:rPr lang="en-US" sz="1800" dirty="0">
                <a:solidFill>
                  <a:srgbClr val="012556"/>
                </a:solidFill>
              </a:rPr>
              <a:t>in </a:t>
            </a:r>
            <a:r>
              <a:rPr lang="en-US" sz="1800" dirty="0" err="1">
                <a:solidFill>
                  <a:srgbClr val="012556"/>
                </a:solidFill>
              </a:rPr>
              <a:t>Alluminio</a:t>
            </a:r>
            <a:r>
              <a:rPr lang="en-US" sz="1800" dirty="0">
                <a:solidFill>
                  <a:srgbClr val="012556"/>
                </a:solidFill>
              </a:rPr>
              <a:t> è </a:t>
            </a:r>
            <a:r>
              <a:rPr lang="en-US" sz="1800" dirty="0" err="1">
                <a:solidFill>
                  <a:srgbClr val="012556"/>
                </a:solidFill>
              </a:rPr>
              <a:t>stato</a:t>
            </a:r>
            <a:r>
              <a:rPr lang="en-US" sz="1800" dirty="0">
                <a:solidFill>
                  <a:srgbClr val="012556"/>
                </a:solidFill>
              </a:rPr>
              <a:t> </a:t>
            </a:r>
            <a:r>
              <a:rPr lang="en-US" sz="1800" dirty="0" err="1">
                <a:solidFill>
                  <a:srgbClr val="012556"/>
                </a:solidFill>
              </a:rPr>
              <a:t>costruito</a:t>
            </a:r>
            <a:r>
              <a:rPr lang="en-US" sz="1800" dirty="0">
                <a:solidFill>
                  <a:srgbClr val="012556"/>
                </a:solidFill>
              </a:rPr>
              <a:t> </a:t>
            </a:r>
            <a:r>
              <a:rPr lang="en-US" sz="1800" dirty="0" err="1">
                <a:solidFill>
                  <a:srgbClr val="012556"/>
                </a:solidFill>
              </a:rPr>
              <a:t>presso</a:t>
            </a:r>
            <a:r>
              <a:rPr lang="en-US" sz="1800" dirty="0">
                <a:solidFill>
                  <a:srgbClr val="012556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l’officina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dei</a:t>
            </a:r>
            <a:r>
              <a:rPr lang="en-US" sz="1800" b="1" dirty="0">
                <a:solidFill>
                  <a:srgbClr val="002060"/>
                </a:solidFill>
              </a:rPr>
              <a:t> LNL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12556"/>
                </a:solidFill>
              </a:rPr>
              <a:t>e la </a:t>
            </a:r>
            <a:r>
              <a:rPr lang="en-US" sz="1800" b="1" dirty="0" err="1">
                <a:solidFill>
                  <a:srgbClr val="002060"/>
                </a:solidFill>
              </a:rPr>
              <a:t>superficie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ottimizzata</a:t>
            </a:r>
            <a:r>
              <a:rPr lang="en-US" sz="1800" b="1" dirty="0">
                <a:solidFill>
                  <a:srgbClr val="002060"/>
                </a:solidFill>
              </a:rPr>
              <a:t> ai LNL </a:t>
            </a:r>
            <a:r>
              <a:rPr lang="en-US" sz="1800" dirty="0" err="1">
                <a:solidFill>
                  <a:srgbClr val="012556"/>
                </a:solidFill>
              </a:rPr>
              <a:t>sviluppando</a:t>
            </a:r>
            <a:r>
              <a:rPr lang="en-US" sz="1800" dirty="0">
                <a:solidFill>
                  <a:srgbClr val="012556"/>
                </a:solidFill>
              </a:rPr>
              <a:t> un </a:t>
            </a:r>
            <a:r>
              <a:rPr lang="en-US" sz="1800" dirty="0" err="1">
                <a:solidFill>
                  <a:srgbClr val="012556"/>
                </a:solidFill>
              </a:rPr>
              <a:t>protocollo</a:t>
            </a:r>
            <a:r>
              <a:rPr lang="en-US" sz="1800" dirty="0">
                <a:solidFill>
                  <a:srgbClr val="012556"/>
                </a:solidFill>
              </a:rPr>
              <a:t> simile a </a:t>
            </a:r>
            <a:r>
              <a:rPr lang="en-US" sz="1800" dirty="0" err="1">
                <a:solidFill>
                  <a:srgbClr val="012556"/>
                </a:solidFill>
              </a:rPr>
              <a:t>quello</a:t>
            </a:r>
            <a:r>
              <a:rPr lang="en-US" sz="1800" dirty="0">
                <a:solidFill>
                  <a:srgbClr val="012556"/>
                </a:solidFill>
              </a:rPr>
              <a:t> </a:t>
            </a:r>
            <a:r>
              <a:rPr lang="en-US" sz="1800" dirty="0" err="1">
                <a:solidFill>
                  <a:srgbClr val="012556"/>
                </a:solidFill>
              </a:rPr>
              <a:t>delle</a:t>
            </a:r>
            <a:r>
              <a:rPr lang="en-US" sz="1800" dirty="0">
                <a:solidFill>
                  <a:srgbClr val="012556"/>
                </a:solidFill>
              </a:rPr>
              <a:t> </a:t>
            </a:r>
            <a:r>
              <a:rPr lang="en-US" sz="1800" dirty="0" err="1">
                <a:solidFill>
                  <a:srgbClr val="012556"/>
                </a:solidFill>
              </a:rPr>
              <a:t>cavità</a:t>
            </a:r>
            <a:r>
              <a:rPr lang="en-US" sz="1800" dirty="0">
                <a:solidFill>
                  <a:srgbClr val="012556"/>
                </a:solidFill>
              </a:rPr>
              <a:t> </a:t>
            </a:r>
            <a:r>
              <a:rPr lang="en-US" sz="1800" dirty="0" err="1">
                <a:solidFill>
                  <a:srgbClr val="012556"/>
                </a:solidFill>
              </a:rPr>
              <a:t>acceleratrici</a:t>
            </a:r>
            <a:r>
              <a:rPr lang="en-US" sz="1800" dirty="0">
                <a:solidFill>
                  <a:srgbClr val="012556"/>
                </a:solidFill>
              </a:rPr>
              <a:t> SC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9A2ED41-59BF-226F-34C4-B4B306365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767" y="352113"/>
            <a:ext cx="1104292" cy="457246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F206BDEB-2FF8-B4D1-1E9A-76259CEC14CB}"/>
              </a:ext>
            </a:extLst>
          </p:cNvPr>
          <p:cNvSpPr txBox="1">
            <a:spLocks/>
          </p:cNvSpPr>
          <p:nvPr/>
        </p:nvSpPr>
        <p:spPr>
          <a:xfrm rot="5400000">
            <a:off x="11537140" y="369175"/>
            <a:ext cx="995083" cy="235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bg1"/>
                </a:solidFill>
              </a:rPr>
              <a:t>Quantum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EEFFC9CC-2D2D-928D-8E94-7906F4B330C1}"/>
              </a:ext>
            </a:extLst>
          </p:cNvPr>
          <p:cNvSpPr txBox="1">
            <a:spLocks/>
          </p:cNvSpPr>
          <p:nvPr/>
        </p:nvSpPr>
        <p:spPr>
          <a:xfrm>
            <a:off x="11865354" y="861103"/>
            <a:ext cx="273210" cy="322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0" name="Picture 1" descr="A metal piece of machinery&#10;&#10;Description automatically generated">
            <a:extLst>
              <a:ext uri="{FF2B5EF4-FFF2-40B4-BE49-F238E27FC236}">
                <a16:creationId xmlns:a16="http://schemas.microsoft.com/office/drawing/2014/main" id="{AEB59364-2E8F-B683-928E-640D440B3B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686" y="4017714"/>
            <a:ext cx="1674284" cy="1418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BE2C2AA-30AC-8784-195D-43D08F5A9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072" y="4006139"/>
            <a:ext cx="1889793" cy="141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21" descr="Immagine che contiene elettronica, interno&#10;&#10;Descrizione generata automaticamente">
            <a:extLst>
              <a:ext uri="{FF2B5EF4-FFF2-40B4-BE49-F238E27FC236}">
                <a16:creationId xmlns:a16="http://schemas.microsoft.com/office/drawing/2014/main" id="{72AC0324-DB67-0375-6931-DC41A1BADA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1672" y="4017714"/>
            <a:ext cx="2294637" cy="1462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47205BD-9FA2-FF9C-C378-FDE40E7E1D1D}"/>
              </a:ext>
            </a:extLst>
          </p:cNvPr>
          <p:cNvSpPr txBox="1"/>
          <p:nvPr/>
        </p:nvSpPr>
        <p:spPr>
          <a:xfrm>
            <a:off x="782762" y="5671269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4931A1"/>
                </a:solidFill>
                <a:latin typeface="Montserrat" panose="00000500000000000000" pitchFamily="50" charset="0"/>
              </a:rPr>
              <a:t>Q</a:t>
            </a:r>
            <a:r>
              <a:rPr lang="en-US" sz="3200" b="1" baseline="-25000" dirty="0" err="1">
                <a:solidFill>
                  <a:srgbClr val="4931A1"/>
                </a:solidFill>
                <a:latin typeface="Montserrat" panose="00000500000000000000" pitchFamily="50" charset="0"/>
              </a:rPr>
              <a:t>cavità</a:t>
            </a:r>
            <a:r>
              <a:rPr lang="en-US" sz="3200" b="1" dirty="0">
                <a:solidFill>
                  <a:srgbClr val="4931A1"/>
                </a:solidFill>
                <a:latin typeface="Montserrat" panose="00000500000000000000" pitchFamily="50" charset="0"/>
              </a:rPr>
              <a:t> = 10</a:t>
            </a:r>
            <a:r>
              <a:rPr lang="en-US" sz="3200" b="1" baseline="30000" dirty="0">
                <a:solidFill>
                  <a:srgbClr val="4931A1"/>
                </a:solidFill>
                <a:latin typeface="Montserrat" panose="00000500000000000000" pitchFamily="50" charset="0"/>
              </a:rPr>
              <a:t>5</a:t>
            </a:r>
            <a:endParaRPr lang="en-US" sz="3200" b="1" dirty="0">
              <a:solidFill>
                <a:srgbClr val="4931A1"/>
              </a:solidFill>
              <a:latin typeface="Montserrat" panose="00000500000000000000" pitchFamily="50" charset="0"/>
            </a:endParaRPr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D5D5ACED-ECBA-15A5-6B25-986E5D0C1BDA}"/>
              </a:ext>
            </a:extLst>
          </p:cNvPr>
          <p:cNvSpPr/>
          <p:nvPr/>
        </p:nvSpPr>
        <p:spPr>
          <a:xfrm rot="16200000">
            <a:off x="4162465" y="4837679"/>
            <a:ext cx="636989" cy="2255437"/>
          </a:xfrm>
          <a:prstGeom prst="downArrow">
            <a:avLst/>
          </a:prstGeom>
          <a:solidFill>
            <a:srgbClr val="4931A1"/>
          </a:solidFill>
          <a:ln>
            <a:solidFill>
              <a:srgbClr val="4931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673944A-F818-D12B-E3DD-F259BB41C3AF}"/>
              </a:ext>
            </a:extLst>
          </p:cNvPr>
          <p:cNvSpPr txBox="1"/>
          <p:nvPr/>
        </p:nvSpPr>
        <p:spPr>
          <a:xfrm rot="16200000">
            <a:off x="10575231" y="3911162"/>
            <a:ext cx="28521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Montserrat" panose="00000500000000000000" pitchFamily="50" charset="0"/>
              </a:rPr>
              <a:t>Courtesy of  </a:t>
            </a:r>
            <a:r>
              <a:rPr lang="en-US" sz="1100" dirty="0">
                <a:latin typeface="Montserrat" panose="00000500000000000000" pitchFamily="50" charset="0"/>
              </a:rPr>
              <a:t>Claudio Gatti, LNF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8D25D1-2EFD-847C-1335-E2F3EEC2E833}"/>
              </a:ext>
            </a:extLst>
          </p:cNvPr>
          <p:cNvSpPr txBox="1"/>
          <p:nvPr/>
        </p:nvSpPr>
        <p:spPr>
          <a:xfrm>
            <a:off x="5717777" y="5671268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4931A1"/>
                </a:solidFill>
                <a:latin typeface="Montserrat" panose="00000500000000000000" pitchFamily="50" charset="0"/>
              </a:rPr>
              <a:t>Q</a:t>
            </a:r>
            <a:r>
              <a:rPr lang="en-US" sz="3200" b="1" baseline="-25000" dirty="0" err="1">
                <a:solidFill>
                  <a:srgbClr val="4931A1"/>
                </a:solidFill>
                <a:latin typeface="Montserrat" panose="00000500000000000000" pitchFamily="50" charset="0"/>
              </a:rPr>
              <a:t>cavità</a:t>
            </a:r>
            <a:r>
              <a:rPr lang="en-US" sz="3200" b="1" dirty="0">
                <a:solidFill>
                  <a:srgbClr val="4931A1"/>
                </a:solidFill>
                <a:latin typeface="Montserrat" panose="00000500000000000000" pitchFamily="50" charset="0"/>
              </a:rPr>
              <a:t> = 10</a:t>
            </a:r>
            <a:r>
              <a:rPr lang="en-US" sz="3200" b="1" baseline="30000" dirty="0">
                <a:solidFill>
                  <a:srgbClr val="4931A1"/>
                </a:solidFill>
                <a:latin typeface="Montserrat" panose="00000500000000000000" pitchFamily="50" charset="0"/>
              </a:rPr>
              <a:t>6</a:t>
            </a:r>
            <a:endParaRPr lang="en-US" sz="3200" b="1" dirty="0">
              <a:solidFill>
                <a:srgbClr val="4931A1"/>
              </a:solidFill>
              <a:latin typeface="Montserrat" panose="00000500000000000000" pitchFamily="50" charset="0"/>
            </a:endParaRPr>
          </a:p>
        </p:txBody>
      </p:sp>
      <p:pic>
        <p:nvPicPr>
          <p:cNvPr id="1026" name="Picture 2" descr="TIFPA - Trento Institute for Fundamental Physics and Applications">
            <a:extLst>
              <a:ext uri="{FF2B5EF4-FFF2-40B4-BE49-F238E27FC236}">
                <a16:creationId xmlns:a16="http://schemas.microsoft.com/office/drawing/2014/main" id="{55F9CD06-084D-4FD6-96B1-5B24DFCD9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73" y="2033642"/>
            <a:ext cx="1068340" cy="66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50636793-E5B8-3FE5-9DA2-4B8A76C952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62" y="2163044"/>
            <a:ext cx="816450" cy="4312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56D3ED3-8095-C696-0BFA-3556F1EBD0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9"/>
          <a:stretch/>
        </p:blipFill>
        <p:spPr>
          <a:xfrm>
            <a:off x="1811828" y="2182907"/>
            <a:ext cx="816450" cy="418717"/>
          </a:xfrm>
          <a:prstGeom prst="rect">
            <a:avLst/>
          </a:prstGeom>
        </p:spPr>
      </p:pic>
      <p:pic>
        <p:nvPicPr>
          <p:cNvPr id="1030" name="Picture 6" descr="Presentazione &quot;Fotonica in gioco&quot; - AIG">
            <a:extLst>
              <a:ext uri="{FF2B5EF4-FFF2-40B4-BE49-F238E27FC236}">
                <a16:creationId xmlns:a16="http://schemas.microsoft.com/office/drawing/2014/main" id="{E7E69F50-1159-4732-DAE3-FE1EAE83E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1" b="37882"/>
          <a:stretch/>
        </p:blipFill>
        <p:spPr bwMode="auto">
          <a:xfrm>
            <a:off x="3764613" y="2207513"/>
            <a:ext cx="1145871" cy="27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me | Università degli Studi di Milano Statale">
            <a:extLst>
              <a:ext uri="{FF2B5EF4-FFF2-40B4-BE49-F238E27FC236}">
                <a16:creationId xmlns:a16="http://schemas.microsoft.com/office/drawing/2014/main" id="{2818F1BD-741C-AF1D-EEFB-8CD654B0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63" y="2193201"/>
            <a:ext cx="1103719" cy="3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y of Milano-Bicocca – PCAM">
            <a:extLst>
              <a:ext uri="{FF2B5EF4-FFF2-40B4-BE49-F238E27FC236}">
                <a16:creationId xmlns:a16="http://schemas.microsoft.com/office/drawing/2014/main" id="{8AC2FC9A-E967-388F-EBAA-307B0091C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52" y="2118767"/>
            <a:ext cx="519789" cy="51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FN - Sezione di Pisa">
            <a:extLst>
              <a:ext uri="{FF2B5EF4-FFF2-40B4-BE49-F238E27FC236}">
                <a16:creationId xmlns:a16="http://schemas.microsoft.com/office/drawing/2014/main" id="{7E85B888-9AFE-09B8-9158-33BDDB58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785" y="2003649"/>
            <a:ext cx="789023" cy="78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ndex of /download/LOGO_DECLINAZIONI/FERRARA">
            <a:extLst>
              <a:ext uri="{FF2B5EF4-FFF2-40B4-BE49-F238E27FC236}">
                <a16:creationId xmlns:a16="http://schemas.microsoft.com/office/drawing/2014/main" id="{D968D29E-CA8C-F364-735E-222258EEB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0"/>
          <a:stretch/>
        </p:blipFill>
        <p:spPr bwMode="auto">
          <a:xfrm>
            <a:off x="7636867" y="2179768"/>
            <a:ext cx="831074" cy="3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N Bologna mailing list service - home">
            <a:extLst>
              <a:ext uri="{FF2B5EF4-FFF2-40B4-BE49-F238E27FC236}">
                <a16:creationId xmlns:a16="http://schemas.microsoft.com/office/drawing/2014/main" id="{ADAA7FB9-A856-1B69-67D7-788B4575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17" y="2208035"/>
            <a:ext cx="845185" cy="3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42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0C2C07E-C983-9745-DE45-8605A8501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" b="36280"/>
          <a:stretch/>
        </p:blipFill>
        <p:spPr>
          <a:xfrm>
            <a:off x="7658003" y="5339567"/>
            <a:ext cx="3840760" cy="104010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33E1AAE-52D2-F940-C7BE-D12B7992128D}"/>
              </a:ext>
            </a:extLst>
          </p:cNvPr>
          <p:cNvSpPr txBox="1">
            <a:spLocks/>
          </p:cNvSpPr>
          <p:nvPr/>
        </p:nvSpPr>
        <p:spPr>
          <a:xfrm>
            <a:off x="7658003" y="5703575"/>
            <a:ext cx="4971288" cy="741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0">
                <a:solidFill>
                  <a:schemeClr val="bg1"/>
                </a:solidFill>
                <a:latin typeface="Montserrat" panose="00000500000000000000" pitchFamily="50" charset="0"/>
              </a:rPr>
              <a:t>SRF27 Padua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6B86867-2D11-CB32-5E9A-0695B4C13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852" r="10569"/>
          <a:stretch/>
        </p:blipFill>
        <p:spPr>
          <a:xfrm flipV="1">
            <a:off x="10355595" y="6149979"/>
            <a:ext cx="1146344" cy="22968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7D8BDE-D8EB-7C1E-0225-49FE1CE2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E22ACE-C7BD-E970-2C5A-1735CF08A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2340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002060"/>
                </a:solidFill>
              </a:rPr>
              <a:t>3 </a:t>
            </a:r>
            <a:r>
              <a:rPr lang="en-US" b="1" dirty="0" err="1">
                <a:solidFill>
                  <a:srgbClr val="002060"/>
                </a:solidFill>
              </a:rPr>
              <a:t>importanti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risultati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raggiunti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nel</a:t>
            </a:r>
            <a:r>
              <a:rPr lang="en-US" b="1" dirty="0">
                <a:solidFill>
                  <a:srgbClr val="002060"/>
                </a:solidFill>
              </a:rPr>
              <a:t> 2024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permettono</a:t>
            </a:r>
            <a:r>
              <a:rPr lang="en-US" dirty="0"/>
              <a:t> ai LNL di </a:t>
            </a:r>
            <a:r>
              <a:rPr lang="en-US" dirty="0" err="1"/>
              <a:t>rimanere</a:t>
            </a:r>
            <a:r>
              <a:rPr lang="en-US" dirty="0"/>
              <a:t> un </a:t>
            </a:r>
            <a:r>
              <a:rPr lang="en-US" dirty="0" err="1"/>
              <a:t>riferimento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comunità</a:t>
            </a:r>
            <a:r>
              <a:rPr lang="en-US" dirty="0"/>
              <a:t> </a:t>
            </a:r>
            <a:r>
              <a:rPr lang="en-US" dirty="0" err="1"/>
              <a:t>internazionale</a:t>
            </a:r>
            <a:r>
              <a:rPr lang="en-US" dirty="0"/>
              <a:t> SRF: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b="1" dirty="0">
                <a:solidFill>
                  <a:schemeClr val="accent6"/>
                </a:solidFill>
              </a:rPr>
              <a:t>Primo PEP </a:t>
            </a:r>
            <a:r>
              <a:rPr lang="en-US" sz="2800" b="1" dirty="0" err="1">
                <a:solidFill>
                  <a:schemeClr val="accent6"/>
                </a:solidFill>
              </a:rPr>
              <a:t>su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cavità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ellittica</a:t>
            </a:r>
            <a:r>
              <a:rPr lang="en-US" sz="2800" b="1" dirty="0">
                <a:solidFill>
                  <a:schemeClr val="accent6"/>
                </a:solidFill>
              </a:rPr>
              <a:t> 1.3 GHz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4399B6"/>
                </a:solidFill>
              </a:rPr>
              <a:t>Migliori</a:t>
            </a:r>
            <a:r>
              <a:rPr lang="en-US" sz="2800" b="1" dirty="0">
                <a:solidFill>
                  <a:srgbClr val="4399B6"/>
                </a:solidFill>
              </a:rPr>
              <a:t> Performance Nb</a:t>
            </a:r>
            <a:r>
              <a:rPr lang="en-US" sz="2800" b="1" baseline="-25000" dirty="0">
                <a:solidFill>
                  <a:srgbClr val="4399B6"/>
                </a:solidFill>
              </a:rPr>
              <a:t>3</a:t>
            </a:r>
            <a:r>
              <a:rPr lang="en-US" sz="2800" b="1" dirty="0">
                <a:solidFill>
                  <a:srgbClr val="4399B6"/>
                </a:solidFill>
              </a:rPr>
              <a:t>Sn </a:t>
            </a:r>
            <a:r>
              <a:rPr lang="en-US" sz="2800" b="1" dirty="0" err="1">
                <a:solidFill>
                  <a:srgbClr val="4399B6"/>
                </a:solidFill>
              </a:rPr>
              <a:t>su</a:t>
            </a:r>
            <a:r>
              <a:rPr lang="en-US" sz="2800" b="1" dirty="0">
                <a:solidFill>
                  <a:srgbClr val="4399B6"/>
                </a:solidFill>
              </a:rPr>
              <a:t> Cu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800" b="1" dirty="0">
                <a:solidFill>
                  <a:srgbClr val="4931A1"/>
                </a:solidFill>
              </a:rPr>
              <a:t>Primo Qubit3D </a:t>
            </a:r>
            <a:r>
              <a:rPr lang="en-US" sz="2800" b="1" dirty="0" err="1">
                <a:solidFill>
                  <a:srgbClr val="4931A1"/>
                </a:solidFill>
              </a:rPr>
              <a:t>italiano</a:t>
            </a:r>
            <a:endParaRPr lang="en-US" sz="2800" b="1" dirty="0">
              <a:solidFill>
                <a:srgbClr val="4931A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 err="1">
                <a:solidFill>
                  <a:srgbClr val="002060"/>
                </a:solidFill>
              </a:rPr>
              <a:t>Nuove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sfide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ancora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più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grandi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nel</a:t>
            </a:r>
            <a:r>
              <a:rPr lang="en-US" b="1" dirty="0">
                <a:solidFill>
                  <a:srgbClr val="002060"/>
                </a:solidFill>
              </a:rPr>
              <a:t> 2025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002060"/>
                </a:solidFill>
              </a:rPr>
              <a:t>SRF27 </a:t>
            </a:r>
            <a:r>
              <a:rPr lang="en-US" b="1" dirty="0" err="1">
                <a:solidFill>
                  <a:srgbClr val="002060"/>
                </a:solidFill>
              </a:rPr>
              <a:t>sarà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organizzata</a:t>
            </a:r>
            <a:r>
              <a:rPr lang="en-US" b="1" dirty="0">
                <a:solidFill>
                  <a:srgbClr val="002060"/>
                </a:solidFill>
              </a:rPr>
              <a:t> a Padova da LNL e LASA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90E6E2-FF88-C493-11EE-BC00DE36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024BE6B-3B30-AE55-6980-F5A11D42CC9D}"/>
              </a:ext>
            </a:extLst>
          </p:cNvPr>
          <p:cNvSpPr txBox="1">
            <a:spLocks/>
          </p:cNvSpPr>
          <p:nvPr/>
        </p:nvSpPr>
        <p:spPr>
          <a:xfrm>
            <a:off x="8008340" y="6181906"/>
            <a:ext cx="4971288" cy="741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0">
                <a:solidFill>
                  <a:schemeClr val="bg1"/>
                </a:solidFill>
                <a:latin typeface="Montserrat" panose="00000500000000000000" pitchFamily="50" charset="0"/>
              </a:rPr>
              <a:t>SRF27 Padua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D6720F-F85C-0C6C-5A26-555ABD261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852" r="10569"/>
          <a:stretch/>
        </p:blipFill>
        <p:spPr>
          <a:xfrm flipV="1">
            <a:off x="10705932" y="6628310"/>
            <a:ext cx="1146344" cy="22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group of people standing together with arms crossed&#10;&#10;Description automatically generated">
            <a:extLst>
              <a:ext uri="{FF2B5EF4-FFF2-40B4-BE49-F238E27FC236}">
                <a16:creationId xmlns:a16="http://schemas.microsoft.com/office/drawing/2014/main" id="{1CDD1F45-059A-FEE7-EE7E-96D21D075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7896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FF6C63B-6AC0-40C9-9DAF-2D61E427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8" y="4141069"/>
            <a:ext cx="9799163" cy="1085316"/>
          </a:xfrm>
        </p:spPr>
        <p:txBody>
          <a:bodyPr/>
          <a:lstStyle/>
          <a:p>
            <a:pPr algn="l"/>
            <a:r>
              <a:rPr lang="en-US" sz="8800" dirty="0">
                <a:solidFill>
                  <a:schemeClr val="bg1"/>
                </a:solidFill>
              </a:rPr>
              <a:t>Grazie!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BBDE528-639F-4D8D-A8B9-ED1E9FD0F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8000"/>
          <a:stretch/>
        </p:blipFill>
        <p:spPr>
          <a:xfrm>
            <a:off x="10721261" y="5916847"/>
            <a:ext cx="1178691" cy="566324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BFA20F0-AE60-9007-63B4-1CECB055C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08" y="6277089"/>
            <a:ext cx="568216" cy="3788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617F4644-D31D-05EB-0E71-89689076992F}"/>
              </a:ext>
            </a:extLst>
          </p:cNvPr>
          <p:cNvSpPr/>
          <p:nvPr/>
        </p:nvSpPr>
        <p:spPr>
          <a:xfrm>
            <a:off x="819856" y="6228144"/>
            <a:ext cx="6337737" cy="4396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800" b="0" i="1" kern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Horizon-INFRA-2023-TECH-01 under GA No 101131435 – </a:t>
            </a:r>
            <a:r>
              <a:rPr lang="en-GB" sz="800" b="0" i="1" kern="120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iSAS</a:t>
            </a:r>
            <a:endParaRPr lang="en-GB" sz="800" b="0" i="1" kern="1200">
              <a:solidFill>
                <a:schemeClr val="bg1"/>
              </a:solidFill>
              <a:effectLst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GB" sz="800" i="1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and</a:t>
            </a:r>
            <a:r>
              <a:rPr lang="en-GB" sz="800" b="0" i="1" kern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 from the European Union’s Horizon 2020 Research and Innovation programme under GA No 101004730 – I.FAST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662FD76-6B08-88E7-A0FE-10E979D34DE6}"/>
              </a:ext>
            </a:extLst>
          </p:cNvPr>
          <p:cNvSpPr/>
          <p:nvPr/>
        </p:nvSpPr>
        <p:spPr>
          <a:xfrm>
            <a:off x="819855" y="6037200"/>
            <a:ext cx="6337737" cy="25494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800" b="0" i="1" kern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Work supported by INFN CSN5 experiment SAMARA and INFN CSN1 experiments SRF and RD_FCC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2F6405-408D-8359-1C9C-B4CC13A2473D}"/>
              </a:ext>
            </a:extLst>
          </p:cNvPr>
          <p:cNvSpPr txBox="1"/>
          <p:nvPr/>
        </p:nvSpPr>
        <p:spPr>
          <a:xfrm>
            <a:off x="1837935" y="723361"/>
            <a:ext cx="885738" cy="428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Oscar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Azzolini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D5EF7A-7A78-E5CE-A267-161C5669D6FA}"/>
              </a:ext>
            </a:extLst>
          </p:cNvPr>
          <p:cNvSpPr txBox="1"/>
          <p:nvPr/>
        </p:nvSpPr>
        <p:spPr>
          <a:xfrm>
            <a:off x="573826" y="733526"/>
            <a:ext cx="13224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Fabrizio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Stivanello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733B68-CC13-9715-60E2-9D83A561C2A4}"/>
              </a:ext>
            </a:extLst>
          </p:cNvPr>
          <p:cNvSpPr txBox="1"/>
          <p:nvPr/>
        </p:nvSpPr>
        <p:spPr>
          <a:xfrm>
            <a:off x="3988725" y="770559"/>
            <a:ext cx="965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Cristian Pira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B2B9CE-EEFE-E2FA-88A0-0405A9D355D1}"/>
              </a:ext>
            </a:extLst>
          </p:cNvPr>
          <p:cNvSpPr txBox="1"/>
          <p:nvPr/>
        </p:nvSpPr>
        <p:spPr>
          <a:xfrm>
            <a:off x="5300134" y="629856"/>
            <a:ext cx="15917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Eduard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Chyhyrynets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528520-91FC-7278-5897-63ACA48FF31F}"/>
              </a:ext>
            </a:extLst>
          </p:cNvPr>
          <p:cNvSpPr txBox="1"/>
          <p:nvPr/>
        </p:nvSpPr>
        <p:spPr>
          <a:xfrm>
            <a:off x="6815598" y="1018100"/>
            <a:ext cx="7958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Mourad El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Idrissi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817BF8E-BEC1-93AD-6E70-2E91C4BB4F25}"/>
              </a:ext>
            </a:extLst>
          </p:cNvPr>
          <p:cNvSpPr txBox="1"/>
          <p:nvPr/>
        </p:nvSpPr>
        <p:spPr>
          <a:xfrm>
            <a:off x="8174692" y="1219359"/>
            <a:ext cx="11786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Dorothea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Fonnesu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69771A4-E329-94C4-76A8-74F427BC1530}"/>
              </a:ext>
            </a:extLst>
          </p:cNvPr>
          <p:cNvSpPr txBox="1"/>
          <p:nvPr/>
        </p:nvSpPr>
        <p:spPr>
          <a:xfrm>
            <a:off x="10236111" y="1036725"/>
            <a:ext cx="9635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Davide Ford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85CBF47-71F9-8795-66AF-E95FAB292806}"/>
              </a:ext>
            </a:extLst>
          </p:cNvPr>
          <p:cNvSpPr txBox="1"/>
          <p:nvPr/>
        </p:nvSpPr>
        <p:spPr>
          <a:xfrm>
            <a:off x="9096495" y="936447"/>
            <a:ext cx="9023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Anita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Fetaj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7FCD826-917D-DC66-7CC4-8A4C78DA00F0}"/>
              </a:ext>
            </a:extLst>
          </p:cNvPr>
          <p:cNvSpPr txBox="1"/>
          <p:nvPr/>
        </p:nvSpPr>
        <p:spPr>
          <a:xfrm>
            <a:off x="6467013" y="555115"/>
            <a:ext cx="13068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Giacomo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Mastrotto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47DF4C1-8B92-E5ED-A893-2646FEE8DBA4}"/>
              </a:ext>
            </a:extLst>
          </p:cNvPr>
          <p:cNvSpPr txBox="1"/>
          <p:nvPr/>
        </p:nvSpPr>
        <p:spPr>
          <a:xfrm>
            <a:off x="4722783" y="595500"/>
            <a:ext cx="1044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Matteo Lazzari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FC3949F-9F5A-57CF-D118-B15D2EACB872}"/>
              </a:ext>
            </a:extLst>
          </p:cNvPr>
          <p:cNvSpPr txBox="1"/>
          <p:nvPr/>
        </p:nvSpPr>
        <p:spPr>
          <a:xfrm>
            <a:off x="3019337" y="588563"/>
            <a:ext cx="10249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Thomas </a:t>
            </a: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Bortolami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6AF1B96-18B0-06E7-9879-0F3AA4B534A2}"/>
              </a:ext>
            </a:extLst>
          </p:cNvPr>
          <p:cNvSpPr txBox="1"/>
          <p:nvPr/>
        </p:nvSpPr>
        <p:spPr>
          <a:xfrm>
            <a:off x="7535196" y="880488"/>
            <a:ext cx="11729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Alessandro Salmaso</a:t>
            </a:r>
          </a:p>
        </p:txBody>
      </p:sp>
    </p:spTree>
    <p:extLst>
      <p:ext uri="{BB962C8B-B14F-4D97-AF65-F5344CB8AC3E}">
        <p14:creationId xmlns:p14="http://schemas.microsoft.com/office/powerpoint/2010/main" val="2266263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589D1-3845-CAF5-F104-82A2172DD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9B2A9-9C87-46F6-438B-F7B2AB41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Contesto </a:t>
            </a:r>
            <a:r>
              <a:rPr lang="it-IT">
                <a:solidFill>
                  <a:srgbClr val="4399B6"/>
                </a:solidFill>
              </a:rPr>
              <a:t>scientifico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98AD81-0BB8-8B93-C4E1-2F26C4E98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516" y="1757340"/>
            <a:ext cx="4637304" cy="883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>
                <a:solidFill>
                  <a:srgbClr val="002060"/>
                </a:solidFill>
              </a:rPr>
              <a:t>Previste circa </a:t>
            </a:r>
            <a:r>
              <a:rPr lang="it-IT" sz="1600" b="1">
                <a:solidFill>
                  <a:srgbClr val="002060"/>
                </a:solidFill>
              </a:rPr>
              <a:t>350 cavità </a:t>
            </a:r>
            <a:r>
              <a:rPr lang="it-IT" sz="1600">
                <a:solidFill>
                  <a:srgbClr val="002060"/>
                </a:solidFill>
              </a:rPr>
              <a:t>400 MHz </a:t>
            </a:r>
            <a:br>
              <a:rPr lang="it-IT" sz="1600">
                <a:solidFill>
                  <a:srgbClr val="002060"/>
                </a:solidFill>
              </a:rPr>
            </a:br>
            <a:r>
              <a:rPr lang="it-IT" sz="1600">
                <a:solidFill>
                  <a:srgbClr val="002060"/>
                </a:solidFill>
              </a:rPr>
              <a:t>a </a:t>
            </a:r>
            <a:r>
              <a:rPr lang="it-IT" sz="1600" b="1">
                <a:solidFill>
                  <a:srgbClr val="002060"/>
                </a:solidFill>
              </a:rPr>
              <a:t>film sottile </a:t>
            </a:r>
            <a:r>
              <a:rPr lang="it-IT" sz="1600">
                <a:solidFill>
                  <a:srgbClr val="002060"/>
                </a:solidFill>
              </a:rPr>
              <a:t>Nb su Cu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528EE7-99ED-7AEB-B8BC-B70A57CA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B8380C-7009-FEAF-7696-6E8A18BF1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34974"/>
          <a:stretch/>
        </p:blipFill>
        <p:spPr bwMode="auto">
          <a:xfrm>
            <a:off x="815770" y="1387281"/>
            <a:ext cx="4874324" cy="195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5760118F-0FA2-4ABE-906E-09BAF94F9652}"/>
              </a:ext>
            </a:extLst>
          </p:cNvPr>
          <p:cNvSpPr txBox="1">
            <a:spLocks/>
          </p:cNvSpPr>
          <p:nvPr/>
        </p:nvSpPr>
        <p:spPr>
          <a:xfrm>
            <a:off x="1033574" y="1352017"/>
            <a:ext cx="4438716" cy="519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>
                <a:solidFill>
                  <a:schemeClr val="bg1"/>
                </a:solidFill>
              </a:rPr>
              <a:t>F</a:t>
            </a:r>
            <a:r>
              <a:rPr lang="it-IT">
                <a:solidFill>
                  <a:schemeClr val="bg1"/>
                </a:solidFill>
              </a:rPr>
              <a:t>uture </a:t>
            </a:r>
            <a:r>
              <a:rPr lang="it-IT" b="1" err="1">
                <a:solidFill>
                  <a:schemeClr val="bg1"/>
                </a:solidFill>
              </a:rPr>
              <a:t>C</a:t>
            </a:r>
            <a:r>
              <a:rPr lang="it-IT" err="1">
                <a:solidFill>
                  <a:schemeClr val="bg1"/>
                </a:solidFill>
              </a:rPr>
              <a:t>ircular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b="1">
                <a:solidFill>
                  <a:schemeClr val="bg1"/>
                </a:solidFill>
              </a:rPr>
              <a:t>C</a:t>
            </a:r>
            <a:r>
              <a:rPr lang="it-IT">
                <a:solidFill>
                  <a:schemeClr val="bg1"/>
                </a:solidFill>
              </a:rPr>
              <a:t>ollider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C1DC9AD-E15F-9762-F866-F19510A914D3}"/>
              </a:ext>
            </a:extLst>
          </p:cNvPr>
          <p:cNvSpPr txBox="1">
            <a:spLocks/>
          </p:cNvSpPr>
          <p:nvPr/>
        </p:nvSpPr>
        <p:spPr>
          <a:xfrm>
            <a:off x="815770" y="3775070"/>
            <a:ext cx="4744670" cy="506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>
                <a:solidFill>
                  <a:srgbClr val="002060"/>
                </a:solidFill>
              </a:rPr>
              <a:t>Approvazione: 2027-2028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12512F0-AD44-7F7A-9E83-A7542DCDD109}"/>
              </a:ext>
            </a:extLst>
          </p:cNvPr>
          <p:cNvSpPr txBox="1">
            <a:spLocks/>
          </p:cNvSpPr>
          <p:nvPr/>
        </p:nvSpPr>
        <p:spPr>
          <a:xfrm>
            <a:off x="815770" y="3393153"/>
            <a:ext cx="4506037" cy="50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>
                <a:solidFill>
                  <a:srgbClr val="002060"/>
                </a:solidFill>
              </a:rPr>
              <a:t>Sostituirà LHC nel 2040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70649BD-B7FA-E58D-B15F-5E4A53A5FA4F}"/>
              </a:ext>
            </a:extLst>
          </p:cNvPr>
          <p:cNvSpPr txBox="1">
            <a:spLocks/>
          </p:cNvSpPr>
          <p:nvPr/>
        </p:nvSpPr>
        <p:spPr>
          <a:xfrm>
            <a:off x="7263137" y="2372053"/>
            <a:ext cx="4506037" cy="728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600" dirty="0">
                <a:solidFill>
                  <a:srgbClr val="002060"/>
                </a:solidFill>
              </a:rPr>
              <a:t>Tecnologia simile a LHC ma richieste </a:t>
            </a:r>
            <a:r>
              <a:rPr lang="it-IT" sz="1600" b="1" dirty="0">
                <a:solidFill>
                  <a:srgbClr val="002060"/>
                </a:solidFill>
              </a:rPr>
              <a:t>performance superiori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1E29D49-0358-59B7-B97B-2DF811A6C472}"/>
              </a:ext>
            </a:extLst>
          </p:cNvPr>
          <p:cNvGrpSpPr/>
          <p:nvPr/>
        </p:nvGrpSpPr>
        <p:grpSpPr>
          <a:xfrm>
            <a:off x="6995359" y="3173801"/>
            <a:ext cx="4188724" cy="3392932"/>
            <a:chOff x="625554" y="1636248"/>
            <a:chExt cx="4304704" cy="3585504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7D50FF13-8FF9-2949-383A-D30A180D97C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5554" y="1636248"/>
              <a:ext cx="4304704" cy="3585504"/>
              <a:chOff x="707203" y="1397467"/>
              <a:chExt cx="5739605" cy="4780671"/>
            </a:xfrm>
          </p:grpSpPr>
          <p:grpSp>
            <p:nvGrpSpPr>
              <p:cNvPr id="15" name="Group 3">
                <a:extLst>
                  <a:ext uri="{FF2B5EF4-FFF2-40B4-BE49-F238E27FC236}">
                    <a16:creationId xmlns:a16="http://schemas.microsoft.com/office/drawing/2014/main" id="{E25EF2F7-15F4-C215-556E-52C62A247AC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07203" y="1397467"/>
                <a:ext cx="5739605" cy="4780671"/>
                <a:chOff x="1761303" y="1079967"/>
                <a:chExt cx="5739605" cy="4780671"/>
              </a:xfrm>
            </p:grpSpPr>
            <p:grpSp>
              <p:nvGrpSpPr>
                <p:cNvPr id="17" name="Group 5">
                  <a:extLst>
                    <a:ext uri="{FF2B5EF4-FFF2-40B4-BE49-F238E27FC236}">
                      <a16:creationId xmlns:a16="http://schemas.microsoft.com/office/drawing/2014/main" id="{9821F839-1CA5-6610-9B17-87017BC3E633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761303" y="1079967"/>
                  <a:ext cx="5739605" cy="4780671"/>
                  <a:chOff x="2986136" y="1030521"/>
                  <a:chExt cx="5739605" cy="4780671"/>
                </a:xfrm>
              </p:grpSpPr>
              <p:grpSp>
                <p:nvGrpSpPr>
                  <p:cNvPr id="19" name="Group 7">
                    <a:extLst>
                      <a:ext uri="{FF2B5EF4-FFF2-40B4-BE49-F238E27FC236}">
                        <a16:creationId xmlns:a16="http://schemas.microsoft.com/office/drawing/2014/main" id="{30287D15-81B0-8D11-0816-563DB44812A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2986136" y="1030521"/>
                    <a:ext cx="5739605" cy="4673841"/>
                    <a:chOff x="2986136" y="1030521"/>
                    <a:chExt cx="5739605" cy="4673841"/>
                  </a:xfrm>
                </p:grpSpPr>
                <p:grpSp>
                  <p:nvGrpSpPr>
                    <p:cNvPr id="21" name="Group 9">
                      <a:extLst>
                        <a:ext uri="{FF2B5EF4-FFF2-40B4-BE49-F238E27FC236}">
                          <a16:creationId xmlns:a16="http://schemas.microsoft.com/office/drawing/2014/main" id="{08DEDB1D-DC2F-0E07-9433-7E1DBACE365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>
                    <a:xfrm>
                      <a:off x="2986136" y="1254776"/>
                      <a:ext cx="5682043" cy="4449586"/>
                      <a:chOff x="2986136" y="1254776"/>
                      <a:chExt cx="5682043" cy="4449586"/>
                    </a:xfrm>
                  </p:grpSpPr>
                  <p:grpSp>
                    <p:nvGrpSpPr>
                      <p:cNvPr id="23" name="Group 11">
                        <a:extLst>
                          <a:ext uri="{FF2B5EF4-FFF2-40B4-BE49-F238E27FC236}">
                            <a16:creationId xmlns:a16="http://schemas.microsoft.com/office/drawing/2014/main" id="{927CE9D6-58D6-22B0-0ED3-382E0B955E32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2986136" y="1284992"/>
                        <a:ext cx="5682043" cy="4419370"/>
                        <a:chOff x="3224261" y="1284992"/>
                        <a:chExt cx="5682043" cy="4419370"/>
                      </a:xfrm>
                    </p:grpSpPr>
                    <p:pic>
                      <p:nvPicPr>
                        <p:cNvPr id="25" name="Picture 13">
                          <a:extLst>
                            <a:ext uri="{FF2B5EF4-FFF2-40B4-BE49-F238E27FC236}">
                              <a16:creationId xmlns:a16="http://schemas.microsoft.com/office/drawing/2014/main" id="{29DAAEC0-98EC-07EB-6ACA-E8C61D4B47E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4" cstate="hq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>
                        <a:xfrm>
                          <a:off x="3224261" y="1284992"/>
                          <a:ext cx="5682043" cy="4419370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6" name="TextBox 14">
                          <a:extLst>
                            <a:ext uri="{FF2B5EF4-FFF2-40B4-BE49-F238E27FC236}">
                              <a16:creationId xmlns:a16="http://schemas.microsoft.com/office/drawing/2014/main" id="{3741080D-B81E-BA60-1701-E83B48F62C03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 rot="16200000">
                          <a:off x="3074727" y="2972510"/>
                          <a:ext cx="739217" cy="4308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r>
                            <a:rPr lang="en-US" sz="1500">
                              <a:solidFill>
                                <a:srgbClr val="000000"/>
                              </a:solidFill>
                              <a:latin typeface="DM Sans" pitchFamily="2" charset="0"/>
                              <a:ea typeface="Lato" panose="020F0502020204030203" pitchFamily="34" charset="0"/>
                              <a:cs typeface="Lato" panose="020F0502020204030203" pitchFamily="34" charset="0"/>
                            </a:rPr>
                            <a:t>Q</a:t>
                          </a:r>
                          <a:r>
                            <a:rPr lang="en-US" sz="1500" baseline="-15000">
                              <a:solidFill>
                                <a:srgbClr val="000000"/>
                              </a:solidFill>
                              <a:latin typeface="DM Sans" pitchFamily="2" charset="0"/>
                              <a:ea typeface="Lato" panose="020F0502020204030203" pitchFamily="34" charset="0"/>
                              <a:cs typeface="Lato" panose="020F0502020204030203" pitchFamily="34" charset="0"/>
                            </a:rPr>
                            <a:t>0</a:t>
                          </a:r>
                          <a:endParaRPr lang="en-GB" sz="1500" baseline="-15000">
                            <a:solidFill>
                              <a:srgbClr val="000000"/>
                            </a:solidFill>
                            <a:latin typeface="DM Sans" pitchFamily="2" charset="0"/>
                            <a:ea typeface="Lato" panose="020F0502020204030203" pitchFamily="34" charset="0"/>
                            <a:cs typeface="Lato" panose="020F0502020204030203" pitchFamily="34" charset="0"/>
                          </a:endParaRPr>
                        </a:p>
                      </p:txBody>
                    </p:sp>
                    <p:sp>
                      <p:nvSpPr>
                        <p:cNvPr id="27" name="Rectangle 15">
                          <a:extLst>
                            <a:ext uri="{FF2B5EF4-FFF2-40B4-BE49-F238E27FC236}">
                              <a16:creationId xmlns:a16="http://schemas.microsoft.com/office/drawing/2014/main" id="{77FD1FF2-D04E-AC3E-A9A7-87208D2AB7AC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5839511" y="5505829"/>
                          <a:ext cx="1028539" cy="19853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013"/>
                        </a:p>
                      </p:txBody>
                    </p:sp>
                  </p:grpSp>
                  <p:sp>
                    <p:nvSpPr>
                      <p:cNvPr id="24" name="Retângulo 17">
                        <a:extLst>
                          <a:ext uri="{FF2B5EF4-FFF2-40B4-BE49-F238E27FC236}">
                            <a16:creationId xmlns:a16="http://schemas.microsoft.com/office/drawing/2014/main" id="{CFD5CB3B-8C8D-97BE-94A6-8CE9F9594BD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>
                        <a:off x="4631239" y="1254776"/>
                        <a:ext cx="3292363" cy="2331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pt-PT" sz="1013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22" name="TextBox 10">
                      <a:extLst>
                        <a:ext uri="{FF2B5EF4-FFF2-40B4-BE49-F238E27FC236}">
                          <a16:creationId xmlns:a16="http://schemas.microsoft.com/office/drawing/2014/main" id="{164E68DC-B466-41A6-73C5-0AA40BECE910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3473505" y="1030521"/>
                      <a:ext cx="5252236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fr-CH" sz="1800">
                          <a:solidFill>
                            <a:srgbClr val="000000"/>
                          </a:solidFill>
                          <a:latin typeface="DM Sans" pitchFamily="2" charset="0"/>
                        </a:rPr>
                        <a:t>LHC </a:t>
                      </a:r>
                      <a:r>
                        <a:rPr lang="fr-CH" sz="1800" err="1">
                          <a:solidFill>
                            <a:srgbClr val="000000"/>
                          </a:solidFill>
                          <a:latin typeface="DM Sans" pitchFamily="2" charset="0"/>
                        </a:rPr>
                        <a:t>cavities</a:t>
                      </a:r>
                      <a:r>
                        <a:rPr lang="fr-CH" sz="1800">
                          <a:solidFill>
                            <a:srgbClr val="000000"/>
                          </a:solidFill>
                          <a:latin typeface="DM Sans" pitchFamily="2" charset="0"/>
                        </a:rPr>
                        <a:t> Q vs </a:t>
                      </a:r>
                      <a:r>
                        <a:rPr lang="fr-CH" sz="1800" err="1">
                          <a:solidFill>
                            <a:srgbClr val="000000"/>
                          </a:solidFill>
                          <a:latin typeface="DM Sans" pitchFamily="2" charset="0"/>
                        </a:rPr>
                        <a:t>E</a:t>
                      </a:r>
                      <a:r>
                        <a:rPr lang="fr-CH" sz="1800" baseline="-15000" err="1">
                          <a:solidFill>
                            <a:srgbClr val="000000"/>
                          </a:solidFill>
                          <a:latin typeface="DM Sans" pitchFamily="2" charset="0"/>
                        </a:rPr>
                        <a:t>acc</a:t>
                      </a:r>
                      <a:r>
                        <a:rPr lang="fr-CH" sz="1800">
                          <a:solidFill>
                            <a:srgbClr val="000000"/>
                          </a:solidFill>
                          <a:latin typeface="DM Sans" pitchFamily="2" charset="0"/>
                        </a:rPr>
                        <a:t>  @4.5 K</a:t>
                      </a:r>
                      <a:endParaRPr lang="en-GB" sz="1800">
                        <a:solidFill>
                          <a:srgbClr val="000000"/>
                        </a:solidFill>
                        <a:latin typeface="DM Sans" pitchFamily="2" charset="0"/>
                      </a:endParaRPr>
                    </a:p>
                  </p:txBody>
                </p:sp>
              </p:grpSp>
              <p:sp>
                <p:nvSpPr>
                  <p:cNvPr id="20" name="TextBox 8">
                    <a:extLst>
                      <a:ext uri="{FF2B5EF4-FFF2-40B4-BE49-F238E27FC236}">
                        <a16:creationId xmlns:a16="http://schemas.microsoft.com/office/drawing/2014/main" id="{435141D4-F8C0-8AA0-4B2B-0AA6AEF13F4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35101" y="5380305"/>
                    <a:ext cx="4722063" cy="4308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500" err="1">
                        <a:solidFill>
                          <a:srgbClr val="000000"/>
                        </a:solidFill>
                        <a:latin typeface="DM Sans" pitchFamily="2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a:t>E</a:t>
                    </a:r>
                    <a:r>
                      <a:rPr lang="en-US" sz="1500" baseline="-15000" err="1">
                        <a:solidFill>
                          <a:srgbClr val="000000"/>
                        </a:solidFill>
                        <a:latin typeface="DM Sans" pitchFamily="2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a:t>acc</a:t>
                    </a:r>
                    <a:r>
                      <a:rPr lang="en-US" sz="1500">
                        <a:solidFill>
                          <a:srgbClr val="000000"/>
                        </a:solidFill>
                        <a:latin typeface="DM Sans" pitchFamily="2" charset="0"/>
                        <a:ea typeface="Lato" panose="020F0502020204030203" pitchFamily="34" charset="0"/>
                        <a:cs typeface="Lato" panose="020F0502020204030203" pitchFamily="34" charset="0"/>
                      </a:rPr>
                      <a:t> (MV/m) </a:t>
                    </a:r>
                    <a:endParaRPr lang="en-GB" sz="1500">
                      <a:solidFill>
                        <a:srgbClr val="000000"/>
                      </a:solidFill>
                      <a:latin typeface="DM Sans" pitchFamily="2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</p:grpSp>
            <p:sp>
              <p:nvSpPr>
                <p:cNvPr id="18" name="TextBox 6">
                  <a:extLst>
                    <a:ext uri="{FF2B5EF4-FFF2-40B4-BE49-F238E27FC236}">
                      <a16:creationId xmlns:a16="http://schemas.microsoft.com/office/drawing/2014/main" id="{38D92AB0-1762-E265-3EF9-94606DE0245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538224" y="3803426"/>
                  <a:ext cx="997311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GB" sz="1200">
                      <a:solidFill>
                        <a:srgbClr val="C00000"/>
                      </a:solidFill>
                      <a:latin typeface="Montserrat" panose="00000500000000000000" pitchFamily="50" charset="0"/>
                    </a:rPr>
                    <a:t>LHC</a:t>
                  </a:r>
                  <a:endParaRPr lang="en-GB" sz="900">
                    <a:solidFill>
                      <a:srgbClr val="C00000"/>
                    </a:solidFill>
                    <a:latin typeface="Montserrat" panose="00000500000000000000" pitchFamily="50" charset="0"/>
                  </a:endParaRPr>
                </a:p>
              </p:txBody>
            </p:sp>
          </p:grpSp>
          <p:pic>
            <p:nvPicPr>
              <p:cNvPr id="16" name="Graphic 4" descr="Star with solid fill">
                <a:extLst>
                  <a:ext uri="{FF2B5EF4-FFF2-40B4-BE49-F238E27FC236}">
                    <a16:creationId xmlns:a16="http://schemas.microsoft.com/office/drawing/2014/main" id="{1B014BF4-1C2E-C875-6492-C713C969A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056426" y="3819752"/>
                <a:ext cx="316805" cy="316805"/>
              </a:xfrm>
              <a:prstGeom prst="rect">
                <a:avLst/>
              </a:prstGeom>
            </p:spPr>
          </p:pic>
        </p:grpSp>
        <p:sp>
          <p:nvSpPr>
            <p:cNvPr id="11" name="5-Point Star 15">
              <a:extLst>
                <a:ext uri="{FF2B5EF4-FFF2-40B4-BE49-F238E27FC236}">
                  <a16:creationId xmlns:a16="http://schemas.microsoft.com/office/drawing/2014/main" id="{A18CA0E8-3CB5-52AF-3D3E-7E1993D44A6E}"/>
                </a:ext>
              </a:extLst>
            </p:cNvPr>
            <p:cNvSpPr/>
            <p:nvPr/>
          </p:nvSpPr>
          <p:spPr>
            <a:xfrm>
              <a:off x="2772613" y="3079180"/>
              <a:ext cx="218647" cy="202371"/>
            </a:xfrm>
            <a:prstGeom prst="star5">
              <a:avLst/>
            </a:prstGeom>
            <a:solidFill>
              <a:srgbClr val="7030A0"/>
            </a:solidFill>
            <a:ln w="12700">
              <a:solidFill>
                <a:srgbClr val="DAC2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2" name="5-Point Star 15">
              <a:extLst>
                <a:ext uri="{FF2B5EF4-FFF2-40B4-BE49-F238E27FC236}">
                  <a16:creationId xmlns:a16="http://schemas.microsoft.com/office/drawing/2014/main" id="{E04E9307-5125-A0B2-939F-ED636600214E}"/>
                </a:ext>
              </a:extLst>
            </p:cNvPr>
            <p:cNvSpPr/>
            <p:nvPr/>
          </p:nvSpPr>
          <p:spPr>
            <a:xfrm>
              <a:off x="4096086" y="3093148"/>
              <a:ext cx="218647" cy="202371"/>
            </a:xfrm>
            <a:prstGeom prst="star5">
              <a:avLst/>
            </a:prstGeom>
            <a:solidFill>
              <a:srgbClr val="7030A0"/>
            </a:solidFill>
            <a:ln w="12700">
              <a:solidFill>
                <a:srgbClr val="DAC2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3" name="TextBox 125">
              <a:extLst>
                <a:ext uri="{FF2B5EF4-FFF2-40B4-BE49-F238E27FC236}">
                  <a16:creationId xmlns:a16="http://schemas.microsoft.com/office/drawing/2014/main" id="{AA16AFD0-A045-9AC1-3BDF-303D6D66B570}"/>
                </a:ext>
              </a:extLst>
            </p:cNvPr>
            <p:cNvSpPr txBox="1"/>
            <p:nvPr/>
          </p:nvSpPr>
          <p:spPr>
            <a:xfrm>
              <a:off x="2264384" y="2684400"/>
              <a:ext cx="1186449" cy="439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FCC-</a:t>
              </a:r>
              <a:r>
                <a:rPr kumimoji="0" lang="en-GB" sz="105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ee</a:t>
              </a:r>
              <a:endParaRPr lang="en-GB" sz="1050" dirty="0">
                <a:solidFill>
                  <a:srgbClr val="7030A0"/>
                </a:solidFill>
                <a:latin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1 cell</a:t>
              </a:r>
              <a:endPara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4" name="TextBox 125">
              <a:extLst>
                <a:ext uri="{FF2B5EF4-FFF2-40B4-BE49-F238E27FC236}">
                  <a16:creationId xmlns:a16="http://schemas.microsoft.com/office/drawing/2014/main" id="{5DD9E03F-DA60-E11A-D76C-D5B8A9BA10E2}"/>
                </a:ext>
              </a:extLst>
            </p:cNvPr>
            <p:cNvSpPr txBox="1"/>
            <p:nvPr/>
          </p:nvSpPr>
          <p:spPr>
            <a:xfrm>
              <a:off x="3720403" y="2694076"/>
              <a:ext cx="933193" cy="439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FCC-</a:t>
              </a:r>
              <a:r>
                <a:rPr kumimoji="0" lang="en-GB" sz="1050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ee</a:t>
              </a:r>
              <a:endParaRPr lang="en-GB" sz="1050">
                <a:solidFill>
                  <a:srgbClr val="7030A0"/>
                </a:solidFill>
                <a:latin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2 cell</a:t>
              </a:r>
              <a:endPara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D2AF7A97-7C94-B8E1-66A0-A754838C6EA8}"/>
              </a:ext>
            </a:extLst>
          </p:cNvPr>
          <p:cNvSpPr/>
          <p:nvPr/>
        </p:nvSpPr>
        <p:spPr>
          <a:xfrm rot="16200000">
            <a:off x="9993383" y="4603302"/>
            <a:ext cx="254866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700" i="1">
                <a:latin typeface="Montserrat" panose="00000500000000000000" pitchFamily="2" charset="0"/>
              </a:rPr>
              <a:t>Graph from Carlota Pereira Carlos, FCC week 2023</a:t>
            </a:r>
            <a:endParaRPr lang="en-US" sz="700" i="1">
              <a:effectLst/>
              <a:latin typeface="Montserrat" panose="00000500000000000000" pitchFamily="2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F5E88D29-9E96-973D-D631-A6D69DF20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6722" y="1781404"/>
            <a:ext cx="1642057" cy="1176775"/>
          </a:xfrm>
          <a:prstGeom prst="rect">
            <a:avLst/>
          </a:prstGeom>
        </p:spPr>
      </p:pic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F5423F0F-516D-60A5-1BBF-93C8DC7DC75E}"/>
              </a:ext>
            </a:extLst>
          </p:cNvPr>
          <p:cNvSpPr txBox="1">
            <a:spLocks/>
          </p:cNvSpPr>
          <p:nvPr/>
        </p:nvSpPr>
        <p:spPr>
          <a:xfrm>
            <a:off x="928888" y="4543257"/>
            <a:ext cx="6526480" cy="1806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i="1" dirty="0">
                <a:solidFill>
                  <a:srgbClr val="002060"/>
                </a:solidFill>
              </a:rPr>
              <a:t>Come aumentare Q e </a:t>
            </a:r>
            <a:r>
              <a:rPr lang="it-IT" b="1" i="1" dirty="0" err="1">
                <a:solidFill>
                  <a:srgbClr val="002060"/>
                </a:solidFill>
              </a:rPr>
              <a:t>E</a:t>
            </a:r>
            <a:r>
              <a:rPr lang="it-IT" b="1" i="1" baseline="-25000" dirty="0" err="1">
                <a:solidFill>
                  <a:srgbClr val="002060"/>
                </a:solidFill>
              </a:rPr>
              <a:t>acc</a:t>
            </a:r>
            <a:r>
              <a:rPr lang="it-IT" b="1" i="1" dirty="0">
                <a:solidFill>
                  <a:srgbClr val="002060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it-IT" b="1" i="1" dirty="0">
                <a:solidFill>
                  <a:schemeClr val="accent6"/>
                </a:solidFill>
              </a:rPr>
              <a:t>Finitura Superficiale Rame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it-IT" b="1" i="1" dirty="0">
                <a:solidFill>
                  <a:srgbClr val="4399B6"/>
                </a:solidFill>
              </a:rPr>
              <a:t>Coating Superconduttivo</a:t>
            </a:r>
          </a:p>
        </p:txBody>
      </p:sp>
    </p:spTree>
    <p:extLst>
      <p:ext uri="{BB962C8B-B14F-4D97-AF65-F5344CB8AC3E}">
        <p14:creationId xmlns:p14="http://schemas.microsoft.com/office/powerpoint/2010/main" val="7166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28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con un angolo ritagliato 13">
            <a:extLst>
              <a:ext uri="{FF2B5EF4-FFF2-40B4-BE49-F238E27FC236}">
                <a16:creationId xmlns:a16="http://schemas.microsoft.com/office/drawing/2014/main" id="{0D6238C7-E3F3-CF06-25D7-30DDDD7CA7C0}"/>
              </a:ext>
            </a:extLst>
          </p:cNvPr>
          <p:cNvSpPr/>
          <p:nvPr/>
        </p:nvSpPr>
        <p:spPr>
          <a:xfrm flipH="1" flipV="1">
            <a:off x="11755067" y="8894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698B93-AC7D-C10E-4DB4-887F07114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029" y="1462213"/>
            <a:ext cx="2596045" cy="549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err="1">
                <a:solidFill>
                  <a:schemeClr val="accent6"/>
                </a:solidFill>
              </a:rPr>
              <a:t>Meccanismo</a:t>
            </a:r>
            <a:endParaRPr lang="en-US" b="1">
              <a:solidFill>
                <a:schemeClr val="accent6"/>
              </a:solidFill>
            </a:endParaRPr>
          </a:p>
        </p:txBody>
      </p:sp>
      <p:pic>
        <p:nvPicPr>
          <p:cNvPr id="54" name="Immagine 53" descr="Immagine che contiene silhouette&#10;&#10;Descrizione generata automaticamente">
            <a:extLst>
              <a:ext uri="{FF2B5EF4-FFF2-40B4-BE49-F238E27FC236}">
                <a16:creationId xmlns:a16="http://schemas.microsoft.com/office/drawing/2014/main" id="{B329C020-D9E5-014E-E427-056DEB348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84" y="2160053"/>
            <a:ext cx="2915134" cy="1457568"/>
          </a:xfrm>
          <a:prstGeom prst="rect">
            <a:avLst/>
          </a:prstGeom>
        </p:spPr>
      </p:pic>
      <p:pic>
        <p:nvPicPr>
          <p:cNvPr id="53" name="C0476">
            <a:hlinkClick r:id="" action="ppaction://media"/>
            <a:extLst>
              <a:ext uri="{FF2B5EF4-FFF2-40B4-BE49-F238E27FC236}">
                <a16:creationId xmlns:a16="http://schemas.microsoft.com/office/drawing/2014/main" id="{C767F691-CEF8-D85B-3271-C3D8BD97FC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738.9583"/>
                </p14:media>
              </p:ext>
            </p:extLst>
          </p:nvPr>
        </p:nvPicPr>
        <p:blipFill rotWithShape="1">
          <a:blip r:embed="rId6"/>
          <a:srcRect l="36513" t="14073" r="25499" b="17217"/>
          <a:stretch/>
        </p:blipFill>
        <p:spPr>
          <a:xfrm>
            <a:off x="1632498" y="4724185"/>
            <a:ext cx="1465209" cy="1490678"/>
          </a:xfrm>
          <a:prstGeom prst="rect">
            <a:avLst/>
          </a:prstGeom>
        </p:spPr>
      </p:pic>
      <p:sp>
        <p:nvSpPr>
          <p:cNvPr id="58" name="Segnaposto contenuto 2">
            <a:extLst>
              <a:ext uri="{FF2B5EF4-FFF2-40B4-BE49-F238E27FC236}">
                <a16:creationId xmlns:a16="http://schemas.microsoft.com/office/drawing/2014/main" id="{0CBD92AB-31FE-C652-21A8-E71C36221D6A}"/>
              </a:ext>
            </a:extLst>
          </p:cNvPr>
          <p:cNvSpPr txBox="1">
            <a:spLocks/>
          </p:cNvSpPr>
          <p:nvPr/>
        </p:nvSpPr>
        <p:spPr>
          <a:xfrm>
            <a:off x="6880748" y="1455019"/>
            <a:ext cx="2596045" cy="549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err="1">
                <a:solidFill>
                  <a:schemeClr val="accent6"/>
                </a:solidFill>
              </a:rPr>
              <a:t>Vantaggi</a:t>
            </a:r>
            <a:endParaRPr lang="en-US" b="1">
              <a:solidFill>
                <a:schemeClr val="accent6"/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47A54765-37B3-1C4F-393A-58339E006E3F}"/>
              </a:ext>
            </a:extLst>
          </p:cNvPr>
          <p:cNvSpPr txBox="1">
            <a:spLocks/>
          </p:cNvSpPr>
          <p:nvPr/>
        </p:nvSpPr>
        <p:spPr>
          <a:xfrm>
            <a:off x="838200" y="2050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>
                    <a:lumMod val="50000"/>
                  </a:schemeClr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accent6"/>
                </a:solidFill>
              </a:rPr>
              <a:t>P</a:t>
            </a:r>
            <a:r>
              <a:rPr lang="en-US" dirty="0">
                <a:solidFill>
                  <a:srgbClr val="012556"/>
                </a:solidFill>
              </a:rPr>
              <a:t>lasma </a:t>
            </a:r>
            <a:r>
              <a:rPr lang="en-US" sz="7200" dirty="0">
                <a:solidFill>
                  <a:schemeClr val="accent6"/>
                </a:solidFill>
              </a:rPr>
              <a:t>E</a:t>
            </a:r>
            <a:r>
              <a:rPr lang="en-US" dirty="0">
                <a:solidFill>
                  <a:srgbClr val="012556"/>
                </a:solidFill>
              </a:rPr>
              <a:t>lectrolytic </a:t>
            </a:r>
            <a:r>
              <a:rPr lang="en-US" sz="7200" dirty="0">
                <a:solidFill>
                  <a:schemeClr val="accent6"/>
                </a:solidFill>
              </a:rPr>
              <a:t>P</a:t>
            </a:r>
            <a:r>
              <a:rPr lang="en-US" dirty="0">
                <a:solidFill>
                  <a:srgbClr val="012556"/>
                </a:solidFill>
              </a:rPr>
              <a:t>olishing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989593E7-3156-976E-4B60-C764E4B6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/>
          <a:p>
            <a:fld id="{F7A1A58B-7BA1-7E42-8231-6D1CB1C760B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9B80411-76A7-AD7A-13AC-BB4DB5661E68}"/>
              </a:ext>
            </a:extLst>
          </p:cNvPr>
          <p:cNvGrpSpPr/>
          <p:nvPr/>
        </p:nvGrpSpPr>
        <p:grpSpPr>
          <a:xfrm>
            <a:off x="4718749" y="1964226"/>
            <a:ext cx="7202149" cy="2525333"/>
            <a:chOff x="1505257" y="1504373"/>
            <a:chExt cx="5350206" cy="1781153"/>
          </a:xfrm>
        </p:grpSpPr>
        <p:grpSp>
          <p:nvGrpSpPr>
            <p:cNvPr id="6" name="Google Shape;395;p43">
              <a:extLst>
                <a:ext uri="{FF2B5EF4-FFF2-40B4-BE49-F238E27FC236}">
                  <a16:creationId xmlns:a16="http://schemas.microsoft.com/office/drawing/2014/main" id="{35D3F5F1-A6D0-6FDF-968D-1FC1230C8271}"/>
                </a:ext>
              </a:extLst>
            </p:cNvPr>
            <p:cNvGrpSpPr/>
            <p:nvPr/>
          </p:nvGrpSpPr>
          <p:grpSpPr>
            <a:xfrm>
              <a:off x="3289869" y="1562528"/>
              <a:ext cx="1615420" cy="1613601"/>
              <a:chOff x="411376" y="3540076"/>
              <a:chExt cx="1187721" cy="1186384"/>
            </a:xfrm>
          </p:grpSpPr>
          <p:sp>
            <p:nvSpPr>
              <p:cNvPr id="23" name="Google Shape;396;p43">
                <a:extLst>
                  <a:ext uri="{FF2B5EF4-FFF2-40B4-BE49-F238E27FC236}">
                    <a16:creationId xmlns:a16="http://schemas.microsoft.com/office/drawing/2014/main" id="{9AB5C962-1D8C-1872-D555-F173FEB81E54}"/>
                  </a:ext>
                </a:extLst>
              </p:cNvPr>
              <p:cNvSpPr/>
              <p:nvPr/>
            </p:nvSpPr>
            <p:spPr>
              <a:xfrm>
                <a:off x="411376" y="3540076"/>
                <a:ext cx="573547" cy="571678"/>
              </a:xfrm>
              <a:custGeom>
                <a:avLst/>
                <a:gdLst/>
                <a:ahLst/>
                <a:cxnLst/>
                <a:rect l="l" t="t" r="r" b="b"/>
                <a:pathLst>
                  <a:path w="37480" h="37481" extrusionOk="0">
                    <a:moveTo>
                      <a:pt x="11674" y="37480"/>
                    </a:moveTo>
                    <a:cubicBezTo>
                      <a:pt x="11795" y="23233"/>
                      <a:pt x="23259" y="11703"/>
                      <a:pt x="37480" y="11459"/>
                    </a:cubicBezTo>
                    <a:lnTo>
                      <a:pt x="37480" y="1"/>
                    </a:lnTo>
                    <a:cubicBezTo>
                      <a:pt x="27615" y="61"/>
                      <a:pt x="18673" y="3934"/>
                      <a:pt x="11987" y="10188"/>
                    </a:cubicBezTo>
                    <a:lnTo>
                      <a:pt x="6005" y="8587"/>
                    </a:lnTo>
                    <a:lnTo>
                      <a:pt x="7704" y="14931"/>
                    </a:lnTo>
                    <a:cubicBezTo>
                      <a:pt x="2935" y="21209"/>
                      <a:pt x="50" y="29002"/>
                      <a:pt x="0" y="3748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397;p43">
                <a:extLst>
                  <a:ext uri="{FF2B5EF4-FFF2-40B4-BE49-F238E27FC236}">
                    <a16:creationId xmlns:a16="http://schemas.microsoft.com/office/drawing/2014/main" id="{1DC4F295-E7B8-8A90-18CC-8036AB262437}"/>
                  </a:ext>
                </a:extLst>
              </p:cNvPr>
              <p:cNvSpPr/>
              <p:nvPr/>
            </p:nvSpPr>
            <p:spPr>
              <a:xfrm>
                <a:off x="411376" y="4154232"/>
                <a:ext cx="573547" cy="571663"/>
              </a:xfrm>
              <a:custGeom>
                <a:avLst/>
                <a:gdLst/>
                <a:ahLst/>
                <a:cxnLst/>
                <a:rect l="l" t="t" r="r" b="b"/>
                <a:pathLst>
                  <a:path w="37480" h="37480" extrusionOk="0">
                    <a:moveTo>
                      <a:pt x="15172" y="29957"/>
                    </a:moveTo>
                    <a:cubicBezTo>
                      <a:pt x="21407" y="34621"/>
                      <a:pt x="29106" y="37429"/>
                      <a:pt x="37480" y="37480"/>
                    </a:cubicBezTo>
                    <a:lnTo>
                      <a:pt x="37480" y="26026"/>
                    </a:lnTo>
                    <a:cubicBezTo>
                      <a:pt x="23261" y="25782"/>
                      <a:pt x="11795" y="14252"/>
                      <a:pt x="11674" y="0"/>
                    </a:cubicBezTo>
                    <a:lnTo>
                      <a:pt x="0" y="0"/>
                    </a:lnTo>
                    <a:cubicBezTo>
                      <a:pt x="55" y="9188"/>
                      <a:pt x="3405" y="17586"/>
                      <a:pt x="8916" y="24102"/>
                    </a:cubicBezTo>
                    <a:lnTo>
                      <a:pt x="6741" y="32217"/>
                    </a:lnTo>
                    <a:close/>
                  </a:path>
                </a:pathLst>
              </a:custGeom>
              <a:solidFill>
                <a:srgbClr val="493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98;p43">
                <a:extLst>
                  <a:ext uri="{FF2B5EF4-FFF2-40B4-BE49-F238E27FC236}">
                    <a16:creationId xmlns:a16="http://schemas.microsoft.com/office/drawing/2014/main" id="{CA36EC63-AE98-17AB-23CA-EA6F1E9FAF6A}"/>
                  </a:ext>
                </a:extLst>
              </p:cNvPr>
              <p:cNvSpPr/>
              <p:nvPr/>
            </p:nvSpPr>
            <p:spPr>
              <a:xfrm>
                <a:off x="1019008" y="4154797"/>
                <a:ext cx="573562" cy="571663"/>
              </a:xfrm>
              <a:custGeom>
                <a:avLst/>
                <a:gdLst/>
                <a:ahLst/>
                <a:cxnLst/>
                <a:rect l="l" t="t" r="r" b="b"/>
                <a:pathLst>
                  <a:path w="37481" h="37480" extrusionOk="0">
                    <a:moveTo>
                      <a:pt x="30373" y="31479"/>
                    </a:moveTo>
                    <a:lnTo>
                      <a:pt x="28435" y="24244"/>
                    </a:lnTo>
                    <a:cubicBezTo>
                      <a:pt x="34018" y="17708"/>
                      <a:pt x="37425" y="9260"/>
                      <a:pt x="37480" y="3"/>
                    </a:cubicBezTo>
                    <a:lnTo>
                      <a:pt x="26261" y="0"/>
                    </a:lnTo>
                    <a:cubicBezTo>
                      <a:pt x="26137" y="14405"/>
                      <a:pt x="14432" y="26048"/>
                      <a:pt x="1" y="26048"/>
                    </a:cubicBezTo>
                    <a:lnTo>
                      <a:pt x="1" y="37480"/>
                    </a:lnTo>
                    <a:cubicBezTo>
                      <a:pt x="8656" y="37430"/>
                      <a:pt x="16595" y="34435"/>
                      <a:pt x="22937" y="29486"/>
                    </a:cubicBezTo>
                    <a:close/>
                  </a:path>
                </a:pathLst>
              </a:custGeom>
              <a:solidFill>
                <a:srgbClr val="D149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99;p43">
                <a:extLst>
                  <a:ext uri="{FF2B5EF4-FFF2-40B4-BE49-F238E27FC236}">
                    <a16:creationId xmlns:a16="http://schemas.microsoft.com/office/drawing/2014/main" id="{CA415011-9892-2637-7A71-43D08322426C}"/>
                  </a:ext>
                </a:extLst>
              </p:cNvPr>
              <p:cNvSpPr/>
              <p:nvPr/>
            </p:nvSpPr>
            <p:spPr>
              <a:xfrm>
                <a:off x="1017185" y="3543938"/>
                <a:ext cx="581912" cy="571662"/>
              </a:xfrm>
              <a:custGeom>
                <a:avLst/>
                <a:gdLst/>
                <a:ahLst/>
                <a:cxnLst/>
                <a:rect l="l" t="t" r="r" b="b"/>
                <a:pathLst>
                  <a:path w="37481" h="37483" extrusionOk="0">
                    <a:moveTo>
                      <a:pt x="28247" y="13034"/>
                    </a:moveTo>
                    <a:lnTo>
                      <a:pt x="29635" y="7849"/>
                    </a:lnTo>
                    <a:lnTo>
                      <a:pt x="24452" y="9239"/>
                    </a:lnTo>
                    <a:cubicBezTo>
                      <a:pt x="17890" y="3547"/>
                      <a:pt x="9359" y="58"/>
                      <a:pt x="1" y="1"/>
                    </a:cubicBezTo>
                    <a:lnTo>
                      <a:pt x="1" y="11438"/>
                    </a:lnTo>
                    <a:cubicBezTo>
                      <a:pt x="14432" y="11438"/>
                      <a:pt x="26137" y="23078"/>
                      <a:pt x="26261" y="37480"/>
                    </a:cubicBezTo>
                    <a:lnTo>
                      <a:pt x="37480" y="37483"/>
                    </a:lnTo>
                    <a:cubicBezTo>
                      <a:pt x="37425" y="28122"/>
                      <a:pt x="33939" y="19594"/>
                      <a:pt x="28247" y="13034"/>
                    </a:cubicBezTo>
                    <a:close/>
                  </a:path>
                </a:pathLst>
              </a:custGeom>
              <a:solidFill>
                <a:srgbClr val="FC9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Google Shape;400;p43">
              <a:extLst>
                <a:ext uri="{FF2B5EF4-FFF2-40B4-BE49-F238E27FC236}">
                  <a16:creationId xmlns:a16="http://schemas.microsoft.com/office/drawing/2014/main" id="{6B4F28FB-FF6A-C680-F905-0509D548466D}"/>
                </a:ext>
              </a:extLst>
            </p:cNvPr>
            <p:cNvSpPr txBox="1"/>
            <p:nvPr/>
          </p:nvSpPr>
          <p:spPr>
            <a:xfrm>
              <a:off x="3345084" y="1951308"/>
              <a:ext cx="1560206" cy="777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113B57"/>
                  </a:solidFill>
                  <a:effectLst/>
                  <a:uLnTx/>
                  <a:uFillTx/>
                  <a:latin typeface="Montserrat Black" panose="00000A00000000000000" pitchFamily="50" charset="0"/>
                  <a:ea typeface="Poppins SemiBold"/>
                  <a:cs typeface="Poppins SemiBold"/>
                  <a:sym typeface="Poppins SemiBold"/>
                </a:rPr>
                <a:t>P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52A1BC"/>
                  </a:solidFill>
                  <a:effectLst/>
                  <a:uLnTx/>
                  <a:uFillTx/>
                  <a:latin typeface="Montserrat Black" panose="00000A00000000000000" pitchFamily="50" charset="0"/>
                  <a:ea typeface="Poppins SemiBold"/>
                  <a:cs typeface="Poppins SemiBold"/>
                  <a:sym typeface="Poppins SemiBold"/>
                </a:rPr>
                <a:t>lasma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Black" panose="00000A00000000000000" pitchFamily="50" charset="0"/>
                  <a:ea typeface="Poppins SemiBold"/>
                  <a:cs typeface="Poppins SemiBold"/>
                  <a:sym typeface="Poppins SemiBold"/>
                </a:rPr>
                <a:t>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113B57"/>
                  </a:solidFill>
                  <a:effectLst/>
                  <a:uLnTx/>
                  <a:uFillTx/>
                  <a:latin typeface="Montserrat Black" panose="00000A00000000000000" pitchFamily="50" charset="0"/>
                  <a:ea typeface="Poppins SemiBold"/>
                  <a:cs typeface="Poppins SemiBold"/>
                  <a:sym typeface="Poppins SemiBold"/>
                </a:rPr>
                <a:t>E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52A1BC"/>
                  </a:solidFill>
                  <a:effectLst/>
                  <a:uLnTx/>
                  <a:uFillTx/>
                  <a:latin typeface="Montserrat Black" panose="00000A00000000000000" pitchFamily="50" charset="0"/>
                  <a:ea typeface="Poppins SemiBold"/>
                  <a:cs typeface="Poppins SemiBold"/>
                  <a:sym typeface="Poppins SemiBold"/>
                </a:rPr>
                <a:t>lectrolytic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113B57"/>
                  </a:solidFill>
                  <a:effectLst/>
                  <a:uLnTx/>
                  <a:uFillTx/>
                  <a:latin typeface="Montserrat Black" panose="00000A00000000000000" pitchFamily="50" charset="0"/>
                  <a:ea typeface="Poppins SemiBold"/>
                  <a:cs typeface="Poppins SemiBold"/>
                  <a:sym typeface="Poppins SemiBold"/>
                </a:rPr>
                <a:t>P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52A1BC"/>
                  </a:solidFill>
                  <a:effectLst/>
                  <a:uLnTx/>
                  <a:uFillTx/>
                  <a:latin typeface="Montserrat Black" panose="00000A00000000000000" pitchFamily="50" charset="0"/>
                  <a:ea typeface="Poppins SemiBold"/>
                  <a:cs typeface="Poppins SemiBold"/>
                  <a:sym typeface="Poppins SemiBold"/>
                </a:rPr>
                <a:t>olishing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52A1BC"/>
                </a:solidFill>
                <a:effectLst/>
                <a:uLnTx/>
                <a:uFillTx/>
                <a:latin typeface="Montserrat Black" panose="00000A00000000000000" pitchFamily="50" charset="0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8" name="Google Shape;401;p43">
              <a:extLst>
                <a:ext uri="{FF2B5EF4-FFF2-40B4-BE49-F238E27FC236}">
                  <a16:creationId xmlns:a16="http://schemas.microsoft.com/office/drawing/2014/main" id="{009D4C39-DF48-0459-45FE-985DD1549129}"/>
                </a:ext>
              </a:extLst>
            </p:cNvPr>
            <p:cNvSpPr txBox="1"/>
            <p:nvPr/>
          </p:nvSpPr>
          <p:spPr>
            <a:xfrm>
              <a:off x="2143978" y="1504373"/>
              <a:ext cx="897347" cy="3598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j-lt"/>
                  <a:ea typeface="Poppins SemiBold"/>
                  <a:cs typeface="Poppins SemiBold"/>
                  <a:sym typeface="Poppins SemiBold"/>
                </a:rPr>
                <a:t>Green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9" name="Google Shape;402;p43">
              <a:extLst>
                <a:ext uri="{FF2B5EF4-FFF2-40B4-BE49-F238E27FC236}">
                  <a16:creationId xmlns:a16="http://schemas.microsoft.com/office/drawing/2014/main" id="{D5F8B6E5-631A-9549-A232-697D85C0148E}"/>
                </a:ext>
              </a:extLst>
            </p:cNvPr>
            <p:cNvSpPr txBox="1"/>
            <p:nvPr/>
          </p:nvSpPr>
          <p:spPr>
            <a:xfrm>
              <a:off x="1902517" y="1806933"/>
              <a:ext cx="1593109" cy="440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R="0" lvl="0" indent="92075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Soluzioni saline diluite,</a:t>
              </a:r>
            </a:p>
            <a:p>
              <a:pPr marR="0" lvl="0" indent="92075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no acidi concentrati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" name="Google Shape;403;p43">
              <a:extLst>
                <a:ext uri="{FF2B5EF4-FFF2-40B4-BE49-F238E27FC236}">
                  <a16:creationId xmlns:a16="http://schemas.microsoft.com/office/drawing/2014/main" id="{06A1433B-9EC1-F1CA-E26F-1DAF40464E38}"/>
                </a:ext>
              </a:extLst>
            </p:cNvPr>
            <p:cNvSpPr txBox="1"/>
            <p:nvPr/>
          </p:nvSpPr>
          <p:spPr>
            <a:xfrm>
              <a:off x="5039829" y="1534561"/>
              <a:ext cx="1735604" cy="3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FC964F"/>
                  </a:solidFill>
                  <a:effectLst/>
                  <a:uLnTx/>
                  <a:uFillTx/>
                  <a:latin typeface="+mj-lt"/>
                  <a:ea typeface="Poppins SemiBold"/>
                  <a:cs typeface="Poppins SemiBold"/>
                  <a:sym typeface="Poppins SemiBold"/>
                </a:rPr>
                <a:t>Veloce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C964F"/>
                </a:solidFill>
                <a:effectLst/>
                <a:uLnTx/>
                <a:uFillTx/>
                <a:latin typeface="+mj-lt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3" name="Google Shape;404;p43">
              <a:extLst>
                <a:ext uri="{FF2B5EF4-FFF2-40B4-BE49-F238E27FC236}">
                  <a16:creationId xmlns:a16="http://schemas.microsoft.com/office/drawing/2014/main" id="{3688B7BD-225E-ABBA-A969-98F93CE0EB87}"/>
                </a:ext>
              </a:extLst>
            </p:cNvPr>
            <p:cNvSpPr txBox="1"/>
            <p:nvPr/>
          </p:nvSpPr>
          <p:spPr>
            <a:xfrm>
              <a:off x="4828928" y="1794484"/>
              <a:ext cx="1892668" cy="59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92075" marR="0" lvl="0" indent="-92075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D</a:t>
              </a: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a 5 a 30 volte più rapida rispetto alle tecniche</a:t>
              </a:r>
              <a:b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</a:b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 tradizionali di polishing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" name="Google Shape;405;p43">
              <a:extLst>
                <a:ext uri="{FF2B5EF4-FFF2-40B4-BE49-F238E27FC236}">
                  <a16:creationId xmlns:a16="http://schemas.microsoft.com/office/drawing/2014/main" id="{5CB6B049-A29F-2E40-3745-8D63ACCA1D29}"/>
                </a:ext>
              </a:extLst>
            </p:cNvPr>
            <p:cNvSpPr txBox="1"/>
            <p:nvPr/>
          </p:nvSpPr>
          <p:spPr>
            <a:xfrm>
              <a:off x="2299577" y="2922874"/>
              <a:ext cx="1048417" cy="343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4931A1"/>
                  </a:solidFill>
                  <a:effectLst/>
                  <a:uLnTx/>
                  <a:uFillTx/>
                  <a:latin typeface="+mj-lt"/>
                  <a:ea typeface="Poppins SemiBold"/>
                  <a:cs typeface="Poppins SemiBold"/>
                  <a:sym typeface="Poppins SemiBold"/>
                </a:rPr>
                <a:t>Efficace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4931A1"/>
                </a:solidFill>
                <a:effectLst/>
                <a:uLnTx/>
                <a:uFillTx/>
                <a:latin typeface="+mj-lt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6" name="Google Shape;406;p43">
              <a:extLst>
                <a:ext uri="{FF2B5EF4-FFF2-40B4-BE49-F238E27FC236}">
                  <a16:creationId xmlns:a16="http://schemas.microsoft.com/office/drawing/2014/main" id="{9F530154-2C47-9143-1D98-ED749AF52170}"/>
                </a:ext>
              </a:extLst>
            </p:cNvPr>
            <p:cNvSpPr txBox="1"/>
            <p:nvPr/>
          </p:nvSpPr>
          <p:spPr>
            <a:xfrm>
              <a:off x="1505257" y="2473592"/>
              <a:ext cx="2387629" cy="5478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89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A </a:t>
              </a:r>
              <a:r>
                <a:rPr kumimoji="0" lang="en-US" sz="1200" b="0" i="0" u="none" strike="noStrike" kern="0" cap="none" spc="0" normalizeH="0" baseline="0" noProof="0" err="1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parità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di </a:t>
              </a:r>
              <a:r>
                <a:rPr kumimoji="0" lang="en-US" sz="1200" b="0" i="0" u="none" strike="noStrike" kern="0" cap="none" spc="0" normalizeH="0" baseline="0" noProof="0" err="1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spessore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kumimoji="0" lang="en-US" sz="1200" b="0" i="0" u="none" strike="noStrike" kern="0" cap="none" spc="0" normalizeH="0" baseline="0" noProof="0" err="1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rimosso</a:t>
              </a:r>
              <a: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,</a:t>
              </a:r>
              <a:b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     </a:t>
              </a:r>
              <a:r>
                <a:rPr lang="en-US" sz="1200" kern="0" err="1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rugosità</a:t>
              </a:r>
              <a: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200" kern="0" err="1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più</a:t>
              </a:r>
              <a: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200" kern="0" err="1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bassa</a:t>
              </a:r>
              <a: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 rispetto</a:t>
              </a:r>
              <a:b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 alle </a:t>
              </a:r>
              <a:r>
                <a:rPr lang="en-US" sz="1200" kern="0" err="1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altre</a:t>
              </a:r>
              <a: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200" kern="0" err="1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tecniche</a:t>
              </a:r>
              <a:r>
                <a:rPr lang="en-US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 di polishing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7" name="Google Shape;407;p43">
              <a:extLst>
                <a:ext uri="{FF2B5EF4-FFF2-40B4-BE49-F238E27FC236}">
                  <a16:creationId xmlns:a16="http://schemas.microsoft.com/office/drawing/2014/main" id="{8C4E00D9-BD9A-EBBF-C33A-BB9923A4E30D}"/>
                </a:ext>
              </a:extLst>
            </p:cNvPr>
            <p:cNvSpPr txBox="1"/>
            <p:nvPr/>
          </p:nvSpPr>
          <p:spPr>
            <a:xfrm>
              <a:off x="5015501" y="2928826"/>
              <a:ext cx="1735604" cy="35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D149CE"/>
                  </a:solidFill>
                  <a:effectLst/>
                  <a:uLnTx/>
                  <a:uFillTx/>
                  <a:latin typeface="+mj-lt"/>
                  <a:ea typeface="Poppins SemiBold"/>
                  <a:cs typeface="Poppins SemiBold"/>
                  <a:sym typeface="Poppins SemiBold"/>
                </a:rPr>
                <a:t>Versatile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D149CE"/>
                </a:solidFill>
                <a:effectLst/>
                <a:uLnTx/>
                <a:uFillTx/>
                <a:latin typeface="+mj-lt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8" name="Google Shape;408;p43">
              <a:extLst>
                <a:ext uri="{FF2B5EF4-FFF2-40B4-BE49-F238E27FC236}">
                  <a16:creationId xmlns:a16="http://schemas.microsoft.com/office/drawing/2014/main" id="{37687666-81A5-830E-36B5-4072BDFC332F}"/>
                </a:ext>
              </a:extLst>
            </p:cNvPr>
            <p:cNvSpPr txBox="1"/>
            <p:nvPr/>
          </p:nvSpPr>
          <p:spPr>
            <a:xfrm>
              <a:off x="4716463" y="2497437"/>
              <a:ext cx="2139000" cy="573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88900" marR="0" lvl="0" indent="177800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Meno sensibile di EP alla</a:t>
              </a:r>
              <a:b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</a:b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 geometria del catodo</a:t>
              </a:r>
              <a:r>
                <a:rPr lang="en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  <a:br>
                <a:rPr lang="en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" sz="1200" kern="0">
                  <a:solidFill>
                    <a:srgbClr val="666666"/>
                  </a:solidFill>
                  <a:latin typeface="Poppins"/>
                  <a:ea typeface="Poppins"/>
                  <a:cs typeface="Poppins"/>
                  <a:sym typeface="Poppins"/>
                </a:rPr>
                <a:t>Compatibile con AM</a:t>
              </a:r>
              <a:endPara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19" name="Elemento grafico 18" descr="Energia rinnovabile con riempimento a tinta unita">
              <a:extLst>
                <a:ext uri="{FF2B5EF4-FFF2-40B4-BE49-F238E27FC236}">
                  <a16:creationId xmlns:a16="http://schemas.microsoft.com/office/drawing/2014/main" id="{2BB4D4DA-168D-82D8-6782-5EC754ABC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22211" y="1553580"/>
              <a:ext cx="318663" cy="318663"/>
            </a:xfrm>
            <a:prstGeom prst="rect">
              <a:avLst/>
            </a:prstGeom>
          </p:spPr>
        </p:pic>
        <p:pic>
          <p:nvPicPr>
            <p:cNvPr id="20" name="Elemento grafico 19" descr="Tendenza al rialzo con riempimento a tinta unita">
              <a:extLst>
                <a:ext uri="{FF2B5EF4-FFF2-40B4-BE49-F238E27FC236}">
                  <a16:creationId xmlns:a16="http://schemas.microsoft.com/office/drawing/2014/main" id="{A91C403C-86BF-323F-6424-ACAB895DF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23862" y="2959988"/>
              <a:ext cx="268861" cy="268861"/>
            </a:xfrm>
            <a:prstGeom prst="rect">
              <a:avLst/>
            </a:prstGeom>
          </p:spPr>
        </p:pic>
        <p:pic>
          <p:nvPicPr>
            <p:cNvPr id="21" name="Elemento grafico 20" descr="Misuratore con riempimento a tinta unita">
              <a:extLst>
                <a:ext uri="{FF2B5EF4-FFF2-40B4-BE49-F238E27FC236}">
                  <a16:creationId xmlns:a16="http://schemas.microsoft.com/office/drawing/2014/main" id="{4AA67054-CD08-8D34-65CB-A70AEE598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798807" y="1575125"/>
              <a:ext cx="268861" cy="268861"/>
            </a:xfrm>
            <a:prstGeom prst="rect">
              <a:avLst/>
            </a:prstGeom>
          </p:spPr>
        </p:pic>
        <p:pic>
          <p:nvPicPr>
            <p:cNvPr id="22" name="Elemento grafico 21" descr="Xilofono con riempimento a tinta unita">
              <a:extLst>
                <a:ext uri="{FF2B5EF4-FFF2-40B4-BE49-F238E27FC236}">
                  <a16:creationId xmlns:a16="http://schemas.microsoft.com/office/drawing/2014/main" id="{6AEE47E6-B187-91A3-6E65-B2C41A9D4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778181" y="2997360"/>
              <a:ext cx="268861" cy="268861"/>
            </a:xfrm>
            <a:prstGeom prst="rect">
              <a:avLst/>
            </a:prstGeom>
          </p:spPr>
        </p:pic>
      </p:grp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1F3742A0-D78E-94AC-39B9-9C322008C7F9}"/>
              </a:ext>
            </a:extLst>
          </p:cNvPr>
          <p:cNvSpPr txBox="1">
            <a:spLocks/>
          </p:cNvSpPr>
          <p:nvPr/>
        </p:nvSpPr>
        <p:spPr>
          <a:xfrm>
            <a:off x="1051225" y="2133089"/>
            <a:ext cx="3056372" cy="3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b="1" baseline="-25000">
                <a:solidFill>
                  <a:srgbClr val="002060"/>
                </a:solidFill>
              </a:rPr>
              <a:t>Elettrochimica + Plasma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9F4FEA3-3EC7-9399-EE0D-8AA164F45A2C}"/>
              </a:ext>
            </a:extLst>
          </p:cNvPr>
          <p:cNvSpPr txBox="1">
            <a:spLocks/>
          </p:cNvSpPr>
          <p:nvPr/>
        </p:nvSpPr>
        <p:spPr>
          <a:xfrm>
            <a:off x="3217244" y="4773146"/>
            <a:ext cx="8959624" cy="1395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3600" b="1" baseline="-25000">
                <a:solidFill>
                  <a:srgbClr val="002060"/>
                </a:solidFill>
              </a:rPr>
              <a:t>LNL al momento è l’unico laboratorio al mondo</a:t>
            </a:r>
            <a:br>
              <a:rPr lang="it-IT" sz="3600" b="1" baseline="-25000">
                <a:solidFill>
                  <a:srgbClr val="002060"/>
                </a:solidFill>
              </a:rPr>
            </a:br>
            <a:r>
              <a:rPr lang="it-IT" sz="3600" b="1" baseline="-25000">
                <a:solidFill>
                  <a:srgbClr val="002060"/>
                </a:solidFill>
              </a:rPr>
              <a:t>a possedere la tecnologia PEP per Rame e Niobio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3600" b="1" baseline="-25000">
                <a:solidFill>
                  <a:schemeClr val="accent6"/>
                </a:solidFill>
              </a:rPr>
              <a:t>(3 brevetti depositati) </a:t>
            </a:r>
          </a:p>
        </p:txBody>
      </p:sp>
      <p:sp>
        <p:nvSpPr>
          <p:cNvPr id="38" name="Rettangolo con un angolo ritagliato 37">
            <a:extLst>
              <a:ext uri="{FF2B5EF4-FFF2-40B4-BE49-F238E27FC236}">
                <a16:creationId xmlns:a16="http://schemas.microsoft.com/office/drawing/2014/main" id="{F7232E48-8F52-CA5D-6ACC-B1BBBD890853}"/>
              </a:ext>
            </a:extLst>
          </p:cNvPr>
          <p:cNvSpPr/>
          <p:nvPr/>
        </p:nvSpPr>
        <p:spPr>
          <a:xfrm flipH="1" flipV="1">
            <a:off x="11640368" y="3836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con un angolo ritagliato 38">
            <a:extLst>
              <a:ext uri="{FF2B5EF4-FFF2-40B4-BE49-F238E27FC236}">
                <a16:creationId xmlns:a16="http://schemas.microsoft.com/office/drawing/2014/main" id="{46AAAD16-8EFA-D8E7-84AE-3A1FEBE0CC1F}"/>
              </a:ext>
            </a:extLst>
          </p:cNvPr>
          <p:cNvSpPr/>
          <p:nvPr/>
        </p:nvSpPr>
        <p:spPr>
          <a:xfrm flipH="1" flipV="1">
            <a:off x="11517877" y="6537"/>
            <a:ext cx="438150" cy="1180191"/>
          </a:xfrm>
          <a:prstGeom prst="snip1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79A0689D-3DD1-FCED-7683-4B3E35AE5316}"/>
              </a:ext>
            </a:extLst>
          </p:cNvPr>
          <p:cNvSpPr txBox="1">
            <a:spLocks/>
          </p:cNvSpPr>
          <p:nvPr/>
        </p:nvSpPr>
        <p:spPr>
          <a:xfrm flipH="1">
            <a:off x="11676599" y="898181"/>
            <a:ext cx="535495" cy="285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Segnaposto contenuto 2">
            <a:extLst>
              <a:ext uri="{FF2B5EF4-FFF2-40B4-BE49-F238E27FC236}">
                <a16:creationId xmlns:a16="http://schemas.microsoft.com/office/drawing/2014/main" id="{1CE81D8F-F0BA-5FC1-8035-7911DD81C3EB}"/>
              </a:ext>
            </a:extLst>
          </p:cNvPr>
          <p:cNvSpPr txBox="1">
            <a:spLocks/>
          </p:cNvSpPr>
          <p:nvPr/>
        </p:nvSpPr>
        <p:spPr>
          <a:xfrm rot="16200000" flipV="1">
            <a:off x="11290345" y="238089"/>
            <a:ext cx="871933" cy="46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chemeClr val="bg1"/>
                </a:solidFill>
              </a:rPr>
              <a:t>Polishing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AA7A0507-8AB5-DE52-59AA-8B9111B641A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3127" y="90252"/>
            <a:ext cx="1053781" cy="4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4A69-8247-A768-5D1B-A58515E7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Risultato </a:t>
            </a:r>
            <a:r>
              <a:rPr lang="it-IT" b="0">
                <a:latin typeface="Montserrat" panose="00000500000000000000" pitchFamily="2" charset="0"/>
              </a:rPr>
              <a:t>Agosto</a:t>
            </a:r>
            <a:r>
              <a:rPr lang="it-IT"/>
              <a:t> 2024: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51ED11-E84C-4C66-1BB5-1D5F9A592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F3614FD-378E-2A56-69C2-1940083320D3}"/>
              </a:ext>
            </a:extLst>
          </p:cNvPr>
          <p:cNvSpPr txBox="1">
            <a:spLocks/>
          </p:cNvSpPr>
          <p:nvPr/>
        </p:nvSpPr>
        <p:spPr>
          <a:xfrm>
            <a:off x="904873" y="1154647"/>
            <a:ext cx="10382251" cy="13952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5400" b="1" baseline="-25000">
                <a:solidFill>
                  <a:schemeClr val="accent6"/>
                </a:solidFill>
                <a:latin typeface="Montserrat Black" panose="00000A00000000000000" pitchFamily="2" charset="0"/>
              </a:rPr>
              <a:t>Prima cavità ellittica 1.3 GHz</a:t>
            </a:r>
            <a:br>
              <a:rPr lang="it-IT" sz="5400" b="1" baseline="-25000">
                <a:solidFill>
                  <a:schemeClr val="accent6"/>
                </a:solidFill>
                <a:latin typeface="Montserrat Black" panose="00000A00000000000000" pitchFamily="2" charset="0"/>
              </a:rPr>
            </a:br>
            <a:r>
              <a:rPr lang="it-IT" sz="5400" b="1" baseline="-25000">
                <a:solidFill>
                  <a:schemeClr val="accent6"/>
                </a:solidFill>
                <a:latin typeface="Montserrat Black" panose="00000A00000000000000" pitchFamily="2" charset="0"/>
              </a:rPr>
              <a:t>trattata con successo via PEP</a:t>
            </a:r>
            <a:br>
              <a:rPr lang="it-IT" sz="5400" b="1" baseline="-25000">
                <a:solidFill>
                  <a:schemeClr val="accent6"/>
                </a:solidFill>
                <a:latin typeface="Montserrat Black" panose="00000A00000000000000" pitchFamily="2" charset="0"/>
              </a:rPr>
            </a:br>
            <a:r>
              <a:rPr lang="it-IT" sz="4300" baseline="-25000">
                <a:solidFill>
                  <a:schemeClr val="accent6"/>
                </a:solidFill>
              </a:rPr>
              <a:t>1 anno in anticipo sulla schedule!</a:t>
            </a:r>
            <a:endParaRPr lang="it-IT" sz="5400" baseline="-25000">
              <a:solidFill>
                <a:schemeClr val="accent6"/>
              </a:solidFill>
            </a:endParaRPr>
          </a:p>
        </p:txBody>
      </p:sp>
      <p:pic>
        <p:nvPicPr>
          <p:cNvPr id="6" name="Immagine 5" descr="Immagine che contiene cerchio, lattina, interno&#10;&#10;Descrizione generata automaticamente">
            <a:extLst>
              <a:ext uri="{FF2B5EF4-FFF2-40B4-BE49-F238E27FC236}">
                <a16:creationId xmlns:a16="http://schemas.microsoft.com/office/drawing/2014/main" id="{5D121B75-DF85-4124-B756-AC9592090B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752" y="4006220"/>
            <a:ext cx="1648093" cy="2064583"/>
          </a:xfrm>
          <a:prstGeom prst="rect">
            <a:avLst/>
          </a:prstGeom>
        </p:spPr>
      </p:pic>
      <p:pic>
        <p:nvPicPr>
          <p:cNvPr id="7" name="Immagine 6" descr="Immagine che contiene Fotografia di nature morte, bronzo, ottone, pezzo degli scacchi&#10;&#10;Descrizione generata automaticamente">
            <a:extLst>
              <a:ext uri="{FF2B5EF4-FFF2-40B4-BE49-F238E27FC236}">
                <a16:creationId xmlns:a16="http://schemas.microsoft.com/office/drawing/2014/main" id="{8EEA458D-BE8E-E5AA-4D96-B81E34A8C8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40237">
            <a:off x="8343557" y="167713"/>
            <a:ext cx="3862210" cy="5115713"/>
          </a:xfrm>
          <a:prstGeom prst="rect">
            <a:avLst/>
          </a:prstGeom>
        </p:spPr>
      </p:pic>
      <p:pic>
        <p:nvPicPr>
          <p:cNvPr id="8" name="Timeline 1 [1]">
            <a:hlinkClick r:id="" action="ppaction://media"/>
            <a:extLst>
              <a:ext uri="{FF2B5EF4-FFF2-40B4-BE49-F238E27FC236}">
                <a16:creationId xmlns:a16="http://schemas.microsoft.com/office/drawing/2014/main" id="{F377126C-A781-73C4-A405-5B2D4A586F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873" y="2877970"/>
            <a:ext cx="5400479" cy="3192833"/>
          </a:xfrm>
          <a:prstGeom prst="rect">
            <a:avLst/>
          </a:prstGeom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68582A13-9FFA-5B4D-B828-9BEBCBB7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943" y="4399405"/>
            <a:ext cx="5524500" cy="1871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err="1">
                <a:solidFill>
                  <a:srgbClr val="002060"/>
                </a:solidFill>
                <a:latin typeface="Montserrat" panose="00000500000000000000" pitchFamily="50" charset="0"/>
              </a:rPr>
              <a:t>Adattato</a:t>
            </a:r>
            <a:r>
              <a:rPr lang="en-GB" sz="2000">
                <a:solidFill>
                  <a:srgbClr val="002060"/>
                </a:solidFill>
                <a:latin typeface="Montserrat" panose="00000500000000000000" pitchFamily="50" charset="0"/>
              </a:rPr>
              <a:t> </a:t>
            </a:r>
            <a:r>
              <a:rPr lang="en-GB" sz="2000" err="1">
                <a:solidFill>
                  <a:srgbClr val="002060"/>
                </a:solidFill>
                <a:latin typeface="Montserrat" panose="00000500000000000000" pitchFamily="50" charset="0"/>
              </a:rPr>
              <a:t>impianto</a:t>
            </a:r>
            <a:r>
              <a:rPr lang="en-GB" sz="2000">
                <a:solidFill>
                  <a:srgbClr val="002060"/>
                </a:solidFill>
                <a:latin typeface="Montserrat" panose="00000500000000000000" pitchFamily="50" charset="0"/>
              </a:rPr>
              <a:t> ALPI QWR</a:t>
            </a:r>
          </a:p>
          <a:p>
            <a:pPr marL="0" indent="0">
              <a:buNone/>
            </a:pPr>
            <a:r>
              <a:rPr lang="en-GB" sz="2000" b="1" err="1">
                <a:solidFill>
                  <a:srgbClr val="002060"/>
                </a:solidFill>
                <a:latin typeface="Montserrat" panose="00000500000000000000" pitchFamily="50" charset="0"/>
              </a:rPr>
              <a:t>Rimossi</a:t>
            </a:r>
            <a:r>
              <a:rPr lang="en-GB" sz="2000" b="1">
                <a:solidFill>
                  <a:srgbClr val="002060"/>
                </a:solidFill>
                <a:latin typeface="Montserrat" panose="00000500000000000000" pitchFamily="50" charset="0"/>
              </a:rPr>
              <a:t> 150 µm in 30 </a:t>
            </a:r>
            <a:r>
              <a:rPr lang="en-GB" sz="2000" b="1" err="1">
                <a:solidFill>
                  <a:srgbClr val="002060"/>
                </a:solidFill>
                <a:latin typeface="Montserrat" panose="00000500000000000000" pitchFamily="50" charset="0"/>
              </a:rPr>
              <a:t>minuti</a:t>
            </a:r>
            <a:r>
              <a:rPr lang="en-GB" sz="2000" b="1">
                <a:solidFill>
                  <a:srgbClr val="002060"/>
                </a:solidFill>
                <a:latin typeface="Montserrat" panose="00000500000000000000" pitchFamily="50" charset="0"/>
              </a:rPr>
              <a:t>!</a:t>
            </a:r>
          </a:p>
          <a:p>
            <a:pPr marL="0" indent="0">
              <a:buNone/>
            </a:pPr>
            <a:r>
              <a:rPr lang="en-GB" sz="1100">
                <a:solidFill>
                  <a:srgbClr val="002060"/>
                </a:solidFill>
                <a:latin typeface="Montserrat" panose="00000500000000000000" pitchFamily="50" charset="0"/>
                <a:sym typeface="Wingdings" panose="05000000000000000000" pitchFamily="2" charset="2"/>
              </a:rPr>
              <a:t>(con EP ci </a:t>
            </a:r>
            <a:r>
              <a:rPr lang="en-GB" sz="1100" err="1">
                <a:solidFill>
                  <a:srgbClr val="002060"/>
                </a:solidFill>
                <a:latin typeface="Montserrat" panose="00000500000000000000" pitchFamily="50" charset="0"/>
                <a:sym typeface="Wingdings" panose="05000000000000000000" pitchFamily="2" charset="2"/>
              </a:rPr>
              <a:t>sarebbero</a:t>
            </a:r>
            <a:r>
              <a:rPr lang="en-GB" sz="1100">
                <a:solidFill>
                  <a:srgbClr val="002060"/>
                </a:solidFill>
                <a:latin typeface="Montserrat" panose="00000500000000000000" pitchFamily="50" charset="0"/>
                <a:sym typeface="Wingdings" panose="05000000000000000000" pitchFamily="2" charset="2"/>
              </a:rPr>
              <a:t> volute circa 12 ore)</a:t>
            </a:r>
            <a:endParaRPr lang="en-GB" sz="1100">
              <a:solidFill>
                <a:srgbClr val="002060"/>
              </a:solidFill>
              <a:latin typeface="Montserrat" panose="00000500000000000000" pitchFamily="50" charset="0"/>
            </a:endParaRPr>
          </a:p>
        </p:txBody>
      </p:sp>
      <p:sp>
        <p:nvSpPr>
          <p:cNvPr id="3" name="Rettangolo con un angolo ritagliato 2">
            <a:extLst>
              <a:ext uri="{FF2B5EF4-FFF2-40B4-BE49-F238E27FC236}">
                <a16:creationId xmlns:a16="http://schemas.microsoft.com/office/drawing/2014/main" id="{9C1BD344-DCE0-9611-2E81-5A47F0A84EB2}"/>
              </a:ext>
            </a:extLst>
          </p:cNvPr>
          <p:cNvSpPr/>
          <p:nvPr/>
        </p:nvSpPr>
        <p:spPr>
          <a:xfrm flipH="1" flipV="1">
            <a:off x="11755067" y="8894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un angolo ritagliato 8">
            <a:extLst>
              <a:ext uri="{FF2B5EF4-FFF2-40B4-BE49-F238E27FC236}">
                <a16:creationId xmlns:a16="http://schemas.microsoft.com/office/drawing/2014/main" id="{8558EF9E-EC50-087A-DB0D-6B06187C6111}"/>
              </a:ext>
            </a:extLst>
          </p:cNvPr>
          <p:cNvSpPr/>
          <p:nvPr/>
        </p:nvSpPr>
        <p:spPr>
          <a:xfrm flipH="1" flipV="1">
            <a:off x="11640368" y="3836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un angolo ritagliato 9">
            <a:extLst>
              <a:ext uri="{FF2B5EF4-FFF2-40B4-BE49-F238E27FC236}">
                <a16:creationId xmlns:a16="http://schemas.microsoft.com/office/drawing/2014/main" id="{6274942D-E5D7-C299-C9A7-A8D6739056B9}"/>
              </a:ext>
            </a:extLst>
          </p:cNvPr>
          <p:cNvSpPr/>
          <p:nvPr/>
        </p:nvSpPr>
        <p:spPr>
          <a:xfrm flipH="1" flipV="1">
            <a:off x="11517877" y="6537"/>
            <a:ext cx="438150" cy="1180191"/>
          </a:xfrm>
          <a:prstGeom prst="snip1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93A0AFD8-87B6-0746-3D07-9452BBC69F73}"/>
              </a:ext>
            </a:extLst>
          </p:cNvPr>
          <p:cNvSpPr txBox="1">
            <a:spLocks/>
          </p:cNvSpPr>
          <p:nvPr/>
        </p:nvSpPr>
        <p:spPr>
          <a:xfrm flipH="1">
            <a:off x="11676599" y="898181"/>
            <a:ext cx="535495" cy="285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F0C9AF4F-868E-325B-840C-8E2B09D2B4E9}"/>
              </a:ext>
            </a:extLst>
          </p:cNvPr>
          <p:cNvSpPr txBox="1">
            <a:spLocks/>
          </p:cNvSpPr>
          <p:nvPr/>
        </p:nvSpPr>
        <p:spPr>
          <a:xfrm rot="16200000" flipV="1">
            <a:off x="11290345" y="238089"/>
            <a:ext cx="871933" cy="46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chemeClr val="bg1"/>
                </a:solidFill>
              </a:rPr>
              <a:t>Polishing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9CD6343-09E5-8FE6-B349-C2F662D43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111" y="467831"/>
            <a:ext cx="1230883" cy="75277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BE6E065-EF96-A7AA-8F26-4141841344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401" y="65571"/>
            <a:ext cx="1053781" cy="4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4A69-8247-A768-5D1B-A58515E7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Prospettive future:</a:t>
            </a:r>
            <a:endParaRPr lang="it-IT">
              <a:solidFill>
                <a:srgbClr val="71B2C8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51ED11-E84C-4C66-1BB5-1D5F9A592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F3614FD-378E-2A56-69C2-1940083320D3}"/>
              </a:ext>
            </a:extLst>
          </p:cNvPr>
          <p:cNvSpPr txBox="1">
            <a:spLocks/>
          </p:cNvSpPr>
          <p:nvPr/>
        </p:nvSpPr>
        <p:spPr>
          <a:xfrm>
            <a:off x="904874" y="1058758"/>
            <a:ext cx="9239252" cy="1395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5400" b="1" baseline="-25000">
                <a:solidFill>
                  <a:schemeClr val="accent6"/>
                </a:solidFill>
                <a:latin typeface="Montserrat Black" panose="00000A00000000000000" pitchFamily="2" charset="0"/>
              </a:rPr>
              <a:t>Validare e inserire PEP nel protocollo di produzione di FCC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68582A13-9FFA-5B4D-B828-9BEBCBB7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20" y="2526405"/>
            <a:ext cx="5524500" cy="327283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b="1" dirty="0" err="1">
                <a:solidFill>
                  <a:srgbClr val="002060"/>
                </a:solidFill>
                <a:latin typeface="Montserrat" panose="00000500000000000000" pitchFamily="50" charset="0"/>
              </a:rPr>
              <a:t>Validazione</a:t>
            </a:r>
            <a:r>
              <a:rPr lang="en-GB" b="1" dirty="0">
                <a:solidFill>
                  <a:srgbClr val="002060"/>
                </a:solidFill>
                <a:latin typeface="Montserrat" panose="00000500000000000000" pitchFamily="50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Montserrat" panose="00000500000000000000" pitchFamily="50" charset="0"/>
              </a:rPr>
              <a:t>su</a:t>
            </a:r>
            <a:r>
              <a:rPr lang="en-GB" b="1" dirty="0">
                <a:solidFill>
                  <a:srgbClr val="002060"/>
                </a:solidFill>
                <a:latin typeface="Montserrat" panose="00000500000000000000" pitchFamily="50" charset="0"/>
              </a:rPr>
              <a:t> 1.3 GHz:</a:t>
            </a:r>
          </a:p>
          <a:p>
            <a:pPr>
              <a:lnSpc>
                <a:spcPct val="120000"/>
              </a:lnSpc>
            </a:pPr>
            <a:r>
              <a:rPr lang="en-GB" sz="2800" dirty="0" err="1">
                <a:solidFill>
                  <a:srgbClr val="002060"/>
                </a:solidFill>
                <a:latin typeface="Montserrat" panose="00000500000000000000" pitchFamily="50" charset="0"/>
              </a:rPr>
              <a:t>Produz</a:t>
            </a:r>
            <a:r>
              <a:rPr lang="en-GB" dirty="0" err="1">
                <a:solidFill>
                  <a:srgbClr val="002060"/>
                </a:solidFill>
                <a:latin typeface="Montserrat" panose="00000500000000000000" pitchFamily="50" charset="0"/>
              </a:rPr>
              <a:t>ione</a:t>
            </a:r>
            <a:r>
              <a:rPr lang="en-GB" dirty="0">
                <a:solidFill>
                  <a:srgbClr val="002060"/>
                </a:solidFill>
                <a:latin typeface="Montserrat" panose="00000500000000000000" pitchFamily="50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Montserrat" panose="00000500000000000000" pitchFamily="50" charset="0"/>
              </a:rPr>
              <a:t>cavità</a:t>
            </a:r>
            <a:r>
              <a:rPr lang="en-GB" dirty="0">
                <a:solidFill>
                  <a:srgbClr val="002060"/>
                </a:solidFill>
                <a:latin typeface="Montserrat" panose="00000500000000000000" pitchFamily="50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Montserrat" panose="00000500000000000000" pitchFamily="50" charset="0"/>
              </a:rPr>
              <a:t>idroformata</a:t>
            </a:r>
            <a:br>
              <a:rPr lang="en-GB" dirty="0">
                <a:solidFill>
                  <a:srgbClr val="002060"/>
                </a:solidFill>
                <a:latin typeface="Montserrat" panose="00000500000000000000" pitchFamily="50" charset="0"/>
              </a:rPr>
            </a:br>
            <a:r>
              <a:rPr lang="en-GB" sz="1800" i="1" dirty="0">
                <a:solidFill>
                  <a:srgbClr val="002060"/>
                </a:solidFill>
                <a:latin typeface="Montserrat" panose="00000500000000000000" pitchFamily="50" charset="0"/>
              </a:rPr>
              <a:t>(Novembre 2024)</a:t>
            </a:r>
          </a:p>
          <a:p>
            <a:pPr>
              <a:lnSpc>
                <a:spcPct val="120000"/>
              </a:lnSpc>
            </a:pPr>
            <a:r>
              <a:rPr lang="en-GB" sz="2800" dirty="0" err="1">
                <a:solidFill>
                  <a:srgbClr val="002060"/>
                </a:solidFill>
                <a:latin typeface="Montserrat" panose="00000500000000000000" pitchFamily="50" charset="0"/>
              </a:rPr>
              <a:t>Trattamento</a:t>
            </a:r>
            <a:r>
              <a:rPr lang="en-GB" sz="2800" dirty="0">
                <a:solidFill>
                  <a:srgbClr val="002060"/>
                </a:solidFill>
                <a:latin typeface="Montserrat" panose="00000500000000000000" pitchFamily="50" charset="0"/>
              </a:rPr>
              <a:t> PEP</a:t>
            </a:r>
            <a:br>
              <a:rPr lang="en-GB" sz="2800" dirty="0">
                <a:solidFill>
                  <a:srgbClr val="002060"/>
                </a:solidFill>
                <a:latin typeface="Montserrat" panose="00000500000000000000" pitchFamily="50" charset="0"/>
              </a:rPr>
            </a:br>
            <a:r>
              <a:rPr lang="en-GB" sz="1600" i="1" dirty="0">
                <a:solidFill>
                  <a:srgbClr val="002060"/>
                </a:solidFill>
                <a:latin typeface="Montserrat" panose="00000500000000000000" pitchFamily="50" charset="0"/>
              </a:rPr>
              <a:t>(Marzo-Aprile 2025)</a:t>
            </a:r>
          </a:p>
          <a:p>
            <a:pPr>
              <a:lnSpc>
                <a:spcPct val="120000"/>
              </a:lnSpc>
            </a:pPr>
            <a:r>
              <a:rPr lang="en-GB" sz="2800" dirty="0">
                <a:solidFill>
                  <a:srgbClr val="002060"/>
                </a:solidFill>
                <a:latin typeface="Montserrat" panose="00000500000000000000" pitchFamily="50" charset="0"/>
              </a:rPr>
              <a:t>Coating Nb</a:t>
            </a:r>
            <a:br>
              <a:rPr lang="en-GB" dirty="0">
                <a:solidFill>
                  <a:srgbClr val="002060"/>
                </a:solidFill>
                <a:latin typeface="Montserrat" panose="00000500000000000000" pitchFamily="50" charset="0"/>
              </a:rPr>
            </a:br>
            <a:r>
              <a:rPr lang="en-GB" sz="1600" i="1" dirty="0">
                <a:solidFill>
                  <a:srgbClr val="002060"/>
                </a:solidFill>
                <a:latin typeface="Montserrat" panose="00000500000000000000" pitchFamily="50" charset="0"/>
              </a:rPr>
              <a:t>(Maggio-</a:t>
            </a:r>
            <a:r>
              <a:rPr lang="en-GB" sz="1600" i="1" dirty="0" err="1">
                <a:solidFill>
                  <a:srgbClr val="002060"/>
                </a:solidFill>
                <a:latin typeface="Montserrat" panose="00000500000000000000" pitchFamily="50" charset="0"/>
              </a:rPr>
              <a:t>Giugno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50" charset="0"/>
              </a:rPr>
              <a:t> 2025)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rgbClr val="002060"/>
                </a:solidFill>
                <a:latin typeface="Montserrat" panose="00000500000000000000" pitchFamily="50" charset="0"/>
              </a:rPr>
              <a:t>Test RF</a:t>
            </a:r>
            <a:br>
              <a:rPr lang="en-GB" dirty="0">
                <a:solidFill>
                  <a:srgbClr val="002060"/>
                </a:solidFill>
                <a:latin typeface="Montserrat" panose="00000500000000000000" pitchFamily="50" charset="0"/>
              </a:rPr>
            </a:br>
            <a:r>
              <a:rPr lang="en-GB" sz="1600" i="1" dirty="0">
                <a:solidFill>
                  <a:srgbClr val="002060"/>
                </a:solidFill>
                <a:latin typeface="Montserrat" panose="00000500000000000000" pitchFamily="50" charset="0"/>
              </a:rPr>
              <a:t>(</a:t>
            </a:r>
            <a:r>
              <a:rPr lang="en-GB" sz="1600" i="1" dirty="0" err="1">
                <a:solidFill>
                  <a:srgbClr val="002060"/>
                </a:solidFill>
                <a:latin typeface="Montserrat" panose="00000500000000000000" pitchFamily="50" charset="0"/>
              </a:rPr>
              <a:t>Luglio</a:t>
            </a:r>
            <a:r>
              <a:rPr lang="en-GB" sz="1600" i="1" dirty="0">
                <a:solidFill>
                  <a:srgbClr val="002060"/>
                </a:solidFill>
                <a:latin typeface="Montserrat" panose="00000500000000000000" pitchFamily="50" charset="0"/>
              </a:rPr>
              <a:t>-Agosto 2025)</a:t>
            </a:r>
            <a:br>
              <a:rPr lang="en-GB" sz="1600" dirty="0">
                <a:solidFill>
                  <a:srgbClr val="002060"/>
                </a:solidFill>
                <a:latin typeface="Montserrat" panose="00000500000000000000" pitchFamily="50" charset="0"/>
              </a:rPr>
            </a:br>
            <a:endParaRPr lang="en-GB" dirty="0">
              <a:solidFill>
                <a:srgbClr val="002060"/>
              </a:solidFill>
              <a:latin typeface="Montserrat" panose="00000500000000000000" pitchFamily="50" charset="0"/>
            </a:endParaRPr>
          </a:p>
          <a:p>
            <a:pPr>
              <a:lnSpc>
                <a:spcPct val="120000"/>
              </a:lnSpc>
            </a:pPr>
            <a:endParaRPr lang="en-GB" sz="2800" dirty="0">
              <a:solidFill>
                <a:srgbClr val="002060"/>
              </a:solidFill>
              <a:latin typeface="Montserrat" panose="00000500000000000000" pitchFamily="50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DE340D-696D-94C7-2430-B77C629DE0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7921" y="1586878"/>
            <a:ext cx="1412121" cy="38472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316D6B-45FE-5E7E-3E11-ABCE17B7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25" y="2521554"/>
            <a:ext cx="2184433" cy="2912577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876A38E1-8915-A50F-B21E-B44CE36E8A67}"/>
              </a:ext>
            </a:extLst>
          </p:cNvPr>
          <p:cNvGrpSpPr/>
          <p:nvPr/>
        </p:nvGrpSpPr>
        <p:grpSpPr>
          <a:xfrm>
            <a:off x="2785094" y="3035875"/>
            <a:ext cx="3539309" cy="2278502"/>
            <a:chOff x="2794817" y="2876626"/>
            <a:chExt cx="3539309" cy="2278502"/>
          </a:xfrm>
        </p:grpSpPr>
        <p:pic>
          <p:nvPicPr>
            <p:cNvPr id="10" name="Picture 2" descr="Basic Information - KEK｜高エネルギー加速器研究機構">
              <a:extLst>
                <a:ext uri="{FF2B5EF4-FFF2-40B4-BE49-F238E27FC236}">
                  <a16:creationId xmlns:a16="http://schemas.microsoft.com/office/drawing/2014/main" id="{41C019E5-BA98-14F9-847C-E544F46FA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922" y="2876626"/>
              <a:ext cx="1130204" cy="340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magine 11" descr="Immagine che contiene Elementi grafici, Carattere, grafica, design&#10;&#10;Descrizione generata automaticamente">
              <a:extLst>
                <a:ext uri="{FF2B5EF4-FFF2-40B4-BE49-F238E27FC236}">
                  <a16:creationId xmlns:a16="http://schemas.microsoft.com/office/drawing/2014/main" id="{CC93AD2D-6844-5814-0A4D-B192B5721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554" y="4090252"/>
              <a:ext cx="630056" cy="533342"/>
            </a:xfrm>
            <a:prstGeom prst="rect">
              <a:avLst/>
            </a:prstGeom>
          </p:spPr>
        </p:pic>
        <p:pic>
          <p:nvPicPr>
            <p:cNvPr id="13" name="Picture 3" descr="Logo&#10;&#10;Description automatically generated">
              <a:extLst>
                <a:ext uri="{FF2B5EF4-FFF2-40B4-BE49-F238E27FC236}">
                  <a16:creationId xmlns:a16="http://schemas.microsoft.com/office/drawing/2014/main" id="{5DB3E452-0F7A-BF2E-19D9-219CA6B03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7023" y="3439612"/>
              <a:ext cx="717786" cy="414240"/>
            </a:xfrm>
            <a:prstGeom prst="rect">
              <a:avLst/>
            </a:prstGeom>
          </p:spPr>
        </p:pic>
        <p:pic>
          <p:nvPicPr>
            <p:cNvPr id="14" name="Picture 2" descr="Basic Information - KEK｜高エネルギー加速器研究機構">
              <a:extLst>
                <a:ext uri="{FF2B5EF4-FFF2-40B4-BE49-F238E27FC236}">
                  <a16:creationId xmlns:a16="http://schemas.microsoft.com/office/drawing/2014/main" id="{6D76649E-0A11-75FF-6D98-6F47C26A8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817" y="4817150"/>
              <a:ext cx="1121099" cy="337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Segnaposto contenuto 10">
            <a:extLst>
              <a:ext uri="{FF2B5EF4-FFF2-40B4-BE49-F238E27FC236}">
                <a16:creationId xmlns:a16="http://schemas.microsoft.com/office/drawing/2014/main" id="{78F97B9B-847B-00C9-F92F-8FAB3718A9C3}"/>
              </a:ext>
            </a:extLst>
          </p:cNvPr>
          <p:cNvSpPr txBox="1">
            <a:spLocks/>
          </p:cNvSpPr>
          <p:nvPr/>
        </p:nvSpPr>
        <p:spPr>
          <a:xfrm>
            <a:off x="3176421" y="5799242"/>
            <a:ext cx="8905876" cy="85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002060"/>
                </a:solidFill>
                <a:latin typeface="Montserrat" panose="00000500000000000000" pitchFamily="50" charset="0"/>
              </a:rPr>
              <a:t>Studio </a:t>
            </a:r>
            <a:r>
              <a:rPr lang="en-GB" b="1" err="1">
                <a:solidFill>
                  <a:srgbClr val="002060"/>
                </a:solidFill>
                <a:latin typeface="Montserrat" panose="00000500000000000000" pitchFamily="50" charset="0"/>
              </a:rPr>
              <a:t>scalabilità</a:t>
            </a:r>
            <a:r>
              <a:rPr lang="en-GB" b="1">
                <a:solidFill>
                  <a:srgbClr val="002060"/>
                </a:solidFill>
                <a:latin typeface="Montserrat" panose="00000500000000000000" pitchFamily="50" charset="0"/>
              </a:rPr>
              <a:t> a </a:t>
            </a:r>
            <a:r>
              <a:rPr lang="en-GB" b="1" err="1">
                <a:solidFill>
                  <a:srgbClr val="002060"/>
                </a:solidFill>
                <a:latin typeface="Montserrat" panose="00000500000000000000" pitchFamily="50" charset="0"/>
              </a:rPr>
              <a:t>cavità</a:t>
            </a:r>
            <a:r>
              <a:rPr lang="en-GB" b="1">
                <a:solidFill>
                  <a:srgbClr val="002060"/>
                </a:solidFill>
                <a:latin typeface="Montserrat" panose="00000500000000000000" pitchFamily="50" charset="0"/>
              </a:rPr>
              <a:t> 400 MHz FCC</a:t>
            </a:r>
            <a:endParaRPr lang="en-GB">
              <a:solidFill>
                <a:srgbClr val="002060"/>
              </a:solidFill>
              <a:latin typeface="Montserrat" panose="00000500000000000000" pitchFamily="50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BC28C63-797B-DB86-D1EC-A56C762A10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389374">
            <a:off x="1844660" y="4999696"/>
            <a:ext cx="1438661" cy="1835493"/>
          </a:xfrm>
          <a:prstGeom prst="rect">
            <a:avLst/>
          </a:prstGeom>
        </p:spPr>
      </p:pic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BB211D99-A1AB-5A8A-92C5-0BB415763F44}"/>
              </a:ext>
            </a:extLst>
          </p:cNvPr>
          <p:cNvSpPr txBox="1">
            <a:spLocks/>
          </p:cNvSpPr>
          <p:nvPr/>
        </p:nvSpPr>
        <p:spPr>
          <a:xfrm>
            <a:off x="673536" y="5667249"/>
            <a:ext cx="3030834" cy="31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i="1" dirty="0">
                <a:solidFill>
                  <a:schemeClr val="accent6"/>
                </a:solidFill>
                <a:latin typeface="Montserrat" panose="00000500000000000000" pitchFamily="50" charset="0"/>
              </a:rPr>
              <a:t>Se ha </a:t>
            </a:r>
            <a:r>
              <a:rPr lang="en-GB" sz="1600" i="1" dirty="0" err="1">
                <a:solidFill>
                  <a:schemeClr val="accent6"/>
                </a:solidFill>
                <a:latin typeface="Montserrat" panose="00000500000000000000" pitchFamily="50" charset="0"/>
              </a:rPr>
              <a:t>successo</a:t>
            </a:r>
            <a:r>
              <a:rPr lang="en-GB" sz="1600" i="1" dirty="0">
                <a:solidFill>
                  <a:schemeClr val="accent6"/>
                </a:solidFill>
                <a:latin typeface="Montserrat" panose="00000500000000000000" pitchFamily="50" charset="0"/>
              </a:rPr>
              <a:t>…</a:t>
            </a:r>
          </a:p>
        </p:txBody>
      </p:sp>
      <p:sp>
        <p:nvSpPr>
          <p:cNvPr id="26" name="Rettangolo con un angolo ritagliato 25">
            <a:extLst>
              <a:ext uri="{FF2B5EF4-FFF2-40B4-BE49-F238E27FC236}">
                <a16:creationId xmlns:a16="http://schemas.microsoft.com/office/drawing/2014/main" id="{CA1FEF98-EE82-7C35-983A-35D668D1F9AC}"/>
              </a:ext>
            </a:extLst>
          </p:cNvPr>
          <p:cNvSpPr/>
          <p:nvPr/>
        </p:nvSpPr>
        <p:spPr>
          <a:xfrm flipH="1" flipV="1">
            <a:off x="11755067" y="8894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un angolo ritagliato 26">
            <a:extLst>
              <a:ext uri="{FF2B5EF4-FFF2-40B4-BE49-F238E27FC236}">
                <a16:creationId xmlns:a16="http://schemas.microsoft.com/office/drawing/2014/main" id="{24FC07B5-7254-D37B-EE50-66859BF8D35F}"/>
              </a:ext>
            </a:extLst>
          </p:cNvPr>
          <p:cNvSpPr/>
          <p:nvPr/>
        </p:nvSpPr>
        <p:spPr>
          <a:xfrm flipH="1" flipV="1">
            <a:off x="11640368" y="3836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un angolo ritagliato 27">
            <a:extLst>
              <a:ext uri="{FF2B5EF4-FFF2-40B4-BE49-F238E27FC236}">
                <a16:creationId xmlns:a16="http://schemas.microsoft.com/office/drawing/2014/main" id="{49AACCF2-A478-0A78-3C2F-92FC7007C18B}"/>
              </a:ext>
            </a:extLst>
          </p:cNvPr>
          <p:cNvSpPr/>
          <p:nvPr/>
        </p:nvSpPr>
        <p:spPr>
          <a:xfrm flipH="1" flipV="1">
            <a:off x="11517877" y="6537"/>
            <a:ext cx="438150" cy="1180191"/>
          </a:xfrm>
          <a:prstGeom prst="snip1Rect">
            <a:avLst>
              <a:gd name="adj" fmla="val 50000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Segnaposto contenuto 2">
            <a:extLst>
              <a:ext uri="{FF2B5EF4-FFF2-40B4-BE49-F238E27FC236}">
                <a16:creationId xmlns:a16="http://schemas.microsoft.com/office/drawing/2014/main" id="{DDA5ED10-142D-1290-F6AF-67E9F93C4A2A}"/>
              </a:ext>
            </a:extLst>
          </p:cNvPr>
          <p:cNvSpPr txBox="1">
            <a:spLocks/>
          </p:cNvSpPr>
          <p:nvPr/>
        </p:nvSpPr>
        <p:spPr>
          <a:xfrm flipH="1">
            <a:off x="11676599" y="898181"/>
            <a:ext cx="535495" cy="285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3286CC1E-CD1A-AE1A-418F-8441D003E603}"/>
              </a:ext>
            </a:extLst>
          </p:cNvPr>
          <p:cNvSpPr txBox="1">
            <a:spLocks/>
          </p:cNvSpPr>
          <p:nvPr/>
        </p:nvSpPr>
        <p:spPr>
          <a:xfrm rot="16200000" flipV="1">
            <a:off x="11290345" y="238089"/>
            <a:ext cx="871933" cy="46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chemeClr val="bg1"/>
                </a:solidFill>
              </a:rPr>
              <a:t>Polishing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F8C6157-23D8-A4E1-AC9D-C5649553F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963" y="129505"/>
            <a:ext cx="1425731" cy="8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un angolo ritagliato 7">
            <a:extLst>
              <a:ext uri="{FF2B5EF4-FFF2-40B4-BE49-F238E27FC236}">
                <a16:creationId xmlns:a16="http://schemas.microsoft.com/office/drawing/2014/main" id="{A7CF74F2-103E-FC80-B181-7F5076FC3258}"/>
              </a:ext>
            </a:extLst>
          </p:cNvPr>
          <p:cNvSpPr/>
          <p:nvPr/>
        </p:nvSpPr>
        <p:spPr>
          <a:xfrm flipH="1" flipV="1">
            <a:off x="11755067" y="-631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un angolo ritagliato 8">
            <a:extLst>
              <a:ext uri="{FF2B5EF4-FFF2-40B4-BE49-F238E27FC236}">
                <a16:creationId xmlns:a16="http://schemas.microsoft.com/office/drawing/2014/main" id="{511B960B-3074-82F7-250C-D22B8EDBFEF8}"/>
              </a:ext>
            </a:extLst>
          </p:cNvPr>
          <p:cNvSpPr/>
          <p:nvPr/>
        </p:nvSpPr>
        <p:spPr>
          <a:xfrm flipH="1" flipV="1">
            <a:off x="11496858" y="661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3ACFA575-B06A-A42D-7C49-9BBBF4AB2094}"/>
              </a:ext>
            </a:extLst>
          </p:cNvPr>
          <p:cNvSpPr txBox="1">
            <a:spLocks/>
          </p:cNvSpPr>
          <p:nvPr/>
        </p:nvSpPr>
        <p:spPr>
          <a:xfrm flipH="1">
            <a:off x="11676599" y="885481"/>
            <a:ext cx="535495" cy="285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457A17F-5D9F-F53C-E060-913CE2854452}"/>
              </a:ext>
            </a:extLst>
          </p:cNvPr>
          <p:cNvSpPr txBox="1">
            <a:spLocks/>
          </p:cNvSpPr>
          <p:nvPr/>
        </p:nvSpPr>
        <p:spPr>
          <a:xfrm rot="16200000" flipV="1">
            <a:off x="11290345" y="225389"/>
            <a:ext cx="871933" cy="46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chemeClr val="bg1"/>
                </a:solidFill>
              </a:rPr>
              <a:t>Polishing</a:t>
            </a:r>
          </a:p>
        </p:txBody>
      </p:sp>
      <p:sp>
        <p:nvSpPr>
          <p:cNvPr id="14" name="Rettangolo con un angolo ritagliato 13">
            <a:extLst>
              <a:ext uri="{FF2B5EF4-FFF2-40B4-BE49-F238E27FC236}">
                <a16:creationId xmlns:a16="http://schemas.microsoft.com/office/drawing/2014/main" id="{A7E9CB9E-D7BE-E73E-CBE8-48A67D462902}"/>
              </a:ext>
            </a:extLst>
          </p:cNvPr>
          <p:cNvSpPr/>
          <p:nvPr/>
        </p:nvSpPr>
        <p:spPr>
          <a:xfrm flipH="1" flipV="1">
            <a:off x="11625548" y="2160"/>
            <a:ext cx="438150" cy="1180191"/>
          </a:xfrm>
          <a:prstGeom prst="snip1Rect">
            <a:avLst>
              <a:gd name="adj" fmla="val 50000"/>
            </a:avLst>
          </a:prstGeom>
          <a:solidFill>
            <a:srgbClr val="62A9C2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 descr="Immagine che contiene neve, aria aperta, avventura, Alpinista&#10;&#10;Descrizione generata automaticamente">
            <a:extLst>
              <a:ext uri="{FF2B5EF4-FFF2-40B4-BE49-F238E27FC236}">
                <a16:creationId xmlns:a16="http://schemas.microsoft.com/office/drawing/2014/main" id="{C049EBED-AD1F-323F-C5A0-AC08D156F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3063179"/>
            <a:ext cx="3794760" cy="379476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1A91A5-6F2C-B8CF-6096-996BCDB7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C55DACFB-84C1-D48F-BA76-38731C0D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Coating</a:t>
            </a:r>
            <a:r>
              <a:rPr lang="en-US">
                <a:solidFill>
                  <a:srgbClr val="4399B6"/>
                </a:solidFill>
              </a:rPr>
              <a:t> Nb</a:t>
            </a:r>
            <a:r>
              <a:rPr lang="en-US" baseline="-25000">
                <a:solidFill>
                  <a:srgbClr val="4399B6"/>
                </a:solidFill>
              </a:rPr>
              <a:t>3</a:t>
            </a:r>
            <a:r>
              <a:rPr lang="en-US">
                <a:solidFill>
                  <a:srgbClr val="4399B6"/>
                </a:solidFill>
              </a:rPr>
              <a:t>Sn </a:t>
            </a:r>
            <a:r>
              <a:rPr lang="en-US" err="1">
                <a:solidFill>
                  <a:srgbClr val="4399B6"/>
                </a:solidFill>
              </a:rPr>
              <a:t>su</a:t>
            </a:r>
            <a:r>
              <a:rPr lang="en-US">
                <a:solidFill>
                  <a:srgbClr val="4399B6"/>
                </a:solidFill>
              </a:rPr>
              <a:t> Cu</a:t>
            </a:r>
            <a:endParaRPr lang="en-US">
              <a:solidFill>
                <a:srgbClr val="012556"/>
              </a:solidFill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88029C-4D31-E144-12CE-C11190EC551D}"/>
              </a:ext>
            </a:extLst>
          </p:cNvPr>
          <p:cNvSpPr txBox="1">
            <a:spLocks/>
          </p:cNvSpPr>
          <p:nvPr/>
        </p:nvSpPr>
        <p:spPr>
          <a:xfrm>
            <a:off x="838196" y="3198902"/>
            <a:ext cx="10203183" cy="1094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err="1">
                <a:solidFill>
                  <a:srgbClr val="4399B6"/>
                </a:solidFill>
              </a:rPr>
              <a:t>Altri</a:t>
            </a:r>
            <a:r>
              <a:rPr lang="en-US" sz="1400" b="1" dirty="0">
                <a:solidFill>
                  <a:srgbClr val="4399B6"/>
                </a:solidFill>
              </a:rPr>
              <a:t> </a:t>
            </a:r>
            <a:r>
              <a:rPr lang="en-US" sz="1400" b="1" dirty="0" err="1">
                <a:solidFill>
                  <a:srgbClr val="4399B6"/>
                </a:solidFill>
              </a:rPr>
              <a:t>vantaggi</a:t>
            </a:r>
            <a:r>
              <a:rPr lang="en-US" sz="1400" b="1" dirty="0">
                <a:solidFill>
                  <a:srgbClr val="4399B6"/>
                </a:solidFill>
              </a:rPr>
              <a:t>:</a:t>
            </a:r>
          </a:p>
          <a:p>
            <a:r>
              <a:rPr lang="en-US" sz="1800" dirty="0" err="1">
                <a:solidFill>
                  <a:srgbClr val="002060"/>
                </a:solidFill>
              </a:rPr>
              <a:t>Raffreddamento</a:t>
            </a:r>
            <a:r>
              <a:rPr lang="en-US" sz="1800" dirty="0">
                <a:solidFill>
                  <a:srgbClr val="002060"/>
                </a:solidFill>
              </a:rPr>
              <a:t> via cryocooler (</a:t>
            </a:r>
            <a:r>
              <a:rPr lang="en-US" sz="1800" dirty="0" err="1">
                <a:solidFill>
                  <a:srgbClr val="002060"/>
                </a:solidFill>
              </a:rPr>
              <a:t>invece</a:t>
            </a:r>
            <a:r>
              <a:rPr lang="en-US" sz="1800" dirty="0">
                <a:solidFill>
                  <a:srgbClr val="002060"/>
                </a:solidFill>
              </a:rPr>
              <a:t> di </a:t>
            </a:r>
            <a:r>
              <a:rPr lang="en-US" sz="1800" dirty="0" err="1">
                <a:solidFill>
                  <a:srgbClr val="002060"/>
                </a:solidFill>
              </a:rPr>
              <a:t>elio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liquido</a:t>
            </a:r>
            <a:r>
              <a:rPr lang="en-US" sz="1800" dirty="0">
                <a:solidFill>
                  <a:srgbClr val="002060"/>
                </a:solidFill>
              </a:rPr>
              <a:t>) in </a:t>
            </a:r>
            <a:r>
              <a:rPr lang="en-US" sz="1800" dirty="0" err="1">
                <a:solidFill>
                  <a:srgbClr val="002060"/>
                </a:solidFill>
              </a:rPr>
              <a:t>piccoli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acceleratori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industriali</a:t>
            </a:r>
            <a:endParaRPr lang="en-US" sz="1800" dirty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SC ad alti </a:t>
            </a:r>
            <a:r>
              <a:rPr lang="en-US" sz="1800" dirty="0" err="1">
                <a:solidFill>
                  <a:srgbClr val="002060"/>
                </a:solidFill>
              </a:rPr>
              <a:t>campi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magnetici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002060"/>
                </a:solidFill>
                <a:sym typeface="Wingdings" panose="05000000000000000000" pitchFamily="2" charset="2"/>
              </a:rPr>
              <a:t>applicazioni</a:t>
            </a:r>
            <a:r>
              <a:rPr lang="en-US" sz="1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Quantum Sensing</a:t>
            </a:r>
          </a:p>
          <a:p>
            <a:endParaRPr lang="en-US" sz="1800" b="1" dirty="0">
              <a:solidFill>
                <a:srgbClr val="012556"/>
              </a:solidFill>
            </a:endParaRPr>
          </a:p>
          <a:p>
            <a:pPr marL="0" indent="0" algn="ctr">
              <a:buNone/>
            </a:pP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4E99AA2B-37C5-DDC2-70E1-66BDA94FF351}"/>
              </a:ext>
            </a:extLst>
          </p:cNvPr>
          <p:cNvSpPr txBox="1">
            <a:spLocks/>
          </p:cNvSpPr>
          <p:nvPr/>
        </p:nvSpPr>
        <p:spPr>
          <a:xfrm>
            <a:off x="838196" y="2501139"/>
            <a:ext cx="11178544" cy="991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>
                <a:solidFill>
                  <a:srgbClr val="012556"/>
                </a:solidFill>
              </a:rPr>
              <a:t>Sostituire</a:t>
            </a:r>
            <a:r>
              <a:rPr lang="en-US" sz="2200" dirty="0">
                <a:solidFill>
                  <a:srgbClr val="012556"/>
                </a:solidFill>
              </a:rPr>
              <a:t> Nb @2 K con </a:t>
            </a:r>
            <a:r>
              <a:rPr lang="en-US" sz="2200" b="1" dirty="0">
                <a:solidFill>
                  <a:srgbClr val="4399B6"/>
                </a:solidFill>
              </a:rPr>
              <a:t>Nb</a:t>
            </a:r>
            <a:r>
              <a:rPr lang="en-US" sz="2200" b="1" baseline="-25000" dirty="0">
                <a:solidFill>
                  <a:srgbClr val="4399B6"/>
                </a:solidFill>
              </a:rPr>
              <a:t>3</a:t>
            </a:r>
            <a:r>
              <a:rPr lang="en-US" sz="2200" b="1" dirty="0">
                <a:solidFill>
                  <a:srgbClr val="4399B6"/>
                </a:solidFill>
              </a:rPr>
              <a:t>Sn @4.5 K </a:t>
            </a:r>
            <a:r>
              <a:rPr lang="en-US" sz="2200" b="1" dirty="0" err="1">
                <a:solidFill>
                  <a:srgbClr val="012556"/>
                </a:solidFill>
              </a:rPr>
              <a:t>riduce</a:t>
            </a:r>
            <a:r>
              <a:rPr lang="en-US" sz="2200" dirty="0">
                <a:solidFill>
                  <a:srgbClr val="012556"/>
                </a:solidFill>
              </a:rPr>
              <a:t> </a:t>
            </a:r>
            <a:r>
              <a:rPr lang="en-US" sz="2200" dirty="0" err="1">
                <a:solidFill>
                  <a:srgbClr val="012556"/>
                </a:solidFill>
              </a:rPr>
              <a:t>i</a:t>
            </a:r>
            <a:r>
              <a:rPr lang="en-US" sz="2200" dirty="0">
                <a:solidFill>
                  <a:srgbClr val="012556"/>
                </a:solidFill>
              </a:rPr>
              <a:t> </a:t>
            </a:r>
            <a:r>
              <a:rPr lang="en-US" sz="2200" b="1" dirty="0" err="1">
                <a:solidFill>
                  <a:srgbClr val="012556"/>
                </a:solidFill>
              </a:rPr>
              <a:t>costi</a:t>
            </a:r>
            <a:r>
              <a:rPr lang="en-US" sz="2200" b="1" dirty="0">
                <a:solidFill>
                  <a:srgbClr val="012556"/>
                </a:solidFill>
              </a:rPr>
              <a:t> </a:t>
            </a:r>
            <a:r>
              <a:rPr lang="en-US" sz="2200" b="1" dirty="0" err="1">
                <a:solidFill>
                  <a:srgbClr val="012556"/>
                </a:solidFill>
              </a:rPr>
              <a:t>criogenici</a:t>
            </a:r>
            <a:r>
              <a:rPr lang="en-US" sz="2200" b="1" dirty="0">
                <a:solidFill>
                  <a:srgbClr val="012556"/>
                </a:solidFill>
              </a:rPr>
              <a:t> </a:t>
            </a:r>
            <a:r>
              <a:rPr lang="en-US" sz="2200" dirty="0">
                <a:solidFill>
                  <a:srgbClr val="012556"/>
                </a:solidFill>
              </a:rPr>
              <a:t>di un </a:t>
            </a:r>
            <a:r>
              <a:rPr lang="en-US" sz="2200" b="1" dirty="0" err="1">
                <a:solidFill>
                  <a:srgbClr val="012556"/>
                </a:solidFill>
              </a:rPr>
              <a:t>fattore</a:t>
            </a:r>
            <a:r>
              <a:rPr lang="en-US" sz="2200" b="1" dirty="0">
                <a:solidFill>
                  <a:srgbClr val="012556"/>
                </a:solidFill>
              </a:rPr>
              <a:t> 3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E25D45A5-76FF-262C-4DF2-7A1789498784}"/>
              </a:ext>
            </a:extLst>
          </p:cNvPr>
          <p:cNvSpPr txBox="1">
            <a:spLocks/>
          </p:cNvSpPr>
          <p:nvPr/>
        </p:nvSpPr>
        <p:spPr>
          <a:xfrm>
            <a:off x="838197" y="1385188"/>
            <a:ext cx="3790953" cy="99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4399B6"/>
                </a:solidFill>
              </a:rPr>
              <a:t>Tc Nb = 9 K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4399B6"/>
                </a:solidFill>
              </a:rPr>
              <a:t>Tc Nb</a:t>
            </a:r>
            <a:r>
              <a:rPr lang="en-US" sz="2400" b="1" baseline="-25000" dirty="0">
                <a:solidFill>
                  <a:srgbClr val="4399B6"/>
                </a:solidFill>
              </a:rPr>
              <a:t>3</a:t>
            </a:r>
            <a:r>
              <a:rPr lang="en-US" sz="2400" b="1" dirty="0">
                <a:solidFill>
                  <a:srgbClr val="4399B6"/>
                </a:solidFill>
              </a:rPr>
              <a:t>Sn = 18 K</a:t>
            </a: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6A37C254-0AB0-2628-5D3E-88760A47B487}"/>
              </a:ext>
            </a:extLst>
          </p:cNvPr>
          <p:cNvSpPr txBox="1">
            <a:spLocks/>
          </p:cNvSpPr>
          <p:nvPr/>
        </p:nvSpPr>
        <p:spPr>
          <a:xfrm>
            <a:off x="4588285" y="1601333"/>
            <a:ext cx="4342356" cy="57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err="1">
                <a:solidFill>
                  <a:srgbClr val="002060"/>
                </a:solidFill>
              </a:rPr>
              <a:t>Q</a:t>
            </a:r>
            <a:r>
              <a:rPr lang="en-US" sz="2400" b="1" baseline="-25000" err="1">
                <a:solidFill>
                  <a:srgbClr val="002060"/>
                </a:solidFill>
              </a:rPr>
              <a:t>Nb</a:t>
            </a:r>
            <a:r>
              <a:rPr lang="en-US" sz="2400" b="1">
                <a:solidFill>
                  <a:srgbClr val="002060"/>
                </a:solidFill>
              </a:rPr>
              <a:t> @2K ≈ Q</a:t>
            </a:r>
            <a:r>
              <a:rPr lang="en-US" sz="2400" b="1" baseline="-25000">
                <a:solidFill>
                  <a:srgbClr val="002060"/>
                </a:solidFill>
              </a:rPr>
              <a:t>Nb3Sn</a:t>
            </a:r>
            <a:r>
              <a:rPr lang="en-US" sz="2400" b="1">
                <a:solidFill>
                  <a:srgbClr val="002060"/>
                </a:solidFill>
              </a:rPr>
              <a:t> @4,5K</a:t>
            </a:r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id="{EE075F28-C8AD-F978-096B-6D83BC3ED185}"/>
              </a:ext>
            </a:extLst>
          </p:cNvPr>
          <p:cNvSpPr/>
          <p:nvPr/>
        </p:nvSpPr>
        <p:spPr>
          <a:xfrm>
            <a:off x="3738780" y="1540769"/>
            <a:ext cx="574140" cy="509011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CB0C855A-08A2-19CD-5ACD-2E9940F547B8}"/>
              </a:ext>
            </a:extLst>
          </p:cNvPr>
          <p:cNvSpPr txBox="1">
            <a:spLocks/>
          </p:cNvSpPr>
          <p:nvPr/>
        </p:nvSpPr>
        <p:spPr>
          <a:xfrm>
            <a:off x="838196" y="4673903"/>
            <a:ext cx="8039100" cy="1888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400" b="1">
                <a:solidFill>
                  <a:srgbClr val="002060"/>
                </a:solidFill>
                <a:latin typeface="Montserrat Black" panose="00000A00000000000000" pitchFamily="2" charset="0"/>
              </a:rPr>
              <a:t>È </a:t>
            </a:r>
            <a:r>
              <a:rPr lang="en-US" sz="14400" b="1" err="1">
                <a:solidFill>
                  <a:srgbClr val="002060"/>
                </a:solidFill>
                <a:latin typeface="Montserrat Black" panose="00000A00000000000000" pitchFamily="2" charset="0"/>
              </a:rPr>
              <a:t>una</a:t>
            </a:r>
            <a:r>
              <a:rPr lang="en-US" sz="14400" b="1">
                <a:solidFill>
                  <a:srgbClr val="002060"/>
                </a:solidFill>
                <a:latin typeface="Montserrat Black" panose="00000A00000000000000" pitchFamily="2" charset="0"/>
              </a:rPr>
              <a:t> </a:t>
            </a:r>
            <a:r>
              <a:rPr lang="en-US" sz="14400" b="1" err="1">
                <a:solidFill>
                  <a:srgbClr val="002060"/>
                </a:solidFill>
                <a:latin typeface="Montserrat Black" panose="00000A00000000000000" pitchFamily="2" charset="0"/>
              </a:rPr>
              <a:t>grossa</a:t>
            </a:r>
            <a:r>
              <a:rPr lang="en-US" sz="14400" b="1">
                <a:solidFill>
                  <a:srgbClr val="002060"/>
                </a:solidFill>
                <a:latin typeface="Montserrat Black" panose="00000A00000000000000" pitchFamily="2" charset="0"/>
              </a:rPr>
              <a:t> </a:t>
            </a:r>
            <a:r>
              <a:rPr lang="en-US" sz="14400" b="1" err="1">
                <a:solidFill>
                  <a:srgbClr val="002060"/>
                </a:solidFill>
                <a:latin typeface="Montserrat Black" panose="00000A00000000000000" pitchFamily="2" charset="0"/>
              </a:rPr>
              <a:t>sfida</a:t>
            </a:r>
            <a:r>
              <a:rPr lang="en-US" sz="14400" b="1">
                <a:solidFill>
                  <a:srgbClr val="002060"/>
                </a:solidFill>
                <a:latin typeface="Montserrat Black" panose="00000A00000000000000" pitchFamily="2" charset="0"/>
              </a:rPr>
              <a:t> </a:t>
            </a:r>
            <a:r>
              <a:rPr lang="en-US" sz="14400" b="1" err="1">
                <a:solidFill>
                  <a:srgbClr val="002060"/>
                </a:solidFill>
                <a:latin typeface="Montserrat Black" panose="00000A00000000000000" pitchFamily="2" charset="0"/>
              </a:rPr>
              <a:t>tecnologica</a:t>
            </a:r>
            <a:r>
              <a:rPr lang="en-US" sz="14400" b="1">
                <a:solidFill>
                  <a:srgbClr val="002060"/>
                </a:solidFill>
                <a:latin typeface="Montserrat Black" panose="00000A00000000000000" pitchFamily="2" charset="0"/>
              </a:rPr>
              <a:t>:</a:t>
            </a:r>
          </a:p>
          <a:p>
            <a:r>
              <a:rPr lang="en-US" sz="4800">
                <a:solidFill>
                  <a:srgbClr val="002060"/>
                </a:solidFill>
              </a:rPr>
              <a:t>Nb</a:t>
            </a:r>
            <a:r>
              <a:rPr lang="en-US" sz="4800" baseline="-25000">
                <a:solidFill>
                  <a:srgbClr val="002060"/>
                </a:solidFill>
              </a:rPr>
              <a:t>3</a:t>
            </a:r>
            <a:r>
              <a:rPr lang="en-US" sz="4800">
                <a:solidFill>
                  <a:srgbClr val="002060"/>
                </a:solidFill>
              </a:rPr>
              <a:t>Sn è un </a:t>
            </a:r>
            <a:r>
              <a:rPr lang="en-US" sz="4800" err="1">
                <a:solidFill>
                  <a:srgbClr val="002060"/>
                </a:solidFill>
              </a:rPr>
              <a:t>materiale</a:t>
            </a:r>
            <a:r>
              <a:rPr lang="en-US" sz="4800">
                <a:solidFill>
                  <a:srgbClr val="002060"/>
                </a:solidFill>
              </a:rPr>
              <a:t> </a:t>
            </a:r>
            <a:r>
              <a:rPr lang="en-US" sz="4800" err="1">
                <a:solidFill>
                  <a:srgbClr val="002060"/>
                </a:solidFill>
              </a:rPr>
              <a:t>estremamente</a:t>
            </a:r>
            <a:r>
              <a:rPr lang="en-US" sz="4800">
                <a:solidFill>
                  <a:srgbClr val="002060"/>
                </a:solidFill>
              </a:rPr>
              <a:t> fragile</a:t>
            </a:r>
          </a:p>
          <a:p>
            <a:r>
              <a:rPr lang="en-US" sz="4800" err="1">
                <a:solidFill>
                  <a:srgbClr val="002060"/>
                </a:solidFill>
              </a:rPr>
              <a:t>Diagramma</a:t>
            </a:r>
            <a:r>
              <a:rPr lang="en-US" sz="4800">
                <a:solidFill>
                  <a:srgbClr val="002060"/>
                </a:solidFill>
              </a:rPr>
              <a:t> di </a:t>
            </a:r>
            <a:r>
              <a:rPr lang="en-US" sz="4800" err="1">
                <a:solidFill>
                  <a:srgbClr val="002060"/>
                </a:solidFill>
              </a:rPr>
              <a:t>fase</a:t>
            </a:r>
            <a:r>
              <a:rPr lang="en-US" sz="4800">
                <a:solidFill>
                  <a:srgbClr val="002060"/>
                </a:solidFill>
              </a:rPr>
              <a:t> </a:t>
            </a:r>
            <a:r>
              <a:rPr lang="en-US" sz="4800" err="1">
                <a:solidFill>
                  <a:srgbClr val="002060"/>
                </a:solidFill>
              </a:rPr>
              <a:t>complesso</a:t>
            </a:r>
            <a:r>
              <a:rPr lang="en-US" sz="4800">
                <a:solidFill>
                  <a:srgbClr val="002060"/>
                </a:solidFill>
              </a:rPr>
              <a:t> (</a:t>
            </a:r>
            <a:r>
              <a:rPr lang="en-US" sz="4800" err="1">
                <a:solidFill>
                  <a:srgbClr val="002060"/>
                </a:solidFill>
              </a:rPr>
              <a:t>presenza</a:t>
            </a:r>
            <a:r>
              <a:rPr lang="en-US" sz="4800">
                <a:solidFill>
                  <a:srgbClr val="002060"/>
                </a:solidFill>
              </a:rPr>
              <a:t> di </a:t>
            </a:r>
            <a:r>
              <a:rPr lang="en-US" sz="4800" err="1">
                <a:solidFill>
                  <a:srgbClr val="002060"/>
                </a:solidFill>
              </a:rPr>
              <a:t>fasi</a:t>
            </a:r>
            <a:r>
              <a:rPr lang="en-US" sz="4800">
                <a:solidFill>
                  <a:srgbClr val="002060"/>
                </a:solidFill>
              </a:rPr>
              <a:t> </a:t>
            </a:r>
            <a:r>
              <a:rPr lang="en-US" sz="4800" err="1">
                <a:solidFill>
                  <a:srgbClr val="002060"/>
                </a:solidFill>
              </a:rPr>
              <a:t>spurie</a:t>
            </a:r>
            <a:r>
              <a:rPr lang="en-US" sz="4800">
                <a:solidFill>
                  <a:srgbClr val="002060"/>
                </a:solidFill>
              </a:rPr>
              <a:t>)</a:t>
            </a:r>
          </a:p>
          <a:p>
            <a:r>
              <a:rPr lang="en-US" sz="4800" err="1">
                <a:solidFill>
                  <a:srgbClr val="002060"/>
                </a:solidFill>
              </a:rPr>
              <a:t>Necessità</a:t>
            </a:r>
            <a:r>
              <a:rPr lang="en-US" sz="4800">
                <a:solidFill>
                  <a:srgbClr val="002060"/>
                </a:solidFill>
              </a:rPr>
              <a:t> di </a:t>
            </a:r>
            <a:r>
              <a:rPr lang="en-US" sz="4800" err="1">
                <a:solidFill>
                  <a:srgbClr val="002060"/>
                </a:solidFill>
              </a:rPr>
              <a:t>alta</a:t>
            </a:r>
            <a:r>
              <a:rPr lang="en-US" sz="4800">
                <a:solidFill>
                  <a:srgbClr val="002060"/>
                </a:solidFill>
              </a:rPr>
              <a:t> temperature per </a:t>
            </a:r>
            <a:r>
              <a:rPr lang="en-US" sz="4800" err="1">
                <a:solidFill>
                  <a:srgbClr val="002060"/>
                </a:solidFill>
              </a:rPr>
              <a:t>fase</a:t>
            </a:r>
            <a:r>
              <a:rPr lang="en-US" sz="4800">
                <a:solidFill>
                  <a:srgbClr val="002060"/>
                </a:solidFill>
              </a:rPr>
              <a:t> </a:t>
            </a:r>
            <a:r>
              <a:rPr lang="en-US" sz="4800" err="1">
                <a:solidFill>
                  <a:srgbClr val="002060"/>
                </a:solidFill>
              </a:rPr>
              <a:t>corretta</a:t>
            </a:r>
            <a:r>
              <a:rPr lang="en-US" sz="4800">
                <a:solidFill>
                  <a:srgbClr val="002060"/>
                </a:solidFill>
              </a:rPr>
              <a:t> (</a:t>
            </a:r>
            <a:r>
              <a:rPr lang="en-US" sz="4800" err="1">
                <a:solidFill>
                  <a:srgbClr val="002060"/>
                </a:solidFill>
              </a:rPr>
              <a:t>rame</a:t>
            </a:r>
            <a:r>
              <a:rPr lang="en-US" sz="4800">
                <a:solidFill>
                  <a:srgbClr val="002060"/>
                </a:solidFill>
              </a:rPr>
              <a:t> </a:t>
            </a:r>
            <a:r>
              <a:rPr lang="en-US" sz="4800" err="1">
                <a:solidFill>
                  <a:srgbClr val="002060"/>
                </a:solidFill>
              </a:rPr>
              <a:t>limita</a:t>
            </a:r>
            <a:r>
              <a:rPr lang="en-US" sz="4800">
                <a:solidFill>
                  <a:srgbClr val="002060"/>
                </a:solidFill>
              </a:rPr>
              <a:t> T di </a:t>
            </a:r>
            <a:r>
              <a:rPr lang="en-US" sz="4800" err="1">
                <a:solidFill>
                  <a:srgbClr val="002060"/>
                </a:solidFill>
              </a:rPr>
              <a:t>processo</a:t>
            </a:r>
            <a:r>
              <a:rPr lang="en-US" sz="4800">
                <a:solidFill>
                  <a:srgbClr val="002060"/>
                </a:solidFill>
              </a:rPr>
              <a:t>)</a:t>
            </a:r>
          </a:p>
          <a:p>
            <a:r>
              <a:rPr lang="en-US" sz="4800" err="1">
                <a:solidFill>
                  <a:srgbClr val="002060"/>
                </a:solidFill>
              </a:rPr>
              <a:t>Diffusione</a:t>
            </a:r>
            <a:r>
              <a:rPr lang="en-US" sz="4800">
                <a:solidFill>
                  <a:srgbClr val="002060"/>
                </a:solidFill>
              </a:rPr>
              <a:t> di Sn e Cu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B1C9A228-BF7E-34DD-8CCE-C34947F59139}"/>
              </a:ext>
            </a:extLst>
          </p:cNvPr>
          <p:cNvSpPr txBox="1">
            <a:spLocks/>
          </p:cNvSpPr>
          <p:nvPr/>
        </p:nvSpPr>
        <p:spPr>
          <a:xfrm rot="5400000">
            <a:off x="11451417" y="353299"/>
            <a:ext cx="963330" cy="235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bg1"/>
                </a:solidFill>
              </a:rPr>
              <a:t>Coating SC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4B0D8D5E-9C1C-06F9-91B7-35C1B64FC94C}"/>
              </a:ext>
            </a:extLst>
          </p:cNvPr>
          <p:cNvSpPr txBox="1">
            <a:spLocks/>
          </p:cNvSpPr>
          <p:nvPr/>
        </p:nvSpPr>
        <p:spPr>
          <a:xfrm>
            <a:off x="11763754" y="861103"/>
            <a:ext cx="273210" cy="322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46BB745-D805-950D-5C92-BB17B0728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0581" y="707808"/>
            <a:ext cx="1099968" cy="3418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6BA3CC8-F657-4613-FA42-251B6CA2245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8907" y="197547"/>
            <a:ext cx="725984" cy="4117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3B612B2-BDE4-F6F0-7013-BA80F732C2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6606" y="695929"/>
            <a:ext cx="895601" cy="3418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77C836D-F2F2-9587-66B5-93F36A3BF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6606" y="112344"/>
            <a:ext cx="951844" cy="58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21995-12A4-3499-90F2-5851A5FE2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3AAB22-FA5D-EC78-9A43-6BA0D8A9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974F49A-0E65-767E-965B-9D59092D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/>
          <a:lstStyle/>
          <a:p>
            <a:r>
              <a:rPr lang="it-IT"/>
              <a:t>Risultato </a:t>
            </a:r>
            <a:r>
              <a:rPr lang="it-IT" b="0">
                <a:latin typeface="Montserrat" panose="00000500000000000000" pitchFamily="2" charset="0"/>
              </a:rPr>
              <a:t>Aprile</a:t>
            </a:r>
            <a:r>
              <a:rPr lang="it-IT"/>
              <a:t> 2024: 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6588C84-9774-33CB-3584-4271C2BB0C45}"/>
              </a:ext>
            </a:extLst>
          </p:cNvPr>
          <p:cNvSpPr txBox="1">
            <a:spLocks/>
          </p:cNvSpPr>
          <p:nvPr/>
        </p:nvSpPr>
        <p:spPr>
          <a:xfrm>
            <a:off x="904873" y="1346172"/>
            <a:ext cx="10756117" cy="14336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rgbClr val="4399B6"/>
                </a:solidFill>
                <a:latin typeface="Montserrat Black" panose="00000A00000000000000" pitchFamily="2" charset="0"/>
              </a:rPr>
              <a:t>Ricetta Nb</a:t>
            </a:r>
            <a:r>
              <a:rPr lang="it-IT" sz="3200" b="1" baseline="-25000" dirty="0">
                <a:solidFill>
                  <a:srgbClr val="4399B6"/>
                </a:solidFill>
                <a:latin typeface="Montserrat Black" panose="00000A00000000000000" pitchFamily="2" charset="0"/>
              </a:rPr>
              <a:t>3</a:t>
            </a:r>
            <a:r>
              <a:rPr lang="it-IT" sz="3200" b="1" dirty="0">
                <a:solidFill>
                  <a:srgbClr val="4399B6"/>
                </a:solidFill>
                <a:latin typeface="Montserrat Black" panose="00000A00000000000000" pitchFamily="2" charset="0"/>
              </a:rPr>
              <a:t>Sn ottimizzata e primo test RF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solidFill>
                  <a:srgbClr val="4399B6"/>
                </a:solidFill>
              </a:rPr>
              <a:t>(su piccolo risonatore planare)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b="1" dirty="0">
                <a:solidFill>
                  <a:srgbClr val="002060"/>
                </a:solidFill>
                <a:latin typeface="Montserrat Black" panose="00000A00000000000000" pitchFamily="2" charset="0"/>
              </a:rPr>
              <a:t>Migliori performance RF mai misurate su QPR a 4.2 K</a:t>
            </a:r>
            <a:endParaRPr lang="it-IT" dirty="0">
              <a:solidFill>
                <a:srgbClr val="002060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7" name="Immagine 6" descr="Immagine che contiene persona, vestiti, interno, Attrezzature mediche&#10;&#10;Descrizione generata automaticamente">
            <a:extLst>
              <a:ext uri="{FF2B5EF4-FFF2-40B4-BE49-F238E27FC236}">
                <a16:creationId xmlns:a16="http://schemas.microsoft.com/office/drawing/2014/main" id="{DAFC23F1-E7B5-0330-53A7-21D9D9BE9C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36" y="2985848"/>
            <a:ext cx="2577738" cy="238866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3049A1-93FE-6382-36EC-3C594C4B4318}"/>
              </a:ext>
            </a:extLst>
          </p:cNvPr>
          <p:cNvSpPr txBox="1"/>
          <p:nvPr/>
        </p:nvSpPr>
        <p:spPr>
          <a:xfrm>
            <a:off x="999136" y="5689548"/>
            <a:ext cx="2577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4399B6"/>
                </a:solidFill>
                <a:latin typeface="Montserrat" panose="00000500000000000000" pitchFamily="50" charset="0"/>
              </a:rPr>
              <a:t>Rs of 23 n</a:t>
            </a:r>
            <a:r>
              <a:rPr lang="el-GR" sz="1200" b="1">
                <a:solidFill>
                  <a:srgbClr val="4399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it-IT" sz="1200" b="1">
                <a:solidFill>
                  <a:srgbClr val="4399B6"/>
                </a:solidFill>
                <a:latin typeface="Montserrat" panose="00000500000000000000" pitchFamily="50" charset="0"/>
                <a:cs typeface="Calibri" panose="020F0502020204030204" pitchFamily="34" charset="0"/>
              </a:rPr>
              <a:t> </a:t>
            </a:r>
            <a:r>
              <a:rPr lang="it-IT" sz="1200">
                <a:solidFill>
                  <a:srgbClr val="4399B6"/>
                </a:solidFill>
                <a:latin typeface="Montserrat" panose="00000500000000000000" pitchFamily="50" charset="0"/>
                <a:cs typeface="Calibri" panose="020F0502020204030204" pitchFamily="34" charset="0"/>
              </a:rPr>
              <a:t>@ 4.5 K, 20 </a:t>
            </a:r>
            <a:r>
              <a:rPr lang="it-IT" sz="1200" err="1">
                <a:solidFill>
                  <a:srgbClr val="4399B6"/>
                </a:solidFill>
                <a:latin typeface="Montserrat" panose="00000500000000000000" pitchFamily="50" charset="0"/>
                <a:cs typeface="Calibri" panose="020F0502020204030204" pitchFamily="34" charset="0"/>
              </a:rPr>
              <a:t>mT</a:t>
            </a:r>
            <a:endParaRPr lang="it-IT" sz="1200">
              <a:solidFill>
                <a:srgbClr val="4399B6"/>
              </a:solidFill>
              <a:latin typeface="Montserrat" panose="000005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071C59-05CD-BFBE-0D6E-C659DF4B2935}"/>
              </a:ext>
            </a:extLst>
          </p:cNvPr>
          <p:cNvSpPr txBox="1"/>
          <p:nvPr/>
        </p:nvSpPr>
        <p:spPr>
          <a:xfrm>
            <a:off x="999136" y="5922808"/>
            <a:ext cx="2577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4399B6"/>
                </a:solidFill>
                <a:latin typeface="Montserrat" panose="00000500000000000000" pitchFamily="50" charset="0"/>
              </a:rPr>
              <a:t>Quench &gt;70 </a:t>
            </a:r>
            <a:r>
              <a:rPr lang="en-US" sz="1200" b="1" err="1">
                <a:solidFill>
                  <a:srgbClr val="4399B6"/>
                </a:solidFill>
                <a:latin typeface="Montserrat" panose="00000500000000000000" pitchFamily="50" charset="0"/>
              </a:rPr>
              <a:t>mT</a:t>
            </a:r>
            <a:r>
              <a:rPr lang="en-US" sz="1200" b="1">
                <a:solidFill>
                  <a:srgbClr val="4399B6"/>
                </a:solidFill>
                <a:latin typeface="Montserrat" panose="00000500000000000000" pitchFamily="50" charset="0"/>
              </a:rPr>
              <a:t> </a:t>
            </a:r>
            <a:r>
              <a:rPr lang="en-US" sz="1200">
                <a:solidFill>
                  <a:srgbClr val="4399B6"/>
                </a:solidFill>
                <a:latin typeface="Montserrat" panose="00000500000000000000" pitchFamily="50" charset="0"/>
              </a:rPr>
              <a:t>@ 4.5 K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9652023-1434-027E-82F4-D4C0DC95F0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621" y="2779864"/>
            <a:ext cx="4336757" cy="348080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EDA86CF9-03FD-FE45-9D13-C2474325D703}"/>
              </a:ext>
            </a:extLst>
          </p:cNvPr>
          <p:cNvSpPr/>
          <p:nvPr/>
        </p:nvSpPr>
        <p:spPr>
          <a:xfrm rot="2901136">
            <a:off x="5704903" y="3619986"/>
            <a:ext cx="111258" cy="99634"/>
          </a:xfrm>
          <a:prstGeom prst="rect">
            <a:avLst/>
          </a:prstGeom>
          <a:solidFill>
            <a:srgbClr val="031E62"/>
          </a:solidFill>
          <a:ln w="28575"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97973A7-A2DE-B762-6505-949E380FDB4A}"/>
              </a:ext>
            </a:extLst>
          </p:cNvPr>
          <p:cNvSpPr/>
          <p:nvPr/>
        </p:nvSpPr>
        <p:spPr>
          <a:xfrm rot="2901136">
            <a:off x="6326552" y="3869419"/>
            <a:ext cx="111258" cy="99634"/>
          </a:xfrm>
          <a:prstGeom prst="rect">
            <a:avLst/>
          </a:prstGeom>
          <a:solidFill>
            <a:srgbClr val="031E62"/>
          </a:solidFill>
          <a:ln w="28575"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AD9DD02-A329-3BD2-BCCC-82BA298992AE}"/>
              </a:ext>
            </a:extLst>
          </p:cNvPr>
          <p:cNvSpPr/>
          <p:nvPr/>
        </p:nvSpPr>
        <p:spPr>
          <a:xfrm rot="2901136">
            <a:off x="7047034" y="4191223"/>
            <a:ext cx="111258" cy="99634"/>
          </a:xfrm>
          <a:prstGeom prst="rect">
            <a:avLst/>
          </a:prstGeom>
          <a:solidFill>
            <a:srgbClr val="031E62"/>
          </a:solidFill>
          <a:ln w="28575"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A411D2E-6518-44FF-194B-AB6BFBDD2344}"/>
              </a:ext>
            </a:extLst>
          </p:cNvPr>
          <p:cNvSpPr txBox="1"/>
          <p:nvPr/>
        </p:nvSpPr>
        <p:spPr>
          <a:xfrm rot="1301641">
            <a:off x="5801698" y="3594059"/>
            <a:ext cx="1999150" cy="379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31E62"/>
                </a:solidFill>
                <a:latin typeface="Montserrat" panose="00000500000000000000" pitchFamily="50" charset="0"/>
              </a:rPr>
              <a:t>QPR Nb</a:t>
            </a:r>
            <a:r>
              <a:rPr lang="en-US" sz="1600" b="1" baseline="-25000">
                <a:solidFill>
                  <a:srgbClr val="031E62"/>
                </a:solidFill>
                <a:latin typeface="Montserrat" panose="00000500000000000000" pitchFamily="50" charset="0"/>
              </a:rPr>
              <a:t>3</a:t>
            </a:r>
            <a:r>
              <a:rPr lang="en-US" sz="1600" b="1">
                <a:solidFill>
                  <a:srgbClr val="031E62"/>
                </a:solidFill>
                <a:latin typeface="Montserrat" panose="00000500000000000000" pitchFamily="50" charset="0"/>
              </a:rPr>
              <a:t>Sn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292B832-2206-C6DC-28BD-B9BE3D013A38}"/>
              </a:ext>
            </a:extLst>
          </p:cNvPr>
          <p:cNvSpPr txBox="1"/>
          <p:nvPr/>
        </p:nvSpPr>
        <p:spPr>
          <a:xfrm>
            <a:off x="4383088" y="3166372"/>
            <a:ext cx="955079" cy="29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Montserrat" panose="00000500000000000000" pitchFamily="50" charset="0"/>
              </a:rPr>
              <a:t>G=216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endParaRPr lang="en-US" sz="1100" dirty="0">
              <a:latin typeface="Montserrat" panose="00000500000000000000" pitchFamily="50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1FBE55C-1026-8FC9-4C70-2E6624246D57}"/>
              </a:ext>
            </a:extLst>
          </p:cNvPr>
          <p:cNvSpPr txBox="1"/>
          <p:nvPr/>
        </p:nvSpPr>
        <p:spPr>
          <a:xfrm>
            <a:off x="999136" y="5456288"/>
            <a:ext cx="10840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4399B6"/>
                </a:solidFill>
                <a:latin typeface="Montserrat" panose="00000500000000000000" pitchFamily="50" charset="0"/>
              </a:rPr>
              <a:t>Tc = 17.2 K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07A131E-499F-D7EB-4BB8-0CBFA22D79A3}"/>
              </a:ext>
            </a:extLst>
          </p:cNvPr>
          <p:cNvSpPr txBox="1"/>
          <p:nvPr/>
        </p:nvSpPr>
        <p:spPr>
          <a:xfrm>
            <a:off x="8376707" y="3550768"/>
            <a:ext cx="34183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4399B6"/>
                </a:solidFill>
                <a:latin typeface="Montserrat" panose="00000500000000000000" pitchFamily="50" charset="0"/>
              </a:rPr>
              <a:t>Equivalente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50" charset="0"/>
              </a:rPr>
              <a:t> a Q di 9</a:t>
            </a:r>
            <a:r>
              <a:rPr lang="en-US" sz="2000" b="1" dirty="0">
                <a:solidFill>
                  <a:srgbClr val="4399B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50" charset="0"/>
              </a:rPr>
              <a:t>10</a:t>
            </a:r>
            <a:r>
              <a:rPr lang="en-US" sz="2000" b="1" baseline="30000" dirty="0">
                <a:solidFill>
                  <a:srgbClr val="4399B6"/>
                </a:solidFill>
                <a:latin typeface="Montserrat" panose="00000500000000000000" pitchFamily="50" charset="0"/>
              </a:rPr>
              <a:t>9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50" charset="0"/>
              </a:rPr>
              <a:t> @5 MV/m @4.5 K</a:t>
            </a:r>
          </a:p>
          <a:p>
            <a:endParaRPr lang="en-US" sz="2000" b="1" dirty="0">
              <a:solidFill>
                <a:srgbClr val="002060"/>
              </a:solidFill>
              <a:latin typeface="Montserrat" panose="00000500000000000000" pitchFamily="50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Montserrat" panose="00000500000000000000" pitchFamily="50" charset="0"/>
              </a:rPr>
              <a:t>5 volte </a:t>
            </a:r>
            <a:r>
              <a:rPr lang="en-US" sz="2000" b="1" dirty="0" err="1">
                <a:solidFill>
                  <a:srgbClr val="002060"/>
                </a:solidFill>
                <a:latin typeface="Montserrat" panose="00000500000000000000" pitchFamily="50" charset="0"/>
              </a:rPr>
              <a:t>meglio</a:t>
            </a:r>
            <a:r>
              <a:rPr lang="en-US" sz="2000" b="1" dirty="0">
                <a:solidFill>
                  <a:srgbClr val="002060"/>
                </a:solidFill>
                <a:latin typeface="Montserrat" panose="00000500000000000000" pitchFamily="50" charset="0"/>
              </a:rPr>
              <a:t> di LHC </a:t>
            </a:r>
          </a:p>
          <a:p>
            <a:endParaRPr lang="en-US" sz="2000" b="1" dirty="0">
              <a:solidFill>
                <a:srgbClr val="002060"/>
              </a:solidFill>
              <a:latin typeface="Montserrat" panose="00000500000000000000" pitchFamily="50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Montserrat" panose="00000500000000000000" pitchFamily="50" charset="0"/>
              </a:rPr>
              <a:t>Compatibile</a:t>
            </a:r>
            <a:r>
              <a:rPr lang="en-US" sz="2000" b="1" dirty="0">
                <a:solidFill>
                  <a:srgbClr val="002060"/>
                </a:solidFill>
                <a:latin typeface="Montserrat" panose="00000500000000000000" pitchFamily="50" charset="0"/>
              </a:rPr>
              <a:t> con FCC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BE5BEF6B-FCF5-ADB3-8394-3DCF39C1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233" y="6239546"/>
            <a:ext cx="521887" cy="2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06751FA-E789-86EC-A2EE-4D1EB404CFF5}"/>
              </a:ext>
            </a:extLst>
          </p:cNvPr>
          <p:cNvSpPr txBox="1"/>
          <p:nvPr/>
        </p:nvSpPr>
        <p:spPr>
          <a:xfrm>
            <a:off x="4285591" y="6239546"/>
            <a:ext cx="38982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latin typeface="Montserrat" panose="00000500000000000000" pitchFamily="50" charset="0"/>
              </a:rPr>
              <a:t>Misure</a:t>
            </a:r>
            <a:r>
              <a:rPr lang="en-US" sz="1000" dirty="0">
                <a:latin typeface="Montserrat" panose="00000500000000000000" pitchFamily="50" charset="0"/>
              </a:rPr>
              <a:t> RF Nb</a:t>
            </a:r>
            <a:r>
              <a:rPr lang="en-US" sz="1000" baseline="-25000" dirty="0">
                <a:latin typeface="Montserrat" panose="00000500000000000000" pitchFamily="50" charset="0"/>
              </a:rPr>
              <a:t>3</a:t>
            </a:r>
            <a:r>
              <a:rPr lang="en-US" sz="1000" dirty="0">
                <a:latin typeface="Montserrat" panose="00000500000000000000" pitchFamily="50" charset="0"/>
              </a:rPr>
              <a:t>Sn </a:t>
            </a:r>
            <a:r>
              <a:rPr lang="en-US" sz="1000" dirty="0" err="1">
                <a:latin typeface="Montserrat" panose="00000500000000000000" pitchFamily="50" charset="0"/>
              </a:rPr>
              <a:t>effettuate</a:t>
            </a:r>
            <a:r>
              <a:rPr lang="en-US" sz="1000" dirty="0">
                <a:latin typeface="Montserrat" panose="00000500000000000000" pitchFamily="50" charset="0"/>
              </a:rPr>
              <a:t> </a:t>
            </a:r>
            <a:r>
              <a:rPr lang="en-US" sz="1000" dirty="0" err="1">
                <a:latin typeface="Montserrat" panose="00000500000000000000" pitchFamily="50" charset="0"/>
              </a:rPr>
              <a:t>su</a:t>
            </a:r>
            <a:r>
              <a:rPr lang="en-US" sz="1000" dirty="0">
                <a:latin typeface="Montserrat" panose="00000500000000000000" pitchFamily="50" charset="0"/>
              </a:rPr>
              <a:t> QPR in Nb </a:t>
            </a:r>
            <a:r>
              <a:rPr lang="en-US" sz="1000" dirty="0" err="1">
                <a:latin typeface="Montserrat" panose="00000500000000000000" pitchFamily="50" charset="0"/>
              </a:rPr>
              <a:t>presso</a:t>
            </a:r>
            <a:endParaRPr lang="en-US" sz="1000" dirty="0">
              <a:latin typeface="Montserrat" panose="00000500000000000000" pitchFamily="50" charset="0"/>
            </a:endParaRPr>
          </a:p>
        </p:txBody>
      </p:sp>
      <p:sp>
        <p:nvSpPr>
          <p:cNvPr id="2" name="Rettangolo con un angolo ritagliato 1">
            <a:extLst>
              <a:ext uri="{FF2B5EF4-FFF2-40B4-BE49-F238E27FC236}">
                <a16:creationId xmlns:a16="http://schemas.microsoft.com/office/drawing/2014/main" id="{4BB46C64-F73E-ED04-55E2-096A71D754DB}"/>
              </a:ext>
            </a:extLst>
          </p:cNvPr>
          <p:cNvSpPr/>
          <p:nvPr/>
        </p:nvSpPr>
        <p:spPr>
          <a:xfrm flipH="1" flipV="1">
            <a:off x="11755067" y="-631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con un angolo ritagliato 2">
            <a:extLst>
              <a:ext uri="{FF2B5EF4-FFF2-40B4-BE49-F238E27FC236}">
                <a16:creationId xmlns:a16="http://schemas.microsoft.com/office/drawing/2014/main" id="{D29E2848-73DA-629B-AC2F-B95AE413856D}"/>
              </a:ext>
            </a:extLst>
          </p:cNvPr>
          <p:cNvSpPr/>
          <p:nvPr/>
        </p:nvSpPr>
        <p:spPr>
          <a:xfrm flipH="1" flipV="1">
            <a:off x="11496858" y="661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72356E9-0315-47A3-5EE3-CD1473F53601}"/>
              </a:ext>
            </a:extLst>
          </p:cNvPr>
          <p:cNvSpPr txBox="1">
            <a:spLocks/>
          </p:cNvSpPr>
          <p:nvPr/>
        </p:nvSpPr>
        <p:spPr>
          <a:xfrm flipH="1">
            <a:off x="11676599" y="885481"/>
            <a:ext cx="535495" cy="285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44F00D5D-5BFD-2429-5951-DDE65D0036E6}"/>
              </a:ext>
            </a:extLst>
          </p:cNvPr>
          <p:cNvSpPr txBox="1">
            <a:spLocks/>
          </p:cNvSpPr>
          <p:nvPr/>
        </p:nvSpPr>
        <p:spPr>
          <a:xfrm rot="16200000" flipV="1">
            <a:off x="11290345" y="225389"/>
            <a:ext cx="871933" cy="46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chemeClr val="bg1"/>
                </a:solidFill>
              </a:rPr>
              <a:t>Polishing</a:t>
            </a:r>
          </a:p>
        </p:txBody>
      </p:sp>
      <p:sp>
        <p:nvSpPr>
          <p:cNvPr id="18" name="Rettangolo con un angolo ritagliato 17">
            <a:extLst>
              <a:ext uri="{FF2B5EF4-FFF2-40B4-BE49-F238E27FC236}">
                <a16:creationId xmlns:a16="http://schemas.microsoft.com/office/drawing/2014/main" id="{34857215-067E-22C6-F9A6-EE01876F653E}"/>
              </a:ext>
            </a:extLst>
          </p:cNvPr>
          <p:cNvSpPr/>
          <p:nvPr/>
        </p:nvSpPr>
        <p:spPr>
          <a:xfrm flipH="1" flipV="1">
            <a:off x="11625548" y="2160"/>
            <a:ext cx="438150" cy="1180191"/>
          </a:xfrm>
          <a:prstGeom prst="snip1Rect">
            <a:avLst>
              <a:gd name="adj" fmla="val 50000"/>
            </a:avLst>
          </a:prstGeom>
          <a:solidFill>
            <a:srgbClr val="62A9C2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3B66CC1E-B379-C393-F989-9B9A965764F4}"/>
              </a:ext>
            </a:extLst>
          </p:cNvPr>
          <p:cNvSpPr txBox="1">
            <a:spLocks/>
          </p:cNvSpPr>
          <p:nvPr/>
        </p:nvSpPr>
        <p:spPr>
          <a:xfrm rot="5400000">
            <a:off x="11451417" y="353299"/>
            <a:ext cx="963330" cy="235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bg1"/>
                </a:solidFill>
              </a:rPr>
              <a:t>Coating SC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BB4B344F-AFA3-454B-2390-DF07AFAC7B42}"/>
              </a:ext>
            </a:extLst>
          </p:cNvPr>
          <p:cNvSpPr txBox="1">
            <a:spLocks/>
          </p:cNvSpPr>
          <p:nvPr/>
        </p:nvSpPr>
        <p:spPr>
          <a:xfrm>
            <a:off x="11763754" y="861103"/>
            <a:ext cx="273210" cy="322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4" name="Immagine 1">
            <a:extLst>
              <a:ext uri="{FF2B5EF4-FFF2-40B4-BE49-F238E27FC236}">
                <a16:creationId xmlns:a16="http://schemas.microsoft.com/office/drawing/2014/main" id="{B6D7C7F8-B3FA-800F-0A91-EFE0D90C05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0581" y="707808"/>
            <a:ext cx="1099968" cy="341878"/>
          </a:xfrm>
          <a:prstGeom prst="rect">
            <a:avLst/>
          </a:prstGeom>
        </p:spPr>
      </p:pic>
      <p:pic>
        <p:nvPicPr>
          <p:cNvPr id="30" name="Immagine 2">
            <a:extLst>
              <a:ext uri="{FF2B5EF4-FFF2-40B4-BE49-F238E27FC236}">
                <a16:creationId xmlns:a16="http://schemas.microsoft.com/office/drawing/2014/main" id="{04AA4823-22F0-31CE-3B5D-8A4C121B1C6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8907" y="197547"/>
            <a:ext cx="725984" cy="411715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B0942FF-F80E-BDD3-6F0F-127CFD1336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6606" y="695929"/>
            <a:ext cx="895601" cy="34187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50E8E8E9-5566-8E83-5D64-2183DF4FF0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606" y="112344"/>
            <a:ext cx="951844" cy="58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1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9" grpId="0"/>
      <p:bldP spid="2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3BB22-3385-8BA7-FFC8-E92BB0B2C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155D30-8200-369D-8FB0-21A7B66C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40317D18-2202-AA77-E887-ECCD84B07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/>
          <a:lstStyle/>
          <a:p>
            <a:r>
              <a:rPr lang="it-IT"/>
              <a:t>Prospettive Future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10194C3-17C8-87DB-FDB0-0ECB849AE5AF}"/>
              </a:ext>
            </a:extLst>
          </p:cNvPr>
          <p:cNvSpPr txBox="1">
            <a:spLocks/>
          </p:cNvSpPr>
          <p:nvPr/>
        </p:nvSpPr>
        <p:spPr>
          <a:xfrm>
            <a:off x="838199" y="1361526"/>
            <a:ext cx="10756117" cy="1433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>
                <a:solidFill>
                  <a:srgbClr val="62A9C2"/>
                </a:solidFill>
                <a:latin typeface="Montserrat Black" panose="00000A00000000000000" pitchFamily="2" charset="0"/>
              </a:rPr>
              <a:t>Realizzare e misurare prima cavità 1,3 GHz Nb</a:t>
            </a:r>
            <a:r>
              <a:rPr lang="it-IT" b="1" baseline="-25000">
                <a:solidFill>
                  <a:srgbClr val="62A9C2"/>
                </a:solidFill>
                <a:latin typeface="Montserrat Black" panose="00000A00000000000000" pitchFamily="2" charset="0"/>
              </a:rPr>
              <a:t>3</a:t>
            </a:r>
            <a:r>
              <a:rPr lang="it-IT" b="1">
                <a:solidFill>
                  <a:srgbClr val="62A9C2"/>
                </a:solidFill>
                <a:latin typeface="Montserrat Black" panose="00000A00000000000000" pitchFamily="2" charset="0"/>
              </a:rPr>
              <a:t>Sn su Cu</a:t>
            </a:r>
            <a:endParaRPr lang="it-IT" sz="2400">
              <a:solidFill>
                <a:srgbClr val="62A9C2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2" name="Picture 10" descr="A machine with a glass cylinder&#10;&#10;Description automatically generated">
            <a:extLst>
              <a:ext uri="{FF2B5EF4-FFF2-40B4-BE49-F238E27FC236}">
                <a16:creationId xmlns:a16="http://schemas.microsoft.com/office/drawing/2014/main" id="{7ED56188-B031-1DD3-2BC3-37553C88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46" y="2066633"/>
            <a:ext cx="1725169" cy="2972405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032E3490-5F69-1D81-2F4D-4012FF038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21" t="35444" r="3557" b="2126"/>
          <a:stretch/>
        </p:blipFill>
        <p:spPr>
          <a:xfrm>
            <a:off x="2721999" y="2144532"/>
            <a:ext cx="3032449" cy="297240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BFD9C8-7516-22A6-00FA-8A789948D810}"/>
              </a:ext>
            </a:extLst>
          </p:cNvPr>
          <p:cNvSpPr txBox="1"/>
          <p:nvPr/>
        </p:nvSpPr>
        <p:spPr>
          <a:xfrm>
            <a:off x="1589566" y="5255340"/>
            <a:ext cx="5672385" cy="873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Montserrat" panose="00000500000000000000" pitchFamily="50" charset="0"/>
              <a:buChar char="▶"/>
            </a:pPr>
            <a:r>
              <a:rPr lang="en-US" dirty="0">
                <a:solidFill>
                  <a:srgbClr val="031E62"/>
                </a:solidFill>
                <a:latin typeface="Montserrat" panose="00000500000000000000" pitchFamily="50" charset="0"/>
              </a:rPr>
              <a:t>Sistema da </a:t>
            </a:r>
            <a:r>
              <a:rPr lang="en-US" dirty="0" err="1">
                <a:solidFill>
                  <a:srgbClr val="031E62"/>
                </a:solidFill>
                <a:latin typeface="Montserrat" panose="00000500000000000000" pitchFamily="50" charset="0"/>
              </a:rPr>
              <a:t>vuoto</a:t>
            </a:r>
            <a:r>
              <a:rPr lang="en-US" dirty="0">
                <a:solidFill>
                  <a:srgbClr val="031E62"/>
                </a:solidFill>
                <a:latin typeface="Montserrat" panose="00000500000000000000" pitchFamily="50" charset="0"/>
              </a:rPr>
              <a:t> pronto</a:t>
            </a:r>
          </a:p>
          <a:p>
            <a:pPr marL="285750" indent="-285750">
              <a:lnSpc>
                <a:spcPct val="150000"/>
              </a:lnSpc>
              <a:buFont typeface="Montserrat" panose="00000500000000000000" pitchFamily="50" charset="0"/>
              <a:buChar char="▶"/>
            </a:pPr>
            <a:r>
              <a:rPr lang="en-US" dirty="0" err="1">
                <a:solidFill>
                  <a:srgbClr val="031E62"/>
                </a:solidFill>
                <a:latin typeface="Montserrat" panose="00000500000000000000" pitchFamily="50" charset="0"/>
              </a:rPr>
              <a:t>Sorgente</a:t>
            </a:r>
            <a:r>
              <a:rPr lang="en-US" dirty="0">
                <a:solidFill>
                  <a:srgbClr val="031E62"/>
                </a:solidFill>
                <a:latin typeface="Montserrat" panose="00000500000000000000" pitchFamily="50" charset="0"/>
              </a:rPr>
              <a:t> Magnetron in </a:t>
            </a:r>
            <a:r>
              <a:rPr lang="en-US" dirty="0" err="1">
                <a:solidFill>
                  <a:srgbClr val="031E62"/>
                </a:solidFill>
                <a:latin typeface="Montserrat" panose="00000500000000000000" pitchFamily="50" charset="0"/>
              </a:rPr>
              <a:t>produzione</a:t>
            </a:r>
            <a:endParaRPr lang="en-US" dirty="0">
              <a:solidFill>
                <a:srgbClr val="031E62"/>
              </a:solidFill>
              <a:latin typeface="Montserrat" panose="00000500000000000000" pitchFamily="50" charset="0"/>
            </a:endParaRPr>
          </a:p>
        </p:txBody>
      </p:sp>
      <p:pic>
        <p:nvPicPr>
          <p:cNvPr id="11" name="Picture 6" descr="A close-up of a cylinder&#10;&#10;Description automatically generated">
            <a:extLst>
              <a:ext uri="{FF2B5EF4-FFF2-40B4-BE49-F238E27FC236}">
                <a16:creationId xmlns:a16="http://schemas.microsoft.com/office/drawing/2014/main" id="{611349CF-9E73-1BFA-6491-BEFBBE9880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46" t="-82203" r="446" b="-13775"/>
          <a:stretch/>
        </p:blipFill>
        <p:spPr>
          <a:xfrm>
            <a:off x="402000" y="4219905"/>
            <a:ext cx="1072046" cy="237139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8E763DF-51AA-C075-C24D-6BA6144AA7F4}"/>
              </a:ext>
            </a:extLst>
          </p:cNvPr>
          <p:cNvSpPr txBox="1"/>
          <p:nvPr/>
        </p:nvSpPr>
        <p:spPr>
          <a:xfrm>
            <a:off x="5879740" y="2461578"/>
            <a:ext cx="56559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31E62"/>
                </a:solidFill>
                <a:latin typeface="Montserrat" panose="00000500000000000000" pitchFamily="50" charset="0"/>
              </a:rPr>
              <a:t>Nb</a:t>
            </a:r>
            <a:r>
              <a:rPr lang="en-US" sz="2000" b="1" baseline="-25000">
                <a:solidFill>
                  <a:srgbClr val="031E62"/>
                </a:solidFill>
                <a:latin typeface="Montserrat" panose="00000500000000000000" pitchFamily="50" charset="0"/>
              </a:rPr>
              <a:t>3</a:t>
            </a:r>
            <a:r>
              <a:rPr lang="en-US" sz="2000" b="1">
                <a:solidFill>
                  <a:srgbClr val="031E62"/>
                </a:solidFill>
                <a:latin typeface="Montserrat" panose="00000500000000000000" pitchFamily="50" charset="0"/>
              </a:rPr>
              <a:t>Sn </a:t>
            </a:r>
            <a:r>
              <a:rPr lang="en-US" sz="2000" b="1" err="1">
                <a:solidFill>
                  <a:srgbClr val="031E62"/>
                </a:solidFill>
                <a:latin typeface="Montserrat" panose="00000500000000000000" pitchFamily="50" charset="0"/>
              </a:rPr>
              <a:t>su</a:t>
            </a:r>
            <a:r>
              <a:rPr lang="en-US" sz="2000" b="1">
                <a:solidFill>
                  <a:srgbClr val="031E62"/>
                </a:solidFill>
                <a:latin typeface="Montserrat" panose="00000500000000000000" pitchFamily="50" charset="0"/>
              </a:rPr>
              <a:t> </a:t>
            </a:r>
            <a:r>
              <a:rPr lang="en-US" sz="2000" b="1" err="1">
                <a:solidFill>
                  <a:srgbClr val="031E62"/>
                </a:solidFill>
                <a:latin typeface="Montserrat" panose="00000500000000000000" pitchFamily="50" charset="0"/>
              </a:rPr>
              <a:t>cavità</a:t>
            </a:r>
            <a:r>
              <a:rPr lang="en-US" sz="2000" b="1">
                <a:solidFill>
                  <a:srgbClr val="031E62"/>
                </a:solidFill>
                <a:latin typeface="Montserrat" panose="00000500000000000000" pitchFamily="50" charset="0"/>
              </a:rPr>
              <a:t> 1.3 GHz Nb bulk per </a:t>
            </a:r>
            <a:r>
              <a:rPr lang="en-US" sz="2000" b="1" err="1">
                <a:solidFill>
                  <a:srgbClr val="031E62"/>
                </a:solidFill>
                <a:latin typeface="Montserrat" panose="00000500000000000000" pitchFamily="50" charset="0"/>
              </a:rPr>
              <a:t>validare</a:t>
            </a:r>
            <a:r>
              <a:rPr lang="en-US" sz="2000" b="1">
                <a:solidFill>
                  <a:srgbClr val="031E62"/>
                </a:solidFill>
                <a:latin typeface="Montserrat" panose="00000500000000000000" pitchFamily="50" charset="0"/>
              </a:rPr>
              <a:t> performance RF del coating </a:t>
            </a:r>
            <a:r>
              <a:rPr lang="en-US" sz="2000">
                <a:solidFill>
                  <a:srgbClr val="031E62"/>
                </a:solidFill>
                <a:latin typeface="Montserrat" panose="00000500000000000000" pitchFamily="50" charset="0"/>
              </a:rPr>
              <a:t>(2025)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E1AAE886-D69C-2261-DBB4-FB5DB603C6D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8030819" flipH="1">
            <a:off x="7580906" y="2950232"/>
            <a:ext cx="1091910" cy="113072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5289FEE-0E52-CA19-DEFA-1B91DB25F242}"/>
              </a:ext>
            </a:extLst>
          </p:cNvPr>
          <p:cNvSpPr txBox="1"/>
          <p:nvPr/>
        </p:nvSpPr>
        <p:spPr>
          <a:xfrm>
            <a:off x="5908172" y="4018910"/>
            <a:ext cx="5965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399B6"/>
                </a:solidFill>
                <a:latin typeface="Montserrat" panose="00000500000000000000" pitchFamily="50" charset="0"/>
              </a:rPr>
              <a:t>Nb</a:t>
            </a:r>
            <a:r>
              <a:rPr lang="en-US" sz="2000" b="1" baseline="-25000" dirty="0">
                <a:solidFill>
                  <a:srgbClr val="4399B6"/>
                </a:solidFill>
                <a:latin typeface="Montserrat" panose="00000500000000000000" pitchFamily="50" charset="0"/>
              </a:rPr>
              <a:t>3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50" charset="0"/>
              </a:rPr>
              <a:t>Sn </a:t>
            </a:r>
            <a:r>
              <a:rPr lang="en-US" sz="2000" b="1" dirty="0" err="1">
                <a:solidFill>
                  <a:srgbClr val="4399B6"/>
                </a:solidFill>
                <a:latin typeface="Montserrat" panose="00000500000000000000" pitchFamily="50" charset="0"/>
              </a:rPr>
              <a:t>su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50" charset="0"/>
              </a:rPr>
              <a:t> </a:t>
            </a:r>
            <a:r>
              <a:rPr lang="en-US" sz="2000" b="1" dirty="0" err="1">
                <a:solidFill>
                  <a:srgbClr val="4399B6"/>
                </a:solidFill>
                <a:latin typeface="Montserrat" panose="00000500000000000000" pitchFamily="50" charset="0"/>
              </a:rPr>
              <a:t>cavità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50" charset="0"/>
              </a:rPr>
              <a:t> 1.3 GHz Cu con buffer layer</a:t>
            </a:r>
            <a:br>
              <a:rPr lang="en-US" sz="2000" b="1" dirty="0">
                <a:solidFill>
                  <a:srgbClr val="4399B6"/>
                </a:solidFill>
                <a:latin typeface="Montserrat" panose="00000500000000000000" pitchFamily="50" charset="0"/>
              </a:rPr>
            </a:br>
            <a:r>
              <a:rPr lang="en-US" sz="2000" dirty="0">
                <a:solidFill>
                  <a:srgbClr val="4399B6"/>
                </a:solidFill>
                <a:latin typeface="Montserrat" panose="00000500000000000000" pitchFamily="50" charset="0"/>
              </a:rPr>
              <a:t>(2026-2028)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2F48900-EE7F-73D8-238E-543AAA038961}"/>
              </a:ext>
            </a:extLst>
          </p:cNvPr>
          <p:cNvSpPr txBox="1"/>
          <p:nvPr/>
        </p:nvSpPr>
        <p:spPr>
          <a:xfrm>
            <a:off x="6849604" y="5184215"/>
            <a:ext cx="3193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err="1">
                <a:solidFill>
                  <a:srgbClr val="031E62"/>
                </a:solidFill>
                <a:latin typeface="Montserrat" panose="00000500000000000000" pitchFamily="50" charset="0"/>
              </a:rPr>
              <a:t>Collaborazioni</a:t>
            </a:r>
            <a:r>
              <a:rPr lang="en-US" sz="1600">
                <a:solidFill>
                  <a:srgbClr val="031E62"/>
                </a:solidFill>
                <a:latin typeface="Montserrat" panose="00000500000000000000" pitchFamily="50" charset="0"/>
              </a:rPr>
              <a:t> in </a:t>
            </a:r>
            <a:r>
              <a:rPr lang="en-US" sz="1600" err="1">
                <a:solidFill>
                  <a:srgbClr val="031E62"/>
                </a:solidFill>
                <a:latin typeface="Montserrat" panose="00000500000000000000" pitchFamily="50" charset="0"/>
              </a:rPr>
              <a:t>corso</a:t>
            </a:r>
            <a:r>
              <a:rPr lang="en-US" sz="1600">
                <a:solidFill>
                  <a:srgbClr val="031E62"/>
                </a:solidFill>
                <a:latin typeface="Montserrat" panose="00000500000000000000" pitchFamily="50" charset="0"/>
              </a:rPr>
              <a:t> con:</a:t>
            </a: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01149580-6F82-A796-0BDC-EF5E1133BF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169" y="5729721"/>
            <a:ext cx="970328" cy="248053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76CB46E8-E4D8-0FEA-07BF-1AB91C28B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426" y="5654771"/>
            <a:ext cx="532100" cy="4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6B81441-154B-9755-5F97-ADEB6257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273" y="5726805"/>
            <a:ext cx="780840" cy="4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magine 35" descr="Immagine che contiene Elementi grafici, Carattere, grafica, design&#10;&#10;Descrizione generata automaticamente">
            <a:extLst>
              <a:ext uri="{FF2B5EF4-FFF2-40B4-BE49-F238E27FC236}">
                <a16:creationId xmlns:a16="http://schemas.microsoft.com/office/drawing/2014/main" id="{E73F8DE8-C3A2-B3DA-5E0D-0B8156F0EDA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873" y="5654771"/>
            <a:ext cx="597561" cy="505835"/>
          </a:xfrm>
          <a:prstGeom prst="rect">
            <a:avLst/>
          </a:prstGeom>
        </p:spPr>
      </p:pic>
      <p:sp>
        <p:nvSpPr>
          <p:cNvPr id="7" name="Rettangolo con un angolo ritagliato 6">
            <a:extLst>
              <a:ext uri="{FF2B5EF4-FFF2-40B4-BE49-F238E27FC236}">
                <a16:creationId xmlns:a16="http://schemas.microsoft.com/office/drawing/2014/main" id="{5B83794E-BF0E-5EEB-991B-DAA46E0B3F76}"/>
              </a:ext>
            </a:extLst>
          </p:cNvPr>
          <p:cNvSpPr/>
          <p:nvPr/>
        </p:nvSpPr>
        <p:spPr>
          <a:xfrm flipH="1" flipV="1">
            <a:off x="11755067" y="-631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un angolo ritagliato 7">
            <a:extLst>
              <a:ext uri="{FF2B5EF4-FFF2-40B4-BE49-F238E27FC236}">
                <a16:creationId xmlns:a16="http://schemas.microsoft.com/office/drawing/2014/main" id="{8E741EDA-C9AB-FF2A-371D-19903080C404}"/>
              </a:ext>
            </a:extLst>
          </p:cNvPr>
          <p:cNvSpPr/>
          <p:nvPr/>
        </p:nvSpPr>
        <p:spPr>
          <a:xfrm flipH="1" flipV="1">
            <a:off x="11496858" y="661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2B660F2F-903A-B048-CE7E-58B294C743F0}"/>
              </a:ext>
            </a:extLst>
          </p:cNvPr>
          <p:cNvSpPr txBox="1">
            <a:spLocks/>
          </p:cNvSpPr>
          <p:nvPr/>
        </p:nvSpPr>
        <p:spPr>
          <a:xfrm flipH="1">
            <a:off x="11676599" y="885481"/>
            <a:ext cx="535495" cy="285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D6BBB0FC-8951-3B77-4999-67B536910094}"/>
              </a:ext>
            </a:extLst>
          </p:cNvPr>
          <p:cNvSpPr txBox="1">
            <a:spLocks/>
          </p:cNvSpPr>
          <p:nvPr/>
        </p:nvSpPr>
        <p:spPr>
          <a:xfrm rot="16200000" flipV="1">
            <a:off x="11290345" y="225389"/>
            <a:ext cx="871933" cy="46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>
                <a:solidFill>
                  <a:schemeClr val="bg1"/>
                </a:solidFill>
              </a:rPr>
              <a:t>Polishing</a:t>
            </a:r>
          </a:p>
        </p:txBody>
      </p:sp>
      <p:sp>
        <p:nvSpPr>
          <p:cNvPr id="13" name="Rettangolo con un angolo ritagliato 12">
            <a:extLst>
              <a:ext uri="{FF2B5EF4-FFF2-40B4-BE49-F238E27FC236}">
                <a16:creationId xmlns:a16="http://schemas.microsoft.com/office/drawing/2014/main" id="{73C33888-9E73-590D-8B29-84A23A642294}"/>
              </a:ext>
            </a:extLst>
          </p:cNvPr>
          <p:cNvSpPr/>
          <p:nvPr/>
        </p:nvSpPr>
        <p:spPr>
          <a:xfrm flipH="1" flipV="1">
            <a:off x="11625548" y="2160"/>
            <a:ext cx="438150" cy="1180191"/>
          </a:xfrm>
          <a:prstGeom prst="snip1Rect">
            <a:avLst>
              <a:gd name="adj" fmla="val 50000"/>
            </a:avLst>
          </a:prstGeom>
          <a:solidFill>
            <a:srgbClr val="62A9C2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5BCF36F-4504-F8E1-35EA-C4D811384893}"/>
              </a:ext>
            </a:extLst>
          </p:cNvPr>
          <p:cNvSpPr txBox="1">
            <a:spLocks/>
          </p:cNvSpPr>
          <p:nvPr/>
        </p:nvSpPr>
        <p:spPr>
          <a:xfrm rot="5400000">
            <a:off x="11451417" y="353299"/>
            <a:ext cx="963330" cy="235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bg1"/>
                </a:solidFill>
              </a:rPr>
              <a:t>Coating SC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4AC80470-450B-B26F-D447-2825F52215C5}"/>
              </a:ext>
            </a:extLst>
          </p:cNvPr>
          <p:cNvSpPr txBox="1">
            <a:spLocks/>
          </p:cNvSpPr>
          <p:nvPr/>
        </p:nvSpPr>
        <p:spPr>
          <a:xfrm>
            <a:off x="11763754" y="861103"/>
            <a:ext cx="273210" cy="322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6" name="Immagine 1">
            <a:extLst>
              <a:ext uri="{FF2B5EF4-FFF2-40B4-BE49-F238E27FC236}">
                <a16:creationId xmlns:a16="http://schemas.microsoft.com/office/drawing/2014/main" id="{CB7E95B1-11F7-2D90-4FD0-09CE496D7F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0581" y="707808"/>
            <a:ext cx="1099968" cy="341878"/>
          </a:xfrm>
          <a:prstGeom prst="rect">
            <a:avLst/>
          </a:prstGeom>
        </p:spPr>
      </p:pic>
      <p:pic>
        <p:nvPicPr>
          <p:cNvPr id="17" name="Immagine 2">
            <a:extLst>
              <a:ext uri="{FF2B5EF4-FFF2-40B4-BE49-F238E27FC236}">
                <a16:creationId xmlns:a16="http://schemas.microsoft.com/office/drawing/2014/main" id="{5F32E553-CBA0-4F48-1F8C-1F7CA826720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8907" y="197547"/>
            <a:ext cx="725984" cy="41171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103B59A-0B3A-FB26-8C95-F49624BE92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46606" y="112344"/>
            <a:ext cx="951844" cy="58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9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F6CDC-E22F-88D7-F2C3-7C7B5312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un angolo ritagliato 9">
            <a:extLst>
              <a:ext uri="{FF2B5EF4-FFF2-40B4-BE49-F238E27FC236}">
                <a16:creationId xmlns:a16="http://schemas.microsoft.com/office/drawing/2014/main" id="{05C0B5F8-6B3A-1ACA-FD90-DE2503BAE325}"/>
              </a:ext>
            </a:extLst>
          </p:cNvPr>
          <p:cNvSpPr/>
          <p:nvPr/>
        </p:nvSpPr>
        <p:spPr>
          <a:xfrm flipH="1" flipV="1">
            <a:off x="11496858" y="661"/>
            <a:ext cx="438150" cy="1181099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con un angolo ritagliato 15">
            <a:extLst>
              <a:ext uri="{FF2B5EF4-FFF2-40B4-BE49-F238E27FC236}">
                <a16:creationId xmlns:a16="http://schemas.microsoft.com/office/drawing/2014/main" id="{8A3DBB39-A3FE-C899-0E33-B4A06F1E229B}"/>
              </a:ext>
            </a:extLst>
          </p:cNvPr>
          <p:cNvSpPr/>
          <p:nvPr/>
        </p:nvSpPr>
        <p:spPr>
          <a:xfrm flipH="1" flipV="1">
            <a:off x="11625548" y="2160"/>
            <a:ext cx="438150" cy="1180191"/>
          </a:xfrm>
          <a:prstGeom prst="snip1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un angolo ritagliato 18">
            <a:extLst>
              <a:ext uri="{FF2B5EF4-FFF2-40B4-BE49-F238E27FC236}">
                <a16:creationId xmlns:a16="http://schemas.microsoft.com/office/drawing/2014/main" id="{24445879-D8D9-B826-A8ED-9A0207AFCE77}"/>
              </a:ext>
            </a:extLst>
          </p:cNvPr>
          <p:cNvSpPr/>
          <p:nvPr/>
        </p:nvSpPr>
        <p:spPr>
          <a:xfrm flipH="1" flipV="1">
            <a:off x="11755067" y="-631"/>
            <a:ext cx="438150" cy="1181099"/>
          </a:xfrm>
          <a:prstGeom prst="snip1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4931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1C03F9-D2BE-7E39-43FC-CEA015626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8495B0E-3089-12E0-2D47-839728303A6E}"/>
              </a:ext>
            </a:extLst>
          </p:cNvPr>
          <p:cNvSpPr txBox="1">
            <a:spLocks/>
          </p:cNvSpPr>
          <p:nvPr/>
        </p:nvSpPr>
        <p:spPr>
          <a:xfrm>
            <a:off x="892739" y="636147"/>
            <a:ext cx="10515600" cy="1085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4931A1"/>
                </a:solidFill>
              </a:rPr>
              <a:t>Qubit3D</a:t>
            </a:r>
            <a:r>
              <a:rPr lang="it-IT" dirty="0"/>
              <a:t> </a:t>
            </a:r>
          </a:p>
          <a:p>
            <a:r>
              <a:rPr lang="it-IT" dirty="0"/>
              <a:t>e Quantum Sensing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186DC1F1-5232-A8FC-ACC5-510A286583FE}"/>
              </a:ext>
            </a:extLst>
          </p:cNvPr>
          <p:cNvSpPr txBox="1">
            <a:spLocks/>
          </p:cNvSpPr>
          <p:nvPr/>
        </p:nvSpPr>
        <p:spPr>
          <a:xfrm>
            <a:off x="886768" y="2263084"/>
            <a:ext cx="10978586" cy="2782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b="1" dirty="0" err="1">
                <a:solidFill>
                  <a:srgbClr val="012556"/>
                </a:solidFill>
              </a:rPr>
              <a:t>Cavità</a:t>
            </a:r>
            <a:r>
              <a:rPr lang="en-US" b="1" dirty="0">
                <a:solidFill>
                  <a:srgbClr val="012556"/>
                </a:solidFill>
              </a:rPr>
              <a:t> SRF </a:t>
            </a:r>
            <a:r>
              <a:rPr lang="en-US" sz="2200" dirty="0" err="1">
                <a:solidFill>
                  <a:srgbClr val="012556"/>
                </a:solidFill>
              </a:rPr>
              <a:t>sono</a:t>
            </a:r>
            <a:r>
              <a:rPr lang="en-US" sz="2200" dirty="0">
                <a:solidFill>
                  <a:srgbClr val="012556"/>
                </a:solidFill>
              </a:rPr>
              <a:t> </a:t>
            </a:r>
            <a:r>
              <a:rPr lang="en-US" sz="2200" dirty="0" err="1">
                <a:solidFill>
                  <a:srgbClr val="012556"/>
                </a:solidFill>
              </a:rPr>
              <a:t>anche</a:t>
            </a:r>
            <a:r>
              <a:rPr lang="en-US" sz="2200" dirty="0">
                <a:solidFill>
                  <a:srgbClr val="012556"/>
                </a:solidFill>
              </a:rPr>
              <a:t> </a:t>
            </a:r>
            <a:r>
              <a:rPr lang="en-US" sz="2200" dirty="0" err="1">
                <a:solidFill>
                  <a:srgbClr val="012556"/>
                </a:solidFill>
              </a:rPr>
              <a:t>componenti</a:t>
            </a:r>
            <a:r>
              <a:rPr lang="en-US" sz="2200" dirty="0">
                <a:solidFill>
                  <a:srgbClr val="012556"/>
                </a:solidFill>
              </a:rPr>
              <a:t> </a:t>
            </a:r>
            <a:r>
              <a:rPr lang="en-US" sz="2200" dirty="0" err="1">
                <a:solidFill>
                  <a:srgbClr val="012556"/>
                </a:solidFill>
              </a:rPr>
              <a:t>principali</a:t>
            </a:r>
            <a:r>
              <a:rPr lang="en-US" sz="2200" dirty="0">
                <a:solidFill>
                  <a:srgbClr val="012556"/>
                </a:solidFill>
              </a:rPr>
              <a:t> di </a:t>
            </a:r>
            <a:r>
              <a:rPr lang="en-US" sz="2200" dirty="0" err="1">
                <a:solidFill>
                  <a:srgbClr val="012556"/>
                </a:solidFill>
              </a:rPr>
              <a:t>dispositivi</a:t>
            </a:r>
            <a:r>
              <a:rPr lang="en-US" sz="2200" dirty="0">
                <a:solidFill>
                  <a:srgbClr val="012556"/>
                </a:solidFill>
              </a:rPr>
              <a:t> </a:t>
            </a:r>
            <a:r>
              <a:rPr lang="en-US" b="1" dirty="0">
                <a:solidFill>
                  <a:srgbClr val="012556"/>
                </a:solidFill>
              </a:rPr>
              <a:t>quantum</a:t>
            </a:r>
            <a:endParaRPr lang="en-US" sz="2200" b="1" dirty="0">
              <a:solidFill>
                <a:srgbClr val="012556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200" b="1" dirty="0">
              <a:solidFill>
                <a:srgbClr val="012556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200" dirty="0">
              <a:solidFill>
                <a:srgbClr val="012556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5CD6299-AE4C-F82E-0882-17D4408FE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767" y="352113"/>
            <a:ext cx="1104292" cy="457246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19E96A6E-E03F-B3E2-D954-1CE11C78BC56}"/>
              </a:ext>
            </a:extLst>
          </p:cNvPr>
          <p:cNvSpPr txBox="1">
            <a:spLocks/>
          </p:cNvSpPr>
          <p:nvPr/>
        </p:nvSpPr>
        <p:spPr>
          <a:xfrm rot="5400000">
            <a:off x="11537140" y="369175"/>
            <a:ext cx="995083" cy="235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>
                <a:solidFill>
                  <a:schemeClr val="bg1"/>
                </a:solidFill>
              </a:rPr>
              <a:t>Quantum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221A01F3-C4E4-ED32-313C-54C46BC91632}"/>
              </a:ext>
            </a:extLst>
          </p:cNvPr>
          <p:cNvSpPr txBox="1">
            <a:spLocks/>
          </p:cNvSpPr>
          <p:nvPr/>
        </p:nvSpPr>
        <p:spPr>
          <a:xfrm>
            <a:off x="11865354" y="861103"/>
            <a:ext cx="273210" cy="322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1DBC7A-0C79-14CF-6C86-717CBF5361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83" b="87017" l="10000" r="90000">
                        <a14:foregroundMark x1="87004" y1="21329" x2="88418" y2="71561"/>
                        <a14:foregroundMark x1="88418" y1="71561" x2="88219" y2="71792"/>
                      </a14:backgroundRemoval>
                    </a14:imgEffect>
                  </a14:imgLayer>
                </a14:imgProps>
              </a:ext>
            </a:extLst>
          </a:blip>
          <a:srcRect l="15652" t="13155" r="7601" b="12808"/>
          <a:stretch/>
        </p:blipFill>
        <p:spPr>
          <a:xfrm rot="677139">
            <a:off x="2670246" y="3398762"/>
            <a:ext cx="2179484" cy="157690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1028B5-031F-A1DC-66F4-24C8285B246D}"/>
              </a:ext>
            </a:extLst>
          </p:cNvPr>
          <p:cNvSpPr txBox="1"/>
          <p:nvPr/>
        </p:nvSpPr>
        <p:spPr>
          <a:xfrm>
            <a:off x="6029095" y="5362595"/>
            <a:ext cx="48329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4931A1"/>
                </a:solidFill>
                <a:latin typeface="Montserrat" panose="00000500000000000000" pitchFamily="50" charset="0"/>
              </a:rPr>
              <a:t>Qubit3D</a:t>
            </a:r>
            <a:br>
              <a:rPr lang="en-US" b="1" dirty="0">
                <a:solidFill>
                  <a:srgbClr val="4931A1"/>
                </a:solidFill>
                <a:latin typeface="Montserrat" panose="00000500000000000000" pitchFamily="50" charset="0"/>
              </a:rPr>
            </a:br>
            <a:r>
              <a:rPr lang="en-US" dirty="0">
                <a:solidFill>
                  <a:srgbClr val="4931A1"/>
                </a:solidFill>
                <a:latin typeface="Montserrat" panose="00000500000000000000" pitchFamily="50" charset="0"/>
              </a:rPr>
              <a:t>in Al per Quantum Counting</a:t>
            </a:r>
          </a:p>
          <a:p>
            <a:pPr algn="ctr"/>
            <a:r>
              <a:rPr lang="en-US" dirty="0">
                <a:solidFill>
                  <a:srgbClr val="4931A1"/>
                </a:solidFill>
                <a:latin typeface="Montserrat" panose="00000500000000000000" pitchFamily="50" charset="0"/>
              </a:rPr>
              <a:t>(NQSTI)</a:t>
            </a:r>
          </a:p>
        </p:txBody>
      </p:sp>
      <p:pic>
        <p:nvPicPr>
          <p:cNvPr id="12" name="Immagine 11" descr="Immagine che contiene metallo, leva, lucchetto/serratura&#10;&#10;Descrizione generata automaticamente">
            <a:extLst>
              <a:ext uri="{FF2B5EF4-FFF2-40B4-BE49-F238E27FC236}">
                <a16:creationId xmlns:a16="http://schemas.microsoft.com/office/drawing/2014/main" id="{4DCC9A81-9FC2-1047-87BF-A9C6810E8A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3578" r="51729" b="2276"/>
          <a:stretch/>
        </p:blipFill>
        <p:spPr>
          <a:xfrm rot="16200000">
            <a:off x="7645864" y="3005742"/>
            <a:ext cx="1599427" cy="244594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23540E-D88C-10C2-3CAB-30BDE9DBDFE1}"/>
              </a:ext>
            </a:extLst>
          </p:cNvPr>
          <p:cNvSpPr txBox="1"/>
          <p:nvPr/>
        </p:nvSpPr>
        <p:spPr>
          <a:xfrm>
            <a:off x="1329938" y="5362595"/>
            <a:ext cx="48329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31E62"/>
                </a:solidFill>
                <a:latin typeface="Montserrat" panose="00000500000000000000" pitchFamily="50" charset="0"/>
              </a:rPr>
              <a:t>Aloscopio</a:t>
            </a:r>
            <a:r>
              <a:rPr lang="en-US" b="1" dirty="0">
                <a:solidFill>
                  <a:srgbClr val="031E62"/>
                </a:solidFill>
                <a:latin typeface="Montserrat" panose="00000500000000000000" pitchFamily="50" charset="0"/>
              </a:rPr>
              <a:t> </a:t>
            </a:r>
            <a:r>
              <a:rPr lang="en-US" b="1" dirty="0" err="1">
                <a:solidFill>
                  <a:srgbClr val="031E62"/>
                </a:solidFill>
                <a:latin typeface="Montserrat" panose="00000500000000000000" pitchFamily="50" charset="0"/>
              </a:rPr>
              <a:t>Superconduttivo</a:t>
            </a:r>
            <a:br>
              <a:rPr lang="en-US" b="1" dirty="0">
                <a:solidFill>
                  <a:srgbClr val="031E62"/>
                </a:solidFill>
                <a:latin typeface="Montserrat" panose="00000500000000000000" pitchFamily="50" charset="0"/>
              </a:rPr>
            </a:br>
            <a:r>
              <a:rPr lang="en-US" dirty="0">
                <a:solidFill>
                  <a:srgbClr val="031E62"/>
                </a:solidFill>
                <a:latin typeface="Montserrat" panose="00000500000000000000" pitchFamily="50" charset="0"/>
              </a:rPr>
              <a:t>in NbTi per la </a:t>
            </a:r>
            <a:r>
              <a:rPr lang="en-US" dirty="0" err="1">
                <a:solidFill>
                  <a:srgbClr val="031E62"/>
                </a:solidFill>
                <a:latin typeface="Montserrat" panose="00000500000000000000" pitchFamily="50" charset="0"/>
              </a:rPr>
              <a:t>ricerca</a:t>
            </a:r>
            <a:r>
              <a:rPr lang="en-US" dirty="0">
                <a:solidFill>
                  <a:srgbClr val="031E62"/>
                </a:solidFill>
                <a:latin typeface="Montserrat" panose="00000500000000000000" pitchFamily="50" charset="0"/>
              </a:rPr>
              <a:t> di </a:t>
            </a:r>
            <a:r>
              <a:rPr lang="en-US" dirty="0" err="1">
                <a:solidFill>
                  <a:srgbClr val="031E62"/>
                </a:solidFill>
                <a:latin typeface="Montserrat" panose="00000500000000000000" pitchFamily="50" charset="0"/>
              </a:rPr>
              <a:t>Assioni</a:t>
            </a:r>
            <a:br>
              <a:rPr lang="en-US" dirty="0">
                <a:solidFill>
                  <a:srgbClr val="031E62"/>
                </a:solidFill>
                <a:latin typeface="Montserrat" panose="00000500000000000000" pitchFamily="50" charset="0"/>
              </a:rPr>
            </a:br>
            <a:r>
              <a:rPr lang="en-US" dirty="0">
                <a:solidFill>
                  <a:srgbClr val="031E62"/>
                </a:solidFill>
                <a:latin typeface="Montserrat" panose="00000500000000000000" pitchFamily="50" charset="0"/>
              </a:rPr>
              <a:t>(QUAX, SAMARA)</a:t>
            </a:r>
          </a:p>
        </p:txBody>
      </p:sp>
    </p:spTree>
    <p:extLst>
      <p:ext uri="{BB962C8B-B14F-4D97-AF65-F5344CB8AC3E}">
        <p14:creationId xmlns:p14="http://schemas.microsoft.com/office/powerpoint/2010/main" val="19770978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115D08E677248BDCA1802405EB194" ma:contentTypeVersion="13" ma:contentTypeDescription="Create a new document." ma:contentTypeScope="" ma:versionID="34f245b5fc5545921cad9db836a822b3">
  <xsd:schema xmlns:xsd="http://www.w3.org/2001/XMLSchema" xmlns:xs="http://www.w3.org/2001/XMLSchema" xmlns:p="http://schemas.microsoft.com/office/2006/metadata/properties" xmlns:ns3="e47f35ae-fbd5-4fcb-aa0e-162c0b89555d" xmlns:ns4="adf77701-ae93-4853-aa7d-9da7e7fa76b3" targetNamespace="http://schemas.microsoft.com/office/2006/metadata/properties" ma:root="true" ma:fieldsID="e0215bf63018cd1dfcff03b3f59b35eb" ns3:_="" ns4:_="">
    <xsd:import namespace="e47f35ae-fbd5-4fcb-aa0e-162c0b89555d"/>
    <xsd:import namespace="adf77701-ae93-4853-aa7d-9da7e7fa76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f35ae-fbd5-4fcb-aa0e-162c0b895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77701-ae93-4853-aa7d-9da7e7fa76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DABFD3-5CD2-4EC4-8BC7-B345F47FA5A0}">
  <ds:schemaRefs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adf77701-ae93-4853-aa7d-9da7e7fa76b3"/>
    <ds:schemaRef ds:uri="http://schemas.microsoft.com/office/2006/documentManagement/types"/>
    <ds:schemaRef ds:uri="http://purl.org/dc/terms/"/>
    <ds:schemaRef ds:uri="http://schemas.microsoft.com/office/infopath/2007/PartnerControls"/>
    <ds:schemaRef ds:uri="e47f35ae-fbd5-4fcb-aa0e-162c0b89555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69BB90-969A-42B1-AA6B-EC92BDB5F1C9}">
  <ds:schemaRefs>
    <ds:schemaRef ds:uri="adf77701-ae93-4853-aa7d-9da7e7fa76b3"/>
    <ds:schemaRef ds:uri="e47f35ae-fbd5-4fcb-aa0e-162c0b8955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41C0144-3303-4E68-BCA4-A5E233B183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792</Words>
  <Application>Microsoft Office PowerPoint</Application>
  <PresentationFormat>Widescreen</PresentationFormat>
  <Paragraphs>171</Paragraphs>
  <Slides>12</Slides>
  <Notes>8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3" baseType="lpstr">
      <vt:lpstr>DM Sans</vt:lpstr>
      <vt:lpstr>Cambria Math</vt:lpstr>
      <vt:lpstr>Wingdings</vt:lpstr>
      <vt:lpstr>Arial</vt:lpstr>
      <vt:lpstr>Poppins</vt:lpstr>
      <vt:lpstr>Montserrat ExtraBold</vt:lpstr>
      <vt:lpstr>Oswald</vt:lpstr>
      <vt:lpstr>Calibri</vt:lpstr>
      <vt:lpstr>Montserrat</vt:lpstr>
      <vt:lpstr>Montserrat Black</vt:lpstr>
      <vt:lpstr>Tema di Office</vt:lpstr>
      <vt:lpstr>Presentazione standard di PowerPoint</vt:lpstr>
      <vt:lpstr>Contesto scientifico</vt:lpstr>
      <vt:lpstr>Presentazione standard di PowerPoint</vt:lpstr>
      <vt:lpstr>Risultato Agosto 2024: </vt:lpstr>
      <vt:lpstr>Prospettive future:</vt:lpstr>
      <vt:lpstr>Coating Nb3Sn su Cu</vt:lpstr>
      <vt:lpstr>Risultato Aprile 2024: </vt:lpstr>
      <vt:lpstr>Prospettive Future</vt:lpstr>
      <vt:lpstr>Presentazione standard di PowerPoint</vt:lpstr>
      <vt:lpstr>Primo Qubit3D italiano</vt:lpstr>
      <vt:lpstr>Conclusioni</vt:lpstr>
      <vt:lpstr>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Cristian</dc:creator>
  <cp:lastModifiedBy>Cristian Pira</cp:lastModifiedBy>
  <cp:revision>1</cp:revision>
  <dcterms:created xsi:type="dcterms:W3CDTF">2017-03-06T09:45:26Z</dcterms:created>
  <dcterms:modified xsi:type="dcterms:W3CDTF">2025-01-17T08:05:49Z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0x010100BC2115D08E677248BDCA1802405EB194</vt:lpwstr>
  </property>
</Properties>
</file>